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345" r:id="rId3"/>
    <p:sldId id="266" r:id="rId4"/>
    <p:sldId id="336" r:id="rId5"/>
    <p:sldId id="467" r:id="rId6"/>
    <p:sldId id="474" r:id="rId7"/>
    <p:sldId id="337" r:id="rId8"/>
    <p:sldId id="267" r:id="rId9"/>
    <p:sldId id="323" r:id="rId10"/>
    <p:sldId id="472" r:id="rId11"/>
    <p:sldId id="324" r:id="rId12"/>
    <p:sldId id="268" r:id="rId13"/>
    <p:sldId id="427" r:id="rId14"/>
    <p:sldId id="441" r:id="rId15"/>
    <p:sldId id="430" r:id="rId16"/>
    <p:sldId id="465" r:id="rId17"/>
    <p:sldId id="473" r:id="rId18"/>
    <p:sldId id="285" r:id="rId19"/>
    <p:sldId id="470" r:id="rId20"/>
    <p:sldId id="319" r:id="rId21"/>
    <p:sldId id="339" r:id="rId22"/>
    <p:sldId id="294" r:id="rId23"/>
    <p:sldId id="469" r:id="rId24"/>
    <p:sldId id="295" r:id="rId25"/>
    <p:sldId id="344" r:id="rId26"/>
    <p:sldId id="334" r:id="rId27"/>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ne Kenosi" initials="RK"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5C"/>
    <a:srgbClr val="006386"/>
    <a:srgbClr val="486D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24146" autoAdjust="0"/>
    <p:restoredTop sz="94660"/>
  </p:normalViewPr>
  <p:slideViewPr>
    <p:cSldViewPr snapToGrid="0">
      <p:cViewPr varScale="1">
        <p:scale>
          <a:sx n="103" d="100"/>
          <a:sy n="103" d="100"/>
        </p:scale>
        <p:origin x="114" y="26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ZA"/>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32CD77FB-90C9-4C20-BB86-77A9BF67E2D4}" type="datetimeFigureOut">
              <a:rPr lang="en-ZA" smtClean="0"/>
              <a:t>2021/11/03</a:t>
            </a:fld>
            <a:endParaRPr lang="en-ZA"/>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ZA"/>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ZA"/>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658152F3-981A-45C9-A359-FE9D5011EC7D}" type="slidenum">
              <a:rPr lang="en-ZA" smtClean="0"/>
              <a:t>‹#›</a:t>
            </a:fld>
            <a:endParaRPr lang="en-ZA"/>
          </a:p>
        </p:txBody>
      </p:sp>
    </p:spTree>
    <p:extLst>
      <p:ext uri="{BB962C8B-B14F-4D97-AF65-F5344CB8AC3E}">
        <p14:creationId xmlns:p14="http://schemas.microsoft.com/office/powerpoint/2010/main" val="3027796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917EBDBF-F888-4613-9BD7-B77D66B5E37C}"/>
              </a:ext>
            </a:extLst>
          </p:cNvPr>
          <p:cNvSpPr>
            <a:spLocks noGrp="1" noRot="1" noChangeAspect="1" noChangeArrowheads="1" noTextEdit="1"/>
          </p:cNvSpPr>
          <p:nvPr>
            <p:ph type="sldImg"/>
          </p:nvPr>
        </p:nvSpPr>
        <p:spPr>
          <a:ln/>
        </p:spPr>
      </p:sp>
      <p:sp>
        <p:nvSpPr>
          <p:cNvPr id="44035" name="Notes Placeholder 2">
            <a:extLst>
              <a:ext uri="{FF2B5EF4-FFF2-40B4-BE49-F238E27FC236}">
                <a16:creationId xmlns:a16="http://schemas.microsoft.com/office/drawing/2014/main" id="{7A2B8E0F-20D4-4EDE-8D9C-D3F504B4DA7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a:latin typeface="Arial" panose="020B0604020202020204" pitchFamily="34" charset="0"/>
            </a:endParaRPr>
          </a:p>
        </p:txBody>
      </p:sp>
      <p:sp>
        <p:nvSpPr>
          <p:cNvPr id="44036" name="Footer Placeholder 3">
            <a:extLst>
              <a:ext uri="{FF2B5EF4-FFF2-40B4-BE49-F238E27FC236}">
                <a16:creationId xmlns:a16="http://schemas.microsoft.com/office/drawing/2014/main" id="{F5B54F5F-D762-4FEE-A45A-EE605E12E4B7}"/>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804986" indent="-309610">
              <a:defRPr>
                <a:solidFill>
                  <a:schemeClr val="tx1"/>
                </a:solidFill>
                <a:latin typeface="Arial" panose="020B0604020202020204" pitchFamily="34" charset="0"/>
              </a:defRPr>
            </a:lvl2pPr>
            <a:lvl3pPr marL="1238441" indent="-247688">
              <a:defRPr>
                <a:solidFill>
                  <a:schemeClr val="tx1"/>
                </a:solidFill>
                <a:latin typeface="Arial" panose="020B0604020202020204" pitchFamily="34" charset="0"/>
              </a:defRPr>
            </a:lvl3pPr>
            <a:lvl4pPr marL="1733817" indent="-247688">
              <a:defRPr>
                <a:solidFill>
                  <a:schemeClr val="tx1"/>
                </a:solidFill>
                <a:latin typeface="Arial" panose="020B0604020202020204" pitchFamily="34" charset="0"/>
              </a:defRPr>
            </a:lvl4pPr>
            <a:lvl5pPr marL="2229193" indent="-247688">
              <a:defRPr>
                <a:solidFill>
                  <a:schemeClr val="tx1"/>
                </a:solidFill>
                <a:latin typeface="Arial" panose="020B0604020202020204" pitchFamily="34" charset="0"/>
              </a:defRPr>
            </a:lvl5pPr>
            <a:lvl6pPr marL="2724569" indent="-247688" eaLnBrk="0" fontAlgn="base" hangingPunct="0">
              <a:spcBef>
                <a:spcPct val="0"/>
              </a:spcBef>
              <a:spcAft>
                <a:spcPct val="0"/>
              </a:spcAft>
              <a:defRPr>
                <a:solidFill>
                  <a:schemeClr val="tx1"/>
                </a:solidFill>
                <a:latin typeface="Arial" panose="020B0604020202020204" pitchFamily="34" charset="0"/>
              </a:defRPr>
            </a:lvl6pPr>
            <a:lvl7pPr marL="3219945" indent="-247688" eaLnBrk="0" fontAlgn="base" hangingPunct="0">
              <a:spcBef>
                <a:spcPct val="0"/>
              </a:spcBef>
              <a:spcAft>
                <a:spcPct val="0"/>
              </a:spcAft>
              <a:defRPr>
                <a:solidFill>
                  <a:schemeClr val="tx1"/>
                </a:solidFill>
                <a:latin typeface="Arial" panose="020B0604020202020204" pitchFamily="34" charset="0"/>
              </a:defRPr>
            </a:lvl7pPr>
            <a:lvl8pPr marL="3715322" indent="-247688" eaLnBrk="0" fontAlgn="base" hangingPunct="0">
              <a:spcBef>
                <a:spcPct val="0"/>
              </a:spcBef>
              <a:spcAft>
                <a:spcPct val="0"/>
              </a:spcAft>
              <a:defRPr>
                <a:solidFill>
                  <a:schemeClr val="tx1"/>
                </a:solidFill>
                <a:latin typeface="Arial" panose="020B0604020202020204" pitchFamily="34" charset="0"/>
              </a:defRPr>
            </a:lvl8pPr>
            <a:lvl9pPr marL="4210698" indent="-247688"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000000"/>
              </a:solidFill>
            </a:endParaRPr>
          </a:p>
        </p:txBody>
      </p:sp>
      <p:sp>
        <p:nvSpPr>
          <p:cNvPr id="44037" name="Slide Number Placeholder 4">
            <a:extLst>
              <a:ext uri="{FF2B5EF4-FFF2-40B4-BE49-F238E27FC236}">
                <a16:creationId xmlns:a16="http://schemas.microsoft.com/office/drawing/2014/main" id="{764A96B2-1D20-4039-A4B5-8B63C4ED325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804986" indent="-309610">
              <a:defRPr>
                <a:solidFill>
                  <a:schemeClr val="tx1"/>
                </a:solidFill>
                <a:latin typeface="Arial" panose="020B0604020202020204" pitchFamily="34" charset="0"/>
              </a:defRPr>
            </a:lvl2pPr>
            <a:lvl3pPr marL="1238441" indent="-247688">
              <a:defRPr>
                <a:solidFill>
                  <a:schemeClr val="tx1"/>
                </a:solidFill>
                <a:latin typeface="Arial" panose="020B0604020202020204" pitchFamily="34" charset="0"/>
              </a:defRPr>
            </a:lvl3pPr>
            <a:lvl4pPr marL="1733817" indent="-247688">
              <a:defRPr>
                <a:solidFill>
                  <a:schemeClr val="tx1"/>
                </a:solidFill>
                <a:latin typeface="Arial" panose="020B0604020202020204" pitchFamily="34" charset="0"/>
              </a:defRPr>
            </a:lvl4pPr>
            <a:lvl5pPr marL="2229193" indent="-247688">
              <a:defRPr>
                <a:solidFill>
                  <a:schemeClr val="tx1"/>
                </a:solidFill>
                <a:latin typeface="Arial" panose="020B0604020202020204" pitchFamily="34" charset="0"/>
              </a:defRPr>
            </a:lvl5pPr>
            <a:lvl6pPr marL="2724569" indent="-247688" eaLnBrk="0" fontAlgn="base" hangingPunct="0">
              <a:spcBef>
                <a:spcPct val="0"/>
              </a:spcBef>
              <a:spcAft>
                <a:spcPct val="0"/>
              </a:spcAft>
              <a:defRPr>
                <a:solidFill>
                  <a:schemeClr val="tx1"/>
                </a:solidFill>
                <a:latin typeface="Arial" panose="020B0604020202020204" pitchFamily="34" charset="0"/>
              </a:defRPr>
            </a:lvl6pPr>
            <a:lvl7pPr marL="3219945" indent="-247688" eaLnBrk="0" fontAlgn="base" hangingPunct="0">
              <a:spcBef>
                <a:spcPct val="0"/>
              </a:spcBef>
              <a:spcAft>
                <a:spcPct val="0"/>
              </a:spcAft>
              <a:defRPr>
                <a:solidFill>
                  <a:schemeClr val="tx1"/>
                </a:solidFill>
                <a:latin typeface="Arial" panose="020B0604020202020204" pitchFamily="34" charset="0"/>
              </a:defRPr>
            </a:lvl7pPr>
            <a:lvl8pPr marL="3715322" indent="-247688" eaLnBrk="0" fontAlgn="base" hangingPunct="0">
              <a:spcBef>
                <a:spcPct val="0"/>
              </a:spcBef>
              <a:spcAft>
                <a:spcPct val="0"/>
              </a:spcAft>
              <a:defRPr>
                <a:solidFill>
                  <a:schemeClr val="tx1"/>
                </a:solidFill>
                <a:latin typeface="Arial" panose="020B0604020202020204" pitchFamily="34" charset="0"/>
              </a:defRPr>
            </a:lvl8pPr>
            <a:lvl9pPr marL="4210698" indent="-247688" eaLnBrk="0" fontAlgn="base" hangingPunct="0">
              <a:spcBef>
                <a:spcPct val="0"/>
              </a:spcBef>
              <a:spcAft>
                <a:spcPct val="0"/>
              </a:spcAft>
              <a:defRPr>
                <a:solidFill>
                  <a:schemeClr val="tx1"/>
                </a:solidFill>
                <a:latin typeface="Arial" panose="020B0604020202020204" pitchFamily="34" charset="0"/>
              </a:defRPr>
            </a:lvl9pPr>
          </a:lstStyle>
          <a:p>
            <a:fld id="{2310E881-8F47-4AC0-BAC5-4B3C294F91EB}" type="slidenum">
              <a:rPr lang="en-US" altLang="en-US">
                <a:solidFill>
                  <a:srgbClr val="000000"/>
                </a:solidFill>
                <a:cs typeface="Arial" panose="020B0604020202020204" pitchFamily="34" charset="0"/>
              </a:rPr>
              <a:pPr/>
              <a:t>11</a:t>
            </a:fld>
            <a:endParaRPr lang="en-US" altLang="en-US">
              <a:solidFill>
                <a:srgbClr val="000000"/>
              </a:solidFill>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21539" name="Rectangle 3"/>
          <p:cNvSpPr>
            <a:spLocks noGrp="1" noChangeArrowheads="1"/>
          </p:cNvSpPr>
          <p:nvPr>
            <p:ph type="ctrTitle"/>
          </p:nvPr>
        </p:nvSpPr>
        <p:spPr>
          <a:xfrm>
            <a:off x="838200" y="1258888"/>
            <a:ext cx="6781800" cy="1511300"/>
          </a:xfrm>
        </p:spPr>
        <p:txBody>
          <a:bodyPr anchor="ctr"/>
          <a:lstStyle>
            <a:lvl1pPr>
              <a:defRPr sz="4400"/>
            </a:lvl1pPr>
          </a:lstStyle>
          <a:p>
            <a:r>
              <a:rPr lang="en-US"/>
              <a:t>Click to edit Master title style</a:t>
            </a:r>
          </a:p>
        </p:txBody>
      </p:sp>
      <p:sp>
        <p:nvSpPr>
          <p:cNvPr id="321540" name="Rectangle 4"/>
          <p:cNvSpPr>
            <a:spLocks noGrp="1" noChangeArrowheads="1"/>
          </p:cNvSpPr>
          <p:nvPr>
            <p:ph type="subTitle" idx="1"/>
          </p:nvPr>
        </p:nvSpPr>
        <p:spPr>
          <a:xfrm>
            <a:off x="838200" y="2819400"/>
            <a:ext cx="5562600" cy="1828800"/>
          </a:xfrm>
        </p:spPr>
        <p:txBody>
          <a:bodyPr/>
          <a:lstStyle>
            <a:lvl1pPr marL="0" indent="0">
              <a:buFont typeface="Wingdings" pitchFamily="-64" charset="2"/>
              <a:buNone/>
              <a:defRPr sz="3400">
                <a:solidFill>
                  <a:srgbClr val="96A0A9"/>
                </a:solidFill>
              </a:defRPr>
            </a:lvl1pPr>
          </a:lstStyle>
          <a:p>
            <a:r>
              <a:rPr lang="en-US"/>
              <a:t>Click to edit Master subtitle style</a:t>
            </a:r>
          </a:p>
        </p:txBody>
      </p:sp>
      <p:sp>
        <p:nvSpPr>
          <p:cNvPr id="4" name="Rectangle 6"/>
          <p:cNvSpPr>
            <a:spLocks noGrp="1" noChangeArrowheads="1"/>
          </p:cNvSpPr>
          <p:nvPr>
            <p:ph type="ftr" sz="quarter" idx="10"/>
          </p:nvPr>
        </p:nvSpPr>
        <p:spPr/>
        <p:txBody>
          <a:bodyPr/>
          <a:lstStyle>
            <a:lvl1pPr>
              <a:defRPr/>
            </a:lvl1pPr>
          </a:lstStyle>
          <a:p>
            <a:endParaRPr lang="en-GB"/>
          </a:p>
        </p:txBody>
      </p:sp>
    </p:spTree>
    <p:extLst>
      <p:ext uri="{BB962C8B-B14F-4D97-AF65-F5344CB8AC3E}">
        <p14:creationId xmlns:p14="http://schemas.microsoft.com/office/powerpoint/2010/main" val="1392645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Footer Placeholder 3"/>
          <p:cNvSpPr>
            <a:spLocks noGrp="1"/>
          </p:cNvSpPr>
          <p:nvPr>
            <p:ph type="ftr" sz="quarter" idx="10"/>
          </p:nvPr>
        </p:nvSpPr>
        <p:spPr/>
        <p:txBody>
          <a:bodyPr/>
          <a:lstStyle>
            <a:lvl1pPr>
              <a:defRPr/>
            </a:lvl1pPr>
          </a:lstStyle>
          <a:p>
            <a:endParaRPr lang="en-GB"/>
          </a:p>
        </p:txBody>
      </p:sp>
    </p:spTree>
    <p:extLst>
      <p:ext uri="{BB962C8B-B14F-4D97-AF65-F5344CB8AC3E}">
        <p14:creationId xmlns:p14="http://schemas.microsoft.com/office/powerpoint/2010/main" val="4040228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252884" y="358776"/>
            <a:ext cx="2590800" cy="49752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78367" y="358776"/>
            <a:ext cx="7571317" cy="49752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Footer Placeholder 3"/>
          <p:cNvSpPr>
            <a:spLocks noGrp="1"/>
          </p:cNvSpPr>
          <p:nvPr>
            <p:ph type="ftr" sz="quarter" idx="10"/>
          </p:nvPr>
        </p:nvSpPr>
        <p:spPr/>
        <p:txBody>
          <a:bodyPr/>
          <a:lstStyle>
            <a:lvl1pPr>
              <a:defRPr/>
            </a:lvl1pPr>
          </a:lstStyle>
          <a:p>
            <a:endParaRPr lang="en-GB"/>
          </a:p>
        </p:txBody>
      </p:sp>
    </p:spTree>
    <p:extLst>
      <p:ext uri="{BB962C8B-B14F-4D97-AF65-F5344CB8AC3E}">
        <p14:creationId xmlns:p14="http://schemas.microsoft.com/office/powerpoint/2010/main" val="3580170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711657"/>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Footer Placeholder 3"/>
          <p:cNvSpPr>
            <a:spLocks noGrp="1"/>
          </p:cNvSpPr>
          <p:nvPr>
            <p:ph type="ftr" sz="quarter" idx="10"/>
          </p:nvPr>
        </p:nvSpPr>
        <p:spPr/>
        <p:txBody>
          <a:bodyPr/>
          <a:lstStyle>
            <a:lvl1pPr>
              <a:defRPr/>
            </a:lvl1pPr>
          </a:lstStyle>
          <a:p>
            <a:endParaRPr lang="en-GB"/>
          </a:p>
        </p:txBody>
      </p:sp>
    </p:spTree>
    <p:extLst>
      <p:ext uri="{BB962C8B-B14F-4D97-AF65-F5344CB8AC3E}">
        <p14:creationId xmlns:p14="http://schemas.microsoft.com/office/powerpoint/2010/main" val="4188168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endParaRPr lang="en-GB"/>
          </a:p>
        </p:txBody>
      </p:sp>
    </p:spTree>
    <p:extLst>
      <p:ext uri="{BB962C8B-B14F-4D97-AF65-F5344CB8AC3E}">
        <p14:creationId xmlns:p14="http://schemas.microsoft.com/office/powerpoint/2010/main" val="3342662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78368" y="1349376"/>
            <a:ext cx="4485217" cy="3984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5166784" y="1349376"/>
            <a:ext cx="4485216" cy="3984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Footer Placeholder 4"/>
          <p:cNvSpPr>
            <a:spLocks noGrp="1"/>
          </p:cNvSpPr>
          <p:nvPr>
            <p:ph type="ftr" sz="quarter" idx="10"/>
          </p:nvPr>
        </p:nvSpPr>
        <p:spPr/>
        <p:txBody>
          <a:bodyPr/>
          <a:lstStyle>
            <a:lvl1pPr>
              <a:defRPr/>
            </a:lvl1pPr>
          </a:lstStyle>
          <a:p>
            <a:endParaRPr lang="en-GB"/>
          </a:p>
        </p:txBody>
      </p:sp>
    </p:spTree>
    <p:extLst>
      <p:ext uri="{BB962C8B-B14F-4D97-AF65-F5344CB8AC3E}">
        <p14:creationId xmlns:p14="http://schemas.microsoft.com/office/powerpoint/2010/main" val="1557758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Footer Placeholder 6"/>
          <p:cNvSpPr>
            <a:spLocks noGrp="1"/>
          </p:cNvSpPr>
          <p:nvPr>
            <p:ph type="ftr" sz="quarter" idx="10"/>
          </p:nvPr>
        </p:nvSpPr>
        <p:spPr/>
        <p:txBody>
          <a:bodyPr/>
          <a:lstStyle>
            <a:lvl1pPr>
              <a:defRPr/>
            </a:lvl1pPr>
          </a:lstStyle>
          <a:p>
            <a:endParaRPr lang="en-GB"/>
          </a:p>
        </p:txBody>
      </p:sp>
    </p:spTree>
    <p:extLst>
      <p:ext uri="{BB962C8B-B14F-4D97-AF65-F5344CB8AC3E}">
        <p14:creationId xmlns:p14="http://schemas.microsoft.com/office/powerpoint/2010/main" val="152724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Footer Placeholder 2"/>
          <p:cNvSpPr>
            <a:spLocks noGrp="1"/>
          </p:cNvSpPr>
          <p:nvPr>
            <p:ph type="ftr" sz="quarter" idx="10"/>
          </p:nvPr>
        </p:nvSpPr>
        <p:spPr/>
        <p:txBody>
          <a:bodyPr/>
          <a:lstStyle>
            <a:lvl1pPr>
              <a:defRPr/>
            </a:lvl1pPr>
          </a:lstStyle>
          <a:p>
            <a:endParaRPr lang="en-GB"/>
          </a:p>
        </p:txBody>
      </p:sp>
    </p:spTree>
    <p:extLst>
      <p:ext uri="{BB962C8B-B14F-4D97-AF65-F5344CB8AC3E}">
        <p14:creationId xmlns:p14="http://schemas.microsoft.com/office/powerpoint/2010/main" val="3143061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GB"/>
          </a:p>
        </p:txBody>
      </p:sp>
    </p:spTree>
    <p:extLst>
      <p:ext uri="{BB962C8B-B14F-4D97-AF65-F5344CB8AC3E}">
        <p14:creationId xmlns:p14="http://schemas.microsoft.com/office/powerpoint/2010/main" val="1594804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GB"/>
          </a:p>
        </p:txBody>
      </p:sp>
    </p:spTree>
    <p:extLst>
      <p:ext uri="{BB962C8B-B14F-4D97-AF65-F5344CB8AC3E}">
        <p14:creationId xmlns:p14="http://schemas.microsoft.com/office/powerpoint/2010/main" val="3489949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ZA"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GB"/>
          </a:p>
        </p:txBody>
      </p:sp>
    </p:spTree>
    <p:extLst>
      <p:ext uri="{BB962C8B-B14F-4D97-AF65-F5344CB8AC3E}">
        <p14:creationId xmlns:p14="http://schemas.microsoft.com/office/powerpoint/2010/main" val="3859400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478367" y="358775"/>
            <a:ext cx="1036531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27" name="Rectangle 4"/>
          <p:cNvSpPr>
            <a:spLocks noGrp="1" noChangeArrowheads="1"/>
          </p:cNvSpPr>
          <p:nvPr>
            <p:ph type="body" idx="1"/>
          </p:nvPr>
        </p:nvSpPr>
        <p:spPr bwMode="auto">
          <a:xfrm>
            <a:off x="478368" y="1349376"/>
            <a:ext cx="9173633" cy="398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20554" name="Rectangle 42"/>
          <p:cNvSpPr>
            <a:spLocks noGrp="1" noChangeArrowheads="1"/>
          </p:cNvSpPr>
          <p:nvPr>
            <p:ph type="ftr" sz="quarter" idx="3"/>
          </p:nvPr>
        </p:nvSpPr>
        <p:spPr bwMode="auto">
          <a:xfrm>
            <a:off x="359834" y="6642100"/>
            <a:ext cx="10555817" cy="2159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eaLnBrk="1" hangingPunct="1">
              <a:defRPr sz="800" b="1">
                <a:solidFill>
                  <a:srgbClr val="96A0A9"/>
                </a:solidFill>
              </a:defRPr>
            </a:lvl1pPr>
          </a:lstStyle>
          <a:p>
            <a:endParaRPr lang="en-GB"/>
          </a:p>
        </p:txBody>
      </p:sp>
    </p:spTree>
    <p:extLst>
      <p:ext uri="{BB962C8B-B14F-4D97-AF65-F5344CB8AC3E}">
        <p14:creationId xmlns:p14="http://schemas.microsoft.com/office/powerpoint/2010/main" val="7101216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fontAlgn="base" hangingPunct="1">
        <a:spcBef>
          <a:spcPct val="0"/>
        </a:spcBef>
        <a:spcAft>
          <a:spcPct val="0"/>
        </a:spcAft>
        <a:defRPr sz="3600" b="1">
          <a:solidFill>
            <a:srgbClr val="3C6E8F"/>
          </a:solidFill>
          <a:latin typeface="+mj-lt"/>
          <a:ea typeface="+mj-ea"/>
          <a:cs typeface="+mj-cs"/>
        </a:defRPr>
      </a:lvl1pPr>
      <a:lvl2pPr algn="l" rtl="0" eaLnBrk="1" fontAlgn="base" hangingPunct="1">
        <a:spcBef>
          <a:spcPct val="0"/>
        </a:spcBef>
        <a:spcAft>
          <a:spcPct val="0"/>
        </a:spcAft>
        <a:defRPr sz="3600" b="1">
          <a:solidFill>
            <a:srgbClr val="3C6E8F"/>
          </a:solidFill>
          <a:latin typeface="Arial" charset="0"/>
        </a:defRPr>
      </a:lvl2pPr>
      <a:lvl3pPr algn="l" rtl="0" eaLnBrk="1" fontAlgn="base" hangingPunct="1">
        <a:spcBef>
          <a:spcPct val="0"/>
        </a:spcBef>
        <a:spcAft>
          <a:spcPct val="0"/>
        </a:spcAft>
        <a:defRPr sz="3600" b="1">
          <a:solidFill>
            <a:srgbClr val="3C6E8F"/>
          </a:solidFill>
          <a:latin typeface="Arial" charset="0"/>
        </a:defRPr>
      </a:lvl3pPr>
      <a:lvl4pPr algn="l" rtl="0" eaLnBrk="1" fontAlgn="base" hangingPunct="1">
        <a:spcBef>
          <a:spcPct val="0"/>
        </a:spcBef>
        <a:spcAft>
          <a:spcPct val="0"/>
        </a:spcAft>
        <a:defRPr sz="3600" b="1">
          <a:solidFill>
            <a:srgbClr val="3C6E8F"/>
          </a:solidFill>
          <a:latin typeface="Arial" charset="0"/>
        </a:defRPr>
      </a:lvl4pPr>
      <a:lvl5pPr algn="l" rtl="0" eaLnBrk="1" fontAlgn="base" hangingPunct="1">
        <a:spcBef>
          <a:spcPct val="0"/>
        </a:spcBef>
        <a:spcAft>
          <a:spcPct val="0"/>
        </a:spcAft>
        <a:defRPr sz="3600" b="1">
          <a:solidFill>
            <a:srgbClr val="3C6E8F"/>
          </a:solidFill>
          <a:latin typeface="Arial" charset="0"/>
        </a:defRPr>
      </a:lvl5pPr>
      <a:lvl6pPr marL="457200" algn="l" rtl="0" eaLnBrk="1" fontAlgn="base" hangingPunct="1">
        <a:spcBef>
          <a:spcPct val="0"/>
        </a:spcBef>
        <a:spcAft>
          <a:spcPct val="0"/>
        </a:spcAft>
        <a:defRPr sz="3600" b="1">
          <a:solidFill>
            <a:srgbClr val="3C6E8F"/>
          </a:solidFill>
          <a:latin typeface="Arial" charset="0"/>
        </a:defRPr>
      </a:lvl6pPr>
      <a:lvl7pPr marL="914400" algn="l" rtl="0" eaLnBrk="1" fontAlgn="base" hangingPunct="1">
        <a:spcBef>
          <a:spcPct val="0"/>
        </a:spcBef>
        <a:spcAft>
          <a:spcPct val="0"/>
        </a:spcAft>
        <a:defRPr sz="3600" b="1">
          <a:solidFill>
            <a:srgbClr val="3C6E8F"/>
          </a:solidFill>
          <a:latin typeface="Arial" charset="0"/>
        </a:defRPr>
      </a:lvl7pPr>
      <a:lvl8pPr marL="1371600" algn="l" rtl="0" eaLnBrk="1" fontAlgn="base" hangingPunct="1">
        <a:spcBef>
          <a:spcPct val="0"/>
        </a:spcBef>
        <a:spcAft>
          <a:spcPct val="0"/>
        </a:spcAft>
        <a:defRPr sz="3600" b="1">
          <a:solidFill>
            <a:srgbClr val="3C6E8F"/>
          </a:solidFill>
          <a:latin typeface="Arial" charset="0"/>
        </a:defRPr>
      </a:lvl8pPr>
      <a:lvl9pPr marL="1828800" algn="l" rtl="0" eaLnBrk="1" fontAlgn="base" hangingPunct="1">
        <a:spcBef>
          <a:spcPct val="0"/>
        </a:spcBef>
        <a:spcAft>
          <a:spcPct val="0"/>
        </a:spcAft>
        <a:defRPr sz="3600" b="1">
          <a:solidFill>
            <a:srgbClr val="3C6E8F"/>
          </a:solidFill>
          <a:latin typeface="Arial" charset="0"/>
        </a:defRPr>
      </a:lvl9pPr>
    </p:titleStyle>
    <p:bodyStyle>
      <a:lvl1pPr marL="342900" indent="-342900" algn="l" rtl="0" eaLnBrk="1" fontAlgn="base" hangingPunct="1">
        <a:spcBef>
          <a:spcPct val="20000"/>
        </a:spcBef>
        <a:spcAft>
          <a:spcPct val="0"/>
        </a:spcAft>
        <a:buClr>
          <a:srgbClr val="9E9E9E"/>
        </a:buClr>
        <a:buSzPct val="70000"/>
        <a:buFont typeface="Wingdings" panose="05000000000000000000" pitchFamily="2" charset="2"/>
        <a:buChar char="l"/>
        <a:defRPr sz="2800">
          <a:solidFill>
            <a:schemeClr val="tx1"/>
          </a:solidFill>
          <a:latin typeface="+mn-lt"/>
          <a:ea typeface="+mn-ea"/>
          <a:cs typeface="+mn-cs"/>
        </a:defRPr>
      </a:lvl1pPr>
      <a:lvl2pPr marL="692150" indent="-347663" algn="l" rtl="0" eaLnBrk="1" fontAlgn="base" hangingPunct="1">
        <a:spcBef>
          <a:spcPct val="20000"/>
        </a:spcBef>
        <a:spcAft>
          <a:spcPct val="0"/>
        </a:spcAft>
        <a:buClr>
          <a:srgbClr val="9E9E9E"/>
        </a:buClr>
        <a:buSzPct val="70000"/>
        <a:buFont typeface="Wingdings" panose="05000000000000000000" pitchFamily="2" charset="2"/>
        <a:buChar char="l"/>
        <a:defRPr sz="2400">
          <a:solidFill>
            <a:schemeClr val="tx1"/>
          </a:solidFill>
          <a:latin typeface="+mn-lt"/>
        </a:defRPr>
      </a:lvl2pPr>
      <a:lvl3pPr marL="987425" indent="-293688" algn="l" rtl="0" eaLnBrk="1" fontAlgn="base" hangingPunct="1">
        <a:spcBef>
          <a:spcPct val="20000"/>
        </a:spcBef>
        <a:spcAft>
          <a:spcPct val="0"/>
        </a:spcAft>
        <a:buClr>
          <a:srgbClr val="9E9E9E"/>
        </a:buClr>
        <a:buSzPct val="70000"/>
        <a:buFont typeface="Wingdings" panose="05000000000000000000" pitchFamily="2" charset="2"/>
        <a:buChar char="l"/>
        <a:defRPr sz="2000">
          <a:solidFill>
            <a:schemeClr val="tx1"/>
          </a:solidFill>
          <a:latin typeface="+mn-lt"/>
        </a:defRPr>
      </a:lvl3pPr>
      <a:lvl4pPr marL="1281113" indent="-292100" algn="l" rtl="0" eaLnBrk="1" fontAlgn="base" hangingPunct="1">
        <a:spcBef>
          <a:spcPct val="20000"/>
        </a:spcBef>
        <a:spcAft>
          <a:spcPct val="0"/>
        </a:spcAft>
        <a:buClr>
          <a:srgbClr val="9E9E9E"/>
        </a:buClr>
        <a:buSzPct val="75000"/>
        <a:buFont typeface="Wingdings" panose="05000000000000000000" pitchFamily="2" charset="2"/>
        <a:buChar char="§"/>
        <a:defRPr>
          <a:solidFill>
            <a:schemeClr val="tx1"/>
          </a:solidFill>
          <a:latin typeface="+mn-lt"/>
        </a:defRPr>
      </a:lvl4pPr>
      <a:lvl5pPr marL="1598613" indent="-315913" algn="l" rtl="0" eaLnBrk="1" fontAlgn="base" hangingPunct="1">
        <a:spcBef>
          <a:spcPct val="20000"/>
        </a:spcBef>
        <a:spcAft>
          <a:spcPct val="0"/>
        </a:spcAft>
        <a:buClr>
          <a:srgbClr val="9E9E9E"/>
        </a:buClr>
        <a:buSzPct val="80000"/>
        <a:buFont typeface="Wingdings" panose="05000000000000000000" pitchFamily="2" charset="2"/>
        <a:buChar char="§"/>
        <a:defRPr>
          <a:solidFill>
            <a:schemeClr val="tx1"/>
          </a:solidFill>
          <a:latin typeface="+mn-lt"/>
        </a:defRPr>
      </a:lvl5pPr>
      <a:lvl6pPr marL="2055813" indent="-315913" algn="l" rtl="0" eaLnBrk="1" fontAlgn="base" hangingPunct="1">
        <a:spcBef>
          <a:spcPct val="20000"/>
        </a:spcBef>
        <a:spcAft>
          <a:spcPct val="0"/>
        </a:spcAft>
        <a:buClr>
          <a:srgbClr val="9E9E9E"/>
        </a:buClr>
        <a:buSzPct val="80000"/>
        <a:buFont typeface="Wingdings" pitchFamily="-64" charset="2"/>
        <a:buChar char="§"/>
        <a:defRPr>
          <a:solidFill>
            <a:schemeClr val="tx1"/>
          </a:solidFill>
          <a:latin typeface="+mn-lt"/>
        </a:defRPr>
      </a:lvl6pPr>
      <a:lvl7pPr marL="2513013" indent="-315913" algn="l" rtl="0" eaLnBrk="1" fontAlgn="base" hangingPunct="1">
        <a:spcBef>
          <a:spcPct val="20000"/>
        </a:spcBef>
        <a:spcAft>
          <a:spcPct val="0"/>
        </a:spcAft>
        <a:buClr>
          <a:srgbClr val="9E9E9E"/>
        </a:buClr>
        <a:buSzPct val="80000"/>
        <a:buFont typeface="Wingdings" pitchFamily="-64" charset="2"/>
        <a:buChar char="§"/>
        <a:defRPr>
          <a:solidFill>
            <a:schemeClr val="tx1"/>
          </a:solidFill>
          <a:latin typeface="+mn-lt"/>
        </a:defRPr>
      </a:lvl7pPr>
      <a:lvl8pPr marL="2970213" indent="-315913" algn="l" rtl="0" eaLnBrk="1" fontAlgn="base" hangingPunct="1">
        <a:spcBef>
          <a:spcPct val="20000"/>
        </a:spcBef>
        <a:spcAft>
          <a:spcPct val="0"/>
        </a:spcAft>
        <a:buClr>
          <a:srgbClr val="9E9E9E"/>
        </a:buClr>
        <a:buSzPct val="80000"/>
        <a:buFont typeface="Wingdings" pitchFamily="-64" charset="2"/>
        <a:buChar char="§"/>
        <a:defRPr>
          <a:solidFill>
            <a:schemeClr val="tx1"/>
          </a:solidFill>
          <a:latin typeface="+mn-lt"/>
        </a:defRPr>
      </a:lvl8pPr>
      <a:lvl9pPr marL="3427413" indent="-315913" algn="l" rtl="0" eaLnBrk="1" fontAlgn="base" hangingPunct="1">
        <a:spcBef>
          <a:spcPct val="20000"/>
        </a:spcBef>
        <a:spcAft>
          <a:spcPct val="0"/>
        </a:spcAft>
        <a:buClr>
          <a:srgbClr val="9E9E9E"/>
        </a:buClr>
        <a:buSzPct val="80000"/>
        <a:buFont typeface="Wingdings" pitchFamily="-64"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www.google.com/url?sa=i&amp;rct=j&amp;q=&amp;esrc=s&amp;source=images&amp;cd=&amp;cad=rja&amp;uact=8&amp;ved=2ahUKEwiQh9PSntfZAhUKuRQKHY3pBWwQjRx6BAgAEAU&amp;url=http://www.unwantedhorsecoalition.org/&amp;psig=AOvVaw0bt7oH4MIEJgErFytcfAVD&amp;ust=1520409958229286" TargetMode="External"/><Relationship Id="rId3" Type="http://schemas.openxmlformats.org/officeDocument/2006/relationships/image" Target="../media/image5.jpeg"/><Relationship Id="rId7" Type="http://schemas.openxmlformats.org/officeDocument/2006/relationships/image" Target="../media/image7.jpeg"/><Relationship Id="rId2" Type="http://schemas.openxmlformats.org/officeDocument/2006/relationships/hyperlink" Target="https://www.google.com/url?sa=i&amp;rct=j&amp;q=&amp;esrc=s&amp;source=images&amp;cd=&amp;cad=rja&amp;uact=8&amp;ved=2ahUKEwiJlvSIndfZAhUFSBQKHWkLCOoQjRx6BAgAEAU&amp;url=https://modernfarmer.com/2016/01/teaching-cows-to-weed/&amp;psig=AOvVaw3wXuxwfBy8ex0ngs_2jd-O&amp;ust=1520409454930870" TargetMode="External"/><Relationship Id="rId1" Type="http://schemas.openxmlformats.org/officeDocument/2006/relationships/slideLayout" Target="../slideLayouts/slideLayout2.xml"/><Relationship Id="rId6" Type="http://schemas.openxmlformats.org/officeDocument/2006/relationships/hyperlink" Target="https://www.google.com/url?sa=i&amp;rct=j&amp;q=&amp;esrc=s&amp;source=images&amp;cd=&amp;cad=rja&amp;uact=8&amp;ved=&amp;url=https://commons.wikimedia.org/wiki/File:Grazing_sheep_on_levee_in_Gr%C3%BCnendeich,_6.jpg&amp;psig=AOvVaw2Lxutibx7TXUNPnbQoKBaX&amp;ust=1520409720046890" TargetMode="External"/><Relationship Id="rId11" Type="http://schemas.openxmlformats.org/officeDocument/2006/relationships/image" Target="../media/image9.jpeg"/><Relationship Id="rId5" Type="http://schemas.openxmlformats.org/officeDocument/2006/relationships/image" Target="../media/image6.jpeg"/><Relationship Id="rId10" Type="http://schemas.openxmlformats.org/officeDocument/2006/relationships/hyperlink" Target="https://wikifarmer.com/how-to-feed-chickens/" TargetMode="External"/><Relationship Id="rId4" Type="http://schemas.openxmlformats.org/officeDocument/2006/relationships/hyperlink" Target="http://www.google.com/url?sa=i&amp;rct=j&amp;q=&amp;esrc=s&amp;source=images&amp;cd=&amp;cad=rja&amp;uact=8&amp;ved=2ahUKEwi8w-K9ndfZAhVLvRQKHSPYAPsQjRx6BAgAEAU&amp;url=http://www.statesmanjournal.com/story/news/2014/11/03/rent-goat-hoofed-critters-might-graze-city-parks/18427591/&amp;psig=AOvVaw2d1M0yVmbK0t7v4ANJJ4lf&amp;ust=1520409611174391" TargetMode="External"/><Relationship Id="rId9"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04A78675-8722-4DE1-89CC-D90F28D306F1}"/>
              </a:ext>
            </a:extLst>
          </p:cNvPr>
          <p:cNvSpPr/>
          <p:nvPr/>
        </p:nvSpPr>
        <p:spPr>
          <a:xfrm>
            <a:off x="8499567" y="3492984"/>
            <a:ext cx="3392410" cy="336066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i="1" dirty="0">
                <a:solidFill>
                  <a:schemeClr val="accent6">
                    <a:lumMod val="50000"/>
                  </a:schemeClr>
                </a:solidFill>
              </a:rPr>
              <a:t>2020/21 Annual Report</a:t>
            </a:r>
          </a:p>
          <a:p>
            <a:pPr algn="ctr"/>
            <a:endParaRPr lang="en-ZA" sz="2000" b="1" i="1" dirty="0">
              <a:solidFill>
                <a:schemeClr val="accent6">
                  <a:lumMod val="50000"/>
                </a:schemeClr>
              </a:solidFill>
            </a:endParaRPr>
          </a:p>
          <a:p>
            <a:pPr algn="ctr"/>
            <a:r>
              <a:rPr lang="en-ZA" sz="2000" b="1" i="1" dirty="0">
                <a:solidFill>
                  <a:schemeClr val="accent6">
                    <a:lumMod val="50000"/>
                  </a:schemeClr>
                </a:solidFill>
              </a:rPr>
              <a:t>Presentation to the Portfolio Committee on Agriculture, Land Reform and Rural Development</a:t>
            </a:r>
          </a:p>
          <a:p>
            <a:pPr algn="ctr"/>
            <a:endParaRPr lang="en-ZA" sz="2000" b="1" i="1" dirty="0">
              <a:solidFill>
                <a:schemeClr val="accent6">
                  <a:lumMod val="50000"/>
                </a:schemeClr>
              </a:solidFill>
            </a:endParaRPr>
          </a:p>
          <a:p>
            <a:pPr algn="ctr"/>
            <a:r>
              <a:rPr lang="en-ZA" sz="2000" b="1" i="1">
                <a:solidFill>
                  <a:schemeClr val="accent6">
                    <a:lumMod val="50000"/>
                  </a:schemeClr>
                </a:solidFill>
              </a:rPr>
              <a:t>12 </a:t>
            </a:r>
            <a:r>
              <a:rPr lang="en-ZA" sz="2000" b="1" i="1" dirty="0">
                <a:solidFill>
                  <a:schemeClr val="accent6">
                    <a:lumMod val="50000"/>
                  </a:schemeClr>
                </a:solidFill>
              </a:rPr>
              <a:t>November 2021</a:t>
            </a:r>
          </a:p>
          <a:p>
            <a:pPr algn="ctr"/>
            <a:endParaRPr lang="en-ZA" sz="1600" i="1" dirty="0">
              <a:solidFill>
                <a:schemeClr val="accent6">
                  <a:lumMod val="50000"/>
                </a:schemeClr>
              </a:solidFill>
            </a:endParaRPr>
          </a:p>
          <a:p>
            <a:pPr algn="ctr"/>
            <a:r>
              <a:rPr lang="en-ZA" sz="1600" i="1" dirty="0">
                <a:solidFill>
                  <a:schemeClr val="accent6">
                    <a:lumMod val="50000"/>
                  </a:schemeClr>
                </a:solidFill>
              </a:rPr>
              <a:t>  </a:t>
            </a:r>
          </a:p>
        </p:txBody>
      </p:sp>
      <p:sp>
        <p:nvSpPr>
          <p:cNvPr id="4" name="object 3"/>
          <p:cNvSpPr/>
          <p:nvPr/>
        </p:nvSpPr>
        <p:spPr>
          <a:xfrm>
            <a:off x="0" y="0"/>
            <a:ext cx="5498123" cy="6858000"/>
          </a:xfrm>
          <a:prstGeom prst="rect">
            <a:avLst/>
          </a:prstGeom>
          <a:blipFill>
            <a:blip r:embed="rId2" cstate="print"/>
            <a:stretch>
              <a:fillRect/>
            </a:stretch>
          </a:blipFill>
        </p:spPr>
        <p:txBody>
          <a:bodyPr wrap="square" lIns="0" tIns="0" rIns="0" bIns="0" rtlCol="0"/>
          <a:lstStyle/>
          <a:p>
            <a:endParaRPr/>
          </a:p>
        </p:txBody>
      </p:sp>
      <p:pic>
        <p:nvPicPr>
          <p:cNvPr id="5" name="Picture 6"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3363" y="-1"/>
            <a:ext cx="964760" cy="1068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3181222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1275405" y="6543994"/>
            <a:ext cx="182368" cy="243656"/>
          </a:xfrm>
          <a:prstGeom prst="rect">
            <a:avLst/>
          </a:prstGeom>
        </p:spPr>
        <p:txBody>
          <a:bodyPr vert="horz" wrap="square" lIns="0" tIns="12700" rIns="0" bIns="0" rtlCol="0">
            <a:spAutoFit/>
          </a:bodyPr>
          <a:lstStyle/>
          <a:p>
            <a:pPr marL="12700">
              <a:lnSpc>
                <a:spcPct val="100000"/>
              </a:lnSpc>
              <a:spcBef>
                <a:spcPts val="100"/>
              </a:spcBef>
            </a:pPr>
            <a:r>
              <a:rPr sz="1500" dirty="0">
                <a:solidFill>
                  <a:srgbClr val="515254"/>
                </a:solidFill>
                <a:latin typeface="Zurich LtCn BT"/>
                <a:cs typeface="Zurich LtCn BT"/>
              </a:rPr>
              <a:t>9</a:t>
            </a:r>
            <a:endParaRPr sz="1500">
              <a:latin typeface="Zurich LtCn BT"/>
              <a:cs typeface="Zurich LtCn BT"/>
            </a:endParaRPr>
          </a:p>
        </p:txBody>
      </p:sp>
      <p:sp>
        <p:nvSpPr>
          <p:cNvPr id="4" name="object 4"/>
          <p:cNvSpPr txBox="1"/>
          <p:nvPr/>
        </p:nvSpPr>
        <p:spPr>
          <a:xfrm>
            <a:off x="8414661" y="6590394"/>
            <a:ext cx="2326725" cy="135935"/>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95A0A9"/>
                </a:solidFill>
                <a:latin typeface="Pangram"/>
                <a:cs typeface="Pangram"/>
              </a:rPr>
              <a:t>ANNUAL </a:t>
            </a:r>
            <a:r>
              <a:rPr sz="800" b="1" dirty="0">
                <a:solidFill>
                  <a:srgbClr val="95A0A9"/>
                </a:solidFill>
                <a:latin typeface="Pangram"/>
                <a:cs typeface="Pangram"/>
              </a:rPr>
              <a:t>REPORT </a:t>
            </a:r>
            <a:r>
              <a:rPr sz="800" b="0" dirty="0">
                <a:solidFill>
                  <a:srgbClr val="95A0A9"/>
                </a:solidFill>
                <a:latin typeface="Pangram Light"/>
                <a:cs typeface="Pangram Light"/>
              </a:rPr>
              <a:t>2020</a:t>
            </a:r>
            <a:r>
              <a:rPr sz="800" b="0" spc="-100" dirty="0">
                <a:solidFill>
                  <a:srgbClr val="95A0A9"/>
                </a:solidFill>
                <a:latin typeface="Pangram Light"/>
                <a:cs typeface="Pangram Light"/>
              </a:rPr>
              <a:t> </a:t>
            </a:r>
            <a:r>
              <a:rPr sz="800" b="1" dirty="0">
                <a:solidFill>
                  <a:srgbClr val="95A0A9"/>
                </a:solidFill>
                <a:latin typeface="Pangram"/>
                <a:cs typeface="Pangram"/>
              </a:rPr>
              <a:t>2021</a:t>
            </a:r>
            <a:endParaRPr sz="800">
              <a:latin typeface="Pangram"/>
              <a:cs typeface="Pangram"/>
            </a:endParaRPr>
          </a:p>
        </p:txBody>
      </p:sp>
      <p:sp>
        <p:nvSpPr>
          <p:cNvPr id="7" name="object 7"/>
          <p:cNvSpPr/>
          <p:nvPr/>
        </p:nvSpPr>
        <p:spPr>
          <a:xfrm>
            <a:off x="4348377" y="3127640"/>
            <a:ext cx="1251985" cy="354710"/>
          </a:xfrm>
          <a:custGeom>
            <a:avLst/>
            <a:gdLst/>
            <a:ahLst/>
            <a:cxnLst/>
            <a:rect l="l" t="t" r="r" b="b"/>
            <a:pathLst>
              <a:path w="775970" h="553085">
                <a:moveTo>
                  <a:pt x="0" y="0"/>
                </a:moveTo>
                <a:lnTo>
                  <a:pt x="775543" y="552472"/>
                </a:lnTo>
              </a:path>
            </a:pathLst>
          </a:custGeom>
          <a:ln w="22076">
            <a:solidFill>
              <a:srgbClr val="AAC138"/>
            </a:solidFill>
            <a:prstDash val="lgDash"/>
          </a:ln>
        </p:spPr>
        <p:txBody>
          <a:bodyPr wrap="square" lIns="0" tIns="0" rIns="0" bIns="0" rtlCol="0"/>
          <a:lstStyle/>
          <a:p>
            <a:endParaRPr/>
          </a:p>
        </p:txBody>
      </p:sp>
      <p:sp>
        <p:nvSpPr>
          <p:cNvPr id="8" name="object 8"/>
          <p:cNvSpPr/>
          <p:nvPr/>
        </p:nvSpPr>
        <p:spPr>
          <a:xfrm rot="19491177">
            <a:off x="7270981" y="3220790"/>
            <a:ext cx="1398062" cy="354710"/>
          </a:xfrm>
          <a:custGeom>
            <a:avLst/>
            <a:gdLst/>
            <a:ahLst/>
            <a:cxnLst/>
            <a:rect l="l" t="t" r="r" b="b"/>
            <a:pathLst>
              <a:path w="775970" h="553085">
                <a:moveTo>
                  <a:pt x="0" y="0"/>
                </a:moveTo>
                <a:lnTo>
                  <a:pt x="775543" y="552472"/>
                </a:lnTo>
              </a:path>
            </a:pathLst>
          </a:custGeom>
          <a:ln w="22076">
            <a:solidFill>
              <a:srgbClr val="AAC138"/>
            </a:solidFill>
            <a:prstDash val="lgDash"/>
          </a:ln>
        </p:spPr>
        <p:txBody>
          <a:bodyPr wrap="square" lIns="0" tIns="0" rIns="0" bIns="0" rtlCol="0"/>
          <a:lstStyle/>
          <a:p>
            <a:endParaRPr/>
          </a:p>
        </p:txBody>
      </p:sp>
      <p:sp>
        <p:nvSpPr>
          <p:cNvPr id="9" name="object 9"/>
          <p:cNvSpPr/>
          <p:nvPr/>
        </p:nvSpPr>
        <p:spPr>
          <a:xfrm>
            <a:off x="3530640" y="3959061"/>
            <a:ext cx="5584756" cy="1174493"/>
          </a:xfrm>
          <a:custGeom>
            <a:avLst/>
            <a:gdLst/>
            <a:ahLst/>
            <a:cxnLst/>
            <a:rect l="l" t="t" r="r" b="b"/>
            <a:pathLst>
              <a:path w="3461385" h="1831340">
                <a:moveTo>
                  <a:pt x="1757405" y="0"/>
                </a:moveTo>
                <a:lnTo>
                  <a:pt x="1691865" y="144208"/>
                </a:lnTo>
                <a:lnTo>
                  <a:pt x="1694445" y="655541"/>
                </a:lnTo>
                <a:lnTo>
                  <a:pt x="0" y="1738765"/>
                </a:lnTo>
                <a:lnTo>
                  <a:pt x="54827" y="1804906"/>
                </a:lnTo>
                <a:lnTo>
                  <a:pt x="547917" y="1494723"/>
                </a:lnTo>
                <a:lnTo>
                  <a:pt x="1067866" y="1795865"/>
                </a:lnTo>
                <a:lnTo>
                  <a:pt x="1128152" y="1739507"/>
                </a:lnTo>
                <a:lnTo>
                  <a:pt x="616633" y="1446238"/>
                </a:lnTo>
                <a:lnTo>
                  <a:pt x="1733391" y="724399"/>
                </a:lnTo>
                <a:lnTo>
                  <a:pt x="2762524" y="1380446"/>
                </a:lnTo>
                <a:lnTo>
                  <a:pt x="2209459" y="1802435"/>
                </a:lnTo>
                <a:lnTo>
                  <a:pt x="2291392" y="1831153"/>
                </a:lnTo>
                <a:lnTo>
                  <a:pt x="2841185" y="1423798"/>
                </a:lnTo>
                <a:lnTo>
                  <a:pt x="3421324" y="1796943"/>
                </a:lnTo>
                <a:lnTo>
                  <a:pt x="3460984" y="1724502"/>
                </a:lnTo>
                <a:lnTo>
                  <a:pt x="1766209" y="659427"/>
                </a:lnTo>
                <a:lnTo>
                  <a:pt x="1757405" y="0"/>
                </a:lnTo>
                <a:close/>
              </a:path>
            </a:pathLst>
          </a:custGeom>
          <a:ln w="22211">
            <a:solidFill>
              <a:srgbClr val="00527B"/>
            </a:solidFill>
          </a:ln>
        </p:spPr>
        <p:txBody>
          <a:bodyPr wrap="square" lIns="0" tIns="0" rIns="0" bIns="0" rtlCol="0"/>
          <a:lstStyle/>
          <a:p>
            <a:endParaRPr/>
          </a:p>
        </p:txBody>
      </p:sp>
      <p:sp>
        <p:nvSpPr>
          <p:cNvPr id="10" name="object 10"/>
          <p:cNvSpPr/>
          <p:nvPr/>
        </p:nvSpPr>
        <p:spPr>
          <a:xfrm>
            <a:off x="4313254" y="3716479"/>
            <a:ext cx="1462014" cy="483399"/>
          </a:xfrm>
          <a:custGeom>
            <a:avLst/>
            <a:gdLst/>
            <a:ahLst/>
            <a:cxnLst/>
            <a:rect l="l" t="t" r="r" b="b"/>
            <a:pathLst>
              <a:path w="906145" h="753745">
                <a:moveTo>
                  <a:pt x="862475" y="0"/>
                </a:moveTo>
                <a:lnTo>
                  <a:pt x="905770" y="59794"/>
                </a:lnTo>
                <a:lnTo>
                  <a:pt x="43295" y="753230"/>
                </a:lnTo>
                <a:lnTo>
                  <a:pt x="0" y="693435"/>
                </a:lnTo>
                <a:lnTo>
                  <a:pt x="862475" y="0"/>
                </a:lnTo>
                <a:close/>
              </a:path>
            </a:pathLst>
          </a:custGeom>
          <a:ln w="21994">
            <a:solidFill>
              <a:srgbClr val="00527B"/>
            </a:solidFill>
          </a:ln>
        </p:spPr>
        <p:txBody>
          <a:bodyPr wrap="square" lIns="0" tIns="0" rIns="0" bIns="0" rtlCol="0"/>
          <a:lstStyle/>
          <a:p>
            <a:endParaRPr/>
          </a:p>
        </p:txBody>
      </p:sp>
      <p:sp>
        <p:nvSpPr>
          <p:cNvPr id="11" name="object 11"/>
          <p:cNvSpPr/>
          <p:nvPr/>
        </p:nvSpPr>
        <p:spPr>
          <a:xfrm>
            <a:off x="4270005" y="2350569"/>
            <a:ext cx="1500948" cy="496024"/>
          </a:xfrm>
          <a:custGeom>
            <a:avLst/>
            <a:gdLst/>
            <a:ahLst/>
            <a:cxnLst/>
            <a:rect l="l" t="t" r="r" b="b"/>
            <a:pathLst>
              <a:path w="930275" h="773429">
                <a:moveTo>
                  <a:pt x="885401" y="0"/>
                </a:moveTo>
                <a:lnTo>
                  <a:pt x="929848" y="61378"/>
                </a:lnTo>
                <a:lnTo>
                  <a:pt x="44446" y="773255"/>
                </a:lnTo>
                <a:lnTo>
                  <a:pt x="0" y="711865"/>
                </a:lnTo>
                <a:lnTo>
                  <a:pt x="885401" y="0"/>
                </a:lnTo>
                <a:close/>
              </a:path>
            </a:pathLst>
          </a:custGeom>
          <a:ln w="21994">
            <a:solidFill>
              <a:srgbClr val="00527B"/>
            </a:solidFill>
          </a:ln>
        </p:spPr>
        <p:txBody>
          <a:bodyPr wrap="square" lIns="0" tIns="0" rIns="0" bIns="0" rtlCol="0"/>
          <a:lstStyle/>
          <a:p>
            <a:endParaRPr/>
          </a:p>
        </p:txBody>
      </p:sp>
      <p:sp>
        <p:nvSpPr>
          <p:cNvPr id="12" name="object 12"/>
          <p:cNvSpPr/>
          <p:nvPr/>
        </p:nvSpPr>
        <p:spPr>
          <a:xfrm>
            <a:off x="6275354" y="2593925"/>
            <a:ext cx="116797" cy="740778"/>
          </a:xfrm>
          <a:custGeom>
            <a:avLst/>
            <a:gdLst/>
            <a:ahLst/>
            <a:cxnLst/>
            <a:rect l="l" t="t" r="r" b="b"/>
            <a:pathLst>
              <a:path w="72389" h="1155064">
                <a:moveTo>
                  <a:pt x="0" y="0"/>
                </a:moveTo>
                <a:lnTo>
                  <a:pt x="72084" y="0"/>
                </a:lnTo>
                <a:lnTo>
                  <a:pt x="72084" y="1154542"/>
                </a:lnTo>
                <a:lnTo>
                  <a:pt x="0" y="1154542"/>
                </a:lnTo>
                <a:lnTo>
                  <a:pt x="0" y="0"/>
                </a:lnTo>
                <a:close/>
              </a:path>
            </a:pathLst>
          </a:custGeom>
          <a:ln w="21321">
            <a:solidFill>
              <a:srgbClr val="00527B"/>
            </a:solidFill>
          </a:ln>
        </p:spPr>
        <p:txBody>
          <a:bodyPr wrap="square" lIns="0" tIns="0" rIns="0" bIns="0" rtlCol="0"/>
          <a:lstStyle/>
          <a:p>
            <a:endParaRPr/>
          </a:p>
        </p:txBody>
      </p:sp>
      <p:sp>
        <p:nvSpPr>
          <p:cNvPr id="13" name="object 13"/>
          <p:cNvSpPr/>
          <p:nvPr/>
        </p:nvSpPr>
        <p:spPr>
          <a:xfrm>
            <a:off x="5134984" y="1668229"/>
            <a:ext cx="2559295" cy="1213589"/>
          </a:xfrm>
          <a:custGeom>
            <a:avLst/>
            <a:gdLst/>
            <a:ahLst/>
            <a:cxnLst/>
            <a:rect l="l" t="t" r="r" b="b"/>
            <a:pathLst>
              <a:path w="1586229" h="1892300">
                <a:moveTo>
                  <a:pt x="792895" y="1891723"/>
                </a:moveTo>
                <a:lnTo>
                  <a:pt x="0" y="1418789"/>
                </a:lnTo>
                <a:lnTo>
                  <a:pt x="0" y="472933"/>
                </a:lnTo>
                <a:lnTo>
                  <a:pt x="792895" y="0"/>
                </a:lnTo>
                <a:lnTo>
                  <a:pt x="1585812" y="472933"/>
                </a:lnTo>
                <a:lnTo>
                  <a:pt x="1585812" y="1418789"/>
                </a:lnTo>
                <a:lnTo>
                  <a:pt x="792895" y="1891723"/>
                </a:lnTo>
                <a:close/>
              </a:path>
            </a:pathLst>
          </a:custGeom>
          <a:solidFill>
            <a:srgbClr val="00527B"/>
          </a:solidFill>
        </p:spPr>
        <p:txBody>
          <a:bodyPr wrap="square" lIns="0" tIns="0" rIns="0" bIns="0" rtlCol="0"/>
          <a:lstStyle/>
          <a:p>
            <a:endParaRPr/>
          </a:p>
        </p:txBody>
      </p:sp>
      <p:sp>
        <p:nvSpPr>
          <p:cNvPr id="14" name="object 14"/>
          <p:cNvSpPr/>
          <p:nvPr/>
        </p:nvSpPr>
        <p:spPr>
          <a:xfrm>
            <a:off x="2725961" y="2534413"/>
            <a:ext cx="1879002" cy="891051"/>
          </a:xfrm>
          <a:custGeom>
            <a:avLst/>
            <a:gdLst/>
            <a:ahLst/>
            <a:cxnLst/>
            <a:rect l="l" t="t" r="r" b="b"/>
            <a:pathLst>
              <a:path w="1164589" h="1389379">
                <a:moveTo>
                  <a:pt x="582195" y="1389004"/>
                </a:moveTo>
                <a:lnTo>
                  <a:pt x="0" y="1041758"/>
                </a:lnTo>
                <a:lnTo>
                  <a:pt x="0" y="347256"/>
                </a:lnTo>
                <a:lnTo>
                  <a:pt x="582195" y="0"/>
                </a:lnTo>
                <a:lnTo>
                  <a:pt x="1164401" y="347256"/>
                </a:lnTo>
                <a:lnTo>
                  <a:pt x="1164401" y="1041758"/>
                </a:lnTo>
                <a:lnTo>
                  <a:pt x="582195" y="1389004"/>
                </a:lnTo>
                <a:close/>
              </a:path>
            </a:pathLst>
          </a:custGeom>
          <a:solidFill>
            <a:srgbClr val="00527B"/>
          </a:solidFill>
        </p:spPr>
        <p:txBody>
          <a:bodyPr wrap="square" lIns="0" tIns="0" rIns="0" bIns="0" rtlCol="0"/>
          <a:lstStyle/>
          <a:p>
            <a:endParaRPr/>
          </a:p>
        </p:txBody>
      </p:sp>
      <p:sp>
        <p:nvSpPr>
          <p:cNvPr id="15" name="object 15"/>
          <p:cNvSpPr/>
          <p:nvPr/>
        </p:nvSpPr>
        <p:spPr>
          <a:xfrm>
            <a:off x="5436303" y="3203009"/>
            <a:ext cx="1879002" cy="891051"/>
          </a:xfrm>
          <a:custGeom>
            <a:avLst/>
            <a:gdLst/>
            <a:ahLst/>
            <a:cxnLst/>
            <a:rect l="l" t="t" r="r" b="b"/>
            <a:pathLst>
              <a:path w="1164589" h="1389379">
                <a:moveTo>
                  <a:pt x="582195" y="1389015"/>
                </a:moveTo>
                <a:lnTo>
                  <a:pt x="0" y="1041770"/>
                </a:lnTo>
                <a:lnTo>
                  <a:pt x="0" y="347256"/>
                </a:lnTo>
                <a:lnTo>
                  <a:pt x="582195" y="0"/>
                </a:lnTo>
                <a:lnTo>
                  <a:pt x="1164401" y="347256"/>
                </a:lnTo>
                <a:lnTo>
                  <a:pt x="1164401" y="1041770"/>
                </a:lnTo>
                <a:lnTo>
                  <a:pt x="582195" y="1389015"/>
                </a:lnTo>
                <a:close/>
              </a:path>
            </a:pathLst>
          </a:custGeom>
          <a:solidFill>
            <a:srgbClr val="00527B"/>
          </a:solidFill>
        </p:spPr>
        <p:txBody>
          <a:bodyPr wrap="square" lIns="0" tIns="0" rIns="0" bIns="0" rtlCol="0"/>
          <a:lstStyle/>
          <a:p>
            <a:endParaRPr/>
          </a:p>
        </p:txBody>
      </p:sp>
      <p:sp>
        <p:nvSpPr>
          <p:cNvPr id="16" name="object 16"/>
          <p:cNvSpPr/>
          <p:nvPr/>
        </p:nvSpPr>
        <p:spPr>
          <a:xfrm>
            <a:off x="2927414" y="3780180"/>
            <a:ext cx="1879002" cy="891051"/>
          </a:xfrm>
          <a:custGeom>
            <a:avLst/>
            <a:gdLst/>
            <a:ahLst/>
            <a:cxnLst/>
            <a:rect l="l" t="t" r="r" b="b"/>
            <a:pathLst>
              <a:path w="1164589" h="1389379">
                <a:moveTo>
                  <a:pt x="582195" y="1389015"/>
                </a:moveTo>
                <a:lnTo>
                  <a:pt x="0" y="1041770"/>
                </a:lnTo>
                <a:lnTo>
                  <a:pt x="0" y="347267"/>
                </a:lnTo>
                <a:lnTo>
                  <a:pt x="582195" y="0"/>
                </a:lnTo>
                <a:lnTo>
                  <a:pt x="1164401" y="347267"/>
                </a:lnTo>
                <a:lnTo>
                  <a:pt x="1164401" y="1041770"/>
                </a:lnTo>
                <a:lnTo>
                  <a:pt x="582195" y="1389015"/>
                </a:lnTo>
                <a:close/>
              </a:path>
            </a:pathLst>
          </a:custGeom>
          <a:solidFill>
            <a:srgbClr val="00527B"/>
          </a:solidFill>
        </p:spPr>
        <p:txBody>
          <a:bodyPr wrap="square" lIns="0" tIns="0" rIns="0" bIns="0" rtlCol="0"/>
          <a:lstStyle/>
          <a:p>
            <a:endParaRPr/>
          </a:p>
        </p:txBody>
      </p:sp>
      <p:sp>
        <p:nvSpPr>
          <p:cNvPr id="17" name="object 17"/>
          <p:cNvSpPr/>
          <p:nvPr/>
        </p:nvSpPr>
        <p:spPr>
          <a:xfrm>
            <a:off x="8159756" y="2521896"/>
            <a:ext cx="1879002" cy="891051"/>
          </a:xfrm>
          <a:custGeom>
            <a:avLst/>
            <a:gdLst/>
            <a:ahLst/>
            <a:cxnLst/>
            <a:rect l="l" t="t" r="r" b="b"/>
            <a:pathLst>
              <a:path w="1164589" h="1389379">
                <a:moveTo>
                  <a:pt x="582195" y="1389015"/>
                </a:moveTo>
                <a:lnTo>
                  <a:pt x="0" y="1041770"/>
                </a:lnTo>
                <a:lnTo>
                  <a:pt x="0" y="347256"/>
                </a:lnTo>
                <a:lnTo>
                  <a:pt x="582195" y="0"/>
                </a:lnTo>
                <a:lnTo>
                  <a:pt x="1164391" y="347256"/>
                </a:lnTo>
                <a:lnTo>
                  <a:pt x="1164391" y="1041770"/>
                </a:lnTo>
                <a:lnTo>
                  <a:pt x="582195" y="1389015"/>
                </a:lnTo>
                <a:close/>
              </a:path>
            </a:pathLst>
          </a:custGeom>
          <a:solidFill>
            <a:srgbClr val="00527B"/>
          </a:solidFill>
        </p:spPr>
        <p:txBody>
          <a:bodyPr wrap="square" lIns="0" tIns="0" rIns="0" bIns="0" rtlCol="0"/>
          <a:lstStyle/>
          <a:p>
            <a:endParaRPr/>
          </a:p>
        </p:txBody>
      </p:sp>
      <p:sp>
        <p:nvSpPr>
          <p:cNvPr id="18" name="object 18"/>
          <p:cNvSpPr/>
          <p:nvPr/>
        </p:nvSpPr>
        <p:spPr>
          <a:xfrm>
            <a:off x="2655538" y="5070037"/>
            <a:ext cx="1688438" cy="800236"/>
          </a:xfrm>
          <a:custGeom>
            <a:avLst/>
            <a:gdLst/>
            <a:ahLst/>
            <a:cxnLst/>
            <a:rect l="l" t="t" r="r" b="b"/>
            <a:pathLst>
              <a:path w="1046480" h="1247775">
                <a:moveTo>
                  <a:pt x="522933" y="1247626"/>
                </a:moveTo>
                <a:lnTo>
                  <a:pt x="0" y="935725"/>
                </a:lnTo>
                <a:lnTo>
                  <a:pt x="0" y="311912"/>
                </a:lnTo>
                <a:lnTo>
                  <a:pt x="522933" y="0"/>
                </a:lnTo>
                <a:lnTo>
                  <a:pt x="1045878" y="311912"/>
                </a:lnTo>
                <a:lnTo>
                  <a:pt x="1045878" y="935725"/>
                </a:lnTo>
                <a:lnTo>
                  <a:pt x="522933" y="1247626"/>
                </a:lnTo>
                <a:close/>
              </a:path>
            </a:pathLst>
          </a:custGeom>
          <a:solidFill>
            <a:srgbClr val="00527B"/>
          </a:solidFill>
        </p:spPr>
        <p:txBody>
          <a:bodyPr wrap="square" lIns="0" tIns="0" rIns="0" bIns="0" rtlCol="0"/>
          <a:lstStyle/>
          <a:p>
            <a:endParaRPr/>
          </a:p>
        </p:txBody>
      </p:sp>
      <p:sp>
        <p:nvSpPr>
          <p:cNvPr id="19" name="object 19"/>
          <p:cNvSpPr/>
          <p:nvPr/>
        </p:nvSpPr>
        <p:spPr>
          <a:xfrm>
            <a:off x="4509591" y="5070179"/>
            <a:ext cx="1688438" cy="800236"/>
          </a:xfrm>
          <a:custGeom>
            <a:avLst/>
            <a:gdLst/>
            <a:ahLst/>
            <a:cxnLst/>
            <a:rect l="l" t="t" r="r" b="b"/>
            <a:pathLst>
              <a:path w="1046479" h="1247775">
                <a:moveTo>
                  <a:pt x="522933" y="1247626"/>
                </a:moveTo>
                <a:lnTo>
                  <a:pt x="0" y="935725"/>
                </a:lnTo>
                <a:lnTo>
                  <a:pt x="0" y="311912"/>
                </a:lnTo>
                <a:lnTo>
                  <a:pt x="522933" y="0"/>
                </a:lnTo>
                <a:lnTo>
                  <a:pt x="1045878" y="311912"/>
                </a:lnTo>
                <a:lnTo>
                  <a:pt x="1045878" y="935725"/>
                </a:lnTo>
                <a:lnTo>
                  <a:pt x="522933" y="1247626"/>
                </a:lnTo>
                <a:close/>
              </a:path>
            </a:pathLst>
          </a:custGeom>
          <a:solidFill>
            <a:srgbClr val="00527B"/>
          </a:solidFill>
        </p:spPr>
        <p:txBody>
          <a:bodyPr wrap="square" lIns="0" tIns="0" rIns="0" bIns="0" rtlCol="0"/>
          <a:lstStyle/>
          <a:p>
            <a:endParaRPr/>
          </a:p>
        </p:txBody>
      </p:sp>
      <p:sp>
        <p:nvSpPr>
          <p:cNvPr id="20" name="object 20"/>
          <p:cNvSpPr/>
          <p:nvPr/>
        </p:nvSpPr>
        <p:spPr>
          <a:xfrm>
            <a:off x="6352859" y="5074737"/>
            <a:ext cx="1688438" cy="800236"/>
          </a:xfrm>
          <a:custGeom>
            <a:avLst/>
            <a:gdLst/>
            <a:ahLst/>
            <a:cxnLst/>
            <a:rect l="l" t="t" r="r" b="b"/>
            <a:pathLst>
              <a:path w="1046479" h="1247775">
                <a:moveTo>
                  <a:pt x="522954" y="1247626"/>
                </a:moveTo>
                <a:lnTo>
                  <a:pt x="0" y="935725"/>
                </a:lnTo>
                <a:lnTo>
                  <a:pt x="0" y="311912"/>
                </a:lnTo>
                <a:lnTo>
                  <a:pt x="522954" y="0"/>
                </a:lnTo>
                <a:lnTo>
                  <a:pt x="1045888" y="311912"/>
                </a:lnTo>
                <a:lnTo>
                  <a:pt x="1045888" y="935725"/>
                </a:lnTo>
                <a:lnTo>
                  <a:pt x="522954" y="1247626"/>
                </a:lnTo>
                <a:close/>
              </a:path>
            </a:pathLst>
          </a:custGeom>
          <a:solidFill>
            <a:srgbClr val="00527B"/>
          </a:solidFill>
        </p:spPr>
        <p:txBody>
          <a:bodyPr wrap="square" lIns="0" tIns="0" rIns="0" bIns="0" rtlCol="0"/>
          <a:lstStyle/>
          <a:p>
            <a:endParaRPr/>
          </a:p>
        </p:txBody>
      </p:sp>
      <p:sp>
        <p:nvSpPr>
          <p:cNvPr id="21" name="object 21"/>
          <p:cNvSpPr/>
          <p:nvPr/>
        </p:nvSpPr>
        <p:spPr>
          <a:xfrm>
            <a:off x="8196324" y="5040703"/>
            <a:ext cx="1688438" cy="800236"/>
          </a:xfrm>
          <a:custGeom>
            <a:avLst/>
            <a:gdLst/>
            <a:ahLst/>
            <a:cxnLst/>
            <a:rect l="l" t="t" r="r" b="b"/>
            <a:pathLst>
              <a:path w="1046479" h="1247775">
                <a:moveTo>
                  <a:pt x="522933" y="1247626"/>
                </a:moveTo>
                <a:lnTo>
                  <a:pt x="0" y="935714"/>
                </a:lnTo>
                <a:lnTo>
                  <a:pt x="0" y="311900"/>
                </a:lnTo>
                <a:lnTo>
                  <a:pt x="522933" y="0"/>
                </a:lnTo>
                <a:lnTo>
                  <a:pt x="1045878" y="311900"/>
                </a:lnTo>
                <a:lnTo>
                  <a:pt x="1045878" y="935714"/>
                </a:lnTo>
                <a:lnTo>
                  <a:pt x="522933" y="1247626"/>
                </a:lnTo>
                <a:close/>
              </a:path>
            </a:pathLst>
          </a:custGeom>
          <a:solidFill>
            <a:srgbClr val="00527B"/>
          </a:solidFill>
        </p:spPr>
        <p:txBody>
          <a:bodyPr wrap="square" lIns="0" tIns="0" rIns="0" bIns="0" rtlCol="0"/>
          <a:lstStyle/>
          <a:p>
            <a:endParaRPr/>
          </a:p>
        </p:txBody>
      </p:sp>
      <p:sp>
        <p:nvSpPr>
          <p:cNvPr id="22" name="object 22"/>
          <p:cNvSpPr/>
          <p:nvPr/>
        </p:nvSpPr>
        <p:spPr>
          <a:xfrm>
            <a:off x="6430078" y="1641363"/>
            <a:ext cx="1247887" cy="297289"/>
          </a:xfrm>
          <a:custGeom>
            <a:avLst/>
            <a:gdLst/>
            <a:ahLst/>
            <a:cxnLst/>
            <a:rect l="l" t="t" r="r" b="b"/>
            <a:pathLst>
              <a:path w="773429" h="463550">
                <a:moveTo>
                  <a:pt x="0" y="0"/>
                </a:moveTo>
                <a:lnTo>
                  <a:pt x="773187" y="463544"/>
                </a:lnTo>
              </a:path>
            </a:pathLst>
          </a:custGeom>
          <a:ln w="33239">
            <a:solidFill>
              <a:srgbClr val="AAC138"/>
            </a:solidFill>
          </a:ln>
        </p:spPr>
        <p:txBody>
          <a:bodyPr wrap="square" lIns="0" tIns="0" rIns="0" bIns="0" rtlCol="0"/>
          <a:lstStyle/>
          <a:p>
            <a:endParaRPr/>
          </a:p>
        </p:txBody>
      </p:sp>
      <p:sp>
        <p:nvSpPr>
          <p:cNvPr id="23" name="object 23"/>
          <p:cNvSpPr/>
          <p:nvPr/>
        </p:nvSpPr>
        <p:spPr>
          <a:xfrm>
            <a:off x="6494822" y="3190859"/>
            <a:ext cx="869833" cy="207288"/>
          </a:xfrm>
          <a:custGeom>
            <a:avLst/>
            <a:gdLst/>
            <a:ahLst/>
            <a:cxnLst/>
            <a:rect l="l" t="t" r="r" b="b"/>
            <a:pathLst>
              <a:path w="539114" h="323214">
                <a:moveTo>
                  <a:pt x="0" y="0"/>
                </a:moveTo>
                <a:lnTo>
                  <a:pt x="538889" y="323076"/>
                </a:lnTo>
              </a:path>
            </a:pathLst>
          </a:custGeom>
          <a:ln w="33239">
            <a:solidFill>
              <a:srgbClr val="AAC138"/>
            </a:solidFill>
          </a:ln>
        </p:spPr>
        <p:txBody>
          <a:bodyPr wrap="square" lIns="0" tIns="0" rIns="0" bIns="0" rtlCol="0"/>
          <a:lstStyle/>
          <a:p>
            <a:endParaRPr/>
          </a:p>
        </p:txBody>
      </p:sp>
      <p:sp>
        <p:nvSpPr>
          <p:cNvPr id="24" name="object 24"/>
          <p:cNvSpPr/>
          <p:nvPr/>
        </p:nvSpPr>
        <p:spPr>
          <a:xfrm>
            <a:off x="2901167" y="4486564"/>
            <a:ext cx="869833" cy="207288"/>
          </a:xfrm>
          <a:custGeom>
            <a:avLst/>
            <a:gdLst/>
            <a:ahLst/>
            <a:cxnLst/>
            <a:rect l="l" t="t" r="r" b="b"/>
            <a:pathLst>
              <a:path w="539114" h="323215">
                <a:moveTo>
                  <a:pt x="0" y="0"/>
                </a:moveTo>
                <a:lnTo>
                  <a:pt x="538889" y="323076"/>
                </a:lnTo>
              </a:path>
            </a:pathLst>
          </a:custGeom>
          <a:ln w="33239">
            <a:solidFill>
              <a:srgbClr val="AAC138"/>
            </a:solidFill>
          </a:ln>
        </p:spPr>
        <p:txBody>
          <a:bodyPr wrap="square" lIns="0" tIns="0" rIns="0" bIns="0" rtlCol="0"/>
          <a:lstStyle/>
          <a:p>
            <a:endParaRPr/>
          </a:p>
        </p:txBody>
      </p:sp>
      <p:sp>
        <p:nvSpPr>
          <p:cNvPr id="25" name="object 25"/>
          <p:cNvSpPr/>
          <p:nvPr/>
        </p:nvSpPr>
        <p:spPr>
          <a:xfrm>
            <a:off x="2692426" y="2503619"/>
            <a:ext cx="902618" cy="214211"/>
          </a:xfrm>
          <a:custGeom>
            <a:avLst/>
            <a:gdLst/>
            <a:ahLst/>
            <a:cxnLst/>
            <a:rect l="l" t="t" r="r" b="b"/>
            <a:pathLst>
              <a:path w="559435" h="334010">
                <a:moveTo>
                  <a:pt x="0" y="333835"/>
                </a:moveTo>
                <a:lnTo>
                  <a:pt x="559098" y="0"/>
                </a:lnTo>
              </a:path>
            </a:pathLst>
          </a:custGeom>
          <a:ln w="33242">
            <a:solidFill>
              <a:srgbClr val="AAC138"/>
            </a:solidFill>
          </a:ln>
        </p:spPr>
        <p:txBody>
          <a:bodyPr wrap="square" lIns="0" tIns="0" rIns="0" bIns="0" rtlCol="0"/>
          <a:lstStyle/>
          <a:p>
            <a:endParaRPr/>
          </a:p>
        </p:txBody>
      </p:sp>
      <p:sp>
        <p:nvSpPr>
          <p:cNvPr id="26" name="object 26"/>
          <p:cNvSpPr/>
          <p:nvPr/>
        </p:nvSpPr>
        <p:spPr>
          <a:xfrm>
            <a:off x="9156299" y="3227597"/>
            <a:ext cx="902618" cy="214211"/>
          </a:xfrm>
          <a:custGeom>
            <a:avLst/>
            <a:gdLst/>
            <a:ahLst/>
            <a:cxnLst/>
            <a:rect l="l" t="t" r="r" b="b"/>
            <a:pathLst>
              <a:path w="559435" h="334010">
                <a:moveTo>
                  <a:pt x="0" y="333835"/>
                </a:moveTo>
                <a:lnTo>
                  <a:pt x="559098" y="0"/>
                </a:lnTo>
              </a:path>
            </a:pathLst>
          </a:custGeom>
          <a:ln w="33242">
            <a:solidFill>
              <a:srgbClr val="AAC138"/>
            </a:solidFill>
          </a:ln>
        </p:spPr>
        <p:txBody>
          <a:bodyPr wrap="square" lIns="0" tIns="0" rIns="0" bIns="0" rtlCol="0"/>
          <a:lstStyle/>
          <a:p>
            <a:endParaRPr/>
          </a:p>
        </p:txBody>
      </p:sp>
      <p:sp>
        <p:nvSpPr>
          <p:cNvPr id="27" name="object 27"/>
          <p:cNvSpPr/>
          <p:nvPr/>
        </p:nvSpPr>
        <p:spPr>
          <a:xfrm>
            <a:off x="7409282" y="2358606"/>
            <a:ext cx="787042" cy="431665"/>
          </a:xfrm>
          <a:custGeom>
            <a:avLst/>
            <a:gdLst/>
            <a:ahLst/>
            <a:cxnLst/>
            <a:rect l="l" t="t" r="r" b="b"/>
            <a:pathLst>
              <a:path w="930275" h="773429">
                <a:moveTo>
                  <a:pt x="44446" y="0"/>
                </a:moveTo>
                <a:lnTo>
                  <a:pt x="0" y="61378"/>
                </a:lnTo>
                <a:lnTo>
                  <a:pt x="885401" y="773244"/>
                </a:lnTo>
                <a:lnTo>
                  <a:pt x="929848" y="711865"/>
                </a:lnTo>
                <a:lnTo>
                  <a:pt x="44446" y="0"/>
                </a:lnTo>
                <a:close/>
              </a:path>
            </a:pathLst>
          </a:custGeom>
          <a:ln w="21994">
            <a:solidFill>
              <a:srgbClr val="00527B"/>
            </a:solidFill>
          </a:ln>
        </p:spPr>
        <p:txBody>
          <a:bodyPr wrap="square" lIns="0" tIns="0" rIns="0" bIns="0" rtlCol="0"/>
          <a:lstStyle/>
          <a:p>
            <a:endParaRPr/>
          </a:p>
        </p:txBody>
      </p:sp>
      <p:sp>
        <p:nvSpPr>
          <p:cNvPr id="28" name="object 28"/>
          <p:cNvSpPr/>
          <p:nvPr/>
        </p:nvSpPr>
        <p:spPr>
          <a:xfrm>
            <a:off x="2548118" y="5268977"/>
            <a:ext cx="0" cy="384032"/>
          </a:xfrm>
          <a:custGeom>
            <a:avLst/>
            <a:gdLst/>
            <a:ahLst/>
            <a:cxnLst/>
            <a:rect l="l" t="t" r="r" b="b"/>
            <a:pathLst>
              <a:path h="598804">
                <a:moveTo>
                  <a:pt x="0" y="0"/>
                </a:moveTo>
                <a:lnTo>
                  <a:pt x="0" y="598509"/>
                </a:lnTo>
              </a:path>
            </a:pathLst>
          </a:custGeom>
          <a:ln w="31975">
            <a:solidFill>
              <a:srgbClr val="AAC138"/>
            </a:solidFill>
          </a:ln>
        </p:spPr>
        <p:txBody>
          <a:bodyPr wrap="square" lIns="0" tIns="0" rIns="0" bIns="0" rtlCol="0"/>
          <a:lstStyle/>
          <a:p>
            <a:endParaRPr/>
          </a:p>
        </p:txBody>
      </p:sp>
      <p:sp>
        <p:nvSpPr>
          <p:cNvPr id="29" name="object 29"/>
          <p:cNvSpPr/>
          <p:nvPr/>
        </p:nvSpPr>
        <p:spPr>
          <a:xfrm>
            <a:off x="9981640" y="5242978"/>
            <a:ext cx="0" cy="384032"/>
          </a:xfrm>
          <a:custGeom>
            <a:avLst/>
            <a:gdLst/>
            <a:ahLst/>
            <a:cxnLst/>
            <a:rect l="l" t="t" r="r" b="b"/>
            <a:pathLst>
              <a:path h="598804">
                <a:moveTo>
                  <a:pt x="0" y="0"/>
                </a:moveTo>
                <a:lnTo>
                  <a:pt x="0" y="598509"/>
                </a:lnTo>
              </a:path>
            </a:pathLst>
          </a:custGeom>
          <a:ln w="31975">
            <a:solidFill>
              <a:srgbClr val="AAC138"/>
            </a:solidFill>
          </a:ln>
        </p:spPr>
        <p:txBody>
          <a:bodyPr wrap="square" lIns="0" tIns="0" rIns="0" bIns="0" rtlCol="0"/>
          <a:lstStyle/>
          <a:p>
            <a:endParaRPr/>
          </a:p>
        </p:txBody>
      </p:sp>
      <p:sp>
        <p:nvSpPr>
          <p:cNvPr id="30" name="object 30"/>
          <p:cNvSpPr txBox="1"/>
          <p:nvPr/>
        </p:nvSpPr>
        <p:spPr>
          <a:xfrm>
            <a:off x="5591964" y="2207283"/>
            <a:ext cx="1609549" cy="151323"/>
          </a:xfrm>
          <a:prstGeom prst="rect">
            <a:avLst/>
          </a:prstGeom>
        </p:spPr>
        <p:txBody>
          <a:bodyPr vert="horz" wrap="square" lIns="0" tIns="12700" rIns="0" bIns="0" rtlCol="0">
            <a:spAutoFit/>
          </a:bodyPr>
          <a:lstStyle/>
          <a:p>
            <a:pPr marL="12700">
              <a:lnSpc>
                <a:spcPct val="100000"/>
              </a:lnSpc>
              <a:spcBef>
                <a:spcPts val="100"/>
              </a:spcBef>
            </a:pPr>
            <a:r>
              <a:rPr lang="en-ZA" sz="900" b="1" spc="-65" dirty="0">
                <a:solidFill>
                  <a:srgbClr val="FFFFFF"/>
                </a:solidFill>
                <a:latin typeface="Pangram"/>
                <a:cs typeface="Pangram"/>
              </a:rPr>
              <a:t>                 </a:t>
            </a:r>
            <a:r>
              <a:rPr sz="900" b="1" spc="-65" dirty="0">
                <a:solidFill>
                  <a:srgbClr val="FFFFFF"/>
                </a:solidFill>
                <a:latin typeface="Pangram"/>
                <a:cs typeface="Pangram"/>
              </a:rPr>
              <a:t>Board </a:t>
            </a:r>
            <a:r>
              <a:rPr sz="900" b="1" spc="-40" dirty="0">
                <a:solidFill>
                  <a:srgbClr val="FFFFFF"/>
                </a:solidFill>
                <a:latin typeface="Pangram"/>
                <a:cs typeface="Pangram"/>
              </a:rPr>
              <a:t>of</a:t>
            </a:r>
            <a:r>
              <a:rPr sz="900" b="1" spc="5" dirty="0">
                <a:solidFill>
                  <a:srgbClr val="FFFFFF"/>
                </a:solidFill>
                <a:latin typeface="Pangram"/>
                <a:cs typeface="Pangram"/>
              </a:rPr>
              <a:t> </a:t>
            </a:r>
            <a:r>
              <a:rPr sz="900" b="1" spc="-65" dirty="0">
                <a:solidFill>
                  <a:srgbClr val="FFFFFF"/>
                </a:solidFill>
                <a:latin typeface="Pangram"/>
                <a:cs typeface="Pangram"/>
              </a:rPr>
              <a:t>Directors</a:t>
            </a:r>
            <a:endParaRPr sz="900" dirty="0">
              <a:latin typeface="Pangram"/>
              <a:cs typeface="Pangram"/>
            </a:endParaRPr>
          </a:p>
        </p:txBody>
      </p:sp>
      <p:sp>
        <p:nvSpPr>
          <p:cNvPr id="31" name="object 31"/>
          <p:cNvSpPr txBox="1"/>
          <p:nvPr/>
        </p:nvSpPr>
        <p:spPr>
          <a:xfrm>
            <a:off x="3199709" y="2790271"/>
            <a:ext cx="893397" cy="410369"/>
          </a:xfrm>
          <a:prstGeom prst="rect">
            <a:avLst/>
          </a:prstGeom>
        </p:spPr>
        <p:txBody>
          <a:bodyPr vert="horz" wrap="square" lIns="0" tIns="25400" rIns="0" bIns="0" rtlCol="0">
            <a:spAutoFit/>
          </a:bodyPr>
          <a:lstStyle/>
          <a:p>
            <a:pPr marL="12065" marR="5080" indent="-4445" algn="ctr">
              <a:lnSpc>
                <a:spcPts val="1000"/>
              </a:lnSpc>
              <a:spcBef>
                <a:spcPts val="200"/>
              </a:spcBef>
            </a:pPr>
            <a:r>
              <a:rPr sz="900" b="1" spc="-80" dirty="0">
                <a:solidFill>
                  <a:srgbClr val="FFFFFF"/>
                </a:solidFill>
                <a:latin typeface="Pangram"/>
                <a:cs typeface="Pangram"/>
              </a:rPr>
              <a:t>C</a:t>
            </a:r>
            <a:r>
              <a:rPr sz="900" b="1" spc="-75" dirty="0">
                <a:solidFill>
                  <a:srgbClr val="FFFFFF"/>
                </a:solidFill>
                <a:latin typeface="Pangram"/>
                <a:cs typeface="Pangram"/>
              </a:rPr>
              <a:t>o</a:t>
            </a:r>
            <a:r>
              <a:rPr sz="900" b="1" spc="-50" dirty="0">
                <a:solidFill>
                  <a:srgbClr val="FFFFFF"/>
                </a:solidFill>
                <a:latin typeface="Pangram"/>
                <a:cs typeface="Pangram"/>
              </a:rPr>
              <a:t>m</a:t>
            </a:r>
            <a:r>
              <a:rPr sz="900" b="1" spc="-95" dirty="0">
                <a:solidFill>
                  <a:srgbClr val="FFFFFF"/>
                </a:solidFill>
                <a:latin typeface="Pangram"/>
                <a:cs typeface="Pangram"/>
              </a:rPr>
              <a:t>p</a:t>
            </a:r>
            <a:r>
              <a:rPr sz="900" b="1" spc="-50" dirty="0">
                <a:solidFill>
                  <a:srgbClr val="FFFFFF"/>
                </a:solidFill>
                <a:latin typeface="Pangram"/>
                <a:cs typeface="Pangram"/>
              </a:rPr>
              <a:t>a</a:t>
            </a:r>
            <a:r>
              <a:rPr sz="900" b="1" spc="-95" dirty="0">
                <a:solidFill>
                  <a:srgbClr val="FFFFFF"/>
                </a:solidFill>
                <a:latin typeface="Pangram"/>
                <a:cs typeface="Pangram"/>
              </a:rPr>
              <a:t>ny  </a:t>
            </a:r>
            <a:r>
              <a:rPr sz="900" b="1" spc="-90" dirty="0">
                <a:solidFill>
                  <a:srgbClr val="FFFFFF"/>
                </a:solidFill>
                <a:latin typeface="Pangram"/>
                <a:cs typeface="Pangram"/>
              </a:rPr>
              <a:t>S</a:t>
            </a:r>
            <a:r>
              <a:rPr sz="900" b="1" spc="-85" dirty="0">
                <a:solidFill>
                  <a:srgbClr val="FFFFFF"/>
                </a:solidFill>
                <a:latin typeface="Pangram"/>
                <a:cs typeface="Pangram"/>
              </a:rPr>
              <a:t>e</a:t>
            </a:r>
            <a:r>
              <a:rPr sz="900" b="1" spc="-55" dirty="0">
                <a:solidFill>
                  <a:srgbClr val="FFFFFF"/>
                </a:solidFill>
                <a:latin typeface="Pangram"/>
                <a:cs typeface="Pangram"/>
              </a:rPr>
              <a:t>c</a:t>
            </a:r>
            <a:r>
              <a:rPr sz="900" b="1" spc="-90" dirty="0">
                <a:solidFill>
                  <a:srgbClr val="FFFFFF"/>
                </a:solidFill>
                <a:latin typeface="Pangram"/>
                <a:cs typeface="Pangram"/>
              </a:rPr>
              <a:t>r</a:t>
            </a:r>
            <a:r>
              <a:rPr sz="900" b="1" spc="-75" dirty="0">
                <a:solidFill>
                  <a:srgbClr val="FFFFFF"/>
                </a:solidFill>
                <a:latin typeface="Pangram"/>
                <a:cs typeface="Pangram"/>
              </a:rPr>
              <a:t>e</a:t>
            </a:r>
            <a:r>
              <a:rPr sz="900" b="1" spc="-95" dirty="0">
                <a:solidFill>
                  <a:srgbClr val="FFFFFF"/>
                </a:solidFill>
                <a:latin typeface="Pangram"/>
                <a:cs typeface="Pangram"/>
              </a:rPr>
              <a:t>t</a:t>
            </a:r>
            <a:r>
              <a:rPr sz="900" b="1" spc="-50" dirty="0">
                <a:solidFill>
                  <a:srgbClr val="FFFFFF"/>
                </a:solidFill>
                <a:latin typeface="Pangram"/>
                <a:cs typeface="Pangram"/>
              </a:rPr>
              <a:t>a</a:t>
            </a:r>
            <a:r>
              <a:rPr sz="900" b="1" spc="-60" dirty="0">
                <a:solidFill>
                  <a:srgbClr val="FFFFFF"/>
                </a:solidFill>
                <a:latin typeface="Pangram"/>
                <a:cs typeface="Pangram"/>
              </a:rPr>
              <a:t>r</a:t>
            </a:r>
            <a:r>
              <a:rPr sz="900" b="1" dirty="0">
                <a:solidFill>
                  <a:srgbClr val="FFFFFF"/>
                </a:solidFill>
                <a:latin typeface="Pangram"/>
                <a:cs typeface="Pangram"/>
              </a:rPr>
              <a:t>y  &amp; </a:t>
            </a:r>
            <a:r>
              <a:rPr sz="900" b="1" spc="-70" dirty="0">
                <a:solidFill>
                  <a:srgbClr val="FFFFFF"/>
                </a:solidFill>
                <a:latin typeface="Pangram"/>
                <a:cs typeface="Pangram"/>
              </a:rPr>
              <a:t>Legal  </a:t>
            </a:r>
            <a:r>
              <a:rPr sz="900" b="1" spc="-80" dirty="0">
                <a:solidFill>
                  <a:srgbClr val="FFFFFF"/>
                </a:solidFill>
                <a:latin typeface="Pangram"/>
                <a:cs typeface="Pangram"/>
              </a:rPr>
              <a:t>Advisor</a:t>
            </a:r>
            <a:endParaRPr sz="900" dirty="0">
              <a:latin typeface="Pangram"/>
              <a:cs typeface="Pangram"/>
            </a:endParaRPr>
          </a:p>
        </p:txBody>
      </p:sp>
      <p:sp>
        <p:nvSpPr>
          <p:cNvPr id="32" name="object 32"/>
          <p:cNvSpPr txBox="1"/>
          <p:nvPr/>
        </p:nvSpPr>
        <p:spPr>
          <a:xfrm>
            <a:off x="5960243" y="3505939"/>
            <a:ext cx="872906" cy="282129"/>
          </a:xfrm>
          <a:prstGeom prst="rect">
            <a:avLst/>
          </a:prstGeom>
        </p:spPr>
        <p:txBody>
          <a:bodyPr vert="horz" wrap="square" lIns="0" tIns="25400" rIns="0" bIns="0" rtlCol="0">
            <a:spAutoFit/>
          </a:bodyPr>
          <a:lstStyle/>
          <a:p>
            <a:pPr marL="12700" marR="5080" indent="-9525" algn="ctr">
              <a:lnSpc>
                <a:spcPts val="1000"/>
              </a:lnSpc>
              <a:spcBef>
                <a:spcPts val="200"/>
              </a:spcBef>
            </a:pPr>
            <a:r>
              <a:rPr sz="900" b="1" spc="-60" dirty="0">
                <a:solidFill>
                  <a:srgbClr val="FFFFFF"/>
                </a:solidFill>
                <a:latin typeface="Pangram"/>
                <a:cs typeface="Pangram"/>
              </a:rPr>
              <a:t>Chief  E</a:t>
            </a:r>
            <a:r>
              <a:rPr sz="900" b="1" spc="-130" dirty="0">
                <a:solidFill>
                  <a:srgbClr val="FFFFFF"/>
                </a:solidFill>
                <a:latin typeface="Pangram"/>
                <a:cs typeface="Pangram"/>
              </a:rPr>
              <a:t>x</a:t>
            </a:r>
            <a:r>
              <a:rPr sz="900" b="1" spc="-85" dirty="0">
                <a:solidFill>
                  <a:srgbClr val="FFFFFF"/>
                </a:solidFill>
                <a:latin typeface="Pangram"/>
                <a:cs typeface="Pangram"/>
              </a:rPr>
              <a:t>e</a:t>
            </a:r>
            <a:r>
              <a:rPr sz="900" b="1" spc="-65" dirty="0">
                <a:solidFill>
                  <a:srgbClr val="FFFFFF"/>
                </a:solidFill>
                <a:latin typeface="Pangram"/>
                <a:cs typeface="Pangram"/>
              </a:rPr>
              <a:t>c</a:t>
            </a:r>
            <a:r>
              <a:rPr sz="900" b="1" spc="-45" dirty="0">
                <a:solidFill>
                  <a:srgbClr val="FFFFFF"/>
                </a:solidFill>
                <a:latin typeface="Pangram"/>
                <a:cs typeface="Pangram"/>
              </a:rPr>
              <a:t>u</a:t>
            </a:r>
            <a:r>
              <a:rPr sz="900" b="1" spc="-40" dirty="0">
                <a:solidFill>
                  <a:srgbClr val="FFFFFF"/>
                </a:solidFill>
                <a:latin typeface="Pangram"/>
                <a:cs typeface="Pangram"/>
              </a:rPr>
              <a:t>t</a:t>
            </a:r>
            <a:r>
              <a:rPr sz="900" b="1" spc="-65" dirty="0">
                <a:solidFill>
                  <a:srgbClr val="FFFFFF"/>
                </a:solidFill>
                <a:latin typeface="Pangram"/>
                <a:cs typeface="Pangram"/>
              </a:rPr>
              <a:t>i</a:t>
            </a:r>
            <a:r>
              <a:rPr sz="900" b="1" spc="-120" dirty="0">
                <a:solidFill>
                  <a:srgbClr val="FFFFFF"/>
                </a:solidFill>
                <a:latin typeface="Pangram"/>
                <a:cs typeface="Pangram"/>
              </a:rPr>
              <a:t>v</a:t>
            </a:r>
            <a:r>
              <a:rPr sz="900" b="1" dirty="0">
                <a:solidFill>
                  <a:srgbClr val="FFFFFF"/>
                </a:solidFill>
                <a:latin typeface="Pangram"/>
                <a:cs typeface="Pangram"/>
              </a:rPr>
              <a:t>e  </a:t>
            </a:r>
            <a:r>
              <a:rPr sz="900" b="1" spc="-55" dirty="0">
                <a:solidFill>
                  <a:srgbClr val="FFFFFF"/>
                </a:solidFill>
                <a:latin typeface="Pangram"/>
                <a:cs typeface="Pangram"/>
              </a:rPr>
              <a:t>Officer</a:t>
            </a:r>
            <a:endParaRPr sz="900">
              <a:latin typeface="Pangram"/>
              <a:cs typeface="Pangram"/>
            </a:endParaRPr>
          </a:p>
        </p:txBody>
      </p:sp>
      <p:sp>
        <p:nvSpPr>
          <p:cNvPr id="33" name="object 33"/>
          <p:cNvSpPr txBox="1"/>
          <p:nvPr/>
        </p:nvSpPr>
        <p:spPr>
          <a:xfrm>
            <a:off x="8643693" y="2876550"/>
            <a:ext cx="694637" cy="153888"/>
          </a:xfrm>
          <a:prstGeom prst="rect">
            <a:avLst/>
          </a:prstGeom>
        </p:spPr>
        <p:txBody>
          <a:bodyPr vert="horz" wrap="square" lIns="0" tIns="25400" rIns="0" bIns="0" rtlCol="0">
            <a:spAutoFit/>
          </a:bodyPr>
          <a:lstStyle/>
          <a:p>
            <a:pPr marL="71120" marR="5080" indent="-59055">
              <a:lnSpc>
                <a:spcPts val="1000"/>
              </a:lnSpc>
              <a:spcBef>
                <a:spcPts val="200"/>
              </a:spcBef>
            </a:pPr>
            <a:r>
              <a:rPr sz="900" b="1" spc="-45" dirty="0">
                <a:solidFill>
                  <a:srgbClr val="FFFFFF"/>
                </a:solidFill>
                <a:latin typeface="Pangram"/>
                <a:cs typeface="Pangram"/>
              </a:rPr>
              <a:t>I</a:t>
            </a:r>
            <a:r>
              <a:rPr sz="900" b="1" spc="-50" dirty="0">
                <a:solidFill>
                  <a:srgbClr val="FFFFFF"/>
                </a:solidFill>
                <a:latin typeface="Pangram"/>
                <a:cs typeface="Pangram"/>
              </a:rPr>
              <a:t>n</a:t>
            </a:r>
            <a:r>
              <a:rPr sz="900" b="1" spc="-95" dirty="0">
                <a:solidFill>
                  <a:srgbClr val="FFFFFF"/>
                </a:solidFill>
                <a:latin typeface="Pangram"/>
                <a:cs typeface="Pangram"/>
              </a:rPr>
              <a:t>t</a:t>
            </a:r>
            <a:r>
              <a:rPr sz="900" b="1" spc="-75" dirty="0">
                <a:solidFill>
                  <a:srgbClr val="FFFFFF"/>
                </a:solidFill>
                <a:latin typeface="Pangram"/>
                <a:cs typeface="Pangram"/>
              </a:rPr>
              <a:t>e</a:t>
            </a:r>
            <a:r>
              <a:rPr sz="900" b="1" spc="-50" dirty="0">
                <a:solidFill>
                  <a:srgbClr val="FFFFFF"/>
                </a:solidFill>
                <a:latin typeface="Pangram"/>
                <a:cs typeface="Pangram"/>
              </a:rPr>
              <a:t>r</a:t>
            </a:r>
            <a:r>
              <a:rPr sz="900" b="1" spc="-75" dirty="0">
                <a:solidFill>
                  <a:srgbClr val="FFFFFF"/>
                </a:solidFill>
                <a:latin typeface="Pangram"/>
                <a:cs typeface="Pangram"/>
              </a:rPr>
              <a:t>n</a:t>
            </a:r>
            <a:r>
              <a:rPr sz="900" b="1" spc="-50" dirty="0">
                <a:solidFill>
                  <a:srgbClr val="FFFFFF"/>
                </a:solidFill>
                <a:latin typeface="Pangram"/>
                <a:cs typeface="Pangram"/>
              </a:rPr>
              <a:t>al  </a:t>
            </a:r>
            <a:r>
              <a:rPr sz="900" b="1" spc="-55" dirty="0">
                <a:solidFill>
                  <a:srgbClr val="FFFFFF"/>
                </a:solidFill>
                <a:latin typeface="Pangram"/>
                <a:cs typeface="Pangram"/>
              </a:rPr>
              <a:t>Audit</a:t>
            </a:r>
            <a:endParaRPr sz="900">
              <a:latin typeface="Pangram"/>
              <a:cs typeface="Pangram"/>
            </a:endParaRPr>
          </a:p>
        </p:txBody>
      </p:sp>
      <p:sp>
        <p:nvSpPr>
          <p:cNvPr id="34" name="object 34"/>
          <p:cNvSpPr txBox="1"/>
          <p:nvPr/>
        </p:nvSpPr>
        <p:spPr>
          <a:xfrm>
            <a:off x="3444246" y="4119639"/>
            <a:ext cx="841144" cy="282129"/>
          </a:xfrm>
          <a:prstGeom prst="rect">
            <a:avLst/>
          </a:prstGeom>
        </p:spPr>
        <p:txBody>
          <a:bodyPr vert="horz" wrap="square" lIns="0" tIns="25400" rIns="0" bIns="0" rtlCol="0">
            <a:spAutoFit/>
          </a:bodyPr>
          <a:lstStyle/>
          <a:p>
            <a:pPr marL="12700" marR="5080" indent="17145">
              <a:lnSpc>
                <a:spcPts val="1000"/>
              </a:lnSpc>
              <a:spcBef>
                <a:spcPts val="200"/>
              </a:spcBef>
            </a:pPr>
            <a:r>
              <a:rPr sz="900" b="1" spc="-70" dirty="0">
                <a:solidFill>
                  <a:srgbClr val="FFFFFF"/>
                </a:solidFill>
                <a:latin typeface="Pangram"/>
                <a:cs typeface="Pangram"/>
              </a:rPr>
              <a:t>Personal  </a:t>
            </a:r>
            <a:r>
              <a:rPr sz="900" b="1" spc="-100" dirty="0">
                <a:solidFill>
                  <a:srgbClr val="FFFFFF"/>
                </a:solidFill>
                <a:latin typeface="Pangram"/>
                <a:cs typeface="Pangram"/>
              </a:rPr>
              <a:t>As</a:t>
            </a:r>
            <a:r>
              <a:rPr sz="900" b="1" spc="-55" dirty="0">
                <a:solidFill>
                  <a:srgbClr val="FFFFFF"/>
                </a:solidFill>
                <a:latin typeface="Pangram"/>
                <a:cs typeface="Pangram"/>
              </a:rPr>
              <a:t>s</a:t>
            </a:r>
            <a:r>
              <a:rPr sz="900" b="1" spc="-75" dirty="0">
                <a:solidFill>
                  <a:srgbClr val="FFFFFF"/>
                </a:solidFill>
                <a:latin typeface="Pangram"/>
                <a:cs typeface="Pangram"/>
              </a:rPr>
              <a:t>is</a:t>
            </a:r>
            <a:r>
              <a:rPr sz="900" b="1" spc="-95" dirty="0">
                <a:solidFill>
                  <a:srgbClr val="FFFFFF"/>
                </a:solidFill>
                <a:latin typeface="Pangram"/>
                <a:cs typeface="Pangram"/>
              </a:rPr>
              <a:t>t</a:t>
            </a:r>
            <a:r>
              <a:rPr sz="900" b="1" spc="-50" dirty="0">
                <a:solidFill>
                  <a:srgbClr val="FFFFFF"/>
                </a:solidFill>
                <a:latin typeface="Pangram"/>
                <a:cs typeface="Pangram"/>
              </a:rPr>
              <a:t>ant</a:t>
            </a:r>
            <a:endParaRPr sz="900">
              <a:latin typeface="Pangram"/>
              <a:cs typeface="Pangram"/>
            </a:endParaRPr>
          </a:p>
        </p:txBody>
      </p:sp>
      <p:sp>
        <p:nvSpPr>
          <p:cNvPr id="35" name="object 35"/>
          <p:cNvSpPr txBox="1"/>
          <p:nvPr/>
        </p:nvSpPr>
        <p:spPr>
          <a:xfrm>
            <a:off x="3125059" y="5331956"/>
            <a:ext cx="710005" cy="238526"/>
          </a:xfrm>
          <a:prstGeom prst="rect">
            <a:avLst/>
          </a:prstGeom>
        </p:spPr>
        <p:txBody>
          <a:bodyPr vert="horz" wrap="square" lIns="0" tIns="33019" rIns="0" bIns="0" rtlCol="0">
            <a:spAutoFit/>
          </a:bodyPr>
          <a:lstStyle/>
          <a:p>
            <a:pPr marL="12700" marR="5080" indent="-1905" algn="ctr">
              <a:lnSpc>
                <a:spcPts val="800"/>
              </a:lnSpc>
              <a:spcBef>
                <a:spcPts val="259"/>
              </a:spcBef>
            </a:pPr>
            <a:r>
              <a:rPr sz="800" b="1" spc="-50" dirty="0">
                <a:solidFill>
                  <a:srgbClr val="FFFFFF"/>
                </a:solidFill>
                <a:latin typeface="Pangram"/>
                <a:cs typeface="Pangram"/>
              </a:rPr>
              <a:t>Chief  </a:t>
            </a:r>
            <a:r>
              <a:rPr sz="800" b="1" spc="-80" dirty="0">
                <a:solidFill>
                  <a:srgbClr val="FFFFFF"/>
                </a:solidFill>
                <a:latin typeface="Pangram"/>
                <a:cs typeface="Pangram"/>
              </a:rPr>
              <a:t>S</a:t>
            </a:r>
            <a:r>
              <a:rPr sz="800" b="1" spc="-45" dirty="0">
                <a:solidFill>
                  <a:srgbClr val="FFFFFF"/>
                </a:solidFill>
                <a:latin typeface="Pangram"/>
                <a:cs typeface="Pangram"/>
              </a:rPr>
              <a:t>c</a:t>
            </a:r>
            <a:r>
              <a:rPr sz="800" b="1" spc="-55" dirty="0">
                <a:solidFill>
                  <a:srgbClr val="FFFFFF"/>
                </a:solidFill>
                <a:latin typeface="Pangram"/>
                <a:cs typeface="Pangram"/>
              </a:rPr>
              <a:t>i</a:t>
            </a:r>
            <a:r>
              <a:rPr sz="800" b="1" spc="-65" dirty="0">
                <a:solidFill>
                  <a:srgbClr val="FFFFFF"/>
                </a:solidFill>
                <a:latin typeface="Pangram"/>
                <a:cs typeface="Pangram"/>
              </a:rPr>
              <a:t>e</a:t>
            </a:r>
            <a:r>
              <a:rPr sz="800" b="1" spc="-45" dirty="0">
                <a:solidFill>
                  <a:srgbClr val="FFFFFF"/>
                </a:solidFill>
                <a:latin typeface="Pangram"/>
                <a:cs typeface="Pangram"/>
              </a:rPr>
              <a:t>n</a:t>
            </a:r>
            <a:r>
              <a:rPr sz="800" b="1" spc="-35" dirty="0">
                <a:solidFill>
                  <a:srgbClr val="FFFFFF"/>
                </a:solidFill>
                <a:latin typeface="Pangram"/>
                <a:cs typeface="Pangram"/>
              </a:rPr>
              <a:t>t</a:t>
            </a:r>
            <a:r>
              <a:rPr sz="800" b="1" spc="-45" dirty="0">
                <a:solidFill>
                  <a:srgbClr val="FFFFFF"/>
                </a:solidFill>
                <a:latin typeface="Pangram"/>
                <a:cs typeface="Pangram"/>
              </a:rPr>
              <a:t>i</a:t>
            </a:r>
            <a:r>
              <a:rPr sz="800" b="1" spc="-35" dirty="0">
                <a:solidFill>
                  <a:srgbClr val="FFFFFF"/>
                </a:solidFill>
                <a:latin typeface="Pangram"/>
                <a:cs typeface="Pangram"/>
              </a:rPr>
              <a:t>f</a:t>
            </a:r>
            <a:r>
              <a:rPr sz="800" b="1" spc="-55" dirty="0">
                <a:solidFill>
                  <a:srgbClr val="FFFFFF"/>
                </a:solidFill>
                <a:latin typeface="Pangram"/>
                <a:cs typeface="Pangram"/>
              </a:rPr>
              <a:t>ic  </a:t>
            </a:r>
            <a:r>
              <a:rPr sz="800" b="1" spc="-50" dirty="0">
                <a:solidFill>
                  <a:srgbClr val="FFFFFF"/>
                </a:solidFill>
                <a:latin typeface="Pangram"/>
                <a:cs typeface="Pangram"/>
              </a:rPr>
              <a:t>Officer</a:t>
            </a:r>
            <a:endParaRPr sz="800">
              <a:latin typeface="Pangram"/>
              <a:cs typeface="Pangram"/>
            </a:endParaRPr>
          </a:p>
        </p:txBody>
      </p:sp>
      <p:sp>
        <p:nvSpPr>
          <p:cNvPr id="36" name="object 36"/>
          <p:cNvSpPr txBox="1"/>
          <p:nvPr/>
        </p:nvSpPr>
        <p:spPr>
          <a:xfrm>
            <a:off x="8671826" y="5339645"/>
            <a:ext cx="716152" cy="238526"/>
          </a:xfrm>
          <a:prstGeom prst="rect">
            <a:avLst/>
          </a:prstGeom>
        </p:spPr>
        <p:txBody>
          <a:bodyPr vert="horz" wrap="square" lIns="0" tIns="33019" rIns="0" bIns="0" rtlCol="0">
            <a:spAutoFit/>
          </a:bodyPr>
          <a:lstStyle/>
          <a:p>
            <a:pPr marL="12065" marR="5080" indent="-8255" algn="ctr">
              <a:lnSpc>
                <a:spcPts val="800"/>
              </a:lnSpc>
              <a:spcBef>
                <a:spcPts val="259"/>
              </a:spcBef>
            </a:pPr>
            <a:r>
              <a:rPr sz="800" b="1" spc="-50" dirty="0">
                <a:solidFill>
                  <a:srgbClr val="FFFFFF"/>
                </a:solidFill>
                <a:latin typeface="Pangram"/>
                <a:cs typeface="Pangram"/>
              </a:rPr>
              <a:t>Chief  F</a:t>
            </a:r>
            <a:r>
              <a:rPr sz="800" b="1" spc="-35" dirty="0">
                <a:solidFill>
                  <a:srgbClr val="FFFFFF"/>
                </a:solidFill>
                <a:latin typeface="Pangram"/>
                <a:cs typeface="Pangram"/>
              </a:rPr>
              <a:t>i</a:t>
            </a:r>
            <a:r>
              <a:rPr sz="800" b="1" spc="-70" dirty="0">
                <a:solidFill>
                  <a:srgbClr val="FFFFFF"/>
                </a:solidFill>
                <a:latin typeface="Pangram"/>
                <a:cs typeface="Pangram"/>
              </a:rPr>
              <a:t>n</a:t>
            </a:r>
            <a:r>
              <a:rPr sz="800" b="1" spc="-45" dirty="0">
                <a:solidFill>
                  <a:srgbClr val="FFFFFF"/>
                </a:solidFill>
                <a:latin typeface="Pangram"/>
                <a:cs typeface="Pangram"/>
              </a:rPr>
              <a:t>a</a:t>
            </a:r>
            <a:r>
              <a:rPr sz="800" b="1" spc="-70" dirty="0">
                <a:solidFill>
                  <a:srgbClr val="FFFFFF"/>
                </a:solidFill>
                <a:latin typeface="Pangram"/>
                <a:cs typeface="Pangram"/>
              </a:rPr>
              <a:t>n</a:t>
            </a:r>
            <a:r>
              <a:rPr sz="800" b="1" spc="-45" dirty="0">
                <a:solidFill>
                  <a:srgbClr val="FFFFFF"/>
                </a:solidFill>
                <a:latin typeface="Pangram"/>
                <a:cs typeface="Pangram"/>
              </a:rPr>
              <a:t>c</a:t>
            </a:r>
            <a:r>
              <a:rPr sz="800" b="1" spc="-55" dirty="0">
                <a:solidFill>
                  <a:srgbClr val="FFFFFF"/>
                </a:solidFill>
                <a:latin typeface="Pangram"/>
                <a:cs typeface="Pangram"/>
              </a:rPr>
              <a:t>i</a:t>
            </a:r>
            <a:r>
              <a:rPr sz="800" b="1" spc="-45" dirty="0">
                <a:solidFill>
                  <a:srgbClr val="FFFFFF"/>
                </a:solidFill>
                <a:latin typeface="Pangram"/>
                <a:cs typeface="Pangram"/>
              </a:rPr>
              <a:t>a</a:t>
            </a:r>
            <a:r>
              <a:rPr sz="800" b="1" dirty="0">
                <a:solidFill>
                  <a:srgbClr val="FFFFFF"/>
                </a:solidFill>
                <a:latin typeface="Pangram"/>
                <a:cs typeface="Pangram"/>
              </a:rPr>
              <a:t>l  </a:t>
            </a:r>
            <a:r>
              <a:rPr sz="800" b="1" spc="-50" dirty="0">
                <a:solidFill>
                  <a:srgbClr val="FFFFFF"/>
                </a:solidFill>
                <a:latin typeface="Pangram"/>
                <a:cs typeface="Pangram"/>
              </a:rPr>
              <a:t>Officer</a:t>
            </a:r>
            <a:endParaRPr sz="800">
              <a:latin typeface="Pangram"/>
              <a:cs typeface="Pangram"/>
            </a:endParaRPr>
          </a:p>
        </p:txBody>
      </p:sp>
      <p:sp>
        <p:nvSpPr>
          <p:cNvPr id="37" name="object 37"/>
          <p:cNvSpPr txBox="1"/>
          <p:nvPr/>
        </p:nvSpPr>
        <p:spPr>
          <a:xfrm>
            <a:off x="4878412" y="5333912"/>
            <a:ext cx="905691" cy="238526"/>
          </a:xfrm>
          <a:prstGeom prst="rect">
            <a:avLst/>
          </a:prstGeom>
        </p:spPr>
        <p:txBody>
          <a:bodyPr vert="horz" wrap="square" lIns="0" tIns="33019" rIns="0" bIns="0" rtlCol="0">
            <a:spAutoFit/>
          </a:bodyPr>
          <a:lstStyle/>
          <a:p>
            <a:pPr marL="12065" marR="5080" algn="ctr">
              <a:lnSpc>
                <a:spcPts val="800"/>
              </a:lnSpc>
              <a:spcBef>
                <a:spcPts val="259"/>
              </a:spcBef>
            </a:pPr>
            <a:r>
              <a:rPr sz="800" b="1" spc="-50" dirty="0">
                <a:solidFill>
                  <a:srgbClr val="FFFFFF"/>
                </a:solidFill>
                <a:latin typeface="Pangram"/>
                <a:cs typeface="Pangram"/>
              </a:rPr>
              <a:t>Chief  </a:t>
            </a:r>
            <a:r>
              <a:rPr sz="800" b="1" spc="-70" dirty="0">
                <a:solidFill>
                  <a:srgbClr val="FFFFFF"/>
                </a:solidFill>
                <a:latin typeface="Pangram"/>
                <a:cs typeface="Pangram"/>
              </a:rPr>
              <a:t>O</a:t>
            </a:r>
            <a:r>
              <a:rPr sz="800" b="1" spc="-85" dirty="0">
                <a:solidFill>
                  <a:srgbClr val="FFFFFF"/>
                </a:solidFill>
                <a:latin typeface="Pangram"/>
                <a:cs typeface="Pangram"/>
              </a:rPr>
              <a:t>p</a:t>
            </a:r>
            <a:r>
              <a:rPr sz="800" b="1" spc="-65" dirty="0">
                <a:solidFill>
                  <a:srgbClr val="FFFFFF"/>
                </a:solidFill>
                <a:latin typeface="Pangram"/>
                <a:cs typeface="Pangram"/>
              </a:rPr>
              <a:t>e</a:t>
            </a:r>
            <a:r>
              <a:rPr sz="800" b="1" spc="-80" dirty="0">
                <a:solidFill>
                  <a:srgbClr val="FFFFFF"/>
                </a:solidFill>
                <a:latin typeface="Pangram"/>
                <a:cs typeface="Pangram"/>
              </a:rPr>
              <a:t>r</a:t>
            </a:r>
            <a:r>
              <a:rPr sz="800" b="1" spc="-40" dirty="0">
                <a:solidFill>
                  <a:srgbClr val="FFFFFF"/>
                </a:solidFill>
                <a:latin typeface="Pangram"/>
                <a:cs typeface="Pangram"/>
              </a:rPr>
              <a:t>a</a:t>
            </a:r>
            <a:r>
              <a:rPr sz="800" b="1" spc="-35" dirty="0">
                <a:solidFill>
                  <a:srgbClr val="FFFFFF"/>
                </a:solidFill>
                <a:latin typeface="Pangram"/>
                <a:cs typeface="Pangram"/>
              </a:rPr>
              <a:t>t</a:t>
            </a:r>
            <a:r>
              <a:rPr sz="800" b="1" spc="-55" dirty="0">
                <a:solidFill>
                  <a:srgbClr val="FFFFFF"/>
                </a:solidFill>
                <a:latin typeface="Pangram"/>
                <a:cs typeface="Pangram"/>
              </a:rPr>
              <a:t>i</a:t>
            </a:r>
            <a:r>
              <a:rPr sz="800" b="1" spc="-65" dirty="0">
                <a:solidFill>
                  <a:srgbClr val="FFFFFF"/>
                </a:solidFill>
                <a:latin typeface="Pangram"/>
                <a:cs typeface="Pangram"/>
              </a:rPr>
              <a:t>ons  </a:t>
            </a:r>
            <a:r>
              <a:rPr sz="800" b="1" spc="-50" dirty="0">
                <a:solidFill>
                  <a:srgbClr val="FFFFFF"/>
                </a:solidFill>
                <a:latin typeface="Pangram"/>
                <a:cs typeface="Pangram"/>
              </a:rPr>
              <a:t>Officer</a:t>
            </a:r>
            <a:endParaRPr sz="800">
              <a:latin typeface="Pangram"/>
              <a:cs typeface="Pangram"/>
            </a:endParaRPr>
          </a:p>
        </p:txBody>
      </p:sp>
      <p:sp>
        <p:nvSpPr>
          <p:cNvPr id="38" name="object 38"/>
          <p:cNvSpPr txBox="1"/>
          <p:nvPr/>
        </p:nvSpPr>
        <p:spPr>
          <a:xfrm>
            <a:off x="6653404" y="5337690"/>
            <a:ext cx="1068593" cy="238526"/>
          </a:xfrm>
          <a:prstGeom prst="rect">
            <a:avLst/>
          </a:prstGeom>
        </p:spPr>
        <p:txBody>
          <a:bodyPr vert="horz" wrap="square" lIns="0" tIns="33019" rIns="0" bIns="0" rtlCol="0">
            <a:spAutoFit/>
          </a:bodyPr>
          <a:lstStyle/>
          <a:p>
            <a:pPr marL="12700" marR="5080" indent="-11430" algn="ctr">
              <a:lnSpc>
                <a:spcPts val="800"/>
              </a:lnSpc>
              <a:spcBef>
                <a:spcPts val="259"/>
              </a:spcBef>
            </a:pPr>
            <a:r>
              <a:rPr sz="800" b="1" spc="-70" dirty="0">
                <a:solidFill>
                  <a:srgbClr val="FFFFFF"/>
                </a:solidFill>
                <a:latin typeface="Pangram"/>
                <a:cs typeface="Pangram"/>
              </a:rPr>
              <a:t>Business  </a:t>
            </a:r>
            <a:r>
              <a:rPr sz="800" b="1" spc="-75" dirty="0">
                <a:solidFill>
                  <a:srgbClr val="FFFFFF"/>
                </a:solidFill>
                <a:latin typeface="Pangram"/>
                <a:cs typeface="Pangram"/>
              </a:rPr>
              <a:t>D</a:t>
            </a:r>
            <a:r>
              <a:rPr sz="800" b="1" spc="-105" dirty="0">
                <a:solidFill>
                  <a:srgbClr val="FFFFFF"/>
                </a:solidFill>
                <a:latin typeface="Pangram"/>
                <a:cs typeface="Pangram"/>
              </a:rPr>
              <a:t>e</a:t>
            </a:r>
            <a:r>
              <a:rPr sz="800" b="1" spc="-110" dirty="0">
                <a:solidFill>
                  <a:srgbClr val="FFFFFF"/>
                </a:solidFill>
                <a:latin typeface="Pangram"/>
                <a:cs typeface="Pangram"/>
              </a:rPr>
              <a:t>v</a:t>
            </a:r>
            <a:r>
              <a:rPr sz="800" b="1" spc="-75" dirty="0">
                <a:solidFill>
                  <a:srgbClr val="FFFFFF"/>
                </a:solidFill>
                <a:latin typeface="Pangram"/>
                <a:cs typeface="Pangram"/>
              </a:rPr>
              <a:t>e</a:t>
            </a:r>
            <a:r>
              <a:rPr sz="800" b="1" spc="-55" dirty="0">
                <a:solidFill>
                  <a:srgbClr val="FFFFFF"/>
                </a:solidFill>
                <a:latin typeface="Pangram"/>
                <a:cs typeface="Pangram"/>
              </a:rPr>
              <a:t>l</a:t>
            </a:r>
            <a:r>
              <a:rPr sz="800" b="1" spc="-65" dirty="0">
                <a:solidFill>
                  <a:srgbClr val="FFFFFF"/>
                </a:solidFill>
                <a:latin typeface="Pangram"/>
                <a:cs typeface="Pangram"/>
              </a:rPr>
              <a:t>op</a:t>
            </a:r>
            <a:r>
              <a:rPr sz="800" b="1" spc="-70" dirty="0">
                <a:solidFill>
                  <a:srgbClr val="FFFFFF"/>
                </a:solidFill>
                <a:latin typeface="Pangram"/>
                <a:cs typeface="Pangram"/>
              </a:rPr>
              <a:t>m</a:t>
            </a:r>
            <a:r>
              <a:rPr sz="800" b="1" spc="-65" dirty="0">
                <a:solidFill>
                  <a:srgbClr val="FFFFFF"/>
                </a:solidFill>
                <a:latin typeface="Pangram"/>
                <a:cs typeface="Pangram"/>
              </a:rPr>
              <a:t>e</a:t>
            </a:r>
            <a:r>
              <a:rPr sz="800" b="1" spc="-45" dirty="0">
                <a:solidFill>
                  <a:srgbClr val="FFFFFF"/>
                </a:solidFill>
                <a:latin typeface="Pangram"/>
                <a:cs typeface="Pangram"/>
              </a:rPr>
              <a:t>n</a:t>
            </a:r>
            <a:r>
              <a:rPr sz="800" b="1" dirty="0">
                <a:solidFill>
                  <a:srgbClr val="FFFFFF"/>
                </a:solidFill>
                <a:latin typeface="Pangram"/>
                <a:cs typeface="Pangram"/>
              </a:rPr>
              <a:t>t  </a:t>
            </a:r>
            <a:r>
              <a:rPr sz="800" b="1" spc="-50" dirty="0">
                <a:solidFill>
                  <a:srgbClr val="FFFFFF"/>
                </a:solidFill>
                <a:latin typeface="Pangram"/>
                <a:cs typeface="Pangram"/>
              </a:rPr>
              <a:t>Officer</a:t>
            </a:r>
            <a:endParaRPr sz="800">
              <a:latin typeface="Pangram"/>
              <a:cs typeface="Pangram"/>
            </a:endParaRPr>
          </a:p>
        </p:txBody>
      </p:sp>
      <p:sp>
        <p:nvSpPr>
          <p:cNvPr id="41" name="Title 1">
            <a:extLst>
              <a:ext uri="{FF2B5EF4-FFF2-40B4-BE49-F238E27FC236}">
                <a16:creationId xmlns:a16="http://schemas.microsoft.com/office/drawing/2014/main" id="{32F3F5D5-1647-4BE2-8486-0E430E325334}"/>
              </a:ext>
            </a:extLst>
          </p:cNvPr>
          <p:cNvSpPr>
            <a:spLocks noGrp="1"/>
          </p:cNvSpPr>
          <p:nvPr>
            <p:ph type="title"/>
          </p:nvPr>
        </p:nvSpPr>
        <p:spPr>
          <a:xfrm>
            <a:off x="2038350" y="333375"/>
            <a:ext cx="7799388" cy="719138"/>
          </a:xfrm>
        </p:spPr>
        <p:txBody>
          <a:bodyPr/>
          <a:lstStyle/>
          <a:p>
            <a:pPr algn="ctr">
              <a:defRPr/>
            </a:pPr>
            <a:r>
              <a:rPr lang="en-ZA" altLang="en-US" sz="4000" dirty="0">
                <a:solidFill>
                  <a:schemeClr val="accent6">
                    <a:lumMod val="50000"/>
                  </a:schemeClr>
                </a:solidFill>
                <a:latin typeface="Calibri" pitchFamily="34" charset="0"/>
                <a:cs typeface="Calibri" pitchFamily="34" charset="0"/>
              </a:rPr>
              <a:t>Organisational  Structure </a:t>
            </a:r>
          </a:p>
        </p:txBody>
      </p:sp>
      <p:sp>
        <p:nvSpPr>
          <p:cNvPr id="39" name="object 8"/>
          <p:cNvSpPr/>
          <p:nvPr/>
        </p:nvSpPr>
        <p:spPr>
          <a:xfrm rot="8762107">
            <a:off x="7264373" y="3363364"/>
            <a:ext cx="1168113" cy="292923"/>
          </a:xfrm>
          <a:custGeom>
            <a:avLst/>
            <a:gdLst/>
            <a:ahLst/>
            <a:cxnLst/>
            <a:rect l="l" t="t" r="r" b="b"/>
            <a:pathLst>
              <a:path w="775970" h="553085">
                <a:moveTo>
                  <a:pt x="0" y="0"/>
                </a:moveTo>
                <a:lnTo>
                  <a:pt x="775543" y="552472"/>
                </a:lnTo>
              </a:path>
            </a:pathLst>
          </a:custGeom>
          <a:ln w="22076">
            <a:solidFill>
              <a:srgbClr val="AAC138"/>
            </a:solidFill>
            <a:prstDash val="lgDash"/>
          </a:ln>
        </p:spPr>
        <p:txBody>
          <a:bodyPr wrap="square" lIns="0" tIns="0" rIns="0" bIns="0" rtlCol="0"/>
          <a:lstStyle/>
          <a:p>
            <a:endParaRPr/>
          </a:p>
        </p:txBody>
      </p:sp>
      <p:sp>
        <p:nvSpPr>
          <p:cNvPr id="40" name="object 8"/>
          <p:cNvSpPr/>
          <p:nvPr/>
        </p:nvSpPr>
        <p:spPr>
          <a:xfrm>
            <a:off x="4588898" y="3250514"/>
            <a:ext cx="847405" cy="255425"/>
          </a:xfrm>
          <a:custGeom>
            <a:avLst/>
            <a:gdLst/>
            <a:ahLst/>
            <a:cxnLst/>
            <a:rect l="l" t="t" r="r" b="b"/>
            <a:pathLst>
              <a:path w="775970" h="553085">
                <a:moveTo>
                  <a:pt x="0" y="0"/>
                </a:moveTo>
                <a:lnTo>
                  <a:pt x="775543" y="552472"/>
                </a:lnTo>
              </a:path>
            </a:pathLst>
          </a:custGeom>
          <a:ln w="22076">
            <a:solidFill>
              <a:srgbClr val="AAC138"/>
            </a:solidFill>
            <a:prstDash val="lgDash"/>
          </a:ln>
        </p:spPr>
        <p:txBody>
          <a:bodyPr wrap="square" lIns="0" tIns="0" rIns="0" bIns="0" rtlCol="0"/>
          <a:lstStyle/>
          <a:p>
            <a:endParaRPr/>
          </a:p>
        </p:txBody>
      </p:sp>
    </p:spTree>
    <p:extLst>
      <p:ext uri="{BB962C8B-B14F-4D97-AF65-F5344CB8AC3E}">
        <p14:creationId xmlns:p14="http://schemas.microsoft.com/office/powerpoint/2010/main" val="2265000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itle 1">
            <a:extLst>
              <a:ext uri="{FF2B5EF4-FFF2-40B4-BE49-F238E27FC236}">
                <a16:creationId xmlns:a16="http://schemas.microsoft.com/office/drawing/2014/main" id="{8E023D2E-D7A2-471C-A952-87141AB317F5}"/>
              </a:ext>
            </a:extLst>
          </p:cNvPr>
          <p:cNvSpPr>
            <a:spLocks noGrp="1"/>
          </p:cNvSpPr>
          <p:nvPr>
            <p:ph type="title"/>
          </p:nvPr>
        </p:nvSpPr>
        <p:spPr>
          <a:xfrm>
            <a:off x="1882775" y="115889"/>
            <a:ext cx="7773988" cy="719137"/>
          </a:xfrm>
        </p:spPr>
        <p:txBody>
          <a:bodyPr/>
          <a:lstStyle/>
          <a:p>
            <a:pPr algn="ctr">
              <a:defRPr/>
            </a:pPr>
            <a:r>
              <a:rPr lang="en-ZA" altLang="en-US" sz="4000" dirty="0">
                <a:solidFill>
                  <a:schemeClr val="accent6">
                    <a:lumMod val="50000"/>
                  </a:schemeClr>
                </a:solidFill>
                <a:latin typeface="Calibri" pitchFamily="34" charset="0"/>
              </a:rPr>
              <a:t>Executive Management Team </a:t>
            </a:r>
          </a:p>
        </p:txBody>
      </p:sp>
      <p:sp>
        <p:nvSpPr>
          <p:cNvPr id="9" name="Footer Placeholder 3">
            <a:extLst>
              <a:ext uri="{FF2B5EF4-FFF2-40B4-BE49-F238E27FC236}">
                <a16:creationId xmlns:a16="http://schemas.microsoft.com/office/drawing/2014/main" id="{CD76BE8F-31FD-4AEB-87AC-38B1B790055D}"/>
              </a:ext>
            </a:extLst>
          </p:cNvPr>
          <p:cNvSpPr txBox="1">
            <a:spLocks/>
          </p:cNvSpPr>
          <p:nvPr/>
        </p:nvSpPr>
        <p:spPr bwMode="auto">
          <a:xfrm>
            <a:off x="287970" y="6625647"/>
            <a:ext cx="10555817" cy="2159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marL="0" algn="l" defTabSz="914400" rtl="0" eaLnBrk="1" latinLnBrk="0" hangingPunct="1">
              <a:defRPr sz="800" b="1" kern="1200">
                <a:solidFill>
                  <a:schemeClr val="tx1"/>
                </a:solidFill>
                <a:latin typeface="Arial" panose="020B0604020202020204" pitchFamily="34" charset="0"/>
                <a:ea typeface="+mn-ea"/>
                <a:cs typeface="+mn-cs"/>
              </a:defRPr>
            </a:lvl1pPr>
            <a:lvl2pPr marL="742950" indent="-285750" algn="l" defTabSz="914400" rtl="0" eaLnBrk="1" latinLnBrk="0" hangingPunct="1">
              <a:defRPr sz="1800" kern="1200">
                <a:solidFill>
                  <a:schemeClr val="tx1"/>
                </a:solidFill>
                <a:latin typeface="Arial" panose="020B0604020202020204" pitchFamily="34" charset="0"/>
                <a:ea typeface="+mn-ea"/>
                <a:cs typeface="+mn-cs"/>
              </a:defRPr>
            </a:lvl2pPr>
            <a:lvl3pPr marL="1143000" indent="-228600" algn="l" defTabSz="914400" rtl="0" eaLnBrk="1" latinLnBrk="0" hangingPunct="1">
              <a:defRPr sz="1800" kern="1200">
                <a:solidFill>
                  <a:schemeClr val="tx1"/>
                </a:solidFill>
                <a:latin typeface="Arial" panose="020B0604020202020204" pitchFamily="34" charset="0"/>
                <a:ea typeface="+mn-ea"/>
                <a:cs typeface="+mn-cs"/>
              </a:defRPr>
            </a:lvl3pPr>
            <a:lvl4pPr marL="1600200" indent="-228600" algn="l" defTabSz="914400" rtl="0" eaLnBrk="1" latinLnBrk="0" hangingPunct="1">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defRPr sz="18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9pPr>
          </a:lstStyle>
          <a:p>
            <a:fld id="{AA5D8F66-2128-46EB-B753-03D965838BB2}" type="slidenum">
              <a:rPr lang="en-US" altLang="en-US" smtClean="0">
                <a:solidFill>
                  <a:srgbClr val="96A0A9"/>
                </a:solidFill>
              </a:rPr>
              <a:pPr/>
              <a:t>11</a:t>
            </a:fld>
            <a:r>
              <a:rPr lang="en-US" altLang="en-US" dirty="0">
                <a:solidFill>
                  <a:srgbClr val="96A0A9"/>
                </a:solidFill>
              </a:rPr>
              <a:t> | </a:t>
            </a:r>
            <a:r>
              <a:rPr lang="en-US" altLang="en-US" b="0" dirty="0">
                <a:solidFill>
                  <a:srgbClr val="96A0A9"/>
                </a:solidFill>
              </a:rPr>
              <a:t>Onderstepoort Biological Products © | </a:t>
            </a:r>
            <a:fld id="{F5705E3A-9669-4880-BD4F-4E2A4C63F3A6}" type="datetime4">
              <a:rPr lang="en-US" altLang="en-US" b="0" smtClean="0">
                <a:solidFill>
                  <a:srgbClr val="96A0A9"/>
                </a:solidFill>
              </a:rPr>
              <a:pPr/>
              <a:t>November 3, 2021</a:t>
            </a:fld>
            <a:endParaRPr lang="en-US" altLang="en-US" b="0" dirty="0">
              <a:solidFill>
                <a:srgbClr val="96A0A9"/>
              </a:solidFill>
            </a:endParaRPr>
          </a:p>
        </p:txBody>
      </p:sp>
      <p:sp>
        <p:nvSpPr>
          <p:cNvPr id="10" name="TextBox 5">
            <a:extLst>
              <a:ext uri="{FF2B5EF4-FFF2-40B4-BE49-F238E27FC236}">
                <a16:creationId xmlns:a16="http://schemas.microsoft.com/office/drawing/2014/main" id="{828FCBD4-3294-4ABD-8F6C-FFAB65E43A8A}"/>
              </a:ext>
            </a:extLst>
          </p:cNvPr>
          <p:cNvSpPr txBox="1">
            <a:spLocks noChangeArrowheads="1"/>
          </p:cNvSpPr>
          <p:nvPr/>
        </p:nvSpPr>
        <p:spPr bwMode="auto">
          <a:xfrm>
            <a:off x="7741693" y="5899545"/>
            <a:ext cx="1854820" cy="577081"/>
          </a:xfrm>
          <a:prstGeom prst="rect">
            <a:avLst/>
          </a:prstGeom>
          <a:solidFill>
            <a:schemeClr val="bg1"/>
          </a:solidFill>
          <a:ln>
            <a:noFill/>
          </a:ln>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endParaRPr lang="en-US" altLang="en-US" sz="1050" dirty="0">
              <a:solidFill>
                <a:schemeClr val="accent6">
                  <a:lumMod val="50000"/>
                </a:schemeClr>
              </a:solidFill>
              <a:latin typeface="Calibri" pitchFamily="34" charset="0"/>
              <a:cs typeface="Arial" pitchFamily="34" charset="0"/>
            </a:endParaRPr>
          </a:p>
          <a:p>
            <a:pPr algn="ctr">
              <a:defRPr/>
            </a:pPr>
            <a:r>
              <a:rPr lang="en-US" altLang="en-US" sz="1050" i="1" dirty="0">
                <a:solidFill>
                  <a:schemeClr val="accent6">
                    <a:lumMod val="50000"/>
                  </a:schemeClr>
                </a:solidFill>
                <a:latin typeface="Calibri" pitchFamily="34" charset="0"/>
                <a:cs typeface="Arial" pitchFamily="34" charset="0"/>
              </a:rPr>
              <a:t>Chief Operations Officer</a:t>
            </a:r>
          </a:p>
          <a:p>
            <a:pPr algn="ctr">
              <a:defRPr/>
            </a:pPr>
            <a:r>
              <a:rPr lang="en-US" altLang="en-US" sz="1050" i="1" dirty="0">
                <a:solidFill>
                  <a:schemeClr val="accent6">
                    <a:lumMod val="50000"/>
                  </a:schemeClr>
                </a:solidFill>
                <a:latin typeface="Calibri" pitchFamily="34" charset="0"/>
                <a:cs typeface="Arial" pitchFamily="34" charset="0"/>
              </a:rPr>
              <a:t>(COO)</a:t>
            </a:r>
            <a:endParaRPr lang="en-ZA" altLang="en-US" sz="1050" i="1" dirty="0">
              <a:solidFill>
                <a:schemeClr val="accent6">
                  <a:lumMod val="50000"/>
                </a:schemeClr>
              </a:solidFill>
              <a:latin typeface="Calibri" pitchFamily="34" charset="0"/>
              <a:cs typeface="Arial" pitchFamily="34" charset="0"/>
            </a:endParaRPr>
          </a:p>
        </p:txBody>
      </p:sp>
      <p:sp>
        <p:nvSpPr>
          <p:cNvPr id="13" name="TextBox 5">
            <a:extLst>
              <a:ext uri="{FF2B5EF4-FFF2-40B4-BE49-F238E27FC236}">
                <a16:creationId xmlns:a16="http://schemas.microsoft.com/office/drawing/2014/main" id="{3311E28D-AA6C-4DD7-B8EC-A8545EFD552E}"/>
              </a:ext>
            </a:extLst>
          </p:cNvPr>
          <p:cNvSpPr txBox="1">
            <a:spLocks noChangeArrowheads="1"/>
          </p:cNvSpPr>
          <p:nvPr/>
        </p:nvSpPr>
        <p:spPr bwMode="auto">
          <a:xfrm>
            <a:off x="1008085" y="5862962"/>
            <a:ext cx="1749378" cy="577081"/>
          </a:xfrm>
          <a:prstGeom prst="rect">
            <a:avLst/>
          </a:prstGeom>
          <a:solidFill>
            <a:schemeClr val="bg1"/>
          </a:solidFill>
          <a:ln>
            <a:noFill/>
          </a:ln>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r>
              <a:rPr lang="en-US" altLang="en-US" sz="1050" dirty="0" err="1">
                <a:solidFill>
                  <a:schemeClr val="accent6">
                    <a:lumMod val="50000"/>
                  </a:schemeClr>
                </a:solidFill>
                <a:latin typeface="Calibri" pitchFamily="34" charset="0"/>
                <a:cs typeface="Arial" pitchFamily="34" charset="0"/>
              </a:rPr>
              <a:t>Ms</a:t>
            </a:r>
            <a:r>
              <a:rPr lang="en-US" altLang="en-US" sz="1050" dirty="0">
                <a:solidFill>
                  <a:schemeClr val="accent6">
                    <a:lumMod val="50000"/>
                  </a:schemeClr>
                </a:solidFill>
                <a:latin typeface="Calibri" pitchFamily="34" charset="0"/>
                <a:cs typeface="Arial" pitchFamily="34" charset="0"/>
              </a:rPr>
              <a:t> Elspeth Govender</a:t>
            </a:r>
          </a:p>
          <a:p>
            <a:pPr algn="ctr">
              <a:defRPr/>
            </a:pPr>
            <a:r>
              <a:rPr lang="en-US" altLang="en-US" sz="1050" i="1" dirty="0">
                <a:solidFill>
                  <a:schemeClr val="accent6">
                    <a:lumMod val="50000"/>
                  </a:schemeClr>
                </a:solidFill>
                <a:latin typeface="Calibri" pitchFamily="34" charset="0"/>
                <a:cs typeface="Arial" pitchFamily="34" charset="0"/>
              </a:rPr>
              <a:t>Chief Financial Officer</a:t>
            </a:r>
          </a:p>
          <a:p>
            <a:pPr algn="ctr">
              <a:defRPr/>
            </a:pPr>
            <a:r>
              <a:rPr lang="en-US" altLang="en-US" sz="1050" i="1" dirty="0">
                <a:solidFill>
                  <a:schemeClr val="accent6">
                    <a:lumMod val="50000"/>
                  </a:schemeClr>
                </a:solidFill>
                <a:latin typeface="Calibri" pitchFamily="34" charset="0"/>
                <a:cs typeface="Arial" pitchFamily="34" charset="0"/>
              </a:rPr>
              <a:t>(CFO)</a:t>
            </a:r>
            <a:endParaRPr lang="en-ZA" altLang="en-US" sz="1050" i="1" dirty="0">
              <a:solidFill>
                <a:schemeClr val="accent6">
                  <a:lumMod val="50000"/>
                </a:schemeClr>
              </a:solidFill>
              <a:latin typeface="Calibri" pitchFamily="34" charset="0"/>
              <a:cs typeface="Arial" pitchFamily="34" charset="0"/>
            </a:endParaRPr>
          </a:p>
        </p:txBody>
      </p:sp>
      <p:sp>
        <p:nvSpPr>
          <p:cNvPr id="20" name="TextBox 5">
            <a:extLst>
              <a:ext uri="{FF2B5EF4-FFF2-40B4-BE49-F238E27FC236}">
                <a16:creationId xmlns:a16="http://schemas.microsoft.com/office/drawing/2014/main" id="{DF241F22-90D6-4C02-9BA8-88693E9EF6B6}"/>
              </a:ext>
            </a:extLst>
          </p:cNvPr>
          <p:cNvSpPr txBox="1">
            <a:spLocks noChangeArrowheads="1"/>
          </p:cNvSpPr>
          <p:nvPr/>
        </p:nvSpPr>
        <p:spPr bwMode="auto">
          <a:xfrm>
            <a:off x="5530694" y="6071649"/>
            <a:ext cx="1745791" cy="553998"/>
          </a:xfrm>
          <a:prstGeom prst="rect">
            <a:avLst/>
          </a:prstGeom>
          <a:solidFill>
            <a:schemeClr val="bg1"/>
          </a:solidFill>
          <a:ln>
            <a:noFill/>
          </a:ln>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r>
              <a:rPr lang="en-US" altLang="en-US" sz="1000" dirty="0">
                <a:solidFill>
                  <a:schemeClr val="accent6">
                    <a:lumMod val="50000"/>
                  </a:schemeClr>
                </a:solidFill>
                <a:latin typeface="Calibri" pitchFamily="34" charset="0"/>
                <a:cs typeface="Arial" pitchFamily="34" charset="0"/>
              </a:rPr>
              <a:t>Dr Bethuel Nthangeni</a:t>
            </a:r>
          </a:p>
          <a:p>
            <a:pPr algn="ctr">
              <a:defRPr/>
            </a:pPr>
            <a:r>
              <a:rPr lang="en-US" altLang="en-US" sz="1000" i="1" dirty="0">
                <a:solidFill>
                  <a:schemeClr val="accent6">
                    <a:lumMod val="50000"/>
                  </a:schemeClr>
                </a:solidFill>
                <a:latin typeface="Calibri" pitchFamily="34" charset="0"/>
                <a:cs typeface="Arial" pitchFamily="34" charset="0"/>
              </a:rPr>
              <a:t>Chief Scientific Officer </a:t>
            </a:r>
          </a:p>
          <a:p>
            <a:pPr algn="ctr">
              <a:defRPr/>
            </a:pPr>
            <a:r>
              <a:rPr lang="en-US" altLang="en-US" sz="1000" i="1" dirty="0">
                <a:solidFill>
                  <a:schemeClr val="accent6">
                    <a:lumMod val="50000"/>
                  </a:schemeClr>
                </a:solidFill>
                <a:latin typeface="Calibri" pitchFamily="34" charset="0"/>
                <a:cs typeface="Arial" pitchFamily="34" charset="0"/>
              </a:rPr>
              <a:t>(CSO)</a:t>
            </a:r>
            <a:endParaRPr lang="en-ZA" altLang="en-US" sz="1000" i="1" dirty="0">
              <a:solidFill>
                <a:schemeClr val="accent6">
                  <a:lumMod val="50000"/>
                </a:schemeClr>
              </a:solidFill>
              <a:latin typeface="Calibri" pitchFamily="34" charset="0"/>
              <a:cs typeface="Arial" pitchFamily="34" charset="0"/>
            </a:endParaRPr>
          </a:p>
        </p:txBody>
      </p:sp>
      <p:sp>
        <p:nvSpPr>
          <p:cNvPr id="21" name="TextBox 5">
            <a:extLst>
              <a:ext uri="{FF2B5EF4-FFF2-40B4-BE49-F238E27FC236}">
                <a16:creationId xmlns:a16="http://schemas.microsoft.com/office/drawing/2014/main" id="{A4B08C84-087A-470E-AE08-38864A92FA88}"/>
              </a:ext>
            </a:extLst>
          </p:cNvPr>
          <p:cNvSpPr txBox="1">
            <a:spLocks noChangeArrowheads="1"/>
          </p:cNvSpPr>
          <p:nvPr/>
        </p:nvSpPr>
        <p:spPr bwMode="auto">
          <a:xfrm>
            <a:off x="3277353" y="5886045"/>
            <a:ext cx="1750223" cy="553998"/>
          </a:xfrm>
          <a:prstGeom prst="rect">
            <a:avLst/>
          </a:prstGeom>
          <a:solidFill>
            <a:schemeClr val="bg1"/>
          </a:solidFill>
          <a:ln>
            <a:noFill/>
          </a:ln>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r>
              <a:rPr lang="en-US" altLang="en-US" sz="1000" dirty="0">
                <a:solidFill>
                  <a:schemeClr val="accent6">
                    <a:lumMod val="50000"/>
                  </a:schemeClr>
                </a:solidFill>
                <a:latin typeface="Calibri" pitchFamily="34" charset="0"/>
                <a:cs typeface="Arial" pitchFamily="34" charset="0"/>
              </a:rPr>
              <a:t>Dr Jacob Modumo </a:t>
            </a:r>
          </a:p>
          <a:p>
            <a:pPr algn="ctr">
              <a:defRPr/>
            </a:pPr>
            <a:r>
              <a:rPr lang="en-US" altLang="en-US" sz="1000" i="1" dirty="0">
                <a:solidFill>
                  <a:schemeClr val="accent6">
                    <a:lumMod val="50000"/>
                  </a:schemeClr>
                </a:solidFill>
                <a:latin typeface="Calibri" pitchFamily="34" charset="0"/>
                <a:cs typeface="Arial" pitchFamily="34" charset="0"/>
              </a:rPr>
              <a:t>Business Development Officer </a:t>
            </a:r>
          </a:p>
          <a:p>
            <a:pPr algn="ctr">
              <a:defRPr/>
            </a:pPr>
            <a:r>
              <a:rPr lang="en-US" altLang="en-US" sz="1000" i="1" dirty="0">
                <a:solidFill>
                  <a:schemeClr val="accent6">
                    <a:lumMod val="50000"/>
                  </a:schemeClr>
                </a:solidFill>
                <a:latin typeface="Calibri" pitchFamily="34" charset="0"/>
                <a:cs typeface="Arial" pitchFamily="34" charset="0"/>
              </a:rPr>
              <a:t>(BDO)    </a:t>
            </a:r>
            <a:endParaRPr lang="en-ZA" altLang="en-US" sz="1050" i="1" dirty="0">
              <a:solidFill>
                <a:schemeClr val="accent6">
                  <a:lumMod val="50000"/>
                </a:schemeClr>
              </a:solidFill>
              <a:latin typeface="Calibri" pitchFamily="34" charset="0"/>
              <a:cs typeface="Arial" pitchFamily="34" charset="0"/>
            </a:endParaRPr>
          </a:p>
        </p:txBody>
      </p:sp>
      <p:sp>
        <p:nvSpPr>
          <p:cNvPr id="22" name="TextBox 5">
            <a:extLst>
              <a:ext uri="{FF2B5EF4-FFF2-40B4-BE49-F238E27FC236}">
                <a16:creationId xmlns:a16="http://schemas.microsoft.com/office/drawing/2014/main" id="{BDBB7D46-E6D7-48CB-94FC-7CD34965EA5F}"/>
              </a:ext>
            </a:extLst>
          </p:cNvPr>
          <p:cNvSpPr txBox="1">
            <a:spLocks noChangeArrowheads="1"/>
          </p:cNvSpPr>
          <p:nvPr/>
        </p:nvSpPr>
        <p:spPr bwMode="auto">
          <a:xfrm>
            <a:off x="6885293" y="1619953"/>
            <a:ext cx="1745791" cy="553998"/>
          </a:xfrm>
          <a:prstGeom prst="rect">
            <a:avLst/>
          </a:prstGeom>
          <a:solidFill>
            <a:schemeClr val="bg1"/>
          </a:solidFill>
          <a:ln>
            <a:noFill/>
          </a:ln>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r>
              <a:rPr lang="en-US" altLang="en-US" sz="1000" dirty="0" err="1">
                <a:solidFill>
                  <a:schemeClr val="accent6">
                    <a:lumMod val="50000"/>
                  </a:schemeClr>
                </a:solidFill>
                <a:latin typeface="Calibri" pitchFamily="34" charset="0"/>
                <a:cs typeface="Arial" pitchFamily="34" charset="0"/>
              </a:rPr>
              <a:t>Dr</a:t>
            </a:r>
            <a:r>
              <a:rPr lang="en-US" altLang="en-US" sz="1000" dirty="0">
                <a:solidFill>
                  <a:schemeClr val="accent6">
                    <a:lumMod val="50000"/>
                  </a:schemeClr>
                </a:solidFill>
                <a:latin typeface="Calibri" pitchFamily="34" charset="0"/>
                <a:cs typeface="Arial" pitchFamily="34" charset="0"/>
              </a:rPr>
              <a:t> Boitshoko Ntshabele</a:t>
            </a:r>
          </a:p>
          <a:p>
            <a:pPr algn="ctr">
              <a:defRPr/>
            </a:pPr>
            <a:r>
              <a:rPr lang="en-US" altLang="en-US" sz="1000" i="1" dirty="0">
                <a:solidFill>
                  <a:schemeClr val="accent6">
                    <a:lumMod val="50000"/>
                  </a:schemeClr>
                </a:solidFill>
                <a:latin typeface="Calibri" pitchFamily="34" charset="0"/>
                <a:cs typeface="Arial" pitchFamily="34" charset="0"/>
              </a:rPr>
              <a:t>Acting Chief Executive Officer </a:t>
            </a:r>
          </a:p>
          <a:p>
            <a:pPr algn="ctr">
              <a:defRPr/>
            </a:pPr>
            <a:r>
              <a:rPr lang="en-US" altLang="en-US" sz="1000" i="1" dirty="0">
                <a:solidFill>
                  <a:schemeClr val="accent6">
                    <a:lumMod val="50000"/>
                  </a:schemeClr>
                </a:solidFill>
                <a:latin typeface="Calibri" pitchFamily="34" charset="0"/>
                <a:cs typeface="Arial" pitchFamily="34" charset="0"/>
              </a:rPr>
              <a:t>(Acting CEO)</a:t>
            </a:r>
            <a:endParaRPr lang="en-ZA" altLang="en-US" sz="1000" i="1" dirty="0">
              <a:solidFill>
                <a:schemeClr val="accent6">
                  <a:lumMod val="50000"/>
                </a:schemeClr>
              </a:solidFill>
              <a:latin typeface="Calibri" pitchFamily="34" charset="0"/>
              <a:cs typeface="Arial" pitchFamily="34" charset="0"/>
            </a:endParaRPr>
          </a:p>
        </p:txBody>
      </p:sp>
      <p:pic>
        <p:nvPicPr>
          <p:cNvPr id="14" name="1a4cc750-cb18-4f5f-a73f-bc8dcceaa642" descr="Image">
            <a:extLst>
              <a:ext uri="{FF2B5EF4-FFF2-40B4-BE49-F238E27FC236}">
                <a16:creationId xmlns:a16="http://schemas.microsoft.com/office/drawing/2014/main" id="{84D96EB5-B785-4D3D-AD2B-DD31496F185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394" y="3315506"/>
            <a:ext cx="1899569" cy="2533846"/>
          </a:xfrm>
          <a:prstGeom prst="rect">
            <a:avLst/>
          </a:prstGeom>
          <a:noFill/>
          <a:ln>
            <a:noFill/>
          </a:ln>
          <a:effectLst>
            <a:outerShdw blurRad="50800" dist="38100" dir="5400000" algn="t" rotWithShape="0">
              <a:prstClr val="black">
                <a:alpha val="40000"/>
              </a:prstClr>
            </a:outerShdw>
          </a:effectLst>
        </p:spPr>
      </p:pic>
      <p:pic>
        <p:nvPicPr>
          <p:cNvPr id="3074" name="Picture 2" descr="bo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3148" y="911059"/>
            <a:ext cx="2125460" cy="19717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5" name="Picture 14" descr="L:\Library\Communications\AR\Photoshoots\OBP Pictures 2018\ExCo\Modumo\DSC_0201.png"/>
          <p:cNvPicPr/>
          <p:nvPr/>
        </p:nvPicPr>
        <p:blipFill rotWithShape="1">
          <a:blip r:embed="rId5" cstate="print">
            <a:extLst>
              <a:ext uri="{28A0092B-C50C-407E-A947-70E740481C1C}">
                <a14:useLocalDpi xmlns:a14="http://schemas.microsoft.com/office/drawing/2010/main" val="0"/>
              </a:ext>
            </a:extLst>
          </a:blip>
          <a:srcRect l="22259" t="9745" r="10133" b="40199"/>
          <a:stretch/>
        </p:blipFill>
        <p:spPr bwMode="auto">
          <a:xfrm>
            <a:off x="3047942" y="3315503"/>
            <a:ext cx="1979634" cy="2533846"/>
          </a:xfrm>
          <a:prstGeom prst="rect">
            <a:avLst/>
          </a:prstGeom>
          <a:noFill/>
          <a:ln>
            <a:noFill/>
          </a:ln>
          <a:extLst>
            <a:ext uri="{53640926-AAD7-44D8-BBD7-CCE9431645EC}">
              <a14:shadowObscured xmlns:a14="http://schemas.microsoft.com/office/drawing/2010/main"/>
            </a:ext>
          </a:extLst>
        </p:spPr>
      </p:pic>
      <p:pic>
        <p:nvPicPr>
          <p:cNvPr id="17" name="Picture 16" descr="L:\Library\Communications\AR\Photoshoots\OBP Pictures 2018\ExCo\Nthangeni\DSC_0238.JPG"/>
          <p:cNvPicPr/>
          <p:nvPr/>
        </p:nvPicPr>
        <p:blipFill rotWithShape="1">
          <a:blip r:embed="rId6" cstate="print">
            <a:extLst>
              <a:ext uri="{28A0092B-C50C-407E-A947-70E740481C1C}">
                <a14:useLocalDpi xmlns:a14="http://schemas.microsoft.com/office/drawing/2010/main" val="0"/>
              </a:ext>
            </a:extLst>
          </a:blip>
          <a:srcRect t="30828" r="62684" b="14696"/>
          <a:stretch/>
        </p:blipFill>
        <p:spPr bwMode="auto">
          <a:xfrm rot="5400000">
            <a:off x="5277825" y="3570630"/>
            <a:ext cx="2572664" cy="2066925"/>
          </a:xfrm>
          <a:prstGeom prst="rect">
            <a:avLst/>
          </a:prstGeom>
          <a:noFill/>
          <a:ln>
            <a:noFill/>
          </a:ln>
          <a:extLst>
            <a:ext uri="{53640926-AAD7-44D8-BBD7-CCE9431645EC}">
              <a14:shadowObscured xmlns:a14="http://schemas.microsoft.com/office/drawing/2010/main"/>
            </a:ext>
          </a:extLst>
        </p:spPr>
      </p:pic>
      <p:sp>
        <p:nvSpPr>
          <p:cNvPr id="2" name="TextBox 1"/>
          <p:cNvSpPr txBox="1"/>
          <p:nvPr/>
        </p:nvSpPr>
        <p:spPr>
          <a:xfrm>
            <a:off x="8133648" y="4582429"/>
            <a:ext cx="1285725" cy="369332"/>
          </a:xfrm>
          <a:prstGeom prst="rect">
            <a:avLst/>
          </a:prstGeom>
          <a:noFill/>
        </p:spPr>
        <p:txBody>
          <a:bodyPr wrap="square" rtlCol="0">
            <a:spAutoFit/>
          </a:bodyPr>
          <a:lstStyle/>
          <a:p>
            <a:r>
              <a:rPr lang="en-ZA" dirty="0"/>
              <a:t>  VACANT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Oval 5">
            <a:extLst>
              <a:ext uri="{FF2B5EF4-FFF2-40B4-BE49-F238E27FC236}">
                <a16:creationId xmlns:a16="http://schemas.microsoft.com/office/drawing/2014/main" id="{65488BAC-EB82-4EFF-91E0-1C9490E6A0EA}"/>
              </a:ext>
            </a:extLst>
          </p:cNvPr>
          <p:cNvSpPr>
            <a:spLocks noChangeArrowheads="1"/>
          </p:cNvSpPr>
          <p:nvPr/>
        </p:nvSpPr>
        <p:spPr bwMode="auto">
          <a:xfrm>
            <a:off x="665019" y="2492897"/>
            <a:ext cx="2125682" cy="2067228"/>
          </a:xfrm>
          <a:prstGeom prst="ellipse">
            <a:avLst/>
          </a:prstGeom>
          <a:ln/>
        </p:spPr>
        <p:style>
          <a:lnRef idx="0">
            <a:schemeClr val="accent3"/>
          </a:lnRef>
          <a:fillRef idx="3">
            <a:schemeClr val="accent3"/>
          </a:fillRef>
          <a:effectRef idx="3">
            <a:schemeClr val="accent3"/>
          </a:effectRef>
          <a:fontRef idx="minor">
            <a:schemeClr val="lt1"/>
          </a:fontRef>
        </p:style>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ZA" altLang="en-US">
              <a:solidFill>
                <a:schemeClr val="accent6">
                  <a:lumMod val="50000"/>
                </a:schemeClr>
              </a:solidFill>
            </a:endParaRPr>
          </a:p>
        </p:txBody>
      </p:sp>
      <p:sp>
        <p:nvSpPr>
          <p:cNvPr id="37894" name="Rectangle 12">
            <a:extLst>
              <a:ext uri="{FF2B5EF4-FFF2-40B4-BE49-F238E27FC236}">
                <a16:creationId xmlns:a16="http://schemas.microsoft.com/office/drawing/2014/main" id="{1C00AB27-89AD-4225-88DD-53E58663D59F}"/>
              </a:ext>
            </a:extLst>
          </p:cNvPr>
          <p:cNvSpPr>
            <a:spLocks noChangeArrowheads="1"/>
          </p:cNvSpPr>
          <p:nvPr/>
        </p:nvSpPr>
        <p:spPr bwMode="auto">
          <a:xfrm>
            <a:off x="-203706" y="3040880"/>
            <a:ext cx="3916363" cy="1171575"/>
          </a:xfrm>
          <a:prstGeom prst="rect">
            <a:avLst/>
          </a:prstGeom>
          <a:noFill/>
          <a:ln>
            <a:noFill/>
          </a:ln>
        </p:spPr>
        <p:txBody>
          <a:bodyPr lIns="0" tIns="0" rIns="0" bIns="0"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ts val="8800"/>
              </a:lnSpc>
              <a:defRPr/>
            </a:pPr>
            <a:r>
              <a:rPr lang="en-ZA" altLang="en-US" sz="9600" b="1" dirty="0">
                <a:solidFill>
                  <a:schemeClr val="accent6">
                    <a:lumMod val="50000"/>
                  </a:schemeClr>
                </a:solidFill>
                <a:latin typeface="Calibri" pitchFamily="34" charset="0"/>
              </a:rPr>
              <a:t>03</a:t>
            </a:r>
          </a:p>
        </p:txBody>
      </p:sp>
      <p:sp>
        <p:nvSpPr>
          <p:cNvPr id="37895" name="TextBox 13">
            <a:extLst>
              <a:ext uri="{FF2B5EF4-FFF2-40B4-BE49-F238E27FC236}">
                <a16:creationId xmlns:a16="http://schemas.microsoft.com/office/drawing/2014/main" id="{4CFE7A9B-7E3F-4778-BDD5-0060C947DF62}"/>
              </a:ext>
            </a:extLst>
          </p:cNvPr>
          <p:cNvSpPr txBox="1">
            <a:spLocks noChangeArrowheads="1"/>
          </p:cNvSpPr>
          <p:nvPr/>
        </p:nvSpPr>
        <p:spPr bwMode="auto">
          <a:xfrm>
            <a:off x="3712657" y="2816271"/>
            <a:ext cx="4894262" cy="1323439"/>
          </a:xfrm>
          <a:prstGeom prst="rect">
            <a:avLst/>
          </a:prstGeom>
          <a:noFill/>
          <a:ln>
            <a:noFill/>
          </a:ln>
        </p:spPr>
        <p:txBody>
          <a:bodyPr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ZA" altLang="en-US" sz="4000" b="1" dirty="0">
                <a:solidFill>
                  <a:schemeClr val="accent6">
                    <a:lumMod val="50000"/>
                  </a:schemeClr>
                </a:solidFill>
                <a:latin typeface="Calibri" pitchFamily="34" charset="0"/>
              </a:rPr>
              <a:t>ORGANISATIONAL PERFORMANCE </a:t>
            </a:r>
          </a:p>
        </p:txBody>
      </p:sp>
      <p:sp>
        <p:nvSpPr>
          <p:cNvPr id="7" name="Footer Placeholder 3">
            <a:extLst>
              <a:ext uri="{FF2B5EF4-FFF2-40B4-BE49-F238E27FC236}">
                <a16:creationId xmlns:a16="http://schemas.microsoft.com/office/drawing/2014/main" id="{41B815DB-0A83-4060-98B8-D4875DC635C5}"/>
              </a:ext>
            </a:extLst>
          </p:cNvPr>
          <p:cNvSpPr txBox="1">
            <a:spLocks/>
          </p:cNvSpPr>
          <p:nvPr/>
        </p:nvSpPr>
        <p:spPr bwMode="auto">
          <a:xfrm>
            <a:off x="287970" y="6634353"/>
            <a:ext cx="10555817" cy="2159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marL="0" algn="l" defTabSz="914400" rtl="0" eaLnBrk="1" latinLnBrk="0" hangingPunct="1">
              <a:defRPr sz="800" b="1" kern="1200">
                <a:solidFill>
                  <a:schemeClr val="tx1"/>
                </a:solidFill>
                <a:latin typeface="Arial" panose="020B0604020202020204" pitchFamily="34" charset="0"/>
                <a:ea typeface="+mn-ea"/>
                <a:cs typeface="+mn-cs"/>
              </a:defRPr>
            </a:lvl1pPr>
            <a:lvl2pPr marL="742950" indent="-285750" algn="l" defTabSz="914400" rtl="0" eaLnBrk="1" latinLnBrk="0" hangingPunct="1">
              <a:defRPr sz="1800" kern="1200">
                <a:solidFill>
                  <a:schemeClr val="tx1"/>
                </a:solidFill>
                <a:latin typeface="Arial" panose="020B0604020202020204" pitchFamily="34" charset="0"/>
                <a:ea typeface="+mn-ea"/>
                <a:cs typeface="+mn-cs"/>
              </a:defRPr>
            </a:lvl2pPr>
            <a:lvl3pPr marL="1143000" indent="-228600" algn="l" defTabSz="914400" rtl="0" eaLnBrk="1" latinLnBrk="0" hangingPunct="1">
              <a:defRPr sz="1800" kern="1200">
                <a:solidFill>
                  <a:schemeClr val="tx1"/>
                </a:solidFill>
                <a:latin typeface="Arial" panose="020B0604020202020204" pitchFamily="34" charset="0"/>
                <a:ea typeface="+mn-ea"/>
                <a:cs typeface="+mn-cs"/>
              </a:defRPr>
            </a:lvl3pPr>
            <a:lvl4pPr marL="1600200" indent="-228600" algn="l" defTabSz="914400" rtl="0" eaLnBrk="1" latinLnBrk="0" hangingPunct="1">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defRPr sz="18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9pPr>
          </a:lstStyle>
          <a:p>
            <a:fld id="{AA5D8F66-2128-46EB-B753-03D965838BB2}" type="slidenum">
              <a:rPr lang="en-US" altLang="en-US" smtClean="0">
                <a:solidFill>
                  <a:srgbClr val="96A0A9"/>
                </a:solidFill>
              </a:rPr>
              <a:pPr/>
              <a:t>12</a:t>
            </a:fld>
            <a:r>
              <a:rPr lang="en-US" altLang="en-US" dirty="0">
                <a:solidFill>
                  <a:srgbClr val="96A0A9"/>
                </a:solidFill>
              </a:rPr>
              <a:t> | </a:t>
            </a:r>
            <a:r>
              <a:rPr lang="en-US" altLang="en-US" b="0" dirty="0">
                <a:solidFill>
                  <a:srgbClr val="96A0A9"/>
                </a:solidFill>
              </a:rPr>
              <a:t>Onderstepoort Biological Products © | </a:t>
            </a:r>
            <a:fld id="{F5705E3A-9669-4880-BD4F-4E2A4C63F3A6}" type="datetime4">
              <a:rPr lang="en-US" altLang="en-US" b="0" smtClean="0">
                <a:solidFill>
                  <a:srgbClr val="96A0A9"/>
                </a:solidFill>
              </a:rPr>
              <a:pPr/>
              <a:t>November 3, 2021</a:t>
            </a:fld>
            <a:endParaRPr lang="en-US" altLang="en-US" b="0" dirty="0">
              <a:solidFill>
                <a:srgbClr val="96A0A9"/>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0BD49-0656-4DF4-8C14-3DE269C72246}"/>
              </a:ext>
            </a:extLst>
          </p:cNvPr>
          <p:cNvSpPr>
            <a:spLocks noGrp="1"/>
          </p:cNvSpPr>
          <p:nvPr>
            <p:ph type="title"/>
          </p:nvPr>
        </p:nvSpPr>
        <p:spPr>
          <a:xfrm>
            <a:off x="1171117" y="220157"/>
            <a:ext cx="7949132" cy="887426"/>
          </a:xfrm>
        </p:spPr>
        <p:txBody>
          <a:bodyPr/>
          <a:lstStyle/>
          <a:p>
            <a:pPr marL="12700">
              <a:lnSpc>
                <a:spcPct val="100000"/>
              </a:lnSpc>
              <a:spcBef>
                <a:spcPts val="280"/>
              </a:spcBef>
            </a:pPr>
            <a:r>
              <a:rPr lang="en-ZA" sz="1800" dirty="0">
                <a:solidFill>
                  <a:srgbClr val="006386"/>
                </a:solidFill>
                <a:latin typeface="Calibri" panose="020F0502020204030204" pitchFamily="34" charset="0"/>
                <a:cs typeface="Calibri" panose="020F0502020204030204" pitchFamily="34" charset="0"/>
              </a:rPr>
              <a:t>2020/2021 Financial Year </a:t>
            </a:r>
            <a:br>
              <a:rPr lang="en-ZA" sz="1800" kern="1200" dirty="0">
                <a:solidFill>
                  <a:srgbClr val="00445C"/>
                </a:solidFill>
                <a:latin typeface="Calibri" panose="020F0502020204030204" pitchFamily="34" charset="0"/>
                <a:cs typeface="Calibri" panose="020F0502020204030204" pitchFamily="34" charset="0"/>
              </a:rPr>
            </a:br>
            <a:r>
              <a:rPr lang="en-ZA" sz="1800" kern="1200" dirty="0">
                <a:solidFill>
                  <a:srgbClr val="00445C"/>
                </a:solidFill>
                <a:latin typeface="Calibri" panose="020F0502020204030204" pitchFamily="34" charset="0"/>
                <a:cs typeface="Calibri" panose="020F0502020204030204" pitchFamily="34" charset="0"/>
              </a:rPr>
              <a:t>SG1:	</a:t>
            </a:r>
            <a:r>
              <a:rPr lang="en-ZA" sz="1800" dirty="0">
                <a:solidFill>
                  <a:srgbClr val="00445C"/>
                </a:solidFill>
                <a:latin typeface="Calibri" panose="020F0502020204030204" pitchFamily="34" charset="0"/>
                <a:cs typeface="Calibri" panose="020F0502020204030204" pitchFamily="34" charset="0"/>
              </a:rPr>
              <a:t>FINANCIAL</a:t>
            </a:r>
            <a:r>
              <a:rPr lang="en-ZA" sz="1800" spc="-5" dirty="0">
                <a:solidFill>
                  <a:srgbClr val="00445C"/>
                </a:solidFill>
                <a:latin typeface="Calibri" panose="020F0502020204030204" pitchFamily="34" charset="0"/>
                <a:cs typeface="Calibri" panose="020F0502020204030204" pitchFamily="34" charset="0"/>
              </a:rPr>
              <a:t> </a:t>
            </a:r>
            <a:r>
              <a:rPr lang="en-ZA" sz="1800" dirty="0">
                <a:solidFill>
                  <a:srgbClr val="00445C"/>
                </a:solidFill>
                <a:latin typeface="Calibri" panose="020F0502020204030204" pitchFamily="34" charset="0"/>
                <a:cs typeface="Calibri" panose="020F0502020204030204" pitchFamily="34" charset="0"/>
              </a:rPr>
              <a:t>SUSTAINABILITY</a:t>
            </a:r>
            <a:br>
              <a:rPr lang="en-ZA" sz="2000" dirty="0">
                <a:latin typeface="Calibri" panose="020F0502020204030204" pitchFamily="34" charset="0"/>
                <a:cs typeface="Calibri" panose="020F0502020204030204" pitchFamily="34" charset="0"/>
              </a:rPr>
            </a:br>
            <a:r>
              <a:rPr lang="en-ZA" sz="1600" dirty="0">
                <a:latin typeface="Calibri" panose="020F0502020204030204" pitchFamily="34" charset="0"/>
                <a:cs typeface="Calibri" panose="020F0502020204030204" pitchFamily="34" charset="0"/>
              </a:rPr>
              <a:t>To increase company profitability and position OBP as a </a:t>
            </a:r>
            <a:r>
              <a:rPr lang="en-ZA" sz="1600" dirty="0">
                <a:latin typeface="Pangram"/>
                <a:cs typeface="Pangram"/>
              </a:rPr>
              <a:t>top five in the</a:t>
            </a:r>
            <a:r>
              <a:rPr lang="en-ZA" sz="1600" spc="-100" dirty="0">
                <a:latin typeface="Pangram"/>
                <a:cs typeface="Pangram"/>
              </a:rPr>
              <a:t> </a:t>
            </a:r>
            <a:r>
              <a:rPr lang="en-ZA" sz="1600" dirty="0">
                <a:latin typeface="Pangram"/>
                <a:cs typeface="Pangram"/>
              </a:rPr>
              <a:t>market</a:t>
            </a:r>
            <a:br>
              <a:rPr lang="en-ZA" sz="1600" dirty="0">
                <a:latin typeface="Pangram"/>
                <a:cs typeface="Pangram"/>
              </a:rPr>
            </a:br>
            <a:endParaRPr lang="en-ZA" sz="1600" dirty="0">
              <a:solidFill>
                <a:schemeClr val="accent6">
                  <a:lumMod val="50000"/>
                </a:schemeClr>
              </a:solidFill>
            </a:endParaRPr>
          </a:p>
        </p:txBody>
      </p:sp>
      <p:sp>
        <p:nvSpPr>
          <p:cNvPr id="31779" name="Footer Placeholder 3">
            <a:extLst>
              <a:ext uri="{FF2B5EF4-FFF2-40B4-BE49-F238E27FC236}">
                <a16:creationId xmlns:a16="http://schemas.microsoft.com/office/drawing/2014/main" id="{6C2B0468-FF7F-4428-BF03-03337F1B4B4B}"/>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E9E9E"/>
              </a:buClr>
              <a:buSzPct val="70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9E9E9E"/>
              </a:buClr>
              <a:buSzPct val="70000"/>
              <a:buFont typeface="Wingdings" panose="05000000000000000000" pitchFamily="2" charset="2"/>
              <a:buChar char="l"/>
              <a:defRPr sz="2400">
                <a:solidFill>
                  <a:schemeClr val="tx1"/>
                </a:solidFill>
                <a:latin typeface="Arial" panose="020B0604020202020204" pitchFamily="34" charset="0"/>
              </a:defRPr>
            </a:lvl2pPr>
            <a:lvl3pPr marL="1143000" indent="-228600">
              <a:spcBef>
                <a:spcPct val="20000"/>
              </a:spcBef>
              <a:buClr>
                <a:srgbClr val="9E9E9E"/>
              </a:buClr>
              <a:buSzPct val="70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rgbClr val="9E9E9E"/>
              </a:buClr>
              <a:buSzPct val="75000"/>
              <a:buFont typeface="Wingdings" panose="05000000000000000000" pitchFamily="2" charset="2"/>
              <a:buChar char="§"/>
              <a:defRPr>
                <a:solidFill>
                  <a:schemeClr val="tx1"/>
                </a:solidFill>
                <a:latin typeface="Arial" panose="020B0604020202020204" pitchFamily="34" charset="0"/>
              </a:defRPr>
            </a:lvl4pPr>
            <a:lvl5pPr marL="2057400" indent="-228600">
              <a:spcBef>
                <a:spcPct val="20000"/>
              </a:spcBef>
              <a:buClr>
                <a:srgbClr val="9E9E9E"/>
              </a:buClr>
              <a:buSzPct val="80000"/>
              <a:buFont typeface="Wingdings" panose="05000000000000000000" pitchFamily="2" charset="2"/>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9E9E9E"/>
              </a:buClr>
              <a:buSzPct val="80000"/>
              <a:buFont typeface="Wingdings" panose="05000000000000000000" pitchFamily="2" charset="2"/>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9E9E9E"/>
              </a:buClr>
              <a:buSzPct val="80000"/>
              <a:buFont typeface="Wingdings" panose="05000000000000000000" pitchFamily="2" charset="2"/>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9E9E9E"/>
              </a:buClr>
              <a:buSzPct val="80000"/>
              <a:buFont typeface="Wingdings" panose="05000000000000000000" pitchFamily="2" charset="2"/>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9E9E9E"/>
              </a:buClr>
              <a:buSzPct val="80000"/>
              <a:buFont typeface="Wingdings" panose="05000000000000000000" pitchFamily="2" charset="2"/>
              <a:buChar char="§"/>
              <a:defRPr>
                <a:solidFill>
                  <a:schemeClr val="tx1"/>
                </a:solidFill>
                <a:latin typeface="Arial" panose="020B0604020202020204" pitchFamily="34" charset="0"/>
              </a:defRPr>
            </a:lvl9pPr>
          </a:lstStyle>
          <a:p>
            <a:pPr>
              <a:spcBef>
                <a:spcPct val="0"/>
              </a:spcBef>
              <a:buClrTx/>
              <a:buSzTx/>
              <a:buFontTx/>
              <a:buNone/>
            </a:pPr>
            <a:fld id="{B67C6560-2686-452E-84E7-490301FEE2B7}" type="slidenum">
              <a:rPr lang="en-US" altLang="en-US" sz="800">
                <a:solidFill>
                  <a:srgbClr val="7F7F7F"/>
                </a:solidFill>
                <a:cs typeface="Arial" panose="020B0604020202020204" pitchFamily="34" charset="0"/>
              </a:rPr>
              <a:pPr>
                <a:spcBef>
                  <a:spcPct val="0"/>
                </a:spcBef>
                <a:buClrTx/>
                <a:buSzTx/>
                <a:buFontTx/>
                <a:buNone/>
              </a:pPr>
              <a:t>13</a:t>
            </a:fld>
            <a:r>
              <a:rPr lang="en-US" altLang="en-US" sz="800">
                <a:solidFill>
                  <a:srgbClr val="7F7F7F"/>
                </a:solidFill>
                <a:cs typeface="Arial" panose="020B0604020202020204" pitchFamily="34" charset="0"/>
              </a:rPr>
              <a:t> | </a:t>
            </a:r>
            <a:r>
              <a:rPr lang="en-US" altLang="en-US" sz="800" b="0">
                <a:solidFill>
                  <a:srgbClr val="7F7F7F"/>
                </a:solidFill>
                <a:cs typeface="Arial" panose="020B0604020202020204" pitchFamily="34" charset="0"/>
              </a:rPr>
              <a:t>Onderstepoort Biological Products © | </a:t>
            </a:r>
            <a:fld id="{FCED118B-18FA-4474-90F2-AC1ED450774A}" type="datetime4">
              <a:rPr lang="en-US" altLang="en-US" sz="800" b="0">
                <a:solidFill>
                  <a:srgbClr val="7F7F7F"/>
                </a:solidFill>
                <a:cs typeface="Arial" panose="020B0604020202020204" pitchFamily="34" charset="0"/>
              </a:rPr>
              <a:pPr>
                <a:spcBef>
                  <a:spcPct val="0"/>
                </a:spcBef>
                <a:buClrTx/>
                <a:buSzTx/>
                <a:buFontTx/>
                <a:buNone/>
              </a:pPr>
              <a:t>November 3, 2021</a:t>
            </a:fld>
            <a:endParaRPr lang="en-US" altLang="en-US" sz="800" b="0">
              <a:solidFill>
                <a:srgbClr val="7F7F7F"/>
              </a:solidFill>
              <a:cs typeface="Arial" panose="020B0604020202020204" pitchFamily="34" charset="0"/>
            </a:endParaRPr>
          </a:p>
        </p:txBody>
      </p:sp>
      <p:graphicFrame>
        <p:nvGraphicFramePr>
          <p:cNvPr id="7" name="object 10"/>
          <p:cNvGraphicFramePr>
            <a:graphicFrameLocks noGrp="1"/>
          </p:cNvGraphicFramePr>
          <p:nvPr>
            <p:extLst>
              <p:ext uri="{D42A27DB-BD31-4B8C-83A1-F6EECF244321}">
                <p14:modId xmlns:p14="http://schemas.microsoft.com/office/powerpoint/2010/main" val="3748881972"/>
              </p:ext>
            </p:extLst>
          </p:nvPr>
        </p:nvGraphicFramePr>
        <p:xfrm>
          <a:off x="952033" y="1291734"/>
          <a:ext cx="9428339" cy="4207544"/>
        </p:xfrm>
        <a:graphic>
          <a:graphicData uri="http://schemas.openxmlformats.org/drawingml/2006/table">
            <a:tbl>
              <a:tblPr firstRow="1" bandRow="1">
                <a:tableStyleId>{2D5ABB26-0587-4C30-8999-92F81FD0307C}</a:tableStyleId>
              </a:tblPr>
              <a:tblGrid>
                <a:gridCol w="1059981">
                  <a:extLst>
                    <a:ext uri="{9D8B030D-6E8A-4147-A177-3AD203B41FA5}">
                      <a16:colId xmlns:a16="http://schemas.microsoft.com/office/drawing/2014/main" val="20000"/>
                    </a:ext>
                  </a:extLst>
                </a:gridCol>
                <a:gridCol w="1037240">
                  <a:extLst>
                    <a:ext uri="{9D8B030D-6E8A-4147-A177-3AD203B41FA5}">
                      <a16:colId xmlns:a16="http://schemas.microsoft.com/office/drawing/2014/main" val="20001"/>
                    </a:ext>
                  </a:extLst>
                </a:gridCol>
                <a:gridCol w="1079756">
                  <a:extLst>
                    <a:ext uri="{9D8B030D-6E8A-4147-A177-3AD203B41FA5}">
                      <a16:colId xmlns:a16="http://schemas.microsoft.com/office/drawing/2014/main" val="20002"/>
                    </a:ext>
                  </a:extLst>
                </a:gridCol>
                <a:gridCol w="939350">
                  <a:extLst>
                    <a:ext uri="{9D8B030D-6E8A-4147-A177-3AD203B41FA5}">
                      <a16:colId xmlns:a16="http://schemas.microsoft.com/office/drawing/2014/main" val="20003"/>
                    </a:ext>
                  </a:extLst>
                </a:gridCol>
                <a:gridCol w="1093598">
                  <a:extLst>
                    <a:ext uri="{9D8B030D-6E8A-4147-A177-3AD203B41FA5}">
                      <a16:colId xmlns:a16="http://schemas.microsoft.com/office/drawing/2014/main" val="20004"/>
                    </a:ext>
                  </a:extLst>
                </a:gridCol>
                <a:gridCol w="1047126">
                  <a:extLst>
                    <a:ext uri="{9D8B030D-6E8A-4147-A177-3AD203B41FA5}">
                      <a16:colId xmlns:a16="http://schemas.microsoft.com/office/drawing/2014/main" val="20005"/>
                    </a:ext>
                  </a:extLst>
                </a:gridCol>
                <a:gridCol w="1472305">
                  <a:extLst>
                    <a:ext uri="{9D8B030D-6E8A-4147-A177-3AD203B41FA5}">
                      <a16:colId xmlns:a16="http://schemas.microsoft.com/office/drawing/2014/main" val="20006"/>
                    </a:ext>
                  </a:extLst>
                </a:gridCol>
                <a:gridCol w="1698983">
                  <a:extLst>
                    <a:ext uri="{9D8B030D-6E8A-4147-A177-3AD203B41FA5}">
                      <a16:colId xmlns:a16="http://schemas.microsoft.com/office/drawing/2014/main" val="20007"/>
                    </a:ext>
                  </a:extLst>
                </a:gridCol>
              </a:tblGrid>
              <a:tr h="597176">
                <a:tc>
                  <a:txBody>
                    <a:bodyPr/>
                    <a:lstStyle/>
                    <a:p>
                      <a:pPr marL="118110">
                        <a:lnSpc>
                          <a:spcPct val="100000"/>
                        </a:lnSpc>
                        <a:spcBef>
                          <a:spcPts val="775"/>
                        </a:spcBef>
                      </a:pPr>
                      <a:r>
                        <a:rPr sz="1200" b="1" spc="-60" dirty="0">
                          <a:solidFill>
                            <a:srgbClr val="FFFFFF"/>
                          </a:solidFill>
                          <a:latin typeface="Calibri" panose="020F0502020204030204" pitchFamily="34" charset="0"/>
                          <a:cs typeface="Calibri" panose="020F0502020204030204" pitchFamily="34" charset="0"/>
                        </a:rPr>
                        <a:t>Outcome</a:t>
                      </a:r>
                      <a:endParaRPr sz="1200" dirty="0">
                        <a:latin typeface="Calibri" panose="020F0502020204030204" pitchFamily="34" charset="0"/>
                        <a:cs typeface="Calibri" panose="020F0502020204030204" pitchFamily="34" charset="0"/>
                      </a:endParaRPr>
                    </a:p>
                  </a:txBody>
                  <a:tcPr marL="0" marR="0" marT="98425" marB="0">
                    <a:lnL w="6350">
                      <a:solidFill>
                        <a:srgbClr val="95A0A9"/>
                      </a:solidFill>
                      <a:prstDash val="solid"/>
                    </a:lnL>
                    <a:lnR w="6350">
                      <a:solidFill>
                        <a:srgbClr val="FFFFFF"/>
                      </a:solidFill>
                      <a:prstDash val="solid"/>
                    </a:lnR>
                    <a:lnT w="6350">
                      <a:solidFill>
                        <a:srgbClr val="95A0A9"/>
                      </a:solidFill>
                      <a:prstDash val="solid"/>
                    </a:lnT>
                    <a:lnB w="6350">
                      <a:solidFill>
                        <a:srgbClr val="95A0A9"/>
                      </a:solidFill>
                      <a:prstDash val="solid"/>
                    </a:lnB>
                    <a:solidFill>
                      <a:srgbClr val="006892"/>
                    </a:solidFill>
                  </a:tcPr>
                </a:tc>
                <a:tc>
                  <a:txBody>
                    <a:bodyPr/>
                    <a:lstStyle/>
                    <a:p>
                      <a:pPr marL="110489">
                        <a:lnSpc>
                          <a:spcPct val="100000"/>
                        </a:lnSpc>
                        <a:spcBef>
                          <a:spcPts val="775"/>
                        </a:spcBef>
                      </a:pPr>
                      <a:r>
                        <a:rPr sz="1200" b="1" spc="-60" dirty="0">
                          <a:solidFill>
                            <a:srgbClr val="FFFFFF"/>
                          </a:solidFill>
                          <a:latin typeface="Calibri" panose="020F0502020204030204" pitchFamily="34" charset="0"/>
                          <a:cs typeface="Calibri" panose="020F0502020204030204" pitchFamily="34" charset="0"/>
                        </a:rPr>
                        <a:t>Outcome</a:t>
                      </a:r>
                      <a:endParaRPr sz="1200" dirty="0">
                        <a:latin typeface="Calibri" panose="020F0502020204030204" pitchFamily="34" charset="0"/>
                        <a:cs typeface="Calibri" panose="020F0502020204030204" pitchFamily="34" charset="0"/>
                      </a:endParaRPr>
                    </a:p>
                  </a:txBody>
                  <a:tcPr marL="0" marR="0" marT="98425" marB="0">
                    <a:lnL w="6350">
                      <a:solidFill>
                        <a:srgbClr val="FFFFFF"/>
                      </a:solidFill>
                      <a:prstDash val="solid"/>
                    </a:lnL>
                    <a:lnR w="6350">
                      <a:solidFill>
                        <a:srgbClr val="FFFFFF"/>
                      </a:solidFill>
                      <a:prstDash val="solid"/>
                    </a:lnR>
                    <a:lnT w="6350">
                      <a:solidFill>
                        <a:srgbClr val="95A0A9"/>
                      </a:solidFill>
                      <a:prstDash val="solid"/>
                    </a:lnT>
                    <a:lnB w="6350">
                      <a:solidFill>
                        <a:srgbClr val="95A0A9"/>
                      </a:solidFill>
                      <a:prstDash val="solid"/>
                    </a:lnB>
                    <a:solidFill>
                      <a:srgbClr val="006892"/>
                    </a:solidFill>
                  </a:tcPr>
                </a:tc>
                <a:tc>
                  <a:txBody>
                    <a:bodyPr/>
                    <a:lstStyle/>
                    <a:p>
                      <a:pPr marL="133985" marR="126364" indent="36830">
                        <a:lnSpc>
                          <a:spcPct val="104200"/>
                        </a:lnSpc>
                        <a:spcBef>
                          <a:spcPts val="234"/>
                        </a:spcBef>
                      </a:pPr>
                      <a:r>
                        <a:rPr sz="1200" b="1" spc="-55" dirty="0">
                          <a:solidFill>
                            <a:srgbClr val="FFFFFF"/>
                          </a:solidFill>
                          <a:latin typeface="Calibri" panose="020F0502020204030204" pitchFamily="34" charset="0"/>
                          <a:cs typeface="Calibri" panose="020F0502020204030204" pitchFamily="34" charset="0"/>
                        </a:rPr>
                        <a:t>Output  </a:t>
                      </a:r>
                      <a:r>
                        <a:rPr sz="1200" b="1" spc="-40" dirty="0">
                          <a:solidFill>
                            <a:srgbClr val="FFFFFF"/>
                          </a:solidFill>
                          <a:latin typeface="Calibri" panose="020F0502020204030204" pitchFamily="34" charset="0"/>
                          <a:cs typeface="Calibri" panose="020F0502020204030204" pitchFamily="34" charset="0"/>
                        </a:rPr>
                        <a:t>I</a:t>
                      </a:r>
                      <a:r>
                        <a:rPr sz="1200" b="1" spc="-70" dirty="0">
                          <a:solidFill>
                            <a:srgbClr val="FFFFFF"/>
                          </a:solidFill>
                          <a:latin typeface="Calibri" panose="020F0502020204030204" pitchFamily="34" charset="0"/>
                          <a:cs typeface="Calibri" panose="020F0502020204030204" pitchFamily="34" charset="0"/>
                        </a:rPr>
                        <a:t>n</a:t>
                      </a:r>
                      <a:r>
                        <a:rPr sz="1200" b="1" spc="-20" dirty="0">
                          <a:solidFill>
                            <a:srgbClr val="FFFFFF"/>
                          </a:solidFill>
                          <a:latin typeface="Calibri" panose="020F0502020204030204" pitchFamily="34" charset="0"/>
                          <a:cs typeface="Calibri" panose="020F0502020204030204" pitchFamily="34" charset="0"/>
                        </a:rPr>
                        <a:t>d</a:t>
                      </a:r>
                      <a:r>
                        <a:rPr sz="1200" b="1" spc="-55" dirty="0">
                          <a:solidFill>
                            <a:srgbClr val="FFFFFF"/>
                          </a:solidFill>
                          <a:latin typeface="Calibri" panose="020F0502020204030204" pitchFamily="34" charset="0"/>
                          <a:cs typeface="Calibri" panose="020F0502020204030204" pitchFamily="34" charset="0"/>
                        </a:rPr>
                        <a:t>i</a:t>
                      </a:r>
                      <a:r>
                        <a:rPr sz="1200" b="1" spc="-75" dirty="0">
                          <a:solidFill>
                            <a:srgbClr val="FFFFFF"/>
                          </a:solidFill>
                          <a:latin typeface="Calibri" panose="020F0502020204030204" pitchFamily="34" charset="0"/>
                          <a:cs typeface="Calibri" panose="020F0502020204030204" pitchFamily="34" charset="0"/>
                        </a:rPr>
                        <a:t>c</a:t>
                      </a:r>
                      <a:r>
                        <a:rPr sz="1200" b="1" spc="-40" dirty="0">
                          <a:solidFill>
                            <a:srgbClr val="FFFFFF"/>
                          </a:solidFill>
                          <a:latin typeface="Calibri" panose="020F0502020204030204" pitchFamily="34" charset="0"/>
                          <a:cs typeface="Calibri" panose="020F0502020204030204" pitchFamily="34" charset="0"/>
                        </a:rPr>
                        <a:t>a</a:t>
                      </a:r>
                      <a:r>
                        <a:rPr sz="1200" b="1" spc="-85" dirty="0">
                          <a:solidFill>
                            <a:srgbClr val="FFFFFF"/>
                          </a:solidFill>
                          <a:latin typeface="Calibri" panose="020F0502020204030204" pitchFamily="34" charset="0"/>
                          <a:cs typeface="Calibri" panose="020F0502020204030204" pitchFamily="34" charset="0"/>
                        </a:rPr>
                        <a:t>t</a:t>
                      </a:r>
                      <a:r>
                        <a:rPr sz="1200" b="1" spc="-65" dirty="0">
                          <a:solidFill>
                            <a:srgbClr val="FFFFFF"/>
                          </a:solidFill>
                          <a:latin typeface="Calibri" panose="020F0502020204030204" pitchFamily="34" charset="0"/>
                          <a:cs typeface="Calibri" panose="020F0502020204030204" pitchFamily="34" charset="0"/>
                        </a:rPr>
                        <a:t>o</a:t>
                      </a:r>
                      <a:r>
                        <a:rPr sz="1200" b="1" dirty="0">
                          <a:solidFill>
                            <a:srgbClr val="FFFFFF"/>
                          </a:solidFill>
                          <a:latin typeface="Calibri" panose="020F0502020204030204" pitchFamily="34" charset="0"/>
                          <a:cs typeface="Calibri" panose="020F0502020204030204" pitchFamily="34" charset="0"/>
                        </a:rPr>
                        <a:t>r</a:t>
                      </a:r>
                      <a:endParaRPr sz="1200">
                        <a:latin typeface="Calibri" panose="020F0502020204030204" pitchFamily="34" charset="0"/>
                        <a:cs typeface="Calibri" panose="020F0502020204030204" pitchFamily="34" charset="0"/>
                      </a:endParaRPr>
                    </a:p>
                  </a:txBody>
                  <a:tcPr marL="0" marR="0" marT="29844" marB="0">
                    <a:lnL w="6350">
                      <a:solidFill>
                        <a:srgbClr val="FFFFFF"/>
                      </a:solidFill>
                      <a:prstDash val="solid"/>
                    </a:lnL>
                    <a:lnR w="6350">
                      <a:solidFill>
                        <a:srgbClr val="FFFFFF"/>
                      </a:solidFill>
                      <a:prstDash val="solid"/>
                    </a:lnR>
                    <a:lnT w="6350">
                      <a:solidFill>
                        <a:srgbClr val="95A0A9"/>
                      </a:solidFill>
                      <a:prstDash val="solid"/>
                    </a:lnT>
                    <a:lnB w="6350">
                      <a:solidFill>
                        <a:srgbClr val="95A0A9"/>
                      </a:solidFill>
                      <a:prstDash val="solid"/>
                    </a:lnB>
                    <a:solidFill>
                      <a:srgbClr val="006892"/>
                    </a:solidFill>
                  </a:tcPr>
                </a:tc>
                <a:tc>
                  <a:txBody>
                    <a:bodyPr/>
                    <a:lstStyle/>
                    <a:p>
                      <a:pPr marL="127000" marR="119380" indent="1270">
                        <a:lnSpc>
                          <a:spcPct val="104200"/>
                        </a:lnSpc>
                        <a:spcBef>
                          <a:spcPts val="234"/>
                        </a:spcBef>
                      </a:pPr>
                      <a:r>
                        <a:rPr sz="1200" b="1" spc="-60" dirty="0">
                          <a:solidFill>
                            <a:srgbClr val="FFFFFF"/>
                          </a:solidFill>
                          <a:latin typeface="Calibri" panose="020F0502020204030204" pitchFamily="34" charset="0"/>
                          <a:cs typeface="Calibri" panose="020F0502020204030204" pitchFamily="34" charset="0"/>
                        </a:rPr>
                        <a:t>A</a:t>
                      </a:r>
                      <a:r>
                        <a:rPr sz="1200" b="1" spc="-45" dirty="0">
                          <a:solidFill>
                            <a:srgbClr val="FFFFFF"/>
                          </a:solidFill>
                          <a:latin typeface="Calibri" panose="020F0502020204030204" pitchFamily="34" charset="0"/>
                          <a:cs typeface="Calibri" panose="020F0502020204030204" pitchFamily="34" charset="0"/>
                        </a:rPr>
                        <a:t>n</a:t>
                      </a:r>
                      <a:r>
                        <a:rPr sz="1200" b="1" spc="-55" dirty="0">
                          <a:solidFill>
                            <a:srgbClr val="FFFFFF"/>
                          </a:solidFill>
                          <a:latin typeface="Calibri" panose="020F0502020204030204" pitchFamily="34" charset="0"/>
                          <a:cs typeface="Calibri" panose="020F0502020204030204" pitchFamily="34" charset="0"/>
                        </a:rPr>
                        <a:t>n</a:t>
                      </a:r>
                      <a:r>
                        <a:rPr sz="1200" b="1" spc="-75" dirty="0">
                          <a:solidFill>
                            <a:srgbClr val="FFFFFF"/>
                          </a:solidFill>
                          <a:latin typeface="Calibri" panose="020F0502020204030204" pitchFamily="34" charset="0"/>
                          <a:cs typeface="Calibri" panose="020F0502020204030204" pitchFamily="34" charset="0"/>
                        </a:rPr>
                        <a:t>u</a:t>
                      </a:r>
                      <a:r>
                        <a:rPr sz="1200" b="1" spc="-45" dirty="0">
                          <a:solidFill>
                            <a:srgbClr val="FFFFFF"/>
                          </a:solidFill>
                          <a:latin typeface="Calibri" panose="020F0502020204030204" pitchFamily="34" charset="0"/>
                          <a:cs typeface="Calibri" panose="020F0502020204030204" pitchFamily="34" charset="0"/>
                        </a:rPr>
                        <a:t>al  </a:t>
                      </a:r>
                      <a:r>
                        <a:rPr sz="1200" b="1" spc="-125" dirty="0">
                          <a:solidFill>
                            <a:srgbClr val="FFFFFF"/>
                          </a:solidFill>
                          <a:latin typeface="Calibri" panose="020F0502020204030204" pitchFamily="34" charset="0"/>
                          <a:cs typeface="Calibri" panose="020F0502020204030204" pitchFamily="34" charset="0"/>
                        </a:rPr>
                        <a:t>T</a:t>
                      </a:r>
                      <a:r>
                        <a:rPr sz="1200" b="1" spc="-45" dirty="0">
                          <a:solidFill>
                            <a:srgbClr val="FFFFFF"/>
                          </a:solidFill>
                          <a:latin typeface="Calibri" panose="020F0502020204030204" pitchFamily="34" charset="0"/>
                          <a:cs typeface="Calibri" panose="020F0502020204030204" pitchFamily="34" charset="0"/>
                        </a:rPr>
                        <a:t>a</a:t>
                      </a:r>
                      <a:r>
                        <a:rPr sz="1200" b="1" spc="-75" dirty="0">
                          <a:solidFill>
                            <a:srgbClr val="FFFFFF"/>
                          </a:solidFill>
                          <a:latin typeface="Calibri" panose="020F0502020204030204" pitchFamily="34" charset="0"/>
                          <a:cs typeface="Calibri" panose="020F0502020204030204" pitchFamily="34" charset="0"/>
                        </a:rPr>
                        <a:t>r</a:t>
                      </a:r>
                      <a:r>
                        <a:rPr sz="1200" b="1" spc="-85" dirty="0">
                          <a:solidFill>
                            <a:srgbClr val="FFFFFF"/>
                          </a:solidFill>
                          <a:latin typeface="Calibri" panose="020F0502020204030204" pitchFamily="34" charset="0"/>
                          <a:cs typeface="Calibri" panose="020F0502020204030204" pitchFamily="34" charset="0"/>
                        </a:rPr>
                        <a:t>g</a:t>
                      </a:r>
                      <a:r>
                        <a:rPr sz="1200" b="1" spc="-65" dirty="0">
                          <a:solidFill>
                            <a:srgbClr val="FFFFFF"/>
                          </a:solidFill>
                          <a:latin typeface="Calibri" panose="020F0502020204030204" pitchFamily="34" charset="0"/>
                          <a:cs typeface="Calibri" panose="020F0502020204030204" pitchFamily="34" charset="0"/>
                        </a:rPr>
                        <a:t>e</a:t>
                      </a:r>
                      <a:r>
                        <a:rPr sz="1200" b="1" spc="-75" dirty="0">
                          <a:solidFill>
                            <a:srgbClr val="FFFFFF"/>
                          </a:solidFill>
                          <a:latin typeface="Calibri" panose="020F0502020204030204" pitchFamily="34" charset="0"/>
                          <a:cs typeface="Calibri" panose="020F0502020204030204" pitchFamily="34" charset="0"/>
                        </a:rPr>
                        <a:t>t</a:t>
                      </a:r>
                      <a:r>
                        <a:rPr sz="1200" b="1" dirty="0">
                          <a:solidFill>
                            <a:srgbClr val="FFFFFF"/>
                          </a:solidFill>
                          <a:latin typeface="Calibri" panose="020F0502020204030204" pitchFamily="34" charset="0"/>
                          <a:cs typeface="Calibri" panose="020F0502020204030204" pitchFamily="34" charset="0"/>
                        </a:rPr>
                        <a:t>s</a:t>
                      </a:r>
                      <a:endParaRPr sz="1200">
                        <a:latin typeface="Calibri" panose="020F0502020204030204" pitchFamily="34" charset="0"/>
                        <a:cs typeface="Calibri" panose="020F0502020204030204" pitchFamily="34" charset="0"/>
                      </a:endParaRPr>
                    </a:p>
                  </a:txBody>
                  <a:tcPr marL="0" marR="0" marT="29844" marB="0">
                    <a:lnL w="6350">
                      <a:solidFill>
                        <a:srgbClr val="FFFFFF"/>
                      </a:solidFill>
                      <a:prstDash val="solid"/>
                    </a:lnL>
                    <a:lnR w="6350">
                      <a:solidFill>
                        <a:srgbClr val="FFFFFF"/>
                      </a:solidFill>
                      <a:prstDash val="solid"/>
                    </a:lnR>
                    <a:lnT w="6350">
                      <a:solidFill>
                        <a:srgbClr val="95A0A9"/>
                      </a:solidFill>
                      <a:prstDash val="solid"/>
                    </a:lnT>
                    <a:lnB w="6350">
                      <a:solidFill>
                        <a:srgbClr val="95A0A9"/>
                      </a:solidFill>
                      <a:prstDash val="solid"/>
                    </a:lnB>
                    <a:solidFill>
                      <a:srgbClr val="006892"/>
                    </a:solidFill>
                  </a:tcPr>
                </a:tc>
                <a:tc>
                  <a:txBody>
                    <a:bodyPr/>
                    <a:lstStyle/>
                    <a:p>
                      <a:pPr marL="43815" marR="36195" indent="41910">
                        <a:lnSpc>
                          <a:spcPct val="104200"/>
                        </a:lnSpc>
                        <a:spcBef>
                          <a:spcPts val="234"/>
                        </a:spcBef>
                      </a:pPr>
                      <a:r>
                        <a:rPr sz="1200" b="1" spc="-55" dirty="0">
                          <a:solidFill>
                            <a:srgbClr val="FFFFFF"/>
                          </a:solidFill>
                          <a:latin typeface="Calibri" panose="020F0502020204030204" pitchFamily="34" charset="0"/>
                          <a:cs typeface="Calibri" panose="020F0502020204030204" pitchFamily="34" charset="0"/>
                        </a:rPr>
                        <a:t>Actual </a:t>
                      </a:r>
                      <a:r>
                        <a:rPr sz="1200" b="1" spc="-35" dirty="0">
                          <a:solidFill>
                            <a:srgbClr val="FFFFFF"/>
                          </a:solidFill>
                          <a:latin typeface="Calibri" panose="020F0502020204030204" pitchFamily="34" charset="0"/>
                          <a:cs typeface="Calibri" panose="020F0502020204030204" pitchFamily="34" charset="0"/>
                        </a:rPr>
                        <a:t>YTD  </a:t>
                      </a:r>
                      <a:r>
                        <a:rPr sz="1200" b="1" spc="-85" dirty="0">
                          <a:solidFill>
                            <a:srgbClr val="FFFFFF"/>
                          </a:solidFill>
                          <a:latin typeface="Calibri" panose="020F0502020204030204" pitchFamily="34" charset="0"/>
                          <a:cs typeface="Calibri" panose="020F0502020204030204" pitchFamily="34" charset="0"/>
                        </a:rPr>
                        <a:t>P</a:t>
                      </a:r>
                      <a:r>
                        <a:rPr sz="1200" b="1" spc="-65" dirty="0">
                          <a:solidFill>
                            <a:srgbClr val="FFFFFF"/>
                          </a:solidFill>
                          <a:latin typeface="Calibri" panose="020F0502020204030204" pitchFamily="34" charset="0"/>
                          <a:cs typeface="Calibri" panose="020F0502020204030204" pitchFamily="34" charset="0"/>
                        </a:rPr>
                        <a:t>e</a:t>
                      </a:r>
                      <a:r>
                        <a:rPr sz="1200" b="1" spc="-40" dirty="0">
                          <a:solidFill>
                            <a:srgbClr val="FFFFFF"/>
                          </a:solidFill>
                          <a:latin typeface="Calibri" panose="020F0502020204030204" pitchFamily="34" charset="0"/>
                          <a:cs typeface="Calibri" panose="020F0502020204030204" pitchFamily="34" charset="0"/>
                        </a:rPr>
                        <a:t>r</a:t>
                      </a:r>
                      <a:r>
                        <a:rPr sz="1200" b="1" spc="-85" dirty="0">
                          <a:solidFill>
                            <a:srgbClr val="FFFFFF"/>
                          </a:solidFill>
                          <a:latin typeface="Calibri" panose="020F0502020204030204" pitchFamily="34" charset="0"/>
                          <a:cs typeface="Calibri" panose="020F0502020204030204" pitchFamily="34" charset="0"/>
                        </a:rPr>
                        <a:t>f</a:t>
                      </a:r>
                      <a:r>
                        <a:rPr sz="1200" b="1" spc="-65" dirty="0">
                          <a:solidFill>
                            <a:srgbClr val="FFFFFF"/>
                          </a:solidFill>
                          <a:latin typeface="Calibri" panose="020F0502020204030204" pitchFamily="34" charset="0"/>
                          <a:cs typeface="Calibri" panose="020F0502020204030204" pitchFamily="34" charset="0"/>
                        </a:rPr>
                        <a:t>o</a:t>
                      </a:r>
                      <a:r>
                        <a:rPr sz="1200" b="1" spc="-45" dirty="0">
                          <a:solidFill>
                            <a:srgbClr val="FFFFFF"/>
                          </a:solidFill>
                          <a:latin typeface="Calibri" panose="020F0502020204030204" pitchFamily="34" charset="0"/>
                          <a:cs typeface="Calibri" panose="020F0502020204030204" pitchFamily="34" charset="0"/>
                        </a:rPr>
                        <a:t>r</a:t>
                      </a:r>
                      <a:r>
                        <a:rPr sz="1200" b="1" spc="-70" dirty="0">
                          <a:solidFill>
                            <a:srgbClr val="FFFFFF"/>
                          </a:solidFill>
                          <a:latin typeface="Calibri" panose="020F0502020204030204" pitchFamily="34" charset="0"/>
                          <a:cs typeface="Calibri" panose="020F0502020204030204" pitchFamily="34" charset="0"/>
                        </a:rPr>
                        <a:t>m</a:t>
                      </a:r>
                      <a:r>
                        <a:rPr sz="1200" b="1" spc="-45" dirty="0">
                          <a:solidFill>
                            <a:srgbClr val="FFFFFF"/>
                          </a:solidFill>
                          <a:latin typeface="Calibri" panose="020F0502020204030204" pitchFamily="34" charset="0"/>
                          <a:cs typeface="Calibri" panose="020F0502020204030204" pitchFamily="34" charset="0"/>
                        </a:rPr>
                        <a:t>a</a:t>
                      </a:r>
                      <a:r>
                        <a:rPr sz="1200" b="1" spc="-70" dirty="0">
                          <a:solidFill>
                            <a:srgbClr val="FFFFFF"/>
                          </a:solidFill>
                          <a:latin typeface="Calibri" panose="020F0502020204030204" pitchFamily="34" charset="0"/>
                          <a:cs typeface="Calibri" panose="020F0502020204030204" pitchFamily="34" charset="0"/>
                        </a:rPr>
                        <a:t>n</a:t>
                      </a:r>
                      <a:r>
                        <a:rPr sz="1200" b="1" spc="-75" dirty="0">
                          <a:solidFill>
                            <a:srgbClr val="FFFFFF"/>
                          </a:solidFill>
                          <a:latin typeface="Calibri" panose="020F0502020204030204" pitchFamily="34" charset="0"/>
                          <a:cs typeface="Calibri" panose="020F0502020204030204" pitchFamily="34" charset="0"/>
                        </a:rPr>
                        <a:t>c</a:t>
                      </a:r>
                      <a:r>
                        <a:rPr sz="1200" b="1" dirty="0">
                          <a:solidFill>
                            <a:srgbClr val="FFFFFF"/>
                          </a:solidFill>
                          <a:latin typeface="Calibri" panose="020F0502020204030204" pitchFamily="34" charset="0"/>
                          <a:cs typeface="Calibri" panose="020F0502020204030204" pitchFamily="34" charset="0"/>
                        </a:rPr>
                        <a:t>e</a:t>
                      </a:r>
                      <a:endParaRPr sz="1200">
                        <a:latin typeface="Calibri" panose="020F0502020204030204" pitchFamily="34" charset="0"/>
                        <a:cs typeface="Calibri" panose="020F0502020204030204" pitchFamily="34" charset="0"/>
                      </a:endParaRPr>
                    </a:p>
                  </a:txBody>
                  <a:tcPr marL="0" marR="0" marT="29844" marB="0">
                    <a:lnL w="6350">
                      <a:solidFill>
                        <a:srgbClr val="FFFFFF"/>
                      </a:solidFill>
                      <a:prstDash val="solid"/>
                    </a:lnL>
                    <a:lnR w="6350">
                      <a:solidFill>
                        <a:srgbClr val="FFFFFF"/>
                      </a:solidFill>
                      <a:prstDash val="solid"/>
                    </a:lnR>
                    <a:lnT w="6350">
                      <a:solidFill>
                        <a:srgbClr val="95A0A9"/>
                      </a:solidFill>
                      <a:prstDash val="solid"/>
                    </a:lnT>
                    <a:lnB w="6350">
                      <a:solidFill>
                        <a:srgbClr val="95A0A9"/>
                      </a:solidFill>
                      <a:prstDash val="solid"/>
                    </a:lnB>
                    <a:solidFill>
                      <a:srgbClr val="006892"/>
                    </a:solidFill>
                  </a:tcPr>
                </a:tc>
                <a:tc>
                  <a:txBody>
                    <a:bodyPr/>
                    <a:lstStyle/>
                    <a:p>
                      <a:pPr marL="123825">
                        <a:lnSpc>
                          <a:spcPct val="100000"/>
                        </a:lnSpc>
                        <a:spcBef>
                          <a:spcPts val="775"/>
                        </a:spcBef>
                      </a:pPr>
                      <a:r>
                        <a:rPr sz="1200" b="1" spc="-60" dirty="0">
                          <a:solidFill>
                            <a:srgbClr val="FFFFFF"/>
                          </a:solidFill>
                          <a:latin typeface="Calibri" panose="020F0502020204030204" pitchFamily="34" charset="0"/>
                          <a:cs typeface="Calibri" panose="020F0502020204030204" pitchFamily="34" charset="0"/>
                        </a:rPr>
                        <a:t>Variance</a:t>
                      </a:r>
                      <a:endParaRPr sz="1200">
                        <a:latin typeface="Calibri" panose="020F0502020204030204" pitchFamily="34" charset="0"/>
                        <a:cs typeface="Calibri" panose="020F0502020204030204" pitchFamily="34" charset="0"/>
                      </a:endParaRPr>
                    </a:p>
                  </a:txBody>
                  <a:tcPr marL="0" marR="0" marT="98425" marB="0">
                    <a:lnL w="6350">
                      <a:solidFill>
                        <a:srgbClr val="FFFFFF"/>
                      </a:solidFill>
                      <a:prstDash val="solid"/>
                    </a:lnL>
                    <a:lnR w="6350">
                      <a:solidFill>
                        <a:srgbClr val="FFFFFF"/>
                      </a:solidFill>
                      <a:prstDash val="solid"/>
                    </a:lnR>
                    <a:lnT w="6350">
                      <a:solidFill>
                        <a:srgbClr val="95A0A9"/>
                      </a:solidFill>
                      <a:prstDash val="solid"/>
                    </a:lnT>
                    <a:lnB w="6350">
                      <a:solidFill>
                        <a:srgbClr val="95A0A9"/>
                      </a:solidFill>
                      <a:prstDash val="solid"/>
                    </a:lnB>
                    <a:solidFill>
                      <a:srgbClr val="006892"/>
                    </a:solidFill>
                  </a:tcPr>
                </a:tc>
                <a:tc>
                  <a:txBody>
                    <a:bodyPr/>
                    <a:lstStyle/>
                    <a:p>
                      <a:pPr marL="260350" marR="203835" indent="-48895">
                        <a:lnSpc>
                          <a:spcPct val="104200"/>
                        </a:lnSpc>
                        <a:spcBef>
                          <a:spcPts val="229"/>
                        </a:spcBef>
                      </a:pPr>
                      <a:r>
                        <a:rPr sz="1200" b="1" spc="-60" dirty="0">
                          <a:solidFill>
                            <a:srgbClr val="FFFFFF"/>
                          </a:solidFill>
                          <a:latin typeface="Calibri" panose="020F0502020204030204" pitchFamily="34" charset="0"/>
                          <a:cs typeface="Calibri" panose="020F0502020204030204" pitchFamily="34" charset="0"/>
                        </a:rPr>
                        <a:t>Reason</a:t>
                      </a:r>
                      <a:r>
                        <a:rPr sz="1200" b="1" spc="-90" dirty="0">
                          <a:solidFill>
                            <a:srgbClr val="FFFFFF"/>
                          </a:solidFill>
                          <a:latin typeface="Calibri" panose="020F0502020204030204" pitchFamily="34" charset="0"/>
                          <a:cs typeface="Calibri" panose="020F0502020204030204" pitchFamily="34" charset="0"/>
                        </a:rPr>
                        <a:t> </a:t>
                      </a:r>
                      <a:r>
                        <a:rPr sz="1200" b="1" spc="-50" dirty="0">
                          <a:solidFill>
                            <a:srgbClr val="FFFFFF"/>
                          </a:solidFill>
                          <a:latin typeface="Calibri" panose="020F0502020204030204" pitchFamily="34" charset="0"/>
                          <a:cs typeface="Calibri" panose="020F0502020204030204" pitchFamily="34" charset="0"/>
                        </a:rPr>
                        <a:t>for  </a:t>
                      </a:r>
                      <a:r>
                        <a:rPr sz="1200" b="1" spc="-60" dirty="0">
                          <a:solidFill>
                            <a:srgbClr val="FFFFFF"/>
                          </a:solidFill>
                          <a:latin typeface="Calibri" panose="020F0502020204030204" pitchFamily="34" charset="0"/>
                          <a:cs typeface="Calibri" panose="020F0502020204030204" pitchFamily="34" charset="0"/>
                        </a:rPr>
                        <a:t>Variance</a:t>
                      </a:r>
                      <a:endParaRPr sz="1200">
                        <a:latin typeface="Calibri" panose="020F0502020204030204" pitchFamily="34" charset="0"/>
                        <a:cs typeface="Calibri" panose="020F0502020204030204" pitchFamily="34" charset="0"/>
                      </a:endParaRPr>
                    </a:p>
                  </a:txBody>
                  <a:tcPr marL="0" marR="0" marT="29209" marB="0">
                    <a:lnL w="6350">
                      <a:solidFill>
                        <a:srgbClr val="FFFFFF"/>
                      </a:solidFill>
                      <a:prstDash val="solid"/>
                    </a:lnL>
                    <a:lnR w="6350">
                      <a:solidFill>
                        <a:srgbClr val="FFFFFF"/>
                      </a:solidFill>
                      <a:prstDash val="solid"/>
                    </a:lnR>
                    <a:lnT w="6350">
                      <a:solidFill>
                        <a:srgbClr val="95A0A9"/>
                      </a:solidFill>
                      <a:prstDash val="solid"/>
                    </a:lnT>
                    <a:lnB w="6350">
                      <a:solidFill>
                        <a:srgbClr val="95A0A9"/>
                      </a:solidFill>
                      <a:prstDash val="solid"/>
                    </a:lnB>
                    <a:solidFill>
                      <a:srgbClr val="AFBC22"/>
                    </a:solidFill>
                  </a:tcPr>
                </a:tc>
                <a:tc>
                  <a:txBody>
                    <a:bodyPr/>
                    <a:lstStyle/>
                    <a:p>
                      <a:pPr marL="304165">
                        <a:lnSpc>
                          <a:spcPct val="100000"/>
                        </a:lnSpc>
                        <a:spcBef>
                          <a:spcPts val="770"/>
                        </a:spcBef>
                      </a:pPr>
                      <a:r>
                        <a:rPr sz="1200" b="1" spc="-50" dirty="0">
                          <a:solidFill>
                            <a:srgbClr val="FFFFFF"/>
                          </a:solidFill>
                          <a:latin typeface="Calibri" panose="020F0502020204030204" pitchFamily="34" charset="0"/>
                          <a:cs typeface="Calibri" panose="020F0502020204030204" pitchFamily="34" charset="0"/>
                        </a:rPr>
                        <a:t>Action</a:t>
                      </a:r>
                      <a:r>
                        <a:rPr sz="1200" b="1" spc="-10" dirty="0">
                          <a:solidFill>
                            <a:srgbClr val="FFFFFF"/>
                          </a:solidFill>
                          <a:latin typeface="Calibri" panose="020F0502020204030204" pitchFamily="34" charset="0"/>
                          <a:cs typeface="Calibri" panose="020F0502020204030204" pitchFamily="34" charset="0"/>
                        </a:rPr>
                        <a:t> </a:t>
                      </a:r>
                      <a:r>
                        <a:rPr sz="1200" b="1" spc="-45" dirty="0">
                          <a:solidFill>
                            <a:srgbClr val="FFFFFF"/>
                          </a:solidFill>
                          <a:latin typeface="Calibri" panose="020F0502020204030204" pitchFamily="34" charset="0"/>
                          <a:cs typeface="Calibri" panose="020F0502020204030204" pitchFamily="34" charset="0"/>
                        </a:rPr>
                        <a:t>Plan</a:t>
                      </a:r>
                      <a:endParaRPr sz="1200">
                        <a:latin typeface="Calibri" panose="020F0502020204030204" pitchFamily="34" charset="0"/>
                        <a:cs typeface="Calibri" panose="020F0502020204030204" pitchFamily="34" charset="0"/>
                      </a:endParaRPr>
                    </a:p>
                  </a:txBody>
                  <a:tcPr marL="0" marR="0" marT="97790" marB="0">
                    <a:lnL w="6350">
                      <a:solidFill>
                        <a:srgbClr val="FFFFFF"/>
                      </a:solidFill>
                      <a:prstDash val="solid"/>
                    </a:lnL>
                    <a:lnR w="6350">
                      <a:solidFill>
                        <a:srgbClr val="95A0A9"/>
                      </a:solidFill>
                      <a:prstDash val="solid"/>
                    </a:lnR>
                    <a:lnT w="6350">
                      <a:solidFill>
                        <a:srgbClr val="95A0A9"/>
                      </a:solidFill>
                      <a:prstDash val="solid"/>
                    </a:lnT>
                    <a:lnB w="6350">
                      <a:solidFill>
                        <a:srgbClr val="95A0A9"/>
                      </a:solidFill>
                      <a:prstDash val="solid"/>
                    </a:lnB>
                    <a:solidFill>
                      <a:srgbClr val="006892"/>
                    </a:solidFill>
                  </a:tcPr>
                </a:tc>
                <a:extLst>
                  <a:ext uri="{0D108BD9-81ED-4DB2-BD59-A6C34878D82A}">
                    <a16:rowId xmlns:a16="http://schemas.microsoft.com/office/drawing/2014/main" val="10000"/>
                  </a:ext>
                </a:extLst>
              </a:tr>
              <a:tr h="414692">
                <a:tc>
                  <a:txBody>
                    <a:bodyPr/>
                    <a:lstStyle/>
                    <a:p>
                      <a:pPr>
                        <a:lnSpc>
                          <a:spcPct val="100000"/>
                        </a:lnSpc>
                      </a:pPr>
                      <a:endParaRPr sz="1200">
                        <a:latin typeface="Calibri" panose="020F0502020204030204" pitchFamily="34" charset="0"/>
                        <a:cs typeface="Calibri" panose="020F0502020204030204" pitchFamily="34" charset="0"/>
                      </a:endParaRPr>
                    </a:p>
                  </a:txBody>
                  <a:tcPr marL="0" marR="0" marT="0" marB="0">
                    <a:lnL w="6350">
                      <a:solidFill>
                        <a:srgbClr val="95A0A9"/>
                      </a:solidFill>
                      <a:prstDash val="solid"/>
                    </a:lnL>
                    <a:lnR w="6350">
                      <a:solidFill>
                        <a:srgbClr val="95A0A9"/>
                      </a:solidFill>
                      <a:prstDash val="solid"/>
                    </a:lnR>
                    <a:lnT w="6350">
                      <a:solidFill>
                        <a:srgbClr val="95A0A9"/>
                      </a:solidFill>
                      <a:prstDash val="solid"/>
                    </a:lnT>
                  </a:tcPr>
                </a:tc>
                <a:tc>
                  <a:txBody>
                    <a:bodyPr/>
                    <a:lstStyle/>
                    <a:p>
                      <a:pPr>
                        <a:lnSpc>
                          <a:spcPct val="100000"/>
                        </a:lnSpc>
                      </a:pPr>
                      <a:endParaRPr sz="1200">
                        <a:latin typeface="Calibri" panose="020F0502020204030204" pitchFamily="34" charset="0"/>
                        <a:cs typeface="Calibri" panose="020F0502020204030204" pitchFamily="34" charset="0"/>
                      </a:endParaRPr>
                    </a:p>
                  </a:txBody>
                  <a:tcPr marL="0" marR="0" marT="0" marB="0">
                    <a:lnL w="6350">
                      <a:solidFill>
                        <a:srgbClr val="95A0A9"/>
                      </a:solidFill>
                      <a:prstDash val="solid"/>
                    </a:lnL>
                    <a:lnR w="6350">
                      <a:solidFill>
                        <a:srgbClr val="95A0A9"/>
                      </a:solidFill>
                      <a:prstDash val="solid"/>
                    </a:lnR>
                    <a:lnT w="6350">
                      <a:solidFill>
                        <a:srgbClr val="95A0A9"/>
                      </a:solidFill>
                      <a:prstDash val="solid"/>
                    </a:lnT>
                  </a:tcPr>
                </a:tc>
                <a:tc>
                  <a:txBody>
                    <a:bodyPr/>
                    <a:lstStyle/>
                    <a:p>
                      <a:pPr>
                        <a:lnSpc>
                          <a:spcPct val="100000"/>
                        </a:lnSpc>
                      </a:pPr>
                      <a:endParaRPr sz="1200" dirty="0">
                        <a:latin typeface="Calibri" panose="020F0502020204030204" pitchFamily="34" charset="0"/>
                        <a:cs typeface="Calibri" panose="020F0502020204030204" pitchFamily="34" charset="0"/>
                      </a:endParaRPr>
                    </a:p>
                  </a:txBody>
                  <a:tcPr marL="0" marR="0" marT="0" marB="0">
                    <a:lnL w="6350">
                      <a:solidFill>
                        <a:srgbClr val="95A0A9"/>
                      </a:solidFill>
                      <a:prstDash val="solid"/>
                    </a:lnL>
                    <a:lnR w="6350">
                      <a:solidFill>
                        <a:srgbClr val="95A0A9"/>
                      </a:solidFill>
                      <a:prstDash val="solid"/>
                    </a:lnR>
                    <a:lnT w="6350">
                      <a:solidFill>
                        <a:srgbClr val="95A0A9"/>
                      </a:solidFill>
                      <a:prstDash val="solid"/>
                    </a:lnT>
                  </a:tcPr>
                </a:tc>
                <a:tc>
                  <a:txBody>
                    <a:bodyPr/>
                    <a:lstStyle/>
                    <a:p>
                      <a:pPr>
                        <a:lnSpc>
                          <a:spcPct val="100000"/>
                        </a:lnSpc>
                      </a:pPr>
                      <a:endParaRPr sz="1200">
                        <a:latin typeface="Calibri" panose="020F0502020204030204" pitchFamily="34" charset="0"/>
                        <a:cs typeface="Calibri" panose="020F0502020204030204" pitchFamily="34" charset="0"/>
                      </a:endParaRPr>
                    </a:p>
                  </a:txBody>
                  <a:tcPr marL="0" marR="0" marT="0" marB="0">
                    <a:lnL w="6350">
                      <a:solidFill>
                        <a:srgbClr val="95A0A9"/>
                      </a:solidFill>
                      <a:prstDash val="solid"/>
                    </a:lnL>
                    <a:lnR w="6350">
                      <a:solidFill>
                        <a:srgbClr val="95A0A9"/>
                      </a:solidFill>
                      <a:prstDash val="solid"/>
                    </a:lnR>
                    <a:lnT w="6350">
                      <a:solidFill>
                        <a:srgbClr val="95A0A9"/>
                      </a:solidFill>
                      <a:prstDash val="solid"/>
                    </a:lnT>
                  </a:tcPr>
                </a:tc>
                <a:tc>
                  <a:txBody>
                    <a:bodyPr/>
                    <a:lstStyle/>
                    <a:p>
                      <a:pPr>
                        <a:lnSpc>
                          <a:spcPct val="100000"/>
                        </a:lnSpc>
                      </a:pPr>
                      <a:endParaRPr sz="1200">
                        <a:latin typeface="Calibri" panose="020F0502020204030204" pitchFamily="34" charset="0"/>
                        <a:cs typeface="Calibri" panose="020F0502020204030204" pitchFamily="34" charset="0"/>
                      </a:endParaRPr>
                    </a:p>
                  </a:txBody>
                  <a:tcPr marL="0" marR="0" marT="0" marB="0">
                    <a:lnL w="6350">
                      <a:solidFill>
                        <a:srgbClr val="95A0A9"/>
                      </a:solidFill>
                      <a:prstDash val="solid"/>
                    </a:lnL>
                    <a:lnR w="6350">
                      <a:solidFill>
                        <a:srgbClr val="95A0A9"/>
                      </a:solidFill>
                      <a:prstDash val="solid"/>
                    </a:lnR>
                    <a:lnT w="6350">
                      <a:solidFill>
                        <a:srgbClr val="95A0A9"/>
                      </a:solidFill>
                      <a:prstDash val="solid"/>
                    </a:lnT>
                  </a:tcPr>
                </a:tc>
                <a:tc>
                  <a:txBody>
                    <a:bodyPr/>
                    <a:lstStyle/>
                    <a:p>
                      <a:pPr>
                        <a:lnSpc>
                          <a:spcPct val="100000"/>
                        </a:lnSpc>
                      </a:pPr>
                      <a:endParaRPr sz="1200">
                        <a:latin typeface="Calibri" panose="020F0502020204030204" pitchFamily="34" charset="0"/>
                        <a:cs typeface="Calibri" panose="020F0502020204030204" pitchFamily="34" charset="0"/>
                      </a:endParaRPr>
                    </a:p>
                  </a:txBody>
                  <a:tcPr marL="0" marR="0" marT="0" marB="0">
                    <a:lnL w="6350">
                      <a:solidFill>
                        <a:srgbClr val="95A0A9"/>
                      </a:solidFill>
                      <a:prstDash val="solid"/>
                    </a:lnL>
                    <a:lnR w="6350">
                      <a:solidFill>
                        <a:srgbClr val="95A0A9"/>
                      </a:solidFill>
                      <a:prstDash val="solid"/>
                    </a:lnR>
                    <a:lnT w="6350">
                      <a:solidFill>
                        <a:srgbClr val="95A0A9"/>
                      </a:solidFill>
                      <a:prstDash val="solid"/>
                    </a:lnT>
                  </a:tcPr>
                </a:tc>
                <a:tc>
                  <a:txBody>
                    <a:bodyPr/>
                    <a:lstStyle/>
                    <a:p>
                      <a:pPr marL="74930">
                        <a:lnSpc>
                          <a:spcPct val="100000"/>
                        </a:lnSpc>
                        <a:spcBef>
                          <a:spcPts val="610"/>
                        </a:spcBef>
                      </a:pPr>
                      <a:r>
                        <a:rPr sz="1200" spc="-45" dirty="0">
                          <a:latin typeface="Calibri" panose="020F0502020204030204" pitchFamily="34" charset="0"/>
                          <a:cs typeface="Calibri" panose="020F0502020204030204" pitchFamily="34" charset="0"/>
                        </a:rPr>
                        <a:t>New</a:t>
                      </a:r>
                      <a:r>
                        <a:rPr sz="1200" spc="-10" dirty="0">
                          <a:latin typeface="Calibri" panose="020F0502020204030204" pitchFamily="34" charset="0"/>
                          <a:cs typeface="Calibri" panose="020F0502020204030204" pitchFamily="34" charset="0"/>
                        </a:rPr>
                        <a:t> </a:t>
                      </a:r>
                      <a:r>
                        <a:rPr sz="1200" spc="-50" dirty="0">
                          <a:latin typeface="Calibri" panose="020F0502020204030204" pitchFamily="34" charset="0"/>
                          <a:cs typeface="Calibri" panose="020F0502020204030204" pitchFamily="34" charset="0"/>
                        </a:rPr>
                        <a:t>markets</a:t>
                      </a:r>
                      <a:endParaRPr sz="1200">
                        <a:latin typeface="Calibri" panose="020F0502020204030204" pitchFamily="34" charset="0"/>
                        <a:cs typeface="Calibri" panose="020F0502020204030204" pitchFamily="34" charset="0"/>
                      </a:endParaRPr>
                    </a:p>
                  </a:txBody>
                  <a:tcPr marL="0" marR="0" marT="77470" marB="0">
                    <a:lnL w="6350">
                      <a:solidFill>
                        <a:srgbClr val="95A0A9"/>
                      </a:solidFill>
                      <a:prstDash val="solid"/>
                    </a:lnL>
                    <a:lnR w="6350">
                      <a:solidFill>
                        <a:srgbClr val="95A0A9"/>
                      </a:solidFill>
                      <a:prstDash val="solid"/>
                    </a:lnR>
                    <a:lnT w="6350">
                      <a:solidFill>
                        <a:srgbClr val="95A0A9"/>
                      </a:solidFill>
                      <a:prstDash val="solid"/>
                    </a:lnT>
                  </a:tcPr>
                </a:tc>
                <a:tc>
                  <a:txBody>
                    <a:bodyPr/>
                    <a:lstStyle/>
                    <a:p>
                      <a:pPr>
                        <a:lnSpc>
                          <a:spcPct val="100000"/>
                        </a:lnSpc>
                      </a:pPr>
                      <a:endParaRPr sz="1200">
                        <a:latin typeface="Calibri" panose="020F0502020204030204" pitchFamily="34" charset="0"/>
                        <a:cs typeface="Calibri" panose="020F0502020204030204" pitchFamily="34" charset="0"/>
                      </a:endParaRPr>
                    </a:p>
                  </a:txBody>
                  <a:tcPr marL="0" marR="0" marT="0" marB="0">
                    <a:lnL w="6350">
                      <a:solidFill>
                        <a:srgbClr val="95A0A9"/>
                      </a:solidFill>
                      <a:prstDash val="solid"/>
                    </a:lnL>
                    <a:lnR w="6350">
                      <a:solidFill>
                        <a:srgbClr val="95A0A9"/>
                      </a:solidFill>
                      <a:prstDash val="solid"/>
                    </a:lnR>
                    <a:lnT w="6350">
                      <a:solidFill>
                        <a:srgbClr val="95A0A9"/>
                      </a:solidFill>
                      <a:prstDash val="solid"/>
                    </a:lnT>
                  </a:tcPr>
                </a:tc>
                <a:extLst>
                  <a:ext uri="{0D108BD9-81ED-4DB2-BD59-A6C34878D82A}">
                    <a16:rowId xmlns:a16="http://schemas.microsoft.com/office/drawing/2014/main" val="10001"/>
                  </a:ext>
                </a:extLst>
              </a:tr>
              <a:tr h="1194359">
                <a:tc rowSpan="2">
                  <a:txBody>
                    <a:bodyPr/>
                    <a:lstStyle/>
                    <a:p>
                      <a:pPr>
                        <a:lnSpc>
                          <a:spcPct val="100000"/>
                        </a:lnSpc>
                      </a:pPr>
                      <a:endParaRPr sz="1200" dirty="0">
                        <a:latin typeface="Calibri" panose="020F0502020204030204" pitchFamily="34" charset="0"/>
                        <a:cs typeface="Calibri" panose="020F0502020204030204" pitchFamily="34" charset="0"/>
                      </a:endParaRPr>
                    </a:p>
                    <a:p>
                      <a:pPr>
                        <a:lnSpc>
                          <a:spcPct val="100000"/>
                        </a:lnSpc>
                      </a:pPr>
                      <a:endParaRPr sz="1200" dirty="0">
                        <a:latin typeface="Calibri" panose="020F0502020204030204" pitchFamily="34" charset="0"/>
                        <a:cs typeface="Calibri" panose="020F0502020204030204" pitchFamily="34" charset="0"/>
                      </a:endParaRPr>
                    </a:p>
                    <a:p>
                      <a:pPr>
                        <a:lnSpc>
                          <a:spcPct val="100000"/>
                        </a:lnSpc>
                        <a:spcBef>
                          <a:spcPts val="45"/>
                        </a:spcBef>
                      </a:pPr>
                      <a:endParaRPr sz="1200" dirty="0">
                        <a:latin typeface="Calibri" panose="020F0502020204030204" pitchFamily="34" charset="0"/>
                        <a:cs typeface="Calibri" panose="020F0502020204030204" pitchFamily="34" charset="0"/>
                      </a:endParaRPr>
                    </a:p>
                    <a:p>
                      <a:pPr marL="74930" marR="204470">
                        <a:lnSpc>
                          <a:spcPct val="104200"/>
                        </a:lnSpc>
                      </a:pPr>
                      <a:r>
                        <a:rPr sz="1200" b="1" spc="-40" dirty="0">
                          <a:latin typeface="Calibri" panose="020F0502020204030204" pitchFamily="34" charset="0"/>
                          <a:cs typeface="Calibri" panose="020F0502020204030204" pitchFamily="34" charset="0"/>
                        </a:rPr>
                        <a:t>I</a:t>
                      </a:r>
                      <a:r>
                        <a:rPr sz="1200" b="1" spc="-45" dirty="0">
                          <a:latin typeface="Calibri" panose="020F0502020204030204" pitchFamily="34" charset="0"/>
                          <a:cs typeface="Calibri" panose="020F0502020204030204" pitchFamily="34" charset="0"/>
                        </a:rPr>
                        <a:t>m</a:t>
                      </a:r>
                      <a:r>
                        <a:rPr sz="1200" b="1" spc="-65" dirty="0">
                          <a:latin typeface="Calibri" panose="020F0502020204030204" pitchFamily="34" charset="0"/>
                          <a:cs typeface="Calibri" panose="020F0502020204030204" pitchFamily="34" charset="0"/>
                        </a:rPr>
                        <a:t>p</a:t>
                      </a:r>
                      <a:r>
                        <a:rPr sz="1200" b="1" spc="-80" dirty="0">
                          <a:latin typeface="Calibri" panose="020F0502020204030204" pitchFamily="34" charset="0"/>
                          <a:cs typeface="Calibri" panose="020F0502020204030204" pitchFamily="34" charset="0"/>
                        </a:rPr>
                        <a:t>r</a:t>
                      </a:r>
                      <a:r>
                        <a:rPr sz="1200" b="1" spc="-114" dirty="0">
                          <a:latin typeface="Calibri" panose="020F0502020204030204" pitchFamily="34" charset="0"/>
                          <a:cs typeface="Calibri" panose="020F0502020204030204" pitchFamily="34" charset="0"/>
                        </a:rPr>
                        <a:t>o</a:t>
                      </a:r>
                      <a:r>
                        <a:rPr sz="1200" b="1" spc="-110" dirty="0">
                          <a:latin typeface="Calibri" panose="020F0502020204030204" pitchFamily="34" charset="0"/>
                          <a:cs typeface="Calibri" panose="020F0502020204030204" pitchFamily="34" charset="0"/>
                        </a:rPr>
                        <a:t>v</a:t>
                      </a:r>
                      <a:r>
                        <a:rPr sz="1200" b="1" dirty="0">
                          <a:latin typeface="Calibri" panose="020F0502020204030204" pitchFamily="34" charset="0"/>
                          <a:cs typeface="Calibri" panose="020F0502020204030204" pitchFamily="34" charset="0"/>
                        </a:rPr>
                        <a:t>e  </a:t>
                      </a:r>
                      <a:r>
                        <a:rPr sz="1200" b="1" spc="-65" dirty="0">
                          <a:latin typeface="Calibri" panose="020F0502020204030204" pitchFamily="34" charset="0"/>
                          <a:cs typeface="Calibri" panose="020F0502020204030204" pitchFamily="34" charset="0"/>
                        </a:rPr>
                        <a:t>income  and</a:t>
                      </a:r>
                      <a:endParaRPr sz="1200" dirty="0">
                        <a:latin typeface="Calibri" panose="020F0502020204030204" pitchFamily="34" charset="0"/>
                        <a:cs typeface="Calibri" panose="020F0502020204030204" pitchFamily="34" charset="0"/>
                      </a:endParaRPr>
                    </a:p>
                    <a:p>
                      <a:pPr marL="74930">
                        <a:lnSpc>
                          <a:spcPct val="100000"/>
                        </a:lnSpc>
                        <a:spcBef>
                          <a:spcPts val="40"/>
                        </a:spcBef>
                      </a:pPr>
                      <a:r>
                        <a:rPr sz="1200" b="1" spc="-50" dirty="0">
                          <a:latin typeface="Calibri" panose="020F0502020204030204" pitchFamily="34" charset="0"/>
                          <a:cs typeface="Calibri" panose="020F0502020204030204" pitchFamily="34" charset="0"/>
                        </a:rPr>
                        <a:t>profitability</a:t>
                      </a:r>
                      <a:endParaRPr sz="1200" dirty="0">
                        <a:latin typeface="Calibri" panose="020F0502020204030204" pitchFamily="34" charset="0"/>
                        <a:cs typeface="Calibri" panose="020F0502020204030204" pitchFamily="34" charset="0"/>
                      </a:endParaRPr>
                    </a:p>
                  </a:txBody>
                  <a:tcPr marL="0" marR="0" marT="0" marB="0">
                    <a:lnL w="6350">
                      <a:solidFill>
                        <a:srgbClr val="95A0A9"/>
                      </a:solidFill>
                      <a:prstDash val="solid"/>
                    </a:lnL>
                    <a:lnR w="6350">
                      <a:solidFill>
                        <a:srgbClr val="95A0A9"/>
                      </a:solidFill>
                      <a:prstDash val="solid"/>
                    </a:lnR>
                    <a:lnB w="6350">
                      <a:solidFill>
                        <a:srgbClr val="95A0A9"/>
                      </a:solidFill>
                      <a:prstDash val="solid"/>
                    </a:lnB>
                  </a:tcPr>
                </a:tc>
                <a:tc>
                  <a:txBody>
                    <a:bodyPr/>
                    <a:lstStyle/>
                    <a:p>
                      <a:pPr>
                        <a:lnSpc>
                          <a:spcPct val="100000"/>
                        </a:lnSpc>
                        <a:spcBef>
                          <a:spcPts val="10"/>
                        </a:spcBef>
                      </a:pPr>
                      <a:endParaRPr sz="1200" dirty="0">
                        <a:latin typeface="Calibri" panose="020F0502020204030204" pitchFamily="34" charset="0"/>
                        <a:cs typeface="Calibri" panose="020F0502020204030204" pitchFamily="34" charset="0"/>
                      </a:endParaRPr>
                    </a:p>
                    <a:p>
                      <a:pPr marL="74930">
                        <a:lnSpc>
                          <a:spcPct val="100000"/>
                        </a:lnSpc>
                      </a:pPr>
                      <a:r>
                        <a:rPr sz="1200" spc="-50" dirty="0">
                          <a:latin typeface="Calibri" panose="020F0502020204030204" pitchFamily="34" charset="0"/>
                          <a:cs typeface="Calibri" panose="020F0502020204030204" pitchFamily="34" charset="0"/>
                        </a:rPr>
                        <a:t>Income</a:t>
                      </a:r>
                      <a:endParaRPr sz="1200" dirty="0">
                        <a:latin typeface="Calibri" panose="020F0502020204030204" pitchFamily="34" charset="0"/>
                        <a:cs typeface="Calibri" panose="020F0502020204030204" pitchFamily="34" charset="0"/>
                      </a:endParaRPr>
                    </a:p>
                  </a:txBody>
                  <a:tcPr marL="0" marR="0" marT="1270" marB="0">
                    <a:lnL w="6350">
                      <a:solidFill>
                        <a:srgbClr val="95A0A9"/>
                      </a:solidFill>
                      <a:prstDash val="solid"/>
                    </a:lnL>
                    <a:lnR w="6350">
                      <a:solidFill>
                        <a:srgbClr val="95A0A9"/>
                      </a:solidFill>
                      <a:prstDash val="solid"/>
                    </a:lnR>
                    <a:lnB w="6350">
                      <a:solidFill>
                        <a:srgbClr val="95A0A9"/>
                      </a:solidFill>
                      <a:prstDash val="solid"/>
                    </a:lnB>
                  </a:tcPr>
                </a:tc>
                <a:tc>
                  <a:txBody>
                    <a:bodyPr/>
                    <a:lstStyle/>
                    <a:p>
                      <a:pPr marL="74930" marR="198755">
                        <a:lnSpc>
                          <a:spcPct val="104200"/>
                        </a:lnSpc>
                        <a:spcBef>
                          <a:spcPts val="120"/>
                        </a:spcBef>
                      </a:pPr>
                      <a:r>
                        <a:rPr sz="1200" spc="-60" dirty="0">
                          <a:latin typeface="Calibri" panose="020F0502020204030204" pitchFamily="34" charset="0"/>
                          <a:cs typeface="Calibri" panose="020F0502020204030204" pitchFamily="34" charset="0"/>
                        </a:rPr>
                        <a:t>Sales  </a:t>
                      </a:r>
                      <a:r>
                        <a:rPr sz="1200" spc="-70" dirty="0">
                          <a:latin typeface="Calibri" panose="020F0502020204030204" pitchFamily="34" charset="0"/>
                          <a:cs typeface="Calibri" panose="020F0502020204030204" pitchFamily="34" charset="0"/>
                        </a:rPr>
                        <a:t>R</a:t>
                      </a:r>
                      <a:r>
                        <a:rPr sz="1200" spc="-95" dirty="0">
                          <a:latin typeface="Calibri" panose="020F0502020204030204" pitchFamily="34" charset="0"/>
                          <a:cs typeface="Calibri" panose="020F0502020204030204" pitchFamily="34" charset="0"/>
                        </a:rPr>
                        <a:t>e</a:t>
                      </a:r>
                      <a:r>
                        <a:rPr sz="1200" spc="-90" dirty="0">
                          <a:latin typeface="Calibri" panose="020F0502020204030204" pitchFamily="34" charset="0"/>
                          <a:cs typeface="Calibri" panose="020F0502020204030204" pitchFamily="34" charset="0"/>
                        </a:rPr>
                        <a:t>v</a:t>
                      </a:r>
                      <a:r>
                        <a:rPr sz="1200" spc="-50" dirty="0">
                          <a:latin typeface="Calibri" panose="020F0502020204030204" pitchFamily="34" charset="0"/>
                          <a:cs typeface="Calibri" panose="020F0502020204030204" pitchFamily="34" charset="0"/>
                        </a:rPr>
                        <a:t>e</a:t>
                      </a:r>
                      <a:r>
                        <a:rPr sz="1200" spc="-40" dirty="0">
                          <a:latin typeface="Calibri" panose="020F0502020204030204" pitchFamily="34" charset="0"/>
                          <a:cs typeface="Calibri" panose="020F0502020204030204" pitchFamily="34" charset="0"/>
                        </a:rPr>
                        <a:t>n</a:t>
                      </a:r>
                      <a:r>
                        <a:rPr sz="1200" spc="-60" dirty="0">
                          <a:latin typeface="Calibri" panose="020F0502020204030204" pitchFamily="34" charset="0"/>
                          <a:cs typeface="Calibri" panose="020F0502020204030204" pitchFamily="34" charset="0"/>
                        </a:rPr>
                        <a:t>u</a:t>
                      </a:r>
                      <a:r>
                        <a:rPr sz="1200" dirty="0">
                          <a:latin typeface="Calibri" panose="020F0502020204030204" pitchFamily="34" charset="0"/>
                          <a:cs typeface="Calibri" panose="020F0502020204030204" pitchFamily="34" charset="0"/>
                        </a:rPr>
                        <a:t>e  (R)</a:t>
                      </a:r>
                      <a:endParaRPr sz="1200">
                        <a:latin typeface="Calibri" panose="020F0502020204030204" pitchFamily="34" charset="0"/>
                        <a:cs typeface="Calibri" panose="020F0502020204030204" pitchFamily="34" charset="0"/>
                      </a:endParaRPr>
                    </a:p>
                  </a:txBody>
                  <a:tcPr marL="0" marR="0" marT="15240" marB="0">
                    <a:lnL w="6350">
                      <a:solidFill>
                        <a:srgbClr val="95A0A9"/>
                      </a:solidFill>
                      <a:prstDash val="solid"/>
                    </a:lnL>
                    <a:lnR w="6350">
                      <a:solidFill>
                        <a:srgbClr val="95A0A9"/>
                      </a:solidFill>
                      <a:prstDash val="solid"/>
                    </a:lnR>
                    <a:lnB w="6350">
                      <a:solidFill>
                        <a:srgbClr val="95A0A9"/>
                      </a:solidFill>
                      <a:prstDash val="solid"/>
                    </a:lnB>
                  </a:tcPr>
                </a:tc>
                <a:tc>
                  <a:txBody>
                    <a:bodyPr/>
                    <a:lstStyle/>
                    <a:p>
                      <a:pPr>
                        <a:lnSpc>
                          <a:spcPct val="100000"/>
                        </a:lnSpc>
                        <a:spcBef>
                          <a:spcPts val="10"/>
                        </a:spcBef>
                      </a:pPr>
                      <a:endParaRPr sz="1200" dirty="0">
                        <a:latin typeface="Calibri" panose="020F0502020204030204" pitchFamily="34" charset="0"/>
                        <a:cs typeface="Calibri" panose="020F0502020204030204" pitchFamily="34" charset="0"/>
                      </a:endParaRPr>
                    </a:p>
                    <a:p>
                      <a:pPr marL="74930">
                        <a:lnSpc>
                          <a:spcPct val="100000"/>
                        </a:lnSpc>
                      </a:pPr>
                      <a:r>
                        <a:rPr sz="1200" spc="-25" dirty="0">
                          <a:latin typeface="Calibri" panose="020F0502020204030204" pitchFamily="34" charset="0"/>
                          <a:cs typeface="Calibri" panose="020F0502020204030204" pitchFamily="34" charset="0"/>
                        </a:rPr>
                        <a:t>R170m</a:t>
                      </a:r>
                      <a:endParaRPr sz="1200" dirty="0">
                        <a:latin typeface="Calibri" panose="020F0502020204030204" pitchFamily="34" charset="0"/>
                        <a:cs typeface="Calibri" panose="020F0502020204030204" pitchFamily="34" charset="0"/>
                      </a:endParaRPr>
                    </a:p>
                  </a:txBody>
                  <a:tcPr marL="0" marR="0" marT="1270" marB="0">
                    <a:lnL w="6350">
                      <a:solidFill>
                        <a:srgbClr val="95A0A9"/>
                      </a:solidFill>
                      <a:prstDash val="solid"/>
                    </a:lnL>
                    <a:lnR w="6350">
                      <a:solidFill>
                        <a:srgbClr val="95A0A9"/>
                      </a:solidFill>
                      <a:prstDash val="solid"/>
                    </a:lnR>
                    <a:lnB w="6350">
                      <a:solidFill>
                        <a:srgbClr val="95A0A9"/>
                      </a:solidFill>
                      <a:prstDash val="solid"/>
                    </a:lnB>
                  </a:tcPr>
                </a:tc>
                <a:tc>
                  <a:txBody>
                    <a:bodyPr/>
                    <a:lstStyle/>
                    <a:p>
                      <a:pPr>
                        <a:lnSpc>
                          <a:spcPct val="100000"/>
                        </a:lnSpc>
                        <a:spcBef>
                          <a:spcPts val="10"/>
                        </a:spcBef>
                      </a:pPr>
                      <a:endParaRPr sz="1200" dirty="0">
                        <a:latin typeface="Calibri" panose="020F0502020204030204" pitchFamily="34" charset="0"/>
                        <a:cs typeface="Calibri" panose="020F0502020204030204" pitchFamily="34" charset="0"/>
                      </a:endParaRPr>
                    </a:p>
                    <a:p>
                      <a:pPr marL="74930">
                        <a:lnSpc>
                          <a:spcPct val="100000"/>
                        </a:lnSpc>
                      </a:pPr>
                      <a:r>
                        <a:rPr sz="1200" spc="-20" dirty="0">
                          <a:latin typeface="Calibri" panose="020F0502020204030204" pitchFamily="34" charset="0"/>
                          <a:cs typeface="Calibri" panose="020F0502020204030204" pitchFamily="34" charset="0"/>
                        </a:rPr>
                        <a:t>R238m</a:t>
                      </a:r>
                      <a:endParaRPr sz="1200" dirty="0">
                        <a:latin typeface="Calibri" panose="020F0502020204030204" pitchFamily="34" charset="0"/>
                        <a:cs typeface="Calibri" panose="020F0502020204030204" pitchFamily="34" charset="0"/>
                      </a:endParaRPr>
                    </a:p>
                  </a:txBody>
                  <a:tcPr marL="0" marR="0" marT="1270" marB="0">
                    <a:lnL w="6350">
                      <a:solidFill>
                        <a:srgbClr val="95A0A9"/>
                      </a:solidFill>
                      <a:prstDash val="solid"/>
                    </a:lnL>
                    <a:lnR w="6350">
                      <a:solidFill>
                        <a:srgbClr val="95A0A9"/>
                      </a:solidFill>
                      <a:prstDash val="solid"/>
                    </a:lnR>
                    <a:lnB w="6350">
                      <a:solidFill>
                        <a:srgbClr val="95A0A9"/>
                      </a:solidFill>
                      <a:prstDash val="solid"/>
                    </a:lnB>
                  </a:tcPr>
                </a:tc>
                <a:tc>
                  <a:txBody>
                    <a:bodyPr/>
                    <a:lstStyle/>
                    <a:p>
                      <a:pPr marL="74930">
                        <a:lnSpc>
                          <a:spcPct val="100000"/>
                        </a:lnSpc>
                        <a:spcBef>
                          <a:spcPts val="160"/>
                        </a:spcBef>
                      </a:pPr>
                      <a:r>
                        <a:rPr sz="1200" spc="-15" dirty="0">
                          <a:latin typeface="Calibri" panose="020F0502020204030204" pitchFamily="34" charset="0"/>
                          <a:cs typeface="Calibri" panose="020F0502020204030204" pitchFamily="34" charset="0"/>
                        </a:rPr>
                        <a:t>+R68m</a:t>
                      </a:r>
                      <a:endParaRPr sz="1200" dirty="0">
                        <a:latin typeface="Calibri" panose="020F0502020204030204" pitchFamily="34" charset="0"/>
                        <a:cs typeface="Calibri" panose="020F0502020204030204" pitchFamily="34" charset="0"/>
                      </a:endParaRPr>
                    </a:p>
                    <a:p>
                      <a:pPr marL="74930" marR="146050">
                        <a:lnSpc>
                          <a:spcPct val="104200"/>
                        </a:lnSpc>
                      </a:pPr>
                      <a:r>
                        <a:rPr sz="1200" spc="-45" dirty="0">
                          <a:latin typeface="Calibri" panose="020F0502020204030204" pitchFamily="34" charset="0"/>
                          <a:cs typeface="Calibri" panose="020F0502020204030204" pitchFamily="34" charset="0"/>
                        </a:rPr>
                        <a:t>Over-  </a:t>
                      </a:r>
                      <a:r>
                        <a:rPr sz="1200" spc="-60" dirty="0">
                          <a:latin typeface="Calibri" panose="020F0502020204030204" pitchFamily="34" charset="0"/>
                          <a:cs typeface="Calibri" panose="020F0502020204030204" pitchFamily="34" charset="0"/>
                        </a:rPr>
                        <a:t>a</a:t>
                      </a:r>
                      <a:r>
                        <a:rPr sz="1200" spc="-40" dirty="0">
                          <a:latin typeface="Calibri" panose="020F0502020204030204" pitchFamily="34" charset="0"/>
                          <a:cs typeface="Calibri" panose="020F0502020204030204" pitchFamily="34" charset="0"/>
                        </a:rPr>
                        <a:t>c</a:t>
                      </a:r>
                      <a:r>
                        <a:rPr sz="1200" spc="-15" dirty="0">
                          <a:latin typeface="Calibri" panose="020F0502020204030204" pitchFamily="34" charset="0"/>
                          <a:cs typeface="Calibri" panose="020F0502020204030204" pitchFamily="34" charset="0"/>
                        </a:rPr>
                        <a:t>h</a:t>
                      </a:r>
                      <a:r>
                        <a:rPr sz="1200" spc="-40" dirty="0">
                          <a:latin typeface="Calibri" panose="020F0502020204030204" pitchFamily="34" charset="0"/>
                          <a:cs typeface="Calibri" panose="020F0502020204030204" pitchFamily="34" charset="0"/>
                        </a:rPr>
                        <a:t>i</a:t>
                      </a:r>
                      <a:r>
                        <a:rPr sz="1200" spc="-95" dirty="0">
                          <a:latin typeface="Calibri" panose="020F0502020204030204" pitchFamily="34" charset="0"/>
                          <a:cs typeface="Calibri" panose="020F0502020204030204" pitchFamily="34" charset="0"/>
                        </a:rPr>
                        <a:t>e</a:t>
                      </a:r>
                      <a:r>
                        <a:rPr sz="1200" spc="-90" dirty="0">
                          <a:latin typeface="Calibri" panose="020F0502020204030204" pitchFamily="34" charset="0"/>
                          <a:cs typeface="Calibri" panose="020F0502020204030204" pitchFamily="34" charset="0"/>
                        </a:rPr>
                        <a:t>v</a:t>
                      </a:r>
                      <a:r>
                        <a:rPr sz="1200" spc="-65" dirty="0">
                          <a:latin typeface="Calibri" panose="020F0502020204030204" pitchFamily="34" charset="0"/>
                          <a:cs typeface="Calibri" panose="020F0502020204030204" pitchFamily="34" charset="0"/>
                        </a:rPr>
                        <a:t>e</a:t>
                      </a:r>
                      <a:r>
                        <a:rPr sz="1200" dirty="0">
                          <a:latin typeface="Calibri" panose="020F0502020204030204" pitchFamily="34" charset="0"/>
                          <a:cs typeface="Calibri" panose="020F0502020204030204" pitchFamily="34" charset="0"/>
                        </a:rPr>
                        <a:t>d</a:t>
                      </a:r>
                    </a:p>
                  </a:txBody>
                  <a:tcPr marL="0" marR="0" marT="20320" marB="0">
                    <a:lnL w="6350">
                      <a:solidFill>
                        <a:srgbClr val="95A0A9"/>
                      </a:solidFill>
                      <a:prstDash val="solid"/>
                    </a:lnL>
                    <a:lnR w="6350">
                      <a:solidFill>
                        <a:srgbClr val="95A0A9"/>
                      </a:solidFill>
                      <a:prstDash val="solid"/>
                    </a:lnR>
                    <a:lnB w="6350">
                      <a:solidFill>
                        <a:srgbClr val="95A0A9"/>
                      </a:solidFill>
                      <a:prstDash val="solid"/>
                    </a:lnB>
                  </a:tcPr>
                </a:tc>
                <a:tc rowSpan="2">
                  <a:txBody>
                    <a:bodyPr/>
                    <a:lstStyle/>
                    <a:p>
                      <a:pPr marL="74930" marR="114935">
                        <a:lnSpc>
                          <a:spcPct val="104200"/>
                        </a:lnSpc>
                        <a:spcBef>
                          <a:spcPts val="195"/>
                        </a:spcBef>
                      </a:pPr>
                      <a:r>
                        <a:rPr sz="1200" spc="-50" dirty="0">
                          <a:latin typeface="Calibri" panose="020F0502020204030204" pitchFamily="34" charset="0"/>
                          <a:cs typeface="Calibri" panose="020F0502020204030204" pitchFamily="34" charset="0"/>
                        </a:rPr>
                        <a:t>Increased </a:t>
                      </a:r>
                      <a:r>
                        <a:rPr sz="1200" spc="-45" dirty="0">
                          <a:latin typeface="Calibri" panose="020F0502020204030204" pitchFamily="34" charset="0"/>
                          <a:cs typeface="Calibri" panose="020F0502020204030204" pitchFamily="34" charset="0"/>
                        </a:rPr>
                        <a:t>sales  </a:t>
                      </a:r>
                      <a:r>
                        <a:rPr sz="1200" spc="-25" dirty="0">
                          <a:latin typeface="Calibri" panose="020F0502020204030204" pitchFamily="34" charset="0"/>
                          <a:cs typeface="Calibri" panose="020F0502020204030204" pitchFamily="34" charset="0"/>
                        </a:rPr>
                        <a:t>of</a:t>
                      </a:r>
                      <a:r>
                        <a:rPr sz="1200" spc="-10" dirty="0">
                          <a:latin typeface="Calibri" panose="020F0502020204030204" pitchFamily="34" charset="0"/>
                          <a:cs typeface="Calibri" panose="020F0502020204030204" pitchFamily="34" charset="0"/>
                        </a:rPr>
                        <a:t> </a:t>
                      </a:r>
                      <a:r>
                        <a:rPr sz="1200" spc="-20" dirty="0">
                          <a:latin typeface="Calibri" panose="020F0502020204030204" pitchFamily="34" charset="0"/>
                          <a:cs typeface="Calibri" panose="020F0502020204030204" pitchFamily="34" charset="0"/>
                        </a:rPr>
                        <a:t>FMD</a:t>
                      </a:r>
                      <a:endParaRPr sz="1200" dirty="0">
                        <a:latin typeface="Calibri" panose="020F0502020204030204" pitchFamily="34" charset="0"/>
                        <a:cs typeface="Calibri" panose="020F0502020204030204" pitchFamily="34" charset="0"/>
                      </a:endParaRPr>
                    </a:p>
                    <a:p>
                      <a:pPr marL="74930" marR="110489">
                        <a:lnSpc>
                          <a:spcPct val="104200"/>
                        </a:lnSpc>
                        <a:spcBef>
                          <a:spcPts val="400"/>
                        </a:spcBef>
                      </a:pPr>
                      <a:r>
                        <a:rPr sz="1200" spc="-25" dirty="0">
                          <a:latin typeface="Calibri" panose="020F0502020204030204" pitchFamily="34" charset="0"/>
                          <a:cs typeface="Calibri" panose="020F0502020204030204" pitchFamily="34" charset="0"/>
                        </a:rPr>
                        <a:t>High </a:t>
                      </a:r>
                      <a:r>
                        <a:rPr sz="1200" spc="-50" dirty="0">
                          <a:latin typeface="Calibri" panose="020F0502020204030204" pitchFamily="34" charset="0"/>
                          <a:cs typeface="Calibri" panose="020F0502020204030204" pitchFamily="34" charset="0"/>
                        </a:rPr>
                        <a:t>demand  </a:t>
                      </a:r>
                      <a:r>
                        <a:rPr sz="1200" spc="-40" dirty="0">
                          <a:latin typeface="Calibri" panose="020F0502020204030204" pitchFamily="34" charset="0"/>
                          <a:cs typeface="Calibri" panose="020F0502020204030204" pitchFamily="34" charset="0"/>
                        </a:rPr>
                        <a:t>for </a:t>
                      </a:r>
                      <a:r>
                        <a:rPr sz="1200" spc="-50" dirty="0">
                          <a:latin typeface="Calibri" panose="020F0502020204030204" pitchFamily="34" charset="0"/>
                          <a:cs typeface="Calibri" panose="020F0502020204030204" pitchFamily="34" charset="0"/>
                        </a:rPr>
                        <a:t>vaccine </a:t>
                      </a:r>
                      <a:r>
                        <a:rPr sz="1200" spc="-30" dirty="0">
                          <a:latin typeface="Calibri" panose="020F0502020204030204" pitchFamily="34" charset="0"/>
                          <a:cs typeface="Calibri" panose="020F0502020204030204" pitchFamily="34" charset="0"/>
                        </a:rPr>
                        <a:t>due  </a:t>
                      </a:r>
                      <a:r>
                        <a:rPr sz="1200" spc="-35" dirty="0">
                          <a:latin typeface="Calibri" panose="020F0502020204030204" pitchFamily="34" charset="0"/>
                          <a:cs typeface="Calibri" panose="020F0502020204030204" pitchFamily="34" charset="0"/>
                        </a:rPr>
                        <a:t>to </a:t>
                      </a:r>
                      <a:r>
                        <a:rPr sz="1200" spc="-45" dirty="0">
                          <a:latin typeface="Calibri" panose="020F0502020204030204" pitchFamily="34" charset="0"/>
                          <a:cs typeface="Calibri" panose="020F0502020204030204" pitchFamily="34" charset="0"/>
                        </a:rPr>
                        <a:t>vaccination  </a:t>
                      </a:r>
                      <a:r>
                        <a:rPr sz="1200" spc="-40" dirty="0">
                          <a:latin typeface="Calibri" panose="020F0502020204030204" pitchFamily="34" charset="0"/>
                          <a:cs typeface="Calibri" panose="020F0502020204030204" pitchFamily="34" charset="0"/>
                        </a:rPr>
                        <a:t>campaigns  </a:t>
                      </a:r>
                      <a:r>
                        <a:rPr sz="1200" spc="-60" dirty="0">
                          <a:latin typeface="Calibri" panose="020F0502020204030204" pitchFamily="34" charset="0"/>
                          <a:cs typeface="Calibri" panose="020F0502020204030204" pitchFamily="34" charset="0"/>
                        </a:rPr>
                        <a:t>workshops</a:t>
                      </a:r>
                      <a:endParaRPr sz="1200" dirty="0">
                        <a:latin typeface="Calibri" panose="020F0502020204030204" pitchFamily="34" charset="0"/>
                        <a:cs typeface="Calibri" panose="020F0502020204030204" pitchFamily="34" charset="0"/>
                      </a:endParaRPr>
                    </a:p>
                    <a:p>
                      <a:pPr marL="74930" marR="220345">
                        <a:lnSpc>
                          <a:spcPct val="104200"/>
                        </a:lnSpc>
                      </a:pPr>
                      <a:r>
                        <a:rPr sz="1200" spc="-25" dirty="0">
                          <a:latin typeface="Calibri" panose="020F0502020204030204" pitchFamily="34" charset="0"/>
                          <a:cs typeface="Calibri" panose="020F0502020204030204" pitchFamily="34" charset="0"/>
                        </a:rPr>
                        <a:t>on </a:t>
                      </a:r>
                      <a:r>
                        <a:rPr sz="1200" spc="-55" dirty="0">
                          <a:latin typeface="Calibri" panose="020F0502020204030204" pitchFamily="34" charset="0"/>
                          <a:cs typeface="Calibri" panose="020F0502020204030204" pitchFamily="34" charset="0"/>
                        </a:rPr>
                        <a:t>disease  m</a:t>
                      </a:r>
                      <a:r>
                        <a:rPr sz="1200" spc="-30" dirty="0">
                          <a:latin typeface="Calibri" panose="020F0502020204030204" pitchFamily="34" charset="0"/>
                          <a:cs typeface="Calibri" panose="020F0502020204030204" pitchFamily="34" charset="0"/>
                        </a:rPr>
                        <a:t>a</a:t>
                      </a:r>
                      <a:r>
                        <a:rPr sz="1200" spc="-55" dirty="0">
                          <a:latin typeface="Calibri" panose="020F0502020204030204" pitchFamily="34" charset="0"/>
                          <a:cs typeface="Calibri" panose="020F0502020204030204" pitchFamily="34" charset="0"/>
                        </a:rPr>
                        <a:t>n</a:t>
                      </a:r>
                      <a:r>
                        <a:rPr sz="1200" spc="-45" dirty="0">
                          <a:latin typeface="Calibri" panose="020F0502020204030204" pitchFamily="34" charset="0"/>
                          <a:cs typeface="Calibri" panose="020F0502020204030204" pitchFamily="34" charset="0"/>
                        </a:rPr>
                        <a:t>a</a:t>
                      </a:r>
                      <a:r>
                        <a:rPr sz="1200" spc="-70" dirty="0">
                          <a:latin typeface="Calibri" panose="020F0502020204030204" pitchFamily="34" charset="0"/>
                          <a:cs typeface="Calibri" panose="020F0502020204030204" pitchFamily="34" charset="0"/>
                        </a:rPr>
                        <a:t>g</a:t>
                      </a:r>
                      <a:r>
                        <a:rPr sz="1200" spc="-50" dirty="0">
                          <a:latin typeface="Calibri" panose="020F0502020204030204" pitchFamily="34" charset="0"/>
                          <a:cs typeface="Calibri" panose="020F0502020204030204" pitchFamily="34" charset="0"/>
                        </a:rPr>
                        <a:t>e</a:t>
                      </a:r>
                      <a:r>
                        <a:rPr sz="1200" spc="-55" dirty="0">
                          <a:latin typeface="Calibri" panose="020F0502020204030204" pitchFamily="34" charset="0"/>
                          <a:cs typeface="Calibri" panose="020F0502020204030204" pitchFamily="34" charset="0"/>
                        </a:rPr>
                        <a:t>m</a:t>
                      </a:r>
                      <a:r>
                        <a:rPr sz="1200" spc="-50" dirty="0">
                          <a:latin typeface="Calibri" panose="020F0502020204030204" pitchFamily="34" charset="0"/>
                          <a:cs typeface="Calibri" panose="020F0502020204030204" pitchFamily="34" charset="0"/>
                        </a:rPr>
                        <a:t>e</a:t>
                      </a:r>
                      <a:r>
                        <a:rPr sz="1200" spc="-30" dirty="0">
                          <a:latin typeface="Calibri" panose="020F0502020204030204" pitchFamily="34" charset="0"/>
                          <a:cs typeface="Calibri" panose="020F0502020204030204" pitchFamily="34" charset="0"/>
                        </a:rPr>
                        <a:t>n</a:t>
                      </a:r>
                      <a:r>
                        <a:rPr sz="1200" dirty="0">
                          <a:latin typeface="Calibri" panose="020F0502020204030204" pitchFamily="34" charset="0"/>
                          <a:cs typeface="Calibri" panose="020F0502020204030204" pitchFamily="34" charset="0"/>
                        </a:rPr>
                        <a:t>t</a:t>
                      </a:r>
                    </a:p>
                    <a:p>
                      <a:pPr marL="74930" marR="349885">
                        <a:lnSpc>
                          <a:spcPct val="104200"/>
                        </a:lnSpc>
                        <a:spcBef>
                          <a:spcPts val="400"/>
                        </a:spcBef>
                      </a:pPr>
                      <a:r>
                        <a:rPr sz="1200" spc="-45" dirty="0">
                          <a:latin typeface="Calibri" panose="020F0502020204030204" pitchFamily="34" charset="0"/>
                          <a:cs typeface="Calibri" panose="020F0502020204030204" pitchFamily="34" charset="0"/>
                        </a:rPr>
                        <a:t>Increase</a:t>
                      </a:r>
                      <a:r>
                        <a:rPr sz="1200" spc="-85" dirty="0">
                          <a:latin typeface="Calibri" panose="020F0502020204030204" pitchFamily="34" charset="0"/>
                          <a:cs typeface="Calibri" panose="020F0502020204030204" pitchFamily="34" charset="0"/>
                        </a:rPr>
                        <a:t> </a:t>
                      </a:r>
                      <a:r>
                        <a:rPr sz="1200" spc="-25" dirty="0">
                          <a:latin typeface="Calibri" panose="020F0502020204030204" pitchFamily="34" charset="0"/>
                          <a:cs typeface="Calibri" panose="020F0502020204030204" pitchFamily="34" charset="0"/>
                        </a:rPr>
                        <a:t>in  </a:t>
                      </a:r>
                      <a:r>
                        <a:rPr sz="1200" spc="-40" dirty="0">
                          <a:latin typeface="Calibri" panose="020F0502020204030204" pitchFamily="34" charset="0"/>
                          <a:cs typeface="Calibri" panose="020F0502020204030204" pitchFamily="34" charset="0"/>
                        </a:rPr>
                        <a:t>operating  </a:t>
                      </a:r>
                      <a:r>
                        <a:rPr sz="1200" spc="-60" dirty="0">
                          <a:latin typeface="Calibri" panose="020F0502020204030204" pitchFamily="34" charset="0"/>
                          <a:cs typeface="Calibri" panose="020F0502020204030204" pitchFamily="34" charset="0"/>
                        </a:rPr>
                        <a:t>expenses</a:t>
                      </a:r>
                      <a:endParaRPr sz="1200" dirty="0">
                        <a:latin typeface="Calibri" panose="020F0502020204030204" pitchFamily="34" charset="0"/>
                        <a:cs typeface="Calibri" panose="020F0502020204030204" pitchFamily="34" charset="0"/>
                      </a:endParaRPr>
                    </a:p>
                  </a:txBody>
                  <a:tcPr marL="0" marR="0" marT="24765" marB="0">
                    <a:lnL w="6350">
                      <a:solidFill>
                        <a:srgbClr val="95A0A9"/>
                      </a:solidFill>
                      <a:prstDash val="solid"/>
                    </a:lnL>
                    <a:lnR w="6350">
                      <a:solidFill>
                        <a:srgbClr val="95A0A9"/>
                      </a:solidFill>
                      <a:prstDash val="solid"/>
                    </a:lnR>
                    <a:lnB w="6350">
                      <a:solidFill>
                        <a:srgbClr val="95A0A9"/>
                      </a:solidFill>
                      <a:prstDash val="solid"/>
                    </a:lnB>
                  </a:tcPr>
                </a:tc>
                <a:tc>
                  <a:txBody>
                    <a:bodyPr/>
                    <a:lstStyle/>
                    <a:p>
                      <a:pPr marL="74930" marR="111125">
                        <a:lnSpc>
                          <a:spcPct val="104200"/>
                        </a:lnSpc>
                        <a:spcBef>
                          <a:spcPts val="620"/>
                        </a:spcBef>
                      </a:pPr>
                      <a:r>
                        <a:rPr sz="1200" spc="-45" dirty="0">
                          <a:latin typeface="Calibri" panose="020F0502020204030204" pitchFamily="34" charset="0"/>
                          <a:cs typeface="Calibri" panose="020F0502020204030204" pitchFamily="34" charset="0"/>
                        </a:rPr>
                        <a:t>Strive </a:t>
                      </a:r>
                      <a:r>
                        <a:rPr sz="1200" spc="-35" dirty="0">
                          <a:latin typeface="Calibri" panose="020F0502020204030204" pitchFamily="34" charset="0"/>
                          <a:cs typeface="Calibri" panose="020F0502020204030204" pitchFamily="34" charset="0"/>
                        </a:rPr>
                        <a:t>to </a:t>
                      </a:r>
                      <a:r>
                        <a:rPr sz="1200" spc="-40" dirty="0">
                          <a:latin typeface="Calibri" panose="020F0502020204030204" pitchFamily="34" charset="0"/>
                          <a:cs typeface="Calibri" panose="020F0502020204030204" pitchFamily="34" charset="0"/>
                        </a:rPr>
                        <a:t>continue </a:t>
                      </a:r>
                      <a:r>
                        <a:rPr sz="1200" spc="-35" dirty="0">
                          <a:latin typeface="Calibri" panose="020F0502020204030204" pitchFamily="34" charset="0"/>
                          <a:cs typeface="Calibri" panose="020F0502020204030204" pitchFamily="34" charset="0"/>
                        </a:rPr>
                        <a:t>to  </a:t>
                      </a:r>
                      <a:r>
                        <a:rPr sz="1200" spc="-55" dirty="0">
                          <a:latin typeface="Calibri" panose="020F0502020204030204" pitchFamily="34" charset="0"/>
                          <a:cs typeface="Calibri" panose="020F0502020204030204" pitchFamily="34" charset="0"/>
                        </a:rPr>
                        <a:t>grow </a:t>
                      </a:r>
                      <a:r>
                        <a:rPr sz="1200" spc="-35" dirty="0">
                          <a:latin typeface="Calibri" panose="020F0502020204030204" pitchFamily="34" charset="0"/>
                          <a:cs typeface="Calibri" panose="020F0502020204030204" pitchFamily="34" charset="0"/>
                        </a:rPr>
                        <a:t>the</a:t>
                      </a:r>
                      <a:r>
                        <a:rPr sz="1200" spc="-110" dirty="0">
                          <a:latin typeface="Calibri" panose="020F0502020204030204" pitchFamily="34" charset="0"/>
                          <a:cs typeface="Calibri" panose="020F0502020204030204" pitchFamily="34" charset="0"/>
                        </a:rPr>
                        <a:t> </a:t>
                      </a:r>
                      <a:r>
                        <a:rPr sz="1200" spc="-50" dirty="0">
                          <a:latin typeface="Calibri" panose="020F0502020204030204" pitchFamily="34" charset="0"/>
                          <a:cs typeface="Calibri" panose="020F0502020204030204" pitchFamily="34" charset="0"/>
                        </a:rPr>
                        <a:t>markets</a:t>
                      </a:r>
                      <a:endParaRPr sz="1200" dirty="0">
                        <a:latin typeface="Calibri" panose="020F0502020204030204" pitchFamily="34" charset="0"/>
                        <a:cs typeface="Calibri" panose="020F0502020204030204" pitchFamily="34" charset="0"/>
                      </a:endParaRPr>
                    </a:p>
                  </a:txBody>
                  <a:tcPr marL="0" marR="0" marT="78740" marB="0">
                    <a:lnL w="6350">
                      <a:solidFill>
                        <a:srgbClr val="95A0A9"/>
                      </a:solidFill>
                      <a:prstDash val="solid"/>
                    </a:lnL>
                    <a:lnR w="6350">
                      <a:solidFill>
                        <a:srgbClr val="95A0A9"/>
                      </a:solidFill>
                      <a:prstDash val="solid"/>
                    </a:lnR>
                    <a:lnB w="6350">
                      <a:solidFill>
                        <a:srgbClr val="95A0A9"/>
                      </a:solidFill>
                      <a:prstDash val="solid"/>
                    </a:lnB>
                  </a:tcPr>
                </a:tc>
                <a:extLst>
                  <a:ext uri="{0D108BD9-81ED-4DB2-BD59-A6C34878D82A}">
                    <a16:rowId xmlns:a16="http://schemas.microsoft.com/office/drawing/2014/main" val="10002"/>
                  </a:ext>
                </a:extLst>
              </a:tr>
              <a:tr h="2001317">
                <a:tc vMerge="1">
                  <a:txBody>
                    <a:bodyPr/>
                    <a:lstStyle/>
                    <a:p>
                      <a:endParaRPr/>
                    </a:p>
                  </a:txBody>
                  <a:tcPr marL="0" marR="0" marT="0" marB="0">
                    <a:lnL w="6350">
                      <a:solidFill>
                        <a:srgbClr val="95A0A9"/>
                      </a:solidFill>
                      <a:prstDash val="solid"/>
                    </a:lnL>
                    <a:lnR w="6350">
                      <a:solidFill>
                        <a:srgbClr val="95A0A9"/>
                      </a:solidFill>
                      <a:prstDash val="solid"/>
                    </a:lnR>
                    <a:lnB w="6350">
                      <a:solidFill>
                        <a:srgbClr val="95A0A9"/>
                      </a:solidFill>
                      <a:prstDash val="solid"/>
                    </a:lnB>
                  </a:tcPr>
                </a:tc>
                <a:tc>
                  <a:txBody>
                    <a:bodyPr/>
                    <a:lstStyle/>
                    <a:p>
                      <a:pPr>
                        <a:lnSpc>
                          <a:spcPct val="100000"/>
                        </a:lnSpc>
                      </a:pPr>
                      <a:endParaRPr sz="1200">
                        <a:latin typeface="Calibri" panose="020F0502020204030204" pitchFamily="34" charset="0"/>
                        <a:cs typeface="Calibri" panose="020F0502020204030204" pitchFamily="34" charset="0"/>
                      </a:endParaRPr>
                    </a:p>
                    <a:p>
                      <a:pPr>
                        <a:lnSpc>
                          <a:spcPct val="100000"/>
                        </a:lnSpc>
                      </a:pPr>
                      <a:endParaRPr sz="1200">
                        <a:latin typeface="Calibri" panose="020F0502020204030204" pitchFamily="34" charset="0"/>
                        <a:cs typeface="Calibri" panose="020F0502020204030204" pitchFamily="34" charset="0"/>
                      </a:endParaRPr>
                    </a:p>
                    <a:p>
                      <a:pPr>
                        <a:lnSpc>
                          <a:spcPct val="100000"/>
                        </a:lnSpc>
                        <a:spcBef>
                          <a:spcPts val="10"/>
                        </a:spcBef>
                      </a:pPr>
                      <a:endParaRPr sz="1200">
                        <a:latin typeface="Calibri" panose="020F0502020204030204" pitchFamily="34" charset="0"/>
                        <a:cs typeface="Calibri" panose="020F0502020204030204" pitchFamily="34" charset="0"/>
                      </a:endParaRPr>
                    </a:p>
                    <a:p>
                      <a:pPr marL="74930" marR="44450">
                        <a:lnSpc>
                          <a:spcPct val="104200"/>
                        </a:lnSpc>
                      </a:pPr>
                      <a:r>
                        <a:rPr sz="1200" spc="-55" dirty="0">
                          <a:latin typeface="Calibri" panose="020F0502020204030204" pitchFamily="34" charset="0"/>
                          <a:cs typeface="Calibri" panose="020F0502020204030204" pitchFamily="34" charset="0"/>
                        </a:rPr>
                        <a:t>Increased  </a:t>
                      </a:r>
                      <a:r>
                        <a:rPr sz="1200" spc="-50" dirty="0">
                          <a:latin typeface="Calibri" panose="020F0502020204030204" pitchFamily="34" charset="0"/>
                          <a:cs typeface="Calibri" panose="020F0502020204030204" pitchFamily="34" charset="0"/>
                        </a:rPr>
                        <a:t>p</a:t>
                      </a:r>
                      <a:r>
                        <a:rPr sz="1200" spc="-70" dirty="0">
                          <a:latin typeface="Calibri" panose="020F0502020204030204" pitchFamily="34" charset="0"/>
                          <a:cs typeface="Calibri" panose="020F0502020204030204" pitchFamily="34" charset="0"/>
                        </a:rPr>
                        <a:t>r</a:t>
                      </a:r>
                      <a:r>
                        <a:rPr sz="1200" spc="-50" dirty="0">
                          <a:latin typeface="Calibri" panose="020F0502020204030204" pitchFamily="34" charset="0"/>
                          <a:cs typeface="Calibri" panose="020F0502020204030204" pitchFamily="34" charset="0"/>
                        </a:rPr>
                        <a:t>o</a:t>
                      </a:r>
                      <a:r>
                        <a:rPr sz="1200" spc="-30" dirty="0">
                          <a:latin typeface="Calibri" panose="020F0502020204030204" pitchFamily="34" charset="0"/>
                          <a:cs typeface="Calibri" panose="020F0502020204030204" pitchFamily="34" charset="0"/>
                        </a:rPr>
                        <a:t>f</a:t>
                      </a:r>
                      <a:r>
                        <a:rPr sz="1200" spc="-35" dirty="0">
                          <a:latin typeface="Calibri" panose="020F0502020204030204" pitchFamily="34" charset="0"/>
                          <a:cs typeface="Calibri" panose="020F0502020204030204" pitchFamily="34" charset="0"/>
                        </a:rPr>
                        <a:t>i</a:t>
                      </a:r>
                      <a:r>
                        <a:rPr sz="1200" spc="-70" dirty="0">
                          <a:latin typeface="Calibri" panose="020F0502020204030204" pitchFamily="34" charset="0"/>
                          <a:cs typeface="Calibri" panose="020F0502020204030204" pitchFamily="34" charset="0"/>
                        </a:rPr>
                        <a:t>t</a:t>
                      </a:r>
                      <a:r>
                        <a:rPr sz="1200" spc="-25" dirty="0">
                          <a:latin typeface="Calibri" panose="020F0502020204030204" pitchFamily="34" charset="0"/>
                          <a:cs typeface="Calibri" panose="020F0502020204030204" pitchFamily="34" charset="0"/>
                        </a:rPr>
                        <a:t>a</a:t>
                      </a:r>
                      <a:r>
                        <a:rPr sz="1200" spc="-40" dirty="0">
                          <a:latin typeface="Calibri" panose="020F0502020204030204" pitchFamily="34" charset="0"/>
                          <a:cs typeface="Calibri" panose="020F0502020204030204" pitchFamily="34" charset="0"/>
                        </a:rPr>
                        <a:t>b</a:t>
                      </a:r>
                      <a:r>
                        <a:rPr sz="1200" spc="-30" dirty="0">
                          <a:latin typeface="Calibri" panose="020F0502020204030204" pitchFamily="34" charset="0"/>
                          <a:cs typeface="Calibri" panose="020F0502020204030204" pitchFamily="34" charset="0"/>
                        </a:rPr>
                        <a:t>i</a:t>
                      </a:r>
                      <a:r>
                        <a:rPr sz="1200" spc="-10" dirty="0">
                          <a:latin typeface="Calibri" panose="020F0502020204030204" pitchFamily="34" charset="0"/>
                          <a:cs typeface="Calibri" panose="020F0502020204030204" pitchFamily="34" charset="0"/>
                        </a:rPr>
                        <a:t>l</a:t>
                      </a:r>
                      <a:r>
                        <a:rPr sz="1200" spc="-35" dirty="0">
                          <a:latin typeface="Calibri" panose="020F0502020204030204" pitchFamily="34" charset="0"/>
                          <a:cs typeface="Calibri" panose="020F0502020204030204" pitchFamily="34" charset="0"/>
                        </a:rPr>
                        <a:t>i</a:t>
                      </a:r>
                      <a:r>
                        <a:rPr sz="1200" spc="-45" dirty="0">
                          <a:latin typeface="Calibri" panose="020F0502020204030204" pitchFamily="34" charset="0"/>
                          <a:cs typeface="Calibri" panose="020F0502020204030204" pitchFamily="34" charset="0"/>
                        </a:rPr>
                        <a:t>t</a:t>
                      </a:r>
                      <a:r>
                        <a:rPr sz="1200" dirty="0">
                          <a:latin typeface="Calibri" panose="020F0502020204030204" pitchFamily="34" charset="0"/>
                          <a:cs typeface="Calibri" panose="020F0502020204030204" pitchFamily="34" charset="0"/>
                        </a:rPr>
                        <a:t>y</a:t>
                      </a:r>
                      <a:endParaRPr sz="1200">
                        <a:latin typeface="Calibri" panose="020F0502020204030204" pitchFamily="34" charset="0"/>
                        <a:cs typeface="Calibri" panose="020F0502020204030204" pitchFamily="34" charset="0"/>
                      </a:endParaRPr>
                    </a:p>
                  </a:txBody>
                  <a:tcPr marL="0" marR="0" marT="0"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a:lnSpc>
                          <a:spcPct val="100000"/>
                        </a:lnSpc>
                      </a:pPr>
                      <a:endParaRPr sz="1200">
                        <a:latin typeface="Calibri" panose="020F0502020204030204" pitchFamily="34" charset="0"/>
                        <a:cs typeface="Calibri" panose="020F0502020204030204" pitchFamily="34" charset="0"/>
                      </a:endParaRPr>
                    </a:p>
                    <a:p>
                      <a:pPr>
                        <a:lnSpc>
                          <a:spcPct val="100000"/>
                        </a:lnSpc>
                        <a:spcBef>
                          <a:spcPts val="45"/>
                        </a:spcBef>
                      </a:pPr>
                      <a:endParaRPr sz="1200">
                        <a:latin typeface="Calibri" panose="020F0502020204030204" pitchFamily="34" charset="0"/>
                        <a:cs typeface="Calibri" panose="020F0502020204030204" pitchFamily="34" charset="0"/>
                      </a:endParaRPr>
                    </a:p>
                    <a:p>
                      <a:pPr marL="74930" marR="86360">
                        <a:lnSpc>
                          <a:spcPct val="104200"/>
                        </a:lnSpc>
                      </a:pPr>
                      <a:r>
                        <a:rPr sz="1200" spc="-80" dirty="0">
                          <a:latin typeface="Calibri" panose="020F0502020204030204" pitchFamily="34" charset="0"/>
                          <a:cs typeface="Calibri" panose="020F0502020204030204" pitchFamily="34" charset="0"/>
                        </a:rPr>
                        <a:t>P</a:t>
                      </a:r>
                      <a:r>
                        <a:rPr sz="1200" spc="-50" dirty="0">
                          <a:latin typeface="Calibri" panose="020F0502020204030204" pitchFamily="34" charset="0"/>
                          <a:cs typeface="Calibri" panose="020F0502020204030204" pitchFamily="34" charset="0"/>
                        </a:rPr>
                        <a:t>e</a:t>
                      </a:r>
                      <a:r>
                        <a:rPr sz="1200" spc="-70" dirty="0">
                          <a:latin typeface="Calibri" panose="020F0502020204030204" pitchFamily="34" charset="0"/>
                          <a:cs typeface="Calibri" panose="020F0502020204030204" pitchFamily="34" charset="0"/>
                        </a:rPr>
                        <a:t>r</a:t>
                      </a:r>
                      <a:r>
                        <a:rPr sz="1200" spc="-65" dirty="0">
                          <a:latin typeface="Calibri" panose="020F0502020204030204" pitchFamily="34" charset="0"/>
                          <a:cs typeface="Calibri" panose="020F0502020204030204" pitchFamily="34" charset="0"/>
                        </a:rPr>
                        <a:t>c</a:t>
                      </a:r>
                      <a:r>
                        <a:rPr sz="1200" spc="-50" dirty="0">
                          <a:latin typeface="Calibri" panose="020F0502020204030204" pitchFamily="34" charset="0"/>
                          <a:cs typeface="Calibri" panose="020F0502020204030204" pitchFamily="34" charset="0"/>
                        </a:rPr>
                        <a:t>e</a:t>
                      </a:r>
                      <a:r>
                        <a:rPr sz="1200" spc="-30" dirty="0">
                          <a:latin typeface="Calibri" panose="020F0502020204030204" pitchFamily="34" charset="0"/>
                          <a:cs typeface="Calibri" panose="020F0502020204030204" pitchFamily="34" charset="0"/>
                        </a:rPr>
                        <a:t>n</a:t>
                      </a:r>
                      <a:r>
                        <a:rPr sz="1200" spc="-70" dirty="0">
                          <a:latin typeface="Calibri" panose="020F0502020204030204" pitchFamily="34" charset="0"/>
                          <a:cs typeface="Calibri" panose="020F0502020204030204" pitchFamily="34" charset="0"/>
                        </a:rPr>
                        <a:t>t</a:t>
                      </a:r>
                      <a:r>
                        <a:rPr sz="1200" spc="-45" dirty="0">
                          <a:latin typeface="Calibri" panose="020F0502020204030204" pitchFamily="34" charset="0"/>
                          <a:cs typeface="Calibri" panose="020F0502020204030204" pitchFamily="34" charset="0"/>
                        </a:rPr>
                        <a:t>a</a:t>
                      </a:r>
                      <a:r>
                        <a:rPr sz="1200" spc="-70" dirty="0">
                          <a:latin typeface="Calibri" panose="020F0502020204030204" pitchFamily="34" charset="0"/>
                          <a:cs typeface="Calibri" panose="020F0502020204030204" pitchFamily="34" charset="0"/>
                        </a:rPr>
                        <a:t>ge  </a:t>
                      </a:r>
                      <a:r>
                        <a:rPr sz="1200" dirty="0">
                          <a:latin typeface="Calibri" panose="020F0502020204030204" pitchFamily="34" charset="0"/>
                          <a:cs typeface="Calibri" panose="020F0502020204030204" pitchFamily="34" charset="0"/>
                        </a:rPr>
                        <a:t>(%)</a:t>
                      </a:r>
                      <a:endParaRPr sz="1200">
                        <a:latin typeface="Calibri" panose="020F0502020204030204" pitchFamily="34" charset="0"/>
                        <a:cs typeface="Calibri" panose="020F0502020204030204" pitchFamily="34" charset="0"/>
                      </a:endParaRPr>
                    </a:p>
                    <a:p>
                      <a:pPr marL="74930" marR="147320">
                        <a:lnSpc>
                          <a:spcPct val="104200"/>
                        </a:lnSpc>
                      </a:pPr>
                      <a:r>
                        <a:rPr sz="1200" spc="-50" dirty="0">
                          <a:latin typeface="Calibri" panose="020F0502020204030204" pitchFamily="34" charset="0"/>
                          <a:cs typeface="Calibri" panose="020F0502020204030204" pitchFamily="34" charset="0"/>
                        </a:rPr>
                        <a:t>o</a:t>
                      </a:r>
                      <a:r>
                        <a:rPr sz="1200" spc="-70" dirty="0">
                          <a:latin typeface="Calibri" panose="020F0502020204030204" pitchFamily="34" charset="0"/>
                          <a:cs typeface="Calibri" panose="020F0502020204030204" pitchFamily="34" charset="0"/>
                        </a:rPr>
                        <a:t>p</a:t>
                      </a:r>
                      <a:r>
                        <a:rPr sz="1200" spc="-50" dirty="0">
                          <a:latin typeface="Calibri" panose="020F0502020204030204" pitchFamily="34" charset="0"/>
                          <a:cs typeface="Calibri" panose="020F0502020204030204" pitchFamily="34" charset="0"/>
                        </a:rPr>
                        <a:t>e</a:t>
                      </a:r>
                      <a:r>
                        <a:rPr sz="1200" spc="-70" dirty="0">
                          <a:latin typeface="Calibri" panose="020F0502020204030204" pitchFamily="34" charset="0"/>
                          <a:cs typeface="Calibri" panose="020F0502020204030204" pitchFamily="34" charset="0"/>
                        </a:rPr>
                        <a:t>r</a:t>
                      </a:r>
                      <a:r>
                        <a:rPr sz="1200" spc="-25" dirty="0">
                          <a:latin typeface="Calibri" panose="020F0502020204030204" pitchFamily="34" charset="0"/>
                          <a:cs typeface="Calibri" panose="020F0502020204030204" pitchFamily="34" charset="0"/>
                        </a:rPr>
                        <a:t>a</a:t>
                      </a:r>
                      <a:r>
                        <a:rPr sz="1200" spc="-30" dirty="0">
                          <a:latin typeface="Calibri" panose="020F0502020204030204" pitchFamily="34" charset="0"/>
                          <a:cs typeface="Calibri" panose="020F0502020204030204" pitchFamily="34" charset="0"/>
                        </a:rPr>
                        <a:t>t</a:t>
                      </a:r>
                      <a:r>
                        <a:rPr sz="1200" spc="-25" dirty="0">
                          <a:latin typeface="Calibri" panose="020F0502020204030204" pitchFamily="34" charset="0"/>
                          <a:cs typeface="Calibri" panose="020F0502020204030204" pitchFamily="34" charset="0"/>
                        </a:rPr>
                        <a:t>i</a:t>
                      </a:r>
                      <a:r>
                        <a:rPr sz="1200" spc="-40" dirty="0">
                          <a:latin typeface="Calibri" panose="020F0502020204030204" pitchFamily="34" charset="0"/>
                          <a:cs typeface="Calibri" panose="020F0502020204030204" pitchFamily="34" charset="0"/>
                        </a:rPr>
                        <a:t>n</a:t>
                      </a:r>
                      <a:r>
                        <a:rPr sz="1200" dirty="0">
                          <a:latin typeface="Calibri" panose="020F0502020204030204" pitchFamily="34" charset="0"/>
                          <a:cs typeface="Calibri" panose="020F0502020204030204" pitchFamily="34" charset="0"/>
                        </a:rPr>
                        <a:t>g  </a:t>
                      </a:r>
                      <a:r>
                        <a:rPr sz="1200" spc="-40" dirty="0">
                          <a:latin typeface="Calibri" panose="020F0502020204030204" pitchFamily="34" charset="0"/>
                          <a:cs typeface="Calibri" panose="020F0502020204030204" pitchFamily="34" charset="0"/>
                        </a:rPr>
                        <a:t>profit</a:t>
                      </a:r>
                      <a:endParaRPr sz="1200">
                        <a:latin typeface="Calibri" panose="020F0502020204030204" pitchFamily="34" charset="0"/>
                        <a:cs typeface="Calibri" panose="020F0502020204030204" pitchFamily="34" charset="0"/>
                      </a:endParaRPr>
                    </a:p>
                  </a:txBody>
                  <a:tcPr marL="0" marR="0" marT="0"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a:lnSpc>
                          <a:spcPct val="100000"/>
                        </a:lnSpc>
                      </a:pPr>
                      <a:endParaRPr sz="1200">
                        <a:latin typeface="Calibri" panose="020F0502020204030204" pitchFamily="34" charset="0"/>
                        <a:cs typeface="Calibri" panose="020F0502020204030204" pitchFamily="34" charset="0"/>
                      </a:endParaRPr>
                    </a:p>
                    <a:p>
                      <a:pPr>
                        <a:lnSpc>
                          <a:spcPct val="100000"/>
                        </a:lnSpc>
                        <a:spcBef>
                          <a:spcPts val="10"/>
                        </a:spcBef>
                      </a:pPr>
                      <a:endParaRPr sz="1200">
                        <a:latin typeface="Calibri" panose="020F0502020204030204" pitchFamily="34" charset="0"/>
                        <a:cs typeface="Calibri" panose="020F0502020204030204" pitchFamily="34" charset="0"/>
                      </a:endParaRPr>
                    </a:p>
                    <a:p>
                      <a:pPr marL="74930">
                        <a:lnSpc>
                          <a:spcPct val="100000"/>
                        </a:lnSpc>
                      </a:pPr>
                      <a:r>
                        <a:rPr sz="1200" dirty="0">
                          <a:latin typeface="Calibri" panose="020F0502020204030204" pitchFamily="34" charset="0"/>
                          <a:cs typeface="Calibri" panose="020F0502020204030204" pitchFamily="34" charset="0"/>
                        </a:rPr>
                        <a:t>8%</a:t>
                      </a:r>
                      <a:endParaRPr sz="1200">
                        <a:latin typeface="Calibri" panose="020F0502020204030204" pitchFamily="34" charset="0"/>
                        <a:cs typeface="Calibri" panose="020F0502020204030204" pitchFamily="34" charset="0"/>
                      </a:endParaRPr>
                    </a:p>
                    <a:p>
                      <a:pPr marL="74930" marR="113030">
                        <a:lnSpc>
                          <a:spcPct val="104200"/>
                        </a:lnSpc>
                      </a:pPr>
                      <a:r>
                        <a:rPr sz="1200" spc="-25" dirty="0">
                          <a:latin typeface="Calibri" panose="020F0502020204030204" pitchFamily="34" charset="0"/>
                          <a:cs typeface="Calibri" panose="020F0502020204030204" pitchFamily="34" charset="0"/>
                        </a:rPr>
                        <a:t>of</a:t>
                      </a:r>
                      <a:r>
                        <a:rPr sz="1200" spc="-90" dirty="0">
                          <a:latin typeface="Calibri" panose="020F0502020204030204" pitchFamily="34" charset="0"/>
                          <a:cs typeface="Calibri" panose="020F0502020204030204" pitchFamily="34" charset="0"/>
                        </a:rPr>
                        <a:t> </a:t>
                      </a:r>
                      <a:r>
                        <a:rPr sz="1200" spc="-55" dirty="0">
                          <a:latin typeface="Calibri" panose="020F0502020204030204" pitchFamily="34" charset="0"/>
                          <a:cs typeface="Calibri" panose="020F0502020204030204" pitchFamily="34" charset="0"/>
                        </a:rPr>
                        <a:t>Gross  </a:t>
                      </a:r>
                      <a:r>
                        <a:rPr sz="1200" spc="-60" dirty="0">
                          <a:latin typeface="Calibri" panose="020F0502020204030204" pitchFamily="34" charset="0"/>
                          <a:cs typeface="Calibri" panose="020F0502020204030204" pitchFamily="34" charset="0"/>
                        </a:rPr>
                        <a:t>revenue</a:t>
                      </a:r>
                      <a:endParaRPr sz="1200">
                        <a:latin typeface="Calibri" panose="020F0502020204030204" pitchFamily="34" charset="0"/>
                        <a:cs typeface="Calibri" panose="020F0502020204030204" pitchFamily="34" charset="0"/>
                      </a:endParaRPr>
                    </a:p>
                  </a:txBody>
                  <a:tcPr marL="0" marR="0" marT="0"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a:lnSpc>
                          <a:spcPct val="100000"/>
                        </a:lnSpc>
                      </a:pPr>
                      <a:endParaRPr sz="1200">
                        <a:latin typeface="Calibri" panose="020F0502020204030204" pitchFamily="34" charset="0"/>
                        <a:cs typeface="Calibri" panose="020F0502020204030204" pitchFamily="34" charset="0"/>
                      </a:endParaRPr>
                    </a:p>
                    <a:p>
                      <a:pPr>
                        <a:lnSpc>
                          <a:spcPct val="100000"/>
                        </a:lnSpc>
                        <a:spcBef>
                          <a:spcPts val="10"/>
                        </a:spcBef>
                      </a:pPr>
                      <a:endParaRPr sz="1200">
                        <a:latin typeface="Calibri" panose="020F0502020204030204" pitchFamily="34" charset="0"/>
                        <a:cs typeface="Calibri" panose="020F0502020204030204" pitchFamily="34" charset="0"/>
                      </a:endParaRPr>
                    </a:p>
                    <a:p>
                      <a:pPr marL="74930">
                        <a:lnSpc>
                          <a:spcPct val="100000"/>
                        </a:lnSpc>
                      </a:pPr>
                      <a:r>
                        <a:rPr sz="1200" spc="-15" dirty="0">
                          <a:latin typeface="Calibri" panose="020F0502020204030204" pitchFamily="34" charset="0"/>
                          <a:cs typeface="Calibri" panose="020F0502020204030204" pitchFamily="34" charset="0"/>
                        </a:rPr>
                        <a:t>-10%</a:t>
                      </a:r>
                      <a:endParaRPr sz="1200">
                        <a:latin typeface="Calibri" panose="020F0502020204030204" pitchFamily="34" charset="0"/>
                        <a:cs typeface="Calibri" panose="020F0502020204030204" pitchFamily="34" charset="0"/>
                      </a:endParaRPr>
                    </a:p>
                    <a:p>
                      <a:pPr marL="74930" marR="231140">
                        <a:lnSpc>
                          <a:spcPct val="104200"/>
                        </a:lnSpc>
                      </a:pPr>
                      <a:r>
                        <a:rPr sz="1200" spc="-25" dirty="0">
                          <a:latin typeface="Calibri" panose="020F0502020204030204" pitchFamily="34" charset="0"/>
                          <a:cs typeface="Calibri" panose="020F0502020204030204" pitchFamily="34" charset="0"/>
                        </a:rPr>
                        <a:t>of </a:t>
                      </a:r>
                      <a:r>
                        <a:rPr sz="1200" spc="-55" dirty="0">
                          <a:latin typeface="Calibri" panose="020F0502020204030204" pitchFamily="34" charset="0"/>
                          <a:cs typeface="Calibri" panose="020F0502020204030204" pitchFamily="34" charset="0"/>
                        </a:rPr>
                        <a:t>gross  </a:t>
                      </a:r>
                      <a:r>
                        <a:rPr sz="1200" spc="-70" dirty="0">
                          <a:latin typeface="Calibri" panose="020F0502020204030204" pitchFamily="34" charset="0"/>
                          <a:cs typeface="Calibri" panose="020F0502020204030204" pitchFamily="34" charset="0"/>
                        </a:rPr>
                        <a:t>r</a:t>
                      </a:r>
                      <a:r>
                        <a:rPr sz="1200" spc="-95" dirty="0">
                          <a:latin typeface="Calibri" panose="020F0502020204030204" pitchFamily="34" charset="0"/>
                          <a:cs typeface="Calibri" panose="020F0502020204030204" pitchFamily="34" charset="0"/>
                        </a:rPr>
                        <a:t>e</a:t>
                      </a:r>
                      <a:r>
                        <a:rPr sz="1200" spc="-90" dirty="0">
                          <a:latin typeface="Calibri" panose="020F0502020204030204" pitchFamily="34" charset="0"/>
                          <a:cs typeface="Calibri" panose="020F0502020204030204" pitchFamily="34" charset="0"/>
                        </a:rPr>
                        <a:t>v</a:t>
                      </a:r>
                      <a:r>
                        <a:rPr sz="1200" spc="-50" dirty="0">
                          <a:latin typeface="Calibri" panose="020F0502020204030204" pitchFamily="34" charset="0"/>
                          <a:cs typeface="Calibri" panose="020F0502020204030204" pitchFamily="34" charset="0"/>
                        </a:rPr>
                        <a:t>e</a:t>
                      </a:r>
                      <a:r>
                        <a:rPr sz="1200" spc="-40" dirty="0">
                          <a:latin typeface="Calibri" panose="020F0502020204030204" pitchFamily="34" charset="0"/>
                          <a:cs typeface="Calibri" panose="020F0502020204030204" pitchFamily="34" charset="0"/>
                        </a:rPr>
                        <a:t>n</a:t>
                      </a:r>
                      <a:r>
                        <a:rPr sz="1200" spc="-60" dirty="0">
                          <a:latin typeface="Calibri" panose="020F0502020204030204" pitchFamily="34" charset="0"/>
                          <a:cs typeface="Calibri" panose="020F0502020204030204" pitchFamily="34" charset="0"/>
                        </a:rPr>
                        <a:t>u</a:t>
                      </a:r>
                      <a:r>
                        <a:rPr sz="1200" dirty="0">
                          <a:latin typeface="Calibri" panose="020F0502020204030204" pitchFamily="34" charset="0"/>
                          <a:cs typeface="Calibri" panose="020F0502020204030204" pitchFamily="34" charset="0"/>
                        </a:rPr>
                        <a:t>e</a:t>
                      </a:r>
                      <a:endParaRPr sz="1200">
                        <a:latin typeface="Calibri" panose="020F0502020204030204" pitchFamily="34" charset="0"/>
                        <a:cs typeface="Calibri" panose="020F0502020204030204" pitchFamily="34" charset="0"/>
                      </a:endParaRPr>
                    </a:p>
                  </a:txBody>
                  <a:tcPr marL="0" marR="0" marT="0"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a:lnSpc>
                          <a:spcPct val="100000"/>
                        </a:lnSpc>
                      </a:pPr>
                      <a:endParaRPr sz="1200">
                        <a:latin typeface="Calibri" panose="020F0502020204030204" pitchFamily="34" charset="0"/>
                        <a:cs typeface="Calibri" panose="020F0502020204030204" pitchFamily="34" charset="0"/>
                      </a:endParaRPr>
                    </a:p>
                    <a:p>
                      <a:pPr>
                        <a:lnSpc>
                          <a:spcPct val="100000"/>
                        </a:lnSpc>
                      </a:pPr>
                      <a:endParaRPr sz="1200">
                        <a:latin typeface="Calibri" panose="020F0502020204030204" pitchFamily="34" charset="0"/>
                        <a:cs typeface="Calibri" panose="020F0502020204030204" pitchFamily="34" charset="0"/>
                      </a:endParaRPr>
                    </a:p>
                    <a:p>
                      <a:pPr>
                        <a:lnSpc>
                          <a:spcPct val="100000"/>
                        </a:lnSpc>
                        <a:spcBef>
                          <a:spcPts val="35"/>
                        </a:spcBef>
                      </a:pPr>
                      <a:endParaRPr sz="1200">
                        <a:latin typeface="Calibri" panose="020F0502020204030204" pitchFamily="34" charset="0"/>
                        <a:cs typeface="Calibri" panose="020F0502020204030204" pitchFamily="34" charset="0"/>
                      </a:endParaRPr>
                    </a:p>
                    <a:p>
                      <a:pPr marL="74930">
                        <a:lnSpc>
                          <a:spcPct val="100000"/>
                        </a:lnSpc>
                      </a:pPr>
                      <a:r>
                        <a:rPr sz="1200" spc="-15" dirty="0">
                          <a:latin typeface="Calibri" panose="020F0502020204030204" pitchFamily="34" charset="0"/>
                          <a:cs typeface="Calibri" panose="020F0502020204030204" pitchFamily="34" charset="0"/>
                        </a:rPr>
                        <a:t>-18%</a:t>
                      </a:r>
                      <a:endParaRPr sz="1200">
                        <a:latin typeface="Calibri" panose="020F0502020204030204" pitchFamily="34" charset="0"/>
                        <a:cs typeface="Calibri" panose="020F0502020204030204" pitchFamily="34" charset="0"/>
                      </a:endParaRPr>
                    </a:p>
                  </a:txBody>
                  <a:tcPr marL="0" marR="0" marT="0"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vMerge="1">
                  <a:txBody>
                    <a:bodyPr/>
                    <a:lstStyle/>
                    <a:p>
                      <a:endParaRPr/>
                    </a:p>
                  </a:txBody>
                  <a:tcPr marL="0" marR="0" marT="24765" marB="0">
                    <a:lnL w="6350">
                      <a:solidFill>
                        <a:srgbClr val="95A0A9"/>
                      </a:solidFill>
                      <a:prstDash val="solid"/>
                    </a:lnL>
                    <a:lnR w="6350">
                      <a:solidFill>
                        <a:srgbClr val="95A0A9"/>
                      </a:solidFill>
                      <a:prstDash val="solid"/>
                    </a:lnR>
                    <a:lnB w="6350">
                      <a:solidFill>
                        <a:srgbClr val="95A0A9"/>
                      </a:solidFill>
                      <a:prstDash val="solid"/>
                    </a:lnB>
                  </a:tcPr>
                </a:tc>
                <a:tc>
                  <a:txBody>
                    <a:bodyPr/>
                    <a:lstStyle/>
                    <a:p>
                      <a:pPr>
                        <a:lnSpc>
                          <a:spcPct val="100000"/>
                        </a:lnSpc>
                      </a:pPr>
                      <a:endParaRPr sz="1200" dirty="0">
                        <a:latin typeface="Calibri" panose="020F0502020204030204" pitchFamily="34" charset="0"/>
                        <a:cs typeface="Calibri" panose="020F0502020204030204" pitchFamily="34" charset="0"/>
                      </a:endParaRPr>
                    </a:p>
                    <a:p>
                      <a:pPr>
                        <a:lnSpc>
                          <a:spcPct val="100000"/>
                        </a:lnSpc>
                        <a:spcBef>
                          <a:spcPts val="45"/>
                        </a:spcBef>
                      </a:pPr>
                      <a:endParaRPr sz="1200" dirty="0">
                        <a:latin typeface="Calibri" panose="020F0502020204030204" pitchFamily="34" charset="0"/>
                        <a:cs typeface="Calibri" panose="020F0502020204030204" pitchFamily="34" charset="0"/>
                      </a:endParaRPr>
                    </a:p>
                    <a:p>
                      <a:pPr marL="74930" marR="71120">
                        <a:lnSpc>
                          <a:spcPct val="104200"/>
                        </a:lnSpc>
                      </a:pPr>
                      <a:r>
                        <a:rPr sz="1200" spc="-45" dirty="0">
                          <a:latin typeface="Calibri" panose="020F0502020204030204" pitchFamily="34" charset="0"/>
                          <a:cs typeface="Calibri" panose="020F0502020204030204" pitchFamily="34" charset="0"/>
                        </a:rPr>
                        <a:t>Management </a:t>
                      </a:r>
                      <a:r>
                        <a:rPr sz="1200" spc="-50" dirty="0">
                          <a:latin typeface="Calibri" panose="020F0502020204030204" pitchFamily="34" charset="0"/>
                          <a:cs typeface="Calibri" panose="020F0502020204030204" pitchFamily="34" charset="0"/>
                        </a:rPr>
                        <a:t>needs  </a:t>
                      </a:r>
                      <a:r>
                        <a:rPr sz="1200" spc="-35" dirty="0">
                          <a:latin typeface="Calibri" panose="020F0502020204030204" pitchFamily="34" charset="0"/>
                          <a:cs typeface="Calibri" panose="020F0502020204030204" pitchFamily="34" charset="0"/>
                        </a:rPr>
                        <a:t>to </a:t>
                      </a:r>
                      <a:r>
                        <a:rPr sz="1200" spc="-40" dirty="0">
                          <a:latin typeface="Calibri" panose="020F0502020204030204" pitchFamily="34" charset="0"/>
                          <a:cs typeface="Calibri" panose="020F0502020204030204" pitchFamily="34" charset="0"/>
                        </a:rPr>
                        <a:t>implement </a:t>
                      </a:r>
                      <a:r>
                        <a:rPr sz="1200" spc="-45" dirty="0">
                          <a:latin typeface="Calibri" panose="020F0502020204030204" pitchFamily="34" charset="0"/>
                          <a:cs typeface="Calibri" panose="020F0502020204030204" pitchFamily="34" charset="0"/>
                        </a:rPr>
                        <a:t>robust  </a:t>
                      </a:r>
                      <a:r>
                        <a:rPr sz="1200" spc="-50" dirty="0">
                          <a:latin typeface="Calibri" panose="020F0502020204030204" pitchFamily="34" charset="0"/>
                          <a:cs typeface="Calibri" panose="020F0502020204030204" pitchFamily="34" charset="0"/>
                        </a:rPr>
                        <a:t>cost </a:t>
                      </a:r>
                      <a:r>
                        <a:rPr sz="1200" spc="-40" dirty="0">
                          <a:latin typeface="Calibri" panose="020F0502020204030204" pitchFamily="34" charset="0"/>
                          <a:cs typeface="Calibri" panose="020F0502020204030204" pitchFamily="34" charset="0"/>
                        </a:rPr>
                        <a:t>efficiency  </a:t>
                      </a:r>
                      <a:r>
                        <a:rPr sz="1200" spc="-65" dirty="0">
                          <a:latin typeface="Calibri" panose="020F0502020204030204" pitchFamily="34" charset="0"/>
                          <a:cs typeface="Calibri" panose="020F0502020204030204" pitchFamily="34" charset="0"/>
                        </a:rPr>
                        <a:t>processes </a:t>
                      </a:r>
                      <a:r>
                        <a:rPr sz="1200" dirty="0">
                          <a:latin typeface="Calibri" panose="020F0502020204030204" pitchFamily="34" charset="0"/>
                          <a:cs typeface="Calibri" panose="020F0502020204030204" pitchFamily="34" charset="0"/>
                        </a:rPr>
                        <a:t>/</a:t>
                      </a:r>
                      <a:r>
                        <a:rPr sz="1200" spc="-105" dirty="0">
                          <a:latin typeface="Calibri" panose="020F0502020204030204" pitchFamily="34" charset="0"/>
                          <a:cs typeface="Calibri" panose="020F0502020204030204" pitchFamily="34" charset="0"/>
                        </a:rPr>
                        <a:t> </a:t>
                      </a:r>
                      <a:r>
                        <a:rPr sz="1200" spc="-60" dirty="0">
                          <a:latin typeface="Calibri" panose="020F0502020204030204" pitchFamily="34" charset="0"/>
                          <a:cs typeface="Calibri" panose="020F0502020204030204" pitchFamily="34" charset="0"/>
                        </a:rPr>
                        <a:t>practices</a:t>
                      </a:r>
                      <a:endParaRPr sz="1200" dirty="0">
                        <a:latin typeface="Calibri" panose="020F0502020204030204" pitchFamily="34" charset="0"/>
                        <a:cs typeface="Calibri" panose="020F0502020204030204" pitchFamily="34" charset="0"/>
                      </a:endParaRPr>
                    </a:p>
                  </a:txBody>
                  <a:tcPr marL="0" marR="0" marT="0"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extLst>
                  <a:ext uri="{0D108BD9-81ED-4DB2-BD59-A6C34878D82A}">
                    <a16:rowId xmlns:a16="http://schemas.microsoft.com/office/drawing/2014/main" val="10003"/>
                  </a:ext>
                </a:extLst>
              </a:tr>
            </a:tbl>
          </a:graphicData>
        </a:graphic>
      </p:graphicFrame>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715D5-BE5D-4E2E-A9F3-EC7709E55D68}"/>
              </a:ext>
            </a:extLst>
          </p:cNvPr>
          <p:cNvSpPr>
            <a:spLocks noGrp="1"/>
          </p:cNvSpPr>
          <p:nvPr>
            <p:ph type="title"/>
          </p:nvPr>
        </p:nvSpPr>
        <p:spPr>
          <a:xfrm>
            <a:off x="1106552" y="217714"/>
            <a:ext cx="8903025" cy="1016000"/>
          </a:xfrm>
        </p:spPr>
        <p:txBody>
          <a:bodyPr/>
          <a:lstStyle/>
          <a:p>
            <a:pPr marL="12700">
              <a:lnSpc>
                <a:spcPct val="100000"/>
              </a:lnSpc>
              <a:spcBef>
                <a:spcPts val="280"/>
              </a:spcBef>
            </a:pPr>
            <a:r>
              <a:rPr lang="en-ZA" sz="1800" dirty="0">
                <a:solidFill>
                  <a:srgbClr val="006386"/>
                </a:solidFill>
                <a:latin typeface="Calibri" panose="020F0502020204030204" pitchFamily="34" charset="0"/>
                <a:cs typeface="Calibri" panose="020F0502020204030204" pitchFamily="34" charset="0"/>
              </a:rPr>
              <a:t>2020/2021 Financial Year</a:t>
            </a:r>
            <a:br>
              <a:rPr lang="en-ZA" sz="1800" kern="1200" dirty="0">
                <a:solidFill>
                  <a:srgbClr val="00445C"/>
                </a:solidFill>
                <a:latin typeface="Calibri" panose="020F0502020204030204" pitchFamily="34" charset="0"/>
              </a:rPr>
            </a:br>
            <a:r>
              <a:rPr lang="en-ZA" sz="1800" kern="1200" dirty="0">
                <a:solidFill>
                  <a:srgbClr val="00445C"/>
                </a:solidFill>
                <a:latin typeface="Calibri" panose="020F0502020204030204" pitchFamily="34" charset="0"/>
              </a:rPr>
              <a:t>SG2</a:t>
            </a:r>
            <a:r>
              <a:rPr lang="en-ZA" sz="2000" kern="1200" dirty="0">
                <a:solidFill>
                  <a:srgbClr val="00445C"/>
                </a:solidFill>
                <a:latin typeface="Calibri" panose="020F0502020204030204" pitchFamily="34" charset="0"/>
              </a:rPr>
              <a:t>:	</a:t>
            </a:r>
            <a:r>
              <a:rPr lang="en-ZA" sz="1600" dirty="0">
                <a:solidFill>
                  <a:srgbClr val="00445C"/>
                </a:solidFill>
                <a:latin typeface="Calibri" panose="020F0502020204030204" pitchFamily="34" charset="0"/>
                <a:cs typeface="Calibri" panose="020F0502020204030204" pitchFamily="34" charset="0"/>
              </a:rPr>
              <a:t> </a:t>
            </a:r>
            <a:r>
              <a:rPr lang="en-ZA" sz="1800" dirty="0">
                <a:solidFill>
                  <a:srgbClr val="00445C"/>
                </a:solidFill>
                <a:latin typeface="Calibri" panose="020F0502020204030204" pitchFamily="34" charset="0"/>
                <a:cs typeface="Calibri" panose="020F0502020204030204" pitchFamily="34" charset="0"/>
              </a:rPr>
              <a:t>PRODUCT</a:t>
            </a:r>
            <a:r>
              <a:rPr lang="en-ZA" sz="1800" spc="-5" dirty="0">
                <a:solidFill>
                  <a:srgbClr val="00445C"/>
                </a:solidFill>
                <a:latin typeface="Calibri" panose="020F0502020204030204" pitchFamily="34" charset="0"/>
                <a:cs typeface="Calibri" panose="020F0502020204030204" pitchFamily="34" charset="0"/>
              </a:rPr>
              <a:t> </a:t>
            </a:r>
            <a:r>
              <a:rPr lang="en-ZA" sz="1800" dirty="0">
                <a:solidFill>
                  <a:srgbClr val="00445C"/>
                </a:solidFill>
                <a:latin typeface="Calibri" panose="020F0502020204030204" pitchFamily="34" charset="0"/>
                <a:cs typeface="Calibri" panose="020F0502020204030204" pitchFamily="34" charset="0"/>
              </a:rPr>
              <a:t>DEVELOPMENT</a:t>
            </a:r>
            <a:br>
              <a:rPr lang="en-ZA" sz="1600" dirty="0">
                <a:solidFill>
                  <a:srgbClr val="00445C"/>
                </a:solidFill>
                <a:latin typeface="Calibri" panose="020F0502020204030204" pitchFamily="34" charset="0"/>
                <a:cs typeface="Calibri" panose="020F0502020204030204" pitchFamily="34" charset="0"/>
              </a:rPr>
            </a:br>
            <a:r>
              <a:rPr lang="en-ZA" sz="1600" dirty="0">
                <a:latin typeface="Calibri" panose="020F0502020204030204" pitchFamily="34" charset="0"/>
                <a:cs typeface="Calibri" panose="020F0502020204030204" pitchFamily="34" charset="0"/>
              </a:rPr>
              <a:t>To accelerate the development of market driven and innovative products</a:t>
            </a:r>
            <a:r>
              <a:rPr lang="en-ZA" sz="1600" spc="-100" dirty="0">
                <a:latin typeface="Calibri" panose="020F0502020204030204" pitchFamily="34" charset="0"/>
                <a:cs typeface="Calibri" panose="020F0502020204030204" pitchFamily="34" charset="0"/>
              </a:rPr>
              <a:t> </a:t>
            </a:r>
            <a:r>
              <a:rPr lang="en-ZA" sz="1600" dirty="0">
                <a:latin typeface="Calibri" panose="020F0502020204030204" pitchFamily="34" charset="0"/>
                <a:cs typeface="Calibri" panose="020F0502020204030204" pitchFamily="34" charset="0"/>
              </a:rPr>
              <a:t>and  technological offerings for the</a:t>
            </a:r>
            <a:r>
              <a:rPr lang="en-ZA" sz="1600" spc="-5" dirty="0">
                <a:latin typeface="Calibri" panose="020F0502020204030204" pitchFamily="34" charset="0"/>
                <a:cs typeface="Calibri" panose="020F0502020204030204" pitchFamily="34" charset="0"/>
              </a:rPr>
              <a:t> </a:t>
            </a:r>
            <a:r>
              <a:rPr lang="en-ZA" sz="1600" dirty="0">
                <a:latin typeface="Calibri" panose="020F0502020204030204" pitchFamily="34" charset="0"/>
                <a:cs typeface="Calibri" panose="020F0502020204030204" pitchFamily="34" charset="0"/>
              </a:rPr>
              <a:t>market</a:t>
            </a:r>
            <a:br>
              <a:rPr lang="en-ZA" sz="1600" dirty="0">
                <a:latin typeface="Calibri" panose="020F0502020204030204" pitchFamily="34" charset="0"/>
                <a:cs typeface="Calibri" panose="020F0502020204030204" pitchFamily="34" charset="0"/>
              </a:rPr>
            </a:br>
            <a:br>
              <a:rPr lang="en-ZA" sz="1600" dirty="0">
                <a:solidFill>
                  <a:schemeClr val="tx1"/>
                </a:solidFill>
                <a:latin typeface="Calibri" pitchFamily="34" charset="0"/>
                <a:ea typeface="Calibri"/>
                <a:cs typeface="Calibri" pitchFamily="34" charset="0"/>
              </a:rPr>
            </a:br>
            <a:endParaRPr lang="en-ZA" sz="1600" dirty="0">
              <a:solidFill>
                <a:schemeClr val="tx1"/>
              </a:solidFill>
              <a:latin typeface="Calibri" panose="020F0502020204030204" pitchFamily="34" charset="0"/>
              <a:cs typeface="Calibri" panose="020F0502020204030204" pitchFamily="34" charset="0"/>
            </a:endParaRPr>
          </a:p>
        </p:txBody>
      </p:sp>
      <p:sp>
        <p:nvSpPr>
          <p:cNvPr id="32771" name="Footer Placeholder 3">
            <a:extLst>
              <a:ext uri="{FF2B5EF4-FFF2-40B4-BE49-F238E27FC236}">
                <a16:creationId xmlns:a16="http://schemas.microsoft.com/office/drawing/2014/main" id="{09F349EA-9020-49E4-A914-31BB04CD5E6C}"/>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E9E9E"/>
              </a:buClr>
              <a:buSzPct val="70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9E9E9E"/>
              </a:buClr>
              <a:buSzPct val="70000"/>
              <a:buFont typeface="Wingdings" panose="05000000000000000000" pitchFamily="2" charset="2"/>
              <a:buChar char="l"/>
              <a:defRPr sz="2400">
                <a:solidFill>
                  <a:schemeClr val="tx1"/>
                </a:solidFill>
                <a:latin typeface="Arial" panose="020B0604020202020204" pitchFamily="34" charset="0"/>
              </a:defRPr>
            </a:lvl2pPr>
            <a:lvl3pPr marL="1143000" indent="-228600">
              <a:spcBef>
                <a:spcPct val="20000"/>
              </a:spcBef>
              <a:buClr>
                <a:srgbClr val="9E9E9E"/>
              </a:buClr>
              <a:buSzPct val="70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rgbClr val="9E9E9E"/>
              </a:buClr>
              <a:buSzPct val="75000"/>
              <a:buFont typeface="Wingdings" panose="05000000000000000000" pitchFamily="2" charset="2"/>
              <a:buChar char="§"/>
              <a:defRPr>
                <a:solidFill>
                  <a:schemeClr val="tx1"/>
                </a:solidFill>
                <a:latin typeface="Arial" panose="020B0604020202020204" pitchFamily="34" charset="0"/>
              </a:defRPr>
            </a:lvl4pPr>
            <a:lvl5pPr marL="2057400" indent="-228600">
              <a:spcBef>
                <a:spcPct val="20000"/>
              </a:spcBef>
              <a:buClr>
                <a:srgbClr val="9E9E9E"/>
              </a:buClr>
              <a:buSzPct val="80000"/>
              <a:buFont typeface="Wingdings" panose="05000000000000000000" pitchFamily="2" charset="2"/>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9E9E9E"/>
              </a:buClr>
              <a:buSzPct val="80000"/>
              <a:buFont typeface="Wingdings" panose="05000000000000000000" pitchFamily="2" charset="2"/>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9E9E9E"/>
              </a:buClr>
              <a:buSzPct val="80000"/>
              <a:buFont typeface="Wingdings" panose="05000000000000000000" pitchFamily="2" charset="2"/>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9E9E9E"/>
              </a:buClr>
              <a:buSzPct val="80000"/>
              <a:buFont typeface="Wingdings" panose="05000000000000000000" pitchFamily="2" charset="2"/>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9E9E9E"/>
              </a:buClr>
              <a:buSzPct val="80000"/>
              <a:buFont typeface="Wingdings" panose="05000000000000000000" pitchFamily="2" charset="2"/>
              <a:buChar char="§"/>
              <a:defRPr>
                <a:solidFill>
                  <a:schemeClr val="tx1"/>
                </a:solidFill>
                <a:latin typeface="Arial" panose="020B0604020202020204" pitchFamily="34" charset="0"/>
              </a:defRPr>
            </a:lvl9pPr>
          </a:lstStyle>
          <a:p>
            <a:pPr>
              <a:spcBef>
                <a:spcPct val="0"/>
              </a:spcBef>
              <a:buClrTx/>
              <a:buSzTx/>
              <a:buFontTx/>
              <a:buNone/>
            </a:pPr>
            <a:fld id="{9B1788EB-40E7-4253-AD4F-702AFD329DC3}" type="slidenum">
              <a:rPr lang="en-US" altLang="en-US" sz="800">
                <a:solidFill>
                  <a:srgbClr val="7F7F7F"/>
                </a:solidFill>
                <a:cs typeface="Arial" panose="020B0604020202020204" pitchFamily="34" charset="0"/>
              </a:rPr>
              <a:pPr>
                <a:spcBef>
                  <a:spcPct val="0"/>
                </a:spcBef>
                <a:buClrTx/>
                <a:buSzTx/>
                <a:buFontTx/>
                <a:buNone/>
              </a:pPr>
              <a:t>14</a:t>
            </a:fld>
            <a:r>
              <a:rPr lang="en-US" altLang="en-US" sz="800">
                <a:solidFill>
                  <a:srgbClr val="7F7F7F"/>
                </a:solidFill>
                <a:cs typeface="Arial" panose="020B0604020202020204" pitchFamily="34" charset="0"/>
              </a:rPr>
              <a:t> | </a:t>
            </a:r>
            <a:r>
              <a:rPr lang="en-US" altLang="en-US" sz="800" b="0">
                <a:solidFill>
                  <a:srgbClr val="7F7F7F"/>
                </a:solidFill>
                <a:cs typeface="Arial" panose="020B0604020202020204" pitchFamily="34" charset="0"/>
              </a:rPr>
              <a:t>Onderstepoort Biological Products © | </a:t>
            </a:r>
            <a:fld id="{67020380-AD5B-4007-B3E3-D0F6AA24BC2A}" type="datetime4">
              <a:rPr lang="en-US" altLang="en-US" sz="800" b="0">
                <a:solidFill>
                  <a:srgbClr val="7F7F7F"/>
                </a:solidFill>
                <a:cs typeface="Arial" panose="020B0604020202020204" pitchFamily="34" charset="0"/>
              </a:rPr>
              <a:pPr>
                <a:spcBef>
                  <a:spcPct val="0"/>
                </a:spcBef>
                <a:buClrTx/>
                <a:buSzTx/>
                <a:buFontTx/>
                <a:buNone/>
              </a:pPr>
              <a:t>November 3, 2021</a:t>
            </a:fld>
            <a:endParaRPr lang="en-US" altLang="en-US" sz="800" b="0">
              <a:solidFill>
                <a:srgbClr val="7F7F7F"/>
              </a:solidFill>
              <a:cs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4029585080"/>
              </p:ext>
            </p:extLst>
          </p:nvPr>
        </p:nvGraphicFramePr>
        <p:xfrm>
          <a:off x="1130071" y="1471870"/>
          <a:ext cx="8566792" cy="5035386"/>
        </p:xfrm>
        <a:graphic>
          <a:graphicData uri="http://schemas.openxmlformats.org/drawingml/2006/table">
            <a:tbl>
              <a:tblPr firstRow="1" bandRow="1">
                <a:tableStyleId>{2D5ABB26-0587-4C30-8999-92F81FD0307C}</a:tableStyleId>
              </a:tblPr>
              <a:tblGrid>
                <a:gridCol w="1156398">
                  <a:extLst>
                    <a:ext uri="{9D8B030D-6E8A-4147-A177-3AD203B41FA5}">
                      <a16:colId xmlns:a16="http://schemas.microsoft.com/office/drawing/2014/main" val="20000"/>
                    </a:ext>
                  </a:extLst>
                </a:gridCol>
                <a:gridCol w="1014799">
                  <a:extLst>
                    <a:ext uri="{9D8B030D-6E8A-4147-A177-3AD203B41FA5}">
                      <a16:colId xmlns:a16="http://schemas.microsoft.com/office/drawing/2014/main" val="20001"/>
                    </a:ext>
                  </a:extLst>
                </a:gridCol>
                <a:gridCol w="998699">
                  <a:extLst>
                    <a:ext uri="{9D8B030D-6E8A-4147-A177-3AD203B41FA5}">
                      <a16:colId xmlns:a16="http://schemas.microsoft.com/office/drawing/2014/main" val="20002"/>
                    </a:ext>
                  </a:extLst>
                </a:gridCol>
                <a:gridCol w="937020">
                  <a:extLst>
                    <a:ext uri="{9D8B030D-6E8A-4147-A177-3AD203B41FA5}">
                      <a16:colId xmlns:a16="http://schemas.microsoft.com/office/drawing/2014/main" val="20003"/>
                    </a:ext>
                  </a:extLst>
                </a:gridCol>
                <a:gridCol w="921053">
                  <a:extLst>
                    <a:ext uri="{9D8B030D-6E8A-4147-A177-3AD203B41FA5}">
                      <a16:colId xmlns:a16="http://schemas.microsoft.com/office/drawing/2014/main" val="20004"/>
                    </a:ext>
                  </a:extLst>
                </a:gridCol>
                <a:gridCol w="881554">
                  <a:extLst>
                    <a:ext uri="{9D8B030D-6E8A-4147-A177-3AD203B41FA5}">
                      <a16:colId xmlns:a16="http://schemas.microsoft.com/office/drawing/2014/main" val="20005"/>
                    </a:ext>
                  </a:extLst>
                </a:gridCol>
                <a:gridCol w="1263085">
                  <a:extLst>
                    <a:ext uri="{9D8B030D-6E8A-4147-A177-3AD203B41FA5}">
                      <a16:colId xmlns:a16="http://schemas.microsoft.com/office/drawing/2014/main" val="20006"/>
                    </a:ext>
                  </a:extLst>
                </a:gridCol>
                <a:gridCol w="1394184">
                  <a:extLst>
                    <a:ext uri="{9D8B030D-6E8A-4147-A177-3AD203B41FA5}">
                      <a16:colId xmlns:a16="http://schemas.microsoft.com/office/drawing/2014/main" val="20007"/>
                    </a:ext>
                  </a:extLst>
                </a:gridCol>
              </a:tblGrid>
              <a:tr h="394219">
                <a:tc>
                  <a:txBody>
                    <a:bodyPr/>
                    <a:lstStyle/>
                    <a:p>
                      <a:pPr>
                        <a:lnSpc>
                          <a:spcPct val="100000"/>
                        </a:lnSpc>
                        <a:spcBef>
                          <a:spcPts val="45"/>
                        </a:spcBef>
                      </a:pPr>
                      <a:endParaRPr sz="1100" dirty="0">
                        <a:latin typeface="Calibri" panose="020F0502020204030204" pitchFamily="34" charset="0"/>
                        <a:cs typeface="Calibri" panose="020F0502020204030204" pitchFamily="34" charset="0"/>
                      </a:endParaRPr>
                    </a:p>
                    <a:p>
                      <a:pPr marL="106045">
                        <a:lnSpc>
                          <a:spcPct val="100000"/>
                        </a:lnSpc>
                      </a:pPr>
                      <a:r>
                        <a:rPr sz="1100" b="1" spc="-60" dirty="0">
                          <a:solidFill>
                            <a:srgbClr val="FFFFFF"/>
                          </a:solidFill>
                          <a:latin typeface="Calibri" panose="020F0502020204030204" pitchFamily="34" charset="0"/>
                          <a:cs typeface="Calibri" panose="020F0502020204030204" pitchFamily="34" charset="0"/>
                        </a:rPr>
                        <a:t>Outcome</a:t>
                      </a:r>
                      <a:endParaRPr sz="1100" dirty="0">
                        <a:latin typeface="Calibri" panose="020F0502020204030204" pitchFamily="34" charset="0"/>
                        <a:cs typeface="Calibri" panose="020F0502020204030204" pitchFamily="34" charset="0"/>
                      </a:endParaRPr>
                    </a:p>
                  </a:txBody>
                  <a:tcPr marL="0" marR="0" marT="5715" marB="0">
                    <a:lnL w="6350">
                      <a:solidFill>
                        <a:srgbClr val="95A0A9"/>
                      </a:solidFill>
                      <a:prstDash val="solid"/>
                    </a:lnL>
                    <a:lnR w="6350">
                      <a:solidFill>
                        <a:srgbClr val="FFFFFF"/>
                      </a:solidFill>
                      <a:prstDash val="solid"/>
                    </a:lnR>
                    <a:lnT w="6350">
                      <a:solidFill>
                        <a:srgbClr val="95A0A9"/>
                      </a:solidFill>
                      <a:prstDash val="solid"/>
                    </a:lnT>
                    <a:lnB w="6350">
                      <a:solidFill>
                        <a:srgbClr val="95A0A9"/>
                      </a:solidFill>
                      <a:prstDash val="solid"/>
                    </a:lnB>
                    <a:solidFill>
                      <a:srgbClr val="006892"/>
                    </a:solidFill>
                  </a:tcPr>
                </a:tc>
                <a:tc>
                  <a:txBody>
                    <a:bodyPr/>
                    <a:lstStyle/>
                    <a:p>
                      <a:pPr>
                        <a:lnSpc>
                          <a:spcPct val="100000"/>
                        </a:lnSpc>
                        <a:spcBef>
                          <a:spcPts val="45"/>
                        </a:spcBef>
                      </a:pPr>
                      <a:endParaRPr sz="1100" dirty="0">
                        <a:latin typeface="Calibri" panose="020F0502020204030204" pitchFamily="34" charset="0"/>
                        <a:cs typeface="Calibri" panose="020F0502020204030204" pitchFamily="34" charset="0"/>
                      </a:endParaRPr>
                    </a:p>
                    <a:p>
                      <a:pPr marL="119380">
                        <a:lnSpc>
                          <a:spcPct val="100000"/>
                        </a:lnSpc>
                      </a:pPr>
                      <a:r>
                        <a:rPr sz="1100" b="1" spc="-60" dirty="0">
                          <a:solidFill>
                            <a:srgbClr val="FFFFFF"/>
                          </a:solidFill>
                          <a:latin typeface="Calibri" panose="020F0502020204030204" pitchFamily="34" charset="0"/>
                          <a:cs typeface="Calibri" panose="020F0502020204030204" pitchFamily="34" charset="0"/>
                        </a:rPr>
                        <a:t>Outcome</a:t>
                      </a:r>
                      <a:endParaRPr sz="1100" dirty="0">
                        <a:latin typeface="Calibri" panose="020F0502020204030204" pitchFamily="34" charset="0"/>
                        <a:cs typeface="Calibri" panose="020F0502020204030204" pitchFamily="34" charset="0"/>
                      </a:endParaRPr>
                    </a:p>
                  </a:txBody>
                  <a:tcPr marL="0" marR="0" marT="5715" marB="0">
                    <a:lnL w="6350">
                      <a:solidFill>
                        <a:srgbClr val="FFFFFF"/>
                      </a:solidFill>
                      <a:prstDash val="solid"/>
                    </a:lnL>
                    <a:lnR w="6350">
                      <a:solidFill>
                        <a:srgbClr val="FFFFFF"/>
                      </a:solidFill>
                      <a:prstDash val="solid"/>
                    </a:lnR>
                    <a:lnT w="6350">
                      <a:solidFill>
                        <a:srgbClr val="95A0A9"/>
                      </a:solidFill>
                      <a:prstDash val="solid"/>
                    </a:lnT>
                    <a:lnB w="6350">
                      <a:solidFill>
                        <a:srgbClr val="95A0A9"/>
                      </a:solidFill>
                      <a:prstDash val="solid"/>
                    </a:lnB>
                    <a:solidFill>
                      <a:srgbClr val="006892"/>
                    </a:solidFill>
                  </a:tcPr>
                </a:tc>
                <a:tc>
                  <a:txBody>
                    <a:bodyPr/>
                    <a:lstStyle/>
                    <a:p>
                      <a:pPr marL="135890" marR="128270" indent="36830">
                        <a:lnSpc>
                          <a:spcPct val="104299"/>
                        </a:lnSpc>
                        <a:spcBef>
                          <a:spcPts val="365"/>
                        </a:spcBef>
                      </a:pPr>
                      <a:r>
                        <a:rPr sz="1100" b="1" spc="-55" dirty="0">
                          <a:solidFill>
                            <a:srgbClr val="FFFFFF"/>
                          </a:solidFill>
                          <a:latin typeface="Calibri" panose="020F0502020204030204" pitchFamily="34" charset="0"/>
                          <a:cs typeface="Calibri" panose="020F0502020204030204" pitchFamily="34" charset="0"/>
                        </a:rPr>
                        <a:t>Output  </a:t>
                      </a:r>
                      <a:r>
                        <a:rPr sz="1100" b="1" spc="-40" dirty="0">
                          <a:solidFill>
                            <a:srgbClr val="FFFFFF"/>
                          </a:solidFill>
                          <a:latin typeface="Calibri" panose="020F0502020204030204" pitchFamily="34" charset="0"/>
                          <a:cs typeface="Calibri" panose="020F0502020204030204" pitchFamily="34" charset="0"/>
                        </a:rPr>
                        <a:t>I</a:t>
                      </a:r>
                      <a:r>
                        <a:rPr sz="1100" b="1" spc="-70" dirty="0">
                          <a:solidFill>
                            <a:srgbClr val="FFFFFF"/>
                          </a:solidFill>
                          <a:latin typeface="Calibri" panose="020F0502020204030204" pitchFamily="34" charset="0"/>
                          <a:cs typeface="Calibri" panose="020F0502020204030204" pitchFamily="34" charset="0"/>
                        </a:rPr>
                        <a:t>n</a:t>
                      </a:r>
                      <a:r>
                        <a:rPr sz="1100" b="1" spc="-20" dirty="0">
                          <a:solidFill>
                            <a:srgbClr val="FFFFFF"/>
                          </a:solidFill>
                          <a:latin typeface="Calibri" panose="020F0502020204030204" pitchFamily="34" charset="0"/>
                          <a:cs typeface="Calibri" panose="020F0502020204030204" pitchFamily="34" charset="0"/>
                        </a:rPr>
                        <a:t>d</a:t>
                      </a:r>
                      <a:r>
                        <a:rPr sz="1100" b="1" spc="-55" dirty="0">
                          <a:solidFill>
                            <a:srgbClr val="FFFFFF"/>
                          </a:solidFill>
                          <a:latin typeface="Calibri" panose="020F0502020204030204" pitchFamily="34" charset="0"/>
                          <a:cs typeface="Calibri" panose="020F0502020204030204" pitchFamily="34" charset="0"/>
                        </a:rPr>
                        <a:t>i</a:t>
                      </a:r>
                      <a:r>
                        <a:rPr sz="1100" b="1" spc="-75" dirty="0">
                          <a:solidFill>
                            <a:srgbClr val="FFFFFF"/>
                          </a:solidFill>
                          <a:latin typeface="Calibri" panose="020F0502020204030204" pitchFamily="34" charset="0"/>
                          <a:cs typeface="Calibri" panose="020F0502020204030204" pitchFamily="34" charset="0"/>
                        </a:rPr>
                        <a:t>c</a:t>
                      </a:r>
                      <a:r>
                        <a:rPr sz="1100" b="1" spc="-40" dirty="0">
                          <a:solidFill>
                            <a:srgbClr val="FFFFFF"/>
                          </a:solidFill>
                          <a:latin typeface="Calibri" panose="020F0502020204030204" pitchFamily="34" charset="0"/>
                          <a:cs typeface="Calibri" panose="020F0502020204030204" pitchFamily="34" charset="0"/>
                        </a:rPr>
                        <a:t>a</a:t>
                      </a:r>
                      <a:r>
                        <a:rPr sz="1100" b="1" spc="-85" dirty="0">
                          <a:solidFill>
                            <a:srgbClr val="FFFFFF"/>
                          </a:solidFill>
                          <a:latin typeface="Calibri" panose="020F0502020204030204" pitchFamily="34" charset="0"/>
                          <a:cs typeface="Calibri" panose="020F0502020204030204" pitchFamily="34" charset="0"/>
                        </a:rPr>
                        <a:t>t</a:t>
                      </a:r>
                      <a:r>
                        <a:rPr sz="1100" b="1" spc="-65" dirty="0">
                          <a:solidFill>
                            <a:srgbClr val="FFFFFF"/>
                          </a:solidFill>
                          <a:latin typeface="Calibri" panose="020F0502020204030204" pitchFamily="34" charset="0"/>
                          <a:cs typeface="Calibri" panose="020F0502020204030204" pitchFamily="34" charset="0"/>
                        </a:rPr>
                        <a:t>o</a:t>
                      </a:r>
                      <a:r>
                        <a:rPr sz="1100" b="1" dirty="0">
                          <a:solidFill>
                            <a:srgbClr val="FFFFFF"/>
                          </a:solidFill>
                          <a:latin typeface="Calibri" panose="020F0502020204030204" pitchFamily="34" charset="0"/>
                          <a:cs typeface="Calibri" panose="020F0502020204030204" pitchFamily="34" charset="0"/>
                        </a:rPr>
                        <a:t>r</a:t>
                      </a:r>
                      <a:endParaRPr sz="1100">
                        <a:latin typeface="Calibri" panose="020F0502020204030204" pitchFamily="34" charset="0"/>
                        <a:cs typeface="Calibri" panose="020F0502020204030204" pitchFamily="34" charset="0"/>
                      </a:endParaRPr>
                    </a:p>
                  </a:txBody>
                  <a:tcPr marL="0" marR="0" marT="46355" marB="0">
                    <a:lnL w="6350">
                      <a:solidFill>
                        <a:srgbClr val="FFFFFF"/>
                      </a:solidFill>
                      <a:prstDash val="solid"/>
                    </a:lnL>
                    <a:lnR w="6350">
                      <a:solidFill>
                        <a:srgbClr val="FFFFFF"/>
                      </a:solidFill>
                      <a:prstDash val="solid"/>
                    </a:lnR>
                    <a:lnT w="6350">
                      <a:solidFill>
                        <a:srgbClr val="95A0A9"/>
                      </a:solidFill>
                      <a:prstDash val="solid"/>
                    </a:lnT>
                    <a:lnB w="6350">
                      <a:solidFill>
                        <a:srgbClr val="95A0A9"/>
                      </a:solidFill>
                      <a:prstDash val="solid"/>
                    </a:lnB>
                    <a:solidFill>
                      <a:srgbClr val="006892"/>
                    </a:solidFill>
                  </a:tcPr>
                </a:tc>
                <a:tc>
                  <a:txBody>
                    <a:bodyPr/>
                    <a:lstStyle/>
                    <a:p>
                      <a:pPr marL="179070" marR="171450" indent="1270">
                        <a:lnSpc>
                          <a:spcPct val="104299"/>
                        </a:lnSpc>
                        <a:spcBef>
                          <a:spcPts val="365"/>
                        </a:spcBef>
                      </a:pPr>
                      <a:r>
                        <a:rPr sz="1100" b="1" spc="-60" dirty="0">
                          <a:solidFill>
                            <a:srgbClr val="FFFFFF"/>
                          </a:solidFill>
                          <a:latin typeface="Calibri" panose="020F0502020204030204" pitchFamily="34" charset="0"/>
                          <a:cs typeface="Calibri" panose="020F0502020204030204" pitchFamily="34" charset="0"/>
                        </a:rPr>
                        <a:t>A</a:t>
                      </a:r>
                      <a:r>
                        <a:rPr sz="1100" b="1" spc="-45" dirty="0">
                          <a:solidFill>
                            <a:srgbClr val="FFFFFF"/>
                          </a:solidFill>
                          <a:latin typeface="Calibri" panose="020F0502020204030204" pitchFamily="34" charset="0"/>
                          <a:cs typeface="Calibri" panose="020F0502020204030204" pitchFamily="34" charset="0"/>
                        </a:rPr>
                        <a:t>n</a:t>
                      </a:r>
                      <a:r>
                        <a:rPr sz="1100" b="1" spc="-55" dirty="0">
                          <a:solidFill>
                            <a:srgbClr val="FFFFFF"/>
                          </a:solidFill>
                          <a:latin typeface="Calibri" panose="020F0502020204030204" pitchFamily="34" charset="0"/>
                          <a:cs typeface="Calibri" panose="020F0502020204030204" pitchFamily="34" charset="0"/>
                        </a:rPr>
                        <a:t>n</a:t>
                      </a:r>
                      <a:r>
                        <a:rPr sz="1100" b="1" spc="-75" dirty="0">
                          <a:solidFill>
                            <a:srgbClr val="FFFFFF"/>
                          </a:solidFill>
                          <a:latin typeface="Calibri" panose="020F0502020204030204" pitchFamily="34" charset="0"/>
                          <a:cs typeface="Calibri" panose="020F0502020204030204" pitchFamily="34" charset="0"/>
                        </a:rPr>
                        <a:t>u</a:t>
                      </a:r>
                      <a:r>
                        <a:rPr sz="1100" b="1" spc="-45" dirty="0">
                          <a:solidFill>
                            <a:srgbClr val="FFFFFF"/>
                          </a:solidFill>
                          <a:latin typeface="Calibri" panose="020F0502020204030204" pitchFamily="34" charset="0"/>
                          <a:cs typeface="Calibri" panose="020F0502020204030204" pitchFamily="34" charset="0"/>
                        </a:rPr>
                        <a:t>al  </a:t>
                      </a:r>
                      <a:r>
                        <a:rPr sz="1100" b="1" spc="-125" dirty="0">
                          <a:solidFill>
                            <a:srgbClr val="FFFFFF"/>
                          </a:solidFill>
                          <a:latin typeface="Calibri" panose="020F0502020204030204" pitchFamily="34" charset="0"/>
                          <a:cs typeface="Calibri" panose="020F0502020204030204" pitchFamily="34" charset="0"/>
                        </a:rPr>
                        <a:t>T</a:t>
                      </a:r>
                      <a:r>
                        <a:rPr sz="1100" b="1" spc="-45" dirty="0">
                          <a:solidFill>
                            <a:srgbClr val="FFFFFF"/>
                          </a:solidFill>
                          <a:latin typeface="Calibri" panose="020F0502020204030204" pitchFamily="34" charset="0"/>
                          <a:cs typeface="Calibri" panose="020F0502020204030204" pitchFamily="34" charset="0"/>
                        </a:rPr>
                        <a:t>a</a:t>
                      </a:r>
                      <a:r>
                        <a:rPr sz="1100" b="1" spc="-75" dirty="0">
                          <a:solidFill>
                            <a:srgbClr val="FFFFFF"/>
                          </a:solidFill>
                          <a:latin typeface="Calibri" panose="020F0502020204030204" pitchFamily="34" charset="0"/>
                          <a:cs typeface="Calibri" panose="020F0502020204030204" pitchFamily="34" charset="0"/>
                        </a:rPr>
                        <a:t>r</a:t>
                      </a:r>
                      <a:r>
                        <a:rPr sz="1100" b="1" spc="-85" dirty="0">
                          <a:solidFill>
                            <a:srgbClr val="FFFFFF"/>
                          </a:solidFill>
                          <a:latin typeface="Calibri" panose="020F0502020204030204" pitchFamily="34" charset="0"/>
                          <a:cs typeface="Calibri" panose="020F0502020204030204" pitchFamily="34" charset="0"/>
                        </a:rPr>
                        <a:t>g</a:t>
                      </a:r>
                      <a:r>
                        <a:rPr sz="1100" b="1" spc="-65" dirty="0">
                          <a:solidFill>
                            <a:srgbClr val="FFFFFF"/>
                          </a:solidFill>
                          <a:latin typeface="Calibri" panose="020F0502020204030204" pitchFamily="34" charset="0"/>
                          <a:cs typeface="Calibri" panose="020F0502020204030204" pitchFamily="34" charset="0"/>
                        </a:rPr>
                        <a:t>e</a:t>
                      </a:r>
                      <a:r>
                        <a:rPr sz="1100" b="1" spc="-75" dirty="0">
                          <a:solidFill>
                            <a:srgbClr val="FFFFFF"/>
                          </a:solidFill>
                          <a:latin typeface="Calibri" panose="020F0502020204030204" pitchFamily="34" charset="0"/>
                          <a:cs typeface="Calibri" panose="020F0502020204030204" pitchFamily="34" charset="0"/>
                        </a:rPr>
                        <a:t>t</a:t>
                      </a:r>
                      <a:r>
                        <a:rPr sz="1100" b="1" dirty="0">
                          <a:solidFill>
                            <a:srgbClr val="FFFFFF"/>
                          </a:solidFill>
                          <a:latin typeface="Calibri" panose="020F0502020204030204" pitchFamily="34" charset="0"/>
                          <a:cs typeface="Calibri" panose="020F0502020204030204" pitchFamily="34" charset="0"/>
                        </a:rPr>
                        <a:t>s</a:t>
                      </a:r>
                      <a:endParaRPr sz="1100" dirty="0">
                        <a:latin typeface="Calibri" panose="020F0502020204030204" pitchFamily="34" charset="0"/>
                        <a:cs typeface="Calibri" panose="020F0502020204030204" pitchFamily="34" charset="0"/>
                      </a:endParaRPr>
                    </a:p>
                  </a:txBody>
                  <a:tcPr marL="0" marR="0" marT="46355" marB="0">
                    <a:lnL w="6350">
                      <a:solidFill>
                        <a:srgbClr val="FFFFFF"/>
                      </a:solidFill>
                      <a:prstDash val="solid"/>
                    </a:lnL>
                    <a:lnR w="6350">
                      <a:solidFill>
                        <a:srgbClr val="FFFFFF"/>
                      </a:solidFill>
                      <a:prstDash val="solid"/>
                    </a:lnR>
                    <a:lnT w="6350">
                      <a:solidFill>
                        <a:srgbClr val="95A0A9"/>
                      </a:solidFill>
                      <a:prstDash val="solid"/>
                    </a:lnT>
                    <a:lnB w="6350">
                      <a:solidFill>
                        <a:srgbClr val="95A0A9"/>
                      </a:solidFill>
                      <a:prstDash val="solid"/>
                    </a:lnB>
                    <a:solidFill>
                      <a:srgbClr val="006892"/>
                    </a:solidFill>
                  </a:tcPr>
                </a:tc>
                <a:tc>
                  <a:txBody>
                    <a:bodyPr/>
                    <a:lstStyle/>
                    <a:p>
                      <a:pPr marL="40640" marR="33020" indent="41910">
                        <a:lnSpc>
                          <a:spcPct val="104299"/>
                        </a:lnSpc>
                        <a:spcBef>
                          <a:spcPts val="365"/>
                        </a:spcBef>
                      </a:pPr>
                      <a:r>
                        <a:rPr sz="1100" b="1" spc="-55" dirty="0">
                          <a:solidFill>
                            <a:srgbClr val="FFFFFF"/>
                          </a:solidFill>
                          <a:latin typeface="Calibri" panose="020F0502020204030204" pitchFamily="34" charset="0"/>
                          <a:cs typeface="Calibri" panose="020F0502020204030204" pitchFamily="34" charset="0"/>
                        </a:rPr>
                        <a:t>Actual </a:t>
                      </a:r>
                      <a:r>
                        <a:rPr sz="1100" b="1" spc="-35" dirty="0">
                          <a:solidFill>
                            <a:srgbClr val="FFFFFF"/>
                          </a:solidFill>
                          <a:latin typeface="Calibri" panose="020F0502020204030204" pitchFamily="34" charset="0"/>
                          <a:cs typeface="Calibri" panose="020F0502020204030204" pitchFamily="34" charset="0"/>
                        </a:rPr>
                        <a:t>YTD  </a:t>
                      </a:r>
                      <a:r>
                        <a:rPr sz="1100" b="1" spc="-85" dirty="0">
                          <a:solidFill>
                            <a:srgbClr val="FFFFFF"/>
                          </a:solidFill>
                          <a:latin typeface="Calibri" panose="020F0502020204030204" pitchFamily="34" charset="0"/>
                          <a:cs typeface="Calibri" panose="020F0502020204030204" pitchFamily="34" charset="0"/>
                        </a:rPr>
                        <a:t>P</a:t>
                      </a:r>
                      <a:r>
                        <a:rPr sz="1100" b="1" spc="-65" dirty="0">
                          <a:solidFill>
                            <a:srgbClr val="FFFFFF"/>
                          </a:solidFill>
                          <a:latin typeface="Calibri" panose="020F0502020204030204" pitchFamily="34" charset="0"/>
                          <a:cs typeface="Calibri" panose="020F0502020204030204" pitchFamily="34" charset="0"/>
                        </a:rPr>
                        <a:t>e</a:t>
                      </a:r>
                      <a:r>
                        <a:rPr sz="1100" b="1" spc="-40" dirty="0">
                          <a:solidFill>
                            <a:srgbClr val="FFFFFF"/>
                          </a:solidFill>
                          <a:latin typeface="Calibri" panose="020F0502020204030204" pitchFamily="34" charset="0"/>
                          <a:cs typeface="Calibri" panose="020F0502020204030204" pitchFamily="34" charset="0"/>
                        </a:rPr>
                        <a:t>r</a:t>
                      </a:r>
                      <a:r>
                        <a:rPr sz="1100" b="1" spc="-85" dirty="0">
                          <a:solidFill>
                            <a:srgbClr val="FFFFFF"/>
                          </a:solidFill>
                          <a:latin typeface="Calibri" panose="020F0502020204030204" pitchFamily="34" charset="0"/>
                          <a:cs typeface="Calibri" panose="020F0502020204030204" pitchFamily="34" charset="0"/>
                        </a:rPr>
                        <a:t>f</a:t>
                      </a:r>
                      <a:r>
                        <a:rPr sz="1100" b="1" spc="-65" dirty="0">
                          <a:solidFill>
                            <a:srgbClr val="FFFFFF"/>
                          </a:solidFill>
                          <a:latin typeface="Calibri" panose="020F0502020204030204" pitchFamily="34" charset="0"/>
                          <a:cs typeface="Calibri" panose="020F0502020204030204" pitchFamily="34" charset="0"/>
                        </a:rPr>
                        <a:t>o</a:t>
                      </a:r>
                      <a:r>
                        <a:rPr sz="1100" b="1" spc="-45" dirty="0">
                          <a:solidFill>
                            <a:srgbClr val="FFFFFF"/>
                          </a:solidFill>
                          <a:latin typeface="Calibri" panose="020F0502020204030204" pitchFamily="34" charset="0"/>
                          <a:cs typeface="Calibri" panose="020F0502020204030204" pitchFamily="34" charset="0"/>
                        </a:rPr>
                        <a:t>r</a:t>
                      </a:r>
                      <a:r>
                        <a:rPr sz="1100" b="1" spc="-70" dirty="0">
                          <a:solidFill>
                            <a:srgbClr val="FFFFFF"/>
                          </a:solidFill>
                          <a:latin typeface="Calibri" panose="020F0502020204030204" pitchFamily="34" charset="0"/>
                          <a:cs typeface="Calibri" panose="020F0502020204030204" pitchFamily="34" charset="0"/>
                        </a:rPr>
                        <a:t>m</a:t>
                      </a:r>
                      <a:r>
                        <a:rPr sz="1100" b="1" spc="-45" dirty="0">
                          <a:solidFill>
                            <a:srgbClr val="FFFFFF"/>
                          </a:solidFill>
                          <a:latin typeface="Calibri" panose="020F0502020204030204" pitchFamily="34" charset="0"/>
                          <a:cs typeface="Calibri" panose="020F0502020204030204" pitchFamily="34" charset="0"/>
                        </a:rPr>
                        <a:t>a</a:t>
                      </a:r>
                      <a:r>
                        <a:rPr sz="1100" b="1" spc="-70" dirty="0">
                          <a:solidFill>
                            <a:srgbClr val="FFFFFF"/>
                          </a:solidFill>
                          <a:latin typeface="Calibri" panose="020F0502020204030204" pitchFamily="34" charset="0"/>
                          <a:cs typeface="Calibri" panose="020F0502020204030204" pitchFamily="34" charset="0"/>
                        </a:rPr>
                        <a:t>n</a:t>
                      </a:r>
                      <a:r>
                        <a:rPr sz="1100" b="1" spc="-75" dirty="0">
                          <a:solidFill>
                            <a:srgbClr val="FFFFFF"/>
                          </a:solidFill>
                          <a:latin typeface="Calibri" panose="020F0502020204030204" pitchFamily="34" charset="0"/>
                          <a:cs typeface="Calibri" panose="020F0502020204030204" pitchFamily="34" charset="0"/>
                        </a:rPr>
                        <a:t>c</a:t>
                      </a:r>
                      <a:r>
                        <a:rPr sz="1100" b="1" dirty="0">
                          <a:solidFill>
                            <a:srgbClr val="FFFFFF"/>
                          </a:solidFill>
                          <a:latin typeface="Calibri" panose="020F0502020204030204" pitchFamily="34" charset="0"/>
                          <a:cs typeface="Calibri" panose="020F0502020204030204" pitchFamily="34" charset="0"/>
                        </a:rPr>
                        <a:t>e</a:t>
                      </a:r>
                      <a:endParaRPr sz="1100">
                        <a:latin typeface="Calibri" panose="020F0502020204030204" pitchFamily="34" charset="0"/>
                        <a:cs typeface="Calibri" panose="020F0502020204030204" pitchFamily="34" charset="0"/>
                      </a:endParaRPr>
                    </a:p>
                  </a:txBody>
                  <a:tcPr marL="0" marR="0" marT="46355" marB="0">
                    <a:lnL w="6350">
                      <a:solidFill>
                        <a:srgbClr val="FFFFFF"/>
                      </a:solidFill>
                      <a:prstDash val="solid"/>
                    </a:lnL>
                    <a:lnR w="6350">
                      <a:solidFill>
                        <a:srgbClr val="FFFFFF"/>
                      </a:solidFill>
                      <a:prstDash val="solid"/>
                    </a:lnR>
                    <a:lnT w="6350">
                      <a:solidFill>
                        <a:srgbClr val="95A0A9"/>
                      </a:solidFill>
                      <a:prstDash val="solid"/>
                    </a:lnT>
                    <a:lnB w="6350">
                      <a:solidFill>
                        <a:srgbClr val="95A0A9"/>
                      </a:solidFill>
                      <a:prstDash val="solid"/>
                    </a:lnB>
                    <a:solidFill>
                      <a:srgbClr val="006892"/>
                    </a:solidFill>
                  </a:tcPr>
                </a:tc>
                <a:tc>
                  <a:txBody>
                    <a:bodyPr/>
                    <a:lstStyle/>
                    <a:p>
                      <a:pPr>
                        <a:lnSpc>
                          <a:spcPct val="100000"/>
                        </a:lnSpc>
                        <a:spcBef>
                          <a:spcPts val="45"/>
                        </a:spcBef>
                      </a:pPr>
                      <a:endParaRPr sz="1100">
                        <a:latin typeface="Calibri" panose="020F0502020204030204" pitchFamily="34" charset="0"/>
                        <a:cs typeface="Calibri" panose="020F0502020204030204" pitchFamily="34" charset="0"/>
                      </a:endParaRPr>
                    </a:p>
                    <a:p>
                      <a:pPr marL="120650">
                        <a:lnSpc>
                          <a:spcPct val="100000"/>
                        </a:lnSpc>
                      </a:pPr>
                      <a:r>
                        <a:rPr sz="1100" b="1" spc="-60" dirty="0">
                          <a:solidFill>
                            <a:srgbClr val="FFFFFF"/>
                          </a:solidFill>
                          <a:latin typeface="Calibri" panose="020F0502020204030204" pitchFamily="34" charset="0"/>
                          <a:cs typeface="Calibri" panose="020F0502020204030204" pitchFamily="34" charset="0"/>
                        </a:rPr>
                        <a:t>Variance</a:t>
                      </a:r>
                      <a:endParaRPr sz="1100">
                        <a:latin typeface="Calibri" panose="020F0502020204030204" pitchFamily="34" charset="0"/>
                        <a:cs typeface="Calibri" panose="020F0502020204030204" pitchFamily="34" charset="0"/>
                      </a:endParaRPr>
                    </a:p>
                  </a:txBody>
                  <a:tcPr marL="0" marR="0" marT="5715" marB="0">
                    <a:lnL w="6350">
                      <a:solidFill>
                        <a:srgbClr val="FFFFFF"/>
                      </a:solidFill>
                      <a:prstDash val="solid"/>
                    </a:lnL>
                    <a:lnR w="6350">
                      <a:solidFill>
                        <a:srgbClr val="FFFFFF"/>
                      </a:solidFill>
                      <a:prstDash val="solid"/>
                    </a:lnR>
                    <a:lnT w="6350">
                      <a:solidFill>
                        <a:srgbClr val="95A0A9"/>
                      </a:solidFill>
                      <a:prstDash val="solid"/>
                    </a:lnT>
                    <a:lnB w="6350">
                      <a:solidFill>
                        <a:srgbClr val="95A0A9"/>
                      </a:solidFill>
                      <a:prstDash val="solid"/>
                    </a:lnB>
                    <a:solidFill>
                      <a:srgbClr val="006892"/>
                    </a:solidFill>
                  </a:tcPr>
                </a:tc>
                <a:tc>
                  <a:txBody>
                    <a:bodyPr/>
                    <a:lstStyle/>
                    <a:p>
                      <a:pPr marL="264795" marR="208279" indent="-48895">
                        <a:lnSpc>
                          <a:spcPct val="104200"/>
                        </a:lnSpc>
                        <a:spcBef>
                          <a:spcPts val="365"/>
                        </a:spcBef>
                      </a:pPr>
                      <a:r>
                        <a:rPr sz="1100" b="1" spc="-60" dirty="0">
                          <a:solidFill>
                            <a:srgbClr val="FFFFFF"/>
                          </a:solidFill>
                          <a:latin typeface="Calibri" panose="020F0502020204030204" pitchFamily="34" charset="0"/>
                          <a:cs typeface="Calibri" panose="020F0502020204030204" pitchFamily="34" charset="0"/>
                        </a:rPr>
                        <a:t>Reason</a:t>
                      </a:r>
                      <a:r>
                        <a:rPr sz="1100" b="1" spc="-90" dirty="0">
                          <a:solidFill>
                            <a:srgbClr val="FFFFFF"/>
                          </a:solidFill>
                          <a:latin typeface="Calibri" panose="020F0502020204030204" pitchFamily="34" charset="0"/>
                          <a:cs typeface="Calibri" panose="020F0502020204030204" pitchFamily="34" charset="0"/>
                        </a:rPr>
                        <a:t> </a:t>
                      </a:r>
                      <a:r>
                        <a:rPr sz="1100" b="1" spc="-50" dirty="0">
                          <a:solidFill>
                            <a:srgbClr val="FFFFFF"/>
                          </a:solidFill>
                          <a:latin typeface="Calibri" panose="020F0502020204030204" pitchFamily="34" charset="0"/>
                          <a:cs typeface="Calibri" panose="020F0502020204030204" pitchFamily="34" charset="0"/>
                        </a:rPr>
                        <a:t>for  </a:t>
                      </a:r>
                      <a:r>
                        <a:rPr sz="1100" b="1" spc="-60" dirty="0">
                          <a:solidFill>
                            <a:srgbClr val="FFFFFF"/>
                          </a:solidFill>
                          <a:latin typeface="Calibri" panose="020F0502020204030204" pitchFamily="34" charset="0"/>
                          <a:cs typeface="Calibri" panose="020F0502020204030204" pitchFamily="34" charset="0"/>
                        </a:rPr>
                        <a:t>Variance</a:t>
                      </a:r>
                      <a:endParaRPr sz="1100">
                        <a:latin typeface="Calibri" panose="020F0502020204030204" pitchFamily="34" charset="0"/>
                        <a:cs typeface="Calibri" panose="020F0502020204030204" pitchFamily="34" charset="0"/>
                      </a:endParaRPr>
                    </a:p>
                  </a:txBody>
                  <a:tcPr marL="0" marR="0" marT="46355" marB="0">
                    <a:lnL w="6350">
                      <a:solidFill>
                        <a:srgbClr val="FFFFFF"/>
                      </a:solidFill>
                      <a:prstDash val="solid"/>
                    </a:lnL>
                    <a:lnR w="6350">
                      <a:solidFill>
                        <a:srgbClr val="FFFFFF"/>
                      </a:solidFill>
                      <a:prstDash val="solid"/>
                    </a:lnR>
                    <a:lnT w="6350">
                      <a:solidFill>
                        <a:srgbClr val="95A0A9"/>
                      </a:solidFill>
                      <a:prstDash val="solid"/>
                    </a:lnT>
                    <a:lnB w="6350">
                      <a:solidFill>
                        <a:srgbClr val="95A0A9"/>
                      </a:solidFill>
                      <a:prstDash val="solid"/>
                    </a:lnB>
                    <a:solidFill>
                      <a:srgbClr val="AFBC22"/>
                    </a:solidFill>
                  </a:tcPr>
                </a:tc>
                <a:tc>
                  <a:txBody>
                    <a:bodyPr/>
                    <a:lstStyle/>
                    <a:p>
                      <a:pPr>
                        <a:lnSpc>
                          <a:spcPct val="100000"/>
                        </a:lnSpc>
                        <a:spcBef>
                          <a:spcPts val="45"/>
                        </a:spcBef>
                      </a:pPr>
                      <a:endParaRPr sz="1100" dirty="0">
                        <a:latin typeface="Calibri" panose="020F0502020204030204" pitchFamily="34" charset="0"/>
                        <a:cs typeface="Calibri" panose="020F0502020204030204" pitchFamily="34" charset="0"/>
                      </a:endParaRPr>
                    </a:p>
                    <a:p>
                      <a:pPr marL="254635">
                        <a:lnSpc>
                          <a:spcPct val="100000"/>
                        </a:lnSpc>
                      </a:pPr>
                      <a:r>
                        <a:rPr sz="1100" b="1" spc="-50" dirty="0">
                          <a:solidFill>
                            <a:srgbClr val="FFFFFF"/>
                          </a:solidFill>
                          <a:latin typeface="Calibri" panose="020F0502020204030204" pitchFamily="34" charset="0"/>
                          <a:cs typeface="Calibri" panose="020F0502020204030204" pitchFamily="34" charset="0"/>
                        </a:rPr>
                        <a:t>Action</a:t>
                      </a:r>
                      <a:r>
                        <a:rPr sz="1100" b="1" spc="-10" dirty="0">
                          <a:solidFill>
                            <a:srgbClr val="FFFFFF"/>
                          </a:solidFill>
                          <a:latin typeface="Calibri" panose="020F0502020204030204" pitchFamily="34" charset="0"/>
                          <a:cs typeface="Calibri" panose="020F0502020204030204" pitchFamily="34" charset="0"/>
                        </a:rPr>
                        <a:t> </a:t>
                      </a:r>
                      <a:r>
                        <a:rPr sz="1100" b="1" spc="-45" dirty="0">
                          <a:solidFill>
                            <a:srgbClr val="FFFFFF"/>
                          </a:solidFill>
                          <a:latin typeface="Calibri" panose="020F0502020204030204" pitchFamily="34" charset="0"/>
                          <a:cs typeface="Calibri" panose="020F0502020204030204" pitchFamily="34" charset="0"/>
                        </a:rPr>
                        <a:t>Plan</a:t>
                      </a:r>
                      <a:endParaRPr sz="1100" dirty="0">
                        <a:latin typeface="Calibri" panose="020F0502020204030204" pitchFamily="34" charset="0"/>
                        <a:cs typeface="Calibri" panose="020F0502020204030204" pitchFamily="34" charset="0"/>
                      </a:endParaRPr>
                    </a:p>
                  </a:txBody>
                  <a:tcPr marL="0" marR="0" marT="5715" marB="0">
                    <a:lnL w="6350">
                      <a:solidFill>
                        <a:srgbClr val="FFFFFF"/>
                      </a:solidFill>
                      <a:prstDash val="solid"/>
                    </a:lnL>
                    <a:lnR w="6350">
                      <a:solidFill>
                        <a:srgbClr val="95A0A9"/>
                      </a:solidFill>
                      <a:prstDash val="solid"/>
                    </a:lnR>
                    <a:lnT w="6350">
                      <a:solidFill>
                        <a:srgbClr val="95A0A9"/>
                      </a:solidFill>
                      <a:prstDash val="solid"/>
                    </a:lnT>
                    <a:lnB w="6350">
                      <a:solidFill>
                        <a:srgbClr val="95A0A9"/>
                      </a:solidFill>
                      <a:prstDash val="solid"/>
                    </a:lnB>
                    <a:solidFill>
                      <a:srgbClr val="006892"/>
                    </a:solidFill>
                  </a:tcPr>
                </a:tc>
                <a:extLst>
                  <a:ext uri="{0D108BD9-81ED-4DB2-BD59-A6C34878D82A}">
                    <a16:rowId xmlns:a16="http://schemas.microsoft.com/office/drawing/2014/main" val="10000"/>
                  </a:ext>
                </a:extLst>
              </a:tr>
              <a:tr h="1620341">
                <a:tc rowSpan="5">
                  <a:txBody>
                    <a:bodyPr/>
                    <a:lstStyle/>
                    <a:p>
                      <a:pPr>
                        <a:lnSpc>
                          <a:spcPct val="100000"/>
                        </a:lnSpc>
                      </a:pPr>
                      <a:endParaRPr sz="1100">
                        <a:latin typeface="Calibri" panose="020F0502020204030204" pitchFamily="34" charset="0"/>
                        <a:cs typeface="Calibri" panose="020F0502020204030204" pitchFamily="34" charset="0"/>
                      </a:endParaRPr>
                    </a:p>
                    <a:p>
                      <a:pPr>
                        <a:lnSpc>
                          <a:spcPct val="100000"/>
                        </a:lnSpc>
                      </a:pPr>
                      <a:endParaRPr sz="1100">
                        <a:latin typeface="Calibri" panose="020F0502020204030204" pitchFamily="34" charset="0"/>
                        <a:cs typeface="Calibri" panose="020F0502020204030204" pitchFamily="34" charset="0"/>
                      </a:endParaRPr>
                    </a:p>
                    <a:p>
                      <a:pPr>
                        <a:lnSpc>
                          <a:spcPct val="100000"/>
                        </a:lnSpc>
                      </a:pPr>
                      <a:endParaRPr sz="1100">
                        <a:latin typeface="Calibri" panose="020F0502020204030204" pitchFamily="34" charset="0"/>
                        <a:cs typeface="Calibri" panose="020F0502020204030204" pitchFamily="34" charset="0"/>
                      </a:endParaRPr>
                    </a:p>
                    <a:p>
                      <a:pPr>
                        <a:lnSpc>
                          <a:spcPct val="100000"/>
                        </a:lnSpc>
                      </a:pPr>
                      <a:endParaRPr sz="1100">
                        <a:latin typeface="Calibri" panose="020F0502020204030204" pitchFamily="34" charset="0"/>
                        <a:cs typeface="Calibri" panose="020F0502020204030204" pitchFamily="34" charset="0"/>
                      </a:endParaRPr>
                    </a:p>
                    <a:p>
                      <a:pPr>
                        <a:lnSpc>
                          <a:spcPct val="100000"/>
                        </a:lnSpc>
                      </a:pPr>
                      <a:endParaRPr sz="1100">
                        <a:latin typeface="Calibri" panose="020F0502020204030204" pitchFamily="34" charset="0"/>
                        <a:cs typeface="Calibri" panose="020F0502020204030204" pitchFamily="34" charset="0"/>
                      </a:endParaRPr>
                    </a:p>
                    <a:p>
                      <a:pPr>
                        <a:lnSpc>
                          <a:spcPct val="100000"/>
                        </a:lnSpc>
                      </a:pPr>
                      <a:endParaRPr sz="1100">
                        <a:latin typeface="Calibri" panose="020F0502020204030204" pitchFamily="34" charset="0"/>
                        <a:cs typeface="Calibri" panose="020F0502020204030204" pitchFamily="34" charset="0"/>
                      </a:endParaRPr>
                    </a:p>
                    <a:p>
                      <a:pPr>
                        <a:lnSpc>
                          <a:spcPct val="100000"/>
                        </a:lnSpc>
                      </a:pPr>
                      <a:endParaRPr sz="1100">
                        <a:latin typeface="Calibri" panose="020F0502020204030204" pitchFamily="34" charset="0"/>
                        <a:cs typeface="Calibri" panose="020F0502020204030204" pitchFamily="34" charset="0"/>
                      </a:endParaRPr>
                    </a:p>
                    <a:p>
                      <a:pPr>
                        <a:lnSpc>
                          <a:spcPct val="100000"/>
                        </a:lnSpc>
                      </a:pPr>
                      <a:endParaRPr sz="1100">
                        <a:latin typeface="Calibri" panose="020F0502020204030204" pitchFamily="34" charset="0"/>
                        <a:cs typeface="Calibri" panose="020F0502020204030204" pitchFamily="34" charset="0"/>
                      </a:endParaRPr>
                    </a:p>
                    <a:p>
                      <a:pPr>
                        <a:lnSpc>
                          <a:spcPct val="100000"/>
                        </a:lnSpc>
                      </a:pPr>
                      <a:endParaRPr sz="1100">
                        <a:latin typeface="Calibri" panose="020F0502020204030204" pitchFamily="34" charset="0"/>
                        <a:cs typeface="Calibri" panose="020F0502020204030204" pitchFamily="34" charset="0"/>
                      </a:endParaRPr>
                    </a:p>
                    <a:p>
                      <a:pPr>
                        <a:lnSpc>
                          <a:spcPct val="100000"/>
                        </a:lnSpc>
                      </a:pPr>
                      <a:endParaRPr sz="1100">
                        <a:latin typeface="Calibri" panose="020F0502020204030204" pitchFamily="34" charset="0"/>
                        <a:cs typeface="Calibri" panose="020F0502020204030204" pitchFamily="34" charset="0"/>
                      </a:endParaRPr>
                    </a:p>
                    <a:p>
                      <a:pPr marL="74930" marR="163195">
                        <a:lnSpc>
                          <a:spcPct val="104299"/>
                        </a:lnSpc>
                        <a:spcBef>
                          <a:spcPts val="5"/>
                        </a:spcBef>
                      </a:pPr>
                      <a:r>
                        <a:rPr sz="1100" b="1" spc="-55" dirty="0">
                          <a:latin typeface="Calibri" panose="020F0502020204030204" pitchFamily="34" charset="0"/>
                          <a:cs typeface="Calibri" panose="020F0502020204030204" pitchFamily="34" charset="0"/>
                        </a:rPr>
                        <a:t>Expand  </a:t>
                      </a:r>
                      <a:r>
                        <a:rPr sz="1100" b="1" spc="-60" dirty="0">
                          <a:latin typeface="Calibri" panose="020F0502020204030204" pitchFamily="34" charset="0"/>
                          <a:cs typeface="Calibri" panose="020F0502020204030204" pitchFamily="34" charset="0"/>
                        </a:rPr>
                        <a:t>product  </a:t>
                      </a:r>
                      <a:r>
                        <a:rPr sz="1100" b="1" spc="-85" dirty="0">
                          <a:latin typeface="Calibri" panose="020F0502020204030204" pitchFamily="34" charset="0"/>
                          <a:cs typeface="Calibri" panose="020F0502020204030204" pitchFamily="34" charset="0"/>
                        </a:rPr>
                        <a:t>p</a:t>
                      </a:r>
                      <a:r>
                        <a:rPr sz="1100" b="1" spc="-65" dirty="0">
                          <a:latin typeface="Calibri" panose="020F0502020204030204" pitchFamily="34" charset="0"/>
                          <a:cs typeface="Calibri" panose="020F0502020204030204" pitchFamily="34" charset="0"/>
                        </a:rPr>
                        <a:t>o</a:t>
                      </a:r>
                      <a:r>
                        <a:rPr sz="1100" b="1" spc="-40" dirty="0">
                          <a:latin typeface="Calibri" panose="020F0502020204030204" pitchFamily="34" charset="0"/>
                          <a:cs typeface="Calibri" panose="020F0502020204030204" pitchFamily="34" charset="0"/>
                        </a:rPr>
                        <a:t>r</a:t>
                      </a:r>
                      <a:r>
                        <a:rPr sz="1100" b="1" spc="-50" dirty="0">
                          <a:latin typeface="Calibri" panose="020F0502020204030204" pitchFamily="34" charset="0"/>
                          <a:cs typeface="Calibri" panose="020F0502020204030204" pitchFamily="34" charset="0"/>
                        </a:rPr>
                        <a:t>t</a:t>
                      </a:r>
                      <a:r>
                        <a:rPr sz="1100" b="1" spc="-85" dirty="0">
                          <a:latin typeface="Calibri" panose="020F0502020204030204" pitchFamily="34" charset="0"/>
                          <a:cs typeface="Calibri" panose="020F0502020204030204" pitchFamily="34" charset="0"/>
                        </a:rPr>
                        <a:t>f</a:t>
                      </a:r>
                      <a:r>
                        <a:rPr sz="1100" b="1" spc="-70" dirty="0">
                          <a:latin typeface="Calibri" panose="020F0502020204030204" pitchFamily="34" charset="0"/>
                          <a:cs typeface="Calibri" panose="020F0502020204030204" pitchFamily="34" charset="0"/>
                        </a:rPr>
                        <a:t>o</a:t>
                      </a:r>
                      <a:r>
                        <a:rPr sz="1100" b="1" spc="-20" dirty="0">
                          <a:latin typeface="Calibri" panose="020F0502020204030204" pitchFamily="34" charset="0"/>
                          <a:cs typeface="Calibri" panose="020F0502020204030204" pitchFamily="34" charset="0"/>
                        </a:rPr>
                        <a:t>l</a:t>
                      </a:r>
                      <a:r>
                        <a:rPr sz="1100" b="1" spc="-55" dirty="0">
                          <a:latin typeface="Calibri" panose="020F0502020204030204" pitchFamily="34" charset="0"/>
                          <a:cs typeface="Calibri" panose="020F0502020204030204" pitchFamily="34" charset="0"/>
                        </a:rPr>
                        <a:t>i</a:t>
                      </a:r>
                      <a:r>
                        <a:rPr sz="1100" b="1" dirty="0">
                          <a:latin typeface="Calibri" panose="020F0502020204030204" pitchFamily="34" charset="0"/>
                          <a:cs typeface="Calibri" panose="020F0502020204030204" pitchFamily="34" charset="0"/>
                        </a:rPr>
                        <a:t>o  </a:t>
                      </a:r>
                      <a:r>
                        <a:rPr sz="1100" b="1" spc="-65" dirty="0">
                          <a:latin typeface="Calibri" panose="020F0502020204030204" pitchFamily="34" charset="0"/>
                          <a:cs typeface="Calibri" panose="020F0502020204030204" pitchFamily="34" charset="0"/>
                        </a:rPr>
                        <a:t>and  </a:t>
                      </a:r>
                      <a:r>
                        <a:rPr sz="1100" b="1" spc="-70" dirty="0">
                          <a:latin typeface="Calibri" panose="020F0502020204030204" pitchFamily="34" charset="0"/>
                          <a:cs typeface="Calibri" panose="020F0502020204030204" pitchFamily="34" charset="0"/>
                        </a:rPr>
                        <a:t>access  </a:t>
                      </a:r>
                      <a:r>
                        <a:rPr sz="1100" b="1" spc="-45" dirty="0">
                          <a:latin typeface="Calibri" panose="020F0502020204030204" pitchFamily="34" charset="0"/>
                          <a:cs typeface="Calibri" panose="020F0502020204030204" pitchFamily="34" charset="0"/>
                        </a:rPr>
                        <a:t>to </a:t>
                      </a:r>
                      <a:r>
                        <a:rPr sz="1100" b="1" spc="-60" dirty="0">
                          <a:latin typeface="Calibri" panose="020F0502020204030204" pitchFamily="34" charset="0"/>
                          <a:cs typeface="Calibri" panose="020F0502020204030204" pitchFamily="34" charset="0"/>
                        </a:rPr>
                        <a:t>new  </a:t>
                      </a:r>
                      <a:r>
                        <a:rPr sz="1100" b="1" spc="-70" dirty="0">
                          <a:latin typeface="Calibri" panose="020F0502020204030204" pitchFamily="34" charset="0"/>
                          <a:cs typeface="Calibri" panose="020F0502020204030204" pitchFamily="34" charset="0"/>
                        </a:rPr>
                        <a:t>m</a:t>
                      </a:r>
                      <a:r>
                        <a:rPr sz="1100" b="1" spc="-45" dirty="0">
                          <a:latin typeface="Calibri" panose="020F0502020204030204" pitchFamily="34" charset="0"/>
                          <a:cs typeface="Calibri" panose="020F0502020204030204" pitchFamily="34" charset="0"/>
                        </a:rPr>
                        <a:t>a</a:t>
                      </a:r>
                      <a:r>
                        <a:rPr sz="1100" b="1" spc="-35" dirty="0">
                          <a:latin typeface="Calibri" panose="020F0502020204030204" pitchFamily="34" charset="0"/>
                          <a:cs typeface="Calibri" panose="020F0502020204030204" pitchFamily="34" charset="0"/>
                        </a:rPr>
                        <a:t>r</a:t>
                      </a:r>
                      <a:r>
                        <a:rPr sz="1100" b="1" spc="-114" dirty="0">
                          <a:latin typeface="Calibri" panose="020F0502020204030204" pitchFamily="34" charset="0"/>
                          <a:cs typeface="Calibri" panose="020F0502020204030204" pitchFamily="34" charset="0"/>
                        </a:rPr>
                        <a:t>k</a:t>
                      </a:r>
                      <a:r>
                        <a:rPr sz="1100" b="1" spc="-65" dirty="0">
                          <a:latin typeface="Calibri" panose="020F0502020204030204" pitchFamily="34" charset="0"/>
                          <a:cs typeface="Calibri" panose="020F0502020204030204" pitchFamily="34" charset="0"/>
                        </a:rPr>
                        <a:t>e</a:t>
                      </a:r>
                      <a:r>
                        <a:rPr sz="1100" b="1" spc="-75" dirty="0">
                          <a:latin typeface="Calibri" panose="020F0502020204030204" pitchFamily="34" charset="0"/>
                          <a:cs typeface="Calibri" panose="020F0502020204030204" pitchFamily="34" charset="0"/>
                        </a:rPr>
                        <a:t>t</a:t>
                      </a:r>
                      <a:r>
                        <a:rPr sz="1100" b="1" dirty="0">
                          <a:latin typeface="Calibri" panose="020F0502020204030204" pitchFamily="34" charset="0"/>
                          <a:cs typeface="Calibri" panose="020F0502020204030204" pitchFamily="34" charset="0"/>
                        </a:rPr>
                        <a:t>s</a:t>
                      </a:r>
                      <a:endParaRPr sz="1100">
                        <a:latin typeface="Calibri" panose="020F0502020204030204" pitchFamily="34" charset="0"/>
                        <a:cs typeface="Calibri" panose="020F0502020204030204" pitchFamily="34" charset="0"/>
                      </a:endParaRPr>
                    </a:p>
                  </a:txBody>
                  <a:tcPr marL="0" marR="0" marT="0"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rowSpan="3">
                  <a:txBody>
                    <a:bodyPr/>
                    <a:lstStyle/>
                    <a:p>
                      <a:pPr>
                        <a:lnSpc>
                          <a:spcPct val="100000"/>
                        </a:lnSpc>
                      </a:pPr>
                      <a:endParaRPr sz="1100" dirty="0">
                        <a:latin typeface="Calibri" panose="020F0502020204030204" pitchFamily="34" charset="0"/>
                        <a:cs typeface="Calibri" panose="020F0502020204030204" pitchFamily="34" charset="0"/>
                      </a:endParaRPr>
                    </a:p>
                    <a:p>
                      <a:pPr>
                        <a:lnSpc>
                          <a:spcPct val="100000"/>
                        </a:lnSpc>
                      </a:pPr>
                      <a:endParaRPr sz="1100" dirty="0">
                        <a:latin typeface="Calibri" panose="020F0502020204030204" pitchFamily="34" charset="0"/>
                        <a:cs typeface="Calibri" panose="020F0502020204030204" pitchFamily="34" charset="0"/>
                      </a:endParaRPr>
                    </a:p>
                    <a:p>
                      <a:pPr>
                        <a:lnSpc>
                          <a:spcPct val="100000"/>
                        </a:lnSpc>
                      </a:pPr>
                      <a:endParaRPr sz="1100" dirty="0">
                        <a:latin typeface="Calibri" panose="020F0502020204030204" pitchFamily="34" charset="0"/>
                        <a:cs typeface="Calibri" panose="020F0502020204030204" pitchFamily="34" charset="0"/>
                      </a:endParaRPr>
                    </a:p>
                    <a:p>
                      <a:pPr>
                        <a:lnSpc>
                          <a:spcPct val="100000"/>
                        </a:lnSpc>
                      </a:pPr>
                      <a:endParaRPr sz="1100" dirty="0">
                        <a:latin typeface="Calibri" panose="020F0502020204030204" pitchFamily="34" charset="0"/>
                        <a:cs typeface="Calibri" panose="020F0502020204030204" pitchFamily="34" charset="0"/>
                      </a:endParaRPr>
                    </a:p>
                    <a:p>
                      <a:pPr>
                        <a:lnSpc>
                          <a:spcPct val="100000"/>
                        </a:lnSpc>
                      </a:pPr>
                      <a:endParaRPr sz="1100" dirty="0">
                        <a:latin typeface="Calibri" panose="020F0502020204030204" pitchFamily="34" charset="0"/>
                        <a:cs typeface="Calibri" panose="020F0502020204030204" pitchFamily="34" charset="0"/>
                      </a:endParaRPr>
                    </a:p>
                    <a:p>
                      <a:pPr>
                        <a:lnSpc>
                          <a:spcPct val="100000"/>
                        </a:lnSpc>
                        <a:spcBef>
                          <a:spcPts val="35"/>
                        </a:spcBef>
                      </a:pPr>
                      <a:endParaRPr sz="1100" dirty="0">
                        <a:latin typeface="Calibri" panose="020F0502020204030204" pitchFamily="34" charset="0"/>
                        <a:cs typeface="Calibri" panose="020F0502020204030204" pitchFamily="34" charset="0"/>
                      </a:endParaRPr>
                    </a:p>
                    <a:p>
                      <a:pPr marL="74930" marR="5080">
                        <a:lnSpc>
                          <a:spcPct val="104200"/>
                        </a:lnSpc>
                      </a:pPr>
                      <a:r>
                        <a:rPr sz="1100" spc="-45" dirty="0">
                          <a:latin typeface="Calibri" panose="020F0502020204030204" pitchFamily="34" charset="0"/>
                          <a:cs typeface="Calibri" panose="020F0502020204030204" pitchFamily="34" charset="0"/>
                        </a:rPr>
                        <a:t>New </a:t>
                      </a:r>
                      <a:r>
                        <a:rPr sz="1100" spc="-30" dirty="0">
                          <a:latin typeface="Calibri" panose="020F0502020204030204" pitchFamily="34" charset="0"/>
                          <a:cs typeface="Calibri" panose="020F0502020204030204" pitchFamily="34" charset="0"/>
                        </a:rPr>
                        <a:t>and  </a:t>
                      </a:r>
                      <a:r>
                        <a:rPr sz="1100" spc="-55" dirty="0">
                          <a:latin typeface="Calibri" panose="020F0502020204030204" pitchFamily="34" charset="0"/>
                          <a:cs typeface="Calibri" panose="020F0502020204030204" pitchFamily="34" charset="0"/>
                        </a:rPr>
                        <a:t>improved  </a:t>
                      </a:r>
                      <a:r>
                        <a:rPr sz="1100" spc="-50" dirty="0">
                          <a:latin typeface="Calibri" panose="020F0502020204030204" pitchFamily="34" charset="0"/>
                          <a:cs typeface="Calibri" panose="020F0502020204030204" pitchFamily="34" charset="0"/>
                        </a:rPr>
                        <a:t>products  and  </a:t>
                      </a:r>
                      <a:r>
                        <a:rPr sz="1100" spc="-70" dirty="0">
                          <a:latin typeface="Calibri" panose="020F0502020204030204" pitchFamily="34" charset="0"/>
                          <a:cs typeface="Calibri" panose="020F0502020204030204" pitchFamily="34" charset="0"/>
                        </a:rPr>
                        <a:t>t</a:t>
                      </a:r>
                      <a:r>
                        <a:rPr sz="1100" spc="-65" dirty="0">
                          <a:latin typeface="Calibri" panose="020F0502020204030204" pitchFamily="34" charset="0"/>
                          <a:cs typeface="Calibri" panose="020F0502020204030204" pitchFamily="34" charset="0"/>
                        </a:rPr>
                        <a:t>e</a:t>
                      </a:r>
                      <a:r>
                        <a:rPr sz="1100" spc="-40" dirty="0">
                          <a:latin typeface="Calibri" panose="020F0502020204030204" pitchFamily="34" charset="0"/>
                          <a:cs typeface="Calibri" panose="020F0502020204030204" pitchFamily="34" charset="0"/>
                        </a:rPr>
                        <a:t>c</a:t>
                      </a:r>
                      <a:r>
                        <a:rPr sz="1100" spc="-30" dirty="0">
                          <a:latin typeface="Calibri" panose="020F0502020204030204" pitchFamily="34" charset="0"/>
                          <a:cs typeface="Calibri" panose="020F0502020204030204" pitchFamily="34" charset="0"/>
                        </a:rPr>
                        <a:t>h</a:t>
                      </a:r>
                      <a:r>
                        <a:rPr sz="1100" spc="-55" dirty="0">
                          <a:latin typeface="Calibri" panose="020F0502020204030204" pitchFamily="34" charset="0"/>
                          <a:cs typeface="Calibri" panose="020F0502020204030204" pitchFamily="34" charset="0"/>
                        </a:rPr>
                        <a:t>no</a:t>
                      </a:r>
                      <a:r>
                        <a:rPr sz="1100" spc="-40" dirty="0">
                          <a:latin typeface="Calibri" panose="020F0502020204030204" pitchFamily="34" charset="0"/>
                          <a:cs typeface="Calibri" panose="020F0502020204030204" pitchFamily="34" charset="0"/>
                        </a:rPr>
                        <a:t>l</a:t>
                      </a:r>
                      <a:r>
                        <a:rPr sz="1100" spc="-65" dirty="0">
                          <a:latin typeface="Calibri" panose="020F0502020204030204" pitchFamily="34" charset="0"/>
                          <a:cs typeface="Calibri" panose="020F0502020204030204" pitchFamily="34" charset="0"/>
                        </a:rPr>
                        <a:t>o</a:t>
                      </a:r>
                      <a:r>
                        <a:rPr sz="1100" spc="-35" dirty="0">
                          <a:latin typeface="Calibri" panose="020F0502020204030204" pitchFamily="34" charset="0"/>
                          <a:cs typeface="Calibri" panose="020F0502020204030204" pitchFamily="34" charset="0"/>
                        </a:rPr>
                        <a:t>g</a:t>
                      </a:r>
                      <a:r>
                        <a:rPr sz="1100" spc="-40" dirty="0">
                          <a:latin typeface="Calibri" panose="020F0502020204030204" pitchFamily="34" charset="0"/>
                          <a:cs typeface="Calibri" panose="020F0502020204030204" pitchFamily="34" charset="0"/>
                        </a:rPr>
                        <a:t>i</a:t>
                      </a:r>
                      <a:r>
                        <a:rPr sz="1100" spc="-75" dirty="0">
                          <a:latin typeface="Calibri" panose="020F0502020204030204" pitchFamily="34" charset="0"/>
                          <a:cs typeface="Calibri" panose="020F0502020204030204" pitchFamily="34" charset="0"/>
                        </a:rPr>
                        <a:t>e</a:t>
                      </a:r>
                      <a:r>
                        <a:rPr sz="1100" dirty="0">
                          <a:latin typeface="Calibri" panose="020F0502020204030204" pitchFamily="34" charset="0"/>
                          <a:cs typeface="Calibri" panose="020F0502020204030204" pitchFamily="34" charset="0"/>
                        </a:rPr>
                        <a:t>s</a:t>
                      </a:r>
                    </a:p>
                  </a:txBody>
                  <a:tcPr marL="0" marR="0" marT="0"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marL="74930" marR="15875">
                        <a:lnSpc>
                          <a:spcPct val="104200"/>
                        </a:lnSpc>
                        <a:spcBef>
                          <a:spcPts val="430"/>
                        </a:spcBef>
                      </a:pPr>
                      <a:r>
                        <a:rPr sz="1100" spc="-35" dirty="0">
                          <a:latin typeface="Calibri" panose="020F0502020204030204" pitchFamily="34" charset="0"/>
                          <a:cs typeface="Calibri" panose="020F0502020204030204" pitchFamily="34" charset="0"/>
                        </a:rPr>
                        <a:t>Number </a:t>
                      </a:r>
                      <a:r>
                        <a:rPr sz="1100" dirty="0">
                          <a:latin typeface="Calibri" panose="020F0502020204030204" pitchFamily="34" charset="0"/>
                          <a:cs typeface="Calibri" panose="020F0502020204030204" pitchFamily="34" charset="0"/>
                        </a:rPr>
                        <a:t>(#)  </a:t>
                      </a:r>
                      <a:r>
                        <a:rPr sz="1100" spc="-25" dirty="0">
                          <a:latin typeface="Calibri" panose="020F0502020204030204" pitchFamily="34" charset="0"/>
                          <a:cs typeface="Calibri" panose="020F0502020204030204" pitchFamily="34" charset="0"/>
                        </a:rPr>
                        <a:t>of </a:t>
                      </a:r>
                      <a:r>
                        <a:rPr sz="1100" spc="-50" dirty="0">
                          <a:latin typeface="Calibri" panose="020F0502020204030204" pitchFamily="34" charset="0"/>
                          <a:cs typeface="Calibri" panose="020F0502020204030204" pitchFamily="34" charset="0"/>
                        </a:rPr>
                        <a:t>new </a:t>
                      </a:r>
                      <a:r>
                        <a:rPr sz="1100" spc="-30" dirty="0">
                          <a:latin typeface="Calibri" panose="020F0502020204030204" pitchFamily="34" charset="0"/>
                          <a:cs typeface="Calibri" panose="020F0502020204030204" pitchFamily="34" charset="0"/>
                        </a:rPr>
                        <a:t>and  </a:t>
                      </a:r>
                      <a:r>
                        <a:rPr sz="1100" spc="-55" dirty="0">
                          <a:latin typeface="Calibri" panose="020F0502020204030204" pitchFamily="34" charset="0"/>
                          <a:cs typeface="Calibri" panose="020F0502020204030204" pitchFamily="34" charset="0"/>
                        </a:rPr>
                        <a:t>improved  </a:t>
                      </a:r>
                      <a:r>
                        <a:rPr sz="1100" spc="-45" dirty="0">
                          <a:latin typeface="Calibri" panose="020F0502020204030204" pitchFamily="34" charset="0"/>
                          <a:cs typeface="Calibri" panose="020F0502020204030204" pitchFamily="34" charset="0"/>
                        </a:rPr>
                        <a:t>product  registration  </a:t>
                      </a:r>
                      <a:r>
                        <a:rPr sz="1100" spc="-50" dirty="0">
                          <a:latin typeface="Calibri" panose="020F0502020204030204" pitchFamily="34" charset="0"/>
                          <a:cs typeface="Calibri" panose="020F0502020204030204" pitchFamily="34" charset="0"/>
                        </a:rPr>
                        <a:t>dossiers  </a:t>
                      </a:r>
                      <a:r>
                        <a:rPr sz="1100" spc="-45" dirty="0">
                          <a:latin typeface="Calibri" panose="020F0502020204030204" pitchFamily="34" charset="0"/>
                          <a:cs typeface="Calibri" panose="020F0502020204030204" pitchFamily="34" charset="0"/>
                        </a:rPr>
                        <a:t>submitted </a:t>
                      </a:r>
                      <a:r>
                        <a:rPr sz="1100" spc="-70" dirty="0">
                          <a:latin typeface="Calibri" panose="020F0502020204030204" pitchFamily="34" charset="0"/>
                          <a:cs typeface="Calibri" panose="020F0502020204030204" pitchFamily="34" charset="0"/>
                        </a:rPr>
                        <a:t>to  </a:t>
                      </a:r>
                      <a:r>
                        <a:rPr sz="1100" spc="-45" dirty="0">
                          <a:latin typeface="Calibri" panose="020F0502020204030204" pitchFamily="34" charset="0"/>
                          <a:cs typeface="Calibri" panose="020F0502020204030204" pitchFamily="34" charset="0"/>
                        </a:rPr>
                        <a:t>regulatory  authorities</a:t>
                      </a:r>
                      <a:endParaRPr sz="1100" dirty="0">
                        <a:latin typeface="Calibri" panose="020F0502020204030204" pitchFamily="34" charset="0"/>
                        <a:cs typeface="Calibri" panose="020F0502020204030204" pitchFamily="34" charset="0"/>
                      </a:endParaRPr>
                    </a:p>
                  </a:txBody>
                  <a:tcPr marL="0" marR="0" marT="54610"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a:lnSpc>
                          <a:spcPct val="100000"/>
                        </a:lnSpc>
                      </a:pPr>
                      <a:endParaRPr sz="1100" dirty="0">
                        <a:latin typeface="Calibri" panose="020F0502020204030204" pitchFamily="34" charset="0"/>
                        <a:cs typeface="Calibri" panose="020F0502020204030204" pitchFamily="34" charset="0"/>
                      </a:endParaRPr>
                    </a:p>
                    <a:p>
                      <a:pPr>
                        <a:lnSpc>
                          <a:spcPct val="100000"/>
                        </a:lnSpc>
                      </a:pPr>
                      <a:endParaRPr sz="1100" dirty="0">
                        <a:latin typeface="Calibri" panose="020F0502020204030204" pitchFamily="34" charset="0"/>
                        <a:cs typeface="Calibri" panose="020F0502020204030204" pitchFamily="34" charset="0"/>
                      </a:endParaRPr>
                    </a:p>
                    <a:p>
                      <a:pPr>
                        <a:lnSpc>
                          <a:spcPct val="100000"/>
                        </a:lnSpc>
                      </a:pPr>
                      <a:endParaRPr sz="1100" dirty="0">
                        <a:latin typeface="Calibri" panose="020F0502020204030204" pitchFamily="34" charset="0"/>
                        <a:cs typeface="Calibri" panose="020F0502020204030204" pitchFamily="34" charset="0"/>
                      </a:endParaRPr>
                    </a:p>
                    <a:p>
                      <a:pPr>
                        <a:lnSpc>
                          <a:spcPct val="100000"/>
                        </a:lnSpc>
                        <a:spcBef>
                          <a:spcPts val="40"/>
                        </a:spcBef>
                      </a:pPr>
                      <a:endParaRPr sz="1100" dirty="0">
                        <a:latin typeface="Calibri" panose="020F0502020204030204" pitchFamily="34" charset="0"/>
                        <a:cs typeface="Calibri" panose="020F0502020204030204" pitchFamily="34" charset="0"/>
                      </a:endParaRPr>
                    </a:p>
                    <a:p>
                      <a:pPr marL="74930">
                        <a:lnSpc>
                          <a:spcPct val="100000"/>
                        </a:lnSpc>
                      </a:pPr>
                      <a:r>
                        <a:rPr sz="1100" dirty="0">
                          <a:latin typeface="Calibri" panose="020F0502020204030204" pitchFamily="34" charset="0"/>
                          <a:cs typeface="Calibri" panose="020F0502020204030204" pitchFamily="34" charset="0"/>
                        </a:rPr>
                        <a:t>3</a:t>
                      </a:r>
                    </a:p>
                  </a:txBody>
                  <a:tcPr marL="0" marR="0" marT="0"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a:lnSpc>
                          <a:spcPct val="100000"/>
                        </a:lnSpc>
                      </a:pPr>
                      <a:endParaRPr sz="1100" dirty="0">
                        <a:latin typeface="Calibri" panose="020F0502020204030204" pitchFamily="34" charset="0"/>
                        <a:cs typeface="Calibri" panose="020F0502020204030204" pitchFamily="34" charset="0"/>
                      </a:endParaRPr>
                    </a:p>
                    <a:p>
                      <a:pPr>
                        <a:lnSpc>
                          <a:spcPct val="100000"/>
                        </a:lnSpc>
                      </a:pPr>
                      <a:endParaRPr sz="1100" dirty="0">
                        <a:latin typeface="Calibri" panose="020F0502020204030204" pitchFamily="34" charset="0"/>
                        <a:cs typeface="Calibri" panose="020F0502020204030204" pitchFamily="34" charset="0"/>
                      </a:endParaRPr>
                    </a:p>
                    <a:p>
                      <a:pPr>
                        <a:lnSpc>
                          <a:spcPct val="100000"/>
                        </a:lnSpc>
                      </a:pPr>
                      <a:endParaRPr sz="1100" dirty="0">
                        <a:latin typeface="Calibri" panose="020F0502020204030204" pitchFamily="34" charset="0"/>
                        <a:cs typeface="Calibri" panose="020F0502020204030204" pitchFamily="34" charset="0"/>
                      </a:endParaRPr>
                    </a:p>
                    <a:p>
                      <a:pPr>
                        <a:lnSpc>
                          <a:spcPct val="100000"/>
                        </a:lnSpc>
                        <a:spcBef>
                          <a:spcPts val="40"/>
                        </a:spcBef>
                      </a:pPr>
                      <a:endParaRPr sz="1100" dirty="0">
                        <a:latin typeface="Calibri" panose="020F0502020204030204" pitchFamily="34" charset="0"/>
                        <a:cs typeface="Calibri" panose="020F0502020204030204" pitchFamily="34" charset="0"/>
                      </a:endParaRPr>
                    </a:p>
                    <a:p>
                      <a:pPr marL="74930">
                        <a:lnSpc>
                          <a:spcPct val="100000"/>
                        </a:lnSpc>
                      </a:pPr>
                      <a:r>
                        <a:rPr sz="1100" dirty="0">
                          <a:latin typeface="Calibri" panose="020F0502020204030204" pitchFamily="34" charset="0"/>
                          <a:cs typeface="Calibri" panose="020F0502020204030204" pitchFamily="34" charset="0"/>
                        </a:rPr>
                        <a:t>1</a:t>
                      </a:r>
                    </a:p>
                  </a:txBody>
                  <a:tcPr marL="0" marR="0" marT="0"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a:lnSpc>
                          <a:spcPct val="100000"/>
                        </a:lnSpc>
                      </a:pPr>
                      <a:endParaRPr sz="1100" dirty="0">
                        <a:latin typeface="Calibri" panose="020F0502020204030204" pitchFamily="34" charset="0"/>
                        <a:cs typeface="Calibri" panose="020F0502020204030204" pitchFamily="34" charset="0"/>
                      </a:endParaRPr>
                    </a:p>
                    <a:p>
                      <a:pPr>
                        <a:lnSpc>
                          <a:spcPct val="100000"/>
                        </a:lnSpc>
                      </a:pPr>
                      <a:endParaRPr sz="1100" dirty="0">
                        <a:latin typeface="Calibri" panose="020F0502020204030204" pitchFamily="34" charset="0"/>
                        <a:cs typeface="Calibri" panose="020F0502020204030204" pitchFamily="34" charset="0"/>
                      </a:endParaRPr>
                    </a:p>
                    <a:p>
                      <a:pPr>
                        <a:lnSpc>
                          <a:spcPct val="100000"/>
                        </a:lnSpc>
                        <a:spcBef>
                          <a:spcPts val="20"/>
                        </a:spcBef>
                      </a:pPr>
                      <a:endParaRPr sz="1100" dirty="0">
                        <a:latin typeface="Calibri" panose="020F0502020204030204" pitchFamily="34" charset="0"/>
                        <a:cs typeface="Calibri" panose="020F0502020204030204" pitchFamily="34" charset="0"/>
                      </a:endParaRPr>
                    </a:p>
                    <a:p>
                      <a:pPr marL="74930">
                        <a:lnSpc>
                          <a:spcPct val="100000"/>
                        </a:lnSpc>
                      </a:pPr>
                      <a:r>
                        <a:rPr sz="1100" dirty="0">
                          <a:latin typeface="Calibri" panose="020F0502020204030204" pitchFamily="34" charset="0"/>
                          <a:cs typeface="Calibri" panose="020F0502020204030204" pitchFamily="34" charset="0"/>
                        </a:rPr>
                        <a:t>-2</a:t>
                      </a:r>
                    </a:p>
                    <a:p>
                      <a:pPr marL="74930" marR="140335">
                        <a:lnSpc>
                          <a:spcPct val="104200"/>
                        </a:lnSpc>
                      </a:pPr>
                      <a:r>
                        <a:rPr sz="1100" spc="-50" dirty="0">
                          <a:latin typeface="Calibri" panose="020F0502020204030204" pitchFamily="34" charset="0"/>
                          <a:cs typeface="Calibri" panose="020F0502020204030204" pitchFamily="34" charset="0"/>
                        </a:rPr>
                        <a:t>Not  </a:t>
                      </a:r>
                      <a:r>
                        <a:rPr sz="1100" spc="-60" dirty="0">
                          <a:latin typeface="Calibri" panose="020F0502020204030204" pitchFamily="34" charset="0"/>
                          <a:cs typeface="Calibri" panose="020F0502020204030204" pitchFamily="34" charset="0"/>
                        </a:rPr>
                        <a:t>a</a:t>
                      </a:r>
                      <a:r>
                        <a:rPr sz="1100" spc="-40" dirty="0">
                          <a:latin typeface="Calibri" panose="020F0502020204030204" pitchFamily="34" charset="0"/>
                          <a:cs typeface="Calibri" panose="020F0502020204030204" pitchFamily="34" charset="0"/>
                        </a:rPr>
                        <a:t>c</a:t>
                      </a:r>
                      <a:r>
                        <a:rPr sz="1100" spc="-15" dirty="0">
                          <a:latin typeface="Calibri" panose="020F0502020204030204" pitchFamily="34" charset="0"/>
                          <a:cs typeface="Calibri" panose="020F0502020204030204" pitchFamily="34" charset="0"/>
                        </a:rPr>
                        <a:t>h</a:t>
                      </a:r>
                      <a:r>
                        <a:rPr sz="1100" spc="-40" dirty="0">
                          <a:latin typeface="Calibri" panose="020F0502020204030204" pitchFamily="34" charset="0"/>
                          <a:cs typeface="Calibri" panose="020F0502020204030204" pitchFamily="34" charset="0"/>
                        </a:rPr>
                        <a:t>i</a:t>
                      </a:r>
                      <a:r>
                        <a:rPr sz="1100" spc="-95" dirty="0">
                          <a:latin typeface="Calibri" panose="020F0502020204030204" pitchFamily="34" charset="0"/>
                          <a:cs typeface="Calibri" panose="020F0502020204030204" pitchFamily="34" charset="0"/>
                        </a:rPr>
                        <a:t>e</a:t>
                      </a:r>
                      <a:r>
                        <a:rPr sz="1100" spc="-90" dirty="0">
                          <a:latin typeface="Calibri" panose="020F0502020204030204" pitchFamily="34" charset="0"/>
                          <a:cs typeface="Calibri" panose="020F0502020204030204" pitchFamily="34" charset="0"/>
                        </a:rPr>
                        <a:t>v</a:t>
                      </a:r>
                      <a:r>
                        <a:rPr sz="1100" spc="-65" dirty="0">
                          <a:latin typeface="Calibri" panose="020F0502020204030204" pitchFamily="34" charset="0"/>
                          <a:cs typeface="Calibri" panose="020F0502020204030204" pitchFamily="34" charset="0"/>
                        </a:rPr>
                        <a:t>e</a:t>
                      </a:r>
                      <a:r>
                        <a:rPr sz="1100" dirty="0">
                          <a:latin typeface="Calibri" panose="020F0502020204030204" pitchFamily="34" charset="0"/>
                          <a:cs typeface="Calibri" panose="020F0502020204030204" pitchFamily="34" charset="0"/>
                        </a:rPr>
                        <a:t>d</a:t>
                      </a:r>
                    </a:p>
                  </a:txBody>
                  <a:tcPr marL="0" marR="0" marT="0"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a:lnSpc>
                          <a:spcPct val="100000"/>
                        </a:lnSpc>
                      </a:pPr>
                      <a:endParaRPr sz="1100" dirty="0">
                        <a:latin typeface="Calibri" panose="020F0502020204030204" pitchFamily="34" charset="0"/>
                        <a:cs typeface="Calibri" panose="020F0502020204030204" pitchFamily="34" charset="0"/>
                      </a:endParaRPr>
                    </a:p>
                    <a:p>
                      <a:pPr>
                        <a:lnSpc>
                          <a:spcPct val="100000"/>
                        </a:lnSpc>
                        <a:spcBef>
                          <a:spcPts val="10"/>
                        </a:spcBef>
                      </a:pPr>
                      <a:endParaRPr sz="1100" dirty="0">
                        <a:latin typeface="Calibri" panose="020F0502020204030204" pitchFamily="34" charset="0"/>
                        <a:cs typeface="Calibri" panose="020F0502020204030204" pitchFamily="34" charset="0"/>
                      </a:endParaRPr>
                    </a:p>
                    <a:p>
                      <a:pPr marL="74930" marR="38735">
                        <a:lnSpc>
                          <a:spcPct val="104200"/>
                        </a:lnSpc>
                        <a:spcBef>
                          <a:spcPts val="5"/>
                        </a:spcBef>
                      </a:pPr>
                      <a:r>
                        <a:rPr sz="1100" spc="-40" dirty="0">
                          <a:latin typeface="Calibri" panose="020F0502020204030204" pitchFamily="34" charset="0"/>
                          <a:cs typeface="Calibri" panose="020F0502020204030204" pitchFamily="34" charset="0"/>
                        </a:rPr>
                        <a:t>Limited  availability </a:t>
                      </a:r>
                      <a:r>
                        <a:rPr sz="1100" spc="-25" dirty="0">
                          <a:latin typeface="Calibri" panose="020F0502020204030204" pitchFamily="34" charset="0"/>
                          <a:cs typeface="Calibri" panose="020F0502020204030204" pitchFamily="34" charset="0"/>
                        </a:rPr>
                        <a:t>of  </a:t>
                      </a:r>
                      <a:r>
                        <a:rPr sz="1100" spc="-35" dirty="0">
                          <a:latin typeface="Calibri" panose="020F0502020204030204" pitchFamily="34" charset="0"/>
                          <a:cs typeface="Calibri" panose="020F0502020204030204" pitchFamily="34" charset="0"/>
                        </a:rPr>
                        <a:t>compliant animal  </a:t>
                      </a:r>
                      <a:r>
                        <a:rPr sz="1100" spc="-40" dirty="0">
                          <a:latin typeface="Calibri" panose="020F0502020204030204" pitchFamily="34" charset="0"/>
                          <a:cs typeface="Calibri" panose="020F0502020204030204" pitchFamily="34" charset="0"/>
                        </a:rPr>
                        <a:t>facilities for  </a:t>
                      </a:r>
                      <a:r>
                        <a:rPr sz="1100" spc="-30" dirty="0">
                          <a:latin typeface="Calibri" panose="020F0502020204030204" pitchFamily="34" charset="0"/>
                          <a:cs typeface="Calibri" panose="020F0502020204030204" pitchFamily="34" charset="0"/>
                        </a:rPr>
                        <a:t>clinical</a:t>
                      </a:r>
                      <a:r>
                        <a:rPr sz="1100" spc="-10" dirty="0">
                          <a:latin typeface="Calibri" panose="020F0502020204030204" pitchFamily="34" charset="0"/>
                          <a:cs typeface="Calibri" panose="020F0502020204030204" pitchFamily="34" charset="0"/>
                        </a:rPr>
                        <a:t> </a:t>
                      </a:r>
                      <a:r>
                        <a:rPr sz="1100" spc="-30" dirty="0">
                          <a:latin typeface="Calibri" panose="020F0502020204030204" pitchFamily="34" charset="0"/>
                          <a:cs typeface="Calibri" panose="020F0502020204030204" pitchFamily="34" charset="0"/>
                        </a:rPr>
                        <a:t>trials</a:t>
                      </a:r>
                      <a:endParaRPr sz="1100" dirty="0">
                        <a:latin typeface="Calibri" panose="020F0502020204030204" pitchFamily="34" charset="0"/>
                        <a:cs typeface="Calibri" panose="020F0502020204030204" pitchFamily="34" charset="0"/>
                      </a:endParaRPr>
                    </a:p>
                  </a:txBody>
                  <a:tcPr marL="0" marR="0" marT="0"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a:lnSpc>
                          <a:spcPct val="100000"/>
                        </a:lnSpc>
                      </a:pPr>
                      <a:endParaRPr sz="1100" dirty="0">
                        <a:latin typeface="Calibri" panose="020F0502020204030204" pitchFamily="34" charset="0"/>
                        <a:cs typeface="Calibri" panose="020F0502020204030204" pitchFamily="34" charset="0"/>
                      </a:endParaRPr>
                    </a:p>
                    <a:p>
                      <a:pPr>
                        <a:lnSpc>
                          <a:spcPct val="100000"/>
                        </a:lnSpc>
                        <a:spcBef>
                          <a:spcPts val="10"/>
                        </a:spcBef>
                      </a:pPr>
                      <a:endParaRPr sz="1100" dirty="0">
                        <a:latin typeface="Calibri" panose="020F0502020204030204" pitchFamily="34" charset="0"/>
                        <a:cs typeface="Calibri" panose="020F0502020204030204" pitchFamily="34" charset="0"/>
                      </a:endParaRPr>
                    </a:p>
                    <a:p>
                      <a:pPr marL="74930" marR="332105">
                        <a:lnSpc>
                          <a:spcPct val="104200"/>
                        </a:lnSpc>
                        <a:spcBef>
                          <a:spcPts val="5"/>
                        </a:spcBef>
                      </a:pPr>
                      <a:r>
                        <a:rPr sz="1100" spc="-55" dirty="0">
                          <a:latin typeface="Calibri" panose="020F0502020204030204" pitchFamily="34" charset="0"/>
                          <a:cs typeface="Calibri" panose="020F0502020204030204" pitchFamily="34" charset="0"/>
                        </a:rPr>
                        <a:t>Expedite  </a:t>
                      </a:r>
                      <a:r>
                        <a:rPr sz="1100" spc="-40" dirty="0">
                          <a:latin typeface="Calibri" panose="020F0502020204030204" pitchFamily="34" charset="0"/>
                          <a:cs typeface="Calibri" panose="020F0502020204030204" pitchFamily="34" charset="0"/>
                        </a:rPr>
                        <a:t>outstanding  </a:t>
                      </a:r>
                      <a:r>
                        <a:rPr sz="1100" spc="-45" dirty="0">
                          <a:latin typeface="Calibri" panose="020F0502020204030204" pitchFamily="34" charset="0"/>
                          <a:cs typeface="Calibri" panose="020F0502020204030204" pitchFamily="34" charset="0"/>
                        </a:rPr>
                        <a:t>product  </a:t>
                      </a:r>
                      <a:r>
                        <a:rPr sz="1100" spc="-40" dirty="0">
                          <a:latin typeface="Calibri" panose="020F0502020204030204" pitchFamily="34" charset="0"/>
                          <a:cs typeface="Calibri" panose="020F0502020204030204" pitchFamily="34" charset="0"/>
                        </a:rPr>
                        <a:t>d</a:t>
                      </a:r>
                      <a:r>
                        <a:rPr sz="1100" spc="-95" dirty="0">
                          <a:latin typeface="Calibri" panose="020F0502020204030204" pitchFamily="34" charset="0"/>
                          <a:cs typeface="Calibri" panose="020F0502020204030204" pitchFamily="34" charset="0"/>
                        </a:rPr>
                        <a:t>e</a:t>
                      </a:r>
                      <a:r>
                        <a:rPr sz="1100" spc="-90" dirty="0">
                          <a:latin typeface="Calibri" panose="020F0502020204030204" pitchFamily="34" charset="0"/>
                          <a:cs typeface="Calibri" panose="020F0502020204030204" pitchFamily="34" charset="0"/>
                        </a:rPr>
                        <a:t>v</a:t>
                      </a:r>
                      <a:r>
                        <a:rPr sz="1100" spc="-60" dirty="0">
                          <a:latin typeface="Calibri" panose="020F0502020204030204" pitchFamily="34" charset="0"/>
                          <a:cs typeface="Calibri" panose="020F0502020204030204" pitchFamily="34" charset="0"/>
                        </a:rPr>
                        <a:t>e</a:t>
                      </a:r>
                      <a:r>
                        <a:rPr sz="1100" spc="-40" dirty="0">
                          <a:latin typeface="Calibri" panose="020F0502020204030204" pitchFamily="34" charset="0"/>
                          <a:cs typeface="Calibri" panose="020F0502020204030204" pitchFamily="34" charset="0"/>
                        </a:rPr>
                        <a:t>l</a:t>
                      </a:r>
                      <a:r>
                        <a:rPr sz="1100" spc="-50" dirty="0">
                          <a:latin typeface="Calibri" panose="020F0502020204030204" pitchFamily="34" charset="0"/>
                          <a:cs typeface="Calibri" panose="020F0502020204030204" pitchFamily="34" charset="0"/>
                        </a:rPr>
                        <a:t>op</a:t>
                      </a:r>
                      <a:r>
                        <a:rPr sz="1100" spc="-55" dirty="0">
                          <a:latin typeface="Calibri" panose="020F0502020204030204" pitchFamily="34" charset="0"/>
                          <a:cs typeface="Calibri" panose="020F0502020204030204" pitchFamily="34" charset="0"/>
                        </a:rPr>
                        <a:t>m</a:t>
                      </a:r>
                      <a:r>
                        <a:rPr sz="1100" spc="-50" dirty="0">
                          <a:latin typeface="Calibri" panose="020F0502020204030204" pitchFamily="34" charset="0"/>
                          <a:cs typeface="Calibri" panose="020F0502020204030204" pitchFamily="34" charset="0"/>
                        </a:rPr>
                        <a:t>e</a:t>
                      </a:r>
                      <a:r>
                        <a:rPr sz="1100" spc="-30" dirty="0">
                          <a:latin typeface="Calibri" panose="020F0502020204030204" pitchFamily="34" charset="0"/>
                          <a:cs typeface="Calibri" panose="020F0502020204030204" pitchFamily="34" charset="0"/>
                        </a:rPr>
                        <a:t>n</a:t>
                      </a:r>
                      <a:r>
                        <a:rPr sz="1100" dirty="0">
                          <a:latin typeface="Calibri" panose="020F0502020204030204" pitchFamily="34" charset="0"/>
                          <a:cs typeface="Calibri" panose="020F0502020204030204" pitchFamily="34" charset="0"/>
                        </a:rPr>
                        <a:t>t  </a:t>
                      </a:r>
                      <a:r>
                        <a:rPr sz="1100" spc="-55" dirty="0">
                          <a:latin typeface="Calibri" panose="020F0502020204030204" pitchFamily="34" charset="0"/>
                          <a:cs typeface="Calibri" panose="020F0502020204030204" pitchFamily="34" charset="0"/>
                        </a:rPr>
                        <a:t>research</a:t>
                      </a:r>
                      <a:endParaRPr sz="1100" dirty="0">
                        <a:latin typeface="Calibri" panose="020F0502020204030204" pitchFamily="34" charset="0"/>
                        <a:cs typeface="Calibri" panose="020F0502020204030204" pitchFamily="34" charset="0"/>
                      </a:endParaRPr>
                    </a:p>
                  </a:txBody>
                  <a:tcPr marL="0" marR="0" marT="0"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extLst>
                  <a:ext uri="{0D108BD9-81ED-4DB2-BD59-A6C34878D82A}">
                    <a16:rowId xmlns:a16="http://schemas.microsoft.com/office/drawing/2014/main" val="10001"/>
                  </a:ext>
                </a:extLst>
              </a:tr>
              <a:tr h="577707">
                <a:tc vMerge="1">
                  <a:txBody>
                    <a:bodyPr/>
                    <a:lstStyle/>
                    <a:p>
                      <a:endParaRPr/>
                    </a:p>
                  </a:txBody>
                  <a:tcPr marL="0" marR="0" marT="0"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vMerge="1">
                  <a:txBody>
                    <a:bodyPr/>
                    <a:lstStyle/>
                    <a:p>
                      <a:endParaRPr/>
                    </a:p>
                  </a:txBody>
                  <a:tcPr marL="0" marR="0" marT="0"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marL="74930" marR="51435" algn="just">
                        <a:lnSpc>
                          <a:spcPct val="104200"/>
                        </a:lnSpc>
                        <a:spcBef>
                          <a:spcPts val="440"/>
                        </a:spcBef>
                      </a:pPr>
                      <a:r>
                        <a:rPr sz="1100" spc="-35" dirty="0">
                          <a:latin typeface="Calibri" panose="020F0502020204030204" pitchFamily="34" charset="0"/>
                          <a:cs typeface="Calibri" panose="020F0502020204030204" pitchFamily="34" charset="0"/>
                        </a:rPr>
                        <a:t>Number</a:t>
                      </a:r>
                      <a:r>
                        <a:rPr sz="1100" spc="-85" dirty="0">
                          <a:latin typeface="Calibri" panose="020F0502020204030204" pitchFamily="34" charset="0"/>
                          <a:cs typeface="Calibri" panose="020F0502020204030204" pitchFamily="34" charset="0"/>
                        </a:rPr>
                        <a:t> </a:t>
                      </a:r>
                      <a:r>
                        <a:rPr sz="1100" dirty="0">
                          <a:latin typeface="Calibri" panose="020F0502020204030204" pitchFamily="34" charset="0"/>
                          <a:cs typeface="Calibri" panose="020F0502020204030204" pitchFamily="34" charset="0"/>
                        </a:rPr>
                        <a:t>(#)  </a:t>
                      </a:r>
                      <a:r>
                        <a:rPr sz="1100" spc="-25" dirty="0">
                          <a:latin typeface="Calibri" panose="020F0502020204030204" pitchFamily="34" charset="0"/>
                          <a:cs typeface="Calibri" panose="020F0502020204030204" pitchFamily="34" charset="0"/>
                        </a:rPr>
                        <a:t>of </a:t>
                      </a:r>
                      <a:r>
                        <a:rPr sz="1100" spc="-50" dirty="0">
                          <a:latin typeface="Calibri" panose="020F0502020204030204" pitchFamily="34" charset="0"/>
                          <a:cs typeface="Calibri" panose="020F0502020204030204" pitchFamily="34" charset="0"/>
                        </a:rPr>
                        <a:t>products  </a:t>
                      </a:r>
                      <a:r>
                        <a:rPr sz="1100" spc="-55" dirty="0">
                          <a:latin typeface="Calibri" panose="020F0502020204030204" pitchFamily="34" charset="0"/>
                          <a:cs typeface="Calibri" panose="020F0502020204030204" pitchFamily="34" charset="0"/>
                        </a:rPr>
                        <a:t>improved</a:t>
                      </a:r>
                      <a:endParaRPr sz="1100">
                        <a:latin typeface="Calibri" panose="020F0502020204030204" pitchFamily="34" charset="0"/>
                        <a:cs typeface="Calibri" panose="020F0502020204030204" pitchFamily="34" charset="0"/>
                      </a:endParaRPr>
                    </a:p>
                  </a:txBody>
                  <a:tcPr marL="0" marR="0" marT="55880"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a:lnSpc>
                          <a:spcPct val="100000"/>
                        </a:lnSpc>
                        <a:spcBef>
                          <a:spcPts val="40"/>
                        </a:spcBef>
                      </a:pPr>
                      <a:endParaRPr sz="1100">
                        <a:latin typeface="Calibri" panose="020F0502020204030204" pitchFamily="34" charset="0"/>
                        <a:cs typeface="Calibri" panose="020F0502020204030204" pitchFamily="34" charset="0"/>
                      </a:endParaRPr>
                    </a:p>
                    <a:p>
                      <a:pPr marL="74930">
                        <a:lnSpc>
                          <a:spcPct val="100000"/>
                        </a:lnSpc>
                        <a:spcBef>
                          <a:spcPts val="5"/>
                        </a:spcBef>
                      </a:pPr>
                      <a:r>
                        <a:rPr sz="1100" dirty="0">
                          <a:latin typeface="Calibri" panose="020F0502020204030204" pitchFamily="34" charset="0"/>
                          <a:cs typeface="Calibri" panose="020F0502020204030204" pitchFamily="34" charset="0"/>
                        </a:rPr>
                        <a:t>2</a:t>
                      </a:r>
                      <a:endParaRPr sz="1100">
                        <a:latin typeface="Calibri" panose="020F0502020204030204" pitchFamily="34" charset="0"/>
                        <a:cs typeface="Calibri" panose="020F0502020204030204" pitchFamily="34" charset="0"/>
                      </a:endParaRPr>
                    </a:p>
                  </a:txBody>
                  <a:tcPr marL="0" marR="0" marT="5080"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a:lnSpc>
                          <a:spcPct val="100000"/>
                        </a:lnSpc>
                        <a:spcBef>
                          <a:spcPts val="40"/>
                        </a:spcBef>
                      </a:pPr>
                      <a:endParaRPr sz="1100">
                        <a:latin typeface="Calibri" panose="020F0502020204030204" pitchFamily="34" charset="0"/>
                        <a:cs typeface="Calibri" panose="020F0502020204030204" pitchFamily="34" charset="0"/>
                      </a:endParaRPr>
                    </a:p>
                    <a:p>
                      <a:pPr marL="74295">
                        <a:lnSpc>
                          <a:spcPct val="100000"/>
                        </a:lnSpc>
                        <a:spcBef>
                          <a:spcPts val="5"/>
                        </a:spcBef>
                      </a:pPr>
                      <a:r>
                        <a:rPr sz="1100" dirty="0">
                          <a:latin typeface="Calibri" panose="020F0502020204030204" pitchFamily="34" charset="0"/>
                          <a:cs typeface="Calibri" panose="020F0502020204030204" pitchFamily="34" charset="0"/>
                        </a:rPr>
                        <a:t>3</a:t>
                      </a:r>
                      <a:endParaRPr sz="1100">
                        <a:latin typeface="Calibri" panose="020F0502020204030204" pitchFamily="34" charset="0"/>
                        <a:cs typeface="Calibri" panose="020F0502020204030204" pitchFamily="34" charset="0"/>
                      </a:endParaRPr>
                    </a:p>
                  </a:txBody>
                  <a:tcPr marL="0" marR="0" marT="5080"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marL="74295">
                        <a:lnSpc>
                          <a:spcPct val="100000"/>
                        </a:lnSpc>
                        <a:spcBef>
                          <a:spcPts val="480"/>
                        </a:spcBef>
                      </a:pPr>
                      <a:r>
                        <a:rPr sz="1100" dirty="0">
                          <a:latin typeface="Calibri" panose="020F0502020204030204" pitchFamily="34" charset="0"/>
                          <a:cs typeface="Calibri" panose="020F0502020204030204" pitchFamily="34" charset="0"/>
                        </a:rPr>
                        <a:t>+1</a:t>
                      </a:r>
                      <a:endParaRPr sz="1100">
                        <a:latin typeface="Calibri" panose="020F0502020204030204" pitchFamily="34" charset="0"/>
                        <a:cs typeface="Calibri" panose="020F0502020204030204" pitchFamily="34" charset="0"/>
                      </a:endParaRPr>
                    </a:p>
                    <a:p>
                      <a:pPr marL="74295" marR="140335">
                        <a:lnSpc>
                          <a:spcPct val="104200"/>
                        </a:lnSpc>
                      </a:pPr>
                      <a:r>
                        <a:rPr sz="1100" spc="-45" dirty="0">
                          <a:latin typeface="Calibri" panose="020F0502020204030204" pitchFamily="34" charset="0"/>
                          <a:cs typeface="Calibri" panose="020F0502020204030204" pitchFamily="34" charset="0"/>
                        </a:rPr>
                        <a:t>Over-  </a:t>
                      </a:r>
                      <a:r>
                        <a:rPr sz="1100" spc="-60" dirty="0">
                          <a:latin typeface="Calibri" panose="020F0502020204030204" pitchFamily="34" charset="0"/>
                          <a:cs typeface="Calibri" panose="020F0502020204030204" pitchFamily="34" charset="0"/>
                        </a:rPr>
                        <a:t>a</a:t>
                      </a:r>
                      <a:r>
                        <a:rPr sz="1100" spc="-40" dirty="0">
                          <a:latin typeface="Calibri" panose="020F0502020204030204" pitchFamily="34" charset="0"/>
                          <a:cs typeface="Calibri" panose="020F0502020204030204" pitchFamily="34" charset="0"/>
                        </a:rPr>
                        <a:t>c</a:t>
                      </a:r>
                      <a:r>
                        <a:rPr sz="1100" spc="-15" dirty="0">
                          <a:latin typeface="Calibri" panose="020F0502020204030204" pitchFamily="34" charset="0"/>
                          <a:cs typeface="Calibri" panose="020F0502020204030204" pitchFamily="34" charset="0"/>
                        </a:rPr>
                        <a:t>h</a:t>
                      </a:r>
                      <a:r>
                        <a:rPr sz="1100" spc="-40" dirty="0">
                          <a:latin typeface="Calibri" panose="020F0502020204030204" pitchFamily="34" charset="0"/>
                          <a:cs typeface="Calibri" panose="020F0502020204030204" pitchFamily="34" charset="0"/>
                        </a:rPr>
                        <a:t>i</a:t>
                      </a:r>
                      <a:r>
                        <a:rPr sz="1100" spc="-95" dirty="0">
                          <a:latin typeface="Calibri" panose="020F0502020204030204" pitchFamily="34" charset="0"/>
                          <a:cs typeface="Calibri" panose="020F0502020204030204" pitchFamily="34" charset="0"/>
                        </a:rPr>
                        <a:t>e</a:t>
                      </a:r>
                      <a:r>
                        <a:rPr sz="1100" spc="-90" dirty="0">
                          <a:latin typeface="Calibri" panose="020F0502020204030204" pitchFamily="34" charset="0"/>
                          <a:cs typeface="Calibri" panose="020F0502020204030204" pitchFamily="34" charset="0"/>
                        </a:rPr>
                        <a:t>v</a:t>
                      </a:r>
                      <a:r>
                        <a:rPr sz="1100" spc="-65" dirty="0">
                          <a:latin typeface="Calibri" panose="020F0502020204030204" pitchFamily="34" charset="0"/>
                          <a:cs typeface="Calibri" panose="020F0502020204030204" pitchFamily="34" charset="0"/>
                        </a:rPr>
                        <a:t>e</a:t>
                      </a:r>
                      <a:r>
                        <a:rPr sz="1100" dirty="0">
                          <a:latin typeface="Calibri" panose="020F0502020204030204" pitchFamily="34" charset="0"/>
                          <a:cs typeface="Calibri" panose="020F0502020204030204" pitchFamily="34" charset="0"/>
                        </a:rPr>
                        <a:t>d</a:t>
                      </a:r>
                      <a:endParaRPr sz="1100">
                        <a:latin typeface="Calibri" panose="020F0502020204030204" pitchFamily="34" charset="0"/>
                        <a:cs typeface="Calibri" panose="020F0502020204030204" pitchFamily="34" charset="0"/>
                      </a:endParaRPr>
                    </a:p>
                  </a:txBody>
                  <a:tcPr marL="0" marR="0" marT="60960"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a:lnSpc>
                          <a:spcPct val="100000"/>
                        </a:lnSpc>
                      </a:pPr>
                      <a:endParaRPr sz="1100" dirty="0">
                        <a:latin typeface="Calibri" panose="020F0502020204030204" pitchFamily="34" charset="0"/>
                        <a:cs typeface="Calibri" panose="020F0502020204030204" pitchFamily="34" charset="0"/>
                      </a:endParaRPr>
                    </a:p>
                  </a:txBody>
                  <a:tcPr marL="0" marR="0" marT="0"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rowSpan="2">
                  <a:txBody>
                    <a:bodyPr/>
                    <a:lstStyle/>
                    <a:p>
                      <a:pPr marL="74295" marR="365125">
                        <a:lnSpc>
                          <a:spcPct val="104200"/>
                        </a:lnSpc>
                        <a:spcBef>
                          <a:spcPts val="350"/>
                        </a:spcBef>
                      </a:pPr>
                      <a:r>
                        <a:rPr sz="1100" spc="-40" dirty="0">
                          <a:latin typeface="Calibri" panose="020F0502020204030204" pitchFamily="34" charset="0"/>
                          <a:cs typeface="Calibri" panose="020F0502020204030204" pitchFamily="34" charset="0"/>
                        </a:rPr>
                        <a:t>Continue  </a:t>
                      </a:r>
                      <a:r>
                        <a:rPr sz="1100" spc="-30" dirty="0">
                          <a:latin typeface="Calibri" panose="020F0502020204030204" pitchFamily="34" charset="0"/>
                          <a:cs typeface="Calibri" panose="020F0502020204030204" pitchFamily="34" charset="0"/>
                        </a:rPr>
                        <a:t>with</a:t>
                      </a:r>
                      <a:r>
                        <a:rPr sz="1100" spc="-80" dirty="0">
                          <a:latin typeface="Calibri" panose="020F0502020204030204" pitchFamily="34" charset="0"/>
                          <a:cs typeface="Calibri" panose="020F0502020204030204" pitchFamily="34" charset="0"/>
                        </a:rPr>
                        <a:t> </a:t>
                      </a:r>
                      <a:r>
                        <a:rPr sz="1100" spc="-50" dirty="0">
                          <a:latin typeface="Calibri" panose="020F0502020204030204" pitchFamily="34" charset="0"/>
                          <a:cs typeface="Calibri" panose="020F0502020204030204" pitchFamily="34" charset="0"/>
                        </a:rPr>
                        <a:t>product</a:t>
                      </a:r>
                      <a:endParaRPr sz="1100" dirty="0">
                        <a:latin typeface="Calibri" panose="020F0502020204030204" pitchFamily="34" charset="0"/>
                        <a:cs typeface="Calibri" panose="020F0502020204030204" pitchFamily="34" charset="0"/>
                      </a:endParaRPr>
                    </a:p>
                    <a:p>
                      <a:pPr marL="74295" marR="114935">
                        <a:lnSpc>
                          <a:spcPct val="104200"/>
                        </a:lnSpc>
                      </a:pPr>
                      <a:r>
                        <a:rPr sz="1100" spc="-50" dirty="0">
                          <a:latin typeface="Calibri" panose="020F0502020204030204" pitchFamily="34" charset="0"/>
                          <a:cs typeface="Calibri" panose="020F0502020204030204" pitchFamily="34" charset="0"/>
                        </a:rPr>
                        <a:t>improvement</a:t>
                      </a:r>
                      <a:r>
                        <a:rPr sz="1100" spc="-80" dirty="0">
                          <a:latin typeface="Calibri" panose="020F0502020204030204" pitchFamily="34" charset="0"/>
                          <a:cs typeface="Calibri" panose="020F0502020204030204" pitchFamily="34" charset="0"/>
                        </a:rPr>
                        <a:t> </a:t>
                      </a:r>
                      <a:r>
                        <a:rPr sz="1100" spc="-30" dirty="0">
                          <a:latin typeface="Calibri" panose="020F0502020204030204" pitchFamily="34" charset="0"/>
                          <a:cs typeface="Calibri" panose="020F0502020204030204" pitchFamily="34" charset="0"/>
                        </a:rPr>
                        <a:t>and  </a:t>
                      </a:r>
                      <a:r>
                        <a:rPr sz="1100" spc="-40" dirty="0">
                          <a:latin typeface="Calibri" panose="020F0502020204030204" pitchFamily="34" charset="0"/>
                          <a:cs typeface="Calibri" panose="020F0502020204030204" pitchFamily="34" charset="0"/>
                        </a:rPr>
                        <a:t>introduction </a:t>
                      </a:r>
                      <a:r>
                        <a:rPr sz="1100" spc="-25" dirty="0">
                          <a:latin typeface="Calibri" panose="020F0502020204030204" pitchFamily="34" charset="0"/>
                          <a:cs typeface="Calibri" panose="020F0502020204030204" pitchFamily="34" charset="0"/>
                        </a:rPr>
                        <a:t>of  </a:t>
                      </a:r>
                      <a:r>
                        <a:rPr sz="1100" spc="-40" dirty="0">
                          <a:latin typeface="Calibri" panose="020F0502020204030204" pitchFamily="34" charset="0"/>
                          <a:cs typeface="Calibri" panose="020F0502020204030204" pitchFamily="34" charset="0"/>
                        </a:rPr>
                        <a:t>other </a:t>
                      </a:r>
                      <a:r>
                        <a:rPr sz="1100" spc="-50" dirty="0">
                          <a:latin typeface="Calibri" panose="020F0502020204030204" pitchFamily="34" charset="0"/>
                          <a:cs typeface="Calibri" panose="020F0502020204030204" pitchFamily="34" charset="0"/>
                        </a:rPr>
                        <a:t>new  technologies </a:t>
                      </a:r>
                      <a:r>
                        <a:rPr sz="1100" spc="-70" dirty="0">
                          <a:latin typeface="Calibri" panose="020F0502020204030204" pitchFamily="34" charset="0"/>
                          <a:cs typeface="Calibri" panose="020F0502020204030204" pitchFamily="34" charset="0"/>
                        </a:rPr>
                        <a:t>to  </a:t>
                      </a:r>
                      <a:r>
                        <a:rPr sz="1100" spc="-35" dirty="0">
                          <a:latin typeface="Calibri" panose="020F0502020204030204" pitchFamily="34" charset="0"/>
                          <a:cs typeface="Calibri" panose="020F0502020204030204" pitchFamily="34" charset="0"/>
                        </a:rPr>
                        <a:t>be </a:t>
                      </a:r>
                      <a:r>
                        <a:rPr sz="1100" spc="-55" dirty="0">
                          <a:latin typeface="Calibri" panose="020F0502020204030204" pitchFamily="34" charset="0"/>
                          <a:cs typeface="Calibri" panose="020F0502020204030204" pitchFamily="34" charset="0"/>
                        </a:rPr>
                        <a:t>relevant </a:t>
                      </a:r>
                      <a:r>
                        <a:rPr sz="1100" spc="-15" dirty="0">
                          <a:latin typeface="Calibri" panose="020F0502020204030204" pitchFamily="34" charset="0"/>
                          <a:cs typeface="Calibri" panose="020F0502020204030204" pitchFamily="34" charset="0"/>
                        </a:rPr>
                        <a:t>in </a:t>
                      </a:r>
                      <a:r>
                        <a:rPr sz="1100" spc="-35" dirty="0">
                          <a:latin typeface="Calibri" panose="020F0502020204030204" pitchFamily="34" charset="0"/>
                          <a:cs typeface="Calibri" panose="020F0502020204030204" pitchFamily="34" charset="0"/>
                        </a:rPr>
                        <a:t>the  </a:t>
                      </a:r>
                      <a:r>
                        <a:rPr sz="1100" spc="-45" dirty="0">
                          <a:latin typeface="Calibri" panose="020F0502020204030204" pitchFamily="34" charset="0"/>
                          <a:cs typeface="Calibri" panose="020F0502020204030204" pitchFamily="34" charset="0"/>
                        </a:rPr>
                        <a:t>market</a:t>
                      </a:r>
                      <a:endParaRPr sz="1100" dirty="0">
                        <a:latin typeface="Calibri" panose="020F0502020204030204" pitchFamily="34" charset="0"/>
                        <a:cs typeface="Calibri" panose="020F0502020204030204" pitchFamily="34" charset="0"/>
                      </a:endParaRPr>
                    </a:p>
                  </a:txBody>
                  <a:tcPr marL="0" marR="0" marT="44450"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extLst>
                  <a:ext uri="{0D108BD9-81ED-4DB2-BD59-A6C34878D82A}">
                    <a16:rowId xmlns:a16="http://schemas.microsoft.com/office/drawing/2014/main" val="10002"/>
                  </a:ext>
                </a:extLst>
              </a:tr>
              <a:tr h="742186">
                <a:tc vMerge="1">
                  <a:txBody>
                    <a:bodyPr/>
                    <a:lstStyle/>
                    <a:p>
                      <a:endParaRPr/>
                    </a:p>
                  </a:txBody>
                  <a:tcPr marL="0" marR="0" marT="0"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vMerge="1">
                  <a:txBody>
                    <a:bodyPr/>
                    <a:lstStyle/>
                    <a:p>
                      <a:endParaRPr/>
                    </a:p>
                  </a:txBody>
                  <a:tcPr marL="0" marR="0" marT="0"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marL="74295" marR="97790">
                        <a:lnSpc>
                          <a:spcPct val="104200"/>
                        </a:lnSpc>
                        <a:spcBef>
                          <a:spcPts val="365"/>
                        </a:spcBef>
                      </a:pPr>
                      <a:r>
                        <a:rPr sz="1100" spc="-35" dirty="0">
                          <a:latin typeface="Calibri" panose="020F0502020204030204" pitchFamily="34" charset="0"/>
                          <a:cs typeface="Calibri" panose="020F0502020204030204" pitchFamily="34" charset="0"/>
                        </a:rPr>
                        <a:t>Number  </a:t>
                      </a:r>
                      <a:r>
                        <a:rPr sz="1100" dirty="0">
                          <a:latin typeface="Calibri" panose="020F0502020204030204" pitchFamily="34" charset="0"/>
                          <a:cs typeface="Calibri" panose="020F0502020204030204" pitchFamily="34" charset="0"/>
                        </a:rPr>
                        <a:t>(#) </a:t>
                      </a:r>
                      <a:r>
                        <a:rPr sz="1100" spc="-25" dirty="0">
                          <a:latin typeface="Calibri" panose="020F0502020204030204" pitchFamily="34" charset="0"/>
                          <a:cs typeface="Calibri" panose="020F0502020204030204" pitchFamily="34" charset="0"/>
                        </a:rPr>
                        <a:t>of</a:t>
                      </a:r>
                      <a:r>
                        <a:rPr sz="1100" spc="-100" dirty="0">
                          <a:latin typeface="Calibri" panose="020F0502020204030204" pitchFamily="34" charset="0"/>
                          <a:cs typeface="Calibri" panose="020F0502020204030204" pitchFamily="34" charset="0"/>
                        </a:rPr>
                        <a:t> </a:t>
                      </a:r>
                      <a:r>
                        <a:rPr sz="1100" spc="-50" dirty="0">
                          <a:latin typeface="Calibri" panose="020F0502020204030204" pitchFamily="34" charset="0"/>
                          <a:cs typeface="Calibri" panose="020F0502020204030204" pitchFamily="34" charset="0"/>
                        </a:rPr>
                        <a:t>new</a:t>
                      </a:r>
                      <a:endParaRPr sz="1100">
                        <a:latin typeface="Calibri" panose="020F0502020204030204" pitchFamily="34" charset="0"/>
                        <a:cs typeface="Calibri" panose="020F0502020204030204" pitchFamily="34" charset="0"/>
                      </a:endParaRPr>
                    </a:p>
                    <a:p>
                      <a:pPr marL="74295" marR="16510">
                        <a:lnSpc>
                          <a:spcPct val="104200"/>
                        </a:lnSpc>
                      </a:pPr>
                      <a:r>
                        <a:rPr sz="1100" spc="-70" dirty="0">
                          <a:latin typeface="Calibri" panose="020F0502020204030204" pitchFamily="34" charset="0"/>
                          <a:cs typeface="Calibri" panose="020F0502020204030204" pitchFamily="34" charset="0"/>
                        </a:rPr>
                        <a:t>t</a:t>
                      </a:r>
                      <a:r>
                        <a:rPr sz="1100" spc="-65" dirty="0">
                          <a:latin typeface="Calibri" panose="020F0502020204030204" pitchFamily="34" charset="0"/>
                          <a:cs typeface="Calibri" panose="020F0502020204030204" pitchFamily="34" charset="0"/>
                        </a:rPr>
                        <a:t>e</a:t>
                      </a:r>
                      <a:r>
                        <a:rPr sz="1100" spc="-40" dirty="0">
                          <a:latin typeface="Calibri" panose="020F0502020204030204" pitchFamily="34" charset="0"/>
                          <a:cs typeface="Calibri" panose="020F0502020204030204" pitchFamily="34" charset="0"/>
                        </a:rPr>
                        <a:t>c</a:t>
                      </a:r>
                      <a:r>
                        <a:rPr sz="1100" spc="-30" dirty="0">
                          <a:latin typeface="Calibri" panose="020F0502020204030204" pitchFamily="34" charset="0"/>
                          <a:cs typeface="Calibri" panose="020F0502020204030204" pitchFamily="34" charset="0"/>
                        </a:rPr>
                        <a:t>h</a:t>
                      </a:r>
                      <a:r>
                        <a:rPr sz="1100" spc="-55" dirty="0">
                          <a:latin typeface="Calibri" panose="020F0502020204030204" pitchFamily="34" charset="0"/>
                          <a:cs typeface="Calibri" panose="020F0502020204030204" pitchFamily="34" charset="0"/>
                        </a:rPr>
                        <a:t>no</a:t>
                      </a:r>
                      <a:r>
                        <a:rPr sz="1100" spc="-40" dirty="0">
                          <a:latin typeface="Calibri" panose="020F0502020204030204" pitchFamily="34" charset="0"/>
                          <a:cs typeface="Calibri" panose="020F0502020204030204" pitchFamily="34" charset="0"/>
                        </a:rPr>
                        <a:t>l</a:t>
                      </a:r>
                      <a:r>
                        <a:rPr sz="1100" spc="-65" dirty="0">
                          <a:latin typeface="Calibri" panose="020F0502020204030204" pitchFamily="34" charset="0"/>
                          <a:cs typeface="Calibri" panose="020F0502020204030204" pitchFamily="34" charset="0"/>
                        </a:rPr>
                        <a:t>o</a:t>
                      </a:r>
                      <a:r>
                        <a:rPr sz="1100" spc="-35" dirty="0">
                          <a:latin typeface="Calibri" panose="020F0502020204030204" pitchFamily="34" charset="0"/>
                          <a:cs typeface="Calibri" panose="020F0502020204030204" pitchFamily="34" charset="0"/>
                        </a:rPr>
                        <a:t>g</a:t>
                      </a:r>
                      <a:r>
                        <a:rPr sz="1100" spc="-40" dirty="0">
                          <a:latin typeface="Calibri" panose="020F0502020204030204" pitchFamily="34" charset="0"/>
                          <a:cs typeface="Calibri" panose="020F0502020204030204" pitchFamily="34" charset="0"/>
                        </a:rPr>
                        <a:t>i</a:t>
                      </a:r>
                      <a:r>
                        <a:rPr sz="1100" spc="-75" dirty="0">
                          <a:latin typeface="Calibri" panose="020F0502020204030204" pitchFamily="34" charset="0"/>
                          <a:cs typeface="Calibri" panose="020F0502020204030204" pitchFamily="34" charset="0"/>
                        </a:rPr>
                        <a:t>e</a:t>
                      </a:r>
                      <a:r>
                        <a:rPr sz="1100" dirty="0">
                          <a:latin typeface="Calibri" panose="020F0502020204030204" pitchFamily="34" charset="0"/>
                          <a:cs typeface="Calibri" panose="020F0502020204030204" pitchFamily="34" charset="0"/>
                        </a:rPr>
                        <a:t>s  </a:t>
                      </a:r>
                      <a:r>
                        <a:rPr sz="1100" spc="-45" dirty="0">
                          <a:latin typeface="Calibri" panose="020F0502020204030204" pitchFamily="34" charset="0"/>
                          <a:cs typeface="Calibri" panose="020F0502020204030204" pitchFamily="34" charset="0"/>
                        </a:rPr>
                        <a:t>introduced</a:t>
                      </a:r>
                      <a:endParaRPr sz="1100">
                        <a:latin typeface="Calibri" panose="020F0502020204030204" pitchFamily="34" charset="0"/>
                        <a:cs typeface="Calibri" panose="020F0502020204030204" pitchFamily="34" charset="0"/>
                      </a:endParaRPr>
                    </a:p>
                  </a:txBody>
                  <a:tcPr marL="0" marR="0" marT="46355"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a:lnSpc>
                          <a:spcPct val="100000"/>
                        </a:lnSpc>
                      </a:pPr>
                      <a:endParaRPr sz="1100">
                        <a:latin typeface="Calibri" panose="020F0502020204030204" pitchFamily="34" charset="0"/>
                        <a:cs typeface="Calibri" panose="020F0502020204030204" pitchFamily="34" charset="0"/>
                      </a:endParaRPr>
                    </a:p>
                    <a:p>
                      <a:pPr marL="74295">
                        <a:lnSpc>
                          <a:spcPct val="100000"/>
                        </a:lnSpc>
                        <a:spcBef>
                          <a:spcPts val="755"/>
                        </a:spcBef>
                      </a:pPr>
                      <a:r>
                        <a:rPr sz="1100" dirty="0">
                          <a:latin typeface="Calibri" panose="020F0502020204030204" pitchFamily="34" charset="0"/>
                          <a:cs typeface="Calibri" panose="020F0502020204030204" pitchFamily="34" charset="0"/>
                        </a:rPr>
                        <a:t>2</a:t>
                      </a:r>
                      <a:endParaRPr sz="1100">
                        <a:latin typeface="Calibri" panose="020F0502020204030204" pitchFamily="34" charset="0"/>
                        <a:cs typeface="Calibri" panose="020F0502020204030204" pitchFamily="34" charset="0"/>
                      </a:endParaRPr>
                    </a:p>
                  </a:txBody>
                  <a:tcPr marL="0" marR="0" marT="0"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a:lnSpc>
                          <a:spcPct val="100000"/>
                        </a:lnSpc>
                      </a:pPr>
                      <a:endParaRPr sz="1100">
                        <a:latin typeface="Calibri" panose="020F0502020204030204" pitchFamily="34" charset="0"/>
                        <a:cs typeface="Calibri" panose="020F0502020204030204" pitchFamily="34" charset="0"/>
                      </a:endParaRPr>
                    </a:p>
                    <a:p>
                      <a:pPr marL="74295">
                        <a:lnSpc>
                          <a:spcPct val="100000"/>
                        </a:lnSpc>
                        <a:spcBef>
                          <a:spcPts val="755"/>
                        </a:spcBef>
                      </a:pPr>
                      <a:r>
                        <a:rPr sz="1100" dirty="0">
                          <a:latin typeface="Calibri" panose="020F0502020204030204" pitchFamily="34" charset="0"/>
                          <a:cs typeface="Calibri" panose="020F0502020204030204" pitchFamily="34" charset="0"/>
                        </a:rPr>
                        <a:t>3</a:t>
                      </a:r>
                      <a:endParaRPr sz="1100">
                        <a:latin typeface="Calibri" panose="020F0502020204030204" pitchFamily="34" charset="0"/>
                        <a:cs typeface="Calibri" panose="020F0502020204030204" pitchFamily="34" charset="0"/>
                      </a:endParaRPr>
                    </a:p>
                  </a:txBody>
                  <a:tcPr marL="0" marR="0" marT="0"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a:lnSpc>
                          <a:spcPct val="100000"/>
                        </a:lnSpc>
                        <a:spcBef>
                          <a:spcPts val="40"/>
                        </a:spcBef>
                      </a:pPr>
                      <a:endParaRPr sz="1100">
                        <a:latin typeface="Calibri" panose="020F0502020204030204" pitchFamily="34" charset="0"/>
                        <a:cs typeface="Calibri" panose="020F0502020204030204" pitchFamily="34" charset="0"/>
                      </a:endParaRPr>
                    </a:p>
                    <a:p>
                      <a:pPr marL="74295">
                        <a:lnSpc>
                          <a:spcPct val="100000"/>
                        </a:lnSpc>
                        <a:spcBef>
                          <a:spcPts val="5"/>
                        </a:spcBef>
                      </a:pPr>
                      <a:r>
                        <a:rPr sz="1100" dirty="0">
                          <a:latin typeface="Calibri" panose="020F0502020204030204" pitchFamily="34" charset="0"/>
                          <a:cs typeface="Calibri" panose="020F0502020204030204" pitchFamily="34" charset="0"/>
                        </a:rPr>
                        <a:t>+1</a:t>
                      </a:r>
                      <a:endParaRPr sz="1100">
                        <a:latin typeface="Calibri" panose="020F0502020204030204" pitchFamily="34" charset="0"/>
                        <a:cs typeface="Calibri" panose="020F0502020204030204" pitchFamily="34" charset="0"/>
                      </a:endParaRPr>
                    </a:p>
                    <a:p>
                      <a:pPr marL="74295" marR="140335">
                        <a:lnSpc>
                          <a:spcPct val="104200"/>
                        </a:lnSpc>
                      </a:pPr>
                      <a:r>
                        <a:rPr sz="1100" spc="-45" dirty="0">
                          <a:latin typeface="Calibri" panose="020F0502020204030204" pitchFamily="34" charset="0"/>
                          <a:cs typeface="Calibri" panose="020F0502020204030204" pitchFamily="34" charset="0"/>
                        </a:rPr>
                        <a:t>Over-  </a:t>
                      </a:r>
                      <a:r>
                        <a:rPr sz="1100" spc="-60" dirty="0">
                          <a:latin typeface="Calibri" panose="020F0502020204030204" pitchFamily="34" charset="0"/>
                          <a:cs typeface="Calibri" panose="020F0502020204030204" pitchFamily="34" charset="0"/>
                        </a:rPr>
                        <a:t>a</a:t>
                      </a:r>
                      <a:r>
                        <a:rPr sz="1100" spc="-40" dirty="0">
                          <a:latin typeface="Calibri" panose="020F0502020204030204" pitchFamily="34" charset="0"/>
                          <a:cs typeface="Calibri" panose="020F0502020204030204" pitchFamily="34" charset="0"/>
                        </a:rPr>
                        <a:t>c</a:t>
                      </a:r>
                      <a:r>
                        <a:rPr sz="1100" spc="-15" dirty="0">
                          <a:latin typeface="Calibri" panose="020F0502020204030204" pitchFamily="34" charset="0"/>
                          <a:cs typeface="Calibri" panose="020F0502020204030204" pitchFamily="34" charset="0"/>
                        </a:rPr>
                        <a:t>h</a:t>
                      </a:r>
                      <a:r>
                        <a:rPr sz="1100" spc="-40" dirty="0">
                          <a:latin typeface="Calibri" panose="020F0502020204030204" pitchFamily="34" charset="0"/>
                          <a:cs typeface="Calibri" panose="020F0502020204030204" pitchFamily="34" charset="0"/>
                        </a:rPr>
                        <a:t>i</a:t>
                      </a:r>
                      <a:r>
                        <a:rPr sz="1100" spc="-95" dirty="0">
                          <a:latin typeface="Calibri" panose="020F0502020204030204" pitchFamily="34" charset="0"/>
                          <a:cs typeface="Calibri" panose="020F0502020204030204" pitchFamily="34" charset="0"/>
                        </a:rPr>
                        <a:t>e</a:t>
                      </a:r>
                      <a:r>
                        <a:rPr sz="1100" spc="-90" dirty="0">
                          <a:latin typeface="Calibri" panose="020F0502020204030204" pitchFamily="34" charset="0"/>
                          <a:cs typeface="Calibri" panose="020F0502020204030204" pitchFamily="34" charset="0"/>
                        </a:rPr>
                        <a:t>v</a:t>
                      </a:r>
                      <a:r>
                        <a:rPr sz="1100" spc="-65" dirty="0">
                          <a:latin typeface="Calibri" panose="020F0502020204030204" pitchFamily="34" charset="0"/>
                          <a:cs typeface="Calibri" panose="020F0502020204030204" pitchFamily="34" charset="0"/>
                        </a:rPr>
                        <a:t>e</a:t>
                      </a:r>
                      <a:r>
                        <a:rPr sz="1100" dirty="0">
                          <a:latin typeface="Calibri" panose="020F0502020204030204" pitchFamily="34" charset="0"/>
                          <a:cs typeface="Calibri" panose="020F0502020204030204" pitchFamily="34" charset="0"/>
                        </a:rPr>
                        <a:t>d</a:t>
                      </a:r>
                      <a:endParaRPr sz="1100">
                        <a:latin typeface="Calibri" panose="020F0502020204030204" pitchFamily="34" charset="0"/>
                        <a:cs typeface="Calibri" panose="020F0502020204030204" pitchFamily="34" charset="0"/>
                      </a:endParaRPr>
                    </a:p>
                  </a:txBody>
                  <a:tcPr marL="0" marR="0" marT="5080"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marL="74295" marR="211454">
                        <a:lnSpc>
                          <a:spcPct val="104200"/>
                        </a:lnSpc>
                        <a:spcBef>
                          <a:spcPts val="365"/>
                        </a:spcBef>
                      </a:pPr>
                      <a:r>
                        <a:rPr sz="1100" spc="-40" dirty="0">
                          <a:latin typeface="Calibri" panose="020F0502020204030204" pitchFamily="34" charset="0"/>
                          <a:cs typeface="Calibri" panose="020F0502020204030204" pitchFamily="34" charset="0"/>
                        </a:rPr>
                        <a:t>All </a:t>
                      </a:r>
                      <a:r>
                        <a:rPr sz="1100" spc="-45" dirty="0">
                          <a:latin typeface="Calibri" panose="020F0502020204030204" pitchFamily="34" charset="0"/>
                          <a:cs typeface="Calibri" panose="020F0502020204030204" pitchFamily="34" charset="0"/>
                        </a:rPr>
                        <a:t>techniques  </a:t>
                      </a:r>
                      <a:r>
                        <a:rPr sz="1100" spc="-35" dirty="0">
                          <a:latin typeface="Calibri" panose="020F0502020204030204" pitchFamily="34" charset="0"/>
                          <a:cs typeface="Calibri" panose="020F0502020204030204" pitchFamily="34" charset="0"/>
                        </a:rPr>
                        <a:t>under  </a:t>
                      </a:r>
                      <a:r>
                        <a:rPr sz="1100" spc="-55" dirty="0">
                          <a:latin typeface="Calibri" panose="020F0502020204030204" pitchFamily="34" charset="0"/>
                          <a:cs typeface="Calibri" panose="020F0502020204030204" pitchFamily="34" charset="0"/>
                        </a:rPr>
                        <a:t>development  </a:t>
                      </a:r>
                      <a:r>
                        <a:rPr sz="1100" spc="-65" dirty="0">
                          <a:latin typeface="Calibri" panose="020F0502020204030204" pitchFamily="34" charset="0"/>
                          <a:cs typeface="Calibri" panose="020F0502020204030204" pitchFamily="34" charset="0"/>
                        </a:rPr>
                        <a:t>succeeded</a:t>
                      </a:r>
                      <a:endParaRPr sz="1100" dirty="0">
                        <a:latin typeface="Calibri" panose="020F0502020204030204" pitchFamily="34" charset="0"/>
                        <a:cs typeface="Calibri" panose="020F0502020204030204" pitchFamily="34" charset="0"/>
                      </a:endParaRPr>
                    </a:p>
                  </a:txBody>
                  <a:tcPr marL="0" marR="0" marT="46355"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vMerge="1">
                  <a:txBody>
                    <a:bodyPr/>
                    <a:lstStyle/>
                    <a:p>
                      <a:endParaRPr/>
                    </a:p>
                  </a:txBody>
                  <a:tcPr marL="0" marR="0" marT="44450"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extLst>
                  <a:ext uri="{0D108BD9-81ED-4DB2-BD59-A6C34878D82A}">
                    <a16:rowId xmlns:a16="http://schemas.microsoft.com/office/drawing/2014/main" val="10003"/>
                  </a:ext>
                </a:extLst>
              </a:tr>
              <a:tr h="967364">
                <a:tc vMerge="1">
                  <a:txBody>
                    <a:bodyPr/>
                    <a:lstStyle/>
                    <a:p>
                      <a:endParaRPr/>
                    </a:p>
                  </a:txBody>
                  <a:tcPr marL="0" marR="0" marT="0"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a:lnSpc>
                          <a:spcPct val="100000"/>
                        </a:lnSpc>
                      </a:pPr>
                      <a:endParaRPr sz="1100">
                        <a:latin typeface="Calibri" panose="020F0502020204030204" pitchFamily="34" charset="0"/>
                        <a:cs typeface="Calibri" panose="020F0502020204030204" pitchFamily="34" charset="0"/>
                      </a:endParaRPr>
                    </a:p>
                    <a:p>
                      <a:pPr>
                        <a:lnSpc>
                          <a:spcPct val="100000"/>
                        </a:lnSpc>
                        <a:spcBef>
                          <a:spcPts val="15"/>
                        </a:spcBef>
                      </a:pPr>
                      <a:endParaRPr sz="1100">
                        <a:latin typeface="Calibri" panose="020F0502020204030204" pitchFamily="34" charset="0"/>
                        <a:cs typeface="Calibri" panose="020F0502020204030204" pitchFamily="34" charset="0"/>
                      </a:endParaRPr>
                    </a:p>
                    <a:p>
                      <a:pPr marL="74295">
                        <a:lnSpc>
                          <a:spcPct val="100000"/>
                        </a:lnSpc>
                      </a:pPr>
                      <a:r>
                        <a:rPr sz="1100" spc="-25" dirty="0">
                          <a:latin typeface="Calibri" panose="020F0502020204030204" pitchFamily="34" charset="0"/>
                          <a:cs typeface="Calibri" panose="020F0502020204030204" pitchFamily="34" charset="0"/>
                        </a:rPr>
                        <a:t>GMP</a:t>
                      </a:r>
                      <a:endParaRPr sz="1100">
                        <a:latin typeface="Calibri" panose="020F0502020204030204" pitchFamily="34" charset="0"/>
                        <a:cs typeface="Calibri" panose="020F0502020204030204" pitchFamily="34" charset="0"/>
                      </a:endParaRPr>
                    </a:p>
                    <a:p>
                      <a:pPr marL="74295">
                        <a:lnSpc>
                          <a:spcPct val="100000"/>
                        </a:lnSpc>
                        <a:spcBef>
                          <a:spcPts val="40"/>
                        </a:spcBef>
                      </a:pPr>
                      <a:r>
                        <a:rPr sz="1100" spc="-35" dirty="0">
                          <a:latin typeface="Calibri" panose="020F0502020204030204" pitchFamily="34" charset="0"/>
                          <a:cs typeface="Calibri" panose="020F0502020204030204" pitchFamily="34" charset="0"/>
                        </a:rPr>
                        <a:t>facility</a:t>
                      </a:r>
                      <a:endParaRPr sz="1100">
                        <a:latin typeface="Calibri" panose="020F0502020204030204" pitchFamily="34" charset="0"/>
                        <a:cs typeface="Calibri" panose="020F0502020204030204" pitchFamily="34" charset="0"/>
                      </a:endParaRPr>
                    </a:p>
                  </a:txBody>
                  <a:tcPr marL="0" marR="0" marT="0"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a:lnSpc>
                          <a:spcPct val="100000"/>
                        </a:lnSpc>
                      </a:pPr>
                      <a:endParaRPr sz="1100">
                        <a:latin typeface="Calibri" panose="020F0502020204030204" pitchFamily="34" charset="0"/>
                        <a:cs typeface="Calibri" panose="020F0502020204030204" pitchFamily="34" charset="0"/>
                      </a:endParaRPr>
                    </a:p>
                    <a:p>
                      <a:pPr>
                        <a:lnSpc>
                          <a:spcPct val="100000"/>
                        </a:lnSpc>
                        <a:spcBef>
                          <a:spcPts val="35"/>
                        </a:spcBef>
                      </a:pPr>
                      <a:endParaRPr sz="1100">
                        <a:latin typeface="Calibri" panose="020F0502020204030204" pitchFamily="34" charset="0"/>
                        <a:cs typeface="Calibri" panose="020F0502020204030204" pitchFamily="34" charset="0"/>
                      </a:endParaRPr>
                    </a:p>
                    <a:p>
                      <a:pPr marL="74295" marR="81280">
                        <a:lnSpc>
                          <a:spcPct val="104200"/>
                        </a:lnSpc>
                      </a:pPr>
                      <a:r>
                        <a:rPr sz="1100" dirty="0">
                          <a:latin typeface="Calibri" panose="020F0502020204030204" pitchFamily="34" charset="0"/>
                          <a:cs typeface="Calibri" panose="020F0502020204030204" pitchFamily="34" charset="0"/>
                        </a:rPr>
                        <a:t>(%)</a:t>
                      </a:r>
                      <a:r>
                        <a:rPr sz="1100" spc="-70" dirty="0">
                          <a:latin typeface="Calibri" panose="020F0502020204030204" pitchFamily="34" charset="0"/>
                          <a:cs typeface="Calibri" panose="020F0502020204030204" pitchFamily="34" charset="0"/>
                        </a:rPr>
                        <a:t> </a:t>
                      </a:r>
                      <a:r>
                        <a:rPr sz="1100" spc="-50" dirty="0">
                          <a:latin typeface="Calibri" panose="020F0502020204030204" pitchFamily="34" charset="0"/>
                          <a:cs typeface="Calibri" panose="020F0502020204030204" pitchFamily="34" charset="0"/>
                        </a:rPr>
                        <a:t>project  </a:t>
                      </a:r>
                      <a:r>
                        <a:rPr sz="1100" spc="-65" dirty="0">
                          <a:latin typeface="Calibri" panose="020F0502020204030204" pitchFamily="34" charset="0"/>
                          <a:cs typeface="Calibri" panose="020F0502020204030204" pitchFamily="34" charset="0"/>
                        </a:rPr>
                        <a:t>phases  </a:t>
                      </a:r>
                      <a:r>
                        <a:rPr sz="1100" spc="-55" dirty="0">
                          <a:latin typeface="Calibri" panose="020F0502020204030204" pitchFamily="34" charset="0"/>
                          <a:cs typeface="Calibri" panose="020F0502020204030204" pitchFamily="34" charset="0"/>
                        </a:rPr>
                        <a:t>completed</a:t>
                      </a:r>
                      <a:endParaRPr sz="1100">
                        <a:latin typeface="Calibri" panose="020F0502020204030204" pitchFamily="34" charset="0"/>
                        <a:cs typeface="Calibri" panose="020F0502020204030204" pitchFamily="34" charset="0"/>
                      </a:endParaRPr>
                    </a:p>
                  </a:txBody>
                  <a:tcPr marL="0" marR="0" marT="0"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marL="74295">
                        <a:lnSpc>
                          <a:spcPct val="100000"/>
                        </a:lnSpc>
                        <a:spcBef>
                          <a:spcPts val="875"/>
                        </a:spcBef>
                      </a:pPr>
                      <a:r>
                        <a:rPr sz="1100" spc="-20" dirty="0">
                          <a:latin typeface="Calibri" panose="020F0502020204030204" pitchFamily="34" charset="0"/>
                          <a:cs typeface="Calibri" panose="020F0502020204030204" pitchFamily="34" charset="0"/>
                        </a:rPr>
                        <a:t>100%</a:t>
                      </a:r>
                      <a:endParaRPr sz="1100">
                        <a:latin typeface="Calibri" panose="020F0502020204030204" pitchFamily="34" charset="0"/>
                        <a:cs typeface="Calibri" panose="020F0502020204030204" pitchFamily="34" charset="0"/>
                      </a:endParaRPr>
                    </a:p>
                    <a:p>
                      <a:pPr marL="74295" marR="53340" algn="just">
                        <a:lnSpc>
                          <a:spcPct val="104200"/>
                        </a:lnSpc>
                      </a:pPr>
                      <a:r>
                        <a:rPr sz="1100" spc="-50" dirty="0">
                          <a:latin typeface="Calibri" panose="020F0502020204030204" pitchFamily="34" charset="0"/>
                          <a:cs typeface="Calibri" panose="020F0502020204030204" pitchFamily="34" charset="0"/>
                        </a:rPr>
                        <a:t>Completion  </a:t>
                      </a:r>
                      <a:r>
                        <a:rPr sz="1100" spc="-25" dirty="0">
                          <a:latin typeface="Calibri" panose="020F0502020204030204" pitchFamily="34" charset="0"/>
                          <a:cs typeface="Calibri" panose="020F0502020204030204" pitchFamily="34" charset="0"/>
                        </a:rPr>
                        <a:t>of </a:t>
                      </a:r>
                      <a:r>
                        <a:rPr sz="1100" spc="-50" dirty="0">
                          <a:latin typeface="Calibri" panose="020F0502020204030204" pitchFamily="34" charset="0"/>
                          <a:cs typeface="Calibri" panose="020F0502020204030204" pitchFamily="34" charset="0"/>
                        </a:rPr>
                        <a:t>Phase </a:t>
                      </a:r>
                      <a:r>
                        <a:rPr sz="1100" dirty="0">
                          <a:latin typeface="Calibri" panose="020F0502020204030204" pitchFamily="34" charset="0"/>
                          <a:cs typeface="Calibri" panose="020F0502020204030204" pitchFamily="34" charset="0"/>
                        </a:rPr>
                        <a:t>1 /  50%</a:t>
                      </a:r>
                      <a:r>
                        <a:rPr sz="1100" spc="-15" dirty="0">
                          <a:latin typeface="Calibri" panose="020F0502020204030204" pitchFamily="34" charset="0"/>
                          <a:cs typeface="Calibri" panose="020F0502020204030204" pitchFamily="34" charset="0"/>
                        </a:rPr>
                        <a:t> </a:t>
                      </a:r>
                      <a:r>
                        <a:rPr sz="1100" spc="-25" dirty="0">
                          <a:latin typeface="Calibri" panose="020F0502020204030204" pitchFamily="34" charset="0"/>
                          <a:cs typeface="Calibri" panose="020F0502020204030204" pitchFamily="34" charset="0"/>
                        </a:rPr>
                        <a:t>of</a:t>
                      </a:r>
                      <a:endParaRPr sz="1100">
                        <a:latin typeface="Calibri" panose="020F0502020204030204" pitchFamily="34" charset="0"/>
                        <a:cs typeface="Calibri" panose="020F0502020204030204" pitchFamily="34" charset="0"/>
                      </a:endParaRPr>
                    </a:p>
                    <a:p>
                      <a:pPr marL="74295" algn="just">
                        <a:lnSpc>
                          <a:spcPct val="100000"/>
                        </a:lnSpc>
                        <a:spcBef>
                          <a:spcPts val="40"/>
                        </a:spcBef>
                      </a:pPr>
                      <a:r>
                        <a:rPr sz="1100" spc="-50" dirty="0">
                          <a:latin typeface="Calibri" panose="020F0502020204030204" pitchFamily="34" charset="0"/>
                          <a:cs typeface="Calibri" panose="020F0502020204030204" pitchFamily="34" charset="0"/>
                        </a:rPr>
                        <a:t>Phase</a:t>
                      </a:r>
                      <a:r>
                        <a:rPr sz="1100" spc="-80" dirty="0">
                          <a:latin typeface="Calibri" panose="020F0502020204030204" pitchFamily="34" charset="0"/>
                          <a:cs typeface="Calibri" panose="020F0502020204030204" pitchFamily="34" charset="0"/>
                        </a:rPr>
                        <a:t> </a:t>
                      </a:r>
                      <a:r>
                        <a:rPr sz="1100" dirty="0">
                          <a:latin typeface="Calibri" panose="020F0502020204030204" pitchFamily="34" charset="0"/>
                          <a:cs typeface="Calibri" panose="020F0502020204030204" pitchFamily="34" charset="0"/>
                        </a:rPr>
                        <a:t>2</a:t>
                      </a:r>
                      <a:endParaRPr sz="1100">
                        <a:latin typeface="Calibri" panose="020F0502020204030204" pitchFamily="34" charset="0"/>
                        <a:cs typeface="Calibri" panose="020F0502020204030204" pitchFamily="34" charset="0"/>
                      </a:endParaRPr>
                    </a:p>
                  </a:txBody>
                  <a:tcPr marL="0" marR="0" marT="111125"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a:lnSpc>
                          <a:spcPct val="100000"/>
                        </a:lnSpc>
                      </a:pPr>
                      <a:endParaRPr sz="1100">
                        <a:latin typeface="Calibri" panose="020F0502020204030204" pitchFamily="34" charset="0"/>
                        <a:cs typeface="Calibri" panose="020F0502020204030204" pitchFamily="34" charset="0"/>
                      </a:endParaRPr>
                    </a:p>
                    <a:p>
                      <a:pPr>
                        <a:lnSpc>
                          <a:spcPct val="100000"/>
                        </a:lnSpc>
                      </a:pPr>
                      <a:endParaRPr sz="1100">
                        <a:latin typeface="Calibri" panose="020F0502020204030204" pitchFamily="34" charset="0"/>
                        <a:cs typeface="Calibri" panose="020F0502020204030204" pitchFamily="34" charset="0"/>
                      </a:endParaRPr>
                    </a:p>
                    <a:p>
                      <a:pPr marL="74295">
                        <a:lnSpc>
                          <a:spcPct val="100000"/>
                        </a:lnSpc>
                        <a:spcBef>
                          <a:spcPts val="575"/>
                        </a:spcBef>
                      </a:pPr>
                      <a:r>
                        <a:rPr sz="1100" dirty="0">
                          <a:latin typeface="Calibri" panose="020F0502020204030204" pitchFamily="34" charset="0"/>
                          <a:cs typeface="Calibri" panose="020F0502020204030204" pitchFamily="34" charset="0"/>
                        </a:rPr>
                        <a:t>0</a:t>
                      </a:r>
                      <a:endParaRPr sz="1100">
                        <a:latin typeface="Calibri" panose="020F0502020204030204" pitchFamily="34" charset="0"/>
                        <a:cs typeface="Calibri" panose="020F0502020204030204" pitchFamily="34" charset="0"/>
                      </a:endParaRPr>
                    </a:p>
                  </a:txBody>
                  <a:tcPr marL="0" marR="0" marT="0"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a:lnSpc>
                          <a:spcPct val="100000"/>
                        </a:lnSpc>
                      </a:pPr>
                      <a:endParaRPr sz="1100">
                        <a:latin typeface="Calibri" panose="020F0502020204030204" pitchFamily="34" charset="0"/>
                        <a:cs typeface="Calibri" panose="020F0502020204030204" pitchFamily="34" charset="0"/>
                      </a:endParaRPr>
                    </a:p>
                    <a:p>
                      <a:pPr marL="74295">
                        <a:lnSpc>
                          <a:spcPct val="100000"/>
                        </a:lnSpc>
                        <a:spcBef>
                          <a:spcPts val="725"/>
                        </a:spcBef>
                      </a:pPr>
                      <a:r>
                        <a:rPr sz="1100" dirty="0">
                          <a:latin typeface="Calibri" panose="020F0502020204030204" pitchFamily="34" charset="0"/>
                          <a:cs typeface="Calibri" panose="020F0502020204030204" pitchFamily="34" charset="0"/>
                        </a:rPr>
                        <a:t>0</a:t>
                      </a:r>
                      <a:endParaRPr sz="1100">
                        <a:latin typeface="Calibri" panose="020F0502020204030204" pitchFamily="34" charset="0"/>
                        <a:cs typeface="Calibri" panose="020F0502020204030204" pitchFamily="34" charset="0"/>
                      </a:endParaRPr>
                    </a:p>
                    <a:p>
                      <a:pPr marL="74295" marR="140970">
                        <a:lnSpc>
                          <a:spcPct val="104200"/>
                        </a:lnSpc>
                      </a:pPr>
                      <a:r>
                        <a:rPr sz="1100" spc="-50" dirty="0">
                          <a:latin typeface="Calibri" panose="020F0502020204030204" pitchFamily="34" charset="0"/>
                          <a:cs typeface="Calibri" panose="020F0502020204030204" pitchFamily="34" charset="0"/>
                        </a:rPr>
                        <a:t>Not  </a:t>
                      </a:r>
                      <a:r>
                        <a:rPr sz="1100" spc="-60" dirty="0">
                          <a:latin typeface="Calibri" panose="020F0502020204030204" pitchFamily="34" charset="0"/>
                          <a:cs typeface="Calibri" panose="020F0502020204030204" pitchFamily="34" charset="0"/>
                        </a:rPr>
                        <a:t>a</a:t>
                      </a:r>
                      <a:r>
                        <a:rPr sz="1100" spc="-40" dirty="0">
                          <a:latin typeface="Calibri" panose="020F0502020204030204" pitchFamily="34" charset="0"/>
                          <a:cs typeface="Calibri" panose="020F0502020204030204" pitchFamily="34" charset="0"/>
                        </a:rPr>
                        <a:t>c</a:t>
                      </a:r>
                      <a:r>
                        <a:rPr sz="1100" spc="-15" dirty="0">
                          <a:latin typeface="Calibri" panose="020F0502020204030204" pitchFamily="34" charset="0"/>
                          <a:cs typeface="Calibri" panose="020F0502020204030204" pitchFamily="34" charset="0"/>
                        </a:rPr>
                        <a:t>h</a:t>
                      </a:r>
                      <a:r>
                        <a:rPr sz="1100" spc="-40" dirty="0">
                          <a:latin typeface="Calibri" panose="020F0502020204030204" pitchFamily="34" charset="0"/>
                          <a:cs typeface="Calibri" panose="020F0502020204030204" pitchFamily="34" charset="0"/>
                        </a:rPr>
                        <a:t>i</a:t>
                      </a:r>
                      <a:r>
                        <a:rPr sz="1100" spc="-95" dirty="0">
                          <a:latin typeface="Calibri" panose="020F0502020204030204" pitchFamily="34" charset="0"/>
                          <a:cs typeface="Calibri" panose="020F0502020204030204" pitchFamily="34" charset="0"/>
                        </a:rPr>
                        <a:t>e</a:t>
                      </a:r>
                      <a:r>
                        <a:rPr sz="1100" spc="-90" dirty="0">
                          <a:latin typeface="Calibri" panose="020F0502020204030204" pitchFamily="34" charset="0"/>
                          <a:cs typeface="Calibri" panose="020F0502020204030204" pitchFamily="34" charset="0"/>
                        </a:rPr>
                        <a:t>v</a:t>
                      </a:r>
                      <a:r>
                        <a:rPr sz="1100" spc="-65" dirty="0">
                          <a:latin typeface="Calibri" panose="020F0502020204030204" pitchFamily="34" charset="0"/>
                          <a:cs typeface="Calibri" panose="020F0502020204030204" pitchFamily="34" charset="0"/>
                        </a:rPr>
                        <a:t>e</a:t>
                      </a:r>
                      <a:r>
                        <a:rPr sz="1100" dirty="0">
                          <a:latin typeface="Calibri" panose="020F0502020204030204" pitchFamily="34" charset="0"/>
                          <a:cs typeface="Calibri" panose="020F0502020204030204" pitchFamily="34" charset="0"/>
                        </a:rPr>
                        <a:t>d</a:t>
                      </a:r>
                      <a:endParaRPr sz="1100">
                        <a:latin typeface="Calibri" panose="020F0502020204030204" pitchFamily="34" charset="0"/>
                        <a:cs typeface="Calibri" panose="020F0502020204030204" pitchFamily="34" charset="0"/>
                      </a:endParaRPr>
                    </a:p>
                  </a:txBody>
                  <a:tcPr marL="0" marR="0" marT="0"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a:lnSpc>
                          <a:spcPct val="100000"/>
                        </a:lnSpc>
                        <a:spcBef>
                          <a:spcPts val="40"/>
                        </a:spcBef>
                      </a:pPr>
                      <a:endParaRPr sz="1100">
                        <a:latin typeface="Calibri" panose="020F0502020204030204" pitchFamily="34" charset="0"/>
                        <a:cs typeface="Calibri" panose="020F0502020204030204" pitchFamily="34" charset="0"/>
                      </a:endParaRPr>
                    </a:p>
                    <a:p>
                      <a:pPr marL="74295" marR="363855">
                        <a:lnSpc>
                          <a:spcPct val="104200"/>
                        </a:lnSpc>
                      </a:pPr>
                      <a:r>
                        <a:rPr sz="1100" spc="-65" dirty="0">
                          <a:latin typeface="Calibri" panose="020F0502020204030204" pitchFamily="34" charset="0"/>
                          <a:cs typeface="Calibri" panose="020F0502020204030204" pitchFamily="34" charset="0"/>
                        </a:rPr>
                        <a:t>Lockdown  </a:t>
                      </a:r>
                      <a:r>
                        <a:rPr sz="1100" spc="-70" dirty="0">
                          <a:latin typeface="Calibri" panose="020F0502020204030204" pitchFamily="34" charset="0"/>
                          <a:cs typeface="Calibri" panose="020F0502020204030204" pitchFamily="34" charset="0"/>
                        </a:rPr>
                        <a:t>r</a:t>
                      </a:r>
                      <a:r>
                        <a:rPr sz="1100" spc="-75" dirty="0">
                          <a:latin typeface="Calibri" panose="020F0502020204030204" pitchFamily="34" charset="0"/>
                          <a:cs typeface="Calibri" panose="020F0502020204030204" pitchFamily="34" charset="0"/>
                        </a:rPr>
                        <a:t>e</a:t>
                      </a:r>
                      <a:r>
                        <a:rPr sz="1100" spc="-55" dirty="0">
                          <a:latin typeface="Calibri" panose="020F0502020204030204" pitchFamily="34" charset="0"/>
                          <a:cs typeface="Calibri" panose="020F0502020204030204" pitchFamily="34" charset="0"/>
                        </a:rPr>
                        <a:t>s</a:t>
                      </a:r>
                      <a:r>
                        <a:rPr sz="1100" spc="-45" dirty="0">
                          <a:latin typeface="Calibri" panose="020F0502020204030204" pitchFamily="34" charset="0"/>
                          <a:cs typeface="Calibri" panose="020F0502020204030204" pitchFamily="34" charset="0"/>
                        </a:rPr>
                        <a:t>t</a:t>
                      </a:r>
                      <a:r>
                        <a:rPr sz="1100" spc="-10" dirty="0">
                          <a:latin typeface="Calibri" panose="020F0502020204030204" pitchFamily="34" charset="0"/>
                          <a:cs typeface="Calibri" panose="020F0502020204030204" pitchFamily="34" charset="0"/>
                        </a:rPr>
                        <a:t>r</a:t>
                      </a:r>
                      <a:r>
                        <a:rPr sz="1100" spc="-40" dirty="0">
                          <a:latin typeface="Calibri" panose="020F0502020204030204" pitchFamily="34" charset="0"/>
                          <a:cs typeface="Calibri" panose="020F0502020204030204" pitchFamily="34" charset="0"/>
                        </a:rPr>
                        <a:t>ic</a:t>
                      </a:r>
                      <a:r>
                        <a:rPr sz="1100" spc="-30" dirty="0">
                          <a:latin typeface="Calibri" panose="020F0502020204030204" pitchFamily="34" charset="0"/>
                          <a:cs typeface="Calibri" panose="020F0502020204030204" pitchFamily="34" charset="0"/>
                        </a:rPr>
                        <a:t>t</a:t>
                      </a:r>
                      <a:r>
                        <a:rPr sz="1100" spc="-40" dirty="0">
                          <a:latin typeface="Calibri" panose="020F0502020204030204" pitchFamily="34" charset="0"/>
                          <a:cs typeface="Calibri" panose="020F0502020204030204" pitchFamily="34" charset="0"/>
                        </a:rPr>
                        <a:t>i</a:t>
                      </a:r>
                      <a:r>
                        <a:rPr sz="1100" spc="-50" dirty="0">
                          <a:latin typeface="Calibri" panose="020F0502020204030204" pitchFamily="34" charset="0"/>
                          <a:cs typeface="Calibri" panose="020F0502020204030204" pitchFamily="34" charset="0"/>
                        </a:rPr>
                        <a:t>ons</a:t>
                      </a:r>
                      <a:endParaRPr sz="1100">
                        <a:latin typeface="Calibri" panose="020F0502020204030204" pitchFamily="34" charset="0"/>
                        <a:cs typeface="Calibri" panose="020F0502020204030204" pitchFamily="34" charset="0"/>
                      </a:endParaRPr>
                    </a:p>
                    <a:p>
                      <a:pPr marL="74295" marR="193675">
                        <a:lnSpc>
                          <a:spcPct val="104200"/>
                        </a:lnSpc>
                        <a:spcBef>
                          <a:spcPts val="400"/>
                        </a:spcBef>
                      </a:pPr>
                      <a:r>
                        <a:rPr sz="1100" spc="-45" dirty="0">
                          <a:latin typeface="Calibri" panose="020F0502020204030204" pitchFamily="34" charset="0"/>
                          <a:cs typeface="Calibri" panose="020F0502020204030204" pitchFamily="34" charset="0"/>
                        </a:rPr>
                        <a:t>Dispute </a:t>
                      </a:r>
                      <a:r>
                        <a:rPr sz="1100" spc="-50" dirty="0">
                          <a:latin typeface="Calibri" panose="020F0502020204030204" pitchFamily="34" charset="0"/>
                          <a:cs typeface="Calibri" panose="020F0502020204030204" pitchFamily="34" charset="0"/>
                        </a:rPr>
                        <a:t>raised  </a:t>
                      </a:r>
                      <a:r>
                        <a:rPr sz="1100" spc="-30" dirty="0">
                          <a:latin typeface="Calibri" panose="020F0502020204030204" pitchFamily="34" charset="0"/>
                          <a:cs typeface="Calibri" panose="020F0502020204030204" pitchFamily="34" charset="0"/>
                        </a:rPr>
                        <a:t>with</a:t>
                      </a:r>
                      <a:r>
                        <a:rPr sz="1100" spc="-25" dirty="0">
                          <a:latin typeface="Calibri" panose="020F0502020204030204" pitchFamily="34" charset="0"/>
                          <a:cs typeface="Calibri" panose="020F0502020204030204" pitchFamily="34" charset="0"/>
                        </a:rPr>
                        <a:t> </a:t>
                      </a:r>
                      <a:r>
                        <a:rPr sz="1100" spc="-45" dirty="0">
                          <a:latin typeface="Calibri" panose="020F0502020204030204" pitchFamily="34" charset="0"/>
                          <a:cs typeface="Calibri" panose="020F0502020204030204" pitchFamily="34" charset="0"/>
                        </a:rPr>
                        <a:t>supplier</a:t>
                      </a:r>
                      <a:endParaRPr sz="1100">
                        <a:latin typeface="Calibri" panose="020F0502020204030204" pitchFamily="34" charset="0"/>
                        <a:cs typeface="Calibri" panose="020F0502020204030204" pitchFamily="34" charset="0"/>
                      </a:endParaRPr>
                    </a:p>
                  </a:txBody>
                  <a:tcPr marL="0" marR="0" marT="5080"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marL="74295" marR="208279">
                        <a:lnSpc>
                          <a:spcPct val="104200"/>
                        </a:lnSpc>
                        <a:spcBef>
                          <a:spcPts val="334"/>
                        </a:spcBef>
                      </a:pPr>
                      <a:r>
                        <a:rPr sz="1100" spc="-45" dirty="0">
                          <a:latin typeface="Calibri" panose="020F0502020204030204" pitchFamily="34" charset="0"/>
                          <a:cs typeface="Calibri" panose="020F0502020204030204" pitchFamily="34" charset="0"/>
                        </a:rPr>
                        <a:t>Dispute </a:t>
                      </a:r>
                      <a:r>
                        <a:rPr sz="1100" spc="-55" dirty="0">
                          <a:latin typeface="Calibri" panose="020F0502020204030204" pitchFamily="34" charset="0"/>
                          <a:cs typeface="Calibri" panose="020F0502020204030204" pitchFamily="34" charset="0"/>
                        </a:rPr>
                        <a:t>referred  </a:t>
                      </a:r>
                      <a:r>
                        <a:rPr sz="1100" spc="-35" dirty="0">
                          <a:latin typeface="Calibri" panose="020F0502020204030204" pitchFamily="34" charset="0"/>
                          <a:cs typeface="Calibri" panose="020F0502020204030204" pitchFamily="34" charset="0"/>
                        </a:rPr>
                        <a:t>to </a:t>
                      </a:r>
                      <a:r>
                        <a:rPr sz="1100" spc="-40" dirty="0">
                          <a:latin typeface="Calibri" panose="020F0502020204030204" pitchFamily="34" charset="0"/>
                          <a:cs typeface="Calibri" panose="020F0502020204030204" pitchFamily="34" charset="0"/>
                        </a:rPr>
                        <a:t>legal, </a:t>
                      </a:r>
                      <a:r>
                        <a:rPr sz="1100" spc="-45" dirty="0">
                          <a:latin typeface="Calibri" panose="020F0502020204030204" pitchFamily="34" charset="0"/>
                          <a:cs typeface="Calibri" panose="020F0502020204030204" pitchFamily="34" charset="0"/>
                        </a:rPr>
                        <a:t>once  </a:t>
                      </a:r>
                      <a:r>
                        <a:rPr sz="1100" spc="-60" dirty="0">
                          <a:latin typeface="Calibri" panose="020F0502020204030204" pitchFamily="34" charset="0"/>
                          <a:cs typeface="Calibri" panose="020F0502020204030204" pitchFamily="34" charset="0"/>
                        </a:rPr>
                        <a:t>resolved  </a:t>
                      </a:r>
                      <a:r>
                        <a:rPr sz="1100" spc="-50" dirty="0">
                          <a:latin typeface="Calibri" panose="020F0502020204030204" pitchFamily="34" charset="0"/>
                          <a:cs typeface="Calibri" panose="020F0502020204030204" pitchFamily="34" charset="0"/>
                        </a:rPr>
                        <a:t>construction  </a:t>
                      </a:r>
                      <a:r>
                        <a:rPr sz="1100" spc="-40" dirty="0">
                          <a:latin typeface="Calibri" panose="020F0502020204030204" pitchFamily="34" charset="0"/>
                          <a:cs typeface="Calibri" panose="020F0502020204030204" pitchFamily="34" charset="0"/>
                        </a:rPr>
                        <a:t>activities will  </a:t>
                      </a:r>
                      <a:r>
                        <a:rPr sz="1100" spc="-50" dirty="0">
                          <a:latin typeface="Calibri" panose="020F0502020204030204" pitchFamily="34" charset="0"/>
                          <a:cs typeface="Calibri" panose="020F0502020204030204" pitchFamily="34" charset="0"/>
                        </a:rPr>
                        <a:t>resume</a:t>
                      </a:r>
                      <a:endParaRPr sz="1100" dirty="0">
                        <a:latin typeface="Calibri" panose="020F0502020204030204" pitchFamily="34" charset="0"/>
                        <a:cs typeface="Calibri" panose="020F0502020204030204" pitchFamily="34" charset="0"/>
                      </a:endParaRPr>
                    </a:p>
                  </a:txBody>
                  <a:tcPr marL="0" marR="0" marT="42544"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extLst>
                  <a:ext uri="{0D108BD9-81ED-4DB2-BD59-A6C34878D82A}">
                    <a16:rowId xmlns:a16="http://schemas.microsoft.com/office/drawing/2014/main" val="10004"/>
                  </a:ext>
                </a:extLst>
              </a:tr>
              <a:tr h="731415">
                <a:tc vMerge="1">
                  <a:txBody>
                    <a:bodyPr/>
                    <a:lstStyle/>
                    <a:p>
                      <a:endParaRPr/>
                    </a:p>
                  </a:txBody>
                  <a:tcPr marL="0" marR="0" marT="0"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a:lnSpc>
                          <a:spcPct val="100000"/>
                        </a:lnSpc>
                        <a:spcBef>
                          <a:spcPts val="10"/>
                        </a:spcBef>
                      </a:pPr>
                      <a:endParaRPr sz="1100">
                        <a:latin typeface="Calibri" panose="020F0502020204030204" pitchFamily="34" charset="0"/>
                        <a:cs typeface="Calibri" panose="020F0502020204030204" pitchFamily="34" charset="0"/>
                      </a:endParaRPr>
                    </a:p>
                    <a:p>
                      <a:pPr marL="74295" marR="290830">
                        <a:lnSpc>
                          <a:spcPct val="104200"/>
                        </a:lnSpc>
                        <a:spcBef>
                          <a:spcPts val="5"/>
                        </a:spcBef>
                      </a:pPr>
                      <a:r>
                        <a:rPr sz="1100" spc="-130" dirty="0">
                          <a:latin typeface="Calibri" panose="020F0502020204030204" pitchFamily="34" charset="0"/>
                          <a:cs typeface="Calibri" panose="020F0502020204030204" pitchFamily="34" charset="0"/>
                        </a:rPr>
                        <a:t>V</a:t>
                      </a:r>
                      <a:r>
                        <a:rPr sz="1100" spc="-65" dirty="0">
                          <a:latin typeface="Calibri" panose="020F0502020204030204" pitchFamily="34" charset="0"/>
                          <a:cs typeface="Calibri" panose="020F0502020204030204" pitchFamily="34" charset="0"/>
                        </a:rPr>
                        <a:t>e</a:t>
                      </a:r>
                      <a:r>
                        <a:rPr sz="1100" spc="-40" dirty="0">
                          <a:latin typeface="Calibri" panose="020F0502020204030204" pitchFamily="34" charset="0"/>
                          <a:cs typeface="Calibri" panose="020F0502020204030204" pitchFamily="34" charset="0"/>
                        </a:rPr>
                        <a:t>c</a:t>
                      </a:r>
                      <a:r>
                        <a:rPr sz="1100" spc="-70" dirty="0">
                          <a:latin typeface="Calibri" panose="020F0502020204030204" pitchFamily="34" charset="0"/>
                          <a:cs typeface="Calibri" panose="020F0502020204030204" pitchFamily="34" charset="0"/>
                        </a:rPr>
                        <a:t>t</a:t>
                      </a:r>
                      <a:r>
                        <a:rPr sz="1100" spc="-50" dirty="0">
                          <a:latin typeface="Calibri" panose="020F0502020204030204" pitchFamily="34" charset="0"/>
                          <a:cs typeface="Calibri" panose="020F0502020204030204" pitchFamily="34" charset="0"/>
                        </a:rPr>
                        <a:t>o</a:t>
                      </a:r>
                      <a:r>
                        <a:rPr sz="1100" dirty="0">
                          <a:latin typeface="Calibri" panose="020F0502020204030204" pitchFamily="34" charset="0"/>
                          <a:cs typeface="Calibri" panose="020F0502020204030204" pitchFamily="34" charset="0"/>
                        </a:rPr>
                        <a:t>r  </a:t>
                      </a:r>
                      <a:r>
                        <a:rPr sz="1100" spc="-50" dirty="0">
                          <a:latin typeface="Calibri" panose="020F0502020204030204" pitchFamily="34" charset="0"/>
                          <a:cs typeface="Calibri" panose="020F0502020204030204" pitchFamily="34" charset="0"/>
                        </a:rPr>
                        <a:t>proof  </a:t>
                      </a:r>
                      <a:r>
                        <a:rPr sz="1100" spc="-70" dirty="0">
                          <a:latin typeface="Calibri" panose="020F0502020204030204" pitchFamily="34" charset="0"/>
                          <a:cs typeface="Calibri" panose="020F0502020204030204" pitchFamily="34" charset="0"/>
                        </a:rPr>
                        <a:t>f</a:t>
                      </a:r>
                      <a:r>
                        <a:rPr sz="1100" spc="-60" dirty="0">
                          <a:latin typeface="Calibri" panose="020F0502020204030204" pitchFamily="34" charset="0"/>
                          <a:cs typeface="Calibri" panose="020F0502020204030204" pitchFamily="34" charset="0"/>
                        </a:rPr>
                        <a:t>a</a:t>
                      </a:r>
                      <a:r>
                        <a:rPr sz="1100" spc="-25" dirty="0">
                          <a:latin typeface="Calibri" panose="020F0502020204030204" pitchFamily="34" charset="0"/>
                          <a:cs typeface="Calibri" panose="020F0502020204030204" pitchFamily="34" charset="0"/>
                        </a:rPr>
                        <a:t>c</a:t>
                      </a:r>
                      <a:r>
                        <a:rPr sz="1100" spc="-30" dirty="0">
                          <a:latin typeface="Calibri" panose="020F0502020204030204" pitchFamily="34" charset="0"/>
                          <a:cs typeface="Calibri" panose="020F0502020204030204" pitchFamily="34" charset="0"/>
                        </a:rPr>
                        <a:t>i</a:t>
                      </a:r>
                      <a:r>
                        <a:rPr sz="1100" spc="-10" dirty="0">
                          <a:latin typeface="Calibri" panose="020F0502020204030204" pitchFamily="34" charset="0"/>
                          <a:cs typeface="Calibri" panose="020F0502020204030204" pitchFamily="34" charset="0"/>
                        </a:rPr>
                        <a:t>l</a:t>
                      </a:r>
                      <a:r>
                        <a:rPr sz="1100" spc="-35" dirty="0">
                          <a:latin typeface="Calibri" panose="020F0502020204030204" pitchFamily="34" charset="0"/>
                          <a:cs typeface="Calibri" panose="020F0502020204030204" pitchFamily="34" charset="0"/>
                        </a:rPr>
                        <a:t>i</a:t>
                      </a:r>
                      <a:r>
                        <a:rPr sz="1100" spc="-45" dirty="0">
                          <a:latin typeface="Calibri" panose="020F0502020204030204" pitchFamily="34" charset="0"/>
                          <a:cs typeface="Calibri" panose="020F0502020204030204" pitchFamily="34" charset="0"/>
                        </a:rPr>
                        <a:t>t</a:t>
                      </a:r>
                      <a:r>
                        <a:rPr sz="1100" dirty="0">
                          <a:latin typeface="Calibri" panose="020F0502020204030204" pitchFamily="34" charset="0"/>
                          <a:cs typeface="Calibri" panose="020F0502020204030204" pitchFamily="34" charset="0"/>
                        </a:rPr>
                        <a:t>y</a:t>
                      </a:r>
                      <a:endParaRPr sz="1100">
                        <a:latin typeface="Calibri" panose="020F0502020204030204" pitchFamily="34" charset="0"/>
                        <a:cs typeface="Calibri" panose="020F0502020204030204" pitchFamily="34" charset="0"/>
                      </a:endParaRPr>
                    </a:p>
                  </a:txBody>
                  <a:tcPr marL="0" marR="0" marT="1270"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a:lnSpc>
                          <a:spcPct val="100000"/>
                        </a:lnSpc>
                      </a:pPr>
                      <a:endParaRPr sz="1100">
                        <a:latin typeface="Calibri" panose="020F0502020204030204" pitchFamily="34" charset="0"/>
                        <a:cs typeface="Calibri" panose="020F0502020204030204" pitchFamily="34" charset="0"/>
                      </a:endParaRPr>
                    </a:p>
                    <a:p>
                      <a:pPr marL="74295" marR="135255">
                        <a:lnSpc>
                          <a:spcPct val="104200"/>
                        </a:lnSpc>
                        <a:spcBef>
                          <a:spcPts val="630"/>
                        </a:spcBef>
                      </a:pPr>
                      <a:r>
                        <a:rPr sz="1100" spc="-50" dirty="0">
                          <a:latin typeface="Calibri" panose="020F0502020204030204" pitchFamily="34" charset="0"/>
                          <a:cs typeface="Calibri" panose="020F0502020204030204" pitchFamily="34" charset="0"/>
                        </a:rPr>
                        <a:t>App</a:t>
                      </a:r>
                      <a:r>
                        <a:rPr sz="1100" spc="-70" dirty="0">
                          <a:latin typeface="Calibri" panose="020F0502020204030204" pitchFamily="34" charset="0"/>
                          <a:cs typeface="Calibri" panose="020F0502020204030204" pitchFamily="34" charset="0"/>
                        </a:rPr>
                        <a:t>r</a:t>
                      </a:r>
                      <a:r>
                        <a:rPr sz="1100" spc="-100" dirty="0">
                          <a:latin typeface="Calibri" panose="020F0502020204030204" pitchFamily="34" charset="0"/>
                          <a:cs typeface="Calibri" panose="020F0502020204030204" pitchFamily="34" charset="0"/>
                        </a:rPr>
                        <a:t>o</a:t>
                      </a:r>
                      <a:r>
                        <a:rPr sz="1100" spc="-90" dirty="0">
                          <a:latin typeface="Calibri" panose="020F0502020204030204" pitchFamily="34" charset="0"/>
                          <a:cs typeface="Calibri" panose="020F0502020204030204" pitchFamily="34" charset="0"/>
                        </a:rPr>
                        <a:t>v</a:t>
                      </a:r>
                      <a:r>
                        <a:rPr sz="1100" spc="-65" dirty="0">
                          <a:latin typeface="Calibri" panose="020F0502020204030204" pitchFamily="34" charset="0"/>
                          <a:cs typeface="Calibri" panose="020F0502020204030204" pitchFamily="34" charset="0"/>
                        </a:rPr>
                        <a:t>e</a:t>
                      </a:r>
                      <a:r>
                        <a:rPr sz="1100" dirty="0">
                          <a:latin typeface="Calibri" panose="020F0502020204030204" pitchFamily="34" charset="0"/>
                          <a:cs typeface="Calibri" panose="020F0502020204030204" pitchFamily="34" charset="0"/>
                        </a:rPr>
                        <a:t>d  </a:t>
                      </a:r>
                      <a:r>
                        <a:rPr sz="1100" spc="-35" dirty="0">
                          <a:latin typeface="Calibri" panose="020F0502020204030204" pitchFamily="34" charset="0"/>
                          <a:cs typeface="Calibri" panose="020F0502020204030204" pitchFamily="34" charset="0"/>
                        </a:rPr>
                        <a:t>facility</a:t>
                      </a:r>
                      <a:endParaRPr sz="1100">
                        <a:latin typeface="Calibri" panose="020F0502020204030204" pitchFamily="34" charset="0"/>
                        <a:cs typeface="Calibri" panose="020F0502020204030204" pitchFamily="34" charset="0"/>
                      </a:endParaRPr>
                    </a:p>
                  </a:txBody>
                  <a:tcPr marL="0" marR="0" marT="0"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a:lnSpc>
                          <a:spcPct val="100000"/>
                        </a:lnSpc>
                      </a:pPr>
                      <a:endParaRPr sz="1100" dirty="0">
                        <a:latin typeface="Calibri" panose="020F0502020204030204" pitchFamily="34" charset="0"/>
                        <a:cs typeface="Calibri" panose="020F0502020204030204" pitchFamily="34" charset="0"/>
                      </a:endParaRPr>
                    </a:p>
                    <a:p>
                      <a:pPr marL="74295" marR="97790">
                        <a:lnSpc>
                          <a:spcPct val="104200"/>
                        </a:lnSpc>
                        <a:spcBef>
                          <a:spcPts val="630"/>
                        </a:spcBef>
                      </a:pPr>
                      <a:r>
                        <a:rPr sz="1100" spc="-70" dirty="0">
                          <a:latin typeface="Calibri" panose="020F0502020204030204" pitchFamily="34" charset="0"/>
                          <a:cs typeface="Calibri" panose="020F0502020204030204" pitchFamily="34" charset="0"/>
                        </a:rPr>
                        <a:t>C</a:t>
                      </a:r>
                      <a:r>
                        <a:rPr sz="1100" spc="-50" dirty="0">
                          <a:latin typeface="Calibri" panose="020F0502020204030204" pitchFamily="34" charset="0"/>
                          <a:cs typeface="Calibri" panose="020F0502020204030204" pitchFamily="34" charset="0"/>
                        </a:rPr>
                        <a:t>o</a:t>
                      </a:r>
                      <a:r>
                        <a:rPr sz="1100" spc="-30" dirty="0">
                          <a:latin typeface="Calibri" panose="020F0502020204030204" pitchFamily="34" charset="0"/>
                          <a:cs typeface="Calibri" panose="020F0502020204030204" pitchFamily="34" charset="0"/>
                        </a:rPr>
                        <a:t>m</a:t>
                      </a:r>
                      <a:r>
                        <a:rPr sz="1100" spc="-55" dirty="0">
                          <a:latin typeface="Calibri" panose="020F0502020204030204" pitchFamily="34" charset="0"/>
                          <a:cs typeface="Calibri" panose="020F0502020204030204" pitchFamily="34" charset="0"/>
                        </a:rPr>
                        <a:t>p</a:t>
                      </a:r>
                      <a:r>
                        <a:rPr sz="1100" spc="-40" dirty="0">
                          <a:latin typeface="Calibri" panose="020F0502020204030204" pitchFamily="34" charset="0"/>
                          <a:cs typeface="Calibri" panose="020F0502020204030204" pitchFamily="34" charset="0"/>
                        </a:rPr>
                        <a:t>l</a:t>
                      </a:r>
                      <a:r>
                        <a:rPr sz="1100" spc="-50" dirty="0">
                          <a:latin typeface="Calibri" panose="020F0502020204030204" pitchFamily="34" charset="0"/>
                          <a:cs typeface="Calibri" panose="020F0502020204030204" pitchFamily="34" charset="0"/>
                        </a:rPr>
                        <a:t>e</a:t>
                      </a:r>
                      <a:r>
                        <a:rPr sz="1100" spc="-70" dirty="0">
                          <a:latin typeface="Calibri" panose="020F0502020204030204" pitchFamily="34" charset="0"/>
                          <a:cs typeface="Calibri" panose="020F0502020204030204" pitchFamily="34" charset="0"/>
                        </a:rPr>
                        <a:t>t</a:t>
                      </a:r>
                      <a:r>
                        <a:rPr sz="1100" spc="-65" dirty="0">
                          <a:latin typeface="Calibri" panose="020F0502020204030204" pitchFamily="34" charset="0"/>
                          <a:cs typeface="Calibri" panose="020F0502020204030204" pitchFamily="34" charset="0"/>
                        </a:rPr>
                        <a:t>e</a:t>
                      </a:r>
                      <a:r>
                        <a:rPr sz="1100" dirty="0">
                          <a:latin typeface="Calibri" panose="020F0502020204030204" pitchFamily="34" charset="0"/>
                          <a:cs typeface="Calibri" panose="020F0502020204030204" pitchFamily="34" charset="0"/>
                        </a:rPr>
                        <a:t>d  </a:t>
                      </a:r>
                      <a:r>
                        <a:rPr sz="1100" spc="-30" dirty="0">
                          <a:latin typeface="Calibri" panose="020F0502020204030204" pitchFamily="34" charset="0"/>
                          <a:cs typeface="Calibri" panose="020F0502020204030204" pitchFamily="34" charset="0"/>
                        </a:rPr>
                        <a:t>building</a:t>
                      </a:r>
                      <a:endParaRPr sz="1100" dirty="0">
                        <a:latin typeface="Calibri" panose="020F0502020204030204" pitchFamily="34" charset="0"/>
                        <a:cs typeface="Calibri" panose="020F0502020204030204" pitchFamily="34" charset="0"/>
                      </a:endParaRPr>
                    </a:p>
                  </a:txBody>
                  <a:tcPr marL="0" marR="0" marT="0"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a:lnSpc>
                          <a:spcPct val="100000"/>
                        </a:lnSpc>
                      </a:pPr>
                      <a:endParaRPr sz="1100" dirty="0">
                        <a:latin typeface="Calibri" panose="020F0502020204030204" pitchFamily="34" charset="0"/>
                        <a:cs typeface="Calibri" panose="020F0502020204030204" pitchFamily="34" charset="0"/>
                      </a:endParaRPr>
                    </a:p>
                    <a:p>
                      <a:pPr>
                        <a:lnSpc>
                          <a:spcPct val="100000"/>
                        </a:lnSpc>
                        <a:spcBef>
                          <a:spcPts val="15"/>
                        </a:spcBef>
                      </a:pPr>
                      <a:endParaRPr sz="1100" dirty="0">
                        <a:latin typeface="Calibri" panose="020F0502020204030204" pitchFamily="34" charset="0"/>
                        <a:cs typeface="Calibri" panose="020F0502020204030204" pitchFamily="34" charset="0"/>
                      </a:endParaRPr>
                    </a:p>
                    <a:p>
                      <a:pPr marL="74295">
                        <a:lnSpc>
                          <a:spcPct val="100000"/>
                        </a:lnSpc>
                        <a:spcBef>
                          <a:spcPts val="5"/>
                        </a:spcBef>
                      </a:pPr>
                      <a:r>
                        <a:rPr sz="1100" dirty="0">
                          <a:latin typeface="Calibri" panose="020F0502020204030204" pitchFamily="34" charset="0"/>
                          <a:cs typeface="Calibri" panose="020F0502020204030204" pitchFamily="34" charset="0"/>
                        </a:rPr>
                        <a:t>0</a:t>
                      </a:r>
                    </a:p>
                  </a:txBody>
                  <a:tcPr marL="0" marR="0" marT="0"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a:lnSpc>
                          <a:spcPct val="100000"/>
                        </a:lnSpc>
                        <a:spcBef>
                          <a:spcPts val="50"/>
                        </a:spcBef>
                      </a:pPr>
                      <a:endParaRPr sz="1100">
                        <a:latin typeface="Calibri" panose="020F0502020204030204" pitchFamily="34" charset="0"/>
                        <a:cs typeface="Calibri" panose="020F0502020204030204" pitchFamily="34" charset="0"/>
                      </a:endParaRPr>
                    </a:p>
                    <a:p>
                      <a:pPr marL="74295">
                        <a:lnSpc>
                          <a:spcPct val="100000"/>
                        </a:lnSpc>
                        <a:spcBef>
                          <a:spcPts val="5"/>
                        </a:spcBef>
                      </a:pPr>
                      <a:r>
                        <a:rPr sz="1100" dirty="0">
                          <a:latin typeface="Calibri" panose="020F0502020204030204" pitchFamily="34" charset="0"/>
                          <a:cs typeface="Calibri" panose="020F0502020204030204" pitchFamily="34" charset="0"/>
                        </a:rPr>
                        <a:t>0</a:t>
                      </a:r>
                      <a:endParaRPr sz="1100">
                        <a:latin typeface="Calibri" panose="020F0502020204030204" pitchFamily="34" charset="0"/>
                        <a:cs typeface="Calibri" panose="020F0502020204030204" pitchFamily="34" charset="0"/>
                      </a:endParaRPr>
                    </a:p>
                    <a:p>
                      <a:pPr marL="74295" marR="140970">
                        <a:lnSpc>
                          <a:spcPct val="104200"/>
                        </a:lnSpc>
                      </a:pPr>
                      <a:r>
                        <a:rPr sz="1100" spc="-50" dirty="0">
                          <a:latin typeface="Calibri" panose="020F0502020204030204" pitchFamily="34" charset="0"/>
                          <a:cs typeface="Calibri" panose="020F0502020204030204" pitchFamily="34" charset="0"/>
                        </a:rPr>
                        <a:t>Not  </a:t>
                      </a:r>
                      <a:r>
                        <a:rPr sz="1100" spc="-60" dirty="0">
                          <a:latin typeface="Calibri" panose="020F0502020204030204" pitchFamily="34" charset="0"/>
                          <a:cs typeface="Calibri" panose="020F0502020204030204" pitchFamily="34" charset="0"/>
                        </a:rPr>
                        <a:t>a</a:t>
                      </a:r>
                      <a:r>
                        <a:rPr sz="1100" spc="-40" dirty="0">
                          <a:latin typeface="Calibri" panose="020F0502020204030204" pitchFamily="34" charset="0"/>
                          <a:cs typeface="Calibri" panose="020F0502020204030204" pitchFamily="34" charset="0"/>
                        </a:rPr>
                        <a:t>c</a:t>
                      </a:r>
                      <a:r>
                        <a:rPr sz="1100" spc="-15" dirty="0">
                          <a:latin typeface="Calibri" panose="020F0502020204030204" pitchFamily="34" charset="0"/>
                          <a:cs typeface="Calibri" panose="020F0502020204030204" pitchFamily="34" charset="0"/>
                        </a:rPr>
                        <a:t>h</a:t>
                      </a:r>
                      <a:r>
                        <a:rPr sz="1100" spc="-40" dirty="0">
                          <a:latin typeface="Calibri" panose="020F0502020204030204" pitchFamily="34" charset="0"/>
                          <a:cs typeface="Calibri" panose="020F0502020204030204" pitchFamily="34" charset="0"/>
                        </a:rPr>
                        <a:t>i</a:t>
                      </a:r>
                      <a:r>
                        <a:rPr sz="1100" spc="-95" dirty="0">
                          <a:latin typeface="Calibri" panose="020F0502020204030204" pitchFamily="34" charset="0"/>
                          <a:cs typeface="Calibri" panose="020F0502020204030204" pitchFamily="34" charset="0"/>
                        </a:rPr>
                        <a:t>e</a:t>
                      </a:r>
                      <a:r>
                        <a:rPr sz="1100" spc="-90" dirty="0">
                          <a:latin typeface="Calibri" panose="020F0502020204030204" pitchFamily="34" charset="0"/>
                          <a:cs typeface="Calibri" panose="020F0502020204030204" pitchFamily="34" charset="0"/>
                        </a:rPr>
                        <a:t>v</a:t>
                      </a:r>
                      <a:r>
                        <a:rPr sz="1100" spc="-65" dirty="0">
                          <a:latin typeface="Calibri" panose="020F0502020204030204" pitchFamily="34" charset="0"/>
                          <a:cs typeface="Calibri" panose="020F0502020204030204" pitchFamily="34" charset="0"/>
                        </a:rPr>
                        <a:t>e</a:t>
                      </a:r>
                      <a:r>
                        <a:rPr sz="1100" dirty="0">
                          <a:latin typeface="Calibri" panose="020F0502020204030204" pitchFamily="34" charset="0"/>
                          <a:cs typeface="Calibri" panose="020F0502020204030204" pitchFamily="34" charset="0"/>
                        </a:rPr>
                        <a:t>d</a:t>
                      </a:r>
                      <a:endParaRPr sz="1100">
                        <a:latin typeface="Calibri" panose="020F0502020204030204" pitchFamily="34" charset="0"/>
                        <a:cs typeface="Calibri" panose="020F0502020204030204" pitchFamily="34" charset="0"/>
                      </a:endParaRPr>
                    </a:p>
                  </a:txBody>
                  <a:tcPr marL="0" marR="0" marT="6350"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a:lnSpc>
                          <a:spcPct val="100000"/>
                        </a:lnSpc>
                      </a:pPr>
                      <a:endParaRPr sz="1100">
                        <a:latin typeface="Calibri" panose="020F0502020204030204" pitchFamily="34" charset="0"/>
                        <a:cs typeface="Calibri" panose="020F0502020204030204" pitchFamily="34" charset="0"/>
                      </a:endParaRPr>
                    </a:p>
                    <a:p>
                      <a:pPr marL="74295" marR="144145">
                        <a:lnSpc>
                          <a:spcPct val="104200"/>
                        </a:lnSpc>
                        <a:spcBef>
                          <a:spcPts val="630"/>
                        </a:spcBef>
                      </a:pPr>
                      <a:r>
                        <a:rPr sz="1100" spc="-45" dirty="0">
                          <a:latin typeface="Calibri" panose="020F0502020204030204" pitchFamily="34" charset="0"/>
                          <a:cs typeface="Calibri" panose="020F0502020204030204" pitchFamily="34" charset="0"/>
                        </a:rPr>
                        <a:t>Delay </a:t>
                      </a:r>
                      <a:r>
                        <a:rPr sz="1100" spc="-15" dirty="0">
                          <a:latin typeface="Calibri" panose="020F0502020204030204" pitchFamily="34" charset="0"/>
                          <a:cs typeface="Calibri" panose="020F0502020204030204" pitchFamily="34" charset="0"/>
                        </a:rPr>
                        <a:t>in </a:t>
                      </a:r>
                      <a:r>
                        <a:rPr sz="1100" spc="-45" dirty="0">
                          <a:latin typeface="Calibri" panose="020F0502020204030204" pitchFamily="34" charset="0"/>
                          <a:cs typeface="Calibri" panose="020F0502020204030204" pitchFamily="34" charset="0"/>
                        </a:rPr>
                        <a:t>tender  </a:t>
                      </a:r>
                      <a:r>
                        <a:rPr sz="1100" spc="-60" dirty="0">
                          <a:latin typeface="Calibri" panose="020F0502020204030204" pitchFamily="34" charset="0"/>
                          <a:cs typeface="Calibri" panose="020F0502020204030204" pitchFamily="34" charset="0"/>
                        </a:rPr>
                        <a:t>process</a:t>
                      </a:r>
                      <a:endParaRPr sz="1100">
                        <a:latin typeface="Calibri" panose="020F0502020204030204" pitchFamily="34" charset="0"/>
                        <a:cs typeface="Calibri" panose="020F0502020204030204" pitchFamily="34" charset="0"/>
                      </a:endParaRPr>
                    </a:p>
                  </a:txBody>
                  <a:tcPr marL="0" marR="0" marT="0"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marL="74295" marR="220345">
                        <a:lnSpc>
                          <a:spcPct val="104200"/>
                        </a:lnSpc>
                        <a:spcBef>
                          <a:spcPts val="280"/>
                        </a:spcBef>
                      </a:pPr>
                      <a:r>
                        <a:rPr sz="1100" spc="-35" dirty="0">
                          <a:latin typeface="Calibri" panose="020F0502020204030204" pitchFamily="34" charset="0"/>
                          <a:cs typeface="Calibri" panose="020F0502020204030204" pitchFamily="34" charset="0"/>
                        </a:rPr>
                        <a:t>Re-start </a:t>
                      </a:r>
                      <a:r>
                        <a:rPr sz="1100" spc="-45" dirty="0">
                          <a:latin typeface="Calibri" panose="020F0502020204030204" pitchFamily="34" charset="0"/>
                          <a:cs typeface="Calibri" panose="020F0502020204030204" pitchFamily="34" charset="0"/>
                        </a:rPr>
                        <a:t>tender  </a:t>
                      </a:r>
                      <a:r>
                        <a:rPr sz="1100" spc="-60" dirty="0">
                          <a:latin typeface="Calibri" panose="020F0502020204030204" pitchFamily="34" charset="0"/>
                          <a:cs typeface="Calibri" panose="020F0502020204030204" pitchFamily="34" charset="0"/>
                        </a:rPr>
                        <a:t>process </a:t>
                      </a:r>
                      <a:r>
                        <a:rPr sz="1100" spc="-30" dirty="0">
                          <a:latin typeface="Calibri" panose="020F0502020204030204" pitchFamily="34" charset="0"/>
                          <a:cs typeface="Calibri" panose="020F0502020204030204" pitchFamily="34" charset="0"/>
                        </a:rPr>
                        <a:t>and  </a:t>
                      </a:r>
                      <a:r>
                        <a:rPr sz="1100" spc="-35" dirty="0">
                          <a:latin typeface="Calibri" panose="020F0502020204030204" pitchFamily="34" charset="0"/>
                          <a:cs typeface="Calibri" panose="020F0502020204030204" pitchFamily="34" charset="0"/>
                        </a:rPr>
                        <a:t>appoint</a:t>
                      </a:r>
                      <a:r>
                        <a:rPr sz="1100" spc="-80" dirty="0">
                          <a:latin typeface="Calibri" panose="020F0502020204030204" pitchFamily="34" charset="0"/>
                          <a:cs typeface="Calibri" panose="020F0502020204030204" pitchFamily="34" charset="0"/>
                        </a:rPr>
                        <a:t> </a:t>
                      </a:r>
                      <a:r>
                        <a:rPr sz="1100" spc="-45" dirty="0">
                          <a:latin typeface="Calibri" panose="020F0502020204030204" pitchFamily="34" charset="0"/>
                          <a:cs typeface="Calibri" panose="020F0502020204030204" pitchFamily="34" charset="0"/>
                        </a:rPr>
                        <a:t>service  </a:t>
                      </a:r>
                      <a:r>
                        <a:rPr sz="1100" spc="-50" dirty="0">
                          <a:latin typeface="Calibri" panose="020F0502020204030204" pitchFamily="34" charset="0"/>
                          <a:cs typeface="Calibri" panose="020F0502020204030204" pitchFamily="34" charset="0"/>
                        </a:rPr>
                        <a:t>provider </a:t>
                      </a:r>
                      <a:r>
                        <a:rPr sz="1100" spc="-15" dirty="0">
                          <a:latin typeface="Calibri" panose="020F0502020204030204" pitchFamily="34" charset="0"/>
                          <a:cs typeface="Calibri" panose="020F0502020204030204" pitchFamily="34" charset="0"/>
                        </a:rPr>
                        <a:t>in </a:t>
                      </a:r>
                      <a:r>
                        <a:rPr sz="1100" dirty="0">
                          <a:latin typeface="Calibri" panose="020F0502020204030204" pitchFamily="34" charset="0"/>
                          <a:cs typeface="Calibri" panose="020F0502020204030204" pitchFamily="34" charset="0"/>
                        </a:rPr>
                        <a:t>Q2  </a:t>
                      </a:r>
                      <a:r>
                        <a:rPr sz="1100" spc="-35" dirty="0">
                          <a:latin typeface="Calibri" panose="020F0502020204030204" pitchFamily="34" charset="0"/>
                          <a:cs typeface="Calibri" panose="020F0502020204030204" pitchFamily="34" charset="0"/>
                        </a:rPr>
                        <a:t>FY2021/22</a:t>
                      </a:r>
                      <a:endParaRPr sz="1100" dirty="0">
                        <a:latin typeface="Calibri" panose="020F0502020204030204" pitchFamily="34" charset="0"/>
                        <a:cs typeface="Calibri" panose="020F0502020204030204" pitchFamily="34" charset="0"/>
                      </a:endParaRPr>
                    </a:p>
                  </a:txBody>
                  <a:tcPr marL="0" marR="0" marT="35560"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extLst>
                  <a:ext uri="{0D108BD9-81ED-4DB2-BD59-A6C34878D82A}">
                    <a16:rowId xmlns:a16="http://schemas.microsoft.com/office/drawing/2014/main" val="10005"/>
                  </a:ext>
                </a:extLst>
              </a:tr>
            </a:tbl>
          </a:graphicData>
        </a:graphic>
      </p:graphicFrame>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A69EE-A48A-42B9-B784-2CD068A73F1B}"/>
              </a:ext>
            </a:extLst>
          </p:cNvPr>
          <p:cNvSpPr>
            <a:spLocks noGrp="1"/>
          </p:cNvSpPr>
          <p:nvPr>
            <p:ph type="title"/>
          </p:nvPr>
        </p:nvSpPr>
        <p:spPr>
          <a:xfrm>
            <a:off x="1061003" y="318141"/>
            <a:ext cx="8938019" cy="719138"/>
          </a:xfrm>
        </p:spPr>
        <p:txBody>
          <a:bodyPr/>
          <a:lstStyle/>
          <a:p>
            <a:pPr marL="12700">
              <a:lnSpc>
                <a:spcPct val="100000"/>
              </a:lnSpc>
              <a:spcBef>
                <a:spcPts val="280"/>
              </a:spcBef>
            </a:pPr>
            <a:r>
              <a:rPr lang="en-ZA" sz="1800" dirty="0">
                <a:solidFill>
                  <a:srgbClr val="006386"/>
                </a:solidFill>
                <a:latin typeface="Calibri" panose="020F0502020204030204" pitchFamily="34" charset="0"/>
                <a:cs typeface="Calibri" panose="020F0502020204030204" pitchFamily="34" charset="0"/>
              </a:rPr>
              <a:t>2020/2021 Financial Year</a:t>
            </a:r>
            <a:br>
              <a:rPr lang="en-ZA" sz="1800" kern="1200" dirty="0">
                <a:solidFill>
                  <a:srgbClr val="00445C"/>
                </a:solidFill>
                <a:latin typeface="Calibri" panose="020F0502020204030204" pitchFamily="34" charset="0"/>
              </a:rPr>
            </a:br>
            <a:r>
              <a:rPr lang="en-ZA" sz="1800" kern="1200" dirty="0">
                <a:solidFill>
                  <a:srgbClr val="00445C"/>
                </a:solidFill>
                <a:latin typeface="Calibri" panose="020F0502020204030204" pitchFamily="34" charset="0"/>
              </a:rPr>
              <a:t>SG3:	</a:t>
            </a:r>
            <a:r>
              <a:rPr lang="en-ZA" sz="1800" dirty="0">
                <a:solidFill>
                  <a:srgbClr val="00445C"/>
                </a:solidFill>
                <a:latin typeface="Calibri" panose="020F0502020204030204" pitchFamily="34" charset="0"/>
                <a:cs typeface="Calibri" panose="020F0502020204030204" pitchFamily="34" charset="0"/>
              </a:rPr>
              <a:t>SALES AND</a:t>
            </a:r>
            <a:r>
              <a:rPr lang="en-ZA" sz="1800" spc="-5" dirty="0">
                <a:solidFill>
                  <a:srgbClr val="00445C"/>
                </a:solidFill>
                <a:latin typeface="Calibri" panose="020F0502020204030204" pitchFamily="34" charset="0"/>
                <a:cs typeface="Calibri" panose="020F0502020204030204" pitchFamily="34" charset="0"/>
              </a:rPr>
              <a:t> </a:t>
            </a:r>
            <a:r>
              <a:rPr lang="en-ZA" sz="1800" dirty="0">
                <a:solidFill>
                  <a:srgbClr val="00445C"/>
                </a:solidFill>
                <a:latin typeface="Calibri" panose="020F0502020204030204" pitchFamily="34" charset="0"/>
                <a:cs typeface="Calibri" panose="020F0502020204030204" pitchFamily="34" charset="0"/>
              </a:rPr>
              <a:t>MARKETING</a:t>
            </a:r>
            <a:br>
              <a:rPr lang="en-ZA" sz="2000" dirty="0">
                <a:latin typeface="Pangram"/>
                <a:cs typeface="Pangram"/>
              </a:rPr>
            </a:br>
            <a:r>
              <a:rPr lang="en-ZA" sz="1600" dirty="0">
                <a:latin typeface="Calibri" panose="020F0502020204030204" pitchFamily="34" charset="0"/>
                <a:cs typeface="Calibri" panose="020F0502020204030204" pitchFamily="34" charset="0"/>
              </a:rPr>
              <a:t>To build a high-performance organisation driven by service excellence and</a:t>
            </a:r>
            <a:r>
              <a:rPr lang="en-ZA" sz="1600" spc="-100" dirty="0">
                <a:latin typeface="Calibri" panose="020F0502020204030204" pitchFamily="34" charset="0"/>
                <a:cs typeface="Calibri" panose="020F0502020204030204" pitchFamily="34" charset="0"/>
              </a:rPr>
              <a:t> </a:t>
            </a:r>
            <a:r>
              <a:rPr lang="en-ZA" sz="1600" dirty="0">
                <a:latin typeface="Calibri" panose="020F0502020204030204" pitchFamily="34" charset="0"/>
                <a:cs typeface="Calibri" panose="020F0502020204030204" pitchFamily="34" charset="0"/>
              </a:rPr>
              <a:t>internal  collaboration</a:t>
            </a:r>
            <a:br>
              <a:rPr lang="en-ZA" sz="2000" dirty="0">
                <a:latin typeface="Pangram"/>
                <a:cs typeface="Pangram"/>
              </a:rPr>
            </a:br>
            <a:endParaRPr lang="en-ZA" sz="2000" dirty="0">
              <a:solidFill>
                <a:schemeClr val="accent6">
                  <a:lumMod val="50000"/>
                </a:schemeClr>
              </a:solidFill>
            </a:endParaRPr>
          </a:p>
        </p:txBody>
      </p:sp>
      <p:sp>
        <p:nvSpPr>
          <p:cNvPr id="4" name="Title 1">
            <a:extLst>
              <a:ext uri="{FF2B5EF4-FFF2-40B4-BE49-F238E27FC236}">
                <a16:creationId xmlns:a16="http://schemas.microsoft.com/office/drawing/2014/main" id="{2C1AEA6D-D104-4073-BF08-92AAE28EA1DB}"/>
              </a:ext>
            </a:extLst>
          </p:cNvPr>
          <p:cNvSpPr txBox="1">
            <a:spLocks/>
          </p:cNvSpPr>
          <p:nvPr/>
        </p:nvSpPr>
        <p:spPr bwMode="auto">
          <a:xfrm>
            <a:off x="1851026" y="3087689"/>
            <a:ext cx="878522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rtl="0" eaLnBrk="0" fontAlgn="base" hangingPunct="0">
              <a:spcBef>
                <a:spcPct val="0"/>
              </a:spcBef>
              <a:spcAft>
                <a:spcPct val="0"/>
              </a:spcAft>
              <a:defRPr sz="3600" b="1">
                <a:solidFill>
                  <a:srgbClr val="3C6E8F"/>
                </a:solidFill>
                <a:latin typeface="+mj-lt"/>
                <a:ea typeface="+mj-ea"/>
                <a:cs typeface="+mj-cs"/>
              </a:defRPr>
            </a:lvl1pPr>
            <a:lvl2pPr algn="l" rtl="0" eaLnBrk="0" fontAlgn="base" hangingPunct="0">
              <a:spcBef>
                <a:spcPct val="0"/>
              </a:spcBef>
              <a:spcAft>
                <a:spcPct val="0"/>
              </a:spcAft>
              <a:defRPr sz="3600" b="1">
                <a:solidFill>
                  <a:srgbClr val="3C6E8F"/>
                </a:solidFill>
                <a:latin typeface="Arial" charset="0"/>
              </a:defRPr>
            </a:lvl2pPr>
            <a:lvl3pPr algn="l" rtl="0" eaLnBrk="0" fontAlgn="base" hangingPunct="0">
              <a:spcBef>
                <a:spcPct val="0"/>
              </a:spcBef>
              <a:spcAft>
                <a:spcPct val="0"/>
              </a:spcAft>
              <a:defRPr sz="3600" b="1">
                <a:solidFill>
                  <a:srgbClr val="3C6E8F"/>
                </a:solidFill>
                <a:latin typeface="Arial" charset="0"/>
              </a:defRPr>
            </a:lvl3pPr>
            <a:lvl4pPr algn="l" rtl="0" eaLnBrk="0" fontAlgn="base" hangingPunct="0">
              <a:spcBef>
                <a:spcPct val="0"/>
              </a:spcBef>
              <a:spcAft>
                <a:spcPct val="0"/>
              </a:spcAft>
              <a:defRPr sz="3600" b="1">
                <a:solidFill>
                  <a:srgbClr val="3C6E8F"/>
                </a:solidFill>
                <a:latin typeface="Arial" charset="0"/>
              </a:defRPr>
            </a:lvl4pPr>
            <a:lvl5pPr algn="l" rtl="0" eaLnBrk="0" fontAlgn="base" hangingPunct="0">
              <a:spcBef>
                <a:spcPct val="0"/>
              </a:spcBef>
              <a:spcAft>
                <a:spcPct val="0"/>
              </a:spcAft>
              <a:defRPr sz="3600" b="1">
                <a:solidFill>
                  <a:srgbClr val="3C6E8F"/>
                </a:solidFill>
                <a:latin typeface="Arial" charset="0"/>
              </a:defRPr>
            </a:lvl5pPr>
            <a:lvl6pPr marL="457200" algn="l" rtl="0" fontAlgn="base">
              <a:spcBef>
                <a:spcPct val="0"/>
              </a:spcBef>
              <a:spcAft>
                <a:spcPct val="0"/>
              </a:spcAft>
              <a:defRPr sz="3600" b="1">
                <a:solidFill>
                  <a:srgbClr val="3C6E8F"/>
                </a:solidFill>
                <a:latin typeface="Arial" charset="0"/>
              </a:defRPr>
            </a:lvl6pPr>
            <a:lvl7pPr marL="914400" algn="l" rtl="0" fontAlgn="base">
              <a:spcBef>
                <a:spcPct val="0"/>
              </a:spcBef>
              <a:spcAft>
                <a:spcPct val="0"/>
              </a:spcAft>
              <a:defRPr sz="3600" b="1">
                <a:solidFill>
                  <a:srgbClr val="3C6E8F"/>
                </a:solidFill>
                <a:latin typeface="Arial" charset="0"/>
              </a:defRPr>
            </a:lvl7pPr>
            <a:lvl8pPr marL="1371600" algn="l" rtl="0" fontAlgn="base">
              <a:spcBef>
                <a:spcPct val="0"/>
              </a:spcBef>
              <a:spcAft>
                <a:spcPct val="0"/>
              </a:spcAft>
              <a:defRPr sz="3600" b="1">
                <a:solidFill>
                  <a:srgbClr val="3C6E8F"/>
                </a:solidFill>
                <a:latin typeface="Arial" charset="0"/>
              </a:defRPr>
            </a:lvl8pPr>
            <a:lvl9pPr marL="1828800" algn="l" rtl="0" fontAlgn="base">
              <a:spcBef>
                <a:spcPct val="0"/>
              </a:spcBef>
              <a:spcAft>
                <a:spcPct val="0"/>
              </a:spcAft>
              <a:defRPr sz="3600" b="1">
                <a:solidFill>
                  <a:srgbClr val="3C6E8F"/>
                </a:solidFill>
                <a:latin typeface="Arial" charset="0"/>
              </a:defRPr>
            </a:lvl9pPr>
          </a:lstStyle>
          <a:p>
            <a:pPr marL="630238" indent="-630238">
              <a:tabLst>
                <a:tab pos="630238" algn="l"/>
              </a:tabLst>
              <a:defRPr/>
            </a:pPr>
            <a:endParaRPr lang="en-ZA" sz="1800" kern="0" dirty="0">
              <a:solidFill>
                <a:schemeClr val="tx1"/>
              </a:solidFill>
            </a:endParaRPr>
          </a:p>
        </p:txBody>
      </p:sp>
      <p:sp>
        <p:nvSpPr>
          <p:cNvPr id="33796" name="Footer Placeholder 3">
            <a:extLst>
              <a:ext uri="{FF2B5EF4-FFF2-40B4-BE49-F238E27FC236}">
                <a16:creationId xmlns:a16="http://schemas.microsoft.com/office/drawing/2014/main" id="{F88F70BB-EF37-48C4-9152-1C3798805729}"/>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E9E9E"/>
              </a:buClr>
              <a:buSzPct val="70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9E9E9E"/>
              </a:buClr>
              <a:buSzPct val="70000"/>
              <a:buFont typeface="Wingdings" panose="05000000000000000000" pitchFamily="2" charset="2"/>
              <a:buChar char="l"/>
              <a:defRPr sz="2400">
                <a:solidFill>
                  <a:schemeClr val="tx1"/>
                </a:solidFill>
                <a:latin typeface="Arial" panose="020B0604020202020204" pitchFamily="34" charset="0"/>
              </a:defRPr>
            </a:lvl2pPr>
            <a:lvl3pPr marL="1143000" indent="-228600">
              <a:spcBef>
                <a:spcPct val="20000"/>
              </a:spcBef>
              <a:buClr>
                <a:srgbClr val="9E9E9E"/>
              </a:buClr>
              <a:buSzPct val="70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rgbClr val="9E9E9E"/>
              </a:buClr>
              <a:buSzPct val="75000"/>
              <a:buFont typeface="Wingdings" panose="05000000000000000000" pitchFamily="2" charset="2"/>
              <a:buChar char="§"/>
              <a:defRPr>
                <a:solidFill>
                  <a:schemeClr val="tx1"/>
                </a:solidFill>
                <a:latin typeface="Arial" panose="020B0604020202020204" pitchFamily="34" charset="0"/>
              </a:defRPr>
            </a:lvl4pPr>
            <a:lvl5pPr marL="2057400" indent="-228600">
              <a:spcBef>
                <a:spcPct val="20000"/>
              </a:spcBef>
              <a:buClr>
                <a:srgbClr val="9E9E9E"/>
              </a:buClr>
              <a:buSzPct val="80000"/>
              <a:buFont typeface="Wingdings" panose="05000000000000000000" pitchFamily="2" charset="2"/>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9E9E9E"/>
              </a:buClr>
              <a:buSzPct val="80000"/>
              <a:buFont typeface="Wingdings" panose="05000000000000000000" pitchFamily="2" charset="2"/>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9E9E9E"/>
              </a:buClr>
              <a:buSzPct val="80000"/>
              <a:buFont typeface="Wingdings" panose="05000000000000000000" pitchFamily="2" charset="2"/>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9E9E9E"/>
              </a:buClr>
              <a:buSzPct val="80000"/>
              <a:buFont typeface="Wingdings" panose="05000000000000000000" pitchFamily="2" charset="2"/>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9E9E9E"/>
              </a:buClr>
              <a:buSzPct val="80000"/>
              <a:buFont typeface="Wingdings" panose="05000000000000000000" pitchFamily="2" charset="2"/>
              <a:buChar char="§"/>
              <a:defRPr>
                <a:solidFill>
                  <a:schemeClr val="tx1"/>
                </a:solidFill>
                <a:latin typeface="Arial" panose="020B0604020202020204" pitchFamily="34" charset="0"/>
              </a:defRPr>
            </a:lvl9pPr>
          </a:lstStyle>
          <a:p>
            <a:pPr>
              <a:spcBef>
                <a:spcPct val="0"/>
              </a:spcBef>
              <a:buClrTx/>
              <a:buSzTx/>
              <a:buFontTx/>
              <a:buNone/>
            </a:pPr>
            <a:fld id="{22B14B47-2286-4B77-9BA8-51B235F20948}" type="slidenum">
              <a:rPr lang="en-US" altLang="en-US" sz="800">
                <a:solidFill>
                  <a:srgbClr val="7F7F7F"/>
                </a:solidFill>
                <a:cs typeface="Arial" panose="020B0604020202020204" pitchFamily="34" charset="0"/>
              </a:rPr>
              <a:pPr>
                <a:spcBef>
                  <a:spcPct val="0"/>
                </a:spcBef>
                <a:buClrTx/>
                <a:buSzTx/>
                <a:buFontTx/>
                <a:buNone/>
              </a:pPr>
              <a:t>15</a:t>
            </a:fld>
            <a:r>
              <a:rPr lang="en-US" altLang="en-US" sz="800">
                <a:solidFill>
                  <a:srgbClr val="7F7F7F"/>
                </a:solidFill>
                <a:cs typeface="Arial" panose="020B0604020202020204" pitchFamily="34" charset="0"/>
              </a:rPr>
              <a:t> | </a:t>
            </a:r>
            <a:r>
              <a:rPr lang="en-US" altLang="en-US" sz="800" b="0">
                <a:solidFill>
                  <a:srgbClr val="7F7F7F"/>
                </a:solidFill>
                <a:cs typeface="Arial" panose="020B0604020202020204" pitchFamily="34" charset="0"/>
              </a:rPr>
              <a:t>Onderstepoort Biological Products © | </a:t>
            </a:r>
            <a:fld id="{9CC03804-E585-4C79-96DA-35DCB6C006A5}" type="datetime4">
              <a:rPr lang="en-US" altLang="en-US" sz="800" b="0">
                <a:solidFill>
                  <a:srgbClr val="7F7F7F"/>
                </a:solidFill>
                <a:cs typeface="Arial" panose="020B0604020202020204" pitchFamily="34" charset="0"/>
              </a:rPr>
              <a:pPr>
                <a:spcBef>
                  <a:spcPct val="0"/>
                </a:spcBef>
                <a:buClrTx/>
                <a:buSzTx/>
                <a:buFontTx/>
                <a:buNone/>
              </a:pPr>
              <a:t>November 3, 2021</a:t>
            </a:fld>
            <a:endParaRPr lang="en-US" altLang="en-US" sz="800" b="0">
              <a:solidFill>
                <a:srgbClr val="7F7F7F"/>
              </a:solidFill>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497585416"/>
              </p:ext>
            </p:extLst>
          </p:nvPr>
        </p:nvGraphicFramePr>
        <p:xfrm>
          <a:off x="959264" y="1339273"/>
          <a:ext cx="9500260" cy="4204164"/>
        </p:xfrm>
        <a:graphic>
          <a:graphicData uri="http://schemas.openxmlformats.org/drawingml/2006/table">
            <a:tbl>
              <a:tblPr firstRow="1" bandRow="1">
                <a:tableStyleId>{2D5ABB26-0587-4C30-8999-92F81FD0307C}</a:tableStyleId>
              </a:tblPr>
              <a:tblGrid>
                <a:gridCol w="1015702">
                  <a:extLst>
                    <a:ext uri="{9D8B030D-6E8A-4147-A177-3AD203B41FA5}">
                      <a16:colId xmlns:a16="http://schemas.microsoft.com/office/drawing/2014/main" val="20000"/>
                    </a:ext>
                  </a:extLst>
                </a:gridCol>
                <a:gridCol w="1063036">
                  <a:extLst>
                    <a:ext uri="{9D8B030D-6E8A-4147-A177-3AD203B41FA5}">
                      <a16:colId xmlns:a16="http://schemas.microsoft.com/office/drawing/2014/main" val="20001"/>
                    </a:ext>
                  </a:extLst>
                </a:gridCol>
                <a:gridCol w="1081770">
                  <a:extLst>
                    <a:ext uri="{9D8B030D-6E8A-4147-A177-3AD203B41FA5}">
                      <a16:colId xmlns:a16="http://schemas.microsoft.com/office/drawing/2014/main" val="20002"/>
                    </a:ext>
                  </a:extLst>
                </a:gridCol>
                <a:gridCol w="1100509">
                  <a:extLst>
                    <a:ext uri="{9D8B030D-6E8A-4147-A177-3AD203B41FA5}">
                      <a16:colId xmlns:a16="http://schemas.microsoft.com/office/drawing/2014/main" val="20003"/>
                    </a:ext>
                  </a:extLst>
                </a:gridCol>
                <a:gridCol w="1081771">
                  <a:extLst>
                    <a:ext uri="{9D8B030D-6E8A-4147-A177-3AD203B41FA5}">
                      <a16:colId xmlns:a16="http://schemas.microsoft.com/office/drawing/2014/main" val="20004"/>
                    </a:ext>
                  </a:extLst>
                </a:gridCol>
                <a:gridCol w="1039367">
                  <a:extLst>
                    <a:ext uri="{9D8B030D-6E8A-4147-A177-3AD203B41FA5}">
                      <a16:colId xmlns:a16="http://schemas.microsoft.com/office/drawing/2014/main" val="20005"/>
                    </a:ext>
                  </a:extLst>
                </a:gridCol>
                <a:gridCol w="1482135">
                  <a:extLst>
                    <a:ext uri="{9D8B030D-6E8A-4147-A177-3AD203B41FA5}">
                      <a16:colId xmlns:a16="http://schemas.microsoft.com/office/drawing/2014/main" val="20006"/>
                    </a:ext>
                  </a:extLst>
                </a:gridCol>
                <a:gridCol w="1635970">
                  <a:extLst>
                    <a:ext uri="{9D8B030D-6E8A-4147-A177-3AD203B41FA5}">
                      <a16:colId xmlns:a16="http://schemas.microsoft.com/office/drawing/2014/main" val="20007"/>
                    </a:ext>
                  </a:extLst>
                </a:gridCol>
              </a:tblGrid>
              <a:tr h="453119">
                <a:tc>
                  <a:txBody>
                    <a:bodyPr/>
                    <a:lstStyle/>
                    <a:p>
                      <a:pPr>
                        <a:lnSpc>
                          <a:spcPct val="100000"/>
                        </a:lnSpc>
                        <a:spcBef>
                          <a:spcPts val="45"/>
                        </a:spcBef>
                      </a:pPr>
                      <a:endParaRPr sz="1200" dirty="0">
                        <a:latin typeface="Calibri" panose="020F0502020204030204" pitchFamily="34" charset="0"/>
                        <a:cs typeface="Calibri" panose="020F0502020204030204" pitchFamily="34" charset="0"/>
                      </a:endParaRPr>
                    </a:p>
                    <a:p>
                      <a:pPr marL="104775">
                        <a:lnSpc>
                          <a:spcPct val="100000"/>
                        </a:lnSpc>
                      </a:pPr>
                      <a:r>
                        <a:rPr sz="1200" b="1" spc="-60" dirty="0">
                          <a:solidFill>
                            <a:srgbClr val="FFFFFF"/>
                          </a:solidFill>
                          <a:latin typeface="Calibri" panose="020F0502020204030204" pitchFamily="34" charset="0"/>
                          <a:cs typeface="Calibri" panose="020F0502020204030204" pitchFamily="34" charset="0"/>
                        </a:rPr>
                        <a:t>Outcome</a:t>
                      </a:r>
                      <a:endParaRPr sz="1200" dirty="0">
                        <a:latin typeface="Calibri" panose="020F0502020204030204" pitchFamily="34" charset="0"/>
                        <a:cs typeface="Calibri" panose="020F0502020204030204" pitchFamily="34" charset="0"/>
                      </a:endParaRPr>
                    </a:p>
                  </a:txBody>
                  <a:tcPr marL="0" marR="0" marT="5715" marB="0">
                    <a:lnL w="6350">
                      <a:solidFill>
                        <a:srgbClr val="95A0A9"/>
                      </a:solidFill>
                      <a:prstDash val="solid"/>
                    </a:lnL>
                    <a:lnR w="6350">
                      <a:solidFill>
                        <a:srgbClr val="FFFFFF"/>
                      </a:solidFill>
                      <a:prstDash val="solid"/>
                    </a:lnR>
                    <a:lnT w="6350">
                      <a:solidFill>
                        <a:srgbClr val="95A0A9"/>
                      </a:solidFill>
                      <a:prstDash val="solid"/>
                    </a:lnT>
                    <a:lnB w="6350">
                      <a:solidFill>
                        <a:srgbClr val="95A0A9"/>
                      </a:solidFill>
                      <a:prstDash val="solid"/>
                    </a:lnB>
                    <a:solidFill>
                      <a:srgbClr val="006892"/>
                    </a:solidFill>
                  </a:tcPr>
                </a:tc>
                <a:tc>
                  <a:txBody>
                    <a:bodyPr/>
                    <a:lstStyle/>
                    <a:p>
                      <a:pPr>
                        <a:lnSpc>
                          <a:spcPct val="100000"/>
                        </a:lnSpc>
                        <a:spcBef>
                          <a:spcPts val="45"/>
                        </a:spcBef>
                      </a:pPr>
                      <a:endParaRPr sz="1200" dirty="0">
                        <a:latin typeface="Calibri" panose="020F0502020204030204" pitchFamily="34" charset="0"/>
                        <a:cs typeface="Calibri" panose="020F0502020204030204" pitchFamily="34" charset="0"/>
                      </a:endParaRPr>
                    </a:p>
                    <a:p>
                      <a:pPr marL="119380">
                        <a:lnSpc>
                          <a:spcPct val="100000"/>
                        </a:lnSpc>
                      </a:pPr>
                      <a:r>
                        <a:rPr sz="1200" b="1" spc="-60" dirty="0">
                          <a:solidFill>
                            <a:srgbClr val="FFFFFF"/>
                          </a:solidFill>
                          <a:latin typeface="Calibri" panose="020F0502020204030204" pitchFamily="34" charset="0"/>
                          <a:cs typeface="Calibri" panose="020F0502020204030204" pitchFamily="34" charset="0"/>
                        </a:rPr>
                        <a:t>Outcome</a:t>
                      </a:r>
                      <a:endParaRPr sz="1200" dirty="0">
                        <a:latin typeface="Calibri" panose="020F0502020204030204" pitchFamily="34" charset="0"/>
                        <a:cs typeface="Calibri" panose="020F0502020204030204" pitchFamily="34" charset="0"/>
                      </a:endParaRPr>
                    </a:p>
                  </a:txBody>
                  <a:tcPr marL="0" marR="0" marT="5715" marB="0">
                    <a:lnL w="6350">
                      <a:solidFill>
                        <a:srgbClr val="FFFFFF"/>
                      </a:solidFill>
                      <a:prstDash val="solid"/>
                    </a:lnL>
                    <a:lnR w="6350">
                      <a:solidFill>
                        <a:srgbClr val="FFFFFF"/>
                      </a:solidFill>
                      <a:prstDash val="solid"/>
                    </a:lnR>
                    <a:lnT w="6350">
                      <a:solidFill>
                        <a:srgbClr val="95A0A9"/>
                      </a:solidFill>
                      <a:prstDash val="solid"/>
                    </a:lnT>
                    <a:lnB w="6350">
                      <a:solidFill>
                        <a:srgbClr val="95A0A9"/>
                      </a:solidFill>
                      <a:prstDash val="solid"/>
                    </a:lnB>
                    <a:solidFill>
                      <a:srgbClr val="006892"/>
                    </a:solidFill>
                  </a:tcPr>
                </a:tc>
                <a:tc>
                  <a:txBody>
                    <a:bodyPr/>
                    <a:lstStyle/>
                    <a:p>
                      <a:pPr marL="135890" marR="128270" indent="36830">
                        <a:lnSpc>
                          <a:spcPct val="104200"/>
                        </a:lnSpc>
                        <a:spcBef>
                          <a:spcPts val="365"/>
                        </a:spcBef>
                      </a:pPr>
                      <a:r>
                        <a:rPr sz="1200" b="1" spc="-55" dirty="0">
                          <a:solidFill>
                            <a:srgbClr val="FFFFFF"/>
                          </a:solidFill>
                          <a:latin typeface="Calibri" panose="020F0502020204030204" pitchFamily="34" charset="0"/>
                          <a:cs typeface="Calibri" panose="020F0502020204030204" pitchFamily="34" charset="0"/>
                        </a:rPr>
                        <a:t>Output  </a:t>
                      </a:r>
                      <a:r>
                        <a:rPr sz="1200" b="1" spc="-40" dirty="0">
                          <a:solidFill>
                            <a:srgbClr val="FFFFFF"/>
                          </a:solidFill>
                          <a:latin typeface="Calibri" panose="020F0502020204030204" pitchFamily="34" charset="0"/>
                          <a:cs typeface="Calibri" panose="020F0502020204030204" pitchFamily="34" charset="0"/>
                        </a:rPr>
                        <a:t>I</a:t>
                      </a:r>
                      <a:r>
                        <a:rPr sz="1200" b="1" spc="-70" dirty="0">
                          <a:solidFill>
                            <a:srgbClr val="FFFFFF"/>
                          </a:solidFill>
                          <a:latin typeface="Calibri" panose="020F0502020204030204" pitchFamily="34" charset="0"/>
                          <a:cs typeface="Calibri" panose="020F0502020204030204" pitchFamily="34" charset="0"/>
                        </a:rPr>
                        <a:t>n</a:t>
                      </a:r>
                      <a:r>
                        <a:rPr sz="1200" b="1" spc="-20" dirty="0">
                          <a:solidFill>
                            <a:srgbClr val="FFFFFF"/>
                          </a:solidFill>
                          <a:latin typeface="Calibri" panose="020F0502020204030204" pitchFamily="34" charset="0"/>
                          <a:cs typeface="Calibri" panose="020F0502020204030204" pitchFamily="34" charset="0"/>
                        </a:rPr>
                        <a:t>d</a:t>
                      </a:r>
                      <a:r>
                        <a:rPr sz="1200" b="1" spc="-55" dirty="0">
                          <a:solidFill>
                            <a:srgbClr val="FFFFFF"/>
                          </a:solidFill>
                          <a:latin typeface="Calibri" panose="020F0502020204030204" pitchFamily="34" charset="0"/>
                          <a:cs typeface="Calibri" panose="020F0502020204030204" pitchFamily="34" charset="0"/>
                        </a:rPr>
                        <a:t>i</a:t>
                      </a:r>
                      <a:r>
                        <a:rPr sz="1200" b="1" spc="-75" dirty="0">
                          <a:solidFill>
                            <a:srgbClr val="FFFFFF"/>
                          </a:solidFill>
                          <a:latin typeface="Calibri" panose="020F0502020204030204" pitchFamily="34" charset="0"/>
                          <a:cs typeface="Calibri" panose="020F0502020204030204" pitchFamily="34" charset="0"/>
                        </a:rPr>
                        <a:t>c</a:t>
                      </a:r>
                      <a:r>
                        <a:rPr sz="1200" b="1" spc="-40" dirty="0">
                          <a:solidFill>
                            <a:srgbClr val="FFFFFF"/>
                          </a:solidFill>
                          <a:latin typeface="Calibri" panose="020F0502020204030204" pitchFamily="34" charset="0"/>
                          <a:cs typeface="Calibri" panose="020F0502020204030204" pitchFamily="34" charset="0"/>
                        </a:rPr>
                        <a:t>a</a:t>
                      </a:r>
                      <a:r>
                        <a:rPr sz="1200" b="1" spc="-85" dirty="0">
                          <a:solidFill>
                            <a:srgbClr val="FFFFFF"/>
                          </a:solidFill>
                          <a:latin typeface="Calibri" panose="020F0502020204030204" pitchFamily="34" charset="0"/>
                          <a:cs typeface="Calibri" panose="020F0502020204030204" pitchFamily="34" charset="0"/>
                        </a:rPr>
                        <a:t>t</a:t>
                      </a:r>
                      <a:r>
                        <a:rPr sz="1200" b="1" spc="-65" dirty="0">
                          <a:solidFill>
                            <a:srgbClr val="FFFFFF"/>
                          </a:solidFill>
                          <a:latin typeface="Calibri" panose="020F0502020204030204" pitchFamily="34" charset="0"/>
                          <a:cs typeface="Calibri" panose="020F0502020204030204" pitchFamily="34" charset="0"/>
                        </a:rPr>
                        <a:t>o</a:t>
                      </a:r>
                      <a:r>
                        <a:rPr sz="1200" b="1" dirty="0">
                          <a:solidFill>
                            <a:srgbClr val="FFFFFF"/>
                          </a:solidFill>
                          <a:latin typeface="Calibri" panose="020F0502020204030204" pitchFamily="34" charset="0"/>
                          <a:cs typeface="Calibri" panose="020F0502020204030204" pitchFamily="34" charset="0"/>
                        </a:rPr>
                        <a:t>r</a:t>
                      </a:r>
                      <a:endParaRPr sz="1200" dirty="0">
                        <a:latin typeface="Calibri" panose="020F0502020204030204" pitchFamily="34" charset="0"/>
                        <a:cs typeface="Calibri" panose="020F0502020204030204" pitchFamily="34" charset="0"/>
                      </a:endParaRPr>
                    </a:p>
                  </a:txBody>
                  <a:tcPr marL="0" marR="0" marT="46355" marB="0">
                    <a:lnL w="6350">
                      <a:solidFill>
                        <a:srgbClr val="FFFFFF"/>
                      </a:solidFill>
                      <a:prstDash val="solid"/>
                    </a:lnL>
                    <a:lnR w="6350">
                      <a:solidFill>
                        <a:srgbClr val="FFFFFF"/>
                      </a:solidFill>
                      <a:prstDash val="solid"/>
                    </a:lnR>
                    <a:lnT w="6350">
                      <a:solidFill>
                        <a:srgbClr val="95A0A9"/>
                      </a:solidFill>
                      <a:prstDash val="solid"/>
                    </a:lnT>
                    <a:lnB w="6350">
                      <a:solidFill>
                        <a:srgbClr val="95A0A9"/>
                      </a:solidFill>
                      <a:prstDash val="solid"/>
                    </a:lnB>
                    <a:solidFill>
                      <a:srgbClr val="006892"/>
                    </a:solidFill>
                  </a:tcPr>
                </a:tc>
                <a:tc>
                  <a:txBody>
                    <a:bodyPr/>
                    <a:lstStyle/>
                    <a:p>
                      <a:pPr marL="179070" marR="171450" indent="1270">
                        <a:lnSpc>
                          <a:spcPct val="104200"/>
                        </a:lnSpc>
                        <a:spcBef>
                          <a:spcPts val="365"/>
                        </a:spcBef>
                      </a:pPr>
                      <a:r>
                        <a:rPr sz="1200" b="1" spc="-60" dirty="0">
                          <a:solidFill>
                            <a:srgbClr val="FFFFFF"/>
                          </a:solidFill>
                          <a:latin typeface="Calibri" panose="020F0502020204030204" pitchFamily="34" charset="0"/>
                          <a:cs typeface="Calibri" panose="020F0502020204030204" pitchFamily="34" charset="0"/>
                        </a:rPr>
                        <a:t>A</a:t>
                      </a:r>
                      <a:r>
                        <a:rPr sz="1200" b="1" spc="-45" dirty="0">
                          <a:solidFill>
                            <a:srgbClr val="FFFFFF"/>
                          </a:solidFill>
                          <a:latin typeface="Calibri" panose="020F0502020204030204" pitchFamily="34" charset="0"/>
                          <a:cs typeface="Calibri" panose="020F0502020204030204" pitchFamily="34" charset="0"/>
                        </a:rPr>
                        <a:t>n</a:t>
                      </a:r>
                      <a:r>
                        <a:rPr sz="1200" b="1" spc="-55" dirty="0">
                          <a:solidFill>
                            <a:srgbClr val="FFFFFF"/>
                          </a:solidFill>
                          <a:latin typeface="Calibri" panose="020F0502020204030204" pitchFamily="34" charset="0"/>
                          <a:cs typeface="Calibri" panose="020F0502020204030204" pitchFamily="34" charset="0"/>
                        </a:rPr>
                        <a:t>n</a:t>
                      </a:r>
                      <a:r>
                        <a:rPr sz="1200" b="1" spc="-75" dirty="0">
                          <a:solidFill>
                            <a:srgbClr val="FFFFFF"/>
                          </a:solidFill>
                          <a:latin typeface="Calibri" panose="020F0502020204030204" pitchFamily="34" charset="0"/>
                          <a:cs typeface="Calibri" panose="020F0502020204030204" pitchFamily="34" charset="0"/>
                        </a:rPr>
                        <a:t>u</a:t>
                      </a:r>
                      <a:r>
                        <a:rPr sz="1200" b="1" spc="-45" dirty="0">
                          <a:solidFill>
                            <a:srgbClr val="FFFFFF"/>
                          </a:solidFill>
                          <a:latin typeface="Calibri" panose="020F0502020204030204" pitchFamily="34" charset="0"/>
                          <a:cs typeface="Calibri" panose="020F0502020204030204" pitchFamily="34" charset="0"/>
                        </a:rPr>
                        <a:t>al  </a:t>
                      </a:r>
                      <a:r>
                        <a:rPr sz="1200" b="1" spc="-125" dirty="0">
                          <a:solidFill>
                            <a:srgbClr val="FFFFFF"/>
                          </a:solidFill>
                          <a:latin typeface="Calibri" panose="020F0502020204030204" pitchFamily="34" charset="0"/>
                          <a:cs typeface="Calibri" panose="020F0502020204030204" pitchFamily="34" charset="0"/>
                        </a:rPr>
                        <a:t>T</a:t>
                      </a:r>
                      <a:r>
                        <a:rPr sz="1200" b="1" spc="-45" dirty="0">
                          <a:solidFill>
                            <a:srgbClr val="FFFFFF"/>
                          </a:solidFill>
                          <a:latin typeface="Calibri" panose="020F0502020204030204" pitchFamily="34" charset="0"/>
                          <a:cs typeface="Calibri" panose="020F0502020204030204" pitchFamily="34" charset="0"/>
                        </a:rPr>
                        <a:t>a</a:t>
                      </a:r>
                      <a:r>
                        <a:rPr sz="1200" b="1" spc="-75" dirty="0">
                          <a:solidFill>
                            <a:srgbClr val="FFFFFF"/>
                          </a:solidFill>
                          <a:latin typeface="Calibri" panose="020F0502020204030204" pitchFamily="34" charset="0"/>
                          <a:cs typeface="Calibri" panose="020F0502020204030204" pitchFamily="34" charset="0"/>
                        </a:rPr>
                        <a:t>r</a:t>
                      </a:r>
                      <a:r>
                        <a:rPr sz="1200" b="1" spc="-85" dirty="0">
                          <a:solidFill>
                            <a:srgbClr val="FFFFFF"/>
                          </a:solidFill>
                          <a:latin typeface="Calibri" panose="020F0502020204030204" pitchFamily="34" charset="0"/>
                          <a:cs typeface="Calibri" panose="020F0502020204030204" pitchFamily="34" charset="0"/>
                        </a:rPr>
                        <a:t>g</a:t>
                      </a:r>
                      <a:r>
                        <a:rPr sz="1200" b="1" spc="-65" dirty="0">
                          <a:solidFill>
                            <a:srgbClr val="FFFFFF"/>
                          </a:solidFill>
                          <a:latin typeface="Calibri" panose="020F0502020204030204" pitchFamily="34" charset="0"/>
                          <a:cs typeface="Calibri" panose="020F0502020204030204" pitchFamily="34" charset="0"/>
                        </a:rPr>
                        <a:t>e</a:t>
                      </a:r>
                      <a:r>
                        <a:rPr sz="1200" b="1" spc="-75" dirty="0">
                          <a:solidFill>
                            <a:srgbClr val="FFFFFF"/>
                          </a:solidFill>
                          <a:latin typeface="Calibri" panose="020F0502020204030204" pitchFamily="34" charset="0"/>
                          <a:cs typeface="Calibri" panose="020F0502020204030204" pitchFamily="34" charset="0"/>
                        </a:rPr>
                        <a:t>t</a:t>
                      </a:r>
                      <a:r>
                        <a:rPr sz="1200" b="1" dirty="0">
                          <a:solidFill>
                            <a:srgbClr val="FFFFFF"/>
                          </a:solidFill>
                          <a:latin typeface="Calibri" panose="020F0502020204030204" pitchFamily="34" charset="0"/>
                          <a:cs typeface="Calibri" panose="020F0502020204030204" pitchFamily="34" charset="0"/>
                        </a:rPr>
                        <a:t>s</a:t>
                      </a:r>
                      <a:endParaRPr sz="1200">
                        <a:latin typeface="Calibri" panose="020F0502020204030204" pitchFamily="34" charset="0"/>
                        <a:cs typeface="Calibri" panose="020F0502020204030204" pitchFamily="34" charset="0"/>
                      </a:endParaRPr>
                    </a:p>
                  </a:txBody>
                  <a:tcPr marL="0" marR="0" marT="46355" marB="0">
                    <a:lnL w="6350">
                      <a:solidFill>
                        <a:srgbClr val="FFFFFF"/>
                      </a:solidFill>
                      <a:prstDash val="solid"/>
                    </a:lnL>
                    <a:lnR w="6350">
                      <a:solidFill>
                        <a:srgbClr val="FFFFFF"/>
                      </a:solidFill>
                      <a:prstDash val="solid"/>
                    </a:lnR>
                    <a:lnT w="6350">
                      <a:solidFill>
                        <a:srgbClr val="95A0A9"/>
                      </a:solidFill>
                      <a:prstDash val="solid"/>
                    </a:lnT>
                    <a:lnB w="6350">
                      <a:solidFill>
                        <a:srgbClr val="95A0A9"/>
                      </a:solidFill>
                      <a:prstDash val="solid"/>
                    </a:lnB>
                    <a:solidFill>
                      <a:srgbClr val="006892"/>
                    </a:solidFill>
                  </a:tcPr>
                </a:tc>
                <a:tc>
                  <a:txBody>
                    <a:bodyPr/>
                    <a:lstStyle/>
                    <a:p>
                      <a:pPr marL="40640" marR="33020" indent="41910">
                        <a:lnSpc>
                          <a:spcPct val="104200"/>
                        </a:lnSpc>
                        <a:spcBef>
                          <a:spcPts val="365"/>
                        </a:spcBef>
                      </a:pPr>
                      <a:r>
                        <a:rPr sz="1200" b="1" spc="-55" dirty="0">
                          <a:solidFill>
                            <a:srgbClr val="FFFFFF"/>
                          </a:solidFill>
                          <a:latin typeface="Calibri" panose="020F0502020204030204" pitchFamily="34" charset="0"/>
                          <a:cs typeface="Calibri" panose="020F0502020204030204" pitchFamily="34" charset="0"/>
                        </a:rPr>
                        <a:t>Actual </a:t>
                      </a:r>
                      <a:r>
                        <a:rPr sz="1200" b="1" spc="-35" dirty="0">
                          <a:solidFill>
                            <a:srgbClr val="FFFFFF"/>
                          </a:solidFill>
                          <a:latin typeface="Calibri" panose="020F0502020204030204" pitchFamily="34" charset="0"/>
                          <a:cs typeface="Calibri" panose="020F0502020204030204" pitchFamily="34" charset="0"/>
                        </a:rPr>
                        <a:t>YTD  </a:t>
                      </a:r>
                      <a:r>
                        <a:rPr sz="1200" b="1" spc="-85" dirty="0">
                          <a:solidFill>
                            <a:srgbClr val="FFFFFF"/>
                          </a:solidFill>
                          <a:latin typeface="Calibri" panose="020F0502020204030204" pitchFamily="34" charset="0"/>
                          <a:cs typeface="Calibri" panose="020F0502020204030204" pitchFamily="34" charset="0"/>
                        </a:rPr>
                        <a:t>P</a:t>
                      </a:r>
                      <a:r>
                        <a:rPr sz="1200" b="1" spc="-65" dirty="0">
                          <a:solidFill>
                            <a:srgbClr val="FFFFFF"/>
                          </a:solidFill>
                          <a:latin typeface="Calibri" panose="020F0502020204030204" pitchFamily="34" charset="0"/>
                          <a:cs typeface="Calibri" panose="020F0502020204030204" pitchFamily="34" charset="0"/>
                        </a:rPr>
                        <a:t>e</a:t>
                      </a:r>
                      <a:r>
                        <a:rPr sz="1200" b="1" spc="-40" dirty="0">
                          <a:solidFill>
                            <a:srgbClr val="FFFFFF"/>
                          </a:solidFill>
                          <a:latin typeface="Calibri" panose="020F0502020204030204" pitchFamily="34" charset="0"/>
                          <a:cs typeface="Calibri" panose="020F0502020204030204" pitchFamily="34" charset="0"/>
                        </a:rPr>
                        <a:t>r</a:t>
                      </a:r>
                      <a:r>
                        <a:rPr sz="1200" b="1" spc="-85" dirty="0">
                          <a:solidFill>
                            <a:srgbClr val="FFFFFF"/>
                          </a:solidFill>
                          <a:latin typeface="Calibri" panose="020F0502020204030204" pitchFamily="34" charset="0"/>
                          <a:cs typeface="Calibri" panose="020F0502020204030204" pitchFamily="34" charset="0"/>
                        </a:rPr>
                        <a:t>f</a:t>
                      </a:r>
                      <a:r>
                        <a:rPr sz="1200" b="1" spc="-65" dirty="0">
                          <a:solidFill>
                            <a:srgbClr val="FFFFFF"/>
                          </a:solidFill>
                          <a:latin typeface="Calibri" panose="020F0502020204030204" pitchFamily="34" charset="0"/>
                          <a:cs typeface="Calibri" panose="020F0502020204030204" pitchFamily="34" charset="0"/>
                        </a:rPr>
                        <a:t>o</a:t>
                      </a:r>
                      <a:r>
                        <a:rPr sz="1200" b="1" spc="-45" dirty="0">
                          <a:solidFill>
                            <a:srgbClr val="FFFFFF"/>
                          </a:solidFill>
                          <a:latin typeface="Calibri" panose="020F0502020204030204" pitchFamily="34" charset="0"/>
                          <a:cs typeface="Calibri" panose="020F0502020204030204" pitchFamily="34" charset="0"/>
                        </a:rPr>
                        <a:t>r</a:t>
                      </a:r>
                      <a:r>
                        <a:rPr sz="1200" b="1" spc="-70" dirty="0">
                          <a:solidFill>
                            <a:srgbClr val="FFFFFF"/>
                          </a:solidFill>
                          <a:latin typeface="Calibri" panose="020F0502020204030204" pitchFamily="34" charset="0"/>
                          <a:cs typeface="Calibri" panose="020F0502020204030204" pitchFamily="34" charset="0"/>
                        </a:rPr>
                        <a:t>m</a:t>
                      </a:r>
                      <a:r>
                        <a:rPr sz="1200" b="1" spc="-45" dirty="0">
                          <a:solidFill>
                            <a:srgbClr val="FFFFFF"/>
                          </a:solidFill>
                          <a:latin typeface="Calibri" panose="020F0502020204030204" pitchFamily="34" charset="0"/>
                          <a:cs typeface="Calibri" panose="020F0502020204030204" pitchFamily="34" charset="0"/>
                        </a:rPr>
                        <a:t>a</a:t>
                      </a:r>
                      <a:r>
                        <a:rPr sz="1200" b="1" spc="-70" dirty="0">
                          <a:solidFill>
                            <a:srgbClr val="FFFFFF"/>
                          </a:solidFill>
                          <a:latin typeface="Calibri" panose="020F0502020204030204" pitchFamily="34" charset="0"/>
                          <a:cs typeface="Calibri" panose="020F0502020204030204" pitchFamily="34" charset="0"/>
                        </a:rPr>
                        <a:t>n</a:t>
                      </a:r>
                      <a:r>
                        <a:rPr sz="1200" b="1" spc="-75" dirty="0">
                          <a:solidFill>
                            <a:srgbClr val="FFFFFF"/>
                          </a:solidFill>
                          <a:latin typeface="Calibri" panose="020F0502020204030204" pitchFamily="34" charset="0"/>
                          <a:cs typeface="Calibri" panose="020F0502020204030204" pitchFamily="34" charset="0"/>
                        </a:rPr>
                        <a:t>c</a:t>
                      </a:r>
                      <a:r>
                        <a:rPr sz="1200" b="1" dirty="0">
                          <a:solidFill>
                            <a:srgbClr val="FFFFFF"/>
                          </a:solidFill>
                          <a:latin typeface="Calibri" panose="020F0502020204030204" pitchFamily="34" charset="0"/>
                          <a:cs typeface="Calibri" panose="020F0502020204030204" pitchFamily="34" charset="0"/>
                        </a:rPr>
                        <a:t>e</a:t>
                      </a:r>
                      <a:endParaRPr sz="1200">
                        <a:latin typeface="Calibri" panose="020F0502020204030204" pitchFamily="34" charset="0"/>
                        <a:cs typeface="Calibri" panose="020F0502020204030204" pitchFamily="34" charset="0"/>
                      </a:endParaRPr>
                    </a:p>
                  </a:txBody>
                  <a:tcPr marL="0" marR="0" marT="46355" marB="0">
                    <a:lnL w="6350">
                      <a:solidFill>
                        <a:srgbClr val="FFFFFF"/>
                      </a:solidFill>
                      <a:prstDash val="solid"/>
                    </a:lnL>
                    <a:lnR w="6350">
                      <a:solidFill>
                        <a:srgbClr val="FFFFFF"/>
                      </a:solidFill>
                      <a:prstDash val="solid"/>
                    </a:lnR>
                    <a:lnT w="6350">
                      <a:solidFill>
                        <a:srgbClr val="95A0A9"/>
                      </a:solidFill>
                      <a:prstDash val="solid"/>
                    </a:lnT>
                    <a:lnB w="6350">
                      <a:solidFill>
                        <a:srgbClr val="95A0A9"/>
                      </a:solidFill>
                      <a:prstDash val="solid"/>
                    </a:lnB>
                    <a:solidFill>
                      <a:srgbClr val="006892"/>
                    </a:solidFill>
                  </a:tcPr>
                </a:tc>
                <a:tc>
                  <a:txBody>
                    <a:bodyPr/>
                    <a:lstStyle/>
                    <a:p>
                      <a:pPr>
                        <a:lnSpc>
                          <a:spcPct val="100000"/>
                        </a:lnSpc>
                        <a:spcBef>
                          <a:spcPts val="45"/>
                        </a:spcBef>
                      </a:pPr>
                      <a:endParaRPr sz="1200">
                        <a:latin typeface="Calibri" panose="020F0502020204030204" pitchFamily="34" charset="0"/>
                        <a:cs typeface="Calibri" panose="020F0502020204030204" pitchFamily="34" charset="0"/>
                      </a:endParaRPr>
                    </a:p>
                    <a:p>
                      <a:pPr marR="114300" algn="r">
                        <a:lnSpc>
                          <a:spcPct val="100000"/>
                        </a:lnSpc>
                      </a:pPr>
                      <a:r>
                        <a:rPr sz="1200" b="1" spc="-145" dirty="0">
                          <a:solidFill>
                            <a:srgbClr val="FFFFFF"/>
                          </a:solidFill>
                          <a:latin typeface="Calibri" panose="020F0502020204030204" pitchFamily="34" charset="0"/>
                          <a:cs typeface="Calibri" panose="020F0502020204030204" pitchFamily="34" charset="0"/>
                        </a:rPr>
                        <a:t>V</a:t>
                      </a:r>
                      <a:r>
                        <a:rPr sz="1200" b="1" spc="-45" dirty="0">
                          <a:solidFill>
                            <a:srgbClr val="FFFFFF"/>
                          </a:solidFill>
                          <a:latin typeface="Calibri" panose="020F0502020204030204" pitchFamily="34" charset="0"/>
                          <a:cs typeface="Calibri" panose="020F0502020204030204" pitchFamily="34" charset="0"/>
                        </a:rPr>
                        <a:t>a</a:t>
                      </a:r>
                      <a:r>
                        <a:rPr sz="1200" b="1" spc="-25" dirty="0">
                          <a:solidFill>
                            <a:srgbClr val="FFFFFF"/>
                          </a:solidFill>
                          <a:latin typeface="Calibri" panose="020F0502020204030204" pitchFamily="34" charset="0"/>
                          <a:cs typeface="Calibri" panose="020F0502020204030204" pitchFamily="34" charset="0"/>
                        </a:rPr>
                        <a:t>r</a:t>
                      </a:r>
                      <a:r>
                        <a:rPr sz="1200" b="1" spc="-55" dirty="0">
                          <a:solidFill>
                            <a:srgbClr val="FFFFFF"/>
                          </a:solidFill>
                          <a:latin typeface="Calibri" panose="020F0502020204030204" pitchFamily="34" charset="0"/>
                          <a:cs typeface="Calibri" panose="020F0502020204030204" pitchFamily="34" charset="0"/>
                        </a:rPr>
                        <a:t>i</a:t>
                      </a:r>
                      <a:r>
                        <a:rPr sz="1200" b="1" spc="-45" dirty="0">
                          <a:solidFill>
                            <a:srgbClr val="FFFFFF"/>
                          </a:solidFill>
                          <a:latin typeface="Calibri" panose="020F0502020204030204" pitchFamily="34" charset="0"/>
                          <a:cs typeface="Calibri" panose="020F0502020204030204" pitchFamily="34" charset="0"/>
                        </a:rPr>
                        <a:t>a</a:t>
                      </a:r>
                      <a:r>
                        <a:rPr sz="1200" b="1" spc="-70" dirty="0">
                          <a:solidFill>
                            <a:srgbClr val="FFFFFF"/>
                          </a:solidFill>
                          <a:latin typeface="Calibri" panose="020F0502020204030204" pitchFamily="34" charset="0"/>
                          <a:cs typeface="Calibri" panose="020F0502020204030204" pitchFamily="34" charset="0"/>
                        </a:rPr>
                        <a:t>n</a:t>
                      </a:r>
                      <a:r>
                        <a:rPr sz="1200" b="1" spc="-75" dirty="0">
                          <a:solidFill>
                            <a:srgbClr val="FFFFFF"/>
                          </a:solidFill>
                          <a:latin typeface="Calibri" panose="020F0502020204030204" pitchFamily="34" charset="0"/>
                          <a:cs typeface="Calibri" panose="020F0502020204030204" pitchFamily="34" charset="0"/>
                        </a:rPr>
                        <a:t>c</a:t>
                      </a:r>
                      <a:r>
                        <a:rPr sz="1200" b="1" dirty="0">
                          <a:solidFill>
                            <a:srgbClr val="FFFFFF"/>
                          </a:solidFill>
                          <a:latin typeface="Calibri" panose="020F0502020204030204" pitchFamily="34" charset="0"/>
                          <a:cs typeface="Calibri" panose="020F0502020204030204" pitchFamily="34" charset="0"/>
                        </a:rPr>
                        <a:t>e</a:t>
                      </a:r>
                      <a:endParaRPr sz="1200">
                        <a:latin typeface="Calibri" panose="020F0502020204030204" pitchFamily="34" charset="0"/>
                        <a:cs typeface="Calibri" panose="020F0502020204030204" pitchFamily="34" charset="0"/>
                      </a:endParaRPr>
                    </a:p>
                  </a:txBody>
                  <a:tcPr marL="0" marR="0" marT="5715" marB="0">
                    <a:lnL w="6350">
                      <a:solidFill>
                        <a:srgbClr val="FFFFFF"/>
                      </a:solidFill>
                      <a:prstDash val="solid"/>
                    </a:lnL>
                    <a:lnR w="6350">
                      <a:solidFill>
                        <a:srgbClr val="FFFFFF"/>
                      </a:solidFill>
                      <a:prstDash val="solid"/>
                    </a:lnR>
                    <a:lnT w="6350">
                      <a:solidFill>
                        <a:srgbClr val="95A0A9"/>
                      </a:solidFill>
                      <a:prstDash val="solid"/>
                    </a:lnT>
                    <a:lnB w="6350">
                      <a:solidFill>
                        <a:srgbClr val="95A0A9"/>
                      </a:solidFill>
                      <a:prstDash val="solid"/>
                    </a:lnB>
                    <a:solidFill>
                      <a:srgbClr val="006892"/>
                    </a:solidFill>
                  </a:tcPr>
                </a:tc>
                <a:tc>
                  <a:txBody>
                    <a:bodyPr/>
                    <a:lstStyle/>
                    <a:p>
                      <a:pPr marL="264795" marR="208279" indent="-48895">
                        <a:lnSpc>
                          <a:spcPct val="104200"/>
                        </a:lnSpc>
                        <a:spcBef>
                          <a:spcPts val="365"/>
                        </a:spcBef>
                      </a:pPr>
                      <a:r>
                        <a:rPr sz="1200" b="1" spc="-60" dirty="0">
                          <a:solidFill>
                            <a:srgbClr val="FFFFFF"/>
                          </a:solidFill>
                          <a:latin typeface="Calibri" panose="020F0502020204030204" pitchFamily="34" charset="0"/>
                          <a:cs typeface="Calibri" panose="020F0502020204030204" pitchFamily="34" charset="0"/>
                        </a:rPr>
                        <a:t>Reason</a:t>
                      </a:r>
                      <a:r>
                        <a:rPr sz="1200" b="1" spc="-90" dirty="0">
                          <a:solidFill>
                            <a:srgbClr val="FFFFFF"/>
                          </a:solidFill>
                          <a:latin typeface="Calibri" panose="020F0502020204030204" pitchFamily="34" charset="0"/>
                          <a:cs typeface="Calibri" panose="020F0502020204030204" pitchFamily="34" charset="0"/>
                        </a:rPr>
                        <a:t> </a:t>
                      </a:r>
                      <a:r>
                        <a:rPr sz="1200" b="1" spc="-50" dirty="0">
                          <a:solidFill>
                            <a:srgbClr val="FFFFFF"/>
                          </a:solidFill>
                          <a:latin typeface="Calibri" panose="020F0502020204030204" pitchFamily="34" charset="0"/>
                          <a:cs typeface="Calibri" panose="020F0502020204030204" pitchFamily="34" charset="0"/>
                        </a:rPr>
                        <a:t>for  </a:t>
                      </a:r>
                      <a:r>
                        <a:rPr sz="1200" b="1" spc="-60" dirty="0">
                          <a:solidFill>
                            <a:srgbClr val="FFFFFF"/>
                          </a:solidFill>
                          <a:latin typeface="Calibri" panose="020F0502020204030204" pitchFamily="34" charset="0"/>
                          <a:cs typeface="Calibri" panose="020F0502020204030204" pitchFamily="34" charset="0"/>
                        </a:rPr>
                        <a:t>Variance</a:t>
                      </a:r>
                      <a:endParaRPr sz="1200">
                        <a:latin typeface="Calibri" panose="020F0502020204030204" pitchFamily="34" charset="0"/>
                        <a:cs typeface="Calibri" panose="020F0502020204030204" pitchFamily="34" charset="0"/>
                      </a:endParaRPr>
                    </a:p>
                  </a:txBody>
                  <a:tcPr marL="0" marR="0" marT="46355" marB="0">
                    <a:lnL w="6350">
                      <a:solidFill>
                        <a:srgbClr val="FFFFFF"/>
                      </a:solidFill>
                      <a:prstDash val="solid"/>
                    </a:lnL>
                    <a:lnR w="6350">
                      <a:solidFill>
                        <a:srgbClr val="FFFFFF"/>
                      </a:solidFill>
                      <a:prstDash val="solid"/>
                    </a:lnR>
                    <a:lnT w="6350">
                      <a:solidFill>
                        <a:srgbClr val="95A0A9"/>
                      </a:solidFill>
                      <a:prstDash val="solid"/>
                    </a:lnT>
                    <a:lnB w="6350">
                      <a:solidFill>
                        <a:srgbClr val="95A0A9"/>
                      </a:solidFill>
                      <a:prstDash val="solid"/>
                    </a:lnB>
                    <a:solidFill>
                      <a:srgbClr val="AFBC22"/>
                    </a:solidFill>
                  </a:tcPr>
                </a:tc>
                <a:tc>
                  <a:txBody>
                    <a:bodyPr/>
                    <a:lstStyle/>
                    <a:p>
                      <a:pPr>
                        <a:lnSpc>
                          <a:spcPct val="100000"/>
                        </a:lnSpc>
                        <a:spcBef>
                          <a:spcPts val="45"/>
                        </a:spcBef>
                      </a:pPr>
                      <a:endParaRPr sz="1200">
                        <a:latin typeface="Calibri" panose="020F0502020204030204" pitchFamily="34" charset="0"/>
                        <a:cs typeface="Calibri" panose="020F0502020204030204" pitchFamily="34" charset="0"/>
                      </a:endParaRPr>
                    </a:p>
                    <a:p>
                      <a:pPr marL="254635">
                        <a:lnSpc>
                          <a:spcPct val="100000"/>
                        </a:lnSpc>
                      </a:pPr>
                      <a:r>
                        <a:rPr sz="1200" b="1" spc="-50" dirty="0">
                          <a:solidFill>
                            <a:srgbClr val="FFFFFF"/>
                          </a:solidFill>
                          <a:latin typeface="Calibri" panose="020F0502020204030204" pitchFamily="34" charset="0"/>
                          <a:cs typeface="Calibri" panose="020F0502020204030204" pitchFamily="34" charset="0"/>
                        </a:rPr>
                        <a:t>Action</a:t>
                      </a:r>
                      <a:r>
                        <a:rPr sz="1200" b="1" spc="-10" dirty="0">
                          <a:solidFill>
                            <a:srgbClr val="FFFFFF"/>
                          </a:solidFill>
                          <a:latin typeface="Calibri" panose="020F0502020204030204" pitchFamily="34" charset="0"/>
                          <a:cs typeface="Calibri" panose="020F0502020204030204" pitchFamily="34" charset="0"/>
                        </a:rPr>
                        <a:t> </a:t>
                      </a:r>
                      <a:r>
                        <a:rPr sz="1200" b="1" spc="-45" dirty="0">
                          <a:solidFill>
                            <a:srgbClr val="FFFFFF"/>
                          </a:solidFill>
                          <a:latin typeface="Calibri" panose="020F0502020204030204" pitchFamily="34" charset="0"/>
                          <a:cs typeface="Calibri" panose="020F0502020204030204" pitchFamily="34" charset="0"/>
                        </a:rPr>
                        <a:t>Plan</a:t>
                      </a:r>
                      <a:endParaRPr sz="1200">
                        <a:latin typeface="Calibri" panose="020F0502020204030204" pitchFamily="34" charset="0"/>
                        <a:cs typeface="Calibri" panose="020F0502020204030204" pitchFamily="34" charset="0"/>
                      </a:endParaRPr>
                    </a:p>
                  </a:txBody>
                  <a:tcPr marL="0" marR="0" marT="5715" marB="0">
                    <a:lnL w="6350">
                      <a:solidFill>
                        <a:srgbClr val="FFFFFF"/>
                      </a:solidFill>
                      <a:prstDash val="solid"/>
                    </a:lnL>
                    <a:lnR w="6350">
                      <a:solidFill>
                        <a:srgbClr val="95A0A9"/>
                      </a:solidFill>
                      <a:prstDash val="solid"/>
                    </a:lnR>
                    <a:lnT w="6350">
                      <a:solidFill>
                        <a:srgbClr val="95A0A9"/>
                      </a:solidFill>
                      <a:prstDash val="solid"/>
                    </a:lnT>
                    <a:lnB w="6350">
                      <a:solidFill>
                        <a:srgbClr val="95A0A9"/>
                      </a:solidFill>
                      <a:prstDash val="solid"/>
                    </a:lnB>
                    <a:solidFill>
                      <a:srgbClr val="006892"/>
                    </a:solidFill>
                  </a:tcPr>
                </a:tc>
                <a:extLst>
                  <a:ext uri="{0D108BD9-81ED-4DB2-BD59-A6C34878D82A}">
                    <a16:rowId xmlns:a16="http://schemas.microsoft.com/office/drawing/2014/main" val="10000"/>
                  </a:ext>
                </a:extLst>
              </a:tr>
              <a:tr h="1217084">
                <a:tc rowSpan="4">
                  <a:txBody>
                    <a:bodyPr/>
                    <a:lstStyle/>
                    <a:p>
                      <a:pPr>
                        <a:lnSpc>
                          <a:spcPct val="100000"/>
                        </a:lnSpc>
                      </a:pPr>
                      <a:endParaRPr sz="1200">
                        <a:latin typeface="Calibri" panose="020F0502020204030204" pitchFamily="34" charset="0"/>
                        <a:cs typeface="Calibri" panose="020F0502020204030204" pitchFamily="34" charset="0"/>
                      </a:endParaRPr>
                    </a:p>
                    <a:p>
                      <a:pPr>
                        <a:lnSpc>
                          <a:spcPct val="100000"/>
                        </a:lnSpc>
                      </a:pPr>
                      <a:endParaRPr sz="1200">
                        <a:latin typeface="Calibri" panose="020F0502020204030204" pitchFamily="34" charset="0"/>
                        <a:cs typeface="Calibri" panose="020F0502020204030204" pitchFamily="34" charset="0"/>
                      </a:endParaRPr>
                    </a:p>
                    <a:p>
                      <a:pPr>
                        <a:lnSpc>
                          <a:spcPct val="100000"/>
                        </a:lnSpc>
                      </a:pPr>
                      <a:endParaRPr sz="1200">
                        <a:latin typeface="Calibri" panose="020F0502020204030204" pitchFamily="34" charset="0"/>
                        <a:cs typeface="Calibri" panose="020F0502020204030204" pitchFamily="34" charset="0"/>
                      </a:endParaRPr>
                    </a:p>
                    <a:p>
                      <a:pPr>
                        <a:lnSpc>
                          <a:spcPct val="100000"/>
                        </a:lnSpc>
                      </a:pPr>
                      <a:endParaRPr sz="1200">
                        <a:latin typeface="Calibri" panose="020F0502020204030204" pitchFamily="34" charset="0"/>
                        <a:cs typeface="Calibri" panose="020F0502020204030204" pitchFamily="34" charset="0"/>
                      </a:endParaRPr>
                    </a:p>
                    <a:p>
                      <a:pPr>
                        <a:lnSpc>
                          <a:spcPct val="100000"/>
                        </a:lnSpc>
                      </a:pPr>
                      <a:endParaRPr sz="1200">
                        <a:latin typeface="Calibri" panose="020F0502020204030204" pitchFamily="34" charset="0"/>
                        <a:cs typeface="Calibri" panose="020F0502020204030204" pitchFamily="34" charset="0"/>
                      </a:endParaRPr>
                    </a:p>
                    <a:p>
                      <a:pPr>
                        <a:lnSpc>
                          <a:spcPct val="100000"/>
                        </a:lnSpc>
                        <a:spcBef>
                          <a:spcPts val="35"/>
                        </a:spcBef>
                      </a:pPr>
                      <a:endParaRPr sz="1200">
                        <a:latin typeface="Calibri" panose="020F0502020204030204" pitchFamily="34" charset="0"/>
                        <a:cs typeface="Calibri" panose="020F0502020204030204" pitchFamily="34" charset="0"/>
                      </a:endParaRPr>
                    </a:p>
                    <a:p>
                      <a:pPr marL="74930" marR="131445">
                        <a:lnSpc>
                          <a:spcPct val="104200"/>
                        </a:lnSpc>
                      </a:pPr>
                      <a:r>
                        <a:rPr sz="1200" b="1" spc="-60" dirty="0">
                          <a:latin typeface="Calibri" panose="020F0502020204030204" pitchFamily="34" charset="0"/>
                          <a:cs typeface="Calibri" panose="020F0502020204030204" pitchFamily="34" charset="0"/>
                        </a:rPr>
                        <a:t>Supplier  </a:t>
                      </a:r>
                      <a:r>
                        <a:rPr sz="1200" b="1" spc="-35" dirty="0">
                          <a:latin typeface="Calibri" panose="020F0502020204030204" pitchFamily="34" charset="0"/>
                          <a:cs typeface="Calibri" panose="020F0502020204030204" pitchFamily="34" charset="0"/>
                        </a:rPr>
                        <a:t>of</a:t>
                      </a:r>
                      <a:r>
                        <a:rPr sz="1200" b="1" spc="-65" dirty="0">
                          <a:latin typeface="Calibri" panose="020F0502020204030204" pitchFamily="34" charset="0"/>
                          <a:cs typeface="Calibri" panose="020F0502020204030204" pitchFamily="34" charset="0"/>
                        </a:rPr>
                        <a:t> </a:t>
                      </a:r>
                      <a:r>
                        <a:rPr sz="1200" b="1" spc="-55" dirty="0">
                          <a:latin typeface="Calibri" panose="020F0502020204030204" pitchFamily="34" charset="0"/>
                          <a:cs typeface="Calibri" panose="020F0502020204030204" pitchFamily="34" charset="0"/>
                        </a:rPr>
                        <a:t>choice</a:t>
                      </a:r>
                      <a:endParaRPr sz="1200">
                        <a:latin typeface="Calibri" panose="020F0502020204030204" pitchFamily="34" charset="0"/>
                        <a:cs typeface="Calibri" panose="020F0502020204030204" pitchFamily="34" charset="0"/>
                      </a:endParaRPr>
                    </a:p>
                    <a:p>
                      <a:pPr>
                        <a:lnSpc>
                          <a:spcPct val="100000"/>
                        </a:lnSpc>
                        <a:spcBef>
                          <a:spcPts val="45"/>
                        </a:spcBef>
                      </a:pPr>
                      <a:endParaRPr sz="1200">
                        <a:latin typeface="Calibri" panose="020F0502020204030204" pitchFamily="34" charset="0"/>
                        <a:cs typeface="Calibri" panose="020F0502020204030204" pitchFamily="34" charset="0"/>
                      </a:endParaRPr>
                    </a:p>
                    <a:p>
                      <a:pPr marL="74930" marR="71755">
                        <a:lnSpc>
                          <a:spcPct val="104299"/>
                        </a:lnSpc>
                        <a:spcBef>
                          <a:spcPts val="5"/>
                        </a:spcBef>
                      </a:pPr>
                      <a:r>
                        <a:rPr sz="1200" b="1" spc="-70" dirty="0">
                          <a:latin typeface="Calibri" panose="020F0502020204030204" pitchFamily="34" charset="0"/>
                          <a:cs typeface="Calibri" panose="020F0502020204030204" pitchFamily="34" charset="0"/>
                        </a:rPr>
                        <a:t>O</a:t>
                      </a:r>
                      <a:r>
                        <a:rPr sz="1200" b="1" spc="-65" dirty="0">
                          <a:latin typeface="Calibri" panose="020F0502020204030204" pitchFamily="34" charset="0"/>
                          <a:cs typeface="Calibri" panose="020F0502020204030204" pitchFamily="34" charset="0"/>
                        </a:rPr>
                        <a:t>p</a:t>
                      </a:r>
                      <a:r>
                        <a:rPr sz="1200" b="1" spc="-35" dirty="0">
                          <a:latin typeface="Calibri" panose="020F0502020204030204" pitchFamily="34" charset="0"/>
                          <a:cs typeface="Calibri" panose="020F0502020204030204" pitchFamily="34" charset="0"/>
                        </a:rPr>
                        <a:t>ti</a:t>
                      </a:r>
                      <a:r>
                        <a:rPr sz="1200" b="1" spc="-25" dirty="0">
                          <a:latin typeface="Calibri" panose="020F0502020204030204" pitchFamily="34" charset="0"/>
                          <a:cs typeface="Calibri" panose="020F0502020204030204" pitchFamily="34" charset="0"/>
                        </a:rPr>
                        <a:t>m</a:t>
                      </a:r>
                      <a:r>
                        <a:rPr sz="1200" b="1" spc="-65" dirty="0">
                          <a:latin typeface="Calibri" panose="020F0502020204030204" pitchFamily="34" charset="0"/>
                          <a:cs typeface="Calibri" panose="020F0502020204030204" pitchFamily="34" charset="0"/>
                        </a:rPr>
                        <a:t>i</a:t>
                      </a:r>
                      <a:r>
                        <a:rPr sz="1200" b="1" spc="-80" dirty="0">
                          <a:latin typeface="Calibri" panose="020F0502020204030204" pitchFamily="34" charset="0"/>
                          <a:cs typeface="Calibri" panose="020F0502020204030204" pitchFamily="34" charset="0"/>
                        </a:rPr>
                        <a:t>s</a:t>
                      </a:r>
                      <a:r>
                        <a:rPr sz="1200" b="1" spc="-75" dirty="0">
                          <a:latin typeface="Calibri" panose="020F0502020204030204" pitchFamily="34" charset="0"/>
                          <a:cs typeface="Calibri" panose="020F0502020204030204" pitchFamily="34" charset="0"/>
                        </a:rPr>
                        <a:t>e</a:t>
                      </a:r>
                      <a:r>
                        <a:rPr sz="1200" b="1" dirty="0">
                          <a:latin typeface="Calibri" panose="020F0502020204030204" pitchFamily="34" charset="0"/>
                          <a:cs typeface="Calibri" panose="020F0502020204030204" pitchFamily="34" charset="0"/>
                        </a:rPr>
                        <a:t>d  </a:t>
                      </a:r>
                      <a:r>
                        <a:rPr sz="1200" b="1" spc="-70" dirty="0">
                          <a:latin typeface="Calibri" panose="020F0502020204030204" pitchFamily="34" charset="0"/>
                          <a:cs typeface="Calibri" panose="020F0502020204030204" pitchFamily="34" charset="0"/>
                        </a:rPr>
                        <a:t>business  </a:t>
                      </a:r>
                      <a:r>
                        <a:rPr sz="1200" b="1" spc="-85" dirty="0">
                          <a:latin typeface="Calibri" panose="020F0502020204030204" pitchFamily="34" charset="0"/>
                          <a:cs typeface="Calibri" panose="020F0502020204030204" pitchFamily="34" charset="0"/>
                        </a:rPr>
                        <a:t>processes</a:t>
                      </a:r>
                      <a:endParaRPr sz="1200">
                        <a:latin typeface="Calibri" panose="020F0502020204030204" pitchFamily="34" charset="0"/>
                        <a:cs typeface="Calibri" panose="020F0502020204030204" pitchFamily="34" charset="0"/>
                      </a:endParaRPr>
                    </a:p>
                  </a:txBody>
                  <a:tcPr marL="0" marR="0" marT="0"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a:lnSpc>
                          <a:spcPct val="100000"/>
                        </a:lnSpc>
                      </a:pPr>
                      <a:endParaRPr sz="1200">
                        <a:latin typeface="Calibri" panose="020F0502020204030204" pitchFamily="34" charset="0"/>
                        <a:cs typeface="Calibri" panose="020F0502020204030204" pitchFamily="34" charset="0"/>
                      </a:endParaRPr>
                    </a:p>
                    <a:p>
                      <a:pPr>
                        <a:lnSpc>
                          <a:spcPct val="100000"/>
                        </a:lnSpc>
                        <a:spcBef>
                          <a:spcPts val="10"/>
                        </a:spcBef>
                      </a:pPr>
                      <a:endParaRPr sz="1200">
                        <a:latin typeface="Calibri" panose="020F0502020204030204" pitchFamily="34" charset="0"/>
                        <a:cs typeface="Calibri" panose="020F0502020204030204" pitchFamily="34" charset="0"/>
                      </a:endParaRPr>
                    </a:p>
                    <a:p>
                      <a:pPr marL="74930" marR="104775">
                        <a:lnSpc>
                          <a:spcPct val="104200"/>
                        </a:lnSpc>
                      </a:pPr>
                      <a:r>
                        <a:rPr sz="1200" spc="-45" dirty="0">
                          <a:latin typeface="Calibri" panose="020F0502020204030204" pitchFamily="34" charset="0"/>
                          <a:cs typeface="Calibri" panose="020F0502020204030204" pitchFamily="34" charset="0"/>
                        </a:rPr>
                        <a:t>Satisfied  </a:t>
                      </a:r>
                      <a:r>
                        <a:rPr sz="1200" spc="-40" dirty="0">
                          <a:latin typeface="Calibri" panose="020F0502020204030204" pitchFamily="34" charset="0"/>
                          <a:cs typeface="Calibri" panose="020F0502020204030204" pitchFamily="34" charset="0"/>
                        </a:rPr>
                        <a:t>cu</a:t>
                      </a:r>
                      <a:r>
                        <a:rPr sz="1200" spc="-55" dirty="0">
                          <a:latin typeface="Calibri" panose="020F0502020204030204" pitchFamily="34" charset="0"/>
                          <a:cs typeface="Calibri" panose="020F0502020204030204" pitchFamily="34" charset="0"/>
                        </a:rPr>
                        <a:t>s</a:t>
                      </a:r>
                      <a:r>
                        <a:rPr sz="1200" spc="-70" dirty="0">
                          <a:latin typeface="Calibri" panose="020F0502020204030204" pitchFamily="34" charset="0"/>
                          <a:cs typeface="Calibri" panose="020F0502020204030204" pitchFamily="34" charset="0"/>
                        </a:rPr>
                        <a:t>t</a:t>
                      </a:r>
                      <a:r>
                        <a:rPr sz="1200" spc="-50" dirty="0">
                          <a:latin typeface="Calibri" panose="020F0502020204030204" pitchFamily="34" charset="0"/>
                          <a:cs typeface="Calibri" panose="020F0502020204030204" pitchFamily="34" charset="0"/>
                        </a:rPr>
                        <a:t>o</a:t>
                      </a:r>
                      <a:r>
                        <a:rPr sz="1200" spc="-55" dirty="0">
                          <a:latin typeface="Calibri" panose="020F0502020204030204" pitchFamily="34" charset="0"/>
                          <a:cs typeface="Calibri" panose="020F0502020204030204" pitchFamily="34" charset="0"/>
                        </a:rPr>
                        <a:t>m</a:t>
                      </a:r>
                      <a:r>
                        <a:rPr sz="1200" spc="-50" dirty="0">
                          <a:latin typeface="Calibri" panose="020F0502020204030204" pitchFamily="34" charset="0"/>
                          <a:cs typeface="Calibri" panose="020F0502020204030204" pitchFamily="34" charset="0"/>
                        </a:rPr>
                        <a:t>e</a:t>
                      </a:r>
                      <a:r>
                        <a:rPr sz="1200" spc="-55" dirty="0">
                          <a:latin typeface="Calibri" panose="020F0502020204030204" pitchFamily="34" charset="0"/>
                          <a:cs typeface="Calibri" panose="020F0502020204030204" pitchFamily="34" charset="0"/>
                        </a:rPr>
                        <a:t>r</a:t>
                      </a:r>
                      <a:r>
                        <a:rPr sz="1200" dirty="0">
                          <a:latin typeface="Calibri" panose="020F0502020204030204" pitchFamily="34" charset="0"/>
                          <a:cs typeface="Calibri" panose="020F0502020204030204" pitchFamily="34" charset="0"/>
                        </a:rPr>
                        <a:t>s</a:t>
                      </a:r>
                      <a:endParaRPr sz="1200">
                        <a:latin typeface="Calibri" panose="020F0502020204030204" pitchFamily="34" charset="0"/>
                        <a:cs typeface="Calibri" panose="020F0502020204030204" pitchFamily="34" charset="0"/>
                      </a:endParaRPr>
                    </a:p>
                  </a:txBody>
                  <a:tcPr marL="0" marR="0" marT="0"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a:lnSpc>
                          <a:spcPct val="100000"/>
                        </a:lnSpc>
                        <a:spcBef>
                          <a:spcPts val="5"/>
                        </a:spcBef>
                      </a:pPr>
                      <a:endParaRPr sz="1200">
                        <a:latin typeface="Calibri" panose="020F0502020204030204" pitchFamily="34" charset="0"/>
                        <a:cs typeface="Calibri" panose="020F0502020204030204" pitchFamily="34" charset="0"/>
                      </a:endParaRPr>
                    </a:p>
                    <a:p>
                      <a:pPr marL="74930" marR="85725">
                        <a:lnSpc>
                          <a:spcPct val="104200"/>
                        </a:lnSpc>
                      </a:pPr>
                      <a:r>
                        <a:rPr sz="1200" spc="-80" dirty="0">
                          <a:latin typeface="Calibri" panose="020F0502020204030204" pitchFamily="34" charset="0"/>
                          <a:cs typeface="Calibri" panose="020F0502020204030204" pitchFamily="34" charset="0"/>
                        </a:rPr>
                        <a:t>P</a:t>
                      </a:r>
                      <a:r>
                        <a:rPr sz="1200" spc="-50" dirty="0">
                          <a:latin typeface="Calibri" panose="020F0502020204030204" pitchFamily="34" charset="0"/>
                          <a:cs typeface="Calibri" panose="020F0502020204030204" pitchFamily="34" charset="0"/>
                        </a:rPr>
                        <a:t>e</a:t>
                      </a:r>
                      <a:r>
                        <a:rPr sz="1200" spc="-70" dirty="0">
                          <a:latin typeface="Calibri" panose="020F0502020204030204" pitchFamily="34" charset="0"/>
                          <a:cs typeface="Calibri" panose="020F0502020204030204" pitchFamily="34" charset="0"/>
                        </a:rPr>
                        <a:t>r</a:t>
                      </a:r>
                      <a:r>
                        <a:rPr sz="1200" spc="-65" dirty="0">
                          <a:latin typeface="Calibri" panose="020F0502020204030204" pitchFamily="34" charset="0"/>
                          <a:cs typeface="Calibri" panose="020F0502020204030204" pitchFamily="34" charset="0"/>
                        </a:rPr>
                        <a:t>c</a:t>
                      </a:r>
                      <a:r>
                        <a:rPr sz="1200" spc="-50" dirty="0">
                          <a:latin typeface="Calibri" panose="020F0502020204030204" pitchFamily="34" charset="0"/>
                          <a:cs typeface="Calibri" panose="020F0502020204030204" pitchFamily="34" charset="0"/>
                        </a:rPr>
                        <a:t>e</a:t>
                      </a:r>
                      <a:r>
                        <a:rPr sz="1200" spc="-30" dirty="0">
                          <a:latin typeface="Calibri" panose="020F0502020204030204" pitchFamily="34" charset="0"/>
                          <a:cs typeface="Calibri" panose="020F0502020204030204" pitchFamily="34" charset="0"/>
                        </a:rPr>
                        <a:t>n</a:t>
                      </a:r>
                      <a:r>
                        <a:rPr sz="1200" spc="-70" dirty="0">
                          <a:latin typeface="Calibri" panose="020F0502020204030204" pitchFamily="34" charset="0"/>
                          <a:cs typeface="Calibri" panose="020F0502020204030204" pitchFamily="34" charset="0"/>
                        </a:rPr>
                        <a:t>t</a:t>
                      </a:r>
                      <a:r>
                        <a:rPr sz="1200" spc="-45" dirty="0">
                          <a:latin typeface="Calibri" panose="020F0502020204030204" pitchFamily="34" charset="0"/>
                          <a:cs typeface="Calibri" panose="020F0502020204030204" pitchFamily="34" charset="0"/>
                        </a:rPr>
                        <a:t>a</a:t>
                      </a:r>
                      <a:r>
                        <a:rPr sz="1200" spc="-70" dirty="0">
                          <a:latin typeface="Calibri" panose="020F0502020204030204" pitchFamily="34" charset="0"/>
                          <a:cs typeface="Calibri" panose="020F0502020204030204" pitchFamily="34" charset="0"/>
                        </a:rPr>
                        <a:t>ge  </a:t>
                      </a:r>
                      <a:r>
                        <a:rPr sz="1200" dirty="0">
                          <a:latin typeface="Calibri" panose="020F0502020204030204" pitchFamily="34" charset="0"/>
                          <a:cs typeface="Calibri" panose="020F0502020204030204" pitchFamily="34" charset="0"/>
                        </a:rPr>
                        <a:t>(%) </a:t>
                      </a:r>
                      <a:r>
                        <a:rPr sz="1200" spc="-25" dirty="0">
                          <a:latin typeface="Calibri" panose="020F0502020204030204" pitchFamily="34" charset="0"/>
                          <a:cs typeface="Calibri" panose="020F0502020204030204" pitchFamily="34" charset="0"/>
                        </a:rPr>
                        <a:t>of  </a:t>
                      </a:r>
                      <a:r>
                        <a:rPr sz="1200" spc="-45" dirty="0">
                          <a:latin typeface="Calibri" panose="020F0502020204030204" pitchFamily="34" charset="0"/>
                          <a:cs typeface="Calibri" panose="020F0502020204030204" pitchFamily="34" charset="0"/>
                        </a:rPr>
                        <a:t>customer  </a:t>
                      </a:r>
                      <a:r>
                        <a:rPr sz="1200" spc="-65" dirty="0">
                          <a:latin typeface="Calibri" panose="020F0502020204030204" pitchFamily="34" charset="0"/>
                          <a:cs typeface="Calibri" panose="020F0502020204030204" pitchFamily="34" charset="0"/>
                        </a:rPr>
                        <a:t>c</a:t>
                      </a:r>
                      <a:r>
                        <a:rPr sz="1200" spc="-50" dirty="0">
                          <a:latin typeface="Calibri" panose="020F0502020204030204" pitchFamily="34" charset="0"/>
                          <a:cs typeface="Calibri" panose="020F0502020204030204" pitchFamily="34" charset="0"/>
                        </a:rPr>
                        <a:t>o</a:t>
                      </a:r>
                      <a:r>
                        <a:rPr sz="1200" spc="-30" dirty="0">
                          <a:latin typeface="Calibri" panose="020F0502020204030204" pitchFamily="34" charset="0"/>
                          <a:cs typeface="Calibri" panose="020F0502020204030204" pitchFamily="34" charset="0"/>
                        </a:rPr>
                        <a:t>m</a:t>
                      </a:r>
                      <a:r>
                        <a:rPr sz="1200" spc="-55" dirty="0">
                          <a:latin typeface="Calibri" panose="020F0502020204030204" pitchFamily="34" charset="0"/>
                          <a:cs typeface="Calibri" panose="020F0502020204030204" pitchFamily="34" charset="0"/>
                        </a:rPr>
                        <a:t>p</a:t>
                      </a:r>
                      <a:r>
                        <a:rPr sz="1200" spc="-40" dirty="0">
                          <a:latin typeface="Calibri" panose="020F0502020204030204" pitchFamily="34" charset="0"/>
                          <a:cs typeface="Calibri" panose="020F0502020204030204" pitchFamily="34" charset="0"/>
                        </a:rPr>
                        <a:t>l</a:t>
                      </a:r>
                      <a:r>
                        <a:rPr sz="1200" spc="-30" dirty="0">
                          <a:latin typeface="Calibri" panose="020F0502020204030204" pitchFamily="34" charset="0"/>
                          <a:cs typeface="Calibri" panose="020F0502020204030204" pitchFamily="34" charset="0"/>
                        </a:rPr>
                        <a:t>a</a:t>
                      </a:r>
                      <a:r>
                        <a:rPr sz="1200" spc="-25" dirty="0">
                          <a:latin typeface="Calibri" panose="020F0502020204030204" pitchFamily="34" charset="0"/>
                          <a:cs typeface="Calibri" panose="020F0502020204030204" pitchFamily="34" charset="0"/>
                        </a:rPr>
                        <a:t>i</a:t>
                      </a:r>
                      <a:r>
                        <a:rPr sz="1200" spc="-30" dirty="0">
                          <a:latin typeface="Calibri" panose="020F0502020204030204" pitchFamily="34" charset="0"/>
                          <a:cs typeface="Calibri" panose="020F0502020204030204" pitchFamily="34" charset="0"/>
                        </a:rPr>
                        <a:t>n</a:t>
                      </a:r>
                      <a:r>
                        <a:rPr sz="1200" spc="-70" dirty="0">
                          <a:latin typeface="Calibri" panose="020F0502020204030204" pitchFamily="34" charset="0"/>
                          <a:cs typeface="Calibri" panose="020F0502020204030204" pitchFamily="34" charset="0"/>
                        </a:rPr>
                        <a:t>t</a:t>
                      </a:r>
                      <a:r>
                        <a:rPr sz="1200" dirty="0">
                          <a:latin typeface="Calibri" panose="020F0502020204030204" pitchFamily="34" charset="0"/>
                          <a:cs typeface="Calibri" panose="020F0502020204030204" pitchFamily="34" charset="0"/>
                        </a:rPr>
                        <a:t>s  </a:t>
                      </a:r>
                      <a:r>
                        <a:rPr sz="1200" spc="-60" dirty="0">
                          <a:latin typeface="Calibri" panose="020F0502020204030204" pitchFamily="34" charset="0"/>
                          <a:cs typeface="Calibri" panose="020F0502020204030204" pitchFamily="34" charset="0"/>
                        </a:rPr>
                        <a:t>resolved</a:t>
                      </a:r>
                      <a:endParaRPr sz="1200">
                        <a:latin typeface="Calibri" panose="020F0502020204030204" pitchFamily="34" charset="0"/>
                        <a:cs typeface="Calibri" panose="020F0502020204030204" pitchFamily="34" charset="0"/>
                      </a:endParaRPr>
                    </a:p>
                  </a:txBody>
                  <a:tcPr marL="0" marR="0" marT="635"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a:lnSpc>
                          <a:spcPct val="100000"/>
                        </a:lnSpc>
                      </a:pPr>
                      <a:endParaRPr sz="1200" dirty="0">
                        <a:latin typeface="Calibri" panose="020F0502020204030204" pitchFamily="34" charset="0"/>
                        <a:cs typeface="Calibri" panose="020F0502020204030204" pitchFamily="34" charset="0"/>
                      </a:endParaRPr>
                    </a:p>
                    <a:p>
                      <a:pPr>
                        <a:lnSpc>
                          <a:spcPct val="100000"/>
                        </a:lnSpc>
                      </a:pPr>
                      <a:endParaRPr sz="1200" dirty="0">
                        <a:latin typeface="Calibri" panose="020F0502020204030204" pitchFamily="34" charset="0"/>
                        <a:cs typeface="Calibri" panose="020F0502020204030204" pitchFamily="34" charset="0"/>
                      </a:endParaRPr>
                    </a:p>
                    <a:p>
                      <a:pPr marL="74930">
                        <a:lnSpc>
                          <a:spcPct val="100000"/>
                        </a:lnSpc>
                        <a:spcBef>
                          <a:spcPts val="780"/>
                        </a:spcBef>
                      </a:pPr>
                      <a:r>
                        <a:rPr sz="1200" spc="-20" dirty="0">
                          <a:latin typeface="Calibri" panose="020F0502020204030204" pitchFamily="34" charset="0"/>
                          <a:cs typeface="Calibri" panose="020F0502020204030204" pitchFamily="34" charset="0"/>
                        </a:rPr>
                        <a:t>80%</a:t>
                      </a:r>
                      <a:endParaRPr sz="1200" dirty="0">
                        <a:latin typeface="Calibri" panose="020F0502020204030204" pitchFamily="34" charset="0"/>
                        <a:cs typeface="Calibri" panose="020F0502020204030204" pitchFamily="34" charset="0"/>
                      </a:endParaRPr>
                    </a:p>
                  </a:txBody>
                  <a:tcPr marL="0" marR="0" marT="0"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a:lnSpc>
                          <a:spcPct val="100000"/>
                        </a:lnSpc>
                      </a:pPr>
                      <a:endParaRPr sz="1200" dirty="0">
                        <a:latin typeface="Calibri" panose="020F0502020204030204" pitchFamily="34" charset="0"/>
                        <a:cs typeface="Calibri" panose="020F0502020204030204" pitchFamily="34" charset="0"/>
                      </a:endParaRPr>
                    </a:p>
                    <a:p>
                      <a:pPr>
                        <a:lnSpc>
                          <a:spcPct val="100000"/>
                        </a:lnSpc>
                      </a:pPr>
                      <a:endParaRPr sz="1200" dirty="0">
                        <a:latin typeface="Calibri" panose="020F0502020204030204" pitchFamily="34" charset="0"/>
                        <a:cs typeface="Calibri" panose="020F0502020204030204" pitchFamily="34" charset="0"/>
                      </a:endParaRPr>
                    </a:p>
                    <a:p>
                      <a:pPr marL="74930">
                        <a:lnSpc>
                          <a:spcPct val="100000"/>
                        </a:lnSpc>
                        <a:spcBef>
                          <a:spcPts val="780"/>
                        </a:spcBef>
                      </a:pPr>
                      <a:r>
                        <a:rPr sz="1200" spc="-10" dirty="0">
                          <a:latin typeface="Calibri" panose="020F0502020204030204" pitchFamily="34" charset="0"/>
                          <a:cs typeface="Calibri" panose="020F0502020204030204" pitchFamily="34" charset="0"/>
                        </a:rPr>
                        <a:t>54.7%</a:t>
                      </a:r>
                      <a:endParaRPr sz="1200" dirty="0">
                        <a:latin typeface="Calibri" panose="020F0502020204030204" pitchFamily="34" charset="0"/>
                        <a:cs typeface="Calibri" panose="020F0502020204030204" pitchFamily="34" charset="0"/>
                      </a:endParaRPr>
                    </a:p>
                  </a:txBody>
                  <a:tcPr marL="0" marR="0" marT="0"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a:lnSpc>
                          <a:spcPct val="100000"/>
                        </a:lnSpc>
                      </a:pPr>
                      <a:endParaRPr sz="1200" dirty="0">
                        <a:latin typeface="Calibri" panose="020F0502020204030204" pitchFamily="34" charset="0"/>
                        <a:cs typeface="Calibri" panose="020F0502020204030204" pitchFamily="34" charset="0"/>
                      </a:endParaRPr>
                    </a:p>
                    <a:p>
                      <a:pPr>
                        <a:lnSpc>
                          <a:spcPct val="100000"/>
                        </a:lnSpc>
                        <a:spcBef>
                          <a:spcPts val="10"/>
                        </a:spcBef>
                      </a:pPr>
                      <a:endParaRPr sz="1200" dirty="0">
                        <a:latin typeface="Calibri" panose="020F0502020204030204" pitchFamily="34" charset="0"/>
                        <a:cs typeface="Calibri" panose="020F0502020204030204" pitchFamily="34" charset="0"/>
                      </a:endParaRPr>
                    </a:p>
                    <a:p>
                      <a:pPr marL="74930">
                        <a:lnSpc>
                          <a:spcPct val="100000"/>
                        </a:lnSpc>
                      </a:pPr>
                      <a:r>
                        <a:rPr sz="1200" spc="-10" dirty="0">
                          <a:latin typeface="Calibri" panose="020F0502020204030204" pitchFamily="34" charset="0"/>
                          <a:cs typeface="Calibri" panose="020F0502020204030204" pitchFamily="34" charset="0"/>
                        </a:rPr>
                        <a:t>-25.3%</a:t>
                      </a:r>
                      <a:endParaRPr sz="1200" dirty="0">
                        <a:latin typeface="Calibri" panose="020F0502020204030204" pitchFamily="34" charset="0"/>
                        <a:cs typeface="Calibri" panose="020F0502020204030204" pitchFamily="34" charset="0"/>
                      </a:endParaRPr>
                    </a:p>
                    <a:p>
                      <a:pPr marL="74930" marR="143510">
                        <a:lnSpc>
                          <a:spcPct val="104200"/>
                        </a:lnSpc>
                      </a:pPr>
                      <a:r>
                        <a:rPr sz="1200" spc="-50" dirty="0">
                          <a:latin typeface="Calibri" panose="020F0502020204030204" pitchFamily="34" charset="0"/>
                          <a:cs typeface="Calibri" panose="020F0502020204030204" pitchFamily="34" charset="0"/>
                        </a:rPr>
                        <a:t>Not  </a:t>
                      </a:r>
                      <a:r>
                        <a:rPr sz="1200" spc="-60" dirty="0">
                          <a:latin typeface="Calibri" panose="020F0502020204030204" pitchFamily="34" charset="0"/>
                          <a:cs typeface="Calibri" panose="020F0502020204030204" pitchFamily="34" charset="0"/>
                        </a:rPr>
                        <a:t>a</a:t>
                      </a:r>
                      <a:r>
                        <a:rPr sz="1200" spc="-40" dirty="0">
                          <a:latin typeface="Calibri" panose="020F0502020204030204" pitchFamily="34" charset="0"/>
                          <a:cs typeface="Calibri" panose="020F0502020204030204" pitchFamily="34" charset="0"/>
                        </a:rPr>
                        <a:t>c</a:t>
                      </a:r>
                      <a:r>
                        <a:rPr sz="1200" spc="-15" dirty="0">
                          <a:latin typeface="Calibri" panose="020F0502020204030204" pitchFamily="34" charset="0"/>
                          <a:cs typeface="Calibri" panose="020F0502020204030204" pitchFamily="34" charset="0"/>
                        </a:rPr>
                        <a:t>h</a:t>
                      </a:r>
                      <a:r>
                        <a:rPr sz="1200" spc="-40" dirty="0">
                          <a:latin typeface="Calibri" panose="020F0502020204030204" pitchFamily="34" charset="0"/>
                          <a:cs typeface="Calibri" panose="020F0502020204030204" pitchFamily="34" charset="0"/>
                        </a:rPr>
                        <a:t>i</a:t>
                      </a:r>
                      <a:r>
                        <a:rPr sz="1200" spc="-95" dirty="0">
                          <a:latin typeface="Calibri" panose="020F0502020204030204" pitchFamily="34" charset="0"/>
                          <a:cs typeface="Calibri" panose="020F0502020204030204" pitchFamily="34" charset="0"/>
                        </a:rPr>
                        <a:t>e</a:t>
                      </a:r>
                      <a:r>
                        <a:rPr sz="1200" spc="-90" dirty="0">
                          <a:latin typeface="Calibri" panose="020F0502020204030204" pitchFamily="34" charset="0"/>
                          <a:cs typeface="Calibri" panose="020F0502020204030204" pitchFamily="34" charset="0"/>
                        </a:rPr>
                        <a:t>v</a:t>
                      </a:r>
                      <a:r>
                        <a:rPr sz="1200" spc="-65" dirty="0">
                          <a:latin typeface="Calibri" panose="020F0502020204030204" pitchFamily="34" charset="0"/>
                          <a:cs typeface="Calibri" panose="020F0502020204030204" pitchFamily="34" charset="0"/>
                        </a:rPr>
                        <a:t>e</a:t>
                      </a:r>
                      <a:r>
                        <a:rPr sz="1200" dirty="0">
                          <a:latin typeface="Calibri" panose="020F0502020204030204" pitchFamily="34" charset="0"/>
                          <a:cs typeface="Calibri" panose="020F0502020204030204" pitchFamily="34" charset="0"/>
                        </a:rPr>
                        <a:t>d</a:t>
                      </a:r>
                    </a:p>
                  </a:txBody>
                  <a:tcPr marL="0" marR="0" marT="0"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marL="74930" marR="25400">
                        <a:lnSpc>
                          <a:spcPct val="104200"/>
                        </a:lnSpc>
                        <a:spcBef>
                          <a:spcPts val="40"/>
                        </a:spcBef>
                      </a:pPr>
                      <a:r>
                        <a:rPr sz="1200" spc="-45" dirty="0">
                          <a:latin typeface="Calibri" panose="020F0502020204030204" pitchFamily="34" charset="0"/>
                          <a:cs typeface="Calibri" panose="020F0502020204030204" pitchFamily="34" charset="0"/>
                        </a:rPr>
                        <a:t>Quarter </a:t>
                      </a:r>
                      <a:r>
                        <a:rPr sz="1200" dirty="0">
                          <a:latin typeface="Calibri" panose="020F0502020204030204" pitchFamily="34" charset="0"/>
                          <a:cs typeface="Calibri" panose="020F0502020204030204" pitchFamily="34" charset="0"/>
                        </a:rPr>
                        <a:t>4  </a:t>
                      </a:r>
                      <a:r>
                        <a:rPr sz="1200" spc="-40" dirty="0">
                          <a:latin typeface="Calibri" panose="020F0502020204030204" pitchFamily="34" charset="0"/>
                          <a:cs typeface="Calibri" panose="020F0502020204030204" pitchFamily="34" charset="0"/>
                        </a:rPr>
                        <a:t>complaints </a:t>
                      </a:r>
                      <a:r>
                        <a:rPr sz="1200" spc="-55" dirty="0">
                          <a:latin typeface="Calibri" panose="020F0502020204030204" pitchFamily="34" charset="0"/>
                          <a:cs typeface="Calibri" panose="020F0502020204030204" pitchFamily="34" charset="0"/>
                        </a:rPr>
                        <a:t>were  received </a:t>
                      </a:r>
                      <a:r>
                        <a:rPr sz="1200" spc="-15" dirty="0">
                          <a:latin typeface="Calibri" panose="020F0502020204030204" pitchFamily="34" charset="0"/>
                          <a:cs typeface="Calibri" panose="020F0502020204030204" pitchFamily="34" charset="0"/>
                        </a:rPr>
                        <a:t>in </a:t>
                      </a:r>
                      <a:r>
                        <a:rPr sz="1200" spc="-40" dirty="0">
                          <a:latin typeface="Calibri" panose="020F0502020204030204" pitchFamily="34" charset="0"/>
                          <a:cs typeface="Calibri" panose="020F0502020204030204" pitchFamily="34" charset="0"/>
                        </a:rPr>
                        <a:t>March  </a:t>
                      </a:r>
                      <a:r>
                        <a:rPr sz="1200" spc="-25" dirty="0">
                          <a:latin typeface="Calibri" panose="020F0502020204030204" pitchFamily="34" charset="0"/>
                          <a:cs typeface="Calibri" panose="020F0502020204030204" pitchFamily="34" charset="0"/>
                        </a:rPr>
                        <a:t>(2nd</a:t>
                      </a:r>
                      <a:r>
                        <a:rPr sz="1200" spc="-10" dirty="0">
                          <a:latin typeface="Calibri" panose="020F0502020204030204" pitchFamily="34" charset="0"/>
                          <a:cs typeface="Calibri" panose="020F0502020204030204" pitchFamily="34" charset="0"/>
                        </a:rPr>
                        <a:t> </a:t>
                      </a:r>
                      <a:r>
                        <a:rPr sz="1200" spc="-40" dirty="0">
                          <a:latin typeface="Calibri" panose="020F0502020204030204" pitchFamily="34" charset="0"/>
                          <a:cs typeface="Calibri" panose="020F0502020204030204" pitchFamily="34" charset="0"/>
                        </a:rPr>
                        <a:t>week)</a:t>
                      </a:r>
                      <a:endParaRPr sz="1200" dirty="0">
                        <a:latin typeface="Calibri" panose="020F0502020204030204" pitchFamily="34" charset="0"/>
                        <a:cs typeface="Calibri" panose="020F0502020204030204" pitchFamily="34" charset="0"/>
                      </a:endParaRPr>
                    </a:p>
                    <a:p>
                      <a:pPr marL="74930" marR="207645">
                        <a:lnSpc>
                          <a:spcPct val="104200"/>
                        </a:lnSpc>
                      </a:pPr>
                      <a:r>
                        <a:rPr sz="1200" spc="-30" dirty="0">
                          <a:latin typeface="Calibri" panose="020F0502020204030204" pitchFamily="34" charset="0"/>
                          <a:cs typeface="Calibri" panose="020F0502020204030204" pitchFamily="34" charset="0"/>
                        </a:rPr>
                        <a:t>and </a:t>
                      </a:r>
                      <a:r>
                        <a:rPr sz="1200" spc="-35" dirty="0">
                          <a:latin typeface="Calibri" panose="020F0502020204030204" pitchFamily="34" charset="0"/>
                          <a:cs typeface="Calibri" panose="020F0502020204030204" pitchFamily="34" charset="0"/>
                        </a:rPr>
                        <a:t>majority  </a:t>
                      </a:r>
                      <a:r>
                        <a:rPr sz="1200" spc="-55" dirty="0">
                          <a:latin typeface="Calibri" panose="020F0502020204030204" pitchFamily="34" charset="0"/>
                          <a:cs typeface="Calibri" panose="020F0502020204030204" pitchFamily="34" charset="0"/>
                        </a:rPr>
                        <a:t>were </a:t>
                      </a:r>
                      <a:r>
                        <a:rPr sz="1200" spc="-40" dirty="0">
                          <a:latin typeface="Calibri" panose="020F0502020204030204" pitchFamily="34" charset="0"/>
                          <a:cs typeface="Calibri" panose="020F0502020204030204" pitchFamily="34" charset="0"/>
                        </a:rPr>
                        <a:t>pending  </a:t>
                      </a:r>
                      <a:r>
                        <a:rPr sz="1200" spc="-45" dirty="0">
                          <a:latin typeface="Calibri" panose="020F0502020204030204" pitchFamily="34" charset="0"/>
                          <a:cs typeface="Calibri" panose="020F0502020204030204" pitchFamily="34" charset="0"/>
                        </a:rPr>
                        <a:t>resolution.</a:t>
                      </a:r>
                      <a:endParaRPr sz="1200" dirty="0">
                        <a:latin typeface="Calibri" panose="020F0502020204030204" pitchFamily="34" charset="0"/>
                        <a:cs typeface="Calibri" panose="020F0502020204030204" pitchFamily="34" charset="0"/>
                      </a:endParaRPr>
                    </a:p>
                  </a:txBody>
                  <a:tcPr marL="0" marR="0" marT="5080"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a:lnSpc>
                          <a:spcPct val="100000"/>
                        </a:lnSpc>
                      </a:pPr>
                      <a:endParaRPr sz="1200" dirty="0">
                        <a:latin typeface="Calibri" panose="020F0502020204030204" pitchFamily="34" charset="0"/>
                        <a:cs typeface="Calibri" panose="020F0502020204030204" pitchFamily="34" charset="0"/>
                      </a:endParaRPr>
                    </a:p>
                    <a:p>
                      <a:pPr marL="74930" marR="104139">
                        <a:lnSpc>
                          <a:spcPct val="104200"/>
                        </a:lnSpc>
                        <a:spcBef>
                          <a:spcPts val="890"/>
                        </a:spcBef>
                      </a:pPr>
                      <a:r>
                        <a:rPr sz="1200" spc="-30" dirty="0">
                          <a:latin typeface="Calibri" panose="020F0502020204030204" pitchFamily="34" charset="0"/>
                          <a:cs typeface="Calibri" panose="020F0502020204030204" pitchFamily="34" charset="0"/>
                        </a:rPr>
                        <a:t>This </a:t>
                      </a:r>
                      <a:r>
                        <a:rPr sz="1200" spc="-40" dirty="0">
                          <a:latin typeface="Calibri" panose="020F0502020204030204" pitchFamily="34" charset="0"/>
                          <a:cs typeface="Calibri" panose="020F0502020204030204" pitchFamily="34" charset="0"/>
                        </a:rPr>
                        <a:t>indicator will  </a:t>
                      </a:r>
                      <a:r>
                        <a:rPr sz="1200" spc="-35" dirty="0">
                          <a:latin typeface="Calibri" panose="020F0502020204030204" pitchFamily="34" charset="0"/>
                          <a:cs typeface="Calibri" panose="020F0502020204030204" pitchFamily="34" charset="0"/>
                        </a:rPr>
                        <a:t>be carried </a:t>
                      </a:r>
                      <a:r>
                        <a:rPr sz="1200" spc="-60" dirty="0">
                          <a:latin typeface="Calibri" panose="020F0502020204030204" pitchFamily="34" charset="0"/>
                          <a:cs typeface="Calibri" panose="020F0502020204030204" pitchFamily="34" charset="0"/>
                        </a:rPr>
                        <a:t>over </a:t>
                      </a:r>
                      <a:r>
                        <a:rPr sz="1200" spc="-35" dirty="0">
                          <a:latin typeface="Calibri" panose="020F0502020204030204" pitchFamily="34" charset="0"/>
                          <a:cs typeface="Calibri" panose="020F0502020204030204" pitchFamily="34" charset="0"/>
                        </a:rPr>
                        <a:t>to  2021/22</a:t>
                      </a:r>
                      <a:endParaRPr sz="1200" dirty="0">
                        <a:latin typeface="Calibri" panose="020F0502020204030204" pitchFamily="34" charset="0"/>
                        <a:cs typeface="Calibri" panose="020F0502020204030204" pitchFamily="34" charset="0"/>
                      </a:endParaRPr>
                    </a:p>
                  </a:txBody>
                  <a:tcPr marL="0" marR="0" marT="0"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extLst>
                  <a:ext uri="{0D108BD9-81ED-4DB2-BD59-A6C34878D82A}">
                    <a16:rowId xmlns:a16="http://schemas.microsoft.com/office/drawing/2014/main" val="10001"/>
                  </a:ext>
                </a:extLst>
              </a:tr>
              <a:tr h="838136">
                <a:tc vMerge="1">
                  <a:txBody>
                    <a:bodyPr/>
                    <a:lstStyle/>
                    <a:p>
                      <a:endParaRPr/>
                    </a:p>
                  </a:txBody>
                  <a:tcPr marL="0" marR="0" marT="0"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a:lnSpc>
                          <a:spcPct val="100000"/>
                        </a:lnSpc>
                        <a:spcBef>
                          <a:spcPts val="10"/>
                        </a:spcBef>
                      </a:pPr>
                      <a:endParaRPr sz="1200">
                        <a:latin typeface="Calibri" panose="020F0502020204030204" pitchFamily="34" charset="0"/>
                        <a:cs typeface="Calibri" panose="020F0502020204030204" pitchFamily="34" charset="0"/>
                      </a:endParaRPr>
                    </a:p>
                    <a:p>
                      <a:pPr marL="74930" marR="9525">
                        <a:lnSpc>
                          <a:spcPct val="135400"/>
                        </a:lnSpc>
                      </a:pPr>
                      <a:r>
                        <a:rPr sz="1200" spc="-80" dirty="0">
                          <a:latin typeface="Calibri" panose="020F0502020204030204" pitchFamily="34" charset="0"/>
                          <a:cs typeface="Calibri" panose="020F0502020204030204" pitchFamily="34" charset="0"/>
                        </a:rPr>
                        <a:t>New  P</a:t>
                      </a:r>
                      <a:r>
                        <a:rPr sz="1200" spc="-30" dirty="0">
                          <a:latin typeface="Calibri" panose="020F0502020204030204" pitchFamily="34" charset="0"/>
                          <a:cs typeface="Calibri" panose="020F0502020204030204" pitchFamily="34" charset="0"/>
                        </a:rPr>
                        <a:t>ar</a:t>
                      </a:r>
                      <a:r>
                        <a:rPr sz="1200" spc="-45" dirty="0">
                          <a:latin typeface="Calibri" panose="020F0502020204030204" pitchFamily="34" charset="0"/>
                          <a:cs typeface="Calibri" panose="020F0502020204030204" pitchFamily="34" charset="0"/>
                        </a:rPr>
                        <a:t>t</a:t>
                      </a:r>
                      <a:r>
                        <a:rPr sz="1200" spc="-55" dirty="0">
                          <a:latin typeface="Calibri" panose="020F0502020204030204" pitchFamily="34" charset="0"/>
                          <a:cs typeface="Calibri" panose="020F0502020204030204" pitchFamily="34" charset="0"/>
                        </a:rPr>
                        <a:t>n</a:t>
                      </a:r>
                      <a:r>
                        <a:rPr sz="1200" spc="-50" dirty="0">
                          <a:latin typeface="Calibri" panose="020F0502020204030204" pitchFamily="34" charset="0"/>
                          <a:cs typeface="Calibri" panose="020F0502020204030204" pitchFamily="34" charset="0"/>
                        </a:rPr>
                        <a:t>e</a:t>
                      </a:r>
                      <a:r>
                        <a:rPr sz="1200" spc="-55" dirty="0">
                          <a:latin typeface="Calibri" panose="020F0502020204030204" pitchFamily="34" charset="0"/>
                          <a:cs typeface="Calibri" panose="020F0502020204030204" pitchFamily="34" charset="0"/>
                        </a:rPr>
                        <a:t>r</a:t>
                      </a:r>
                      <a:r>
                        <a:rPr sz="1200" spc="-65" dirty="0">
                          <a:latin typeface="Calibri" panose="020F0502020204030204" pitchFamily="34" charset="0"/>
                          <a:cs typeface="Calibri" panose="020F0502020204030204" pitchFamily="34" charset="0"/>
                        </a:rPr>
                        <a:t>s</a:t>
                      </a:r>
                      <a:r>
                        <a:rPr sz="1200" spc="-15" dirty="0">
                          <a:latin typeface="Calibri" panose="020F0502020204030204" pitchFamily="34" charset="0"/>
                          <a:cs typeface="Calibri" panose="020F0502020204030204" pitchFamily="34" charset="0"/>
                        </a:rPr>
                        <a:t>h</a:t>
                      </a:r>
                      <a:r>
                        <a:rPr sz="1200" spc="-25" dirty="0">
                          <a:latin typeface="Calibri" panose="020F0502020204030204" pitchFamily="34" charset="0"/>
                          <a:cs typeface="Calibri" panose="020F0502020204030204" pitchFamily="34" charset="0"/>
                        </a:rPr>
                        <a:t>i</a:t>
                      </a:r>
                      <a:r>
                        <a:rPr sz="1200" spc="-75" dirty="0">
                          <a:latin typeface="Calibri" panose="020F0502020204030204" pitchFamily="34" charset="0"/>
                          <a:cs typeface="Calibri" panose="020F0502020204030204" pitchFamily="34" charset="0"/>
                        </a:rPr>
                        <a:t>p</a:t>
                      </a:r>
                      <a:r>
                        <a:rPr sz="1200" dirty="0">
                          <a:latin typeface="Calibri" panose="020F0502020204030204" pitchFamily="34" charset="0"/>
                          <a:cs typeface="Calibri" panose="020F0502020204030204" pitchFamily="34" charset="0"/>
                        </a:rPr>
                        <a:t>s</a:t>
                      </a:r>
                      <a:endParaRPr sz="1200">
                        <a:latin typeface="Calibri" panose="020F0502020204030204" pitchFamily="34" charset="0"/>
                        <a:cs typeface="Calibri" panose="020F0502020204030204" pitchFamily="34" charset="0"/>
                      </a:endParaRPr>
                    </a:p>
                  </a:txBody>
                  <a:tcPr marL="0" marR="0" marT="1270"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marL="74930" marR="59690">
                        <a:lnSpc>
                          <a:spcPct val="104200"/>
                        </a:lnSpc>
                        <a:spcBef>
                          <a:spcPts val="225"/>
                        </a:spcBef>
                      </a:pPr>
                      <a:r>
                        <a:rPr sz="1200" spc="-35" dirty="0">
                          <a:latin typeface="Calibri" panose="020F0502020204030204" pitchFamily="34" charset="0"/>
                          <a:cs typeface="Calibri" panose="020F0502020204030204" pitchFamily="34" charset="0"/>
                        </a:rPr>
                        <a:t>Number  </a:t>
                      </a:r>
                      <a:r>
                        <a:rPr sz="1200" dirty="0">
                          <a:latin typeface="Calibri" panose="020F0502020204030204" pitchFamily="34" charset="0"/>
                          <a:cs typeface="Calibri" panose="020F0502020204030204" pitchFamily="34" charset="0"/>
                        </a:rPr>
                        <a:t>(#) </a:t>
                      </a:r>
                      <a:r>
                        <a:rPr sz="1200" spc="-25" dirty="0">
                          <a:latin typeface="Calibri" panose="020F0502020204030204" pitchFamily="34" charset="0"/>
                          <a:cs typeface="Calibri" panose="020F0502020204030204" pitchFamily="34" charset="0"/>
                        </a:rPr>
                        <a:t>of  </a:t>
                      </a:r>
                      <a:r>
                        <a:rPr sz="1200" spc="-70" dirty="0">
                          <a:latin typeface="Calibri" panose="020F0502020204030204" pitchFamily="34" charset="0"/>
                          <a:cs typeface="Calibri" panose="020F0502020204030204" pitchFamily="34" charset="0"/>
                        </a:rPr>
                        <a:t>p</a:t>
                      </a:r>
                      <a:r>
                        <a:rPr sz="1200" spc="-30" dirty="0">
                          <a:latin typeface="Calibri" panose="020F0502020204030204" pitchFamily="34" charset="0"/>
                          <a:cs typeface="Calibri" panose="020F0502020204030204" pitchFamily="34" charset="0"/>
                        </a:rPr>
                        <a:t>ar</a:t>
                      </a:r>
                      <a:r>
                        <a:rPr sz="1200" spc="-45" dirty="0">
                          <a:latin typeface="Calibri" panose="020F0502020204030204" pitchFamily="34" charset="0"/>
                          <a:cs typeface="Calibri" panose="020F0502020204030204" pitchFamily="34" charset="0"/>
                        </a:rPr>
                        <a:t>t</a:t>
                      </a:r>
                      <a:r>
                        <a:rPr sz="1200" spc="-55" dirty="0">
                          <a:latin typeface="Calibri" panose="020F0502020204030204" pitchFamily="34" charset="0"/>
                          <a:cs typeface="Calibri" panose="020F0502020204030204" pitchFamily="34" charset="0"/>
                        </a:rPr>
                        <a:t>n</a:t>
                      </a:r>
                      <a:r>
                        <a:rPr sz="1200" spc="-50" dirty="0">
                          <a:latin typeface="Calibri" panose="020F0502020204030204" pitchFamily="34" charset="0"/>
                          <a:cs typeface="Calibri" panose="020F0502020204030204" pitchFamily="34" charset="0"/>
                        </a:rPr>
                        <a:t>e</a:t>
                      </a:r>
                      <a:r>
                        <a:rPr sz="1200" spc="-55" dirty="0">
                          <a:latin typeface="Calibri" panose="020F0502020204030204" pitchFamily="34" charset="0"/>
                          <a:cs typeface="Calibri" panose="020F0502020204030204" pitchFamily="34" charset="0"/>
                        </a:rPr>
                        <a:t>r</a:t>
                      </a:r>
                      <a:r>
                        <a:rPr sz="1200" spc="-65" dirty="0">
                          <a:latin typeface="Calibri" panose="020F0502020204030204" pitchFamily="34" charset="0"/>
                          <a:cs typeface="Calibri" panose="020F0502020204030204" pitchFamily="34" charset="0"/>
                        </a:rPr>
                        <a:t>s</a:t>
                      </a:r>
                      <a:r>
                        <a:rPr sz="1200" spc="-15" dirty="0">
                          <a:latin typeface="Calibri" panose="020F0502020204030204" pitchFamily="34" charset="0"/>
                          <a:cs typeface="Calibri" panose="020F0502020204030204" pitchFamily="34" charset="0"/>
                        </a:rPr>
                        <a:t>h</a:t>
                      </a:r>
                      <a:r>
                        <a:rPr sz="1200" spc="-25" dirty="0">
                          <a:latin typeface="Calibri" panose="020F0502020204030204" pitchFamily="34" charset="0"/>
                          <a:cs typeface="Calibri" panose="020F0502020204030204" pitchFamily="34" charset="0"/>
                        </a:rPr>
                        <a:t>i</a:t>
                      </a:r>
                      <a:r>
                        <a:rPr sz="1200" dirty="0">
                          <a:latin typeface="Calibri" panose="020F0502020204030204" pitchFamily="34" charset="0"/>
                          <a:cs typeface="Calibri" panose="020F0502020204030204" pitchFamily="34" charset="0"/>
                        </a:rPr>
                        <a:t>p</a:t>
                      </a:r>
                      <a:endParaRPr sz="1200">
                        <a:latin typeface="Calibri" panose="020F0502020204030204" pitchFamily="34" charset="0"/>
                        <a:cs typeface="Calibri" panose="020F0502020204030204" pitchFamily="34" charset="0"/>
                      </a:endParaRPr>
                    </a:p>
                    <a:p>
                      <a:pPr marL="74930" marR="41275">
                        <a:lnSpc>
                          <a:spcPct val="104200"/>
                        </a:lnSpc>
                      </a:pPr>
                      <a:r>
                        <a:rPr sz="1200" spc="-45" dirty="0">
                          <a:latin typeface="Calibri" panose="020F0502020204030204" pitchFamily="34" charset="0"/>
                          <a:cs typeface="Calibri" panose="020F0502020204030204" pitchFamily="34" charset="0"/>
                        </a:rPr>
                        <a:t>a</a:t>
                      </a:r>
                      <a:r>
                        <a:rPr sz="1200" spc="-35" dirty="0">
                          <a:latin typeface="Calibri" panose="020F0502020204030204" pitchFamily="34" charset="0"/>
                          <a:cs typeface="Calibri" panose="020F0502020204030204" pitchFamily="34" charset="0"/>
                        </a:rPr>
                        <a:t>g</a:t>
                      </a:r>
                      <a:r>
                        <a:rPr sz="1200" spc="-70" dirty="0">
                          <a:latin typeface="Calibri" panose="020F0502020204030204" pitchFamily="34" charset="0"/>
                          <a:cs typeface="Calibri" panose="020F0502020204030204" pitchFamily="34" charset="0"/>
                        </a:rPr>
                        <a:t>r</a:t>
                      </a:r>
                      <a:r>
                        <a:rPr sz="1200" spc="-65" dirty="0">
                          <a:latin typeface="Calibri" panose="020F0502020204030204" pitchFamily="34" charset="0"/>
                          <a:cs typeface="Calibri" panose="020F0502020204030204" pitchFamily="34" charset="0"/>
                        </a:rPr>
                        <a:t>e</a:t>
                      </a:r>
                      <a:r>
                        <a:rPr sz="1200" spc="-50" dirty="0">
                          <a:latin typeface="Calibri" panose="020F0502020204030204" pitchFamily="34" charset="0"/>
                          <a:cs typeface="Calibri" panose="020F0502020204030204" pitchFamily="34" charset="0"/>
                        </a:rPr>
                        <a:t>e</a:t>
                      </a:r>
                      <a:r>
                        <a:rPr sz="1200" spc="-55" dirty="0">
                          <a:latin typeface="Calibri" panose="020F0502020204030204" pitchFamily="34" charset="0"/>
                          <a:cs typeface="Calibri" panose="020F0502020204030204" pitchFamily="34" charset="0"/>
                        </a:rPr>
                        <a:t>m</a:t>
                      </a:r>
                      <a:r>
                        <a:rPr sz="1200" spc="-50" dirty="0">
                          <a:latin typeface="Calibri" panose="020F0502020204030204" pitchFamily="34" charset="0"/>
                          <a:cs typeface="Calibri" panose="020F0502020204030204" pitchFamily="34" charset="0"/>
                        </a:rPr>
                        <a:t>e</a:t>
                      </a:r>
                      <a:r>
                        <a:rPr sz="1200" spc="-30" dirty="0">
                          <a:latin typeface="Calibri" panose="020F0502020204030204" pitchFamily="34" charset="0"/>
                          <a:cs typeface="Calibri" panose="020F0502020204030204" pitchFamily="34" charset="0"/>
                        </a:rPr>
                        <a:t>n</a:t>
                      </a:r>
                      <a:r>
                        <a:rPr sz="1200" spc="-70" dirty="0">
                          <a:latin typeface="Calibri" panose="020F0502020204030204" pitchFamily="34" charset="0"/>
                          <a:cs typeface="Calibri" panose="020F0502020204030204" pitchFamily="34" charset="0"/>
                        </a:rPr>
                        <a:t>t</a:t>
                      </a:r>
                      <a:r>
                        <a:rPr sz="1200" dirty="0">
                          <a:latin typeface="Calibri" panose="020F0502020204030204" pitchFamily="34" charset="0"/>
                          <a:cs typeface="Calibri" panose="020F0502020204030204" pitchFamily="34" charset="0"/>
                        </a:rPr>
                        <a:t>s  </a:t>
                      </a:r>
                      <a:r>
                        <a:rPr sz="1200" spc="-40" dirty="0">
                          <a:latin typeface="Calibri" panose="020F0502020204030204" pitchFamily="34" charset="0"/>
                          <a:cs typeface="Calibri" panose="020F0502020204030204" pitchFamily="34" charset="0"/>
                        </a:rPr>
                        <a:t>signed</a:t>
                      </a:r>
                      <a:endParaRPr sz="1200">
                        <a:latin typeface="Calibri" panose="020F0502020204030204" pitchFamily="34" charset="0"/>
                        <a:cs typeface="Calibri" panose="020F0502020204030204" pitchFamily="34" charset="0"/>
                      </a:endParaRPr>
                    </a:p>
                  </a:txBody>
                  <a:tcPr marL="0" marR="0" marT="28575"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a:lnSpc>
                          <a:spcPct val="100000"/>
                        </a:lnSpc>
                      </a:pPr>
                      <a:endParaRPr sz="1200">
                        <a:latin typeface="Calibri" panose="020F0502020204030204" pitchFamily="34" charset="0"/>
                        <a:cs typeface="Calibri" panose="020F0502020204030204" pitchFamily="34" charset="0"/>
                      </a:endParaRPr>
                    </a:p>
                    <a:p>
                      <a:pPr>
                        <a:lnSpc>
                          <a:spcPct val="100000"/>
                        </a:lnSpc>
                        <a:spcBef>
                          <a:spcPts val="20"/>
                        </a:spcBef>
                      </a:pPr>
                      <a:endParaRPr sz="1200">
                        <a:latin typeface="Calibri" panose="020F0502020204030204" pitchFamily="34" charset="0"/>
                        <a:cs typeface="Calibri" panose="020F0502020204030204" pitchFamily="34" charset="0"/>
                      </a:endParaRPr>
                    </a:p>
                    <a:p>
                      <a:pPr marL="74930">
                        <a:lnSpc>
                          <a:spcPct val="100000"/>
                        </a:lnSpc>
                      </a:pPr>
                      <a:r>
                        <a:rPr sz="1200" dirty="0">
                          <a:latin typeface="Calibri" panose="020F0502020204030204" pitchFamily="34" charset="0"/>
                          <a:cs typeface="Calibri" panose="020F0502020204030204" pitchFamily="34" charset="0"/>
                        </a:rPr>
                        <a:t>3</a:t>
                      </a:r>
                      <a:endParaRPr sz="1200">
                        <a:latin typeface="Calibri" panose="020F0502020204030204" pitchFamily="34" charset="0"/>
                        <a:cs typeface="Calibri" panose="020F0502020204030204" pitchFamily="34" charset="0"/>
                      </a:endParaRPr>
                    </a:p>
                  </a:txBody>
                  <a:tcPr marL="0" marR="0" marT="0"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a:lnSpc>
                          <a:spcPct val="100000"/>
                        </a:lnSpc>
                      </a:pPr>
                      <a:endParaRPr sz="1200">
                        <a:latin typeface="Calibri" panose="020F0502020204030204" pitchFamily="34" charset="0"/>
                        <a:cs typeface="Calibri" panose="020F0502020204030204" pitchFamily="34" charset="0"/>
                      </a:endParaRPr>
                    </a:p>
                    <a:p>
                      <a:pPr>
                        <a:lnSpc>
                          <a:spcPct val="100000"/>
                        </a:lnSpc>
                        <a:spcBef>
                          <a:spcPts val="20"/>
                        </a:spcBef>
                      </a:pPr>
                      <a:endParaRPr sz="1200">
                        <a:latin typeface="Calibri" panose="020F0502020204030204" pitchFamily="34" charset="0"/>
                        <a:cs typeface="Calibri" panose="020F0502020204030204" pitchFamily="34" charset="0"/>
                      </a:endParaRPr>
                    </a:p>
                    <a:p>
                      <a:pPr marL="74295">
                        <a:lnSpc>
                          <a:spcPct val="100000"/>
                        </a:lnSpc>
                      </a:pPr>
                      <a:r>
                        <a:rPr sz="1200" dirty="0">
                          <a:latin typeface="Calibri" panose="020F0502020204030204" pitchFamily="34" charset="0"/>
                          <a:cs typeface="Calibri" panose="020F0502020204030204" pitchFamily="34" charset="0"/>
                        </a:rPr>
                        <a:t>3</a:t>
                      </a:r>
                      <a:endParaRPr sz="1200">
                        <a:latin typeface="Calibri" panose="020F0502020204030204" pitchFamily="34" charset="0"/>
                        <a:cs typeface="Calibri" panose="020F0502020204030204" pitchFamily="34" charset="0"/>
                      </a:endParaRPr>
                    </a:p>
                  </a:txBody>
                  <a:tcPr marL="0" marR="0" marT="0"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marR="142240" algn="l">
                        <a:lnSpc>
                          <a:spcPct val="100000"/>
                        </a:lnSpc>
                      </a:pPr>
                      <a:endParaRPr lang="en-ZA" sz="1200" spc="-85" dirty="0">
                        <a:latin typeface="Calibri" panose="020F0502020204030204" pitchFamily="34" charset="0"/>
                        <a:cs typeface="Calibri" panose="020F0502020204030204" pitchFamily="34" charset="0"/>
                      </a:endParaRPr>
                    </a:p>
                    <a:p>
                      <a:pPr marR="142240" algn="l">
                        <a:lnSpc>
                          <a:spcPct val="100000"/>
                        </a:lnSpc>
                      </a:pPr>
                      <a:endParaRPr lang="en-ZA" sz="1200" spc="-85" dirty="0">
                        <a:latin typeface="Calibri" panose="020F0502020204030204" pitchFamily="34" charset="0"/>
                        <a:cs typeface="Calibri" panose="020F0502020204030204" pitchFamily="34" charset="0"/>
                      </a:endParaRPr>
                    </a:p>
                    <a:p>
                      <a:pPr marR="142240" algn="l">
                        <a:lnSpc>
                          <a:spcPct val="100000"/>
                        </a:lnSpc>
                      </a:pPr>
                      <a:r>
                        <a:rPr sz="1200" spc="-85" dirty="0">
                          <a:latin typeface="Calibri" panose="020F0502020204030204" pitchFamily="34" charset="0"/>
                          <a:cs typeface="Calibri" panose="020F0502020204030204" pitchFamily="34" charset="0"/>
                        </a:rPr>
                        <a:t>A</a:t>
                      </a:r>
                      <a:r>
                        <a:rPr sz="1200" spc="-40" dirty="0">
                          <a:latin typeface="Calibri" panose="020F0502020204030204" pitchFamily="34" charset="0"/>
                          <a:cs typeface="Calibri" panose="020F0502020204030204" pitchFamily="34" charset="0"/>
                        </a:rPr>
                        <a:t>c</a:t>
                      </a:r>
                      <a:r>
                        <a:rPr sz="1200" spc="-15" dirty="0">
                          <a:latin typeface="Calibri" panose="020F0502020204030204" pitchFamily="34" charset="0"/>
                          <a:cs typeface="Calibri" panose="020F0502020204030204" pitchFamily="34" charset="0"/>
                        </a:rPr>
                        <a:t>h</a:t>
                      </a:r>
                      <a:r>
                        <a:rPr sz="1200" spc="-40" dirty="0">
                          <a:latin typeface="Calibri" panose="020F0502020204030204" pitchFamily="34" charset="0"/>
                          <a:cs typeface="Calibri" panose="020F0502020204030204" pitchFamily="34" charset="0"/>
                        </a:rPr>
                        <a:t>i</a:t>
                      </a:r>
                      <a:r>
                        <a:rPr sz="1200" spc="-95" dirty="0">
                          <a:latin typeface="Calibri" panose="020F0502020204030204" pitchFamily="34" charset="0"/>
                          <a:cs typeface="Calibri" panose="020F0502020204030204" pitchFamily="34" charset="0"/>
                        </a:rPr>
                        <a:t>e</a:t>
                      </a:r>
                      <a:r>
                        <a:rPr sz="1200" spc="-90" dirty="0">
                          <a:latin typeface="Calibri" panose="020F0502020204030204" pitchFamily="34" charset="0"/>
                          <a:cs typeface="Calibri" panose="020F0502020204030204" pitchFamily="34" charset="0"/>
                        </a:rPr>
                        <a:t>v</a:t>
                      </a:r>
                      <a:r>
                        <a:rPr sz="1200" spc="-65" dirty="0">
                          <a:latin typeface="Calibri" panose="020F0502020204030204" pitchFamily="34" charset="0"/>
                          <a:cs typeface="Calibri" panose="020F0502020204030204" pitchFamily="34" charset="0"/>
                        </a:rPr>
                        <a:t>e</a:t>
                      </a:r>
                      <a:r>
                        <a:rPr sz="1200" dirty="0">
                          <a:latin typeface="Calibri" panose="020F0502020204030204" pitchFamily="34" charset="0"/>
                          <a:cs typeface="Calibri" panose="020F0502020204030204" pitchFamily="34" charset="0"/>
                        </a:rPr>
                        <a:t>d</a:t>
                      </a:r>
                    </a:p>
                  </a:txBody>
                  <a:tcPr marL="0" marR="0" marT="0"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a:lnSpc>
                          <a:spcPct val="100000"/>
                        </a:lnSpc>
                      </a:pPr>
                      <a:endParaRPr sz="1200" dirty="0">
                        <a:latin typeface="Calibri" panose="020F0502020204030204" pitchFamily="34" charset="0"/>
                        <a:cs typeface="Calibri" panose="020F0502020204030204" pitchFamily="34" charset="0"/>
                      </a:endParaRPr>
                    </a:p>
                  </a:txBody>
                  <a:tcPr marL="0" marR="0" marT="0"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a:lnSpc>
                          <a:spcPct val="100000"/>
                        </a:lnSpc>
                        <a:spcBef>
                          <a:spcPts val="55"/>
                        </a:spcBef>
                      </a:pPr>
                      <a:endParaRPr sz="1200" dirty="0">
                        <a:latin typeface="Calibri" panose="020F0502020204030204" pitchFamily="34" charset="0"/>
                        <a:cs typeface="Calibri" panose="020F0502020204030204" pitchFamily="34" charset="0"/>
                      </a:endParaRPr>
                    </a:p>
                    <a:p>
                      <a:pPr marL="74295" marR="245745">
                        <a:lnSpc>
                          <a:spcPct val="104200"/>
                        </a:lnSpc>
                      </a:pPr>
                      <a:r>
                        <a:rPr sz="1200" spc="-30" dirty="0">
                          <a:latin typeface="Calibri" panose="020F0502020204030204" pitchFamily="34" charset="0"/>
                          <a:cs typeface="Calibri" panose="020F0502020204030204" pitchFamily="34" charset="0"/>
                        </a:rPr>
                        <a:t>This </a:t>
                      </a:r>
                      <a:r>
                        <a:rPr sz="1200" spc="-40" dirty="0">
                          <a:latin typeface="Calibri" panose="020F0502020204030204" pitchFamily="34" charset="0"/>
                          <a:cs typeface="Calibri" panose="020F0502020204030204" pitchFamily="34" charset="0"/>
                        </a:rPr>
                        <a:t>indicator </a:t>
                      </a:r>
                      <a:r>
                        <a:rPr sz="1200" spc="-50" dirty="0">
                          <a:latin typeface="Calibri" panose="020F0502020204030204" pitchFamily="34" charset="0"/>
                          <a:cs typeface="Calibri" panose="020F0502020204030204" pitchFamily="34" charset="0"/>
                        </a:rPr>
                        <a:t>is  discontinued</a:t>
                      </a:r>
                      <a:endParaRPr sz="1200" dirty="0">
                        <a:latin typeface="Calibri" panose="020F0502020204030204" pitchFamily="34" charset="0"/>
                        <a:cs typeface="Calibri" panose="020F0502020204030204" pitchFamily="34" charset="0"/>
                      </a:endParaRPr>
                    </a:p>
                  </a:txBody>
                  <a:tcPr marL="0" marR="0" marT="6985"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extLst>
                  <a:ext uri="{0D108BD9-81ED-4DB2-BD59-A6C34878D82A}">
                    <a16:rowId xmlns:a16="http://schemas.microsoft.com/office/drawing/2014/main" val="10002"/>
                  </a:ext>
                </a:extLst>
              </a:tr>
              <a:tr h="853644">
                <a:tc vMerge="1">
                  <a:txBody>
                    <a:bodyPr/>
                    <a:lstStyle/>
                    <a:p>
                      <a:endParaRPr/>
                    </a:p>
                  </a:txBody>
                  <a:tcPr marL="0" marR="0" marT="0"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marL="74295" marR="176530">
                        <a:lnSpc>
                          <a:spcPct val="104200"/>
                        </a:lnSpc>
                        <a:spcBef>
                          <a:spcPts val="340"/>
                        </a:spcBef>
                      </a:pPr>
                      <a:r>
                        <a:rPr sz="1200" spc="-45" dirty="0">
                          <a:latin typeface="Calibri" panose="020F0502020204030204" pitchFamily="34" charset="0"/>
                          <a:cs typeface="Calibri" panose="020F0502020204030204" pitchFamily="34" charset="0"/>
                        </a:rPr>
                        <a:t>Trained  farmers  </a:t>
                      </a:r>
                      <a:r>
                        <a:rPr sz="1200" spc="-25" dirty="0">
                          <a:latin typeface="Calibri" panose="020F0502020204030204" pitchFamily="34" charset="0"/>
                          <a:cs typeface="Calibri" panose="020F0502020204030204" pitchFamily="34" charset="0"/>
                        </a:rPr>
                        <a:t>on </a:t>
                      </a:r>
                      <a:r>
                        <a:rPr sz="1200" spc="-30" dirty="0">
                          <a:latin typeface="Calibri" panose="020F0502020204030204" pitchFamily="34" charset="0"/>
                          <a:cs typeface="Calibri" panose="020F0502020204030204" pitchFamily="34" charset="0"/>
                        </a:rPr>
                        <a:t>OBP  </a:t>
                      </a:r>
                      <a:r>
                        <a:rPr sz="1200" spc="-50" dirty="0">
                          <a:latin typeface="Calibri" panose="020F0502020204030204" pitchFamily="34" charset="0"/>
                          <a:cs typeface="Calibri" panose="020F0502020204030204" pitchFamily="34" charset="0"/>
                        </a:rPr>
                        <a:t>p</a:t>
                      </a:r>
                      <a:r>
                        <a:rPr sz="1200" spc="-70" dirty="0">
                          <a:latin typeface="Calibri" panose="020F0502020204030204" pitchFamily="34" charset="0"/>
                          <a:cs typeface="Calibri" panose="020F0502020204030204" pitchFamily="34" charset="0"/>
                        </a:rPr>
                        <a:t>ro</a:t>
                      </a:r>
                      <a:r>
                        <a:rPr sz="1200" spc="-20" dirty="0">
                          <a:latin typeface="Calibri" panose="020F0502020204030204" pitchFamily="34" charset="0"/>
                          <a:cs typeface="Calibri" panose="020F0502020204030204" pitchFamily="34" charset="0"/>
                        </a:rPr>
                        <a:t>d</a:t>
                      </a:r>
                      <a:r>
                        <a:rPr sz="1200" spc="-60" dirty="0">
                          <a:latin typeface="Calibri" panose="020F0502020204030204" pitchFamily="34" charset="0"/>
                          <a:cs typeface="Calibri" panose="020F0502020204030204" pitchFamily="34" charset="0"/>
                        </a:rPr>
                        <a:t>u</a:t>
                      </a:r>
                      <a:r>
                        <a:rPr sz="1200" spc="-40" dirty="0">
                          <a:latin typeface="Calibri" panose="020F0502020204030204" pitchFamily="34" charset="0"/>
                          <a:cs typeface="Calibri" panose="020F0502020204030204" pitchFamily="34" charset="0"/>
                        </a:rPr>
                        <a:t>c</a:t>
                      </a:r>
                      <a:r>
                        <a:rPr sz="1200" spc="-70" dirty="0">
                          <a:latin typeface="Calibri" panose="020F0502020204030204" pitchFamily="34" charset="0"/>
                          <a:cs typeface="Calibri" panose="020F0502020204030204" pitchFamily="34" charset="0"/>
                        </a:rPr>
                        <a:t>t</a:t>
                      </a:r>
                      <a:r>
                        <a:rPr sz="1200" dirty="0">
                          <a:latin typeface="Calibri" panose="020F0502020204030204" pitchFamily="34" charset="0"/>
                          <a:cs typeface="Calibri" panose="020F0502020204030204" pitchFamily="34" charset="0"/>
                        </a:rPr>
                        <a:t>s</a:t>
                      </a:r>
                      <a:endParaRPr sz="1200">
                        <a:latin typeface="Calibri" panose="020F0502020204030204" pitchFamily="34" charset="0"/>
                        <a:cs typeface="Calibri" panose="020F0502020204030204" pitchFamily="34" charset="0"/>
                      </a:endParaRPr>
                    </a:p>
                  </a:txBody>
                  <a:tcPr marL="0" marR="0" marT="43180"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marL="74295" marR="52069">
                        <a:lnSpc>
                          <a:spcPct val="104200"/>
                        </a:lnSpc>
                        <a:spcBef>
                          <a:spcPts val="840"/>
                        </a:spcBef>
                      </a:pPr>
                      <a:r>
                        <a:rPr sz="1200" spc="-35" dirty="0">
                          <a:latin typeface="Calibri" panose="020F0502020204030204" pitchFamily="34" charset="0"/>
                          <a:cs typeface="Calibri" panose="020F0502020204030204" pitchFamily="34" charset="0"/>
                        </a:rPr>
                        <a:t>Number</a:t>
                      </a:r>
                      <a:r>
                        <a:rPr sz="1200" spc="-80" dirty="0">
                          <a:latin typeface="Calibri" panose="020F0502020204030204" pitchFamily="34" charset="0"/>
                          <a:cs typeface="Calibri" panose="020F0502020204030204" pitchFamily="34" charset="0"/>
                        </a:rPr>
                        <a:t> </a:t>
                      </a:r>
                      <a:r>
                        <a:rPr sz="1200" dirty="0">
                          <a:latin typeface="Calibri" panose="020F0502020204030204" pitchFamily="34" charset="0"/>
                          <a:cs typeface="Calibri" panose="020F0502020204030204" pitchFamily="34" charset="0"/>
                        </a:rPr>
                        <a:t>(#)  </a:t>
                      </a:r>
                      <a:r>
                        <a:rPr sz="1200" spc="-25" dirty="0">
                          <a:latin typeface="Calibri" panose="020F0502020204030204" pitchFamily="34" charset="0"/>
                          <a:cs typeface="Calibri" panose="020F0502020204030204" pitchFamily="34" charset="0"/>
                        </a:rPr>
                        <a:t>of </a:t>
                      </a:r>
                      <a:r>
                        <a:rPr sz="1200" spc="-45" dirty="0">
                          <a:latin typeface="Calibri" panose="020F0502020204030204" pitchFamily="34" charset="0"/>
                          <a:cs typeface="Calibri" panose="020F0502020204030204" pitchFamily="34" charset="0"/>
                        </a:rPr>
                        <a:t>trained  farmers</a:t>
                      </a:r>
                      <a:endParaRPr sz="1200" dirty="0">
                        <a:latin typeface="Calibri" panose="020F0502020204030204" pitchFamily="34" charset="0"/>
                        <a:cs typeface="Calibri" panose="020F0502020204030204" pitchFamily="34" charset="0"/>
                      </a:endParaRPr>
                    </a:p>
                  </a:txBody>
                  <a:tcPr marL="0" marR="0" marT="106680"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a:lnSpc>
                          <a:spcPct val="100000"/>
                        </a:lnSpc>
                      </a:pPr>
                      <a:endParaRPr sz="1200">
                        <a:latin typeface="Calibri" panose="020F0502020204030204" pitchFamily="34" charset="0"/>
                        <a:cs typeface="Calibri" panose="020F0502020204030204" pitchFamily="34" charset="0"/>
                      </a:endParaRPr>
                    </a:p>
                    <a:p>
                      <a:pPr marL="74295">
                        <a:lnSpc>
                          <a:spcPct val="100000"/>
                        </a:lnSpc>
                        <a:spcBef>
                          <a:spcPts val="730"/>
                        </a:spcBef>
                      </a:pPr>
                      <a:r>
                        <a:rPr sz="1200" spc="-15" dirty="0">
                          <a:latin typeface="Calibri" panose="020F0502020204030204" pitchFamily="34" charset="0"/>
                          <a:cs typeface="Calibri" panose="020F0502020204030204" pitchFamily="34" charset="0"/>
                        </a:rPr>
                        <a:t>250</a:t>
                      </a:r>
                      <a:endParaRPr sz="1200">
                        <a:latin typeface="Calibri" panose="020F0502020204030204" pitchFamily="34" charset="0"/>
                        <a:cs typeface="Calibri" panose="020F0502020204030204" pitchFamily="34" charset="0"/>
                      </a:endParaRPr>
                    </a:p>
                  </a:txBody>
                  <a:tcPr marL="0" marR="0" marT="0"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a:lnSpc>
                          <a:spcPct val="100000"/>
                        </a:lnSpc>
                      </a:pPr>
                      <a:endParaRPr sz="1200">
                        <a:latin typeface="Calibri" panose="020F0502020204030204" pitchFamily="34" charset="0"/>
                        <a:cs typeface="Calibri" panose="020F0502020204030204" pitchFamily="34" charset="0"/>
                      </a:endParaRPr>
                    </a:p>
                    <a:p>
                      <a:pPr marL="74295">
                        <a:lnSpc>
                          <a:spcPct val="100000"/>
                        </a:lnSpc>
                        <a:spcBef>
                          <a:spcPts val="730"/>
                        </a:spcBef>
                      </a:pPr>
                      <a:r>
                        <a:rPr sz="1200" spc="-40" dirty="0">
                          <a:latin typeface="Calibri" panose="020F0502020204030204" pitchFamily="34" charset="0"/>
                          <a:cs typeface="Calibri" panose="020F0502020204030204" pitchFamily="34" charset="0"/>
                        </a:rPr>
                        <a:t>646</a:t>
                      </a:r>
                      <a:endParaRPr sz="1200">
                        <a:latin typeface="Calibri" panose="020F0502020204030204" pitchFamily="34" charset="0"/>
                        <a:cs typeface="Calibri" panose="020F0502020204030204" pitchFamily="34" charset="0"/>
                      </a:endParaRPr>
                    </a:p>
                  </a:txBody>
                  <a:tcPr marL="0" marR="0" marT="0"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marL="74295">
                        <a:lnSpc>
                          <a:spcPct val="100000"/>
                        </a:lnSpc>
                        <a:spcBef>
                          <a:spcPts val="880"/>
                        </a:spcBef>
                      </a:pPr>
                      <a:r>
                        <a:rPr sz="1200" spc="-90" dirty="0">
                          <a:latin typeface="Calibri" panose="020F0502020204030204" pitchFamily="34" charset="0"/>
                          <a:cs typeface="Calibri" panose="020F0502020204030204" pitchFamily="34" charset="0"/>
                        </a:rPr>
                        <a:t>+396</a:t>
                      </a:r>
                      <a:endParaRPr sz="1200">
                        <a:latin typeface="Calibri" panose="020F0502020204030204" pitchFamily="34" charset="0"/>
                        <a:cs typeface="Calibri" panose="020F0502020204030204" pitchFamily="34" charset="0"/>
                      </a:endParaRPr>
                    </a:p>
                    <a:p>
                      <a:pPr marL="74295" marR="143510">
                        <a:lnSpc>
                          <a:spcPct val="104200"/>
                        </a:lnSpc>
                      </a:pPr>
                      <a:r>
                        <a:rPr sz="1200" spc="-45" dirty="0">
                          <a:latin typeface="Calibri" panose="020F0502020204030204" pitchFamily="34" charset="0"/>
                          <a:cs typeface="Calibri" panose="020F0502020204030204" pitchFamily="34" charset="0"/>
                        </a:rPr>
                        <a:t>Over-  </a:t>
                      </a:r>
                      <a:r>
                        <a:rPr sz="1200" spc="-60" dirty="0">
                          <a:latin typeface="Calibri" panose="020F0502020204030204" pitchFamily="34" charset="0"/>
                          <a:cs typeface="Calibri" panose="020F0502020204030204" pitchFamily="34" charset="0"/>
                        </a:rPr>
                        <a:t>a</a:t>
                      </a:r>
                      <a:r>
                        <a:rPr sz="1200" spc="-40" dirty="0">
                          <a:latin typeface="Calibri" panose="020F0502020204030204" pitchFamily="34" charset="0"/>
                          <a:cs typeface="Calibri" panose="020F0502020204030204" pitchFamily="34" charset="0"/>
                        </a:rPr>
                        <a:t>c</a:t>
                      </a:r>
                      <a:r>
                        <a:rPr sz="1200" spc="-15" dirty="0">
                          <a:latin typeface="Calibri" panose="020F0502020204030204" pitchFamily="34" charset="0"/>
                          <a:cs typeface="Calibri" panose="020F0502020204030204" pitchFamily="34" charset="0"/>
                        </a:rPr>
                        <a:t>h</a:t>
                      </a:r>
                      <a:r>
                        <a:rPr sz="1200" spc="-40" dirty="0">
                          <a:latin typeface="Calibri" panose="020F0502020204030204" pitchFamily="34" charset="0"/>
                          <a:cs typeface="Calibri" panose="020F0502020204030204" pitchFamily="34" charset="0"/>
                        </a:rPr>
                        <a:t>i</a:t>
                      </a:r>
                      <a:r>
                        <a:rPr sz="1200" spc="-95" dirty="0">
                          <a:latin typeface="Calibri" panose="020F0502020204030204" pitchFamily="34" charset="0"/>
                          <a:cs typeface="Calibri" panose="020F0502020204030204" pitchFamily="34" charset="0"/>
                        </a:rPr>
                        <a:t>e</a:t>
                      </a:r>
                      <a:r>
                        <a:rPr sz="1200" spc="-90" dirty="0">
                          <a:latin typeface="Calibri" panose="020F0502020204030204" pitchFamily="34" charset="0"/>
                          <a:cs typeface="Calibri" panose="020F0502020204030204" pitchFamily="34" charset="0"/>
                        </a:rPr>
                        <a:t>v</a:t>
                      </a:r>
                      <a:r>
                        <a:rPr sz="1200" spc="-65" dirty="0">
                          <a:latin typeface="Calibri" panose="020F0502020204030204" pitchFamily="34" charset="0"/>
                          <a:cs typeface="Calibri" panose="020F0502020204030204" pitchFamily="34" charset="0"/>
                        </a:rPr>
                        <a:t>e</a:t>
                      </a:r>
                      <a:r>
                        <a:rPr sz="1200" dirty="0">
                          <a:latin typeface="Calibri" panose="020F0502020204030204" pitchFamily="34" charset="0"/>
                          <a:cs typeface="Calibri" panose="020F0502020204030204" pitchFamily="34" charset="0"/>
                        </a:rPr>
                        <a:t>d</a:t>
                      </a:r>
                      <a:endParaRPr sz="1200">
                        <a:latin typeface="Calibri" panose="020F0502020204030204" pitchFamily="34" charset="0"/>
                        <a:cs typeface="Calibri" panose="020F0502020204030204" pitchFamily="34" charset="0"/>
                      </a:endParaRPr>
                    </a:p>
                  </a:txBody>
                  <a:tcPr marL="0" marR="0" marT="111760"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marL="74295" marR="233679">
                        <a:lnSpc>
                          <a:spcPct val="104200"/>
                        </a:lnSpc>
                        <a:spcBef>
                          <a:spcPts val="340"/>
                        </a:spcBef>
                      </a:pPr>
                      <a:r>
                        <a:rPr sz="1200" spc="-25" dirty="0">
                          <a:latin typeface="Calibri" panose="020F0502020204030204" pitchFamily="34" charset="0"/>
                          <a:cs typeface="Calibri" panose="020F0502020204030204" pitchFamily="34" charset="0"/>
                        </a:rPr>
                        <a:t>High</a:t>
                      </a:r>
                      <a:r>
                        <a:rPr sz="1200" spc="-70" dirty="0">
                          <a:latin typeface="Calibri" panose="020F0502020204030204" pitchFamily="34" charset="0"/>
                          <a:cs typeface="Calibri" panose="020F0502020204030204" pitchFamily="34" charset="0"/>
                        </a:rPr>
                        <a:t> </a:t>
                      </a:r>
                      <a:r>
                        <a:rPr sz="1200" spc="-50" dirty="0">
                          <a:latin typeface="Calibri" panose="020F0502020204030204" pitchFamily="34" charset="0"/>
                          <a:cs typeface="Calibri" panose="020F0502020204030204" pitchFamily="34" charset="0"/>
                        </a:rPr>
                        <a:t>demand  </a:t>
                      </a:r>
                      <a:r>
                        <a:rPr sz="1200" spc="-40" dirty="0">
                          <a:latin typeface="Calibri" panose="020F0502020204030204" pitchFamily="34" charset="0"/>
                          <a:cs typeface="Calibri" panose="020F0502020204030204" pitchFamily="34" charset="0"/>
                        </a:rPr>
                        <a:t>for </a:t>
                      </a:r>
                      <a:r>
                        <a:rPr sz="1200" spc="-35" dirty="0">
                          <a:latin typeface="Calibri" panose="020F0502020204030204" pitchFamily="34" charset="0"/>
                          <a:cs typeface="Calibri" panose="020F0502020204030204" pitchFamily="34" charset="0"/>
                        </a:rPr>
                        <a:t>training</a:t>
                      </a:r>
                      <a:r>
                        <a:rPr sz="1200" spc="-10" dirty="0">
                          <a:latin typeface="Calibri" panose="020F0502020204030204" pitchFamily="34" charset="0"/>
                          <a:cs typeface="Calibri" panose="020F0502020204030204" pitchFamily="34" charset="0"/>
                        </a:rPr>
                        <a:t> </a:t>
                      </a:r>
                      <a:r>
                        <a:rPr sz="1200" spc="-25" dirty="0">
                          <a:latin typeface="Calibri" panose="020F0502020204030204" pitchFamily="34" charset="0"/>
                          <a:cs typeface="Calibri" panose="020F0502020204030204" pitchFamily="34" charset="0"/>
                        </a:rPr>
                        <a:t>in</a:t>
                      </a:r>
                      <a:endParaRPr sz="1200">
                        <a:latin typeface="Calibri" panose="020F0502020204030204" pitchFamily="34" charset="0"/>
                        <a:cs typeface="Calibri" panose="020F0502020204030204" pitchFamily="34" charset="0"/>
                      </a:endParaRPr>
                    </a:p>
                    <a:p>
                      <a:pPr marL="74295" marR="73660">
                        <a:lnSpc>
                          <a:spcPct val="104200"/>
                        </a:lnSpc>
                      </a:pPr>
                      <a:r>
                        <a:rPr sz="1200" spc="-55" dirty="0">
                          <a:latin typeface="Calibri" panose="020F0502020204030204" pitchFamily="34" charset="0"/>
                          <a:cs typeface="Calibri" panose="020F0502020204030204" pitchFamily="34" charset="0"/>
                        </a:rPr>
                        <a:t>Provinces </a:t>
                      </a:r>
                      <a:r>
                        <a:rPr sz="1200" spc="-30" dirty="0">
                          <a:latin typeface="Calibri" panose="020F0502020204030204" pitchFamily="34" charset="0"/>
                          <a:cs typeface="Calibri" panose="020F0502020204030204" pitchFamily="34" charset="0"/>
                        </a:rPr>
                        <a:t>due </a:t>
                      </a:r>
                      <a:r>
                        <a:rPr sz="1200" spc="-35" dirty="0">
                          <a:latin typeface="Calibri" panose="020F0502020204030204" pitchFamily="34" charset="0"/>
                          <a:cs typeface="Calibri" panose="020F0502020204030204" pitchFamily="34" charset="0"/>
                        </a:rPr>
                        <a:t>to  </a:t>
                      </a:r>
                      <a:r>
                        <a:rPr sz="1200" spc="-60" dirty="0">
                          <a:latin typeface="Calibri" panose="020F0502020204030204" pitchFamily="34" charset="0"/>
                          <a:cs typeface="Calibri" panose="020F0502020204030204" pitchFamily="34" charset="0"/>
                        </a:rPr>
                        <a:t>outbreaks</a:t>
                      </a:r>
                      <a:endParaRPr sz="1200">
                        <a:latin typeface="Calibri" panose="020F0502020204030204" pitchFamily="34" charset="0"/>
                        <a:cs typeface="Calibri" panose="020F0502020204030204" pitchFamily="34" charset="0"/>
                      </a:endParaRPr>
                    </a:p>
                  </a:txBody>
                  <a:tcPr marL="0" marR="0" marT="43180"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marL="74295" marR="104139">
                        <a:lnSpc>
                          <a:spcPct val="104200"/>
                        </a:lnSpc>
                        <a:spcBef>
                          <a:spcPts val="840"/>
                        </a:spcBef>
                      </a:pPr>
                      <a:r>
                        <a:rPr sz="1200" spc="-30" dirty="0">
                          <a:latin typeface="Calibri" panose="020F0502020204030204" pitchFamily="34" charset="0"/>
                          <a:cs typeface="Calibri" panose="020F0502020204030204" pitchFamily="34" charset="0"/>
                        </a:rPr>
                        <a:t>This </a:t>
                      </a:r>
                      <a:r>
                        <a:rPr sz="1200" spc="-40" dirty="0">
                          <a:latin typeface="Calibri" panose="020F0502020204030204" pitchFamily="34" charset="0"/>
                          <a:cs typeface="Calibri" panose="020F0502020204030204" pitchFamily="34" charset="0"/>
                        </a:rPr>
                        <a:t>indicator will  </a:t>
                      </a:r>
                      <a:r>
                        <a:rPr sz="1200" spc="-35" dirty="0">
                          <a:latin typeface="Calibri" panose="020F0502020204030204" pitchFamily="34" charset="0"/>
                          <a:cs typeface="Calibri" panose="020F0502020204030204" pitchFamily="34" charset="0"/>
                        </a:rPr>
                        <a:t>be carried </a:t>
                      </a:r>
                      <a:r>
                        <a:rPr sz="1200" spc="-60" dirty="0">
                          <a:latin typeface="Calibri" panose="020F0502020204030204" pitchFamily="34" charset="0"/>
                          <a:cs typeface="Calibri" panose="020F0502020204030204" pitchFamily="34" charset="0"/>
                        </a:rPr>
                        <a:t>over </a:t>
                      </a:r>
                      <a:r>
                        <a:rPr sz="1200" spc="-35" dirty="0">
                          <a:latin typeface="Calibri" panose="020F0502020204030204" pitchFamily="34" charset="0"/>
                          <a:cs typeface="Calibri" panose="020F0502020204030204" pitchFamily="34" charset="0"/>
                        </a:rPr>
                        <a:t>to  2021/22</a:t>
                      </a:r>
                      <a:endParaRPr sz="1200" dirty="0">
                        <a:latin typeface="Calibri" panose="020F0502020204030204" pitchFamily="34" charset="0"/>
                        <a:cs typeface="Calibri" panose="020F0502020204030204" pitchFamily="34" charset="0"/>
                      </a:endParaRPr>
                    </a:p>
                  </a:txBody>
                  <a:tcPr marL="0" marR="0" marT="106680"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extLst>
                  <a:ext uri="{0D108BD9-81ED-4DB2-BD59-A6C34878D82A}">
                    <a16:rowId xmlns:a16="http://schemas.microsoft.com/office/drawing/2014/main" val="10003"/>
                  </a:ext>
                </a:extLst>
              </a:tr>
              <a:tr h="842181">
                <a:tc vMerge="1">
                  <a:txBody>
                    <a:bodyPr/>
                    <a:lstStyle/>
                    <a:p>
                      <a:endParaRPr/>
                    </a:p>
                  </a:txBody>
                  <a:tcPr marL="0" marR="0" marT="0"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a:lnSpc>
                          <a:spcPct val="100000"/>
                        </a:lnSpc>
                        <a:spcBef>
                          <a:spcPts val="50"/>
                        </a:spcBef>
                      </a:pPr>
                      <a:endParaRPr sz="1200">
                        <a:latin typeface="Calibri" panose="020F0502020204030204" pitchFamily="34" charset="0"/>
                        <a:cs typeface="Calibri" panose="020F0502020204030204" pitchFamily="34" charset="0"/>
                      </a:endParaRPr>
                    </a:p>
                    <a:p>
                      <a:pPr marL="74295" marR="76200">
                        <a:lnSpc>
                          <a:spcPct val="104200"/>
                        </a:lnSpc>
                      </a:pPr>
                      <a:r>
                        <a:rPr sz="1200" spc="-55" dirty="0">
                          <a:latin typeface="Calibri" panose="020F0502020204030204" pitchFamily="34" charset="0"/>
                          <a:cs typeface="Calibri" panose="020F0502020204030204" pitchFamily="34" charset="0"/>
                        </a:rPr>
                        <a:t>Registered  </a:t>
                      </a:r>
                      <a:r>
                        <a:rPr sz="1200" spc="-35" dirty="0">
                          <a:latin typeface="Calibri" panose="020F0502020204030204" pitchFamily="34" charset="0"/>
                          <a:cs typeface="Calibri" panose="020F0502020204030204" pitchFamily="34" charset="0"/>
                        </a:rPr>
                        <a:t>D</a:t>
                      </a:r>
                      <a:r>
                        <a:rPr sz="1200" spc="-50" dirty="0">
                          <a:latin typeface="Calibri" panose="020F0502020204030204" pitchFamily="34" charset="0"/>
                          <a:cs typeface="Calibri" panose="020F0502020204030204" pitchFamily="34" charset="0"/>
                        </a:rPr>
                        <a:t>i</a:t>
                      </a:r>
                      <a:r>
                        <a:rPr sz="1200" spc="-55" dirty="0">
                          <a:latin typeface="Calibri" panose="020F0502020204030204" pitchFamily="34" charset="0"/>
                          <a:cs typeface="Calibri" panose="020F0502020204030204" pitchFamily="34" charset="0"/>
                        </a:rPr>
                        <a:t>s</a:t>
                      </a:r>
                      <a:r>
                        <a:rPr sz="1200" spc="-45" dirty="0">
                          <a:latin typeface="Calibri" panose="020F0502020204030204" pitchFamily="34" charset="0"/>
                          <a:cs typeface="Calibri" panose="020F0502020204030204" pitchFamily="34" charset="0"/>
                        </a:rPr>
                        <a:t>t</a:t>
                      </a:r>
                      <a:r>
                        <a:rPr sz="1200" spc="-10" dirty="0">
                          <a:latin typeface="Calibri" panose="020F0502020204030204" pitchFamily="34" charset="0"/>
                          <a:cs typeface="Calibri" panose="020F0502020204030204" pitchFamily="34" charset="0"/>
                        </a:rPr>
                        <a:t>r</a:t>
                      </a:r>
                      <a:r>
                        <a:rPr sz="1200" spc="-25" dirty="0">
                          <a:latin typeface="Calibri" panose="020F0502020204030204" pitchFamily="34" charset="0"/>
                          <a:cs typeface="Calibri" panose="020F0502020204030204" pitchFamily="34" charset="0"/>
                        </a:rPr>
                        <a:t>i</a:t>
                      </a:r>
                      <a:r>
                        <a:rPr sz="1200" spc="-55" dirty="0">
                          <a:latin typeface="Calibri" panose="020F0502020204030204" pitchFamily="34" charset="0"/>
                          <a:cs typeface="Calibri" panose="020F0502020204030204" pitchFamily="34" charset="0"/>
                        </a:rPr>
                        <a:t>b</a:t>
                      </a:r>
                      <a:r>
                        <a:rPr sz="1200" spc="-25" dirty="0">
                          <a:latin typeface="Calibri" panose="020F0502020204030204" pitchFamily="34" charset="0"/>
                          <a:cs typeface="Calibri" panose="020F0502020204030204" pitchFamily="34" charset="0"/>
                        </a:rPr>
                        <a:t>u</a:t>
                      </a:r>
                      <a:r>
                        <a:rPr sz="1200" spc="-70" dirty="0">
                          <a:latin typeface="Calibri" panose="020F0502020204030204" pitchFamily="34" charset="0"/>
                          <a:cs typeface="Calibri" panose="020F0502020204030204" pitchFamily="34" charset="0"/>
                        </a:rPr>
                        <a:t>t</a:t>
                      </a:r>
                      <a:r>
                        <a:rPr sz="1200" spc="-50" dirty="0">
                          <a:latin typeface="Calibri" panose="020F0502020204030204" pitchFamily="34" charset="0"/>
                          <a:cs typeface="Calibri" panose="020F0502020204030204" pitchFamily="34" charset="0"/>
                        </a:rPr>
                        <a:t>o</a:t>
                      </a:r>
                      <a:r>
                        <a:rPr sz="1200" spc="-55" dirty="0">
                          <a:latin typeface="Calibri" panose="020F0502020204030204" pitchFamily="34" charset="0"/>
                          <a:cs typeface="Calibri" panose="020F0502020204030204" pitchFamily="34" charset="0"/>
                        </a:rPr>
                        <a:t>rs</a:t>
                      </a:r>
                      <a:endParaRPr sz="1200">
                        <a:latin typeface="Calibri" panose="020F0502020204030204" pitchFamily="34" charset="0"/>
                        <a:cs typeface="Calibri" panose="020F0502020204030204" pitchFamily="34" charset="0"/>
                      </a:endParaRPr>
                    </a:p>
                  </a:txBody>
                  <a:tcPr marL="0" marR="0" marT="6350"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marL="74295" marR="52069">
                        <a:lnSpc>
                          <a:spcPct val="104200"/>
                        </a:lnSpc>
                        <a:spcBef>
                          <a:spcPts val="254"/>
                        </a:spcBef>
                      </a:pPr>
                      <a:r>
                        <a:rPr sz="1200" spc="-35" dirty="0">
                          <a:latin typeface="Calibri" panose="020F0502020204030204" pitchFamily="34" charset="0"/>
                          <a:cs typeface="Calibri" panose="020F0502020204030204" pitchFamily="34" charset="0"/>
                        </a:rPr>
                        <a:t>Number</a:t>
                      </a:r>
                      <a:r>
                        <a:rPr sz="1200" spc="-80" dirty="0">
                          <a:latin typeface="Calibri" panose="020F0502020204030204" pitchFamily="34" charset="0"/>
                          <a:cs typeface="Calibri" panose="020F0502020204030204" pitchFamily="34" charset="0"/>
                        </a:rPr>
                        <a:t> </a:t>
                      </a:r>
                      <a:r>
                        <a:rPr sz="1200" dirty="0">
                          <a:latin typeface="Calibri" panose="020F0502020204030204" pitchFamily="34" charset="0"/>
                          <a:cs typeface="Calibri" panose="020F0502020204030204" pitchFamily="34" charset="0"/>
                        </a:rPr>
                        <a:t>(#)  </a:t>
                      </a:r>
                      <a:r>
                        <a:rPr sz="1200" spc="-25" dirty="0">
                          <a:latin typeface="Calibri" panose="020F0502020204030204" pitchFamily="34" charset="0"/>
                          <a:cs typeface="Calibri" panose="020F0502020204030204" pitchFamily="34" charset="0"/>
                        </a:rPr>
                        <a:t>of </a:t>
                      </a:r>
                      <a:r>
                        <a:rPr sz="1200" spc="-50" dirty="0">
                          <a:latin typeface="Calibri" panose="020F0502020204030204" pitchFamily="34" charset="0"/>
                          <a:cs typeface="Calibri" panose="020F0502020204030204" pitchFamily="34" charset="0"/>
                        </a:rPr>
                        <a:t>newly  </a:t>
                      </a:r>
                      <a:r>
                        <a:rPr sz="1200" spc="-55" dirty="0">
                          <a:latin typeface="Calibri" panose="020F0502020204030204" pitchFamily="34" charset="0"/>
                          <a:cs typeface="Calibri" panose="020F0502020204030204" pitchFamily="34" charset="0"/>
                        </a:rPr>
                        <a:t>registered  </a:t>
                      </a:r>
                      <a:r>
                        <a:rPr sz="1200" spc="-45" dirty="0">
                          <a:latin typeface="Calibri" panose="020F0502020204030204" pitchFamily="34" charset="0"/>
                          <a:cs typeface="Calibri" panose="020F0502020204030204" pitchFamily="34" charset="0"/>
                        </a:rPr>
                        <a:t>distributors</a:t>
                      </a:r>
                      <a:endParaRPr sz="1200">
                        <a:latin typeface="Calibri" panose="020F0502020204030204" pitchFamily="34" charset="0"/>
                        <a:cs typeface="Calibri" panose="020F0502020204030204" pitchFamily="34" charset="0"/>
                      </a:endParaRPr>
                    </a:p>
                  </a:txBody>
                  <a:tcPr marL="0" marR="0" marT="32384"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a:lnSpc>
                          <a:spcPct val="100000"/>
                        </a:lnSpc>
                      </a:pPr>
                      <a:endParaRPr sz="1200">
                        <a:latin typeface="Calibri" panose="020F0502020204030204" pitchFamily="34" charset="0"/>
                        <a:cs typeface="Calibri" panose="020F0502020204030204" pitchFamily="34" charset="0"/>
                      </a:endParaRPr>
                    </a:p>
                    <a:p>
                      <a:pPr marL="74295">
                        <a:lnSpc>
                          <a:spcPct val="100000"/>
                        </a:lnSpc>
                        <a:spcBef>
                          <a:spcPts val="645"/>
                        </a:spcBef>
                      </a:pPr>
                      <a:r>
                        <a:rPr sz="1200" dirty="0">
                          <a:latin typeface="Calibri" panose="020F0502020204030204" pitchFamily="34" charset="0"/>
                          <a:cs typeface="Calibri" panose="020F0502020204030204" pitchFamily="34" charset="0"/>
                        </a:rPr>
                        <a:t>2</a:t>
                      </a:r>
                      <a:endParaRPr sz="1200">
                        <a:latin typeface="Calibri" panose="020F0502020204030204" pitchFamily="34" charset="0"/>
                        <a:cs typeface="Calibri" panose="020F0502020204030204" pitchFamily="34" charset="0"/>
                      </a:endParaRPr>
                    </a:p>
                  </a:txBody>
                  <a:tcPr marL="0" marR="0" marT="0"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a:lnSpc>
                          <a:spcPct val="100000"/>
                        </a:lnSpc>
                      </a:pPr>
                      <a:endParaRPr sz="1200">
                        <a:latin typeface="Calibri" panose="020F0502020204030204" pitchFamily="34" charset="0"/>
                        <a:cs typeface="Calibri" panose="020F0502020204030204" pitchFamily="34" charset="0"/>
                      </a:endParaRPr>
                    </a:p>
                    <a:p>
                      <a:pPr marL="74295">
                        <a:lnSpc>
                          <a:spcPct val="100000"/>
                        </a:lnSpc>
                        <a:spcBef>
                          <a:spcPts val="645"/>
                        </a:spcBef>
                      </a:pPr>
                      <a:r>
                        <a:rPr sz="1200" dirty="0">
                          <a:latin typeface="Calibri" panose="020F0502020204030204" pitchFamily="34" charset="0"/>
                          <a:cs typeface="Calibri" panose="020F0502020204030204" pitchFamily="34" charset="0"/>
                        </a:rPr>
                        <a:t>4</a:t>
                      </a:r>
                      <a:endParaRPr sz="1200">
                        <a:latin typeface="Calibri" panose="020F0502020204030204" pitchFamily="34" charset="0"/>
                        <a:cs typeface="Calibri" panose="020F0502020204030204" pitchFamily="34" charset="0"/>
                      </a:endParaRPr>
                    </a:p>
                  </a:txBody>
                  <a:tcPr marL="0" marR="0" marT="0"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marL="74295">
                        <a:lnSpc>
                          <a:spcPct val="100000"/>
                        </a:lnSpc>
                        <a:spcBef>
                          <a:spcPts val="795"/>
                        </a:spcBef>
                      </a:pPr>
                      <a:r>
                        <a:rPr sz="1200" dirty="0">
                          <a:latin typeface="Calibri" panose="020F0502020204030204" pitchFamily="34" charset="0"/>
                          <a:cs typeface="Calibri" panose="020F0502020204030204" pitchFamily="34" charset="0"/>
                        </a:rPr>
                        <a:t>+2</a:t>
                      </a:r>
                      <a:endParaRPr sz="1200">
                        <a:latin typeface="Calibri" panose="020F0502020204030204" pitchFamily="34" charset="0"/>
                        <a:cs typeface="Calibri" panose="020F0502020204030204" pitchFamily="34" charset="0"/>
                      </a:endParaRPr>
                    </a:p>
                    <a:p>
                      <a:pPr marL="74295" marR="144145">
                        <a:lnSpc>
                          <a:spcPct val="104200"/>
                        </a:lnSpc>
                      </a:pPr>
                      <a:r>
                        <a:rPr sz="1200" spc="-45" dirty="0">
                          <a:latin typeface="Calibri" panose="020F0502020204030204" pitchFamily="34" charset="0"/>
                          <a:cs typeface="Calibri" panose="020F0502020204030204" pitchFamily="34" charset="0"/>
                        </a:rPr>
                        <a:t>Over-  </a:t>
                      </a:r>
                      <a:r>
                        <a:rPr sz="1200" spc="-60" dirty="0">
                          <a:latin typeface="Calibri" panose="020F0502020204030204" pitchFamily="34" charset="0"/>
                          <a:cs typeface="Calibri" panose="020F0502020204030204" pitchFamily="34" charset="0"/>
                        </a:rPr>
                        <a:t>a</a:t>
                      </a:r>
                      <a:r>
                        <a:rPr sz="1200" spc="-40" dirty="0">
                          <a:latin typeface="Calibri" panose="020F0502020204030204" pitchFamily="34" charset="0"/>
                          <a:cs typeface="Calibri" panose="020F0502020204030204" pitchFamily="34" charset="0"/>
                        </a:rPr>
                        <a:t>c</a:t>
                      </a:r>
                      <a:r>
                        <a:rPr sz="1200" spc="-15" dirty="0">
                          <a:latin typeface="Calibri" panose="020F0502020204030204" pitchFamily="34" charset="0"/>
                          <a:cs typeface="Calibri" panose="020F0502020204030204" pitchFamily="34" charset="0"/>
                        </a:rPr>
                        <a:t>h</a:t>
                      </a:r>
                      <a:r>
                        <a:rPr sz="1200" spc="-40" dirty="0">
                          <a:latin typeface="Calibri" panose="020F0502020204030204" pitchFamily="34" charset="0"/>
                          <a:cs typeface="Calibri" panose="020F0502020204030204" pitchFamily="34" charset="0"/>
                        </a:rPr>
                        <a:t>i</a:t>
                      </a:r>
                      <a:r>
                        <a:rPr sz="1200" spc="-95" dirty="0">
                          <a:latin typeface="Calibri" panose="020F0502020204030204" pitchFamily="34" charset="0"/>
                          <a:cs typeface="Calibri" panose="020F0502020204030204" pitchFamily="34" charset="0"/>
                        </a:rPr>
                        <a:t>e</a:t>
                      </a:r>
                      <a:r>
                        <a:rPr sz="1200" spc="-90" dirty="0">
                          <a:latin typeface="Calibri" panose="020F0502020204030204" pitchFamily="34" charset="0"/>
                          <a:cs typeface="Calibri" panose="020F0502020204030204" pitchFamily="34" charset="0"/>
                        </a:rPr>
                        <a:t>v</a:t>
                      </a:r>
                      <a:r>
                        <a:rPr sz="1200" spc="-65" dirty="0">
                          <a:latin typeface="Calibri" panose="020F0502020204030204" pitchFamily="34" charset="0"/>
                          <a:cs typeface="Calibri" panose="020F0502020204030204" pitchFamily="34" charset="0"/>
                        </a:rPr>
                        <a:t>e</a:t>
                      </a:r>
                      <a:r>
                        <a:rPr sz="1200" dirty="0">
                          <a:latin typeface="Calibri" panose="020F0502020204030204" pitchFamily="34" charset="0"/>
                          <a:cs typeface="Calibri" panose="020F0502020204030204" pitchFamily="34" charset="0"/>
                        </a:rPr>
                        <a:t>d</a:t>
                      </a:r>
                      <a:endParaRPr sz="1200">
                        <a:latin typeface="Calibri" panose="020F0502020204030204" pitchFamily="34" charset="0"/>
                        <a:cs typeface="Calibri" panose="020F0502020204030204" pitchFamily="34" charset="0"/>
                      </a:endParaRPr>
                    </a:p>
                  </a:txBody>
                  <a:tcPr marL="0" marR="0" marT="100965"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marL="74295" marR="34290" algn="l">
                        <a:lnSpc>
                          <a:spcPct val="104200"/>
                        </a:lnSpc>
                        <a:spcBef>
                          <a:spcPts val="755"/>
                        </a:spcBef>
                      </a:pPr>
                      <a:r>
                        <a:rPr sz="1200" spc="-50" dirty="0">
                          <a:latin typeface="Calibri" panose="020F0502020204030204" pitchFamily="34" charset="0"/>
                          <a:cs typeface="Calibri" panose="020F0502020204030204" pitchFamily="34" charset="0"/>
                        </a:rPr>
                        <a:t>Growing demand </a:t>
                      </a:r>
                      <a:r>
                        <a:rPr sz="1200" spc="-40" dirty="0">
                          <a:latin typeface="Calibri" panose="020F0502020204030204" pitchFamily="34" charset="0"/>
                          <a:cs typeface="Calibri" panose="020F0502020204030204" pitchFamily="34" charset="0"/>
                        </a:rPr>
                        <a:t>for </a:t>
                      </a:r>
                      <a:r>
                        <a:rPr sz="1200" spc="-30" dirty="0">
                          <a:latin typeface="Calibri" panose="020F0502020204030204" pitchFamily="34" charset="0"/>
                          <a:cs typeface="Calibri" panose="020F0502020204030204" pitchFamily="34" charset="0"/>
                        </a:rPr>
                        <a:t>OBP </a:t>
                      </a:r>
                      <a:r>
                        <a:rPr sz="1200" spc="-50" dirty="0">
                          <a:latin typeface="Calibri" panose="020F0502020204030204" pitchFamily="34" charset="0"/>
                          <a:cs typeface="Calibri" panose="020F0502020204030204" pitchFamily="34" charset="0"/>
                        </a:rPr>
                        <a:t>products</a:t>
                      </a:r>
                      <a:r>
                        <a:rPr lang="en-ZA" sz="1200" spc="-50" baseline="0" dirty="0">
                          <a:latin typeface="Calibri" panose="020F0502020204030204" pitchFamily="34" charset="0"/>
                          <a:cs typeface="Calibri" panose="020F0502020204030204" pitchFamily="34" charset="0"/>
                        </a:rPr>
                        <a:t> </a:t>
                      </a:r>
                      <a:r>
                        <a:rPr sz="1200" spc="-15" dirty="0">
                          <a:latin typeface="Calibri" panose="020F0502020204030204" pitchFamily="34" charset="0"/>
                          <a:cs typeface="Calibri" panose="020F0502020204030204" pitchFamily="34" charset="0"/>
                        </a:rPr>
                        <a:t>in</a:t>
                      </a:r>
                      <a:r>
                        <a:rPr sz="1200" spc="-10" dirty="0">
                          <a:latin typeface="Calibri" panose="020F0502020204030204" pitchFamily="34" charset="0"/>
                          <a:cs typeface="Calibri" panose="020F0502020204030204" pitchFamily="34" charset="0"/>
                        </a:rPr>
                        <a:t> </a:t>
                      </a:r>
                      <a:r>
                        <a:rPr sz="1200" spc="-55" dirty="0">
                          <a:latin typeface="Calibri" panose="020F0502020204030204" pitchFamily="34" charset="0"/>
                          <a:cs typeface="Calibri" panose="020F0502020204030204" pitchFamily="34" charset="0"/>
                        </a:rPr>
                        <a:t>Provinces</a:t>
                      </a:r>
                      <a:endParaRPr sz="1200" dirty="0">
                        <a:latin typeface="Calibri" panose="020F0502020204030204" pitchFamily="34" charset="0"/>
                        <a:cs typeface="Calibri" panose="020F0502020204030204" pitchFamily="34" charset="0"/>
                      </a:endParaRPr>
                    </a:p>
                  </a:txBody>
                  <a:tcPr marL="0" marR="0" marT="95885"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marL="74295" marR="104775">
                        <a:lnSpc>
                          <a:spcPct val="104200"/>
                        </a:lnSpc>
                        <a:spcBef>
                          <a:spcPts val="755"/>
                        </a:spcBef>
                      </a:pPr>
                      <a:r>
                        <a:rPr sz="1200" spc="-30" dirty="0">
                          <a:latin typeface="Calibri" panose="020F0502020204030204" pitchFamily="34" charset="0"/>
                          <a:cs typeface="Calibri" panose="020F0502020204030204" pitchFamily="34" charset="0"/>
                        </a:rPr>
                        <a:t>This </a:t>
                      </a:r>
                      <a:r>
                        <a:rPr sz="1200" spc="-40" dirty="0">
                          <a:latin typeface="Calibri" panose="020F0502020204030204" pitchFamily="34" charset="0"/>
                          <a:cs typeface="Calibri" panose="020F0502020204030204" pitchFamily="34" charset="0"/>
                        </a:rPr>
                        <a:t>indicator will  </a:t>
                      </a:r>
                      <a:r>
                        <a:rPr sz="1200" spc="-35" dirty="0">
                          <a:latin typeface="Calibri" panose="020F0502020204030204" pitchFamily="34" charset="0"/>
                          <a:cs typeface="Calibri" panose="020F0502020204030204" pitchFamily="34" charset="0"/>
                        </a:rPr>
                        <a:t>be carried </a:t>
                      </a:r>
                      <a:r>
                        <a:rPr sz="1200" spc="-60" dirty="0">
                          <a:latin typeface="Calibri" panose="020F0502020204030204" pitchFamily="34" charset="0"/>
                          <a:cs typeface="Calibri" panose="020F0502020204030204" pitchFamily="34" charset="0"/>
                        </a:rPr>
                        <a:t>over </a:t>
                      </a:r>
                      <a:r>
                        <a:rPr sz="1200" spc="-35" dirty="0">
                          <a:latin typeface="Calibri" panose="020F0502020204030204" pitchFamily="34" charset="0"/>
                          <a:cs typeface="Calibri" panose="020F0502020204030204" pitchFamily="34" charset="0"/>
                        </a:rPr>
                        <a:t>to  2021/22</a:t>
                      </a:r>
                      <a:endParaRPr sz="1200" dirty="0">
                        <a:latin typeface="Calibri" panose="020F0502020204030204" pitchFamily="34" charset="0"/>
                        <a:cs typeface="Calibri" panose="020F0502020204030204" pitchFamily="34" charset="0"/>
                      </a:endParaRPr>
                    </a:p>
                  </a:txBody>
                  <a:tcPr marL="0" marR="0" marT="95885"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extLst>
                  <a:ext uri="{0D108BD9-81ED-4DB2-BD59-A6C34878D82A}">
                    <a16:rowId xmlns:a16="http://schemas.microsoft.com/office/drawing/2014/main" val="10004"/>
                  </a:ext>
                </a:extLst>
              </a:tr>
            </a:tbl>
          </a:graphicData>
        </a:graphic>
      </p:graphicFrame>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CDDBF83-D16C-475B-8266-B3904D3F7B75}"/>
              </a:ext>
            </a:extLst>
          </p:cNvPr>
          <p:cNvSpPr txBox="1">
            <a:spLocks/>
          </p:cNvSpPr>
          <p:nvPr/>
        </p:nvSpPr>
        <p:spPr bwMode="auto">
          <a:xfrm>
            <a:off x="1142127" y="188026"/>
            <a:ext cx="9718764" cy="1133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rtl="0" eaLnBrk="0" fontAlgn="base" hangingPunct="0">
              <a:spcBef>
                <a:spcPct val="0"/>
              </a:spcBef>
              <a:spcAft>
                <a:spcPct val="0"/>
              </a:spcAft>
              <a:defRPr sz="3600" b="1">
                <a:solidFill>
                  <a:srgbClr val="3C6E8F"/>
                </a:solidFill>
                <a:latin typeface="+mj-lt"/>
                <a:ea typeface="+mj-ea"/>
                <a:cs typeface="+mj-cs"/>
              </a:defRPr>
            </a:lvl1pPr>
            <a:lvl2pPr algn="l" rtl="0" eaLnBrk="0" fontAlgn="base" hangingPunct="0">
              <a:spcBef>
                <a:spcPct val="0"/>
              </a:spcBef>
              <a:spcAft>
                <a:spcPct val="0"/>
              </a:spcAft>
              <a:defRPr sz="3600" b="1">
                <a:solidFill>
                  <a:srgbClr val="3C6E8F"/>
                </a:solidFill>
                <a:latin typeface="Arial" charset="0"/>
              </a:defRPr>
            </a:lvl2pPr>
            <a:lvl3pPr algn="l" rtl="0" eaLnBrk="0" fontAlgn="base" hangingPunct="0">
              <a:spcBef>
                <a:spcPct val="0"/>
              </a:spcBef>
              <a:spcAft>
                <a:spcPct val="0"/>
              </a:spcAft>
              <a:defRPr sz="3600" b="1">
                <a:solidFill>
                  <a:srgbClr val="3C6E8F"/>
                </a:solidFill>
                <a:latin typeface="Arial" charset="0"/>
              </a:defRPr>
            </a:lvl3pPr>
            <a:lvl4pPr algn="l" rtl="0" eaLnBrk="0" fontAlgn="base" hangingPunct="0">
              <a:spcBef>
                <a:spcPct val="0"/>
              </a:spcBef>
              <a:spcAft>
                <a:spcPct val="0"/>
              </a:spcAft>
              <a:defRPr sz="3600" b="1">
                <a:solidFill>
                  <a:srgbClr val="3C6E8F"/>
                </a:solidFill>
                <a:latin typeface="Arial" charset="0"/>
              </a:defRPr>
            </a:lvl4pPr>
            <a:lvl5pPr algn="l" rtl="0" eaLnBrk="0" fontAlgn="base" hangingPunct="0">
              <a:spcBef>
                <a:spcPct val="0"/>
              </a:spcBef>
              <a:spcAft>
                <a:spcPct val="0"/>
              </a:spcAft>
              <a:defRPr sz="3600" b="1">
                <a:solidFill>
                  <a:srgbClr val="3C6E8F"/>
                </a:solidFill>
                <a:latin typeface="Arial" charset="0"/>
              </a:defRPr>
            </a:lvl5pPr>
            <a:lvl6pPr marL="457200" algn="l" rtl="0" fontAlgn="base">
              <a:spcBef>
                <a:spcPct val="0"/>
              </a:spcBef>
              <a:spcAft>
                <a:spcPct val="0"/>
              </a:spcAft>
              <a:defRPr sz="3600" b="1">
                <a:solidFill>
                  <a:srgbClr val="3C6E8F"/>
                </a:solidFill>
                <a:latin typeface="Arial" charset="0"/>
              </a:defRPr>
            </a:lvl6pPr>
            <a:lvl7pPr marL="914400" algn="l" rtl="0" fontAlgn="base">
              <a:spcBef>
                <a:spcPct val="0"/>
              </a:spcBef>
              <a:spcAft>
                <a:spcPct val="0"/>
              </a:spcAft>
              <a:defRPr sz="3600" b="1">
                <a:solidFill>
                  <a:srgbClr val="3C6E8F"/>
                </a:solidFill>
                <a:latin typeface="Arial" charset="0"/>
              </a:defRPr>
            </a:lvl7pPr>
            <a:lvl8pPr marL="1371600" algn="l" rtl="0" fontAlgn="base">
              <a:spcBef>
                <a:spcPct val="0"/>
              </a:spcBef>
              <a:spcAft>
                <a:spcPct val="0"/>
              </a:spcAft>
              <a:defRPr sz="3600" b="1">
                <a:solidFill>
                  <a:srgbClr val="3C6E8F"/>
                </a:solidFill>
                <a:latin typeface="Arial" charset="0"/>
              </a:defRPr>
            </a:lvl8pPr>
            <a:lvl9pPr marL="1828800" algn="l" rtl="0" fontAlgn="base">
              <a:spcBef>
                <a:spcPct val="0"/>
              </a:spcBef>
              <a:spcAft>
                <a:spcPct val="0"/>
              </a:spcAft>
              <a:defRPr sz="3600" b="1">
                <a:solidFill>
                  <a:srgbClr val="3C6E8F"/>
                </a:solidFill>
                <a:latin typeface="Arial" charset="0"/>
              </a:defRPr>
            </a:lvl9pPr>
          </a:lstStyle>
          <a:p>
            <a:pPr marL="12700">
              <a:lnSpc>
                <a:spcPct val="100000"/>
              </a:lnSpc>
              <a:spcBef>
                <a:spcPts val="280"/>
              </a:spcBef>
            </a:pPr>
            <a:endParaRPr lang="en-ZA" sz="1800" dirty="0">
              <a:solidFill>
                <a:srgbClr val="006386"/>
              </a:solidFill>
              <a:latin typeface="Calibri" panose="020F0502020204030204" pitchFamily="34" charset="0"/>
              <a:cs typeface="Calibri" panose="020F0502020204030204" pitchFamily="34" charset="0"/>
            </a:endParaRPr>
          </a:p>
          <a:p>
            <a:pPr marL="12700">
              <a:lnSpc>
                <a:spcPct val="100000"/>
              </a:lnSpc>
              <a:spcBef>
                <a:spcPts val="280"/>
              </a:spcBef>
            </a:pPr>
            <a:r>
              <a:rPr lang="en-ZA" sz="1800" dirty="0">
                <a:solidFill>
                  <a:srgbClr val="006386"/>
                </a:solidFill>
                <a:latin typeface="Calibri" panose="020F0502020204030204" pitchFamily="34" charset="0"/>
                <a:cs typeface="Calibri" panose="020F0502020204030204" pitchFamily="34" charset="0"/>
              </a:rPr>
              <a:t>2020/2021 Financial Year</a:t>
            </a:r>
            <a:endParaRPr lang="en-ZA" sz="1800" dirty="0">
              <a:solidFill>
                <a:srgbClr val="00445C"/>
              </a:solidFill>
              <a:latin typeface="Calibri" panose="020F0502020204030204" pitchFamily="34" charset="0"/>
              <a:cs typeface="Calibri" panose="020F0502020204030204" pitchFamily="34" charset="0"/>
            </a:endParaRPr>
          </a:p>
          <a:p>
            <a:pPr marL="12700">
              <a:lnSpc>
                <a:spcPct val="100000"/>
              </a:lnSpc>
              <a:spcBef>
                <a:spcPts val="280"/>
              </a:spcBef>
            </a:pPr>
            <a:r>
              <a:rPr lang="en-ZA" sz="1800" dirty="0">
                <a:solidFill>
                  <a:srgbClr val="00445C"/>
                </a:solidFill>
                <a:latin typeface="Calibri" panose="020F0502020204030204" pitchFamily="34" charset="0"/>
                <a:cs typeface="Calibri" panose="020F0502020204030204" pitchFamily="34" charset="0"/>
              </a:rPr>
              <a:t>SG4:	OPERATIONS AND</a:t>
            </a:r>
            <a:r>
              <a:rPr lang="en-ZA" sz="1800" spc="-5" dirty="0">
                <a:solidFill>
                  <a:srgbClr val="00445C"/>
                </a:solidFill>
                <a:latin typeface="Calibri" panose="020F0502020204030204" pitchFamily="34" charset="0"/>
                <a:cs typeface="Calibri" panose="020F0502020204030204" pitchFamily="34" charset="0"/>
              </a:rPr>
              <a:t> </a:t>
            </a:r>
            <a:r>
              <a:rPr lang="en-ZA" sz="1800" dirty="0">
                <a:solidFill>
                  <a:srgbClr val="00445C"/>
                </a:solidFill>
                <a:latin typeface="Calibri" panose="020F0502020204030204" pitchFamily="34" charset="0"/>
                <a:cs typeface="Calibri" panose="020F0502020204030204" pitchFamily="34" charset="0"/>
              </a:rPr>
              <a:t>PRODUCTION</a:t>
            </a:r>
          </a:p>
          <a:p>
            <a:pPr marL="12700" marR="5080">
              <a:lnSpc>
                <a:spcPct val="117700"/>
              </a:lnSpc>
            </a:pPr>
            <a:r>
              <a:rPr lang="en-ZA" sz="1600" dirty="0">
                <a:latin typeface="Calibri" panose="020F0502020204030204" pitchFamily="34" charset="0"/>
                <a:cs typeface="Calibri" panose="020F0502020204030204" pitchFamily="34" charset="0"/>
              </a:rPr>
              <a:t>To constantly drive a culture of accountability to our customers, stakeholders</a:t>
            </a:r>
            <a:r>
              <a:rPr lang="en-ZA" sz="1600" spc="-100" dirty="0">
                <a:latin typeface="Calibri" panose="020F0502020204030204" pitchFamily="34" charset="0"/>
                <a:cs typeface="Calibri" panose="020F0502020204030204" pitchFamily="34" charset="0"/>
              </a:rPr>
              <a:t> </a:t>
            </a:r>
            <a:r>
              <a:rPr lang="en-ZA" sz="1600" dirty="0">
                <a:latin typeface="Calibri" panose="020F0502020204030204" pitchFamily="34" charset="0"/>
                <a:cs typeface="Calibri" panose="020F0502020204030204" pitchFamily="34" charset="0"/>
              </a:rPr>
              <a:t>and  the</a:t>
            </a:r>
            <a:r>
              <a:rPr lang="en-ZA" sz="1600" spc="-5" dirty="0">
                <a:latin typeface="Calibri" panose="020F0502020204030204" pitchFamily="34" charset="0"/>
                <a:cs typeface="Calibri" panose="020F0502020204030204" pitchFamily="34" charset="0"/>
              </a:rPr>
              <a:t> </a:t>
            </a:r>
            <a:r>
              <a:rPr lang="en-ZA" sz="1600" dirty="0">
                <a:latin typeface="Calibri" panose="020F0502020204030204" pitchFamily="34" charset="0"/>
                <a:cs typeface="Calibri" panose="020F0502020204030204" pitchFamily="34" charset="0"/>
              </a:rPr>
              <a:t>shareholders</a:t>
            </a:r>
          </a:p>
          <a:p>
            <a:pPr marL="630238" indent="-630238">
              <a:tabLst>
                <a:tab pos="630238" algn="l"/>
              </a:tabLst>
              <a:defRPr/>
            </a:pPr>
            <a:endParaRPr lang="en-ZA" sz="2000" kern="0" dirty="0">
              <a:solidFill>
                <a:schemeClr val="accent6">
                  <a:lumMod val="50000"/>
                </a:schemeClr>
              </a:solidFill>
              <a:latin typeface="Calibri" panose="020F0502020204030204" pitchFamily="34" charset="0"/>
              <a:cs typeface="Calibri" panose="020F0502020204030204" pitchFamily="34" charset="0"/>
            </a:endParaRPr>
          </a:p>
        </p:txBody>
      </p:sp>
      <p:sp>
        <p:nvSpPr>
          <p:cNvPr id="35879" name="Footer Placeholder 3">
            <a:extLst>
              <a:ext uri="{FF2B5EF4-FFF2-40B4-BE49-F238E27FC236}">
                <a16:creationId xmlns:a16="http://schemas.microsoft.com/office/drawing/2014/main" id="{ED9A303C-B501-43A0-AA82-B3E41332FDBC}"/>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E9E9E"/>
              </a:buClr>
              <a:buSzPct val="70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9E9E9E"/>
              </a:buClr>
              <a:buSzPct val="70000"/>
              <a:buFont typeface="Wingdings" panose="05000000000000000000" pitchFamily="2" charset="2"/>
              <a:buChar char="l"/>
              <a:defRPr sz="2400">
                <a:solidFill>
                  <a:schemeClr val="tx1"/>
                </a:solidFill>
                <a:latin typeface="Arial" panose="020B0604020202020204" pitchFamily="34" charset="0"/>
              </a:defRPr>
            </a:lvl2pPr>
            <a:lvl3pPr marL="1143000" indent="-228600">
              <a:spcBef>
                <a:spcPct val="20000"/>
              </a:spcBef>
              <a:buClr>
                <a:srgbClr val="9E9E9E"/>
              </a:buClr>
              <a:buSzPct val="70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rgbClr val="9E9E9E"/>
              </a:buClr>
              <a:buSzPct val="75000"/>
              <a:buFont typeface="Wingdings" panose="05000000000000000000" pitchFamily="2" charset="2"/>
              <a:buChar char="§"/>
              <a:defRPr>
                <a:solidFill>
                  <a:schemeClr val="tx1"/>
                </a:solidFill>
                <a:latin typeface="Arial" panose="020B0604020202020204" pitchFamily="34" charset="0"/>
              </a:defRPr>
            </a:lvl4pPr>
            <a:lvl5pPr marL="2057400" indent="-228600">
              <a:spcBef>
                <a:spcPct val="20000"/>
              </a:spcBef>
              <a:buClr>
                <a:srgbClr val="9E9E9E"/>
              </a:buClr>
              <a:buSzPct val="80000"/>
              <a:buFont typeface="Wingdings" panose="05000000000000000000" pitchFamily="2" charset="2"/>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9E9E9E"/>
              </a:buClr>
              <a:buSzPct val="80000"/>
              <a:buFont typeface="Wingdings" panose="05000000000000000000" pitchFamily="2" charset="2"/>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9E9E9E"/>
              </a:buClr>
              <a:buSzPct val="80000"/>
              <a:buFont typeface="Wingdings" panose="05000000000000000000" pitchFamily="2" charset="2"/>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9E9E9E"/>
              </a:buClr>
              <a:buSzPct val="80000"/>
              <a:buFont typeface="Wingdings" panose="05000000000000000000" pitchFamily="2" charset="2"/>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9E9E9E"/>
              </a:buClr>
              <a:buSzPct val="80000"/>
              <a:buFont typeface="Wingdings" panose="05000000000000000000" pitchFamily="2" charset="2"/>
              <a:buChar char="§"/>
              <a:defRPr>
                <a:solidFill>
                  <a:schemeClr val="tx1"/>
                </a:solidFill>
                <a:latin typeface="Arial" panose="020B0604020202020204" pitchFamily="34" charset="0"/>
              </a:defRPr>
            </a:lvl9pPr>
          </a:lstStyle>
          <a:p>
            <a:pPr>
              <a:spcBef>
                <a:spcPct val="0"/>
              </a:spcBef>
              <a:buClrTx/>
              <a:buSzTx/>
              <a:buFontTx/>
              <a:buNone/>
            </a:pPr>
            <a:fld id="{BBBF143D-43AF-4721-A855-81173C02BE16}" type="slidenum">
              <a:rPr lang="en-US" altLang="en-US" sz="800">
                <a:solidFill>
                  <a:srgbClr val="7F7F7F"/>
                </a:solidFill>
                <a:cs typeface="Arial" panose="020B0604020202020204" pitchFamily="34" charset="0"/>
              </a:rPr>
              <a:pPr>
                <a:spcBef>
                  <a:spcPct val="0"/>
                </a:spcBef>
                <a:buClrTx/>
                <a:buSzTx/>
                <a:buFontTx/>
                <a:buNone/>
              </a:pPr>
              <a:t>16</a:t>
            </a:fld>
            <a:r>
              <a:rPr lang="en-US" altLang="en-US" sz="800">
                <a:solidFill>
                  <a:srgbClr val="7F7F7F"/>
                </a:solidFill>
                <a:cs typeface="Arial" panose="020B0604020202020204" pitchFamily="34" charset="0"/>
              </a:rPr>
              <a:t> | </a:t>
            </a:r>
            <a:r>
              <a:rPr lang="en-US" altLang="en-US" sz="800" b="0">
                <a:solidFill>
                  <a:srgbClr val="7F7F7F"/>
                </a:solidFill>
                <a:cs typeface="Arial" panose="020B0604020202020204" pitchFamily="34" charset="0"/>
              </a:rPr>
              <a:t>Onderstepoort Biological Products © | </a:t>
            </a:r>
            <a:fld id="{83D648BF-2E85-4B66-923B-A4FC68EEF35F}" type="datetime4">
              <a:rPr lang="en-US" altLang="en-US" sz="800" b="0">
                <a:solidFill>
                  <a:srgbClr val="7F7F7F"/>
                </a:solidFill>
                <a:cs typeface="Arial" panose="020B0604020202020204" pitchFamily="34" charset="0"/>
              </a:rPr>
              <a:pPr>
                <a:spcBef>
                  <a:spcPct val="0"/>
                </a:spcBef>
                <a:buClrTx/>
                <a:buSzTx/>
                <a:buFontTx/>
                <a:buNone/>
              </a:pPr>
              <a:t>November 3, 2021</a:t>
            </a:fld>
            <a:endParaRPr lang="en-US" altLang="en-US" sz="800" b="0">
              <a:solidFill>
                <a:srgbClr val="7F7F7F"/>
              </a:solidFill>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23792352"/>
              </p:ext>
            </p:extLst>
          </p:nvPr>
        </p:nvGraphicFramePr>
        <p:xfrm>
          <a:off x="1142127" y="1601395"/>
          <a:ext cx="8918370" cy="3365129"/>
        </p:xfrm>
        <a:graphic>
          <a:graphicData uri="http://schemas.openxmlformats.org/drawingml/2006/table">
            <a:tbl>
              <a:tblPr firstRow="1" bandRow="1">
                <a:tableStyleId>{2D5ABB26-0587-4C30-8999-92F81FD0307C}</a:tableStyleId>
              </a:tblPr>
              <a:tblGrid>
                <a:gridCol w="952996">
                  <a:extLst>
                    <a:ext uri="{9D8B030D-6E8A-4147-A177-3AD203B41FA5}">
                      <a16:colId xmlns:a16="http://schemas.microsoft.com/office/drawing/2014/main" val="20000"/>
                    </a:ext>
                  </a:extLst>
                </a:gridCol>
                <a:gridCol w="997408">
                  <a:extLst>
                    <a:ext uri="{9D8B030D-6E8A-4147-A177-3AD203B41FA5}">
                      <a16:colId xmlns:a16="http://schemas.microsoft.com/office/drawing/2014/main" val="20001"/>
                    </a:ext>
                  </a:extLst>
                </a:gridCol>
                <a:gridCol w="1014985">
                  <a:extLst>
                    <a:ext uri="{9D8B030D-6E8A-4147-A177-3AD203B41FA5}">
                      <a16:colId xmlns:a16="http://schemas.microsoft.com/office/drawing/2014/main" val="20002"/>
                    </a:ext>
                  </a:extLst>
                </a:gridCol>
                <a:gridCol w="1032566">
                  <a:extLst>
                    <a:ext uri="{9D8B030D-6E8A-4147-A177-3AD203B41FA5}">
                      <a16:colId xmlns:a16="http://schemas.microsoft.com/office/drawing/2014/main" val="20003"/>
                    </a:ext>
                  </a:extLst>
                </a:gridCol>
                <a:gridCol w="1014986">
                  <a:extLst>
                    <a:ext uri="{9D8B030D-6E8A-4147-A177-3AD203B41FA5}">
                      <a16:colId xmlns:a16="http://schemas.microsoft.com/office/drawing/2014/main" val="20004"/>
                    </a:ext>
                  </a:extLst>
                </a:gridCol>
                <a:gridCol w="979827">
                  <a:extLst>
                    <a:ext uri="{9D8B030D-6E8A-4147-A177-3AD203B41FA5}">
                      <a16:colId xmlns:a16="http://schemas.microsoft.com/office/drawing/2014/main" val="20005"/>
                    </a:ext>
                  </a:extLst>
                </a:gridCol>
                <a:gridCol w="1310557">
                  <a:extLst>
                    <a:ext uri="{9D8B030D-6E8A-4147-A177-3AD203B41FA5}">
                      <a16:colId xmlns:a16="http://schemas.microsoft.com/office/drawing/2014/main" val="20006"/>
                    </a:ext>
                  </a:extLst>
                </a:gridCol>
                <a:gridCol w="1615045">
                  <a:extLst>
                    <a:ext uri="{9D8B030D-6E8A-4147-A177-3AD203B41FA5}">
                      <a16:colId xmlns:a16="http://schemas.microsoft.com/office/drawing/2014/main" val="20007"/>
                    </a:ext>
                  </a:extLst>
                </a:gridCol>
              </a:tblGrid>
              <a:tr h="462352">
                <a:tc>
                  <a:txBody>
                    <a:bodyPr/>
                    <a:lstStyle/>
                    <a:p>
                      <a:pPr>
                        <a:lnSpc>
                          <a:spcPct val="100000"/>
                        </a:lnSpc>
                        <a:spcBef>
                          <a:spcPts val="45"/>
                        </a:spcBef>
                      </a:pPr>
                      <a:endParaRPr sz="1200" dirty="0">
                        <a:latin typeface="Calibri" panose="020F0502020204030204" pitchFamily="34" charset="0"/>
                        <a:cs typeface="Calibri" panose="020F0502020204030204" pitchFamily="34" charset="0"/>
                      </a:endParaRPr>
                    </a:p>
                    <a:p>
                      <a:pPr marL="104775">
                        <a:lnSpc>
                          <a:spcPct val="100000"/>
                        </a:lnSpc>
                      </a:pPr>
                      <a:r>
                        <a:rPr sz="1200" b="1" spc="-60" dirty="0">
                          <a:solidFill>
                            <a:srgbClr val="FFFFFF"/>
                          </a:solidFill>
                          <a:latin typeface="Calibri" panose="020F0502020204030204" pitchFamily="34" charset="0"/>
                          <a:cs typeface="Calibri" panose="020F0502020204030204" pitchFamily="34" charset="0"/>
                        </a:rPr>
                        <a:t>Outcome</a:t>
                      </a:r>
                      <a:endParaRPr sz="1200" dirty="0">
                        <a:latin typeface="Calibri" panose="020F0502020204030204" pitchFamily="34" charset="0"/>
                        <a:cs typeface="Calibri" panose="020F0502020204030204" pitchFamily="34" charset="0"/>
                      </a:endParaRPr>
                    </a:p>
                  </a:txBody>
                  <a:tcPr marL="0" marR="0" marT="5715" marB="0">
                    <a:lnL w="6350">
                      <a:solidFill>
                        <a:srgbClr val="95A0A9"/>
                      </a:solidFill>
                      <a:prstDash val="solid"/>
                    </a:lnL>
                    <a:lnR w="6350">
                      <a:solidFill>
                        <a:srgbClr val="FFFFFF"/>
                      </a:solidFill>
                      <a:prstDash val="solid"/>
                    </a:lnR>
                    <a:lnT w="6350">
                      <a:solidFill>
                        <a:srgbClr val="95A0A9"/>
                      </a:solidFill>
                      <a:prstDash val="solid"/>
                    </a:lnT>
                    <a:lnB w="6350">
                      <a:solidFill>
                        <a:srgbClr val="95A0A9"/>
                      </a:solidFill>
                      <a:prstDash val="solid"/>
                    </a:lnB>
                    <a:solidFill>
                      <a:srgbClr val="006892"/>
                    </a:solidFill>
                  </a:tcPr>
                </a:tc>
                <a:tc>
                  <a:txBody>
                    <a:bodyPr/>
                    <a:lstStyle/>
                    <a:p>
                      <a:pPr>
                        <a:lnSpc>
                          <a:spcPct val="100000"/>
                        </a:lnSpc>
                        <a:spcBef>
                          <a:spcPts val="45"/>
                        </a:spcBef>
                      </a:pPr>
                      <a:endParaRPr sz="1200" dirty="0">
                        <a:latin typeface="Calibri" panose="020F0502020204030204" pitchFamily="34" charset="0"/>
                        <a:cs typeface="Calibri" panose="020F0502020204030204" pitchFamily="34" charset="0"/>
                      </a:endParaRPr>
                    </a:p>
                    <a:p>
                      <a:pPr marL="119380">
                        <a:lnSpc>
                          <a:spcPct val="100000"/>
                        </a:lnSpc>
                      </a:pPr>
                      <a:r>
                        <a:rPr sz="1200" b="1" spc="-60" dirty="0">
                          <a:solidFill>
                            <a:srgbClr val="FFFFFF"/>
                          </a:solidFill>
                          <a:latin typeface="Calibri" panose="020F0502020204030204" pitchFamily="34" charset="0"/>
                          <a:cs typeface="Calibri" panose="020F0502020204030204" pitchFamily="34" charset="0"/>
                        </a:rPr>
                        <a:t>Outcome</a:t>
                      </a:r>
                      <a:endParaRPr sz="1200" dirty="0">
                        <a:latin typeface="Calibri" panose="020F0502020204030204" pitchFamily="34" charset="0"/>
                        <a:cs typeface="Calibri" panose="020F0502020204030204" pitchFamily="34" charset="0"/>
                      </a:endParaRPr>
                    </a:p>
                  </a:txBody>
                  <a:tcPr marL="0" marR="0" marT="5715" marB="0">
                    <a:lnL w="6350">
                      <a:solidFill>
                        <a:srgbClr val="FFFFFF"/>
                      </a:solidFill>
                      <a:prstDash val="solid"/>
                    </a:lnL>
                    <a:lnR w="6350">
                      <a:solidFill>
                        <a:srgbClr val="FFFFFF"/>
                      </a:solidFill>
                      <a:prstDash val="solid"/>
                    </a:lnR>
                    <a:lnT w="6350">
                      <a:solidFill>
                        <a:srgbClr val="95A0A9"/>
                      </a:solidFill>
                      <a:prstDash val="solid"/>
                    </a:lnT>
                    <a:lnB w="6350">
                      <a:solidFill>
                        <a:srgbClr val="95A0A9"/>
                      </a:solidFill>
                      <a:prstDash val="solid"/>
                    </a:lnB>
                    <a:solidFill>
                      <a:srgbClr val="006892"/>
                    </a:solidFill>
                  </a:tcPr>
                </a:tc>
                <a:tc>
                  <a:txBody>
                    <a:bodyPr/>
                    <a:lstStyle/>
                    <a:p>
                      <a:pPr marL="135890" marR="128270" indent="36830">
                        <a:lnSpc>
                          <a:spcPct val="104200"/>
                        </a:lnSpc>
                        <a:spcBef>
                          <a:spcPts val="365"/>
                        </a:spcBef>
                      </a:pPr>
                      <a:r>
                        <a:rPr sz="1200" b="1" spc="-55" dirty="0">
                          <a:solidFill>
                            <a:srgbClr val="FFFFFF"/>
                          </a:solidFill>
                          <a:latin typeface="Calibri" panose="020F0502020204030204" pitchFamily="34" charset="0"/>
                          <a:cs typeface="Calibri" panose="020F0502020204030204" pitchFamily="34" charset="0"/>
                        </a:rPr>
                        <a:t>Output  </a:t>
                      </a:r>
                      <a:r>
                        <a:rPr sz="1200" b="1" spc="-40" dirty="0">
                          <a:solidFill>
                            <a:srgbClr val="FFFFFF"/>
                          </a:solidFill>
                          <a:latin typeface="Calibri" panose="020F0502020204030204" pitchFamily="34" charset="0"/>
                          <a:cs typeface="Calibri" panose="020F0502020204030204" pitchFamily="34" charset="0"/>
                        </a:rPr>
                        <a:t>I</a:t>
                      </a:r>
                      <a:r>
                        <a:rPr sz="1200" b="1" spc="-70" dirty="0">
                          <a:solidFill>
                            <a:srgbClr val="FFFFFF"/>
                          </a:solidFill>
                          <a:latin typeface="Calibri" panose="020F0502020204030204" pitchFamily="34" charset="0"/>
                          <a:cs typeface="Calibri" panose="020F0502020204030204" pitchFamily="34" charset="0"/>
                        </a:rPr>
                        <a:t>n</a:t>
                      </a:r>
                      <a:r>
                        <a:rPr sz="1200" b="1" spc="-20" dirty="0">
                          <a:solidFill>
                            <a:srgbClr val="FFFFFF"/>
                          </a:solidFill>
                          <a:latin typeface="Calibri" panose="020F0502020204030204" pitchFamily="34" charset="0"/>
                          <a:cs typeface="Calibri" panose="020F0502020204030204" pitchFamily="34" charset="0"/>
                        </a:rPr>
                        <a:t>d</a:t>
                      </a:r>
                      <a:r>
                        <a:rPr sz="1200" b="1" spc="-55" dirty="0">
                          <a:solidFill>
                            <a:srgbClr val="FFFFFF"/>
                          </a:solidFill>
                          <a:latin typeface="Calibri" panose="020F0502020204030204" pitchFamily="34" charset="0"/>
                          <a:cs typeface="Calibri" panose="020F0502020204030204" pitchFamily="34" charset="0"/>
                        </a:rPr>
                        <a:t>i</a:t>
                      </a:r>
                      <a:r>
                        <a:rPr sz="1200" b="1" spc="-75" dirty="0">
                          <a:solidFill>
                            <a:srgbClr val="FFFFFF"/>
                          </a:solidFill>
                          <a:latin typeface="Calibri" panose="020F0502020204030204" pitchFamily="34" charset="0"/>
                          <a:cs typeface="Calibri" panose="020F0502020204030204" pitchFamily="34" charset="0"/>
                        </a:rPr>
                        <a:t>c</a:t>
                      </a:r>
                      <a:r>
                        <a:rPr sz="1200" b="1" spc="-40" dirty="0">
                          <a:solidFill>
                            <a:srgbClr val="FFFFFF"/>
                          </a:solidFill>
                          <a:latin typeface="Calibri" panose="020F0502020204030204" pitchFamily="34" charset="0"/>
                          <a:cs typeface="Calibri" panose="020F0502020204030204" pitchFamily="34" charset="0"/>
                        </a:rPr>
                        <a:t>a</a:t>
                      </a:r>
                      <a:r>
                        <a:rPr sz="1200" b="1" spc="-85" dirty="0">
                          <a:solidFill>
                            <a:srgbClr val="FFFFFF"/>
                          </a:solidFill>
                          <a:latin typeface="Calibri" panose="020F0502020204030204" pitchFamily="34" charset="0"/>
                          <a:cs typeface="Calibri" panose="020F0502020204030204" pitchFamily="34" charset="0"/>
                        </a:rPr>
                        <a:t>t</a:t>
                      </a:r>
                      <a:r>
                        <a:rPr sz="1200" b="1" spc="-65" dirty="0">
                          <a:solidFill>
                            <a:srgbClr val="FFFFFF"/>
                          </a:solidFill>
                          <a:latin typeface="Calibri" panose="020F0502020204030204" pitchFamily="34" charset="0"/>
                          <a:cs typeface="Calibri" panose="020F0502020204030204" pitchFamily="34" charset="0"/>
                        </a:rPr>
                        <a:t>o</a:t>
                      </a:r>
                      <a:r>
                        <a:rPr sz="1200" b="1" dirty="0">
                          <a:solidFill>
                            <a:srgbClr val="FFFFFF"/>
                          </a:solidFill>
                          <a:latin typeface="Calibri" panose="020F0502020204030204" pitchFamily="34" charset="0"/>
                          <a:cs typeface="Calibri" panose="020F0502020204030204" pitchFamily="34" charset="0"/>
                        </a:rPr>
                        <a:t>r</a:t>
                      </a:r>
                      <a:endParaRPr sz="1200" dirty="0">
                        <a:latin typeface="Calibri" panose="020F0502020204030204" pitchFamily="34" charset="0"/>
                        <a:cs typeface="Calibri" panose="020F0502020204030204" pitchFamily="34" charset="0"/>
                      </a:endParaRPr>
                    </a:p>
                  </a:txBody>
                  <a:tcPr marL="0" marR="0" marT="46355" marB="0">
                    <a:lnL w="6350">
                      <a:solidFill>
                        <a:srgbClr val="FFFFFF"/>
                      </a:solidFill>
                      <a:prstDash val="solid"/>
                    </a:lnL>
                    <a:lnR w="6350">
                      <a:solidFill>
                        <a:srgbClr val="FFFFFF"/>
                      </a:solidFill>
                      <a:prstDash val="solid"/>
                    </a:lnR>
                    <a:lnT w="6350">
                      <a:solidFill>
                        <a:srgbClr val="95A0A9"/>
                      </a:solidFill>
                      <a:prstDash val="solid"/>
                    </a:lnT>
                    <a:lnB w="6350">
                      <a:solidFill>
                        <a:srgbClr val="95A0A9"/>
                      </a:solidFill>
                      <a:prstDash val="solid"/>
                    </a:lnB>
                    <a:solidFill>
                      <a:srgbClr val="006892"/>
                    </a:solidFill>
                  </a:tcPr>
                </a:tc>
                <a:tc>
                  <a:txBody>
                    <a:bodyPr/>
                    <a:lstStyle/>
                    <a:p>
                      <a:pPr marL="179070" marR="171450" indent="1270">
                        <a:lnSpc>
                          <a:spcPct val="104200"/>
                        </a:lnSpc>
                        <a:spcBef>
                          <a:spcPts val="365"/>
                        </a:spcBef>
                      </a:pPr>
                      <a:r>
                        <a:rPr sz="1200" b="1" spc="-60" dirty="0">
                          <a:solidFill>
                            <a:srgbClr val="FFFFFF"/>
                          </a:solidFill>
                          <a:latin typeface="Calibri" panose="020F0502020204030204" pitchFamily="34" charset="0"/>
                          <a:cs typeface="Calibri" panose="020F0502020204030204" pitchFamily="34" charset="0"/>
                        </a:rPr>
                        <a:t>A</a:t>
                      </a:r>
                      <a:r>
                        <a:rPr sz="1200" b="1" spc="-45" dirty="0">
                          <a:solidFill>
                            <a:srgbClr val="FFFFFF"/>
                          </a:solidFill>
                          <a:latin typeface="Calibri" panose="020F0502020204030204" pitchFamily="34" charset="0"/>
                          <a:cs typeface="Calibri" panose="020F0502020204030204" pitchFamily="34" charset="0"/>
                        </a:rPr>
                        <a:t>n</a:t>
                      </a:r>
                      <a:r>
                        <a:rPr sz="1200" b="1" spc="-55" dirty="0">
                          <a:solidFill>
                            <a:srgbClr val="FFFFFF"/>
                          </a:solidFill>
                          <a:latin typeface="Calibri" panose="020F0502020204030204" pitchFamily="34" charset="0"/>
                          <a:cs typeface="Calibri" panose="020F0502020204030204" pitchFamily="34" charset="0"/>
                        </a:rPr>
                        <a:t>n</a:t>
                      </a:r>
                      <a:r>
                        <a:rPr sz="1200" b="1" spc="-75" dirty="0">
                          <a:solidFill>
                            <a:srgbClr val="FFFFFF"/>
                          </a:solidFill>
                          <a:latin typeface="Calibri" panose="020F0502020204030204" pitchFamily="34" charset="0"/>
                          <a:cs typeface="Calibri" panose="020F0502020204030204" pitchFamily="34" charset="0"/>
                        </a:rPr>
                        <a:t>u</a:t>
                      </a:r>
                      <a:r>
                        <a:rPr sz="1200" b="1" spc="-45" dirty="0">
                          <a:solidFill>
                            <a:srgbClr val="FFFFFF"/>
                          </a:solidFill>
                          <a:latin typeface="Calibri" panose="020F0502020204030204" pitchFamily="34" charset="0"/>
                          <a:cs typeface="Calibri" panose="020F0502020204030204" pitchFamily="34" charset="0"/>
                        </a:rPr>
                        <a:t>al  </a:t>
                      </a:r>
                      <a:r>
                        <a:rPr sz="1200" b="1" spc="-125" dirty="0">
                          <a:solidFill>
                            <a:srgbClr val="FFFFFF"/>
                          </a:solidFill>
                          <a:latin typeface="Calibri" panose="020F0502020204030204" pitchFamily="34" charset="0"/>
                          <a:cs typeface="Calibri" panose="020F0502020204030204" pitchFamily="34" charset="0"/>
                        </a:rPr>
                        <a:t>T</a:t>
                      </a:r>
                      <a:r>
                        <a:rPr sz="1200" b="1" spc="-45" dirty="0">
                          <a:solidFill>
                            <a:srgbClr val="FFFFFF"/>
                          </a:solidFill>
                          <a:latin typeface="Calibri" panose="020F0502020204030204" pitchFamily="34" charset="0"/>
                          <a:cs typeface="Calibri" panose="020F0502020204030204" pitchFamily="34" charset="0"/>
                        </a:rPr>
                        <a:t>a</a:t>
                      </a:r>
                      <a:r>
                        <a:rPr sz="1200" b="1" spc="-75" dirty="0">
                          <a:solidFill>
                            <a:srgbClr val="FFFFFF"/>
                          </a:solidFill>
                          <a:latin typeface="Calibri" panose="020F0502020204030204" pitchFamily="34" charset="0"/>
                          <a:cs typeface="Calibri" panose="020F0502020204030204" pitchFamily="34" charset="0"/>
                        </a:rPr>
                        <a:t>r</a:t>
                      </a:r>
                      <a:r>
                        <a:rPr sz="1200" b="1" spc="-85" dirty="0">
                          <a:solidFill>
                            <a:srgbClr val="FFFFFF"/>
                          </a:solidFill>
                          <a:latin typeface="Calibri" panose="020F0502020204030204" pitchFamily="34" charset="0"/>
                          <a:cs typeface="Calibri" panose="020F0502020204030204" pitchFamily="34" charset="0"/>
                        </a:rPr>
                        <a:t>g</a:t>
                      </a:r>
                      <a:r>
                        <a:rPr sz="1200" b="1" spc="-65" dirty="0">
                          <a:solidFill>
                            <a:srgbClr val="FFFFFF"/>
                          </a:solidFill>
                          <a:latin typeface="Calibri" panose="020F0502020204030204" pitchFamily="34" charset="0"/>
                          <a:cs typeface="Calibri" panose="020F0502020204030204" pitchFamily="34" charset="0"/>
                        </a:rPr>
                        <a:t>e</a:t>
                      </a:r>
                      <a:r>
                        <a:rPr sz="1200" b="1" spc="-75" dirty="0">
                          <a:solidFill>
                            <a:srgbClr val="FFFFFF"/>
                          </a:solidFill>
                          <a:latin typeface="Calibri" panose="020F0502020204030204" pitchFamily="34" charset="0"/>
                          <a:cs typeface="Calibri" panose="020F0502020204030204" pitchFamily="34" charset="0"/>
                        </a:rPr>
                        <a:t>t</a:t>
                      </a:r>
                      <a:r>
                        <a:rPr sz="1200" b="1" dirty="0">
                          <a:solidFill>
                            <a:srgbClr val="FFFFFF"/>
                          </a:solidFill>
                          <a:latin typeface="Calibri" panose="020F0502020204030204" pitchFamily="34" charset="0"/>
                          <a:cs typeface="Calibri" panose="020F0502020204030204" pitchFamily="34" charset="0"/>
                        </a:rPr>
                        <a:t>s</a:t>
                      </a:r>
                      <a:endParaRPr sz="1200">
                        <a:latin typeface="Calibri" panose="020F0502020204030204" pitchFamily="34" charset="0"/>
                        <a:cs typeface="Calibri" panose="020F0502020204030204" pitchFamily="34" charset="0"/>
                      </a:endParaRPr>
                    </a:p>
                  </a:txBody>
                  <a:tcPr marL="0" marR="0" marT="46355" marB="0">
                    <a:lnL w="6350">
                      <a:solidFill>
                        <a:srgbClr val="FFFFFF"/>
                      </a:solidFill>
                      <a:prstDash val="solid"/>
                    </a:lnL>
                    <a:lnR w="6350">
                      <a:solidFill>
                        <a:srgbClr val="FFFFFF"/>
                      </a:solidFill>
                      <a:prstDash val="solid"/>
                    </a:lnR>
                    <a:lnT w="6350">
                      <a:solidFill>
                        <a:srgbClr val="95A0A9"/>
                      </a:solidFill>
                      <a:prstDash val="solid"/>
                    </a:lnT>
                    <a:lnB w="6350">
                      <a:solidFill>
                        <a:srgbClr val="95A0A9"/>
                      </a:solidFill>
                      <a:prstDash val="solid"/>
                    </a:lnB>
                    <a:solidFill>
                      <a:srgbClr val="006892"/>
                    </a:solidFill>
                  </a:tcPr>
                </a:tc>
                <a:tc>
                  <a:txBody>
                    <a:bodyPr/>
                    <a:lstStyle/>
                    <a:p>
                      <a:pPr marL="40640" marR="33020" indent="41910">
                        <a:lnSpc>
                          <a:spcPct val="104200"/>
                        </a:lnSpc>
                        <a:spcBef>
                          <a:spcPts val="365"/>
                        </a:spcBef>
                      </a:pPr>
                      <a:r>
                        <a:rPr sz="1200" b="1" spc="-55" dirty="0">
                          <a:solidFill>
                            <a:srgbClr val="FFFFFF"/>
                          </a:solidFill>
                          <a:latin typeface="Calibri" panose="020F0502020204030204" pitchFamily="34" charset="0"/>
                          <a:cs typeface="Calibri" panose="020F0502020204030204" pitchFamily="34" charset="0"/>
                        </a:rPr>
                        <a:t>Actual </a:t>
                      </a:r>
                      <a:r>
                        <a:rPr sz="1200" b="1" spc="-35" dirty="0">
                          <a:solidFill>
                            <a:srgbClr val="FFFFFF"/>
                          </a:solidFill>
                          <a:latin typeface="Calibri" panose="020F0502020204030204" pitchFamily="34" charset="0"/>
                          <a:cs typeface="Calibri" panose="020F0502020204030204" pitchFamily="34" charset="0"/>
                        </a:rPr>
                        <a:t>YTD  </a:t>
                      </a:r>
                      <a:r>
                        <a:rPr sz="1200" b="1" spc="-85" dirty="0">
                          <a:solidFill>
                            <a:srgbClr val="FFFFFF"/>
                          </a:solidFill>
                          <a:latin typeface="Calibri" panose="020F0502020204030204" pitchFamily="34" charset="0"/>
                          <a:cs typeface="Calibri" panose="020F0502020204030204" pitchFamily="34" charset="0"/>
                        </a:rPr>
                        <a:t>P</a:t>
                      </a:r>
                      <a:r>
                        <a:rPr sz="1200" b="1" spc="-65" dirty="0">
                          <a:solidFill>
                            <a:srgbClr val="FFFFFF"/>
                          </a:solidFill>
                          <a:latin typeface="Calibri" panose="020F0502020204030204" pitchFamily="34" charset="0"/>
                          <a:cs typeface="Calibri" panose="020F0502020204030204" pitchFamily="34" charset="0"/>
                        </a:rPr>
                        <a:t>e</a:t>
                      </a:r>
                      <a:r>
                        <a:rPr sz="1200" b="1" spc="-40" dirty="0">
                          <a:solidFill>
                            <a:srgbClr val="FFFFFF"/>
                          </a:solidFill>
                          <a:latin typeface="Calibri" panose="020F0502020204030204" pitchFamily="34" charset="0"/>
                          <a:cs typeface="Calibri" panose="020F0502020204030204" pitchFamily="34" charset="0"/>
                        </a:rPr>
                        <a:t>r</a:t>
                      </a:r>
                      <a:r>
                        <a:rPr sz="1200" b="1" spc="-85" dirty="0">
                          <a:solidFill>
                            <a:srgbClr val="FFFFFF"/>
                          </a:solidFill>
                          <a:latin typeface="Calibri" panose="020F0502020204030204" pitchFamily="34" charset="0"/>
                          <a:cs typeface="Calibri" panose="020F0502020204030204" pitchFamily="34" charset="0"/>
                        </a:rPr>
                        <a:t>f</a:t>
                      </a:r>
                      <a:r>
                        <a:rPr sz="1200" b="1" spc="-65" dirty="0">
                          <a:solidFill>
                            <a:srgbClr val="FFFFFF"/>
                          </a:solidFill>
                          <a:latin typeface="Calibri" panose="020F0502020204030204" pitchFamily="34" charset="0"/>
                          <a:cs typeface="Calibri" panose="020F0502020204030204" pitchFamily="34" charset="0"/>
                        </a:rPr>
                        <a:t>o</a:t>
                      </a:r>
                      <a:r>
                        <a:rPr sz="1200" b="1" spc="-45" dirty="0">
                          <a:solidFill>
                            <a:srgbClr val="FFFFFF"/>
                          </a:solidFill>
                          <a:latin typeface="Calibri" panose="020F0502020204030204" pitchFamily="34" charset="0"/>
                          <a:cs typeface="Calibri" panose="020F0502020204030204" pitchFamily="34" charset="0"/>
                        </a:rPr>
                        <a:t>r</a:t>
                      </a:r>
                      <a:r>
                        <a:rPr sz="1200" b="1" spc="-70" dirty="0">
                          <a:solidFill>
                            <a:srgbClr val="FFFFFF"/>
                          </a:solidFill>
                          <a:latin typeface="Calibri" panose="020F0502020204030204" pitchFamily="34" charset="0"/>
                          <a:cs typeface="Calibri" panose="020F0502020204030204" pitchFamily="34" charset="0"/>
                        </a:rPr>
                        <a:t>m</a:t>
                      </a:r>
                      <a:r>
                        <a:rPr sz="1200" b="1" spc="-45" dirty="0">
                          <a:solidFill>
                            <a:srgbClr val="FFFFFF"/>
                          </a:solidFill>
                          <a:latin typeface="Calibri" panose="020F0502020204030204" pitchFamily="34" charset="0"/>
                          <a:cs typeface="Calibri" panose="020F0502020204030204" pitchFamily="34" charset="0"/>
                        </a:rPr>
                        <a:t>a</a:t>
                      </a:r>
                      <a:r>
                        <a:rPr sz="1200" b="1" spc="-70" dirty="0">
                          <a:solidFill>
                            <a:srgbClr val="FFFFFF"/>
                          </a:solidFill>
                          <a:latin typeface="Calibri" panose="020F0502020204030204" pitchFamily="34" charset="0"/>
                          <a:cs typeface="Calibri" panose="020F0502020204030204" pitchFamily="34" charset="0"/>
                        </a:rPr>
                        <a:t>n</a:t>
                      </a:r>
                      <a:r>
                        <a:rPr sz="1200" b="1" spc="-75" dirty="0">
                          <a:solidFill>
                            <a:srgbClr val="FFFFFF"/>
                          </a:solidFill>
                          <a:latin typeface="Calibri" panose="020F0502020204030204" pitchFamily="34" charset="0"/>
                          <a:cs typeface="Calibri" panose="020F0502020204030204" pitchFamily="34" charset="0"/>
                        </a:rPr>
                        <a:t>c</a:t>
                      </a:r>
                      <a:r>
                        <a:rPr sz="1200" b="1" dirty="0">
                          <a:solidFill>
                            <a:srgbClr val="FFFFFF"/>
                          </a:solidFill>
                          <a:latin typeface="Calibri" panose="020F0502020204030204" pitchFamily="34" charset="0"/>
                          <a:cs typeface="Calibri" panose="020F0502020204030204" pitchFamily="34" charset="0"/>
                        </a:rPr>
                        <a:t>e</a:t>
                      </a:r>
                      <a:endParaRPr sz="1200">
                        <a:latin typeface="Calibri" panose="020F0502020204030204" pitchFamily="34" charset="0"/>
                        <a:cs typeface="Calibri" panose="020F0502020204030204" pitchFamily="34" charset="0"/>
                      </a:endParaRPr>
                    </a:p>
                  </a:txBody>
                  <a:tcPr marL="0" marR="0" marT="46355" marB="0">
                    <a:lnL w="6350">
                      <a:solidFill>
                        <a:srgbClr val="FFFFFF"/>
                      </a:solidFill>
                      <a:prstDash val="solid"/>
                    </a:lnL>
                    <a:lnR w="6350">
                      <a:solidFill>
                        <a:srgbClr val="FFFFFF"/>
                      </a:solidFill>
                      <a:prstDash val="solid"/>
                    </a:lnR>
                    <a:lnT w="6350">
                      <a:solidFill>
                        <a:srgbClr val="95A0A9"/>
                      </a:solidFill>
                      <a:prstDash val="solid"/>
                    </a:lnT>
                    <a:lnB w="6350">
                      <a:solidFill>
                        <a:srgbClr val="95A0A9"/>
                      </a:solidFill>
                      <a:prstDash val="solid"/>
                    </a:lnB>
                    <a:solidFill>
                      <a:srgbClr val="006892"/>
                    </a:solidFill>
                  </a:tcPr>
                </a:tc>
                <a:tc>
                  <a:txBody>
                    <a:bodyPr/>
                    <a:lstStyle/>
                    <a:p>
                      <a:pPr>
                        <a:lnSpc>
                          <a:spcPct val="100000"/>
                        </a:lnSpc>
                        <a:spcBef>
                          <a:spcPts val="45"/>
                        </a:spcBef>
                      </a:pPr>
                      <a:endParaRPr sz="1200">
                        <a:latin typeface="Calibri" panose="020F0502020204030204" pitchFamily="34" charset="0"/>
                        <a:cs typeface="Calibri" panose="020F0502020204030204" pitchFamily="34" charset="0"/>
                      </a:endParaRPr>
                    </a:p>
                    <a:p>
                      <a:pPr marL="123825">
                        <a:lnSpc>
                          <a:spcPct val="100000"/>
                        </a:lnSpc>
                      </a:pPr>
                      <a:r>
                        <a:rPr sz="1200" b="1" spc="-60" dirty="0">
                          <a:solidFill>
                            <a:srgbClr val="FFFFFF"/>
                          </a:solidFill>
                          <a:latin typeface="Calibri" panose="020F0502020204030204" pitchFamily="34" charset="0"/>
                          <a:cs typeface="Calibri" panose="020F0502020204030204" pitchFamily="34" charset="0"/>
                        </a:rPr>
                        <a:t>Variance</a:t>
                      </a:r>
                      <a:endParaRPr sz="1200">
                        <a:latin typeface="Calibri" panose="020F0502020204030204" pitchFamily="34" charset="0"/>
                        <a:cs typeface="Calibri" panose="020F0502020204030204" pitchFamily="34" charset="0"/>
                      </a:endParaRPr>
                    </a:p>
                  </a:txBody>
                  <a:tcPr marL="0" marR="0" marT="5715" marB="0">
                    <a:lnL w="6350">
                      <a:solidFill>
                        <a:srgbClr val="FFFFFF"/>
                      </a:solidFill>
                      <a:prstDash val="solid"/>
                    </a:lnL>
                    <a:lnR w="6350">
                      <a:solidFill>
                        <a:srgbClr val="FFFFFF"/>
                      </a:solidFill>
                      <a:prstDash val="solid"/>
                    </a:lnR>
                    <a:lnT w="6350">
                      <a:solidFill>
                        <a:srgbClr val="95A0A9"/>
                      </a:solidFill>
                      <a:prstDash val="solid"/>
                    </a:lnT>
                    <a:lnB w="6350">
                      <a:solidFill>
                        <a:srgbClr val="95A0A9"/>
                      </a:solidFill>
                      <a:prstDash val="solid"/>
                    </a:lnB>
                    <a:solidFill>
                      <a:srgbClr val="006892"/>
                    </a:solidFill>
                  </a:tcPr>
                </a:tc>
                <a:tc>
                  <a:txBody>
                    <a:bodyPr/>
                    <a:lstStyle/>
                    <a:p>
                      <a:pPr marL="264795" marR="208279" indent="-48895">
                        <a:lnSpc>
                          <a:spcPct val="104200"/>
                        </a:lnSpc>
                        <a:spcBef>
                          <a:spcPts val="365"/>
                        </a:spcBef>
                      </a:pPr>
                      <a:r>
                        <a:rPr sz="1200" b="1" spc="-60" dirty="0">
                          <a:solidFill>
                            <a:srgbClr val="FFFFFF"/>
                          </a:solidFill>
                          <a:latin typeface="Calibri" panose="020F0502020204030204" pitchFamily="34" charset="0"/>
                          <a:cs typeface="Calibri" panose="020F0502020204030204" pitchFamily="34" charset="0"/>
                        </a:rPr>
                        <a:t>Reason</a:t>
                      </a:r>
                      <a:r>
                        <a:rPr sz="1200" b="1" spc="-90" dirty="0">
                          <a:solidFill>
                            <a:srgbClr val="FFFFFF"/>
                          </a:solidFill>
                          <a:latin typeface="Calibri" panose="020F0502020204030204" pitchFamily="34" charset="0"/>
                          <a:cs typeface="Calibri" panose="020F0502020204030204" pitchFamily="34" charset="0"/>
                        </a:rPr>
                        <a:t> </a:t>
                      </a:r>
                      <a:r>
                        <a:rPr sz="1200" b="1" spc="-50" dirty="0">
                          <a:solidFill>
                            <a:srgbClr val="FFFFFF"/>
                          </a:solidFill>
                          <a:latin typeface="Calibri" panose="020F0502020204030204" pitchFamily="34" charset="0"/>
                          <a:cs typeface="Calibri" panose="020F0502020204030204" pitchFamily="34" charset="0"/>
                        </a:rPr>
                        <a:t>for  </a:t>
                      </a:r>
                      <a:r>
                        <a:rPr sz="1200" b="1" spc="-60" dirty="0">
                          <a:solidFill>
                            <a:srgbClr val="FFFFFF"/>
                          </a:solidFill>
                          <a:latin typeface="Calibri" panose="020F0502020204030204" pitchFamily="34" charset="0"/>
                          <a:cs typeface="Calibri" panose="020F0502020204030204" pitchFamily="34" charset="0"/>
                        </a:rPr>
                        <a:t>Variance</a:t>
                      </a:r>
                      <a:endParaRPr sz="1200">
                        <a:latin typeface="Calibri" panose="020F0502020204030204" pitchFamily="34" charset="0"/>
                        <a:cs typeface="Calibri" panose="020F0502020204030204" pitchFamily="34" charset="0"/>
                      </a:endParaRPr>
                    </a:p>
                  </a:txBody>
                  <a:tcPr marL="0" marR="0" marT="46355" marB="0">
                    <a:lnL w="6350">
                      <a:solidFill>
                        <a:srgbClr val="FFFFFF"/>
                      </a:solidFill>
                      <a:prstDash val="solid"/>
                    </a:lnL>
                    <a:lnR w="6350">
                      <a:solidFill>
                        <a:srgbClr val="FFFFFF"/>
                      </a:solidFill>
                      <a:prstDash val="solid"/>
                    </a:lnR>
                    <a:lnT w="6350">
                      <a:solidFill>
                        <a:srgbClr val="95A0A9"/>
                      </a:solidFill>
                      <a:prstDash val="solid"/>
                    </a:lnT>
                    <a:lnB w="6350">
                      <a:solidFill>
                        <a:srgbClr val="95A0A9"/>
                      </a:solidFill>
                      <a:prstDash val="solid"/>
                    </a:lnB>
                    <a:solidFill>
                      <a:srgbClr val="AFBC22"/>
                    </a:solidFill>
                  </a:tcPr>
                </a:tc>
                <a:tc>
                  <a:txBody>
                    <a:bodyPr/>
                    <a:lstStyle/>
                    <a:p>
                      <a:pPr>
                        <a:lnSpc>
                          <a:spcPct val="100000"/>
                        </a:lnSpc>
                        <a:spcBef>
                          <a:spcPts val="45"/>
                        </a:spcBef>
                      </a:pPr>
                      <a:endParaRPr sz="1200">
                        <a:latin typeface="Calibri" panose="020F0502020204030204" pitchFamily="34" charset="0"/>
                        <a:cs typeface="Calibri" panose="020F0502020204030204" pitchFamily="34" charset="0"/>
                      </a:endParaRPr>
                    </a:p>
                    <a:p>
                      <a:pPr marL="254635">
                        <a:lnSpc>
                          <a:spcPct val="100000"/>
                        </a:lnSpc>
                      </a:pPr>
                      <a:r>
                        <a:rPr sz="1200" b="1" spc="-50" dirty="0">
                          <a:solidFill>
                            <a:srgbClr val="FFFFFF"/>
                          </a:solidFill>
                          <a:latin typeface="Calibri" panose="020F0502020204030204" pitchFamily="34" charset="0"/>
                          <a:cs typeface="Calibri" panose="020F0502020204030204" pitchFamily="34" charset="0"/>
                        </a:rPr>
                        <a:t>Action</a:t>
                      </a:r>
                      <a:r>
                        <a:rPr sz="1200" b="1" spc="-10" dirty="0">
                          <a:solidFill>
                            <a:srgbClr val="FFFFFF"/>
                          </a:solidFill>
                          <a:latin typeface="Calibri" panose="020F0502020204030204" pitchFamily="34" charset="0"/>
                          <a:cs typeface="Calibri" panose="020F0502020204030204" pitchFamily="34" charset="0"/>
                        </a:rPr>
                        <a:t> </a:t>
                      </a:r>
                      <a:r>
                        <a:rPr sz="1200" b="1" spc="-45" dirty="0">
                          <a:solidFill>
                            <a:srgbClr val="FFFFFF"/>
                          </a:solidFill>
                          <a:latin typeface="Calibri" panose="020F0502020204030204" pitchFamily="34" charset="0"/>
                          <a:cs typeface="Calibri" panose="020F0502020204030204" pitchFamily="34" charset="0"/>
                        </a:rPr>
                        <a:t>Plan</a:t>
                      </a:r>
                      <a:endParaRPr sz="1200">
                        <a:latin typeface="Calibri" panose="020F0502020204030204" pitchFamily="34" charset="0"/>
                        <a:cs typeface="Calibri" panose="020F0502020204030204" pitchFamily="34" charset="0"/>
                      </a:endParaRPr>
                    </a:p>
                  </a:txBody>
                  <a:tcPr marL="0" marR="0" marT="5715" marB="0">
                    <a:lnL w="6350">
                      <a:solidFill>
                        <a:srgbClr val="FFFFFF"/>
                      </a:solidFill>
                      <a:prstDash val="solid"/>
                    </a:lnL>
                    <a:lnR w="6350">
                      <a:solidFill>
                        <a:srgbClr val="95A0A9"/>
                      </a:solidFill>
                      <a:prstDash val="solid"/>
                    </a:lnR>
                    <a:lnT w="6350">
                      <a:solidFill>
                        <a:srgbClr val="95A0A9"/>
                      </a:solidFill>
                      <a:prstDash val="solid"/>
                    </a:lnT>
                    <a:lnB w="6350">
                      <a:solidFill>
                        <a:srgbClr val="95A0A9"/>
                      </a:solidFill>
                      <a:prstDash val="solid"/>
                    </a:lnB>
                    <a:solidFill>
                      <a:srgbClr val="006892"/>
                    </a:solidFill>
                  </a:tcPr>
                </a:tc>
                <a:extLst>
                  <a:ext uri="{0D108BD9-81ED-4DB2-BD59-A6C34878D82A}">
                    <a16:rowId xmlns:a16="http://schemas.microsoft.com/office/drawing/2014/main" val="10000"/>
                  </a:ext>
                </a:extLst>
              </a:tr>
              <a:tr h="714514">
                <a:tc>
                  <a:txBody>
                    <a:bodyPr/>
                    <a:lstStyle/>
                    <a:p>
                      <a:pPr>
                        <a:lnSpc>
                          <a:spcPct val="100000"/>
                        </a:lnSpc>
                      </a:pPr>
                      <a:endParaRPr sz="1200">
                        <a:latin typeface="Calibri" panose="020F0502020204030204" pitchFamily="34" charset="0"/>
                        <a:cs typeface="Calibri" panose="020F0502020204030204" pitchFamily="34" charset="0"/>
                      </a:endParaRPr>
                    </a:p>
                  </a:txBody>
                  <a:tcPr marL="0" marR="0" marT="0" marB="0">
                    <a:lnL w="6350">
                      <a:solidFill>
                        <a:srgbClr val="95A0A9"/>
                      </a:solidFill>
                      <a:prstDash val="solid"/>
                    </a:lnL>
                    <a:lnR w="6350">
                      <a:solidFill>
                        <a:srgbClr val="95A0A9"/>
                      </a:solidFill>
                      <a:prstDash val="solid"/>
                    </a:lnR>
                    <a:lnT w="6350">
                      <a:solidFill>
                        <a:srgbClr val="95A0A9"/>
                      </a:solidFill>
                      <a:prstDash val="solid"/>
                    </a:lnT>
                  </a:tcPr>
                </a:tc>
                <a:tc>
                  <a:txBody>
                    <a:bodyPr/>
                    <a:lstStyle/>
                    <a:p>
                      <a:pPr>
                        <a:lnSpc>
                          <a:spcPct val="100000"/>
                        </a:lnSpc>
                        <a:spcBef>
                          <a:spcPts val="50"/>
                        </a:spcBef>
                      </a:pPr>
                      <a:endParaRPr sz="1200" dirty="0">
                        <a:latin typeface="Calibri" panose="020F0502020204030204" pitchFamily="34" charset="0"/>
                        <a:cs typeface="Calibri" panose="020F0502020204030204" pitchFamily="34" charset="0"/>
                      </a:endParaRPr>
                    </a:p>
                    <a:p>
                      <a:pPr marL="74930" marR="81915">
                        <a:lnSpc>
                          <a:spcPct val="104200"/>
                        </a:lnSpc>
                      </a:pPr>
                      <a:r>
                        <a:rPr sz="1200" spc="-55" dirty="0">
                          <a:latin typeface="Calibri" panose="020F0502020204030204" pitchFamily="34" charset="0"/>
                          <a:cs typeface="Calibri" panose="020F0502020204030204" pitchFamily="34" charset="0"/>
                        </a:rPr>
                        <a:t>Improved  </a:t>
                      </a:r>
                      <a:r>
                        <a:rPr sz="1200" spc="-50" dirty="0">
                          <a:latin typeface="Calibri" panose="020F0502020204030204" pitchFamily="34" charset="0"/>
                          <a:cs typeface="Calibri" panose="020F0502020204030204" pitchFamily="34" charset="0"/>
                        </a:rPr>
                        <a:t>p</a:t>
                      </a:r>
                      <a:r>
                        <a:rPr sz="1200" spc="-70" dirty="0">
                          <a:latin typeface="Calibri" panose="020F0502020204030204" pitchFamily="34" charset="0"/>
                          <a:cs typeface="Calibri" panose="020F0502020204030204" pitchFamily="34" charset="0"/>
                        </a:rPr>
                        <a:t>ro</a:t>
                      </a:r>
                      <a:r>
                        <a:rPr sz="1200" spc="-20" dirty="0">
                          <a:latin typeface="Calibri" panose="020F0502020204030204" pitchFamily="34" charset="0"/>
                          <a:cs typeface="Calibri" panose="020F0502020204030204" pitchFamily="34" charset="0"/>
                        </a:rPr>
                        <a:t>d</a:t>
                      </a:r>
                      <a:r>
                        <a:rPr sz="1200" spc="-60" dirty="0">
                          <a:latin typeface="Calibri" panose="020F0502020204030204" pitchFamily="34" charset="0"/>
                          <a:cs typeface="Calibri" panose="020F0502020204030204" pitchFamily="34" charset="0"/>
                        </a:rPr>
                        <a:t>u</a:t>
                      </a:r>
                      <a:r>
                        <a:rPr sz="1200" spc="-40" dirty="0">
                          <a:latin typeface="Calibri" panose="020F0502020204030204" pitchFamily="34" charset="0"/>
                          <a:cs typeface="Calibri" panose="020F0502020204030204" pitchFamily="34" charset="0"/>
                        </a:rPr>
                        <a:t>c</a:t>
                      </a:r>
                      <a:r>
                        <a:rPr sz="1200" spc="-30" dirty="0">
                          <a:latin typeface="Calibri" panose="020F0502020204030204" pitchFamily="34" charset="0"/>
                          <a:cs typeface="Calibri" panose="020F0502020204030204" pitchFamily="34" charset="0"/>
                        </a:rPr>
                        <a:t>t</a:t>
                      </a:r>
                      <a:r>
                        <a:rPr sz="1200" spc="-40" dirty="0">
                          <a:latin typeface="Calibri" panose="020F0502020204030204" pitchFamily="34" charset="0"/>
                          <a:cs typeface="Calibri" panose="020F0502020204030204" pitchFamily="34" charset="0"/>
                        </a:rPr>
                        <a:t>i</a:t>
                      </a:r>
                      <a:r>
                        <a:rPr sz="1200" spc="-50" dirty="0">
                          <a:latin typeface="Calibri" panose="020F0502020204030204" pitchFamily="34" charset="0"/>
                          <a:cs typeface="Calibri" panose="020F0502020204030204" pitchFamily="34" charset="0"/>
                        </a:rPr>
                        <a:t>o</a:t>
                      </a:r>
                      <a:r>
                        <a:rPr sz="1200" dirty="0">
                          <a:latin typeface="Calibri" panose="020F0502020204030204" pitchFamily="34" charset="0"/>
                          <a:cs typeface="Calibri" panose="020F0502020204030204" pitchFamily="34" charset="0"/>
                        </a:rPr>
                        <a:t>n</a:t>
                      </a:r>
                    </a:p>
                  </a:txBody>
                  <a:tcPr marL="0" marR="0" marT="6350"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marL="74930" marR="40640">
                        <a:lnSpc>
                          <a:spcPct val="104200"/>
                        </a:lnSpc>
                        <a:spcBef>
                          <a:spcPts val="700"/>
                        </a:spcBef>
                      </a:pPr>
                      <a:r>
                        <a:rPr sz="1200" spc="-60" dirty="0">
                          <a:latin typeface="Calibri" panose="020F0502020204030204" pitchFamily="34" charset="0"/>
                          <a:cs typeface="Calibri" panose="020F0502020204030204" pitchFamily="34" charset="0"/>
                        </a:rPr>
                        <a:t>Percentage  </a:t>
                      </a:r>
                      <a:r>
                        <a:rPr sz="1200" dirty="0">
                          <a:latin typeface="Calibri" panose="020F0502020204030204" pitchFamily="34" charset="0"/>
                          <a:cs typeface="Calibri" panose="020F0502020204030204" pitchFamily="34" charset="0"/>
                        </a:rPr>
                        <a:t>(%)</a:t>
                      </a:r>
                      <a:r>
                        <a:rPr sz="1200" spc="-75" dirty="0">
                          <a:latin typeface="Calibri" panose="020F0502020204030204" pitchFamily="34" charset="0"/>
                          <a:cs typeface="Calibri" panose="020F0502020204030204" pitchFamily="34" charset="0"/>
                        </a:rPr>
                        <a:t> </a:t>
                      </a:r>
                      <a:r>
                        <a:rPr sz="1200" spc="-60" dirty="0">
                          <a:latin typeface="Calibri" panose="020F0502020204030204" pitchFamily="34" charset="0"/>
                          <a:cs typeface="Calibri" panose="020F0502020204030204" pitchFamily="34" charset="0"/>
                        </a:rPr>
                        <a:t>success  rate</a:t>
                      </a:r>
                      <a:endParaRPr sz="1200" dirty="0">
                        <a:latin typeface="Calibri" panose="020F0502020204030204" pitchFamily="34" charset="0"/>
                        <a:cs typeface="Calibri" panose="020F0502020204030204" pitchFamily="34" charset="0"/>
                      </a:endParaRPr>
                    </a:p>
                  </a:txBody>
                  <a:tcPr marL="0" marR="0" marT="88900"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a:lnSpc>
                          <a:spcPct val="100000"/>
                        </a:lnSpc>
                      </a:pPr>
                      <a:endParaRPr sz="1200" dirty="0">
                        <a:latin typeface="Calibri" panose="020F0502020204030204" pitchFamily="34" charset="0"/>
                        <a:cs typeface="Calibri" panose="020F0502020204030204" pitchFamily="34" charset="0"/>
                      </a:endParaRPr>
                    </a:p>
                    <a:p>
                      <a:pPr marL="74930">
                        <a:lnSpc>
                          <a:spcPct val="100000"/>
                        </a:lnSpc>
                        <a:spcBef>
                          <a:spcPts val="590"/>
                        </a:spcBef>
                      </a:pPr>
                      <a:r>
                        <a:rPr sz="1200" spc="-20" dirty="0">
                          <a:latin typeface="Calibri" panose="020F0502020204030204" pitchFamily="34" charset="0"/>
                          <a:cs typeface="Calibri" panose="020F0502020204030204" pitchFamily="34" charset="0"/>
                        </a:rPr>
                        <a:t>85%</a:t>
                      </a:r>
                      <a:endParaRPr sz="1200" dirty="0">
                        <a:latin typeface="Calibri" panose="020F0502020204030204" pitchFamily="34" charset="0"/>
                        <a:cs typeface="Calibri" panose="020F0502020204030204" pitchFamily="34" charset="0"/>
                      </a:endParaRPr>
                    </a:p>
                  </a:txBody>
                  <a:tcPr marL="0" marR="0" marT="0"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a:lnSpc>
                          <a:spcPct val="100000"/>
                        </a:lnSpc>
                      </a:pPr>
                      <a:endParaRPr sz="1200" dirty="0">
                        <a:latin typeface="Calibri" panose="020F0502020204030204" pitchFamily="34" charset="0"/>
                        <a:cs typeface="Calibri" panose="020F0502020204030204" pitchFamily="34" charset="0"/>
                      </a:endParaRPr>
                    </a:p>
                    <a:p>
                      <a:pPr marL="74930">
                        <a:lnSpc>
                          <a:spcPct val="100000"/>
                        </a:lnSpc>
                        <a:spcBef>
                          <a:spcPts val="590"/>
                        </a:spcBef>
                      </a:pPr>
                      <a:r>
                        <a:rPr sz="1200" spc="-25" dirty="0">
                          <a:latin typeface="Calibri" panose="020F0502020204030204" pitchFamily="34" charset="0"/>
                          <a:cs typeface="Calibri" panose="020F0502020204030204" pitchFamily="34" charset="0"/>
                        </a:rPr>
                        <a:t>74.8%</a:t>
                      </a:r>
                      <a:endParaRPr sz="1200" dirty="0">
                        <a:latin typeface="Calibri" panose="020F0502020204030204" pitchFamily="34" charset="0"/>
                        <a:cs typeface="Calibri" panose="020F0502020204030204" pitchFamily="34" charset="0"/>
                      </a:endParaRPr>
                    </a:p>
                  </a:txBody>
                  <a:tcPr marL="0" marR="0" marT="0"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marL="74930">
                        <a:lnSpc>
                          <a:spcPct val="100000"/>
                        </a:lnSpc>
                        <a:spcBef>
                          <a:spcPts val="740"/>
                        </a:spcBef>
                      </a:pPr>
                      <a:r>
                        <a:rPr sz="1200" spc="-10" dirty="0">
                          <a:latin typeface="Calibri" panose="020F0502020204030204" pitchFamily="34" charset="0"/>
                          <a:cs typeface="Calibri" panose="020F0502020204030204" pitchFamily="34" charset="0"/>
                        </a:rPr>
                        <a:t>-10.2%</a:t>
                      </a:r>
                      <a:endParaRPr sz="1200" dirty="0">
                        <a:latin typeface="Calibri" panose="020F0502020204030204" pitchFamily="34" charset="0"/>
                        <a:cs typeface="Calibri" panose="020F0502020204030204" pitchFamily="34" charset="0"/>
                      </a:endParaRPr>
                    </a:p>
                    <a:p>
                      <a:pPr marL="74930" marR="146685">
                        <a:lnSpc>
                          <a:spcPct val="104200"/>
                        </a:lnSpc>
                      </a:pPr>
                      <a:r>
                        <a:rPr sz="1200" spc="-50" dirty="0">
                          <a:latin typeface="Calibri" panose="020F0502020204030204" pitchFamily="34" charset="0"/>
                          <a:cs typeface="Calibri" panose="020F0502020204030204" pitchFamily="34" charset="0"/>
                        </a:rPr>
                        <a:t>Not  </a:t>
                      </a:r>
                      <a:r>
                        <a:rPr sz="1200" spc="-60" dirty="0">
                          <a:latin typeface="Calibri" panose="020F0502020204030204" pitchFamily="34" charset="0"/>
                          <a:cs typeface="Calibri" panose="020F0502020204030204" pitchFamily="34" charset="0"/>
                        </a:rPr>
                        <a:t>a</a:t>
                      </a:r>
                      <a:r>
                        <a:rPr sz="1200" spc="-40" dirty="0">
                          <a:latin typeface="Calibri" panose="020F0502020204030204" pitchFamily="34" charset="0"/>
                          <a:cs typeface="Calibri" panose="020F0502020204030204" pitchFamily="34" charset="0"/>
                        </a:rPr>
                        <a:t>c</a:t>
                      </a:r>
                      <a:r>
                        <a:rPr sz="1200" spc="-15" dirty="0">
                          <a:latin typeface="Calibri" panose="020F0502020204030204" pitchFamily="34" charset="0"/>
                          <a:cs typeface="Calibri" panose="020F0502020204030204" pitchFamily="34" charset="0"/>
                        </a:rPr>
                        <a:t>h</a:t>
                      </a:r>
                      <a:r>
                        <a:rPr sz="1200" spc="-40" dirty="0">
                          <a:latin typeface="Calibri" panose="020F0502020204030204" pitchFamily="34" charset="0"/>
                          <a:cs typeface="Calibri" panose="020F0502020204030204" pitchFamily="34" charset="0"/>
                        </a:rPr>
                        <a:t>i</a:t>
                      </a:r>
                      <a:r>
                        <a:rPr sz="1200" spc="-95" dirty="0">
                          <a:latin typeface="Calibri" panose="020F0502020204030204" pitchFamily="34" charset="0"/>
                          <a:cs typeface="Calibri" panose="020F0502020204030204" pitchFamily="34" charset="0"/>
                        </a:rPr>
                        <a:t>e</a:t>
                      </a:r>
                      <a:r>
                        <a:rPr sz="1200" spc="-90" dirty="0">
                          <a:latin typeface="Calibri" panose="020F0502020204030204" pitchFamily="34" charset="0"/>
                          <a:cs typeface="Calibri" panose="020F0502020204030204" pitchFamily="34" charset="0"/>
                        </a:rPr>
                        <a:t>v</a:t>
                      </a:r>
                      <a:r>
                        <a:rPr sz="1200" spc="-65" dirty="0">
                          <a:latin typeface="Calibri" panose="020F0502020204030204" pitchFamily="34" charset="0"/>
                          <a:cs typeface="Calibri" panose="020F0502020204030204" pitchFamily="34" charset="0"/>
                        </a:rPr>
                        <a:t>e</a:t>
                      </a:r>
                      <a:r>
                        <a:rPr sz="1200" dirty="0">
                          <a:latin typeface="Calibri" panose="020F0502020204030204" pitchFamily="34" charset="0"/>
                          <a:cs typeface="Calibri" panose="020F0502020204030204" pitchFamily="34" charset="0"/>
                        </a:rPr>
                        <a:t>d</a:t>
                      </a:r>
                    </a:p>
                  </a:txBody>
                  <a:tcPr marL="0" marR="0" marT="93980"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marL="74930" marR="415925">
                        <a:lnSpc>
                          <a:spcPct val="104200"/>
                        </a:lnSpc>
                        <a:spcBef>
                          <a:spcPts val="700"/>
                        </a:spcBef>
                      </a:pPr>
                      <a:r>
                        <a:rPr sz="1200" spc="-20" dirty="0">
                          <a:latin typeface="Calibri" panose="020F0502020204030204" pitchFamily="34" charset="0"/>
                          <a:cs typeface="Calibri" panose="020F0502020204030204" pitchFamily="34" charset="0"/>
                        </a:rPr>
                        <a:t>I</a:t>
                      </a:r>
                      <a:r>
                        <a:rPr sz="1200" spc="-30" dirty="0">
                          <a:latin typeface="Calibri" panose="020F0502020204030204" pitchFamily="34" charset="0"/>
                          <a:cs typeface="Calibri" panose="020F0502020204030204" pitchFamily="34" charset="0"/>
                        </a:rPr>
                        <a:t>m</a:t>
                      </a:r>
                      <a:r>
                        <a:rPr sz="1200" spc="-50" dirty="0">
                          <a:latin typeface="Calibri" panose="020F0502020204030204" pitchFamily="34" charset="0"/>
                          <a:cs typeface="Calibri" panose="020F0502020204030204" pitchFamily="34" charset="0"/>
                        </a:rPr>
                        <a:t>p</a:t>
                      </a:r>
                      <a:r>
                        <a:rPr sz="1200" spc="-70" dirty="0">
                          <a:latin typeface="Calibri" panose="020F0502020204030204" pitchFamily="34" charset="0"/>
                          <a:cs typeface="Calibri" panose="020F0502020204030204" pitchFamily="34" charset="0"/>
                        </a:rPr>
                        <a:t>r</a:t>
                      </a:r>
                      <a:r>
                        <a:rPr sz="1200" spc="-100" dirty="0">
                          <a:latin typeface="Calibri" panose="020F0502020204030204" pitchFamily="34" charset="0"/>
                          <a:cs typeface="Calibri" panose="020F0502020204030204" pitchFamily="34" charset="0"/>
                        </a:rPr>
                        <a:t>o</a:t>
                      </a:r>
                      <a:r>
                        <a:rPr sz="1200" spc="-90" dirty="0">
                          <a:latin typeface="Calibri" panose="020F0502020204030204" pitchFamily="34" charset="0"/>
                          <a:cs typeface="Calibri" panose="020F0502020204030204" pitchFamily="34" charset="0"/>
                        </a:rPr>
                        <a:t>v</a:t>
                      </a:r>
                      <a:r>
                        <a:rPr sz="1200" spc="-65" dirty="0">
                          <a:latin typeface="Calibri" panose="020F0502020204030204" pitchFamily="34" charset="0"/>
                          <a:cs typeface="Calibri" panose="020F0502020204030204" pitchFamily="34" charset="0"/>
                        </a:rPr>
                        <a:t>e</a:t>
                      </a:r>
                      <a:r>
                        <a:rPr sz="1200" dirty="0">
                          <a:latin typeface="Calibri" panose="020F0502020204030204" pitchFamily="34" charset="0"/>
                          <a:cs typeface="Calibri" panose="020F0502020204030204" pitchFamily="34" charset="0"/>
                        </a:rPr>
                        <a:t>d  </a:t>
                      </a:r>
                      <a:r>
                        <a:rPr sz="1200" spc="-30" dirty="0">
                          <a:latin typeface="Calibri" panose="020F0502020204030204" pitchFamily="34" charset="0"/>
                          <a:cs typeface="Calibri" panose="020F0502020204030204" pitchFamily="34" charset="0"/>
                        </a:rPr>
                        <a:t>planning  </a:t>
                      </a:r>
                      <a:r>
                        <a:rPr sz="1200" spc="-45" dirty="0">
                          <a:latin typeface="Calibri" panose="020F0502020204030204" pitchFamily="34" charset="0"/>
                          <a:cs typeface="Calibri" panose="020F0502020204030204" pitchFamily="34" charset="0"/>
                        </a:rPr>
                        <a:t>functions</a:t>
                      </a:r>
                      <a:endParaRPr sz="1200" dirty="0">
                        <a:latin typeface="Calibri" panose="020F0502020204030204" pitchFamily="34" charset="0"/>
                        <a:cs typeface="Calibri" panose="020F0502020204030204" pitchFamily="34" charset="0"/>
                      </a:endParaRPr>
                    </a:p>
                  </a:txBody>
                  <a:tcPr marL="0" marR="0" marT="88900"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a:lnSpc>
                          <a:spcPct val="100000"/>
                        </a:lnSpc>
                        <a:spcBef>
                          <a:spcPts val="50"/>
                        </a:spcBef>
                      </a:pPr>
                      <a:endParaRPr sz="1200">
                        <a:latin typeface="Calibri" panose="020F0502020204030204" pitchFamily="34" charset="0"/>
                        <a:cs typeface="Calibri" panose="020F0502020204030204" pitchFamily="34" charset="0"/>
                      </a:endParaRPr>
                    </a:p>
                    <a:p>
                      <a:pPr marL="74930" marR="164465">
                        <a:lnSpc>
                          <a:spcPct val="104200"/>
                        </a:lnSpc>
                      </a:pPr>
                      <a:r>
                        <a:rPr sz="1200" spc="-40" dirty="0">
                          <a:latin typeface="Calibri" panose="020F0502020204030204" pitchFamily="34" charset="0"/>
                          <a:cs typeface="Calibri" panose="020F0502020204030204" pitchFamily="34" charset="0"/>
                        </a:rPr>
                        <a:t>Continue with  </a:t>
                      </a:r>
                      <a:r>
                        <a:rPr sz="1200" spc="-30" dirty="0">
                          <a:latin typeface="Calibri" panose="020F0502020204030204" pitchFamily="34" charset="0"/>
                          <a:cs typeface="Calibri" panose="020F0502020204030204" pitchFamily="34" charset="0"/>
                        </a:rPr>
                        <a:t>planning </a:t>
                      </a:r>
                      <a:r>
                        <a:rPr sz="1200" spc="-25" dirty="0">
                          <a:latin typeface="Calibri" panose="020F0502020204030204" pitchFamily="34" charset="0"/>
                          <a:cs typeface="Calibri" panose="020F0502020204030204" pitchFamily="34" charset="0"/>
                        </a:rPr>
                        <a:t>on</a:t>
                      </a:r>
                      <a:r>
                        <a:rPr sz="1200" spc="-50" dirty="0">
                          <a:latin typeface="Calibri" panose="020F0502020204030204" pitchFamily="34" charset="0"/>
                          <a:cs typeface="Calibri" panose="020F0502020204030204" pitchFamily="34" charset="0"/>
                        </a:rPr>
                        <a:t> </a:t>
                      </a:r>
                      <a:r>
                        <a:rPr sz="1200" spc="-30" dirty="0">
                          <a:latin typeface="Calibri" panose="020F0502020204030204" pitchFamily="34" charset="0"/>
                          <a:cs typeface="Calibri" panose="020F0502020204030204" pitchFamily="34" charset="0"/>
                        </a:rPr>
                        <a:t>time</a:t>
                      </a:r>
                      <a:endParaRPr sz="1200">
                        <a:latin typeface="Calibri" panose="020F0502020204030204" pitchFamily="34" charset="0"/>
                        <a:cs typeface="Calibri" panose="020F0502020204030204" pitchFamily="34" charset="0"/>
                      </a:endParaRPr>
                    </a:p>
                  </a:txBody>
                  <a:tcPr marL="0" marR="0" marT="6350"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extLst>
                  <a:ext uri="{0D108BD9-81ED-4DB2-BD59-A6C34878D82A}">
                    <a16:rowId xmlns:a16="http://schemas.microsoft.com/office/drawing/2014/main" val="10001"/>
                  </a:ext>
                </a:extLst>
              </a:tr>
              <a:tr h="1555968">
                <a:tc>
                  <a:txBody>
                    <a:bodyPr/>
                    <a:lstStyle/>
                    <a:p>
                      <a:pPr>
                        <a:lnSpc>
                          <a:spcPct val="100000"/>
                        </a:lnSpc>
                      </a:pPr>
                      <a:endParaRPr sz="1200">
                        <a:latin typeface="Calibri" panose="020F0502020204030204" pitchFamily="34" charset="0"/>
                        <a:cs typeface="Calibri" panose="020F0502020204030204" pitchFamily="34" charset="0"/>
                      </a:endParaRPr>
                    </a:p>
                    <a:p>
                      <a:pPr>
                        <a:lnSpc>
                          <a:spcPct val="100000"/>
                        </a:lnSpc>
                        <a:spcBef>
                          <a:spcPts val="10"/>
                        </a:spcBef>
                      </a:pPr>
                      <a:endParaRPr sz="1200">
                        <a:latin typeface="Calibri" panose="020F0502020204030204" pitchFamily="34" charset="0"/>
                        <a:cs typeface="Calibri" panose="020F0502020204030204" pitchFamily="34" charset="0"/>
                      </a:endParaRPr>
                    </a:p>
                    <a:p>
                      <a:pPr marL="74930" marR="30480">
                        <a:lnSpc>
                          <a:spcPct val="104200"/>
                        </a:lnSpc>
                      </a:pPr>
                      <a:r>
                        <a:rPr sz="1200" b="1" spc="-70" dirty="0">
                          <a:latin typeface="Calibri" panose="020F0502020204030204" pitchFamily="34" charset="0"/>
                          <a:cs typeface="Calibri" panose="020F0502020204030204" pitchFamily="34" charset="0"/>
                        </a:rPr>
                        <a:t>Improved  </a:t>
                      </a:r>
                      <a:r>
                        <a:rPr sz="1200" b="1" spc="-60" dirty="0">
                          <a:latin typeface="Calibri" panose="020F0502020204030204" pitchFamily="34" charset="0"/>
                          <a:cs typeface="Calibri" panose="020F0502020204030204" pitchFamily="34" charset="0"/>
                        </a:rPr>
                        <a:t>product  </a:t>
                      </a:r>
                      <a:r>
                        <a:rPr sz="1200" b="1" spc="-75" dirty="0">
                          <a:latin typeface="Calibri" panose="020F0502020204030204" pitchFamily="34" charset="0"/>
                          <a:cs typeface="Calibri" panose="020F0502020204030204" pitchFamily="34" charset="0"/>
                        </a:rPr>
                        <a:t>a</a:t>
                      </a:r>
                      <a:r>
                        <a:rPr sz="1200" b="1" spc="-110" dirty="0">
                          <a:latin typeface="Calibri" panose="020F0502020204030204" pitchFamily="34" charset="0"/>
                          <a:cs typeface="Calibri" panose="020F0502020204030204" pitchFamily="34" charset="0"/>
                        </a:rPr>
                        <a:t>v</a:t>
                      </a:r>
                      <a:r>
                        <a:rPr sz="1200" b="1" spc="-40" dirty="0">
                          <a:latin typeface="Calibri" panose="020F0502020204030204" pitchFamily="34" charset="0"/>
                          <a:cs typeface="Calibri" panose="020F0502020204030204" pitchFamily="34" charset="0"/>
                        </a:rPr>
                        <a:t>ai</a:t>
                      </a:r>
                      <a:r>
                        <a:rPr sz="1200" b="1" spc="-55" dirty="0">
                          <a:latin typeface="Calibri" panose="020F0502020204030204" pitchFamily="34" charset="0"/>
                          <a:cs typeface="Calibri" panose="020F0502020204030204" pitchFamily="34" charset="0"/>
                        </a:rPr>
                        <a:t>l</a:t>
                      </a:r>
                      <a:r>
                        <a:rPr sz="1200" b="1" spc="-35" dirty="0">
                          <a:latin typeface="Calibri" panose="020F0502020204030204" pitchFamily="34" charset="0"/>
                          <a:cs typeface="Calibri" panose="020F0502020204030204" pitchFamily="34" charset="0"/>
                        </a:rPr>
                        <a:t>a</a:t>
                      </a:r>
                      <a:r>
                        <a:rPr sz="1200" b="1" spc="-55" dirty="0">
                          <a:latin typeface="Calibri" panose="020F0502020204030204" pitchFamily="34" charset="0"/>
                          <a:cs typeface="Calibri" panose="020F0502020204030204" pitchFamily="34" charset="0"/>
                        </a:rPr>
                        <a:t>b</a:t>
                      </a:r>
                      <a:r>
                        <a:rPr sz="1200" b="1" spc="-40" dirty="0">
                          <a:latin typeface="Calibri" panose="020F0502020204030204" pitchFamily="34" charset="0"/>
                          <a:cs typeface="Calibri" panose="020F0502020204030204" pitchFamily="34" charset="0"/>
                        </a:rPr>
                        <a:t>i</a:t>
                      </a:r>
                      <a:r>
                        <a:rPr sz="1200" b="1" spc="-20" dirty="0">
                          <a:latin typeface="Calibri" panose="020F0502020204030204" pitchFamily="34" charset="0"/>
                          <a:cs typeface="Calibri" panose="020F0502020204030204" pitchFamily="34" charset="0"/>
                        </a:rPr>
                        <a:t>l</a:t>
                      </a:r>
                      <a:r>
                        <a:rPr sz="1200" b="1" spc="-45" dirty="0">
                          <a:latin typeface="Calibri" panose="020F0502020204030204" pitchFamily="34" charset="0"/>
                          <a:cs typeface="Calibri" panose="020F0502020204030204" pitchFamily="34" charset="0"/>
                        </a:rPr>
                        <a:t>i</a:t>
                      </a:r>
                      <a:r>
                        <a:rPr sz="1200" b="1" spc="-60" dirty="0">
                          <a:latin typeface="Calibri" panose="020F0502020204030204" pitchFamily="34" charset="0"/>
                          <a:cs typeface="Calibri" panose="020F0502020204030204" pitchFamily="34" charset="0"/>
                        </a:rPr>
                        <a:t>t</a:t>
                      </a:r>
                      <a:r>
                        <a:rPr sz="1200" b="1" dirty="0">
                          <a:latin typeface="Calibri" panose="020F0502020204030204" pitchFamily="34" charset="0"/>
                          <a:cs typeface="Calibri" panose="020F0502020204030204" pitchFamily="34" charset="0"/>
                        </a:rPr>
                        <a:t>y</a:t>
                      </a:r>
                      <a:endParaRPr sz="1200">
                        <a:latin typeface="Calibri" panose="020F0502020204030204" pitchFamily="34" charset="0"/>
                        <a:cs typeface="Calibri" panose="020F0502020204030204" pitchFamily="34" charset="0"/>
                      </a:endParaRPr>
                    </a:p>
                  </a:txBody>
                  <a:tcPr marL="0" marR="0" marT="0" marB="0">
                    <a:lnL w="6350">
                      <a:solidFill>
                        <a:srgbClr val="95A0A9"/>
                      </a:solidFill>
                      <a:prstDash val="solid"/>
                    </a:lnL>
                    <a:lnR w="6350">
                      <a:solidFill>
                        <a:srgbClr val="95A0A9"/>
                      </a:solidFill>
                      <a:prstDash val="solid"/>
                    </a:lnR>
                  </a:tcPr>
                </a:tc>
                <a:tc>
                  <a:txBody>
                    <a:bodyPr/>
                    <a:lstStyle/>
                    <a:p>
                      <a:pPr>
                        <a:lnSpc>
                          <a:spcPct val="100000"/>
                        </a:lnSpc>
                      </a:pPr>
                      <a:endParaRPr sz="1200" dirty="0">
                        <a:latin typeface="Calibri" panose="020F0502020204030204" pitchFamily="34" charset="0"/>
                        <a:cs typeface="Calibri" panose="020F0502020204030204" pitchFamily="34" charset="0"/>
                      </a:endParaRPr>
                    </a:p>
                    <a:p>
                      <a:pPr>
                        <a:lnSpc>
                          <a:spcPct val="100000"/>
                        </a:lnSpc>
                      </a:pPr>
                      <a:endParaRPr sz="1200" dirty="0">
                        <a:latin typeface="Calibri" panose="020F0502020204030204" pitchFamily="34" charset="0"/>
                        <a:cs typeface="Calibri" panose="020F0502020204030204" pitchFamily="34" charset="0"/>
                      </a:endParaRPr>
                    </a:p>
                    <a:p>
                      <a:pPr>
                        <a:lnSpc>
                          <a:spcPct val="100000"/>
                        </a:lnSpc>
                        <a:spcBef>
                          <a:spcPts val="5"/>
                        </a:spcBef>
                      </a:pPr>
                      <a:endParaRPr sz="1200" dirty="0">
                        <a:latin typeface="Calibri" panose="020F0502020204030204" pitchFamily="34" charset="0"/>
                        <a:cs typeface="Calibri" panose="020F0502020204030204" pitchFamily="34" charset="0"/>
                      </a:endParaRPr>
                    </a:p>
                    <a:p>
                      <a:pPr marL="74295" marR="142875">
                        <a:lnSpc>
                          <a:spcPct val="135400"/>
                        </a:lnSpc>
                      </a:pPr>
                      <a:r>
                        <a:rPr sz="1200" spc="-20" dirty="0">
                          <a:latin typeface="Calibri" panose="020F0502020204030204" pitchFamily="34" charset="0"/>
                          <a:cs typeface="Calibri" panose="020F0502020204030204" pitchFamily="34" charset="0"/>
                        </a:rPr>
                        <a:t>I</a:t>
                      </a:r>
                      <a:r>
                        <a:rPr sz="1200" spc="-30" dirty="0">
                          <a:latin typeface="Calibri" panose="020F0502020204030204" pitchFamily="34" charset="0"/>
                          <a:cs typeface="Calibri" panose="020F0502020204030204" pitchFamily="34" charset="0"/>
                        </a:rPr>
                        <a:t>m</a:t>
                      </a:r>
                      <a:r>
                        <a:rPr sz="1200" spc="-50" dirty="0">
                          <a:latin typeface="Calibri" panose="020F0502020204030204" pitchFamily="34" charset="0"/>
                          <a:cs typeface="Calibri" panose="020F0502020204030204" pitchFamily="34" charset="0"/>
                        </a:rPr>
                        <a:t>p</a:t>
                      </a:r>
                      <a:r>
                        <a:rPr sz="1200" spc="-70" dirty="0">
                          <a:latin typeface="Calibri" panose="020F0502020204030204" pitchFamily="34" charset="0"/>
                          <a:cs typeface="Calibri" panose="020F0502020204030204" pitchFamily="34" charset="0"/>
                        </a:rPr>
                        <a:t>r</a:t>
                      </a:r>
                      <a:r>
                        <a:rPr sz="1200" spc="-100" dirty="0">
                          <a:latin typeface="Calibri" panose="020F0502020204030204" pitchFamily="34" charset="0"/>
                          <a:cs typeface="Calibri" panose="020F0502020204030204" pitchFamily="34" charset="0"/>
                        </a:rPr>
                        <a:t>o</a:t>
                      </a:r>
                      <a:r>
                        <a:rPr sz="1200" spc="-90" dirty="0">
                          <a:latin typeface="Calibri" panose="020F0502020204030204" pitchFamily="34" charset="0"/>
                          <a:cs typeface="Calibri" panose="020F0502020204030204" pitchFamily="34" charset="0"/>
                        </a:rPr>
                        <a:t>v</a:t>
                      </a:r>
                      <a:r>
                        <a:rPr sz="1200" spc="-65" dirty="0">
                          <a:latin typeface="Calibri" panose="020F0502020204030204" pitchFamily="34" charset="0"/>
                          <a:cs typeface="Calibri" panose="020F0502020204030204" pitchFamily="34" charset="0"/>
                        </a:rPr>
                        <a:t>e</a:t>
                      </a:r>
                      <a:r>
                        <a:rPr sz="1200" dirty="0">
                          <a:latin typeface="Calibri" panose="020F0502020204030204" pitchFamily="34" charset="0"/>
                          <a:cs typeface="Calibri" panose="020F0502020204030204" pitchFamily="34" charset="0"/>
                        </a:rPr>
                        <a:t>d  </a:t>
                      </a:r>
                      <a:r>
                        <a:rPr sz="1200" spc="-50" dirty="0">
                          <a:latin typeface="Calibri" panose="020F0502020204030204" pitchFamily="34" charset="0"/>
                          <a:cs typeface="Calibri" panose="020F0502020204030204" pitchFamily="34" charset="0"/>
                        </a:rPr>
                        <a:t>e</a:t>
                      </a:r>
                      <a:r>
                        <a:rPr sz="1200" spc="-45" dirty="0">
                          <a:latin typeface="Calibri" panose="020F0502020204030204" pitchFamily="34" charset="0"/>
                          <a:cs typeface="Calibri" panose="020F0502020204030204" pitchFamily="34" charset="0"/>
                        </a:rPr>
                        <a:t>f</a:t>
                      </a:r>
                      <a:r>
                        <a:rPr sz="1200" spc="-30" dirty="0">
                          <a:latin typeface="Calibri" panose="020F0502020204030204" pitchFamily="34" charset="0"/>
                          <a:cs typeface="Calibri" panose="020F0502020204030204" pitchFamily="34" charset="0"/>
                        </a:rPr>
                        <a:t>f</a:t>
                      </a:r>
                      <a:r>
                        <a:rPr sz="1200" spc="-40" dirty="0">
                          <a:latin typeface="Calibri" panose="020F0502020204030204" pitchFamily="34" charset="0"/>
                          <a:cs typeface="Calibri" panose="020F0502020204030204" pitchFamily="34" charset="0"/>
                        </a:rPr>
                        <a:t>i</a:t>
                      </a:r>
                      <a:r>
                        <a:rPr sz="1200" spc="-25" dirty="0">
                          <a:latin typeface="Calibri" panose="020F0502020204030204" pitchFamily="34" charset="0"/>
                          <a:cs typeface="Calibri" panose="020F0502020204030204" pitchFamily="34" charset="0"/>
                        </a:rPr>
                        <a:t>c</a:t>
                      </a:r>
                      <a:r>
                        <a:rPr sz="1200" spc="-40" dirty="0">
                          <a:latin typeface="Calibri" panose="020F0502020204030204" pitchFamily="34" charset="0"/>
                          <a:cs typeface="Calibri" panose="020F0502020204030204" pitchFamily="34" charset="0"/>
                        </a:rPr>
                        <a:t>i</a:t>
                      </a:r>
                      <a:r>
                        <a:rPr sz="1200" spc="-50" dirty="0">
                          <a:latin typeface="Calibri" panose="020F0502020204030204" pitchFamily="34" charset="0"/>
                          <a:cs typeface="Calibri" panose="020F0502020204030204" pitchFamily="34" charset="0"/>
                        </a:rPr>
                        <a:t>e</a:t>
                      </a:r>
                      <a:r>
                        <a:rPr sz="1200" spc="-55" dirty="0">
                          <a:latin typeface="Calibri" panose="020F0502020204030204" pitchFamily="34" charset="0"/>
                          <a:cs typeface="Calibri" panose="020F0502020204030204" pitchFamily="34" charset="0"/>
                        </a:rPr>
                        <a:t>n</a:t>
                      </a:r>
                      <a:r>
                        <a:rPr sz="1200" spc="-65" dirty="0">
                          <a:latin typeface="Calibri" panose="020F0502020204030204" pitchFamily="34" charset="0"/>
                          <a:cs typeface="Calibri" panose="020F0502020204030204" pitchFamily="34" charset="0"/>
                        </a:rPr>
                        <a:t>c</a:t>
                      </a:r>
                      <a:r>
                        <a:rPr sz="1200" dirty="0">
                          <a:latin typeface="Calibri" panose="020F0502020204030204" pitchFamily="34" charset="0"/>
                          <a:cs typeface="Calibri" panose="020F0502020204030204" pitchFamily="34" charset="0"/>
                        </a:rPr>
                        <a:t>y</a:t>
                      </a:r>
                    </a:p>
                  </a:txBody>
                  <a:tcPr marL="0" marR="0" marT="0" marB="0">
                    <a:lnL w="6350">
                      <a:solidFill>
                        <a:srgbClr val="95A0A9"/>
                      </a:solidFill>
                      <a:prstDash val="solid"/>
                    </a:lnL>
                    <a:lnR w="6350">
                      <a:solidFill>
                        <a:srgbClr val="95A0A9"/>
                      </a:solidFill>
                      <a:prstDash val="solid"/>
                    </a:lnR>
                    <a:lnT w="6350">
                      <a:solidFill>
                        <a:srgbClr val="95A0A9"/>
                      </a:solidFill>
                      <a:prstDash val="solid"/>
                    </a:lnT>
                  </a:tcPr>
                </a:tc>
                <a:tc>
                  <a:txBody>
                    <a:bodyPr/>
                    <a:lstStyle/>
                    <a:p>
                      <a:pPr>
                        <a:lnSpc>
                          <a:spcPct val="100000"/>
                        </a:lnSpc>
                      </a:pPr>
                      <a:endParaRPr sz="1200" dirty="0">
                        <a:latin typeface="Calibri" panose="020F0502020204030204" pitchFamily="34" charset="0"/>
                        <a:cs typeface="Calibri" panose="020F0502020204030204" pitchFamily="34" charset="0"/>
                      </a:endParaRPr>
                    </a:p>
                    <a:p>
                      <a:pPr>
                        <a:lnSpc>
                          <a:spcPct val="100000"/>
                        </a:lnSpc>
                      </a:pPr>
                      <a:endParaRPr sz="1200" dirty="0">
                        <a:latin typeface="Calibri" panose="020F0502020204030204" pitchFamily="34" charset="0"/>
                        <a:cs typeface="Calibri" panose="020F0502020204030204" pitchFamily="34" charset="0"/>
                      </a:endParaRPr>
                    </a:p>
                    <a:p>
                      <a:pPr marL="74295" marR="102870">
                        <a:lnSpc>
                          <a:spcPct val="104200"/>
                        </a:lnSpc>
                        <a:spcBef>
                          <a:spcPts val="875"/>
                        </a:spcBef>
                      </a:pPr>
                      <a:r>
                        <a:rPr sz="1200" spc="-50" dirty="0">
                          <a:latin typeface="Calibri" panose="020F0502020204030204" pitchFamily="34" charset="0"/>
                          <a:cs typeface="Calibri" panose="020F0502020204030204" pitchFamily="34" charset="0"/>
                        </a:rPr>
                        <a:t>P</a:t>
                      </a:r>
                      <a:r>
                        <a:rPr sz="1200" spc="-70" dirty="0">
                          <a:latin typeface="Calibri" panose="020F0502020204030204" pitchFamily="34" charset="0"/>
                          <a:cs typeface="Calibri" panose="020F0502020204030204" pitchFamily="34" charset="0"/>
                        </a:rPr>
                        <a:t>ro</a:t>
                      </a:r>
                      <a:r>
                        <a:rPr sz="1200" spc="-20" dirty="0">
                          <a:latin typeface="Calibri" panose="020F0502020204030204" pitchFamily="34" charset="0"/>
                          <a:cs typeface="Calibri" panose="020F0502020204030204" pitchFamily="34" charset="0"/>
                        </a:rPr>
                        <a:t>d</a:t>
                      </a:r>
                      <a:r>
                        <a:rPr sz="1200" spc="-60" dirty="0">
                          <a:latin typeface="Calibri" panose="020F0502020204030204" pitchFamily="34" charset="0"/>
                          <a:cs typeface="Calibri" panose="020F0502020204030204" pitchFamily="34" charset="0"/>
                        </a:rPr>
                        <a:t>u</a:t>
                      </a:r>
                      <a:r>
                        <a:rPr sz="1200" spc="-40" dirty="0">
                          <a:latin typeface="Calibri" panose="020F0502020204030204" pitchFamily="34" charset="0"/>
                          <a:cs typeface="Calibri" panose="020F0502020204030204" pitchFamily="34" charset="0"/>
                        </a:rPr>
                        <a:t>c</a:t>
                      </a:r>
                      <a:r>
                        <a:rPr sz="1200" spc="-30" dirty="0">
                          <a:latin typeface="Calibri" panose="020F0502020204030204" pitchFamily="34" charset="0"/>
                          <a:cs typeface="Calibri" panose="020F0502020204030204" pitchFamily="34" charset="0"/>
                        </a:rPr>
                        <a:t>t</a:t>
                      </a:r>
                      <a:r>
                        <a:rPr sz="1200" spc="-40" dirty="0">
                          <a:latin typeface="Calibri" panose="020F0502020204030204" pitchFamily="34" charset="0"/>
                          <a:cs typeface="Calibri" panose="020F0502020204030204" pitchFamily="34" charset="0"/>
                        </a:rPr>
                        <a:t>i</a:t>
                      </a:r>
                      <a:r>
                        <a:rPr sz="1200" spc="-50" dirty="0">
                          <a:latin typeface="Calibri" panose="020F0502020204030204" pitchFamily="34" charset="0"/>
                          <a:cs typeface="Calibri" panose="020F0502020204030204" pitchFamily="34" charset="0"/>
                        </a:rPr>
                        <a:t>o</a:t>
                      </a:r>
                      <a:r>
                        <a:rPr sz="1200" dirty="0">
                          <a:latin typeface="Calibri" panose="020F0502020204030204" pitchFamily="34" charset="0"/>
                          <a:cs typeface="Calibri" panose="020F0502020204030204" pitchFamily="34" charset="0"/>
                        </a:rPr>
                        <a:t>n  </a:t>
                      </a:r>
                      <a:r>
                        <a:rPr sz="1200" spc="-40" dirty="0">
                          <a:latin typeface="Calibri" panose="020F0502020204030204" pitchFamily="34" charset="0"/>
                          <a:cs typeface="Calibri" panose="020F0502020204030204" pitchFamily="34" charset="0"/>
                        </a:rPr>
                        <a:t>efficiency  </a:t>
                      </a:r>
                      <a:r>
                        <a:rPr sz="1200" spc="-60" dirty="0">
                          <a:latin typeface="Calibri" panose="020F0502020204030204" pitchFamily="34" charset="0"/>
                          <a:cs typeface="Calibri" panose="020F0502020204030204" pitchFamily="34" charset="0"/>
                        </a:rPr>
                        <a:t>index</a:t>
                      </a:r>
                      <a:endParaRPr sz="1200" dirty="0">
                        <a:latin typeface="Calibri" panose="020F0502020204030204" pitchFamily="34" charset="0"/>
                        <a:cs typeface="Calibri" panose="020F0502020204030204" pitchFamily="34" charset="0"/>
                      </a:endParaRPr>
                    </a:p>
                  </a:txBody>
                  <a:tcPr marL="0" marR="0" marT="0" marB="0">
                    <a:lnL w="6350">
                      <a:solidFill>
                        <a:srgbClr val="95A0A9"/>
                      </a:solidFill>
                      <a:prstDash val="solid"/>
                    </a:lnL>
                    <a:lnR w="6350">
                      <a:solidFill>
                        <a:srgbClr val="95A0A9"/>
                      </a:solidFill>
                      <a:prstDash val="solid"/>
                    </a:lnR>
                    <a:lnT w="6350">
                      <a:solidFill>
                        <a:srgbClr val="95A0A9"/>
                      </a:solidFill>
                      <a:prstDash val="solid"/>
                    </a:lnT>
                  </a:tcPr>
                </a:tc>
                <a:tc>
                  <a:txBody>
                    <a:bodyPr/>
                    <a:lstStyle/>
                    <a:p>
                      <a:pPr>
                        <a:lnSpc>
                          <a:spcPct val="100000"/>
                        </a:lnSpc>
                      </a:pPr>
                      <a:endParaRPr sz="1200" dirty="0">
                        <a:latin typeface="Calibri" panose="020F0502020204030204" pitchFamily="34" charset="0"/>
                        <a:cs typeface="Calibri" panose="020F0502020204030204" pitchFamily="34" charset="0"/>
                      </a:endParaRPr>
                    </a:p>
                    <a:p>
                      <a:pPr>
                        <a:lnSpc>
                          <a:spcPct val="100000"/>
                        </a:lnSpc>
                      </a:pPr>
                      <a:endParaRPr sz="1200" dirty="0">
                        <a:latin typeface="Calibri" panose="020F0502020204030204" pitchFamily="34" charset="0"/>
                        <a:cs typeface="Calibri" panose="020F0502020204030204" pitchFamily="34" charset="0"/>
                      </a:endParaRPr>
                    </a:p>
                    <a:p>
                      <a:pPr>
                        <a:lnSpc>
                          <a:spcPct val="100000"/>
                        </a:lnSpc>
                      </a:pPr>
                      <a:endParaRPr sz="1200" dirty="0">
                        <a:latin typeface="Calibri" panose="020F0502020204030204" pitchFamily="34" charset="0"/>
                        <a:cs typeface="Calibri" panose="020F0502020204030204" pitchFamily="34" charset="0"/>
                      </a:endParaRPr>
                    </a:p>
                    <a:p>
                      <a:pPr marL="74295">
                        <a:lnSpc>
                          <a:spcPct val="100000"/>
                        </a:lnSpc>
                        <a:spcBef>
                          <a:spcPts val="765"/>
                        </a:spcBef>
                      </a:pPr>
                      <a:r>
                        <a:rPr sz="1200" dirty="0">
                          <a:latin typeface="Calibri" panose="020F0502020204030204" pitchFamily="34" charset="0"/>
                          <a:cs typeface="Calibri" panose="020F0502020204030204" pitchFamily="34" charset="0"/>
                        </a:rPr>
                        <a:t>7.9</a:t>
                      </a:r>
                    </a:p>
                  </a:txBody>
                  <a:tcPr marL="0" marR="0" marT="0" marB="0">
                    <a:lnL w="6350">
                      <a:solidFill>
                        <a:srgbClr val="95A0A9"/>
                      </a:solidFill>
                      <a:prstDash val="solid"/>
                    </a:lnL>
                    <a:lnR w="6350">
                      <a:solidFill>
                        <a:srgbClr val="95A0A9"/>
                      </a:solidFill>
                      <a:prstDash val="solid"/>
                    </a:lnR>
                    <a:lnT w="6350">
                      <a:solidFill>
                        <a:srgbClr val="95A0A9"/>
                      </a:solidFill>
                      <a:prstDash val="solid"/>
                    </a:lnT>
                  </a:tcPr>
                </a:tc>
                <a:tc>
                  <a:txBody>
                    <a:bodyPr/>
                    <a:lstStyle/>
                    <a:p>
                      <a:pPr>
                        <a:lnSpc>
                          <a:spcPct val="100000"/>
                        </a:lnSpc>
                      </a:pPr>
                      <a:endParaRPr sz="1200" dirty="0">
                        <a:latin typeface="Calibri" panose="020F0502020204030204" pitchFamily="34" charset="0"/>
                        <a:cs typeface="Calibri" panose="020F0502020204030204" pitchFamily="34" charset="0"/>
                      </a:endParaRPr>
                    </a:p>
                    <a:p>
                      <a:pPr>
                        <a:lnSpc>
                          <a:spcPct val="100000"/>
                        </a:lnSpc>
                      </a:pPr>
                      <a:endParaRPr sz="1200" dirty="0">
                        <a:latin typeface="Calibri" panose="020F0502020204030204" pitchFamily="34" charset="0"/>
                        <a:cs typeface="Calibri" panose="020F0502020204030204" pitchFamily="34" charset="0"/>
                      </a:endParaRPr>
                    </a:p>
                    <a:p>
                      <a:pPr>
                        <a:lnSpc>
                          <a:spcPct val="100000"/>
                        </a:lnSpc>
                      </a:pPr>
                      <a:endParaRPr sz="1200" dirty="0">
                        <a:latin typeface="Calibri" panose="020F0502020204030204" pitchFamily="34" charset="0"/>
                        <a:cs typeface="Calibri" panose="020F0502020204030204" pitchFamily="34" charset="0"/>
                      </a:endParaRPr>
                    </a:p>
                    <a:p>
                      <a:pPr marL="74295">
                        <a:lnSpc>
                          <a:spcPct val="100000"/>
                        </a:lnSpc>
                        <a:spcBef>
                          <a:spcPts val="765"/>
                        </a:spcBef>
                      </a:pPr>
                      <a:r>
                        <a:rPr sz="1200" dirty="0">
                          <a:latin typeface="Calibri" panose="020F0502020204030204" pitchFamily="34" charset="0"/>
                          <a:cs typeface="Calibri" panose="020F0502020204030204" pitchFamily="34" charset="0"/>
                        </a:rPr>
                        <a:t>9.7</a:t>
                      </a:r>
                    </a:p>
                  </a:txBody>
                  <a:tcPr marL="0" marR="0" marT="0" marB="0">
                    <a:lnL w="6350">
                      <a:solidFill>
                        <a:srgbClr val="95A0A9"/>
                      </a:solidFill>
                      <a:prstDash val="solid"/>
                    </a:lnL>
                    <a:lnR w="6350">
                      <a:solidFill>
                        <a:srgbClr val="95A0A9"/>
                      </a:solidFill>
                      <a:prstDash val="solid"/>
                    </a:lnR>
                    <a:lnT w="6350">
                      <a:solidFill>
                        <a:srgbClr val="95A0A9"/>
                      </a:solidFill>
                      <a:prstDash val="solid"/>
                    </a:lnT>
                  </a:tcPr>
                </a:tc>
                <a:tc>
                  <a:txBody>
                    <a:bodyPr/>
                    <a:lstStyle/>
                    <a:p>
                      <a:pPr>
                        <a:lnSpc>
                          <a:spcPct val="100000"/>
                        </a:lnSpc>
                      </a:pPr>
                      <a:endParaRPr sz="1200" dirty="0">
                        <a:latin typeface="Calibri" panose="020F0502020204030204" pitchFamily="34" charset="0"/>
                        <a:cs typeface="Calibri" panose="020F0502020204030204" pitchFamily="34" charset="0"/>
                      </a:endParaRPr>
                    </a:p>
                    <a:p>
                      <a:pPr>
                        <a:lnSpc>
                          <a:spcPct val="100000"/>
                        </a:lnSpc>
                      </a:pPr>
                      <a:endParaRPr sz="1200" dirty="0">
                        <a:latin typeface="Calibri" panose="020F0502020204030204" pitchFamily="34" charset="0"/>
                        <a:cs typeface="Calibri" panose="020F0502020204030204" pitchFamily="34" charset="0"/>
                      </a:endParaRPr>
                    </a:p>
                    <a:p>
                      <a:pPr>
                        <a:lnSpc>
                          <a:spcPct val="100000"/>
                        </a:lnSpc>
                      </a:pPr>
                      <a:endParaRPr sz="1200" dirty="0">
                        <a:latin typeface="Calibri" panose="020F0502020204030204" pitchFamily="34" charset="0"/>
                        <a:cs typeface="Calibri" panose="020F0502020204030204" pitchFamily="34" charset="0"/>
                      </a:endParaRPr>
                    </a:p>
                    <a:p>
                      <a:pPr marL="74295">
                        <a:lnSpc>
                          <a:spcPct val="100000"/>
                        </a:lnSpc>
                        <a:spcBef>
                          <a:spcPts val="5"/>
                        </a:spcBef>
                      </a:pPr>
                      <a:r>
                        <a:rPr sz="1200" dirty="0">
                          <a:latin typeface="Calibri" panose="020F0502020204030204" pitchFamily="34" charset="0"/>
                          <a:cs typeface="Calibri" panose="020F0502020204030204" pitchFamily="34" charset="0"/>
                        </a:rPr>
                        <a:t>+1.8</a:t>
                      </a:r>
                    </a:p>
                    <a:p>
                      <a:pPr marL="74295" marR="146685">
                        <a:lnSpc>
                          <a:spcPct val="104200"/>
                        </a:lnSpc>
                      </a:pPr>
                      <a:r>
                        <a:rPr sz="1200" spc="-45" dirty="0">
                          <a:latin typeface="Calibri" panose="020F0502020204030204" pitchFamily="34" charset="0"/>
                          <a:cs typeface="Calibri" panose="020F0502020204030204" pitchFamily="34" charset="0"/>
                        </a:rPr>
                        <a:t>Over-  </a:t>
                      </a:r>
                      <a:r>
                        <a:rPr sz="1200" spc="-60" dirty="0">
                          <a:latin typeface="Calibri" panose="020F0502020204030204" pitchFamily="34" charset="0"/>
                          <a:cs typeface="Calibri" panose="020F0502020204030204" pitchFamily="34" charset="0"/>
                        </a:rPr>
                        <a:t>a</a:t>
                      </a:r>
                      <a:r>
                        <a:rPr sz="1200" spc="-40" dirty="0">
                          <a:latin typeface="Calibri" panose="020F0502020204030204" pitchFamily="34" charset="0"/>
                          <a:cs typeface="Calibri" panose="020F0502020204030204" pitchFamily="34" charset="0"/>
                        </a:rPr>
                        <a:t>c</a:t>
                      </a:r>
                      <a:r>
                        <a:rPr sz="1200" spc="-15" dirty="0">
                          <a:latin typeface="Calibri" panose="020F0502020204030204" pitchFamily="34" charset="0"/>
                          <a:cs typeface="Calibri" panose="020F0502020204030204" pitchFamily="34" charset="0"/>
                        </a:rPr>
                        <a:t>h</a:t>
                      </a:r>
                      <a:r>
                        <a:rPr sz="1200" spc="-40" dirty="0">
                          <a:latin typeface="Calibri" panose="020F0502020204030204" pitchFamily="34" charset="0"/>
                          <a:cs typeface="Calibri" panose="020F0502020204030204" pitchFamily="34" charset="0"/>
                        </a:rPr>
                        <a:t>i</a:t>
                      </a:r>
                      <a:r>
                        <a:rPr sz="1200" spc="-95" dirty="0">
                          <a:latin typeface="Calibri" panose="020F0502020204030204" pitchFamily="34" charset="0"/>
                          <a:cs typeface="Calibri" panose="020F0502020204030204" pitchFamily="34" charset="0"/>
                        </a:rPr>
                        <a:t>e</a:t>
                      </a:r>
                      <a:r>
                        <a:rPr sz="1200" spc="-90" dirty="0">
                          <a:latin typeface="Calibri" panose="020F0502020204030204" pitchFamily="34" charset="0"/>
                          <a:cs typeface="Calibri" panose="020F0502020204030204" pitchFamily="34" charset="0"/>
                        </a:rPr>
                        <a:t>v</a:t>
                      </a:r>
                      <a:r>
                        <a:rPr sz="1200" spc="-65" dirty="0">
                          <a:latin typeface="Calibri" panose="020F0502020204030204" pitchFamily="34" charset="0"/>
                          <a:cs typeface="Calibri" panose="020F0502020204030204" pitchFamily="34" charset="0"/>
                        </a:rPr>
                        <a:t>e</a:t>
                      </a:r>
                      <a:r>
                        <a:rPr sz="1200" dirty="0">
                          <a:latin typeface="Calibri" panose="020F0502020204030204" pitchFamily="34" charset="0"/>
                          <a:cs typeface="Calibri" panose="020F0502020204030204" pitchFamily="34" charset="0"/>
                        </a:rPr>
                        <a:t>d</a:t>
                      </a:r>
                    </a:p>
                  </a:txBody>
                  <a:tcPr marL="0" marR="0" marT="0" marB="0">
                    <a:lnL w="6350">
                      <a:solidFill>
                        <a:srgbClr val="95A0A9"/>
                      </a:solidFill>
                      <a:prstDash val="solid"/>
                    </a:lnL>
                    <a:lnR w="6350">
                      <a:solidFill>
                        <a:srgbClr val="95A0A9"/>
                      </a:solidFill>
                      <a:prstDash val="solid"/>
                    </a:lnR>
                    <a:lnT w="6350">
                      <a:solidFill>
                        <a:srgbClr val="95A0A9"/>
                      </a:solidFill>
                      <a:prstDash val="solid"/>
                    </a:lnT>
                  </a:tcPr>
                </a:tc>
                <a:tc>
                  <a:txBody>
                    <a:bodyPr/>
                    <a:lstStyle/>
                    <a:p>
                      <a:pPr>
                        <a:lnSpc>
                          <a:spcPct val="100000"/>
                        </a:lnSpc>
                      </a:pPr>
                      <a:endParaRPr sz="1200" dirty="0">
                        <a:latin typeface="Calibri" panose="020F0502020204030204" pitchFamily="34" charset="0"/>
                        <a:cs typeface="Calibri" panose="020F0502020204030204" pitchFamily="34" charset="0"/>
                      </a:endParaRPr>
                    </a:p>
                    <a:p>
                      <a:pPr>
                        <a:lnSpc>
                          <a:spcPct val="100000"/>
                        </a:lnSpc>
                      </a:pPr>
                      <a:endParaRPr sz="1200" dirty="0">
                        <a:latin typeface="Calibri" panose="020F0502020204030204" pitchFamily="34" charset="0"/>
                        <a:cs typeface="Calibri" panose="020F0502020204030204" pitchFamily="34" charset="0"/>
                      </a:endParaRPr>
                    </a:p>
                    <a:p>
                      <a:pPr>
                        <a:lnSpc>
                          <a:spcPct val="100000"/>
                        </a:lnSpc>
                        <a:spcBef>
                          <a:spcPts val="30"/>
                        </a:spcBef>
                      </a:pPr>
                      <a:endParaRPr sz="1200" dirty="0">
                        <a:latin typeface="Calibri" panose="020F0502020204030204" pitchFamily="34" charset="0"/>
                        <a:cs typeface="Calibri" panose="020F0502020204030204" pitchFamily="34" charset="0"/>
                      </a:endParaRPr>
                    </a:p>
                    <a:p>
                      <a:pPr marL="74295" marR="60325">
                        <a:lnSpc>
                          <a:spcPct val="104200"/>
                        </a:lnSpc>
                      </a:pPr>
                      <a:r>
                        <a:rPr sz="1200" spc="-40" dirty="0">
                          <a:latin typeface="Calibri" panose="020F0502020204030204" pitchFamily="34" charset="0"/>
                          <a:cs typeface="Calibri" panose="020F0502020204030204" pitchFamily="34" charset="0"/>
                        </a:rPr>
                        <a:t>Outstanding  </a:t>
                      </a:r>
                      <a:r>
                        <a:rPr sz="1200" spc="-50" dirty="0">
                          <a:latin typeface="Calibri" panose="020F0502020204030204" pitchFamily="34" charset="0"/>
                          <a:cs typeface="Calibri" panose="020F0502020204030204" pitchFamily="34" charset="0"/>
                        </a:rPr>
                        <a:t>stock transferred  </a:t>
                      </a:r>
                      <a:r>
                        <a:rPr sz="1200" spc="-35" dirty="0">
                          <a:latin typeface="Calibri" panose="020F0502020204030204" pitchFamily="34" charset="0"/>
                          <a:cs typeface="Calibri" panose="020F0502020204030204" pitchFamily="34" charset="0"/>
                        </a:rPr>
                        <a:t>to</a:t>
                      </a:r>
                      <a:r>
                        <a:rPr sz="1200" spc="-10" dirty="0">
                          <a:latin typeface="Calibri" panose="020F0502020204030204" pitchFamily="34" charset="0"/>
                          <a:cs typeface="Calibri" panose="020F0502020204030204" pitchFamily="34" charset="0"/>
                        </a:rPr>
                        <a:t> </a:t>
                      </a:r>
                      <a:r>
                        <a:rPr sz="1200" spc="-40" dirty="0">
                          <a:latin typeface="Calibri" panose="020F0502020204030204" pitchFamily="34" charset="0"/>
                          <a:cs typeface="Calibri" panose="020F0502020204030204" pitchFamily="34" charset="0"/>
                        </a:rPr>
                        <a:t>distribution</a:t>
                      </a:r>
                      <a:endParaRPr sz="1200" dirty="0">
                        <a:latin typeface="Calibri" panose="020F0502020204030204" pitchFamily="34" charset="0"/>
                        <a:cs typeface="Calibri" panose="020F0502020204030204" pitchFamily="34" charset="0"/>
                      </a:endParaRPr>
                    </a:p>
                  </a:txBody>
                  <a:tcPr marL="0" marR="0" marT="0" marB="0">
                    <a:lnL w="6350">
                      <a:solidFill>
                        <a:srgbClr val="95A0A9"/>
                      </a:solidFill>
                      <a:prstDash val="solid"/>
                    </a:lnL>
                    <a:lnR w="6350">
                      <a:solidFill>
                        <a:srgbClr val="95A0A9"/>
                      </a:solidFill>
                      <a:prstDash val="solid"/>
                    </a:lnR>
                    <a:lnT w="6350">
                      <a:solidFill>
                        <a:srgbClr val="95A0A9"/>
                      </a:solidFill>
                      <a:prstDash val="solid"/>
                    </a:lnT>
                  </a:tcPr>
                </a:tc>
                <a:tc>
                  <a:txBody>
                    <a:bodyPr/>
                    <a:lstStyle/>
                    <a:p>
                      <a:pPr marL="74295" marR="144780" algn="l">
                        <a:lnSpc>
                          <a:spcPct val="104200"/>
                        </a:lnSpc>
                        <a:spcBef>
                          <a:spcPts val="425"/>
                        </a:spcBef>
                      </a:pPr>
                      <a:r>
                        <a:rPr sz="1200" spc="-35" dirty="0">
                          <a:latin typeface="Calibri" panose="020F0502020204030204" pitchFamily="34" charset="0"/>
                          <a:cs typeface="Calibri" panose="020F0502020204030204" pitchFamily="34" charset="0"/>
                        </a:rPr>
                        <a:t>Planning to  </a:t>
                      </a:r>
                      <a:r>
                        <a:rPr sz="1200" spc="-55" dirty="0">
                          <a:latin typeface="Calibri" panose="020F0502020204030204" pitchFamily="34" charset="0"/>
                          <a:cs typeface="Calibri" panose="020F0502020204030204" pitchFamily="34" charset="0"/>
                        </a:rPr>
                        <a:t>accommodate  </a:t>
                      </a:r>
                      <a:r>
                        <a:rPr sz="1200" spc="-40" dirty="0">
                          <a:latin typeface="Calibri" panose="020F0502020204030204" pitchFamily="34" charset="0"/>
                          <a:cs typeface="Calibri" panose="020F0502020204030204" pitchFamily="34" charset="0"/>
                        </a:rPr>
                        <a:t>commissioning </a:t>
                      </a:r>
                      <a:r>
                        <a:rPr sz="1200" spc="-50" dirty="0">
                          <a:latin typeface="Calibri" panose="020F0502020204030204" pitchFamily="34" charset="0"/>
                          <a:cs typeface="Calibri" panose="020F0502020204030204" pitchFamily="34" charset="0"/>
                        </a:rPr>
                        <a:t>of  </a:t>
                      </a:r>
                      <a:r>
                        <a:rPr sz="1200" spc="-40" dirty="0">
                          <a:latin typeface="Calibri" panose="020F0502020204030204" pitchFamily="34" charset="0"/>
                          <a:cs typeface="Calibri" panose="020F0502020204030204" pitchFamily="34" charset="0"/>
                        </a:rPr>
                        <a:t>equipment</a:t>
                      </a:r>
                      <a:endParaRPr sz="1200" dirty="0">
                        <a:latin typeface="Calibri" panose="020F0502020204030204" pitchFamily="34" charset="0"/>
                        <a:cs typeface="Calibri" panose="020F0502020204030204" pitchFamily="34" charset="0"/>
                      </a:endParaRPr>
                    </a:p>
                    <a:p>
                      <a:pPr marL="74295" algn="l">
                        <a:lnSpc>
                          <a:spcPct val="104200"/>
                        </a:lnSpc>
                        <a:spcBef>
                          <a:spcPts val="400"/>
                        </a:spcBef>
                      </a:pPr>
                      <a:r>
                        <a:rPr sz="1200" spc="-55" dirty="0">
                          <a:latin typeface="Calibri" panose="020F0502020204030204" pitchFamily="34" charset="0"/>
                          <a:cs typeface="Calibri" panose="020F0502020204030204" pitchFamily="34" charset="0"/>
                        </a:rPr>
                        <a:t>Improve </a:t>
                      </a:r>
                      <a:r>
                        <a:rPr sz="1200" spc="-25" dirty="0">
                          <a:latin typeface="Calibri" panose="020F0502020204030204" pitchFamily="34" charset="0"/>
                          <a:cs typeface="Calibri" panose="020F0502020204030204" pitchFamily="34" charset="0"/>
                        </a:rPr>
                        <a:t>on </a:t>
                      </a:r>
                      <a:r>
                        <a:rPr sz="1200" spc="-60" dirty="0">
                          <a:latin typeface="Calibri" panose="020F0502020204030204" pitchFamily="34" charset="0"/>
                          <a:cs typeface="Calibri" panose="020F0502020204030204" pitchFamily="34" charset="0"/>
                        </a:rPr>
                        <a:t>process  </a:t>
                      </a:r>
                      <a:r>
                        <a:rPr sz="1200" spc="-45" dirty="0">
                          <a:latin typeface="Calibri" panose="020F0502020204030204" pitchFamily="34" charset="0"/>
                          <a:cs typeface="Calibri" panose="020F0502020204030204" pitchFamily="34" charset="0"/>
                        </a:rPr>
                        <a:t>flow </a:t>
                      </a:r>
                      <a:r>
                        <a:rPr sz="1200" spc="-30" dirty="0">
                          <a:latin typeface="Calibri" panose="020F0502020204030204" pitchFamily="34" charset="0"/>
                          <a:cs typeface="Calibri" panose="020F0502020204030204" pitchFamily="34" charset="0"/>
                        </a:rPr>
                        <a:t>and </a:t>
                      </a:r>
                      <a:r>
                        <a:rPr sz="1200" spc="-45" dirty="0">
                          <a:latin typeface="Calibri" panose="020F0502020204030204" pitchFamily="34" charset="0"/>
                          <a:cs typeface="Calibri" panose="020F0502020204030204" pitchFamily="34" charset="0"/>
                        </a:rPr>
                        <a:t>equipment  maintenance</a:t>
                      </a:r>
                      <a:endParaRPr sz="1200" dirty="0">
                        <a:latin typeface="Calibri" panose="020F0502020204030204" pitchFamily="34" charset="0"/>
                        <a:cs typeface="Calibri" panose="020F0502020204030204" pitchFamily="34" charset="0"/>
                      </a:endParaRPr>
                    </a:p>
                  </a:txBody>
                  <a:tcPr marL="0" marR="0" marT="53975" marB="0">
                    <a:lnL w="6350">
                      <a:solidFill>
                        <a:srgbClr val="95A0A9"/>
                      </a:solidFill>
                      <a:prstDash val="solid"/>
                    </a:lnL>
                    <a:lnR w="6350">
                      <a:solidFill>
                        <a:srgbClr val="95A0A9"/>
                      </a:solidFill>
                      <a:prstDash val="solid"/>
                    </a:lnR>
                    <a:lnT w="6350">
                      <a:solidFill>
                        <a:srgbClr val="95A0A9"/>
                      </a:solidFill>
                      <a:prstDash val="solid"/>
                    </a:lnT>
                  </a:tcPr>
                </a:tc>
                <a:extLst>
                  <a:ext uri="{0D108BD9-81ED-4DB2-BD59-A6C34878D82A}">
                    <a16:rowId xmlns:a16="http://schemas.microsoft.com/office/drawing/2014/main" val="10002"/>
                  </a:ext>
                </a:extLst>
              </a:tr>
              <a:tr h="632295">
                <a:tc>
                  <a:txBody>
                    <a:bodyPr/>
                    <a:lstStyle/>
                    <a:p>
                      <a:pPr>
                        <a:lnSpc>
                          <a:spcPct val="100000"/>
                        </a:lnSpc>
                      </a:pPr>
                      <a:endParaRPr sz="1200">
                        <a:latin typeface="Calibri" panose="020F0502020204030204" pitchFamily="34" charset="0"/>
                        <a:cs typeface="Calibri" panose="020F0502020204030204" pitchFamily="34" charset="0"/>
                      </a:endParaRPr>
                    </a:p>
                  </a:txBody>
                  <a:tcPr marL="0" marR="0" marT="0" marB="0">
                    <a:lnL w="6350">
                      <a:solidFill>
                        <a:srgbClr val="95A0A9"/>
                      </a:solidFill>
                      <a:prstDash val="solid"/>
                    </a:lnL>
                    <a:lnR w="6350">
                      <a:solidFill>
                        <a:srgbClr val="95A0A9"/>
                      </a:solidFill>
                      <a:prstDash val="solid"/>
                    </a:lnR>
                    <a:lnB w="6350">
                      <a:solidFill>
                        <a:srgbClr val="95A0A9"/>
                      </a:solidFill>
                      <a:prstDash val="solid"/>
                    </a:lnB>
                  </a:tcPr>
                </a:tc>
                <a:tc>
                  <a:txBody>
                    <a:bodyPr/>
                    <a:lstStyle/>
                    <a:p>
                      <a:pPr>
                        <a:lnSpc>
                          <a:spcPct val="100000"/>
                        </a:lnSpc>
                      </a:pPr>
                      <a:endParaRPr sz="1200" dirty="0">
                        <a:latin typeface="Calibri" panose="020F0502020204030204" pitchFamily="34" charset="0"/>
                        <a:cs typeface="Calibri" panose="020F0502020204030204" pitchFamily="34" charset="0"/>
                      </a:endParaRPr>
                    </a:p>
                  </a:txBody>
                  <a:tcPr marL="0" marR="0" marT="0" marB="0">
                    <a:lnL w="6350">
                      <a:solidFill>
                        <a:srgbClr val="95A0A9"/>
                      </a:solidFill>
                      <a:prstDash val="solid"/>
                    </a:lnL>
                    <a:lnR w="6350">
                      <a:solidFill>
                        <a:srgbClr val="95A0A9"/>
                      </a:solidFill>
                      <a:prstDash val="solid"/>
                    </a:lnR>
                    <a:lnB w="6350">
                      <a:solidFill>
                        <a:srgbClr val="95A0A9"/>
                      </a:solidFill>
                      <a:prstDash val="solid"/>
                    </a:lnB>
                  </a:tcPr>
                </a:tc>
                <a:tc>
                  <a:txBody>
                    <a:bodyPr/>
                    <a:lstStyle/>
                    <a:p>
                      <a:pPr>
                        <a:lnSpc>
                          <a:spcPct val="100000"/>
                        </a:lnSpc>
                      </a:pPr>
                      <a:endParaRPr sz="1200" dirty="0">
                        <a:latin typeface="Calibri" panose="020F0502020204030204" pitchFamily="34" charset="0"/>
                        <a:cs typeface="Calibri" panose="020F0502020204030204" pitchFamily="34" charset="0"/>
                      </a:endParaRPr>
                    </a:p>
                  </a:txBody>
                  <a:tcPr marL="0" marR="0" marT="0" marB="0">
                    <a:lnL w="6350">
                      <a:solidFill>
                        <a:srgbClr val="95A0A9"/>
                      </a:solidFill>
                      <a:prstDash val="solid"/>
                    </a:lnL>
                    <a:lnR w="6350">
                      <a:solidFill>
                        <a:srgbClr val="95A0A9"/>
                      </a:solidFill>
                      <a:prstDash val="solid"/>
                    </a:lnR>
                    <a:lnB w="6350">
                      <a:solidFill>
                        <a:srgbClr val="95A0A9"/>
                      </a:solidFill>
                      <a:prstDash val="solid"/>
                    </a:lnB>
                  </a:tcPr>
                </a:tc>
                <a:tc>
                  <a:txBody>
                    <a:bodyPr/>
                    <a:lstStyle/>
                    <a:p>
                      <a:pPr>
                        <a:lnSpc>
                          <a:spcPct val="100000"/>
                        </a:lnSpc>
                      </a:pPr>
                      <a:endParaRPr sz="1200">
                        <a:latin typeface="Calibri" panose="020F0502020204030204" pitchFamily="34" charset="0"/>
                        <a:cs typeface="Calibri" panose="020F0502020204030204" pitchFamily="34" charset="0"/>
                      </a:endParaRPr>
                    </a:p>
                  </a:txBody>
                  <a:tcPr marL="0" marR="0" marT="0" marB="0">
                    <a:lnL w="6350">
                      <a:solidFill>
                        <a:srgbClr val="95A0A9"/>
                      </a:solidFill>
                      <a:prstDash val="solid"/>
                    </a:lnL>
                    <a:lnR w="6350">
                      <a:solidFill>
                        <a:srgbClr val="95A0A9"/>
                      </a:solidFill>
                      <a:prstDash val="solid"/>
                    </a:lnR>
                    <a:lnB w="6350">
                      <a:solidFill>
                        <a:srgbClr val="95A0A9"/>
                      </a:solidFill>
                      <a:prstDash val="solid"/>
                    </a:lnB>
                  </a:tcPr>
                </a:tc>
                <a:tc>
                  <a:txBody>
                    <a:bodyPr/>
                    <a:lstStyle/>
                    <a:p>
                      <a:pPr>
                        <a:lnSpc>
                          <a:spcPct val="100000"/>
                        </a:lnSpc>
                      </a:pPr>
                      <a:endParaRPr sz="1200">
                        <a:latin typeface="Calibri" panose="020F0502020204030204" pitchFamily="34" charset="0"/>
                        <a:cs typeface="Calibri" panose="020F0502020204030204" pitchFamily="34" charset="0"/>
                      </a:endParaRPr>
                    </a:p>
                  </a:txBody>
                  <a:tcPr marL="0" marR="0" marT="0" marB="0">
                    <a:lnL w="6350">
                      <a:solidFill>
                        <a:srgbClr val="95A0A9"/>
                      </a:solidFill>
                      <a:prstDash val="solid"/>
                    </a:lnL>
                    <a:lnR w="6350">
                      <a:solidFill>
                        <a:srgbClr val="95A0A9"/>
                      </a:solidFill>
                      <a:prstDash val="solid"/>
                    </a:lnR>
                    <a:lnB w="6350">
                      <a:solidFill>
                        <a:srgbClr val="95A0A9"/>
                      </a:solidFill>
                      <a:prstDash val="solid"/>
                    </a:lnB>
                  </a:tcPr>
                </a:tc>
                <a:tc>
                  <a:txBody>
                    <a:bodyPr/>
                    <a:lstStyle/>
                    <a:p>
                      <a:pPr>
                        <a:lnSpc>
                          <a:spcPct val="100000"/>
                        </a:lnSpc>
                      </a:pPr>
                      <a:endParaRPr sz="1200">
                        <a:latin typeface="Calibri" panose="020F0502020204030204" pitchFamily="34" charset="0"/>
                        <a:cs typeface="Calibri" panose="020F0502020204030204" pitchFamily="34" charset="0"/>
                      </a:endParaRPr>
                    </a:p>
                  </a:txBody>
                  <a:tcPr marL="0" marR="0" marT="0" marB="0">
                    <a:lnL w="6350">
                      <a:solidFill>
                        <a:srgbClr val="95A0A9"/>
                      </a:solidFill>
                      <a:prstDash val="solid"/>
                    </a:lnL>
                    <a:lnR w="6350">
                      <a:solidFill>
                        <a:srgbClr val="95A0A9"/>
                      </a:solidFill>
                      <a:prstDash val="solid"/>
                    </a:lnR>
                    <a:lnB w="6350">
                      <a:solidFill>
                        <a:srgbClr val="95A0A9"/>
                      </a:solidFill>
                      <a:prstDash val="solid"/>
                    </a:lnB>
                  </a:tcPr>
                </a:tc>
                <a:tc>
                  <a:txBody>
                    <a:bodyPr/>
                    <a:lstStyle/>
                    <a:p>
                      <a:pPr>
                        <a:lnSpc>
                          <a:spcPct val="100000"/>
                        </a:lnSpc>
                      </a:pPr>
                      <a:endParaRPr sz="1200">
                        <a:latin typeface="Calibri" panose="020F0502020204030204" pitchFamily="34" charset="0"/>
                        <a:cs typeface="Calibri" panose="020F0502020204030204" pitchFamily="34" charset="0"/>
                      </a:endParaRPr>
                    </a:p>
                  </a:txBody>
                  <a:tcPr marL="0" marR="0" marT="0" marB="0">
                    <a:lnL w="6350">
                      <a:solidFill>
                        <a:srgbClr val="95A0A9"/>
                      </a:solidFill>
                      <a:prstDash val="solid"/>
                    </a:lnL>
                    <a:lnR w="6350">
                      <a:solidFill>
                        <a:srgbClr val="95A0A9"/>
                      </a:solidFill>
                      <a:prstDash val="solid"/>
                    </a:lnR>
                    <a:lnB w="6350">
                      <a:solidFill>
                        <a:srgbClr val="95A0A9"/>
                      </a:solidFill>
                      <a:prstDash val="solid"/>
                    </a:lnB>
                  </a:tcPr>
                </a:tc>
                <a:tc>
                  <a:txBody>
                    <a:bodyPr/>
                    <a:lstStyle/>
                    <a:p>
                      <a:pPr marL="74295" marR="11430" algn="l">
                        <a:lnSpc>
                          <a:spcPct val="104200"/>
                        </a:lnSpc>
                        <a:spcBef>
                          <a:spcPts val="160"/>
                        </a:spcBef>
                      </a:pPr>
                      <a:r>
                        <a:rPr sz="1200" spc="-30" dirty="0">
                          <a:latin typeface="Calibri" panose="020F0502020204030204" pitchFamily="34" charset="0"/>
                          <a:cs typeface="Calibri" panose="020F0502020204030204" pitchFamily="34" charset="0"/>
                        </a:rPr>
                        <a:t>This </a:t>
                      </a:r>
                      <a:r>
                        <a:rPr sz="1200" spc="-40" dirty="0">
                          <a:latin typeface="Calibri" panose="020F0502020204030204" pitchFamily="34" charset="0"/>
                          <a:cs typeface="Calibri" panose="020F0502020204030204" pitchFamily="34" charset="0"/>
                        </a:rPr>
                        <a:t>indicator </a:t>
                      </a:r>
                      <a:r>
                        <a:rPr sz="1200" spc="-30" dirty="0">
                          <a:latin typeface="Calibri" panose="020F0502020204030204" pitchFamily="34" charset="0"/>
                          <a:cs typeface="Calibri" panose="020F0502020204030204" pitchFamily="34" charset="0"/>
                        </a:rPr>
                        <a:t>will </a:t>
                      </a:r>
                      <a:r>
                        <a:rPr sz="1200" spc="-70" dirty="0">
                          <a:latin typeface="Calibri" panose="020F0502020204030204" pitchFamily="34" charset="0"/>
                          <a:cs typeface="Calibri" panose="020F0502020204030204" pitchFamily="34" charset="0"/>
                        </a:rPr>
                        <a:t>be  </a:t>
                      </a:r>
                      <a:r>
                        <a:rPr sz="1200" spc="-35" dirty="0">
                          <a:latin typeface="Calibri" panose="020F0502020204030204" pitchFamily="34" charset="0"/>
                          <a:cs typeface="Calibri" panose="020F0502020204030204" pitchFamily="34" charset="0"/>
                        </a:rPr>
                        <a:t>carried</a:t>
                      </a:r>
                      <a:r>
                        <a:rPr sz="1200" spc="-10" dirty="0">
                          <a:latin typeface="Calibri" panose="020F0502020204030204" pitchFamily="34" charset="0"/>
                          <a:cs typeface="Calibri" panose="020F0502020204030204" pitchFamily="34" charset="0"/>
                        </a:rPr>
                        <a:t> </a:t>
                      </a:r>
                      <a:r>
                        <a:rPr sz="1200" spc="-60" dirty="0">
                          <a:latin typeface="Calibri" panose="020F0502020204030204" pitchFamily="34" charset="0"/>
                          <a:cs typeface="Calibri" panose="020F0502020204030204" pitchFamily="34" charset="0"/>
                        </a:rPr>
                        <a:t>over</a:t>
                      </a:r>
                      <a:endParaRPr sz="1200" dirty="0">
                        <a:latin typeface="Calibri" panose="020F0502020204030204" pitchFamily="34" charset="0"/>
                        <a:cs typeface="Calibri" panose="020F0502020204030204" pitchFamily="34" charset="0"/>
                      </a:endParaRPr>
                    </a:p>
                    <a:p>
                      <a:pPr marL="74295" algn="l">
                        <a:lnSpc>
                          <a:spcPct val="100000"/>
                        </a:lnSpc>
                        <a:spcBef>
                          <a:spcPts val="40"/>
                        </a:spcBef>
                      </a:pPr>
                      <a:r>
                        <a:rPr sz="1200" spc="-35" dirty="0">
                          <a:latin typeface="Calibri" panose="020F0502020204030204" pitchFamily="34" charset="0"/>
                          <a:cs typeface="Calibri" panose="020F0502020204030204" pitchFamily="34" charset="0"/>
                        </a:rPr>
                        <a:t>to</a:t>
                      </a:r>
                      <a:r>
                        <a:rPr sz="1200" spc="-5" dirty="0">
                          <a:latin typeface="Calibri" panose="020F0502020204030204" pitchFamily="34" charset="0"/>
                          <a:cs typeface="Calibri" panose="020F0502020204030204" pitchFamily="34" charset="0"/>
                        </a:rPr>
                        <a:t> </a:t>
                      </a:r>
                      <a:r>
                        <a:rPr sz="1200" spc="-35" dirty="0">
                          <a:latin typeface="Calibri" panose="020F0502020204030204" pitchFamily="34" charset="0"/>
                          <a:cs typeface="Calibri" panose="020F0502020204030204" pitchFamily="34" charset="0"/>
                        </a:rPr>
                        <a:t>2021/22</a:t>
                      </a:r>
                      <a:endParaRPr sz="1200" dirty="0">
                        <a:latin typeface="Calibri" panose="020F0502020204030204" pitchFamily="34" charset="0"/>
                        <a:cs typeface="Calibri" panose="020F0502020204030204" pitchFamily="34" charset="0"/>
                      </a:endParaRPr>
                    </a:p>
                  </a:txBody>
                  <a:tcPr marL="0" marR="0" marT="20320" marB="0">
                    <a:lnL w="6350">
                      <a:solidFill>
                        <a:srgbClr val="95A0A9"/>
                      </a:solidFill>
                      <a:prstDash val="solid"/>
                    </a:lnL>
                    <a:lnR w="6350">
                      <a:solidFill>
                        <a:srgbClr val="95A0A9"/>
                      </a:solidFill>
                      <a:prstDash val="solid"/>
                    </a:lnR>
                    <a:lnB w="6350">
                      <a:solidFill>
                        <a:srgbClr val="95A0A9"/>
                      </a:solidFill>
                      <a:prstDash val="solid"/>
                    </a:lnB>
                  </a:tcPr>
                </a:tc>
                <a:extLst>
                  <a:ext uri="{0D108BD9-81ED-4DB2-BD59-A6C34878D82A}">
                    <a16:rowId xmlns:a16="http://schemas.microsoft.com/office/drawing/2014/main" val="10003"/>
                  </a:ext>
                </a:extLst>
              </a:tr>
            </a:tbl>
          </a:graphicData>
        </a:graphic>
      </p:graphicFrame>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083" y="362857"/>
            <a:ext cx="10365317" cy="1129373"/>
          </a:xfrm>
        </p:spPr>
        <p:txBody>
          <a:bodyPr/>
          <a:lstStyle/>
          <a:p>
            <a:pPr marL="12700">
              <a:lnSpc>
                <a:spcPct val="100000"/>
              </a:lnSpc>
              <a:spcBef>
                <a:spcPts val="280"/>
              </a:spcBef>
            </a:pPr>
            <a:r>
              <a:rPr lang="en-ZA" sz="1600" dirty="0">
                <a:latin typeface="Calibri" panose="020F0502020204030204" pitchFamily="34" charset="0"/>
                <a:cs typeface="Calibri" panose="020F0502020204030204" pitchFamily="34" charset="0"/>
              </a:rPr>
              <a:t> </a:t>
            </a:r>
            <a:r>
              <a:rPr lang="en-ZA" sz="1800" dirty="0">
                <a:solidFill>
                  <a:srgbClr val="006386"/>
                </a:solidFill>
                <a:latin typeface="Calibri" panose="020F0502020204030204" pitchFamily="34" charset="0"/>
                <a:cs typeface="Calibri" panose="020F0502020204030204" pitchFamily="34" charset="0"/>
              </a:rPr>
              <a:t>2020/2021 Financial Year</a:t>
            </a:r>
            <a:br>
              <a:rPr lang="en-ZA" sz="1600" dirty="0">
                <a:latin typeface="Calibri" panose="020F0502020204030204" pitchFamily="34" charset="0"/>
                <a:cs typeface="Calibri" panose="020F0502020204030204" pitchFamily="34" charset="0"/>
              </a:rPr>
            </a:br>
            <a:r>
              <a:rPr lang="en-ZA" sz="1600" dirty="0">
                <a:latin typeface="Calibri" panose="020F0502020204030204" pitchFamily="34" charset="0"/>
                <a:cs typeface="Calibri" panose="020F0502020204030204" pitchFamily="34" charset="0"/>
              </a:rPr>
              <a:t> </a:t>
            </a:r>
            <a:r>
              <a:rPr lang="en-ZA" sz="1800" dirty="0">
                <a:solidFill>
                  <a:srgbClr val="00445C"/>
                </a:solidFill>
                <a:latin typeface="Calibri" panose="020F0502020204030204" pitchFamily="34" charset="0"/>
                <a:cs typeface="Calibri" panose="020F0502020204030204" pitchFamily="34" charset="0"/>
              </a:rPr>
              <a:t>SG5:	HUMAN RESOURCE MANAGEMENT AND</a:t>
            </a:r>
            <a:r>
              <a:rPr lang="en-ZA" sz="1800" spc="-10" dirty="0">
                <a:solidFill>
                  <a:srgbClr val="00445C"/>
                </a:solidFill>
                <a:latin typeface="Calibri" panose="020F0502020204030204" pitchFamily="34" charset="0"/>
                <a:cs typeface="Calibri" panose="020F0502020204030204" pitchFamily="34" charset="0"/>
              </a:rPr>
              <a:t> </a:t>
            </a:r>
            <a:r>
              <a:rPr lang="en-ZA" sz="1800" dirty="0">
                <a:solidFill>
                  <a:srgbClr val="00445C"/>
                </a:solidFill>
                <a:latin typeface="Calibri" panose="020F0502020204030204" pitchFamily="34" charset="0"/>
                <a:cs typeface="Calibri" panose="020F0502020204030204" pitchFamily="34" charset="0"/>
              </a:rPr>
              <a:t>DEVELOPMENT</a:t>
            </a:r>
            <a:br>
              <a:rPr lang="en-ZA" sz="1600" dirty="0">
                <a:latin typeface="Calibri" panose="020F0502020204030204" pitchFamily="34" charset="0"/>
                <a:cs typeface="Calibri" panose="020F0502020204030204" pitchFamily="34" charset="0"/>
              </a:rPr>
            </a:br>
            <a:r>
              <a:rPr lang="en-ZA" sz="1800" dirty="0">
                <a:latin typeface="Calibri" panose="020F0502020204030204" pitchFamily="34" charset="0"/>
                <a:cs typeface="Calibri" panose="020F0502020204030204" pitchFamily="34" charset="0"/>
              </a:rPr>
              <a:t>  </a:t>
            </a:r>
            <a:r>
              <a:rPr lang="en-ZA" sz="1600" dirty="0">
                <a:latin typeface="Calibri" panose="020F0502020204030204" pitchFamily="34" charset="0"/>
                <a:cs typeface="Calibri" panose="020F0502020204030204" pitchFamily="34" charset="0"/>
              </a:rPr>
              <a:t>To attract, develop and retain the best talent through</a:t>
            </a:r>
            <a:r>
              <a:rPr lang="en-ZA" sz="1600" spc="-100" dirty="0">
                <a:latin typeface="Calibri" panose="020F0502020204030204" pitchFamily="34" charset="0"/>
                <a:cs typeface="Calibri" panose="020F0502020204030204" pitchFamily="34" charset="0"/>
              </a:rPr>
              <a:t> </a:t>
            </a:r>
            <a:r>
              <a:rPr lang="en-ZA" sz="1600" dirty="0">
                <a:latin typeface="Calibri" panose="020F0502020204030204" pitchFamily="34" charset="0"/>
                <a:cs typeface="Calibri" panose="020F0502020204030204" pitchFamily="34" charset="0"/>
              </a:rPr>
              <a:t>fourth-industrial  revolution-inspired human resource</a:t>
            </a:r>
            <a:r>
              <a:rPr lang="en-ZA" sz="1600" spc="-10" dirty="0">
                <a:latin typeface="Calibri" panose="020F0502020204030204" pitchFamily="34" charset="0"/>
                <a:cs typeface="Calibri" panose="020F0502020204030204" pitchFamily="34" charset="0"/>
              </a:rPr>
              <a:t> </a:t>
            </a:r>
            <a:r>
              <a:rPr lang="en-ZA" sz="1600" dirty="0">
                <a:latin typeface="Calibri" panose="020F0502020204030204" pitchFamily="34" charset="0"/>
                <a:cs typeface="Calibri" panose="020F0502020204030204" pitchFamily="34" charset="0"/>
              </a:rPr>
              <a:t>strategy</a:t>
            </a:r>
          </a:p>
        </p:txBody>
      </p:sp>
      <p:graphicFrame>
        <p:nvGraphicFramePr>
          <p:cNvPr id="4" name="Table 3"/>
          <p:cNvGraphicFramePr>
            <a:graphicFrameLocks noGrp="1"/>
          </p:cNvGraphicFramePr>
          <p:nvPr>
            <p:extLst>
              <p:ext uri="{D42A27DB-BD31-4B8C-83A1-F6EECF244321}">
                <p14:modId xmlns:p14="http://schemas.microsoft.com/office/powerpoint/2010/main" val="784620949"/>
              </p:ext>
            </p:extLst>
          </p:nvPr>
        </p:nvGraphicFramePr>
        <p:xfrm>
          <a:off x="1322122" y="1402609"/>
          <a:ext cx="8668985" cy="3942606"/>
        </p:xfrm>
        <a:graphic>
          <a:graphicData uri="http://schemas.openxmlformats.org/drawingml/2006/table">
            <a:tbl>
              <a:tblPr firstRow="1" bandRow="1">
                <a:tableStyleId>{2D5ABB26-0587-4C30-8999-92F81FD0307C}</a:tableStyleId>
              </a:tblPr>
              <a:tblGrid>
                <a:gridCol w="930042">
                  <a:extLst>
                    <a:ext uri="{9D8B030D-6E8A-4147-A177-3AD203B41FA5}">
                      <a16:colId xmlns:a16="http://schemas.microsoft.com/office/drawing/2014/main" val="20000"/>
                    </a:ext>
                  </a:extLst>
                </a:gridCol>
                <a:gridCol w="1129721">
                  <a:extLst>
                    <a:ext uri="{9D8B030D-6E8A-4147-A177-3AD203B41FA5}">
                      <a16:colId xmlns:a16="http://schemas.microsoft.com/office/drawing/2014/main" val="20001"/>
                    </a:ext>
                  </a:extLst>
                </a:gridCol>
                <a:gridCol w="1028081">
                  <a:extLst>
                    <a:ext uri="{9D8B030D-6E8A-4147-A177-3AD203B41FA5}">
                      <a16:colId xmlns:a16="http://schemas.microsoft.com/office/drawing/2014/main" val="20002"/>
                    </a:ext>
                  </a:extLst>
                </a:gridCol>
                <a:gridCol w="849989">
                  <a:extLst>
                    <a:ext uri="{9D8B030D-6E8A-4147-A177-3AD203B41FA5}">
                      <a16:colId xmlns:a16="http://schemas.microsoft.com/office/drawing/2014/main" val="20003"/>
                    </a:ext>
                  </a:extLst>
                </a:gridCol>
                <a:gridCol w="985805">
                  <a:extLst>
                    <a:ext uri="{9D8B030D-6E8A-4147-A177-3AD203B41FA5}">
                      <a16:colId xmlns:a16="http://schemas.microsoft.com/office/drawing/2014/main" val="20004"/>
                    </a:ext>
                  </a:extLst>
                </a:gridCol>
                <a:gridCol w="901257">
                  <a:extLst>
                    <a:ext uri="{9D8B030D-6E8A-4147-A177-3AD203B41FA5}">
                      <a16:colId xmlns:a16="http://schemas.microsoft.com/office/drawing/2014/main" val="20005"/>
                    </a:ext>
                  </a:extLst>
                </a:gridCol>
                <a:gridCol w="1351889">
                  <a:extLst>
                    <a:ext uri="{9D8B030D-6E8A-4147-A177-3AD203B41FA5}">
                      <a16:colId xmlns:a16="http://schemas.microsoft.com/office/drawing/2014/main" val="20006"/>
                    </a:ext>
                  </a:extLst>
                </a:gridCol>
                <a:gridCol w="1492201">
                  <a:extLst>
                    <a:ext uri="{9D8B030D-6E8A-4147-A177-3AD203B41FA5}">
                      <a16:colId xmlns:a16="http://schemas.microsoft.com/office/drawing/2014/main" val="20007"/>
                    </a:ext>
                  </a:extLst>
                </a:gridCol>
              </a:tblGrid>
              <a:tr h="469841">
                <a:tc>
                  <a:txBody>
                    <a:bodyPr/>
                    <a:lstStyle/>
                    <a:p>
                      <a:pPr>
                        <a:lnSpc>
                          <a:spcPct val="100000"/>
                        </a:lnSpc>
                        <a:spcBef>
                          <a:spcPts val="45"/>
                        </a:spcBef>
                      </a:pPr>
                      <a:endParaRPr sz="1200" dirty="0">
                        <a:latin typeface="Calibri" panose="020F0502020204030204" pitchFamily="34" charset="0"/>
                        <a:cs typeface="Calibri" panose="020F0502020204030204" pitchFamily="34" charset="0"/>
                      </a:endParaRPr>
                    </a:p>
                    <a:p>
                      <a:pPr marL="106045">
                        <a:lnSpc>
                          <a:spcPct val="100000"/>
                        </a:lnSpc>
                      </a:pPr>
                      <a:r>
                        <a:rPr sz="1200" b="1" spc="-60" dirty="0">
                          <a:solidFill>
                            <a:srgbClr val="FFFFFF"/>
                          </a:solidFill>
                          <a:latin typeface="Calibri" panose="020F0502020204030204" pitchFamily="34" charset="0"/>
                          <a:cs typeface="Calibri" panose="020F0502020204030204" pitchFamily="34" charset="0"/>
                        </a:rPr>
                        <a:t>Outcome</a:t>
                      </a:r>
                      <a:endParaRPr sz="1200" dirty="0">
                        <a:latin typeface="Calibri" panose="020F0502020204030204" pitchFamily="34" charset="0"/>
                        <a:cs typeface="Calibri" panose="020F0502020204030204" pitchFamily="34" charset="0"/>
                      </a:endParaRPr>
                    </a:p>
                  </a:txBody>
                  <a:tcPr marL="0" marR="0" marT="5715" marB="0">
                    <a:lnL w="6350">
                      <a:solidFill>
                        <a:srgbClr val="95A0A9"/>
                      </a:solidFill>
                      <a:prstDash val="solid"/>
                    </a:lnL>
                    <a:lnR w="6350">
                      <a:solidFill>
                        <a:srgbClr val="FFFFFF"/>
                      </a:solidFill>
                      <a:prstDash val="solid"/>
                    </a:lnR>
                    <a:lnT w="6350">
                      <a:solidFill>
                        <a:srgbClr val="95A0A9"/>
                      </a:solidFill>
                      <a:prstDash val="solid"/>
                    </a:lnT>
                    <a:lnB w="6350">
                      <a:solidFill>
                        <a:srgbClr val="95A0A9"/>
                      </a:solidFill>
                      <a:prstDash val="solid"/>
                    </a:lnB>
                    <a:solidFill>
                      <a:srgbClr val="006892"/>
                    </a:solidFill>
                  </a:tcPr>
                </a:tc>
                <a:tc>
                  <a:txBody>
                    <a:bodyPr/>
                    <a:lstStyle/>
                    <a:p>
                      <a:pPr>
                        <a:lnSpc>
                          <a:spcPct val="100000"/>
                        </a:lnSpc>
                        <a:spcBef>
                          <a:spcPts val="45"/>
                        </a:spcBef>
                      </a:pPr>
                      <a:endParaRPr sz="1200" dirty="0">
                        <a:latin typeface="Calibri" panose="020F0502020204030204" pitchFamily="34" charset="0"/>
                        <a:cs typeface="Calibri" panose="020F0502020204030204" pitchFamily="34" charset="0"/>
                      </a:endParaRPr>
                    </a:p>
                    <a:p>
                      <a:pPr marL="176530">
                        <a:lnSpc>
                          <a:spcPct val="100000"/>
                        </a:lnSpc>
                      </a:pPr>
                      <a:r>
                        <a:rPr sz="1200" b="1" spc="-60" dirty="0">
                          <a:solidFill>
                            <a:srgbClr val="FFFFFF"/>
                          </a:solidFill>
                          <a:latin typeface="Calibri" panose="020F0502020204030204" pitchFamily="34" charset="0"/>
                          <a:cs typeface="Calibri" panose="020F0502020204030204" pitchFamily="34" charset="0"/>
                        </a:rPr>
                        <a:t>Outcome</a:t>
                      </a:r>
                      <a:endParaRPr sz="1200" dirty="0">
                        <a:latin typeface="Calibri" panose="020F0502020204030204" pitchFamily="34" charset="0"/>
                        <a:cs typeface="Calibri" panose="020F0502020204030204" pitchFamily="34" charset="0"/>
                      </a:endParaRPr>
                    </a:p>
                  </a:txBody>
                  <a:tcPr marL="0" marR="0" marT="5715" marB="0">
                    <a:lnL w="6350">
                      <a:solidFill>
                        <a:srgbClr val="FFFFFF"/>
                      </a:solidFill>
                      <a:prstDash val="solid"/>
                    </a:lnL>
                    <a:lnR w="6350">
                      <a:solidFill>
                        <a:srgbClr val="FFFFFF"/>
                      </a:solidFill>
                      <a:prstDash val="solid"/>
                    </a:lnR>
                    <a:lnT w="6350">
                      <a:solidFill>
                        <a:srgbClr val="95A0A9"/>
                      </a:solidFill>
                      <a:prstDash val="solid"/>
                    </a:lnT>
                    <a:lnB w="6350">
                      <a:solidFill>
                        <a:srgbClr val="95A0A9"/>
                      </a:solidFill>
                      <a:prstDash val="solid"/>
                    </a:lnB>
                    <a:solidFill>
                      <a:srgbClr val="006892"/>
                    </a:solidFill>
                  </a:tcPr>
                </a:tc>
                <a:tc>
                  <a:txBody>
                    <a:bodyPr/>
                    <a:lstStyle/>
                    <a:p>
                      <a:pPr marL="150495" marR="142875" indent="36830">
                        <a:lnSpc>
                          <a:spcPct val="104200"/>
                        </a:lnSpc>
                        <a:spcBef>
                          <a:spcPts val="365"/>
                        </a:spcBef>
                      </a:pPr>
                      <a:r>
                        <a:rPr sz="1200" b="1" spc="-55" dirty="0">
                          <a:solidFill>
                            <a:srgbClr val="FFFFFF"/>
                          </a:solidFill>
                          <a:latin typeface="Calibri" panose="020F0502020204030204" pitchFamily="34" charset="0"/>
                          <a:cs typeface="Calibri" panose="020F0502020204030204" pitchFamily="34" charset="0"/>
                        </a:rPr>
                        <a:t>Output  </a:t>
                      </a:r>
                      <a:r>
                        <a:rPr sz="1200" b="1" spc="-40" dirty="0">
                          <a:solidFill>
                            <a:srgbClr val="FFFFFF"/>
                          </a:solidFill>
                          <a:latin typeface="Calibri" panose="020F0502020204030204" pitchFamily="34" charset="0"/>
                          <a:cs typeface="Calibri" panose="020F0502020204030204" pitchFamily="34" charset="0"/>
                        </a:rPr>
                        <a:t>I</a:t>
                      </a:r>
                      <a:r>
                        <a:rPr sz="1200" b="1" spc="-70" dirty="0">
                          <a:solidFill>
                            <a:srgbClr val="FFFFFF"/>
                          </a:solidFill>
                          <a:latin typeface="Calibri" panose="020F0502020204030204" pitchFamily="34" charset="0"/>
                          <a:cs typeface="Calibri" panose="020F0502020204030204" pitchFamily="34" charset="0"/>
                        </a:rPr>
                        <a:t>n</a:t>
                      </a:r>
                      <a:r>
                        <a:rPr sz="1200" b="1" spc="-20" dirty="0">
                          <a:solidFill>
                            <a:srgbClr val="FFFFFF"/>
                          </a:solidFill>
                          <a:latin typeface="Calibri" panose="020F0502020204030204" pitchFamily="34" charset="0"/>
                          <a:cs typeface="Calibri" panose="020F0502020204030204" pitchFamily="34" charset="0"/>
                        </a:rPr>
                        <a:t>d</a:t>
                      </a:r>
                      <a:r>
                        <a:rPr sz="1200" b="1" spc="-55" dirty="0">
                          <a:solidFill>
                            <a:srgbClr val="FFFFFF"/>
                          </a:solidFill>
                          <a:latin typeface="Calibri" panose="020F0502020204030204" pitchFamily="34" charset="0"/>
                          <a:cs typeface="Calibri" panose="020F0502020204030204" pitchFamily="34" charset="0"/>
                        </a:rPr>
                        <a:t>i</a:t>
                      </a:r>
                      <a:r>
                        <a:rPr sz="1200" b="1" spc="-75" dirty="0">
                          <a:solidFill>
                            <a:srgbClr val="FFFFFF"/>
                          </a:solidFill>
                          <a:latin typeface="Calibri" panose="020F0502020204030204" pitchFamily="34" charset="0"/>
                          <a:cs typeface="Calibri" panose="020F0502020204030204" pitchFamily="34" charset="0"/>
                        </a:rPr>
                        <a:t>c</a:t>
                      </a:r>
                      <a:r>
                        <a:rPr sz="1200" b="1" spc="-40" dirty="0">
                          <a:solidFill>
                            <a:srgbClr val="FFFFFF"/>
                          </a:solidFill>
                          <a:latin typeface="Calibri" panose="020F0502020204030204" pitchFamily="34" charset="0"/>
                          <a:cs typeface="Calibri" panose="020F0502020204030204" pitchFamily="34" charset="0"/>
                        </a:rPr>
                        <a:t>a</a:t>
                      </a:r>
                      <a:r>
                        <a:rPr sz="1200" b="1" spc="-85" dirty="0">
                          <a:solidFill>
                            <a:srgbClr val="FFFFFF"/>
                          </a:solidFill>
                          <a:latin typeface="Calibri" panose="020F0502020204030204" pitchFamily="34" charset="0"/>
                          <a:cs typeface="Calibri" panose="020F0502020204030204" pitchFamily="34" charset="0"/>
                        </a:rPr>
                        <a:t>t</a:t>
                      </a:r>
                      <a:r>
                        <a:rPr sz="1200" b="1" spc="-65" dirty="0">
                          <a:solidFill>
                            <a:srgbClr val="FFFFFF"/>
                          </a:solidFill>
                          <a:latin typeface="Calibri" panose="020F0502020204030204" pitchFamily="34" charset="0"/>
                          <a:cs typeface="Calibri" panose="020F0502020204030204" pitchFamily="34" charset="0"/>
                        </a:rPr>
                        <a:t>o</a:t>
                      </a:r>
                      <a:r>
                        <a:rPr sz="1200" b="1" dirty="0">
                          <a:solidFill>
                            <a:srgbClr val="FFFFFF"/>
                          </a:solidFill>
                          <a:latin typeface="Calibri" panose="020F0502020204030204" pitchFamily="34" charset="0"/>
                          <a:cs typeface="Calibri" panose="020F0502020204030204" pitchFamily="34" charset="0"/>
                        </a:rPr>
                        <a:t>r</a:t>
                      </a:r>
                      <a:endParaRPr sz="1200" dirty="0">
                        <a:latin typeface="Calibri" panose="020F0502020204030204" pitchFamily="34" charset="0"/>
                        <a:cs typeface="Calibri" panose="020F0502020204030204" pitchFamily="34" charset="0"/>
                      </a:endParaRPr>
                    </a:p>
                  </a:txBody>
                  <a:tcPr marL="0" marR="0" marT="46355" marB="0">
                    <a:lnL w="6350">
                      <a:solidFill>
                        <a:srgbClr val="FFFFFF"/>
                      </a:solidFill>
                      <a:prstDash val="solid"/>
                    </a:lnL>
                    <a:lnR w="6350">
                      <a:solidFill>
                        <a:srgbClr val="FFFFFF"/>
                      </a:solidFill>
                      <a:prstDash val="solid"/>
                    </a:lnR>
                    <a:lnT w="6350">
                      <a:solidFill>
                        <a:srgbClr val="95A0A9"/>
                      </a:solidFill>
                      <a:prstDash val="solid"/>
                    </a:lnT>
                    <a:lnB w="6350">
                      <a:solidFill>
                        <a:srgbClr val="95A0A9"/>
                      </a:solidFill>
                      <a:prstDash val="solid"/>
                    </a:lnB>
                    <a:solidFill>
                      <a:srgbClr val="006892"/>
                    </a:solidFill>
                  </a:tcPr>
                </a:tc>
                <a:tc>
                  <a:txBody>
                    <a:bodyPr/>
                    <a:lstStyle/>
                    <a:p>
                      <a:pPr marL="125095" marR="117475" indent="1270">
                        <a:lnSpc>
                          <a:spcPct val="104200"/>
                        </a:lnSpc>
                        <a:spcBef>
                          <a:spcPts val="365"/>
                        </a:spcBef>
                      </a:pPr>
                      <a:r>
                        <a:rPr sz="1200" b="1" spc="-60" dirty="0">
                          <a:solidFill>
                            <a:srgbClr val="FFFFFF"/>
                          </a:solidFill>
                          <a:latin typeface="Calibri" panose="020F0502020204030204" pitchFamily="34" charset="0"/>
                          <a:cs typeface="Calibri" panose="020F0502020204030204" pitchFamily="34" charset="0"/>
                        </a:rPr>
                        <a:t>A</a:t>
                      </a:r>
                      <a:r>
                        <a:rPr sz="1200" b="1" spc="-45" dirty="0">
                          <a:solidFill>
                            <a:srgbClr val="FFFFFF"/>
                          </a:solidFill>
                          <a:latin typeface="Calibri" panose="020F0502020204030204" pitchFamily="34" charset="0"/>
                          <a:cs typeface="Calibri" panose="020F0502020204030204" pitchFamily="34" charset="0"/>
                        </a:rPr>
                        <a:t>n</a:t>
                      </a:r>
                      <a:r>
                        <a:rPr sz="1200" b="1" spc="-55" dirty="0">
                          <a:solidFill>
                            <a:srgbClr val="FFFFFF"/>
                          </a:solidFill>
                          <a:latin typeface="Calibri" panose="020F0502020204030204" pitchFamily="34" charset="0"/>
                          <a:cs typeface="Calibri" panose="020F0502020204030204" pitchFamily="34" charset="0"/>
                        </a:rPr>
                        <a:t>n</a:t>
                      </a:r>
                      <a:r>
                        <a:rPr sz="1200" b="1" spc="-75" dirty="0">
                          <a:solidFill>
                            <a:srgbClr val="FFFFFF"/>
                          </a:solidFill>
                          <a:latin typeface="Calibri" panose="020F0502020204030204" pitchFamily="34" charset="0"/>
                          <a:cs typeface="Calibri" panose="020F0502020204030204" pitchFamily="34" charset="0"/>
                        </a:rPr>
                        <a:t>u</a:t>
                      </a:r>
                      <a:r>
                        <a:rPr sz="1200" b="1" spc="-45" dirty="0">
                          <a:solidFill>
                            <a:srgbClr val="FFFFFF"/>
                          </a:solidFill>
                          <a:latin typeface="Calibri" panose="020F0502020204030204" pitchFamily="34" charset="0"/>
                          <a:cs typeface="Calibri" panose="020F0502020204030204" pitchFamily="34" charset="0"/>
                        </a:rPr>
                        <a:t>al  </a:t>
                      </a:r>
                      <a:r>
                        <a:rPr sz="1200" b="1" spc="-125" dirty="0">
                          <a:solidFill>
                            <a:srgbClr val="FFFFFF"/>
                          </a:solidFill>
                          <a:latin typeface="Calibri" panose="020F0502020204030204" pitchFamily="34" charset="0"/>
                          <a:cs typeface="Calibri" panose="020F0502020204030204" pitchFamily="34" charset="0"/>
                        </a:rPr>
                        <a:t>T</a:t>
                      </a:r>
                      <a:r>
                        <a:rPr sz="1200" b="1" spc="-45" dirty="0">
                          <a:solidFill>
                            <a:srgbClr val="FFFFFF"/>
                          </a:solidFill>
                          <a:latin typeface="Calibri" panose="020F0502020204030204" pitchFamily="34" charset="0"/>
                          <a:cs typeface="Calibri" panose="020F0502020204030204" pitchFamily="34" charset="0"/>
                        </a:rPr>
                        <a:t>a</a:t>
                      </a:r>
                      <a:r>
                        <a:rPr sz="1200" b="1" spc="-75" dirty="0">
                          <a:solidFill>
                            <a:srgbClr val="FFFFFF"/>
                          </a:solidFill>
                          <a:latin typeface="Calibri" panose="020F0502020204030204" pitchFamily="34" charset="0"/>
                          <a:cs typeface="Calibri" panose="020F0502020204030204" pitchFamily="34" charset="0"/>
                        </a:rPr>
                        <a:t>r</a:t>
                      </a:r>
                      <a:r>
                        <a:rPr sz="1200" b="1" spc="-85" dirty="0">
                          <a:solidFill>
                            <a:srgbClr val="FFFFFF"/>
                          </a:solidFill>
                          <a:latin typeface="Calibri" panose="020F0502020204030204" pitchFamily="34" charset="0"/>
                          <a:cs typeface="Calibri" panose="020F0502020204030204" pitchFamily="34" charset="0"/>
                        </a:rPr>
                        <a:t>g</a:t>
                      </a:r>
                      <a:r>
                        <a:rPr sz="1200" b="1" spc="-65" dirty="0">
                          <a:solidFill>
                            <a:srgbClr val="FFFFFF"/>
                          </a:solidFill>
                          <a:latin typeface="Calibri" panose="020F0502020204030204" pitchFamily="34" charset="0"/>
                          <a:cs typeface="Calibri" panose="020F0502020204030204" pitchFamily="34" charset="0"/>
                        </a:rPr>
                        <a:t>e</a:t>
                      </a:r>
                      <a:r>
                        <a:rPr sz="1200" b="1" spc="-75" dirty="0">
                          <a:solidFill>
                            <a:srgbClr val="FFFFFF"/>
                          </a:solidFill>
                          <a:latin typeface="Calibri" panose="020F0502020204030204" pitchFamily="34" charset="0"/>
                          <a:cs typeface="Calibri" panose="020F0502020204030204" pitchFamily="34" charset="0"/>
                        </a:rPr>
                        <a:t>t</a:t>
                      </a:r>
                      <a:r>
                        <a:rPr sz="1200" b="1" dirty="0">
                          <a:solidFill>
                            <a:srgbClr val="FFFFFF"/>
                          </a:solidFill>
                          <a:latin typeface="Calibri" panose="020F0502020204030204" pitchFamily="34" charset="0"/>
                          <a:cs typeface="Calibri" panose="020F0502020204030204" pitchFamily="34" charset="0"/>
                        </a:rPr>
                        <a:t>s</a:t>
                      </a:r>
                      <a:endParaRPr sz="1200" dirty="0">
                        <a:latin typeface="Calibri" panose="020F0502020204030204" pitchFamily="34" charset="0"/>
                        <a:cs typeface="Calibri" panose="020F0502020204030204" pitchFamily="34" charset="0"/>
                      </a:endParaRPr>
                    </a:p>
                  </a:txBody>
                  <a:tcPr marL="0" marR="0" marT="46355" marB="0">
                    <a:lnL w="6350">
                      <a:solidFill>
                        <a:srgbClr val="FFFFFF"/>
                      </a:solidFill>
                      <a:prstDash val="solid"/>
                    </a:lnL>
                    <a:lnR w="6350">
                      <a:solidFill>
                        <a:srgbClr val="FFFFFF"/>
                      </a:solidFill>
                      <a:prstDash val="solid"/>
                    </a:lnR>
                    <a:lnT w="6350">
                      <a:solidFill>
                        <a:srgbClr val="95A0A9"/>
                      </a:solidFill>
                      <a:prstDash val="solid"/>
                    </a:lnT>
                    <a:lnB w="6350">
                      <a:solidFill>
                        <a:srgbClr val="95A0A9"/>
                      </a:solidFill>
                      <a:prstDash val="solid"/>
                    </a:lnB>
                    <a:solidFill>
                      <a:srgbClr val="006892"/>
                    </a:solidFill>
                  </a:tcPr>
                </a:tc>
                <a:tc>
                  <a:txBody>
                    <a:bodyPr/>
                    <a:lstStyle/>
                    <a:p>
                      <a:pPr marL="40640" marR="33020" indent="41910">
                        <a:lnSpc>
                          <a:spcPct val="104200"/>
                        </a:lnSpc>
                        <a:spcBef>
                          <a:spcPts val="365"/>
                        </a:spcBef>
                      </a:pPr>
                      <a:r>
                        <a:rPr sz="1200" b="1" spc="-55" dirty="0">
                          <a:solidFill>
                            <a:srgbClr val="FFFFFF"/>
                          </a:solidFill>
                          <a:latin typeface="Calibri" panose="020F0502020204030204" pitchFamily="34" charset="0"/>
                          <a:cs typeface="Calibri" panose="020F0502020204030204" pitchFamily="34" charset="0"/>
                        </a:rPr>
                        <a:t>Actual </a:t>
                      </a:r>
                      <a:r>
                        <a:rPr sz="1200" b="1" spc="-35" dirty="0">
                          <a:solidFill>
                            <a:srgbClr val="FFFFFF"/>
                          </a:solidFill>
                          <a:latin typeface="Calibri" panose="020F0502020204030204" pitchFamily="34" charset="0"/>
                          <a:cs typeface="Calibri" panose="020F0502020204030204" pitchFamily="34" charset="0"/>
                        </a:rPr>
                        <a:t>YTD  </a:t>
                      </a:r>
                      <a:r>
                        <a:rPr sz="1200" b="1" spc="-85" dirty="0">
                          <a:solidFill>
                            <a:srgbClr val="FFFFFF"/>
                          </a:solidFill>
                          <a:latin typeface="Calibri" panose="020F0502020204030204" pitchFamily="34" charset="0"/>
                          <a:cs typeface="Calibri" panose="020F0502020204030204" pitchFamily="34" charset="0"/>
                        </a:rPr>
                        <a:t>P</a:t>
                      </a:r>
                      <a:r>
                        <a:rPr sz="1200" b="1" spc="-65" dirty="0">
                          <a:solidFill>
                            <a:srgbClr val="FFFFFF"/>
                          </a:solidFill>
                          <a:latin typeface="Calibri" panose="020F0502020204030204" pitchFamily="34" charset="0"/>
                          <a:cs typeface="Calibri" panose="020F0502020204030204" pitchFamily="34" charset="0"/>
                        </a:rPr>
                        <a:t>e</a:t>
                      </a:r>
                      <a:r>
                        <a:rPr sz="1200" b="1" spc="-40" dirty="0">
                          <a:solidFill>
                            <a:srgbClr val="FFFFFF"/>
                          </a:solidFill>
                          <a:latin typeface="Calibri" panose="020F0502020204030204" pitchFamily="34" charset="0"/>
                          <a:cs typeface="Calibri" panose="020F0502020204030204" pitchFamily="34" charset="0"/>
                        </a:rPr>
                        <a:t>r</a:t>
                      </a:r>
                      <a:r>
                        <a:rPr sz="1200" b="1" spc="-85" dirty="0">
                          <a:solidFill>
                            <a:srgbClr val="FFFFFF"/>
                          </a:solidFill>
                          <a:latin typeface="Calibri" panose="020F0502020204030204" pitchFamily="34" charset="0"/>
                          <a:cs typeface="Calibri" panose="020F0502020204030204" pitchFamily="34" charset="0"/>
                        </a:rPr>
                        <a:t>f</a:t>
                      </a:r>
                      <a:r>
                        <a:rPr sz="1200" b="1" spc="-65" dirty="0">
                          <a:solidFill>
                            <a:srgbClr val="FFFFFF"/>
                          </a:solidFill>
                          <a:latin typeface="Calibri" panose="020F0502020204030204" pitchFamily="34" charset="0"/>
                          <a:cs typeface="Calibri" panose="020F0502020204030204" pitchFamily="34" charset="0"/>
                        </a:rPr>
                        <a:t>o</a:t>
                      </a:r>
                      <a:r>
                        <a:rPr sz="1200" b="1" spc="-45" dirty="0">
                          <a:solidFill>
                            <a:srgbClr val="FFFFFF"/>
                          </a:solidFill>
                          <a:latin typeface="Calibri" panose="020F0502020204030204" pitchFamily="34" charset="0"/>
                          <a:cs typeface="Calibri" panose="020F0502020204030204" pitchFamily="34" charset="0"/>
                        </a:rPr>
                        <a:t>r</a:t>
                      </a:r>
                      <a:r>
                        <a:rPr sz="1200" b="1" spc="-70" dirty="0">
                          <a:solidFill>
                            <a:srgbClr val="FFFFFF"/>
                          </a:solidFill>
                          <a:latin typeface="Calibri" panose="020F0502020204030204" pitchFamily="34" charset="0"/>
                          <a:cs typeface="Calibri" panose="020F0502020204030204" pitchFamily="34" charset="0"/>
                        </a:rPr>
                        <a:t>m</a:t>
                      </a:r>
                      <a:r>
                        <a:rPr sz="1200" b="1" spc="-45" dirty="0">
                          <a:solidFill>
                            <a:srgbClr val="FFFFFF"/>
                          </a:solidFill>
                          <a:latin typeface="Calibri" panose="020F0502020204030204" pitchFamily="34" charset="0"/>
                          <a:cs typeface="Calibri" panose="020F0502020204030204" pitchFamily="34" charset="0"/>
                        </a:rPr>
                        <a:t>a</a:t>
                      </a:r>
                      <a:r>
                        <a:rPr sz="1200" b="1" spc="-70" dirty="0">
                          <a:solidFill>
                            <a:srgbClr val="FFFFFF"/>
                          </a:solidFill>
                          <a:latin typeface="Calibri" panose="020F0502020204030204" pitchFamily="34" charset="0"/>
                          <a:cs typeface="Calibri" panose="020F0502020204030204" pitchFamily="34" charset="0"/>
                        </a:rPr>
                        <a:t>n</a:t>
                      </a:r>
                      <a:r>
                        <a:rPr sz="1200" b="1" spc="-75" dirty="0">
                          <a:solidFill>
                            <a:srgbClr val="FFFFFF"/>
                          </a:solidFill>
                          <a:latin typeface="Calibri" panose="020F0502020204030204" pitchFamily="34" charset="0"/>
                          <a:cs typeface="Calibri" panose="020F0502020204030204" pitchFamily="34" charset="0"/>
                        </a:rPr>
                        <a:t>c</a:t>
                      </a:r>
                      <a:r>
                        <a:rPr sz="1200" b="1" dirty="0">
                          <a:solidFill>
                            <a:srgbClr val="FFFFFF"/>
                          </a:solidFill>
                          <a:latin typeface="Calibri" panose="020F0502020204030204" pitchFamily="34" charset="0"/>
                          <a:cs typeface="Calibri" panose="020F0502020204030204" pitchFamily="34" charset="0"/>
                        </a:rPr>
                        <a:t>e</a:t>
                      </a:r>
                      <a:endParaRPr sz="1200">
                        <a:latin typeface="Calibri" panose="020F0502020204030204" pitchFamily="34" charset="0"/>
                        <a:cs typeface="Calibri" panose="020F0502020204030204" pitchFamily="34" charset="0"/>
                      </a:endParaRPr>
                    </a:p>
                  </a:txBody>
                  <a:tcPr marL="0" marR="0" marT="46355" marB="0">
                    <a:lnL w="6350">
                      <a:solidFill>
                        <a:srgbClr val="FFFFFF"/>
                      </a:solidFill>
                      <a:prstDash val="solid"/>
                    </a:lnL>
                    <a:lnR w="6350">
                      <a:solidFill>
                        <a:srgbClr val="FFFFFF"/>
                      </a:solidFill>
                      <a:prstDash val="solid"/>
                    </a:lnR>
                    <a:lnT w="6350">
                      <a:solidFill>
                        <a:srgbClr val="95A0A9"/>
                      </a:solidFill>
                      <a:prstDash val="solid"/>
                    </a:lnT>
                    <a:lnB w="6350">
                      <a:solidFill>
                        <a:srgbClr val="95A0A9"/>
                      </a:solidFill>
                      <a:prstDash val="solid"/>
                    </a:lnB>
                    <a:solidFill>
                      <a:srgbClr val="006892"/>
                    </a:solidFill>
                  </a:tcPr>
                </a:tc>
                <a:tc>
                  <a:txBody>
                    <a:bodyPr/>
                    <a:lstStyle/>
                    <a:p>
                      <a:pPr>
                        <a:lnSpc>
                          <a:spcPct val="100000"/>
                        </a:lnSpc>
                        <a:spcBef>
                          <a:spcPts val="45"/>
                        </a:spcBef>
                      </a:pPr>
                      <a:endParaRPr sz="1200">
                        <a:latin typeface="Calibri" panose="020F0502020204030204" pitchFamily="34" charset="0"/>
                        <a:cs typeface="Calibri" panose="020F0502020204030204" pitchFamily="34" charset="0"/>
                      </a:endParaRPr>
                    </a:p>
                    <a:p>
                      <a:pPr marL="105410">
                        <a:lnSpc>
                          <a:spcPct val="100000"/>
                        </a:lnSpc>
                      </a:pPr>
                      <a:r>
                        <a:rPr sz="1200" b="1" spc="-60" dirty="0">
                          <a:solidFill>
                            <a:srgbClr val="FFFFFF"/>
                          </a:solidFill>
                          <a:latin typeface="Calibri" panose="020F0502020204030204" pitchFamily="34" charset="0"/>
                          <a:cs typeface="Calibri" panose="020F0502020204030204" pitchFamily="34" charset="0"/>
                        </a:rPr>
                        <a:t>Variance</a:t>
                      </a:r>
                      <a:endParaRPr sz="1200">
                        <a:latin typeface="Calibri" panose="020F0502020204030204" pitchFamily="34" charset="0"/>
                        <a:cs typeface="Calibri" panose="020F0502020204030204" pitchFamily="34" charset="0"/>
                      </a:endParaRPr>
                    </a:p>
                  </a:txBody>
                  <a:tcPr marL="0" marR="0" marT="5715" marB="0">
                    <a:lnL w="6350">
                      <a:solidFill>
                        <a:srgbClr val="FFFFFF"/>
                      </a:solidFill>
                      <a:prstDash val="solid"/>
                    </a:lnL>
                    <a:lnR w="6350">
                      <a:solidFill>
                        <a:srgbClr val="FFFFFF"/>
                      </a:solidFill>
                      <a:prstDash val="solid"/>
                    </a:lnR>
                    <a:lnT w="6350">
                      <a:solidFill>
                        <a:srgbClr val="95A0A9"/>
                      </a:solidFill>
                      <a:prstDash val="solid"/>
                    </a:lnT>
                    <a:lnB w="6350">
                      <a:solidFill>
                        <a:srgbClr val="95A0A9"/>
                      </a:solidFill>
                      <a:prstDash val="solid"/>
                    </a:lnB>
                    <a:solidFill>
                      <a:srgbClr val="006892"/>
                    </a:solidFill>
                  </a:tcPr>
                </a:tc>
                <a:tc>
                  <a:txBody>
                    <a:bodyPr/>
                    <a:lstStyle/>
                    <a:p>
                      <a:pPr marL="264795" marR="208279" indent="-48895">
                        <a:lnSpc>
                          <a:spcPct val="104200"/>
                        </a:lnSpc>
                        <a:spcBef>
                          <a:spcPts val="365"/>
                        </a:spcBef>
                      </a:pPr>
                      <a:r>
                        <a:rPr sz="1200" b="1" spc="-60" dirty="0">
                          <a:solidFill>
                            <a:srgbClr val="FFFFFF"/>
                          </a:solidFill>
                          <a:latin typeface="Calibri" panose="020F0502020204030204" pitchFamily="34" charset="0"/>
                          <a:cs typeface="Calibri" panose="020F0502020204030204" pitchFamily="34" charset="0"/>
                        </a:rPr>
                        <a:t>Reason</a:t>
                      </a:r>
                      <a:r>
                        <a:rPr sz="1200" b="1" spc="-90" dirty="0">
                          <a:solidFill>
                            <a:srgbClr val="FFFFFF"/>
                          </a:solidFill>
                          <a:latin typeface="Calibri" panose="020F0502020204030204" pitchFamily="34" charset="0"/>
                          <a:cs typeface="Calibri" panose="020F0502020204030204" pitchFamily="34" charset="0"/>
                        </a:rPr>
                        <a:t> </a:t>
                      </a:r>
                      <a:r>
                        <a:rPr sz="1200" b="1" spc="-50" dirty="0">
                          <a:solidFill>
                            <a:srgbClr val="FFFFFF"/>
                          </a:solidFill>
                          <a:latin typeface="Calibri" panose="020F0502020204030204" pitchFamily="34" charset="0"/>
                          <a:cs typeface="Calibri" panose="020F0502020204030204" pitchFamily="34" charset="0"/>
                        </a:rPr>
                        <a:t>for  </a:t>
                      </a:r>
                      <a:r>
                        <a:rPr sz="1200" b="1" spc="-60" dirty="0">
                          <a:solidFill>
                            <a:srgbClr val="FFFFFF"/>
                          </a:solidFill>
                          <a:latin typeface="Calibri" panose="020F0502020204030204" pitchFamily="34" charset="0"/>
                          <a:cs typeface="Calibri" panose="020F0502020204030204" pitchFamily="34" charset="0"/>
                        </a:rPr>
                        <a:t>Variance</a:t>
                      </a:r>
                      <a:endParaRPr sz="1200">
                        <a:latin typeface="Calibri" panose="020F0502020204030204" pitchFamily="34" charset="0"/>
                        <a:cs typeface="Calibri" panose="020F0502020204030204" pitchFamily="34" charset="0"/>
                      </a:endParaRPr>
                    </a:p>
                  </a:txBody>
                  <a:tcPr marL="0" marR="0" marT="46355" marB="0">
                    <a:lnL w="6350">
                      <a:solidFill>
                        <a:srgbClr val="FFFFFF"/>
                      </a:solidFill>
                      <a:prstDash val="solid"/>
                    </a:lnL>
                    <a:lnR w="6350">
                      <a:solidFill>
                        <a:srgbClr val="FFFFFF"/>
                      </a:solidFill>
                      <a:prstDash val="solid"/>
                    </a:lnR>
                    <a:lnT w="6350">
                      <a:solidFill>
                        <a:srgbClr val="95A0A9"/>
                      </a:solidFill>
                      <a:prstDash val="solid"/>
                    </a:lnT>
                    <a:lnB w="6350">
                      <a:solidFill>
                        <a:srgbClr val="95A0A9"/>
                      </a:solidFill>
                      <a:prstDash val="solid"/>
                    </a:lnB>
                    <a:solidFill>
                      <a:srgbClr val="AFBC22"/>
                    </a:solidFill>
                  </a:tcPr>
                </a:tc>
                <a:tc>
                  <a:txBody>
                    <a:bodyPr/>
                    <a:lstStyle/>
                    <a:p>
                      <a:pPr>
                        <a:lnSpc>
                          <a:spcPct val="100000"/>
                        </a:lnSpc>
                        <a:spcBef>
                          <a:spcPts val="45"/>
                        </a:spcBef>
                      </a:pPr>
                      <a:endParaRPr sz="1200">
                        <a:latin typeface="Calibri" panose="020F0502020204030204" pitchFamily="34" charset="0"/>
                        <a:cs typeface="Calibri" panose="020F0502020204030204" pitchFamily="34" charset="0"/>
                      </a:endParaRPr>
                    </a:p>
                    <a:p>
                      <a:pPr marL="254635">
                        <a:lnSpc>
                          <a:spcPct val="100000"/>
                        </a:lnSpc>
                      </a:pPr>
                      <a:r>
                        <a:rPr sz="1200" b="1" spc="-50" dirty="0">
                          <a:solidFill>
                            <a:srgbClr val="FFFFFF"/>
                          </a:solidFill>
                          <a:latin typeface="Calibri" panose="020F0502020204030204" pitchFamily="34" charset="0"/>
                          <a:cs typeface="Calibri" panose="020F0502020204030204" pitchFamily="34" charset="0"/>
                        </a:rPr>
                        <a:t>Action</a:t>
                      </a:r>
                      <a:r>
                        <a:rPr sz="1200" b="1" spc="-10" dirty="0">
                          <a:solidFill>
                            <a:srgbClr val="FFFFFF"/>
                          </a:solidFill>
                          <a:latin typeface="Calibri" panose="020F0502020204030204" pitchFamily="34" charset="0"/>
                          <a:cs typeface="Calibri" panose="020F0502020204030204" pitchFamily="34" charset="0"/>
                        </a:rPr>
                        <a:t> </a:t>
                      </a:r>
                      <a:r>
                        <a:rPr sz="1200" b="1" spc="-45" dirty="0">
                          <a:solidFill>
                            <a:srgbClr val="FFFFFF"/>
                          </a:solidFill>
                          <a:latin typeface="Calibri" panose="020F0502020204030204" pitchFamily="34" charset="0"/>
                          <a:cs typeface="Calibri" panose="020F0502020204030204" pitchFamily="34" charset="0"/>
                        </a:rPr>
                        <a:t>Plan</a:t>
                      </a:r>
                      <a:endParaRPr sz="1200">
                        <a:latin typeface="Calibri" panose="020F0502020204030204" pitchFamily="34" charset="0"/>
                        <a:cs typeface="Calibri" panose="020F0502020204030204" pitchFamily="34" charset="0"/>
                      </a:endParaRPr>
                    </a:p>
                  </a:txBody>
                  <a:tcPr marL="0" marR="0" marT="5715" marB="0">
                    <a:lnL w="6350">
                      <a:solidFill>
                        <a:srgbClr val="FFFFFF"/>
                      </a:solidFill>
                      <a:prstDash val="solid"/>
                    </a:lnL>
                    <a:lnR w="6350">
                      <a:solidFill>
                        <a:srgbClr val="95A0A9"/>
                      </a:solidFill>
                      <a:prstDash val="solid"/>
                    </a:lnR>
                    <a:lnT w="6350">
                      <a:solidFill>
                        <a:srgbClr val="95A0A9"/>
                      </a:solidFill>
                      <a:prstDash val="solid"/>
                    </a:lnT>
                    <a:lnB w="6350">
                      <a:solidFill>
                        <a:srgbClr val="95A0A9"/>
                      </a:solidFill>
                      <a:prstDash val="solid"/>
                    </a:lnB>
                    <a:solidFill>
                      <a:srgbClr val="006892"/>
                    </a:solidFill>
                  </a:tcPr>
                </a:tc>
                <a:extLst>
                  <a:ext uri="{0D108BD9-81ED-4DB2-BD59-A6C34878D82A}">
                    <a16:rowId xmlns:a16="http://schemas.microsoft.com/office/drawing/2014/main" val="10000"/>
                  </a:ext>
                </a:extLst>
              </a:tr>
              <a:tr h="1517543">
                <a:tc rowSpan="3">
                  <a:txBody>
                    <a:bodyPr/>
                    <a:lstStyle/>
                    <a:p>
                      <a:pPr>
                        <a:lnSpc>
                          <a:spcPct val="100000"/>
                        </a:lnSpc>
                      </a:pPr>
                      <a:endParaRPr sz="1200" dirty="0">
                        <a:latin typeface="Calibri" panose="020F0502020204030204" pitchFamily="34" charset="0"/>
                        <a:cs typeface="Calibri" panose="020F0502020204030204" pitchFamily="34" charset="0"/>
                      </a:endParaRPr>
                    </a:p>
                    <a:p>
                      <a:pPr>
                        <a:lnSpc>
                          <a:spcPct val="100000"/>
                        </a:lnSpc>
                      </a:pPr>
                      <a:endParaRPr sz="1200" dirty="0">
                        <a:latin typeface="Calibri" panose="020F0502020204030204" pitchFamily="34" charset="0"/>
                        <a:cs typeface="Calibri" panose="020F0502020204030204" pitchFamily="34" charset="0"/>
                      </a:endParaRPr>
                    </a:p>
                    <a:p>
                      <a:pPr>
                        <a:lnSpc>
                          <a:spcPct val="100000"/>
                        </a:lnSpc>
                      </a:pPr>
                      <a:endParaRPr sz="1200" dirty="0">
                        <a:latin typeface="Calibri" panose="020F0502020204030204" pitchFamily="34" charset="0"/>
                        <a:cs typeface="Calibri" panose="020F0502020204030204" pitchFamily="34" charset="0"/>
                      </a:endParaRPr>
                    </a:p>
                    <a:p>
                      <a:pPr>
                        <a:lnSpc>
                          <a:spcPct val="100000"/>
                        </a:lnSpc>
                        <a:spcBef>
                          <a:spcPts val="45"/>
                        </a:spcBef>
                      </a:pPr>
                      <a:endParaRPr sz="1200" dirty="0">
                        <a:latin typeface="Calibri" panose="020F0502020204030204" pitchFamily="34" charset="0"/>
                        <a:cs typeface="Calibri" panose="020F0502020204030204" pitchFamily="34" charset="0"/>
                      </a:endParaRPr>
                    </a:p>
                    <a:p>
                      <a:pPr marL="74930" marR="87630">
                        <a:lnSpc>
                          <a:spcPct val="104200"/>
                        </a:lnSpc>
                      </a:pPr>
                      <a:r>
                        <a:rPr sz="1200" b="1" spc="-55" dirty="0">
                          <a:latin typeface="Calibri" panose="020F0502020204030204" pitchFamily="34" charset="0"/>
                          <a:cs typeface="Calibri" panose="020F0502020204030204" pitchFamily="34" charset="0"/>
                        </a:rPr>
                        <a:t>Inspired  </a:t>
                      </a:r>
                      <a:r>
                        <a:rPr sz="1200" b="1" spc="-50" dirty="0">
                          <a:latin typeface="Calibri" panose="020F0502020204030204" pitchFamily="34" charset="0"/>
                          <a:cs typeface="Calibri" panose="020F0502020204030204" pitchFamily="34" charset="0"/>
                        </a:rPr>
                        <a:t>staff  striving  </a:t>
                      </a:r>
                      <a:r>
                        <a:rPr sz="1200" b="1" spc="-100" dirty="0">
                          <a:latin typeface="Calibri" panose="020F0502020204030204" pitchFamily="34" charset="0"/>
                          <a:cs typeface="Calibri" panose="020F0502020204030204" pitchFamily="34" charset="0"/>
                        </a:rPr>
                        <a:t>e</a:t>
                      </a:r>
                      <a:r>
                        <a:rPr sz="1200" b="1" spc="-114" dirty="0">
                          <a:latin typeface="Calibri" panose="020F0502020204030204" pitchFamily="34" charset="0"/>
                          <a:cs typeface="Calibri" panose="020F0502020204030204" pitchFamily="34" charset="0"/>
                        </a:rPr>
                        <a:t>x</a:t>
                      </a:r>
                      <a:r>
                        <a:rPr sz="1200" b="1" spc="-75" dirty="0">
                          <a:latin typeface="Calibri" panose="020F0502020204030204" pitchFamily="34" charset="0"/>
                          <a:cs typeface="Calibri" panose="020F0502020204030204" pitchFamily="34" charset="0"/>
                        </a:rPr>
                        <a:t>ce</a:t>
                      </a:r>
                      <a:r>
                        <a:rPr sz="1200" b="1" spc="-50" dirty="0">
                          <a:latin typeface="Calibri" panose="020F0502020204030204" pitchFamily="34" charset="0"/>
                          <a:cs typeface="Calibri" panose="020F0502020204030204" pitchFamily="34" charset="0"/>
                        </a:rPr>
                        <a:t>l</a:t>
                      </a:r>
                      <a:r>
                        <a:rPr sz="1200" b="1" spc="-55" dirty="0">
                          <a:latin typeface="Calibri" panose="020F0502020204030204" pitchFamily="34" charset="0"/>
                          <a:cs typeface="Calibri" panose="020F0502020204030204" pitchFamily="34" charset="0"/>
                        </a:rPr>
                        <a:t>l</a:t>
                      </a:r>
                      <a:r>
                        <a:rPr sz="1200" b="1" spc="-65" dirty="0">
                          <a:latin typeface="Calibri" panose="020F0502020204030204" pitchFamily="34" charset="0"/>
                          <a:cs typeface="Calibri" panose="020F0502020204030204" pitchFamily="34" charset="0"/>
                        </a:rPr>
                        <a:t>e</a:t>
                      </a:r>
                      <a:r>
                        <a:rPr sz="1200" b="1" spc="-70" dirty="0">
                          <a:latin typeface="Calibri" panose="020F0502020204030204" pitchFamily="34" charset="0"/>
                          <a:cs typeface="Calibri" panose="020F0502020204030204" pitchFamily="34" charset="0"/>
                        </a:rPr>
                        <a:t>n</a:t>
                      </a:r>
                      <a:r>
                        <a:rPr sz="1200" b="1" spc="-75" dirty="0">
                          <a:latin typeface="Calibri" panose="020F0502020204030204" pitchFamily="34" charset="0"/>
                          <a:cs typeface="Calibri" panose="020F0502020204030204" pitchFamily="34" charset="0"/>
                        </a:rPr>
                        <a:t>ce</a:t>
                      </a:r>
                      <a:endParaRPr lang="en-ZA" sz="1200" b="1" spc="-75">
                        <a:latin typeface="Calibri" panose="020F0502020204030204" pitchFamily="34" charset="0"/>
                        <a:cs typeface="Calibri" panose="020F0502020204030204" pitchFamily="34" charset="0"/>
                      </a:endParaRPr>
                    </a:p>
                    <a:p>
                      <a:pPr marL="74930" marR="87630">
                        <a:lnSpc>
                          <a:spcPct val="104200"/>
                        </a:lnSpc>
                      </a:pPr>
                      <a:endParaRPr sz="1200" dirty="0">
                        <a:latin typeface="Calibri" panose="020F0502020204030204" pitchFamily="34" charset="0"/>
                        <a:cs typeface="Calibri" panose="020F0502020204030204" pitchFamily="34" charset="0"/>
                      </a:endParaRPr>
                    </a:p>
                    <a:p>
                      <a:pPr>
                        <a:lnSpc>
                          <a:spcPct val="100000"/>
                        </a:lnSpc>
                        <a:spcBef>
                          <a:spcPts val="20"/>
                        </a:spcBef>
                      </a:pPr>
                      <a:endParaRPr sz="1200" dirty="0">
                        <a:latin typeface="Calibri" panose="020F0502020204030204" pitchFamily="34" charset="0"/>
                        <a:cs typeface="Calibri" panose="020F0502020204030204" pitchFamily="34" charset="0"/>
                      </a:endParaRPr>
                    </a:p>
                    <a:p>
                      <a:pPr marL="74930" marR="128270">
                        <a:lnSpc>
                          <a:spcPct val="104299"/>
                        </a:lnSpc>
                      </a:pPr>
                      <a:r>
                        <a:rPr sz="1200" b="1" spc="-55" dirty="0">
                          <a:latin typeface="Calibri" panose="020F0502020204030204" pitchFamily="34" charset="0"/>
                          <a:cs typeface="Calibri" panose="020F0502020204030204" pitchFamily="34" charset="0"/>
                        </a:rPr>
                        <a:t>P</a:t>
                      </a:r>
                      <a:r>
                        <a:rPr sz="1200" b="1" spc="-80" dirty="0">
                          <a:latin typeface="Calibri" panose="020F0502020204030204" pitchFamily="34" charset="0"/>
                          <a:cs typeface="Calibri" panose="020F0502020204030204" pitchFamily="34" charset="0"/>
                        </a:rPr>
                        <a:t>r</a:t>
                      </a:r>
                      <a:r>
                        <a:rPr sz="1200" b="1" spc="-65" dirty="0">
                          <a:latin typeface="Calibri" panose="020F0502020204030204" pitchFamily="34" charset="0"/>
                          <a:cs typeface="Calibri" panose="020F0502020204030204" pitchFamily="34" charset="0"/>
                        </a:rPr>
                        <a:t>e</a:t>
                      </a:r>
                      <a:r>
                        <a:rPr sz="1200" b="1" spc="-85" dirty="0">
                          <a:latin typeface="Calibri" panose="020F0502020204030204" pitchFamily="34" charset="0"/>
                          <a:cs typeface="Calibri" panose="020F0502020204030204" pitchFamily="34" charset="0"/>
                        </a:rPr>
                        <a:t>f</a:t>
                      </a:r>
                      <a:r>
                        <a:rPr sz="1200" b="1" spc="-65" dirty="0">
                          <a:latin typeface="Calibri" panose="020F0502020204030204" pitchFamily="34" charset="0"/>
                          <a:cs typeface="Calibri" panose="020F0502020204030204" pitchFamily="34" charset="0"/>
                        </a:rPr>
                        <a:t>e</a:t>
                      </a:r>
                      <a:r>
                        <a:rPr sz="1200" b="1" spc="-45" dirty="0">
                          <a:latin typeface="Calibri" panose="020F0502020204030204" pitchFamily="34" charset="0"/>
                          <a:cs typeface="Calibri" panose="020F0502020204030204" pitchFamily="34" charset="0"/>
                        </a:rPr>
                        <a:t>r</a:t>
                      </a:r>
                      <a:r>
                        <a:rPr sz="1200" b="1" spc="-80" dirty="0">
                          <a:latin typeface="Calibri" panose="020F0502020204030204" pitchFamily="34" charset="0"/>
                          <a:cs typeface="Calibri" panose="020F0502020204030204" pitchFamily="34" charset="0"/>
                        </a:rPr>
                        <a:t>r</a:t>
                      </a:r>
                      <a:r>
                        <a:rPr sz="1200" b="1" spc="-75" dirty="0">
                          <a:latin typeface="Calibri" panose="020F0502020204030204" pitchFamily="34" charset="0"/>
                          <a:cs typeface="Calibri" panose="020F0502020204030204" pitchFamily="34" charset="0"/>
                        </a:rPr>
                        <a:t>e</a:t>
                      </a:r>
                      <a:r>
                        <a:rPr sz="1200" b="1" dirty="0">
                          <a:latin typeface="Calibri" panose="020F0502020204030204" pitchFamily="34" charset="0"/>
                          <a:cs typeface="Calibri" panose="020F0502020204030204" pitchFamily="34" charset="0"/>
                        </a:rPr>
                        <a:t>d  </a:t>
                      </a:r>
                      <a:r>
                        <a:rPr sz="1200" b="1" spc="-65" dirty="0">
                          <a:latin typeface="Calibri" panose="020F0502020204030204" pitchFamily="34" charset="0"/>
                          <a:cs typeface="Calibri" panose="020F0502020204030204" pitchFamily="34" charset="0"/>
                        </a:rPr>
                        <a:t>e</a:t>
                      </a:r>
                      <a:r>
                        <a:rPr sz="1200" b="1" spc="-45" dirty="0">
                          <a:latin typeface="Calibri" panose="020F0502020204030204" pitchFamily="34" charset="0"/>
                          <a:cs typeface="Calibri" panose="020F0502020204030204" pitchFamily="34" charset="0"/>
                        </a:rPr>
                        <a:t>m</a:t>
                      </a:r>
                      <a:r>
                        <a:rPr sz="1200" b="1" spc="-70" dirty="0">
                          <a:latin typeface="Calibri" panose="020F0502020204030204" pitchFamily="34" charset="0"/>
                          <a:cs typeface="Calibri" panose="020F0502020204030204" pitchFamily="34" charset="0"/>
                        </a:rPr>
                        <a:t>p</a:t>
                      </a:r>
                      <a:r>
                        <a:rPr sz="1200" b="1" spc="-55" dirty="0">
                          <a:latin typeface="Calibri" panose="020F0502020204030204" pitchFamily="34" charset="0"/>
                          <a:cs typeface="Calibri" panose="020F0502020204030204" pitchFamily="34" charset="0"/>
                        </a:rPr>
                        <a:t>l</a:t>
                      </a:r>
                      <a:r>
                        <a:rPr sz="1200" b="1" spc="-110" dirty="0">
                          <a:latin typeface="Calibri" panose="020F0502020204030204" pitchFamily="34" charset="0"/>
                          <a:cs typeface="Calibri" panose="020F0502020204030204" pitchFamily="34" charset="0"/>
                        </a:rPr>
                        <a:t>oy</a:t>
                      </a:r>
                      <a:r>
                        <a:rPr sz="1200" b="1" spc="-65" dirty="0">
                          <a:latin typeface="Calibri" panose="020F0502020204030204" pitchFamily="34" charset="0"/>
                          <a:cs typeface="Calibri" panose="020F0502020204030204" pitchFamily="34" charset="0"/>
                        </a:rPr>
                        <a:t>er</a:t>
                      </a:r>
                      <a:endParaRPr sz="1200" dirty="0">
                        <a:latin typeface="Calibri" panose="020F0502020204030204" pitchFamily="34" charset="0"/>
                        <a:cs typeface="Calibri" panose="020F0502020204030204" pitchFamily="34" charset="0"/>
                      </a:endParaRPr>
                    </a:p>
                  </a:txBody>
                  <a:tcPr marL="0" marR="0" marT="0"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a:lnSpc>
                          <a:spcPct val="100000"/>
                        </a:lnSpc>
                      </a:pPr>
                      <a:endParaRPr sz="1200" dirty="0">
                        <a:latin typeface="Calibri" panose="020F0502020204030204" pitchFamily="34" charset="0"/>
                        <a:cs typeface="Calibri" panose="020F0502020204030204" pitchFamily="34" charset="0"/>
                      </a:endParaRPr>
                    </a:p>
                    <a:p>
                      <a:pPr>
                        <a:lnSpc>
                          <a:spcPct val="100000"/>
                        </a:lnSpc>
                        <a:spcBef>
                          <a:spcPts val="15"/>
                        </a:spcBef>
                      </a:pPr>
                      <a:endParaRPr sz="1200" dirty="0">
                        <a:latin typeface="Calibri" panose="020F0502020204030204" pitchFamily="34" charset="0"/>
                        <a:cs typeface="Calibri" panose="020F0502020204030204" pitchFamily="34" charset="0"/>
                      </a:endParaRPr>
                    </a:p>
                    <a:p>
                      <a:pPr marL="74930" marR="175260">
                        <a:lnSpc>
                          <a:spcPct val="104200"/>
                        </a:lnSpc>
                      </a:pPr>
                      <a:r>
                        <a:rPr sz="1200" spc="-60" dirty="0">
                          <a:latin typeface="Calibri" panose="020F0502020204030204" pitchFamily="34" charset="0"/>
                          <a:cs typeface="Calibri" panose="020F0502020204030204" pitchFamily="34" charset="0"/>
                        </a:rPr>
                        <a:t>Approved  </a:t>
                      </a:r>
                      <a:r>
                        <a:rPr sz="1200" spc="-40" dirty="0">
                          <a:latin typeface="Calibri" panose="020F0502020204030204" pitchFamily="34" charset="0"/>
                          <a:cs typeface="Calibri" panose="020F0502020204030204" pitchFamily="34" charset="0"/>
                        </a:rPr>
                        <a:t>policy  d</a:t>
                      </a:r>
                      <a:r>
                        <a:rPr sz="1200" spc="-70" dirty="0">
                          <a:latin typeface="Calibri" panose="020F0502020204030204" pitchFamily="34" charset="0"/>
                          <a:cs typeface="Calibri" panose="020F0502020204030204" pitchFamily="34" charset="0"/>
                        </a:rPr>
                        <a:t>o</a:t>
                      </a:r>
                      <a:r>
                        <a:rPr sz="1200" spc="-40" dirty="0">
                          <a:latin typeface="Calibri" panose="020F0502020204030204" pitchFamily="34" charset="0"/>
                          <a:cs typeface="Calibri" panose="020F0502020204030204" pitchFamily="34" charset="0"/>
                        </a:rPr>
                        <a:t>c</a:t>
                      </a:r>
                      <a:r>
                        <a:rPr sz="1200" spc="-30" dirty="0">
                          <a:latin typeface="Calibri" panose="020F0502020204030204" pitchFamily="34" charset="0"/>
                          <a:cs typeface="Calibri" panose="020F0502020204030204" pitchFamily="34" charset="0"/>
                        </a:rPr>
                        <a:t>u</a:t>
                      </a:r>
                      <a:r>
                        <a:rPr sz="1200" spc="-55" dirty="0">
                          <a:latin typeface="Calibri" panose="020F0502020204030204" pitchFamily="34" charset="0"/>
                          <a:cs typeface="Calibri" panose="020F0502020204030204" pitchFamily="34" charset="0"/>
                        </a:rPr>
                        <a:t>m</a:t>
                      </a:r>
                      <a:r>
                        <a:rPr sz="1200" spc="-50" dirty="0">
                          <a:latin typeface="Calibri" panose="020F0502020204030204" pitchFamily="34" charset="0"/>
                          <a:cs typeface="Calibri" panose="020F0502020204030204" pitchFamily="34" charset="0"/>
                        </a:rPr>
                        <a:t>e</a:t>
                      </a:r>
                      <a:r>
                        <a:rPr sz="1200" spc="-30" dirty="0">
                          <a:latin typeface="Calibri" panose="020F0502020204030204" pitchFamily="34" charset="0"/>
                          <a:cs typeface="Calibri" panose="020F0502020204030204" pitchFamily="34" charset="0"/>
                        </a:rPr>
                        <a:t>n</a:t>
                      </a:r>
                      <a:r>
                        <a:rPr sz="1200" spc="-70" dirty="0">
                          <a:latin typeface="Calibri" panose="020F0502020204030204" pitchFamily="34" charset="0"/>
                          <a:cs typeface="Calibri" panose="020F0502020204030204" pitchFamily="34" charset="0"/>
                        </a:rPr>
                        <a:t>t</a:t>
                      </a:r>
                      <a:r>
                        <a:rPr sz="1200" dirty="0">
                          <a:latin typeface="Calibri" panose="020F0502020204030204" pitchFamily="34" charset="0"/>
                          <a:cs typeface="Calibri" panose="020F0502020204030204" pitchFamily="34" charset="0"/>
                        </a:rPr>
                        <a:t>s</a:t>
                      </a:r>
                    </a:p>
                  </a:txBody>
                  <a:tcPr marL="0" marR="0" marT="0"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a:lnSpc>
                          <a:spcPct val="100000"/>
                        </a:lnSpc>
                      </a:pPr>
                      <a:endParaRPr sz="1200" dirty="0">
                        <a:latin typeface="Calibri" panose="020F0502020204030204" pitchFamily="34" charset="0"/>
                        <a:cs typeface="Calibri" panose="020F0502020204030204" pitchFamily="34" charset="0"/>
                      </a:endParaRPr>
                    </a:p>
                    <a:p>
                      <a:pPr marL="74930" marR="201295">
                        <a:lnSpc>
                          <a:spcPct val="104200"/>
                        </a:lnSpc>
                        <a:spcBef>
                          <a:spcPts val="720"/>
                        </a:spcBef>
                      </a:pPr>
                      <a:r>
                        <a:rPr sz="1200" spc="-35" dirty="0">
                          <a:latin typeface="Calibri" panose="020F0502020204030204" pitchFamily="34" charset="0"/>
                          <a:cs typeface="Calibri" panose="020F0502020204030204" pitchFamily="34" charset="0"/>
                        </a:rPr>
                        <a:t>Number  </a:t>
                      </a:r>
                      <a:r>
                        <a:rPr sz="1200" spc="-50" dirty="0">
                          <a:latin typeface="Calibri" panose="020F0502020204030204" pitchFamily="34" charset="0"/>
                          <a:cs typeface="Calibri" panose="020F0502020204030204" pitchFamily="34" charset="0"/>
                        </a:rPr>
                        <a:t>of  </a:t>
                      </a:r>
                      <a:r>
                        <a:rPr sz="1200" spc="-70" dirty="0">
                          <a:latin typeface="Calibri" panose="020F0502020204030204" pitchFamily="34" charset="0"/>
                          <a:cs typeface="Calibri" panose="020F0502020204030204" pitchFamily="34" charset="0"/>
                        </a:rPr>
                        <a:t>r</a:t>
                      </a:r>
                      <a:r>
                        <a:rPr sz="1200" spc="-95" dirty="0">
                          <a:latin typeface="Calibri" panose="020F0502020204030204" pitchFamily="34" charset="0"/>
                          <a:cs typeface="Calibri" panose="020F0502020204030204" pitchFamily="34" charset="0"/>
                        </a:rPr>
                        <a:t>e</a:t>
                      </a:r>
                      <a:r>
                        <a:rPr sz="1200" spc="-40" dirty="0">
                          <a:latin typeface="Calibri" panose="020F0502020204030204" pitchFamily="34" charset="0"/>
                          <a:cs typeface="Calibri" panose="020F0502020204030204" pitchFamily="34" charset="0"/>
                        </a:rPr>
                        <a:t>vi</a:t>
                      </a:r>
                      <a:r>
                        <a:rPr sz="1200" spc="-95" dirty="0">
                          <a:latin typeface="Calibri" panose="020F0502020204030204" pitchFamily="34" charset="0"/>
                          <a:cs typeface="Calibri" panose="020F0502020204030204" pitchFamily="34" charset="0"/>
                        </a:rPr>
                        <a:t>e</a:t>
                      </a:r>
                      <a:r>
                        <a:rPr sz="1200" spc="-90" dirty="0">
                          <a:latin typeface="Calibri" panose="020F0502020204030204" pitchFamily="34" charset="0"/>
                          <a:cs typeface="Calibri" panose="020F0502020204030204" pitchFamily="34" charset="0"/>
                        </a:rPr>
                        <a:t>w</a:t>
                      </a:r>
                      <a:r>
                        <a:rPr sz="1200" spc="-65" dirty="0">
                          <a:latin typeface="Calibri" panose="020F0502020204030204" pitchFamily="34" charset="0"/>
                          <a:cs typeface="Calibri" panose="020F0502020204030204" pitchFamily="34" charset="0"/>
                        </a:rPr>
                        <a:t>e</a:t>
                      </a:r>
                      <a:r>
                        <a:rPr sz="1200" dirty="0">
                          <a:latin typeface="Calibri" panose="020F0502020204030204" pitchFamily="34" charset="0"/>
                          <a:cs typeface="Calibri" panose="020F0502020204030204" pitchFamily="34" charset="0"/>
                        </a:rPr>
                        <a:t>d  </a:t>
                      </a:r>
                      <a:r>
                        <a:rPr sz="1200" spc="-40" dirty="0">
                          <a:latin typeface="Calibri" panose="020F0502020204030204" pitchFamily="34" charset="0"/>
                          <a:cs typeface="Calibri" panose="020F0502020204030204" pitchFamily="34" charset="0"/>
                        </a:rPr>
                        <a:t>policies</a:t>
                      </a:r>
                      <a:endParaRPr sz="1200" dirty="0">
                        <a:latin typeface="Calibri" panose="020F0502020204030204" pitchFamily="34" charset="0"/>
                        <a:cs typeface="Calibri" panose="020F0502020204030204" pitchFamily="34" charset="0"/>
                      </a:endParaRPr>
                    </a:p>
                  </a:txBody>
                  <a:tcPr marL="0" marR="0" marT="0"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a:lnSpc>
                          <a:spcPct val="100000"/>
                        </a:lnSpc>
                      </a:pPr>
                      <a:endParaRPr sz="1200" dirty="0">
                        <a:latin typeface="Calibri" panose="020F0502020204030204" pitchFamily="34" charset="0"/>
                        <a:cs typeface="Calibri" panose="020F0502020204030204" pitchFamily="34" charset="0"/>
                      </a:endParaRPr>
                    </a:p>
                    <a:p>
                      <a:pPr>
                        <a:lnSpc>
                          <a:spcPct val="100000"/>
                        </a:lnSpc>
                      </a:pPr>
                      <a:endParaRPr sz="1200" dirty="0">
                        <a:latin typeface="Calibri" panose="020F0502020204030204" pitchFamily="34" charset="0"/>
                        <a:cs typeface="Calibri" panose="020F0502020204030204" pitchFamily="34" charset="0"/>
                      </a:endParaRPr>
                    </a:p>
                    <a:p>
                      <a:pPr>
                        <a:lnSpc>
                          <a:spcPct val="100000"/>
                        </a:lnSpc>
                        <a:spcBef>
                          <a:spcPts val="20"/>
                        </a:spcBef>
                      </a:pPr>
                      <a:endParaRPr sz="1200" dirty="0">
                        <a:latin typeface="Calibri" panose="020F0502020204030204" pitchFamily="34" charset="0"/>
                        <a:cs typeface="Calibri" panose="020F0502020204030204" pitchFamily="34" charset="0"/>
                      </a:endParaRPr>
                    </a:p>
                    <a:p>
                      <a:pPr marL="74930">
                        <a:lnSpc>
                          <a:spcPct val="100000"/>
                        </a:lnSpc>
                      </a:pPr>
                      <a:r>
                        <a:rPr sz="1200" spc="-50" dirty="0">
                          <a:latin typeface="Calibri" panose="020F0502020204030204" pitchFamily="34" charset="0"/>
                          <a:cs typeface="Calibri" panose="020F0502020204030204" pitchFamily="34" charset="0"/>
                        </a:rPr>
                        <a:t>10</a:t>
                      </a:r>
                      <a:endParaRPr sz="1200" dirty="0">
                        <a:latin typeface="Calibri" panose="020F0502020204030204" pitchFamily="34" charset="0"/>
                        <a:cs typeface="Calibri" panose="020F0502020204030204" pitchFamily="34" charset="0"/>
                      </a:endParaRPr>
                    </a:p>
                  </a:txBody>
                  <a:tcPr marL="0" marR="0" marT="0"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a:lnSpc>
                          <a:spcPct val="100000"/>
                        </a:lnSpc>
                      </a:pPr>
                      <a:endParaRPr sz="1200" dirty="0">
                        <a:latin typeface="Calibri" panose="020F0502020204030204" pitchFamily="34" charset="0"/>
                        <a:cs typeface="Calibri" panose="020F0502020204030204" pitchFamily="34" charset="0"/>
                      </a:endParaRPr>
                    </a:p>
                    <a:p>
                      <a:pPr>
                        <a:lnSpc>
                          <a:spcPct val="100000"/>
                        </a:lnSpc>
                      </a:pPr>
                      <a:endParaRPr sz="1200" dirty="0">
                        <a:latin typeface="Calibri" panose="020F0502020204030204" pitchFamily="34" charset="0"/>
                        <a:cs typeface="Calibri" panose="020F0502020204030204" pitchFamily="34" charset="0"/>
                      </a:endParaRPr>
                    </a:p>
                    <a:p>
                      <a:pPr>
                        <a:lnSpc>
                          <a:spcPct val="100000"/>
                        </a:lnSpc>
                        <a:spcBef>
                          <a:spcPts val="20"/>
                        </a:spcBef>
                      </a:pPr>
                      <a:endParaRPr sz="1200" dirty="0">
                        <a:latin typeface="Calibri" panose="020F0502020204030204" pitchFamily="34" charset="0"/>
                        <a:cs typeface="Calibri" panose="020F0502020204030204" pitchFamily="34" charset="0"/>
                      </a:endParaRPr>
                    </a:p>
                    <a:p>
                      <a:pPr marL="74930">
                        <a:lnSpc>
                          <a:spcPct val="100000"/>
                        </a:lnSpc>
                      </a:pPr>
                      <a:r>
                        <a:rPr sz="1200" dirty="0">
                          <a:latin typeface="Calibri" panose="020F0502020204030204" pitchFamily="34" charset="0"/>
                          <a:cs typeface="Calibri" panose="020F0502020204030204" pitchFamily="34" charset="0"/>
                        </a:rPr>
                        <a:t>3</a:t>
                      </a:r>
                    </a:p>
                  </a:txBody>
                  <a:tcPr marL="0" marR="0" marT="0"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a:lnSpc>
                          <a:spcPct val="100000"/>
                        </a:lnSpc>
                      </a:pPr>
                      <a:endParaRPr sz="1200" dirty="0">
                        <a:latin typeface="Calibri" panose="020F0502020204030204" pitchFamily="34" charset="0"/>
                        <a:cs typeface="Calibri" panose="020F0502020204030204" pitchFamily="34" charset="0"/>
                      </a:endParaRPr>
                    </a:p>
                    <a:p>
                      <a:pPr marL="74930">
                        <a:lnSpc>
                          <a:spcPct val="100000"/>
                        </a:lnSpc>
                      </a:pPr>
                      <a:r>
                        <a:rPr sz="1200" dirty="0">
                          <a:latin typeface="Calibri" panose="020F0502020204030204" pitchFamily="34" charset="0"/>
                          <a:cs typeface="Calibri" panose="020F0502020204030204" pitchFamily="34" charset="0"/>
                        </a:rPr>
                        <a:t>-7</a:t>
                      </a:r>
                    </a:p>
                    <a:p>
                      <a:pPr marL="74930" marR="109855">
                        <a:lnSpc>
                          <a:spcPct val="104200"/>
                        </a:lnSpc>
                      </a:pPr>
                      <a:r>
                        <a:rPr sz="1200" spc="-50" dirty="0">
                          <a:latin typeface="Calibri" panose="020F0502020204030204" pitchFamily="34" charset="0"/>
                          <a:cs typeface="Calibri" panose="020F0502020204030204" pitchFamily="34" charset="0"/>
                        </a:rPr>
                        <a:t>Not  </a:t>
                      </a:r>
                      <a:r>
                        <a:rPr sz="1200" spc="-60" dirty="0">
                          <a:latin typeface="Calibri" panose="020F0502020204030204" pitchFamily="34" charset="0"/>
                          <a:cs typeface="Calibri" panose="020F0502020204030204" pitchFamily="34" charset="0"/>
                        </a:rPr>
                        <a:t>a</a:t>
                      </a:r>
                      <a:r>
                        <a:rPr sz="1200" spc="-40" dirty="0">
                          <a:latin typeface="Calibri" panose="020F0502020204030204" pitchFamily="34" charset="0"/>
                          <a:cs typeface="Calibri" panose="020F0502020204030204" pitchFamily="34" charset="0"/>
                        </a:rPr>
                        <a:t>c</a:t>
                      </a:r>
                      <a:r>
                        <a:rPr sz="1200" spc="-15" dirty="0">
                          <a:latin typeface="Calibri" panose="020F0502020204030204" pitchFamily="34" charset="0"/>
                          <a:cs typeface="Calibri" panose="020F0502020204030204" pitchFamily="34" charset="0"/>
                        </a:rPr>
                        <a:t>h</a:t>
                      </a:r>
                      <a:r>
                        <a:rPr sz="1200" spc="-40" dirty="0">
                          <a:latin typeface="Calibri" panose="020F0502020204030204" pitchFamily="34" charset="0"/>
                          <a:cs typeface="Calibri" panose="020F0502020204030204" pitchFamily="34" charset="0"/>
                        </a:rPr>
                        <a:t>i</a:t>
                      </a:r>
                      <a:r>
                        <a:rPr sz="1200" spc="-95" dirty="0">
                          <a:latin typeface="Calibri" panose="020F0502020204030204" pitchFamily="34" charset="0"/>
                          <a:cs typeface="Calibri" panose="020F0502020204030204" pitchFamily="34" charset="0"/>
                        </a:rPr>
                        <a:t>e</a:t>
                      </a:r>
                      <a:r>
                        <a:rPr sz="1200" spc="-90" dirty="0">
                          <a:latin typeface="Calibri" panose="020F0502020204030204" pitchFamily="34" charset="0"/>
                          <a:cs typeface="Calibri" panose="020F0502020204030204" pitchFamily="34" charset="0"/>
                        </a:rPr>
                        <a:t>v</a:t>
                      </a:r>
                      <a:r>
                        <a:rPr sz="1200" spc="-65" dirty="0">
                          <a:latin typeface="Calibri" panose="020F0502020204030204" pitchFamily="34" charset="0"/>
                          <a:cs typeface="Calibri" panose="020F0502020204030204" pitchFamily="34" charset="0"/>
                        </a:rPr>
                        <a:t>e</a:t>
                      </a:r>
                      <a:r>
                        <a:rPr sz="1200" dirty="0">
                          <a:latin typeface="Calibri" panose="020F0502020204030204" pitchFamily="34" charset="0"/>
                          <a:cs typeface="Calibri" panose="020F0502020204030204" pitchFamily="34" charset="0"/>
                        </a:rPr>
                        <a:t>d</a:t>
                      </a:r>
                    </a:p>
                  </a:txBody>
                  <a:tcPr marL="0" marR="0" marT="0"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marL="74930" marR="62865">
                        <a:lnSpc>
                          <a:spcPct val="104200"/>
                        </a:lnSpc>
                        <a:spcBef>
                          <a:spcPts val="370"/>
                        </a:spcBef>
                      </a:pPr>
                      <a:endParaRPr lang="en-ZA" sz="1200" dirty="0">
                        <a:latin typeface="Calibri" panose="020F0502020204030204" pitchFamily="34" charset="0"/>
                        <a:cs typeface="Calibri" panose="020F0502020204030204" pitchFamily="34" charset="0"/>
                      </a:endParaRPr>
                    </a:p>
                    <a:p>
                      <a:pPr marL="74930" marR="62865">
                        <a:lnSpc>
                          <a:spcPct val="104200"/>
                        </a:lnSpc>
                        <a:spcBef>
                          <a:spcPts val="370"/>
                        </a:spcBef>
                      </a:pPr>
                      <a:r>
                        <a:rPr sz="1200" dirty="0">
                          <a:latin typeface="Calibri" panose="020F0502020204030204" pitchFamily="34" charset="0"/>
                          <a:cs typeface="Calibri" panose="020F0502020204030204" pitchFamily="34" charset="0"/>
                        </a:rPr>
                        <a:t>3 </a:t>
                      </a:r>
                      <a:r>
                        <a:rPr sz="1200" spc="-45" dirty="0">
                          <a:latin typeface="Calibri" panose="020F0502020204030204" pitchFamily="34" charset="0"/>
                          <a:cs typeface="Calibri" panose="020F0502020204030204" pitchFamily="34" charset="0"/>
                        </a:rPr>
                        <a:t>Policies </a:t>
                      </a:r>
                      <a:r>
                        <a:rPr sz="1200" spc="-55" dirty="0">
                          <a:latin typeface="Calibri" panose="020F0502020204030204" pitchFamily="34" charset="0"/>
                          <a:cs typeface="Calibri" panose="020F0502020204030204" pitchFamily="34" charset="0"/>
                        </a:rPr>
                        <a:t>were  </a:t>
                      </a:r>
                      <a:r>
                        <a:rPr sz="1200" spc="-60" dirty="0">
                          <a:latin typeface="Calibri" panose="020F0502020204030204" pitchFamily="34" charset="0"/>
                          <a:cs typeface="Calibri" panose="020F0502020204030204" pitchFamily="34" charset="0"/>
                        </a:rPr>
                        <a:t>developed/  </a:t>
                      </a:r>
                      <a:r>
                        <a:rPr sz="1200" spc="-65" dirty="0">
                          <a:latin typeface="Calibri" panose="020F0502020204030204" pitchFamily="34" charset="0"/>
                          <a:cs typeface="Calibri" panose="020F0502020204030204" pitchFamily="34" charset="0"/>
                        </a:rPr>
                        <a:t>reviewed </a:t>
                      </a:r>
                      <a:r>
                        <a:rPr sz="1200" spc="-40" dirty="0">
                          <a:latin typeface="Calibri" panose="020F0502020204030204" pitchFamily="34" charset="0"/>
                          <a:cs typeface="Calibri" panose="020F0502020204030204" pitchFamily="34" charset="0"/>
                        </a:rPr>
                        <a:t>for  </a:t>
                      </a:r>
                      <a:r>
                        <a:rPr sz="1200" spc="-45" dirty="0">
                          <a:latin typeface="Calibri" panose="020F0502020204030204" pitchFamily="34" charset="0"/>
                          <a:cs typeface="Calibri" panose="020F0502020204030204" pitchFamily="34" charset="0"/>
                        </a:rPr>
                        <a:t>presenting </a:t>
                      </a:r>
                      <a:r>
                        <a:rPr sz="1200" spc="-70" dirty="0">
                          <a:latin typeface="Calibri" panose="020F0502020204030204" pitchFamily="34" charset="0"/>
                          <a:cs typeface="Calibri" panose="020F0502020204030204" pitchFamily="34" charset="0"/>
                        </a:rPr>
                        <a:t>to  </a:t>
                      </a:r>
                      <a:r>
                        <a:rPr sz="1200" spc="-55" dirty="0">
                          <a:latin typeface="Calibri" panose="020F0502020204030204" pitchFamily="34" charset="0"/>
                          <a:cs typeface="Calibri" panose="020F0502020204030204" pitchFamily="34" charset="0"/>
                        </a:rPr>
                        <a:t>EXCO. </a:t>
                      </a:r>
                      <a:r>
                        <a:rPr sz="1200" spc="-50" dirty="0">
                          <a:latin typeface="Calibri" panose="020F0502020204030204" pitchFamily="34" charset="0"/>
                          <a:cs typeface="Calibri" panose="020F0502020204030204" pitchFamily="34" charset="0"/>
                        </a:rPr>
                        <a:t>Poor </a:t>
                      </a:r>
                      <a:r>
                        <a:rPr sz="1200" spc="-45" dirty="0">
                          <a:latin typeface="Calibri" panose="020F0502020204030204" pitchFamily="34" charset="0"/>
                          <a:cs typeface="Calibri" panose="020F0502020204030204" pitchFamily="34" charset="0"/>
                        </a:rPr>
                        <a:t>focus  </a:t>
                      </a:r>
                      <a:r>
                        <a:rPr sz="1200" spc="-25" dirty="0">
                          <a:latin typeface="Calibri" panose="020F0502020204030204" pitchFamily="34" charset="0"/>
                          <a:cs typeface="Calibri" panose="020F0502020204030204" pitchFamily="34" charset="0"/>
                        </a:rPr>
                        <a:t>on </a:t>
                      </a:r>
                      <a:r>
                        <a:rPr sz="1200" spc="-40" dirty="0">
                          <a:latin typeface="Calibri" panose="020F0502020204030204" pitchFamily="34" charset="0"/>
                          <a:cs typeface="Calibri" panose="020F0502020204030204" pitchFamily="34" charset="0"/>
                        </a:rPr>
                        <a:t>policy </a:t>
                      </a:r>
                      <a:r>
                        <a:rPr sz="1200" spc="-60" dirty="0">
                          <a:latin typeface="Calibri" panose="020F0502020204030204" pitchFamily="34" charset="0"/>
                          <a:cs typeface="Calibri" panose="020F0502020204030204" pitchFamily="34" charset="0"/>
                        </a:rPr>
                        <a:t>review  process</a:t>
                      </a:r>
                      <a:endParaRPr sz="1200" dirty="0">
                        <a:latin typeface="Calibri" panose="020F0502020204030204" pitchFamily="34" charset="0"/>
                        <a:cs typeface="Calibri" panose="020F0502020204030204" pitchFamily="34" charset="0"/>
                      </a:endParaRPr>
                    </a:p>
                  </a:txBody>
                  <a:tcPr marL="0" marR="0" marT="46990"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a:lnSpc>
                          <a:spcPct val="100000"/>
                        </a:lnSpc>
                      </a:pPr>
                      <a:endParaRPr sz="1200" dirty="0">
                        <a:latin typeface="Calibri" panose="020F0502020204030204" pitchFamily="34" charset="0"/>
                        <a:cs typeface="Calibri" panose="020F0502020204030204" pitchFamily="34" charset="0"/>
                      </a:endParaRPr>
                    </a:p>
                    <a:p>
                      <a:pPr marL="74930" marR="59690">
                        <a:lnSpc>
                          <a:spcPct val="104200"/>
                        </a:lnSpc>
                        <a:spcBef>
                          <a:spcPts val="720"/>
                        </a:spcBef>
                      </a:pPr>
                      <a:r>
                        <a:rPr sz="1200" spc="-35" dirty="0">
                          <a:latin typeface="Calibri" panose="020F0502020204030204" pitchFamily="34" charset="0"/>
                          <a:cs typeface="Calibri" panose="020F0502020204030204" pitchFamily="34" charset="0"/>
                        </a:rPr>
                        <a:t>The </a:t>
                      </a:r>
                      <a:r>
                        <a:rPr sz="1200" spc="-40" dirty="0">
                          <a:latin typeface="Calibri" panose="020F0502020204030204" pitchFamily="34" charset="0"/>
                          <a:cs typeface="Calibri" panose="020F0502020204030204" pitchFamily="34" charset="0"/>
                        </a:rPr>
                        <a:t>policies </a:t>
                      </a:r>
                      <a:r>
                        <a:rPr sz="1200" spc="-30" dirty="0">
                          <a:latin typeface="Calibri" panose="020F0502020204030204" pitchFamily="34" charset="0"/>
                          <a:cs typeface="Calibri" panose="020F0502020204030204" pitchFamily="34" charset="0"/>
                        </a:rPr>
                        <a:t>will </a:t>
                      </a:r>
                      <a:r>
                        <a:rPr sz="1200" spc="-35" dirty="0">
                          <a:latin typeface="Calibri" panose="020F0502020204030204" pitchFamily="34" charset="0"/>
                          <a:cs typeface="Calibri" panose="020F0502020204030204" pitchFamily="34" charset="0"/>
                        </a:rPr>
                        <a:t>be  </a:t>
                      </a:r>
                      <a:r>
                        <a:rPr sz="1200" spc="-45" dirty="0">
                          <a:latin typeface="Calibri" panose="020F0502020204030204" pitchFamily="34" charset="0"/>
                          <a:cs typeface="Calibri" panose="020F0502020204030204" pitchFamily="34" charset="0"/>
                        </a:rPr>
                        <a:t>submitted </a:t>
                      </a:r>
                      <a:r>
                        <a:rPr sz="1200" spc="-35" dirty="0">
                          <a:latin typeface="Calibri" panose="020F0502020204030204" pitchFamily="34" charset="0"/>
                          <a:cs typeface="Calibri" panose="020F0502020204030204" pitchFamily="34" charset="0"/>
                        </a:rPr>
                        <a:t>to the  </a:t>
                      </a:r>
                      <a:r>
                        <a:rPr sz="1200" spc="-50" dirty="0">
                          <a:latin typeface="Calibri" panose="020F0502020204030204" pitchFamily="34" charset="0"/>
                          <a:cs typeface="Calibri" panose="020F0502020204030204" pitchFamily="34" charset="0"/>
                        </a:rPr>
                        <a:t>Board </a:t>
                      </a:r>
                      <a:r>
                        <a:rPr sz="1200" spc="-40" dirty="0">
                          <a:latin typeface="Calibri" panose="020F0502020204030204" pitchFamily="34" charset="0"/>
                          <a:cs typeface="Calibri" panose="020F0502020204030204" pitchFamily="34" charset="0"/>
                        </a:rPr>
                        <a:t>for </a:t>
                      </a:r>
                      <a:r>
                        <a:rPr sz="1200" spc="-55" dirty="0">
                          <a:latin typeface="Calibri" panose="020F0502020204030204" pitchFamily="34" charset="0"/>
                          <a:cs typeface="Calibri" panose="020F0502020204030204" pitchFamily="34" charset="0"/>
                        </a:rPr>
                        <a:t>approval  </a:t>
                      </a:r>
                      <a:r>
                        <a:rPr sz="1200" spc="-15" dirty="0">
                          <a:latin typeface="Calibri" panose="020F0502020204030204" pitchFamily="34" charset="0"/>
                          <a:cs typeface="Calibri" panose="020F0502020204030204" pitchFamily="34" charset="0"/>
                        </a:rPr>
                        <a:t>in</a:t>
                      </a:r>
                      <a:r>
                        <a:rPr sz="1200" spc="-5" dirty="0">
                          <a:latin typeface="Calibri" panose="020F0502020204030204" pitchFamily="34" charset="0"/>
                          <a:cs typeface="Calibri" panose="020F0502020204030204" pitchFamily="34" charset="0"/>
                        </a:rPr>
                        <a:t> </a:t>
                      </a:r>
                      <a:r>
                        <a:rPr sz="1200" spc="-35" dirty="0">
                          <a:latin typeface="Calibri" panose="020F0502020204030204" pitchFamily="34" charset="0"/>
                          <a:cs typeface="Calibri" panose="020F0502020204030204" pitchFamily="34" charset="0"/>
                        </a:rPr>
                        <a:t>2021/22</a:t>
                      </a:r>
                      <a:endParaRPr sz="1200" dirty="0">
                        <a:latin typeface="Calibri" panose="020F0502020204030204" pitchFamily="34" charset="0"/>
                        <a:cs typeface="Calibri" panose="020F0502020204030204" pitchFamily="34" charset="0"/>
                      </a:endParaRPr>
                    </a:p>
                  </a:txBody>
                  <a:tcPr marL="0" marR="0" marT="0"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extLst>
                  <a:ext uri="{0D108BD9-81ED-4DB2-BD59-A6C34878D82A}">
                    <a16:rowId xmlns:a16="http://schemas.microsoft.com/office/drawing/2014/main" val="10001"/>
                  </a:ext>
                </a:extLst>
              </a:tr>
              <a:tr h="1067979">
                <a:tc vMerge="1">
                  <a:txBody>
                    <a:bodyPr/>
                    <a:lstStyle/>
                    <a:p>
                      <a:endParaRPr/>
                    </a:p>
                  </a:txBody>
                  <a:tcPr marL="0" marR="0" marT="0"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marL="74930" marR="73025">
                        <a:lnSpc>
                          <a:spcPts val="1300"/>
                        </a:lnSpc>
                      </a:pPr>
                      <a:r>
                        <a:rPr sz="1200" spc="-60" dirty="0">
                          <a:latin typeface="Calibri" panose="020F0502020204030204" pitchFamily="34" charset="0"/>
                          <a:cs typeface="Calibri" panose="020F0502020204030204" pitchFamily="34" charset="0"/>
                        </a:rPr>
                        <a:t>Effective  </a:t>
                      </a:r>
                      <a:r>
                        <a:rPr sz="1200" spc="-50" dirty="0">
                          <a:latin typeface="Calibri" panose="020F0502020204030204" pitchFamily="34" charset="0"/>
                          <a:cs typeface="Calibri" panose="020F0502020204030204" pitchFamily="34" charset="0"/>
                        </a:rPr>
                        <a:t>performance  </a:t>
                      </a:r>
                      <a:r>
                        <a:rPr sz="1200" spc="-55" dirty="0">
                          <a:latin typeface="Calibri" panose="020F0502020204030204" pitchFamily="34" charset="0"/>
                          <a:cs typeface="Calibri" panose="020F0502020204030204" pitchFamily="34" charset="0"/>
                        </a:rPr>
                        <a:t>m</a:t>
                      </a:r>
                      <a:r>
                        <a:rPr sz="1200" spc="-30" dirty="0">
                          <a:latin typeface="Calibri" panose="020F0502020204030204" pitchFamily="34" charset="0"/>
                          <a:cs typeface="Calibri" panose="020F0502020204030204" pitchFamily="34" charset="0"/>
                        </a:rPr>
                        <a:t>a</a:t>
                      </a:r>
                      <a:r>
                        <a:rPr sz="1200" spc="-55" dirty="0">
                          <a:latin typeface="Calibri" panose="020F0502020204030204" pitchFamily="34" charset="0"/>
                          <a:cs typeface="Calibri" panose="020F0502020204030204" pitchFamily="34" charset="0"/>
                        </a:rPr>
                        <a:t>n</a:t>
                      </a:r>
                      <a:r>
                        <a:rPr sz="1200" spc="-45" dirty="0">
                          <a:latin typeface="Calibri" panose="020F0502020204030204" pitchFamily="34" charset="0"/>
                          <a:cs typeface="Calibri" panose="020F0502020204030204" pitchFamily="34" charset="0"/>
                        </a:rPr>
                        <a:t>a</a:t>
                      </a:r>
                      <a:r>
                        <a:rPr sz="1200" spc="-70" dirty="0">
                          <a:latin typeface="Calibri" panose="020F0502020204030204" pitchFamily="34" charset="0"/>
                          <a:cs typeface="Calibri" panose="020F0502020204030204" pitchFamily="34" charset="0"/>
                        </a:rPr>
                        <a:t>g</a:t>
                      </a:r>
                      <a:r>
                        <a:rPr sz="1200" spc="-50" dirty="0">
                          <a:latin typeface="Calibri" panose="020F0502020204030204" pitchFamily="34" charset="0"/>
                          <a:cs typeface="Calibri" panose="020F0502020204030204" pitchFamily="34" charset="0"/>
                        </a:rPr>
                        <a:t>e</a:t>
                      </a:r>
                      <a:r>
                        <a:rPr sz="1200" spc="-55" dirty="0">
                          <a:latin typeface="Calibri" panose="020F0502020204030204" pitchFamily="34" charset="0"/>
                          <a:cs typeface="Calibri" panose="020F0502020204030204" pitchFamily="34" charset="0"/>
                        </a:rPr>
                        <a:t>m</a:t>
                      </a:r>
                      <a:r>
                        <a:rPr sz="1200" spc="-50" dirty="0">
                          <a:latin typeface="Calibri" panose="020F0502020204030204" pitchFamily="34" charset="0"/>
                          <a:cs typeface="Calibri" panose="020F0502020204030204" pitchFamily="34" charset="0"/>
                        </a:rPr>
                        <a:t>e</a:t>
                      </a:r>
                      <a:r>
                        <a:rPr sz="1200" spc="-30" dirty="0">
                          <a:latin typeface="Calibri" panose="020F0502020204030204" pitchFamily="34" charset="0"/>
                          <a:cs typeface="Calibri" panose="020F0502020204030204" pitchFamily="34" charset="0"/>
                        </a:rPr>
                        <a:t>n</a:t>
                      </a:r>
                      <a:r>
                        <a:rPr sz="1200" dirty="0">
                          <a:latin typeface="Calibri" panose="020F0502020204030204" pitchFamily="34" charset="0"/>
                          <a:cs typeface="Calibri" panose="020F0502020204030204" pitchFamily="34" charset="0"/>
                        </a:rPr>
                        <a:t>t  </a:t>
                      </a:r>
                      <a:r>
                        <a:rPr sz="1200" spc="-65" dirty="0">
                          <a:latin typeface="Calibri" panose="020F0502020204030204" pitchFamily="34" charset="0"/>
                          <a:cs typeface="Calibri" panose="020F0502020204030204" pitchFamily="34" charset="0"/>
                        </a:rPr>
                        <a:t>system</a:t>
                      </a:r>
                      <a:endParaRPr sz="1200">
                        <a:latin typeface="Calibri" panose="020F0502020204030204" pitchFamily="34" charset="0"/>
                        <a:cs typeface="Calibri" panose="020F0502020204030204" pitchFamily="34" charset="0"/>
                      </a:endParaRPr>
                    </a:p>
                  </a:txBody>
                  <a:tcPr marL="0" marR="0" marT="0"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marL="74930" marR="119380">
                        <a:lnSpc>
                          <a:spcPct val="104200"/>
                        </a:lnSpc>
                        <a:spcBef>
                          <a:spcPts val="150"/>
                        </a:spcBef>
                      </a:pPr>
                      <a:r>
                        <a:rPr sz="1200" spc="-80" dirty="0">
                          <a:latin typeface="Calibri" panose="020F0502020204030204" pitchFamily="34" charset="0"/>
                          <a:cs typeface="Calibri" panose="020F0502020204030204" pitchFamily="34" charset="0"/>
                        </a:rPr>
                        <a:t>P</a:t>
                      </a:r>
                      <a:r>
                        <a:rPr sz="1200" spc="-50" dirty="0">
                          <a:latin typeface="Calibri" panose="020F0502020204030204" pitchFamily="34" charset="0"/>
                          <a:cs typeface="Calibri" panose="020F0502020204030204" pitchFamily="34" charset="0"/>
                        </a:rPr>
                        <a:t>e</a:t>
                      </a:r>
                      <a:r>
                        <a:rPr sz="1200" spc="-70" dirty="0">
                          <a:latin typeface="Calibri" panose="020F0502020204030204" pitchFamily="34" charset="0"/>
                          <a:cs typeface="Calibri" panose="020F0502020204030204" pitchFamily="34" charset="0"/>
                        </a:rPr>
                        <a:t>r</a:t>
                      </a:r>
                      <a:r>
                        <a:rPr sz="1200" spc="-65" dirty="0">
                          <a:latin typeface="Calibri" panose="020F0502020204030204" pitchFamily="34" charset="0"/>
                          <a:cs typeface="Calibri" panose="020F0502020204030204" pitchFamily="34" charset="0"/>
                        </a:rPr>
                        <a:t>c</a:t>
                      </a:r>
                      <a:r>
                        <a:rPr sz="1200" spc="-50" dirty="0">
                          <a:latin typeface="Calibri" panose="020F0502020204030204" pitchFamily="34" charset="0"/>
                          <a:cs typeface="Calibri" panose="020F0502020204030204" pitchFamily="34" charset="0"/>
                        </a:rPr>
                        <a:t>e</a:t>
                      </a:r>
                      <a:r>
                        <a:rPr sz="1200" spc="-30" dirty="0">
                          <a:latin typeface="Calibri" panose="020F0502020204030204" pitchFamily="34" charset="0"/>
                          <a:cs typeface="Calibri" panose="020F0502020204030204" pitchFamily="34" charset="0"/>
                        </a:rPr>
                        <a:t>n</a:t>
                      </a:r>
                      <a:r>
                        <a:rPr sz="1200" spc="-70" dirty="0">
                          <a:latin typeface="Calibri" panose="020F0502020204030204" pitchFamily="34" charset="0"/>
                          <a:cs typeface="Calibri" panose="020F0502020204030204" pitchFamily="34" charset="0"/>
                        </a:rPr>
                        <a:t>t</a:t>
                      </a:r>
                      <a:r>
                        <a:rPr sz="1200" spc="-45" dirty="0">
                          <a:latin typeface="Calibri" panose="020F0502020204030204" pitchFamily="34" charset="0"/>
                          <a:cs typeface="Calibri" panose="020F0502020204030204" pitchFamily="34" charset="0"/>
                        </a:rPr>
                        <a:t>a</a:t>
                      </a:r>
                      <a:r>
                        <a:rPr sz="1200" spc="-70" dirty="0">
                          <a:latin typeface="Calibri" panose="020F0502020204030204" pitchFamily="34" charset="0"/>
                          <a:cs typeface="Calibri" panose="020F0502020204030204" pitchFamily="34" charset="0"/>
                        </a:rPr>
                        <a:t>ge  </a:t>
                      </a:r>
                      <a:r>
                        <a:rPr sz="1200" dirty="0">
                          <a:latin typeface="Calibri" panose="020F0502020204030204" pitchFamily="34" charset="0"/>
                          <a:cs typeface="Calibri" panose="020F0502020204030204" pitchFamily="34" charset="0"/>
                        </a:rPr>
                        <a:t>(%)</a:t>
                      </a:r>
                      <a:endParaRPr sz="1200">
                        <a:latin typeface="Calibri" panose="020F0502020204030204" pitchFamily="34" charset="0"/>
                        <a:cs typeface="Calibri" panose="020F0502020204030204" pitchFamily="34" charset="0"/>
                      </a:endParaRPr>
                    </a:p>
                    <a:p>
                      <a:pPr marL="74930" marR="20955">
                        <a:lnSpc>
                          <a:spcPct val="104200"/>
                        </a:lnSpc>
                      </a:pPr>
                      <a:r>
                        <a:rPr sz="1200" spc="-40" dirty="0">
                          <a:latin typeface="Calibri" panose="020F0502020204030204" pitchFamily="34" charset="0"/>
                          <a:cs typeface="Calibri" panose="020F0502020204030204" pitchFamily="34" charset="0"/>
                        </a:rPr>
                        <a:t>Staff  </a:t>
                      </a:r>
                      <a:r>
                        <a:rPr sz="1200" spc="-70" dirty="0">
                          <a:latin typeface="Calibri" panose="020F0502020204030204" pitchFamily="34" charset="0"/>
                          <a:cs typeface="Calibri" panose="020F0502020204030204" pitchFamily="34" charset="0"/>
                        </a:rPr>
                        <a:t>p</a:t>
                      </a:r>
                      <a:r>
                        <a:rPr sz="1200" spc="-50" dirty="0">
                          <a:latin typeface="Calibri" panose="020F0502020204030204" pitchFamily="34" charset="0"/>
                          <a:cs typeface="Calibri" panose="020F0502020204030204" pitchFamily="34" charset="0"/>
                        </a:rPr>
                        <a:t>e</a:t>
                      </a:r>
                      <a:r>
                        <a:rPr sz="1200" spc="-30" dirty="0">
                          <a:latin typeface="Calibri" panose="020F0502020204030204" pitchFamily="34" charset="0"/>
                          <a:cs typeface="Calibri" panose="020F0502020204030204" pitchFamily="34" charset="0"/>
                        </a:rPr>
                        <a:t>r</a:t>
                      </a:r>
                      <a:r>
                        <a:rPr sz="1200" spc="-70" dirty="0">
                          <a:latin typeface="Calibri" panose="020F0502020204030204" pitchFamily="34" charset="0"/>
                          <a:cs typeface="Calibri" panose="020F0502020204030204" pitchFamily="34" charset="0"/>
                        </a:rPr>
                        <a:t>f</a:t>
                      </a:r>
                      <a:r>
                        <a:rPr sz="1200" spc="-50" dirty="0">
                          <a:latin typeface="Calibri" panose="020F0502020204030204" pitchFamily="34" charset="0"/>
                          <a:cs typeface="Calibri" panose="020F0502020204030204" pitchFamily="34" charset="0"/>
                        </a:rPr>
                        <a:t>o</a:t>
                      </a:r>
                      <a:r>
                        <a:rPr sz="1200" spc="-30" dirty="0">
                          <a:latin typeface="Calibri" panose="020F0502020204030204" pitchFamily="34" charset="0"/>
                          <a:cs typeface="Calibri" panose="020F0502020204030204" pitchFamily="34" charset="0"/>
                        </a:rPr>
                        <a:t>r</a:t>
                      </a:r>
                      <a:r>
                        <a:rPr sz="1200" spc="-55" dirty="0">
                          <a:latin typeface="Calibri" panose="020F0502020204030204" pitchFamily="34" charset="0"/>
                          <a:cs typeface="Calibri" panose="020F0502020204030204" pitchFamily="34" charset="0"/>
                        </a:rPr>
                        <a:t>m</a:t>
                      </a:r>
                      <a:r>
                        <a:rPr sz="1200" spc="-30" dirty="0">
                          <a:latin typeface="Calibri" panose="020F0502020204030204" pitchFamily="34" charset="0"/>
                          <a:cs typeface="Calibri" panose="020F0502020204030204" pitchFamily="34" charset="0"/>
                        </a:rPr>
                        <a:t>a</a:t>
                      </a:r>
                      <a:r>
                        <a:rPr sz="1200" spc="-55" dirty="0">
                          <a:latin typeface="Calibri" panose="020F0502020204030204" pitchFamily="34" charset="0"/>
                          <a:cs typeface="Calibri" panose="020F0502020204030204" pitchFamily="34" charset="0"/>
                        </a:rPr>
                        <a:t>n</a:t>
                      </a:r>
                      <a:r>
                        <a:rPr sz="1200" spc="-65" dirty="0">
                          <a:latin typeface="Calibri" panose="020F0502020204030204" pitchFamily="34" charset="0"/>
                          <a:cs typeface="Calibri" panose="020F0502020204030204" pitchFamily="34" charset="0"/>
                        </a:rPr>
                        <a:t>c</a:t>
                      </a:r>
                      <a:r>
                        <a:rPr sz="1200" dirty="0">
                          <a:latin typeface="Calibri" panose="020F0502020204030204" pitchFamily="34" charset="0"/>
                          <a:cs typeface="Calibri" panose="020F0502020204030204" pitchFamily="34" charset="0"/>
                        </a:rPr>
                        <a:t>e  </a:t>
                      </a:r>
                      <a:r>
                        <a:rPr sz="1200" spc="-65" dirty="0">
                          <a:latin typeface="Calibri" panose="020F0502020204030204" pitchFamily="34" charset="0"/>
                          <a:cs typeface="Calibri" panose="020F0502020204030204" pitchFamily="34" charset="0"/>
                        </a:rPr>
                        <a:t>reviewed</a:t>
                      </a:r>
                      <a:endParaRPr sz="1200">
                        <a:latin typeface="Calibri" panose="020F0502020204030204" pitchFamily="34" charset="0"/>
                        <a:cs typeface="Calibri" panose="020F0502020204030204" pitchFamily="34" charset="0"/>
                      </a:endParaRPr>
                    </a:p>
                  </a:txBody>
                  <a:tcPr marL="0" marR="0" marT="19050"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a:lnSpc>
                          <a:spcPct val="100000"/>
                        </a:lnSpc>
                      </a:pPr>
                      <a:endParaRPr sz="1200">
                        <a:latin typeface="Calibri" panose="020F0502020204030204" pitchFamily="34" charset="0"/>
                        <a:cs typeface="Calibri" panose="020F0502020204030204" pitchFamily="34" charset="0"/>
                      </a:endParaRPr>
                    </a:p>
                    <a:p>
                      <a:pPr>
                        <a:lnSpc>
                          <a:spcPct val="100000"/>
                        </a:lnSpc>
                        <a:spcBef>
                          <a:spcPts val="5"/>
                        </a:spcBef>
                      </a:pPr>
                      <a:endParaRPr sz="1200">
                        <a:latin typeface="Calibri" panose="020F0502020204030204" pitchFamily="34" charset="0"/>
                        <a:cs typeface="Calibri" panose="020F0502020204030204" pitchFamily="34" charset="0"/>
                      </a:endParaRPr>
                    </a:p>
                    <a:p>
                      <a:pPr marL="74930">
                        <a:lnSpc>
                          <a:spcPct val="100000"/>
                        </a:lnSpc>
                      </a:pPr>
                      <a:r>
                        <a:rPr sz="1200" spc="-20" dirty="0">
                          <a:latin typeface="Calibri" panose="020F0502020204030204" pitchFamily="34" charset="0"/>
                          <a:cs typeface="Calibri" panose="020F0502020204030204" pitchFamily="34" charset="0"/>
                        </a:rPr>
                        <a:t>100%</a:t>
                      </a:r>
                      <a:endParaRPr sz="1200">
                        <a:latin typeface="Calibri" panose="020F0502020204030204" pitchFamily="34" charset="0"/>
                        <a:cs typeface="Calibri" panose="020F0502020204030204" pitchFamily="34" charset="0"/>
                      </a:endParaRPr>
                    </a:p>
                  </a:txBody>
                  <a:tcPr marL="0" marR="0" marT="0"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a:lnSpc>
                          <a:spcPct val="100000"/>
                        </a:lnSpc>
                      </a:pPr>
                      <a:endParaRPr sz="1200">
                        <a:latin typeface="Calibri" panose="020F0502020204030204" pitchFamily="34" charset="0"/>
                        <a:cs typeface="Calibri" panose="020F0502020204030204" pitchFamily="34" charset="0"/>
                      </a:endParaRPr>
                    </a:p>
                    <a:p>
                      <a:pPr>
                        <a:lnSpc>
                          <a:spcPct val="100000"/>
                        </a:lnSpc>
                        <a:spcBef>
                          <a:spcPts val="5"/>
                        </a:spcBef>
                      </a:pPr>
                      <a:endParaRPr sz="1200">
                        <a:latin typeface="Calibri" panose="020F0502020204030204" pitchFamily="34" charset="0"/>
                        <a:cs typeface="Calibri" panose="020F0502020204030204" pitchFamily="34" charset="0"/>
                      </a:endParaRPr>
                    </a:p>
                    <a:p>
                      <a:pPr marL="74930">
                        <a:lnSpc>
                          <a:spcPct val="100000"/>
                        </a:lnSpc>
                      </a:pPr>
                      <a:r>
                        <a:rPr sz="1200" spc="-15" dirty="0">
                          <a:latin typeface="Calibri" panose="020F0502020204030204" pitchFamily="34" charset="0"/>
                          <a:cs typeface="Calibri" panose="020F0502020204030204" pitchFamily="34" charset="0"/>
                        </a:rPr>
                        <a:t>45%</a:t>
                      </a:r>
                      <a:endParaRPr sz="1200">
                        <a:latin typeface="Calibri" panose="020F0502020204030204" pitchFamily="34" charset="0"/>
                        <a:cs typeface="Calibri" panose="020F0502020204030204" pitchFamily="34" charset="0"/>
                      </a:endParaRPr>
                    </a:p>
                  </a:txBody>
                  <a:tcPr marL="0" marR="0" marT="0"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a:lnSpc>
                          <a:spcPct val="100000"/>
                        </a:lnSpc>
                        <a:spcBef>
                          <a:spcPts val="40"/>
                        </a:spcBef>
                      </a:pPr>
                      <a:endParaRPr sz="1200">
                        <a:latin typeface="Calibri" panose="020F0502020204030204" pitchFamily="34" charset="0"/>
                        <a:cs typeface="Calibri" panose="020F0502020204030204" pitchFamily="34" charset="0"/>
                      </a:endParaRPr>
                    </a:p>
                    <a:p>
                      <a:pPr marL="74930">
                        <a:lnSpc>
                          <a:spcPct val="100000"/>
                        </a:lnSpc>
                      </a:pPr>
                      <a:r>
                        <a:rPr sz="1200" spc="-15" dirty="0">
                          <a:latin typeface="Calibri" panose="020F0502020204030204" pitchFamily="34" charset="0"/>
                          <a:cs typeface="Calibri" panose="020F0502020204030204" pitchFamily="34" charset="0"/>
                        </a:rPr>
                        <a:t>55%</a:t>
                      </a:r>
                      <a:endParaRPr sz="1200">
                        <a:latin typeface="Calibri" panose="020F0502020204030204" pitchFamily="34" charset="0"/>
                        <a:cs typeface="Calibri" panose="020F0502020204030204" pitchFamily="34" charset="0"/>
                      </a:endParaRPr>
                    </a:p>
                    <a:p>
                      <a:pPr marL="74930" marR="109855">
                        <a:lnSpc>
                          <a:spcPct val="104200"/>
                        </a:lnSpc>
                      </a:pPr>
                      <a:r>
                        <a:rPr sz="1200" spc="-50" dirty="0">
                          <a:latin typeface="Calibri" panose="020F0502020204030204" pitchFamily="34" charset="0"/>
                          <a:cs typeface="Calibri" panose="020F0502020204030204" pitchFamily="34" charset="0"/>
                        </a:rPr>
                        <a:t>Not  </a:t>
                      </a:r>
                      <a:r>
                        <a:rPr sz="1200" spc="-60" dirty="0">
                          <a:latin typeface="Calibri" panose="020F0502020204030204" pitchFamily="34" charset="0"/>
                          <a:cs typeface="Calibri" panose="020F0502020204030204" pitchFamily="34" charset="0"/>
                        </a:rPr>
                        <a:t>a</a:t>
                      </a:r>
                      <a:r>
                        <a:rPr sz="1200" spc="-40" dirty="0">
                          <a:latin typeface="Calibri" panose="020F0502020204030204" pitchFamily="34" charset="0"/>
                          <a:cs typeface="Calibri" panose="020F0502020204030204" pitchFamily="34" charset="0"/>
                        </a:rPr>
                        <a:t>c</a:t>
                      </a:r>
                      <a:r>
                        <a:rPr sz="1200" spc="-15" dirty="0">
                          <a:latin typeface="Calibri" panose="020F0502020204030204" pitchFamily="34" charset="0"/>
                          <a:cs typeface="Calibri" panose="020F0502020204030204" pitchFamily="34" charset="0"/>
                        </a:rPr>
                        <a:t>h</a:t>
                      </a:r>
                      <a:r>
                        <a:rPr sz="1200" spc="-40" dirty="0">
                          <a:latin typeface="Calibri" panose="020F0502020204030204" pitchFamily="34" charset="0"/>
                          <a:cs typeface="Calibri" panose="020F0502020204030204" pitchFamily="34" charset="0"/>
                        </a:rPr>
                        <a:t>i</a:t>
                      </a:r>
                      <a:r>
                        <a:rPr sz="1200" spc="-95" dirty="0">
                          <a:latin typeface="Calibri" panose="020F0502020204030204" pitchFamily="34" charset="0"/>
                          <a:cs typeface="Calibri" panose="020F0502020204030204" pitchFamily="34" charset="0"/>
                        </a:rPr>
                        <a:t>e</a:t>
                      </a:r>
                      <a:r>
                        <a:rPr sz="1200" spc="-90" dirty="0">
                          <a:latin typeface="Calibri" panose="020F0502020204030204" pitchFamily="34" charset="0"/>
                          <a:cs typeface="Calibri" panose="020F0502020204030204" pitchFamily="34" charset="0"/>
                        </a:rPr>
                        <a:t>v</a:t>
                      </a:r>
                      <a:r>
                        <a:rPr sz="1200" spc="-65" dirty="0">
                          <a:latin typeface="Calibri" panose="020F0502020204030204" pitchFamily="34" charset="0"/>
                          <a:cs typeface="Calibri" panose="020F0502020204030204" pitchFamily="34" charset="0"/>
                        </a:rPr>
                        <a:t>e</a:t>
                      </a:r>
                      <a:r>
                        <a:rPr sz="1200" dirty="0">
                          <a:latin typeface="Calibri" panose="020F0502020204030204" pitchFamily="34" charset="0"/>
                          <a:cs typeface="Calibri" panose="020F0502020204030204" pitchFamily="34" charset="0"/>
                        </a:rPr>
                        <a:t>d</a:t>
                      </a:r>
                      <a:endParaRPr sz="1200">
                        <a:latin typeface="Calibri" panose="020F0502020204030204" pitchFamily="34" charset="0"/>
                        <a:cs typeface="Calibri" panose="020F0502020204030204" pitchFamily="34" charset="0"/>
                      </a:endParaRPr>
                    </a:p>
                  </a:txBody>
                  <a:tcPr marL="0" marR="0" marT="5080"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rowSpan="2">
                  <a:txBody>
                    <a:bodyPr/>
                    <a:lstStyle/>
                    <a:p>
                      <a:pPr>
                        <a:lnSpc>
                          <a:spcPct val="100000"/>
                        </a:lnSpc>
                      </a:pPr>
                      <a:endParaRPr sz="1200" dirty="0">
                        <a:latin typeface="Calibri" panose="020F0502020204030204" pitchFamily="34" charset="0"/>
                        <a:cs typeface="Calibri" panose="020F0502020204030204" pitchFamily="34" charset="0"/>
                      </a:endParaRPr>
                    </a:p>
                    <a:p>
                      <a:pPr>
                        <a:lnSpc>
                          <a:spcPct val="100000"/>
                        </a:lnSpc>
                      </a:pPr>
                      <a:endParaRPr sz="1200" dirty="0">
                        <a:latin typeface="Calibri" panose="020F0502020204030204" pitchFamily="34" charset="0"/>
                        <a:cs typeface="Calibri" panose="020F0502020204030204" pitchFamily="34" charset="0"/>
                      </a:endParaRPr>
                    </a:p>
                    <a:p>
                      <a:pPr>
                        <a:lnSpc>
                          <a:spcPct val="100000"/>
                        </a:lnSpc>
                        <a:spcBef>
                          <a:spcPts val="40"/>
                        </a:spcBef>
                      </a:pPr>
                      <a:endParaRPr sz="1200" dirty="0">
                        <a:latin typeface="Calibri" panose="020F0502020204030204" pitchFamily="34" charset="0"/>
                        <a:cs typeface="Calibri" panose="020F0502020204030204" pitchFamily="34" charset="0"/>
                      </a:endParaRPr>
                    </a:p>
                    <a:p>
                      <a:pPr marL="74930" marR="69850" algn="l">
                        <a:lnSpc>
                          <a:spcPct val="104200"/>
                        </a:lnSpc>
                      </a:pPr>
                      <a:r>
                        <a:rPr sz="1200" spc="-35" dirty="0">
                          <a:latin typeface="Calibri" panose="020F0502020204030204" pitchFamily="34" charset="0"/>
                          <a:cs typeface="Calibri" panose="020F0502020204030204" pitchFamily="34" charset="0"/>
                        </a:rPr>
                        <a:t>The instability </a:t>
                      </a:r>
                      <a:r>
                        <a:rPr sz="1200" spc="-25" dirty="0">
                          <a:latin typeface="Calibri" panose="020F0502020204030204" pitchFamily="34" charset="0"/>
                          <a:cs typeface="Calibri" panose="020F0502020204030204" pitchFamily="34" charset="0"/>
                        </a:rPr>
                        <a:t>of  </a:t>
                      </a:r>
                      <a:r>
                        <a:rPr sz="1200" spc="-45" dirty="0">
                          <a:latin typeface="Calibri" panose="020F0502020204030204" pitchFamily="34" charset="0"/>
                          <a:cs typeface="Calibri" panose="020F0502020204030204" pitchFamily="34" charset="0"/>
                        </a:rPr>
                        <a:t>leadership </a:t>
                      </a:r>
                      <a:r>
                        <a:rPr sz="1200" spc="-15" dirty="0">
                          <a:latin typeface="Calibri" panose="020F0502020204030204" pitchFamily="34" charset="0"/>
                          <a:cs typeface="Calibri" panose="020F0502020204030204" pitchFamily="34" charset="0"/>
                        </a:rPr>
                        <a:t>in </a:t>
                      </a:r>
                      <a:r>
                        <a:rPr sz="1200" spc="-35" dirty="0">
                          <a:latin typeface="Calibri" panose="020F0502020204030204" pitchFamily="34" charset="0"/>
                          <a:cs typeface="Calibri" panose="020F0502020204030204" pitchFamily="34" charset="0"/>
                        </a:rPr>
                        <a:t>the  </a:t>
                      </a:r>
                      <a:r>
                        <a:rPr sz="1200" spc="-15" dirty="0">
                          <a:latin typeface="Calibri" panose="020F0502020204030204" pitchFamily="34" charset="0"/>
                          <a:cs typeface="Calibri" panose="020F0502020204030204" pitchFamily="34" charset="0"/>
                        </a:rPr>
                        <a:t>HR</a:t>
                      </a:r>
                      <a:r>
                        <a:rPr sz="1200" spc="-25" dirty="0">
                          <a:latin typeface="Calibri" panose="020F0502020204030204" pitchFamily="34" charset="0"/>
                          <a:cs typeface="Calibri" panose="020F0502020204030204" pitchFamily="34" charset="0"/>
                        </a:rPr>
                        <a:t> </a:t>
                      </a:r>
                      <a:r>
                        <a:rPr sz="1200" spc="-40" dirty="0">
                          <a:latin typeface="Calibri" panose="020F0502020204030204" pitchFamily="34" charset="0"/>
                          <a:cs typeface="Calibri" panose="020F0502020204030204" pitchFamily="34" charset="0"/>
                        </a:rPr>
                        <a:t>department</a:t>
                      </a:r>
                      <a:endParaRPr sz="1200" dirty="0">
                        <a:latin typeface="Calibri" panose="020F0502020204030204" pitchFamily="34" charset="0"/>
                        <a:cs typeface="Calibri" panose="020F0502020204030204" pitchFamily="34" charset="0"/>
                      </a:endParaRPr>
                    </a:p>
                  </a:txBody>
                  <a:tcPr marL="0" marR="0" marT="0"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rowSpan="2">
                  <a:txBody>
                    <a:bodyPr/>
                    <a:lstStyle/>
                    <a:p>
                      <a:pPr marL="74930" marR="105410">
                        <a:lnSpc>
                          <a:spcPct val="104200"/>
                        </a:lnSpc>
                        <a:spcBef>
                          <a:spcPts val="345"/>
                        </a:spcBef>
                      </a:pPr>
                      <a:r>
                        <a:rPr sz="1200" spc="-40" dirty="0">
                          <a:latin typeface="Calibri" panose="020F0502020204030204" pitchFamily="34" charset="0"/>
                          <a:cs typeface="Calibri" panose="020F0502020204030204" pitchFamily="34" charset="0"/>
                        </a:rPr>
                        <a:t>Appoint </a:t>
                      </a:r>
                      <a:r>
                        <a:rPr sz="1200" spc="-25" dirty="0">
                          <a:latin typeface="Calibri" panose="020F0502020204030204" pitchFamily="34" charset="0"/>
                          <a:cs typeface="Calibri" panose="020F0502020204030204" pitchFamily="34" charset="0"/>
                        </a:rPr>
                        <a:t>HR  </a:t>
                      </a:r>
                      <a:r>
                        <a:rPr sz="1200" spc="-45" dirty="0">
                          <a:latin typeface="Calibri" panose="020F0502020204030204" pitchFamily="34" charset="0"/>
                          <a:cs typeface="Calibri" panose="020F0502020204030204" pitchFamily="34" charset="0"/>
                        </a:rPr>
                        <a:t>Manager </a:t>
                      </a:r>
                      <a:r>
                        <a:rPr sz="1200" spc="-40" dirty="0">
                          <a:latin typeface="Calibri" panose="020F0502020204030204" pitchFamily="34" charset="0"/>
                          <a:cs typeface="Calibri" panose="020F0502020204030204" pitchFamily="34" charset="0"/>
                        </a:rPr>
                        <a:t>for  </a:t>
                      </a:r>
                      <a:r>
                        <a:rPr sz="1200" spc="-35" dirty="0">
                          <a:latin typeface="Calibri" panose="020F0502020204030204" pitchFamily="34" charset="0"/>
                          <a:cs typeface="Calibri" panose="020F0502020204030204" pitchFamily="34" charset="0"/>
                        </a:rPr>
                        <a:t>continuity </a:t>
                      </a:r>
                      <a:r>
                        <a:rPr sz="1200" spc="-30" dirty="0">
                          <a:latin typeface="Calibri" panose="020F0502020204030204" pitchFamily="34" charset="0"/>
                          <a:cs typeface="Calibri" panose="020F0502020204030204" pitchFamily="34" charset="0"/>
                        </a:rPr>
                        <a:t>and  </a:t>
                      </a:r>
                      <a:r>
                        <a:rPr sz="1200" spc="-45" dirty="0">
                          <a:latin typeface="Calibri" panose="020F0502020204030204" pitchFamily="34" charset="0"/>
                          <a:cs typeface="Calibri" panose="020F0502020204030204" pitchFamily="34" charset="0"/>
                        </a:rPr>
                        <a:t>productivity </a:t>
                      </a:r>
                      <a:r>
                        <a:rPr sz="1200" spc="-15" dirty="0">
                          <a:latin typeface="Calibri" panose="020F0502020204030204" pitchFamily="34" charset="0"/>
                          <a:cs typeface="Calibri" panose="020F0502020204030204" pitchFamily="34" charset="0"/>
                        </a:rPr>
                        <a:t>in </a:t>
                      </a:r>
                      <a:r>
                        <a:rPr sz="1200" spc="-35" dirty="0">
                          <a:latin typeface="Calibri" panose="020F0502020204030204" pitchFamily="34" charset="0"/>
                          <a:cs typeface="Calibri" panose="020F0502020204030204" pitchFamily="34" charset="0"/>
                        </a:rPr>
                        <a:t>the  </a:t>
                      </a:r>
                      <a:r>
                        <a:rPr sz="1200" spc="-40" dirty="0">
                          <a:latin typeface="Calibri" panose="020F0502020204030204" pitchFamily="34" charset="0"/>
                          <a:cs typeface="Calibri" panose="020F0502020204030204" pitchFamily="34" charset="0"/>
                        </a:rPr>
                        <a:t>department </a:t>
                      </a:r>
                      <a:r>
                        <a:rPr sz="1200" spc="-30" dirty="0">
                          <a:latin typeface="Calibri" panose="020F0502020204030204" pitchFamily="34" charset="0"/>
                          <a:cs typeface="Calibri" panose="020F0502020204030204" pitchFamily="34" charset="0"/>
                        </a:rPr>
                        <a:t>and  </a:t>
                      </a:r>
                      <a:r>
                        <a:rPr sz="1200" spc="-50" dirty="0">
                          <a:latin typeface="Calibri" panose="020F0502020204030204" pitchFamily="34" charset="0"/>
                          <a:cs typeface="Calibri" panose="020F0502020204030204" pitchFamily="34" charset="0"/>
                        </a:rPr>
                        <a:t>organisation</a:t>
                      </a:r>
                      <a:endParaRPr sz="1200" dirty="0">
                        <a:latin typeface="Calibri" panose="020F0502020204030204" pitchFamily="34" charset="0"/>
                        <a:cs typeface="Calibri" panose="020F0502020204030204" pitchFamily="34" charset="0"/>
                      </a:endParaRPr>
                    </a:p>
                    <a:p>
                      <a:pPr marL="74930" marR="91440">
                        <a:lnSpc>
                          <a:spcPct val="104200"/>
                        </a:lnSpc>
                        <a:spcBef>
                          <a:spcPts val="400"/>
                        </a:spcBef>
                      </a:pPr>
                      <a:r>
                        <a:rPr sz="1200" spc="-15" dirty="0">
                          <a:latin typeface="Calibri" panose="020F0502020204030204" pitchFamily="34" charset="0"/>
                          <a:cs typeface="Calibri" panose="020F0502020204030204" pitchFamily="34" charset="0"/>
                        </a:rPr>
                        <a:t>HR </a:t>
                      </a:r>
                      <a:r>
                        <a:rPr sz="1200" spc="-45" dirty="0">
                          <a:latin typeface="Calibri" panose="020F0502020204030204" pitchFamily="34" charset="0"/>
                          <a:cs typeface="Calibri" panose="020F0502020204030204" pitchFamily="34" charset="0"/>
                        </a:rPr>
                        <a:t>Manager was  </a:t>
                      </a:r>
                      <a:r>
                        <a:rPr sz="1200" spc="-30" dirty="0">
                          <a:latin typeface="Calibri" panose="020F0502020204030204" pitchFamily="34" charset="0"/>
                          <a:cs typeface="Calibri" panose="020F0502020204030204" pitchFamily="34" charset="0"/>
                        </a:rPr>
                        <a:t>due </a:t>
                      </a:r>
                      <a:r>
                        <a:rPr sz="1200" spc="-35" dirty="0">
                          <a:latin typeface="Calibri" panose="020F0502020204030204" pitchFamily="34" charset="0"/>
                          <a:cs typeface="Calibri" panose="020F0502020204030204" pitchFamily="34" charset="0"/>
                        </a:rPr>
                        <a:t>to </a:t>
                      </a:r>
                      <a:r>
                        <a:rPr sz="1200" spc="-50" dirty="0">
                          <a:latin typeface="Calibri" panose="020F0502020204030204" pitchFamily="34" charset="0"/>
                          <a:cs typeface="Calibri" panose="020F0502020204030204" pitchFamily="34" charset="0"/>
                        </a:rPr>
                        <a:t>commence  </a:t>
                      </a:r>
                      <a:r>
                        <a:rPr sz="1200" spc="-25" dirty="0">
                          <a:latin typeface="Calibri" panose="020F0502020204030204" pitchFamily="34" charset="0"/>
                          <a:cs typeface="Calibri" panose="020F0502020204030204" pitchFamily="34" charset="0"/>
                        </a:rPr>
                        <a:t>on </a:t>
                      </a:r>
                      <a:r>
                        <a:rPr sz="1200" dirty="0">
                          <a:latin typeface="Calibri" panose="020F0502020204030204" pitchFamily="34" charset="0"/>
                          <a:cs typeface="Calibri" panose="020F0502020204030204" pitchFamily="34" charset="0"/>
                        </a:rPr>
                        <a:t>2 </a:t>
                      </a:r>
                      <a:r>
                        <a:rPr sz="1200" spc="-30" dirty="0">
                          <a:latin typeface="Calibri" panose="020F0502020204030204" pitchFamily="34" charset="0"/>
                          <a:cs typeface="Calibri" panose="020F0502020204030204" pitchFamily="34" charset="0"/>
                        </a:rPr>
                        <a:t>May</a:t>
                      </a:r>
                      <a:r>
                        <a:rPr sz="1200" spc="-5" dirty="0">
                          <a:latin typeface="Calibri" panose="020F0502020204030204" pitchFamily="34" charset="0"/>
                          <a:cs typeface="Calibri" panose="020F0502020204030204" pitchFamily="34" charset="0"/>
                        </a:rPr>
                        <a:t> </a:t>
                      </a:r>
                      <a:r>
                        <a:rPr sz="1200" spc="-25" dirty="0">
                          <a:latin typeface="Calibri" panose="020F0502020204030204" pitchFamily="34" charset="0"/>
                          <a:cs typeface="Calibri" panose="020F0502020204030204" pitchFamily="34" charset="0"/>
                        </a:rPr>
                        <a:t>2021</a:t>
                      </a:r>
                      <a:endParaRPr sz="1200" dirty="0">
                        <a:latin typeface="Calibri" panose="020F0502020204030204" pitchFamily="34" charset="0"/>
                        <a:cs typeface="Calibri" panose="020F0502020204030204" pitchFamily="34" charset="0"/>
                      </a:endParaRPr>
                    </a:p>
                  </a:txBody>
                  <a:tcPr marL="0" marR="0" marT="43815"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extLst>
                  <a:ext uri="{0D108BD9-81ED-4DB2-BD59-A6C34878D82A}">
                    <a16:rowId xmlns:a16="http://schemas.microsoft.com/office/drawing/2014/main" val="10002"/>
                  </a:ext>
                </a:extLst>
              </a:tr>
              <a:tr h="887243">
                <a:tc vMerge="1">
                  <a:txBody>
                    <a:bodyPr/>
                    <a:lstStyle/>
                    <a:p>
                      <a:endParaRPr/>
                    </a:p>
                  </a:txBody>
                  <a:tcPr marL="0" marR="0" marT="0"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a:lnSpc>
                          <a:spcPct val="100000"/>
                        </a:lnSpc>
                        <a:spcBef>
                          <a:spcPts val="40"/>
                        </a:spcBef>
                      </a:pPr>
                      <a:endParaRPr sz="1200">
                        <a:latin typeface="Calibri" panose="020F0502020204030204" pitchFamily="34" charset="0"/>
                        <a:cs typeface="Calibri" panose="020F0502020204030204" pitchFamily="34" charset="0"/>
                      </a:endParaRPr>
                    </a:p>
                    <a:p>
                      <a:pPr marL="74930" marR="49530">
                        <a:lnSpc>
                          <a:spcPct val="135400"/>
                        </a:lnSpc>
                      </a:pPr>
                      <a:r>
                        <a:rPr sz="1200" spc="-60" dirty="0">
                          <a:latin typeface="Calibri" panose="020F0502020204030204" pitchFamily="34" charset="0"/>
                          <a:cs typeface="Calibri" panose="020F0502020204030204" pitchFamily="34" charset="0"/>
                        </a:rPr>
                        <a:t>Trained/skilled  </a:t>
                      </a:r>
                      <a:r>
                        <a:rPr sz="1200" spc="-40" dirty="0">
                          <a:latin typeface="Calibri" panose="020F0502020204030204" pitchFamily="34" charset="0"/>
                          <a:cs typeface="Calibri" panose="020F0502020204030204" pitchFamily="34" charset="0"/>
                        </a:rPr>
                        <a:t>staff</a:t>
                      </a:r>
                      <a:endParaRPr sz="1200">
                        <a:latin typeface="Calibri" panose="020F0502020204030204" pitchFamily="34" charset="0"/>
                        <a:cs typeface="Calibri" panose="020F0502020204030204" pitchFamily="34" charset="0"/>
                      </a:endParaRPr>
                    </a:p>
                  </a:txBody>
                  <a:tcPr marL="0" marR="0" marT="5080"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marL="100965" marR="119380" indent="-26034">
                        <a:lnSpc>
                          <a:spcPct val="104200"/>
                        </a:lnSpc>
                        <a:spcBef>
                          <a:spcPts val="355"/>
                        </a:spcBef>
                      </a:pPr>
                      <a:r>
                        <a:rPr sz="1200" spc="-80" dirty="0">
                          <a:latin typeface="Calibri" panose="020F0502020204030204" pitchFamily="34" charset="0"/>
                          <a:cs typeface="Calibri" panose="020F0502020204030204" pitchFamily="34" charset="0"/>
                        </a:rPr>
                        <a:t>P</a:t>
                      </a:r>
                      <a:r>
                        <a:rPr sz="1200" spc="-50" dirty="0">
                          <a:latin typeface="Calibri" panose="020F0502020204030204" pitchFamily="34" charset="0"/>
                          <a:cs typeface="Calibri" panose="020F0502020204030204" pitchFamily="34" charset="0"/>
                        </a:rPr>
                        <a:t>e</a:t>
                      </a:r>
                      <a:r>
                        <a:rPr sz="1200" spc="-70" dirty="0">
                          <a:latin typeface="Calibri" panose="020F0502020204030204" pitchFamily="34" charset="0"/>
                          <a:cs typeface="Calibri" panose="020F0502020204030204" pitchFamily="34" charset="0"/>
                        </a:rPr>
                        <a:t>r</a:t>
                      </a:r>
                      <a:r>
                        <a:rPr sz="1200" spc="-65" dirty="0">
                          <a:latin typeface="Calibri" panose="020F0502020204030204" pitchFamily="34" charset="0"/>
                          <a:cs typeface="Calibri" panose="020F0502020204030204" pitchFamily="34" charset="0"/>
                        </a:rPr>
                        <a:t>c</a:t>
                      </a:r>
                      <a:r>
                        <a:rPr sz="1200" spc="-50" dirty="0">
                          <a:latin typeface="Calibri" panose="020F0502020204030204" pitchFamily="34" charset="0"/>
                          <a:cs typeface="Calibri" panose="020F0502020204030204" pitchFamily="34" charset="0"/>
                        </a:rPr>
                        <a:t>e</a:t>
                      </a:r>
                      <a:r>
                        <a:rPr sz="1200" spc="-30" dirty="0">
                          <a:latin typeface="Calibri" panose="020F0502020204030204" pitchFamily="34" charset="0"/>
                          <a:cs typeface="Calibri" panose="020F0502020204030204" pitchFamily="34" charset="0"/>
                        </a:rPr>
                        <a:t>n</a:t>
                      </a:r>
                      <a:r>
                        <a:rPr sz="1200" spc="-70" dirty="0">
                          <a:latin typeface="Calibri" panose="020F0502020204030204" pitchFamily="34" charset="0"/>
                          <a:cs typeface="Calibri" panose="020F0502020204030204" pitchFamily="34" charset="0"/>
                        </a:rPr>
                        <a:t>t</a:t>
                      </a:r>
                      <a:r>
                        <a:rPr sz="1200" spc="-45" dirty="0">
                          <a:latin typeface="Calibri" panose="020F0502020204030204" pitchFamily="34" charset="0"/>
                          <a:cs typeface="Calibri" panose="020F0502020204030204" pitchFamily="34" charset="0"/>
                        </a:rPr>
                        <a:t>a</a:t>
                      </a:r>
                      <a:r>
                        <a:rPr sz="1200" spc="-70" dirty="0">
                          <a:latin typeface="Calibri" panose="020F0502020204030204" pitchFamily="34" charset="0"/>
                          <a:cs typeface="Calibri" panose="020F0502020204030204" pitchFamily="34" charset="0"/>
                        </a:rPr>
                        <a:t>ge  </a:t>
                      </a:r>
                      <a:r>
                        <a:rPr sz="1200" dirty="0">
                          <a:latin typeface="Calibri" panose="020F0502020204030204" pitchFamily="34" charset="0"/>
                          <a:cs typeface="Calibri" panose="020F0502020204030204" pitchFamily="34" charset="0"/>
                        </a:rPr>
                        <a:t>(%)</a:t>
                      </a:r>
                      <a:r>
                        <a:rPr sz="1200" spc="-30" dirty="0">
                          <a:latin typeface="Calibri" panose="020F0502020204030204" pitchFamily="34" charset="0"/>
                          <a:cs typeface="Calibri" panose="020F0502020204030204" pitchFamily="34" charset="0"/>
                        </a:rPr>
                        <a:t> </a:t>
                      </a:r>
                      <a:r>
                        <a:rPr sz="1200" spc="-35" dirty="0">
                          <a:latin typeface="Calibri" panose="020F0502020204030204" pitchFamily="34" charset="0"/>
                          <a:cs typeface="Calibri" panose="020F0502020204030204" pitchFamily="34" charset="0"/>
                        </a:rPr>
                        <a:t>WSP</a:t>
                      </a:r>
                      <a:endParaRPr sz="1200" dirty="0">
                        <a:latin typeface="Calibri" panose="020F0502020204030204" pitchFamily="34" charset="0"/>
                        <a:cs typeface="Calibri" panose="020F0502020204030204" pitchFamily="34" charset="0"/>
                      </a:endParaRPr>
                    </a:p>
                    <a:p>
                      <a:pPr marL="74930" marR="78740">
                        <a:lnSpc>
                          <a:spcPct val="104200"/>
                        </a:lnSpc>
                      </a:pPr>
                      <a:r>
                        <a:rPr sz="1200" spc="-60" dirty="0">
                          <a:latin typeface="Calibri" panose="020F0502020204030204" pitchFamily="34" charset="0"/>
                          <a:cs typeface="Calibri" panose="020F0502020204030204" pitchFamily="34" charset="0"/>
                        </a:rPr>
                        <a:t>su</a:t>
                      </a:r>
                      <a:r>
                        <a:rPr sz="1200" spc="-65" dirty="0">
                          <a:latin typeface="Calibri" panose="020F0502020204030204" pitchFamily="34" charset="0"/>
                          <a:cs typeface="Calibri" panose="020F0502020204030204" pitchFamily="34" charset="0"/>
                        </a:rPr>
                        <a:t>cc</a:t>
                      </a:r>
                      <a:r>
                        <a:rPr sz="1200" spc="-75" dirty="0">
                          <a:latin typeface="Calibri" panose="020F0502020204030204" pitchFamily="34" charset="0"/>
                          <a:cs typeface="Calibri" panose="020F0502020204030204" pitchFamily="34" charset="0"/>
                        </a:rPr>
                        <a:t>e</a:t>
                      </a:r>
                      <a:r>
                        <a:rPr sz="1200" spc="-80" dirty="0">
                          <a:latin typeface="Calibri" panose="020F0502020204030204" pitchFamily="34" charset="0"/>
                          <a:cs typeface="Calibri" panose="020F0502020204030204" pitchFamily="34" charset="0"/>
                        </a:rPr>
                        <a:t>s</a:t>
                      </a:r>
                      <a:r>
                        <a:rPr sz="1200" spc="-55" dirty="0">
                          <a:latin typeface="Calibri" panose="020F0502020204030204" pitchFamily="34" charset="0"/>
                          <a:cs typeface="Calibri" panose="020F0502020204030204" pitchFamily="34" charset="0"/>
                        </a:rPr>
                        <a:t>s</a:t>
                      </a:r>
                      <a:r>
                        <a:rPr sz="1200" spc="-45" dirty="0">
                          <a:latin typeface="Calibri" panose="020F0502020204030204" pitchFamily="34" charset="0"/>
                          <a:cs typeface="Calibri" panose="020F0502020204030204" pitchFamily="34" charset="0"/>
                        </a:rPr>
                        <a:t>f</a:t>
                      </a:r>
                      <a:r>
                        <a:rPr sz="1200" spc="-30" dirty="0">
                          <a:latin typeface="Calibri" panose="020F0502020204030204" pitchFamily="34" charset="0"/>
                          <a:cs typeface="Calibri" panose="020F0502020204030204" pitchFamily="34" charset="0"/>
                        </a:rPr>
                        <a:t>u</a:t>
                      </a:r>
                      <a:r>
                        <a:rPr sz="1200" spc="-40" dirty="0">
                          <a:latin typeface="Calibri" panose="020F0502020204030204" pitchFamily="34" charset="0"/>
                          <a:cs typeface="Calibri" panose="020F0502020204030204" pitchFamily="34" charset="0"/>
                        </a:rPr>
                        <a:t>ll</a:t>
                      </a:r>
                      <a:r>
                        <a:rPr sz="1200" dirty="0">
                          <a:latin typeface="Calibri" panose="020F0502020204030204" pitchFamily="34" charset="0"/>
                          <a:cs typeface="Calibri" panose="020F0502020204030204" pitchFamily="34" charset="0"/>
                        </a:rPr>
                        <a:t>y  </a:t>
                      </a:r>
                      <a:r>
                        <a:rPr sz="1200" spc="-55" dirty="0">
                          <a:latin typeface="Calibri" panose="020F0502020204030204" pitchFamily="34" charset="0"/>
                          <a:cs typeface="Calibri" panose="020F0502020204030204" pitchFamily="34" charset="0"/>
                        </a:rPr>
                        <a:t>achieved</a:t>
                      </a:r>
                      <a:endParaRPr sz="1200" dirty="0">
                        <a:latin typeface="Calibri" panose="020F0502020204030204" pitchFamily="34" charset="0"/>
                        <a:cs typeface="Calibri" panose="020F0502020204030204" pitchFamily="34" charset="0"/>
                      </a:endParaRPr>
                    </a:p>
                  </a:txBody>
                  <a:tcPr marL="0" marR="0" marT="45085"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a:lnSpc>
                          <a:spcPct val="100000"/>
                        </a:lnSpc>
                      </a:pPr>
                      <a:endParaRPr sz="1200" dirty="0">
                        <a:latin typeface="Calibri" panose="020F0502020204030204" pitchFamily="34" charset="0"/>
                        <a:cs typeface="Calibri" panose="020F0502020204030204" pitchFamily="34" charset="0"/>
                      </a:endParaRPr>
                    </a:p>
                    <a:p>
                      <a:pPr marL="74930">
                        <a:lnSpc>
                          <a:spcPct val="100000"/>
                        </a:lnSpc>
                        <a:spcBef>
                          <a:spcPts val="745"/>
                        </a:spcBef>
                      </a:pPr>
                      <a:r>
                        <a:rPr sz="1200" spc="-15" dirty="0">
                          <a:latin typeface="Calibri" panose="020F0502020204030204" pitchFamily="34" charset="0"/>
                          <a:cs typeface="Calibri" panose="020F0502020204030204" pitchFamily="34" charset="0"/>
                        </a:rPr>
                        <a:t>25%</a:t>
                      </a:r>
                      <a:endParaRPr sz="1200" dirty="0">
                        <a:latin typeface="Calibri" panose="020F0502020204030204" pitchFamily="34" charset="0"/>
                        <a:cs typeface="Calibri" panose="020F0502020204030204" pitchFamily="34" charset="0"/>
                      </a:endParaRPr>
                    </a:p>
                  </a:txBody>
                  <a:tcPr marL="0" marR="0" marT="0"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a:lnSpc>
                          <a:spcPct val="100000"/>
                        </a:lnSpc>
                      </a:pPr>
                      <a:endParaRPr sz="1200">
                        <a:latin typeface="Calibri" panose="020F0502020204030204" pitchFamily="34" charset="0"/>
                        <a:cs typeface="Calibri" panose="020F0502020204030204" pitchFamily="34" charset="0"/>
                      </a:endParaRPr>
                    </a:p>
                    <a:p>
                      <a:pPr marL="74930">
                        <a:lnSpc>
                          <a:spcPct val="100000"/>
                        </a:lnSpc>
                        <a:spcBef>
                          <a:spcPts val="745"/>
                        </a:spcBef>
                      </a:pPr>
                      <a:r>
                        <a:rPr sz="1200" dirty="0">
                          <a:latin typeface="Calibri" panose="020F0502020204030204" pitchFamily="34" charset="0"/>
                          <a:cs typeface="Calibri" panose="020F0502020204030204" pitchFamily="34" charset="0"/>
                        </a:rPr>
                        <a:t>6%</a:t>
                      </a:r>
                      <a:endParaRPr sz="1200">
                        <a:latin typeface="Calibri" panose="020F0502020204030204" pitchFamily="34" charset="0"/>
                        <a:cs typeface="Calibri" panose="020F0502020204030204" pitchFamily="34" charset="0"/>
                      </a:endParaRPr>
                    </a:p>
                  </a:txBody>
                  <a:tcPr marL="0" marR="0" marT="0"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marL="74930">
                        <a:lnSpc>
                          <a:spcPct val="100000"/>
                        </a:lnSpc>
                        <a:spcBef>
                          <a:spcPts val="895"/>
                        </a:spcBef>
                      </a:pPr>
                      <a:r>
                        <a:rPr sz="1200" spc="-35" dirty="0">
                          <a:latin typeface="Calibri" panose="020F0502020204030204" pitchFamily="34" charset="0"/>
                          <a:cs typeface="Calibri" panose="020F0502020204030204" pitchFamily="34" charset="0"/>
                        </a:rPr>
                        <a:t>19%</a:t>
                      </a:r>
                      <a:endParaRPr sz="1200" dirty="0">
                        <a:latin typeface="Calibri" panose="020F0502020204030204" pitchFamily="34" charset="0"/>
                        <a:cs typeface="Calibri" panose="020F0502020204030204" pitchFamily="34" charset="0"/>
                      </a:endParaRPr>
                    </a:p>
                    <a:p>
                      <a:pPr marL="74930" marR="109855">
                        <a:lnSpc>
                          <a:spcPct val="104200"/>
                        </a:lnSpc>
                      </a:pPr>
                      <a:r>
                        <a:rPr sz="1200" spc="-50" dirty="0">
                          <a:latin typeface="Calibri" panose="020F0502020204030204" pitchFamily="34" charset="0"/>
                          <a:cs typeface="Calibri" panose="020F0502020204030204" pitchFamily="34" charset="0"/>
                        </a:rPr>
                        <a:t>Not  </a:t>
                      </a:r>
                      <a:r>
                        <a:rPr sz="1200" spc="-60" dirty="0">
                          <a:latin typeface="Calibri" panose="020F0502020204030204" pitchFamily="34" charset="0"/>
                          <a:cs typeface="Calibri" panose="020F0502020204030204" pitchFamily="34" charset="0"/>
                        </a:rPr>
                        <a:t>a</a:t>
                      </a:r>
                      <a:r>
                        <a:rPr sz="1200" spc="-40" dirty="0">
                          <a:latin typeface="Calibri" panose="020F0502020204030204" pitchFamily="34" charset="0"/>
                          <a:cs typeface="Calibri" panose="020F0502020204030204" pitchFamily="34" charset="0"/>
                        </a:rPr>
                        <a:t>c</a:t>
                      </a:r>
                      <a:r>
                        <a:rPr sz="1200" spc="-15" dirty="0">
                          <a:latin typeface="Calibri" panose="020F0502020204030204" pitchFamily="34" charset="0"/>
                          <a:cs typeface="Calibri" panose="020F0502020204030204" pitchFamily="34" charset="0"/>
                        </a:rPr>
                        <a:t>h</a:t>
                      </a:r>
                      <a:r>
                        <a:rPr sz="1200" spc="-40" dirty="0">
                          <a:latin typeface="Calibri" panose="020F0502020204030204" pitchFamily="34" charset="0"/>
                          <a:cs typeface="Calibri" panose="020F0502020204030204" pitchFamily="34" charset="0"/>
                        </a:rPr>
                        <a:t>i</a:t>
                      </a:r>
                      <a:r>
                        <a:rPr sz="1200" spc="-95" dirty="0">
                          <a:latin typeface="Calibri" panose="020F0502020204030204" pitchFamily="34" charset="0"/>
                          <a:cs typeface="Calibri" panose="020F0502020204030204" pitchFamily="34" charset="0"/>
                        </a:rPr>
                        <a:t>e</a:t>
                      </a:r>
                      <a:r>
                        <a:rPr sz="1200" spc="-90" dirty="0">
                          <a:latin typeface="Calibri" panose="020F0502020204030204" pitchFamily="34" charset="0"/>
                          <a:cs typeface="Calibri" panose="020F0502020204030204" pitchFamily="34" charset="0"/>
                        </a:rPr>
                        <a:t>v</a:t>
                      </a:r>
                      <a:r>
                        <a:rPr sz="1200" spc="-65" dirty="0">
                          <a:latin typeface="Calibri" panose="020F0502020204030204" pitchFamily="34" charset="0"/>
                          <a:cs typeface="Calibri" panose="020F0502020204030204" pitchFamily="34" charset="0"/>
                        </a:rPr>
                        <a:t>e</a:t>
                      </a:r>
                      <a:r>
                        <a:rPr sz="1200" dirty="0">
                          <a:latin typeface="Calibri" panose="020F0502020204030204" pitchFamily="34" charset="0"/>
                          <a:cs typeface="Calibri" panose="020F0502020204030204" pitchFamily="34" charset="0"/>
                        </a:rPr>
                        <a:t>d</a:t>
                      </a:r>
                    </a:p>
                  </a:txBody>
                  <a:tcPr marL="0" marR="0" marT="113665"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vMerge="1">
                  <a:txBody>
                    <a:bodyPr/>
                    <a:lstStyle/>
                    <a:p>
                      <a:endParaRPr/>
                    </a:p>
                  </a:txBody>
                  <a:tcPr marL="0" marR="0" marT="0"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vMerge="1">
                  <a:txBody>
                    <a:bodyPr/>
                    <a:lstStyle/>
                    <a:p>
                      <a:endParaRPr/>
                    </a:p>
                  </a:txBody>
                  <a:tcPr marL="0" marR="0" marT="43815"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258810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9" name="Oval 5">
            <a:extLst>
              <a:ext uri="{FF2B5EF4-FFF2-40B4-BE49-F238E27FC236}">
                <a16:creationId xmlns:a16="http://schemas.microsoft.com/office/drawing/2014/main" id="{1E2BC7F2-9077-41D3-80E7-1747D5E20725}"/>
              </a:ext>
            </a:extLst>
          </p:cNvPr>
          <p:cNvSpPr>
            <a:spLocks noChangeArrowheads="1"/>
          </p:cNvSpPr>
          <p:nvPr/>
        </p:nvSpPr>
        <p:spPr bwMode="auto">
          <a:xfrm>
            <a:off x="766763" y="2247664"/>
            <a:ext cx="2035814" cy="1944167"/>
          </a:xfrm>
          <a:prstGeom prst="ellipse">
            <a:avLst/>
          </a:prstGeom>
          <a:ln/>
        </p:spPr>
        <p:style>
          <a:lnRef idx="0">
            <a:schemeClr val="accent3"/>
          </a:lnRef>
          <a:fillRef idx="3">
            <a:schemeClr val="accent3"/>
          </a:fillRef>
          <a:effectRef idx="3">
            <a:schemeClr val="accent3"/>
          </a:effectRef>
          <a:fontRef idx="minor">
            <a:schemeClr val="lt1"/>
          </a:fontRef>
        </p:style>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ZA" altLang="en-US">
              <a:solidFill>
                <a:schemeClr val="accent6">
                  <a:lumMod val="50000"/>
                </a:schemeClr>
              </a:solidFill>
            </a:endParaRPr>
          </a:p>
        </p:txBody>
      </p:sp>
      <p:sp>
        <p:nvSpPr>
          <p:cNvPr id="47110" name="Rectangle 12">
            <a:extLst>
              <a:ext uri="{FF2B5EF4-FFF2-40B4-BE49-F238E27FC236}">
                <a16:creationId xmlns:a16="http://schemas.microsoft.com/office/drawing/2014/main" id="{7170D6D8-0D4A-4846-B6C1-C3C8181F9B32}"/>
              </a:ext>
            </a:extLst>
          </p:cNvPr>
          <p:cNvSpPr>
            <a:spLocks noChangeArrowheads="1"/>
          </p:cNvSpPr>
          <p:nvPr/>
        </p:nvSpPr>
        <p:spPr bwMode="auto">
          <a:xfrm>
            <a:off x="-228600" y="2822575"/>
            <a:ext cx="3916363" cy="1171575"/>
          </a:xfrm>
          <a:prstGeom prst="rect">
            <a:avLst/>
          </a:prstGeom>
          <a:noFill/>
          <a:ln>
            <a:noFill/>
          </a:ln>
        </p:spPr>
        <p:txBody>
          <a:bodyPr lIns="0" tIns="0" rIns="0" bIns="0"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ts val="8800"/>
              </a:lnSpc>
              <a:defRPr/>
            </a:pPr>
            <a:r>
              <a:rPr lang="en-ZA" altLang="en-US" sz="9600" b="1" dirty="0">
                <a:solidFill>
                  <a:schemeClr val="accent6">
                    <a:lumMod val="50000"/>
                  </a:schemeClr>
                </a:solidFill>
                <a:latin typeface="Calibri" pitchFamily="34" charset="0"/>
              </a:rPr>
              <a:t>04</a:t>
            </a:r>
          </a:p>
        </p:txBody>
      </p:sp>
      <p:sp>
        <p:nvSpPr>
          <p:cNvPr id="47111" name="TextBox 13">
            <a:extLst>
              <a:ext uri="{FF2B5EF4-FFF2-40B4-BE49-F238E27FC236}">
                <a16:creationId xmlns:a16="http://schemas.microsoft.com/office/drawing/2014/main" id="{5B1F1B85-78A2-4CBA-ADAA-B13FAB08E224}"/>
              </a:ext>
            </a:extLst>
          </p:cNvPr>
          <p:cNvSpPr txBox="1">
            <a:spLocks noChangeArrowheads="1"/>
          </p:cNvSpPr>
          <p:nvPr/>
        </p:nvSpPr>
        <p:spPr bwMode="auto">
          <a:xfrm>
            <a:off x="4586288" y="2859735"/>
            <a:ext cx="4462462" cy="831850"/>
          </a:xfrm>
          <a:prstGeom prst="rect">
            <a:avLst/>
          </a:prstGeom>
          <a:noFill/>
          <a:ln>
            <a:noFill/>
          </a:ln>
        </p:spPr>
        <p:txBody>
          <a:bodyPr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ZA" altLang="en-US" sz="4800" b="1" dirty="0">
                <a:solidFill>
                  <a:schemeClr val="accent6">
                    <a:lumMod val="50000"/>
                  </a:schemeClr>
                </a:solidFill>
                <a:latin typeface="Calibri" pitchFamily="34" charset="0"/>
              </a:rPr>
              <a:t>FINANCIALS</a:t>
            </a:r>
          </a:p>
        </p:txBody>
      </p:sp>
      <p:sp>
        <p:nvSpPr>
          <p:cNvPr id="7" name="Footer Placeholder 3">
            <a:extLst>
              <a:ext uri="{FF2B5EF4-FFF2-40B4-BE49-F238E27FC236}">
                <a16:creationId xmlns:a16="http://schemas.microsoft.com/office/drawing/2014/main" id="{7AB6B691-634B-48FD-B6E9-326DE6DF308C}"/>
              </a:ext>
            </a:extLst>
          </p:cNvPr>
          <p:cNvSpPr txBox="1">
            <a:spLocks/>
          </p:cNvSpPr>
          <p:nvPr/>
        </p:nvSpPr>
        <p:spPr bwMode="auto">
          <a:xfrm>
            <a:off x="287970" y="6634351"/>
            <a:ext cx="10555817" cy="2159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marL="0" algn="l" defTabSz="914400" rtl="0" eaLnBrk="1" latinLnBrk="0" hangingPunct="1">
              <a:defRPr sz="800" b="1" kern="1200">
                <a:solidFill>
                  <a:schemeClr val="tx1"/>
                </a:solidFill>
                <a:latin typeface="Arial" panose="020B0604020202020204" pitchFamily="34" charset="0"/>
                <a:ea typeface="+mn-ea"/>
                <a:cs typeface="+mn-cs"/>
              </a:defRPr>
            </a:lvl1pPr>
            <a:lvl2pPr marL="742950" indent="-285750" algn="l" defTabSz="914400" rtl="0" eaLnBrk="1" latinLnBrk="0" hangingPunct="1">
              <a:defRPr sz="1800" kern="1200">
                <a:solidFill>
                  <a:schemeClr val="tx1"/>
                </a:solidFill>
                <a:latin typeface="Arial" panose="020B0604020202020204" pitchFamily="34" charset="0"/>
                <a:ea typeface="+mn-ea"/>
                <a:cs typeface="+mn-cs"/>
              </a:defRPr>
            </a:lvl2pPr>
            <a:lvl3pPr marL="1143000" indent="-228600" algn="l" defTabSz="914400" rtl="0" eaLnBrk="1" latinLnBrk="0" hangingPunct="1">
              <a:defRPr sz="1800" kern="1200">
                <a:solidFill>
                  <a:schemeClr val="tx1"/>
                </a:solidFill>
                <a:latin typeface="Arial" panose="020B0604020202020204" pitchFamily="34" charset="0"/>
                <a:ea typeface="+mn-ea"/>
                <a:cs typeface="+mn-cs"/>
              </a:defRPr>
            </a:lvl3pPr>
            <a:lvl4pPr marL="1600200" indent="-228600" algn="l" defTabSz="914400" rtl="0" eaLnBrk="1" latinLnBrk="0" hangingPunct="1">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defRPr sz="18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9pPr>
          </a:lstStyle>
          <a:p>
            <a:fld id="{AA5D8F66-2128-46EB-B753-03D965838BB2}" type="slidenum">
              <a:rPr lang="en-US" altLang="en-US" smtClean="0">
                <a:solidFill>
                  <a:srgbClr val="96A0A9"/>
                </a:solidFill>
              </a:rPr>
              <a:pPr/>
              <a:t>18</a:t>
            </a:fld>
            <a:r>
              <a:rPr lang="en-US" altLang="en-US" dirty="0">
                <a:solidFill>
                  <a:srgbClr val="96A0A9"/>
                </a:solidFill>
              </a:rPr>
              <a:t> | </a:t>
            </a:r>
            <a:r>
              <a:rPr lang="en-US" altLang="en-US" b="0" dirty="0">
                <a:solidFill>
                  <a:srgbClr val="96A0A9"/>
                </a:solidFill>
              </a:rPr>
              <a:t>Onderstepoort Biological Products © | </a:t>
            </a:r>
            <a:fld id="{F5705E3A-9669-4880-BD4F-4E2A4C63F3A6}" type="datetime4">
              <a:rPr lang="en-US" altLang="en-US" b="0" smtClean="0">
                <a:solidFill>
                  <a:srgbClr val="96A0A9"/>
                </a:solidFill>
              </a:rPr>
              <a:pPr/>
              <a:t>November 3, 2021</a:t>
            </a:fld>
            <a:endParaRPr lang="en-US" altLang="en-US" b="0" dirty="0">
              <a:solidFill>
                <a:srgbClr val="96A0A9"/>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0166E-C08A-4465-B67E-A0B443661F92}"/>
              </a:ext>
            </a:extLst>
          </p:cNvPr>
          <p:cNvSpPr>
            <a:spLocks noGrp="1"/>
          </p:cNvSpPr>
          <p:nvPr>
            <p:ph type="title"/>
          </p:nvPr>
        </p:nvSpPr>
        <p:spPr/>
        <p:txBody>
          <a:bodyPr/>
          <a:lstStyle/>
          <a:p>
            <a:pPr algn="ctr"/>
            <a:r>
              <a:rPr lang="en-ZA" sz="3200" dirty="0">
                <a:solidFill>
                  <a:schemeClr val="accent6">
                    <a:lumMod val="50000"/>
                  </a:schemeClr>
                </a:solidFill>
                <a:latin typeface="Calibri" panose="020F0502020204030204" pitchFamily="34" charset="0"/>
                <a:cs typeface="Calibri" panose="020F0502020204030204" pitchFamily="34" charset="0"/>
              </a:rPr>
              <a:t>Highlights Of Financial Performance </a:t>
            </a:r>
          </a:p>
        </p:txBody>
      </p:sp>
      <p:sp>
        <p:nvSpPr>
          <p:cNvPr id="3" name="Content Placeholder 2">
            <a:extLst>
              <a:ext uri="{FF2B5EF4-FFF2-40B4-BE49-F238E27FC236}">
                <a16:creationId xmlns:a16="http://schemas.microsoft.com/office/drawing/2014/main" id="{593D76C4-4409-441A-B316-B8EC76107A53}"/>
              </a:ext>
            </a:extLst>
          </p:cNvPr>
          <p:cNvSpPr>
            <a:spLocks noGrp="1"/>
          </p:cNvSpPr>
          <p:nvPr>
            <p:ph idx="1"/>
          </p:nvPr>
        </p:nvSpPr>
        <p:spPr>
          <a:xfrm>
            <a:off x="478368" y="1349376"/>
            <a:ext cx="9173633" cy="4433907"/>
          </a:xfrm>
        </p:spPr>
        <p:txBody>
          <a:bodyPr/>
          <a:lstStyle/>
          <a:p>
            <a:r>
              <a:rPr lang="en-US" dirty="0">
                <a:solidFill>
                  <a:schemeClr val="accent4"/>
                </a:solidFill>
                <a:latin typeface="Calibri" panose="020F0502020204030204" pitchFamily="34" charset="0"/>
                <a:cs typeface="Calibri" panose="020F0502020204030204" pitchFamily="34" charset="0"/>
              </a:rPr>
              <a:t>Revenue increased by 35%</a:t>
            </a:r>
          </a:p>
          <a:p>
            <a:pPr marL="342900" lvl="1" indent="-342900"/>
            <a:r>
              <a:rPr lang="en-US" dirty="0">
                <a:solidFill>
                  <a:schemeClr val="accent4"/>
                </a:solidFill>
                <a:latin typeface="Calibri" panose="020F0502020204030204" pitchFamily="34" charset="0"/>
                <a:cs typeface="Calibri" panose="020F0502020204030204" pitchFamily="34" charset="0"/>
              </a:rPr>
              <a:t>Largest contributor being the increase in demand from foreign countries. </a:t>
            </a:r>
          </a:p>
          <a:p>
            <a:pPr marL="342900" lvl="1" indent="-342900"/>
            <a:r>
              <a:rPr lang="en-US" sz="2800" dirty="0">
                <a:solidFill>
                  <a:schemeClr val="accent4"/>
                </a:solidFill>
                <a:latin typeface="Calibri" panose="020F0502020204030204" pitchFamily="34" charset="0"/>
                <a:cs typeface="Calibri" panose="020F0502020204030204" pitchFamily="34" charset="0"/>
              </a:rPr>
              <a:t>Improved from a net loss position in the prior year to a net profit position</a:t>
            </a:r>
            <a:endParaRPr lang="en-US" dirty="0">
              <a:solidFill>
                <a:srgbClr val="FF0000"/>
              </a:solidFill>
              <a:latin typeface="Calibri" panose="020F0502020204030204" pitchFamily="34" charset="0"/>
              <a:cs typeface="Calibri" panose="020F0502020204030204" pitchFamily="34" charset="0"/>
            </a:endParaRPr>
          </a:p>
          <a:p>
            <a:r>
              <a:rPr lang="en-US" dirty="0">
                <a:solidFill>
                  <a:schemeClr val="accent4"/>
                </a:solidFill>
                <a:latin typeface="Calibri" panose="020F0502020204030204" pitchFamily="34" charset="0"/>
                <a:cs typeface="Calibri" panose="020F0502020204030204" pitchFamily="34" charset="0"/>
              </a:rPr>
              <a:t>Cash generated from operating activities improved from a negative balance to a positive balance. The company had a closing cash balance of R274 million.  </a:t>
            </a:r>
          </a:p>
          <a:p>
            <a:endParaRPr lang="en-US" dirty="0"/>
          </a:p>
        </p:txBody>
      </p:sp>
    </p:spTree>
    <p:extLst>
      <p:ext uri="{BB962C8B-B14F-4D97-AF65-F5344CB8AC3E}">
        <p14:creationId xmlns:p14="http://schemas.microsoft.com/office/powerpoint/2010/main" val="308679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5034D-87B1-40FB-A211-D97329D5A404}"/>
              </a:ext>
            </a:extLst>
          </p:cNvPr>
          <p:cNvSpPr>
            <a:spLocks noGrp="1"/>
          </p:cNvSpPr>
          <p:nvPr>
            <p:ph type="title"/>
          </p:nvPr>
        </p:nvSpPr>
        <p:spPr/>
        <p:txBody>
          <a:bodyPr/>
          <a:lstStyle/>
          <a:p>
            <a:pPr algn="ctr"/>
            <a:r>
              <a:rPr lang="en-ZA" altLang="en-US" sz="4000" kern="0" dirty="0">
                <a:solidFill>
                  <a:schemeClr val="accent6">
                    <a:lumMod val="50000"/>
                  </a:schemeClr>
                </a:solidFill>
                <a:latin typeface="Calibri" pitchFamily="34" charset="0"/>
                <a:cs typeface="Calibri" pitchFamily="34" charset="0"/>
              </a:rPr>
              <a:t>Executive Summary</a:t>
            </a:r>
            <a:br>
              <a:rPr lang="en-ZA" altLang="en-US" sz="3600" kern="0" dirty="0">
                <a:solidFill>
                  <a:schemeClr val="tx1"/>
                </a:solidFill>
                <a:latin typeface="Calibri" pitchFamily="34" charset="0"/>
                <a:cs typeface="Calibri" pitchFamily="34" charset="0"/>
              </a:rPr>
            </a:br>
            <a:endParaRPr lang="en-ZA" dirty="0"/>
          </a:p>
        </p:txBody>
      </p:sp>
      <p:sp>
        <p:nvSpPr>
          <p:cNvPr id="3" name="Content Placeholder 2">
            <a:extLst>
              <a:ext uri="{FF2B5EF4-FFF2-40B4-BE49-F238E27FC236}">
                <a16:creationId xmlns:a16="http://schemas.microsoft.com/office/drawing/2014/main" id="{EC3732A0-9B6D-4AB3-89CA-34AEBD982D48}"/>
              </a:ext>
            </a:extLst>
          </p:cNvPr>
          <p:cNvSpPr>
            <a:spLocks noGrp="1"/>
          </p:cNvSpPr>
          <p:nvPr>
            <p:ph idx="1"/>
          </p:nvPr>
        </p:nvSpPr>
        <p:spPr>
          <a:xfrm>
            <a:off x="478368" y="1349376"/>
            <a:ext cx="9173633" cy="4338905"/>
          </a:xfrm>
        </p:spPr>
        <p:txBody>
          <a:bodyPr/>
          <a:lstStyle/>
          <a:p>
            <a:pPr marL="0" indent="0">
              <a:buNone/>
              <a:defRPr/>
            </a:pPr>
            <a:endParaRPr lang="en-ZA" altLang="en-US" sz="16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ZA" dirty="0"/>
          </a:p>
        </p:txBody>
      </p:sp>
      <p:sp>
        <p:nvSpPr>
          <p:cNvPr id="5" name="Content Placeholder 2">
            <a:extLst>
              <a:ext uri="{FF2B5EF4-FFF2-40B4-BE49-F238E27FC236}">
                <a16:creationId xmlns:a16="http://schemas.microsoft.com/office/drawing/2014/main" id="{EC3732A0-9B6D-4AB3-89CA-34AEBD982D48}"/>
              </a:ext>
            </a:extLst>
          </p:cNvPr>
          <p:cNvSpPr txBox="1">
            <a:spLocks/>
          </p:cNvSpPr>
          <p:nvPr/>
        </p:nvSpPr>
        <p:spPr bwMode="auto">
          <a:xfrm>
            <a:off x="630768" y="1501776"/>
            <a:ext cx="9173633" cy="4338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Clr>
                <a:srgbClr val="9E9E9E"/>
              </a:buClr>
              <a:buSzPct val="70000"/>
              <a:buFont typeface="Wingdings" panose="05000000000000000000" pitchFamily="2" charset="2"/>
              <a:buChar char="l"/>
              <a:defRPr sz="2800">
                <a:solidFill>
                  <a:schemeClr val="tx1"/>
                </a:solidFill>
                <a:latin typeface="+mn-lt"/>
                <a:ea typeface="+mn-ea"/>
                <a:cs typeface="+mn-cs"/>
              </a:defRPr>
            </a:lvl1pPr>
            <a:lvl2pPr marL="692150" indent="-347663" algn="l" rtl="0" eaLnBrk="1" fontAlgn="base" hangingPunct="1">
              <a:spcBef>
                <a:spcPct val="20000"/>
              </a:spcBef>
              <a:spcAft>
                <a:spcPct val="0"/>
              </a:spcAft>
              <a:buClr>
                <a:srgbClr val="9E9E9E"/>
              </a:buClr>
              <a:buSzPct val="70000"/>
              <a:buFont typeface="Wingdings" panose="05000000000000000000" pitchFamily="2" charset="2"/>
              <a:buChar char="l"/>
              <a:defRPr sz="2400">
                <a:solidFill>
                  <a:schemeClr val="tx1"/>
                </a:solidFill>
                <a:latin typeface="+mn-lt"/>
              </a:defRPr>
            </a:lvl2pPr>
            <a:lvl3pPr marL="987425" indent="-293688" algn="l" rtl="0" eaLnBrk="1" fontAlgn="base" hangingPunct="1">
              <a:spcBef>
                <a:spcPct val="20000"/>
              </a:spcBef>
              <a:spcAft>
                <a:spcPct val="0"/>
              </a:spcAft>
              <a:buClr>
                <a:srgbClr val="9E9E9E"/>
              </a:buClr>
              <a:buSzPct val="70000"/>
              <a:buFont typeface="Wingdings" panose="05000000000000000000" pitchFamily="2" charset="2"/>
              <a:buChar char="l"/>
              <a:defRPr sz="2000">
                <a:solidFill>
                  <a:schemeClr val="tx1"/>
                </a:solidFill>
                <a:latin typeface="+mn-lt"/>
              </a:defRPr>
            </a:lvl3pPr>
            <a:lvl4pPr marL="1281113" indent="-292100" algn="l" rtl="0" eaLnBrk="1" fontAlgn="base" hangingPunct="1">
              <a:spcBef>
                <a:spcPct val="20000"/>
              </a:spcBef>
              <a:spcAft>
                <a:spcPct val="0"/>
              </a:spcAft>
              <a:buClr>
                <a:srgbClr val="9E9E9E"/>
              </a:buClr>
              <a:buSzPct val="75000"/>
              <a:buFont typeface="Wingdings" panose="05000000000000000000" pitchFamily="2" charset="2"/>
              <a:buChar char="§"/>
              <a:defRPr>
                <a:solidFill>
                  <a:schemeClr val="tx1"/>
                </a:solidFill>
                <a:latin typeface="+mn-lt"/>
              </a:defRPr>
            </a:lvl4pPr>
            <a:lvl5pPr marL="1598613" indent="-315913" algn="l" rtl="0" eaLnBrk="1" fontAlgn="base" hangingPunct="1">
              <a:spcBef>
                <a:spcPct val="20000"/>
              </a:spcBef>
              <a:spcAft>
                <a:spcPct val="0"/>
              </a:spcAft>
              <a:buClr>
                <a:srgbClr val="9E9E9E"/>
              </a:buClr>
              <a:buSzPct val="80000"/>
              <a:buFont typeface="Wingdings" panose="05000000000000000000" pitchFamily="2" charset="2"/>
              <a:buChar char="§"/>
              <a:defRPr>
                <a:solidFill>
                  <a:schemeClr val="tx1"/>
                </a:solidFill>
                <a:latin typeface="+mn-lt"/>
              </a:defRPr>
            </a:lvl5pPr>
            <a:lvl6pPr marL="2055813" indent="-315913" algn="l" rtl="0" eaLnBrk="1" fontAlgn="base" hangingPunct="1">
              <a:spcBef>
                <a:spcPct val="20000"/>
              </a:spcBef>
              <a:spcAft>
                <a:spcPct val="0"/>
              </a:spcAft>
              <a:buClr>
                <a:srgbClr val="9E9E9E"/>
              </a:buClr>
              <a:buSzPct val="80000"/>
              <a:buFont typeface="Wingdings" pitchFamily="-64" charset="2"/>
              <a:buChar char="§"/>
              <a:defRPr>
                <a:solidFill>
                  <a:schemeClr val="tx1"/>
                </a:solidFill>
                <a:latin typeface="+mn-lt"/>
              </a:defRPr>
            </a:lvl6pPr>
            <a:lvl7pPr marL="2513013" indent="-315913" algn="l" rtl="0" eaLnBrk="1" fontAlgn="base" hangingPunct="1">
              <a:spcBef>
                <a:spcPct val="20000"/>
              </a:spcBef>
              <a:spcAft>
                <a:spcPct val="0"/>
              </a:spcAft>
              <a:buClr>
                <a:srgbClr val="9E9E9E"/>
              </a:buClr>
              <a:buSzPct val="80000"/>
              <a:buFont typeface="Wingdings" pitchFamily="-64" charset="2"/>
              <a:buChar char="§"/>
              <a:defRPr>
                <a:solidFill>
                  <a:schemeClr val="tx1"/>
                </a:solidFill>
                <a:latin typeface="+mn-lt"/>
              </a:defRPr>
            </a:lvl7pPr>
            <a:lvl8pPr marL="2970213" indent="-315913" algn="l" rtl="0" eaLnBrk="1" fontAlgn="base" hangingPunct="1">
              <a:spcBef>
                <a:spcPct val="20000"/>
              </a:spcBef>
              <a:spcAft>
                <a:spcPct val="0"/>
              </a:spcAft>
              <a:buClr>
                <a:srgbClr val="9E9E9E"/>
              </a:buClr>
              <a:buSzPct val="80000"/>
              <a:buFont typeface="Wingdings" pitchFamily="-64" charset="2"/>
              <a:buChar char="§"/>
              <a:defRPr>
                <a:solidFill>
                  <a:schemeClr val="tx1"/>
                </a:solidFill>
                <a:latin typeface="+mn-lt"/>
              </a:defRPr>
            </a:lvl8pPr>
            <a:lvl9pPr marL="3427413" indent="-315913" algn="l" rtl="0" eaLnBrk="1" fontAlgn="base" hangingPunct="1">
              <a:spcBef>
                <a:spcPct val="20000"/>
              </a:spcBef>
              <a:spcAft>
                <a:spcPct val="0"/>
              </a:spcAft>
              <a:buClr>
                <a:srgbClr val="9E9E9E"/>
              </a:buClr>
              <a:buSzPct val="80000"/>
              <a:buFont typeface="Wingdings" pitchFamily="-64" charset="2"/>
              <a:buChar char="§"/>
              <a:defRPr>
                <a:solidFill>
                  <a:schemeClr val="tx1"/>
                </a:solidFill>
                <a:latin typeface="+mn-lt"/>
              </a:defRPr>
            </a:lvl9pPr>
          </a:lstStyle>
          <a:p>
            <a:pPr marL="0" indent="0">
              <a:buFont typeface="Wingdings" panose="05000000000000000000" pitchFamily="2" charset="2"/>
              <a:buNone/>
              <a:defRPr/>
            </a:pPr>
            <a:endParaRPr lang="en-ZA" altLang="en-US" sz="1600" kern="0" dirty="0">
              <a:latin typeface="Calibri" panose="020F0502020204030204" pitchFamily="34" charset="0"/>
              <a:ea typeface="Calibri" panose="020F0502020204030204" pitchFamily="34" charset="0"/>
              <a:cs typeface="Calibri" panose="020F0502020204030204" pitchFamily="34" charset="0"/>
            </a:endParaRPr>
          </a:p>
          <a:p>
            <a:pPr>
              <a:defRPr/>
            </a:pPr>
            <a:r>
              <a:rPr lang="en-ZA" altLang="en-US" sz="1600" kern="0" dirty="0">
                <a:latin typeface="Calibri" panose="020F0502020204030204" pitchFamily="34" charset="0"/>
                <a:ea typeface="Calibri" panose="020F0502020204030204" pitchFamily="34" charset="0"/>
                <a:cs typeface="Calibri" panose="020F0502020204030204" pitchFamily="34" charset="0"/>
              </a:rPr>
              <a:t>OBP realised R238 million gross sales against a budget of R170 million. </a:t>
            </a:r>
          </a:p>
          <a:p>
            <a:pPr>
              <a:defRPr/>
            </a:pPr>
            <a:r>
              <a:rPr lang="en-ZA" altLang="en-US" sz="1600" kern="0" dirty="0">
                <a:latin typeface="Calibri" panose="020F0502020204030204" pitchFamily="34" charset="0"/>
                <a:ea typeface="Calibri" panose="020F0502020204030204" pitchFamily="34" charset="0"/>
                <a:cs typeface="Calibri" panose="020F0502020204030204" pitchFamily="34" charset="0"/>
              </a:rPr>
              <a:t>Budget exceeded by R68 million.</a:t>
            </a:r>
          </a:p>
          <a:p>
            <a:pPr>
              <a:defRPr/>
            </a:pPr>
            <a:r>
              <a:rPr lang="en-ZA" sz="1600" kern="0" dirty="0">
                <a:latin typeface="Calibri" panose="020F0502020204030204" pitchFamily="34" charset="0"/>
                <a:cs typeface="Calibri" panose="020F0502020204030204" pitchFamily="34" charset="0"/>
              </a:rPr>
              <a:t>The overall rate for organisational performance is 50%, which is an improvement compared to 43% that was  achieved in the 2019/2020 financial</a:t>
            </a:r>
            <a:r>
              <a:rPr lang="en-ZA" sz="1600" kern="0" spc="-5" dirty="0">
                <a:latin typeface="Calibri" panose="020F0502020204030204" pitchFamily="34" charset="0"/>
                <a:cs typeface="Calibri" panose="020F0502020204030204" pitchFamily="34" charset="0"/>
              </a:rPr>
              <a:t> </a:t>
            </a:r>
            <a:r>
              <a:rPr lang="en-ZA" sz="1600" kern="0" dirty="0">
                <a:latin typeface="Calibri" panose="020F0502020204030204" pitchFamily="34" charset="0"/>
                <a:cs typeface="Calibri" panose="020F0502020204030204" pitchFamily="34" charset="0"/>
              </a:rPr>
              <a:t>year.</a:t>
            </a:r>
          </a:p>
          <a:p>
            <a:pPr marL="0" indent="0">
              <a:buFont typeface="Wingdings" panose="05000000000000000000" pitchFamily="2" charset="2"/>
              <a:buNone/>
              <a:defRPr/>
            </a:pPr>
            <a:endParaRPr lang="en-ZA" altLang="en-US" sz="1600" kern="0" dirty="0">
              <a:latin typeface="Calibri" panose="020F0502020204030204" pitchFamily="34" charset="0"/>
              <a:ea typeface="Calibri" panose="020F0502020204030204" pitchFamily="34" charset="0"/>
              <a:cs typeface="Calibri" panose="020F0502020204030204" pitchFamily="34" charset="0"/>
            </a:endParaRPr>
          </a:p>
          <a:p>
            <a:pPr>
              <a:defRPr/>
            </a:pPr>
            <a:r>
              <a:rPr lang="en-ZA" altLang="en-US" sz="1600" kern="0" dirty="0">
                <a:latin typeface="Calibri" panose="020F0502020204030204" pitchFamily="34" charset="0"/>
                <a:ea typeface="Calibri" panose="020F0502020204030204" pitchFamily="34" charset="0"/>
                <a:cs typeface="Calibri" panose="020F0502020204030204" pitchFamily="34" charset="0"/>
              </a:rPr>
              <a:t>Auditor-General report of the financial statements</a:t>
            </a:r>
          </a:p>
          <a:p>
            <a:pPr lvl="1">
              <a:defRPr/>
            </a:pPr>
            <a:r>
              <a:rPr lang="en-ZA" altLang="en-US" sz="1600" kern="0" dirty="0">
                <a:latin typeface="Calibri" panose="020F0502020204030204" pitchFamily="34" charset="0"/>
                <a:ea typeface="Calibri" panose="020F0502020204030204" pitchFamily="34" charset="0"/>
                <a:cs typeface="Calibri" panose="020F0502020204030204" pitchFamily="34" charset="0"/>
              </a:rPr>
              <a:t>Unqualified audit opinion</a:t>
            </a:r>
          </a:p>
          <a:p>
            <a:pPr lvl="1">
              <a:defRPr/>
            </a:pPr>
            <a:r>
              <a:rPr lang="en-ZA" altLang="en-US" sz="1600" kern="0" dirty="0">
                <a:solidFill>
                  <a:schemeClr val="accent4"/>
                </a:solidFill>
                <a:latin typeface="Calibri" panose="020F0502020204030204" pitchFamily="34" charset="0"/>
                <a:ea typeface="Calibri" panose="020F0502020204030204" pitchFamily="34" charset="0"/>
                <a:cs typeface="Calibri" panose="020F0502020204030204" pitchFamily="34" charset="0"/>
              </a:rPr>
              <a:t>Achieved reduction in irregular expenditure from R44 mill to R9 mill. </a:t>
            </a:r>
          </a:p>
          <a:p>
            <a:pPr lvl="1">
              <a:defRPr/>
            </a:pPr>
            <a:r>
              <a:rPr lang="en-ZA" altLang="en-US" sz="1200" kern="0" dirty="0">
                <a:latin typeface="Calibri" panose="020F0502020204030204" pitchFamily="34" charset="0"/>
                <a:ea typeface="Calibri" panose="020F0502020204030204" pitchFamily="34" charset="0"/>
                <a:cs typeface="Calibri" panose="020F0502020204030204" pitchFamily="34" charset="0"/>
              </a:rPr>
              <a:t>Process of condonation under way</a:t>
            </a:r>
          </a:p>
          <a:p>
            <a:pPr marL="344487" lvl="1" indent="0">
              <a:buFont typeface="Wingdings" panose="05000000000000000000" pitchFamily="2" charset="2"/>
              <a:buNone/>
              <a:defRPr/>
            </a:pPr>
            <a:endParaRPr lang="en-ZA" altLang="en-US" sz="1600" kern="0"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a:defRPr/>
            </a:pPr>
            <a:r>
              <a:rPr lang="en-ZA" altLang="en-US" sz="1600" kern="0" dirty="0">
                <a:latin typeface="Calibri" panose="020F0502020204030204" pitchFamily="34" charset="0"/>
                <a:ea typeface="Calibri" panose="020F0502020204030204" pitchFamily="34" charset="0"/>
                <a:cs typeface="Calibri" panose="020F0502020204030204" pitchFamily="34" charset="0"/>
              </a:rPr>
              <a:t>Unqualified audit on performance information (all 5 strategic goals)</a:t>
            </a:r>
          </a:p>
          <a:p>
            <a:pPr lvl="1">
              <a:defRPr/>
            </a:pPr>
            <a:endParaRPr lang="en-ZA" altLang="en-US" sz="1600" kern="0"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a:defRPr/>
            </a:pPr>
            <a:r>
              <a:rPr lang="en-ZA" altLang="en-US" sz="1600" kern="0" dirty="0">
                <a:latin typeface="Calibri" panose="020F0502020204030204" pitchFamily="34" charset="0"/>
                <a:ea typeface="Calibri" panose="020F0502020204030204" pitchFamily="34" charset="0"/>
                <a:cs typeface="Calibri" panose="020F0502020204030204" pitchFamily="34" charset="0"/>
              </a:rPr>
              <a:t>The company passes the going-concern  evaluation </a:t>
            </a:r>
          </a:p>
          <a:p>
            <a:pPr marL="0" indent="0">
              <a:buFont typeface="Wingdings" panose="05000000000000000000" pitchFamily="2" charset="2"/>
              <a:buNone/>
            </a:pPr>
            <a:endParaRPr lang="en-ZA" kern="0" dirty="0"/>
          </a:p>
        </p:txBody>
      </p:sp>
      <p:sp>
        <p:nvSpPr>
          <p:cNvPr id="4" name="TextBox 3">
            <a:extLst>
              <a:ext uri="{FF2B5EF4-FFF2-40B4-BE49-F238E27FC236}">
                <a16:creationId xmlns:a16="http://schemas.microsoft.com/office/drawing/2014/main" id="{ED5817ED-D5C1-9A43-B5A1-FADB456890D3}"/>
              </a:ext>
            </a:extLst>
          </p:cNvPr>
          <p:cNvSpPr txBox="1"/>
          <p:nvPr/>
        </p:nvSpPr>
        <p:spPr>
          <a:xfrm>
            <a:off x="798490" y="1106778"/>
            <a:ext cx="4572407" cy="369332"/>
          </a:xfrm>
          <a:prstGeom prst="rect">
            <a:avLst/>
          </a:prstGeom>
          <a:noFill/>
        </p:spPr>
        <p:txBody>
          <a:bodyPr wrap="square" rtlCol="0">
            <a:spAutoFit/>
          </a:bodyPr>
          <a:lstStyle/>
          <a:p>
            <a:r>
              <a:rPr lang="en-US" b="1" dirty="0">
                <a:solidFill>
                  <a:srgbClr val="00445C"/>
                </a:solidFill>
                <a:latin typeface="Calibri" panose="020F0502020204030204" pitchFamily="34" charset="0"/>
                <a:cs typeface="Calibri" panose="020F0502020204030204" pitchFamily="34" charset="0"/>
              </a:rPr>
              <a:t>2020/2021 Financial Year </a:t>
            </a:r>
          </a:p>
        </p:txBody>
      </p:sp>
    </p:spTree>
    <p:extLst>
      <p:ext uri="{BB962C8B-B14F-4D97-AF65-F5344CB8AC3E}">
        <p14:creationId xmlns:p14="http://schemas.microsoft.com/office/powerpoint/2010/main" val="2712055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3">
            <a:extLst>
              <a:ext uri="{FF2B5EF4-FFF2-40B4-BE49-F238E27FC236}">
                <a16:creationId xmlns:a16="http://schemas.microsoft.com/office/drawing/2014/main" id="{3B39E3EC-5670-4C4B-98F5-2A7702D6C725}"/>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E9E9E"/>
              </a:buClr>
              <a:buSzPct val="70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9E9E9E"/>
              </a:buClr>
              <a:buSzPct val="70000"/>
              <a:buFont typeface="Wingdings" panose="05000000000000000000" pitchFamily="2" charset="2"/>
              <a:buChar char="l"/>
              <a:defRPr sz="2400">
                <a:solidFill>
                  <a:schemeClr val="tx1"/>
                </a:solidFill>
                <a:latin typeface="Arial" panose="020B0604020202020204" pitchFamily="34" charset="0"/>
              </a:defRPr>
            </a:lvl2pPr>
            <a:lvl3pPr marL="1143000" indent="-228600">
              <a:spcBef>
                <a:spcPct val="20000"/>
              </a:spcBef>
              <a:buClr>
                <a:srgbClr val="9E9E9E"/>
              </a:buClr>
              <a:buSzPct val="70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rgbClr val="9E9E9E"/>
              </a:buClr>
              <a:buSzPct val="75000"/>
              <a:buFont typeface="Wingdings" panose="05000000000000000000" pitchFamily="2" charset="2"/>
              <a:buChar char="§"/>
              <a:defRPr>
                <a:solidFill>
                  <a:schemeClr val="tx1"/>
                </a:solidFill>
                <a:latin typeface="Arial" panose="020B0604020202020204" pitchFamily="34" charset="0"/>
              </a:defRPr>
            </a:lvl4pPr>
            <a:lvl5pPr marL="2057400" indent="-228600">
              <a:spcBef>
                <a:spcPct val="20000"/>
              </a:spcBef>
              <a:buClr>
                <a:srgbClr val="9E9E9E"/>
              </a:buClr>
              <a:buSzPct val="80000"/>
              <a:buFont typeface="Wingdings" panose="05000000000000000000" pitchFamily="2" charset="2"/>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9E9E9E"/>
              </a:buClr>
              <a:buSzPct val="80000"/>
              <a:buFont typeface="Wingdings" panose="05000000000000000000" pitchFamily="2" charset="2"/>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9E9E9E"/>
              </a:buClr>
              <a:buSzPct val="80000"/>
              <a:buFont typeface="Wingdings" panose="05000000000000000000" pitchFamily="2" charset="2"/>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9E9E9E"/>
              </a:buClr>
              <a:buSzPct val="80000"/>
              <a:buFont typeface="Wingdings" panose="05000000000000000000" pitchFamily="2" charset="2"/>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9E9E9E"/>
              </a:buClr>
              <a:buSzPct val="80000"/>
              <a:buFont typeface="Wingdings" panose="05000000000000000000" pitchFamily="2" charset="2"/>
              <a:buChar char="§"/>
              <a:defRPr>
                <a:solidFill>
                  <a:schemeClr val="tx1"/>
                </a:solidFill>
                <a:latin typeface="Arial" panose="020B0604020202020204" pitchFamily="34" charset="0"/>
              </a:defRPr>
            </a:lvl9pPr>
          </a:lstStyle>
          <a:p>
            <a:pPr>
              <a:spcBef>
                <a:spcPct val="0"/>
              </a:spcBef>
              <a:buClrTx/>
              <a:buSzTx/>
              <a:buFontTx/>
              <a:buNone/>
            </a:pPr>
            <a:fld id="{56A64674-045B-443C-A534-D8FABE0876F1}" type="slidenum">
              <a:rPr lang="en-US" altLang="en-US" sz="900">
                <a:solidFill>
                  <a:srgbClr val="7F7F7F"/>
                </a:solidFill>
              </a:rPr>
              <a:pPr>
                <a:spcBef>
                  <a:spcPct val="0"/>
                </a:spcBef>
                <a:buClrTx/>
                <a:buSzTx/>
                <a:buFontTx/>
                <a:buNone/>
              </a:pPr>
              <a:t>20</a:t>
            </a:fld>
            <a:r>
              <a:rPr lang="en-US" altLang="en-US" sz="900">
                <a:solidFill>
                  <a:srgbClr val="7F7F7F"/>
                </a:solidFill>
              </a:rPr>
              <a:t> | </a:t>
            </a:r>
            <a:r>
              <a:rPr lang="en-US" altLang="en-US" sz="900" b="0">
                <a:solidFill>
                  <a:srgbClr val="7F7F7F"/>
                </a:solidFill>
              </a:rPr>
              <a:t>Onderstepoort Biological Products © | </a:t>
            </a:r>
            <a:fld id="{715516FF-26E7-4A4C-9F04-8CBFE4A54001}" type="datetime4">
              <a:rPr lang="en-US" altLang="en-US" sz="900" b="0">
                <a:solidFill>
                  <a:srgbClr val="7F7F7F"/>
                </a:solidFill>
              </a:rPr>
              <a:pPr>
                <a:spcBef>
                  <a:spcPct val="0"/>
                </a:spcBef>
                <a:buClrTx/>
                <a:buSzTx/>
                <a:buFontTx/>
                <a:buNone/>
              </a:pPr>
              <a:t>November 3, 2021</a:t>
            </a:fld>
            <a:endParaRPr lang="en-US" altLang="en-US" sz="900" b="0">
              <a:solidFill>
                <a:srgbClr val="7F7F7F"/>
              </a:solidFill>
            </a:endParaRPr>
          </a:p>
        </p:txBody>
      </p:sp>
      <p:sp>
        <p:nvSpPr>
          <p:cNvPr id="48131" name="Rectangle 7">
            <a:extLst>
              <a:ext uri="{FF2B5EF4-FFF2-40B4-BE49-F238E27FC236}">
                <a16:creationId xmlns:a16="http://schemas.microsoft.com/office/drawing/2014/main" id="{A430C635-2F88-407B-A393-1F8E581383BD}"/>
              </a:ext>
            </a:extLst>
          </p:cNvPr>
          <p:cNvSpPr>
            <a:spLocks noChangeArrowheads="1"/>
          </p:cNvSpPr>
          <p:nvPr/>
        </p:nvSpPr>
        <p:spPr bwMode="auto">
          <a:xfrm>
            <a:off x="3025993" y="157668"/>
            <a:ext cx="3823062" cy="968278"/>
          </a:xfrm>
          <a:prstGeom prst="rect">
            <a:avLst/>
          </a:prstGeom>
          <a:noFill/>
          <a:ln>
            <a:noFill/>
          </a:ln>
        </p:spPr>
        <p:txBody>
          <a:bodyPr wrap="square" lIns="0" tIns="0" rIns="0" bIns="0"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ts val="8800"/>
              </a:lnSpc>
              <a:defRPr/>
            </a:pPr>
            <a:r>
              <a:rPr lang="en-ZA" altLang="en-US" sz="3600" b="1" dirty="0">
                <a:solidFill>
                  <a:schemeClr val="accent6">
                    <a:lumMod val="50000"/>
                  </a:schemeClr>
                </a:solidFill>
                <a:latin typeface="Calibri" pitchFamily="34" charset="0"/>
              </a:rPr>
              <a:t>Income Statement</a:t>
            </a:r>
          </a:p>
        </p:txBody>
      </p:sp>
      <p:graphicFrame>
        <p:nvGraphicFramePr>
          <p:cNvPr id="2" name="Table 1"/>
          <p:cNvGraphicFramePr>
            <a:graphicFrameLocks noGrp="1"/>
          </p:cNvGraphicFramePr>
          <p:nvPr>
            <p:extLst>
              <p:ext uri="{D42A27DB-BD31-4B8C-83A1-F6EECF244321}">
                <p14:modId xmlns:p14="http://schemas.microsoft.com/office/powerpoint/2010/main" val="565727151"/>
              </p:ext>
            </p:extLst>
          </p:nvPr>
        </p:nvGraphicFramePr>
        <p:xfrm>
          <a:off x="1187534" y="1076235"/>
          <a:ext cx="8740238" cy="4322635"/>
        </p:xfrm>
        <a:graphic>
          <a:graphicData uri="http://schemas.openxmlformats.org/drawingml/2006/table">
            <a:tbl>
              <a:tblPr firstRow="1" bandRow="1">
                <a:tableStyleId>{2D5ABB26-0587-4C30-8999-92F81FD0307C}</a:tableStyleId>
              </a:tblPr>
              <a:tblGrid>
                <a:gridCol w="5720758">
                  <a:extLst>
                    <a:ext uri="{9D8B030D-6E8A-4147-A177-3AD203B41FA5}">
                      <a16:colId xmlns:a16="http://schemas.microsoft.com/office/drawing/2014/main" val="20000"/>
                    </a:ext>
                  </a:extLst>
                </a:gridCol>
                <a:gridCol w="849371">
                  <a:extLst>
                    <a:ext uri="{9D8B030D-6E8A-4147-A177-3AD203B41FA5}">
                      <a16:colId xmlns:a16="http://schemas.microsoft.com/office/drawing/2014/main" val="20001"/>
                    </a:ext>
                  </a:extLst>
                </a:gridCol>
                <a:gridCol w="1088681">
                  <a:extLst>
                    <a:ext uri="{9D8B030D-6E8A-4147-A177-3AD203B41FA5}">
                      <a16:colId xmlns:a16="http://schemas.microsoft.com/office/drawing/2014/main" val="20002"/>
                    </a:ext>
                  </a:extLst>
                </a:gridCol>
                <a:gridCol w="1081428">
                  <a:extLst>
                    <a:ext uri="{9D8B030D-6E8A-4147-A177-3AD203B41FA5}">
                      <a16:colId xmlns:a16="http://schemas.microsoft.com/office/drawing/2014/main" val="20003"/>
                    </a:ext>
                  </a:extLst>
                </a:gridCol>
              </a:tblGrid>
              <a:tr h="603574">
                <a:tc>
                  <a:txBody>
                    <a:bodyPr/>
                    <a:lstStyle/>
                    <a:p>
                      <a:pPr marL="67945">
                        <a:lnSpc>
                          <a:spcPct val="100000"/>
                        </a:lnSpc>
                        <a:spcBef>
                          <a:spcPts val="665"/>
                        </a:spcBef>
                      </a:pPr>
                      <a:r>
                        <a:rPr sz="1200" b="1" spc="-5" dirty="0">
                          <a:solidFill>
                            <a:srgbClr val="FFFFFF"/>
                          </a:solidFill>
                          <a:latin typeface="Arial"/>
                          <a:cs typeface="Arial"/>
                        </a:rPr>
                        <a:t>Figures in</a:t>
                      </a:r>
                      <a:r>
                        <a:rPr sz="1200" b="1" spc="-10" dirty="0">
                          <a:solidFill>
                            <a:srgbClr val="FFFFFF"/>
                          </a:solidFill>
                          <a:latin typeface="Arial"/>
                          <a:cs typeface="Arial"/>
                        </a:rPr>
                        <a:t> </a:t>
                      </a:r>
                      <a:r>
                        <a:rPr sz="1200" b="1" spc="-5" dirty="0">
                          <a:solidFill>
                            <a:srgbClr val="FFFFFF"/>
                          </a:solidFill>
                          <a:latin typeface="Arial"/>
                          <a:cs typeface="Arial"/>
                        </a:rPr>
                        <a:t>Rand</a:t>
                      </a:r>
                      <a:endParaRPr sz="1200" dirty="0">
                        <a:latin typeface="Arial"/>
                        <a:cs typeface="Arial"/>
                      </a:endParaRPr>
                    </a:p>
                  </a:txBody>
                  <a:tcPr marL="0" marR="0" marT="84455" marB="0">
                    <a:lnR w="38100">
                      <a:solidFill>
                        <a:srgbClr val="FFFFFF"/>
                      </a:solidFill>
                      <a:prstDash val="solid"/>
                    </a:lnR>
                    <a:solidFill>
                      <a:srgbClr val="006892"/>
                    </a:solidFill>
                  </a:tcPr>
                </a:tc>
                <a:tc>
                  <a:txBody>
                    <a:bodyPr/>
                    <a:lstStyle/>
                    <a:p>
                      <a:pPr marL="60325" algn="ctr">
                        <a:lnSpc>
                          <a:spcPct val="100000"/>
                        </a:lnSpc>
                        <a:spcBef>
                          <a:spcPts val="720"/>
                        </a:spcBef>
                      </a:pPr>
                      <a:r>
                        <a:rPr sz="1200" b="1" spc="-5" dirty="0">
                          <a:solidFill>
                            <a:srgbClr val="FFFFFF"/>
                          </a:solidFill>
                          <a:latin typeface="Arial"/>
                          <a:cs typeface="Arial"/>
                        </a:rPr>
                        <a:t>Note(s)</a:t>
                      </a:r>
                      <a:endParaRPr sz="1200">
                        <a:latin typeface="Arial"/>
                        <a:cs typeface="Arial"/>
                      </a:endParaRPr>
                    </a:p>
                  </a:txBody>
                  <a:tcPr marL="0" marR="0" marT="91440" marB="0">
                    <a:lnL w="38100">
                      <a:solidFill>
                        <a:srgbClr val="FFFFFF"/>
                      </a:solidFill>
                      <a:prstDash val="solid"/>
                    </a:lnL>
                    <a:lnR w="38100">
                      <a:solidFill>
                        <a:srgbClr val="FFFFFF"/>
                      </a:solidFill>
                      <a:prstDash val="solid"/>
                    </a:lnR>
                    <a:solidFill>
                      <a:srgbClr val="006892"/>
                    </a:solidFill>
                  </a:tcPr>
                </a:tc>
                <a:tc>
                  <a:txBody>
                    <a:bodyPr/>
                    <a:lstStyle/>
                    <a:p>
                      <a:pPr marR="40640" algn="ctr">
                        <a:lnSpc>
                          <a:spcPct val="100000"/>
                        </a:lnSpc>
                        <a:spcBef>
                          <a:spcPts val="720"/>
                        </a:spcBef>
                      </a:pPr>
                      <a:r>
                        <a:rPr sz="1200" b="1" spc="-5" dirty="0">
                          <a:solidFill>
                            <a:srgbClr val="FFFFFF"/>
                          </a:solidFill>
                          <a:latin typeface="Arial"/>
                          <a:cs typeface="Arial"/>
                        </a:rPr>
                        <a:t>2021</a:t>
                      </a:r>
                      <a:endParaRPr sz="1200" dirty="0">
                        <a:latin typeface="Arial"/>
                        <a:cs typeface="Arial"/>
                      </a:endParaRPr>
                    </a:p>
                  </a:txBody>
                  <a:tcPr marL="0" marR="0" marT="91440" marB="0">
                    <a:lnL w="38100">
                      <a:solidFill>
                        <a:srgbClr val="FFFFFF"/>
                      </a:solidFill>
                      <a:prstDash val="solid"/>
                    </a:lnL>
                    <a:lnR w="38100">
                      <a:solidFill>
                        <a:srgbClr val="FFFFFF"/>
                      </a:solidFill>
                      <a:prstDash val="solid"/>
                    </a:lnR>
                    <a:solidFill>
                      <a:srgbClr val="AFBC22"/>
                    </a:solidFill>
                  </a:tcPr>
                </a:tc>
                <a:tc>
                  <a:txBody>
                    <a:bodyPr/>
                    <a:lstStyle/>
                    <a:p>
                      <a:pPr marR="61594" algn="ctr">
                        <a:lnSpc>
                          <a:spcPts val="819"/>
                        </a:lnSpc>
                        <a:spcBef>
                          <a:spcPts val="270"/>
                        </a:spcBef>
                      </a:pPr>
                      <a:endParaRPr lang="en-ZA" sz="1200" b="1" spc="-5" dirty="0">
                        <a:solidFill>
                          <a:srgbClr val="FFFFFF"/>
                        </a:solidFill>
                        <a:latin typeface="Arial"/>
                        <a:cs typeface="Arial"/>
                      </a:endParaRPr>
                    </a:p>
                    <a:p>
                      <a:pPr marR="61594" algn="ctr">
                        <a:lnSpc>
                          <a:spcPts val="819"/>
                        </a:lnSpc>
                        <a:spcBef>
                          <a:spcPts val="270"/>
                        </a:spcBef>
                      </a:pPr>
                      <a:r>
                        <a:rPr sz="1200" b="1" spc="-5" dirty="0">
                          <a:solidFill>
                            <a:srgbClr val="FFFFFF"/>
                          </a:solidFill>
                          <a:latin typeface="Arial"/>
                          <a:cs typeface="Arial"/>
                        </a:rPr>
                        <a:t>2020</a:t>
                      </a:r>
                      <a:endParaRPr sz="1200" dirty="0">
                        <a:latin typeface="Arial"/>
                        <a:cs typeface="Arial"/>
                      </a:endParaRPr>
                    </a:p>
                    <a:p>
                      <a:pPr marR="76200" algn="ctr">
                        <a:lnSpc>
                          <a:spcPts val="819"/>
                        </a:lnSpc>
                      </a:pPr>
                      <a:r>
                        <a:rPr sz="1200" b="1" spc="-5" dirty="0">
                          <a:solidFill>
                            <a:srgbClr val="FFFFFF"/>
                          </a:solidFill>
                          <a:latin typeface="Arial"/>
                          <a:cs typeface="Arial"/>
                        </a:rPr>
                        <a:t>Restated</a:t>
                      </a:r>
                      <a:endParaRPr sz="1200" dirty="0">
                        <a:latin typeface="Arial"/>
                        <a:cs typeface="Arial"/>
                      </a:endParaRPr>
                    </a:p>
                  </a:txBody>
                  <a:tcPr marL="0" marR="0" marT="34290" marB="0">
                    <a:lnL w="38100">
                      <a:solidFill>
                        <a:srgbClr val="FFFFFF"/>
                      </a:solidFill>
                      <a:prstDash val="solid"/>
                    </a:lnL>
                    <a:solidFill>
                      <a:srgbClr val="006892"/>
                    </a:solidFill>
                  </a:tcPr>
                </a:tc>
                <a:extLst>
                  <a:ext uri="{0D108BD9-81ED-4DB2-BD59-A6C34878D82A}">
                    <a16:rowId xmlns:a16="http://schemas.microsoft.com/office/drawing/2014/main" val="10000"/>
                  </a:ext>
                </a:extLst>
              </a:tr>
              <a:tr h="390447">
                <a:tc>
                  <a:txBody>
                    <a:bodyPr/>
                    <a:lstStyle/>
                    <a:p>
                      <a:pPr marL="1905">
                        <a:lnSpc>
                          <a:spcPct val="100000"/>
                        </a:lnSpc>
                        <a:spcBef>
                          <a:spcPts val="680"/>
                        </a:spcBef>
                      </a:pPr>
                      <a:r>
                        <a:rPr sz="1200" spc="-5" dirty="0">
                          <a:latin typeface="Arial"/>
                          <a:cs typeface="Arial"/>
                        </a:rPr>
                        <a:t>Revenue</a:t>
                      </a:r>
                      <a:endParaRPr sz="1200" dirty="0">
                        <a:latin typeface="Arial"/>
                        <a:cs typeface="Arial"/>
                      </a:endParaRPr>
                    </a:p>
                  </a:txBody>
                  <a:tcPr marL="0" marR="0" marT="86360" marB="0"/>
                </a:tc>
                <a:tc>
                  <a:txBody>
                    <a:bodyPr/>
                    <a:lstStyle/>
                    <a:p>
                      <a:pPr marL="65405" algn="ctr">
                        <a:lnSpc>
                          <a:spcPct val="100000"/>
                        </a:lnSpc>
                        <a:spcBef>
                          <a:spcPts val="680"/>
                        </a:spcBef>
                      </a:pPr>
                      <a:r>
                        <a:rPr sz="1200" b="1" spc="-5" dirty="0">
                          <a:latin typeface="Arial"/>
                          <a:cs typeface="Arial"/>
                        </a:rPr>
                        <a:t>16</a:t>
                      </a:r>
                      <a:endParaRPr sz="1200">
                        <a:latin typeface="Arial"/>
                        <a:cs typeface="Arial"/>
                      </a:endParaRPr>
                    </a:p>
                  </a:txBody>
                  <a:tcPr marL="0" marR="0" marT="86360" marB="0">
                    <a:lnR w="38100">
                      <a:solidFill>
                        <a:srgbClr val="FFFFFF"/>
                      </a:solidFill>
                      <a:prstDash val="solid"/>
                    </a:lnR>
                  </a:tcPr>
                </a:tc>
                <a:tc>
                  <a:txBody>
                    <a:bodyPr/>
                    <a:lstStyle/>
                    <a:p>
                      <a:pPr marR="59690" algn="r">
                        <a:lnSpc>
                          <a:spcPct val="100000"/>
                        </a:lnSpc>
                        <a:spcBef>
                          <a:spcPts val="680"/>
                        </a:spcBef>
                      </a:pPr>
                      <a:r>
                        <a:rPr sz="1200" spc="-5" dirty="0">
                          <a:latin typeface="Arial"/>
                          <a:cs typeface="Arial"/>
                        </a:rPr>
                        <a:t>214 771</a:t>
                      </a:r>
                      <a:r>
                        <a:rPr sz="1200" spc="-70" dirty="0">
                          <a:latin typeface="Arial"/>
                          <a:cs typeface="Arial"/>
                        </a:rPr>
                        <a:t> </a:t>
                      </a:r>
                      <a:r>
                        <a:rPr sz="1200" spc="-5" dirty="0">
                          <a:latin typeface="Arial"/>
                          <a:cs typeface="Arial"/>
                        </a:rPr>
                        <a:t>906</a:t>
                      </a:r>
                      <a:endParaRPr sz="1200">
                        <a:latin typeface="Arial"/>
                        <a:cs typeface="Arial"/>
                      </a:endParaRPr>
                    </a:p>
                  </a:txBody>
                  <a:tcPr marL="0" marR="0" marT="86360" marB="0">
                    <a:lnL w="38100">
                      <a:solidFill>
                        <a:srgbClr val="FFFFFF"/>
                      </a:solidFill>
                      <a:prstDash val="solid"/>
                    </a:lnL>
                    <a:lnR w="38100">
                      <a:solidFill>
                        <a:srgbClr val="FFFFFF"/>
                      </a:solidFill>
                      <a:prstDash val="solid"/>
                    </a:lnR>
                    <a:solidFill>
                      <a:srgbClr val="E6E7E8"/>
                    </a:solidFill>
                  </a:tcPr>
                </a:tc>
                <a:tc>
                  <a:txBody>
                    <a:bodyPr/>
                    <a:lstStyle/>
                    <a:p>
                      <a:pPr marR="37465" algn="r">
                        <a:lnSpc>
                          <a:spcPct val="100000"/>
                        </a:lnSpc>
                        <a:spcBef>
                          <a:spcPts val="680"/>
                        </a:spcBef>
                      </a:pPr>
                      <a:r>
                        <a:rPr sz="1200" spc="-5" dirty="0">
                          <a:latin typeface="Arial"/>
                          <a:cs typeface="Arial"/>
                        </a:rPr>
                        <a:t>158 743</a:t>
                      </a:r>
                      <a:r>
                        <a:rPr sz="1200" spc="-70" dirty="0">
                          <a:latin typeface="Arial"/>
                          <a:cs typeface="Arial"/>
                        </a:rPr>
                        <a:t> </a:t>
                      </a:r>
                      <a:r>
                        <a:rPr sz="1200" spc="-5" dirty="0">
                          <a:latin typeface="Arial"/>
                          <a:cs typeface="Arial"/>
                        </a:rPr>
                        <a:t>996</a:t>
                      </a:r>
                      <a:endParaRPr sz="1200">
                        <a:latin typeface="Arial"/>
                        <a:cs typeface="Arial"/>
                      </a:endParaRPr>
                    </a:p>
                  </a:txBody>
                  <a:tcPr marL="0" marR="0" marT="86360" marB="0">
                    <a:lnL w="38100">
                      <a:solidFill>
                        <a:srgbClr val="FFFFFF"/>
                      </a:solidFill>
                      <a:prstDash val="solid"/>
                    </a:lnL>
                  </a:tcPr>
                </a:tc>
                <a:extLst>
                  <a:ext uri="{0D108BD9-81ED-4DB2-BD59-A6C34878D82A}">
                    <a16:rowId xmlns:a16="http://schemas.microsoft.com/office/drawing/2014/main" val="10001"/>
                  </a:ext>
                </a:extLst>
              </a:tr>
              <a:tr h="260512">
                <a:tc>
                  <a:txBody>
                    <a:bodyPr/>
                    <a:lstStyle/>
                    <a:p>
                      <a:pPr marL="1905">
                        <a:lnSpc>
                          <a:spcPct val="100000"/>
                        </a:lnSpc>
                        <a:spcBef>
                          <a:spcPts val="20"/>
                        </a:spcBef>
                      </a:pPr>
                      <a:r>
                        <a:rPr sz="1200" spc="-5" dirty="0">
                          <a:latin typeface="Arial"/>
                          <a:cs typeface="Arial"/>
                        </a:rPr>
                        <a:t>Cost of</a:t>
                      </a:r>
                      <a:r>
                        <a:rPr sz="1200" spc="-10" dirty="0">
                          <a:latin typeface="Arial"/>
                          <a:cs typeface="Arial"/>
                        </a:rPr>
                        <a:t> </a:t>
                      </a:r>
                      <a:r>
                        <a:rPr sz="1200" spc="-5" dirty="0">
                          <a:latin typeface="Arial"/>
                          <a:cs typeface="Arial"/>
                        </a:rPr>
                        <a:t>sales</a:t>
                      </a:r>
                      <a:endParaRPr sz="1200" dirty="0">
                        <a:latin typeface="Arial"/>
                        <a:cs typeface="Arial"/>
                      </a:endParaRPr>
                    </a:p>
                  </a:txBody>
                  <a:tcPr marL="0" marR="0" marT="2540" marB="0">
                    <a:lnB w="3175">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R w="38100">
                      <a:solidFill>
                        <a:srgbClr val="FFFFFF"/>
                      </a:solidFill>
                      <a:prstDash val="solid"/>
                    </a:lnR>
                    <a:lnB w="3175">
                      <a:solidFill>
                        <a:srgbClr val="000000"/>
                      </a:solidFill>
                      <a:prstDash val="solid"/>
                    </a:lnB>
                  </a:tcPr>
                </a:tc>
                <a:tc>
                  <a:txBody>
                    <a:bodyPr/>
                    <a:lstStyle/>
                    <a:p>
                      <a:pPr marR="21590" algn="r">
                        <a:lnSpc>
                          <a:spcPct val="100000"/>
                        </a:lnSpc>
                        <a:spcBef>
                          <a:spcPts val="20"/>
                        </a:spcBef>
                      </a:pPr>
                      <a:r>
                        <a:rPr sz="1200" spc="-5" dirty="0">
                          <a:latin typeface="Arial"/>
                          <a:cs typeface="Arial"/>
                        </a:rPr>
                        <a:t>(68 544</a:t>
                      </a:r>
                      <a:r>
                        <a:rPr sz="1200" spc="-65" dirty="0">
                          <a:latin typeface="Arial"/>
                          <a:cs typeface="Arial"/>
                        </a:rPr>
                        <a:t> </a:t>
                      </a:r>
                      <a:r>
                        <a:rPr sz="1200" spc="-5" dirty="0">
                          <a:latin typeface="Arial"/>
                          <a:cs typeface="Arial"/>
                        </a:rPr>
                        <a:t>206)</a:t>
                      </a:r>
                      <a:endParaRPr sz="1200">
                        <a:latin typeface="Arial"/>
                        <a:cs typeface="Arial"/>
                      </a:endParaRPr>
                    </a:p>
                  </a:txBody>
                  <a:tcPr marL="0" marR="0" marT="2540" marB="0">
                    <a:lnL w="38100">
                      <a:solidFill>
                        <a:srgbClr val="FFFFFF"/>
                      </a:solidFill>
                      <a:prstDash val="solid"/>
                    </a:lnL>
                    <a:lnR w="38100">
                      <a:solidFill>
                        <a:srgbClr val="FFFFFF"/>
                      </a:solidFill>
                      <a:prstDash val="solid"/>
                    </a:lnR>
                    <a:lnB w="3175">
                      <a:solidFill>
                        <a:srgbClr val="000000"/>
                      </a:solidFill>
                      <a:prstDash val="solid"/>
                    </a:lnB>
                    <a:solidFill>
                      <a:srgbClr val="E6E7E8"/>
                    </a:solidFill>
                  </a:tcPr>
                </a:tc>
                <a:tc>
                  <a:txBody>
                    <a:bodyPr/>
                    <a:lstStyle/>
                    <a:p>
                      <a:pPr algn="r">
                        <a:lnSpc>
                          <a:spcPct val="100000"/>
                        </a:lnSpc>
                        <a:spcBef>
                          <a:spcPts val="20"/>
                        </a:spcBef>
                      </a:pPr>
                      <a:r>
                        <a:rPr sz="1200" spc="-5" dirty="0">
                          <a:latin typeface="Arial"/>
                          <a:cs typeface="Arial"/>
                        </a:rPr>
                        <a:t>(47 109</a:t>
                      </a:r>
                      <a:r>
                        <a:rPr sz="1200" spc="-65" dirty="0">
                          <a:latin typeface="Arial"/>
                          <a:cs typeface="Arial"/>
                        </a:rPr>
                        <a:t> </a:t>
                      </a:r>
                      <a:r>
                        <a:rPr sz="1200" spc="-5" dirty="0">
                          <a:latin typeface="Arial"/>
                          <a:cs typeface="Arial"/>
                        </a:rPr>
                        <a:t>372)</a:t>
                      </a:r>
                      <a:endParaRPr sz="1200">
                        <a:latin typeface="Arial"/>
                        <a:cs typeface="Arial"/>
                      </a:endParaRPr>
                    </a:p>
                  </a:txBody>
                  <a:tcPr marL="0" marR="0" marT="2540" marB="0">
                    <a:lnL w="38100">
                      <a:solidFill>
                        <a:srgbClr val="FFFFFF"/>
                      </a:solidFill>
                      <a:prstDash val="solid"/>
                    </a:lnL>
                    <a:lnB w="3175">
                      <a:solidFill>
                        <a:srgbClr val="000000"/>
                      </a:solidFill>
                      <a:prstDash val="solid"/>
                    </a:lnB>
                  </a:tcPr>
                </a:tc>
                <a:extLst>
                  <a:ext uri="{0D108BD9-81ED-4DB2-BD59-A6C34878D82A}">
                    <a16:rowId xmlns:a16="http://schemas.microsoft.com/office/drawing/2014/main" val="10002"/>
                  </a:ext>
                </a:extLst>
              </a:tr>
              <a:tr h="305519">
                <a:tc>
                  <a:txBody>
                    <a:bodyPr/>
                    <a:lstStyle/>
                    <a:p>
                      <a:pPr marL="1905">
                        <a:lnSpc>
                          <a:spcPct val="100000"/>
                        </a:lnSpc>
                        <a:spcBef>
                          <a:spcPts val="280"/>
                        </a:spcBef>
                      </a:pPr>
                      <a:r>
                        <a:rPr sz="1200" b="1" spc="-5" dirty="0">
                          <a:latin typeface="Arial"/>
                          <a:cs typeface="Arial"/>
                        </a:rPr>
                        <a:t>Gross</a:t>
                      </a:r>
                      <a:r>
                        <a:rPr sz="1200" b="1" spc="-10" dirty="0">
                          <a:latin typeface="Arial"/>
                          <a:cs typeface="Arial"/>
                        </a:rPr>
                        <a:t> </a:t>
                      </a:r>
                      <a:r>
                        <a:rPr sz="1200" b="1" spc="-5" dirty="0">
                          <a:latin typeface="Arial"/>
                          <a:cs typeface="Arial"/>
                        </a:rPr>
                        <a:t>pro</a:t>
                      </a:r>
                      <a:r>
                        <a:rPr lang="en-ZA" sz="1200" b="1" spc="-5" dirty="0">
                          <a:latin typeface="Arial"/>
                          <a:cs typeface="Arial"/>
                        </a:rPr>
                        <a:t>fi</a:t>
                      </a:r>
                      <a:r>
                        <a:rPr sz="1200" b="1" spc="-5" dirty="0">
                          <a:latin typeface="Arial"/>
                          <a:cs typeface="Arial"/>
                        </a:rPr>
                        <a:t>t</a:t>
                      </a:r>
                      <a:endParaRPr sz="1200" dirty="0">
                        <a:latin typeface="Arial"/>
                        <a:cs typeface="Arial"/>
                      </a:endParaRPr>
                    </a:p>
                  </a:txBody>
                  <a:tcPr marL="0" marR="0" marT="35560" marB="0">
                    <a:lnT w="3175">
                      <a:solidFill>
                        <a:srgbClr val="000000"/>
                      </a:solidFill>
                      <a:prstDash val="solid"/>
                    </a:lnT>
                  </a:tcPr>
                </a:tc>
                <a:tc>
                  <a:txBody>
                    <a:bodyPr/>
                    <a:lstStyle/>
                    <a:p>
                      <a:pPr>
                        <a:lnSpc>
                          <a:spcPct val="100000"/>
                        </a:lnSpc>
                      </a:pPr>
                      <a:endParaRPr sz="1200">
                        <a:latin typeface="Times New Roman"/>
                        <a:cs typeface="Times New Roman"/>
                      </a:endParaRPr>
                    </a:p>
                  </a:txBody>
                  <a:tcPr marL="0" marR="0" marT="0" marB="0">
                    <a:lnR w="38100">
                      <a:solidFill>
                        <a:srgbClr val="FFFFFF"/>
                      </a:solidFill>
                      <a:prstDash val="solid"/>
                    </a:lnR>
                    <a:lnT w="3175">
                      <a:solidFill>
                        <a:srgbClr val="000000"/>
                      </a:solidFill>
                      <a:prstDash val="solid"/>
                    </a:lnT>
                  </a:tcPr>
                </a:tc>
                <a:tc>
                  <a:txBody>
                    <a:bodyPr/>
                    <a:lstStyle/>
                    <a:p>
                      <a:pPr marR="59690" algn="r">
                        <a:lnSpc>
                          <a:spcPct val="100000"/>
                        </a:lnSpc>
                        <a:spcBef>
                          <a:spcPts val="280"/>
                        </a:spcBef>
                      </a:pPr>
                      <a:r>
                        <a:rPr sz="1200" b="1" spc="-5" dirty="0">
                          <a:latin typeface="Arial"/>
                          <a:cs typeface="Arial"/>
                        </a:rPr>
                        <a:t>146 227</a:t>
                      </a:r>
                      <a:r>
                        <a:rPr sz="1200" b="1" spc="-70" dirty="0">
                          <a:latin typeface="Arial"/>
                          <a:cs typeface="Arial"/>
                        </a:rPr>
                        <a:t> </a:t>
                      </a:r>
                      <a:r>
                        <a:rPr sz="1200" b="1" spc="-5" dirty="0">
                          <a:latin typeface="Arial"/>
                          <a:cs typeface="Arial"/>
                        </a:rPr>
                        <a:t>700</a:t>
                      </a:r>
                      <a:endParaRPr sz="1200" dirty="0">
                        <a:latin typeface="Arial"/>
                        <a:cs typeface="Arial"/>
                      </a:endParaRPr>
                    </a:p>
                  </a:txBody>
                  <a:tcPr marL="0" marR="0" marT="35560" marB="0">
                    <a:lnL w="38100">
                      <a:solidFill>
                        <a:srgbClr val="FFFFFF"/>
                      </a:solidFill>
                      <a:prstDash val="solid"/>
                    </a:lnL>
                    <a:lnR w="38100">
                      <a:solidFill>
                        <a:srgbClr val="FFFFFF"/>
                      </a:solidFill>
                      <a:prstDash val="solid"/>
                    </a:lnR>
                    <a:lnT w="3175">
                      <a:solidFill>
                        <a:srgbClr val="000000"/>
                      </a:solidFill>
                      <a:prstDash val="solid"/>
                    </a:lnT>
                    <a:solidFill>
                      <a:srgbClr val="E6E7E8"/>
                    </a:solidFill>
                  </a:tcPr>
                </a:tc>
                <a:tc>
                  <a:txBody>
                    <a:bodyPr/>
                    <a:lstStyle/>
                    <a:p>
                      <a:pPr marR="49530" algn="r">
                        <a:lnSpc>
                          <a:spcPct val="100000"/>
                        </a:lnSpc>
                        <a:spcBef>
                          <a:spcPts val="280"/>
                        </a:spcBef>
                      </a:pPr>
                      <a:r>
                        <a:rPr sz="1200" b="1" spc="-35" dirty="0">
                          <a:latin typeface="Arial"/>
                          <a:cs typeface="Arial"/>
                        </a:rPr>
                        <a:t>111 </a:t>
                      </a:r>
                      <a:r>
                        <a:rPr sz="1200" b="1" spc="-5" dirty="0">
                          <a:latin typeface="Arial"/>
                          <a:cs typeface="Arial"/>
                        </a:rPr>
                        <a:t>634</a:t>
                      </a:r>
                      <a:r>
                        <a:rPr sz="1200" b="1" spc="-40" dirty="0">
                          <a:latin typeface="Arial"/>
                          <a:cs typeface="Arial"/>
                        </a:rPr>
                        <a:t> </a:t>
                      </a:r>
                      <a:r>
                        <a:rPr sz="1200" b="1" spc="-5" dirty="0">
                          <a:latin typeface="Arial"/>
                          <a:cs typeface="Arial"/>
                        </a:rPr>
                        <a:t>624</a:t>
                      </a:r>
                      <a:endParaRPr sz="1200">
                        <a:latin typeface="Arial"/>
                        <a:cs typeface="Arial"/>
                      </a:endParaRPr>
                    </a:p>
                  </a:txBody>
                  <a:tcPr marL="0" marR="0" marT="35560" marB="0">
                    <a:lnL w="38100">
                      <a:solidFill>
                        <a:srgbClr val="FFFFFF"/>
                      </a:solidFill>
                      <a:prstDash val="solid"/>
                    </a:lnL>
                    <a:lnT w="3175">
                      <a:solidFill>
                        <a:srgbClr val="000000"/>
                      </a:solidFill>
                      <a:prstDash val="solid"/>
                    </a:lnT>
                  </a:tcPr>
                </a:tc>
                <a:extLst>
                  <a:ext uri="{0D108BD9-81ED-4DB2-BD59-A6C34878D82A}">
                    <a16:rowId xmlns:a16="http://schemas.microsoft.com/office/drawing/2014/main" val="10003"/>
                  </a:ext>
                </a:extLst>
              </a:tr>
              <a:tr h="249313">
                <a:tc>
                  <a:txBody>
                    <a:bodyPr/>
                    <a:lstStyle/>
                    <a:p>
                      <a:pPr marL="1905">
                        <a:lnSpc>
                          <a:spcPct val="100000"/>
                        </a:lnSpc>
                        <a:spcBef>
                          <a:spcPts val="20"/>
                        </a:spcBef>
                      </a:pPr>
                      <a:r>
                        <a:rPr sz="1200" spc="-5" dirty="0">
                          <a:latin typeface="Arial"/>
                          <a:cs typeface="Arial"/>
                        </a:rPr>
                        <a:t>Other</a:t>
                      </a:r>
                      <a:r>
                        <a:rPr sz="1200" spc="-10" dirty="0">
                          <a:latin typeface="Arial"/>
                          <a:cs typeface="Arial"/>
                        </a:rPr>
                        <a:t> </a:t>
                      </a:r>
                      <a:r>
                        <a:rPr sz="1200" spc="-5" dirty="0">
                          <a:latin typeface="Arial"/>
                          <a:cs typeface="Arial"/>
                        </a:rPr>
                        <a:t>income</a:t>
                      </a:r>
                      <a:endParaRPr sz="1200" dirty="0">
                        <a:latin typeface="Arial"/>
                        <a:cs typeface="Arial"/>
                      </a:endParaRPr>
                    </a:p>
                  </a:txBody>
                  <a:tcPr marL="0" marR="0" marT="2540" marB="0"/>
                </a:tc>
                <a:tc>
                  <a:txBody>
                    <a:bodyPr/>
                    <a:lstStyle/>
                    <a:p>
                      <a:pPr marL="65405" algn="ctr">
                        <a:lnSpc>
                          <a:spcPct val="100000"/>
                        </a:lnSpc>
                        <a:spcBef>
                          <a:spcPts val="20"/>
                        </a:spcBef>
                      </a:pPr>
                      <a:r>
                        <a:rPr sz="1200" b="1" spc="-5" dirty="0">
                          <a:latin typeface="Arial"/>
                          <a:cs typeface="Arial"/>
                        </a:rPr>
                        <a:t>17</a:t>
                      </a:r>
                      <a:endParaRPr sz="1200" dirty="0">
                        <a:latin typeface="Arial"/>
                        <a:cs typeface="Arial"/>
                      </a:endParaRPr>
                    </a:p>
                  </a:txBody>
                  <a:tcPr marL="0" marR="0" marT="2540" marB="0">
                    <a:lnR w="38100">
                      <a:solidFill>
                        <a:srgbClr val="FFFFFF"/>
                      </a:solidFill>
                      <a:prstDash val="solid"/>
                    </a:lnR>
                  </a:tcPr>
                </a:tc>
                <a:tc>
                  <a:txBody>
                    <a:bodyPr/>
                    <a:lstStyle/>
                    <a:p>
                      <a:pPr marR="55244" algn="r">
                        <a:lnSpc>
                          <a:spcPct val="100000"/>
                        </a:lnSpc>
                        <a:spcBef>
                          <a:spcPts val="20"/>
                        </a:spcBef>
                      </a:pPr>
                      <a:r>
                        <a:rPr sz="1200" spc="-5" dirty="0">
                          <a:latin typeface="Arial"/>
                          <a:cs typeface="Arial"/>
                        </a:rPr>
                        <a:t>13 489</a:t>
                      </a:r>
                      <a:r>
                        <a:rPr sz="1200" spc="-75" dirty="0">
                          <a:latin typeface="Arial"/>
                          <a:cs typeface="Arial"/>
                        </a:rPr>
                        <a:t> </a:t>
                      </a:r>
                      <a:r>
                        <a:rPr sz="1200" spc="-5" dirty="0">
                          <a:latin typeface="Arial"/>
                          <a:cs typeface="Arial"/>
                        </a:rPr>
                        <a:t>560</a:t>
                      </a:r>
                      <a:endParaRPr sz="1200">
                        <a:latin typeface="Arial"/>
                        <a:cs typeface="Arial"/>
                      </a:endParaRPr>
                    </a:p>
                  </a:txBody>
                  <a:tcPr marL="0" marR="0" marT="2540" marB="0">
                    <a:lnL w="38100">
                      <a:solidFill>
                        <a:srgbClr val="FFFFFF"/>
                      </a:solidFill>
                      <a:prstDash val="solid"/>
                    </a:lnL>
                    <a:lnR w="38100">
                      <a:solidFill>
                        <a:srgbClr val="FFFFFF"/>
                      </a:solidFill>
                      <a:prstDash val="solid"/>
                    </a:lnR>
                    <a:solidFill>
                      <a:srgbClr val="E6E7E8"/>
                    </a:solidFill>
                  </a:tcPr>
                </a:tc>
                <a:tc>
                  <a:txBody>
                    <a:bodyPr/>
                    <a:lstStyle/>
                    <a:p>
                      <a:pPr marR="33655" algn="r">
                        <a:lnSpc>
                          <a:spcPct val="100000"/>
                        </a:lnSpc>
                        <a:spcBef>
                          <a:spcPts val="20"/>
                        </a:spcBef>
                      </a:pPr>
                      <a:r>
                        <a:rPr sz="1200" spc="-5" dirty="0">
                          <a:latin typeface="Arial"/>
                          <a:cs typeface="Arial"/>
                        </a:rPr>
                        <a:t>24 705</a:t>
                      </a:r>
                      <a:r>
                        <a:rPr sz="1200" spc="-75" dirty="0">
                          <a:latin typeface="Arial"/>
                          <a:cs typeface="Arial"/>
                        </a:rPr>
                        <a:t> </a:t>
                      </a:r>
                      <a:r>
                        <a:rPr sz="1200" spc="-5" dirty="0">
                          <a:latin typeface="Arial"/>
                          <a:cs typeface="Arial"/>
                        </a:rPr>
                        <a:t>240</a:t>
                      </a:r>
                      <a:endParaRPr sz="1200">
                        <a:latin typeface="Arial"/>
                        <a:cs typeface="Arial"/>
                      </a:endParaRPr>
                    </a:p>
                  </a:txBody>
                  <a:tcPr marL="0" marR="0" marT="2540" marB="0">
                    <a:lnL w="38100">
                      <a:solidFill>
                        <a:srgbClr val="FFFFFF"/>
                      </a:solidFill>
                      <a:prstDash val="solid"/>
                    </a:lnL>
                  </a:tcPr>
                </a:tc>
                <a:extLst>
                  <a:ext uri="{0D108BD9-81ED-4DB2-BD59-A6C34878D82A}">
                    <a16:rowId xmlns:a16="http://schemas.microsoft.com/office/drawing/2014/main" val="10004"/>
                  </a:ext>
                </a:extLst>
              </a:tr>
              <a:tr h="246144">
                <a:tc>
                  <a:txBody>
                    <a:bodyPr/>
                    <a:lstStyle/>
                    <a:p>
                      <a:pPr marL="1905">
                        <a:lnSpc>
                          <a:spcPct val="100000"/>
                        </a:lnSpc>
                        <a:spcBef>
                          <a:spcPts val="20"/>
                        </a:spcBef>
                      </a:pPr>
                      <a:r>
                        <a:rPr sz="1200" spc="-5" dirty="0">
                          <a:latin typeface="Arial"/>
                          <a:cs typeface="Arial"/>
                        </a:rPr>
                        <a:t>Operating</a:t>
                      </a:r>
                      <a:r>
                        <a:rPr sz="1200" spc="-10" dirty="0">
                          <a:latin typeface="Arial"/>
                          <a:cs typeface="Arial"/>
                        </a:rPr>
                        <a:t> </a:t>
                      </a:r>
                      <a:r>
                        <a:rPr sz="1200" spc="-5" dirty="0">
                          <a:latin typeface="Arial"/>
                          <a:cs typeface="Arial"/>
                        </a:rPr>
                        <a:t>expenses</a:t>
                      </a:r>
                      <a:endParaRPr sz="1200" dirty="0">
                        <a:latin typeface="Arial"/>
                        <a:cs typeface="Arial"/>
                      </a:endParaRPr>
                    </a:p>
                  </a:txBody>
                  <a:tcPr marL="0" marR="0" marT="2540" marB="0"/>
                </a:tc>
                <a:tc>
                  <a:txBody>
                    <a:bodyPr/>
                    <a:lstStyle/>
                    <a:p>
                      <a:pPr>
                        <a:lnSpc>
                          <a:spcPct val="100000"/>
                        </a:lnSpc>
                      </a:pPr>
                      <a:endParaRPr sz="1200" dirty="0">
                        <a:latin typeface="Times New Roman"/>
                        <a:cs typeface="Times New Roman"/>
                      </a:endParaRPr>
                    </a:p>
                  </a:txBody>
                  <a:tcPr marL="0" marR="0" marT="0" marB="0">
                    <a:lnR w="38100">
                      <a:solidFill>
                        <a:srgbClr val="FFFFFF"/>
                      </a:solidFill>
                      <a:prstDash val="solid"/>
                    </a:lnR>
                  </a:tcPr>
                </a:tc>
                <a:tc>
                  <a:txBody>
                    <a:bodyPr/>
                    <a:lstStyle/>
                    <a:p>
                      <a:pPr marR="26034" algn="r">
                        <a:lnSpc>
                          <a:spcPct val="100000"/>
                        </a:lnSpc>
                        <a:spcBef>
                          <a:spcPts val="20"/>
                        </a:spcBef>
                      </a:pPr>
                      <a:r>
                        <a:rPr sz="1200" spc="-5" dirty="0">
                          <a:latin typeface="Arial"/>
                          <a:cs typeface="Arial"/>
                        </a:rPr>
                        <a:t>(165 355</a:t>
                      </a:r>
                      <a:r>
                        <a:rPr sz="1200" spc="-60" dirty="0">
                          <a:latin typeface="Arial"/>
                          <a:cs typeface="Arial"/>
                        </a:rPr>
                        <a:t> </a:t>
                      </a:r>
                      <a:r>
                        <a:rPr sz="1200" spc="-5" dirty="0">
                          <a:latin typeface="Arial"/>
                          <a:cs typeface="Arial"/>
                        </a:rPr>
                        <a:t>488)</a:t>
                      </a:r>
                      <a:endParaRPr sz="1200" dirty="0">
                        <a:latin typeface="Arial"/>
                        <a:cs typeface="Arial"/>
                      </a:endParaRPr>
                    </a:p>
                  </a:txBody>
                  <a:tcPr marL="0" marR="0" marT="2540" marB="0">
                    <a:lnL w="38100">
                      <a:solidFill>
                        <a:srgbClr val="FFFFFF"/>
                      </a:solidFill>
                      <a:prstDash val="solid"/>
                    </a:lnL>
                    <a:lnR w="38100">
                      <a:solidFill>
                        <a:srgbClr val="FFFFFF"/>
                      </a:solidFill>
                      <a:prstDash val="solid"/>
                    </a:lnR>
                    <a:solidFill>
                      <a:srgbClr val="E6E7E8"/>
                    </a:solidFill>
                  </a:tcPr>
                </a:tc>
                <a:tc>
                  <a:txBody>
                    <a:bodyPr/>
                    <a:lstStyle/>
                    <a:p>
                      <a:pPr marR="3810" algn="r">
                        <a:lnSpc>
                          <a:spcPct val="100000"/>
                        </a:lnSpc>
                        <a:spcBef>
                          <a:spcPts val="20"/>
                        </a:spcBef>
                      </a:pPr>
                      <a:r>
                        <a:rPr sz="1200" spc="-5" dirty="0">
                          <a:latin typeface="Arial"/>
                          <a:cs typeface="Arial"/>
                        </a:rPr>
                        <a:t>(140 937</a:t>
                      </a:r>
                      <a:r>
                        <a:rPr sz="1200" spc="-60" dirty="0">
                          <a:latin typeface="Arial"/>
                          <a:cs typeface="Arial"/>
                        </a:rPr>
                        <a:t> </a:t>
                      </a:r>
                      <a:r>
                        <a:rPr sz="1200" spc="-5" dirty="0">
                          <a:latin typeface="Arial"/>
                          <a:cs typeface="Arial"/>
                        </a:rPr>
                        <a:t>628)</a:t>
                      </a:r>
                      <a:endParaRPr sz="1200">
                        <a:latin typeface="Arial"/>
                        <a:cs typeface="Arial"/>
                      </a:endParaRPr>
                    </a:p>
                  </a:txBody>
                  <a:tcPr marL="0" marR="0" marT="2540" marB="0">
                    <a:lnL w="38100">
                      <a:solidFill>
                        <a:srgbClr val="FFFFFF"/>
                      </a:solidFill>
                      <a:prstDash val="solid"/>
                    </a:lnL>
                  </a:tcPr>
                </a:tc>
                <a:extLst>
                  <a:ext uri="{0D108BD9-81ED-4DB2-BD59-A6C34878D82A}">
                    <a16:rowId xmlns:a16="http://schemas.microsoft.com/office/drawing/2014/main" val="10005"/>
                  </a:ext>
                </a:extLst>
              </a:tr>
              <a:tr h="278552">
                <a:tc>
                  <a:txBody>
                    <a:bodyPr/>
                    <a:lstStyle/>
                    <a:p>
                      <a:pPr marL="1905">
                        <a:lnSpc>
                          <a:spcPct val="100000"/>
                        </a:lnSpc>
                        <a:spcBef>
                          <a:spcPts val="40"/>
                        </a:spcBef>
                      </a:pPr>
                      <a:r>
                        <a:rPr sz="1200" spc="-5" dirty="0">
                          <a:latin typeface="Arial"/>
                          <a:cs typeface="Arial"/>
                        </a:rPr>
                        <a:t>Administrative</a:t>
                      </a:r>
                      <a:r>
                        <a:rPr sz="1200" spc="-10" dirty="0">
                          <a:latin typeface="Arial"/>
                          <a:cs typeface="Arial"/>
                        </a:rPr>
                        <a:t> </a:t>
                      </a:r>
                      <a:r>
                        <a:rPr sz="1200" spc="-5" dirty="0">
                          <a:latin typeface="Arial"/>
                          <a:cs typeface="Arial"/>
                        </a:rPr>
                        <a:t>expenses</a:t>
                      </a:r>
                      <a:endParaRPr sz="1200">
                        <a:latin typeface="Arial"/>
                        <a:cs typeface="Arial"/>
                      </a:endParaRPr>
                    </a:p>
                  </a:txBody>
                  <a:tcPr marL="0" marR="0" marT="5080" marB="0">
                    <a:lnB w="3175">
                      <a:solidFill>
                        <a:srgbClr val="000000"/>
                      </a:solidFill>
                      <a:prstDash val="solid"/>
                    </a:lnB>
                  </a:tcPr>
                </a:tc>
                <a:tc>
                  <a:txBody>
                    <a:bodyPr/>
                    <a:lstStyle/>
                    <a:p>
                      <a:pPr>
                        <a:lnSpc>
                          <a:spcPct val="100000"/>
                        </a:lnSpc>
                      </a:pPr>
                      <a:endParaRPr sz="1200" dirty="0">
                        <a:latin typeface="Times New Roman"/>
                        <a:cs typeface="Times New Roman"/>
                      </a:endParaRPr>
                    </a:p>
                  </a:txBody>
                  <a:tcPr marL="0" marR="0" marT="0" marB="0">
                    <a:lnR w="38100">
                      <a:solidFill>
                        <a:srgbClr val="FFFFFF"/>
                      </a:solidFill>
                      <a:prstDash val="solid"/>
                    </a:lnR>
                    <a:lnB w="3175">
                      <a:solidFill>
                        <a:srgbClr val="000000"/>
                      </a:solidFill>
                      <a:prstDash val="solid"/>
                    </a:lnB>
                  </a:tcPr>
                </a:tc>
                <a:tc>
                  <a:txBody>
                    <a:bodyPr/>
                    <a:lstStyle/>
                    <a:p>
                      <a:pPr marR="21590" algn="r">
                        <a:lnSpc>
                          <a:spcPct val="100000"/>
                        </a:lnSpc>
                        <a:spcBef>
                          <a:spcPts val="40"/>
                        </a:spcBef>
                      </a:pPr>
                      <a:r>
                        <a:rPr sz="1200" spc="-5" dirty="0">
                          <a:latin typeface="Arial"/>
                          <a:cs typeface="Arial"/>
                        </a:rPr>
                        <a:t>(18 339</a:t>
                      </a:r>
                      <a:r>
                        <a:rPr sz="1200" spc="-65" dirty="0">
                          <a:latin typeface="Arial"/>
                          <a:cs typeface="Arial"/>
                        </a:rPr>
                        <a:t> </a:t>
                      </a:r>
                      <a:r>
                        <a:rPr sz="1200" spc="-5" dirty="0">
                          <a:latin typeface="Arial"/>
                          <a:cs typeface="Arial"/>
                        </a:rPr>
                        <a:t>676)</a:t>
                      </a:r>
                      <a:endParaRPr sz="1200" dirty="0">
                        <a:latin typeface="Arial"/>
                        <a:cs typeface="Arial"/>
                      </a:endParaRPr>
                    </a:p>
                  </a:txBody>
                  <a:tcPr marL="0" marR="0" marT="5080" marB="0">
                    <a:lnL w="38100">
                      <a:solidFill>
                        <a:srgbClr val="FFFFFF"/>
                      </a:solidFill>
                      <a:prstDash val="solid"/>
                    </a:lnL>
                    <a:lnR w="38100">
                      <a:solidFill>
                        <a:srgbClr val="FFFFFF"/>
                      </a:solidFill>
                      <a:prstDash val="solid"/>
                    </a:lnR>
                    <a:lnB w="3175">
                      <a:solidFill>
                        <a:srgbClr val="000000"/>
                      </a:solidFill>
                      <a:prstDash val="solid"/>
                    </a:lnB>
                    <a:solidFill>
                      <a:srgbClr val="E6E7E8"/>
                    </a:solidFill>
                  </a:tcPr>
                </a:tc>
                <a:tc>
                  <a:txBody>
                    <a:bodyPr/>
                    <a:lstStyle/>
                    <a:p>
                      <a:pPr marR="6350" algn="r">
                        <a:lnSpc>
                          <a:spcPct val="100000"/>
                        </a:lnSpc>
                        <a:spcBef>
                          <a:spcPts val="40"/>
                        </a:spcBef>
                      </a:pPr>
                      <a:r>
                        <a:rPr sz="1200" spc="-5" dirty="0">
                          <a:latin typeface="Arial"/>
                          <a:cs typeface="Arial"/>
                        </a:rPr>
                        <a:t>(33 </a:t>
                      </a:r>
                      <a:r>
                        <a:rPr sz="1200" spc="-20" dirty="0">
                          <a:latin typeface="Arial"/>
                          <a:cs typeface="Arial"/>
                        </a:rPr>
                        <a:t>711</a:t>
                      </a:r>
                      <a:r>
                        <a:rPr sz="1200" spc="-75" dirty="0">
                          <a:latin typeface="Arial"/>
                          <a:cs typeface="Arial"/>
                        </a:rPr>
                        <a:t> </a:t>
                      </a:r>
                      <a:r>
                        <a:rPr sz="1200" spc="-5" dirty="0">
                          <a:latin typeface="Arial"/>
                          <a:cs typeface="Arial"/>
                        </a:rPr>
                        <a:t>407)</a:t>
                      </a:r>
                      <a:endParaRPr sz="1200">
                        <a:latin typeface="Arial"/>
                        <a:cs typeface="Arial"/>
                      </a:endParaRPr>
                    </a:p>
                  </a:txBody>
                  <a:tcPr marL="0" marR="0" marT="5080" marB="0">
                    <a:lnL w="38100">
                      <a:solidFill>
                        <a:srgbClr val="FFFFFF"/>
                      </a:solidFill>
                      <a:prstDash val="solid"/>
                    </a:lnL>
                    <a:lnB w="3175">
                      <a:solidFill>
                        <a:srgbClr val="000000"/>
                      </a:solidFill>
                      <a:prstDash val="solid"/>
                    </a:lnB>
                  </a:tcPr>
                </a:tc>
                <a:extLst>
                  <a:ext uri="{0D108BD9-81ED-4DB2-BD59-A6C34878D82A}">
                    <a16:rowId xmlns:a16="http://schemas.microsoft.com/office/drawing/2014/main" val="10006"/>
                  </a:ext>
                </a:extLst>
              </a:tr>
              <a:tr h="306066">
                <a:tc>
                  <a:txBody>
                    <a:bodyPr/>
                    <a:lstStyle/>
                    <a:p>
                      <a:pPr marL="1905">
                        <a:lnSpc>
                          <a:spcPct val="100000"/>
                        </a:lnSpc>
                        <a:spcBef>
                          <a:spcPts val="215"/>
                        </a:spcBef>
                      </a:pPr>
                      <a:r>
                        <a:rPr sz="1200" b="1" spc="-5" dirty="0">
                          <a:latin typeface="Arial"/>
                          <a:cs typeface="Arial"/>
                        </a:rPr>
                        <a:t>Operating (loss)</a:t>
                      </a:r>
                      <a:r>
                        <a:rPr sz="1200" b="1" spc="-10" dirty="0">
                          <a:latin typeface="Arial"/>
                          <a:cs typeface="Arial"/>
                        </a:rPr>
                        <a:t> </a:t>
                      </a:r>
                      <a:r>
                        <a:rPr sz="1200" b="1" spc="-5" dirty="0">
                          <a:latin typeface="Arial"/>
                          <a:cs typeface="Arial"/>
                        </a:rPr>
                        <a:t>pro</a:t>
                      </a:r>
                      <a:r>
                        <a:rPr lang="en-ZA" sz="1200" b="1" spc="-5" dirty="0">
                          <a:latin typeface="Arial"/>
                          <a:cs typeface="Arial"/>
                        </a:rPr>
                        <a:t>fi</a:t>
                      </a:r>
                      <a:r>
                        <a:rPr sz="1200" b="1" spc="-5" dirty="0">
                          <a:latin typeface="Arial"/>
                          <a:cs typeface="Arial"/>
                        </a:rPr>
                        <a:t>t</a:t>
                      </a:r>
                      <a:endParaRPr sz="1200" dirty="0">
                        <a:latin typeface="Arial"/>
                        <a:cs typeface="Arial"/>
                      </a:endParaRPr>
                    </a:p>
                  </a:txBody>
                  <a:tcPr marL="0" marR="0" marT="27305" marB="0">
                    <a:lnT w="3175">
                      <a:solidFill>
                        <a:srgbClr val="000000"/>
                      </a:solidFill>
                      <a:prstDash val="solid"/>
                    </a:lnT>
                  </a:tcPr>
                </a:tc>
                <a:tc>
                  <a:txBody>
                    <a:bodyPr/>
                    <a:lstStyle/>
                    <a:p>
                      <a:pPr>
                        <a:lnSpc>
                          <a:spcPct val="100000"/>
                        </a:lnSpc>
                      </a:pPr>
                      <a:endParaRPr sz="1200">
                        <a:latin typeface="Times New Roman"/>
                        <a:cs typeface="Times New Roman"/>
                      </a:endParaRPr>
                    </a:p>
                  </a:txBody>
                  <a:tcPr marL="0" marR="0" marT="0" marB="0">
                    <a:lnR w="38100">
                      <a:solidFill>
                        <a:srgbClr val="FFFFFF"/>
                      </a:solidFill>
                      <a:prstDash val="solid"/>
                    </a:lnR>
                    <a:lnT w="3175">
                      <a:solidFill>
                        <a:srgbClr val="000000"/>
                      </a:solidFill>
                      <a:prstDash val="solid"/>
                    </a:lnT>
                  </a:tcPr>
                </a:tc>
                <a:tc>
                  <a:txBody>
                    <a:bodyPr/>
                    <a:lstStyle/>
                    <a:p>
                      <a:pPr marR="21590" algn="r">
                        <a:lnSpc>
                          <a:spcPct val="100000"/>
                        </a:lnSpc>
                        <a:spcBef>
                          <a:spcPts val="215"/>
                        </a:spcBef>
                      </a:pPr>
                      <a:r>
                        <a:rPr sz="1200" b="1" spc="-5" dirty="0">
                          <a:latin typeface="Arial"/>
                          <a:cs typeface="Arial"/>
                        </a:rPr>
                        <a:t>(23 977</a:t>
                      </a:r>
                      <a:r>
                        <a:rPr sz="1200" b="1" spc="-65" dirty="0">
                          <a:latin typeface="Arial"/>
                          <a:cs typeface="Arial"/>
                        </a:rPr>
                        <a:t> </a:t>
                      </a:r>
                      <a:r>
                        <a:rPr sz="1200" b="1" spc="-5" dirty="0">
                          <a:latin typeface="Arial"/>
                          <a:cs typeface="Arial"/>
                        </a:rPr>
                        <a:t>904)</a:t>
                      </a:r>
                      <a:endParaRPr sz="1200" dirty="0">
                        <a:latin typeface="Arial"/>
                        <a:cs typeface="Arial"/>
                      </a:endParaRPr>
                    </a:p>
                  </a:txBody>
                  <a:tcPr marL="0" marR="0" marT="27305" marB="0">
                    <a:lnL w="38100">
                      <a:solidFill>
                        <a:srgbClr val="FFFFFF"/>
                      </a:solidFill>
                      <a:prstDash val="solid"/>
                    </a:lnL>
                    <a:lnR w="38100">
                      <a:solidFill>
                        <a:srgbClr val="FFFFFF"/>
                      </a:solidFill>
                      <a:prstDash val="solid"/>
                    </a:lnR>
                    <a:lnT w="3175">
                      <a:solidFill>
                        <a:srgbClr val="000000"/>
                      </a:solidFill>
                      <a:prstDash val="solid"/>
                    </a:lnT>
                    <a:solidFill>
                      <a:srgbClr val="E6E7E8"/>
                    </a:solidFill>
                  </a:tcPr>
                </a:tc>
                <a:tc>
                  <a:txBody>
                    <a:bodyPr/>
                    <a:lstStyle/>
                    <a:p>
                      <a:pPr algn="r">
                        <a:lnSpc>
                          <a:spcPct val="100000"/>
                        </a:lnSpc>
                        <a:spcBef>
                          <a:spcPts val="215"/>
                        </a:spcBef>
                      </a:pPr>
                      <a:r>
                        <a:rPr sz="1200" b="1" spc="-5" dirty="0">
                          <a:latin typeface="Arial"/>
                          <a:cs typeface="Arial"/>
                        </a:rPr>
                        <a:t>(38 309</a:t>
                      </a:r>
                      <a:r>
                        <a:rPr sz="1200" b="1" spc="-65" dirty="0">
                          <a:latin typeface="Arial"/>
                          <a:cs typeface="Arial"/>
                        </a:rPr>
                        <a:t> </a:t>
                      </a:r>
                      <a:r>
                        <a:rPr sz="1200" b="1" spc="-5" dirty="0">
                          <a:latin typeface="Arial"/>
                          <a:cs typeface="Arial"/>
                        </a:rPr>
                        <a:t>171)</a:t>
                      </a:r>
                      <a:endParaRPr sz="1200" dirty="0">
                        <a:latin typeface="Arial"/>
                        <a:cs typeface="Arial"/>
                      </a:endParaRPr>
                    </a:p>
                  </a:txBody>
                  <a:tcPr marL="0" marR="0" marT="27305" marB="0">
                    <a:lnL w="38100">
                      <a:solidFill>
                        <a:srgbClr val="FFFFFF"/>
                      </a:solidFill>
                      <a:prstDash val="solid"/>
                    </a:lnL>
                    <a:lnT w="3175">
                      <a:solidFill>
                        <a:srgbClr val="000000"/>
                      </a:solidFill>
                      <a:prstDash val="solid"/>
                    </a:lnT>
                  </a:tcPr>
                </a:tc>
                <a:extLst>
                  <a:ext uri="{0D108BD9-81ED-4DB2-BD59-A6C34878D82A}">
                    <a16:rowId xmlns:a16="http://schemas.microsoft.com/office/drawing/2014/main" val="10007"/>
                  </a:ext>
                </a:extLst>
              </a:tr>
              <a:tr h="541797">
                <a:tc>
                  <a:txBody>
                    <a:bodyPr/>
                    <a:lstStyle/>
                    <a:p>
                      <a:pPr marL="1905">
                        <a:lnSpc>
                          <a:spcPct val="100000"/>
                        </a:lnSpc>
                        <a:spcBef>
                          <a:spcPts val="90"/>
                        </a:spcBef>
                      </a:pPr>
                      <a:r>
                        <a:rPr sz="1200" spc="-5" dirty="0">
                          <a:latin typeface="Arial"/>
                          <a:cs typeface="Arial"/>
                        </a:rPr>
                        <a:t>Investment</a:t>
                      </a:r>
                      <a:r>
                        <a:rPr sz="1200" spc="-10" dirty="0">
                          <a:latin typeface="Arial"/>
                          <a:cs typeface="Arial"/>
                        </a:rPr>
                        <a:t> </a:t>
                      </a:r>
                      <a:r>
                        <a:rPr sz="1200" spc="-5" dirty="0">
                          <a:latin typeface="Arial"/>
                          <a:cs typeface="Arial"/>
                        </a:rPr>
                        <a:t>revenue</a:t>
                      </a:r>
                      <a:endParaRPr sz="1200" dirty="0">
                        <a:latin typeface="Arial"/>
                        <a:cs typeface="Arial"/>
                      </a:endParaRPr>
                    </a:p>
                    <a:p>
                      <a:pPr marL="1905">
                        <a:lnSpc>
                          <a:spcPct val="100000"/>
                        </a:lnSpc>
                        <a:spcBef>
                          <a:spcPts val="155"/>
                        </a:spcBef>
                      </a:pPr>
                      <a:r>
                        <a:rPr sz="1200" spc="-5" dirty="0">
                          <a:latin typeface="Arial"/>
                          <a:cs typeface="Arial"/>
                        </a:rPr>
                        <a:t>Appreciation of deferred government grants</a:t>
                      </a:r>
                      <a:endParaRPr sz="1200" dirty="0">
                        <a:latin typeface="Arial"/>
                        <a:cs typeface="Arial"/>
                      </a:endParaRPr>
                    </a:p>
                  </a:txBody>
                  <a:tcPr marL="0" marR="0" marT="11430" marB="0">
                    <a:lnB w="3175">
                      <a:solidFill>
                        <a:srgbClr val="000000"/>
                      </a:solidFill>
                      <a:prstDash val="solid"/>
                    </a:lnB>
                  </a:tcPr>
                </a:tc>
                <a:tc>
                  <a:txBody>
                    <a:bodyPr/>
                    <a:lstStyle/>
                    <a:p>
                      <a:pPr marL="65405" algn="ctr">
                        <a:lnSpc>
                          <a:spcPct val="100000"/>
                        </a:lnSpc>
                        <a:spcBef>
                          <a:spcPts val="90"/>
                        </a:spcBef>
                      </a:pPr>
                      <a:r>
                        <a:rPr sz="1200" b="1" spc="-5" dirty="0">
                          <a:latin typeface="Arial"/>
                          <a:cs typeface="Arial"/>
                        </a:rPr>
                        <a:t>20</a:t>
                      </a:r>
                      <a:endParaRPr sz="1200">
                        <a:latin typeface="Arial"/>
                        <a:cs typeface="Arial"/>
                      </a:endParaRPr>
                    </a:p>
                  </a:txBody>
                  <a:tcPr marL="0" marR="0" marT="11430" marB="0">
                    <a:lnR w="38100">
                      <a:solidFill>
                        <a:srgbClr val="FFFFFF"/>
                      </a:solidFill>
                      <a:prstDash val="solid"/>
                    </a:lnR>
                    <a:lnB w="3175">
                      <a:solidFill>
                        <a:srgbClr val="000000"/>
                      </a:solidFill>
                      <a:prstDash val="solid"/>
                    </a:lnB>
                  </a:tcPr>
                </a:tc>
                <a:tc>
                  <a:txBody>
                    <a:bodyPr/>
                    <a:lstStyle/>
                    <a:p>
                      <a:pPr marL="159385">
                        <a:lnSpc>
                          <a:spcPct val="100000"/>
                        </a:lnSpc>
                        <a:spcBef>
                          <a:spcPts val="90"/>
                        </a:spcBef>
                      </a:pPr>
                      <a:r>
                        <a:rPr sz="1200" spc="-5" dirty="0">
                          <a:latin typeface="Arial"/>
                          <a:cs typeface="Arial"/>
                        </a:rPr>
                        <a:t>10 028</a:t>
                      </a:r>
                      <a:r>
                        <a:rPr sz="1200" spc="-75" dirty="0">
                          <a:latin typeface="Arial"/>
                          <a:cs typeface="Arial"/>
                        </a:rPr>
                        <a:t> </a:t>
                      </a:r>
                      <a:r>
                        <a:rPr sz="1200" spc="-5" dirty="0">
                          <a:latin typeface="Arial"/>
                          <a:cs typeface="Arial"/>
                        </a:rPr>
                        <a:t>366</a:t>
                      </a:r>
                      <a:endParaRPr sz="1200">
                        <a:latin typeface="Arial"/>
                        <a:cs typeface="Arial"/>
                      </a:endParaRPr>
                    </a:p>
                    <a:p>
                      <a:pPr marL="159385">
                        <a:lnSpc>
                          <a:spcPct val="100000"/>
                        </a:lnSpc>
                        <a:spcBef>
                          <a:spcPts val="155"/>
                        </a:spcBef>
                      </a:pPr>
                      <a:r>
                        <a:rPr sz="1200" spc="-35" dirty="0">
                          <a:latin typeface="Arial"/>
                          <a:cs typeface="Arial"/>
                        </a:rPr>
                        <a:t>11 </a:t>
                      </a:r>
                      <a:r>
                        <a:rPr sz="1200" spc="-5" dirty="0">
                          <a:latin typeface="Arial"/>
                          <a:cs typeface="Arial"/>
                        </a:rPr>
                        <a:t>812</a:t>
                      </a:r>
                      <a:r>
                        <a:rPr sz="1200" spc="-50" dirty="0">
                          <a:latin typeface="Arial"/>
                          <a:cs typeface="Arial"/>
                        </a:rPr>
                        <a:t> </a:t>
                      </a:r>
                      <a:r>
                        <a:rPr sz="1200" spc="-5" dirty="0">
                          <a:latin typeface="Arial"/>
                          <a:cs typeface="Arial"/>
                        </a:rPr>
                        <a:t>062</a:t>
                      </a:r>
                      <a:endParaRPr sz="1200">
                        <a:latin typeface="Arial"/>
                        <a:cs typeface="Arial"/>
                      </a:endParaRPr>
                    </a:p>
                  </a:txBody>
                  <a:tcPr marL="0" marR="0" marT="11430" marB="0">
                    <a:lnL w="38100">
                      <a:solidFill>
                        <a:srgbClr val="FFFFFF"/>
                      </a:solidFill>
                      <a:prstDash val="solid"/>
                    </a:lnL>
                    <a:lnR w="38100">
                      <a:solidFill>
                        <a:srgbClr val="FFFFFF"/>
                      </a:solidFill>
                      <a:prstDash val="solid"/>
                    </a:lnR>
                    <a:lnB w="3175">
                      <a:solidFill>
                        <a:srgbClr val="000000"/>
                      </a:solidFill>
                      <a:prstDash val="solid"/>
                    </a:lnB>
                    <a:solidFill>
                      <a:srgbClr val="E6E7E8"/>
                    </a:solidFill>
                  </a:tcPr>
                </a:tc>
                <a:tc>
                  <a:txBody>
                    <a:bodyPr/>
                    <a:lstStyle/>
                    <a:p>
                      <a:pPr marL="176530" marR="3175">
                        <a:lnSpc>
                          <a:spcPct val="100000"/>
                        </a:lnSpc>
                        <a:spcBef>
                          <a:spcPts val="90"/>
                        </a:spcBef>
                      </a:pPr>
                      <a:r>
                        <a:rPr sz="1200" spc="-5" dirty="0">
                          <a:latin typeface="Arial"/>
                          <a:cs typeface="Arial"/>
                        </a:rPr>
                        <a:t>19 068</a:t>
                      </a:r>
                      <a:r>
                        <a:rPr sz="1200" spc="-75" dirty="0">
                          <a:latin typeface="Arial"/>
                          <a:cs typeface="Arial"/>
                        </a:rPr>
                        <a:t> </a:t>
                      </a:r>
                      <a:r>
                        <a:rPr sz="1200" spc="-5" dirty="0">
                          <a:latin typeface="Arial"/>
                          <a:cs typeface="Arial"/>
                        </a:rPr>
                        <a:t>782</a:t>
                      </a:r>
                      <a:endParaRPr sz="1200" dirty="0">
                        <a:latin typeface="Arial"/>
                        <a:cs typeface="Arial"/>
                      </a:endParaRPr>
                    </a:p>
                    <a:p>
                      <a:pPr marL="176530" marR="3175">
                        <a:lnSpc>
                          <a:spcPct val="100000"/>
                        </a:lnSpc>
                        <a:spcBef>
                          <a:spcPts val="155"/>
                        </a:spcBef>
                      </a:pPr>
                      <a:r>
                        <a:rPr sz="1200" spc="-5" dirty="0">
                          <a:latin typeface="Arial"/>
                          <a:cs typeface="Arial"/>
                        </a:rPr>
                        <a:t>10 </a:t>
                      </a:r>
                      <a:r>
                        <a:rPr sz="1200" spc="-20" dirty="0">
                          <a:latin typeface="Arial"/>
                          <a:cs typeface="Arial"/>
                        </a:rPr>
                        <a:t>411</a:t>
                      </a:r>
                      <a:r>
                        <a:rPr sz="1200" spc="-85" dirty="0">
                          <a:latin typeface="Arial"/>
                          <a:cs typeface="Arial"/>
                        </a:rPr>
                        <a:t> </a:t>
                      </a:r>
                      <a:r>
                        <a:rPr sz="1200" spc="-5" dirty="0">
                          <a:latin typeface="Arial"/>
                          <a:cs typeface="Arial"/>
                        </a:rPr>
                        <a:t>540</a:t>
                      </a:r>
                      <a:endParaRPr sz="1200" dirty="0">
                        <a:latin typeface="Arial"/>
                        <a:cs typeface="Arial"/>
                      </a:endParaRPr>
                    </a:p>
                  </a:txBody>
                  <a:tcPr marL="0" marR="0" marT="11430" marB="0">
                    <a:lnL w="38100">
                      <a:solidFill>
                        <a:srgbClr val="FFFFFF"/>
                      </a:solidFill>
                      <a:prstDash val="solid"/>
                    </a:lnL>
                    <a:lnB w="3175">
                      <a:solidFill>
                        <a:srgbClr val="000000"/>
                      </a:solidFill>
                      <a:prstDash val="solid"/>
                    </a:lnB>
                  </a:tcPr>
                </a:tc>
                <a:extLst>
                  <a:ext uri="{0D108BD9-81ED-4DB2-BD59-A6C34878D82A}">
                    <a16:rowId xmlns:a16="http://schemas.microsoft.com/office/drawing/2014/main" val="10008"/>
                  </a:ext>
                </a:extLst>
              </a:tr>
              <a:tr h="289345">
                <a:tc>
                  <a:txBody>
                    <a:bodyPr/>
                    <a:lstStyle/>
                    <a:p>
                      <a:pPr marL="1905">
                        <a:lnSpc>
                          <a:spcPct val="100000"/>
                        </a:lnSpc>
                        <a:spcBef>
                          <a:spcPts val="204"/>
                        </a:spcBef>
                      </a:pPr>
                      <a:r>
                        <a:rPr sz="1200" b="1" spc="-5" dirty="0">
                          <a:latin typeface="Arial"/>
                          <a:cs typeface="Arial"/>
                        </a:rPr>
                        <a:t>(Loss) pro</a:t>
                      </a:r>
                      <a:r>
                        <a:rPr lang="en-ZA" sz="1200" b="1" spc="-5" dirty="0">
                          <a:latin typeface="Arial"/>
                          <a:cs typeface="Arial"/>
                        </a:rPr>
                        <a:t>fi</a:t>
                      </a:r>
                      <a:r>
                        <a:rPr sz="1200" b="1" spc="-5" dirty="0">
                          <a:latin typeface="Arial"/>
                          <a:cs typeface="Arial"/>
                        </a:rPr>
                        <a:t>t before taxation</a:t>
                      </a:r>
                      <a:endParaRPr sz="1200" dirty="0">
                        <a:latin typeface="Arial"/>
                        <a:cs typeface="Arial"/>
                      </a:endParaRPr>
                    </a:p>
                  </a:txBody>
                  <a:tcPr marL="0" marR="0" marT="26034" marB="0">
                    <a:lnT w="3175">
                      <a:solidFill>
                        <a:srgbClr val="000000"/>
                      </a:solidFill>
                      <a:prstDash val="solid"/>
                    </a:lnT>
                  </a:tcPr>
                </a:tc>
                <a:tc>
                  <a:txBody>
                    <a:bodyPr/>
                    <a:lstStyle/>
                    <a:p>
                      <a:pPr>
                        <a:lnSpc>
                          <a:spcPct val="100000"/>
                        </a:lnSpc>
                      </a:pPr>
                      <a:endParaRPr sz="1200">
                        <a:latin typeface="Times New Roman"/>
                        <a:cs typeface="Times New Roman"/>
                      </a:endParaRPr>
                    </a:p>
                  </a:txBody>
                  <a:tcPr marL="0" marR="0" marT="0" marB="0">
                    <a:lnR w="38100">
                      <a:solidFill>
                        <a:srgbClr val="FFFFFF"/>
                      </a:solidFill>
                      <a:prstDash val="solid"/>
                    </a:lnR>
                    <a:lnT w="3175">
                      <a:solidFill>
                        <a:srgbClr val="000000"/>
                      </a:solidFill>
                      <a:prstDash val="solid"/>
                    </a:lnT>
                  </a:tcPr>
                </a:tc>
                <a:tc>
                  <a:txBody>
                    <a:bodyPr/>
                    <a:lstStyle/>
                    <a:p>
                      <a:pPr marR="17780" algn="r">
                        <a:lnSpc>
                          <a:spcPct val="100000"/>
                        </a:lnSpc>
                        <a:spcBef>
                          <a:spcPts val="204"/>
                        </a:spcBef>
                      </a:pPr>
                      <a:r>
                        <a:rPr sz="1200" b="1" spc="-5" dirty="0">
                          <a:latin typeface="Arial"/>
                          <a:cs typeface="Arial"/>
                        </a:rPr>
                        <a:t>(2 137</a:t>
                      </a:r>
                      <a:r>
                        <a:rPr sz="1200" b="1" spc="-70" dirty="0">
                          <a:latin typeface="Arial"/>
                          <a:cs typeface="Arial"/>
                        </a:rPr>
                        <a:t> </a:t>
                      </a:r>
                      <a:r>
                        <a:rPr sz="1200" b="1" spc="-5" dirty="0">
                          <a:latin typeface="Arial"/>
                          <a:cs typeface="Arial"/>
                        </a:rPr>
                        <a:t>476)</a:t>
                      </a:r>
                      <a:endParaRPr sz="1200">
                        <a:latin typeface="Arial"/>
                        <a:cs typeface="Arial"/>
                      </a:endParaRPr>
                    </a:p>
                  </a:txBody>
                  <a:tcPr marL="0" marR="0" marT="26034" marB="0">
                    <a:lnL w="38100">
                      <a:solidFill>
                        <a:srgbClr val="FFFFFF"/>
                      </a:solidFill>
                      <a:prstDash val="solid"/>
                    </a:lnL>
                    <a:lnR w="38100">
                      <a:solidFill>
                        <a:srgbClr val="FFFFFF"/>
                      </a:solidFill>
                      <a:prstDash val="solid"/>
                    </a:lnR>
                    <a:lnT w="3175">
                      <a:solidFill>
                        <a:srgbClr val="000000"/>
                      </a:solidFill>
                      <a:prstDash val="solid"/>
                    </a:lnT>
                    <a:solidFill>
                      <a:srgbClr val="E6E7E8"/>
                    </a:solidFill>
                  </a:tcPr>
                </a:tc>
                <a:tc>
                  <a:txBody>
                    <a:bodyPr/>
                    <a:lstStyle/>
                    <a:p>
                      <a:pPr algn="r">
                        <a:lnSpc>
                          <a:spcPct val="100000"/>
                        </a:lnSpc>
                        <a:spcBef>
                          <a:spcPts val="204"/>
                        </a:spcBef>
                      </a:pPr>
                      <a:r>
                        <a:rPr sz="1200" b="1" spc="-5" dirty="0">
                          <a:latin typeface="Arial"/>
                          <a:cs typeface="Arial"/>
                        </a:rPr>
                        <a:t>(8 828</a:t>
                      </a:r>
                      <a:r>
                        <a:rPr sz="1200" b="1" spc="-70" dirty="0">
                          <a:latin typeface="Arial"/>
                          <a:cs typeface="Arial"/>
                        </a:rPr>
                        <a:t> </a:t>
                      </a:r>
                      <a:r>
                        <a:rPr sz="1200" b="1" spc="-5" dirty="0">
                          <a:latin typeface="Arial"/>
                          <a:cs typeface="Arial"/>
                        </a:rPr>
                        <a:t>849)</a:t>
                      </a:r>
                      <a:endParaRPr sz="1200" dirty="0">
                        <a:latin typeface="Arial"/>
                        <a:cs typeface="Arial"/>
                      </a:endParaRPr>
                    </a:p>
                  </a:txBody>
                  <a:tcPr marL="0" marR="0" marT="26034" marB="0">
                    <a:lnL w="38100">
                      <a:solidFill>
                        <a:srgbClr val="FFFFFF"/>
                      </a:solidFill>
                      <a:prstDash val="solid"/>
                    </a:lnL>
                    <a:lnT w="3175">
                      <a:solidFill>
                        <a:srgbClr val="000000"/>
                      </a:solidFill>
                      <a:prstDash val="solid"/>
                    </a:lnT>
                  </a:tcPr>
                </a:tc>
                <a:extLst>
                  <a:ext uri="{0D108BD9-81ED-4DB2-BD59-A6C34878D82A}">
                    <a16:rowId xmlns:a16="http://schemas.microsoft.com/office/drawing/2014/main" val="10009"/>
                  </a:ext>
                </a:extLst>
              </a:tr>
              <a:tr h="269458">
                <a:tc>
                  <a:txBody>
                    <a:bodyPr/>
                    <a:lstStyle/>
                    <a:p>
                      <a:pPr marL="1905">
                        <a:lnSpc>
                          <a:spcPct val="100000"/>
                        </a:lnSpc>
                        <a:spcBef>
                          <a:spcPts val="20"/>
                        </a:spcBef>
                      </a:pPr>
                      <a:r>
                        <a:rPr sz="1200" spc="-15" dirty="0">
                          <a:latin typeface="Arial"/>
                          <a:cs typeface="Arial"/>
                        </a:rPr>
                        <a:t>Taxation</a:t>
                      </a:r>
                      <a:endParaRPr sz="1200">
                        <a:latin typeface="Arial"/>
                        <a:cs typeface="Arial"/>
                      </a:endParaRPr>
                    </a:p>
                  </a:txBody>
                  <a:tcPr marL="0" marR="0" marT="2540" marB="0">
                    <a:lnB w="9525">
                      <a:solidFill>
                        <a:srgbClr val="000000"/>
                      </a:solidFill>
                      <a:prstDash val="solid"/>
                    </a:lnB>
                  </a:tcPr>
                </a:tc>
                <a:tc>
                  <a:txBody>
                    <a:bodyPr/>
                    <a:lstStyle/>
                    <a:p>
                      <a:pPr marL="65405" algn="ctr">
                        <a:lnSpc>
                          <a:spcPct val="100000"/>
                        </a:lnSpc>
                        <a:spcBef>
                          <a:spcPts val="20"/>
                        </a:spcBef>
                      </a:pPr>
                      <a:r>
                        <a:rPr sz="1200" b="1" spc="-5" dirty="0">
                          <a:latin typeface="Arial"/>
                          <a:cs typeface="Arial"/>
                        </a:rPr>
                        <a:t>21</a:t>
                      </a:r>
                      <a:endParaRPr sz="1200">
                        <a:latin typeface="Arial"/>
                        <a:cs typeface="Arial"/>
                      </a:endParaRPr>
                    </a:p>
                  </a:txBody>
                  <a:tcPr marL="0" marR="0" marT="2540" marB="0">
                    <a:lnR w="38100">
                      <a:solidFill>
                        <a:srgbClr val="FFFFFF"/>
                      </a:solidFill>
                      <a:prstDash val="solid"/>
                    </a:lnR>
                    <a:lnB w="9525">
                      <a:solidFill>
                        <a:srgbClr val="000000"/>
                      </a:solidFill>
                      <a:prstDash val="solid"/>
                    </a:lnB>
                  </a:tcPr>
                </a:tc>
                <a:tc>
                  <a:txBody>
                    <a:bodyPr/>
                    <a:lstStyle/>
                    <a:p>
                      <a:pPr marR="51435" algn="r">
                        <a:lnSpc>
                          <a:spcPct val="100000"/>
                        </a:lnSpc>
                        <a:spcBef>
                          <a:spcPts val="20"/>
                        </a:spcBef>
                      </a:pPr>
                      <a:r>
                        <a:rPr sz="1200" spc="-5" dirty="0">
                          <a:latin typeface="Arial"/>
                          <a:cs typeface="Arial"/>
                        </a:rPr>
                        <a:t>3 590</a:t>
                      </a:r>
                      <a:r>
                        <a:rPr sz="1200" spc="-80" dirty="0">
                          <a:latin typeface="Arial"/>
                          <a:cs typeface="Arial"/>
                        </a:rPr>
                        <a:t> </a:t>
                      </a:r>
                      <a:r>
                        <a:rPr sz="1200" spc="-5" dirty="0">
                          <a:latin typeface="Arial"/>
                          <a:cs typeface="Arial"/>
                        </a:rPr>
                        <a:t>223</a:t>
                      </a:r>
                      <a:endParaRPr sz="1200">
                        <a:latin typeface="Arial"/>
                        <a:cs typeface="Arial"/>
                      </a:endParaRPr>
                    </a:p>
                  </a:txBody>
                  <a:tcPr marL="0" marR="0" marT="2540" marB="0">
                    <a:lnL w="38100">
                      <a:solidFill>
                        <a:srgbClr val="FFFFFF"/>
                      </a:solidFill>
                      <a:prstDash val="solid"/>
                    </a:lnL>
                    <a:lnR w="38100">
                      <a:solidFill>
                        <a:srgbClr val="FFFFFF"/>
                      </a:solidFill>
                      <a:prstDash val="solid"/>
                    </a:lnR>
                    <a:lnB w="9525">
                      <a:solidFill>
                        <a:srgbClr val="000000"/>
                      </a:solidFill>
                      <a:prstDash val="solid"/>
                    </a:lnB>
                    <a:solidFill>
                      <a:srgbClr val="E6E7E8"/>
                    </a:solidFill>
                  </a:tcPr>
                </a:tc>
                <a:tc>
                  <a:txBody>
                    <a:bodyPr/>
                    <a:lstStyle/>
                    <a:p>
                      <a:pPr marR="29209" algn="r">
                        <a:lnSpc>
                          <a:spcPct val="100000"/>
                        </a:lnSpc>
                        <a:spcBef>
                          <a:spcPts val="20"/>
                        </a:spcBef>
                      </a:pPr>
                      <a:r>
                        <a:rPr sz="1200" spc="-5" dirty="0">
                          <a:latin typeface="Arial"/>
                          <a:cs typeface="Arial"/>
                        </a:rPr>
                        <a:t>7 645</a:t>
                      </a:r>
                      <a:r>
                        <a:rPr sz="1200" spc="-80" dirty="0">
                          <a:latin typeface="Arial"/>
                          <a:cs typeface="Arial"/>
                        </a:rPr>
                        <a:t> </a:t>
                      </a:r>
                      <a:r>
                        <a:rPr sz="1200" spc="-5" dirty="0">
                          <a:latin typeface="Arial"/>
                          <a:cs typeface="Arial"/>
                        </a:rPr>
                        <a:t>165</a:t>
                      </a:r>
                      <a:endParaRPr sz="1200" dirty="0">
                        <a:latin typeface="Arial"/>
                        <a:cs typeface="Arial"/>
                      </a:endParaRPr>
                    </a:p>
                  </a:txBody>
                  <a:tcPr marL="0" marR="0" marT="2540" marB="0">
                    <a:lnL w="38100">
                      <a:solidFill>
                        <a:srgbClr val="FFFFFF"/>
                      </a:solidFill>
                      <a:prstDash val="solid"/>
                    </a:lnL>
                    <a:lnB w="9525">
                      <a:solidFill>
                        <a:srgbClr val="000000"/>
                      </a:solidFill>
                      <a:prstDash val="solid"/>
                    </a:lnB>
                  </a:tcPr>
                </a:tc>
                <a:extLst>
                  <a:ext uri="{0D108BD9-81ED-4DB2-BD59-A6C34878D82A}">
                    <a16:rowId xmlns:a16="http://schemas.microsoft.com/office/drawing/2014/main" val="10010"/>
                  </a:ext>
                </a:extLst>
              </a:tr>
              <a:tr h="285075">
                <a:tc>
                  <a:txBody>
                    <a:bodyPr/>
                    <a:lstStyle/>
                    <a:p>
                      <a:pPr marL="1905">
                        <a:lnSpc>
                          <a:spcPts val="980"/>
                        </a:lnSpc>
                        <a:spcBef>
                          <a:spcPts val="260"/>
                        </a:spcBef>
                      </a:pPr>
                      <a:endParaRPr lang="en-ZA" sz="1200" b="1" spc="-5" dirty="0">
                        <a:latin typeface="Arial"/>
                        <a:cs typeface="Arial"/>
                      </a:endParaRPr>
                    </a:p>
                    <a:p>
                      <a:pPr marL="1905">
                        <a:lnSpc>
                          <a:spcPts val="980"/>
                        </a:lnSpc>
                        <a:spcBef>
                          <a:spcPts val="260"/>
                        </a:spcBef>
                      </a:pPr>
                      <a:r>
                        <a:rPr sz="1200" b="1" spc="-5" dirty="0">
                          <a:latin typeface="Arial"/>
                          <a:cs typeface="Arial"/>
                        </a:rPr>
                        <a:t>Pro</a:t>
                      </a:r>
                      <a:r>
                        <a:rPr lang="en-ZA" sz="1200" b="1" spc="-5" dirty="0">
                          <a:latin typeface="Arial"/>
                          <a:cs typeface="Arial"/>
                        </a:rPr>
                        <a:t>fi</a:t>
                      </a:r>
                      <a:r>
                        <a:rPr sz="1200" b="1" spc="-5" dirty="0">
                          <a:latin typeface="Arial"/>
                          <a:cs typeface="Arial"/>
                        </a:rPr>
                        <a:t>t (loss) for the</a:t>
                      </a:r>
                      <a:r>
                        <a:rPr sz="1200" b="1" spc="-10" dirty="0">
                          <a:latin typeface="Arial"/>
                          <a:cs typeface="Arial"/>
                        </a:rPr>
                        <a:t> </a:t>
                      </a:r>
                      <a:r>
                        <a:rPr sz="1200" b="1" dirty="0">
                          <a:latin typeface="Arial"/>
                          <a:cs typeface="Arial"/>
                        </a:rPr>
                        <a:t>year</a:t>
                      </a:r>
                      <a:endParaRPr sz="1200" dirty="0">
                        <a:latin typeface="Arial"/>
                        <a:cs typeface="Arial"/>
                      </a:endParaRPr>
                    </a:p>
                  </a:txBody>
                  <a:tcPr marL="0" marR="0" marT="33020" marB="0">
                    <a:lnT w="9525">
                      <a:solidFill>
                        <a:srgbClr val="000000"/>
                      </a:solidFill>
                      <a:prstDash val="solid"/>
                    </a:lnT>
                  </a:tcPr>
                </a:tc>
                <a:tc>
                  <a:txBody>
                    <a:bodyPr/>
                    <a:lstStyle/>
                    <a:p>
                      <a:pPr marL="65405" algn="ctr">
                        <a:lnSpc>
                          <a:spcPts val="980"/>
                        </a:lnSpc>
                        <a:spcBef>
                          <a:spcPts val="260"/>
                        </a:spcBef>
                      </a:pPr>
                      <a:r>
                        <a:rPr sz="1200" b="1" spc="-5" dirty="0">
                          <a:latin typeface="Arial"/>
                          <a:cs typeface="Arial"/>
                        </a:rPr>
                        <a:t>28</a:t>
                      </a:r>
                      <a:endParaRPr sz="1200">
                        <a:latin typeface="Arial"/>
                        <a:cs typeface="Arial"/>
                      </a:endParaRPr>
                    </a:p>
                  </a:txBody>
                  <a:tcPr marL="0" marR="0" marT="33020" marB="0">
                    <a:lnR w="38100">
                      <a:solidFill>
                        <a:srgbClr val="FFFFFF"/>
                      </a:solidFill>
                      <a:prstDash val="solid"/>
                    </a:lnR>
                    <a:lnT w="9525">
                      <a:solidFill>
                        <a:srgbClr val="000000"/>
                      </a:solidFill>
                      <a:prstDash val="solid"/>
                    </a:lnT>
                  </a:tcPr>
                </a:tc>
                <a:tc>
                  <a:txBody>
                    <a:bodyPr/>
                    <a:lstStyle/>
                    <a:p>
                      <a:pPr marR="51435" algn="r">
                        <a:lnSpc>
                          <a:spcPts val="980"/>
                        </a:lnSpc>
                        <a:spcBef>
                          <a:spcPts val="260"/>
                        </a:spcBef>
                      </a:pPr>
                      <a:r>
                        <a:rPr sz="1200" b="1" spc="-5" dirty="0">
                          <a:latin typeface="Arial"/>
                          <a:cs typeface="Arial"/>
                        </a:rPr>
                        <a:t>1 452</a:t>
                      </a:r>
                      <a:r>
                        <a:rPr sz="1200" b="1" spc="-80" dirty="0">
                          <a:latin typeface="Arial"/>
                          <a:cs typeface="Arial"/>
                        </a:rPr>
                        <a:t> </a:t>
                      </a:r>
                      <a:r>
                        <a:rPr sz="1200" b="1" spc="-5" dirty="0">
                          <a:latin typeface="Arial"/>
                          <a:cs typeface="Arial"/>
                        </a:rPr>
                        <a:t>747</a:t>
                      </a:r>
                      <a:endParaRPr sz="1200" dirty="0">
                        <a:latin typeface="Arial"/>
                        <a:cs typeface="Arial"/>
                      </a:endParaRPr>
                    </a:p>
                  </a:txBody>
                  <a:tcPr marL="0" marR="0" marT="33020" marB="0">
                    <a:lnL w="38100">
                      <a:solidFill>
                        <a:srgbClr val="FFFFFF"/>
                      </a:solidFill>
                      <a:prstDash val="solid"/>
                    </a:lnL>
                    <a:lnR w="38100">
                      <a:solidFill>
                        <a:srgbClr val="FFFFFF"/>
                      </a:solidFill>
                      <a:prstDash val="solid"/>
                    </a:lnR>
                    <a:lnT w="9525">
                      <a:solidFill>
                        <a:srgbClr val="000000"/>
                      </a:solidFill>
                      <a:prstDash val="solid"/>
                    </a:lnT>
                    <a:solidFill>
                      <a:srgbClr val="E6E7E8"/>
                    </a:solidFill>
                  </a:tcPr>
                </a:tc>
                <a:tc>
                  <a:txBody>
                    <a:bodyPr/>
                    <a:lstStyle/>
                    <a:p>
                      <a:pPr algn="r">
                        <a:lnSpc>
                          <a:spcPts val="980"/>
                        </a:lnSpc>
                        <a:spcBef>
                          <a:spcPts val="260"/>
                        </a:spcBef>
                      </a:pPr>
                      <a:r>
                        <a:rPr sz="1200" b="1" spc="-5" dirty="0">
                          <a:latin typeface="Arial"/>
                          <a:cs typeface="Arial"/>
                        </a:rPr>
                        <a:t>(1 183</a:t>
                      </a:r>
                      <a:r>
                        <a:rPr sz="1200" b="1" spc="-70" dirty="0">
                          <a:latin typeface="Arial"/>
                          <a:cs typeface="Arial"/>
                        </a:rPr>
                        <a:t> </a:t>
                      </a:r>
                      <a:r>
                        <a:rPr sz="1200" b="1" spc="-5" dirty="0">
                          <a:latin typeface="Arial"/>
                          <a:cs typeface="Arial"/>
                        </a:rPr>
                        <a:t>684)</a:t>
                      </a:r>
                      <a:endParaRPr sz="1200" dirty="0">
                        <a:latin typeface="Arial"/>
                        <a:cs typeface="Arial"/>
                      </a:endParaRPr>
                    </a:p>
                  </a:txBody>
                  <a:tcPr marL="0" marR="0" marT="33020" marB="0">
                    <a:lnL w="38100">
                      <a:solidFill>
                        <a:srgbClr val="FFFFFF"/>
                      </a:solidFill>
                      <a:prstDash val="solid"/>
                    </a:lnL>
                    <a:lnT w="9525">
                      <a:solidFill>
                        <a:srgbClr val="000000"/>
                      </a:solidFill>
                      <a:prstDash val="solid"/>
                    </a:lnT>
                  </a:tcPr>
                </a:tc>
                <a:extLst>
                  <a:ext uri="{0D108BD9-81ED-4DB2-BD59-A6C34878D82A}">
                    <a16:rowId xmlns:a16="http://schemas.microsoft.com/office/drawing/2014/main" val="10011"/>
                  </a:ext>
                </a:extLst>
              </a:tr>
              <a:tr h="253803">
                <a:tc>
                  <a:txBody>
                    <a:bodyPr/>
                    <a:lstStyle/>
                    <a:p>
                      <a:pPr marL="1905">
                        <a:lnSpc>
                          <a:spcPts val="969"/>
                        </a:lnSpc>
                      </a:pPr>
                      <a:r>
                        <a:rPr sz="1200" b="1" spc="-15" dirty="0">
                          <a:latin typeface="Arial"/>
                          <a:cs typeface="Arial"/>
                        </a:rPr>
                        <a:t>Total </a:t>
                      </a:r>
                      <a:r>
                        <a:rPr sz="1200" b="1" spc="-5" dirty="0">
                          <a:latin typeface="Arial"/>
                          <a:cs typeface="Arial"/>
                        </a:rPr>
                        <a:t>comprehensive income (loss) for the</a:t>
                      </a:r>
                      <a:r>
                        <a:rPr sz="1200" b="1" spc="5" dirty="0">
                          <a:latin typeface="Arial"/>
                          <a:cs typeface="Arial"/>
                        </a:rPr>
                        <a:t> </a:t>
                      </a:r>
                      <a:r>
                        <a:rPr sz="1200" b="1" spc="10" dirty="0">
                          <a:latin typeface="Arial"/>
                          <a:cs typeface="Arial"/>
                        </a:rPr>
                        <a:t>year</a:t>
                      </a:r>
                      <a:endParaRPr sz="1200">
                        <a:latin typeface="Arial"/>
                        <a:cs typeface="Arial"/>
                      </a:endParaRPr>
                    </a:p>
                  </a:txBody>
                  <a:tcPr marL="0" marR="0" marT="0" marB="0">
                    <a:lnB w="9525">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R w="38100">
                      <a:solidFill>
                        <a:srgbClr val="FFFFFF"/>
                      </a:solidFill>
                      <a:prstDash val="solid"/>
                    </a:lnR>
                    <a:lnB w="9525">
                      <a:solidFill>
                        <a:srgbClr val="000000"/>
                      </a:solidFill>
                      <a:prstDash val="solid"/>
                    </a:lnB>
                  </a:tcPr>
                </a:tc>
                <a:tc>
                  <a:txBody>
                    <a:bodyPr/>
                    <a:lstStyle/>
                    <a:p>
                      <a:pPr marR="51435" algn="r">
                        <a:lnSpc>
                          <a:spcPts val="969"/>
                        </a:lnSpc>
                      </a:pPr>
                      <a:r>
                        <a:rPr sz="1200" b="1" spc="-5" dirty="0">
                          <a:latin typeface="Arial"/>
                          <a:cs typeface="Arial"/>
                        </a:rPr>
                        <a:t>1 452</a:t>
                      </a:r>
                      <a:r>
                        <a:rPr sz="1200" b="1" spc="-80" dirty="0">
                          <a:latin typeface="Arial"/>
                          <a:cs typeface="Arial"/>
                        </a:rPr>
                        <a:t> </a:t>
                      </a:r>
                      <a:r>
                        <a:rPr sz="1200" b="1" spc="-5" dirty="0">
                          <a:latin typeface="Arial"/>
                          <a:cs typeface="Arial"/>
                        </a:rPr>
                        <a:t>747</a:t>
                      </a:r>
                      <a:endParaRPr sz="1200">
                        <a:latin typeface="Arial"/>
                        <a:cs typeface="Arial"/>
                      </a:endParaRPr>
                    </a:p>
                  </a:txBody>
                  <a:tcPr marL="0" marR="0" marT="0" marB="0">
                    <a:lnL w="38100">
                      <a:solidFill>
                        <a:srgbClr val="FFFFFF"/>
                      </a:solidFill>
                      <a:prstDash val="solid"/>
                    </a:lnL>
                    <a:lnR w="38100">
                      <a:solidFill>
                        <a:srgbClr val="FFFFFF"/>
                      </a:solidFill>
                      <a:prstDash val="solid"/>
                    </a:lnR>
                    <a:lnB w="9525">
                      <a:solidFill>
                        <a:srgbClr val="000000"/>
                      </a:solidFill>
                      <a:prstDash val="solid"/>
                    </a:lnB>
                    <a:solidFill>
                      <a:srgbClr val="E6E7E8"/>
                    </a:solidFill>
                  </a:tcPr>
                </a:tc>
                <a:tc>
                  <a:txBody>
                    <a:bodyPr/>
                    <a:lstStyle/>
                    <a:p>
                      <a:pPr algn="r">
                        <a:lnSpc>
                          <a:spcPts val="969"/>
                        </a:lnSpc>
                      </a:pPr>
                      <a:r>
                        <a:rPr sz="1200" b="1" spc="-5" dirty="0">
                          <a:latin typeface="Arial"/>
                          <a:cs typeface="Arial"/>
                        </a:rPr>
                        <a:t>(1 183</a:t>
                      </a:r>
                      <a:r>
                        <a:rPr sz="1200" b="1" spc="-70" dirty="0">
                          <a:latin typeface="Arial"/>
                          <a:cs typeface="Arial"/>
                        </a:rPr>
                        <a:t> </a:t>
                      </a:r>
                      <a:r>
                        <a:rPr sz="1200" b="1" spc="-5" dirty="0">
                          <a:latin typeface="Arial"/>
                          <a:cs typeface="Arial"/>
                        </a:rPr>
                        <a:t>684)</a:t>
                      </a:r>
                      <a:endParaRPr sz="1200" dirty="0">
                        <a:latin typeface="Arial"/>
                        <a:cs typeface="Arial"/>
                      </a:endParaRPr>
                    </a:p>
                  </a:txBody>
                  <a:tcPr marL="0" marR="0" marT="0" marB="0">
                    <a:lnL w="38100">
                      <a:solidFill>
                        <a:srgbClr val="FFFFFF"/>
                      </a:solidFill>
                      <a:prstDash val="solid"/>
                    </a:lnL>
                    <a:lnB w="9525">
                      <a:solidFill>
                        <a:srgbClr val="000000"/>
                      </a:solidFill>
                      <a:prstDash val="solid"/>
                    </a:lnB>
                  </a:tcPr>
                </a:tc>
                <a:extLst>
                  <a:ext uri="{0D108BD9-81ED-4DB2-BD59-A6C34878D82A}">
                    <a16:rowId xmlns:a16="http://schemas.microsoft.com/office/drawing/2014/main" val="10012"/>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84753-68DE-4990-96C0-E7D23E337BDD}"/>
              </a:ext>
            </a:extLst>
          </p:cNvPr>
          <p:cNvSpPr>
            <a:spLocks noGrp="1"/>
          </p:cNvSpPr>
          <p:nvPr>
            <p:ph type="title"/>
          </p:nvPr>
        </p:nvSpPr>
        <p:spPr>
          <a:xfrm>
            <a:off x="2229394" y="10431"/>
            <a:ext cx="7422608" cy="476457"/>
          </a:xfrm>
        </p:spPr>
        <p:txBody>
          <a:bodyPr/>
          <a:lstStyle/>
          <a:p>
            <a:pPr algn="ctr"/>
            <a:r>
              <a:rPr lang="en-ZA" altLang="en-US" sz="3550" dirty="0">
                <a:solidFill>
                  <a:schemeClr val="accent6">
                    <a:lumMod val="50000"/>
                  </a:schemeClr>
                </a:solidFill>
                <a:latin typeface="Calibri" pitchFamily="34" charset="0"/>
              </a:rPr>
              <a:t>Balance Sheet</a:t>
            </a:r>
            <a:br>
              <a:rPr lang="en-ZA" altLang="en-US" dirty="0">
                <a:solidFill>
                  <a:schemeClr val="accent6">
                    <a:lumMod val="50000"/>
                  </a:schemeClr>
                </a:solidFill>
                <a:latin typeface="Calibri" pitchFamily="34" charset="0"/>
              </a:rPr>
            </a:br>
            <a:endParaRPr lang="en-ZA" dirty="0"/>
          </a:p>
        </p:txBody>
      </p:sp>
      <p:sp>
        <p:nvSpPr>
          <p:cNvPr id="5" name="Footer Placeholder 3">
            <a:extLst>
              <a:ext uri="{FF2B5EF4-FFF2-40B4-BE49-F238E27FC236}">
                <a16:creationId xmlns:a16="http://schemas.microsoft.com/office/drawing/2014/main" id="{D0D34CBD-6E55-443B-998E-B6B81BFF46F1}"/>
              </a:ext>
            </a:extLst>
          </p:cNvPr>
          <p:cNvSpPr txBox="1">
            <a:spLocks/>
          </p:cNvSpPr>
          <p:nvPr/>
        </p:nvSpPr>
        <p:spPr bwMode="auto">
          <a:xfrm>
            <a:off x="287970" y="6616935"/>
            <a:ext cx="10555817" cy="2159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marL="0" algn="l" defTabSz="914400" rtl="0" eaLnBrk="1" latinLnBrk="0" hangingPunct="1">
              <a:defRPr sz="800" b="1" kern="1200">
                <a:solidFill>
                  <a:schemeClr val="tx1"/>
                </a:solidFill>
                <a:latin typeface="Arial" panose="020B0604020202020204" pitchFamily="34" charset="0"/>
                <a:ea typeface="+mn-ea"/>
                <a:cs typeface="+mn-cs"/>
              </a:defRPr>
            </a:lvl1pPr>
            <a:lvl2pPr marL="742950" indent="-285750" algn="l" defTabSz="914400" rtl="0" eaLnBrk="1" latinLnBrk="0" hangingPunct="1">
              <a:defRPr sz="1800" kern="1200">
                <a:solidFill>
                  <a:schemeClr val="tx1"/>
                </a:solidFill>
                <a:latin typeface="Arial" panose="020B0604020202020204" pitchFamily="34" charset="0"/>
                <a:ea typeface="+mn-ea"/>
                <a:cs typeface="+mn-cs"/>
              </a:defRPr>
            </a:lvl2pPr>
            <a:lvl3pPr marL="1143000" indent="-228600" algn="l" defTabSz="914400" rtl="0" eaLnBrk="1" latinLnBrk="0" hangingPunct="1">
              <a:defRPr sz="1800" kern="1200">
                <a:solidFill>
                  <a:schemeClr val="tx1"/>
                </a:solidFill>
                <a:latin typeface="Arial" panose="020B0604020202020204" pitchFamily="34" charset="0"/>
                <a:ea typeface="+mn-ea"/>
                <a:cs typeface="+mn-cs"/>
              </a:defRPr>
            </a:lvl3pPr>
            <a:lvl4pPr marL="1600200" indent="-228600" algn="l" defTabSz="914400" rtl="0" eaLnBrk="1" latinLnBrk="0" hangingPunct="1">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defRPr sz="18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9pPr>
          </a:lstStyle>
          <a:p>
            <a:fld id="{AA5D8F66-2128-46EB-B753-03D965838BB2}" type="slidenum">
              <a:rPr lang="en-US" altLang="en-US" smtClean="0">
                <a:solidFill>
                  <a:srgbClr val="96A0A9"/>
                </a:solidFill>
              </a:rPr>
              <a:pPr/>
              <a:t>21</a:t>
            </a:fld>
            <a:r>
              <a:rPr lang="en-US" altLang="en-US" dirty="0">
                <a:solidFill>
                  <a:srgbClr val="96A0A9"/>
                </a:solidFill>
              </a:rPr>
              <a:t> | </a:t>
            </a:r>
            <a:r>
              <a:rPr lang="en-US" altLang="en-US" b="0" dirty="0">
                <a:solidFill>
                  <a:srgbClr val="96A0A9"/>
                </a:solidFill>
              </a:rPr>
              <a:t>Onderstepoort Biological Products © | </a:t>
            </a:r>
            <a:fld id="{F5705E3A-9669-4880-BD4F-4E2A4C63F3A6}" type="datetime4">
              <a:rPr lang="en-US" altLang="en-US" b="0" smtClean="0">
                <a:solidFill>
                  <a:srgbClr val="96A0A9"/>
                </a:solidFill>
              </a:rPr>
              <a:pPr/>
              <a:t>November 3, 2021</a:t>
            </a:fld>
            <a:endParaRPr lang="en-US" altLang="en-US" b="0" dirty="0">
              <a:solidFill>
                <a:srgbClr val="96A0A9"/>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270688975"/>
              </p:ext>
            </p:extLst>
          </p:nvPr>
        </p:nvGraphicFramePr>
        <p:xfrm>
          <a:off x="1840675" y="451173"/>
          <a:ext cx="7837714" cy="6166334"/>
        </p:xfrm>
        <a:graphic>
          <a:graphicData uri="http://schemas.openxmlformats.org/drawingml/2006/table">
            <a:tbl>
              <a:tblPr firstRow="1" bandRow="1">
                <a:tableStyleId>{2D5ABB26-0587-4C30-8999-92F81FD0307C}</a:tableStyleId>
              </a:tblPr>
              <a:tblGrid>
                <a:gridCol w="5323318">
                  <a:extLst>
                    <a:ext uri="{9D8B030D-6E8A-4147-A177-3AD203B41FA5}">
                      <a16:colId xmlns:a16="http://schemas.microsoft.com/office/drawing/2014/main" val="20000"/>
                    </a:ext>
                  </a:extLst>
                </a:gridCol>
                <a:gridCol w="709130">
                  <a:extLst>
                    <a:ext uri="{9D8B030D-6E8A-4147-A177-3AD203B41FA5}">
                      <a16:colId xmlns:a16="http://schemas.microsoft.com/office/drawing/2014/main" val="20001"/>
                    </a:ext>
                  </a:extLst>
                </a:gridCol>
                <a:gridCol w="944503">
                  <a:extLst>
                    <a:ext uri="{9D8B030D-6E8A-4147-A177-3AD203B41FA5}">
                      <a16:colId xmlns:a16="http://schemas.microsoft.com/office/drawing/2014/main" val="20002"/>
                    </a:ext>
                  </a:extLst>
                </a:gridCol>
                <a:gridCol w="860763">
                  <a:extLst>
                    <a:ext uri="{9D8B030D-6E8A-4147-A177-3AD203B41FA5}">
                      <a16:colId xmlns:a16="http://schemas.microsoft.com/office/drawing/2014/main" val="20003"/>
                    </a:ext>
                  </a:extLst>
                </a:gridCol>
              </a:tblGrid>
              <a:tr h="236455">
                <a:tc>
                  <a:txBody>
                    <a:bodyPr/>
                    <a:lstStyle/>
                    <a:p>
                      <a:pPr marL="68580">
                        <a:lnSpc>
                          <a:spcPct val="100000"/>
                        </a:lnSpc>
                        <a:spcBef>
                          <a:spcPts val="690"/>
                        </a:spcBef>
                      </a:pPr>
                      <a:r>
                        <a:rPr sz="900" b="1" dirty="0">
                          <a:solidFill>
                            <a:srgbClr val="FFFFFF"/>
                          </a:solidFill>
                          <a:latin typeface="Arial"/>
                          <a:cs typeface="Arial"/>
                        </a:rPr>
                        <a:t>Figures in</a:t>
                      </a:r>
                      <a:r>
                        <a:rPr sz="900" b="1" spc="-5" dirty="0">
                          <a:solidFill>
                            <a:srgbClr val="FFFFFF"/>
                          </a:solidFill>
                          <a:latin typeface="Arial"/>
                          <a:cs typeface="Arial"/>
                        </a:rPr>
                        <a:t> </a:t>
                      </a:r>
                      <a:r>
                        <a:rPr sz="900" b="1" dirty="0">
                          <a:solidFill>
                            <a:srgbClr val="FFFFFF"/>
                          </a:solidFill>
                          <a:latin typeface="Arial"/>
                          <a:cs typeface="Arial"/>
                        </a:rPr>
                        <a:t>Rand</a:t>
                      </a:r>
                      <a:endParaRPr sz="900" dirty="0">
                        <a:latin typeface="Arial"/>
                        <a:cs typeface="Arial"/>
                      </a:endParaRPr>
                    </a:p>
                  </a:txBody>
                  <a:tcPr marL="0" marR="0" marT="87630" marB="0">
                    <a:lnR w="38100">
                      <a:solidFill>
                        <a:srgbClr val="FFFFFF"/>
                      </a:solidFill>
                      <a:prstDash val="solid"/>
                    </a:lnR>
                    <a:solidFill>
                      <a:srgbClr val="006892"/>
                    </a:solidFill>
                  </a:tcPr>
                </a:tc>
                <a:tc>
                  <a:txBody>
                    <a:bodyPr/>
                    <a:lstStyle/>
                    <a:p>
                      <a:pPr marL="13970" algn="ctr">
                        <a:lnSpc>
                          <a:spcPct val="100000"/>
                        </a:lnSpc>
                        <a:spcBef>
                          <a:spcPts val="750"/>
                        </a:spcBef>
                      </a:pPr>
                      <a:r>
                        <a:rPr sz="900" b="1" dirty="0">
                          <a:solidFill>
                            <a:srgbClr val="FFFFFF"/>
                          </a:solidFill>
                          <a:latin typeface="Arial"/>
                          <a:cs typeface="Arial"/>
                        </a:rPr>
                        <a:t>Note(s)</a:t>
                      </a:r>
                      <a:endParaRPr sz="900">
                        <a:latin typeface="Arial"/>
                        <a:cs typeface="Arial"/>
                      </a:endParaRPr>
                    </a:p>
                  </a:txBody>
                  <a:tcPr marL="0" marR="0" marT="95250" marB="0">
                    <a:lnL w="38100">
                      <a:solidFill>
                        <a:srgbClr val="FFFFFF"/>
                      </a:solidFill>
                      <a:prstDash val="solid"/>
                    </a:lnL>
                    <a:lnR w="38100">
                      <a:solidFill>
                        <a:srgbClr val="FFFFFF"/>
                      </a:solidFill>
                      <a:prstDash val="solid"/>
                    </a:lnR>
                    <a:solidFill>
                      <a:srgbClr val="006892"/>
                    </a:solidFill>
                  </a:tcPr>
                </a:tc>
                <a:tc>
                  <a:txBody>
                    <a:bodyPr/>
                    <a:lstStyle/>
                    <a:p>
                      <a:pPr marR="15240" algn="ctr">
                        <a:lnSpc>
                          <a:spcPct val="100000"/>
                        </a:lnSpc>
                        <a:spcBef>
                          <a:spcPts val="750"/>
                        </a:spcBef>
                      </a:pPr>
                      <a:r>
                        <a:rPr sz="900" b="1" spc="-5" dirty="0">
                          <a:solidFill>
                            <a:srgbClr val="FFFFFF"/>
                          </a:solidFill>
                          <a:latin typeface="Arial"/>
                          <a:cs typeface="Arial"/>
                        </a:rPr>
                        <a:t>2021</a:t>
                      </a:r>
                      <a:endParaRPr sz="900">
                        <a:latin typeface="Arial"/>
                        <a:cs typeface="Arial"/>
                      </a:endParaRPr>
                    </a:p>
                  </a:txBody>
                  <a:tcPr marL="0" marR="0" marT="95250" marB="0">
                    <a:lnL w="38100">
                      <a:solidFill>
                        <a:srgbClr val="FFFFFF"/>
                      </a:solidFill>
                      <a:prstDash val="solid"/>
                    </a:lnL>
                    <a:lnR w="28575">
                      <a:solidFill>
                        <a:srgbClr val="FFFFFF"/>
                      </a:solidFill>
                      <a:prstDash val="solid"/>
                    </a:lnR>
                    <a:solidFill>
                      <a:srgbClr val="AFBC22"/>
                    </a:solidFill>
                  </a:tcPr>
                </a:tc>
                <a:tc>
                  <a:txBody>
                    <a:bodyPr/>
                    <a:lstStyle/>
                    <a:p>
                      <a:pPr marL="20320" algn="ctr">
                        <a:lnSpc>
                          <a:spcPts val="825"/>
                        </a:lnSpc>
                        <a:spcBef>
                          <a:spcPts val="295"/>
                        </a:spcBef>
                      </a:pPr>
                      <a:r>
                        <a:rPr sz="900" b="1" spc="-5" dirty="0">
                          <a:solidFill>
                            <a:srgbClr val="FFFFFF"/>
                          </a:solidFill>
                          <a:latin typeface="Arial"/>
                          <a:cs typeface="Arial"/>
                        </a:rPr>
                        <a:t>2020</a:t>
                      </a:r>
                      <a:endParaRPr sz="900">
                        <a:latin typeface="Arial"/>
                        <a:cs typeface="Arial"/>
                      </a:endParaRPr>
                    </a:p>
                    <a:p>
                      <a:pPr marL="5080" algn="ctr">
                        <a:lnSpc>
                          <a:spcPts val="825"/>
                        </a:lnSpc>
                      </a:pPr>
                      <a:r>
                        <a:rPr sz="900" b="1" spc="-5" dirty="0">
                          <a:solidFill>
                            <a:srgbClr val="FFFFFF"/>
                          </a:solidFill>
                          <a:latin typeface="Arial"/>
                          <a:cs typeface="Arial"/>
                        </a:rPr>
                        <a:t>Restated</a:t>
                      </a:r>
                      <a:endParaRPr sz="900">
                        <a:latin typeface="Arial"/>
                        <a:cs typeface="Arial"/>
                      </a:endParaRPr>
                    </a:p>
                  </a:txBody>
                  <a:tcPr marL="0" marR="0" marT="37465" marB="0">
                    <a:lnL w="28575">
                      <a:solidFill>
                        <a:srgbClr val="FFFFFF"/>
                      </a:solidFill>
                      <a:prstDash val="solid"/>
                    </a:lnL>
                    <a:solidFill>
                      <a:srgbClr val="006892"/>
                    </a:solidFill>
                  </a:tcPr>
                </a:tc>
                <a:extLst>
                  <a:ext uri="{0D108BD9-81ED-4DB2-BD59-A6C34878D82A}">
                    <a16:rowId xmlns:a16="http://schemas.microsoft.com/office/drawing/2014/main" val="10000"/>
                  </a:ext>
                </a:extLst>
              </a:tr>
              <a:tr h="218363">
                <a:tc>
                  <a:txBody>
                    <a:bodyPr/>
                    <a:lstStyle/>
                    <a:p>
                      <a:pPr marL="17145">
                        <a:lnSpc>
                          <a:spcPct val="100000"/>
                        </a:lnSpc>
                        <a:spcBef>
                          <a:spcPts val="670"/>
                        </a:spcBef>
                      </a:pPr>
                      <a:r>
                        <a:rPr sz="900" b="1" dirty="0">
                          <a:latin typeface="Arial"/>
                          <a:cs typeface="Arial"/>
                        </a:rPr>
                        <a:t>Assets</a:t>
                      </a:r>
                      <a:endParaRPr sz="900" dirty="0">
                        <a:latin typeface="Arial"/>
                        <a:cs typeface="Arial"/>
                      </a:endParaRPr>
                    </a:p>
                  </a:txBody>
                  <a:tcPr marL="0" marR="0" marT="85090" marB="0"/>
                </a:tc>
                <a:tc>
                  <a:txBody>
                    <a:bodyPr/>
                    <a:lstStyle/>
                    <a:p>
                      <a:pPr>
                        <a:lnSpc>
                          <a:spcPct val="100000"/>
                        </a:lnSpc>
                      </a:pPr>
                      <a:endParaRPr sz="900">
                        <a:latin typeface="Times New Roman"/>
                        <a:cs typeface="Times New Roman"/>
                      </a:endParaRPr>
                    </a:p>
                  </a:txBody>
                  <a:tcPr marL="0" marR="0" marT="0" marB="0">
                    <a:lnR w="38100">
                      <a:solidFill>
                        <a:srgbClr val="FFFFFF"/>
                      </a:solidFill>
                      <a:prstDash val="solid"/>
                    </a:lnR>
                  </a:tcPr>
                </a:tc>
                <a:tc>
                  <a:txBody>
                    <a:bodyPr/>
                    <a:lstStyle/>
                    <a:p>
                      <a:pPr>
                        <a:lnSpc>
                          <a:spcPct val="100000"/>
                        </a:lnSpc>
                      </a:pPr>
                      <a:endParaRPr sz="900">
                        <a:latin typeface="Times New Roman"/>
                        <a:cs typeface="Times New Roman"/>
                      </a:endParaRPr>
                    </a:p>
                  </a:txBody>
                  <a:tcPr marL="0" marR="0" marT="0" marB="0">
                    <a:lnL w="38100">
                      <a:solidFill>
                        <a:srgbClr val="FFFFFF"/>
                      </a:solidFill>
                      <a:prstDash val="solid"/>
                    </a:lnL>
                    <a:lnR w="28575">
                      <a:solidFill>
                        <a:srgbClr val="FFFFFF"/>
                      </a:solidFill>
                      <a:prstDash val="solid"/>
                    </a:lnR>
                    <a:solidFill>
                      <a:srgbClr val="E6E7E8"/>
                    </a:solidFill>
                  </a:tcPr>
                </a:tc>
                <a:tc>
                  <a:txBody>
                    <a:bodyPr/>
                    <a:lstStyle/>
                    <a:p>
                      <a:pPr>
                        <a:lnSpc>
                          <a:spcPct val="100000"/>
                        </a:lnSpc>
                      </a:pPr>
                      <a:endParaRPr sz="900" dirty="0">
                        <a:latin typeface="Times New Roman"/>
                        <a:cs typeface="Times New Roman"/>
                      </a:endParaRPr>
                    </a:p>
                  </a:txBody>
                  <a:tcPr marL="0" marR="0" marT="0" marB="0">
                    <a:lnL w="28575">
                      <a:solidFill>
                        <a:srgbClr val="FFFFFF"/>
                      </a:solidFill>
                      <a:prstDash val="solid"/>
                    </a:lnL>
                  </a:tcPr>
                </a:tc>
                <a:extLst>
                  <a:ext uri="{0D108BD9-81ED-4DB2-BD59-A6C34878D82A}">
                    <a16:rowId xmlns:a16="http://schemas.microsoft.com/office/drawing/2014/main" val="10001"/>
                  </a:ext>
                </a:extLst>
              </a:tr>
              <a:tr h="170322">
                <a:tc>
                  <a:txBody>
                    <a:bodyPr/>
                    <a:lstStyle/>
                    <a:p>
                      <a:pPr marL="17145">
                        <a:lnSpc>
                          <a:spcPct val="100000"/>
                        </a:lnSpc>
                        <a:spcBef>
                          <a:spcPts val="284"/>
                        </a:spcBef>
                      </a:pPr>
                      <a:r>
                        <a:rPr sz="900" dirty="0">
                          <a:latin typeface="Arial"/>
                          <a:cs typeface="Arial"/>
                        </a:rPr>
                        <a:t>Non-Current</a:t>
                      </a:r>
                      <a:r>
                        <a:rPr sz="900" spc="-35" dirty="0">
                          <a:latin typeface="Arial"/>
                          <a:cs typeface="Arial"/>
                        </a:rPr>
                        <a:t> </a:t>
                      </a:r>
                      <a:r>
                        <a:rPr sz="900" dirty="0">
                          <a:latin typeface="Arial"/>
                          <a:cs typeface="Arial"/>
                        </a:rPr>
                        <a:t>Assets</a:t>
                      </a:r>
                    </a:p>
                  </a:txBody>
                  <a:tcPr marL="0" marR="0" marT="36194" marB="0"/>
                </a:tc>
                <a:tc>
                  <a:txBody>
                    <a:bodyPr/>
                    <a:lstStyle/>
                    <a:p>
                      <a:pPr>
                        <a:lnSpc>
                          <a:spcPct val="100000"/>
                        </a:lnSpc>
                      </a:pPr>
                      <a:endParaRPr sz="900">
                        <a:latin typeface="Times New Roman"/>
                        <a:cs typeface="Times New Roman"/>
                      </a:endParaRPr>
                    </a:p>
                  </a:txBody>
                  <a:tcPr marL="0" marR="0" marT="0" marB="0">
                    <a:lnR w="38100">
                      <a:solidFill>
                        <a:srgbClr val="FFFFFF"/>
                      </a:solidFill>
                      <a:prstDash val="solid"/>
                    </a:lnR>
                  </a:tcPr>
                </a:tc>
                <a:tc>
                  <a:txBody>
                    <a:bodyPr/>
                    <a:lstStyle/>
                    <a:p>
                      <a:pPr>
                        <a:lnSpc>
                          <a:spcPct val="100000"/>
                        </a:lnSpc>
                      </a:pPr>
                      <a:endParaRPr sz="900">
                        <a:latin typeface="Times New Roman"/>
                        <a:cs typeface="Times New Roman"/>
                      </a:endParaRPr>
                    </a:p>
                  </a:txBody>
                  <a:tcPr marL="0" marR="0" marT="0" marB="0">
                    <a:lnL w="38100">
                      <a:solidFill>
                        <a:srgbClr val="FFFFFF"/>
                      </a:solidFill>
                      <a:prstDash val="solid"/>
                    </a:lnL>
                    <a:lnR w="28575">
                      <a:solidFill>
                        <a:srgbClr val="FFFFFF"/>
                      </a:solidFill>
                      <a:prstDash val="solid"/>
                    </a:lnR>
                    <a:solidFill>
                      <a:srgbClr val="E6E7E8"/>
                    </a:solidFill>
                  </a:tcPr>
                </a:tc>
                <a:tc>
                  <a:txBody>
                    <a:bodyPr/>
                    <a:lstStyle/>
                    <a:p>
                      <a:pPr>
                        <a:lnSpc>
                          <a:spcPct val="100000"/>
                        </a:lnSpc>
                      </a:pPr>
                      <a:endParaRPr sz="900">
                        <a:latin typeface="Times New Roman"/>
                        <a:cs typeface="Times New Roman"/>
                      </a:endParaRPr>
                    </a:p>
                  </a:txBody>
                  <a:tcPr marL="0" marR="0" marT="0" marB="0">
                    <a:lnL w="28575">
                      <a:solidFill>
                        <a:srgbClr val="FFFFFF"/>
                      </a:solidFill>
                      <a:prstDash val="solid"/>
                    </a:lnL>
                  </a:tcPr>
                </a:tc>
                <a:extLst>
                  <a:ext uri="{0D108BD9-81ED-4DB2-BD59-A6C34878D82A}">
                    <a16:rowId xmlns:a16="http://schemas.microsoft.com/office/drawing/2014/main" val="10002"/>
                  </a:ext>
                </a:extLst>
              </a:tr>
              <a:tr h="140376">
                <a:tc>
                  <a:txBody>
                    <a:bodyPr/>
                    <a:lstStyle/>
                    <a:p>
                      <a:pPr marL="17145">
                        <a:lnSpc>
                          <a:spcPct val="100000"/>
                        </a:lnSpc>
                        <a:spcBef>
                          <a:spcPts val="45"/>
                        </a:spcBef>
                      </a:pPr>
                      <a:r>
                        <a:rPr sz="900" spc="-5" dirty="0">
                          <a:latin typeface="Arial"/>
                          <a:cs typeface="Arial"/>
                        </a:rPr>
                        <a:t>Property, </a:t>
                      </a:r>
                      <a:r>
                        <a:rPr sz="900" dirty="0">
                          <a:latin typeface="Arial"/>
                          <a:cs typeface="Arial"/>
                        </a:rPr>
                        <a:t>plant and equipment</a:t>
                      </a:r>
                    </a:p>
                  </a:txBody>
                  <a:tcPr marL="0" marR="0" marT="5715" marB="0"/>
                </a:tc>
                <a:tc>
                  <a:txBody>
                    <a:bodyPr/>
                    <a:lstStyle/>
                    <a:p>
                      <a:pPr marL="52069" algn="ctr">
                        <a:lnSpc>
                          <a:spcPct val="100000"/>
                        </a:lnSpc>
                        <a:spcBef>
                          <a:spcPts val="45"/>
                        </a:spcBef>
                      </a:pPr>
                      <a:r>
                        <a:rPr sz="900" b="1" dirty="0">
                          <a:latin typeface="Arial"/>
                          <a:cs typeface="Arial"/>
                        </a:rPr>
                        <a:t>3</a:t>
                      </a:r>
                      <a:endParaRPr sz="900">
                        <a:latin typeface="Arial"/>
                        <a:cs typeface="Arial"/>
                      </a:endParaRPr>
                    </a:p>
                  </a:txBody>
                  <a:tcPr marL="0" marR="0" marT="5715" marB="0">
                    <a:lnR w="38100">
                      <a:solidFill>
                        <a:srgbClr val="FFFFFF"/>
                      </a:solidFill>
                      <a:prstDash val="solid"/>
                    </a:lnR>
                  </a:tcPr>
                </a:tc>
                <a:tc>
                  <a:txBody>
                    <a:bodyPr/>
                    <a:lstStyle/>
                    <a:p>
                      <a:pPr marR="83820" algn="r">
                        <a:lnSpc>
                          <a:spcPct val="100000"/>
                        </a:lnSpc>
                        <a:spcBef>
                          <a:spcPts val="45"/>
                        </a:spcBef>
                      </a:pPr>
                      <a:r>
                        <a:rPr sz="900" dirty="0">
                          <a:latin typeface="Arial"/>
                          <a:cs typeface="Arial"/>
                        </a:rPr>
                        <a:t>338 161</a:t>
                      </a:r>
                      <a:r>
                        <a:rPr sz="900" spc="-100" dirty="0">
                          <a:latin typeface="Arial"/>
                          <a:cs typeface="Arial"/>
                        </a:rPr>
                        <a:t> </a:t>
                      </a:r>
                      <a:r>
                        <a:rPr sz="900" dirty="0">
                          <a:latin typeface="Arial"/>
                          <a:cs typeface="Arial"/>
                        </a:rPr>
                        <a:t>996</a:t>
                      </a:r>
                      <a:endParaRPr sz="900">
                        <a:latin typeface="Arial"/>
                        <a:cs typeface="Arial"/>
                      </a:endParaRPr>
                    </a:p>
                  </a:txBody>
                  <a:tcPr marL="0" marR="0" marT="5715" marB="0">
                    <a:lnL w="38100">
                      <a:solidFill>
                        <a:srgbClr val="FFFFFF"/>
                      </a:solidFill>
                      <a:prstDash val="solid"/>
                    </a:lnL>
                    <a:lnR w="28575">
                      <a:solidFill>
                        <a:srgbClr val="FFFFFF"/>
                      </a:solidFill>
                      <a:prstDash val="solid"/>
                    </a:lnR>
                    <a:solidFill>
                      <a:srgbClr val="E6E7E8"/>
                    </a:solidFill>
                  </a:tcPr>
                </a:tc>
                <a:tc>
                  <a:txBody>
                    <a:bodyPr/>
                    <a:lstStyle/>
                    <a:p>
                      <a:pPr marR="41275" algn="r">
                        <a:lnSpc>
                          <a:spcPct val="100000"/>
                        </a:lnSpc>
                        <a:spcBef>
                          <a:spcPts val="45"/>
                        </a:spcBef>
                      </a:pPr>
                      <a:r>
                        <a:rPr sz="900" dirty="0">
                          <a:latin typeface="Arial"/>
                          <a:cs typeface="Arial"/>
                        </a:rPr>
                        <a:t>332 842</a:t>
                      </a:r>
                      <a:r>
                        <a:rPr sz="900" spc="-100" dirty="0">
                          <a:latin typeface="Arial"/>
                          <a:cs typeface="Arial"/>
                        </a:rPr>
                        <a:t> </a:t>
                      </a:r>
                      <a:r>
                        <a:rPr sz="900" dirty="0">
                          <a:latin typeface="Arial"/>
                          <a:cs typeface="Arial"/>
                        </a:rPr>
                        <a:t>543</a:t>
                      </a:r>
                      <a:endParaRPr sz="900">
                        <a:latin typeface="Arial"/>
                        <a:cs typeface="Arial"/>
                      </a:endParaRPr>
                    </a:p>
                  </a:txBody>
                  <a:tcPr marL="0" marR="0" marT="5715" marB="0">
                    <a:lnL w="28575">
                      <a:solidFill>
                        <a:srgbClr val="FFFFFF"/>
                      </a:solidFill>
                      <a:prstDash val="solid"/>
                    </a:lnL>
                  </a:tcPr>
                </a:tc>
                <a:extLst>
                  <a:ext uri="{0D108BD9-81ED-4DB2-BD59-A6C34878D82A}">
                    <a16:rowId xmlns:a16="http://schemas.microsoft.com/office/drawing/2014/main" val="10003"/>
                  </a:ext>
                </a:extLst>
              </a:tr>
              <a:tr h="137880">
                <a:tc>
                  <a:txBody>
                    <a:bodyPr/>
                    <a:lstStyle/>
                    <a:p>
                      <a:pPr marL="17145">
                        <a:lnSpc>
                          <a:spcPct val="100000"/>
                        </a:lnSpc>
                        <a:spcBef>
                          <a:spcPts val="25"/>
                        </a:spcBef>
                      </a:pPr>
                      <a:r>
                        <a:rPr sz="900" dirty="0">
                          <a:latin typeface="Arial"/>
                          <a:cs typeface="Arial"/>
                        </a:rPr>
                        <a:t>Intangible</a:t>
                      </a:r>
                      <a:r>
                        <a:rPr sz="900" spc="-5" dirty="0">
                          <a:latin typeface="Arial"/>
                          <a:cs typeface="Arial"/>
                        </a:rPr>
                        <a:t> </a:t>
                      </a:r>
                      <a:r>
                        <a:rPr sz="900" dirty="0">
                          <a:latin typeface="Arial"/>
                          <a:cs typeface="Arial"/>
                        </a:rPr>
                        <a:t>assets</a:t>
                      </a:r>
                    </a:p>
                  </a:txBody>
                  <a:tcPr marL="0" marR="0" marT="3175" marB="0"/>
                </a:tc>
                <a:tc>
                  <a:txBody>
                    <a:bodyPr/>
                    <a:lstStyle/>
                    <a:p>
                      <a:pPr marL="52069" algn="ctr">
                        <a:lnSpc>
                          <a:spcPct val="100000"/>
                        </a:lnSpc>
                        <a:spcBef>
                          <a:spcPts val="25"/>
                        </a:spcBef>
                      </a:pPr>
                      <a:r>
                        <a:rPr sz="900" b="1" dirty="0">
                          <a:latin typeface="Arial"/>
                          <a:cs typeface="Arial"/>
                        </a:rPr>
                        <a:t>4</a:t>
                      </a:r>
                      <a:endParaRPr sz="900">
                        <a:latin typeface="Arial"/>
                        <a:cs typeface="Arial"/>
                      </a:endParaRPr>
                    </a:p>
                  </a:txBody>
                  <a:tcPr marL="0" marR="0" marT="3175" marB="0">
                    <a:lnR w="38100">
                      <a:solidFill>
                        <a:srgbClr val="FFFFFF"/>
                      </a:solidFill>
                      <a:prstDash val="solid"/>
                    </a:lnR>
                  </a:tcPr>
                </a:tc>
                <a:tc>
                  <a:txBody>
                    <a:bodyPr/>
                    <a:lstStyle/>
                    <a:p>
                      <a:pPr marR="69850" algn="r">
                        <a:lnSpc>
                          <a:spcPct val="100000"/>
                        </a:lnSpc>
                        <a:spcBef>
                          <a:spcPts val="25"/>
                        </a:spcBef>
                      </a:pPr>
                      <a:r>
                        <a:rPr sz="900" dirty="0">
                          <a:latin typeface="Arial"/>
                          <a:cs typeface="Arial"/>
                        </a:rPr>
                        <a:t>243</a:t>
                      </a:r>
                      <a:r>
                        <a:rPr sz="900" spc="-100" dirty="0">
                          <a:latin typeface="Arial"/>
                          <a:cs typeface="Arial"/>
                        </a:rPr>
                        <a:t> </a:t>
                      </a:r>
                      <a:r>
                        <a:rPr sz="900" dirty="0">
                          <a:latin typeface="Arial"/>
                          <a:cs typeface="Arial"/>
                        </a:rPr>
                        <a:t>074</a:t>
                      </a:r>
                      <a:endParaRPr sz="900">
                        <a:latin typeface="Arial"/>
                        <a:cs typeface="Arial"/>
                      </a:endParaRPr>
                    </a:p>
                  </a:txBody>
                  <a:tcPr marL="0" marR="0" marT="3175" marB="0">
                    <a:lnL w="38100">
                      <a:solidFill>
                        <a:srgbClr val="FFFFFF"/>
                      </a:solidFill>
                      <a:prstDash val="solid"/>
                    </a:lnL>
                    <a:lnR w="28575">
                      <a:solidFill>
                        <a:srgbClr val="FFFFFF"/>
                      </a:solidFill>
                      <a:prstDash val="solid"/>
                    </a:lnR>
                    <a:solidFill>
                      <a:srgbClr val="E6E7E8"/>
                    </a:solidFill>
                  </a:tcPr>
                </a:tc>
                <a:tc>
                  <a:txBody>
                    <a:bodyPr/>
                    <a:lstStyle/>
                    <a:p>
                      <a:pPr marR="27305" algn="r">
                        <a:lnSpc>
                          <a:spcPct val="100000"/>
                        </a:lnSpc>
                        <a:spcBef>
                          <a:spcPts val="25"/>
                        </a:spcBef>
                      </a:pPr>
                      <a:r>
                        <a:rPr sz="900" dirty="0">
                          <a:latin typeface="Arial"/>
                          <a:cs typeface="Arial"/>
                        </a:rPr>
                        <a:t>915</a:t>
                      </a:r>
                      <a:r>
                        <a:rPr sz="900" spc="-100" dirty="0">
                          <a:latin typeface="Arial"/>
                          <a:cs typeface="Arial"/>
                        </a:rPr>
                        <a:t> </a:t>
                      </a:r>
                      <a:r>
                        <a:rPr sz="900" dirty="0">
                          <a:latin typeface="Arial"/>
                          <a:cs typeface="Arial"/>
                        </a:rPr>
                        <a:t>625</a:t>
                      </a:r>
                      <a:endParaRPr sz="900">
                        <a:latin typeface="Arial"/>
                        <a:cs typeface="Arial"/>
                      </a:endParaRPr>
                    </a:p>
                  </a:txBody>
                  <a:tcPr marL="0" marR="0" marT="3175" marB="0">
                    <a:lnL w="28575">
                      <a:solidFill>
                        <a:srgbClr val="FFFFFF"/>
                      </a:solidFill>
                      <a:prstDash val="solid"/>
                    </a:lnL>
                  </a:tcPr>
                </a:tc>
                <a:extLst>
                  <a:ext uri="{0D108BD9-81ED-4DB2-BD59-A6C34878D82A}">
                    <a16:rowId xmlns:a16="http://schemas.microsoft.com/office/drawing/2014/main" val="10004"/>
                  </a:ext>
                </a:extLst>
              </a:tr>
              <a:tr h="137880">
                <a:tc>
                  <a:txBody>
                    <a:bodyPr/>
                    <a:lstStyle/>
                    <a:p>
                      <a:pPr marL="17145">
                        <a:lnSpc>
                          <a:spcPct val="100000"/>
                        </a:lnSpc>
                        <a:spcBef>
                          <a:spcPts val="25"/>
                        </a:spcBef>
                      </a:pPr>
                      <a:r>
                        <a:rPr sz="900" dirty="0">
                          <a:latin typeface="Arial"/>
                          <a:cs typeface="Arial"/>
                        </a:rPr>
                        <a:t>Deferred</a:t>
                      </a:r>
                      <a:r>
                        <a:rPr sz="900" spc="-5" dirty="0">
                          <a:latin typeface="Arial"/>
                          <a:cs typeface="Arial"/>
                        </a:rPr>
                        <a:t> </a:t>
                      </a:r>
                      <a:r>
                        <a:rPr sz="900" dirty="0">
                          <a:latin typeface="Arial"/>
                          <a:cs typeface="Arial"/>
                        </a:rPr>
                        <a:t>tax</a:t>
                      </a:r>
                    </a:p>
                  </a:txBody>
                  <a:tcPr marL="0" marR="0" marT="3175" marB="0">
                    <a:lnB w="3175">
                      <a:solidFill>
                        <a:srgbClr val="000000"/>
                      </a:solidFill>
                      <a:prstDash val="solid"/>
                    </a:lnB>
                  </a:tcPr>
                </a:tc>
                <a:tc>
                  <a:txBody>
                    <a:bodyPr/>
                    <a:lstStyle/>
                    <a:p>
                      <a:pPr marL="52705" algn="ctr">
                        <a:lnSpc>
                          <a:spcPct val="100000"/>
                        </a:lnSpc>
                        <a:spcBef>
                          <a:spcPts val="25"/>
                        </a:spcBef>
                      </a:pPr>
                      <a:r>
                        <a:rPr sz="900" b="1" dirty="0">
                          <a:latin typeface="Arial"/>
                          <a:cs typeface="Arial"/>
                        </a:rPr>
                        <a:t>5</a:t>
                      </a:r>
                      <a:endParaRPr sz="900">
                        <a:latin typeface="Arial"/>
                        <a:cs typeface="Arial"/>
                      </a:endParaRPr>
                    </a:p>
                  </a:txBody>
                  <a:tcPr marL="0" marR="0" marT="3175" marB="0">
                    <a:lnR w="38100">
                      <a:solidFill>
                        <a:srgbClr val="FFFFFF"/>
                      </a:solidFill>
                      <a:prstDash val="solid"/>
                    </a:lnR>
                    <a:lnB w="3175">
                      <a:solidFill>
                        <a:srgbClr val="000000"/>
                      </a:solidFill>
                      <a:prstDash val="solid"/>
                    </a:lnB>
                  </a:tcPr>
                </a:tc>
                <a:tc>
                  <a:txBody>
                    <a:bodyPr/>
                    <a:lstStyle/>
                    <a:p>
                      <a:pPr marR="80010" algn="r">
                        <a:lnSpc>
                          <a:spcPct val="100000"/>
                        </a:lnSpc>
                        <a:spcBef>
                          <a:spcPts val="25"/>
                        </a:spcBef>
                      </a:pPr>
                      <a:r>
                        <a:rPr sz="900" dirty="0">
                          <a:latin typeface="Arial"/>
                          <a:cs typeface="Arial"/>
                        </a:rPr>
                        <a:t>13 321</a:t>
                      </a:r>
                      <a:r>
                        <a:rPr sz="900" spc="-100" dirty="0">
                          <a:latin typeface="Arial"/>
                          <a:cs typeface="Arial"/>
                        </a:rPr>
                        <a:t> </a:t>
                      </a:r>
                      <a:r>
                        <a:rPr sz="900" dirty="0">
                          <a:latin typeface="Arial"/>
                          <a:cs typeface="Arial"/>
                        </a:rPr>
                        <a:t>483</a:t>
                      </a:r>
                      <a:endParaRPr sz="900">
                        <a:latin typeface="Arial"/>
                        <a:cs typeface="Arial"/>
                      </a:endParaRPr>
                    </a:p>
                  </a:txBody>
                  <a:tcPr marL="0" marR="0" marT="3175" marB="0">
                    <a:lnL w="38100">
                      <a:solidFill>
                        <a:srgbClr val="FFFFFF"/>
                      </a:solidFill>
                      <a:prstDash val="solid"/>
                    </a:lnL>
                    <a:lnR w="28575">
                      <a:solidFill>
                        <a:srgbClr val="FFFFFF"/>
                      </a:solidFill>
                      <a:prstDash val="solid"/>
                    </a:lnR>
                    <a:lnB w="3175">
                      <a:solidFill>
                        <a:srgbClr val="000000"/>
                      </a:solidFill>
                      <a:prstDash val="solid"/>
                    </a:lnB>
                    <a:solidFill>
                      <a:srgbClr val="E6E7E8"/>
                    </a:solidFill>
                  </a:tcPr>
                </a:tc>
                <a:tc>
                  <a:txBody>
                    <a:bodyPr/>
                    <a:lstStyle/>
                    <a:p>
                      <a:pPr marR="33020" algn="r">
                        <a:lnSpc>
                          <a:spcPct val="100000"/>
                        </a:lnSpc>
                        <a:spcBef>
                          <a:spcPts val="25"/>
                        </a:spcBef>
                      </a:pPr>
                      <a:r>
                        <a:rPr sz="900" dirty="0">
                          <a:latin typeface="Arial"/>
                          <a:cs typeface="Arial"/>
                        </a:rPr>
                        <a:t>9 731</a:t>
                      </a:r>
                      <a:r>
                        <a:rPr sz="900" spc="-100" dirty="0">
                          <a:latin typeface="Arial"/>
                          <a:cs typeface="Arial"/>
                        </a:rPr>
                        <a:t> </a:t>
                      </a:r>
                      <a:r>
                        <a:rPr sz="900" dirty="0">
                          <a:latin typeface="Arial"/>
                          <a:cs typeface="Arial"/>
                        </a:rPr>
                        <a:t>260</a:t>
                      </a:r>
                      <a:endParaRPr sz="900">
                        <a:latin typeface="Arial"/>
                        <a:cs typeface="Arial"/>
                      </a:endParaRPr>
                    </a:p>
                  </a:txBody>
                  <a:tcPr marL="0" marR="0" marT="3175" marB="0">
                    <a:lnL w="28575">
                      <a:solidFill>
                        <a:srgbClr val="FFFFFF"/>
                      </a:solidFill>
                      <a:prstDash val="solid"/>
                    </a:lnL>
                    <a:lnB w="3175">
                      <a:solidFill>
                        <a:srgbClr val="000000"/>
                      </a:solidFill>
                      <a:prstDash val="solid"/>
                    </a:lnB>
                  </a:tcPr>
                </a:tc>
                <a:extLst>
                  <a:ext uri="{0D108BD9-81ED-4DB2-BD59-A6C34878D82A}">
                    <a16:rowId xmlns:a16="http://schemas.microsoft.com/office/drawing/2014/main" val="10005"/>
                  </a:ext>
                </a:extLst>
              </a:tr>
              <a:tr h="163459">
                <a:tc gridSpan="2">
                  <a:txBody>
                    <a:bodyPr/>
                    <a:lstStyle/>
                    <a:p>
                      <a:pPr>
                        <a:lnSpc>
                          <a:spcPct val="100000"/>
                        </a:lnSpc>
                      </a:pPr>
                      <a:endParaRPr sz="900" dirty="0">
                        <a:latin typeface="Times New Roman"/>
                        <a:cs typeface="Times New Roman"/>
                      </a:endParaRPr>
                    </a:p>
                  </a:txBody>
                  <a:tcPr marL="0" marR="0" marT="0" marB="0">
                    <a:lnR w="38100">
                      <a:solidFill>
                        <a:srgbClr val="FFFFFF"/>
                      </a:solidFill>
                      <a:prstDash val="solid"/>
                    </a:lnR>
                    <a:lnT w="3175">
                      <a:solidFill>
                        <a:srgbClr val="000000"/>
                      </a:solidFill>
                      <a:prstDash val="solid"/>
                    </a:lnT>
                    <a:lnB w="3175">
                      <a:solidFill>
                        <a:srgbClr val="000000"/>
                      </a:solidFill>
                      <a:prstDash val="solid"/>
                    </a:lnB>
                  </a:tcPr>
                </a:tc>
                <a:tc hMerge="1">
                  <a:txBody>
                    <a:bodyPr/>
                    <a:lstStyle/>
                    <a:p>
                      <a:endParaRPr/>
                    </a:p>
                  </a:txBody>
                  <a:tcPr marL="0" marR="0" marT="0" marB="0"/>
                </a:tc>
                <a:tc>
                  <a:txBody>
                    <a:bodyPr/>
                    <a:lstStyle/>
                    <a:p>
                      <a:pPr marR="83820" algn="r">
                        <a:lnSpc>
                          <a:spcPct val="100000"/>
                        </a:lnSpc>
                        <a:spcBef>
                          <a:spcPts val="229"/>
                        </a:spcBef>
                      </a:pPr>
                      <a:r>
                        <a:rPr sz="900" b="1" dirty="0">
                          <a:latin typeface="Arial"/>
                          <a:cs typeface="Arial"/>
                        </a:rPr>
                        <a:t>351 726</a:t>
                      </a:r>
                      <a:r>
                        <a:rPr sz="900" b="1" spc="-100" dirty="0">
                          <a:latin typeface="Arial"/>
                          <a:cs typeface="Arial"/>
                        </a:rPr>
                        <a:t> </a:t>
                      </a:r>
                      <a:r>
                        <a:rPr sz="900" b="1" dirty="0">
                          <a:latin typeface="Arial"/>
                          <a:cs typeface="Arial"/>
                        </a:rPr>
                        <a:t>553</a:t>
                      </a:r>
                      <a:endParaRPr sz="900">
                        <a:latin typeface="Arial"/>
                        <a:cs typeface="Arial"/>
                      </a:endParaRPr>
                    </a:p>
                  </a:txBody>
                  <a:tcPr marL="0" marR="0" marT="29209" marB="0">
                    <a:lnL w="38100">
                      <a:solidFill>
                        <a:srgbClr val="FFFFFF"/>
                      </a:solidFill>
                      <a:prstDash val="solid"/>
                    </a:lnL>
                    <a:lnR w="28575">
                      <a:solidFill>
                        <a:srgbClr val="FFFFFF"/>
                      </a:solidFill>
                      <a:prstDash val="solid"/>
                    </a:lnR>
                    <a:lnT w="3175">
                      <a:solidFill>
                        <a:srgbClr val="000000"/>
                      </a:solidFill>
                      <a:prstDash val="solid"/>
                    </a:lnT>
                    <a:lnB w="3175">
                      <a:solidFill>
                        <a:srgbClr val="000000"/>
                      </a:solidFill>
                      <a:prstDash val="solid"/>
                    </a:lnB>
                    <a:solidFill>
                      <a:srgbClr val="E6E7E8"/>
                    </a:solidFill>
                  </a:tcPr>
                </a:tc>
                <a:tc>
                  <a:txBody>
                    <a:bodyPr/>
                    <a:lstStyle/>
                    <a:p>
                      <a:pPr marR="40640" algn="r">
                        <a:lnSpc>
                          <a:spcPct val="100000"/>
                        </a:lnSpc>
                        <a:spcBef>
                          <a:spcPts val="229"/>
                        </a:spcBef>
                      </a:pPr>
                      <a:r>
                        <a:rPr sz="900" b="1" dirty="0">
                          <a:latin typeface="Arial"/>
                          <a:cs typeface="Arial"/>
                        </a:rPr>
                        <a:t>343 489</a:t>
                      </a:r>
                      <a:r>
                        <a:rPr sz="900" b="1" spc="-100" dirty="0">
                          <a:latin typeface="Arial"/>
                          <a:cs typeface="Arial"/>
                        </a:rPr>
                        <a:t> </a:t>
                      </a:r>
                      <a:r>
                        <a:rPr sz="900" b="1" dirty="0">
                          <a:latin typeface="Arial"/>
                          <a:cs typeface="Arial"/>
                        </a:rPr>
                        <a:t>428</a:t>
                      </a:r>
                      <a:endParaRPr sz="900">
                        <a:latin typeface="Arial"/>
                        <a:cs typeface="Arial"/>
                      </a:endParaRPr>
                    </a:p>
                  </a:txBody>
                  <a:tcPr marL="0" marR="0" marT="29209" marB="0">
                    <a:lnL w="28575">
                      <a:solidFill>
                        <a:srgbClr val="FFFFFF"/>
                      </a:solidFill>
                      <a:prstDash val="solid"/>
                    </a:lnL>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6"/>
                  </a:ext>
                </a:extLst>
              </a:tr>
              <a:tr h="253924">
                <a:tc>
                  <a:txBody>
                    <a:bodyPr/>
                    <a:lstStyle/>
                    <a:p>
                      <a:pPr marL="17145">
                        <a:lnSpc>
                          <a:spcPct val="100000"/>
                        </a:lnSpc>
                        <a:spcBef>
                          <a:spcPts val="955"/>
                        </a:spcBef>
                      </a:pPr>
                      <a:r>
                        <a:rPr sz="900" dirty="0">
                          <a:latin typeface="Arial"/>
                          <a:cs typeface="Arial"/>
                        </a:rPr>
                        <a:t>Current</a:t>
                      </a:r>
                      <a:r>
                        <a:rPr sz="900" spc="-40" dirty="0">
                          <a:latin typeface="Arial"/>
                          <a:cs typeface="Arial"/>
                        </a:rPr>
                        <a:t> </a:t>
                      </a:r>
                      <a:r>
                        <a:rPr sz="900" dirty="0">
                          <a:latin typeface="Arial"/>
                          <a:cs typeface="Arial"/>
                        </a:rPr>
                        <a:t>Assets</a:t>
                      </a:r>
                    </a:p>
                  </a:txBody>
                  <a:tcPr marL="0" marR="0" marT="121285" marB="0">
                    <a:lnT w="3175">
                      <a:solidFill>
                        <a:srgbClr val="000000"/>
                      </a:solidFill>
                      <a:prstDash val="solid"/>
                    </a:lnT>
                  </a:tcPr>
                </a:tc>
                <a:tc>
                  <a:txBody>
                    <a:bodyPr/>
                    <a:lstStyle/>
                    <a:p>
                      <a:pPr>
                        <a:lnSpc>
                          <a:spcPct val="100000"/>
                        </a:lnSpc>
                      </a:pPr>
                      <a:endParaRPr sz="900" dirty="0">
                        <a:latin typeface="Times New Roman"/>
                        <a:cs typeface="Times New Roman"/>
                      </a:endParaRPr>
                    </a:p>
                  </a:txBody>
                  <a:tcPr marL="0" marR="0" marT="0" marB="0">
                    <a:lnR w="38100">
                      <a:solidFill>
                        <a:srgbClr val="FFFFFF"/>
                      </a:solidFill>
                      <a:prstDash val="solid"/>
                    </a:lnR>
                    <a:lnT w="3175">
                      <a:solidFill>
                        <a:srgbClr val="000000"/>
                      </a:solidFill>
                      <a:prstDash val="solid"/>
                    </a:lnT>
                  </a:tcPr>
                </a:tc>
                <a:tc>
                  <a:txBody>
                    <a:bodyPr/>
                    <a:lstStyle/>
                    <a:p>
                      <a:pPr>
                        <a:lnSpc>
                          <a:spcPct val="100000"/>
                        </a:lnSpc>
                      </a:pPr>
                      <a:endParaRPr sz="900">
                        <a:latin typeface="Times New Roman"/>
                        <a:cs typeface="Times New Roman"/>
                      </a:endParaRPr>
                    </a:p>
                  </a:txBody>
                  <a:tcPr marL="0" marR="0" marT="0" marB="0">
                    <a:lnL w="38100">
                      <a:solidFill>
                        <a:srgbClr val="FFFFFF"/>
                      </a:solidFill>
                      <a:prstDash val="solid"/>
                    </a:lnL>
                    <a:lnR w="28575">
                      <a:solidFill>
                        <a:srgbClr val="FFFFFF"/>
                      </a:solidFill>
                      <a:prstDash val="solid"/>
                    </a:lnR>
                    <a:lnT w="3175">
                      <a:solidFill>
                        <a:srgbClr val="000000"/>
                      </a:solidFill>
                      <a:prstDash val="solid"/>
                    </a:lnT>
                    <a:solidFill>
                      <a:srgbClr val="E6E7E8"/>
                    </a:solidFill>
                  </a:tcPr>
                </a:tc>
                <a:tc>
                  <a:txBody>
                    <a:bodyPr/>
                    <a:lstStyle/>
                    <a:p>
                      <a:pPr>
                        <a:lnSpc>
                          <a:spcPct val="100000"/>
                        </a:lnSpc>
                      </a:pPr>
                      <a:endParaRPr sz="900">
                        <a:latin typeface="Times New Roman"/>
                        <a:cs typeface="Times New Roman"/>
                      </a:endParaRPr>
                    </a:p>
                  </a:txBody>
                  <a:tcPr marL="0" marR="0" marT="0" marB="0">
                    <a:lnL w="28575">
                      <a:solidFill>
                        <a:srgbClr val="FFFFFF"/>
                      </a:solidFill>
                      <a:prstDash val="solid"/>
                    </a:lnL>
                    <a:lnT w="3175">
                      <a:solidFill>
                        <a:srgbClr val="000000"/>
                      </a:solidFill>
                      <a:prstDash val="solid"/>
                    </a:lnT>
                  </a:tcPr>
                </a:tc>
                <a:extLst>
                  <a:ext uri="{0D108BD9-81ED-4DB2-BD59-A6C34878D82A}">
                    <a16:rowId xmlns:a16="http://schemas.microsoft.com/office/drawing/2014/main" val="10007"/>
                  </a:ext>
                </a:extLst>
              </a:tr>
              <a:tr h="140376">
                <a:tc>
                  <a:txBody>
                    <a:bodyPr/>
                    <a:lstStyle/>
                    <a:p>
                      <a:pPr marL="17145">
                        <a:lnSpc>
                          <a:spcPct val="100000"/>
                        </a:lnSpc>
                        <a:spcBef>
                          <a:spcPts val="45"/>
                        </a:spcBef>
                      </a:pPr>
                      <a:r>
                        <a:rPr sz="900" dirty="0">
                          <a:latin typeface="Arial"/>
                          <a:cs typeface="Arial"/>
                        </a:rPr>
                        <a:t>Inventories</a:t>
                      </a:r>
                    </a:p>
                  </a:txBody>
                  <a:tcPr marL="0" marR="0" marT="5715" marB="0"/>
                </a:tc>
                <a:tc>
                  <a:txBody>
                    <a:bodyPr/>
                    <a:lstStyle/>
                    <a:p>
                      <a:pPr marL="52705" algn="ctr">
                        <a:lnSpc>
                          <a:spcPct val="100000"/>
                        </a:lnSpc>
                        <a:spcBef>
                          <a:spcPts val="45"/>
                        </a:spcBef>
                      </a:pPr>
                      <a:r>
                        <a:rPr sz="900" b="1" dirty="0">
                          <a:latin typeface="Arial"/>
                          <a:cs typeface="Arial"/>
                        </a:rPr>
                        <a:t>6</a:t>
                      </a:r>
                      <a:endParaRPr sz="900" dirty="0">
                        <a:latin typeface="Arial"/>
                        <a:cs typeface="Arial"/>
                      </a:endParaRPr>
                    </a:p>
                  </a:txBody>
                  <a:tcPr marL="0" marR="0" marT="5715" marB="0">
                    <a:lnR w="38100">
                      <a:solidFill>
                        <a:srgbClr val="FFFFFF"/>
                      </a:solidFill>
                      <a:prstDash val="solid"/>
                    </a:lnR>
                  </a:tcPr>
                </a:tc>
                <a:tc>
                  <a:txBody>
                    <a:bodyPr/>
                    <a:lstStyle/>
                    <a:p>
                      <a:pPr marR="80010" algn="r">
                        <a:lnSpc>
                          <a:spcPct val="100000"/>
                        </a:lnSpc>
                        <a:spcBef>
                          <a:spcPts val="45"/>
                        </a:spcBef>
                      </a:pPr>
                      <a:r>
                        <a:rPr sz="900" dirty="0">
                          <a:latin typeface="Arial"/>
                          <a:cs typeface="Arial"/>
                        </a:rPr>
                        <a:t>53 686</a:t>
                      </a:r>
                      <a:r>
                        <a:rPr sz="900" spc="-100" dirty="0">
                          <a:latin typeface="Arial"/>
                          <a:cs typeface="Arial"/>
                        </a:rPr>
                        <a:t> </a:t>
                      </a:r>
                      <a:r>
                        <a:rPr sz="900" dirty="0">
                          <a:latin typeface="Arial"/>
                          <a:cs typeface="Arial"/>
                        </a:rPr>
                        <a:t>775</a:t>
                      </a:r>
                    </a:p>
                  </a:txBody>
                  <a:tcPr marL="0" marR="0" marT="5715" marB="0">
                    <a:lnL w="38100">
                      <a:solidFill>
                        <a:srgbClr val="FFFFFF"/>
                      </a:solidFill>
                      <a:prstDash val="solid"/>
                    </a:lnL>
                    <a:lnR w="28575">
                      <a:solidFill>
                        <a:srgbClr val="FFFFFF"/>
                      </a:solidFill>
                      <a:prstDash val="solid"/>
                    </a:lnR>
                    <a:solidFill>
                      <a:srgbClr val="E6E7E8"/>
                    </a:solidFill>
                  </a:tcPr>
                </a:tc>
                <a:tc>
                  <a:txBody>
                    <a:bodyPr/>
                    <a:lstStyle/>
                    <a:p>
                      <a:pPr marR="36830" algn="r">
                        <a:lnSpc>
                          <a:spcPct val="100000"/>
                        </a:lnSpc>
                        <a:spcBef>
                          <a:spcPts val="45"/>
                        </a:spcBef>
                      </a:pPr>
                      <a:r>
                        <a:rPr sz="900" dirty="0">
                          <a:latin typeface="Arial"/>
                          <a:cs typeface="Arial"/>
                        </a:rPr>
                        <a:t>80 389</a:t>
                      </a:r>
                      <a:r>
                        <a:rPr sz="900" spc="-100" dirty="0">
                          <a:latin typeface="Arial"/>
                          <a:cs typeface="Arial"/>
                        </a:rPr>
                        <a:t> </a:t>
                      </a:r>
                      <a:r>
                        <a:rPr sz="900" dirty="0">
                          <a:latin typeface="Arial"/>
                          <a:cs typeface="Arial"/>
                        </a:rPr>
                        <a:t>342</a:t>
                      </a:r>
                    </a:p>
                  </a:txBody>
                  <a:tcPr marL="0" marR="0" marT="5715" marB="0">
                    <a:lnL w="28575">
                      <a:solidFill>
                        <a:srgbClr val="FFFFFF"/>
                      </a:solidFill>
                      <a:prstDash val="solid"/>
                    </a:lnL>
                  </a:tcPr>
                </a:tc>
                <a:extLst>
                  <a:ext uri="{0D108BD9-81ED-4DB2-BD59-A6C34878D82A}">
                    <a16:rowId xmlns:a16="http://schemas.microsoft.com/office/drawing/2014/main" val="10008"/>
                  </a:ext>
                </a:extLst>
              </a:tr>
              <a:tr h="137880">
                <a:tc>
                  <a:txBody>
                    <a:bodyPr/>
                    <a:lstStyle/>
                    <a:p>
                      <a:pPr marL="17145">
                        <a:lnSpc>
                          <a:spcPct val="100000"/>
                        </a:lnSpc>
                        <a:spcBef>
                          <a:spcPts val="25"/>
                        </a:spcBef>
                      </a:pPr>
                      <a:r>
                        <a:rPr sz="900" spc="-10" dirty="0">
                          <a:latin typeface="Arial"/>
                          <a:cs typeface="Arial"/>
                        </a:rPr>
                        <a:t>Trade </a:t>
                      </a:r>
                      <a:r>
                        <a:rPr sz="900" dirty="0">
                          <a:latin typeface="Arial"/>
                          <a:cs typeface="Arial"/>
                        </a:rPr>
                        <a:t>and other</a:t>
                      </a:r>
                      <a:r>
                        <a:rPr sz="900" spc="5" dirty="0">
                          <a:latin typeface="Arial"/>
                          <a:cs typeface="Arial"/>
                        </a:rPr>
                        <a:t> </a:t>
                      </a:r>
                      <a:r>
                        <a:rPr sz="900" dirty="0">
                          <a:latin typeface="Arial"/>
                          <a:cs typeface="Arial"/>
                        </a:rPr>
                        <a:t>receivables</a:t>
                      </a:r>
                      <a:endParaRPr sz="900">
                        <a:latin typeface="Arial"/>
                        <a:cs typeface="Arial"/>
                      </a:endParaRPr>
                    </a:p>
                  </a:txBody>
                  <a:tcPr marL="0" marR="0" marT="3175" marB="0"/>
                </a:tc>
                <a:tc>
                  <a:txBody>
                    <a:bodyPr/>
                    <a:lstStyle/>
                    <a:p>
                      <a:pPr marL="52705" algn="ctr">
                        <a:lnSpc>
                          <a:spcPct val="100000"/>
                        </a:lnSpc>
                        <a:spcBef>
                          <a:spcPts val="25"/>
                        </a:spcBef>
                      </a:pPr>
                      <a:r>
                        <a:rPr sz="900" b="1" dirty="0">
                          <a:latin typeface="Arial"/>
                          <a:cs typeface="Arial"/>
                        </a:rPr>
                        <a:t>7</a:t>
                      </a:r>
                      <a:endParaRPr sz="900">
                        <a:latin typeface="Arial"/>
                        <a:cs typeface="Arial"/>
                      </a:endParaRPr>
                    </a:p>
                  </a:txBody>
                  <a:tcPr marL="0" marR="0" marT="3175" marB="0">
                    <a:lnR w="38100">
                      <a:solidFill>
                        <a:srgbClr val="FFFFFF"/>
                      </a:solidFill>
                      <a:prstDash val="solid"/>
                    </a:lnR>
                  </a:tcPr>
                </a:tc>
                <a:tc>
                  <a:txBody>
                    <a:bodyPr/>
                    <a:lstStyle/>
                    <a:p>
                      <a:pPr marR="79375" algn="r">
                        <a:lnSpc>
                          <a:spcPct val="100000"/>
                        </a:lnSpc>
                        <a:spcBef>
                          <a:spcPts val="25"/>
                        </a:spcBef>
                      </a:pPr>
                      <a:r>
                        <a:rPr sz="900" dirty="0">
                          <a:latin typeface="Arial"/>
                          <a:cs typeface="Arial"/>
                        </a:rPr>
                        <a:t>68 242</a:t>
                      </a:r>
                      <a:r>
                        <a:rPr sz="900" spc="-100" dirty="0">
                          <a:latin typeface="Arial"/>
                          <a:cs typeface="Arial"/>
                        </a:rPr>
                        <a:t> </a:t>
                      </a:r>
                      <a:r>
                        <a:rPr sz="900" dirty="0">
                          <a:latin typeface="Arial"/>
                          <a:cs typeface="Arial"/>
                        </a:rPr>
                        <a:t>961</a:t>
                      </a:r>
                      <a:endParaRPr sz="900">
                        <a:latin typeface="Arial"/>
                        <a:cs typeface="Arial"/>
                      </a:endParaRPr>
                    </a:p>
                  </a:txBody>
                  <a:tcPr marL="0" marR="0" marT="3175" marB="0">
                    <a:lnL w="38100">
                      <a:solidFill>
                        <a:srgbClr val="FFFFFF"/>
                      </a:solidFill>
                      <a:prstDash val="solid"/>
                    </a:lnL>
                    <a:lnR w="28575">
                      <a:solidFill>
                        <a:srgbClr val="FFFFFF"/>
                      </a:solidFill>
                      <a:prstDash val="solid"/>
                    </a:lnR>
                    <a:solidFill>
                      <a:srgbClr val="E6E7E8"/>
                    </a:solidFill>
                  </a:tcPr>
                </a:tc>
                <a:tc>
                  <a:txBody>
                    <a:bodyPr/>
                    <a:lstStyle/>
                    <a:p>
                      <a:pPr marR="36830" algn="r">
                        <a:lnSpc>
                          <a:spcPct val="100000"/>
                        </a:lnSpc>
                        <a:spcBef>
                          <a:spcPts val="25"/>
                        </a:spcBef>
                      </a:pPr>
                      <a:r>
                        <a:rPr sz="900" dirty="0">
                          <a:latin typeface="Arial"/>
                          <a:cs typeface="Arial"/>
                        </a:rPr>
                        <a:t>38 769</a:t>
                      </a:r>
                      <a:r>
                        <a:rPr sz="900" spc="-100" dirty="0">
                          <a:latin typeface="Arial"/>
                          <a:cs typeface="Arial"/>
                        </a:rPr>
                        <a:t> </a:t>
                      </a:r>
                      <a:r>
                        <a:rPr sz="900" dirty="0">
                          <a:latin typeface="Arial"/>
                          <a:cs typeface="Arial"/>
                        </a:rPr>
                        <a:t>703</a:t>
                      </a:r>
                    </a:p>
                  </a:txBody>
                  <a:tcPr marL="0" marR="0" marT="3175" marB="0">
                    <a:lnL w="28575">
                      <a:solidFill>
                        <a:srgbClr val="FFFFFF"/>
                      </a:solidFill>
                      <a:prstDash val="solid"/>
                    </a:lnL>
                  </a:tcPr>
                </a:tc>
                <a:extLst>
                  <a:ext uri="{0D108BD9-81ED-4DB2-BD59-A6C34878D82A}">
                    <a16:rowId xmlns:a16="http://schemas.microsoft.com/office/drawing/2014/main" val="10009"/>
                  </a:ext>
                </a:extLst>
              </a:tr>
              <a:tr h="137880">
                <a:tc>
                  <a:txBody>
                    <a:bodyPr/>
                    <a:lstStyle/>
                    <a:p>
                      <a:pPr marL="17780">
                        <a:lnSpc>
                          <a:spcPct val="100000"/>
                        </a:lnSpc>
                        <a:spcBef>
                          <a:spcPts val="25"/>
                        </a:spcBef>
                      </a:pPr>
                      <a:r>
                        <a:rPr sz="900" spc="-35" dirty="0">
                          <a:latin typeface="Arial"/>
                          <a:cs typeface="Arial"/>
                        </a:rPr>
                        <a:t>Tax</a:t>
                      </a:r>
                      <a:r>
                        <a:rPr sz="900" spc="-5" dirty="0">
                          <a:latin typeface="Arial"/>
                          <a:cs typeface="Arial"/>
                        </a:rPr>
                        <a:t> </a:t>
                      </a:r>
                      <a:r>
                        <a:rPr sz="900" dirty="0">
                          <a:latin typeface="Arial"/>
                          <a:cs typeface="Arial"/>
                        </a:rPr>
                        <a:t>prepayment</a:t>
                      </a:r>
                    </a:p>
                  </a:txBody>
                  <a:tcPr marL="0" marR="0" marT="3175" marB="0"/>
                </a:tc>
                <a:tc>
                  <a:txBody>
                    <a:bodyPr/>
                    <a:lstStyle/>
                    <a:p>
                      <a:pPr marL="48895" algn="ctr">
                        <a:lnSpc>
                          <a:spcPct val="100000"/>
                        </a:lnSpc>
                        <a:spcBef>
                          <a:spcPts val="25"/>
                        </a:spcBef>
                      </a:pPr>
                      <a:r>
                        <a:rPr sz="900" b="1" dirty="0">
                          <a:latin typeface="Arial"/>
                          <a:cs typeface="Arial"/>
                        </a:rPr>
                        <a:t>24</a:t>
                      </a:r>
                      <a:endParaRPr sz="900" dirty="0">
                        <a:latin typeface="Arial"/>
                        <a:cs typeface="Arial"/>
                      </a:endParaRPr>
                    </a:p>
                  </a:txBody>
                  <a:tcPr marL="0" marR="0" marT="3175" marB="0">
                    <a:lnR w="38100">
                      <a:solidFill>
                        <a:srgbClr val="FFFFFF"/>
                      </a:solidFill>
                      <a:prstDash val="solid"/>
                    </a:lnR>
                  </a:tcPr>
                </a:tc>
                <a:tc>
                  <a:txBody>
                    <a:bodyPr/>
                    <a:lstStyle/>
                    <a:p>
                      <a:pPr marR="79375" algn="r">
                        <a:lnSpc>
                          <a:spcPct val="100000"/>
                        </a:lnSpc>
                        <a:spcBef>
                          <a:spcPts val="25"/>
                        </a:spcBef>
                      </a:pPr>
                      <a:r>
                        <a:rPr sz="900" dirty="0">
                          <a:latin typeface="Arial"/>
                          <a:cs typeface="Arial"/>
                        </a:rPr>
                        <a:t>29 260</a:t>
                      </a:r>
                      <a:r>
                        <a:rPr sz="900" spc="-100" dirty="0">
                          <a:latin typeface="Arial"/>
                          <a:cs typeface="Arial"/>
                        </a:rPr>
                        <a:t> </a:t>
                      </a:r>
                      <a:r>
                        <a:rPr sz="900" dirty="0">
                          <a:latin typeface="Arial"/>
                          <a:cs typeface="Arial"/>
                        </a:rPr>
                        <a:t>416</a:t>
                      </a:r>
                      <a:endParaRPr sz="900">
                        <a:latin typeface="Arial"/>
                        <a:cs typeface="Arial"/>
                      </a:endParaRPr>
                    </a:p>
                  </a:txBody>
                  <a:tcPr marL="0" marR="0" marT="3175" marB="0">
                    <a:lnL w="38100">
                      <a:solidFill>
                        <a:srgbClr val="FFFFFF"/>
                      </a:solidFill>
                      <a:prstDash val="solid"/>
                    </a:lnL>
                    <a:lnR w="28575">
                      <a:solidFill>
                        <a:srgbClr val="FFFFFF"/>
                      </a:solidFill>
                      <a:prstDash val="solid"/>
                    </a:lnR>
                    <a:solidFill>
                      <a:srgbClr val="E6E7E8"/>
                    </a:solidFill>
                  </a:tcPr>
                </a:tc>
                <a:tc>
                  <a:txBody>
                    <a:bodyPr/>
                    <a:lstStyle/>
                    <a:p>
                      <a:pPr marR="36830" algn="r">
                        <a:lnSpc>
                          <a:spcPct val="100000"/>
                        </a:lnSpc>
                        <a:spcBef>
                          <a:spcPts val="25"/>
                        </a:spcBef>
                      </a:pPr>
                      <a:r>
                        <a:rPr sz="900" dirty="0">
                          <a:latin typeface="Arial"/>
                          <a:cs typeface="Arial"/>
                        </a:rPr>
                        <a:t>25 394</a:t>
                      </a:r>
                      <a:r>
                        <a:rPr sz="900" spc="-100" dirty="0">
                          <a:latin typeface="Arial"/>
                          <a:cs typeface="Arial"/>
                        </a:rPr>
                        <a:t> </a:t>
                      </a:r>
                      <a:r>
                        <a:rPr sz="900" dirty="0">
                          <a:latin typeface="Arial"/>
                          <a:cs typeface="Arial"/>
                        </a:rPr>
                        <a:t>239</a:t>
                      </a:r>
                    </a:p>
                  </a:txBody>
                  <a:tcPr marL="0" marR="0" marT="3175" marB="0">
                    <a:lnL w="28575">
                      <a:solidFill>
                        <a:srgbClr val="FFFFFF"/>
                      </a:solidFill>
                      <a:prstDash val="solid"/>
                    </a:lnL>
                  </a:tcPr>
                </a:tc>
                <a:extLst>
                  <a:ext uri="{0D108BD9-81ED-4DB2-BD59-A6C34878D82A}">
                    <a16:rowId xmlns:a16="http://schemas.microsoft.com/office/drawing/2014/main" val="10010"/>
                  </a:ext>
                </a:extLst>
              </a:tr>
              <a:tr h="137880">
                <a:tc>
                  <a:txBody>
                    <a:bodyPr/>
                    <a:lstStyle/>
                    <a:p>
                      <a:pPr marL="17780">
                        <a:lnSpc>
                          <a:spcPct val="100000"/>
                        </a:lnSpc>
                        <a:spcBef>
                          <a:spcPts val="25"/>
                        </a:spcBef>
                      </a:pPr>
                      <a:r>
                        <a:rPr sz="900" dirty="0">
                          <a:latin typeface="Arial"/>
                          <a:cs typeface="Arial"/>
                        </a:rPr>
                        <a:t>Cash and cash</a:t>
                      </a:r>
                      <a:r>
                        <a:rPr sz="900" spc="-5" dirty="0">
                          <a:latin typeface="Arial"/>
                          <a:cs typeface="Arial"/>
                        </a:rPr>
                        <a:t> </a:t>
                      </a:r>
                      <a:r>
                        <a:rPr sz="900" dirty="0">
                          <a:latin typeface="Arial"/>
                          <a:cs typeface="Arial"/>
                        </a:rPr>
                        <a:t>equivalents</a:t>
                      </a:r>
                    </a:p>
                  </a:txBody>
                  <a:tcPr marL="0" marR="0" marT="3175" marB="0">
                    <a:lnB w="3175">
                      <a:solidFill>
                        <a:srgbClr val="000000"/>
                      </a:solidFill>
                      <a:prstDash val="solid"/>
                    </a:lnB>
                  </a:tcPr>
                </a:tc>
                <a:tc>
                  <a:txBody>
                    <a:bodyPr/>
                    <a:lstStyle/>
                    <a:p>
                      <a:pPr marL="53340" algn="ctr">
                        <a:lnSpc>
                          <a:spcPct val="100000"/>
                        </a:lnSpc>
                        <a:spcBef>
                          <a:spcPts val="25"/>
                        </a:spcBef>
                      </a:pPr>
                      <a:r>
                        <a:rPr sz="900" b="1" dirty="0">
                          <a:latin typeface="Arial"/>
                          <a:cs typeface="Arial"/>
                        </a:rPr>
                        <a:t>8</a:t>
                      </a:r>
                      <a:endParaRPr sz="900" dirty="0">
                        <a:latin typeface="Arial"/>
                        <a:cs typeface="Arial"/>
                      </a:endParaRPr>
                    </a:p>
                  </a:txBody>
                  <a:tcPr marL="0" marR="0" marT="3175" marB="0">
                    <a:lnR w="38100">
                      <a:solidFill>
                        <a:srgbClr val="FFFFFF"/>
                      </a:solidFill>
                      <a:prstDash val="solid"/>
                    </a:lnR>
                    <a:lnB w="3175">
                      <a:solidFill>
                        <a:srgbClr val="000000"/>
                      </a:solidFill>
                      <a:prstDash val="solid"/>
                    </a:lnB>
                  </a:tcPr>
                </a:tc>
                <a:tc>
                  <a:txBody>
                    <a:bodyPr/>
                    <a:lstStyle/>
                    <a:p>
                      <a:pPr marR="89535" algn="r">
                        <a:lnSpc>
                          <a:spcPct val="100000"/>
                        </a:lnSpc>
                        <a:spcBef>
                          <a:spcPts val="25"/>
                        </a:spcBef>
                      </a:pPr>
                      <a:r>
                        <a:rPr sz="900" dirty="0">
                          <a:latin typeface="Arial"/>
                          <a:cs typeface="Arial"/>
                        </a:rPr>
                        <a:t>274 289</a:t>
                      </a:r>
                      <a:r>
                        <a:rPr sz="900" spc="-90" dirty="0">
                          <a:latin typeface="Arial"/>
                          <a:cs typeface="Arial"/>
                        </a:rPr>
                        <a:t> </a:t>
                      </a:r>
                      <a:r>
                        <a:rPr sz="900" spc="-20" dirty="0">
                          <a:latin typeface="Arial"/>
                          <a:cs typeface="Arial"/>
                        </a:rPr>
                        <a:t>110</a:t>
                      </a:r>
                      <a:endParaRPr sz="900">
                        <a:latin typeface="Arial"/>
                        <a:cs typeface="Arial"/>
                      </a:endParaRPr>
                    </a:p>
                  </a:txBody>
                  <a:tcPr marL="0" marR="0" marT="3175" marB="0">
                    <a:lnL w="38100">
                      <a:solidFill>
                        <a:srgbClr val="FFFFFF"/>
                      </a:solidFill>
                      <a:prstDash val="solid"/>
                    </a:lnL>
                    <a:lnR w="28575">
                      <a:solidFill>
                        <a:srgbClr val="FFFFFF"/>
                      </a:solidFill>
                      <a:prstDash val="solid"/>
                    </a:lnR>
                    <a:lnB w="3175">
                      <a:solidFill>
                        <a:srgbClr val="000000"/>
                      </a:solidFill>
                      <a:prstDash val="solid"/>
                    </a:lnB>
                    <a:solidFill>
                      <a:srgbClr val="E6E7E8"/>
                    </a:solidFill>
                  </a:tcPr>
                </a:tc>
                <a:tc>
                  <a:txBody>
                    <a:bodyPr/>
                    <a:lstStyle/>
                    <a:p>
                      <a:pPr marR="40640" algn="r">
                        <a:lnSpc>
                          <a:spcPct val="100000"/>
                        </a:lnSpc>
                        <a:spcBef>
                          <a:spcPts val="25"/>
                        </a:spcBef>
                      </a:pPr>
                      <a:r>
                        <a:rPr sz="900" dirty="0">
                          <a:latin typeface="Arial"/>
                          <a:cs typeface="Arial"/>
                        </a:rPr>
                        <a:t>286 237</a:t>
                      </a:r>
                      <a:r>
                        <a:rPr sz="900" spc="-100" dirty="0">
                          <a:latin typeface="Arial"/>
                          <a:cs typeface="Arial"/>
                        </a:rPr>
                        <a:t> </a:t>
                      </a:r>
                      <a:r>
                        <a:rPr sz="900" dirty="0">
                          <a:latin typeface="Arial"/>
                          <a:cs typeface="Arial"/>
                        </a:rPr>
                        <a:t>789</a:t>
                      </a:r>
                    </a:p>
                  </a:txBody>
                  <a:tcPr marL="0" marR="0" marT="3175" marB="0">
                    <a:lnL w="28575">
                      <a:solidFill>
                        <a:srgbClr val="FFFFFF"/>
                      </a:solidFill>
                      <a:prstDash val="solid"/>
                    </a:lnL>
                    <a:lnB w="3175">
                      <a:solidFill>
                        <a:srgbClr val="000000"/>
                      </a:solidFill>
                      <a:prstDash val="solid"/>
                    </a:lnB>
                  </a:tcPr>
                </a:tc>
                <a:extLst>
                  <a:ext uri="{0D108BD9-81ED-4DB2-BD59-A6C34878D82A}">
                    <a16:rowId xmlns:a16="http://schemas.microsoft.com/office/drawing/2014/main" val="10011"/>
                  </a:ext>
                </a:extLst>
              </a:tr>
              <a:tr h="154725">
                <a:tc gridSpan="2">
                  <a:txBody>
                    <a:bodyPr/>
                    <a:lstStyle/>
                    <a:p>
                      <a:pPr>
                        <a:lnSpc>
                          <a:spcPct val="100000"/>
                        </a:lnSpc>
                      </a:pPr>
                      <a:endParaRPr sz="900">
                        <a:latin typeface="Times New Roman"/>
                        <a:cs typeface="Times New Roman"/>
                      </a:endParaRPr>
                    </a:p>
                  </a:txBody>
                  <a:tcPr marL="0" marR="0" marT="0" marB="0">
                    <a:lnR w="38100">
                      <a:solidFill>
                        <a:srgbClr val="FFFFFF"/>
                      </a:solidFill>
                      <a:prstDash val="solid"/>
                    </a:lnR>
                    <a:lnT w="3175">
                      <a:solidFill>
                        <a:srgbClr val="000000"/>
                      </a:solidFill>
                      <a:prstDash val="solid"/>
                    </a:lnT>
                    <a:lnB w="9525">
                      <a:solidFill>
                        <a:srgbClr val="000000"/>
                      </a:solidFill>
                      <a:prstDash val="solid"/>
                    </a:lnB>
                  </a:tcPr>
                </a:tc>
                <a:tc hMerge="1">
                  <a:txBody>
                    <a:bodyPr/>
                    <a:lstStyle/>
                    <a:p>
                      <a:endParaRPr/>
                    </a:p>
                  </a:txBody>
                  <a:tcPr marL="0" marR="0" marT="0" marB="0"/>
                </a:tc>
                <a:tc>
                  <a:txBody>
                    <a:bodyPr/>
                    <a:lstStyle/>
                    <a:p>
                      <a:pPr marR="83820" algn="r">
                        <a:lnSpc>
                          <a:spcPct val="100000"/>
                        </a:lnSpc>
                        <a:spcBef>
                          <a:spcPts val="160"/>
                        </a:spcBef>
                      </a:pPr>
                      <a:r>
                        <a:rPr sz="900" b="1" dirty="0">
                          <a:latin typeface="Arial"/>
                          <a:cs typeface="Arial"/>
                        </a:rPr>
                        <a:t>425 479</a:t>
                      </a:r>
                      <a:r>
                        <a:rPr sz="900" b="1" spc="-100" dirty="0">
                          <a:latin typeface="Arial"/>
                          <a:cs typeface="Arial"/>
                        </a:rPr>
                        <a:t> </a:t>
                      </a:r>
                      <a:r>
                        <a:rPr sz="900" b="1" dirty="0">
                          <a:latin typeface="Arial"/>
                          <a:cs typeface="Arial"/>
                        </a:rPr>
                        <a:t>262</a:t>
                      </a:r>
                      <a:endParaRPr sz="900" dirty="0">
                        <a:latin typeface="Arial"/>
                        <a:cs typeface="Arial"/>
                      </a:endParaRPr>
                    </a:p>
                  </a:txBody>
                  <a:tcPr marL="0" marR="0" marT="20320" marB="0">
                    <a:lnL w="38100">
                      <a:solidFill>
                        <a:srgbClr val="FFFFFF"/>
                      </a:solidFill>
                      <a:prstDash val="solid"/>
                    </a:lnL>
                    <a:lnR w="28575">
                      <a:solidFill>
                        <a:srgbClr val="FFFFFF"/>
                      </a:solidFill>
                      <a:prstDash val="solid"/>
                    </a:lnR>
                    <a:lnT w="3175">
                      <a:solidFill>
                        <a:srgbClr val="000000"/>
                      </a:solidFill>
                      <a:prstDash val="solid"/>
                    </a:lnT>
                    <a:lnB w="9525">
                      <a:solidFill>
                        <a:srgbClr val="000000"/>
                      </a:solidFill>
                      <a:prstDash val="solid"/>
                    </a:lnB>
                    <a:solidFill>
                      <a:srgbClr val="E6E7E8"/>
                    </a:solidFill>
                  </a:tcPr>
                </a:tc>
                <a:tc>
                  <a:txBody>
                    <a:bodyPr/>
                    <a:lstStyle/>
                    <a:p>
                      <a:pPr marR="40640" algn="r">
                        <a:lnSpc>
                          <a:spcPct val="100000"/>
                        </a:lnSpc>
                        <a:spcBef>
                          <a:spcPts val="160"/>
                        </a:spcBef>
                      </a:pPr>
                      <a:r>
                        <a:rPr sz="900" b="1" dirty="0">
                          <a:latin typeface="Arial"/>
                          <a:cs typeface="Arial"/>
                        </a:rPr>
                        <a:t>430 791</a:t>
                      </a:r>
                      <a:r>
                        <a:rPr sz="900" b="1" spc="-100" dirty="0">
                          <a:latin typeface="Arial"/>
                          <a:cs typeface="Arial"/>
                        </a:rPr>
                        <a:t> </a:t>
                      </a:r>
                      <a:r>
                        <a:rPr sz="900" b="1" dirty="0">
                          <a:latin typeface="Arial"/>
                          <a:cs typeface="Arial"/>
                        </a:rPr>
                        <a:t>073</a:t>
                      </a:r>
                      <a:endParaRPr sz="900" dirty="0">
                        <a:latin typeface="Arial"/>
                        <a:cs typeface="Arial"/>
                      </a:endParaRPr>
                    </a:p>
                  </a:txBody>
                  <a:tcPr marL="0" marR="0" marT="20320" marB="0">
                    <a:lnL w="28575">
                      <a:solidFill>
                        <a:srgbClr val="FFFFFF"/>
                      </a:solidFill>
                      <a:prstDash val="solid"/>
                    </a:lnL>
                    <a:lnT w="3175">
                      <a:solidFill>
                        <a:srgbClr val="000000"/>
                      </a:solidFill>
                      <a:prstDash val="solid"/>
                    </a:lnT>
                    <a:lnB w="9525">
                      <a:solidFill>
                        <a:srgbClr val="000000"/>
                      </a:solidFill>
                      <a:prstDash val="solid"/>
                    </a:lnB>
                  </a:tcPr>
                </a:tc>
                <a:extLst>
                  <a:ext uri="{0D108BD9-81ED-4DB2-BD59-A6C34878D82A}">
                    <a16:rowId xmlns:a16="http://schemas.microsoft.com/office/drawing/2014/main" val="10012"/>
                  </a:ext>
                </a:extLst>
              </a:tr>
              <a:tr h="155349">
                <a:tc gridSpan="2">
                  <a:txBody>
                    <a:bodyPr/>
                    <a:lstStyle/>
                    <a:p>
                      <a:pPr marL="17780">
                        <a:lnSpc>
                          <a:spcPct val="100000"/>
                        </a:lnSpc>
                        <a:spcBef>
                          <a:spcPts val="165"/>
                        </a:spcBef>
                      </a:pPr>
                      <a:r>
                        <a:rPr sz="900" b="1" spc="-15" dirty="0">
                          <a:latin typeface="Arial"/>
                          <a:cs typeface="Arial"/>
                        </a:rPr>
                        <a:t>Total</a:t>
                      </a:r>
                      <a:r>
                        <a:rPr sz="900" b="1" spc="-35" dirty="0">
                          <a:latin typeface="Arial"/>
                          <a:cs typeface="Arial"/>
                        </a:rPr>
                        <a:t> </a:t>
                      </a:r>
                      <a:r>
                        <a:rPr sz="900" b="1" dirty="0">
                          <a:latin typeface="Arial"/>
                          <a:cs typeface="Arial"/>
                        </a:rPr>
                        <a:t>Assets</a:t>
                      </a:r>
                      <a:endParaRPr sz="900">
                        <a:latin typeface="Arial"/>
                        <a:cs typeface="Arial"/>
                      </a:endParaRPr>
                    </a:p>
                  </a:txBody>
                  <a:tcPr marL="0" marR="0" marT="20955" marB="0">
                    <a:lnR w="38100">
                      <a:solidFill>
                        <a:srgbClr val="FFFFFF"/>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tc>
                  <a:txBody>
                    <a:bodyPr/>
                    <a:lstStyle/>
                    <a:p>
                      <a:pPr marR="83185" algn="r">
                        <a:lnSpc>
                          <a:spcPct val="100000"/>
                        </a:lnSpc>
                        <a:spcBef>
                          <a:spcPts val="165"/>
                        </a:spcBef>
                      </a:pPr>
                      <a:r>
                        <a:rPr sz="900" b="1" dirty="0">
                          <a:latin typeface="Arial"/>
                          <a:cs typeface="Arial"/>
                        </a:rPr>
                        <a:t>777 205</a:t>
                      </a:r>
                      <a:r>
                        <a:rPr sz="900" b="1" spc="-100" dirty="0">
                          <a:latin typeface="Arial"/>
                          <a:cs typeface="Arial"/>
                        </a:rPr>
                        <a:t> </a:t>
                      </a:r>
                      <a:r>
                        <a:rPr sz="900" b="1" dirty="0">
                          <a:latin typeface="Arial"/>
                          <a:cs typeface="Arial"/>
                        </a:rPr>
                        <a:t>816</a:t>
                      </a:r>
                      <a:endParaRPr sz="900" dirty="0">
                        <a:latin typeface="Arial"/>
                        <a:cs typeface="Arial"/>
                      </a:endParaRPr>
                    </a:p>
                  </a:txBody>
                  <a:tcPr marL="0" marR="0" marT="20955" marB="0">
                    <a:lnL w="38100">
                      <a:solidFill>
                        <a:srgbClr val="FFFFFF"/>
                      </a:solidFill>
                      <a:prstDash val="solid"/>
                    </a:lnL>
                    <a:lnR w="28575">
                      <a:solidFill>
                        <a:srgbClr val="FFFFFF"/>
                      </a:solidFill>
                      <a:prstDash val="solid"/>
                    </a:lnR>
                    <a:lnT w="9525">
                      <a:solidFill>
                        <a:srgbClr val="000000"/>
                      </a:solidFill>
                      <a:prstDash val="solid"/>
                    </a:lnT>
                    <a:lnB w="9525">
                      <a:solidFill>
                        <a:srgbClr val="000000"/>
                      </a:solidFill>
                      <a:prstDash val="solid"/>
                    </a:lnB>
                    <a:solidFill>
                      <a:srgbClr val="E6E7E8"/>
                    </a:solidFill>
                  </a:tcPr>
                </a:tc>
                <a:tc>
                  <a:txBody>
                    <a:bodyPr/>
                    <a:lstStyle/>
                    <a:p>
                      <a:pPr marR="40640" algn="r">
                        <a:lnSpc>
                          <a:spcPct val="100000"/>
                        </a:lnSpc>
                        <a:spcBef>
                          <a:spcPts val="165"/>
                        </a:spcBef>
                      </a:pPr>
                      <a:r>
                        <a:rPr sz="900" b="1" dirty="0">
                          <a:latin typeface="Arial"/>
                          <a:cs typeface="Arial"/>
                        </a:rPr>
                        <a:t>774 280</a:t>
                      </a:r>
                      <a:r>
                        <a:rPr sz="900" b="1" spc="-100" dirty="0">
                          <a:latin typeface="Arial"/>
                          <a:cs typeface="Arial"/>
                        </a:rPr>
                        <a:t> </a:t>
                      </a:r>
                      <a:r>
                        <a:rPr sz="900" b="1" dirty="0">
                          <a:latin typeface="Arial"/>
                          <a:cs typeface="Arial"/>
                        </a:rPr>
                        <a:t>501</a:t>
                      </a:r>
                      <a:endParaRPr sz="900" dirty="0">
                        <a:latin typeface="Arial"/>
                        <a:cs typeface="Arial"/>
                      </a:endParaRPr>
                    </a:p>
                  </a:txBody>
                  <a:tcPr marL="0" marR="0" marT="20955" marB="0">
                    <a:lnL w="28575">
                      <a:solidFill>
                        <a:srgbClr val="FFFFFF"/>
                      </a:solidFill>
                      <a:prstDash val="solid"/>
                    </a:lnL>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3"/>
                  </a:ext>
                </a:extLst>
              </a:tr>
              <a:tr h="325038">
                <a:tc>
                  <a:txBody>
                    <a:bodyPr/>
                    <a:lstStyle/>
                    <a:p>
                      <a:pPr>
                        <a:lnSpc>
                          <a:spcPct val="100000"/>
                        </a:lnSpc>
                        <a:spcBef>
                          <a:spcPts val="45"/>
                        </a:spcBef>
                      </a:pPr>
                      <a:endParaRPr sz="900" dirty="0">
                        <a:latin typeface="Times New Roman"/>
                        <a:cs typeface="Times New Roman"/>
                      </a:endParaRPr>
                    </a:p>
                    <a:p>
                      <a:pPr marL="17780">
                        <a:lnSpc>
                          <a:spcPct val="100000"/>
                        </a:lnSpc>
                      </a:pPr>
                      <a:r>
                        <a:rPr sz="900" b="1" dirty="0">
                          <a:latin typeface="Arial"/>
                          <a:cs typeface="Arial"/>
                        </a:rPr>
                        <a:t>Equity and</a:t>
                      </a:r>
                      <a:r>
                        <a:rPr sz="900" b="1" spc="-35" dirty="0">
                          <a:latin typeface="Arial"/>
                          <a:cs typeface="Arial"/>
                        </a:rPr>
                        <a:t> </a:t>
                      </a:r>
                      <a:r>
                        <a:rPr sz="900" b="1" dirty="0">
                          <a:latin typeface="Arial"/>
                          <a:cs typeface="Arial"/>
                        </a:rPr>
                        <a:t>Liabilities</a:t>
                      </a:r>
                      <a:endParaRPr sz="900" dirty="0">
                        <a:latin typeface="Arial"/>
                        <a:cs typeface="Arial"/>
                      </a:endParaRPr>
                    </a:p>
                  </a:txBody>
                  <a:tcPr marL="0" marR="0" marT="5715" marB="0">
                    <a:lnT w="9525">
                      <a:solidFill>
                        <a:srgbClr val="000000"/>
                      </a:solidFill>
                      <a:prstDash val="solid"/>
                    </a:lnT>
                  </a:tcPr>
                </a:tc>
                <a:tc>
                  <a:txBody>
                    <a:bodyPr/>
                    <a:lstStyle/>
                    <a:p>
                      <a:pPr>
                        <a:lnSpc>
                          <a:spcPct val="100000"/>
                        </a:lnSpc>
                      </a:pPr>
                      <a:endParaRPr sz="900">
                        <a:latin typeface="Times New Roman"/>
                        <a:cs typeface="Times New Roman"/>
                      </a:endParaRPr>
                    </a:p>
                  </a:txBody>
                  <a:tcPr marL="0" marR="0" marT="0" marB="0">
                    <a:lnR w="38100">
                      <a:solidFill>
                        <a:srgbClr val="FFFFFF"/>
                      </a:solidFill>
                      <a:prstDash val="solid"/>
                    </a:lnR>
                    <a:lnT w="9525">
                      <a:solidFill>
                        <a:srgbClr val="000000"/>
                      </a:solidFill>
                      <a:prstDash val="solid"/>
                    </a:lnT>
                  </a:tcPr>
                </a:tc>
                <a:tc>
                  <a:txBody>
                    <a:bodyPr/>
                    <a:lstStyle/>
                    <a:p>
                      <a:pPr>
                        <a:lnSpc>
                          <a:spcPct val="100000"/>
                        </a:lnSpc>
                      </a:pPr>
                      <a:endParaRPr sz="900" dirty="0">
                        <a:latin typeface="Times New Roman"/>
                        <a:cs typeface="Times New Roman"/>
                      </a:endParaRPr>
                    </a:p>
                  </a:txBody>
                  <a:tcPr marL="0" marR="0" marT="0" marB="0">
                    <a:lnL w="38100">
                      <a:solidFill>
                        <a:srgbClr val="FFFFFF"/>
                      </a:solidFill>
                      <a:prstDash val="solid"/>
                    </a:lnL>
                    <a:lnR w="28575">
                      <a:solidFill>
                        <a:srgbClr val="FFFFFF"/>
                      </a:solidFill>
                      <a:prstDash val="solid"/>
                    </a:lnR>
                    <a:lnT w="9525">
                      <a:solidFill>
                        <a:srgbClr val="000000"/>
                      </a:solidFill>
                      <a:prstDash val="solid"/>
                    </a:lnT>
                    <a:solidFill>
                      <a:srgbClr val="E6E7E8"/>
                    </a:solidFill>
                  </a:tcPr>
                </a:tc>
                <a:tc>
                  <a:txBody>
                    <a:bodyPr/>
                    <a:lstStyle/>
                    <a:p>
                      <a:pPr>
                        <a:lnSpc>
                          <a:spcPct val="100000"/>
                        </a:lnSpc>
                      </a:pPr>
                      <a:endParaRPr sz="900" dirty="0">
                        <a:latin typeface="Times New Roman"/>
                        <a:cs typeface="Times New Roman"/>
                      </a:endParaRPr>
                    </a:p>
                  </a:txBody>
                  <a:tcPr marL="0" marR="0" marT="0" marB="0">
                    <a:lnL w="28575">
                      <a:solidFill>
                        <a:srgbClr val="FFFFFF"/>
                      </a:solidFill>
                      <a:prstDash val="solid"/>
                    </a:lnL>
                    <a:lnT w="9525">
                      <a:solidFill>
                        <a:srgbClr val="000000"/>
                      </a:solidFill>
                      <a:prstDash val="solid"/>
                    </a:lnT>
                  </a:tcPr>
                </a:tc>
                <a:extLst>
                  <a:ext uri="{0D108BD9-81ED-4DB2-BD59-A6C34878D82A}">
                    <a16:rowId xmlns:a16="http://schemas.microsoft.com/office/drawing/2014/main" val="10014"/>
                  </a:ext>
                </a:extLst>
              </a:tr>
              <a:tr h="170947">
                <a:tc>
                  <a:txBody>
                    <a:bodyPr/>
                    <a:lstStyle/>
                    <a:p>
                      <a:pPr marL="17780">
                        <a:lnSpc>
                          <a:spcPct val="100000"/>
                        </a:lnSpc>
                        <a:spcBef>
                          <a:spcPts val="290"/>
                        </a:spcBef>
                      </a:pPr>
                      <a:r>
                        <a:rPr sz="900" b="1" dirty="0">
                          <a:latin typeface="Arial"/>
                          <a:cs typeface="Arial"/>
                        </a:rPr>
                        <a:t>Equity</a:t>
                      </a:r>
                      <a:endParaRPr sz="900">
                        <a:latin typeface="Arial"/>
                        <a:cs typeface="Arial"/>
                      </a:endParaRPr>
                    </a:p>
                  </a:txBody>
                  <a:tcPr marL="0" marR="0" marT="36830" marB="0"/>
                </a:tc>
                <a:tc>
                  <a:txBody>
                    <a:bodyPr/>
                    <a:lstStyle/>
                    <a:p>
                      <a:pPr>
                        <a:lnSpc>
                          <a:spcPct val="100000"/>
                        </a:lnSpc>
                      </a:pPr>
                      <a:endParaRPr sz="900">
                        <a:latin typeface="Times New Roman"/>
                        <a:cs typeface="Times New Roman"/>
                      </a:endParaRPr>
                    </a:p>
                  </a:txBody>
                  <a:tcPr marL="0" marR="0" marT="0" marB="0">
                    <a:lnR w="38100">
                      <a:solidFill>
                        <a:srgbClr val="FFFFFF"/>
                      </a:solidFill>
                      <a:prstDash val="solid"/>
                    </a:lnR>
                  </a:tcPr>
                </a:tc>
                <a:tc>
                  <a:txBody>
                    <a:bodyPr/>
                    <a:lstStyle/>
                    <a:p>
                      <a:pPr>
                        <a:lnSpc>
                          <a:spcPct val="100000"/>
                        </a:lnSpc>
                      </a:pPr>
                      <a:endParaRPr sz="900">
                        <a:latin typeface="Times New Roman"/>
                        <a:cs typeface="Times New Roman"/>
                      </a:endParaRPr>
                    </a:p>
                  </a:txBody>
                  <a:tcPr marL="0" marR="0" marT="0" marB="0">
                    <a:lnL w="38100">
                      <a:solidFill>
                        <a:srgbClr val="FFFFFF"/>
                      </a:solidFill>
                      <a:prstDash val="solid"/>
                    </a:lnL>
                    <a:lnR w="28575">
                      <a:solidFill>
                        <a:srgbClr val="FFFFFF"/>
                      </a:solidFill>
                      <a:prstDash val="solid"/>
                    </a:lnR>
                    <a:solidFill>
                      <a:srgbClr val="E6E7E8"/>
                    </a:solidFill>
                  </a:tcPr>
                </a:tc>
                <a:tc>
                  <a:txBody>
                    <a:bodyPr/>
                    <a:lstStyle/>
                    <a:p>
                      <a:pPr>
                        <a:lnSpc>
                          <a:spcPct val="100000"/>
                        </a:lnSpc>
                      </a:pPr>
                      <a:endParaRPr sz="900" dirty="0">
                        <a:latin typeface="Times New Roman"/>
                        <a:cs typeface="Times New Roman"/>
                      </a:endParaRPr>
                    </a:p>
                  </a:txBody>
                  <a:tcPr marL="0" marR="0" marT="0" marB="0">
                    <a:lnL w="28575">
                      <a:solidFill>
                        <a:srgbClr val="FFFFFF"/>
                      </a:solidFill>
                      <a:prstDash val="solid"/>
                    </a:lnL>
                  </a:tcPr>
                </a:tc>
                <a:extLst>
                  <a:ext uri="{0D108BD9-81ED-4DB2-BD59-A6C34878D82A}">
                    <a16:rowId xmlns:a16="http://schemas.microsoft.com/office/drawing/2014/main" val="10015"/>
                  </a:ext>
                </a:extLst>
              </a:tr>
              <a:tr h="137880">
                <a:tc>
                  <a:txBody>
                    <a:bodyPr/>
                    <a:lstStyle/>
                    <a:p>
                      <a:pPr marL="17780">
                        <a:lnSpc>
                          <a:spcPct val="100000"/>
                        </a:lnSpc>
                        <a:spcBef>
                          <a:spcPts val="25"/>
                        </a:spcBef>
                      </a:pPr>
                      <a:r>
                        <a:rPr sz="900" dirty="0">
                          <a:latin typeface="Arial"/>
                          <a:cs typeface="Arial"/>
                        </a:rPr>
                        <a:t>Share</a:t>
                      </a:r>
                      <a:r>
                        <a:rPr sz="900" spc="-5" dirty="0">
                          <a:latin typeface="Arial"/>
                          <a:cs typeface="Arial"/>
                        </a:rPr>
                        <a:t> </a:t>
                      </a:r>
                      <a:r>
                        <a:rPr sz="900" dirty="0">
                          <a:latin typeface="Arial"/>
                          <a:cs typeface="Arial"/>
                        </a:rPr>
                        <a:t>capital</a:t>
                      </a:r>
                      <a:endParaRPr sz="900">
                        <a:latin typeface="Arial"/>
                        <a:cs typeface="Arial"/>
                      </a:endParaRPr>
                    </a:p>
                  </a:txBody>
                  <a:tcPr marL="0" marR="0" marT="3175" marB="0"/>
                </a:tc>
                <a:tc>
                  <a:txBody>
                    <a:bodyPr/>
                    <a:lstStyle/>
                    <a:p>
                      <a:pPr marL="53340" algn="ctr">
                        <a:lnSpc>
                          <a:spcPct val="100000"/>
                        </a:lnSpc>
                        <a:spcBef>
                          <a:spcPts val="25"/>
                        </a:spcBef>
                      </a:pPr>
                      <a:r>
                        <a:rPr sz="900" b="1" dirty="0">
                          <a:latin typeface="Arial"/>
                          <a:cs typeface="Arial"/>
                        </a:rPr>
                        <a:t>9</a:t>
                      </a:r>
                      <a:endParaRPr sz="900">
                        <a:latin typeface="Arial"/>
                        <a:cs typeface="Arial"/>
                      </a:endParaRPr>
                    </a:p>
                  </a:txBody>
                  <a:tcPr marL="0" marR="0" marT="3175" marB="0">
                    <a:lnR w="38100">
                      <a:solidFill>
                        <a:srgbClr val="FFFFFF"/>
                      </a:solidFill>
                      <a:prstDash val="solid"/>
                    </a:lnR>
                  </a:tcPr>
                </a:tc>
                <a:tc>
                  <a:txBody>
                    <a:bodyPr/>
                    <a:lstStyle/>
                    <a:p>
                      <a:pPr marR="83185" algn="r">
                        <a:lnSpc>
                          <a:spcPct val="100000"/>
                        </a:lnSpc>
                        <a:spcBef>
                          <a:spcPts val="25"/>
                        </a:spcBef>
                      </a:pPr>
                      <a:r>
                        <a:rPr sz="900" dirty="0">
                          <a:latin typeface="Arial"/>
                          <a:cs typeface="Arial"/>
                        </a:rPr>
                        <a:t>1</a:t>
                      </a:r>
                      <a:r>
                        <a:rPr sz="900" spc="-100" dirty="0">
                          <a:latin typeface="Arial"/>
                          <a:cs typeface="Arial"/>
                        </a:rPr>
                        <a:t> </a:t>
                      </a:r>
                      <a:r>
                        <a:rPr sz="900" dirty="0">
                          <a:latin typeface="Arial"/>
                          <a:cs typeface="Arial"/>
                        </a:rPr>
                        <a:t>000</a:t>
                      </a:r>
                      <a:endParaRPr sz="900">
                        <a:latin typeface="Arial"/>
                        <a:cs typeface="Arial"/>
                      </a:endParaRPr>
                    </a:p>
                  </a:txBody>
                  <a:tcPr marL="0" marR="0" marT="3175" marB="0">
                    <a:lnL w="38100">
                      <a:solidFill>
                        <a:srgbClr val="FFFFFF"/>
                      </a:solidFill>
                      <a:prstDash val="solid"/>
                    </a:lnL>
                    <a:lnR w="28575">
                      <a:solidFill>
                        <a:srgbClr val="FFFFFF"/>
                      </a:solidFill>
                      <a:prstDash val="solid"/>
                    </a:lnR>
                    <a:solidFill>
                      <a:srgbClr val="E6E7E8"/>
                    </a:solidFill>
                  </a:tcPr>
                </a:tc>
                <a:tc>
                  <a:txBody>
                    <a:bodyPr/>
                    <a:lstStyle/>
                    <a:p>
                      <a:pPr marR="40005" algn="r">
                        <a:lnSpc>
                          <a:spcPct val="100000"/>
                        </a:lnSpc>
                        <a:spcBef>
                          <a:spcPts val="25"/>
                        </a:spcBef>
                      </a:pPr>
                      <a:r>
                        <a:rPr sz="900" dirty="0">
                          <a:latin typeface="Arial"/>
                          <a:cs typeface="Arial"/>
                        </a:rPr>
                        <a:t>1</a:t>
                      </a:r>
                      <a:r>
                        <a:rPr sz="900" spc="-100" dirty="0">
                          <a:latin typeface="Arial"/>
                          <a:cs typeface="Arial"/>
                        </a:rPr>
                        <a:t> </a:t>
                      </a:r>
                      <a:r>
                        <a:rPr sz="900" dirty="0">
                          <a:latin typeface="Arial"/>
                          <a:cs typeface="Arial"/>
                        </a:rPr>
                        <a:t>000</a:t>
                      </a:r>
                    </a:p>
                  </a:txBody>
                  <a:tcPr marL="0" marR="0" marT="3175" marB="0">
                    <a:lnL w="28575">
                      <a:solidFill>
                        <a:srgbClr val="FFFFFF"/>
                      </a:solidFill>
                      <a:prstDash val="solid"/>
                    </a:lnL>
                  </a:tcPr>
                </a:tc>
                <a:extLst>
                  <a:ext uri="{0D108BD9-81ED-4DB2-BD59-A6C34878D82A}">
                    <a16:rowId xmlns:a16="http://schemas.microsoft.com/office/drawing/2014/main" val="10016"/>
                  </a:ext>
                </a:extLst>
              </a:tr>
              <a:tr h="137880">
                <a:tc>
                  <a:txBody>
                    <a:bodyPr/>
                    <a:lstStyle/>
                    <a:p>
                      <a:pPr marL="17780">
                        <a:lnSpc>
                          <a:spcPct val="100000"/>
                        </a:lnSpc>
                        <a:spcBef>
                          <a:spcPts val="25"/>
                        </a:spcBef>
                      </a:pPr>
                      <a:r>
                        <a:rPr sz="900" dirty="0">
                          <a:latin typeface="Arial"/>
                          <a:cs typeface="Arial"/>
                        </a:rPr>
                        <a:t>Retained</a:t>
                      </a:r>
                      <a:r>
                        <a:rPr sz="900" spc="-5" dirty="0">
                          <a:latin typeface="Arial"/>
                          <a:cs typeface="Arial"/>
                        </a:rPr>
                        <a:t> </a:t>
                      </a:r>
                      <a:r>
                        <a:rPr sz="900" dirty="0">
                          <a:latin typeface="Arial"/>
                          <a:cs typeface="Arial"/>
                        </a:rPr>
                        <a:t>income</a:t>
                      </a:r>
                      <a:endParaRPr sz="900">
                        <a:latin typeface="Arial"/>
                        <a:cs typeface="Arial"/>
                      </a:endParaRPr>
                    </a:p>
                  </a:txBody>
                  <a:tcPr marL="0" marR="0" marT="3175" marB="0">
                    <a:lnB w="3175">
                      <a:solidFill>
                        <a:srgbClr val="000000"/>
                      </a:solidFill>
                      <a:prstDash val="solid"/>
                    </a:lnB>
                  </a:tcPr>
                </a:tc>
                <a:tc>
                  <a:txBody>
                    <a:bodyPr/>
                    <a:lstStyle/>
                    <a:p>
                      <a:pPr>
                        <a:lnSpc>
                          <a:spcPct val="100000"/>
                        </a:lnSpc>
                      </a:pPr>
                      <a:endParaRPr sz="900">
                        <a:latin typeface="Times New Roman"/>
                        <a:cs typeface="Times New Roman"/>
                      </a:endParaRPr>
                    </a:p>
                  </a:txBody>
                  <a:tcPr marL="0" marR="0" marT="0" marB="0">
                    <a:lnR w="38100">
                      <a:solidFill>
                        <a:srgbClr val="FFFFFF"/>
                      </a:solidFill>
                      <a:prstDash val="solid"/>
                    </a:lnR>
                    <a:lnB w="3175">
                      <a:solidFill>
                        <a:srgbClr val="000000"/>
                      </a:solidFill>
                      <a:prstDash val="solid"/>
                    </a:lnB>
                  </a:tcPr>
                </a:tc>
                <a:tc>
                  <a:txBody>
                    <a:bodyPr/>
                    <a:lstStyle/>
                    <a:p>
                      <a:pPr marR="83185" algn="r">
                        <a:lnSpc>
                          <a:spcPct val="100000"/>
                        </a:lnSpc>
                        <a:spcBef>
                          <a:spcPts val="25"/>
                        </a:spcBef>
                      </a:pPr>
                      <a:r>
                        <a:rPr sz="900" dirty="0">
                          <a:latin typeface="Arial"/>
                          <a:cs typeface="Arial"/>
                        </a:rPr>
                        <a:t>273 922</a:t>
                      </a:r>
                      <a:r>
                        <a:rPr sz="900" spc="-100" dirty="0">
                          <a:latin typeface="Arial"/>
                          <a:cs typeface="Arial"/>
                        </a:rPr>
                        <a:t> </a:t>
                      </a:r>
                      <a:r>
                        <a:rPr sz="900" dirty="0">
                          <a:latin typeface="Arial"/>
                          <a:cs typeface="Arial"/>
                        </a:rPr>
                        <a:t>573</a:t>
                      </a:r>
                      <a:endParaRPr sz="900">
                        <a:latin typeface="Arial"/>
                        <a:cs typeface="Arial"/>
                      </a:endParaRPr>
                    </a:p>
                  </a:txBody>
                  <a:tcPr marL="0" marR="0" marT="3175" marB="0">
                    <a:lnL w="38100">
                      <a:solidFill>
                        <a:srgbClr val="FFFFFF"/>
                      </a:solidFill>
                      <a:prstDash val="solid"/>
                    </a:lnL>
                    <a:lnR w="28575">
                      <a:solidFill>
                        <a:srgbClr val="FFFFFF"/>
                      </a:solidFill>
                      <a:prstDash val="solid"/>
                    </a:lnR>
                    <a:lnB w="3175">
                      <a:solidFill>
                        <a:srgbClr val="000000"/>
                      </a:solidFill>
                      <a:prstDash val="solid"/>
                    </a:lnB>
                    <a:solidFill>
                      <a:srgbClr val="E6E7E8"/>
                    </a:solidFill>
                  </a:tcPr>
                </a:tc>
                <a:tc>
                  <a:txBody>
                    <a:bodyPr/>
                    <a:lstStyle/>
                    <a:p>
                      <a:pPr marR="40640" algn="r">
                        <a:lnSpc>
                          <a:spcPct val="100000"/>
                        </a:lnSpc>
                        <a:spcBef>
                          <a:spcPts val="25"/>
                        </a:spcBef>
                      </a:pPr>
                      <a:r>
                        <a:rPr sz="900" dirty="0">
                          <a:latin typeface="Arial"/>
                          <a:cs typeface="Arial"/>
                        </a:rPr>
                        <a:t>272 469</a:t>
                      </a:r>
                      <a:r>
                        <a:rPr sz="900" spc="-100" dirty="0">
                          <a:latin typeface="Arial"/>
                          <a:cs typeface="Arial"/>
                        </a:rPr>
                        <a:t> </a:t>
                      </a:r>
                      <a:r>
                        <a:rPr sz="900" dirty="0">
                          <a:latin typeface="Arial"/>
                          <a:cs typeface="Arial"/>
                        </a:rPr>
                        <a:t>826</a:t>
                      </a:r>
                    </a:p>
                  </a:txBody>
                  <a:tcPr marL="0" marR="0" marT="3175" marB="0">
                    <a:lnL w="28575">
                      <a:solidFill>
                        <a:srgbClr val="FFFFFF"/>
                      </a:solidFill>
                      <a:prstDash val="solid"/>
                    </a:lnL>
                    <a:lnB w="3175">
                      <a:solidFill>
                        <a:srgbClr val="000000"/>
                      </a:solidFill>
                      <a:prstDash val="solid"/>
                    </a:lnB>
                  </a:tcPr>
                </a:tc>
                <a:extLst>
                  <a:ext uri="{0D108BD9-81ED-4DB2-BD59-A6C34878D82A}">
                    <a16:rowId xmlns:a16="http://schemas.microsoft.com/office/drawing/2014/main" val="10017"/>
                  </a:ext>
                </a:extLst>
              </a:tr>
              <a:tr h="160339">
                <a:tc gridSpan="2">
                  <a:txBody>
                    <a:bodyPr/>
                    <a:lstStyle/>
                    <a:p>
                      <a:pPr>
                        <a:lnSpc>
                          <a:spcPct val="100000"/>
                        </a:lnSpc>
                      </a:pPr>
                      <a:endParaRPr sz="900">
                        <a:latin typeface="Times New Roman"/>
                        <a:cs typeface="Times New Roman"/>
                      </a:endParaRPr>
                    </a:p>
                  </a:txBody>
                  <a:tcPr marL="0" marR="0" marT="0" marB="0">
                    <a:lnR w="38100">
                      <a:solidFill>
                        <a:srgbClr val="FFFFFF"/>
                      </a:solidFill>
                      <a:prstDash val="solid"/>
                    </a:lnR>
                    <a:lnT w="3175">
                      <a:solidFill>
                        <a:srgbClr val="000000"/>
                      </a:solidFill>
                      <a:prstDash val="solid"/>
                    </a:lnT>
                    <a:lnB w="3175">
                      <a:solidFill>
                        <a:srgbClr val="000000"/>
                      </a:solidFill>
                      <a:prstDash val="solid"/>
                    </a:lnB>
                  </a:tcPr>
                </a:tc>
                <a:tc hMerge="1">
                  <a:txBody>
                    <a:bodyPr/>
                    <a:lstStyle/>
                    <a:p>
                      <a:endParaRPr/>
                    </a:p>
                  </a:txBody>
                  <a:tcPr marL="0" marR="0" marT="0" marB="0"/>
                </a:tc>
                <a:tc>
                  <a:txBody>
                    <a:bodyPr/>
                    <a:lstStyle/>
                    <a:p>
                      <a:pPr marR="83185" algn="r">
                        <a:lnSpc>
                          <a:spcPct val="100000"/>
                        </a:lnSpc>
                        <a:spcBef>
                          <a:spcPts val="204"/>
                        </a:spcBef>
                      </a:pPr>
                      <a:r>
                        <a:rPr sz="900" b="1" dirty="0">
                          <a:latin typeface="Arial"/>
                          <a:cs typeface="Arial"/>
                        </a:rPr>
                        <a:t>273 923</a:t>
                      </a:r>
                      <a:r>
                        <a:rPr sz="900" b="1" spc="-100" dirty="0">
                          <a:latin typeface="Arial"/>
                          <a:cs typeface="Arial"/>
                        </a:rPr>
                        <a:t> </a:t>
                      </a:r>
                      <a:r>
                        <a:rPr sz="900" b="1" dirty="0">
                          <a:latin typeface="Arial"/>
                          <a:cs typeface="Arial"/>
                        </a:rPr>
                        <a:t>573</a:t>
                      </a:r>
                      <a:endParaRPr sz="900">
                        <a:latin typeface="Arial"/>
                        <a:cs typeface="Arial"/>
                      </a:endParaRPr>
                    </a:p>
                  </a:txBody>
                  <a:tcPr marL="0" marR="0" marT="26034" marB="0">
                    <a:lnL w="38100">
                      <a:solidFill>
                        <a:srgbClr val="FFFFFF"/>
                      </a:solidFill>
                      <a:prstDash val="solid"/>
                    </a:lnL>
                    <a:lnR w="28575">
                      <a:solidFill>
                        <a:srgbClr val="FFFFFF"/>
                      </a:solidFill>
                      <a:prstDash val="solid"/>
                    </a:lnR>
                    <a:lnT w="3175">
                      <a:solidFill>
                        <a:srgbClr val="000000"/>
                      </a:solidFill>
                      <a:prstDash val="solid"/>
                    </a:lnT>
                    <a:lnB w="3175">
                      <a:solidFill>
                        <a:srgbClr val="000000"/>
                      </a:solidFill>
                      <a:prstDash val="solid"/>
                    </a:lnB>
                    <a:solidFill>
                      <a:srgbClr val="E6E7E8"/>
                    </a:solidFill>
                  </a:tcPr>
                </a:tc>
                <a:tc>
                  <a:txBody>
                    <a:bodyPr/>
                    <a:lstStyle/>
                    <a:p>
                      <a:pPr marR="40640" algn="r">
                        <a:lnSpc>
                          <a:spcPct val="100000"/>
                        </a:lnSpc>
                        <a:spcBef>
                          <a:spcPts val="204"/>
                        </a:spcBef>
                      </a:pPr>
                      <a:r>
                        <a:rPr sz="900" b="1" dirty="0">
                          <a:latin typeface="Arial"/>
                          <a:cs typeface="Arial"/>
                        </a:rPr>
                        <a:t>272 470</a:t>
                      </a:r>
                      <a:r>
                        <a:rPr sz="900" b="1" spc="-100" dirty="0">
                          <a:latin typeface="Arial"/>
                          <a:cs typeface="Arial"/>
                        </a:rPr>
                        <a:t> </a:t>
                      </a:r>
                      <a:r>
                        <a:rPr sz="900" b="1" dirty="0">
                          <a:latin typeface="Arial"/>
                          <a:cs typeface="Arial"/>
                        </a:rPr>
                        <a:t>826</a:t>
                      </a:r>
                      <a:endParaRPr sz="900" dirty="0">
                        <a:latin typeface="Arial"/>
                        <a:cs typeface="Arial"/>
                      </a:endParaRPr>
                    </a:p>
                  </a:txBody>
                  <a:tcPr marL="0" marR="0" marT="26034" marB="0">
                    <a:lnL w="28575">
                      <a:solidFill>
                        <a:srgbClr val="FFFFFF"/>
                      </a:solidFill>
                      <a:prstDash val="solid"/>
                    </a:lnL>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18"/>
                  </a:ext>
                </a:extLst>
              </a:tr>
              <a:tr h="250805">
                <a:tc>
                  <a:txBody>
                    <a:bodyPr/>
                    <a:lstStyle/>
                    <a:p>
                      <a:pPr marL="17780">
                        <a:lnSpc>
                          <a:spcPct val="100000"/>
                        </a:lnSpc>
                        <a:spcBef>
                          <a:spcPts val="930"/>
                        </a:spcBef>
                      </a:pPr>
                      <a:r>
                        <a:rPr sz="900" b="1" dirty="0">
                          <a:latin typeface="Arial"/>
                          <a:cs typeface="Arial"/>
                        </a:rPr>
                        <a:t>Liabilities</a:t>
                      </a:r>
                      <a:endParaRPr sz="900">
                        <a:latin typeface="Arial"/>
                        <a:cs typeface="Arial"/>
                      </a:endParaRPr>
                    </a:p>
                  </a:txBody>
                  <a:tcPr marL="0" marR="0" marT="118110" marB="0">
                    <a:lnT w="3175">
                      <a:solidFill>
                        <a:srgbClr val="000000"/>
                      </a:solidFill>
                      <a:prstDash val="solid"/>
                    </a:lnT>
                  </a:tcPr>
                </a:tc>
                <a:tc>
                  <a:txBody>
                    <a:bodyPr/>
                    <a:lstStyle/>
                    <a:p>
                      <a:pPr>
                        <a:lnSpc>
                          <a:spcPct val="100000"/>
                        </a:lnSpc>
                      </a:pPr>
                      <a:endParaRPr sz="900">
                        <a:latin typeface="Times New Roman"/>
                        <a:cs typeface="Times New Roman"/>
                      </a:endParaRPr>
                    </a:p>
                  </a:txBody>
                  <a:tcPr marL="0" marR="0" marT="0" marB="0">
                    <a:lnR w="38100">
                      <a:solidFill>
                        <a:srgbClr val="FFFFFF"/>
                      </a:solidFill>
                      <a:prstDash val="solid"/>
                    </a:lnR>
                    <a:lnT w="3175">
                      <a:solidFill>
                        <a:srgbClr val="000000"/>
                      </a:solidFill>
                      <a:prstDash val="solid"/>
                    </a:lnT>
                  </a:tcPr>
                </a:tc>
                <a:tc>
                  <a:txBody>
                    <a:bodyPr/>
                    <a:lstStyle/>
                    <a:p>
                      <a:pPr>
                        <a:lnSpc>
                          <a:spcPct val="100000"/>
                        </a:lnSpc>
                      </a:pPr>
                      <a:endParaRPr sz="900">
                        <a:latin typeface="Times New Roman"/>
                        <a:cs typeface="Times New Roman"/>
                      </a:endParaRPr>
                    </a:p>
                  </a:txBody>
                  <a:tcPr marL="0" marR="0" marT="0" marB="0">
                    <a:lnL w="38100">
                      <a:solidFill>
                        <a:srgbClr val="FFFFFF"/>
                      </a:solidFill>
                      <a:prstDash val="solid"/>
                    </a:lnL>
                    <a:lnR w="28575">
                      <a:solidFill>
                        <a:srgbClr val="FFFFFF"/>
                      </a:solidFill>
                      <a:prstDash val="solid"/>
                    </a:lnR>
                    <a:lnT w="3175">
                      <a:solidFill>
                        <a:srgbClr val="000000"/>
                      </a:solidFill>
                      <a:prstDash val="solid"/>
                    </a:lnT>
                    <a:solidFill>
                      <a:srgbClr val="E6E7E8"/>
                    </a:solidFill>
                  </a:tcPr>
                </a:tc>
                <a:tc>
                  <a:txBody>
                    <a:bodyPr/>
                    <a:lstStyle/>
                    <a:p>
                      <a:pPr>
                        <a:lnSpc>
                          <a:spcPct val="100000"/>
                        </a:lnSpc>
                      </a:pPr>
                      <a:endParaRPr sz="900" dirty="0">
                        <a:latin typeface="Times New Roman"/>
                        <a:cs typeface="Times New Roman"/>
                      </a:endParaRPr>
                    </a:p>
                  </a:txBody>
                  <a:tcPr marL="0" marR="0" marT="0" marB="0">
                    <a:lnL w="28575">
                      <a:solidFill>
                        <a:srgbClr val="FFFFFF"/>
                      </a:solidFill>
                      <a:prstDash val="solid"/>
                    </a:lnL>
                    <a:lnT w="3175">
                      <a:solidFill>
                        <a:srgbClr val="000000"/>
                      </a:solidFill>
                      <a:prstDash val="solid"/>
                    </a:lnT>
                  </a:tcPr>
                </a:tc>
                <a:extLst>
                  <a:ext uri="{0D108BD9-81ED-4DB2-BD59-A6C34878D82A}">
                    <a16:rowId xmlns:a16="http://schemas.microsoft.com/office/drawing/2014/main" val="10019"/>
                  </a:ext>
                </a:extLst>
              </a:tr>
              <a:tr h="170322">
                <a:tc>
                  <a:txBody>
                    <a:bodyPr/>
                    <a:lstStyle/>
                    <a:p>
                      <a:pPr marL="17780">
                        <a:lnSpc>
                          <a:spcPct val="100000"/>
                        </a:lnSpc>
                        <a:spcBef>
                          <a:spcPts val="284"/>
                        </a:spcBef>
                      </a:pPr>
                      <a:r>
                        <a:rPr sz="900" dirty="0">
                          <a:latin typeface="Arial"/>
                          <a:cs typeface="Arial"/>
                        </a:rPr>
                        <a:t>Non-Current</a:t>
                      </a:r>
                      <a:r>
                        <a:rPr sz="900" spc="-5" dirty="0">
                          <a:latin typeface="Arial"/>
                          <a:cs typeface="Arial"/>
                        </a:rPr>
                        <a:t> </a:t>
                      </a:r>
                      <a:r>
                        <a:rPr sz="900" dirty="0">
                          <a:latin typeface="Arial"/>
                          <a:cs typeface="Arial"/>
                        </a:rPr>
                        <a:t>Liabilities</a:t>
                      </a:r>
                      <a:endParaRPr sz="900">
                        <a:latin typeface="Arial"/>
                        <a:cs typeface="Arial"/>
                      </a:endParaRPr>
                    </a:p>
                  </a:txBody>
                  <a:tcPr marL="0" marR="0" marT="36194" marB="0"/>
                </a:tc>
                <a:tc>
                  <a:txBody>
                    <a:bodyPr/>
                    <a:lstStyle/>
                    <a:p>
                      <a:pPr>
                        <a:lnSpc>
                          <a:spcPct val="100000"/>
                        </a:lnSpc>
                      </a:pPr>
                      <a:endParaRPr sz="900">
                        <a:latin typeface="Times New Roman"/>
                        <a:cs typeface="Times New Roman"/>
                      </a:endParaRPr>
                    </a:p>
                  </a:txBody>
                  <a:tcPr marL="0" marR="0" marT="0" marB="0">
                    <a:lnR w="38100">
                      <a:solidFill>
                        <a:srgbClr val="FFFFFF"/>
                      </a:solidFill>
                      <a:prstDash val="solid"/>
                    </a:lnR>
                  </a:tcPr>
                </a:tc>
                <a:tc>
                  <a:txBody>
                    <a:bodyPr/>
                    <a:lstStyle/>
                    <a:p>
                      <a:pPr>
                        <a:lnSpc>
                          <a:spcPct val="100000"/>
                        </a:lnSpc>
                      </a:pPr>
                      <a:endParaRPr sz="900">
                        <a:latin typeface="Times New Roman"/>
                        <a:cs typeface="Times New Roman"/>
                      </a:endParaRPr>
                    </a:p>
                  </a:txBody>
                  <a:tcPr marL="0" marR="0" marT="0" marB="0">
                    <a:lnL w="38100">
                      <a:solidFill>
                        <a:srgbClr val="FFFFFF"/>
                      </a:solidFill>
                      <a:prstDash val="solid"/>
                    </a:lnL>
                    <a:lnR w="28575">
                      <a:solidFill>
                        <a:srgbClr val="FFFFFF"/>
                      </a:solidFill>
                      <a:prstDash val="solid"/>
                    </a:lnR>
                    <a:solidFill>
                      <a:srgbClr val="E6E7E8"/>
                    </a:solidFill>
                  </a:tcPr>
                </a:tc>
                <a:tc>
                  <a:txBody>
                    <a:bodyPr/>
                    <a:lstStyle/>
                    <a:p>
                      <a:pPr>
                        <a:lnSpc>
                          <a:spcPct val="100000"/>
                        </a:lnSpc>
                      </a:pPr>
                      <a:endParaRPr sz="900" dirty="0">
                        <a:latin typeface="Times New Roman"/>
                        <a:cs typeface="Times New Roman"/>
                      </a:endParaRPr>
                    </a:p>
                  </a:txBody>
                  <a:tcPr marL="0" marR="0" marT="0" marB="0">
                    <a:lnL w="28575">
                      <a:solidFill>
                        <a:srgbClr val="FFFFFF"/>
                      </a:solidFill>
                      <a:prstDash val="solid"/>
                    </a:lnL>
                  </a:tcPr>
                </a:tc>
                <a:extLst>
                  <a:ext uri="{0D108BD9-81ED-4DB2-BD59-A6C34878D82A}">
                    <a16:rowId xmlns:a16="http://schemas.microsoft.com/office/drawing/2014/main" val="10020"/>
                  </a:ext>
                </a:extLst>
              </a:tr>
              <a:tr h="140376">
                <a:tc>
                  <a:txBody>
                    <a:bodyPr/>
                    <a:lstStyle/>
                    <a:p>
                      <a:pPr marL="17780">
                        <a:lnSpc>
                          <a:spcPct val="100000"/>
                        </a:lnSpc>
                        <a:spcBef>
                          <a:spcPts val="45"/>
                        </a:spcBef>
                      </a:pPr>
                      <a:r>
                        <a:rPr sz="900" dirty="0">
                          <a:latin typeface="Arial"/>
                          <a:cs typeface="Arial"/>
                        </a:rPr>
                        <a:t>Finance lease</a:t>
                      </a:r>
                      <a:r>
                        <a:rPr sz="900" spc="-5" dirty="0">
                          <a:latin typeface="Arial"/>
                          <a:cs typeface="Arial"/>
                        </a:rPr>
                        <a:t> </a:t>
                      </a:r>
                      <a:r>
                        <a:rPr sz="900" dirty="0">
                          <a:latin typeface="Arial"/>
                          <a:cs typeface="Arial"/>
                        </a:rPr>
                        <a:t>liabilities</a:t>
                      </a:r>
                      <a:endParaRPr sz="900">
                        <a:latin typeface="Arial"/>
                        <a:cs typeface="Arial"/>
                      </a:endParaRPr>
                    </a:p>
                  </a:txBody>
                  <a:tcPr marL="0" marR="0" marT="5715" marB="0"/>
                </a:tc>
                <a:tc>
                  <a:txBody>
                    <a:bodyPr/>
                    <a:lstStyle/>
                    <a:p>
                      <a:pPr marL="49530" algn="ctr">
                        <a:lnSpc>
                          <a:spcPct val="100000"/>
                        </a:lnSpc>
                        <a:spcBef>
                          <a:spcPts val="45"/>
                        </a:spcBef>
                      </a:pPr>
                      <a:r>
                        <a:rPr sz="900" b="1" dirty="0">
                          <a:latin typeface="Arial"/>
                          <a:cs typeface="Arial"/>
                        </a:rPr>
                        <a:t>10</a:t>
                      </a:r>
                      <a:endParaRPr sz="900">
                        <a:latin typeface="Arial"/>
                        <a:cs typeface="Arial"/>
                      </a:endParaRPr>
                    </a:p>
                  </a:txBody>
                  <a:tcPr marL="0" marR="0" marT="5715" marB="0">
                    <a:lnR w="38100">
                      <a:solidFill>
                        <a:srgbClr val="FFFFFF"/>
                      </a:solidFill>
                      <a:prstDash val="solid"/>
                    </a:lnR>
                  </a:tcPr>
                </a:tc>
                <a:tc>
                  <a:txBody>
                    <a:bodyPr/>
                    <a:lstStyle/>
                    <a:p>
                      <a:pPr marR="83820" algn="r">
                        <a:lnSpc>
                          <a:spcPct val="100000"/>
                        </a:lnSpc>
                        <a:spcBef>
                          <a:spcPts val="45"/>
                        </a:spcBef>
                      </a:pPr>
                      <a:r>
                        <a:rPr sz="900" dirty="0">
                          <a:latin typeface="Arial"/>
                          <a:cs typeface="Arial"/>
                        </a:rPr>
                        <a:t>131</a:t>
                      </a:r>
                      <a:r>
                        <a:rPr sz="900" spc="-100" dirty="0">
                          <a:latin typeface="Arial"/>
                          <a:cs typeface="Arial"/>
                        </a:rPr>
                        <a:t> </a:t>
                      </a:r>
                      <a:r>
                        <a:rPr sz="900" dirty="0">
                          <a:latin typeface="Arial"/>
                          <a:cs typeface="Arial"/>
                        </a:rPr>
                        <a:t>954</a:t>
                      </a:r>
                      <a:endParaRPr sz="900">
                        <a:latin typeface="Arial"/>
                        <a:cs typeface="Arial"/>
                      </a:endParaRPr>
                    </a:p>
                  </a:txBody>
                  <a:tcPr marL="0" marR="0" marT="5715" marB="0">
                    <a:lnL w="38100">
                      <a:solidFill>
                        <a:srgbClr val="FFFFFF"/>
                      </a:solidFill>
                      <a:prstDash val="solid"/>
                    </a:lnL>
                    <a:lnR w="28575">
                      <a:solidFill>
                        <a:srgbClr val="FFFFFF"/>
                      </a:solidFill>
                      <a:prstDash val="solid"/>
                    </a:lnR>
                    <a:solidFill>
                      <a:srgbClr val="E6E7E8"/>
                    </a:solidFill>
                  </a:tcPr>
                </a:tc>
                <a:tc>
                  <a:txBody>
                    <a:bodyPr/>
                    <a:lstStyle/>
                    <a:p>
                      <a:pPr marR="26670" algn="r">
                        <a:lnSpc>
                          <a:spcPct val="100000"/>
                        </a:lnSpc>
                        <a:spcBef>
                          <a:spcPts val="45"/>
                        </a:spcBef>
                      </a:pPr>
                      <a:r>
                        <a:rPr sz="900" dirty="0">
                          <a:latin typeface="Arial"/>
                          <a:cs typeface="Arial"/>
                        </a:rPr>
                        <a:t>270</a:t>
                      </a:r>
                      <a:r>
                        <a:rPr sz="900" spc="-100" dirty="0">
                          <a:latin typeface="Arial"/>
                          <a:cs typeface="Arial"/>
                        </a:rPr>
                        <a:t> </a:t>
                      </a:r>
                      <a:r>
                        <a:rPr sz="900" dirty="0">
                          <a:latin typeface="Arial"/>
                          <a:cs typeface="Arial"/>
                        </a:rPr>
                        <a:t>581</a:t>
                      </a:r>
                    </a:p>
                  </a:txBody>
                  <a:tcPr marL="0" marR="0" marT="5715" marB="0">
                    <a:lnL w="28575">
                      <a:solidFill>
                        <a:srgbClr val="FFFFFF"/>
                      </a:solidFill>
                      <a:prstDash val="solid"/>
                    </a:lnL>
                  </a:tcPr>
                </a:tc>
                <a:extLst>
                  <a:ext uri="{0D108BD9-81ED-4DB2-BD59-A6C34878D82A}">
                    <a16:rowId xmlns:a16="http://schemas.microsoft.com/office/drawing/2014/main" val="10021"/>
                  </a:ext>
                </a:extLst>
              </a:tr>
              <a:tr h="137880">
                <a:tc>
                  <a:txBody>
                    <a:bodyPr/>
                    <a:lstStyle/>
                    <a:p>
                      <a:pPr marL="17780">
                        <a:lnSpc>
                          <a:spcPct val="100000"/>
                        </a:lnSpc>
                        <a:spcBef>
                          <a:spcPts val="25"/>
                        </a:spcBef>
                      </a:pPr>
                      <a:r>
                        <a:rPr sz="900" dirty="0">
                          <a:latin typeface="Arial"/>
                          <a:cs typeface="Arial"/>
                        </a:rPr>
                        <a:t>Deferred Recapitalisation</a:t>
                      </a:r>
                      <a:r>
                        <a:rPr sz="900" spc="-5" dirty="0">
                          <a:latin typeface="Arial"/>
                          <a:cs typeface="Arial"/>
                        </a:rPr>
                        <a:t> </a:t>
                      </a:r>
                      <a:r>
                        <a:rPr sz="900" dirty="0">
                          <a:latin typeface="Arial"/>
                          <a:cs typeface="Arial"/>
                        </a:rPr>
                        <a:t>Grant</a:t>
                      </a:r>
                      <a:endParaRPr sz="900">
                        <a:latin typeface="Arial"/>
                        <a:cs typeface="Arial"/>
                      </a:endParaRPr>
                    </a:p>
                  </a:txBody>
                  <a:tcPr marL="0" marR="0" marT="3175" marB="0"/>
                </a:tc>
                <a:tc>
                  <a:txBody>
                    <a:bodyPr/>
                    <a:lstStyle/>
                    <a:p>
                      <a:pPr marL="44450" algn="ctr">
                        <a:lnSpc>
                          <a:spcPct val="100000"/>
                        </a:lnSpc>
                        <a:spcBef>
                          <a:spcPts val="25"/>
                        </a:spcBef>
                      </a:pPr>
                      <a:r>
                        <a:rPr sz="900" b="1" spc="-25" dirty="0">
                          <a:latin typeface="Arial"/>
                          <a:cs typeface="Arial"/>
                        </a:rPr>
                        <a:t>11</a:t>
                      </a:r>
                      <a:endParaRPr sz="900">
                        <a:latin typeface="Arial"/>
                        <a:cs typeface="Arial"/>
                      </a:endParaRPr>
                    </a:p>
                  </a:txBody>
                  <a:tcPr marL="0" marR="0" marT="3175" marB="0">
                    <a:lnR w="38100">
                      <a:solidFill>
                        <a:srgbClr val="FFFFFF"/>
                      </a:solidFill>
                      <a:prstDash val="solid"/>
                    </a:lnR>
                  </a:tcPr>
                </a:tc>
                <a:tc>
                  <a:txBody>
                    <a:bodyPr/>
                    <a:lstStyle/>
                    <a:p>
                      <a:pPr marR="83185" algn="r">
                        <a:lnSpc>
                          <a:spcPct val="100000"/>
                        </a:lnSpc>
                        <a:spcBef>
                          <a:spcPts val="25"/>
                        </a:spcBef>
                      </a:pPr>
                      <a:r>
                        <a:rPr sz="900" dirty="0">
                          <a:latin typeface="Arial"/>
                          <a:cs typeface="Arial"/>
                        </a:rPr>
                        <a:t>436 247</a:t>
                      </a:r>
                      <a:r>
                        <a:rPr sz="900" spc="-100" dirty="0">
                          <a:latin typeface="Arial"/>
                          <a:cs typeface="Arial"/>
                        </a:rPr>
                        <a:t> </a:t>
                      </a:r>
                      <a:r>
                        <a:rPr sz="900" dirty="0">
                          <a:latin typeface="Arial"/>
                          <a:cs typeface="Arial"/>
                        </a:rPr>
                        <a:t>920</a:t>
                      </a:r>
                      <a:endParaRPr sz="900">
                        <a:latin typeface="Arial"/>
                        <a:cs typeface="Arial"/>
                      </a:endParaRPr>
                    </a:p>
                  </a:txBody>
                  <a:tcPr marL="0" marR="0" marT="3175" marB="0">
                    <a:lnL w="38100">
                      <a:solidFill>
                        <a:srgbClr val="FFFFFF"/>
                      </a:solidFill>
                      <a:prstDash val="solid"/>
                    </a:lnL>
                    <a:lnR w="28575">
                      <a:solidFill>
                        <a:srgbClr val="FFFFFF"/>
                      </a:solidFill>
                      <a:prstDash val="solid"/>
                    </a:lnR>
                    <a:solidFill>
                      <a:srgbClr val="E6E7E8"/>
                    </a:solidFill>
                  </a:tcPr>
                </a:tc>
                <a:tc>
                  <a:txBody>
                    <a:bodyPr/>
                    <a:lstStyle/>
                    <a:p>
                      <a:pPr marR="40640" algn="r">
                        <a:lnSpc>
                          <a:spcPct val="100000"/>
                        </a:lnSpc>
                        <a:spcBef>
                          <a:spcPts val="25"/>
                        </a:spcBef>
                      </a:pPr>
                      <a:r>
                        <a:rPr sz="900" dirty="0">
                          <a:latin typeface="Arial"/>
                          <a:cs typeface="Arial"/>
                        </a:rPr>
                        <a:t>444 291</a:t>
                      </a:r>
                      <a:r>
                        <a:rPr sz="900" spc="-100" dirty="0">
                          <a:latin typeface="Arial"/>
                          <a:cs typeface="Arial"/>
                        </a:rPr>
                        <a:t> </a:t>
                      </a:r>
                      <a:r>
                        <a:rPr sz="900" dirty="0">
                          <a:latin typeface="Arial"/>
                          <a:cs typeface="Arial"/>
                        </a:rPr>
                        <a:t>521</a:t>
                      </a:r>
                    </a:p>
                  </a:txBody>
                  <a:tcPr marL="0" marR="0" marT="3175" marB="0">
                    <a:lnL w="28575">
                      <a:solidFill>
                        <a:srgbClr val="FFFFFF"/>
                      </a:solidFill>
                      <a:prstDash val="solid"/>
                    </a:lnL>
                  </a:tcPr>
                </a:tc>
                <a:extLst>
                  <a:ext uri="{0D108BD9-81ED-4DB2-BD59-A6C34878D82A}">
                    <a16:rowId xmlns:a16="http://schemas.microsoft.com/office/drawing/2014/main" val="10022"/>
                  </a:ext>
                </a:extLst>
              </a:tr>
              <a:tr h="137880">
                <a:tc>
                  <a:txBody>
                    <a:bodyPr/>
                    <a:lstStyle/>
                    <a:p>
                      <a:pPr marL="17780">
                        <a:lnSpc>
                          <a:spcPct val="100000"/>
                        </a:lnSpc>
                        <a:spcBef>
                          <a:spcPts val="25"/>
                        </a:spcBef>
                      </a:pPr>
                      <a:r>
                        <a:rPr sz="900" dirty="0">
                          <a:latin typeface="Arial"/>
                          <a:cs typeface="Arial"/>
                        </a:rPr>
                        <a:t>Deferred government grant – Small-Animal</a:t>
                      </a:r>
                      <a:r>
                        <a:rPr sz="900" spc="-10" dirty="0">
                          <a:latin typeface="Arial"/>
                          <a:cs typeface="Arial"/>
                        </a:rPr>
                        <a:t> </a:t>
                      </a:r>
                      <a:r>
                        <a:rPr sz="900" dirty="0">
                          <a:latin typeface="Arial"/>
                          <a:cs typeface="Arial"/>
                        </a:rPr>
                        <a:t>Facility</a:t>
                      </a:r>
                      <a:endParaRPr sz="900">
                        <a:latin typeface="Arial"/>
                        <a:cs typeface="Arial"/>
                      </a:endParaRPr>
                    </a:p>
                  </a:txBody>
                  <a:tcPr marL="0" marR="0" marT="3175" marB="0"/>
                </a:tc>
                <a:tc>
                  <a:txBody>
                    <a:bodyPr/>
                    <a:lstStyle/>
                    <a:p>
                      <a:pPr marL="49530" algn="ctr">
                        <a:lnSpc>
                          <a:spcPct val="100000"/>
                        </a:lnSpc>
                        <a:spcBef>
                          <a:spcPts val="25"/>
                        </a:spcBef>
                      </a:pPr>
                      <a:r>
                        <a:rPr sz="900" b="1" dirty="0">
                          <a:latin typeface="Arial"/>
                          <a:cs typeface="Arial"/>
                        </a:rPr>
                        <a:t>12</a:t>
                      </a:r>
                      <a:endParaRPr sz="900">
                        <a:latin typeface="Arial"/>
                        <a:cs typeface="Arial"/>
                      </a:endParaRPr>
                    </a:p>
                  </a:txBody>
                  <a:tcPr marL="0" marR="0" marT="3175" marB="0">
                    <a:lnR w="38100">
                      <a:solidFill>
                        <a:srgbClr val="FFFFFF"/>
                      </a:solidFill>
                      <a:prstDash val="solid"/>
                    </a:lnR>
                  </a:tcPr>
                </a:tc>
                <a:tc>
                  <a:txBody>
                    <a:bodyPr/>
                    <a:lstStyle/>
                    <a:p>
                      <a:pPr marR="80010" algn="r">
                        <a:lnSpc>
                          <a:spcPct val="100000"/>
                        </a:lnSpc>
                        <a:spcBef>
                          <a:spcPts val="25"/>
                        </a:spcBef>
                      </a:pPr>
                      <a:r>
                        <a:rPr sz="900" dirty="0">
                          <a:latin typeface="Arial"/>
                          <a:cs typeface="Arial"/>
                        </a:rPr>
                        <a:t>20</a:t>
                      </a:r>
                      <a:r>
                        <a:rPr sz="900" spc="-100" dirty="0">
                          <a:latin typeface="Arial"/>
                          <a:cs typeface="Arial"/>
                        </a:rPr>
                        <a:t> </a:t>
                      </a:r>
                      <a:r>
                        <a:rPr sz="900" dirty="0">
                          <a:latin typeface="Arial"/>
                          <a:cs typeface="Arial"/>
                        </a:rPr>
                        <a:t>493</a:t>
                      </a:r>
                      <a:endParaRPr sz="900">
                        <a:latin typeface="Arial"/>
                        <a:cs typeface="Arial"/>
                      </a:endParaRPr>
                    </a:p>
                  </a:txBody>
                  <a:tcPr marL="0" marR="0" marT="3175" marB="0">
                    <a:lnL w="38100">
                      <a:solidFill>
                        <a:srgbClr val="FFFFFF"/>
                      </a:solidFill>
                      <a:prstDash val="solid"/>
                    </a:lnL>
                    <a:lnR w="28575">
                      <a:solidFill>
                        <a:srgbClr val="FFFFFF"/>
                      </a:solidFill>
                      <a:prstDash val="solid"/>
                    </a:lnR>
                    <a:solidFill>
                      <a:srgbClr val="E6E7E8"/>
                    </a:solidFill>
                  </a:tcPr>
                </a:tc>
                <a:tc>
                  <a:txBody>
                    <a:bodyPr/>
                    <a:lstStyle/>
                    <a:p>
                      <a:pPr marR="26670" algn="r">
                        <a:lnSpc>
                          <a:spcPct val="100000"/>
                        </a:lnSpc>
                        <a:spcBef>
                          <a:spcPts val="25"/>
                        </a:spcBef>
                      </a:pPr>
                      <a:r>
                        <a:rPr sz="900" dirty="0">
                          <a:latin typeface="Arial"/>
                          <a:cs typeface="Arial"/>
                        </a:rPr>
                        <a:t>306</a:t>
                      </a:r>
                      <a:r>
                        <a:rPr sz="900" spc="-100" dirty="0">
                          <a:latin typeface="Arial"/>
                          <a:cs typeface="Arial"/>
                        </a:rPr>
                        <a:t> </a:t>
                      </a:r>
                      <a:r>
                        <a:rPr sz="900" dirty="0">
                          <a:latin typeface="Arial"/>
                          <a:cs typeface="Arial"/>
                        </a:rPr>
                        <a:t>025</a:t>
                      </a:r>
                    </a:p>
                  </a:txBody>
                  <a:tcPr marL="0" marR="0" marT="3175" marB="0">
                    <a:lnL w="28575">
                      <a:solidFill>
                        <a:srgbClr val="FFFFFF"/>
                      </a:solidFill>
                      <a:prstDash val="solid"/>
                    </a:lnL>
                  </a:tcPr>
                </a:tc>
                <a:extLst>
                  <a:ext uri="{0D108BD9-81ED-4DB2-BD59-A6C34878D82A}">
                    <a16:rowId xmlns:a16="http://schemas.microsoft.com/office/drawing/2014/main" val="10023"/>
                  </a:ext>
                </a:extLst>
              </a:tr>
              <a:tr h="137880">
                <a:tc>
                  <a:txBody>
                    <a:bodyPr/>
                    <a:lstStyle/>
                    <a:p>
                      <a:pPr marL="17780">
                        <a:lnSpc>
                          <a:spcPct val="100000"/>
                        </a:lnSpc>
                        <a:spcBef>
                          <a:spcPts val="25"/>
                        </a:spcBef>
                      </a:pPr>
                      <a:r>
                        <a:rPr sz="900" dirty="0">
                          <a:latin typeface="Arial"/>
                          <a:cs typeface="Arial"/>
                        </a:rPr>
                        <a:t>Deferred government grant – Corporatisation of</a:t>
                      </a:r>
                      <a:r>
                        <a:rPr sz="900" spc="-10" dirty="0">
                          <a:latin typeface="Arial"/>
                          <a:cs typeface="Arial"/>
                        </a:rPr>
                        <a:t> </a:t>
                      </a:r>
                      <a:r>
                        <a:rPr sz="900" dirty="0">
                          <a:latin typeface="Arial"/>
                          <a:cs typeface="Arial"/>
                        </a:rPr>
                        <a:t>OBP</a:t>
                      </a:r>
                      <a:endParaRPr sz="900">
                        <a:latin typeface="Arial"/>
                        <a:cs typeface="Arial"/>
                      </a:endParaRPr>
                    </a:p>
                  </a:txBody>
                  <a:tcPr marL="0" marR="0" marT="3175" marB="0"/>
                </a:tc>
                <a:tc>
                  <a:txBody>
                    <a:bodyPr/>
                    <a:lstStyle/>
                    <a:p>
                      <a:pPr marL="49530" algn="ctr">
                        <a:lnSpc>
                          <a:spcPct val="100000"/>
                        </a:lnSpc>
                        <a:spcBef>
                          <a:spcPts val="25"/>
                        </a:spcBef>
                      </a:pPr>
                      <a:r>
                        <a:rPr sz="900" b="1" dirty="0">
                          <a:latin typeface="Arial"/>
                          <a:cs typeface="Arial"/>
                        </a:rPr>
                        <a:t>13</a:t>
                      </a:r>
                      <a:endParaRPr sz="900">
                        <a:latin typeface="Arial"/>
                        <a:cs typeface="Arial"/>
                      </a:endParaRPr>
                    </a:p>
                  </a:txBody>
                  <a:tcPr marL="0" marR="0" marT="3175" marB="0">
                    <a:lnR w="38100">
                      <a:solidFill>
                        <a:srgbClr val="FFFFFF"/>
                      </a:solidFill>
                      <a:prstDash val="solid"/>
                    </a:lnR>
                  </a:tcPr>
                </a:tc>
                <a:tc>
                  <a:txBody>
                    <a:bodyPr/>
                    <a:lstStyle/>
                    <a:p>
                      <a:pPr marR="82550" algn="r">
                        <a:lnSpc>
                          <a:spcPct val="100000"/>
                        </a:lnSpc>
                        <a:spcBef>
                          <a:spcPts val="25"/>
                        </a:spcBef>
                      </a:pPr>
                      <a:r>
                        <a:rPr sz="900" dirty="0">
                          <a:latin typeface="Arial"/>
                          <a:cs typeface="Arial"/>
                        </a:rPr>
                        <a:t>6 973</a:t>
                      </a:r>
                      <a:r>
                        <a:rPr sz="900" spc="-100" dirty="0">
                          <a:latin typeface="Arial"/>
                          <a:cs typeface="Arial"/>
                        </a:rPr>
                        <a:t> </a:t>
                      </a:r>
                      <a:r>
                        <a:rPr sz="900" dirty="0">
                          <a:latin typeface="Arial"/>
                          <a:cs typeface="Arial"/>
                        </a:rPr>
                        <a:t>034</a:t>
                      </a:r>
                      <a:endParaRPr sz="900">
                        <a:latin typeface="Arial"/>
                        <a:cs typeface="Arial"/>
                      </a:endParaRPr>
                    </a:p>
                  </a:txBody>
                  <a:tcPr marL="0" marR="0" marT="3175" marB="0">
                    <a:lnL w="38100">
                      <a:solidFill>
                        <a:srgbClr val="FFFFFF"/>
                      </a:solidFill>
                      <a:prstDash val="solid"/>
                    </a:lnL>
                    <a:lnR w="28575">
                      <a:solidFill>
                        <a:srgbClr val="FFFFFF"/>
                      </a:solidFill>
                      <a:prstDash val="solid"/>
                    </a:lnR>
                    <a:solidFill>
                      <a:srgbClr val="E6E7E8"/>
                    </a:solidFill>
                  </a:tcPr>
                </a:tc>
                <a:tc>
                  <a:txBody>
                    <a:bodyPr/>
                    <a:lstStyle/>
                    <a:p>
                      <a:pPr marR="32384" algn="r">
                        <a:lnSpc>
                          <a:spcPct val="100000"/>
                        </a:lnSpc>
                        <a:spcBef>
                          <a:spcPts val="25"/>
                        </a:spcBef>
                      </a:pPr>
                      <a:r>
                        <a:rPr sz="900" dirty="0">
                          <a:latin typeface="Arial"/>
                          <a:cs typeface="Arial"/>
                        </a:rPr>
                        <a:t>9 224</a:t>
                      </a:r>
                      <a:r>
                        <a:rPr sz="900" spc="-100" dirty="0">
                          <a:latin typeface="Arial"/>
                          <a:cs typeface="Arial"/>
                        </a:rPr>
                        <a:t> </a:t>
                      </a:r>
                      <a:r>
                        <a:rPr sz="900" dirty="0">
                          <a:latin typeface="Arial"/>
                          <a:cs typeface="Arial"/>
                        </a:rPr>
                        <a:t>909</a:t>
                      </a:r>
                    </a:p>
                  </a:txBody>
                  <a:tcPr marL="0" marR="0" marT="3175" marB="0">
                    <a:lnL w="28575">
                      <a:solidFill>
                        <a:srgbClr val="FFFFFF"/>
                      </a:solidFill>
                      <a:prstDash val="solid"/>
                    </a:lnL>
                  </a:tcPr>
                </a:tc>
                <a:extLst>
                  <a:ext uri="{0D108BD9-81ED-4DB2-BD59-A6C34878D82A}">
                    <a16:rowId xmlns:a16="http://schemas.microsoft.com/office/drawing/2014/main" val="10024"/>
                  </a:ext>
                </a:extLst>
              </a:tr>
              <a:tr h="137880">
                <a:tc>
                  <a:txBody>
                    <a:bodyPr/>
                    <a:lstStyle/>
                    <a:p>
                      <a:pPr marL="17780">
                        <a:lnSpc>
                          <a:spcPct val="100000"/>
                        </a:lnSpc>
                        <a:spcBef>
                          <a:spcPts val="25"/>
                        </a:spcBef>
                      </a:pPr>
                      <a:r>
                        <a:rPr sz="900" dirty="0">
                          <a:latin typeface="Arial"/>
                          <a:cs typeface="Arial"/>
                        </a:rPr>
                        <a:t>Deferred Research and Development</a:t>
                      </a:r>
                      <a:r>
                        <a:rPr sz="900" spc="-5" dirty="0">
                          <a:latin typeface="Arial"/>
                          <a:cs typeface="Arial"/>
                        </a:rPr>
                        <a:t> </a:t>
                      </a:r>
                      <a:r>
                        <a:rPr sz="900" dirty="0">
                          <a:latin typeface="Arial"/>
                          <a:cs typeface="Arial"/>
                        </a:rPr>
                        <a:t>Grant</a:t>
                      </a:r>
                      <a:endParaRPr sz="900">
                        <a:latin typeface="Arial"/>
                        <a:cs typeface="Arial"/>
                      </a:endParaRPr>
                    </a:p>
                  </a:txBody>
                  <a:tcPr marL="0" marR="0" marT="3175" marB="0">
                    <a:lnB w="3175">
                      <a:solidFill>
                        <a:srgbClr val="000000"/>
                      </a:solidFill>
                      <a:prstDash val="solid"/>
                    </a:lnB>
                  </a:tcPr>
                </a:tc>
                <a:tc>
                  <a:txBody>
                    <a:bodyPr/>
                    <a:lstStyle/>
                    <a:p>
                      <a:pPr marL="49530" algn="ctr">
                        <a:lnSpc>
                          <a:spcPct val="100000"/>
                        </a:lnSpc>
                        <a:spcBef>
                          <a:spcPts val="25"/>
                        </a:spcBef>
                      </a:pPr>
                      <a:r>
                        <a:rPr sz="900" b="1" dirty="0">
                          <a:latin typeface="Arial"/>
                          <a:cs typeface="Arial"/>
                        </a:rPr>
                        <a:t>14</a:t>
                      </a:r>
                      <a:endParaRPr sz="900">
                        <a:latin typeface="Arial"/>
                        <a:cs typeface="Arial"/>
                      </a:endParaRPr>
                    </a:p>
                  </a:txBody>
                  <a:tcPr marL="0" marR="0" marT="3175" marB="0">
                    <a:lnR w="38100">
                      <a:solidFill>
                        <a:srgbClr val="FFFFFF"/>
                      </a:solidFill>
                      <a:prstDash val="solid"/>
                    </a:lnR>
                    <a:lnB w="3175">
                      <a:solidFill>
                        <a:srgbClr val="000000"/>
                      </a:solidFill>
                      <a:prstDash val="solid"/>
                    </a:lnB>
                  </a:tcPr>
                </a:tc>
                <a:tc>
                  <a:txBody>
                    <a:bodyPr/>
                    <a:lstStyle/>
                    <a:p>
                      <a:pPr marR="93980" algn="r">
                        <a:lnSpc>
                          <a:spcPct val="100000"/>
                        </a:lnSpc>
                        <a:spcBef>
                          <a:spcPts val="25"/>
                        </a:spcBef>
                      </a:pPr>
                      <a:r>
                        <a:rPr sz="900" dirty="0">
                          <a:latin typeface="Arial"/>
                          <a:cs typeface="Arial"/>
                        </a:rPr>
                        <a:t>25 403</a:t>
                      </a:r>
                      <a:r>
                        <a:rPr sz="900" spc="-100" dirty="0">
                          <a:latin typeface="Arial"/>
                          <a:cs typeface="Arial"/>
                        </a:rPr>
                        <a:t> </a:t>
                      </a:r>
                      <a:r>
                        <a:rPr sz="900" dirty="0">
                          <a:latin typeface="Arial"/>
                          <a:cs typeface="Arial"/>
                        </a:rPr>
                        <a:t>575</a:t>
                      </a:r>
                      <a:endParaRPr sz="900">
                        <a:latin typeface="Arial"/>
                        <a:cs typeface="Arial"/>
                      </a:endParaRPr>
                    </a:p>
                  </a:txBody>
                  <a:tcPr marL="0" marR="0" marT="3175" marB="0">
                    <a:lnL w="38100">
                      <a:solidFill>
                        <a:srgbClr val="FFFFFF"/>
                      </a:solidFill>
                      <a:prstDash val="solid"/>
                    </a:lnL>
                    <a:lnR w="28575">
                      <a:solidFill>
                        <a:srgbClr val="FFFFFF"/>
                      </a:solidFill>
                      <a:prstDash val="solid"/>
                    </a:lnR>
                    <a:lnB w="3175">
                      <a:solidFill>
                        <a:srgbClr val="000000"/>
                      </a:solidFill>
                      <a:prstDash val="solid"/>
                    </a:lnB>
                    <a:solidFill>
                      <a:srgbClr val="E6E7E8"/>
                    </a:solidFill>
                  </a:tcPr>
                </a:tc>
                <a:tc>
                  <a:txBody>
                    <a:bodyPr/>
                    <a:lstStyle/>
                    <a:p>
                      <a:pPr marR="36195" algn="r">
                        <a:lnSpc>
                          <a:spcPct val="100000"/>
                        </a:lnSpc>
                        <a:spcBef>
                          <a:spcPts val="25"/>
                        </a:spcBef>
                      </a:pPr>
                      <a:r>
                        <a:rPr sz="900" dirty="0">
                          <a:latin typeface="Arial"/>
                          <a:cs typeface="Arial"/>
                        </a:rPr>
                        <a:t>24 645</a:t>
                      </a:r>
                      <a:r>
                        <a:rPr sz="900" spc="-100" dirty="0">
                          <a:latin typeface="Arial"/>
                          <a:cs typeface="Arial"/>
                        </a:rPr>
                        <a:t> </a:t>
                      </a:r>
                      <a:r>
                        <a:rPr sz="900" dirty="0">
                          <a:latin typeface="Arial"/>
                          <a:cs typeface="Arial"/>
                        </a:rPr>
                        <a:t>636</a:t>
                      </a:r>
                    </a:p>
                  </a:txBody>
                  <a:tcPr marL="0" marR="0" marT="3175" marB="0">
                    <a:lnL w="28575">
                      <a:solidFill>
                        <a:srgbClr val="FFFFFF"/>
                      </a:solidFill>
                      <a:prstDash val="solid"/>
                    </a:lnL>
                    <a:lnB w="3175">
                      <a:solidFill>
                        <a:srgbClr val="000000"/>
                      </a:solidFill>
                      <a:prstDash val="solid"/>
                    </a:lnB>
                  </a:tcPr>
                </a:tc>
                <a:extLst>
                  <a:ext uri="{0D108BD9-81ED-4DB2-BD59-A6C34878D82A}">
                    <a16:rowId xmlns:a16="http://schemas.microsoft.com/office/drawing/2014/main" val="10025"/>
                  </a:ext>
                </a:extLst>
              </a:tr>
              <a:tr h="162211">
                <a:tc gridSpan="2">
                  <a:txBody>
                    <a:bodyPr/>
                    <a:lstStyle/>
                    <a:p>
                      <a:pPr>
                        <a:lnSpc>
                          <a:spcPct val="100000"/>
                        </a:lnSpc>
                      </a:pPr>
                      <a:endParaRPr sz="900">
                        <a:latin typeface="Times New Roman"/>
                        <a:cs typeface="Times New Roman"/>
                      </a:endParaRPr>
                    </a:p>
                  </a:txBody>
                  <a:tcPr marL="0" marR="0" marT="0" marB="0">
                    <a:lnR w="38100">
                      <a:solidFill>
                        <a:srgbClr val="FFFFFF"/>
                      </a:solidFill>
                      <a:prstDash val="solid"/>
                    </a:lnR>
                    <a:lnT w="3175">
                      <a:solidFill>
                        <a:srgbClr val="000000"/>
                      </a:solidFill>
                      <a:prstDash val="solid"/>
                    </a:lnT>
                    <a:lnB w="3175">
                      <a:solidFill>
                        <a:srgbClr val="000000"/>
                      </a:solidFill>
                      <a:prstDash val="solid"/>
                    </a:lnB>
                  </a:tcPr>
                </a:tc>
                <a:tc hMerge="1">
                  <a:txBody>
                    <a:bodyPr/>
                    <a:lstStyle/>
                    <a:p>
                      <a:endParaRPr/>
                    </a:p>
                  </a:txBody>
                  <a:tcPr marL="0" marR="0" marT="0" marB="0"/>
                </a:tc>
                <a:tc>
                  <a:txBody>
                    <a:bodyPr/>
                    <a:lstStyle/>
                    <a:p>
                      <a:pPr marR="90805" algn="r">
                        <a:lnSpc>
                          <a:spcPct val="100000"/>
                        </a:lnSpc>
                        <a:spcBef>
                          <a:spcPts val="219"/>
                        </a:spcBef>
                      </a:pPr>
                      <a:r>
                        <a:rPr sz="900" b="1" dirty="0">
                          <a:latin typeface="Arial"/>
                          <a:cs typeface="Arial"/>
                        </a:rPr>
                        <a:t>468 776</a:t>
                      </a:r>
                      <a:r>
                        <a:rPr sz="900" b="1" spc="-100" dirty="0">
                          <a:latin typeface="Arial"/>
                          <a:cs typeface="Arial"/>
                        </a:rPr>
                        <a:t> </a:t>
                      </a:r>
                      <a:r>
                        <a:rPr sz="900" b="1" dirty="0">
                          <a:latin typeface="Arial"/>
                          <a:cs typeface="Arial"/>
                        </a:rPr>
                        <a:t>976</a:t>
                      </a:r>
                      <a:endParaRPr sz="900">
                        <a:latin typeface="Arial"/>
                        <a:cs typeface="Arial"/>
                      </a:endParaRPr>
                    </a:p>
                  </a:txBody>
                  <a:tcPr marL="0" marR="0" marT="27939" marB="0">
                    <a:lnL w="38100">
                      <a:solidFill>
                        <a:srgbClr val="FFFFFF"/>
                      </a:solidFill>
                      <a:prstDash val="solid"/>
                    </a:lnL>
                    <a:lnR w="28575">
                      <a:solidFill>
                        <a:srgbClr val="FFFFFF"/>
                      </a:solidFill>
                      <a:prstDash val="solid"/>
                    </a:lnR>
                    <a:lnT w="3175">
                      <a:solidFill>
                        <a:srgbClr val="000000"/>
                      </a:solidFill>
                      <a:prstDash val="solid"/>
                    </a:lnT>
                    <a:lnB w="3175">
                      <a:solidFill>
                        <a:srgbClr val="000000"/>
                      </a:solidFill>
                      <a:prstDash val="solid"/>
                    </a:lnB>
                    <a:solidFill>
                      <a:srgbClr val="E6E7E8"/>
                    </a:solidFill>
                  </a:tcPr>
                </a:tc>
                <a:tc>
                  <a:txBody>
                    <a:bodyPr/>
                    <a:lstStyle/>
                    <a:p>
                      <a:pPr marR="40640" algn="r">
                        <a:lnSpc>
                          <a:spcPct val="100000"/>
                        </a:lnSpc>
                        <a:spcBef>
                          <a:spcPts val="219"/>
                        </a:spcBef>
                      </a:pPr>
                      <a:r>
                        <a:rPr sz="900" b="1" dirty="0">
                          <a:latin typeface="Arial"/>
                          <a:cs typeface="Arial"/>
                        </a:rPr>
                        <a:t>478 738</a:t>
                      </a:r>
                      <a:r>
                        <a:rPr sz="900" b="1" spc="-100" dirty="0">
                          <a:latin typeface="Arial"/>
                          <a:cs typeface="Arial"/>
                        </a:rPr>
                        <a:t> </a:t>
                      </a:r>
                      <a:r>
                        <a:rPr sz="900" b="1" dirty="0">
                          <a:latin typeface="Arial"/>
                          <a:cs typeface="Arial"/>
                        </a:rPr>
                        <a:t>672</a:t>
                      </a:r>
                      <a:endParaRPr sz="900" dirty="0">
                        <a:latin typeface="Arial"/>
                        <a:cs typeface="Arial"/>
                      </a:endParaRPr>
                    </a:p>
                  </a:txBody>
                  <a:tcPr marL="0" marR="0" marT="27939" marB="0">
                    <a:lnL w="28575">
                      <a:solidFill>
                        <a:srgbClr val="FFFFFF"/>
                      </a:solidFill>
                      <a:prstDash val="solid"/>
                    </a:lnL>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26"/>
                  </a:ext>
                </a:extLst>
              </a:tr>
              <a:tr h="252677">
                <a:tc>
                  <a:txBody>
                    <a:bodyPr/>
                    <a:lstStyle/>
                    <a:p>
                      <a:pPr marL="17780">
                        <a:lnSpc>
                          <a:spcPct val="100000"/>
                        </a:lnSpc>
                        <a:spcBef>
                          <a:spcPts val="945"/>
                        </a:spcBef>
                      </a:pPr>
                      <a:r>
                        <a:rPr sz="900" dirty="0">
                          <a:latin typeface="Arial"/>
                          <a:cs typeface="Arial"/>
                        </a:rPr>
                        <a:t>Current</a:t>
                      </a:r>
                      <a:r>
                        <a:rPr sz="900" spc="-5" dirty="0">
                          <a:latin typeface="Arial"/>
                          <a:cs typeface="Arial"/>
                        </a:rPr>
                        <a:t> </a:t>
                      </a:r>
                      <a:r>
                        <a:rPr sz="900" dirty="0">
                          <a:latin typeface="Arial"/>
                          <a:cs typeface="Arial"/>
                        </a:rPr>
                        <a:t>Liabilities</a:t>
                      </a:r>
                      <a:endParaRPr sz="900">
                        <a:latin typeface="Arial"/>
                        <a:cs typeface="Arial"/>
                      </a:endParaRPr>
                    </a:p>
                  </a:txBody>
                  <a:tcPr marL="0" marR="0" marT="120015" marB="0">
                    <a:lnT w="3175">
                      <a:solidFill>
                        <a:srgbClr val="000000"/>
                      </a:solidFill>
                      <a:prstDash val="solid"/>
                    </a:lnT>
                  </a:tcPr>
                </a:tc>
                <a:tc>
                  <a:txBody>
                    <a:bodyPr/>
                    <a:lstStyle/>
                    <a:p>
                      <a:pPr>
                        <a:lnSpc>
                          <a:spcPct val="100000"/>
                        </a:lnSpc>
                      </a:pPr>
                      <a:endParaRPr sz="900">
                        <a:latin typeface="Times New Roman"/>
                        <a:cs typeface="Times New Roman"/>
                      </a:endParaRPr>
                    </a:p>
                  </a:txBody>
                  <a:tcPr marL="0" marR="0" marT="0" marB="0">
                    <a:lnR w="38100">
                      <a:solidFill>
                        <a:srgbClr val="FFFFFF"/>
                      </a:solidFill>
                      <a:prstDash val="solid"/>
                    </a:lnR>
                    <a:lnT w="3175">
                      <a:solidFill>
                        <a:srgbClr val="000000"/>
                      </a:solidFill>
                      <a:prstDash val="solid"/>
                    </a:lnT>
                  </a:tcPr>
                </a:tc>
                <a:tc>
                  <a:txBody>
                    <a:bodyPr/>
                    <a:lstStyle/>
                    <a:p>
                      <a:pPr>
                        <a:lnSpc>
                          <a:spcPct val="100000"/>
                        </a:lnSpc>
                      </a:pPr>
                      <a:endParaRPr sz="900">
                        <a:latin typeface="Times New Roman"/>
                        <a:cs typeface="Times New Roman"/>
                      </a:endParaRPr>
                    </a:p>
                  </a:txBody>
                  <a:tcPr marL="0" marR="0" marT="0" marB="0">
                    <a:lnL w="38100">
                      <a:solidFill>
                        <a:srgbClr val="FFFFFF"/>
                      </a:solidFill>
                      <a:prstDash val="solid"/>
                    </a:lnL>
                    <a:lnR w="28575">
                      <a:solidFill>
                        <a:srgbClr val="FFFFFF"/>
                      </a:solidFill>
                      <a:prstDash val="solid"/>
                    </a:lnR>
                    <a:lnT w="3175">
                      <a:solidFill>
                        <a:srgbClr val="000000"/>
                      </a:solidFill>
                      <a:prstDash val="solid"/>
                    </a:lnT>
                    <a:solidFill>
                      <a:srgbClr val="E6E7E8"/>
                    </a:solidFill>
                  </a:tcPr>
                </a:tc>
                <a:tc>
                  <a:txBody>
                    <a:bodyPr/>
                    <a:lstStyle/>
                    <a:p>
                      <a:pPr>
                        <a:lnSpc>
                          <a:spcPct val="100000"/>
                        </a:lnSpc>
                      </a:pPr>
                      <a:endParaRPr sz="900" dirty="0">
                        <a:latin typeface="Times New Roman"/>
                        <a:cs typeface="Times New Roman"/>
                      </a:endParaRPr>
                    </a:p>
                  </a:txBody>
                  <a:tcPr marL="0" marR="0" marT="0" marB="0">
                    <a:lnL w="28575">
                      <a:solidFill>
                        <a:srgbClr val="FFFFFF"/>
                      </a:solidFill>
                      <a:prstDash val="solid"/>
                    </a:lnL>
                    <a:lnT w="3175">
                      <a:solidFill>
                        <a:srgbClr val="000000"/>
                      </a:solidFill>
                      <a:prstDash val="solid"/>
                    </a:lnT>
                  </a:tcPr>
                </a:tc>
                <a:extLst>
                  <a:ext uri="{0D108BD9-81ED-4DB2-BD59-A6C34878D82A}">
                    <a16:rowId xmlns:a16="http://schemas.microsoft.com/office/drawing/2014/main" val="10027"/>
                  </a:ext>
                </a:extLst>
              </a:tr>
              <a:tr h="140376">
                <a:tc>
                  <a:txBody>
                    <a:bodyPr/>
                    <a:lstStyle/>
                    <a:p>
                      <a:pPr marL="17780">
                        <a:lnSpc>
                          <a:spcPct val="100000"/>
                        </a:lnSpc>
                        <a:spcBef>
                          <a:spcPts val="45"/>
                        </a:spcBef>
                      </a:pPr>
                      <a:r>
                        <a:rPr sz="900" dirty="0">
                          <a:latin typeface="Arial"/>
                          <a:cs typeface="Arial"/>
                        </a:rPr>
                        <a:t>Finance lease</a:t>
                      </a:r>
                      <a:r>
                        <a:rPr sz="900" spc="-5" dirty="0">
                          <a:latin typeface="Arial"/>
                          <a:cs typeface="Arial"/>
                        </a:rPr>
                        <a:t> </a:t>
                      </a:r>
                      <a:r>
                        <a:rPr sz="900" dirty="0">
                          <a:latin typeface="Arial"/>
                          <a:cs typeface="Arial"/>
                        </a:rPr>
                        <a:t>liabilities</a:t>
                      </a:r>
                      <a:endParaRPr sz="900">
                        <a:latin typeface="Arial"/>
                        <a:cs typeface="Arial"/>
                      </a:endParaRPr>
                    </a:p>
                  </a:txBody>
                  <a:tcPr marL="0" marR="0" marT="5715" marB="0"/>
                </a:tc>
                <a:tc>
                  <a:txBody>
                    <a:bodyPr/>
                    <a:lstStyle/>
                    <a:p>
                      <a:pPr marL="49530" algn="ctr">
                        <a:lnSpc>
                          <a:spcPct val="100000"/>
                        </a:lnSpc>
                        <a:spcBef>
                          <a:spcPts val="45"/>
                        </a:spcBef>
                      </a:pPr>
                      <a:r>
                        <a:rPr sz="900" b="1" dirty="0">
                          <a:latin typeface="Arial"/>
                          <a:cs typeface="Arial"/>
                        </a:rPr>
                        <a:t>10</a:t>
                      </a:r>
                      <a:endParaRPr sz="900">
                        <a:latin typeface="Arial"/>
                        <a:cs typeface="Arial"/>
                      </a:endParaRPr>
                    </a:p>
                  </a:txBody>
                  <a:tcPr marL="0" marR="0" marT="5715" marB="0">
                    <a:lnR w="38100">
                      <a:solidFill>
                        <a:srgbClr val="FFFFFF"/>
                      </a:solidFill>
                      <a:prstDash val="solid"/>
                    </a:lnR>
                  </a:tcPr>
                </a:tc>
                <a:tc>
                  <a:txBody>
                    <a:bodyPr/>
                    <a:lstStyle/>
                    <a:p>
                      <a:pPr marR="83820" algn="r">
                        <a:lnSpc>
                          <a:spcPct val="100000"/>
                        </a:lnSpc>
                        <a:spcBef>
                          <a:spcPts val="45"/>
                        </a:spcBef>
                      </a:pPr>
                      <a:r>
                        <a:rPr sz="900" dirty="0">
                          <a:latin typeface="Arial"/>
                          <a:cs typeface="Arial"/>
                        </a:rPr>
                        <a:t>157</a:t>
                      </a:r>
                      <a:r>
                        <a:rPr sz="900" spc="-100" dirty="0">
                          <a:latin typeface="Arial"/>
                          <a:cs typeface="Arial"/>
                        </a:rPr>
                        <a:t> </a:t>
                      </a:r>
                      <a:r>
                        <a:rPr sz="900" dirty="0">
                          <a:latin typeface="Arial"/>
                          <a:cs typeface="Arial"/>
                        </a:rPr>
                        <a:t>876</a:t>
                      </a:r>
                      <a:endParaRPr sz="900">
                        <a:latin typeface="Arial"/>
                        <a:cs typeface="Arial"/>
                      </a:endParaRPr>
                    </a:p>
                  </a:txBody>
                  <a:tcPr marL="0" marR="0" marT="5715" marB="0">
                    <a:lnL w="38100">
                      <a:solidFill>
                        <a:srgbClr val="FFFFFF"/>
                      </a:solidFill>
                      <a:prstDash val="solid"/>
                    </a:lnL>
                    <a:lnR w="28575">
                      <a:solidFill>
                        <a:srgbClr val="FFFFFF"/>
                      </a:solidFill>
                      <a:prstDash val="solid"/>
                    </a:lnR>
                    <a:solidFill>
                      <a:srgbClr val="E6E7E8"/>
                    </a:solidFill>
                  </a:tcPr>
                </a:tc>
                <a:tc>
                  <a:txBody>
                    <a:bodyPr/>
                    <a:lstStyle/>
                    <a:p>
                      <a:pPr marR="26670" algn="r">
                        <a:lnSpc>
                          <a:spcPct val="100000"/>
                        </a:lnSpc>
                        <a:spcBef>
                          <a:spcPts val="45"/>
                        </a:spcBef>
                      </a:pPr>
                      <a:r>
                        <a:rPr sz="900" dirty="0">
                          <a:latin typeface="Arial"/>
                          <a:cs typeface="Arial"/>
                        </a:rPr>
                        <a:t>157</a:t>
                      </a:r>
                      <a:r>
                        <a:rPr sz="900" spc="-100" dirty="0">
                          <a:latin typeface="Arial"/>
                          <a:cs typeface="Arial"/>
                        </a:rPr>
                        <a:t> </a:t>
                      </a:r>
                      <a:r>
                        <a:rPr sz="900" dirty="0">
                          <a:latin typeface="Arial"/>
                          <a:cs typeface="Arial"/>
                        </a:rPr>
                        <a:t>876</a:t>
                      </a:r>
                    </a:p>
                  </a:txBody>
                  <a:tcPr marL="0" marR="0" marT="5715" marB="0">
                    <a:lnL w="28575">
                      <a:solidFill>
                        <a:srgbClr val="FFFFFF"/>
                      </a:solidFill>
                      <a:prstDash val="solid"/>
                    </a:lnL>
                  </a:tcPr>
                </a:tc>
                <a:extLst>
                  <a:ext uri="{0D108BD9-81ED-4DB2-BD59-A6C34878D82A}">
                    <a16:rowId xmlns:a16="http://schemas.microsoft.com/office/drawing/2014/main" val="10028"/>
                  </a:ext>
                </a:extLst>
              </a:tr>
              <a:tr h="137880">
                <a:tc>
                  <a:txBody>
                    <a:bodyPr/>
                    <a:lstStyle/>
                    <a:p>
                      <a:pPr marL="17780">
                        <a:lnSpc>
                          <a:spcPct val="100000"/>
                        </a:lnSpc>
                        <a:spcBef>
                          <a:spcPts val="25"/>
                        </a:spcBef>
                      </a:pPr>
                      <a:r>
                        <a:rPr sz="900" spc="-10" dirty="0">
                          <a:latin typeface="Arial"/>
                          <a:cs typeface="Arial"/>
                        </a:rPr>
                        <a:t>Trade </a:t>
                      </a:r>
                      <a:r>
                        <a:rPr sz="900" dirty="0">
                          <a:latin typeface="Arial"/>
                          <a:cs typeface="Arial"/>
                        </a:rPr>
                        <a:t>and other</a:t>
                      </a:r>
                      <a:r>
                        <a:rPr sz="900" spc="5" dirty="0">
                          <a:latin typeface="Arial"/>
                          <a:cs typeface="Arial"/>
                        </a:rPr>
                        <a:t> </a:t>
                      </a:r>
                      <a:r>
                        <a:rPr sz="900" dirty="0">
                          <a:latin typeface="Arial"/>
                          <a:cs typeface="Arial"/>
                        </a:rPr>
                        <a:t>payables</a:t>
                      </a:r>
                      <a:endParaRPr sz="900">
                        <a:latin typeface="Arial"/>
                        <a:cs typeface="Arial"/>
                      </a:endParaRPr>
                    </a:p>
                  </a:txBody>
                  <a:tcPr marL="0" marR="0" marT="3175" marB="0"/>
                </a:tc>
                <a:tc>
                  <a:txBody>
                    <a:bodyPr/>
                    <a:lstStyle/>
                    <a:p>
                      <a:pPr marL="49530" algn="ctr">
                        <a:lnSpc>
                          <a:spcPct val="100000"/>
                        </a:lnSpc>
                        <a:spcBef>
                          <a:spcPts val="25"/>
                        </a:spcBef>
                      </a:pPr>
                      <a:r>
                        <a:rPr sz="900" b="1" dirty="0">
                          <a:latin typeface="Arial"/>
                          <a:cs typeface="Arial"/>
                        </a:rPr>
                        <a:t>15</a:t>
                      </a:r>
                      <a:endParaRPr sz="900">
                        <a:latin typeface="Arial"/>
                        <a:cs typeface="Arial"/>
                      </a:endParaRPr>
                    </a:p>
                  </a:txBody>
                  <a:tcPr marL="0" marR="0" marT="3175" marB="0">
                    <a:lnR w="38100">
                      <a:solidFill>
                        <a:srgbClr val="FFFFFF"/>
                      </a:solidFill>
                      <a:prstDash val="solid"/>
                    </a:lnR>
                  </a:tcPr>
                </a:tc>
                <a:tc>
                  <a:txBody>
                    <a:bodyPr/>
                    <a:lstStyle/>
                    <a:p>
                      <a:pPr marR="79375" algn="r">
                        <a:lnSpc>
                          <a:spcPct val="100000"/>
                        </a:lnSpc>
                        <a:spcBef>
                          <a:spcPts val="25"/>
                        </a:spcBef>
                      </a:pPr>
                      <a:r>
                        <a:rPr sz="900" dirty="0">
                          <a:latin typeface="Arial"/>
                          <a:cs typeface="Arial"/>
                        </a:rPr>
                        <a:t>23 612</a:t>
                      </a:r>
                      <a:r>
                        <a:rPr sz="900" spc="-100" dirty="0">
                          <a:latin typeface="Arial"/>
                          <a:cs typeface="Arial"/>
                        </a:rPr>
                        <a:t> </a:t>
                      </a:r>
                      <a:r>
                        <a:rPr sz="900" dirty="0">
                          <a:latin typeface="Arial"/>
                          <a:cs typeface="Arial"/>
                        </a:rPr>
                        <a:t>331</a:t>
                      </a:r>
                      <a:endParaRPr sz="900">
                        <a:latin typeface="Arial"/>
                        <a:cs typeface="Arial"/>
                      </a:endParaRPr>
                    </a:p>
                  </a:txBody>
                  <a:tcPr marL="0" marR="0" marT="3175" marB="0">
                    <a:lnL w="38100">
                      <a:solidFill>
                        <a:srgbClr val="FFFFFF"/>
                      </a:solidFill>
                      <a:prstDash val="solid"/>
                    </a:lnL>
                    <a:lnR w="28575">
                      <a:solidFill>
                        <a:srgbClr val="FFFFFF"/>
                      </a:solidFill>
                      <a:prstDash val="solid"/>
                    </a:lnR>
                    <a:solidFill>
                      <a:srgbClr val="E6E7E8"/>
                    </a:solidFill>
                  </a:tcPr>
                </a:tc>
                <a:tc>
                  <a:txBody>
                    <a:bodyPr/>
                    <a:lstStyle/>
                    <a:p>
                      <a:pPr marR="36195" algn="r">
                        <a:lnSpc>
                          <a:spcPct val="100000"/>
                        </a:lnSpc>
                        <a:spcBef>
                          <a:spcPts val="25"/>
                        </a:spcBef>
                      </a:pPr>
                      <a:r>
                        <a:rPr sz="900" dirty="0">
                          <a:latin typeface="Arial"/>
                          <a:cs typeface="Arial"/>
                        </a:rPr>
                        <a:t>12 501</a:t>
                      </a:r>
                      <a:r>
                        <a:rPr sz="900" spc="-100" dirty="0">
                          <a:latin typeface="Arial"/>
                          <a:cs typeface="Arial"/>
                        </a:rPr>
                        <a:t> </a:t>
                      </a:r>
                      <a:r>
                        <a:rPr sz="900" dirty="0">
                          <a:latin typeface="Arial"/>
                          <a:cs typeface="Arial"/>
                        </a:rPr>
                        <a:t>587</a:t>
                      </a:r>
                    </a:p>
                  </a:txBody>
                  <a:tcPr marL="0" marR="0" marT="3175" marB="0">
                    <a:lnL w="28575">
                      <a:solidFill>
                        <a:srgbClr val="FFFFFF"/>
                      </a:solidFill>
                      <a:prstDash val="solid"/>
                    </a:lnL>
                  </a:tcPr>
                </a:tc>
                <a:extLst>
                  <a:ext uri="{0D108BD9-81ED-4DB2-BD59-A6C34878D82A}">
                    <a16:rowId xmlns:a16="http://schemas.microsoft.com/office/drawing/2014/main" val="10029"/>
                  </a:ext>
                </a:extLst>
              </a:tr>
              <a:tr h="137880">
                <a:tc>
                  <a:txBody>
                    <a:bodyPr/>
                    <a:lstStyle/>
                    <a:p>
                      <a:pPr marL="17780">
                        <a:lnSpc>
                          <a:spcPct val="100000"/>
                        </a:lnSpc>
                        <a:spcBef>
                          <a:spcPts val="25"/>
                        </a:spcBef>
                      </a:pPr>
                      <a:r>
                        <a:rPr sz="900" dirty="0">
                          <a:latin typeface="Arial"/>
                          <a:cs typeface="Arial"/>
                        </a:rPr>
                        <a:t>Deferred Recapitalisation</a:t>
                      </a:r>
                      <a:r>
                        <a:rPr sz="900" spc="-5" dirty="0">
                          <a:latin typeface="Arial"/>
                          <a:cs typeface="Arial"/>
                        </a:rPr>
                        <a:t> </a:t>
                      </a:r>
                      <a:r>
                        <a:rPr sz="900" dirty="0">
                          <a:latin typeface="Arial"/>
                          <a:cs typeface="Arial"/>
                        </a:rPr>
                        <a:t>Grant</a:t>
                      </a:r>
                      <a:endParaRPr sz="900">
                        <a:latin typeface="Arial"/>
                        <a:cs typeface="Arial"/>
                      </a:endParaRPr>
                    </a:p>
                  </a:txBody>
                  <a:tcPr marL="0" marR="0" marT="3175" marB="0"/>
                </a:tc>
                <a:tc>
                  <a:txBody>
                    <a:bodyPr/>
                    <a:lstStyle/>
                    <a:p>
                      <a:pPr marL="43815" algn="ctr">
                        <a:lnSpc>
                          <a:spcPct val="100000"/>
                        </a:lnSpc>
                        <a:spcBef>
                          <a:spcPts val="25"/>
                        </a:spcBef>
                      </a:pPr>
                      <a:r>
                        <a:rPr sz="900" b="1" spc="-25" dirty="0">
                          <a:latin typeface="Arial"/>
                          <a:cs typeface="Arial"/>
                        </a:rPr>
                        <a:t>11</a:t>
                      </a:r>
                      <a:endParaRPr sz="900">
                        <a:latin typeface="Arial"/>
                        <a:cs typeface="Arial"/>
                      </a:endParaRPr>
                    </a:p>
                  </a:txBody>
                  <a:tcPr marL="0" marR="0" marT="3175" marB="0">
                    <a:lnR w="38100">
                      <a:solidFill>
                        <a:srgbClr val="FFFFFF"/>
                      </a:solidFill>
                      <a:prstDash val="solid"/>
                    </a:lnR>
                  </a:tcPr>
                </a:tc>
                <a:tc>
                  <a:txBody>
                    <a:bodyPr/>
                    <a:lstStyle/>
                    <a:p>
                      <a:pPr marR="82550" algn="r">
                        <a:lnSpc>
                          <a:spcPct val="100000"/>
                        </a:lnSpc>
                        <a:spcBef>
                          <a:spcPts val="25"/>
                        </a:spcBef>
                      </a:pPr>
                      <a:r>
                        <a:rPr sz="900" dirty="0">
                          <a:latin typeface="Arial"/>
                          <a:cs typeface="Arial"/>
                        </a:rPr>
                        <a:t>7 280</a:t>
                      </a:r>
                      <a:r>
                        <a:rPr sz="900" spc="-100" dirty="0">
                          <a:latin typeface="Arial"/>
                          <a:cs typeface="Arial"/>
                        </a:rPr>
                        <a:t> </a:t>
                      </a:r>
                      <a:r>
                        <a:rPr sz="900" dirty="0">
                          <a:latin typeface="Arial"/>
                          <a:cs typeface="Arial"/>
                        </a:rPr>
                        <a:t>634</a:t>
                      </a:r>
                      <a:endParaRPr sz="900">
                        <a:latin typeface="Arial"/>
                        <a:cs typeface="Arial"/>
                      </a:endParaRPr>
                    </a:p>
                  </a:txBody>
                  <a:tcPr marL="0" marR="0" marT="3175" marB="0">
                    <a:lnL w="38100">
                      <a:solidFill>
                        <a:srgbClr val="FFFFFF"/>
                      </a:solidFill>
                      <a:prstDash val="solid"/>
                    </a:lnL>
                    <a:lnR w="28575">
                      <a:solidFill>
                        <a:srgbClr val="FFFFFF"/>
                      </a:solidFill>
                      <a:prstDash val="solid"/>
                    </a:lnR>
                    <a:solidFill>
                      <a:srgbClr val="E6E7E8"/>
                    </a:solidFill>
                  </a:tcPr>
                </a:tc>
                <a:tc>
                  <a:txBody>
                    <a:bodyPr/>
                    <a:lstStyle/>
                    <a:p>
                      <a:pPr marR="32384" algn="r">
                        <a:lnSpc>
                          <a:spcPct val="100000"/>
                        </a:lnSpc>
                        <a:spcBef>
                          <a:spcPts val="25"/>
                        </a:spcBef>
                      </a:pPr>
                      <a:r>
                        <a:rPr sz="900" dirty="0">
                          <a:latin typeface="Arial"/>
                          <a:cs typeface="Arial"/>
                        </a:rPr>
                        <a:t>6 517</a:t>
                      </a:r>
                      <a:r>
                        <a:rPr sz="900" spc="-100" dirty="0">
                          <a:latin typeface="Arial"/>
                          <a:cs typeface="Arial"/>
                        </a:rPr>
                        <a:t> </a:t>
                      </a:r>
                      <a:r>
                        <a:rPr sz="900" dirty="0">
                          <a:latin typeface="Arial"/>
                          <a:cs typeface="Arial"/>
                        </a:rPr>
                        <a:t>669</a:t>
                      </a:r>
                      <a:endParaRPr sz="900">
                        <a:latin typeface="Arial"/>
                        <a:cs typeface="Arial"/>
                      </a:endParaRPr>
                    </a:p>
                  </a:txBody>
                  <a:tcPr marL="0" marR="0" marT="3175" marB="0">
                    <a:lnL w="28575">
                      <a:solidFill>
                        <a:srgbClr val="FFFFFF"/>
                      </a:solidFill>
                      <a:prstDash val="solid"/>
                    </a:lnL>
                  </a:tcPr>
                </a:tc>
                <a:extLst>
                  <a:ext uri="{0D108BD9-81ED-4DB2-BD59-A6C34878D82A}">
                    <a16:rowId xmlns:a16="http://schemas.microsoft.com/office/drawing/2014/main" val="10030"/>
                  </a:ext>
                </a:extLst>
              </a:tr>
              <a:tr h="137880">
                <a:tc>
                  <a:txBody>
                    <a:bodyPr/>
                    <a:lstStyle/>
                    <a:p>
                      <a:pPr marL="17780">
                        <a:lnSpc>
                          <a:spcPct val="100000"/>
                        </a:lnSpc>
                        <a:spcBef>
                          <a:spcPts val="25"/>
                        </a:spcBef>
                      </a:pPr>
                      <a:r>
                        <a:rPr sz="900" dirty="0">
                          <a:latin typeface="Arial"/>
                          <a:cs typeface="Arial"/>
                        </a:rPr>
                        <a:t>Deferred government grant – Small-Animal</a:t>
                      </a:r>
                      <a:r>
                        <a:rPr sz="900" spc="-10" dirty="0">
                          <a:latin typeface="Arial"/>
                          <a:cs typeface="Arial"/>
                        </a:rPr>
                        <a:t> </a:t>
                      </a:r>
                      <a:r>
                        <a:rPr sz="900" dirty="0">
                          <a:latin typeface="Arial"/>
                          <a:cs typeface="Arial"/>
                        </a:rPr>
                        <a:t>Facility</a:t>
                      </a:r>
                      <a:endParaRPr sz="900">
                        <a:latin typeface="Arial"/>
                        <a:cs typeface="Arial"/>
                      </a:endParaRPr>
                    </a:p>
                  </a:txBody>
                  <a:tcPr marL="0" marR="0" marT="3175" marB="0"/>
                </a:tc>
                <a:tc>
                  <a:txBody>
                    <a:bodyPr/>
                    <a:lstStyle/>
                    <a:p>
                      <a:pPr marL="49530" algn="ctr">
                        <a:lnSpc>
                          <a:spcPct val="100000"/>
                        </a:lnSpc>
                        <a:spcBef>
                          <a:spcPts val="25"/>
                        </a:spcBef>
                      </a:pPr>
                      <a:r>
                        <a:rPr sz="900" b="1" dirty="0">
                          <a:latin typeface="Arial"/>
                          <a:cs typeface="Arial"/>
                        </a:rPr>
                        <a:t>12</a:t>
                      </a:r>
                      <a:endParaRPr sz="900">
                        <a:latin typeface="Arial"/>
                        <a:cs typeface="Arial"/>
                      </a:endParaRPr>
                    </a:p>
                  </a:txBody>
                  <a:tcPr marL="0" marR="0" marT="3175" marB="0">
                    <a:lnR w="38100">
                      <a:solidFill>
                        <a:srgbClr val="FFFFFF"/>
                      </a:solidFill>
                      <a:prstDash val="solid"/>
                    </a:lnR>
                  </a:tcPr>
                </a:tc>
                <a:tc>
                  <a:txBody>
                    <a:bodyPr/>
                    <a:lstStyle/>
                    <a:p>
                      <a:pPr marR="83820" algn="r">
                        <a:lnSpc>
                          <a:spcPct val="100000"/>
                        </a:lnSpc>
                        <a:spcBef>
                          <a:spcPts val="25"/>
                        </a:spcBef>
                      </a:pPr>
                      <a:r>
                        <a:rPr sz="900" dirty="0">
                          <a:latin typeface="Arial"/>
                          <a:cs typeface="Arial"/>
                        </a:rPr>
                        <a:t>285</a:t>
                      </a:r>
                      <a:r>
                        <a:rPr sz="900" spc="-100" dirty="0">
                          <a:latin typeface="Arial"/>
                          <a:cs typeface="Arial"/>
                        </a:rPr>
                        <a:t> </a:t>
                      </a:r>
                      <a:r>
                        <a:rPr sz="900" dirty="0">
                          <a:latin typeface="Arial"/>
                          <a:cs typeface="Arial"/>
                        </a:rPr>
                        <a:t>532</a:t>
                      </a:r>
                      <a:endParaRPr sz="900">
                        <a:latin typeface="Arial"/>
                        <a:cs typeface="Arial"/>
                      </a:endParaRPr>
                    </a:p>
                  </a:txBody>
                  <a:tcPr marL="0" marR="0" marT="3175" marB="0">
                    <a:lnL w="38100">
                      <a:solidFill>
                        <a:srgbClr val="FFFFFF"/>
                      </a:solidFill>
                      <a:prstDash val="solid"/>
                    </a:lnL>
                    <a:lnR w="28575">
                      <a:solidFill>
                        <a:srgbClr val="FFFFFF"/>
                      </a:solidFill>
                      <a:prstDash val="solid"/>
                    </a:lnR>
                    <a:solidFill>
                      <a:srgbClr val="E6E7E8"/>
                    </a:solidFill>
                  </a:tcPr>
                </a:tc>
                <a:tc>
                  <a:txBody>
                    <a:bodyPr/>
                    <a:lstStyle/>
                    <a:p>
                      <a:pPr marR="26670" algn="r">
                        <a:lnSpc>
                          <a:spcPct val="100000"/>
                        </a:lnSpc>
                        <a:spcBef>
                          <a:spcPts val="25"/>
                        </a:spcBef>
                      </a:pPr>
                      <a:r>
                        <a:rPr sz="900" dirty="0">
                          <a:latin typeface="Arial"/>
                          <a:cs typeface="Arial"/>
                        </a:rPr>
                        <a:t>285</a:t>
                      </a:r>
                      <a:r>
                        <a:rPr sz="900" spc="-100" dirty="0">
                          <a:latin typeface="Arial"/>
                          <a:cs typeface="Arial"/>
                        </a:rPr>
                        <a:t> </a:t>
                      </a:r>
                      <a:r>
                        <a:rPr sz="900" dirty="0">
                          <a:latin typeface="Arial"/>
                          <a:cs typeface="Arial"/>
                        </a:rPr>
                        <a:t>532</a:t>
                      </a:r>
                    </a:p>
                  </a:txBody>
                  <a:tcPr marL="0" marR="0" marT="3175" marB="0">
                    <a:lnL w="28575">
                      <a:solidFill>
                        <a:srgbClr val="FFFFFF"/>
                      </a:solidFill>
                      <a:prstDash val="solid"/>
                    </a:lnL>
                  </a:tcPr>
                </a:tc>
                <a:extLst>
                  <a:ext uri="{0D108BD9-81ED-4DB2-BD59-A6C34878D82A}">
                    <a16:rowId xmlns:a16="http://schemas.microsoft.com/office/drawing/2014/main" val="10031"/>
                  </a:ext>
                </a:extLst>
              </a:tr>
              <a:tr h="137880">
                <a:tc>
                  <a:txBody>
                    <a:bodyPr/>
                    <a:lstStyle/>
                    <a:p>
                      <a:pPr marL="17780">
                        <a:lnSpc>
                          <a:spcPct val="100000"/>
                        </a:lnSpc>
                        <a:spcBef>
                          <a:spcPts val="25"/>
                        </a:spcBef>
                      </a:pPr>
                      <a:r>
                        <a:rPr sz="900" dirty="0">
                          <a:latin typeface="Arial"/>
                          <a:cs typeface="Arial"/>
                        </a:rPr>
                        <a:t>Deferred government grant – Corporatisation of</a:t>
                      </a:r>
                      <a:r>
                        <a:rPr sz="900" spc="-10" dirty="0">
                          <a:latin typeface="Arial"/>
                          <a:cs typeface="Arial"/>
                        </a:rPr>
                        <a:t> </a:t>
                      </a:r>
                      <a:r>
                        <a:rPr sz="900" dirty="0">
                          <a:latin typeface="Arial"/>
                          <a:cs typeface="Arial"/>
                        </a:rPr>
                        <a:t>OBP</a:t>
                      </a:r>
                      <a:endParaRPr sz="900">
                        <a:latin typeface="Arial"/>
                        <a:cs typeface="Arial"/>
                      </a:endParaRPr>
                    </a:p>
                  </a:txBody>
                  <a:tcPr marL="0" marR="0" marT="3175" marB="0"/>
                </a:tc>
                <a:tc>
                  <a:txBody>
                    <a:bodyPr/>
                    <a:lstStyle/>
                    <a:p>
                      <a:pPr marL="49530" algn="ctr">
                        <a:lnSpc>
                          <a:spcPct val="100000"/>
                        </a:lnSpc>
                        <a:spcBef>
                          <a:spcPts val="25"/>
                        </a:spcBef>
                      </a:pPr>
                      <a:r>
                        <a:rPr sz="900" b="1" dirty="0">
                          <a:latin typeface="Arial"/>
                          <a:cs typeface="Arial"/>
                        </a:rPr>
                        <a:t>13</a:t>
                      </a:r>
                      <a:endParaRPr sz="900">
                        <a:latin typeface="Arial"/>
                        <a:cs typeface="Arial"/>
                      </a:endParaRPr>
                    </a:p>
                  </a:txBody>
                  <a:tcPr marL="0" marR="0" marT="3175" marB="0">
                    <a:lnR w="38100">
                      <a:solidFill>
                        <a:srgbClr val="FFFFFF"/>
                      </a:solidFill>
                      <a:prstDash val="solid"/>
                    </a:lnR>
                  </a:tcPr>
                </a:tc>
                <a:tc>
                  <a:txBody>
                    <a:bodyPr/>
                    <a:lstStyle/>
                    <a:p>
                      <a:pPr marR="82550" algn="r">
                        <a:lnSpc>
                          <a:spcPct val="100000"/>
                        </a:lnSpc>
                        <a:spcBef>
                          <a:spcPts val="25"/>
                        </a:spcBef>
                      </a:pPr>
                      <a:r>
                        <a:rPr sz="900" dirty="0">
                          <a:latin typeface="Arial"/>
                          <a:cs typeface="Arial"/>
                        </a:rPr>
                        <a:t>2 251</a:t>
                      </a:r>
                      <a:r>
                        <a:rPr sz="900" spc="-100" dirty="0">
                          <a:latin typeface="Arial"/>
                          <a:cs typeface="Arial"/>
                        </a:rPr>
                        <a:t> </a:t>
                      </a:r>
                      <a:r>
                        <a:rPr sz="900" dirty="0">
                          <a:latin typeface="Arial"/>
                          <a:cs typeface="Arial"/>
                        </a:rPr>
                        <a:t>875</a:t>
                      </a:r>
                      <a:endParaRPr sz="900">
                        <a:latin typeface="Arial"/>
                        <a:cs typeface="Arial"/>
                      </a:endParaRPr>
                    </a:p>
                  </a:txBody>
                  <a:tcPr marL="0" marR="0" marT="3175" marB="0">
                    <a:lnL w="38100">
                      <a:solidFill>
                        <a:srgbClr val="FFFFFF"/>
                      </a:solidFill>
                      <a:prstDash val="solid"/>
                    </a:lnL>
                    <a:lnR w="28575">
                      <a:solidFill>
                        <a:srgbClr val="FFFFFF"/>
                      </a:solidFill>
                      <a:prstDash val="solid"/>
                    </a:lnR>
                    <a:solidFill>
                      <a:srgbClr val="E6E7E8"/>
                    </a:solidFill>
                  </a:tcPr>
                </a:tc>
                <a:tc>
                  <a:txBody>
                    <a:bodyPr/>
                    <a:lstStyle/>
                    <a:p>
                      <a:pPr marR="32384" algn="r">
                        <a:lnSpc>
                          <a:spcPct val="100000"/>
                        </a:lnSpc>
                        <a:spcBef>
                          <a:spcPts val="25"/>
                        </a:spcBef>
                      </a:pPr>
                      <a:r>
                        <a:rPr sz="900" dirty="0">
                          <a:latin typeface="Arial"/>
                          <a:cs typeface="Arial"/>
                        </a:rPr>
                        <a:t>2 251</a:t>
                      </a:r>
                      <a:r>
                        <a:rPr sz="900" spc="-100" dirty="0">
                          <a:latin typeface="Arial"/>
                          <a:cs typeface="Arial"/>
                        </a:rPr>
                        <a:t> </a:t>
                      </a:r>
                      <a:r>
                        <a:rPr sz="900" dirty="0">
                          <a:latin typeface="Arial"/>
                          <a:cs typeface="Arial"/>
                        </a:rPr>
                        <a:t>875</a:t>
                      </a:r>
                    </a:p>
                  </a:txBody>
                  <a:tcPr marL="0" marR="0" marT="3175" marB="0">
                    <a:lnL w="28575">
                      <a:solidFill>
                        <a:srgbClr val="FFFFFF"/>
                      </a:solidFill>
                      <a:prstDash val="solid"/>
                    </a:lnL>
                  </a:tcPr>
                </a:tc>
                <a:extLst>
                  <a:ext uri="{0D108BD9-81ED-4DB2-BD59-A6C34878D82A}">
                    <a16:rowId xmlns:a16="http://schemas.microsoft.com/office/drawing/2014/main" val="10032"/>
                  </a:ext>
                </a:extLst>
              </a:tr>
              <a:tr h="137880">
                <a:tc>
                  <a:txBody>
                    <a:bodyPr/>
                    <a:lstStyle/>
                    <a:p>
                      <a:pPr marL="17780">
                        <a:lnSpc>
                          <a:spcPct val="100000"/>
                        </a:lnSpc>
                        <a:spcBef>
                          <a:spcPts val="25"/>
                        </a:spcBef>
                      </a:pPr>
                      <a:r>
                        <a:rPr sz="900" dirty="0">
                          <a:latin typeface="Arial"/>
                          <a:cs typeface="Arial"/>
                        </a:rPr>
                        <a:t>Deferred Research and Development</a:t>
                      </a:r>
                      <a:r>
                        <a:rPr sz="900" spc="-5" dirty="0">
                          <a:latin typeface="Arial"/>
                          <a:cs typeface="Arial"/>
                        </a:rPr>
                        <a:t> </a:t>
                      </a:r>
                      <a:r>
                        <a:rPr sz="900" dirty="0">
                          <a:latin typeface="Arial"/>
                          <a:cs typeface="Arial"/>
                        </a:rPr>
                        <a:t>Grant</a:t>
                      </a:r>
                      <a:endParaRPr sz="900">
                        <a:latin typeface="Arial"/>
                        <a:cs typeface="Arial"/>
                      </a:endParaRPr>
                    </a:p>
                  </a:txBody>
                  <a:tcPr marL="0" marR="0" marT="3175" marB="0">
                    <a:lnB w="3175">
                      <a:solidFill>
                        <a:srgbClr val="000000"/>
                      </a:solidFill>
                      <a:prstDash val="solid"/>
                    </a:lnB>
                  </a:tcPr>
                </a:tc>
                <a:tc>
                  <a:txBody>
                    <a:bodyPr/>
                    <a:lstStyle/>
                    <a:p>
                      <a:pPr marL="49530" algn="ctr">
                        <a:lnSpc>
                          <a:spcPct val="100000"/>
                        </a:lnSpc>
                        <a:spcBef>
                          <a:spcPts val="25"/>
                        </a:spcBef>
                      </a:pPr>
                      <a:r>
                        <a:rPr sz="900" b="1" dirty="0">
                          <a:latin typeface="Arial"/>
                          <a:cs typeface="Arial"/>
                        </a:rPr>
                        <a:t>14</a:t>
                      </a:r>
                      <a:endParaRPr sz="900">
                        <a:latin typeface="Arial"/>
                        <a:cs typeface="Arial"/>
                      </a:endParaRPr>
                    </a:p>
                  </a:txBody>
                  <a:tcPr marL="0" marR="0" marT="3175" marB="0">
                    <a:lnR w="38100">
                      <a:solidFill>
                        <a:srgbClr val="FFFFFF"/>
                      </a:solidFill>
                      <a:prstDash val="solid"/>
                    </a:lnR>
                    <a:lnB w="3175">
                      <a:solidFill>
                        <a:srgbClr val="000000"/>
                      </a:solidFill>
                      <a:prstDash val="solid"/>
                    </a:lnB>
                  </a:tcPr>
                </a:tc>
                <a:tc>
                  <a:txBody>
                    <a:bodyPr/>
                    <a:lstStyle/>
                    <a:p>
                      <a:pPr marR="83820" algn="r">
                        <a:lnSpc>
                          <a:spcPct val="100000"/>
                        </a:lnSpc>
                        <a:spcBef>
                          <a:spcPts val="25"/>
                        </a:spcBef>
                      </a:pPr>
                      <a:r>
                        <a:rPr sz="900" dirty="0">
                          <a:latin typeface="Arial"/>
                          <a:cs typeface="Arial"/>
                        </a:rPr>
                        <a:t>917</a:t>
                      </a:r>
                      <a:r>
                        <a:rPr sz="900" spc="-100" dirty="0">
                          <a:latin typeface="Arial"/>
                          <a:cs typeface="Arial"/>
                        </a:rPr>
                        <a:t> </a:t>
                      </a:r>
                      <a:r>
                        <a:rPr sz="900" dirty="0">
                          <a:latin typeface="Arial"/>
                          <a:cs typeface="Arial"/>
                        </a:rPr>
                        <a:t>019</a:t>
                      </a:r>
                      <a:endParaRPr sz="900">
                        <a:latin typeface="Arial"/>
                        <a:cs typeface="Arial"/>
                      </a:endParaRPr>
                    </a:p>
                  </a:txBody>
                  <a:tcPr marL="0" marR="0" marT="3175" marB="0">
                    <a:lnL w="38100">
                      <a:solidFill>
                        <a:srgbClr val="FFFFFF"/>
                      </a:solidFill>
                      <a:prstDash val="solid"/>
                    </a:lnL>
                    <a:lnR w="28575">
                      <a:solidFill>
                        <a:srgbClr val="FFFFFF"/>
                      </a:solidFill>
                      <a:prstDash val="solid"/>
                    </a:lnR>
                    <a:lnB w="3175">
                      <a:solidFill>
                        <a:srgbClr val="000000"/>
                      </a:solidFill>
                      <a:prstDash val="solid"/>
                    </a:lnB>
                    <a:solidFill>
                      <a:srgbClr val="E6E7E8"/>
                    </a:solidFill>
                  </a:tcPr>
                </a:tc>
                <a:tc>
                  <a:txBody>
                    <a:bodyPr/>
                    <a:lstStyle/>
                    <a:p>
                      <a:pPr marR="32384" algn="r">
                        <a:lnSpc>
                          <a:spcPct val="100000"/>
                        </a:lnSpc>
                        <a:spcBef>
                          <a:spcPts val="25"/>
                        </a:spcBef>
                      </a:pPr>
                      <a:r>
                        <a:rPr sz="900" dirty="0">
                          <a:latin typeface="Arial"/>
                          <a:cs typeface="Arial"/>
                        </a:rPr>
                        <a:t>1 356</a:t>
                      </a:r>
                      <a:r>
                        <a:rPr sz="900" spc="-100" dirty="0">
                          <a:latin typeface="Arial"/>
                          <a:cs typeface="Arial"/>
                        </a:rPr>
                        <a:t> </a:t>
                      </a:r>
                      <a:r>
                        <a:rPr sz="900" dirty="0">
                          <a:latin typeface="Arial"/>
                          <a:cs typeface="Arial"/>
                        </a:rPr>
                        <a:t>464</a:t>
                      </a:r>
                      <a:endParaRPr sz="900">
                        <a:latin typeface="Arial"/>
                        <a:cs typeface="Arial"/>
                      </a:endParaRPr>
                    </a:p>
                  </a:txBody>
                  <a:tcPr marL="0" marR="0" marT="3175" marB="0">
                    <a:lnL w="28575">
                      <a:solidFill>
                        <a:srgbClr val="FFFFFF"/>
                      </a:solidFill>
                      <a:prstDash val="solid"/>
                    </a:lnL>
                    <a:lnB w="3175">
                      <a:solidFill>
                        <a:srgbClr val="000000"/>
                      </a:solidFill>
                      <a:prstDash val="solid"/>
                    </a:lnB>
                  </a:tcPr>
                </a:tc>
                <a:extLst>
                  <a:ext uri="{0D108BD9-81ED-4DB2-BD59-A6C34878D82A}">
                    <a16:rowId xmlns:a16="http://schemas.microsoft.com/office/drawing/2014/main" val="10033"/>
                  </a:ext>
                </a:extLst>
              </a:tr>
              <a:tr h="147863">
                <a:tc gridSpan="2">
                  <a:txBody>
                    <a:bodyPr/>
                    <a:lstStyle/>
                    <a:p>
                      <a:pPr>
                        <a:lnSpc>
                          <a:spcPct val="100000"/>
                        </a:lnSpc>
                      </a:pPr>
                      <a:endParaRPr sz="900">
                        <a:latin typeface="Times New Roman"/>
                        <a:cs typeface="Times New Roman"/>
                      </a:endParaRPr>
                    </a:p>
                  </a:txBody>
                  <a:tcPr marL="0" marR="0" marT="0" marB="0">
                    <a:lnR w="38100">
                      <a:solidFill>
                        <a:srgbClr val="FFFFFF"/>
                      </a:solidFill>
                      <a:prstDash val="solid"/>
                    </a:lnR>
                    <a:lnT w="3175">
                      <a:solidFill>
                        <a:srgbClr val="000000"/>
                      </a:solidFill>
                      <a:prstDash val="solid"/>
                    </a:lnT>
                    <a:lnB w="3175">
                      <a:solidFill>
                        <a:srgbClr val="000000"/>
                      </a:solidFill>
                      <a:prstDash val="solid"/>
                    </a:lnB>
                  </a:tcPr>
                </a:tc>
                <a:tc hMerge="1">
                  <a:txBody>
                    <a:bodyPr/>
                    <a:lstStyle/>
                    <a:p>
                      <a:endParaRPr/>
                    </a:p>
                  </a:txBody>
                  <a:tcPr marL="0" marR="0" marT="0" marB="0"/>
                </a:tc>
                <a:tc>
                  <a:txBody>
                    <a:bodyPr/>
                    <a:lstStyle/>
                    <a:p>
                      <a:pPr marR="79375" algn="r">
                        <a:lnSpc>
                          <a:spcPct val="100000"/>
                        </a:lnSpc>
                        <a:spcBef>
                          <a:spcPts val="105"/>
                        </a:spcBef>
                      </a:pPr>
                      <a:r>
                        <a:rPr sz="900" b="1" dirty="0">
                          <a:latin typeface="Arial"/>
                          <a:cs typeface="Arial"/>
                        </a:rPr>
                        <a:t>34 505</a:t>
                      </a:r>
                      <a:r>
                        <a:rPr sz="900" b="1" spc="-100" dirty="0">
                          <a:latin typeface="Arial"/>
                          <a:cs typeface="Arial"/>
                        </a:rPr>
                        <a:t> </a:t>
                      </a:r>
                      <a:r>
                        <a:rPr sz="900" b="1" dirty="0">
                          <a:latin typeface="Arial"/>
                          <a:cs typeface="Arial"/>
                        </a:rPr>
                        <a:t>267</a:t>
                      </a:r>
                      <a:endParaRPr sz="900">
                        <a:latin typeface="Arial"/>
                        <a:cs typeface="Arial"/>
                      </a:endParaRPr>
                    </a:p>
                  </a:txBody>
                  <a:tcPr marL="0" marR="0" marT="13335" marB="0">
                    <a:lnL w="38100">
                      <a:solidFill>
                        <a:srgbClr val="FFFFFF"/>
                      </a:solidFill>
                      <a:prstDash val="solid"/>
                    </a:lnL>
                    <a:lnR w="28575">
                      <a:solidFill>
                        <a:srgbClr val="FFFFFF"/>
                      </a:solidFill>
                      <a:prstDash val="solid"/>
                    </a:lnR>
                    <a:lnT w="3175">
                      <a:solidFill>
                        <a:srgbClr val="000000"/>
                      </a:solidFill>
                      <a:prstDash val="solid"/>
                    </a:lnT>
                    <a:lnB w="3175">
                      <a:solidFill>
                        <a:srgbClr val="000000"/>
                      </a:solidFill>
                      <a:prstDash val="solid"/>
                    </a:lnB>
                    <a:solidFill>
                      <a:srgbClr val="E6E7E8"/>
                    </a:solidFill>
                  </a:tcPr>
                </a:tc>
                <a:tc>
                  <a:txBody>
                    <a:bodyPr/>
                    <a:lstStyle/>
                    <a:p>
                      <a:pPr marR="36830" algn="r">
                        <a:lnSpc>
                          <a:spcPct val="100000"/>
                        </a:lnSpc>
                        <a:spcBef>
                          <a:spcPts val="105"/>
                        </a:spcBef>
                      </a:pPr>
                      <a:r>
                        <a:rPr sz="900" b="1" dirty="0">
                          <a:latin typeface="Arial"/>
                          <a:cs typeface="Arial"/>
                        </a:rPr>
                        <a:t>23 071</a:t>
                      </a:r>
                      <a:r>
                        <a:rPr sz="900" b="1" spc="-100" dirty="0">
                          <a:latin typeface="Arial"/>
                          <a:cs typeface="Arial"/>
                        </a:rPr>
                        <a:t> </a:t>
                      </a:r>
                      <a:r>
                        <a:rPr sz="900" b="1" dirty="0">
                          <a:latin typeface="Arial"/>
                          <a:cs typeface="Arial"/>
                        </a:rPr>
                        <a:t>003</a:t>
                      </a:r>
                      <a:endParaRPr sz="900">
                        <a:latin typeface="Arial"/>
                        <a:cs typeface="Arial"/>
                      </a:endParaRPr>
                    </a:p>
                  </a:txBody>
                  <a:tcPr marL="0" marR="0" marT="13335" marB="0">
                    <a:lnL w="28575">
                      <a:solidFill>
                        <a:srgbClr val="FFFFFF"/>
                      </a:solidFill>
                      <a:prstDash val="solid"/>
                    </a:lnL>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34"/>
                  </a:ext>
                </a:extLst>
              </a:tr>
              <a:tr h="154102">
                <a:tc gridSpan="2">
                  <a:txBody>
                    <a:bodyPr/>
                    <a:lstStyle/>
                    <a:p>
                      <a:pPr marL="17780">
                        <a:lnSpc>
                          <a:spcPct val="100000"/>
                        </a:lnSpc>
                        <a:spcBef>
                          <a:spcPts val="155"/>
                        </a:spcBef>
                      </a:pPr>
                      <a:r>
                        <a:rPr sz="900" b="1" spc="-15" dirty="0">
                          <a:latin typeface="Arial"/>
                          <a:cs typeface="Arial"/>
                        </a:rPr>
                        <a:t>Total</a:t>
                      </a:r>
                      <a:r>
                        <a:rPr sz="900" b="1" spc="-5" dirty="0">
                          <a:latin typeface="Arial"/>
                          <a:cs typeface="Arial"/>
                        </a:rPr>
                        <a:t> </a:t>
                      </a:r>
                      <a:r>
                        <a:rPr sz="900" b="1" dirty="0">
                          <a:latin typeface="Arial"/>
                          <a:cs typeface="Arial"/>
                        </a:rPr>
                        <a:t>Liabilities</a:t>
                      </a:r>
                      <a:endParaRPr sz="900">
                        <a:latin typeface="Arial"/>
                        <a:cs typeface="Arial"/>
                      </a:endParaRPr>
                    </a:p>
                  </a:txBody>
                  <a:tcPr marL="0" marR="0" marT="19685" marB="0">
                    <a:lnR w="38100">
                      <a:solidFill>
                        <a:srgbClr val="FFFFFF"/>
                      </a:solidFill>
                      <a:prstDash val="solid"/>
                    </a:lnR>
                    <a:lnT w="3175">
                      <a:solidFill>
                        <a:srgbClr val="000000"/>
                      </a:solidFill>
                      <a:prstDash val="solid"/>
                    </a:lnT>
                    <a:lnB w="9525">
                      <a:solidFill>
                        <a:srgbClr val="000000"/>
                      </a:solidFill>
                      <a:prstDash val="solid"/>
                    </a:lnB>
                  </a:tcPr>
                </a:tc>
                <a:tc hMerge="1">
                  <a:txBody>
                    <a:bodyPr/>
                    <a:lstStyle/>
                    <a:p>
                      <a:endParaRPr/>
                    </a:p>
                  </a:txBody>
                  <a:tcPr marL="0" marR="0" marT="0" marB="0"/>
                </a:tc>
                <a:tc>
                  <a:txBody>
                    <a:bodyPr/>
                    <a:lstStyle/>
                    <a:p>
                      <a:pPr marR="83820" algn="r">
                        <a:lnSpc>
                          <a:spcPct val="100000"/>
                        </a:lnSpc>
                        <a:spcBef>
                          <a:spcPts val="155"/>
                        </a:spcBef>
                      </a:pPr>
                      <a:r>
                        <a:rPr sz="900" b="1" dirty="0">
                          <a:latin typeface="Arial"/>
                          <a:cs typeface="Arial"/>
                        </a:rPr>
                        <a:t>503 282</a:t>
                      </a:r>
                      <a:r>
                        <a:rPr sz="900" b="1" spc="-100" dirty="0">
                          <a:latin typeface="Arial"/>
                          <a:cs typeface="Arial"/>
                        </a:rPr>
                        <a:t> </a:t>
                      </a:r>
                      <a:r>
                        <a:rPr sz="900" b="1" dirty="0">
                          <a:latin typeface="Arial"/>
                          <a:cs typeface="Arial"/>
                        </a:rPr>
                        <a:t>243</a:t>
                      </a:r>
                      <a:endParaRPr sz="900">
                        <a:latin typeface="Arial"/>
                        <a:cs typeface="Arial"/>
                      </a:endParaRPr>
                    </a:p>
                  </a:txBody>
                  <a:tcPr marL="0" marR="0" marT="19685" marB="0">
                    <a:lnL w="38100">
                      <a:solidFill>
                        <a:srgbClr val="FFFFFF"/>
                      </a:solidFill>
                      <a:prstDash val="solid"/>
                    </a:lnL>
                    <a:lnR w="28575">
                      <a:solidFill>
                        <a:srgbClr val="FFFFFF"/>
                      </a:solidFill>
                      <a:prstDash val="solid"/>
                    </a:lnR>
                    <a:lnT w="3175">
                      <a:solidFill>
                        <a:srgbClr val="000000"/>
                      </a:solidFill>
                      <a:prstDash val="solid"/>
                    </a:lnT>
                    <a:lnB w="9525">
                      <a:solidFill>
                        <a:srgbClr val="000000"/>
                      </a:solidFill>
                      <a:prstDash val="solid"/>
                    </a:lnB>
                    <a:solidFill>
                      <a:srgbClr val="E6E7E8"/>
                    </a:solidFill>
                  </a:tcPr>
                </a:tc>
                <a:tc>
                  <a:txBody>
                    <a:bodyPr/>
                    <a:lstStyle/>
                    <a:p>
                      <a:pPr marR="40640" algn="r">
                        <a:lnSpc>
                          <a:spcPct val="100000"/>
                        </a:lnSpc>
                        <a:spcBef>
                          <a:spcPts val="155"/>
                        </a:spcBef>
                      </a:pPr>
                      <a:r>
                        <a:rPr sz="900" b="1" dirty="0">
                          <a:latin typeface="Arial"/>
                          <a:cs typeface="Arial"/>
                        </a:rPr>
                        <a:t>501 809</a:t>
                      </a:r>
                      <a:r>
                        <a:rPr sz="900" b="1" spc="-100" dirty="0">
                          <a:latin typeface="Arial"/>
                          <a:cs typeface="Arial"/>
                        </a:rPr>
                        <a:t> </a:t>
                      </a:r>
                      <a:r>
                        <a:rPr sz="900" b="1" dirty="0">
                          <a:latin typeface="Arial"/>
                          <a:cs typeface="Arial"/>
                        </a:rPr>
                        <a:t>675</a:t>
                      </a:r>
                      <a:endParaRPr sz="900" dirty="0">
                        <a:latin typeface="Arial"/>
                        <a:cs typeface="Arial"/>
                      </a:endParaRPr>
                    </a:p>
                  </a:txBody>
                  <a:tcPr marL="0" marR="0" marT="19685" marB="0">
                    <a:lnL w="28575">
                      <a:solidFill>
                        <a:srgbClr val="FFFFFF"/>
                      </a:solidFill>
                      <a:prstDash val="solid"/>
                    </a:lnL>
                    <a:lnT w="3175">
                      <a:solidFill>
                        <a:srgbClr val="000000"/>
                      </a:solidFill>
                      <a:prstDash val="solid"/>
                    </a:lnT>
                    <a:lnB w="9525">
                      <a:solidFill>
                        <a:srgbClr val="000000"/>
                      </a:solidFill>
                      <a:prstDash val="solid"/>
                    </a:lnB>
                  </a:tcPr>
                </a:tc>
                <a:extLst>
                  <a:ext uri="{0D108BD9-81ED-4DB2-BD59-A6C34878D82A}">
                    <a16:rowId xmlns:a16="http://schemas.microsoft.com/office/drawing/2014/main" val="10035"/>
                  </a:ext>
                </a:extLst>
              </a:tr>
              <a:tr h="149109">
                <a:tc gridSpan="2">
                  <a:txBody>
                    <a:bodyPr/>
                    <a:lstStyle/>
                    <a:p>
                      <a:pPr marL="17780">
                        <a:lnSpc>
                          <a:spcPct val="100000"/>
                        </a:lnSpc>
                        <a:spcBef>
                          <a:spcPts val="114"/>
                        </a:spcBef>
                      </a:pPr>
                      <a:r>
                        <a:rPr sz="900" b="1" spc="-15" dirty="0">
                          <a:latin typeface="Arial"/>
                          <a:cs typeface="Arial"/>
                        </a:rPr>
                        <a:t>Total </a:t>
                      </a:r>
                      <a:r>
                        <a:rPr sz="900" b="1" dirty="0">
                          <a:latin typeface="Arial"/>
                          <a:cs typeface="Arial"/>
                        </a:rPr>
                        <a:t>Equity and Liabilities</a:t>
                      </a:r>
                      <a:endParaRPr sz="900" dirty="0">
                        <a:latin typeface="Arial"/>
                        <a:cs typeface="Arial"/>
                      </a:endParaRPr>
                    </a:p>
                  </a:txBody>
                  <a:tcPr marL="0" marR="0" marT="14604" marB="0">
                    <a:lnR w="38100">
                      <a:solidFill>
                        <a:srgbClr val="FFFFFF"/>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tc>
                  <a:txBody>
                    <a:bodyPr/>
                    <a:lstStyle/>
                    <a:p>
                      <a:pPr marR="83820" algn="r">
                        <a:lnSpc>
                          <a:spcPct val="100000"/>
                        </a:lnSpc>
                        <a:spcBef>
                          <a:spcPts val="114"/>
                        </a:spcBef>
                      </a:pPr>
                      <a:r>
                        <a:rPr sz="900" b="1" dirty="0">
                          <a:latin typeface="Arial"/>
                          <a:cs typeface="Arial"/>
                        </a:rPr>
                        <a:t>777 205</a:t>
                      </a:r>
                      <a:r>
                        <a:rPr sz="900" b="1" spc="-100" dirty="0">
                          <a:latin typeface="Arial"/>
                          <a:cs typeface="Arial"/>
                        </a:rPr>
                        <a:t> </a:t>
                      </a:r>
                      <a:r>
                        <a:rPr sz="900" b="1" dirty="0">
                          <a:latin typeface="Arial"/>
                          <a:cs typeface="Arial"/>
                        </a:rPr>
                        <a:t>816</a:t>
                      </a:r>
                      <a:endParaRPr sz="900">
                        <a:latin typeface="Arial"/>
                        <a:cs typeface="Arial"/>
                      </a:endParaRPr>
                    </a:p>
                  </a:txBody>
                  <a:tcPr marL="0" marR="0" marT="14604" marB="0">
                    <a:lnL w="38100">
                      <a:solidFill>
                        <a:srgbClr val="FFFFFF"/>
                      </a:solidFill>
                      <a:prstDash val="solid"/>
                    </a:lnL>
                    <a:lnR w="28575">
                      <a:solidFill>
                        <a:srgbClr val="FFFFFF"/>
                      </a:solidFill>
                      <a:prstDash val="solid"/>
                    </a:lnR>
                    <a:lnT w="9525">
                      <a:solidFill>
                        <a:srgbClr val="000000"/>
                      </a:solidFill>
                      <a:prstDash val="solid"/>
                    </a:lnT>
                    <a:lnB w="9525">
                      <a:solidFill>
                        <a:srgbClr val="000000"/>
                      </a:solidFill>
                      <a:prstDash val="solid"/>
                    </a:lnB>
                    <a:solidFill>
                      <a:srgbClr val="E6E7E8"/>
                    </a:solidFill>
                  </a:tcPr>
                </a:tc>
                <a:tc>
                  <a:txBody>
                    <a:bodyPr/>
                    <a:lstStyle/>
                    <a:p>
                      <a:pPr marR="40640" algn="r">
                        <a:lnSpc>
                          <a:spcPct val="100000"/>
                        </a:lnSpc>
                        <a:spcBef>
                          <a:spcPts val="114"/>
                        </a:spcBef>
                      </a:pPr>
                      <a:r>
                        <a:rPr sz="900" b="1" dirty="0">
                          <a:latin typeface="Arial"/>
                          <a:cs typeface="Arial"/>
                        </a:rPr>
                        <a:t>774 280</a:t>
                      </a:r>
                      <a:r>
                        <a:rPr sz="900" b="1" spc="-100" dirty="0">
                          <a:latin typeface="Arial"/>
                          <a:cs typeface="Arial"/>
                        </a:rPr>
                        <a:t> </a:t>
                      </a:r>
                      <a:r>
                        <a:rPr sz="900" b="1" dirty="0">
                          <a:latin typeface="Arial"/>
                          <a:cs typeface="Arial"/>
                        </a:rPr>
                        <a:t>501</a:t>
                      </a:r>
                      <a:endParaRPr sz="900" dirty="0">
                        <a:latin typeface="Arial"/>
                        <a:cs typeface="Arial"/>
                      </a:endParaRPr>
                    </a:p>
                  </a:txBody>
                  <a:tcPr marL="0" marR="0" marT="14604" marB="0">
                    <a:lnL w="28575">
                      <a:solidFill>
                        <a:srgbClr val="FFFFFF"/>
                      </a:solidFill>
                      <a:prstDash val="solid"/>
                    </a:lnL>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36"/>
                  </a:ext>
                </a:extLst>
              </a:tr>
            </a:tbl>
          </a:graphicData>
        </a:graphic>
      </p:graphicFrame>
    </p:spTree>
    <p:extLst>
      <p:ext uri="{BB962C8B-B14F-4D97-AF65-F5344CB8AC3E}">
        <p14:creationId xmlns:p14="http://schemas.microsoft.com/office/powerpoint/2010/main" val="30005795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3">
            <a:extLst>
              <a:ext uri="{FF2B5EF4-FFF2-40B4-BE49-F238E27FC236}">
                <a16:creationId xmlns:a16="http://schemas.microsoft.com/office/drawing/2014/main" id="{84576622-74D7-4C15-9A25-6776FBE820E6}"/>
              </a:ext>
            </a:extLst>
          </p:cNvPr>
          <p:cNvSpPr>
            <a:spLocks noGrp="1"/>
          </p:cNvSpPr>
          <p:nvPr>
            <p:ph type="ftr" sz="quarter" idx="10"/>
          </p:nvPr>
        </p:nvSpPr>
        <p:spPr>
          <a:xfrm>
            <a:off x="383585" y="6452095"/>
            <a:ext cx="10555817"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E9E9E"/>
              </a:buClr>
              <a:buSzPct val="70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9E9E9E"/>
              </a:buClr>
              <a:buSzPct val="70000"/>
              <a:buFont typeface="Wingdings" panose="05000000000000000000" pitchFamily="2" charset="2"/>
              <a:buChar char="l"/>
              <a:defRPr sz="2400">
                <a:solidFill>
                  <a:schemeClr val="tx1"/>
                </a:solidFill>
                <a:latin typeface="Arial" panose="020B0604020202020204" pitchFamily="34" charset="0"/>
              </a:defRPr>
            </a:lvl2pPr>
            <a:lvl3pPr marL="1143000" indent="-228600">
              <a:spcBef>
                <a:spcPct val="20000"/>
              </a:spcBef>
              <a:buClr>
                <a:srgbClr val="9E9E9E"/>
              </a:buClr>
              <a:buSzPct val="70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rgbClr val="9E9E9E"/>
              </a:buClr>
              <a:buSzPct val="75000"/>
              <a:buFont typeface="Wingdings" panose="05000000000000000000" pitchFamily="2" charset="2"/>
              <a:buChar char="§"/>
              <a:defRPr>
                <a:solidFill>
                  <a:schemeClr val="tx1"/>
                </a:solidFill>
                <a:latin typeface="Arial" panose="020B0604020202020204" pitchFamily="34" charset="0"/>
              </a:defRPr>
            </a:lvl4pPr>
            <a:lvl5pPr marL="2057400" indent="-228600">
              <a:spcBef>
                <a:spcPct val="20000"/>
              </a:spcBef>
              <a:buClr>
                <a:srgbClr val="9E9E9E"/>
              </a:buClr>
              <a:buSzPct val="80000"/>
              <a:buFont typeface="Wingdings" panose="05000000000000000000" pitchFamily="2" charset="2"/>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9E9E9E"/>
              </a:buClr>
              <a:buSzPct val="80000"/>
              <a:buFont typeface="Wingdings" panose="05000000000000000000" pitchFamily="2" charset="2"/>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9E9E9E"/>
              </a:buClr>
              <a:buSzPct val="80000"/>
              <a:buFont typeface="Wingdings" panose="05000000000000000000" pitchFamily="2" charset="2"/>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9E9E9E"/>
              </a:buClr>
              <a:buSzPct val="80000"/>
              <a:buFont typeface="Wingdings" panose="05000000000000000000" pitchFamily="2" charset="2"/>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9E9E9E"/>
              </a:buClr>
              <a:buSzPct val="80000"/>
              <a:buFont typeface="Wingdings" panose="05000000000000000000" pitchFamily="2" charset="2"/>
              <a:buChar char="§"/>
              <a:defRPr>
                <a:solidFill>
                  <a:schemeClr val="tx1"/>
                </a:solidFill>
                <a:latin typeface="Arial" panose="020B0604020202020204" pitchFamily="34" charset="0"/>
              </a:defRPr>
            </a:lvl9pPr>
          </a:lstStyle>
          <a:p>
            <a:pPr>
              <a:spcBef>
                <a:spcPct val="0"/>
              </a:spcBef>
              <a:buClrTx/>
              <a:buSzTx/>
              <a:buFontTx/>
              <a:buNone/>
            </a:pPr>
            <a:fld id="{673CA683-1F57-4F87-BCDC-B76CC5367D37}" type="slidenum">
              <a:rPr lang="en-US" altLang="en-US" sz="900">
                <a:solidFill>
                  <a:srgbClr val="7F7F7F"/>
                </a:solidFill>
              </a:rPr>
              <a:pPr>
                <a:spcBef>
                  <a:spcPct val="0"/>
                </a:spcBef>
                <a:buClrTx/>
                <a:buSzTx/>
                <a:buFontTx/>
                <a:buNone/>
              </a:pPr>
              <a:t>22</a:t>
            </a:fld>
            <a:r>
              <a:rPr lang="en-US" altLang="en-US" sz="900">
                <a:solidFill>
                  <a:srgbClr val="7F7F7F"/>
                </a:solidFill>
              </a:rPr>
              <a:t> | </a:t>
            </a:r>
            <a:r>
              <a:rPr lang="en-US" altLang="en-US" sz="900" b="0">
                <a:solidFill>
                  <a:srgbClr val="7F7F7F"/>
                </a:solidFill>
              </a:rPr>
              <a:t>Onderstepoort Biological Products © | </a:t>
            </a:r>
            <a:fld id="{9179B7A2-C701-46D8-A80E-0576E67AE5CA}" type="datetime4">
              <a:rPr lang="en-US" altLang="en-US" sz="900" b="0">
                <a:solidFill>
                  <a:srgbClr val="7F7F7F"/>
                </a:solidFill>
              </a:rPr>
              <a:pPr>
                <a:spcBef>
                  <a:spcPct val="0"/>
                </a:spcBef>
                <a:buClrTx/>
                <a:buSzTx/>
                <a:buFontTx/>
                <a:buNone/>
              </a:pPr>
              <a:t>November 3, 2021</a:t>
            </a:fld>
            <a:endParaRPr lang="en-US" altLang="en-US" sz="900" b="0">
              <a:solidFill>
                <a:srgbClr val="7F7F7F"/>
              </a:solidFill>
            </a:endParaRPr>
          </a:p>
        </p:txBody>
      </p:sp>
      <p:sp>
        <p:nvSpPr>
          <p:cNvPr id="50179" name="Rectangle 7">
            <a:extLst>
              <a:ext uri="{FF2B5EF4-FFF2-40B4-BE49-F238E27FC236}">
                <a16:creationId xmlns:a16="http://schemas.microsoft.com/office/drawing/2014/main" id="{62BE2984-095D-4B2E-B6E9-748E72EA32CF}"/>
              </a:ext>
            </a:extLst>
          </p:cNvPr>
          <p:cNvSpPr>
            <a:spLocks noChangeArrowheads="1"/>
          </p:cNvSpPr>
          <p:nvPr/>
        </p:nvSpPr>
        <p:spPr bwMode="auto">
          <a:xfrm>
            <a:off x="2933135" y="78377"/>
            <a:ext cx="4302034" cy="981076"/>
          </a:xfrm>
          <a:prstGeom prst="rect">
            <a:avLst/>
          </a:prstGeom>
          <a:noFill/>
          <a:ln>
            <a:noFill/>
          </a:ln>
        </p:spPr>
        <p:txBody>
          <a:bodyPr wrap="square" lIns="0" tIns="0" rIns="0" bIns="0"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ts val="8800"/>
              </a:lnSpc>
              <a:defRPr/>
            </a:pPr>
            <a:r>
              <a:rPr lang="en-ZA" altLang="en-US" sz="4000" b="1" dirty="0">
                <a:solidFill>
                  <a:schemeClr val="accent6">
                    <a:lumMod val="50000"/>
                  </a:schemeClr>
                </a:solidFill>
                <a:latin typeface="Calibri" pitchFamily="34" charset="0"/>
              </a:rPr>
              <a:t>Cash Flow Position</a:t>
            </a:r>
          </a:p>
        </p:txBody>
      </p:sp>
      <p:graphicFrame>
        <p:nvGraphicFramePr>
          <p:cNvPr id="2" name="Table 1"/>
          <p:cNvGraphicFramePr>
            <a:graphicFrameLocks noGrp="1"/>
          </p:cNvGraphicFramePr>
          <p:nvPr>
            <p:extLst>
              <p:ext uri="{D42A27DB-BD31-4B8C-83A1-F6EECF244321}">
                <p14:modId xmlns:p14="http://schemas.microsoft.com/office/powerpoint/2010/main" val="3260556688"/>
              </p:ext>
            </p:extLst>
          </p:nvPr>
        </p:nvGraphicFramePr>
        <p:xfrm>
          <a:off x="1807874" y="1223158"/>
          <a:ext cx="8072395" cy="4382255"/>
        </p:xfrm>
        <a:graphic>
          <a:graphicData uri="http://schemas.openxmlformats.org/drawingml/2006/table">
            <a:tbl>
              <a:tblPr firstRow="1" bandRow="1">
                <a:tableStyleId>{2D5ABB26-0587-4C30-8999-92F81FD0307C}</a:tableStyleId>
              </a:tblPr>
              <a:tblGrid>
                <a:gridCol w="5295123">
                  <a:extLst>
                    <a:ext uri="{9D8B030D-6E8A-4147-A177-3AD203B41FA5}">
                      <a16:colId xmlns:a16="http://schemas.microsoft.com/office/drawing/2014/main" val="20000"/>
                    </a:ext>
                  </a:extLst>
                </a:gridCol>
                <a:gridCol w="784991">
                  <a:extLst>
                    <a:ext uri="{9D8B030D-6E8A-4147-A177-3AD203B41FA5}">
                      <a16:colId xmlns:a16="http://schemas.microsoft.com/office/drawing/2014/main" val="20001"/>
                    </a:ext>
                  </a:extLst>
                </a:gridCol>
                <a:gridCol w="1005795">
                  <a:extLst>
                    <a:ext uri="{9D8B030D-6E8A-4147-A177-3AD203B41FA5}">
                      <a16:colId xmlns:a16="http://schemas.microsoft.com/office/drawing/2014/main" val="20002"/>
                    </a:ext>
                  </a:extLst>
                </a:gridCol>
                <a:gridCol w="986486">
                  <a:extLst>
                    <a:ext uri="{9D8B030D-6E8A-4147-A177-3AD203B41FA5}">
                      <a16:colId xmlns:a16="http://schemas.microsoft.com/office/drawing/2014/main" val="20003"/>
                    </a:ext>
                  </a:extLst>
                </a:gridCol>
              </a:tblGrid>
              <a:tr h="325165">
                <a:tc>
                  <a:txBody>
                    <a:bodyPr/>
                    <a:lstStyle/>
                    <a:p>
                      <a:pPr marL="67945">
                        <a:lnSpc>
                          <a:spcPct val="100000"/>
                        </a:lnSpc>
                        <a:spcBef>
                          <a:spcPts val="685"/>
                        </a:spcBef>
                      </a:pPr>
                      <a:r>
                        <a:rPr sz="1100" b="1" spc="-5" dirty="0">
                          <a:solidFill>
                            <a:srgbClr val="FFFFFF"/>
                          </a:solidFill>
                          <a:latin typeface="Arial"/>
                          <a:cs typeface="Arial"/>
                        </a:rPr>
                        <a:t>Figures in</a:t>
                      </a:r>
                      <a:r>
                        <a:rPr sz="1100" b="1" spc="-10" dirty="0">
                          <a:solidFill>
                            <a:srgbClr val="FFFFFF"/>
                          </a:solidFill>
                          <a:latin typeface="Arial"/>
                          <a:cs typeface="Arial"/>
                        </a:rPr>
                        <a:t> </a:t>
                      </a:r>
                      <a:r>
                        <a:rPr sz="1100" b="1" spc="-5" dirty="0">
                          <a:solidFill>
                            <a:srgbClr val="FFFFFF"/>
                          </a:solidFill>
                          <a:latin typeface="Arial"/>
                          <a:cs typeface="Arial"/>
                        </a:rPr>
                        <a:t>Rand</a:t>
                      </a:r>
                      <a:endParaRPr sz="1100" dirty="0">
                        <a:latin typeface="Arial"/>
                        <a:cs typeface="Arial"/>
                      </a:endParaRPr>
                    </a:p>
                  </a:txBody>
                  <a:tcPr marL="0" marR="0" marT="86995" marB="0">
                    <a:lnR w="38100">
                      <a:solidFill>
                        <a:srgbClr val="FFFFFF"/>
                      </a:solidFill>
                      <a:prstDash val="solid"/>
                    </a:lnR>
                    <a:solidFill>
                      <a:srgbClr val="006892"/>
                    </a:solidFill>
                  </a:tcPr>
                </a:tc>
                <a:tc>
                  <a:txBody>
                    <a:bodyPr/>
                    <a:lstStyle/>
                    <a:p>
                      <a:pPr marL="174625">
                        <a:lnSpc>
                          <a:spcPct val="100000"/>
                        </a:lnSpc>
                        <a:spcBef>
                          <a:spcPts val="740"/>
                        </a:spcBef>
                      </a:pPr>
                      <a:r>
                        <a:rPr sz="1100" b="1" spc="-5" dirty="0">
                          <a:solidFill>
                            <a:srgbClr val="FFFFFF"/>
                          </a:solidFill>
                          <a:latin typeface="Arial"/>
                          <a:cs typeface="Arial"/>
                        </a:rPr>
                        <a:t>Note(s)</a:t>
                      </a:r>
                      <a:endParaRPr sz="1100">
                        <a:latin typeface="Arial"/>
                        <a:cs typeface="Arial"/>
                      </a:endParaRPr>
                    </a:p>
                  </a:txBody>
                  <a:tcPr marL="0" marR="0" marT="93980" marB="0">
                    <a:lnL w="38100">
                      <a:solidFill>
                        <a:srgbClr val="FFFFFF"/>
                      </a:solidFill>
                      <a:prstDash val="solid"/>
                    </a:lnL>
                    <a:lnR w="38100">
                      <a:solidFill>
                        <a:srgbClr val="FFFFFF"/>
                      </a:solidFill>
                      <a:prstDash val="solid"/>
                    </a:lnR>
                    <a:solidFill>
                      <a:srgbClr val="006892"/>
                    </a:solidFill>
                  </a:tcPr>
                </a:tc>
                <a:tc>
                  <a:txBody>
                    <a:bodyPr/>
                    <a:lstStyle/>
                    <a:p>
                      <a:pPr marR="40640" algn="ctr">
                        <a:lnSpc>
                          <a:spcPct val="100000"/>
                        </a:lnSpc>
                        <a:spcBef>
                          <a:spcPts val="740"/>
                        </a:spcBef>
                      </a:pPr>
                      <a:r>
                        <a:rPr sz="1100" b="1" spc="-5" dirty="0">
                          <a:solidFill>
                            <a:srgbClr val="FFFFFF"/>
                          </a:solidFill>
                          <a:latin typeface="Arial"/>
                          <a:cs typeface="Arial"/>
                        </a:rPr>
                        <a:t>2021</a:t>
                      </a:r>
                      <a:endParaRPr sz="1100">
                        <a:latin typeface="Arial"/>
                        <a:cs typeface="Arial"/>
                      </a:endParaRPr>
                    </a:p>
                  </a:txBody>
                  <a:tcPr marL="0" marR="0" marT="93980" marB="0">
                    <a:lnL w="38100">
                      <a:solidFill>
                        <a:srgbClr val="FFFFFF"/>
                      </a:solidFill>
                      <a:prstDash val="solid"/>
                    </a:lnL>
                    <a:lnR w="38100">
                      <a:solidFill>
                        <a:srgbClr val="FFFFFF"/>
                      </a:solidFill>
                      <a:prstDash val="solid"/>
                    </a:lnR>
                    <a:solidFill>
                      <a:srgbClr val="AFBC22"/>
                    </a:solidFill>
                  </a:tcPr>
                </a:tc>
                <a:tc>
                  <a:txBody>
                    <a:bodyPr/>
                    <a:lstStyle/>
                    <a:p>
                      <a:pPr marR="51435" algn="ctr">
                        <a:lnSpc>
                          <a:spcPts val="819"/>
                        </a:lnSpc>
                        <a:spcBef>
                          <a:spcPts val="290"/>
                        </a:spcBef>
                      </a:pPr>
                      <a:r>
                        <a:rPr sz="1100" b="1" spc="-5" dirty="0">
                          <a:solidFill>
                            <a:srgbClr val="FFFFFF"/>
                          </a:solidFill>
                          <a:latin typeface="Arial"/>
                          <a:cs typeface="Arial"/>
                        </a:rPr>
                        <a:t>2020</a:t>
                      </a:r>
                      <a:endParaRPr sz="1100">
                        <a:latin typeface="Arial"/>
                        <a:cs typeface="Arial"/>
                      </a:endParaRPr>
                    </a:p>
                    <a:p>
                      <a:pPr marR="66675" algn="ctr">
                        <a:lnSpc>
                          <a:spcPts val="819"/>
                        </a:lnSpc>
                      </a:pPr>
                      <a:r>
                        <a:rPr sz="1100" b="1" spc="-5" dirty="0">
                          <a:solidFill>
                            <a:srgbClr val="FFFFFF"/>
                          </a:solidFill>
                          <a:latin typeface="Arial"/>
                          <a:cs typeface="Arial"/>
                        </a:rPr>
                        <a:t>Restated</a:t>
                      </a:r>
                      <a:endParaRPr sz="1100">
                        <a:latin typeface="Arial"/>
                        <a:cs typeface="Arial"/>
                      </a:endParaRPr>
                    </a:p>
                  </a:txBody>
                  <a:tcPr marL="0" marR="0" marT="36830" marB="0">
                    <a:lnL w="38100">
                      <a:solidFill>
                        <a:srgbClr val="FFFFFF"/>
                      </a:solidFill>
                      <a:prstDash val="solid"/>
                    </a:lnL>
                    <a:solidFill>
                      <a:srgbClr val="006892"/>
                    </a:solidFill>
                  </a:tcPr>
                </a:tc>
                <a:extLst>
                  <a:ext uri="{0D108BD9-81ED-4DB2-BD59-A6C34878D82A}">
                    <a16:rowId xmlns:a16="http://schemas.microsoft.com/office/drawing/2014/main" val="10000"/>
                  </a:ext>
                </a:extLst>
              </a:tr>
              <a:tr h="757594">
                <a:tc gridSpan="2">
                  <a:txBody>
                    <a:bodyPr/>
                    <a:lstStyle/>
                    <a:p>
                      <a:pPr>
                        <a:lnSpc>
                          <a:spcPct val="100000"/>
                        </a:lnSpc>
                        <a:spcBef>
                          <a:spcPts val="365"/>
                        </a:spcBef>
                      </a:pPr>
                      <a:r>
                        <a:rPr sz="1100" b="1" spc="-5" dirty="0">
                          <a:latin typeface="Arial"/>
                          <a:cs typeface="Arial"/>
                        </a:rPr>
                        <a:t>Cash </a:t>
                      </a:r>
                      <a:r>
                        <a:rPr lang="en-ZA" sz="1100" b="1" spc="-5" dirty="0">
                          <a:latin typeface="Arial"/>
                          <a:cs typeface="Arial"/>
                        </a:rPr>
                        <a:t>flows</a:t>
                      </a:r>
                      <a:r>
                        <a:rPr sz="1100" b="1" spc="-5" dirty="0">
                          <a:latin typeface="Arial"/>
                          <a:cs typeface="Arial"/>
                        </a:rPr>
                        <a:t> from operating activities</a:t>
                      </a:r>
                      <a:endParaRPr sz="1100" dirty="0">
                        <a:latin typeface="Arial"/>
                        <a:cs typeface="Arial"/>
                      </a:endParaRPr>
                    </a:p>
                    <a:p>
                      <a:pPr>
                        <a:lnSpc>
                          <a:spcPct val="100000"/>
                        </a:lnSpc>
                        <a:spcBef>
                          <a:spcPts val="5"/>
                        </a:spcBef>
                      </a:pPr>
                      <a:endParaRPr sz="1100" dirty="0">
                        <a:latin typeface="Times New Roman"/>
                        <a:cs typeface="Times New Roman"/>
                      </a:endParaRPr>
                    </a:p>
                    <a:p>
                      <a:pPr>
                        <a:lnSpc>
                          <a:spcPct val="100000"/>
                        </a:lnSpc>
                        <a:spcBef>
                          <a:spcPts val="5"/>
                        </a:spcBef>
                      </a:pPr>
                      <a:r>
                        <a:rPr sz="1100" spc="-5" dirty="0">
                          <a:latin typeface="Arial"/>
                          <a:cs typeface="Arial"/>
                        </a:rPr>
                        <a:t>Cash receipts from</a:t>
                      </a:r>
                      <a:r>
                        <a:rPr sz="1100" spc="-10" dirty="0">
                          <a:latin typeface="Arial"/>
                          <a:cs typeface="Arial"/>
                        </a:rPr>
                        <a:t> </a:t>
                      </a:r>
                      <a:r>
                        <a:rPr sz="1100" spc="-5" dirty="0">
                          <a:latin typeface="Arial"/>
                          <a:cs typeface="Arial"/>
                        </a:rPr>
                        <a:t>customers</a:t>
                      </a:r>
                      <a:endParaRPr sz="1100" dirty="0">
                        <a:latin typeface="Arial"/>
                        <a:cs typeface="Arial"/>
                      </a:endParaRPr>
                    </a:p>
                    <a:p>
                      <a:pPr>
                        <a:lnSpc>
                          <a:spcPct val="100000"/>
                        </a:lnSpc>
                        <a:spcBef>
                          <a:spcPts val="85"/>
                        </a:spcBef>
                      </a:pPr>
                      <a:r>
                        <a:rPr sz="1100" spc="-5" dirty="0">
                          <a:latin typeface="Arial"/>
                          <a:cs typeface="Arial"/>
                        </a:rPr>
                        <a:t>Cash paid to suppliers and employees</a:t>
                      </a:r>
                      <a:endParaRPr sz="1100" dirty="0">
                        <a:latin typeface="Arial"/>
                        <a:cs typeface="Arial"/>
                      </a:endParaRPr>
                    </a:p>
                  </a:txBody>
                  <a:tcPr marL="0" marR="0" marT="46355" marB="0">
                    <a:lnR w="38100">
                      <a:solidFill>
                        <a:srgbClr val="FFFFFF"/>
                      </a:solidFill>
                      <a:prstDash val="solid"/>
                    </a:lnR>
                    <a:lnB w="3175">
                      <a:solidFill>
                        <a:srgbClr val="000000"/>
                      </a:solidFill>
                      <a:prstDash val="solid"/>
                    </a:lnB>
                  </a:tcPr>
                </a:tc>
                <a:tc hMerge="1">
                  <a:txBody>
                    <a:bodyPr/>
                    <a:lstStyle/>
                    <a:p>
                      <a:endParaRPr/>
                    </a:p>
                  </a:txBody>
                  <a:tcPr marL="0" marR="0" marT="0" marB="0"/>
                </a:tc>
                <a:tc>
                  <a:txBody>
                    <a:bodyPr/>
                    <a:lstStyle/>
                    <a:p>
                      <a:pPr>
                        <a:lnSpc>
                          <a:spcPct val="100000"/>
                        </a:lnSpc>
                      </a:pPr>
                      <a:endParaRPr sz="1100" dirty="0">
                        <a:latin typeface="Times New Roman"/>
                        <a:cs typeface="Times New Roman"/>
                      </a:endParaRPr>
                    </a:p>
                    <a:p>
                      <a:pPr>
                        <a:lnSpc>
                          <a:spcPct val="100000"/>
                        </a:lnSpc>
                        <a:spcBef>
                          <a:spcPts val="10"/>
                        </a:spcBef>
                      </a:pPr>
                      <a:endParaRPr sz="1100" dirty="0">
                        <a:latin typeface="Times New Roman"/>
                        <a:cs typeface="Times New Roman"/>
                      </a:endParaRPr>
                    </a:p>
                    <a:p>
                      <a:pPr marL="103505">
                        <a:lnSpc>
                          <a:spcPct val="100000"/>
                        </a:lnSpc>
                        <a:spcBef>
                          <a:spcPts val="5"/>
                        </a:spcBef>
                      </a:pPr>
                      <a:r>
                        <a:rPr sz="1100" spc="-5" dirty="0">
                          <a:latin typeface="Arial"/>
                          <a:cs typeface="Arial"/>
                        </a:rPr>
                        <a:t>170 944</a:t>
                      </a:r>
                      <a:r>
                        <a:rPr sz="1100" spc="-40" dirty="0">
                          <a:latin typeface="Arial"/>
                          <a:cs typeface="Arial"/>
                        </a:rPr>
                        <a:t> </a:t>
                      </a:r>
                      <a:r>
                        <a:rPr sz="1100" spc="-5" dirty="0">
                          <a:latin typeface="Arial"/>
                          <a:cs typeface="Arial"/>
                        </a:rPr>
                        <a:t>891</a:t>
                      </a:r>
                      <a:endParaRPr sz="1100" dirty="0">
                        <a:latin typeface="Arial"/>
                        <a:cs typeface="Arial"/>
                      </a:endParaRPr>
                    </a:p>
                    <a:p>
                      <a:pPr marL="67945">
                        <a:lnSpc>
                          <a:spcPct val="100000"/>
                        </a:lnSpc>
                        <a:spcBef>
                          <a:spcPts val="85"/>
                        </a:spcBef>
                      </a:pPr>
                      <a:r>
                        <a:rPr sz="1100" spc="-5" dirty="0">
                          <a:latin typeface="Arial"/>
                          <a:cs typeface="Arial"/>
                        </a:rPr>
                        <a:t>(170 414</a:t>
                      </a:r>
                      <a:r>
                        <a:rPr sz="1100" spc="-55" dirty="0">
                          <a:latin typeface="Arial"/>
                          <a:cs typeface="Arial"/>
                        </a:rPr>
                        <a:t> </a:t>
                      </a:r>
                      <a:r>
                        <a:rPr sz="1100" spc="-15" dirty="0">
                          <a:latin typeface="Arial"/>
                          <a:cs typeface="Arial"/>
                        </a:rPr>
                        <a:t>112)</a:t>
                      </a:r>
                      <a:endParaRPr sz="1100" dirty="0">
                        <a:latin typeface="Arial"/>
                        <a:cs typeface="Arial"/>
                      </a:endParaRPr>
                    </a:p>
                  </a:txBody>
                  <a:tcPr marL="0" marR="0" marT="0" marB="0">
                    <a:lnL w="38100">
                      <a:solidFill>
                        <a:srgbClr val="FFFFFF"/>
                      </a:solidFill>
                      <a:prstDash val="solid"/>
                    </a:lnL>
                    <a:lnR w="38100">
                      <a:solidFill>
                        <a:srgbClr val="FFFFFF"/>
                      </a:solidFill>
                      <a:prstDash val="solid"/>
                    </a:lnR>
                    <a:lnB w="3175">
                      <a:solidFill>
                        <a:srgbClr val="000000"/>
                      </a:solidFill>
                      <a:prstDash val="solid"/>
                    </a:lnB>
                    <a:solidFill>
                      <a:srgbClr val="E6E7E8"/>
                    </a:solidFill>
                  </a:tcPr>
                </a:tc>
                <a:tc>
                  <a:txBody>
                    <a:bodyPr/>
                    <a:lstStyle/>
                    <a:p>
                      <a:pPr>
                        <a:lnSpc>
                          <a:spcPct val="100000"/>
                        </a:lnSpc>
                      </a:pPr>
                      <a:endParaRPr sz="1100">
                        <a:latin typeface="Times New Roman"/>
                        <a:cs typeface="Times New Roman"/>
                      </a:endParaRPr>
                    </a:p>
                    <a:p>
                      <a:pPr>
                        <a:lnSpc>
                          <a:spcPct val="100000"/>
                        </a:lnSpc>
                        <a:spcBef>
                          <a:spcPts val="10"/>
                        </a:spcBef>
                      </a:pPr>
                      <a:endParaRPr sz="1100">
                        <a:latin typeface="Times New Roman"/>
                        <a:cs typeface="Times New Roman"/>
                      </a:endParaRPr>
                    </a:p>
                    <a:p>
                      <a:pPr marL="90805">
                        <a:lnSpc>
                          <a:spcPct val="100000"/>
                        </a:lnSpc>
                        <a:spcBef>
                          <a:spcPts val="5"/>
                        </a:spcBef>
                      </a:pPr>
                      <a:r>
                        <a:rPr sz="1100" spc="-5" dirty="0">
                          <a:latin typeface="Arial"/>
                          <a:cs typeface="Arial"/>
                        </a:rPr>
                        <a:t>169 132</a:t>
                      </a:r>
                      <a:r>
                        <a:rPr sz="1100" spc="-45" dirty="0">
                          <a:latin typeface="Arial"/>
                          <a:cs typeface="Arial"/>
                        </a:rPr>
                        <a:t> </a:t>
                      </a:r>
                      <a:r>
                        <a:rPr sz="1100" spc="-5" dirty="0">
                          <a:latin typeface="Arial"/>
                          <a:cs typeface="Arial"/>
                        </a:rPr>
                        <a:t>170</a:t>
                      </a:r>
                      <a:endParaRPr sz="1100">
                        <a:latin typeface="Arial"/>
                        <a:cs typeface="Arial"/>
                      </a:endParaRPr>
                    </a:p>
                    <a:p>
                      <a:pPr marL="55244">
                        <a:lnSpc>
                          <a:spcPct val="100000"/>
                        </a:lnSpc>
                        <a:spcBef>
                          <a:spcPts val="85"/>
                        </a:spcBef>
                      </a:pPr>
                      <a:r>
                        <a:rPr sz="1100" spc="-5" dirty="0">
                          <a:latin typeface="Arial"/>
                          <a:cs typeface="Arial"/>
                        </a:rPr>
                        <a:t>(193 691</a:t>
                      </a:r>
                      <a:r>
                        <a:rPr sz="1100" spc="-55" dirty="0">
                          <a:latin typeface="Arial"/>
                          <a:cs typeface="Arial"/>
                        </a:rPr>
                        <a:t> </a:t>
                      </a:r>
                      <a:r>
                        <a:rPr sz="1100" spc="-5" dirty="0">
                          <a:latin typeface="Arial"/>
                          <a:cs typeface="Arial"/>
                        </a:rPr>
                        <a:t>809)</a:t>
                      </a:r>
                      <a:endParaRPr sz="1100">
                        <a:latin typeface="Arial"/>
                        <a:cs typeface="Arial"/>
                      </a:endParaRPr>
                    </a:p>
                  </a:txBody>
                  <a:tcPr marL="0" marR="0" marT="0" marB="0">
                    <a:lnL w="38100">
                      <a:solidFill>
                        <a:srgbClr val="FFFFFF"/>
                      </a:solidFill>
                      <a:prstDash val="solid"/>
                    </a:lnL>
                    <a:lnB w="3175">
                      <a:solidFill>
                        <a:srgbClr val="000000"/>
                      </a:solidFill>
                      <a:prstDash val="solid"/>
                    </a:lnB>
                  </a:tcPr>
                </a:tc>
                <a:extLst>
                  <a:ext uri="{0D108BD9-81ED-4DB2-BD59-A6C34878D82A}">
                    <a16:rowId xmlns:a16="http://schemas.microsoft.com/office/drawing/2014/main" val="10001"/>
                  </a:ext>
                </a:extLst>
              </a:tr>
              <a:tr h="601724">
                <a:tc>
                  <a:txBody>
                    <a:bodyPr/>
                    <a:lstStyle/>
                    <a:p>
                      <a:pPr marR="2457450">
                        <a:lnSpc>
                          <a:spcPct val="108500"/>
                        </a:lnSpc>
                        <a:spcBef>
                          <a:spcPts val="265"/>
                        </a:spcBef>
                      </a:pPr>
                      <a:r>
                        <a:rPr sz="1100" spc="-5" dirty="0">
                          <a:latin typeface="Arial"/>
                          <a:cs typeface="Arial"/>
                        </a:rPr>
                        <a:t>Cash generated from operations  Interest</a:t>
                      </a:r>
                      <a:r>
                        <a:rPr sz="1100" spc="-10" dirty="0">
                          <a:latin typeface="Arial"/>
                          <a:cs typeface="Arial"/>
                        </a:rPr>
                        <a:t> </a:t>
                      </a:r>
                      <a:r>
                        <a:rPr sz="1100" spc="-5" dirty="0">
                          <a:latin typeface="Arial"/>
                          <a:cs typeface="Arial"/>
                        </a:rPr>
                        <a:t>income</a:t>
                      </a:r>
                      <a:endParaRPr sz="1100" dirty="0">
                        <a:latin typeface="Arial"/>
                        <a:cs typeface="Arial"/>
                      </a:endParaRPr>
                    </a:p>
                    <a:p>
                      <a:pPr>
                        <a:lnSpc>
                          <a:spcPct val="100000"/>
                        </a:lnSpc>
                        <a:spcBef>
                          <a:spcPts val="85"/>
                        </a:spcBef>
                      </a:pPr>
                      <a:r>
                        <a:rPr sz="1100" spc="-35" dirty="0">
                          <a:latin typeface="Arial"/>
                          <a:cs typeface="Arial"/>
                        </a:rPr>
                        <a:t>Tax</a:t>
                      </a:r>
                      <a:r>
                        <a:rPr sz="1100" spc="-10" dirty="0">
                          <a:latin typeface="Arial"/>
                          <a:cs typeface="Arial"/>
                        </a:rPr>
                        <a:t> </a:t>
                      </a:r>
                      <a:r>
                        <a:rPr sz="1100" spc="-5" dirty="0">
                          <a:latin typeface="Arial"/>
                          <a:cs typeface="Arial"/>
                        </a:rPr>
                        <a:t>paid</a:t>
                      </a:r>
                      <a:endParaRPr sz="1100" dirty="0">
                        <a:latin typeface="Arial"/>
                        <a:cs typeface="Arial"/>
                      </a:endParaRPr>
                    </a:p>
                  </a:txBody>
                  <a:tcPr marL="0" marR="0" marT="33655" marB="0">
                    <a:lnT w="3175">
                      <a:solidFill>
                        <a:srgbClr val="000000"/>
                      </a:solidFill>
                      <a:prstDash val="solid"/>
                    </a:lnT>
                    <a:lnB w="9525">
                      <a:solidFill>
                        <a:srgbClr val="000000"/>
                      </a:solidFill>
                      <a:prstDash val="solid"/>
                    </a:lnB>
                  </a:tcPr>
                </a:tc>
                <a:tc>
                  <a:txBody>
                    <a:bodyPr/>
                    <a:lstStyle/>
                    <a:p>
                      <a:pPr algn="ctr">
                        <a:lnSpc>
                          <a:spcPct val="100000"/>
                        </a:lnSpc>
                        <a:spcBef>
                          <a:spcPts val="384"/>
                        </a:spcBef>
                      </a:pPr>
                      <a:r>
                        <a:rPr sz="1100" b="1" spc="-5" dirty="0">
                          <a:latin typeface="Arial"/>
                          <a:cs typeface="Arial"/>
                        </a:rPr>
                        <a:t>23</a:t>
                      </a:r>
                      <a:endParaRPr sz="1100" dirty="0">
                        <a:latin typeface="Arial"/>
                        <a:cs typeface="Arial"/>
                      </a:endParaRPr>
                    </a:p>
                    <a:p>
                      <a:pPr>
                        <a:lnSpc>
                          <a:spcPct val="100000"/>
                        </a:lnSpc>
                        <a:spcBef>
                          <a:spcPts val="45"/>
                        </a:spcBef>
                      </a:pPr>
                      <a:endParaRPr sz="1100" dirty="0">
                        <a:latin typeface="Times New Roman"/>
                        <a:cs typeface="Times New Roman"/>
                      </a:endParaRPr>
                    </a:p>
                    <a:p>
                      <a:pPr algn="ctr">
                        <a:lnSpc>
                          <a:spcPct val="100000"/>
                        </a:lnSpc>
                      </a:pPr>
                      <a:r>
                        <a:rPr sz="1100" b="1" spc="-5" dirty="0">
                          <a:latin typeface="Arial"/>
                          <a:cs typeface="Arial"/>
                        </a:rPr>
                        <a:t>24</a:t>
                      </a:r>
                      <a:endParaRPr sz="1100" dirty="0">
                        <a:latin typeface="Arial"/>
                        <a:cs typeface="Arial"/>
                      </a:endParaRPr>
                    </a:p>
                  </a:txBody>
                  <a:tcPr marL="0" marR="0" marT="48894" marB="0">
                    <a:lnR w="38100">
                      <a:solidFill>
                        <a:srgbClr val="FFFFFF"/>
                      </a:solidFill>
                      <a:prstDash val="solid"/>
                    </a:lnR>
                    <a:lnT w="3175">
                      <a:solidFill>
                        <a:srgbClr val="000000"/>
                      </a:solidFill>
                      <a:prstDash val="solid"/>
                    </a:lnT>
                    <a:lnB w="9525">
                      <a:solidFill>
                        <a:srgbClr val="000000"/>
                      </a:solidFill>
                      <a:prstDash val="solid"/>
                    </a:lnB>
                  </a:tcPr>
                </a:tc>
                <a:tc>
                  <a:txBody>
                    <a:bodyPr/>
                    <a:lstStyle/>
                    <a:p>
                      <a:pPr marL="256540" algn="ctr">
                        <a:lnSpc>
                          <a:spcPct val="100000"/>
                        </a:lnSpc>
                        <a:spcBef>
                          <a:spcPts val="350"/>
                        </a:spcBef>
                      </a:pPr>
                      <a:r>
                        <a:rPr sz="1100" spc="-5" dirty="0">
                          <a:latin typeface="Arial"/>
                          <a:cs typeface="Arial"/>
                        </a:rPr>
                        <a:t>530</a:t>
                      </a:r>
                      <a:r>
                        <a:rPr sz="1100" spc="-90" dirty="0">
                          <a:latin typeface="Arial"/>
                          <a:cs typeface="Arial"/>
                        </a:rPr>
                        <a:t> </a:t>
                      </a:r>
                      <a:r>
                        <a:rPr sz="1100" spc="-5" dirty="0">
                          <a:latin typeface="Arial"/>
                          <a:cs typeface="Arial"/>
                        </a:rPr>
                        <a:t>779</a:t>
                      </a:r>
                      <a:endParaRPr sz="1100">
                        <a:latin typeface="Arial"/>
                        <a:cs typeface="Arial"/>
                      </a:endParaRPr>
                    </a:p>
                    <a:p>
                      <a:pPr marL="163830">
                        <a:lnSpc>
                          <a:spcPct val="100000"/>
                        </a:lnSpc>
                        <a:spcBef>
                          <a:spcPts val="85"/>
                        </a:spcBef>
                      </a:pPr>
                      <a:r>
                        <a:rPr sz="1100" spc="-5" dirty="0">
                          <a:latin typeface="Arial"/>
                          <a:cs typeface="Arial"/>
                        </a:rPr>
                        <a:t>10 028</a:t>
                      </a:r>
                      <a:r>
                        <a:rPr sz="1100" spc="-80" dirty="0">
                          <a:latin typeface="Arial"/>
                          <a:cs typeface="Arial"/>
                        </a:rPr>
                        <a:t> </a:t>
                      </a:r>
                      <a:r>
                        <a:rPr sz="1100" spc="-5" dirty="0">
                          <a:latin typeface="Arial"/>
                          <a:cs typeface="Arial"/>
                        </a:rPr>
                        <a:t>366</a:t>
                      </a:r>
                      <a:endParaRPr sz="1100">
                        <a:latin typeface="Arial"/>
                        <a:cs typeface="Arial"/>
                      </a:endParaRPr>
                    </a:p>
                    <a:p>
                      <a:pPr marL="165735" algn="ctr">
                        <a:lnSpc>
                          <a:spcPct val="100000"/>
                        </a:lnSpc>
                        <a:spcBef>
                          <a:spcPts val="90"/>
                        </a:spcBef>
                      </a:pPr>
                      <a:r>
                        <a:rPr sz="1100" spc="-5" dirty="0">
                          <a:latin typeface="Arial"/>
                          <a:cs typeface="Arial"/>
                        </a:rPr>
                        <a:t>(3 866</a:t>
                      </a:r>
                      <a:r>
                        <a:rPr sz="1100" spc="-55" dirty="0">
                          <a:latin typeface="Arial"/>
                          <a:cs typeface="Arial"/>
                        </a:rPr>
                        <a:t> </a:t>
                      </a:r>
                      <a:r>
                        <a:rPr sz="1100" spc="-5" dirty="0">
                          <a:latin typeface="Arial"/>
                          <a:cs typeface="Arial"/>
                        </a:rPr>
                        <a:t>176)</a:t>
                      </a:r>
                      <a:endParaRPr sz="1100">
                        <a:latin typeface="Arial"/>
                        <a:cs typeface="Arial"/>
                      </a:endParaRPr>
                    </a:p>
                  </a:txBody>
                  <a:tcPr marL="0" marR="0" marT="44450" marB="0">
                    <a:lnL w="38100">
                      <a:solidFill>
                        <a:srgbClr val="FFFFFF"/>
                      </a:solidFill>
                      <a:prstDash val="solid"/>
                    </a:lnL>
                    <a:lnR w="38100">
                      <a:solidFill>
                        <a:srgbClr val="FFFFFF"/>
                      </a:solidFill>
                      <a:prstDash val="solid"/>
                    </a:lnR>
                    <a:lnT w="3175">
                      <a:solidFill>
                        <a:srgbClr val="000000"/>
                      </a:solidFill>
                      <a:prstDash val="solid"/>
                    </a:lnT>
                    <a:lnB w="9525">
                      <a:solidFill>
                        <a:srgbClr val="000000"/>
                      </a:solidFill>
                      <a:prstDash val="solid"/>
                    </a:lnB>
                    <a:solidFill>
                      <a:srgbClr val="E6E7E8"/>
                    </a:solidFill>
                  </a:tcPr>
                </a:tc>
                <a:tc>
                  <a:txBody>
                    <a:bodyPr/>
                    <a:lstStyle/>
                    <a:p>
                      <a:pPr marL="115570">
                        <a:lnSpc>
                          <a:spcPct val="100000"/>
                        </a:lnSpc>
                        <a:spcBef>
                          <a:spcPts val="350"/>
                        </a:spcBef>
                      </a:pPr>
                      <a:r>
                        <a:rPr sz="1100" spc="-5" dirty="0">
                          <a:latin typeface="Arial"/>
                          <a:cs typeface="Arial"/>
                        </a:rPr>
                        <a:t>(24 559</a:t>
                      </a:r>
                      <a:r>
                        <a:rPr sz="1100" spc="-55" dirty="0">
                          <a:latin typeface="Arial"/>
                          <a:cs typeface="Arial"/>
                        </a:rPr>
                        <a:t> </a:t>
                      </a:r>
                      <a:r>
                        <a:rPr sz="1100" spc="-5" dirty="0">
                          <a:latin typeface="Arial"/>
                          <a:cs typeface="Arial"/>
                        </a:rPr>
                        <a:t>639)</a:t>
                      </a:r>
                      <a:endParaRPr sz="1100">
                        <a:latin typeface="Arial"/>
                        <a:cs typeface="Arial"/>
                      </a:endParaRPr>
                    </a:p>
                    <a:p>
                      <a:pPr marL="151130">
                        <a:lnSpc>
                          <a:spcPct val="100000"/>
                        </a:lnSpc>
                        <a:spcBef>
                          <a:spcPts val="85"/>
                        </a:spcBef>
                      </a:pPr>
                      <a:r>
                        <a:rPr sz="1100" spc="-5" dirty="0">
                          <a:latin typeface="Arial"/>
                          <a:cs typeface="Arial"/>
                        </a:rPr>
                        <a:t>19 068</a:t>
                      </a:r>
                      <a:r>
                        <a:rPr sz="1100" spc="-45" dirty="0">
                          <a:latin typeface="Arial"/>
                          <a:cs typeface="Arial"/>
                        </a:rPr>
                        <a:t> </a:t>
                      </a:r>
                      <a:r>
                        <a:rPr sz="1100" spc="-5" dirty="0">
                          <a:latin typeface="Arial"/>
                          <a:cs typeface="Arial"/>
                        </a:rPr>
                        <a:t>782</a:t>
                      </a:r>
                      <a:endParaRPr sz="1100">
                        <a:latin typeface="Arial"/>
                        <a:cs typeface="Arial"/>
                      </a:endParaRPr>
                    </a:p>
                    <a:p>
                      <a:pPr marL="175895">
                        <a:lnSpc>
                          <a:spcPct val="100000"/>
                        </a:lnSpc>
                        <a:spcBef>
                          <a:spcPts val="90"/>
                        </a:spcBef>
                      </a:pPr>
                      <a:r>
                        <a:rPr sz="1100" spc="-5" dirty="0">
                          <a:latin typeface="Arial"/>
                          <a:cs typeface="Arial"/>
                        </a:rPr>
                        <a:t>(5 970</a:t>
                      </a:r>
                      <a:r>
                        <a:rPr sz="1100" spc="-60" dirty="0">
                          <a:latin typeface="Arial"/>
                          <a:cs typeface="Arial"/>
                        </a:rPr>
                        <a:t> </a:t>
                      </a:r>
                      <a:r>
                        <a:rPr sz="1100" spc="-5" dirty="0">
                          <a:latin typeface="Arial"/>
                          <a:cs typeface="Arial"/>
                        </a:rPr>
                        <a:t>709)</a:t>
                      </a:r>
                      <a:endParaRPr sz="1100">
                        <a:latin typeface="Arial"/>
                        <a:cs typeface="Arial"/>
                      </a:endParaRPr>
                    </a:p>
                  </a:txBody>
                  <a:tcPr marL="0" marR="0" marT="44450" marB="0">
                    <a:lnL w="38100">
                      <a:solidFill>
                        <a:srgbClr val="FFFFFF"/>
                      </a:solidFill>
                      <a:prstDash val="solid"/>
                    </a:lnL>
                    <a:lnT w="3175">
                      <a:solidFill>
                        <a:srgbClr val="000000"/>
                      </a:solidFill>
                      <a:prstDash val="solid"/>
                    </a:lnT>
                    <a:lnB w="9525">
                      <a:solidFill>
                        <a:srgbClr val="000000"/>
                      </a:solidFill>
                      <a:prstDash val="solid"/>
                    </a:lnB>
                  </a:tcPr>
                </a:tc>
                <a:extLst>
                  <a:ext uri="{0D108BD9-81ED-4DB2-BD59-A6C34878D82A}">
                    <a16:rowId xmlns:a16="http://schemas.microsoft.com/office/drawing/2014/main" val="10002"/>
                  </a:ext>
                </a:extLst>
              </a:tr>
              <a:tr h="198917">
                <a:tc gridSpan="2">
                  <a:txBody>
                    <a:bodyPr/>
                    <a:lstStyle/>
                    <a:p>
                      <a:pPr>
                        <a:lnSpc>
                          <a:spcPct val="100000"/>
                        </a:lnSpc>
                        <a:spcBef>
                          <a:spcPts val="165"/>
                        </a:spcBef>
                      </a:pPr>
                      <a:r>
                        <a:rPr sz="1100" b="1" spc="-5" dirty="0">
                          <a:latin typeface="Arial"/>
                          <a:cs typeface="Arial"/>
                        </a:rPr>
                        <a:t>Net cash from operating activities</a:t>
                      </a:r>
                      <a:endParaRPr sz="1100" dirty="0">
                        <a:latin typeface="Arial"/>
                        <a:cs typeface="Arial"/>
                      </a:endParaRPr>
                    </a:p>
                  </a:txBody>
                  <a:tcPr marL="0" marR="0" marT="20955" marB="0">
                    <a:lnR w="38100">
                      <a:solidFill>
                        <a:srgbClr val="FFFFFF"/>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tc>
                  <a:txBody>
                    <a:bodyPr/>
                    <a:lstStyle/>
                    <a:p>
                      <a:pPr marR="50800" algn="r">
                        <a:lnSpc>
                          <a:spcPct val="100000"/>
                        </a:lnSpc>
                        <a:spcBef>
                          <a:spcPts val="165"/>
                        </a:spcBef>
                      </a:pPr>
                      <a:r>
                        <a:rPr sz="1100" b="1" spc="-5" dirty="0">
                          <a:latin typeface="Arial"/>
                          <a:cs typeface="Arial"/>
                        </a:rPr>
                        <a:t>6 692</a:t>
                      </a:r>
                      <a:r>
                        <a:rPr sz="1100" b="1" spc="-85" dirty="0">
                          <a:latin typeface="Arial"/>
                          <a:cs typeface="Arial"/>
                        </a:rPr>
                        <a:t> </a:t>
                      </a:r>
                      <a:r>
                        <a:rPr sz="1100" b="1" spc="-5" dirty="0">
                          <a:latin typeface="Arial"/>
                          <a:cs typeface="Arial"/>
                        </a:rPr>
                        <a:t>969</a:t>
                      </a:r>
                      <a:endParaRPr sz="1100">
                        <a:latin typeface="Arial"/>
                        <a:cs typeface="Arial"/>
                      </a:endParaRPr>
                    </a:p>
                  </a:txBody>
                  <a:tcPr marL="0" marR="0" marT="20955" marB="0">
                    <a:lnL w="38100">
                      <a:solidFill>
                        <a:srgbClr val="FFFFFF"/>
                      </a:solidFill>
                      <a:prstDash val="solid"/>
                    </a:lnL>
                    <a:lnR w="38100">
                      <a:solidFill>
                        <a:srgbClr val="FFFFFF"/>
                      </a:solidFill>
                      <a:prstDash val="solid"/>
                    </a:lnR>
                    <a:lnT w="9525">
                      <a:solidFill>
                        <a:srgbClr val="000000"/>
                      </a:solidFill>
                      <a:prstDash val="solid"/>
                    </a:lnT>
                    <a:lnB w="9525">
                      <a:solidFill>
                        <a:srgbClr val="000000"/>
                      </a:solidFill>
                      <a:prstDash val="solid"/>
                    </a:lnB>
                    <a:solidFill>
                      <a:srgbClr val="E6E7E8"/>
                    </a:solidFill>
                  </a:tcPr>
                </a:tc>
                <a:tc>
                  <a:txBody>
                    <a:bodyPr/>
                    <a:lstStyle/>
                    <a:p>
                      <a:pPr marR="19050" algn="r">
                        <a:lnSpc>
                          <a:spcPct val="100000"/>
                        </a:lnSpc>
                        <a:spcBef>
                          <a:spcPts val="165"/>
                        </a:spcBef>
                      </a:pPr>
                      <a:r>
                        <a:rPr sz="1100" b="1" spc="-20" dirty="0">
                          <a:latin typeface="Arial"/>
                          <a:cs typeface="Arial"/>
                        </a:rPr>
                        <a:t>(11 </a:t>
                      </a:r>
                      <a:r>
                        <a:rPr sz="1100" b="1" spc="-5" dirty="0">
                          <a:latin typeface="Arial"/>
                          <a:cs typeface="Arial"/>
                        </a:rPr>
                        <a:t>461</a:t>
                      </a:r>
                      <a:r>
                        <a:rPr sz="1100" b="1" spc="-60" dirty="0">
                          <a:latin typeface="Arial"/>
                          <a:cs typeface="Arial"/>
                        </a:rPr>
                        <a:t> </a:t>
                      </a:r>
                      <a:r>
                        <a:rPr sz="1100" b="1" spc="-5" dirty="0">
                          <a:latin typeface="Arial"/>
                          <a:cs typeface="Arial"/>
                        </a:rPr>
                        <a:t>566)</a:t>
                      </a:r>
                      <a:endParaRPr sz="1100">
                        <a:latin typeface="Arial"/>
                        <a:cs typeface="Arial"/>
                      </a:endParaRPr>
                    </a:p>
                  </a:txBody>
                  <a:tcPr marL="0" marR="0" marT="20955" marB="0">
                    <a:lnL w="38100">
                      <a:solidFill>
                        <a:srgbClr val="FFFFFF"/>
                      </a:solidFill>
                      <a:prstDash val="solid"/>
                    </a:lnL>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3"/>
                  </a:ext>
                </a:extLst>
              </a:tr>
              <a:tr h="656712">
                <a:tc gridSpan="2">
                  <a:txBody>
                    <a:bodyPr/>
                    <a:lstStyle/>
                    <a:p>
                      <a:pPr>
                        <a:lnSpc>
                          <a:spcPct val="100000"/>
                        </a:lnSpc>
                        <a:spcBef>
                          <a:spcPts val="1019"/>
                        </a:spcBef>
                      </a:pPr>
                      <a:r>
                        <a:rPr sz="1100" b="1" spc="-5" dirty="0">
                          <a:latin typeface="Arial"/>
                          <a:cs typeface="Arial"/>
                        </a:rPr>
                        <a:t>Cash </a:t>
                      </a:r>
                      <a:r>
                        <a:rPr lang="en-ZA" sz="1100" b="1" spc="-5" dirty="0">
                          <a:latin typeface="Arial"/>
                          <a:cs typeface="Arial"/>
                        </a:rPr>
                        <a:t>flows </a:t>
                      </a:r>
                      <a:r>
                        <a:rPr sz="1100" b="1" spc="-5" dirty="0">
                          <a:latin typeface="Arial"/>
                          <a:cs typeface="Arial"/>
                        </a:rPr>
                        <a:t>from investing activities</a:t>
                      </a:r>
                      <a:endParaRPr sz="1100" dirty="0">
                        <a:latin typeface="Arial"/>
                        <a:cs typeface="Arial"/>
                      </a:endParaRPr>
                    </a:p>
                    <a:p>
                      <a:pPr>
                        <a:lnSpc>
                          <a:spcPct val="100000"/>
                        </a:lnSpc>
                        <a:spcBef>
                          <a:spcPts val="10"/>
                        </a:spcBef>
                      </a:pPr>
                      <a:endParaRPr sz="1100" dirty="0">
                        <a:latin typeface="Times New Roman"/>
                        <a:cs typeface="Times New Roman"/>
                      </a:endParaRPr>
                    </a:p>
                    <a:p>
                      <a:pPr>
                        <a:lnSpc>
                          <a:spcPct val="100000"/>
                        </a:lnSpc>
                        <a:tabLst>
                          <a:tab pos="4270375" algn="l"/>
                        </a:tabLst>
                      </a:pPr>
                      <a:r>
                        <a:rPr sz="1100" spc="-5" dirty="0">
                          <a:latin typeface="Arial"/>
                          <a:cs typeface="Arial"/>
                        </a:rPr>
                        <a:t>Purchase of property, plant</a:t>
                      </a:r>
                      <a:r>
                        <a:rPr sz="1100" spc="50" dirty="0">
                          <a:latin typeface="Arial"/>
                          <a:cs typeface="Arial"/>
                        </a:rPr>
                        <a:t> </a:t>
                      </a:r>
                      <a:r>
                        <a:rPr sz="1100" spc="-5" dirty="0">
                          <a:latin typeface="Arial"/>
                          <a:cs typeface="Arial"/>
                        </a:rPr>
                        <a:t>and</a:t>
                      </a:r>
                      <a:r>
                        <a:rPr sz="1100" spc="10" dirty="0">
                          <a:latin typeface="Arial"/>
                          <a:cs typeface="Arial"/>
                        </a:rPr>
                        <a:t> </a:t>
                      </a:r>
                      <a:r>
                        <a:rPr sz="1100" spc="-5" dirty="0">
                          <a:latin typeface="Arial"/>
                          <a:cs typeface="Arial"/>
                        </a:rPr>
                        <a:t>equipment	</a:t>
                      </a:r>
                      <a:r>
                        <a:rPr sz="1100" b="1" spc="-5" dirty="0">
                          <a:latin typeface="Arial"/>
                          <a:cs typeface="Arial"/>
                        </a:rPr>
                        <a:t>3</a:t>
                      </a:r>
                      <a:endParaRPr sz="1100" dirty="0">
                        <a:latin typeface="Arial"/>
                        <a:cs typeface="Arial"/>
                      </a:endParaRPr>
                    </a:p>
                  </a:txBody>
                  <a:tcPr marL="0" marR="0" marT="129539" marB="0">
                    <a:lnR w="38100">
                      <a:solidFill>
                        <a:srgbClr val="FFFFFF"/>
                      </a:solidFill>
                      <a:prstDash val="solid"/>
                    </a:lnR>
                    <a:lnT w="9525">
                      <a:solidFill>
                        <a:srgbClr val="000000"/>
                      </a:solidFill>
                      <a:prstDash val="solid"/>
                    </a:lnT>
                    <a:lnB w="3175">
                      <a:solidFill>
                        <a:srgbClr val="000000"/>
                      </a:solidFill>
                      <a:prstDash val="solid"/>
                    </a:lnB>
                  </a:tcPr>
                </a:tc>
                <a:tc hMerge="1">
                  <a:txBody>
                    <a:bodyPr/>
                    <a:lstStyle/>
                    <a:p>
                      <a:endParaRPr/>
                    </a:p>
                  </a:txBody>
                  <a:tcPr marL="0" marR="0" marT="0" marB="0"/>
                </a:tc>
                <a:tc>
                  <a:txBody>
                    <a:bodyPr/>
                    <a:lstStyle/>
                    <a:p>
                      <a:pPr>
                        <a:lnSpc>
                          <a:spcPct val="100000"/>
                        </a:lnSpc>
                      </a:pPr>
                      <a:endParaRPr sz="1100" dirty="0">
                        <a:latin typeface="Times New Roman"/>
                        <a:cs typeface="Times New Roman"/>
                      </a:endParaRPr>
                    </a:p>
                    <a:p>
                      <a:pPr>
                        <a:lnSpc>
                          <a:spcPct val="100000"/>
                        </a:lnSpc>
                      </a:pPr>
                      <a:endParaRPr sz="1100" dirty="0">
                        <a:latin typeface="Times New Roman"/>
                        <a:cs typeface="Times New Roman"/>
                      </a:endParaRPr>
                    </a:p>
                    <a:p>
                      <a:pPr marR="15240" algn="r">
                        <a:lnSpc>
                          <a:spcPct val="100000"/>
                        </a:lnSpc>
                        <a:spcBef>
                          <a:spcPts val="670"/>
                        </a:spcBef>
                      </a:pPr>
                      <a:r>
                        <a:rPr sz="1100" spc="-5" dirty="0">
                          <a:latin typeface="Arial"/>
                          <a:cs typeface="Arial"/>
                        </a:rPr>
                        <a:t>(18 469</a:t>
                      </a:r>
                      <a:r>
                        <a:rPr sz="1100" spc="-75" dirty="0">
                          <a:latin typeface="Arial"/>
                          <a:cs typeface="Arial"/>
                        </a:rPr>
                        <a:t> </a:t>
                      </a:r>
                      <a:r>
                        <a:rPr sz="1100" spc="-5" dirty="0">
                          <a:latin typeface="Arial"/>
                          <a:cs typeface="Arial"/>
                        </a:rPr>
                        <a:t>168)</a:t>
                      </a:r>
                      <a:endParaRPr sz="1100" dirty="0">
                        <a:latin typeface="Arial"/>
                        <a:cs typeface="Arial"/>
                      </a:endParaRPr>
                    </a:p>
                  </a:txBody>
                  <a:tcPr marL="0" marR="0" marT="0" marB="0">
                    <a:lnL w="38100">
                      <a:solidFill>
                        <a:srgbClr val="FFFFFF"/>
                      </a:solidFill>
                      <a:prstDash val="solid"/>
                    </a:lnL>
                    <a:lnR w="38100">
                      <a:solidFill>
                        <a:srgbClr val="FFFFFF"/>
                      </a:solidFill>
                      <a:prstDash val="solid"/>
                    </a:lnR>
                    <a:lnT w="9525">
                      <a:solidFill>
                        <a:srgbClr val="000000"/>
                      </a:solidFill>
                      <a:prstDash val="solid"/>
                    </a:lnT>
                    <a:lnB w="3175">
                      <a:solidFill>
                        <a:srgbClr val="000000"/>
                      </a:solidFill>
                      <a:prstDash val="solid"/>
                    </a:lnB>
                    <a:solidFill>
                      <a:srgbClr val="E6E7E8"/>
                    </a:solidFill>
                  </a:tcPr>
                </a:tc>
                <a:tc>
                  <a:txBody>
                    <a:bodyPr/>
                    <a:lstStyle/>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marR="13335" algn="r">
                        <a:lnSpc>
                          <a:spcPct val="100000"/>
                        </a:lnSpc>
                        <a:spcBef>
                          <a:spcPts val="670"/>
                        </a:spcBef>
                      </a:pPr>
                      <a:r>
                        <a:rPr sz="1100" spc="-5" dirty="0">
                          <a:latin typeface="Arial"/>
                          <a:cs typeface="Arial"/>
                        </a:rPr>
                        <a:t>(94 285</a:t>
                      </a:r>
                      <a:r>
                        <a:rPr sz="1100" spc="-75" dirty="0">
                          <a:latin typeface="Arial"/>
                          <a:cs typeface="Arial"/>
                        </a:rPr>
                        <a:t> </a:t>
                      </a:r>
                      <a:r>
                        <a:rPr sz="1100" spc="-5" dirty="0">
                          <a:latin typeface="Arial"/>
                          <a:cs typeface="Arial"/>
                        </a:rPr>
                        <a:t>876)</a:t>
                      </a:r>
                      <a:endParaRPr sz="1100">
                        <a:latin typeface="Arial"/>
                        <a:cs typeface="Arial"/>
                      </a:endParaRPr>
                    </a:p>
                  </a:txBody>
                  <a:tcPr marL="0" marR="0" marT="0" marB="0">
                    <a:lnL w="38100">
                      <a:solidFill>
                        <a:srgbClr val="FFFFFF"/>
                      </a:solidFill>
                      <a:prstDash val="solid"/>
                    </a:lnL>
                    <a:lnT w="9525">
                      <a:solidFill>
                        <a:srgbClr val="000000"/>
                      </a:solidFill>
                      <a:prstDash val="solid"/>
                    </a:lnT>
                    <a:lnB w="3175">
                      <a:solidFill>
                        <a:srgbClr val="000000"/>
                      </a:solidFill>
                      <a:prstDash val="solid"/>
                    </a:lnB>
                  </a:tcPr>
                </a:tc>
                <a:extLst>
                  <a:ext uri="{0D108BD9-81ED-4DB2-BD59-A6C34878D82A}">
                    <a16:rowId xmlns:a16="http://schemas.microsoft.com/office/drawing/2014/main" val="10004"/>
                  </a:ext>
                </a:extLst>
              </a:tr>
              <a:tr h="376255">
                <a:tc gridSpan="2">
                  <a:txBody>
                    <a:bodyPr/>
                    <a:lstStyle/>
                    <a:p>
                      <a:pPr>
                        <a:lnSpc>
                          <a:spcPct val="100000"/>
                        </a:lnSpc>
                        <a:spcBef>
                          <a:spcPts val="40"/>
                        </a:spcBef>
                      </a:pPr>
                      <a:endParaRPr sz="1100" dirty="0">
                        <a:latin typeface="Times New Roman"/>
                        <a:cs typeface="Times New Roman"/>
                      </a:endParaRPr>
                    </a:p>
                    <a:p>
                      <a:pPr>
                        <a:lnSpc>
                          <a:spcPct val="100000"/>
                        </a:lnSpc>
                      </a:pPr>
                      <a:r>
                        <a:rPr sz="1100" b="1" spc="-5" dirty="0">
                          <a:latin typeface="Arial"/>
                          <a:cs typeface="Arial"/>
                        </a:rPr>
                        <a:t>Cash </a:t>
                      </a:r>
                      <a:r>
                        <a:rPr lang="en-ZA" sz="1100" b="1" spc="-5" dirty="0">
                          <a:latin typeface="Arial"/>
                          <a:cs typeface="Arial"/>
                        </a:rPr>
                        <a:t>flows </a:t>
                      </a:r>
                      <a:r>
                        <a:rPr sz="1100" b="1" spc="-5" dirty="0">
                          <a:latin typeface="Arial"/>
                          <a:cs typeface="Arial"/>
                        </a:rPr>
                        <a:t>from </a:t>
                      </a:r>
                      <a:r>
                        <a:rPr lang="en-ZA" sz="1100" b="1" spc="-5" dirty="0">
                          <a:latin typeface="Arial"/>
                          <a:cs typeface="Arial"/>
                        </a:rPr>
                        <a:t>financing</a:t>
                      </a:r>
                      <a:r>
                        <a:rPr lang="en-ZA" sz="1100" b="1" spc="-5" baseline="0" dirty="0">
                          <a:latin typeface="Arial"/>
                          <a:cs typeface="Arial"/>
                        </a:rPr>
                        <a:t> </a:t>
                      </a:r>
                      <a:r>
                        <a:rPr sz="1100" b="1" spc="-5" dirty="0">
                          <a:latin typeface="Arial"/>
                          <a:cs typeface="Arial"/>
                        </a:rPr>
                        <a:t>activities</a:t>
                      </a:r>
                      <a:endParaRPr sz="1100" dirty="0">
                        <a:latin typeface="Arial"/>
                        <a:cs typeface="Arial"/>
                      </a:endParaRPr>
                    </a:p>
                  </a:txBody>
                  <a:tcPr marL="0" marR="0" marT="5080" marB="0">
                    <a:lnR w="38100">
                      <a:solidFill>
                        <a:srgbClr val="FFFFFF"/>
                      </a:solidFill>
                      <a:prstDash val="solid"/>
                    </a:lnR>
                    <a:lnT w="3175">
                      <a:solidFill>
                        <a:srgbClr val="000000"/>
                      </a:solidFill>
                      <a:prstDash val="solid"/>
                    </a:lnT>
                  </a:tcPr>
                </a:tc>
                <a:tc hMerge="1">
                  <a:txBody>
                    <a:bodyPr/>
                    <a:lstStyle/>
                    <a:p>
                      <a:endParaRPr/>
                    </a:p>
                  </a:txBody>
                  <a:tcPr marL="0" marR="0" marT="0" marB="0"/>
                </a:tc>
                <a:tc>
                  <a:txBody>
                    <a:bodyPr/>
                    <a:lstStyle/>
                    <a:p>
                      <a:pPr>
                        <a:lnSpc>
                          <a:spcPct val="100000"/>
                        </a:lnSpc>
                      </a:pPr>
                      <a:endParaRPr sz="1100" dirty="0">
                        <a:latin typeface="Times New Roman"/>
                        <a:cs typeface="Times New Roman"/>
                      </a:endParaRPr>
                    </a:p>
                  </a:txBody>
                  <a:tcPr marL="0" marR="0" marT="0" marB="0">
                    <a:lnL w="38100">
                      <a:solidFill>
                        <a:srgbClr val="FFFFFF"/>
                      </a:solidFill>
                      <a:prstDash val="solid"/>
                    </a:lnL>
                    <a:lnR w="38100">
                      <a:solidFill>
                        <a:srgbClr val="FFFFFF"/>
                      </a:solidFill>
                      <a:prstDash val="solid"/>
                    </a:lnR>
                    <a:lnT w="3175">
                      <a:solidFill>
                        <a:srgbClr val="000000"/>
                      </a:solidFill>
                      <a:prstDash val="solid"/>
                    </a:lnT>
                    <a:solidFill>
                      <a:srgbClr val="E6E7E8"/>
                    </a:solidFill>
                  </a:tcPr>
                </a:tc>
                <a:tc>
                  <a:txBody>
                    <a:bodyPr/>
                    <a:lstStyle/>
                    <a:p>
                      <a:pPr>
                        <a:lnSpc>
                          <a:spcPct val="100000"/>
                        </a:lnSpc>
                      </a:pPr>
                      <a:endParaRPr sz="1100">
                        <a:latin typeface="Times New Roman"/>
                        <a:cs typeface="Times New Roman"/>
                      </a:endParaRPr>
                    </a:p>
                  </a:txBody>
                  <a:tcPr marL="0" marR="0" marT="0" marB="0">
                    <a:lnL w="38100">
                      <a:solidFill>
                        <a:srgbClr val="FFFFFF"/>
                      </a:solidFill>
                      <a:prstDash val="solid"/>
                    </a:lnL>
                    <a:lnT w="3175">
                      <a:solidFill>
                        <a:srgbClr val="000000"/>
                      </a:solidFill>
                      <a:prstDash val="solid"/>
                    </a:lnT>
                  </a:tcPr>
                </a:tc>
                <a:extLst>
                  <a:ext uri="{0D108BD9-81ED-4DB2-BD59-A6C34878D82A}">
                    <a16:rowId xmlns:a16="http://schemas.microsoft.com/office/drawing/2014/main" val="10005"/>
                  </a:ext>
                </a:extLst>
              </a:tr>
              <a:tr h="213860">
                <a:tc gridSpan="2">
                  <a:txBody>
                    <a:bodyPr/>
                    <a:lstStyle/>
                    <a:p>
                      <a:pPr>
                        <a:lnSpc>
                          <a:spcPts val="1000"/>
                        </a:lnSpc>
                        <a:spcBef>
                          <a:spcPts val="520"/>
                        </a:spcBef>
                      </a:pPr>
                      <a:r>
                        <a:rPr sz="1100" spc="-5" dirty="0">
                          <a:latin typeface="Arial"/>
                          <a:cs typeface="Arial"/>
                        </a:rPr>
                        <a:t>Finance lease</a:t>
                      </a:r>
                      <a:r>
                        <a:rPr sz="1100" spc="-10" dirty="0">
                          <a:latin typeface="Arial"/>
                          <a:cs typeface="Arial"/>
                        </a:rPr>
                        <a:t> </a:t>
                      </a:r>
                      <a:r>
                        <a:rPr sz="1100" spc="-5" dirty="0">
                          <a:latin typeface="Arial"/>
                          <a:cs typeface="Arial"/>
                        </a:rPr>
                        <a:t>payments</a:t>
                      </a:r>
                      <a:endParaRPr sz="1100">
                        <a:latin typeface="Arial"/>
                        <a:cs typeface="Arial"/>
                      </a:endParaRPr>
                    </a:p>
                  </a:txBody>
                  <a:tcPr marL="0" marR="0" marT="66040" marB="0">
                    <a:lnR w="38100">
                      <a:solidFill>
                        <a:srgbClr val="FFFFFF"/>
                      </a:solidFill>
                      <a:prstDash val="solid"/>
                    </a:lnR>
                  </a:tcPr>
                </a:tc>
                <a:tc hMerge="1">
                  <a:txBody>
                    <a:bodyPr/>
                    <a:lstStyle/>
                    <a:p>
                      <a:endParaRPr/>
                    </a:p>
                  </a:txBody>
                  <a:tcPr marL="0" marR="0" marT="0" marB="0"/>
                </a:tc>
                <a:tc>
                  <a:txBody>
                    <a:bodyPr/>
                    <a:lstStyle/>
                    <a:p>
                      <a:pPr marR="14604" algn="r">
                        <a:lnSpc>
                          <a:spcPts val="1000"/>
                        </a:lnSpc>
                        <a:spcBef>
                          <a:spcPts val="520"/>
                        </a:spcBef>
                      </a:pPr>
                      <a:r>
                        <a:rPr sz="1100" spc="-5" dirty="0">
                          <a:latin typeface="Arial"/>
                          <a:cs typeface="Arial"/>
                        </a:rPr>
                        <a:t>(138</a:t>
                      </a:r>
                      <a:r>
                        <a:rPr sz="1100" spc="-80" dirty="0">
                          <a:latin typeface="Arial"/>
                          <a:cs typeface="Arial"/>
                        </a:rPr>
                        <a:t> </a:t>
                      </a:r>
                      <a:r>
                        <a:rPr sz="1100" spc="-5" dirty="0">
                          <a:latin typeface="Arial"/>
                          <a:cs typeface="Arial"/>
                        </a:rPr>
                        <a:t>627)</a:t>
                      </a:r>
                      <a:endParaRPr sz="1100" dirty="0">
                        <a:latin typeface="Arial"/>
                        <a:cs typeface="Arial"/>
                      </a:endParaRPr>
                    </a:p>
                  </a:txBody>
                  <a:tcPr marL="0" marR="0" marT="66040" marB="0">
                    <a:lnL w="38100">
                      <a:solidFill>
                        <a:srgbClr val="FFFFFF"/>
                      </a:solidFill>
                      <a:prstDash val="solid"/>
                    </a:lnL>
                    <a:lnR w="38100">
                      <a:solidFill>
                        <a:srgbClr val="FFFFFF"/>
                      </a:solidFill>
                      <a:prstDash val="solid"/>
                    </a:lnR>
                    <a:solidFill>
                      <a:srgbClr val="E6E7E8"/>
                    </a:solidFill>
                  </a:tcPr>
                </a:tc>
                <a:tc>
                  <a:txBody>
                    <a:bodyPr/>
                    <a:lstStyle/>
                    <a:p>
                      <a:pPr marR="48260" algn="r">
                        <a:lnSpc>
                          <a:spcPts val="1000"/>
                        </a:lnSpc>
                        <a:spcBef>
                          <a:spcPts val="520"/>
                        </a:spcBef>
                      </a:pPr>
                      <a:r>
                        <a:rPr sz="1100" spc="-5" dirty="0">
                          <a:latin typeface="Arial"/>
                          <a:cs typeface="Arial"/>
                        </a:rPr>
                        <a:t>428</a:t>
                      </a:r>
                      <a:r>
                        <a:rPr sz="1100" spc="-90" dirty="0">
                          <a:latin typeface="Arial"/>
                          <a:cs typeface="Arial"/>
                        </a:rPr>
                        <a:t> </a:t>
                      </a:r>
                      <a:r>
                        <a:rPr sz="1100" spc="-5" dirty="0">
                          <a:latin typeface="Arial"/>
                          <a:cs typeface="Arial"/>
                        </a:rPr>
                        <a:t>457</a:t>
                      </a:r>
                      <a:endParaRPr sz="1100">
                        <a:latin typeface="Arial"/>
                        <a:cs typeface="Arial"/>
                      </a:endParaRPr>
                    </a:p>
                  </a:txBody>
                  <a:tcPr marL="0" marR="0" marT="66040" marB="0">
                    <a:lnL w="38100">
                      <a:solidFill>
                        <a:srgbClr val="FFFFFF"/>
                      </a:solidFill>
                      <a:prstDash val="solid"/>
                    </a:lnL>
                  </a:tcPr>
                </a:tc>
                <a:extLst>
                  <a:ext uri="{0D108BD9-81ED-4DB2-BD59-A6C34878D82A}">
                    <a16:rowId xmlns:a16="http://schemas.microsoft.com/office/drawing/2014/main" val="10006"/>
                  </a:ext>
                </a:extLst>
              </a:tr>
              <a:tr h="177215">
                <a:tc gridSpan="2">
                  <a:txBody>
                    <a:bodyPr/>
                    <a:lstStyle/>
                    <a:p>
                      <a:pPr>
                        <a:lnSpc>
                          <a:spcPct val="100000"/>
                        </a:lnSpc>
                        <a:spcBef>
                          <a:spcPts val="5"/>
                        </a:spcBef>
                      </a:pPr>
                      <a:r>
                        <a:rPr sz="1100" spc="-5" dirty="0">
                          <a:latin typeface="Arial"/>
                          <a:cs typeface="Arial"/>
                        </a:rPr>
                        <a:t>Finance</a:t>
                      </a:r>
                      <a:r>
                        <a:rPr sz="1100" spc="-10" dirty="0">
                          <a:latin typeface="Arial"/>
                          <a:cs typeface="Arial"/>
                        </a:rPr>
                        <a:t> </a:t>
                      </a:r>
                      <a:r>
                        <a:rPr sz="1100" spc="-5" dirty="0">
                          <a:latin typeface="Arial"/>
                          <a:cs typeface="Arial"/>
                        </a:rPr>
                        <a:t>costs</a:t>
                      </a:r>
                      <a:endParaRPr sz="1100">
                        <a:latin typeface="Arial"/>
                        <a:cs typeface="Arial"/>
                      </a:endParaRPr>
                    </a:p>
                  </a:txBody>
                  <a:tcPr marL="0" marR="0" marT="635" marB="0">
                    <a:lnR w="38100">
                      <a:solidFill>
                        <a:srgbClr val="FFFFFF"/>
                      </a:solidFill>
                      <a:prstDash val="solid"/>
                    </a:lnR>
                    <a:lnB w="9525">
                      <a:solidFill>
                        <a:srgbClr val="000000"/>
                      </a:solidFill>
                      <a:prstDash val="solid"/>
                    </a:lnB>
                  </a:tcPr>
                </a:tc>
                <a:tc hMerge="1">
                  <a:txBody>
                    <a:bodyPr/>
                    <a:lstStyle/>
                    <a:p>
                      <a:endParaRPr/>
                    </a:p>
                  </a:txBody>
                  <a:tcPr marL="0" marR="0" marT="0" marB="0"/>
                </a:tc>
                <a:tc>
                  <a:txBody>
                    <a:bodyPr/>
                    <a:lstStyle/>
                    <a:p>
                      <a:pPr marR="13970" algn="r">
                        <a:lnSpc>
                          <a:spcPct val="100000"/>
                        </a:lnSpc>
                        <a:spcBef>
                          <a:spcPts val="5"/>
                        </a:spcBef>
                      </a:pPr>
                      <a:r>
                        <a:rPr sz="1100" spc="-5" dirty="0">
                          <a:latin typeface="Arial"/>
                          <a:cs typeface="Arial"/>
                        </a:rPr>
                        <a:t>(33</a:t>
                      </a:r>
                      <a:r>
                        <a:rPr sz="1100" spc="-85" dirty="0">
                          <a:latin typeface="Arial"/>
                          <a:cs typeface="Arial"/>
                        </a:rPr>
                        <a:t> </a:t>
                      </a:r>
                      <a:r>
                        <a:rPr sz="1100" spc="-5" dirty="0">
                          <a:latin typeface="Arial"/>
                          <a:cs typeface="Arial"/>
                        </a:rPr>
                        <a:t>853)</a:t>
                      </a:r>
                      <a:endParaRPr sz="1100" dirty="0">
                        <a:latin typeface="Arial"/>
                        <a:cs typeface="Arial"/>
                      </a:endParaRPr>
                    </a:p>
                  </a:txBody>
                  <a:tcPr marL="0" marR="0" marT="635" marB="0">
                    <a:lnL w="38100">
                      <a:solidFill>
                        <a:srgbClr val="FFFFFF"/>
                      </a:solidFill>
                      <a:prstDash val="solid"/>
                    </a:lnL>
                    <a:lnR w="38100">
                      <a:solidFill>
                        <a:srgbClr val="FFFFFF"/>
                      </a:solidFill>
                      <a:prstDash val="solid"/>
                    </a:lnR>
                    <a:lnB w="9525">
                      <a:solidFill>
                        <a:srgbClr val="000000"/>
                      </a:solidFill>
                      <a:prstDash val="solid"/>
                    </a:lnB>
                    <a:solidFill>
                      <a:srgbClr val="E6E7E8"/>
                    </a:solidFill>
                  </a:tcPr>
                </a:tc>
                <a:tc>
                  <a:txBody>
                    <a:bodyPr/>
                    <a:lstStyle/>
                    <a:p>
                      <a:pPr marR="45720" algn="r">
                        <a:lnSpc>
                          <a:spcPct val="100000"/>
                        </a:lnSpc>
                        <a:spcBef>
                          <a:spcPts val="5"/>
                        </a:spcBef>
                      </a:pPr>
                      <a:r>
                        <a:rPr sz="1100" dirty="0">
                          <a:latin typeface="Arial"/>
                          <a:cs typeface="Arial"/>
                        </a:rPr>
                        <a:t>-</a:t>
                      </a:r>
                      <a:endParaRPr sz="1100">
                        <a:latin typeface="Arial"/>
                        <a:cs typeface="Arial"/>
                      </a:endParaRPr>
                    </a:p>
                  </a:txBody>
                  <a:tcPr marL="0" marR="0" marT="635" marB="0">
                    <a:lnL w="38100">
                      <a:solidFill>
                        <a:srgbClr val="FFFFFF"/>
                      </a:solidFill>
                      <a:prstDash val="solid"/>
                    </a:lnL>
                    <a:lnB w="9525">
                      <a:solidFill>
                        <a:srgbClr val="000000"/>
                      </a:solidFill>
                      <a:prstDash val="solid"/>
                    </a:lnB>
                  </a:tcPr>
                </a:tc>
                <a:extLst>
                  <a:ext uri="{0D108BD9-81ED-4DB2-BD59-A6C34878D82A}">
                    <a16:rowId xmlns:a16="http://schemas.microsoft.com/office/drawing/2014/main" val="10007"/>
                  </a:ext>
                </a:extLst>
              </a:tr>
              <a:tr h="199783">
                <a:tc gridSpan="2">
                  <a:txBody>
                    <a:bodyPr/>
                    <a:lstStyle/>
                    <a:p>
                      <a:pPr>
                        <a:lnSpc>
                          <a:spcPct val="100000"/>
                        </a:lnSpc>
                        <a:spcBef>
                          <a:spcPts val="195"/>
                        </a:spcBef>
                      </a:pPr>
                      <a:r>
                        <a:rPr sz="1100" b="1" spc="-5" dirty="0">
                          <a:latin typeface="Arial"/>
                          <a:cs typeface="Arial"/>
                        </a:rPr>
                        <a:t>Net cash from </a:t>
                      </a:r>
                      <a:r>
                        <a:rPr lang="en-ZA" sz="1100" b="1" spc="-5" dirty="0">
                          <a:latin typeface="Arial"/>
                          <a:cs typeface="Arial"/>
                        </a:rPr>
                        <a:t>financing</a:t>
                      </a:r>
                      <a:r>
                        <a:rPr sz="1100" b="1" spc="-5" dirty="0">
                          <a:latin typeface="Arial"/>
                          <a:cs typeface="Arial"/>
                        </a:rPr>
                        <a:t> activities</a:t>
                      </a:r>
                      <a:endParaRPr sz="1100" dirty="0">
                        <a:latin typeface="Arial"/>
                        <a:cs typeface="Arial"/>
                      </a:endParaRPr>
                    </a:p>
                  </a:txBody>
                  <a:tcPr marL="0" marR="0" marT="24765" marB="0">
                    <a:lnR w="38100">
                      <a:solidFill>
                        <a:srgbClr val="FFFFFF"/>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tc>
                  <a:txBody>
                    <a:bodyPr/>
                    <a:lstStyle/>
                    <a:p>
                      <a:pPr marR="13970" algn="r">
                        <a:lnSpc>
                          <a:spcPct val="100000"/>
                        </a:lnSpc>
                        <a:spcBef>
                          <a:spcPts val="195"/>
                        </a:spcBef>
                      </a:pPr>
                      <a:r>
                        <a:rPr sz="1100" b="1" spc="-5" dirty="0">
                          <a:latin typeface="Arial"/>
                          <a:cs typeface="Arial"/>
                        </a:rPr>
                        <a:t>(172</a:t>
                      </a:r>
                      <a:r>
                        <a:rPr sz="1100" b="1" spc="-80" dirty="0">
                          <a:latin typeface="Arial"/>
                          <a:cs typeface="Arial"/>
                        </a:rPr>
                        <a:t> </a:t>
                      </a:r>
                      <a:r>
                        <a:rPr sz="1100" b="1" spc="-5" dirty="0">
                          <a:latin typeface="Arial"/>
                          <a:cs typeface="Arial"/>
                        </a:rPr>
                        <a:t>480)</a:t>
                      </a:r>
                      <a:endParaRPr sz="1100" dirty="0">
                        <a:latin typeface="Arial"/>
                        <a:cs typeface="Arial"/>
                      </a:endParaRPr>
                    </a:p>
                  </a:txBody>
                  <a:tcPr marL="0" marR="0" marT="24765" marB="0">
                    <a:lnL w="38100">
                      <a:solidFill>
                        <a:srgbClr val="FFFFFF"/>
                      </a:solidFill>
                      <a:prstDash val="solid"/>
                    </a:lnL>
                    <a:lnR w="38100">
                      <a:solidFill>
                        <a:srgbClr val="FFFFFF"/>
                      </a:solidFill>
                      <a:prstDash val="solid"/>
                    </a:lnR>
                    <a:lnT w="9525">
                      <a:solidFill>
                        <a:srgbClr val="000000"/>
                      </a:solidFill>
                      <a:prstDash val="solid"/>
                    </a:lnT>
                    <a:lnB w="9525">
                      <a:solidFill>
                        <a:srgbClr val="000000"/>
                      </a:solidFill>
                      <a:prstDash val="solid"/>
                    </a:lnB>
                    <a:solidFill>
                      <a:srgbClr val="E6E7E8"/>
                    </a:solidFill>
                  </a:tcPr>
                </a:tc>
                <a:tc>
                  <a:txBody>
                    <a:bodyPr/>
                    <a:lstStyle/>
                    <a:p>
                      <a:pPr marR="48260" algn="r">
                        <a:lnSpc>
                          <a:spcPct val="100000"/>
                        </a:lnSpc>
                        <a:spcBef>
                          <a:spcPts val="195"/>
                        </a:spcBef>
                      </a:pPr>
                      <a:r>
                        <a:rPr sz="1100" b="1" spc="-5" dirty="0">
                          <a:latin typeface="Arial"/>
                          <a:cs typeface="Arial"/>
                        </a:rPr>
                        <a:t>428</a:t>
                      </a:r>
                      <a:r>
                        <a:rPr sz="1100" b="1" spc="-90" dirty="0">
                          <a:latin typeface="Arial"/>
                          <a:cs typeface="Arial"/>
                        </a:rPr>
                        <a:t> </a:t>
                      </a:r>
                      <a:r>
                        <a:rPr sz="1100" b="1" spc="-5" dirty="0">
                          <a:latin typeface="Arial"/>
                          <a:cs typeface="Arial"/>
                        </a:rPr>
                        <a:t>457</a:t>
                      </a:r>
                      <a:endParaRPr sz="1100" dirty="0">
                        <a:latin typeface="Arial"/>
                        <a:cs typeface="Arial"/>
                      </a:endParaRPr>
                    </a:p>
                  </a:txBody>
                  <a:tcPr marL="0" marR="0" marT="24765" marB="0">
                    <a:lnL w="38100">
                      <a:solidFill>
                        <a:srgbClr val="FFFFFF"/>
                      </a:solidFill>
                      <a:prstDash val="solid"/>
                    </a:lnL>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8"/>
                  </a:ext>
                </a:extLst>
              </a:tr>
              <a:tr h="352093">
                <a:tc gridSpan="2">
                  <a:txBody>
                    <a:bodyPr/>
                    <a:lstStyle/>
                    <a:p>
                      <a:pPr>
                        <a:lnSpc>
                          <a:spcPct val="100000"/>
                        </a:lnSpc>
                        <a:spcBef>
                          <a:spcPts val="30"/>
                        </a:spcBef>
                      </a:pPr>
                      <a:endParaRPr sz="1100">
                        <a:latin typeface="Times New Roman"/>
                        <a:cs typeface="Times New Roman"/>
                      </a:endParaRPr>
                    </a:p>
                    <a:p>
                      <a:pPr>
                        <a:lnSpc>
                          <a:spcPct val="100000"/>
                        </a:lnSpc>
                      </a:pPr>
                      <a:r>
                        <a:rPr sz="1100" b="1" spc="-15" dirty="0">
                          <a:latin typeface="Arial"/>
                          <a:cs typeface="Arial"/>
                        </a:rPr>
                        <a:t>Total </a:t>
                      </a:r>
                      <a:r>
                        <a:rPr sz="1100" b="1" spc="-5" dirty="0">
                          <a:latin typeface="Arial"/>
                          <a:cs typeface="Arial"/>
                        </a:rPr>
                        <a:t>cash movement for the</a:t>
                      </a:r>
                      <a:r>
                        <a:rPr sz="1100" b="1" dirty="0">
                          <a:latin typeface="Arial"/>
                          <a:cs typeface="Arial"/>
                        </a:rPr>
                        <a:t> </a:t>
                      </a:r>
                      <a:r>
                        <a:rPr sz="1100" b="1" spc="10" dirty="0">
                          <a:latin typeface="Arial"/>
                          <a:cs typeface="Arial"/>
                        </a:rPr>
                        <a:t>year</a:t>
                      </a:r>
                      <a:endParaRPr sz="1100">
                        <a:latin typeface="Arial"/>
                        <a:cs typeface="Arial"/>
                      </a:endParaRPr>
                    </a:p>
                  </a:txBody>
                  <a:tcPr marL="0" marR="0" marT="3810" marB="0">
                    <a:lnR w="38100">
                      <a:solidFill>
                        <a:srgbClr val="FFFFFF"/>
                      </a:solidFill>
                      <a:prstDash val="solid"/>
                    </a:lnR>
                    <a:lnT w="9525">
                      <a:solidFill>
                        <a:srgbClr val="000000"/>
                      </a:solidFill>
                      <a:prstDash val="solid"/>
                    </a:lnT>
                  </a:tcPr>
                </a:tc>
                <a:tc hMerge="1">
                  <a:txBody>
                    <a:bodyPr/>
                    <a:lstStyle/>
                    <a:p>
                      <a:endParaRPr/>
                    </a:p>
                  </a:txBody>
                  <a:tcPr marL="0" marR="0" marT="0" marB="0"/>
                </a:tc>
                <a:tc>
                  <a:txBody>
                    <a:bodyPr/>
                    <a:lstStyle/>
                    <a:p>
                      <a:pPr>
                        <a:lnSpc>
                          <a:spcPct val="100000"/>
                        </a:lnSpc>
                        <a:spcBef>
                          <a:spcPts val="30"/>
                        </a:spcBef>
                      </a:pPr>
                      <a:endParaRPr sz="1100" dirty="0">
                        <a:latin typeface="Times New Roman"/>
                        <a:cs typeface="Times New Roman"/>
                      </a:endParaRPr>
                    </a:p>
                    <a:p>
                      <a:pPr marR="20320" algn="r">
                        <a:lnSpc>
                          <a:spcPct val="100000"/>
                        </a:lnSpc>
                      </a:pPr>
                      <a:r>
                        <a:rPr sz="1100" b="1" spc="-20" dirty="0">
                          <a:latin typeface="Arial"/>
                          <a:cs typeface="Arial"/>
                        </a:rPr>
                        <a:t>(11 </a:t>
                      </a:r>
                      <a:r>
                        <a:rPr sz="1100" b="1" spc="-5" dirty="0">
                          <a:latin typeface="Arial"/>
                          <a:cs typeface="Arial"/>
                        </a:rPr>
                        <a:t>948</a:t>
                      </a:r>
                      <a:r>
                        <a:rPr sz="1100" b="1" spc="-60" dirty="0">
                          <a:latin typeface="Arial"/>
                          <a:cs typeface="Arial"/>
                        </a:rPr>
                        <a:t> </a:t>
                      </a:r>
                      <a:r>
                        <a:rPr sz="1100" b="1" spc="-5" dirty="0">
                          <a:latin typeface="Arial"/>
                          <a:cs typeface="Arial"/>
                        </a:rPr>
                        <a:t>679)</a:t>
                      </a:r>
                      <a:endParaRPr sz="1100" dirty="0">
                        <a:latin typeface="Arial"/>
                        <a:cs typeface="Arial"/>
                      </a:endParaRPr>
                    </a:p>
                  </a:txBody>
                  <a:tcPr marL="0" marR="0" marT="3810" marB="0">
                    <a:lnL w="38100">
                      <a:solidFill>
                        <a:srgbClr val="FFFFFF"/>
                      </a:solidFill>
                      <a:prstDash val="solid"/>
                    </a:lnL>
                    <a:lnR w="38100">
                      <a:solidFill>
                        <a:srgbClr val="FFFFFF"/>
                      </a:solidFill>
                      <a:prstDash val="solid"/>
                    </a:lnR>
                    <a:lnT w="9525">
                      <a:solidFill>
                        <a:srgbClr val="000000"/>
                      </a:solidFill>
                      <a:prstDash val="solid"/>
                    </a:lnT>
                    <a:solidFill>
                      <a:srgbClr val="E6E7E8"/>
                    </a:solidFill>
                  </a:tcPr>
                </a:tc>
                <a:tc>
                  <a:txBody>
                    <a:bodyPr/>
                    <a:lstStyle/>
                    <a:p>
                      <a:pPr>
                        <a:lnSpc>
                          <a:spcPct val="100000"/>
                        </a:lnSpc>
                        <a:spcBef>
                          <a:spcPts val="30"/>
                        </a:spcBef>
                      </a:pPr>
                      <a:endParaRPr sz="1100" dirty="0">
                        <a:latin typeface="Times New Roman"/>
                        <a:cs typeface="Times New Roman"/>
                      </a:endParaRPr>
                    </a:p>
                    <a:p>
                      <a:pPr marR="13970" algn="r">
                        <a:lnSpc>
                          <a:spcPct val="100000"/>
                        </a:lnSpc>
                      </a:pPr>
                      <a:r>
                        <a:rPr sz="1100" b="1" spc="-5" dirty="0">
                          <a:latin typeface="Arial"/>
                          <a:cs typeface="Arial"/>
                        </a:rPr>
                        <a:t>(105 318</a:t>
                      </a:r>
                      <a:r>
                        <a:rPr sz="1100" b="1" spc="-70" dirty="0">
                          <a:latin typeface="Arial"/>
                          <a:cs typeface="Arial"/>
                        </a:rPr>
                        <a:t> </a:t>
                      </a:r>
                      <a:r>
                        <a:rPr sz="1100" b="1" spc="-5" dirty="0">
                          <a:latin typeface="Arial"/>
                          <a:cs typeface="Arial"/>
                        </a:rPr>
                        <a:t>985)</a:t>
                      </a:r>
                      <a:endParaRPr sz="1100" dirty="0">
                        <a:latin typeface="Arial"/>
                        <a:cs typeface="Arial"/>
                      </a:endParaRPr>
                    </a:p>
                  </a:txBody>
                  <a:tcPr marL="0" marR="0" marT="3810" marB="0">
                    <a:lnL w="38100">
                      <a:solidFill>
                        <a:srgbClr val="FFFFFF"/>
                      </a:solidFill>
                      <a:prstDash val="solid"/>
                    </a:lnL>
                    <a:lnT w="9525">
                      <a:solidFill>
                        <a:srgbClr val="000000"/>
                      </a:solidFill>
                      <a:prstDash val="solid"/>
                    </a:lnT>
                  </a:tcPr>
                </a:tc>
                <a:extLst>
                  <a:ext uri="{0D108BD9-81ED-4DB2-BD59-A6C34878D82A}">
                    <a16:rowId xmlns:a16="http://schemas.microsoft.com/office/drawing/2014/main" val="10009"/>
                  </a:ext>
                </a:extLst>
              </a:tr>
              <a:tr h="143151">
                <a:tc gridSpan="2">
                  <a:txBody>
                    <a:bodyPr/>
                    <a:lstStyle/>
                    <a:p>
                      <a:pPr>
                        <a:lnSpc>
                          <a:spcPts val="985"/>
                        </a:lnSpc>
                      </a:pPr>
                      <a:r>
                        <a:rPr sz="1100" spc="-5" dirty="0">
                          <a:latin typeface="Arial"/>
                          <a:cs typeface="Arial"/>
                        </a:rPr>
                        <a:t>Cash at the beginning of the</a:t>
                      </a:r>
                      <a:r>
                        <a:rPr sz="1100" spc="-10" dirty="0">
                          <a:latin typeface="Arial"/>
                          <a:cs typeface="Arial"/>
                        </a:rPr>
                        <a:t> </a:t>
                      </a:r>
                      <a:r>
                        <a:rPr sz="1100" spc="-5" dirty="0">
                          <a:latin typeface="Arial"/>
                          <a:cs typeface="Arial"/>
                        </a:rPr>
                        <a:t>year</a:t>
                      </a:r>
                      <a:endParaRPr sz="1100">
                        <a:latin typeface="Arial"/>
                        <a:cs typeface="Arial"/>
                      </a:endParaRPr>
                    </a:p>
                  </a:txBody>
                  <a:tcPr marL="0" marR="0" marT="0" marB="0">
                    <a:lnR w="38100">
                      <a:solidFill>
                        <a:srgbClr val="FFFFFF"/>
                      </a:solidFill>
                      <a:prstDash val="solid"/>
                    </a:lnR>
                  </a:tcPr>
                </a:tc>
                <a:tc hMerge="1">
                  <a:txBody>
                    <a:bodyPr/>
                    <a:lstStyle/>
                    <a:p>
                      <a:endParaRPr/>
                    </a:p>
                  </a:txBody>
                  <a:tcPr marL="0" marR="0" marT="0" marB="0"/>
                </a:tc>
                <a:tc>
                  <a:txBody>
                    <a:bodyPr/>
                    <a:lstStyle/>
                    <a:p>
                      <a:pPr marR="51435" algn="r">
                        <a:lnSpc>
                          <a:spcPts val="985"/>
                        </a:lnSpc>
                      </a:pPr>
                      <a:r>
                        <a:rPr sz="1100" spc="-5" dirty="0">
                          <a:latin typeface="Arial"/>
                          <a:cs typeface="Arial"/>
                        </a:rPr>
                        <a:t>286 237</a:t>
                      </a:r>
                      <a:r>
                        <a:rPr sz="1100" spc="-80" dirty="0">
                          <a:latin typeface="Arial"/>
                          <a:cs typeface="Arial"/>
                        </a:rPr>
                        <a:t> </a:t>
                      </a:r>
                      <a:r>
                        <a:rPr sz="1100" spc="-5" dirty="0">
                          <a:latin typeface="Arial"/>
                          <a:cs typeface="Arial"/>
                        </a:rPr>
                        <a:t>789</a:t>
                      </a:r>
                      <a:endParaRPr sz="1100" dirty="0">
                        <a:latin typeface="Arial"/>
                        <a:cs typeface="Arial"/>
                      </a:endParaRPr>
                    </a:p>
                  </a:txBody>
                  <a:tcPr marL="0" marR="0" marT="0" marB="0">
                    <a:lnL w="38100">
                      <a:solidFill>
                        <a:srgbClr val="FFFFFF"/>
                      </a:solidFill>
                      <a:prstDash val="solid"/>
                    </a:lnL>
                    <a:lnR w="38100">
                      <a:solidFill>
                        <a:srgbClr val="FFFFFF"/>
                      </a:solidFill>
                      <a:prstDash val="solid"/>
                    </a:lnR>
                    <a:solidFill>
                      <a:srgbClr val="E6E7E8"/>
                    </a:solidFill>
                  </a:tcPr>
                </a:tc>
                <a:tc>
                  <a:txBody>
                    <a:bodyPr/>
                    <a:lstStyle/>
                    <a:p>
                      <a:pPr marR="50165" algn="r">
                        <a:lnSpc>
                          <a:spcPts val="985"/>
                        </a:lnSpc>
                      </a:pPr>
                      <a:r>
                        <a:rPr sz="1100" spc="-5" dirty="0">
                          <a:latin typeface="Arial"/>
                          <a:cs typeface="Arial"/>
                        </a:rPr>
                        <a:t>394 553</a:t>
                      </a:r>
                      <a:r>
                        <a:rPr sz="1100" spc="-80" dirty="0">
                          <a:latin typeface="Arial"/>
                          <a:cs typeface="Arial"/>
                        </a:rPr>
                        <a:t> </a:t>
                      </a:r>
                      <a:r>
                        <a:rPr sz="1100" spc="-5" dirty="0">
                          <a:latin typeface="Arial"/>
                          <a:cs typeface="Arial"/>
                        </a:rPr>
                        <a:t>266</a:t>
                      </a:r>
                      <a:endParaRPr sz="1100" dirty="0">
                        <a:latin typeface="Arial"/>
                        <a:cs typeface="Arial"/>
                      </a:endParaRPr>
                    </a:p>
                  </a:txBody>
                  <a:tcPr marL="0" marR="0" marT="0" marB="0">
                    <a:lnL w="38100">
                      <a:solidFill>
                        <a:srgbClr val="FFFFFF"/>
                      </a:solidFill>
                      <a:prstDash val="solid"/>
                    </a:lnL>
                  </a:tcPr>
                </a:tc>
                <a:extLst>
                  <a:ext uri="{0D108BD9-81ED-4DB2-BD59-A6C34878D82A}">
                    <a16:rowId xmlns:a16="http://schemas.microsoft.com/office/drawing/2014/main" val="10010"/>
                  </a:ext>
                </a:extLst>
              </a:tr>
              <a:tr h="174728">
                <a:tc gridSpan="2">
                  <a:txBody>
                    <a:bodyPr/>
                    <a:lstStyle/>
                    <a:p>
                      <a:pPr>
                        <a:lnSpc>
                          <a:spcPct val="100000"/>
                        </a:lnSpc>
                        <a:spcBef>
                          <a:spcPts val="5"/>
                        </a:spcBef>
                      </a:pPr>
                      <a:r>
                        <a:rPr sz="1100" spc="-5" dirty="0">
                          <a:latin typeface="Arial"/>
                          <a:cs typeface="Arial"/>
                        </a:rPr>
                        <a:t>Effect of prior period adjustments on cash balances</a:t>
                      </a:r>
                      <a:endParaRPr sz="1100" dirty="0">
                        <a:latin typeface="Arial"/>
                        <a:cs typeface="Arial"/>
                      </a:endParaRPr>
                    </a:p>
                  </a:txBody>
                  <a:tcPr marL="0" marR="0" marT="635" marB="0">
                    <a:lnR w="38100">
                      <a:solidFill>
                        <a:srgbClr val="FFFFFF"/>
                      </a:solidFill>
                      <a:prstDash val="solid"/>
                    </a:lnR>
                    <a:lnB w="9525">
                      <a:solidFill>
                        <a:srgbClr val="000000"/>
                      </a:solidFill>
                      <a:prstDash val="solid"/>
                    </a:lnB>
                  </a:tcPr>
                </a:tc>
                <a:tc hMerge="1">
                  <a:txBody>
                    <a:bodyPr/>
                    <a:lstStyle/>
                    <a:p>
                      <a:endParaRPr/>
                    </a:p>
                  </a:txBody>
                  <a:tcPr marL="0" marR="0" marT="0" marB="0"/>
                </a:tc>
                <a:tc>
                  <a:txBody>
                    <a:bodyPr/>
                    <a:lstStyle/>
                    <a:p>
                      <a:pPr marR="47625" algn="r">
                        <a:lnSpc>
                          <a:spcPct val="100000"/>
                        </a:lnSpc>
                        <a:spcBef>
                          <a:spcPts val="5"/>
                        </a:spcBef>
                      </a:pPr>
                      <a:r>
                        <a:rPr sz="1100" dirty="0">
                          <a:latin typeface="Arial"/>
                          <a:cs typeface="Arial"/>
                        </a:rPr>
                        <a:t>-</a:t>
                      </a:r>
                    </a:p>
                  </a:txBody>
                  <a:tcPr marL="0" marR="0" marT="635" marB="0">
                    <a:lnL w="38100">
                      <a:solidFill>
                        <a:srgbClr val="FFFFFF"/>
                      </a:solidFill>
                      <a:prstDash val="solid"/>
                    </a:lnL>
                    <a:lnR w="38100">
                      <a:solidFill>
                        <a:srgbClr val="FFFFFF"/>
                      </a:solidFill>
                      <a:prstDash val="solid"/>
                    </a:lnR>
                    <a:lnB w="9525">
                      <a:solidFill>
                        <a:srgbClr val="000000"/>
                      </a:solidFill>
                      <a:prstDash val="solid"/>
                    </a:lnB>
                    <a:solidFill>
                      <a:srgbClr val="E6E7E8"/>
                    </a:solidFill>
                  </a:tcPr>
                </a:tc>
                <a:tc>
                  <a:txBody>
                    <a:bodyPr/>
                    <a:lstStyle/>
                    <a:p>
                      <a:pPr marR="13335" algn="r">
                        <a:lnSpc>
                          <a:spcPct val="100000"/>
                        </a:lnSpc>
                        <a:spcBef>
                          <a:spcPts val="5"/>
                        </a:spcBef>
                      </a:pPr>
                      <a:r>
                        <a:rPr sz="1100" spc="-5" dirty="0">
                          <a:latin typeface="Arial"/>
                          <a:cs typeface="Arial"/>
                        </a:rPr>
                        <a:t>(2 995</a:t>
                      </a:r>
                      <a:r>
                        <a:rPr sz="1100" spc="-75" dirty="0">
                          <a:latin typeface="Arial"/>
                          <a:cs typeface="Arial"/>
                        </a:rPr>
                        <a:t> </a:t>
                      </a:r>
                      <a:r>
                        <a:rPr sz="1100" spc="-5" dirty="0">
                          <a:latin typeface="Arial"/>
                          <a:cs typeface="Arial"/>
                        </a:rPr>
                        <a:t>251)</a:t>
                      </a:r>
                      <a:endParaRPr sz="1100" dirty="0">
                        <a:latin typeface="Arial"/>
                        <a:cs typeface="Arial"/>
                      </a:endParaRPr>
                    </a:p>
                  </a:txBody>
                  <a:tcPr marL="0" marR="0" marT="635" marB="0">
                    <a:lnL w="38100">
                      <a:solidFill>
                        <a:srgbClr val="FFFFFF"/>
                      </a:solidFill>
                      <a:prstDash val="solid"/>
                    </a:lnL>
                    <a:lnB w="9525">
                      <a:solidFill>
                        <a:srgbClr val="000000"/>
                      </a:solidFill>
                      <a:prstDash val="solid"/>
                    </a:lnB>
                  </a:tcPr>
                </a:tc>
                <a:extLst>
                  <a:ext uri="{0D108BD9-81ED-4DB2-BD59-A6C34878D82A}">
                    <a16:rowId xmlns:a16="http://schemas.microsoft.com/office/drawing/2014/main" val="10011"/>
                  </a:ext>
                </a:extLst>
              </a:tr>
              <a:tr h="205058">
                <a:tc gridSpan="2">
                  <a:txBody>
                    <a:bodyPr/>
                    <a:lstStyle/>
                    <a:p>
                      <a:pPr>
                        <a:lnSpc>
                          <a:spcPct val="100000"/>
                        </a:lnSpc>
                        <a:spcBef>
                          <a:spcPts val="235"/>
                        </a:spcBef>
                        <a:tabLst>
                          <a:tab pos="4270375" algn="l"/>
                        </a:tabLst>
                      </a:pPr>
                      <a:r>
                        <a:rPr sz="1100" b="1" spc="-15" dirty="0">
                          <a:latin typeface="Arial"/>
                          <a:cs typeface="Arial"/>
                        </a:rPr>
                        <a:t>Total </a:t>
                      </a:r>
                      <a:r>
                        <a:rPr sz="1100" b="1" spc="-5" dirty="0">
                          <a:latin typeface="Arial"/>
                          <a:cs typeface="Arial"/>
                        </a:rPr>
                        <a:t>cash at end of</a:t>
                      </a:r>
                      <a:r>
                        <a:rPr sz="1100" b="1" spc="45" dirty="0">
                          <a:latin typeface="Arial"/>
                          <a:cs typeface="Arial"/>
                        </a:rPr>
                        <a:t> </a:t>
                      </a:r>
                      <a:r>
                        <a:rPr sz="1100" b="1" spc="-5" dirty="0">
                          <a:latin typeface="Arial"/>
                          <a:cs typeface="Arial"/>
                        </a:rPr>
                        <a:t>the</a:t>
                      </a:r>
                      <a:r>
                        <a:rPr sz="1100" b="1" spc="5" dirty="0">
                          <a:latin typeface="Arial"/>
                          <a:cs typeface="Arial"/>
                        </a:rPr>
                        <a:t> </a:t>
                      </a:r>
                      <a:r>
                        <a:rPr sz="1100" b="1" spc="10" dirty="0">
                          <a:latin typeface="Arial"/>
                          <a:cs typeface="Arial"/>
                        </a:rPr>
                        <a:t>year	</a:t>
                      </a:r>
                      <a:r>
                        <a:rPr sz="1100" spc="-5" dirty="0">
                          <a:latin typeface="Arial"/>
                          <a:cs typeface="Arial"/>
                        </a:rPr>
                        <a:t>8</a:t>
                      </a:r>
                      <a:endParaRPr sz="1100" dirty="0">
                        <a:latin typeface="Arial"/>
                        <a:cs typeface="Arial"/>
                      </a:endParaRPr>
                    </a:p>
                  </a:txBody>
                  <a:tcPr marL="0" marR="0" marT="29845" marB="0">
                    <a:lnR w="38100">
                      <a:solidFill>
                        <a:srgbClr val="FFFFFF"/>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tc>
                  <a:txBody>
                    <a:bodyPr/>
                    <a:lstStyle/>
                    <a:p>
                      <a:pPr marR="55244" algn="r">
                        <a:lnSpc>
                          <a:spcPct val="100000"/>
                        </a:lnSpc>
                        <a:spcBef>
                          <a:spcPts val="235"/>
                        </a:spcBef>
                      </a:pPr>
                      <a:r>
                        <a:rPr sz="1100" b="1" spc="-5" dirty="0">
                          <a:latin typeface="Arial"/>
                          <a:cs typeface="Arial"/>
                        </a:rPr>
                        <a:t>274 289</a:t>
                      </a:r>
                      <a:r>
                        <a:rPr sz="1100" b="1" spc="-85" dirty="0">
                          <a:latin typeface="Arial"/>
                          <a:cs typeface="Arial"/>
                        </a:rPr>
                        <a:t> </a:t>
                      </a:r>
                      <a:r>
                        <a:rPr sz="1100" b="1" spc="-15" dirty="0">
                          <a:latin typeface="Arial"/>
                          <a:cs typeface="Arial"/>
                        </a:rPr>
                        <a:t>110</a:t>
                      </a:r>
                      <a:endParaRPr sz="1100" dirty="0">
                        <a:latin typeface="Arial"/>
                        <a:cs typeface="Arial"/>
                      </a:endParaRPr>
                    </a:p>
                  </a:txBody>
                  <a:tcPr marL="0" marR="0" marT="29845" marB="0">
                    <a:lnL w="38100">
                      <a:solidFill>
                        <a:srgbClr val="FFFFFF"/>
                      </a:solidFill>
                      <a:prstDash val="solid"/>
                    </a:lnL>
                    <a:lnR w="38100">
                      <a:solidFill>
                        <a:srgbClr val="FFFFFF"/>
                      </a:solidFill>
                      <a:prstDash val="solid"/>
                    </a:lnR>
                    <a:lnT w="9525">
                      <a:solidFill>
                        <a:srgbClr val="000000"/>
                      </a:solidFill>
                      <a:prstDash val="solid"/>
                    </a:lnT>
                    <a:lnB w="9525">
                      <a:solidFill>
                        <a:srgbClr val="000000"/>
                      </a:solidFill>
                      <a:prstDash val="solid"/>
                    </a:lnB>
                    <a:solidFill>
                      <a:srgbClr val="E6E7E8"/>
                    </a:solidFill>
                  </a:tcPr>
                </a:tc>
                <a:tc>
                  <a:txBody>
                    <a:bodyPr/>
                    <a:lstStyle/>
                    <a:p>
                      <a:pPr marR="49530" algn="r">
                        <a:lnSpc>
                          <a:spcPct val="100000"/>
                        </a:lnSpc>
                        <a:spcBef>
                          <a:spcPts val="235"/>
                        </a:spcBef>
                      </a:pPr>
                      <a:r>
                        <a:rPr sz="1100" b="1" spc="-5" dirty="0">
                          <a:latin typeface="Arial"/>
                          <a:cs typeface="Arial"/>
                        </a:rPr>
                        <a:t>286 239</a:t>
                      </a:r>
                      <a:r>
                        <a:rPr sz="1100" b="1" spc="-80" dirty="0">
                          <a:latin typeface="Arial"/>
                          <a:cs typeface="Arial"/>
                        </a:rPr>
                        <a:t> </a:t>
                      </a:r>
                      <a:r>
                        <a:rPr sz="1100" b="1" spc="-5" dirty="0">
                          <a:latin typeface="Arial"/>
                          <a:cs typeface="Arial"/>
                        </a:rPr>
                        <a:t>030</a:t>
                      </a:r>
                      <a:endParaRPr sz="1100" dirty="0">
                        <a:latin typeface="Arial"/>
                        <a:cs typeface="Arial"/>
                      </a:endParaRPr>
                    </a:p>
                  </a:txBody>
                  <a:tcPr marL="0" marR="0" marT="29845" marB="0">
                    <a:lnL w="38100">
                      <a:solidFill>
                        <a:srgbClr val="FFFFFF"/>
                      </a:solidFill>
                      <a:prstDash val="solid"/>
                    </a:lnL>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2"/>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4">
            <a:extLst>
              <a:ext uri="{FF2B5EF4-FFF2-40B4-BE49-F238E27FC236}">
                <a16:creationId xmlns:a16="http://schemas.microsoft.com/office/drawing/2014/main" id="{28FEE9EC-5A2D-4116-A722-F71D634B0B9A}"/>
              </a:ext>
            </a:extLst>
          </p:cNvPr>
          <p:cNvSpPr>
            <a:spLocks noGrp="1"/>
          </p:cNvSpPr>
          <p:nvPr>
            <p:ph type="title"/>
          </p:nvPr>
        </p:nvSpPr>
        <p:spPr>
          <a:xfrm>
            <a:off x="1887020" y="225631"/>
            <a:ext cx="7773987" cy="609456"/>
          </a:xfrm>
        </p:spPr>
        <p:txBody>
          <a:bodyPr/>
          <a:lstStyle/>
          <a:p>
            <a:pPr algn="ctr">
              <a:defRPr/>
            </a:pPr>
            <a:r>
              <a:rPr lang="en-ZA" altLang="en-US" sz="4000" kern="1200" dirty="0">
                <a:solidFill>
                  <a:schemeClr val="accent6">
                    <a:lumMod val="50000"/>
                  </a:schemeClr>
                </a:solidFill>
                <a:latin typeface="Calibri" pitchFamily="34" charset="0"/>
                <a:ea typeface="+mn-ea"/>
                <a:cs typeface="+mn-cs"/>
              </a:rPr>
              <a:t>Key Strategic Risks </a:t>
            </a:r>
            <a:br>
              <a:rPr lang="en-ZA" altLang="en-US" sz="4000" dirty="0">
                <a:solidFill>
                  <a:schemeClr val="accent6">
                    <a:lumMod val="50000"/>
                  </a:schemeClr>
                </a:solidFill>
                <a:latin typeface="Calibri" pitchFamily="34" charset="0"/>
              </a:rPr>
            </a:br>
            <a:endParaRPr lang="en-ZA" altLang="en-US" sz="4000" dirty="0">
              <a:solidFill>
                <a:schemeClr val="accent6">
                  <a:lumMod val="50000"/>
                </a:schemeClr>
              </a:solidFill>
            </a:endParaRPr>
          </a:p>
        </p:txBody>
      </p:sp>
      <p:sp>
        <p:nvSpPr>
          <p:cNvPr id="57347" name="Footer Placeholder 3">
            <a:extLst>
              <a:ext uri="{FF2B5EF4-FFF2-40B4-BE49-F238E27FC236}">
                <a16:creationId xmlns:a16="http://schemas.microsoft.com/office/drawing/2014/main" id="{971DD4EC-D34C-446E-AFC0-6C0D1600075D}"/>
              </a:ext>
            </a:extLst>
          </p:cNvPr>
          <p:cNvSpPr>
            <a:spLocks noGrp="1"/>
          </p:cNvSpPr>
          <p:nvPr>
            <p:ph type="ftr" sz="quarter" idx="10"/>
          </p:nvPr>
        </p:nvSpPr>
        <p:spPr>
          <a:xfrm>
            <a:off x="403377" y="6611620"/>
            <a:ext cx="10555817"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DF9570-BF97-432B-8B06-CDAEC9557687}" type="slidenum">
              <a:rPr lang="en-US" altLang="en-US" sz="900">
                <a:solidFill>
                  <a:srgbClr val="7F7F7F"/>
                </a:solidFill>
              </a:rPr>
              <a:pPr/>
              <a:t>23</a:t>
            </a:fld>
            <a:r>
              <a:rPr lang="en-US" altLang="en-US" sz="900">
                <a:solidFill>
                  <a:srgbClr val="7F7F7F"/>
                </a:solidFill>
              </a:rPr>
              <a:t> | </a:t>
            </a:r>
            <a:r>
              <a:rPr lang="en-US" altLang="en-US" sz="900" b="0">
                <a:solidFill>
                  <a:srgbClr val="7F7F7F"/>
                </a:solidFill>
              </a:rPr>
              <a:t>Onderstepoort Biological Products © | </a:t>
            </a:r>
            <a:fld id="{7D397DE1-CBCC-4753-B04D-EE967D5025F6}" type="datetime4">
              <a:rPr lang="en-US" altLang="en-US" sz="900" b="0">
                <a:solidFill>
                  <a:srgbClr val="7F7F7F"/>
                </a:solidFill>
              </a:rPr>
              <a:pPr/>
              <a:t>November 3, 2021</a:t>
            </a:fld>
            <a:endParaRPr lang="en-US" altLang="en-US" sz="900" b="0">
              <a:solidFill>
                <a:srgbClr val="7F7F7F"/>
              </a:solidFill>
            </a:endParaRPr>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380276120"/>
              </p:ext>
            </p:extLst>
          </p:nvPr>
        </p:nvGraphicFramePr>
        <p:xfrm>
          <a:off x="348343" y="899887"/>
          <a:ext cx="11263086" cy="5515427"/>
        </p:xfrm>
        <a:graphic>
          <a:graphicData uri="http://schemas.openxmlformats.org/drawingml/2006/table">
            <a:tbl>
              <a:tblPr firstRow="1" firstCol="1" bandRow="1">
                <a:tableStyleId>{5C22544A-7EE6-4342-B048-85BDC9FD1C3A}</a:tableStyleId>
              </a:tblPr>
              <a:tblGrid>
                <a:gridCol w="3777900">
                  <a:extLst>
                    <a:ext uri="{9D8B030D-6E8A-4147-A177-3AD203B41FA5}">
                      <a16:colId xmlns:a16="http://schemas.microsoft.com/office/drawing/2014/main" val="20000"/>
                    </a:ext>
                  </a:extLst>
                </a:gridCol>
                <a:gridCol w="3742593">
                  <a:extLst>
                    <a:ext uri="{9D8B030D-6E8A-4147-A177-3AD203B41FA5}">
                      <a16:colId xmlns:a16="http://schemas.microsoft.com/office/drawing/2014/main" val="20001"/>
                    </a:ext>
                  </a:extLst>
                </a:gridCol>
                <a:gridCol w="3742593">
                  <a:extLst>
                    <a:ext uri="{9D8B030D-6E8A-4147-A177-3AD203B41FA5}">
                      <a16:colId xmlns:a16="http://schemas.microsoft.com/office/drawing/2014/main" val="20002"/>
                    </a:ext>
                  </a:extLst>
                </a:gridCol>
              </a:tblGrid>
              <a:tr h="292203">
                <a:tc>
                  <a:txBody>
                    <a:bodyPr/>
                    <a:lstStyle/>
                    <a:p>
                      <a:pPr>
                        <a:lnSpc>
                          <a:spcPct val="107000"/>
                        </a:lnSpc>
                        <a:spcAft>
                          <a:spcPts val="0"/>
                        </a:spcAft>
                      </a:pPr>
                      <a:r>
                        <a:rPr lang="en-GB" sz="900" dirty="0">
                          <a:effectLst/>
                          <a:latin typeface="Calibri" panose="020F0502020204030204" pitchFamily="34" charset="0"/>
                          <a:cs typeface="Calibri" panose="020F0502020204030204" pitchFamily="34" charset="0"/>
                        </a:rPr>
                        <a:t>Outcomes</a:t>
                      </a:r>
                      <a:endParaRPr lang="en-ZA" sz="900" dirty="0">
                        <a:effectLst/>
                        <a:latin typeface="Calibri" panose="020F0502020204030204" pitchFamily="34" charset="0"/>
                        <a:ea typeface="Calibri"/>
                        <a:cs typeface="Calibri" panose="020F0502020204030204" pitchFamily="34" charset="0"/>
                      </a:endParaRPr>
                    </a:p>
                  </a:txBody>
                  <a:tcPr marL="27202" marR="27202" marT="0" marB="0"/>
                </a:tc>
                <a:tc>
                  <a:txBody>
                    <a:bodyPr/>
                    <a:lstStyle/>
                    <a:p>
                      <a:pPr>
                        <a:lnSpc>
                          <a:spcPct val="107000"/>
                        </a:lnSpc>
                        <a:spcAft>
                          <a:spcPts val="0"/>
                        </a:spcAft>
                      </a:pPr>
                      <a:r>
                        <a:rPr lang="en-GB" sz="900" dirty="0">
                          <a:effectLst/>
                          <a:latin typeface="Calibri" panose="020F0502020204030204" pitchFamily="34" charset="0"/>
                          <a:cs typeface="Calibri" panose="020F0502020204030204" pitchFamily="34" charset="0"/>
                        </a:rPr>
                        <a:t>Key Risks</a:t>
                      </a:r>
                      <a:endParaRPr lang="en-ZA" sz="900" dirty="0">
                        <a:effectLst/>
                        <a:latin typeface="Calibri" panose="020F0502020204030204" pitchFamily="34" charset="0"/>
                        <a:ea typeface="Calibri"/>
                        <a:cs typeface="Calibri" panose="020F0502020204030204" pitchFamily="34" charset="0"/>
                      </a:endParaRPr>
                    </a:p>
                  </a:txBody>
                  <a:tcPr marL="27202" marR="27202" marT="0" marB="0"/>
                </a:tc>
                <a:tc>
                  <a:txBody>
                    <a:bodyPr/>
                    <a:lstStyle/>
                    <a:p>
                      <a:pPr>
                        <a:lnSpc>
                          <a:spcPct val="107000"/>
                        </a:lnSpc>
                        <a:spcAft>
                          <a:spcPts val="0"/>
                        </a:spcAft>
                      </a:pPr>
                      <a:r>
                        <a:rPr lang="en-GB" sz="900" dirty="0">
                          <a:effectLst/>
                          <a:latin typeface="Calibri" panose="020F0502020204030204" pitchFamily="34" charset="0"/>
                          <a:cs typeface="Calibri" panose="020F0502020204030204" pitchFamily="34" charset="0"/>
                        </a:rPr>
                        <a:t>Risk Mitigation</a:t>
                      </a:r>
                      <a:endParaRPr lang="en-ZA" sz="900" dirty="0">
                        <a:effectLst/>
                        <a:latin typeface="Calibri" panose="020F0502020204030204" pitchFamily="34" charset="0"/>
                        <a:ea typeface="Calibri"/>
                        <a:cs typeface="Calibri" panose="020F0502020204030204" pitchFamily="34" charset="0"/>
                      </a:endParaRPr>
                    </a:p>
                  </a:txBody>
                  <a:tcPr marL="27202" marR="27202" marT="0" marB="0"/>
                </a:tc>
                <a:extLst>
                  <a:ext uri="{0D108BD9-81ED-4DB2-BD59-A6C34878D82A}">
                    <a16:rowId xmlns:a16="http://schemas.microsoft.com/office/drawing/2014/main" val="10000"/>
                  </a:ext>
                </a:extLst>
              </a:tr>
              <a:tr h="2172452">
                <a:tc>
                  <a:txBody>
                    <a:bodyPr/>
                    <a:lstStyle/>
                    <a:p>
                      <a:pPr>
                        <a:lnSpc>
                          <a:spcPct val="107000"/>
                        </a:lnSpc>
                        <a:spcAft>
                          <a:spcPts val="0"/>
                        </a:spcAft>
                      </a:pPr>
                      <a:r>
                        <a:rPr lang="en-GB" sz="900" dirty="0">
                          <a:effectLst/>
                          <a:latin typeface="Calibri" panose="020F0502020204030204" pitchFamily="34" charset="0"/>
                          <a:cs typeface="Calibri" panose="020F0502020204030204" pitchFamily="34" charset="0"/>
                        </a:rPr>
                        <a:t>Financial growth and sustainability</a:t>
                      </a:r>
                      <a:endParaRPr lang="en-ZA" sz="900" dirty="0">
                        <a:effectLst/>
                        <a:latin typeface="Calibri" panose="020F0502020204030204" pitchFamily="34" charset="0"/>
                        <a:ea typeface="Calibri"/>
                        <a:cs typeface="Calibri" panose="020F0502020204030204" pitchFamily="34" charset="0"/>
                      </a:endParaRPr>
                    </a:p>
                  </a:txBody>
                  <a:tcPr marL="27202" marR="27202" marT="0" marB="0"/>
                </a:tc>
                <a:tc>
                  <a:txBody>
                    <a:bodyPr/>
                    <a:lstStyle/>
                    <a:p>
                      <a:pPr>
                        <a:lnSpc>
                          <a:spcPct val="107000"/>
                        </a:lnSpc>
                        <a:spcAft>
                          <a:spcPts val="0"/>
                        </a:spcAft>
                      </a:pPr>
                      <a:r>
                        <a:rPr lang="en-GB" sz="900" dirty="0">
                          <a:effectLst/>
                          <a:latin typeface="Calibri" panose="020F0502020204030204" pitchFamily="34" charset="0"/>
                          <a:cs typeface="Calibri" panose="020F0502020204030204" pitchFamily="34" charset="0"/>
                        </a:rPr>
                        <a:t>Fraud and corruption</a:t>
                      </a:r>
                      <a:endParaRPr lang="en-ZA" sz="900" dirty="0">
                        <a:effectLst/>
                        <a:latin typeface="Calibri" panose="020F0502020204030204" pitchFamily="34" charset="0"/>
                        <a:cs typeface="Calibri" panose="020F0502020204030204" pitchFamily="34" charset="0"/>
                      </a:endParaRPr>
                    </a:p>
                    <a:p>
                      <a:pPr>
                        <a:lnSpc>
                          <a:spcPct val="107000"/>
                        </a:lnSpc>
                        <a:spcAft>
                          <a:spcPts val="0"/>
                        </a:spcAft>
                      </a:pPr>
                      <a:r>
                        <a:rPr lang="en-GB" sz="900" dirty="0">
                          <a:effectLst/>
                          <a:latin typeface="Calibri" panose="020F0502020204030204" pitchFamily="34" charset="0"/>
                          <a:cs typeface="Calibri" panose="020F0502020204030204" pitchFamily="34" charset="0"/>
                        </a:rPr>
                        <a:t> </a:t>
                      </a:r>
                      <a:endParaRPr lang="en-ZA" sz="900" dirty="0">
                        <a:effectLst/>
                        <a:latin typeface="Calibri" panose="020F0502020204030204" pitchFamily="34" charset="0"/>
                        <a:cs typeface="Calibri" panose="020F0502020204030204" pitchFamily="34" charset="0"/>
                      </a:endParaRPr>
                    </a:p>
                    <a:p>
                      <a:pPr>
                        <a:lnSpc>
                          <a:spcPct val="107000"/>
                        </a:lnSpc>
                        <a:spcAft>
                          <a:spcPts val="0"/>
                        </a:spcAft>
                      </a:pPr>
                      <a:r>
                        <a:rPr lang="en-GB" sz="900" dirty="0">
                          <a:effectLst/>
                          <a:latin typeface="Calibri" panose="020F0502020204030204" pitchFamily="34" charset="0"/>
                          <a:cs typeface="Calibri" panose="020F0502020204030204" pitchFamily="34" charset="0"/>
                        </a:rPr>
                        <a:t>Ineffective sales and marketing model</a:t>
                      </a:r>
                      <a:endParaRPr lang="en-ZA" sz="900" dirty="0">
                        <a:effectLst/>
                        <a:latin typeface="Calibri" panose="020F0502020204030204" pitchFamily="34" charset="0"/>
                        <a:cs typeface="Calibri" panose="020F0502020204030204" pitchFamily="34" charset="0"/>
                      </a:endParaRPr>
                    </a:p>
                    <a:p>
                      <a:pPr>
                        <a:lnSpc>
                          <a:spcPct val="107000"/>
                        </a:lnSpc>
                        <a:spcAft>
                          <a:spcPts val="0"/>
                        </a:spcAft>
                      </a:pPr>
                      <a:r>
                        <a:rPr lang="en-GB" sz="900" dirty="0">
                          <a:effectLst/>
                          <a:latin typeface="Calibri" panose="020F0502020204030204" pitchFamily="34" charset="0"/>
                          <a:cs typeface="Calibri" panose="020F0502020204030204" pitchFamily="34" charset="0"/>
                        </a:rPr>
                        <a:t> </a:t>
                      </a:r>
                      <a:endParaRPr lang="en-ZA" sz="900" dirty="0">
                        <a:effectLst/>
                        <a:latin typeface="Calibri" panose="020F0502020204030204" pitchFamily="34" charset="0"/>
                        <a:cs typeface="Calibri" panose="020F0502020204030204" pitchFamily="34" charset="0"/>
                      </a:endParaRPr>
                    </a:p>
                    <a:p>
                      <a:pPr>
                        <a:lnSpc>
                          <a:spcPct val="107000"/>
                        </a:lnSpc>
                        <a:spcAft>
                          <a:spcPts val="0"/>
                        </a:spcAft>
                      </a:pPr>
                      <a:r>
                        <a:rPr lang="en-GB" sz="900" dirty="0">
                          <a:effectLst/>
                          <a:latin typeface="Calibri" panose="020F0502020204030204" pitchFamily="34" charset="0"/>
                          <a:cs typeface="Calibri" panose="020F0502020204030204" pitchFamily="34" charset="0"/>
                        </a:rPr>
                        <a:t>Inadequate costing model</a:t>
                      </a:r>
                      <a:endParaRPr lang="en-ZA" sz="900" dirty="0">
                        <a:effectLst/>
                        <a:latin typeface="Calibri" panose="020F0502020204030204" pitchFamily="34" charset="0"/>
                        <a:cs typeface="Calibri" panose="020F0502020204030204" pitchFamily="34" charset="0"/>
                      </a:endParaRPr>
                    </a:p>
                    <a:p>
                      <a:pPr>
                        <a:lnSpc>
                          <a:spcPct val="107000"/>
                        </a:lnSpc>
                        <a:spcAft>
                          <a:spcPts val="0"/>
                        </a:spcAft>
                      </a:pPr>
                      <a:r>
                        <a:rPr lang="en-GB" sz="900" dirty="0">
                          <a:effectLst/>
                          <a:latin typeface="Calibri" panose="020F0502020204030204" pitchFamily="34" charset="0"/>
                          <a:cs typeface="Calibri" panose="020F0502020204030204" pitchFamily="34" charset="0"/>
                        </a:rPr>
                        <a:t> </a:t>
                      </a:r>
                      <a:endParaRPr lang="en-ZA" sz="900" dirty="0">
                        <a:effectLst/>
                        <a:latin typeface="Calibri" panose="020F0502020204030204" pitchFamily="34" charset="0"/>
                        <a:cs typeface="Calibri" panose="020F0502020204030204" pitchFamily="34" charset="0"/>
                      </a:endParaRPr>
                    </a:p>
                    <a:p>
                      <a:pPr>
                        <a:lnSpc>
                          <a:spcPct val="107000"/>
                        </a:lnSpc>
                        <a:spcAft>
                          <a:spcPts val="0"/>
                        </a:spcAft>
                      </a:pPr>
                      <a:r>
                        <a:rPr lang="en-GB" sz="900" dirty="0">
                          <a:effectLst/>
                          <a:latin typeface="Calibri" panose="020F0502020204030204" pitchFamily="34" charset="0"/>
                          <a:cs typeface="Calibri" panose="020F0502020204030204" pitchFamily="34" charset="0"/>
                        </a:rPr>
                        <a:t>Noncompliance to SCM and other key legislation.</a:t>
                      </a:r>
                      <a:endParaRPr lang="en-ZA" sz="900" dirty="0">
                        <a:effectLst/>
                        <a:latin typeface="Calibri" panose="020F0502020204030204" pitchFamily="34" charset="0"/>
                        <a:cs typeface="Calibri" panose="020F0502020204030204" pitchFamily="34" charset="0"/>
                      </a:endParaRPr>
                    </a:p>
                    <a:p>
                      <a:pPr>
                        <a:lnSpc>
                          <a:spcPct val="107000"/>
                        </a:lnSpc>
                        <a:spcAft>
                          <a:spcPts val="0"/>
                        </a:spcAft>
                      </a:pPr>
                      <a:r>
                        <a:rPr lang="en-GB" sz="900" dirty="0">
                          <a:effectLst/>
                          <a:latin typeface="Calibri" panose="020F0502020204030204" pitchFamily="34" charset="0"/>
                          <a:cs typeface="Calibri" panose="020F0502020204030204" pitchFamily="34" charset="0"/>
                        </a:rPr>
                        <a:t> </a:t>
                      </a:r>
                      <a:endParaRPr lang="en-ZA" sz="900" dirty="0">
                        <a:effectLst/>
                        <a:latin typeface="Calibri" panose="020F0502020204030204" pitchFamily="34" charset="0"/>
                        <a:cs typeface="Calibri" panose="020F0502020204030204" pitchFamily="34" charset="0"/>
                      </a:endParaRPr>
                    </a:p>
                    <a:p>
                      <a:pPr>
                        <a:lnSpc>
                          <a:spcPct val="107000"/>
                        </a:lnSpc>
                        <a:spcAft>
                          <a:spcPts val="0"/>
                        </a:spcAft>
                      </a:pPr>
                      <a:r>
                        <a:rPr lang="en-GB" sz="900" dirty="0">
                          <a:effectLst/>
                          <a:latin typeface="Calibri" panose="020F0502020204030204" pitchFamily="34" charset="0"/>
                          <a:cs typeface="Calibri" panose="020F0502020204030204" pitchFamily="34" charset="0"/>
                        </a:rPr>
                        <a:t>Operational Expenses surpassing sales generated.</a:t>
                      </a:r>
                      <a:endParaRPr lang="en-ZA" sz="900" dirty="0">
                        <a:effectLst/>
                        <a:latin typeface="Calibri" panose="020F0502020204030204" pitchFamily="34" charset="0"/>
                        <a:cs typeface="Calibri" panose="020F0502020204030204" pitchFamily="34" charset="0"/>
                      </a:endParaRPr>
                    </a:p>
                    <a:p>
                      <a:pPr>
                        <a:lnSpc>
                          <a:spcPct val="107000"/>
                        </a:lnSpc>
                        <a:spcAft>
                          <a:spcPts val="0"/>
                        </a:spcAft>
                      </a:pPr>
                      <a:r>
                        <a:rPr lang="en-GB" sz="900" dirty="0">
                          <a:effectLst/>
                          <a:latin typeface="Calibri" panose="020F0502020204030204" pitchFamily="34" charset="0"/>
                          <a:cs typeface="Calibri" panose="020F0502020204030204" pitchFamily="34" charset="0"/>
                        </a:rPr>
                        <a:t> </a:t>
                      </a:r>
                      <a:endParaRPr lang="en-ZA" sz="900" dirty="0">
                        <a:effectLst/>
                        <a:latin typeface="Calibri" panose="020F0502020204030204" pitchFamily="34" charset="0"/>
                        <a:cs typeface="Calibri" panose="020F0502020204030204" pitchFamily="34" charset="0"/>
                      </a:endParaRPr>
                    </a:p>
                    <a:p>
                      <a:pPr>
                        <a:lnSpc>
                          <a:spcPct val="107000"/>
                        </a:lnSpc>
                        <a:spcAft>
                          <a:spcPts val="0"/>
                        </a:spcAft>
                      </a:pPr>
                      <a:r>
                        <a:rPr lang="en-GB" sz="900" dirty="0">
                          <a:effectLst/>
                          <a:latin typeface="Calibri" panose="020F0502020204030204" pitchFamily="34" charset="0"/>
                          <a:cs typeface="Calibri" panose="020F0502020204030204" pitchFamily="34" charset="0"/>
                        </a:rPr>
                        <a:t>Discounts</a:t>
                      </a:r>
                      <a:endParaRPr lang="en-ZA" sz="900" dirty="0">
                        <a:effectLst/>
                        <a:latin typeface="Calibri" panose="020F0502020204030204" pitchFamily="34" charset="0"/>
                        <a:cs typeface="Calibri" panose="020F0502020204030204" pitchFamily="34" charset="0"/>
                      </a:endParaRPr>
                    </a:p>
                    <a:p>
                      <a:pPr>
                        <a:lnSpc>
                          <a:spcPct val="107000"/>
                        </a:lnSpc>
                        <a:spcAft>
                          <a:spcPts val="0"/>
                        </a:spcAft>
                      </a:pPr>
                      <a:r>
                        <a:rPr lang="en-GB" sz="900" dirty="0">
                          <a:effectLst/>
                          <a:latin typeface="Calibri" panose="020F0502020204030204" pitchFamily="34" charset="0"/>
                          <a:cs typeface="Calibri" panose="020F0502020204030204" pitchFamily="34" charset="0"/>
                        </a:rPr>
                        <a:t> </a:t>
                      </a:r>
                      <a:endParaRPr lang="en-ZA" sz="900" dirty="0">
                        <a:effectLst/>
                        <a:latin typeface="Calibri" panose="020F0502020204030204" pitchFamily="34" charset="0"/>
                        <a:cs typeface="Calibri" panose="020F0502020204030204" pitchFamily="34" charset="0"/>
                      </a:endParaRPr>
                    </a:p>
                    <a:p>
                      <a:pPr>
                        <a:lnSpc>
                          <a:spcPct val="107000"/>
                        </a:lnSpc>
                        <a:spcAft>
                          <a:spcPts val="0"/>
                        </a:spcAft>
                      </a:pPr>
                      <a:r>
                        <a:rPr lang="en-GB" sz="900" dirty="0">
                          <a:effectLst/>
                          <a:latin typeface="Calibri" panose="020F0502020204030204" pitchFamily="34" charset="0"/>
                          <a:cs typeface="Calibri" panose="020F0502020204030204" pitchFamily="34" charset="0"/>
                        </a:rPr>
                        <a:t>Inadequate expertise and funding to improve and fast-track product development and product range</a:t>
                      </a:r>
                      <a:endParaRPr lang="en-ZA" sz="900" dirty="0">
                        <a:effectLst/>
                        <a:latin typeface="Calibri" panose="020F0502020204030204" pitchFamily="34" charset="0"/>
                        <a:ea typeface="Calibri"/>
                        <a:cs typeface="Calibri" panose="020F0502020204030204" pitchFamily="34" charset="0"/>
                      </a:endParaRPr>
                    </a:p>
                  </a:txBody>
                  <a:tcPr marL="27202" marR="27202" marT="0" marB="0"/>
                </a:tc>
                <a:tc>
                  <a:txBody>
                    <a:bodyPr/>
                    <a:lstStyle/>
                    <a:p>
                      <a:pPr>
                        <a:lnSpc>
                          <a:spcPct val="107000"/>
                        </a:lnSpc>
                        <a:spcAft>
                          <a:spcPts val="0"/>
                        </a:spcAft>
                      </a:pPr>
                      <a:r>
                        <a:rPr lang="en-GB" sz="900" dirty="0">
                          <a:effectLst/>
                          <a:latin typeface="Calibri" panose="020F0502020204030204" pitchFamily="34" charset="0"/>
                          <a:cs typeface="Calibri" panose="020F0502020204030204" pitchFamily="34" charset="0"/>
                        </a:rPr>
                        <a:t>Investigate and Report all fraud and corruption to the authorities.</a:t>
                      </a:r>
                      <a:endParaRPr lang="en-ZA" sz="900" dirty="0">
                        <a:effectLst/>
                        <a:latin typeface="Calibri" panose="020F0502020204030204" pitchFamily="34" charset="0"/>
                        <a:cs typeface="Calibri" panose="020F0502020204030204" pitchFamily="34" charset="0"/>
                      </a:endParaRPr>
                    </a:p>
                    <a:p>
                      <a:pPr>
                        <a:lnSpc>
                          <a:spcPct val="107000"/>
                        </a:lnSpc>
                        <a:spcAft>
                          <a:spcPts val="0"/>
                        </a:spcAft>
                      </a:pPr>
                      <a:r>
                        <a:rPr lang="en-GB" sz="900" dirty="0">
                          <a:effectLst/>
                          <a:latin typeface="Calibri" panose="020F0502020204030204" pitchFamily="34" charset="0"/>
                          <a:cs typeface="Calibri" panose="020F0502020204030204" pitchFamily="34" charset="0"/>
                        </a:rPr>
                        <a:t>Review current sales model/develop and implement an effective model.</a:t>
                      </a:r>
                      <a:endParaRPr lang="en-ZA" sz="900" dirty="0">
                        <a:effectLst/>
                        <a:latin typeface="Calibri" panose="020F0502020204030204" pitchFamily="34" charset="0"/>
                        <a:cs typeface="Calibri" panose="020F0502020204030204" pitchFamily="34" charset="0"/>
                      </a:endParaRPr>
                    </a:p>
                    <a:p>
                      <a:pPr>
                        <a:lnSpc>
                          <a:spcPct val="107000"/>
                        </a:lnSpc>
                        <a:spcAft>
                          <a:spcPts val="0"/>
                        </a:spcAft>
                      </a:pPr>
                      <a:r>
                        <a:rPr lang="en-GB" sz="900" dirty="0">
                          <a:effectLst/>
                          <a:latin typeface="Calibri" panose="020F0502020204030204" pitchFamily="34" charset="0"/>
                          <a:cs typeface="Calibri" panose="020F0502020204030204" pitchFamily="34" charset="0"/>
                        </a:rPr>
                        <a:t>Review the current model/improve the costing model with the use of ICT. </a:t>
                      </a:r>
                      <a:endParaRPr lang="en-ZA" sz="900" dirty="0">
                        <a:effectLst/>
                        <a:latin typeface="Calibri" panose="020F0502020204030204" pitchFamily="34" charset="0"/>
                        <a:cs typeface="Calibri" panose="020F0502020204030204" pitchFamily="34" charset="0"/>
                      </a:endParaRPr>
                    </a:p>
                    <a:p>
                      <a:pPr>
                        <a:lnSpc>
                          <a:spcPct val="107000"/>
                        </a:lnSpc>
                        <a:spcAft>
                          <a:spcPts val="0"/>
                        </a:spcAft>
                      </a:pPr>
                      <a:r>
                        <a:rPr lang="en-GB" sz="900" dirty="0">
                          <a:effectLst/>
                          <a:latin typeface="Calibri" panose="020F0502020204030204" pitchFamily="34" charset="0"/>
                          <a:cs typeface="Calibri" panose="020F0502020204030204" pitchFamily="34" charset="0"/>
                        </a:rPr>
                        <a:t>Continuous Training and monitoring of legislation updates.</a:t>
                      </a:r>
                      <a:endParaRPr lang="en-ZA" sz="900" dirty="0">
                        <a:effectLst/>
                        <a:latin typeface="Calibri" panose="020F0502020204030204" pitchFamily="34" charset="0"/>
                        <a:cs typeface="Calibri" panose="020F0502020204030204" pitchFamily="34" charset="0"/>
                      </a:endParaRPr>
                    </a:p>
                    <a:p>
                      <a:pPr>
                        <a:lnSpc>
                          <a:spcPct val="107000"/>
                        </a:lnSpc>
                        <a:spcAft>
                          <a:spcPts val="0"/>
                        </a:spcAft>
                      </a:pPr>
                      <a:r>
                        <a:rPr lang="en-GB" sz="900" dirty="0">
                          <a:effectLst/>
                          <a:latin typeface="Calibri" panose="020F0502020204030204" pitchFamily="34" charset="0"/>
                          <a:cs typeface="Calibri" panose="020F0502020204030204" pitchFamily="34" charset="0"/>
                        </a:rPr>
                        <a:t> </a:t>
                      </a:r>
                      <a:endParaRPr lang="en-ZA" sz="900" dirty="0">
                        <a:effectLst/>
                        <a:latin typeface="Calibri" panose="020F0502020204030204" pitchFamily="34" charset="0"/>
                        <a:cs typeface="Calibri" panose="020F0502020204030204" pitchFamily="34" charset="0"/>
                      </a:endParaRPr>
                    </a:p>
                    <a:p>
                      <a:pPr>
                        <a:lnSpc>
                          <a:spcPct val="107000"/>
                        </a:lnSpc>
                        <a:spcAft>
                          <a:spcPts val="0"/>
                        </a:spcAft>
                      </a:pPr>
                      <a:r>
                        <a:rPr lang="en-GB" sz="900" dirty="0">
                          <a:effectLst/>
                          <a:latin typeface="Calibri" panose="020F0502020204030204" pitchFamily="34" charset="0"/>
                          <a:cs typeface="Calibri" panose="020F0502020204030204" pitchFamily="34" charset="0"/>
                        </a:rPr>
                        <a:t>Cost management strategy.</a:t>
                      </a:r>
                      <a:endParaRPr lang="en-ZA" sz="900" dirty="0">
                        <a:effectLst/>
                        <a:latin typeface="Calibri" panose="020F0502020204030204" pitchFamily="34" charset="0"/>
                        <a:cs typeface="Calibri" panose="020F0502020204030204" pitchFamily="34" charset="0"/>
                      </a:endParaRPr>
                    </a:p>
                    <a:p>
                      <a:pPr>
                        <a:lnSpc>
                          <a:spcPct val="107000"/>
                        </a:lnSpc>
                        <a:spcAft>
                          <a:spcPts val="0"/>
                        </a:spcAft>
                      </a:pPr>
                      <a:r>
                        <a:rPr lang="en-GB" sz="900" dirty="0">
                          <a:effectLst/>
                          <a:latin typeface="Calibri" panose="020F0502020204030204" pitchFamily="34" charset="0"/>
                          <a:cs typeface="Calibri" panose="020F0502020204030204" pitchFamily="34" charset="0"/>
                        </a:rPr>
                        <a:t> </a:t>
                      </a:r>
                      <a:endParaRPr lang="en-ZA" sz="900" dirty="0">
                        <a:effectLst/>
                        <a:latin typeface="Calibri" panose="020F0502020204030204" pitchFamily="34" charset="0"/>
                        <a:cs typeface="Calibri" panose="020F0502020204030204" pitchFamily="34" charset="0"/>
                      </a:endParaRPr>
                    </a:p>
                    <a:p>
                      <a:pPr>
                        <a:lnSpc>
                          <a:spcPct val="107000"/>
                        </a:lnSpc>
                        <a:spcAft>
                          <a:spcPts val="0"/>
                        </a:spcAft>
                      </a:pPr>
                      <a:r>
                        <a:rPr lang="en-GB" sz="900" dirty="0">
                          <a:effectLst/>
                          <a:latin typeface="Calibri" panose="020F0502020204030204" pitchFamily="34" charset="0"/>
                          <a:cs typeface="Calibri" panose="020F0502020204030204" pitchFamily="34" charset="0"/>
                        </a:rPr>
                        <a:t>Review Discount models.</a:t>
                      </a:r>
                      <a:endParaRPr lang="en-ZA" sz="900" dirty="0">
                        <a:effectLst/>
                        <a:latin typeface="Calibri" panose="020F0502020204030204" pitchFamily="34" charset="0"/>
                        <a:cs typeface="Calibri" panose="020F0502020204030204" pitchFamily="34" charset="0"/>
                      </a:endParaRPr>
                    </a:p>
                    <a:p>
                      <a:pPr>
                        <a:lnSpc>
                          <a:spcPct val="107000"/>
                        </a:lnSpc>
                        <a:spcAft>
                          <a:spcPts val="0"/>
                        </a:spcAft>
                      </a:pPr>
                      <a:r>
                        <a:rPr lang="en-GB" sz="900" dirty="0">
                          <a:effectLst/>
                          <a:latin typeface="Calibri" panose="020F0502020204030204" pitchFamily="34" charset="0"/>
                          <a:cs typeface="Calibri" panose="020F0502020204030204" pitchFamily="34" charset="0"/>
                        </a:rPr>
                        <a:t> </a:t>
                      </a:r>
                      <a:endParaRPr lang="en-ZA" sz="900" dirty="0">
                        <a:effectLst/>
                        <a:latin typeface="Calibri" panose="020F0502020204030204" pitchFamily="34" charset="0"/>
                        <a:cs typeface="Calibri" panose="020F0502020204030204" pitchFamily="34" charset="0"/>
                      </a:endParaRPr>
                    </a:p>
                    <a:p>
                      <a:pPr>
                        <a:lnSpc>
                          <a:spcPct val="107000"/>
                        </a:lnSpc>
                        <a:spcAft>
                          <a:spcPts val="0"/>
                        </a:spcAft>
                      </a:pPr>
                      <a:r>
                        <a:rPr lang="en-GB" sz="900" dirty="0">
                          <a:effectLst/>
                          <a:latin typeface="Calibri" panose="020F0502020204030204" pitchFamily="34" charset="0"/>
                          <a:cs typeface="Calibri" panose="020F0502020204030204" pitchFamily="34" charset="0"/>
                        </a:rPr>
                        <a:t>Collaborate with institutions to acquire technologies or licenses.</a:t>
                      </a:r>
                      <a:endParaRPr lang="en-ZA" sz="900" dirty="0">
                        <a:effectLst/>
                        <a:latin typeface="Calibri" panose="020F0502020204030204" pitchFamily="34" charset="0"/>
                        <a:ea typeface="Calibri"/>
                        <a:cs typeface="Calibri" panose="020F0502020204030204" pitchFamily="34" charset="0"/>
                      </a:endParaRPr>
                    </a:p>
                  </a:txBody>
                  <a:tcPr marL="27202" marR="27202" marT="0" marB="0"/>
                </a:tc>
                <a:extLst>
                  <a:ext uri="{0D108BD9-81ED-4DB2-BD59-A6C34878D82A}">
                    <a16:rowId xmlns:a16="http://schemas.microsoft.com/office/drawing/2014/main" val="10001"/>
                  </a:ext>
                </a:extLst>
              </a:tr>
              <a:tr h="1705455">
                <a:tc>
                  <a:txBody>
                    <a:bodyPr/>
                    <a:lstStyle/>
                    <a:p>
                      <a:pPr>
                        <a:lnSpc>
                          <a:spcPct val="107000"/>
                        </a:lnSpc>
                        <a:spcAft>
                          <a:spcPts val="0"/>
                        </a:spcAft>
                      </a:pPr>
                      <a:r>
                        <a:rPr lang="en-GB" sz="900">
                          <a:effectLst/>
                          <a:latin typeface="Calibri" panose="020F0502020204030204" pitchFamily="34" charset="0"/>
                          <a:cs typeface="Calibri" panose="020F0502020204030204" pitchFamily="34" charset="0"/>
                        </a:rPr>
                        <a:t>Continuous improvement of business processes</a:t>
                      </a:r>
                      <a:endParaRPr lang="en-ZA" sz="900">
                        <a:effectLst/>
                        <a:latin typeface="Calibri" panose="020F0502020204030204" pitchFamily="34" charset="0"/>
                        <a:ea typeface="Calibri"/>
                        <a:cs typeface="Calibri" panose="020F0502020204030204" pitchFamily="34" charset="0"/>
                      </a:endParaRPr>
                    </a:p>
                  </a:txBody>
                  <a:tcPr marL="27202" marR="27202" marT="0" marB="0"/>
                </a:tc>
                <a:tc>
                  <a:txBody>
                    <a:bodyPr/>
                    <a:lstStyle/>
                    <a:p>
                      <a:pPr>
                        <a:lnSpc>
                          <a:spcPct val="107000"/>
                        </a:lnSpc>
                        <a:spcAft>
                          <a:spcPts val="0"/>
                        </a:spcAft>
                      </a:pPr>
                      <a:r>
                        <a:rPr lang="en-GB" sz="900" dirty="0">
                          <a:effectLst/>
                          <a:latin typeface="Calibri" panose="020F0502020204030204" pitchFamily="34" charset="0"/>
                          <a:cs typeface="Calibri" panose="020F0502020204030204" pitchFamily="34" charset="0"/>
                        </a:rPr>
                        <a:t>Production inefficiencies. </a:t>
                      </a:r>
                      <a:endParaRPr lang="en-ZA" sz="900" dirty="0">
                        <a:effectLst/>
                        <a:latin typeface="Calibri" panose="020F0502020204030204" pitchFamily="34" charset="0"/>
                        <a:cs typeface="Calibri" panose="020F0502020204030204" pitchFamily="34" charset="0"/>
                      </a:endParaRPr>
                    </a:p>
                    <a:p>
                      <a:pPr>
                        <a:lnSpc>
                          <a:spcPct val="107000"/>
                        </a:lnSpc>
                        <a:spcAft>
                          <a:spcPts val="0"/>
                        </a:spcAft>
                      </a:pPr>
                      <a:r>
                        <a:rPr lang="en-GB" sz="900" dirty="0">
                          <a:effectLst/>
                          <a:latin typeface="Calibri" panose="020F0502020204030204" pitchFamily="34" charset="0"/>
                          <a:cs typeface="Calibri" panose="020F0502020204030204" pitchFamily="34" charset="0"/>
                        </a:rPr>
                        <a:t> </a:t>
                      </a:r>
                      <a:endParaRPr lang="en-ZA" sz="900" dirty="0">
                        <a:effectLst/>
                        <a:latin typeface="Calibri" panose="020F0502020204030204" pitchFamily="34" charset="0"/>
                        <a:cs typeface="Calibri" panose="020F0502020204030204" pitchFamily="34" charset="0"/>
                      </a:endParaRPr>
                    </a:p>
                    <a:p>
                      <a:pPr>
                        <a:lnSpc>
                          <a:spcPct val="107000"/>
                        </a:lnSpc>
                        <a:spcAft>
                          <a:spcPts val="0"/>
                        </a:spcAft>
                      </a:pPr>
                      <a:r>
                        <a:rPr lang="en-GB" sz="900" dirty="0">
                          <a:effectLst/>
                          <a:latin typeface="Calibri" panose="020F0502020204030204" pitchFamily="34" charset="0"/>
                          <a:cs typeface="Calibri" panose="020F0502020204030204" pitchFamily="34" charset="0"/>
                        </a:rPr>
                        <a:t>Inadequate ICT infrastructure.</a:t>
                      </a:r>
                      <a:endParaRPr lang="en-ZA" sz="900" dirty="0">
                        <a:effectLst/>
                        <a:latin typeface="Calibri" panose="020F0502020204030204" pitchFamily="34" charset="0"/>
                        <a:cs typeface="Calibri" panose="020F0502020204030204" pitchFamily="34" charset="0"/>
                      </a:endParaRPr>
                    </a:p>
                    <a:p>
                      <a:pPr>
                        <a:lnSpc>
                          <a:spcPct val="107000"/>
                        </a:lnSpc>
                        <a:spcAft>
                          <a:spcPts val="0"/>
                        </a:spcAft>
                      </a:pPr>
                      <a:r>
                        <a:rPr lang="en-GB" sz="900" dirty="0">
                          <a:effectLst/>
                          <a:latin typeface="Calibri" panose="020F0502020204030204" pitchFamily="34" charset="0"/>
                          <a:cs typeface="Calibri" panose="020F0502020204030204" pitchFamily="34" charset="0"/>
                        </a:rPr>
                        <a:t> </a:t>
                      </a:r>
                      <a:endParaRPr lang="en-ZA" sz="900" dirty="0">
                        <a:effectLst/>
                        <a:latin typeface="Calibri" panose="020F0502020204030204" pitchFamily="34" charset="0"/>
                        <a:cs typeface="Calibri" panose="020F0502020204030204" pitchFamily="34" charset="0"/>
                      </a:endParaRPr>
                    </a:p>
                    <a:p>
                      <a:pPr>
                        <a:lnSpc>
                          <a:spcPct val="107000"/>
                        </a:lnSpc>
                        <a:spcAft>
                          <a:spcPts val="0"/>
                        </a:spcAft>
                      </a:pPr>
                      <a:r>
                        <a:rPr lang="en-GB" sz="900" dirty="0">
                          <a:effectLst/>
                          <a:latin typeface="Calibri" panose="020F0502020204030204" pitchFamily="34" charset="0"/>
                          <a:cs typeface="Calibri" panose="020F0502020204030204" pitchFamily="34" charset="0"/>
                        </a:rPr>
                        <a:t>ICT Technical failures and electronic threats</a:t>
                      </a:r>
                      <a:endParaRPr lang="en-ZA" sz="900" dirty="0">
                        <a:effectLst/>
                        <a:latin typeface="Calibri" panose="020F0502020204030204" pitchFamily="34" charset="0"/>
                        <a:cs typeface="Calibri" panose="020F0502020204030204" pitchFamily="34" charset="0"/>
                      </a:endParaRPr>
                    </a:p>
                    <a:p>
                      <a:pPr>
                        <a:lnSpc>
                          <a:spcPct val="107000"/>
                        </a:lnSpc>
                        <a:spcAft>
                          <a:spcPts val="0"/>
                        </a:spcAft>
                      </a:pPr>
                      <a:r>
                        <a:rPr lang="en-GB" sz="900" dirty="0">
                          <a:effectLst/>
                          <a:latin typeface="Calibri" panose="020F0502020204030204" pitchFamily="34" charset="0"/>
                          <a:cs typeface="Calibri" panose="020F0502020204030204" pitchFamily="34" charset="0"/>
                        </a:rPr>
                        <a:t> </a:t>
                      </a:r>
                      <a:endParaRPr lang="en-ZA" sz="900" dirty="0">
                        <a:effectLst/>
                        <a:latin typeface="Calibri" panose="020F0502020204030204" pitchFamily="34" charset="0"/>
                        <a:cs typeface="Calibri" panose="020F0502020204030204" pitchFamily="34" charset="0"/>
                      </a:endParaRPr>
                    </a:p>
                    <a:p>
                      <a:pPr>
                        <a:lnSpc>
                          <a:spcPct val="107000"/>
                        </a:lnSpc>
                        <a:spcAft>
                          <a:spcPts val="0"/>
                        </a:spcAft>
                      </a:pPr>
                      <a:r>
                        <a:rPr lang="en-GB" sz="900" dirty="0">
                          <a:effectLst/>
                          <a:latin typeface="Calibri" panose="020F0502020204030204" pitchFamily="34" charset="0"/>
                          <a:cs typeface="Calibri" panose="020F0502020204030204" pitchFamily="34" charset="0"/>
                        </a:rPr>
                        <a:t>Supplier and customer concentration risk</a:t>
                      </a:r>
                      <a:endParaRPr lang="en-ZA" sz="900" dirty="0">
                        <a:effectLst/>
                        <a:latin typeface="Calibri" panose="020F0502020204030204" pitchFamily="34" charset="0"/>
                        <a:cs typeface="Calibri" panose="020F0502020204030204" pitchFamily="34" charset="0"/>
                      </a:endParaRPr>
                    </a:p>
                    <a:p>
                      <a:pPr>
                        <a:lnSpc>
                          <a:spcPct val="107000"/>
                        </a:lnSpc>
                        <a:spcAft>
                          <a:spcPts val="0"/>
                        </a:spcAft>
                      </a:pPr>
                      <a:r>
                        <a:rPr lang="en-GB" sz="900" dirty="0">
                          <a:effectLst/>
                          <a:latin typeface="Calibri" panose="020F0502020204030204" pitchFamily="34" charset="0"/>
                          <a:cs typeface="Calibri" panose="020F0502020204030204" pitchFamily="34" charset="0"/>
                        </a:rPr>
                        <a:t> </a:t>
                      </a:r>
                      <a:endParaRPr lang="en-ZA" sz="900" dirty="0">
                        <a:effectLst/>
                        <a:latin typeface="Calibri" panose="020F0502020204030204" pitchFamily="34" charset="0"/>
                        <a:cs typeface="Calibri" panose="020F0502020204030204" pitchFamily="34" charset="0"/>
                      </a:endParaRPr>
                    </a:p>
                    <a:p>
                      <a:pPr>
                        <a:lnSpc>
                          <a:spcPct val="107000"/>
                        </a:lnSpc>
                        <a:spcAft>
                          <a:spcPts val="0"/>
                        </a:spcAft>
                      </a:pPr>
                      <a:r>
                        <a:rPr lang="en-GB" sz="900" dirty="0">
                          <a:effectLst/>
                          <a:latin typeface="Calibri" panose="020F0502020204030204" pitchFamily="34" charset="0"/>
                          <a:cs typeface="Calibri" panose="020F0502020204030204" pitchFamily="34" charset="0"/>
                        </a:rPr>
                        <a:t>Unreliable equipment.</a:t>
                      </a:r>
                      <a:endParaRPr lang="en-ZA" sz="900" dirty="0">
                        <a:effectLst/>
                        <a:latin typeface="Calibri" panose="020F0502020204030204" pitchFamily="34" charset="0"/>
                        <a:cs typeface="Calibri" panose="020F0502020204030204" pitchFamily="34" charset="0"/>
                      </a:endParaRPr>
                    </a:p>
                    <a:p>
                      <a:pPr>
                        <a:lnSpc>
                          <a:spcPct val="107000"/>
                        </a:lnSpc>
                        <a:spcAft>
                          <a:spcPts val="0"/>
                        </a:spcAft>
                      </a:pPr>
                      <a:r>
                        <a:rPr lang="en-GB" sz="900" dirty="0">
                          <a:effectLst/>
                          <a:latin typeface="Calibri" panose="020F0502020204030204" pitchFamily="34" charset="0"/>
                          <a:cs typeface="Calibri" panose="020F0502020204030204" pitchFamily="34" charset="0"/>
                        </a:rPr>
                        <a:t> </a:t>
                      </a:r>
                      <a:endParaRPr lang="en-ZA" sz="900" dirty="0">
                        <a:effectLst/>
                        <a:latin typeface="Calibri" panose="020F0502020204030204" pitchFamily="34" charset="0"/>
                        <a:cs typeface="Calibri" panose="020F0502020204030204" pitchFamily="34" charset="0"/>
                      </a:endParaRPr>
                    </a:p>
                    <a:p>
                      <a:pPr>
                        <a:lnSpc>
                          <a:spcPct val="107000"/>
                        </a:lnSpc>
                        <a:spcAft>
                          <a:spcPts val="0"/>
                        </a:spcAft>
                      </a:pPr>
                      <a:r>
                        <a:rPr lang="en-GB" sz="900" dirty="0">
                          <a:effectLst/>
                          <a:latin typeface="Calibri" panose="020F0502020204030204" pitchFamily="34" charset="0"/>
                          <a:cs typeface="Calibri" panose="020F0502020204030204" pitchFamily="34" charset="0"/>
                        </a:rPr>
                        <a:t>Aging/un-maintained infrastructure</a:t>
                      </a:r>
                      <a:endParaRPr lang="en-ZA" sz="900" dirty="0">
                        <a:effectLst/>
                        <a:latin typeface="Calibri" panose="020F0502020204030204" pitchFamily="34" charset="0"/>
                        <a:ea typeface="Calibri"/>
                        <a:cs typeface="Calibri" panose="020F0502020204030204" pitchFamily="34" charset="0"/>
                      </a:endParaRPr>
                    </a:p>
                  </a:txBody>
                  <a:tcPr marL="27202" marR="27202" marT="0" marB="0"/>
                </a:tc>
                <a:tc>
                  <a:txBody>
                    <a:bodyPr/>
                    <a:lstStyle/>
                    <a:p>
                      <a:pPr>
                        <a:lnSpc>
                          <a:spcPct val="107000"/>
                        </a:lnSpc>
                        <a:spcAft>
                          <a:spcPts val="0"/>
                        </a:spcAft>
                      </a:pPr>
                      <a:r>
                        <a:rPr lang="en-GB" sz="900" dirty="0">
                          <a:effectLst/>
                          <a:latin typeface="Calibri" panose="020F0502020204030204" pitchFamily="34" charset="0"/>
                          <a:cs typeface="Calibri" panose="020F0502020204030204" pitchFamily="34" charset="0"/>
                        </a:rPr>
                        <a:t>Introduction of cGMP and improvement of processes.</a:t>
                      </a:r>
                      <a:endParaRPr lang="en-ZA" sz="900" dirty="0">
                        <a:effectLst/>
                        <a:latin typeface="Calibri" panose="020F0502020204030204" pitchFamily="34" charset="0"/>
                        <a:cs typeface="Calibri" panose="020F0502020204030204" pitchFamily="34" charset="0"/>
                      </a:endParaRPr>
                    </a:p>
                    <a:p>
                      <a:pPr>
                        <a:lnSpc>
                          <a:spcPct val="107000"/>
                        </a:lnSpc>
                        <a:spcAft>
                          <a:spcPts val="0"/>
                        </a:spcAft>
                      </a:pPr>
                      <a:r>
                        <a:rPr lang="en-GB" sz="900" dirty="0">
                          <a:effectLst/>
                          <a:latin typeface="Calibri" panose="020F0502020204030204" pitchFamily="34" charset="0"/>
                          <a:cs typeface="Calibri" panose="020F0502020204030204" pitchFamily="34" charset="0"/>
                        </a:rPr>
                        <a:t>Organisation wide enterprise architecture and plan roll out.to address ICT gaps.</a:t>
                      </a:r>
                      <a:endParaRPr lang="en-ZA" sz="900" dirty="0">
                        <a:effectLst/>
                        <a:latin typeface="Calibri" panose="020F0502020204030204" pitchFamily="34" charset="0"/>
                        <a:cs typeface="Calibri" panose="020F0502020204030204" pitchFamily="34" charset="0"/>
                      </a:endParaRPr>
                    </a:p>
                    <a:p>
                      <a:pPr>
                        <a:lnSpc>
                          <a:spcPct val="107000"/>
                        </a:lnSpc>
                        <a:spcAft>
                          <a:spcPts val="0"/>
                        </a:spcAft>
                      </a:pPr>
                      <a:r>
                        <a:rPr lang="en-GB" sz="900" dirty="0">
                          <a:effectLst/>
                          <a:latin typeface="Calibri" panose="020F0502020204030204" pitchFamily="34" charset="0"/>
                          <a:cs typeface="Calibri" panose="020F0502020204030204" pitchFamily="34" charset="0"/>
                        </a:rPr>
                        <a:t> </a:t>
                      </a:r>
                      <a:endParaRPr lang="en-ZA" sz="900" dirty="0">
                        <a:effectLst/>
                        <a:latin typeface="Calibri" panose="020F0502020204030204" pitchFamily="34" charset="0"/>
                        <a:cs typeface="Calibri" panose="020F0502020204030204" pitchFamily="34" charset="0"/>
                      </a:endParaRPr>
                    </a:p>
                    <a:p>
                      <a:pPr>
                        <a:lnSpc>
                          <a:spcPct val="107000"/>
                        </a:lnSpc>
                        <a:spcAft>
                          <a:spcPts val="0"/>
                        </a:spcAft>
                      </a:pPr>
                      <a:r>
                        <a:rPr lang="en-GB" sz="900" dirty="0">
                          <a:effectLst/>
                          <a:latin typeface="Calibri" panose="020F0502020204030204" pitchFamily="34" charset="0"/>
                          <a:cs typeface="Calibri" panose="020F0502020204030204" pitchFamily="34" charset="0"/>
                        </a:rPr>
                        <a:t>Fair SCM processes to rotate suppliers were applicable.</a:t>
                      </a:r>
                      <a:endParaRPr lang="en-ZA" sz="900" dirty="0">
                        <a:effectLst/>
                        <a:latin typeface="Calibri" panose="020F0502020204030204" pitchFamily="34" charset="0"/>
                        <a:cs typeface="Calibri" panose="020F0502020204030204" pitchFamily="34" charset="0"/>
                      </a:endParaRPr>
                    </a:p>
                    <a:p>
                      <a:pPr>
                        <a:lnSpc>
                          <a:spcPct val="107000"/>
                        </a:lnSpc>
                        <a:spcAft>
                          <a:spcPts val="0"/>
                        </a:spcAft>
                      </a:pPr>
                      <a:r>
                        <a:rPr lang="en-GB" sz="900" dirty="0">
                          <a:effectLst/>
                          <a:latin typeface="Calibri" panose="020F0502020204030204" pitchFamily="34" charset="0"/>
                          <a:cs typeface="Calibri" panose="020F0502020204030204" pitchFamily="34" charset="0"/>
                        </a:rPr>
                        <a:t>Increase of customer base across within South Africa and internationally</a:t>
                      </a:r>
                      <a:endParaRPr lang="en-ZA" sz="900" dirty="0">
                        <a:effectLst/>
                        <a:latin typeface="Calibri" panose="020F0502020204030204" pitchFamily="34" charset="0"/>
                        <a:cs typeface="Calibri" panose="020F0502020204030204" pitchFamily="34" charset="0"/>
                      </a:endParaRPr>
                    </a:p>
                    <a:p>
                      <a:pPr>
                        <a:lnSpc>
                          <a:spcPct val="107000"/>
                        </a:lnSpc>
                        <a:spcAft>
                          <a:spcPts val="0"/>
                        </a:spcAft>
                      </a:pPr>
                      <a:r>
                        <a:rPr lang="en-GB" sz="900" dirty="0">
                          <a:effectLst/>
                          <a:latin typeface="Calibri" panose="020F0502020204030204" pitchFamily="34" charset="0"/>
                          <a:cs typeface="Calibri" panose="020F0502020204030204" pitchFamily="34" charset="0"/>
                        </a:rPr>
                        <a:t> </a:t>
                      </a:r>
                      <a:endParaRPr lang="en-ZA" sz="900" dirty="0">
                        <a:effectLst/>
                        <a:latin typeface="Calibri" panose="020F0502020204030204" pitchFamily="34" charset="0"/>
                        <a:cs typeface="Calibri" panose="020F0502020204030204" pitchFamily="34" charset="0"/>
                      </a:endParaRPr>
                    </a:p>
                    <a:p>
                      <a:pPr>
                        <a:lnSpc>
                          <a:spcPct val="107000"/>
                        </a:lnSpc>
                        <a:spcAft>
                          <a:spcPts val="0"/>
                        </a:spcAft>
                      </a:pPr>
                      <a:r>
                        <a:rPr lang="en-GB" sz="900" dirty="0">
                          <a:effectLst/>
                          <a:latin typeface="Calibri" panose="020F0502020204030204" pitchFamily="34" charset="0"/>
                          <a:cs typeface="Calibri" panose="020F0502020204030204" pitchFamily="34" charset="0"/>
                        </a:rPr>
                        <a:t>Strengthen engineering and maintenance capacity to establish and implement preventative maintenance.</a:t>
                      </a:r>
                      <a:endParaRPr lang="en-ZA" sz="900" dirty="0">
                        <a:effectLst/>
                        <a:latin typeface="Calibri" panose="020F0502020204030204" pitchFamily="34" charset="0"/>
                        <a:cs typeface="Calibri" panose="020F0502020204030204" pitchFamily="34" charset="0"/>
                      </a:endParaRPr>
                    </a:p>
                    <a:p>
                      <a:pPr>
                        <a:lnSpc>
                          <a:spcPct val="107000"/>
                        </a:lnSpc>
                        <a:spcAft>
                          <a:spcPts val="0"/>
                        </a:spcAft>
                      </a:pPr>
                      <a:r>
                        <a:rPr lang="en-GB" sz="900" dirty="0">
                          <a:effectLst/>
                          <a:latin typeface="Calibri" panose="020F0502020204030204" pitchFamily="34" charset="0"/>
                          <a:cs typeface="Calibri" panose="020F0502020204030204" pitchFamily="34" charset="0"/>
                        </a:rPr>
                        <a:t>Replace/repair infrastructure and equipment.</a:t>
                      </a:r>
                      <a:endParaRPr lang="en-ZA" sz="900" dirty="0">
                        <a:effectLst/>
                        <a:latin typeface="Calibri" panose="020F0502020204030204" pitchFamily="34" charset="0"/>
                        <a:ea typeface="Calibri"/>
                        <a:cs typeface="Calibri" panose="020F0502020204030204" pitchFamily="34" charset="0"/>
                      </a:endParaRPr>
                    </a:p>
                  </a:txBody>
                  <a:tcPr marL="27202" marR="27202" marT="0" marB="0"/>
                </a:tc>
                <a:extLst>
                  <a:ext uri="{0D108BD9-81ED-4DB2-BD59-A6C34878D82A}">
                    <a16:rowId xmlns:a16="http://schemas.microsoft.com/office/drawing/2014/main" val="10002"/>
                  </a:ext>
                </a:extLst>
              </a:tr>
              <a:tr h="615793">
                <a:tc>
                  <a:txBody>
                    <a:bodyPr/>
                    <a:lstStyle/>
                    <a:p>
                      <a:pPr>
                        <a:lnSpc>
                          <a:spcPct val="107000"/>
                        </a:lnSpc>
                        <a:spcAft>
                          <a:spcPts val="0"/>
                        </a:spcAft>
                      </a:pPr>
                      <a:r>
                        <a:rPr lang="en-GB" sz="900">
                          <a:effectLst/>
                          <a:latin typeface="Calibri" panose="020F0502020204030204" pitchFamily="34" charset="0"/>
                          <a:cs typeface="Calibri" panose="020F0502020204030204" pitchFamily="34" charset="0"/>
                        </a:rPr>
                        <a:t>Improved customer service</a:t>
                      </a:r>
                      <a:endParaRPr lang="en-ZA" sz="900">
                        <a:effectLst/>
                        <a:latin typeface="Calibri" panose="020F0502020204030204" pitchFamily="34" charset="0"/>
                        <a:ea typeface="Calibri"/>
                        <a:cs typeface="Calibri" panose="020F0502020204030204" pitchFamily="34" charset="0"/>
                      </a:endParaRPr>
                    </a:p>
                  </a:txBody>
                  <a:tcPr marL="27202" marR="27202" marT="0" marB="0"/>
                </a:tc>
                <a:tc>
                  <a:txBody>
                    <a:bodyPr/>
                    <a:lstStyle/>
                    <a:p>
                      <a:pPr>
                        <a:lnSpc>
                          <a:spcPct val="107000"/>
                        </a:lnSpc>
                        <a:spcAft>
                          <a:spcPts val="0"/>
                        </a:spcAft>
                      </a:pPr>
                      <a:r>
                        <a:rPr lang="en-GB" sz="900" dirty="0">
                          <a:effectLst/>
                          <a:latin typeface="Calibri" panose="020F0502020204030204" pitchFamily="34" charset="0"/>
                          <a:cs typeface="Calibri" panose="020F0502020204030204" pitchFamily="34" charset="0"/>
                        </a:rPr>
                        <a:t>Unavailable products</a:t>
                      </a:r>
                      <a:endParaRPr lang="en-ZA" sz="900" dirty="0">
                        <a:effectLst/>
                        <a:latin typeface="Calibri" panose="020F0502020204030204" pitchFamily="34" charset="0"/>
                        <a:cs typeface="Calibri" panose="020F0502020204030204" pitchFamily="34" charset="0"/>
                      </a:endParaRPr>
                    </a:p>
                    <a:p>
                      <a:pPr>
                        <a:lnSpc>
                          <a:spcPct val="107000"/>
                        </a:lnSpc>
                        <a:spcAft>
                          <a:spcPts val="0"/>
                        </a:spcAft>
                      </a:pPr>
                      <a:r>
                        <a:rPr lang="en-GB" sz="900" dirty="0">
                          <a:effectLst/>
                          <a:latin typeface="Calibri" panose="020F0502020204030204" pitchFamily="34" charset="0"/>
                          <a:cs typeface="Calibri" panose="020F0502020204030204" pitchFamily="34" charset="0"/>
                        </a:rPr>
                        <a:t> </a:t>
                      </a:r>
                      <a:endParaRPr lang="en-ZA" sz="900" dirty="0">
                        <a:effectLst/>
                        <a:latin typeface="Calibri" panose="020F0502020204030204" pitchFamily="34" charset="0"/>
                        <a:cs typeface="Calibri" panose="020F0502020204030204" pitchFamily="34" charset="0"/>
                      </a:endParaRPr>
                    </a:p>
                    <a:p>
                      <a:pPr>
                        <a:lnSpc>
                          <a:spcPct val="107000"/>
                        </a:lnSpc>
                        <a:spcAft>
                          <a:spcPts val="0"/>
                        </a:spcAft>
                      </a:pPr>
                      <a:r>
                        <a:rPr lang="en-GB" sz="900" dirty="0">
                          <a:effectLst/>
                          <a:latin typeface="Calibri" panose="020F0502020204030204" pitchFamily="34" charset="0"/>
                          <a:cs typeface="Calibri" panose="020F0502020204030204" pitchFamily="34" charset="0"/>
                        </a:rPr>
                        <a:t>Reputational risk</a:t>
                      </a:r>
                      <a:endParaRPr lang="en-ZA" sz="900" dirty="0">
                        <a:effectLst/>
                        <a:latin typeface="Calibri" panose="020F0502020204030204" pitchFamily="34" charset="0"/>
                        <a:cs typeface="Calibri" panose="020F0502020204030204" pitchFamily="34" charset="0"/>
                      </a:endParaRPr>
                    </a:p>
                    <a:p>
                      <a:pPr>
                        <a:lnSpc>
                          <a:spcPct val="107000"/>
                        </a:lnSpc>
                        <a:spcAft>
                          <a:spcPts val="0"/>
                        </a:spcAft>
                      </a:pPr>
                      <a:r>
                        <a:rPr lang="en-GB" sz="900" dirty="0">
                          <a:effectLst/>
                          <a:latin typeface="Calibri" panose="020F0502020204030204" pitchFamily="34" charset="0"/>
                          <a:cs typeface="Calibri" panose="020F0502020204030204" pitchFamily="34" charset="0"/>
                        </a:rPr>
                        <a:t> </a:t>
                      </a:r>
                      <a:endParaRPr lang="en-ZA" sz="900" dirty="0">
                        <a:effectLst/>
                        <a:latin typeface="Calibri" panose="020F0502020204030204" pitchFamily="34" charset="0"/>
                        <a:ea typeface="Calibri"/>
                        <a:cs typeface="Calibri" panose="020F0502020204030204" pitchFamily="34" charset="0"/>
                      </a:endParaRPr>
                    </a:p>
                  </a:txBody>
                  <a:tcPr marL="27202" marR="27202" marT="0" marB="0"/>
                </a:tc>
                <a:tc>
                  <a:txBody>
                    <a:bodyPr/>
                    <a:lstStyle/>
                    <a:p>
                      <a:pPr>
                        <a:lnSpc>
                          <a:spcPct val="107000"/>
                        </a:lnSpc>
                        <a:spcAft>
                          <a:spcPts val="0"/>
                        </a:spcAft>
                      </a:pPr>
                      <a:r>
                        <a:rPr lang="en-GB" sz="900" dirty="0">
                          <a:effectLst/>
                          <a:latin typeface="Calibri" panose="020F0502020204030204" pitchFamily="34" charset="0"/>
                          <a:cs typeface="Calibri" panose="020F0502020204030204" pitchFamily="34" charset="0"/>
                        </a:rPr>
                        <a:t>Explore investment into new (external supplier) product dossier.</a:t>
                      </a:r>
                      <a:endParaRPr lang="en-ZA" sz="900" dirty="0">
                        <a:effectLst/>
                        <a:latin typeface="Calibri" panose="020F0502020204030204" pitchFamily="34" charset="0"/>
                        <a:ea typeface="Calibri"/>
                        <a:cs typeface="Calibri" panose="020F0502020204030204" pitchFamily="34" charset="0"/>
                      </a:endParaRPr>
                    </a:p>
                  </a:txBody>
                  <a:tcPr marL="27202" marR="27202" marT="0" marB="0"/>
                </a:tc>
                <a:extLst>
                  <a:ext uri="{0D108BD9-81ED-4DB2-BD59-A6C34878D82A}">
                    <a16:rowId xmlns:a16="http://schemas.microsoft.com/office/drawing/2014/main" val="10003"/>
                  </a:ext>
                </a:extLst>
              </a:tr>
              <a:tr h="729524">
                <a:tc>
                  <a:txBody>
                    <a:bodyPr/>
                    <a:lstStyle/>
                    <a:p>
                      <a:pPr>
                        <a:lnSpc>
                          <a:spcPct val="107000"/>
                        </a:lnSpc>
                        <a:spcAft>
                          <a:spcPts val="0"/>
                        </a:spcAft>
                      </a:pPr>
                      <a:r>
                        <a:rPr lang="en-GB" sz="900" dirty="0">
                          <a:effectLst/>
                          <a:latin typeface="Calibri" panose="020F0502020204030204" pitchFamily="34" charset="0"/>
                          <a:cs typeface="Calibri" panose="020F0502020204030204" pitchFamily="34" charset="0"/>
                        </a:rPr>
                        <a:t>Capable, ethical and development leadership</a:t>
                      </a:r>
                      <a:endParaRPr lang="en-ZA" sz="900" dirty="0">
                        <a:effectLst/>
                        <a:latin typeface="Calibri" panose="020F0502020204030204" pitchFamily="34" charset="0"/>
                        <a:ea typeface="Calibri"/>
                        <a:cs typeface="Calibri" panose="020F0502020204030204" pitchFamily="34" charset="0"/>
                      </a:endParaRPr>
                    </a:p>
                  </a:txBody>
                  <a:tcPr marL="27202" marR="27202" marT="0" marB="0"/>
                </a:tc>
                <a:tc>
                  <a:txBody>
                    <a:bodyPr/>
                    <a:lstStyle/>
                    <a:p>
                      <a:pPr>
                        <a:lnSpc>
                          <a:spcPct val="107000"/>
                        </a:lnSpc>
                        <a:spcAft>
                          <a:spcPts val="0"/>
                        </a:spcAft>
                      </a:pPr>
                      <a:r>
                        <a:rPr lang="en-ZA" sz="900" dirty="0">
                          <a:effectLst/>
                          <a:latin typeface="Calibri" panose="020F0502020204030204" pitchFamily="34" charset="0"/>
                          <a:cs typeface="Calibri" panose="020F0502020204030204" pitchFamily="34" charset="0"/>
                        </a:rPr>
                        <a:t>Inadequate HR capacity / poor policy and governance framework / poor internal controls</a:t>
                      </a:r>
                      <a:endParaRPr lang="en-ZA" sz="900" dirty="0">
                        <a:effectLst/>
                        <a:latin typeface="Calibri" panose="020F0502020204030204" pitchFamily="34" charset="0"/>
                        <a:ea typeface="Calibri"/>
                        <a:cs typeface="Calibri" panose="020F0502020204030204" pitchFamily="34" charset="0"/>
                      </a:endParaRPr>
                    </a:p>
                  </a:txBody>
                  <a:tcPr marL="27202" marR="27202" marT="0" marB="0"/>
                </a:tc>
                <a:tc>
                  <a:txBody>
                    <a:bodyPr/>
                    <a:lstStyle/>
                    <a:p>
                      <a:pPr>
                        <a:lnSpc>
                          <a:spcPct val="107000"/>
                        </a:lnSpc>
                        <a:spcAft>
                          <a:spcPts val="0"/>
                        </a:spcAft>
                      </a:pPr>
                      <a:r>
                        <a:rPr lang="en-ZA" sz="900" dirty="0">
                          <a:effectLst/>
                          <a:latin typeface="Calibri" panose="020F0502020204030204" pitchFamily="34" charset="0"/>
                          <a:cs typeface="Calibri" panose="020F0502020204030204" pitchFamily="34" charset="0"/>
                        </a:rPr>
                        <a:t>Ensure skills transfer.</a:t>
                      </a:r>
                    </a:p>
                    <a:p>
                      <a:pPr>
                        <a:lnSpc>
                          <a:spcPct val="107000"/>
                        </a:lnSpc>
                        <a:spcAft>
                          <a:spcPts val="0"/>
                        </a:spcAft>
                      </a:pPr>
                      <a:r>
                        <a:rPr lang="en-ZA" sz="900" dirty="0">
                          <a:effectLst/>
                          <a:latin typeface="Calibri" panose="020F0502020204030204" pitchFamily="34" charset="0"/>
                          <a:cs typeface="Calibri" panose="020F0502020204030204" pitchFamily="34" charset="0"/>
                        </a:rPr>
                        <a:t>Align training to skills development within current job profile / Develop and implement policies / monitor internal controls</a:t>
                      </a:r>
                      <a:endParaRPr lang="en-ZA" sz="900" dirty="0">
                        <a:effectLst/>
                        <a:latin typeface="Calibri" panose="020F0502020204030204" pitchFamily="34" charset="0"/>
                        <a:ea typeface="Calibri"/>
                        <a:cs typeface="Calibri" panose="020F0502020204030204" pitchFamily="34" charset="0"/>
                      </a:endParaRPr>
                    </a:p>
                  </a:txBody>
                  <a:tcPr marL="27202" marR="27202" marT="0" marB="0"/>
                </a:tc>
                <a:extLst>
                  <a:ext uri="{0D108BD9-81ED-4DB2-BD59-A6C34878D82A}">
                    <a16:rowId xmlns:a16="http://schemas.microsoft.com/office/drawing/2014/main" val="10004"/>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7" name="Oval 5">
            <a:extLst>
              <a:ext uri="{FF2B5EF4-FFF2-40B4-BE49-F238E27FC236}">
                <a16:creationId xmlns:a16="http://schemas.microsoft.com/office/drawing/2014/main" id="{07483A84-A6DC-4A54-92B3-4E29D5995F1A}"/>
              </a:ext>
            </a:extLst>
          </p:cNvPr>
          <p:cNvSpPr>
            <a:spLocks noChangeArrowheads="1"/>
          </p:cNvSpPr>
          <p:nvPr/>
        </p:nvSpPr>
        <p:spPr bwMode="auto">
          <a:xfrm>
            <a:off x="609507" y="2266417"/>
            <a:ext cx="2074315" cy="1944167"/>
          </a:xfrm>
          <a:prstGeom prst="ellipse">
            <a:avLst/>
          </a:prstGeom>
          <a:ln/>
        </p:spPr>
        <p:style>
          <a:lnRef idx="0">
            <a:schemeClr val="accent3"/>
          </a:lnRef>
          <a:fillRef idx="3">
            <a:schemeClr val="accent3"/>
          </a:fillRef>
          <a:effectRef idx="3">
            <a:schemeClr val="accent3"/>
          </a:effectRef>
          <a:fontRef idx="minor">
            <a:schemeClr val="lt1"/>
          </a:fontRef>
        </p:style>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ZA" altLang="en-US">
              <a:solidFill>
                <a:schemeClr val="accent6">
                  <a:lumMod val="50000"/>
                </a:schemeClr>
              </a:solidFill>
            </a:endParaRPr>
          </a:p>
        </p:txBody>
      </p:sp>
      <p:sp>
        <p:nvSpPr>
          <p:cNvPr id="54278" name="Rectangle 12">
            <a:extLst>
              <a:ext uri="{FF2B5EF4-FFF2-40B4-BE49-F238E27FC236}">
                <a16:creationId xmlns:a16="http://schemas.microsoft.com/office/drawing/2014/main" id="{422BEC36-87D1-42FF-B233-A1D69EEE5B85}"/>
              </a:ext>
            </a:extLst>
          </p:cNvPr>
          <p:cNvSpPr>
            <a:spLocks noChangeArrowheads="1"/>
          </p:cNvSpPr>
          <p:nvPr/>
        </p:nvSpPr>
        <p:spPr bwMode="auto">
          <a:xfrm>
            <a:off x="-347033" y="2953790"/>
            <a:ext cx="3916363" cy="1171575"/>
          </a:xfrm>
          <a:prstGeom prst="rect">
            <a:avLst/>
          </a:prstGeom>
          <a:noFill/>
          <a:ln>
            <a:noFill/>
          </a:ln>
        </p:spPr>
        <p:txBody>
          <a:bodyPr lIns="0" tIns="0" rIns="0" bIns="0"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ts val="8800"/>
              </a:lnSpc>
              <a:defRPr/>
            </a:pPr>
            <a:r>
              <a:rPr lang="en-ZA" altLang="en-US" sz="9600" b="1" dirty="0">
                <a:solidFill>
                  <a:schemeClr val="accent6">
                    <a:lumMod val="50000"/>
                  </a:schemeClr>
                </a:solidFill>
                <a:latin typeface="Calibri" pitchFamily="34" charset="0"/>
              </a:rPr>
              <a:t>06</a:t>
            </a:r>
          </a:p>
        </p:txBody>
      </p:sp>
      <p:sp>
        <p:nvSpPr>
          <p:cNvPr id="54279" name="TextBox 13">
            <a:extLst>
              <a:ext uri="{FF2B5EF4-FFF2-40B4-BE49-F238E27FC236}">
                <a16:creationId xmlns:a16="http://schemas.microsoft.com/office/drawing/2014/main" id="{972B041F-23F7-4689-8859-752141648C63}"/>
              </a:ext>
            </a:extLst>
          </p:cNvPr>
          <p:cNvSpPr txBox="1">
            <a:spLocks noChangeArrowheads="1"/>
          </p:cNvSpPr>
          <p:nvPr/>
        </p:nvSpPr>
        <p:spPr bwMode="auto">
          <a:xfrm>
            <a:off x="4586288" y="2884489"/>
            <a:ext cx="4462462" cy="708025"/>
          </a:xfrm>
          <a:prstGeom prst="rect">
            <a:avLst/>
          </a:prstGeom>
          <a:noFill/>
          <a:ln>
            <a:noFill/>
          </a:ln>
        </p:spPr>
        <p:txBody>
          <a:bodyPr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ZA" altLang="en-US" sz="4000" b="1" dirty="0">
                <a:solidFill>
                  <a:schemeClr val="accent6">
                    <a:lumMod val="50000"/>
                  </a:schemeClr>
                </a:solidFill>
                <a:latin typeface="Calibri" pitchFamily="34" charset="0"/>
              </a:rPr>
              <a:t>WAY FORWARD</a:t>
            </a:r>
          </a:p>
        </p:txBody>
      </p:sp>
      <p:sp>
        <p:nvSpPr>
          <p:cNvPr id="7" name="Footer Placeholder 3">
            <a:extLst>
              <a:ext uri="{FF2B5EF4-FFF2-40B4-BE49-F238E27FC236}">
                <a16:creationId xmlns:a16="http://schemas.microsoft.com/office/drawing/2014/main" id="{8F9B7212-4ACD-4BF2-8D46-DC64E716E631}"/>
              </a:ext>
            </a:extLst>
          </p:cNvPr>
          <p:cNvSpPr txBox="1">
            <a:spLocks/>
          </p:cNvSpPr>
          <p:nvPr/>
        </p:nvSpPr>
        <p:spPr bwMode="auto">
          <a:xfrm>
            <a:off x="287970" y="6608226"/>
            <a:ext cx="10555817" cy="2159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marL="0" algn="l" defTabSz="914400" rtl="0" eaLnBrk="1" latinLnBrk="0" hangingPunct="1">
              <a:defRPr sz="800" b="1" kern="1200">
                <a:solidFill>
                  <a:schemeClr val="tx1"/>
                </a:solidFill>
                <a:latin typeface="Arial" panose="020B0604020202020204" pitchFamily="34" charset="0"/>
                <a:ea typeface="+mn-ea"/>
                <a:cs typeface="+mn-cs"/>
              </a:defRPr>
            </a:lvl1pPr>
            <a:lvl2pPr marL="742950" indent="-285750" algn="l" defTabSz="914400" rtl="0" eaLnBrk="1" latinLnBrk="0" hangingPunct="1">
              <a:defRPr sz="1800" kern="1200">
                <a:solidFill>
                  <a:schemeClr val="tx1"/>
                </a:solidFill>
                <a:latin typeface="Arial" panose="020B0604020202020204" pitchFamily="34" charset="0"/>
                <a:ea typeface="+mn-ea"/>
                <a:cs typeface="+mn-cs"/>
              </a:defRPr>
            </a:lvl2pPr>
            <a:lvl3pPr marL="1143000" indent="-228600" algn="l" defTabSz="914400" rtl="0" eaLnBrk="1" latinLnBrk="0" hangingPunct="1">
              <a:defRPr sz="1800" kern="1200">
                <a:solidFill>
                  <a:schemeClr val="tx1"/>
                </a:solidFill>
                <a:latin typeface="Arial" panose="020B0604020202020204" pitchFamily="34" charset="0"/>
                <a:ea typeface="+mn-ea"/>
                <a:cs typeface="+mn-cs"/>
              </a:defRPr>
            </a:lvl3pPr>
            <a:lvl4pPr marL="1600200" indent="-228600" algn="l" defTabSz="914400" rtl="0" eaLnBrk="1" latinLnBrk="0" hangingPunct="1">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defRPr sz="18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9pPr>
          </a:lstStyle>
          <a:p>
            <a:fld id="{AA5D8F66-2128-46EB-B753-03D965838BB2}" type="slidenum">
              <a:rPr lang="en-US" altLang="en-US" smtClean="0">
                <a:solidFill>
                  <a:srgbClr val="96A0A9"/>
                </a:solidFill>
              </a:rPr>
              <a:pPr/>
              <a:t>24</a:t>
            </a:fld>
            <a:r>
              <a:rPr lang="en-US" altLang="en-US" dirty="0">
                <a:solidFill>
                  <a:srgbClr val="96A0A9"/>
                </a:solidFill>
              </a:rPr>
              <a:t> | </a:t>
            </a:r>
            <a:r>
              <a:rPr lang="en-US" altLang="en-US" b="0" dirty="0">
                <a:solidFill>
                  <a:srgbClr val="96A0A9"/>
                </a:solidFill>
              </a:rPr>
              <a:t>Onderstepoort Biological Products © | </a:t>
            </a:r>
            <a:fld id="{F5705E3A-9669-4880-BD4F-4E2A4C63F3A6}" type="datetime4">
              <a:rPr lang="en-US" altLang="en-US" b="0" smtClean="0">
                <a:solidFill>
                  <a:srgbClr val="96A0A9"/>
                </a:solidFill>
              </a:rPr>
              <a:pPr/>
              <a:t>November 3, 2021</a:t>
            </a:fld>
            <a:endParaRPr lang="en-US" altLang="en-US" b="0" dirty="0">
              <a:solidFill>
                <a:srgbClr val="96A0A9"/>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E79AA79C-7BD0-4FBA-A8A9-8A773F730537}"/>
              </a:ext>
            </a:extLst>
          </p:cNvPr>
          <p:cNvSpPr txBox="1">
            <a:spLocks/>
          </p:cNvSpPr>
          <p:nvPr/>
        </p:nvSpPr>
        <p:spPr bwMode="auto">
          <a:xfrm>
            <a:off x="287970" y="6608226"/>
            <a:ext cx="10555817" cy="2159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marL="0" algn="l" defTabSz="914400" rtl="0" eaLnBrk="1" latinLnBrk="0" hangingPunct="1">
              <a:defRPr sz="800" b="1" kern="1200">
                <a:solidFill>
                  <a:schemeClr val="tx1"/>
                </a:solidFill>
                <a:latin typeface="Arial" panose="020B0604020202020204" pitchFamily="34" charset="0"/>
                <a:ea typeface="+mn-ea"/>
                <a:cs typeface="+mn-cs"/>
              </a:defRPr>
            </a:lvl1pPr>
            <a:lvl2pPr marL="742950" indent="-285750" algn="l" defTabSz="914400" rtl="0" eaLnBrk="1" latinLnBrk="0" hangingPunct="1">
              <a:defRPr sz="1800" kern="1200">
                <a:solidFill>
                  <a:schemeClr val="tx1"/>
                </a:solidFill>
                <a:latin typeface="Arial" panose="020B0604020202020204" pitchFamily="34" charset="0"/>
                <a:ea typeface="+mn-ea"/>
                <a:cs typeface="+mn-cs"/>
              </a:defRPr>
            </a:lvl2pPr>
            <a:lvl3pPr marL="1143000" indent="-228600" algn="l" defTabSz="914400" rtl="0" eaLnBrk="1" latinLnBrk="0" hangingPunct="1">
              <a:defRPr sz="1800" kern="1200">
                <a:solidFill>
                  <a:schemeClr val="tx1"/>
                </a:solidFill>
                <a:latin typeface="Arial" panose="020B0604020202020204" pitchFamily="34" charset="0"/>
                <a:ea typeface="+mn-ea"/>
                <a:cs typeface="+mn-cs"/>
              </a:defRPr>
            </a:lvl3pPr>
            <a:lvl4pPr marL="1600200" indent="-228600" algn="l" defTabSz="914400" rtl="0" eaLnBrk="1" latinLnBrk="0" hangingPunct="1">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defRPr sz="18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9pPr>
          </a:lstStyle>
          <a:p>
            <a:fld id="{AA5D8F66-2128-46EB-B753-03D965838BB2}" type="slidenum">
              <a:rPr lang="en-US" altLang="en-US" smtClean="0">
                <a:solidFill>
                  <a:srgbClr val="96A0A9"/>
                </a:solidFill>
              </a:rPr>
              <a:pPr/>
              <a:t>25</a:t>
            </a:fld>
            <a:r>
              <a:rPr lang="en-US" altLang="en-US" dirty="0">
                <a:solidFill>
                  <a:srgbClr val="96A0A9"/>
                </a:solidFill>
              </a:rPr>
              <a:t> | </a:t>
            </a:r>
            <a:r>
              <a:rPr lang="en-US" altLang="en-US" b="0" dirty="0">
                <a:solidFill>
                  <a:srgbClr val="96A0A9"/>
                </a:solidFill>
              </a:rPr>
              <a:t>Onderstepoort Biological Products © | </a:t>
            </a:r>
            <a:fld id="{F5705E3A-9669-4880-BD4F-4E2A4C63F3A6}" type="datetime4">
              <a:rPr lang="en-US" altLang="en-US" b="0" smtClean="0">
                <a:solidFill>
                  <a:srgbClr val="96A0A9"/>
                </a:solidFill>
              </a:rPr>
              <a:pPr/>
              <a:t>November 3, 2021</a:t>
            </a:fld>
            <a:endParaRPr lang="en-US" altLang="en-US" b="0" dirty="0">
              <a:solidFill>
                <a:srgbClr val="96A0A9"/>
              </a:solidFill>
            </a:endParaRPr>
          </a:p>
        </p:txBody>
      </p:sp>
      <p:sp>
        <p:nvSpPr>
          <p:cNvPr id="2" name="Rectangle 1"/>
          <p:cNvSpPr/>
          <p:nvPr/>
        </p:nvSpPr>
        <p:spPr>
          <a:xfrm>
            <a:off x="1650670" y="1602778"/>
            <a:ext cx="7588333" cy="4770537"/>
          </a:xfrm>
          <a:prstGeom prst="rect">
            <a:avLst/>
          </a:prstGeom>
        </p:spPr>
        <p:txBody>
          <a:bodyPr wrap="square">
            <a:spAutoFit/>
          </a:bodyPr>
          <a:lstStyle/>
          <a:p>
            <a:pPr marL="285750" lvl="0" indent="-285750" algn="just">
              <a:buFont typeface="Arial" panose="020B0604020202020204" pitchFamily="34" charset="0"/>
              <a:buChar char="•"/>
            </a:pPr>
            <a:r>
              <a:rPr lang="en-GB" sz="1600" dirty="0">
                <a:latin typeface="Calibri" panose="020F0502020204030204" pitchFamily="34" charset="0"/>
                <a:cs typeface="Calibri" panose="020F0502020204030204" pitchFamily="34" charset="0"/>
              </a:rPr>
              <a:t>Increase the accessibility of OBP products to rural and emerging markets.</a:t>
            </a:r>
            <a:endParaRPr lang="en-ZA" sz="1600" dirty="0">
              <a:latin typeface="Calibri" panose="020F0502020204030204" pitchFamily="34" charset="0"/>
              <a:cs typeface="Calibri" panose="020F0502020204030204" pitchFamily="34" charset="0"/>
            </a:endParaRPr>
          </a:p>
          <a:p>
            <a:pPr marL="285750" lvl="0" indent="-285750" algn="just">
              <a:buFont typeface="Arial" panose="020B0604020202020204" pitchFamily="34" charset="0"/>
              <a:buChar char="•"/>
            </a:pPr>
            <a:r>
              <a:rPr lang="en-GB" sz="1600" dirty="0">
                <a:latin typeface="Calibri" panose="020F0502020204030204" pitchFamily="34" charset="0"/>
                <a:cs typeface="Calibri" panose="020F0502020204030204" pitchFamily="34" charset="0"/>
              </a:rPr>
              <a:t>Adhere to the GMP roadmap.</a:t>
            </a:r>
            <a:endParaRPr lang="en-ZA" sz="1600" dirty="0">
              <a:latin typeface="Calibri" panose="020F0502020204030204" pitchFamily="34" charset="0"/>
              <a:cs typeface="Calibri" panose="020F0502020204030204" pitchFamily="34" charset="0"/>
            </a:endParaRPr>
          </a:p>
          <a:p>
            <a:pPr marL="285750" lvl="0" indent="-285750" algn="just">
              <a:buFont typeface="Arial" panose="020B0604020202020204" pitchFamily="34" charset="0"/>
              <a:buChar char="•"/>
            </a:pPr>
            <a:r>
              <a:rPr lang="en-GB" sz="1600" dirty="0">
                <a:latin typeface="Calibri" panose="020F0502020204030204" pitchFamily="34" charset="0"/>
                <a:cs typeface="Calibri" panose="020F0502020204030204" pitchFamily="34" charset="0"/>
              </a:rPr>
              <a:t>Continue with the GMP facility upgrade to acquire certification</a:t>
            </a:r>
            <a:endParaRPr lang="en-ZA" sz="1600" dirty="0">
              <a:latin typeface="Calibri" panose="020F0502020204030204" pitchFamily="34" charset="0"/>
              <a:cs typeface="Calibri" panose="020F0502020204030204" pitchFamily="34" charset="0"/>
            </a:endParaRPr>
          </a:p>
          <a:p>
            <a:pPr marL="285750" lvl="0" indent="-285750" algn="just">
              <a:buFont typeface="Arial" panose="020B0604020202020204" pitchFamily="34" charset="0"/>
              <a:buChar char="•"/>
            </a:pPr>
            <a:r>
              <a:rPr lang="en-GB" sz="1600" dirty="0">
                <a:latin typeface="Calibri" panose="020F0502020204030204" pitchFamily="34" charset="0"/>
                <a:cs typeface="Calibri" panose="020F0502020204030204" pitchFamily="34" charset="0"/>
              </a:rPr>
              <a:t>Finalise the full registration dossiers for existing vaccines </a:t>
            </a:r>
            <a:endParaRPr lang="en-ZA" sz="1600" dirty="0">
              <a:latin typeface="Calibri" panose="020F0502020204030204" pitchFamily="34" charset="0"/>
              <a:cs typeface="Calibri" panose="020F0502020204030204" pitchFamily="34" charset="0"/>
            </a:endParaRPr>
          </a:p>
          <a:p>
            <a:pPr marL="285750" lvl="0" indent="-285750" algn="just">
              <a:buFont typeface="Arial" panose="020B0604020202020204" pitchFamily="34" charset="0"/>
              <a:buChar char="•"/>
            </a:pPr>
            <a:r>
              <a:rPr lang="en-GB" sz="1600" dirty="0">
                <a:latin typeface="Calibri" panose="020F0502020204030204" pitchFamily="34" charset="0"/>
                <a:cs typeface="Calibri" panose="020F0502020204030204" pitchFamily="34" charset="0"/>
              </a:rPr>
              <a:t>Maintain and improve customer support levels. </a:t>
            </a:r>
            <a:endParaRPr lang="en-ZA" sz="1600" dirty="0">
              <a:latin typeface="Calibri" panose="020F0502020204030204" pitchFamily="34" charset="0"/>
              <a:cs typeface="Calibri" panose="020F0502020204030204" pitchFamily="34" charset="0"/>
            </a:endParaRPr>
          </a:p>
          <a:p>
            <a:pPr marL="285750" lvl="0" indent="-285750" algn="just">
              <a:buFont typeface="Arial" panose="020B0604020202020204" pitchFamily="34" charset="0"/>
              <a:buChar char="•"/>
            </a:pPr>
            <a:r>
              <a:rPr lang="en-GB" sz="1600" dirty="0">
                <a:latin typeface="Calibri" panose="020F0502020204030204" pitchFamily="34" charset="0"/>
                <a:cs typeface="Calibri" panose="020F0502020204030204" pitchFamily="34" charset="0"/>
              </a:rPr>
              <a:t>Revitalise the OBP brand back to global recognition</a:t>
            </a:r>
            <a:endParaRPr lang="en-ZA" sz="1600" dirty="0">
              <a:latin typeface="Calibri" panose="020F0502020204030204" pitchFamily="34" charset="0"/>
              <a:cs typeface="Calibri" panose="020F0502020204030204" pitchFamily="34" charset="0"/>
            </a:endParaRPr>
          </a:p>
          <a:p>
            <a:pPr marL="285750" lvl="0" indent="-285750" algn="just">
              <a:buFont typeface="Arial" panose="020B0604020202020204" pitchFamily="34" charset="0"/>
              <a:buChar char="•"/>
            </a:pPr>
            <a:r>
              <a:rPr lang="en-GB" sz="1600" dirty="0">
                <a:latin typeface="Calibri" panose="020F0502020204030204" pitchFamily="34" charset="0"/>
                <a:cs typeface="Calibri" panose="020F0502020204030204" pitchFamily="34" charset="0"/>
              </a:rPr>
              <a:t>Increase or develop the number of popular new combination vaccines</a:t>
            </a:r>
            <a:endParaRPr lang="en-ZA" sz="1600" dirty="0">
              <a:latin typeface="Calibri" panose="020F0502020204030204" pitchFamily="34" charset="0"/>
              <a:cs typeface="Calibri" panose="020F0502020204030204" pitchFamily="34" charset="0"/>
            </a:endParaRPr>
          </a:p>
          <a:p>
            <a:pPr marL="285750" lvl="0" indent="-285750" algn="just">
              <a:buFont typeface="Arial" panose="020B0604020202020204" pitchFamily="34" charset="0"/>
              <a:buChar char="•"/>
            </a:pPr>
            <a:r>
              <a:rPr lang="en-GB" sz="1600" dirty="0">
                <a:latin typeface="Calibri" panose="020F0502020204030204" pitchFamily="34" charset="0"/>
                <a:cs typeface="Calibri" panose="020F0502020204030204" pitchFamily="34" charset="0"/>
              </a:rPr>
              <a:t>Build partnerships with private and or provincial governments to gain access to rural farmers and support rural development programs</a:t>
            </a:r>
            <a:endParaRPr lang="en-ZA" sz="1600" dirty="0">
              <a:latin typeface="Calibri" panose="020F0502020204030204" pitchFamily="34" charset="0"/>
              <a:cs typeface="Calibri" panose="020F0502020204030204" pitchFamily="34" charset="0"/>
            </a:endParaRPr>
          </a:p>
          <a:p>
            <a:pPr marL="285750" lvl="0" indent="-285750" algn="just">
              <a:buFont typeface="Arial" panose="020B0604020202020204" pitchFamily="34" charset="0"/>
              <a:buChar char="•"/>
            </a:pPr>
            <a:r>
              <a:rPr lang="en-GB" sz="1600" dirty="0">
                <a:latin typeface="Calibri" panose="020F0502020204030204" pitchFamily="34" charset="0"/>
                <a:cs typeface="Calibri" panose="020F0502020204030204" pitchFamily="34" charset="0"/>
              </a:rPr>
              <a:t>Have the right people doing the right job – employees should match the requirement of a job description according to culture, policy and strategy.</a:t>
            </a:r>
            <a:endParaRPr lang="en-ZA" sz="1600" dirty="0">
              <a:latin typeface="Calibri" panose="020F0502020204030204" pitchFamily="34" charset="0"/>
              <a:cs typeface="Calibri" panose="020F0502020204030204" pitchFamily="34" charset="0"/>
            </a:endParaRPr>
          </a:p>
          <a:p>
            <a:pPr marL="285750" lvl="0" indent="-285750" algn="just">
              <a:buFont typeface="Arial" panose="020B0604020202020204" pitchFamily="34" charset="0"/>
              <a:buChar char="•"/>
            </a:pPr>
            <a:r>
              <a:rPr lang="en-GB" sz="1600" dirty="0">
                <a:latin typeface="Calibri" panose="020F0502020204030204" pitchFamily="34" charset="0"/>
                <a:cs typeface="Calibri" panose="020F0502020204030204" pitchFamily="34" charset="0"/>
              </a:rPr>
              <a:t>Training and mentoring of staff for continuous improvement and to build a sustainable future</a:t>
            </a:r>
            <a:endParaRPr lang="en-ZA" sz="1600" dirty="0">
              <a:latin typeface="Calibri" panose="020F0502020204030204" pitchFamily="34" charset="0"/>
              <a:cs typeface="Calibri" panose="020F0502020204030204" pitchFamily="34" charset="0"/>
            </a:endParaRPr>
          </a:p>
          <a:p>
            <a:pPr marL="285750" lvl="0" indent="-285750" algn="just">
              <a:buFont typeface="Arial" panose="020B0604020202020204" pitchFamily="34" charset="0"/>
              <a:buChar char="•"/>
            </a:pPr>
            <a:r>
              <a:rPr lang="en-GB" sz="1600" dirty="0">
                <a:latin typeface="Calibri" panose="020F0502020204030204" pitchFamily="34" charset="0"/>
                <a:cs typeface="Calibri" panose="020F0502020204030204" pitchFamily="34" charset="0"/>
              </a:rPr>
              <a:t>Collaboration with other institutions and commercial entities to gain access to new products and technology to build capacity</a:t>
            </a:r>
            <a:endParaRPr lang="en-ZA" sz="1600" dirty="0">
              <a:latin typeface="Calibri" panose="020F0502020204030204" pitchFamily="34" charset="0"/>
              <a:cs typeface="Calibri" panose="020F0502020204030204" pitchFamily="34" charset="0"/>
            </a:endParaRPr>
          </a:p>
          <a:p>
            <a:pPr marL="285750" lvl="0" indent="-285750" algn="just">
              <a:buFont typeface="Arial" panose="020B0604020202020204" pitchFamily="34" charset="0"/>
              <a:buChar char="•"/>
            </a:pPr>
            <a:r>
              <a:rPr lang="en-GB" sz="1600" dirty="0">
                <a:latin typeface="Calibri" panose="020F0502020204030204" pitchFamily="34" charset="0"/>
                <a:cs typeface="Calibri" panose="020F0502020204030204" pitchFamily="34" charset="0"/>
              </a:rPr>
              <a:t>Maintain and gain market share through broadening our product range (introduction to recombinant technology to produce combination vaccines) creating an effective pricing strategy, focusing market efforts, relationship building of end user customers and effective distribution nodes</a:t>
            </a:r>
            <a:endParaRPr lang="en-ZA" sz="1600" dirty="0">
              <a:latin typeface="Calibri" panose="020F0502020204030204" pitchFamily="34" charset="0"/>
              <a:cs typeface="Calibri" panose="020F0502020204030204" pitchFamily="34" charset="0"/>
            </a:endParaRPr>
          </a:p>
        </p:txBody>
      </p:sp>
      <p:sp>
        <p:nvSpPr>
          <p:cNvPr id="3" name="TextBox 2"/>
          <p:cNvSpPr txBox="1"/>
          <p:nvPr/>
        </p:nvSpPr>
        <p:spPr>
          <a:xfrm>
            <a:off x="1480657" y="724395"/>
            <a:ext cx="8170442" cy="584775"/>
          </a:xfrm>
          <a:prstGeom prst="rect">
            <a:avLst/>
          </a:prstGeom>
          <a:noFill/>
        </p:spPr>
        <p:txBody>
          <a:bodyPr wrap="none" rtlCol="0">
            <a:spAutoFit/>
          </a:bodyPr>
          <a:lstStyle/>
          <a:p>
            <a:r>
              <a:rPr lang="en-ZA" sz="3200" b="1" dirty="0">
                <a:solidFill>
                  <a:srgbClr val="00445C"/>
                </a:solidFill>
                <a:latin typeface="Calibri" panose="020F0502020204030204" pitchFamily="34" charset="0"/>
                <a:ea typeface="Cambria" panose="02040503050406030204" pitchFamily="18" charset="0"/>
                <a:cs typeface="Calibri" panose="020F0502020204030204" pitchFamily="34" charset="0"/>
              </a:rPr>
              <a:t>Areas For Improvement For Next Financial Year</a:t>
            </a:r>
          </a:p>
        </p:txBody>
      </p:sp>
    </p:spTree>
    <p:extLst>
      <p:ext uri="{BB962C8B-B14F-4D97-AF65-F5344CB8AC3E}">
        <p14:creationId xmlns:p14="http://schemas.microsoft.com/office/powerpoint/2010/main" val="730590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oter Placeholder 1">
            <a:extLst>
              <a:ext uri="{FF2B5EF4-FFF2-40B4-BE49-F238E27FC236}">
                <a16:creationId xmlns:a16="http://schemas.microsoft.com/office/drawing/2014/main" id="{ECC559C5-C24D-4092-B57C-F3B9C2563D43}"/>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94982F6-DED5-44B7-B335-ADA32E16AF00}" type="slidenum">
              <a:rPr lang="en-US" altLang="en-US">
                <a:solidFill>
                  <a:srgbClr val="96A0A9"/>
                </a:solidFill>
              </a:rPr>
              <a:pPr/>
              <a:t>26</a:t>
            </a:fld>
            <a:r>
              <a:rPr lang="en-US" altLang="en-US">
                <a:solidFill>
                  <a:srgbClr val="96A0A9"/>
                </a:solidFill>
              </a:rPr>
              <a:t> | </a:t>
            </a:r>
            <a:r>
              <a:rPr lang="en-US" altLang="en-US" b="0">
                <a:solidFill>
                  <a:srgbClr val="96A0A9"/>
                </a:solidFill>
              </a:rPr>
              <a:t>Onderstepoort Biological Products © | </a:t>
            </a:r>
            <a:fld id="{45DA0086-3D38-453C-BF06-ED1EADF87C5B}" type="datetime4">
              <a:rPr lang="en-US" altLang="en-US" b="0">
                <a:solidFill>
                  <a:srgbClr val="96A0A9"/>
                </a:solidFill>
              </a:rPr>
              <a:pPr/>
              <a:t>November 3, 2021</a:t>
            </a:fld>
            <a:endParaRPr lang="en-US" altLang="en-US" b="0">
              <a:solidFill>
                <a:srgbClr val="96A0A9"/>
              </a:solidFill>
            </a:endParaRPr>
          </a:p>
        </p:txBody>
      </p:sp>
      <p:sp>
        <p:nvSpPr>
          <p:cNvPr id="4" name="TextBox 1">
            <a:extLst>
              <a:ext uri="{FF2B5EF4-FFF2-40B4-BE49-F238E27FC236}">
                <a16:creationId xmlns:a16="http://schemas.microsoft.com/office/drawing/2014/main" id="{4462687D-1CC5-45BB-9F06-344B41C6D060}"/>
              </a:ext>
            </a:extLst>
          </p:cNvPr>
          <p:cNvSpPr txBox="1">
            <a:spLocks noChangeArrowheads="1"/>
          </p:cNvSpPr>
          <p:nvPr/>
        </p:nvSpPr>
        <p:spPr bwMode="auto">
          <a:xfrm>
            <a:off x="2566988" y="2997200"/>
            <a:ext cx="6121400" cy="1200329"/>
          </a:xfrm>
          <a:prstGeom prst="rect">
            <a:avLst/>
          </a:prstGeom>
          <a:noFill/>
          <a:ln>
            <a:noFill/>
          </a:ln>
        </p:spPr>
        <p:txBody>
          <a:bodyPr>
            <a:spAutoFit/>
          </a:bodyPr>
          <a:lstStyle>
            <a:lvl1pPr marL="285750" indent="-28575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indent="0" algn="ctr">
              <a:defRPr/>
            </a:pPr>
            <a:r>
              <a:rPr lang="en-ZA" altLang="en-US" sz="7200" b="1" dirty="0">
                <a:solidFill>
                  <a:schemeClr val="accent6">
                    <a:lumMod val="50000"/>
                  </a:schemeClr>
                </a:solidFill>
                <a:latin typeface="Calibri" panose="020F0502020204030204" pitchFamily="34" charset="0"/>
                <a:cs typeface="Calibri" panose="020F0502020204030204" pitchFamily="34" charset="0"/>
              </a:rPr>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5">
            <a:extLst>
              <a:ext uri="{FF2B5EF4-FFF2-40B4-BE49-F238E27FC236}">
                <a16:creationId xmlns:a16="http://schemas.microsoft.com/office/drawing/2014/main" id="{6E2FB3BB-E230-4E50-901A-281FB0E5CB4B}"/>
              </a:ext>
            </a:extLst>
          </p:cNvPr>
          <p:cNvSpPr>
            <a:spLocks noChangeArrowheads="1"/>
          </p:cNvSpPr>
          <p:nvPr/>
        </p:nvSpPr>
        <p:spPr bwMode="auto">
          <a:xfrm>
            <a:off x="217346" y="2382838"/>
            <a:ext cx="3226498" cy="2489845"/>
          </a:xfrm>
          <a:prstGeom prst="ellipse">
            <a:avLst/>
          </a:prstGeom>
          <a:ln/>
        </p:spPr>
        <p:style>
          <a:lnRef idx="0">
            <a:schemeClr val="accent3"/>
          </a:lnRef>
          <a:fillRef idx="3">
            <a:schemeClr val="accent3"/>
          </a:fillRef>
          <a:effectRef idx="3">
            <a:schemeClr val="accent3"/>
          </a:effectRef>
          <a:fontRef idx="minor">
            <a:schemeClr val="lt1"/>
          </a:fontRef>
        </p:style>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ZA" altLang="en-US">
              <a:solidFill>
                <a:schemeClr val="accent6">
                  <a:lumMod val="50000"/>
                </a:schemeClr>
              </a:solidFill>
            </a:endParaRPr>
          </a:p>
        </p:txBody>
      </p:sp>
      <p:sp>
        <p:nvSpPr>
          <p:cNvPr id="8" name="Rectangle 7">
            <a:extLst>
              <a:ext uri="{FF2B5EF4-FFF2-40B4-BE49-F238E27FC236}">
                <a16:creationId xmlns:a16="http://schemas.microsoft.com/office/drawing/2014/main" id="{69C33C55-1E07-477B-B95D-71974BEF49F7}"/>
              </a:ext>
            </a:extLst>
          </p:cNvPr>
          <p:cNvSpPr>
            <a:spLocks noChangeArrowheads="1"/>
          </p:cNvSpPr>
          <p:nvPr/>
        </p:nvSpPr>
        <p:spPr bwMode="auto">
          <a:xfrm>
            <a:off x="332509" y="2502748"/>
            <a:ext cx="3111335" cy="1538883"/>
          </a:xfrm>
          <a:prstGeom prst="rect">
            <a:avLst/>
          </a:prstGeom>
          <a:noFill/>
          <a:ln>
            <a:noFill/>
          </a:ln>
        </p:spPr>
        <p:txBody>
          <a:bodyPr wrap="square" lIns="0" tIns="0" rIns="0" bIns="0"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ts val="6000"/>
              </a:lnSpc>
              <a:defRPr/>
            </a:pPr>
            <a:r>
              <a:rPr lang="en-ZA" altLang="en-US" sz="4800" b="1" dirty="0">
                <a:solidFill>
                  <a:schemeClr val="accent6">
                    <a:lumMod val="50000"/>
                  </a:schemeClr>
                </a:solidFill>
                <a:latin typeface="Calibri" pitchFamily="34" charset="0"/>
              </a:rPr>
              <a:t>     CONTENTS</a:t>
            </a:r>
          </a:p>
        </p:txBody>
      </p:sp>
      <p:sp>
        <p:nvSpPr>
          <p:cNvPr id="9" name="Freeform 8">
            <a:extLst>
              <a:ext uri="{FF2B5EF4-FFF2-40B4-BE49-F238E27FC236}">
                <a16:creationId xmlns:a16="http://schemas.microsoft.com/office/drawing/2014/main" id="{5724C6C2-B037-4E1D-8091-63BC356FC616}"/>
              </a:ext>
            </a:extLst>
          </p:cNvPr>
          <p:cNvSpPr>
            <a:spLocks/>
          </p:cNvSpPr>
          <p:nvPr/>
        </p:nvSpPr>
        <p:spPr bwMode="auto">
          <a:xfrm rot="5907135">
            <a:off x="4616451" y="1503363"/>
            <a:ext cx="719137" cy="769938"/>
          </a:xfrm>
          <a:custGeom>
            <a:avLst/>
            <a:gdLst>
              <a:gd name="T0" fmla="*/ 2147483647 w 2102"/>
              <a:gd name="T1" fmla="*/ 2147483647 h 2252"/>
              <a:gd name="T2" fmla="*/ 2147483647 w 2102"/>
              <a:gd name="T3" fmla="*/ 2147483647 h 2252"/>
              <a:gd name="T4" fmla="*/ 2147483647 w 2102"/>
              <a:gd name="T5" fmla="*/ 2147483647 h 2252"/>
              <a:gd name="T6" fmla="*/ 0 w 2102"/>
              <a:gd name="T7" fmla="*/ 2147483647 h 2252"/>
              <a:gd name="T8" fmla="*/ 2147483647 w 2102"/>
              <a:gd name="T9" fmla="*/ 2147483647 h 2252"/>
              <a:gd name="T10" fmla="*/ 2147483647 w 2102"/>
              <a:gd name="T11" fmla="*/ 0 h 2252"/>
              <a:gd name="T12" fmla="*/ 2147483647 w 2102"/>
              <a:gd name="T13" fmla="*/ 2147483647 h 2252"/>
              <a:gd name="T14" fmla="*/ 2147483647 w 2102"/>
              <a:gd name="T15" fmla="*/ 2147483647 h 2252"/>
              <a:gd name="T16" fmla="*/ 2147483647 w 2102"/>
              <a:gd name="T17" fmla="*/ 2147483647 h 2252"/>
              <a:gd name="T18" fmla="*/ 2147483647 w 2102"/>
              <a:gd name="T19" fmla="*/ 2147483647 h 2252"/>
              <a:gd name="T20" fmla="*/ 2147483647 w 2102"/>
              <a:gd name="T21" fmla="*/ 2147483647 h 2252"/>
              <a:gd name="T22" fmla="*/ 2147483647 w 2102"/>
              <a:gd name="T23" fmla="*/ 2147483647 h 2252"/>
              <a:gd name="T24" fmla="*/ 2147483647 w 2102"/>
              <a:gd name="T25" fmla="*/ 2147483647 h 2252"/>
              <a:gd name="T26" fmla="*/ 2147483647 w 2102"/>
              <a:gd name="T27" fmla="*/ 2147483647 h 2252"/>
              <a:gd name="T28" fmla="*/ 2147483647 w 2102"/>
              <a:gd name="T29" fmla="*/ 2147483647 h 22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02" h="2252">
                <a:moveTo>
                  <a:pt x="946" y="2252"/>
                </a:moveTo>
                <a:cubicBezTo>
                  <a:pt x="944" y="2252"/>
                  <a:pt x="942" y="2252"/>
                  <a:pt x="940" y="2252"/>
                </a:cubicBezTo>
                <a:cubicBezTo>
                  <a:pt x="680" y="2207"/>
                  <a:pt x="442" y="2071"/>
                  <a:pt x="270" y="1868"/>
                </a:cubicBezTo>
                <a:cubicBezTo>
                  <a:pt x="96" y="1664"/>
                  <a:pt x="0" y="1403"/>
                  <a:pt x="0" y="1134"/>
                </a:cubicBezTo>
                <a:cubicBezTo>
                  <a:pt x="0" y="831"/>
                  <a:pt x="118" y="546"/>
                  <a:pt x="332" y="332"/>
                </a:cubicBezTo>
                <a:cubicBezTo>
                  <a:pt x="546" y="118"/>
                  <a:pt x="831" y="0"/>
                  <a:pt x="1134" y="0"/>
                </a:cubicBezTo>
                <a:cubicBezTo>
                  <a:pt x="1328" y="0"/>
                  <a:pt x="1519" y="50"/>
                  <a:pt x="1687" y="144"/>
                </a:cubicBezTo>
                <a:cubicBezTo>
                  <a:pt x="1850" y="235"/>
                  <a:pt x="1990" y="367"/>
                  <a:pt x="2090" y="524"/>
                </a:cubicBezTo>
                <a:cubicBezTo>
                  <a:pt x="2102" y="542"/>
                  <a:pt x="2097" y="565"/>
                  <a:pt x="2079" y="576"/>
                </a:cubicBezTo>
                <a:cubicBezTo>
                  <a:pt x="2061" y="588"/>
                  <a:pt x="2038" y="583"/>
                  <a:pt x="2026" y="565"/>
                </a:cubicBezTo>
                <a:cubicBezTo>
                  <a:pt x="1831" y="259"/>
                  <a:pt x="1497" y="76"/>
                  <a:pt x="1134" y="76"/>
                </a:cubicBezTo>
                <a:cubicBezTo>
                  <a:pt x="551" y="76"/>
                  <a:pt x="76" y="551"/>
                  <a:pt x="76" y="1134"/>
                </a:cubicBezTo>
                <a:cubicBezTo>
                  <a:pt x="76" y="1651"/>
                  <a:pt x="445" y="2089"/>
                  <a:pt x="953" y="2177"/>
                </a:cubicBezTo>
                <a:cubicBezTo>
                  <a:pt x="973" y="2180"/>
                  <a:pt x="987" y="2200"/>
                  <a:pt x="984" y="2221"/>
                </a:cubicBezTo>
                <a:cubicBezTo>
                  <a:pt x="981" y="2239"/>
                  <a:pt x="964" y="2252"/>
                  <a:pt x="946" y="2252"/>
                </a:cubicBezTo>
                <a:close/>
              </a:path>
            </a:pathLst>
          </a:custGeom>
          <a:ln>
            <a:headEnd/>
            <a:tailEnd/>
          </a:ln>
        </p:spPr>
        <p:style>
          <a:lnRef idx="0">
            <a:schemeClr val="accent3"/>
          </a:lnRef>
          <a:fillRef idx="3">
            <a:schemeClr val="accent3"/>
          </a:fillRef>
          <a:effectRef idx="3">
            <a:schemeClr val="accent3"/>
          </a:effectRef>
          <a:fontRef idx="minor">
            <a:schemeClr val="lt1"/>
          </a:fontRef>
        </p:style>
        <p:txBody>
          <a:bodyPr/>
          <a:lstStyle/>
          <a:p>
            <a:pPr>
              <a:defRPr/>
            </a:pPr>
            <a:endParaRPr lang="en-ZA">
              <a:solidFill>
                <a:schemeClr val="accent6">
                  <a:lumMod val="50000"/>
                </a:schemeClr>
              </a:solidFill>
            </a:endParaRPr>
          </a:p>
        </p:txBody>
      </p:sp>
      <p:sp>
        <p:nvSpPr>
          <p:cNvPr id="10" name="TextBox 9">
            <a:extLst>
              <a:ext uri="{FF2B5EF4-FFF2-40B4-BE49-F238E27FC236}">
                <a16:creationId xmlns:a16="http://schemas.microsoft.com/office/drawing/2014/main" id="{9CEFBEBB-E02F-4702-8915-45B7B6B0E8E5}"/>
              </a:ext>
            </a:extLst>
          </p:cNvPr>
          <p:cNvSpPr txBox="1">
            <a:spLocks noChangeArrowheads="1"/>
          </p:cNvSpPr>
          <p:nvPr/>
        </p:nvSpPr>
        <p:spPr bwMode="auto">
          <a:xfrm>
            <a:off x="4356101" y="1690689"/>
            <a:ext cx="754063" cy="708025"/>
          </a:xfrm>
          <a:prstGeom prst="rect">
            <a:avLst/>
          </a:prstGeom>
          <a:noFill/>
          <a:ln>
            <a:noFill/>
          </a:ln>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ZA" altLang="en-US" sz="4000" b="1" dirty="0">
                <a:solidFill>
                  <a:schemeClr val="accent6">
                    <a:lumMod val="50000"/>
                  </a:schemeClr>
                </a:solidFill>
              </a:rPr>
              <a:t>01</a:t>
            </a:r>
          </a:p>
        </p:txBody>
      </p:sp>
      <p:sp>
        <p:nvSpPr>
          <p:cNvPr id="11" name="TextBox 10">
            <a:extLst>
              <a:ext uri="{FF2B5EF4-FFF2-40B4-BE49-F238E27FC236}">
                <a16:creationId xmlns:a16="http://schemas.microsoft.com/office/drawing/2014/main" id="{BD8F7C50-D7C6-4135-9ABA-303855E0A7F1}"/>
              </a:ext>
            </a:extLst>
          </p:cNvPr>
          <p:cNvSpPr txBox="1">
            <a:spLocks noChangeArrowheads="1"/>
          </p:cNvSpPr>
          <p:nvPr/>
        </p:nvSpPr>
        <p:spPr bwMode="auto">
          <a:xfrm>
            <a:off x="4246563" y="2393951"/>
            <a:ext cx="1458912" cy="830263"/>
          </a:xfrm>
          <a:prstGeom prst="rect">
            <a:avLst/>
          </a:prstGeom>
          <a:noFill/>
          <a:ln>
            <a:noFill/>
          </a:ln>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ZA" altLang="en-US" sz="2400" b="1" dirty="0">
                <a:solidFill>
                  <a:schemeClr val="accent6">
                    <a:lumMod val="50000"/>
                  </a:schemeClr>
                </a:solidFill>
                <a:latin typeface="Calibri" pitchFamily="34" charset="0"/>
              </a:rPr>
              <a:t>ABOUT</a:t>
            </a:r>
          </a:p>
          <a:p>
            <a:pPr eaLnBrk="1" hangingPunct="1">
              <a:defRPr/>
            </a:pPr>
            <a:r>
              <a:rPr lang="en-ZA" altLang="en-US" sz="2400" b="1" dirty="0">
                <a:solidFill>
                  <a:schemeClr val="accent6">
                    <a:lumMod val="50000"/>
                  </a:schemeClr>
                </a:solidFill>
                <a:latin typeface="Calibri" pitchFamily="34" charset="0"/>
              </a:rPr>
              <a:t>OBP</a:t>
            </a:r>
          </a:p>
        </p:txBody>
      </p:sp>
      <p:sp>
        <p:nvSpPr>
          <p:cNvPr id="21" name="Freeform 8">
            <a:extLst>
              <a:ext uri="{FF2B5EF4-FFF2-40B4-BE49-F238E27FC236}">
                <a16:creationId xmlns:a16="http://schemas.microsoft.com/office/drawing/2014/main" id="{BF0BDE5F-2595-4CC0-9C87-E46220D6DACD}"/>
              </a:ext>
            </a:extLst>
          </p:cNvPr>
          <p:cNvSpPr>
            <a:spLocks/>
          </p:cNvSpPr>
          <p:nvPr/>
        </p:nvSpPr>
        <p:spPr bwMode="auto">
          <a:xfrm rot="5907135">
            <a:off x="6297614" y="1516064"/>
            <a:ext cx="719137" cy="769937"/>
          </a:xfrm>
          <a:custGeom>
            <a:avLst/>
            <a:gdLst>
              <a:gd name="T0" fmla="*/ 2147483647 w 2102"/>
              <a:gd name="T1" fmla="*/ 2147483647 h 2252"/>
              <a:gd name="T2" fmla="*/ 2147483647 w 2102"/>
              <a:gd name="T3" fmla="*/ 2147483647 h 2252"/>
              <a:gd name="T4" fmla="*/ 2147483647 w 2102"/>
              <a:gd name="T5" fmla="*/ 2147483647 h 2252"/>
              <a:gd name="T6" fmla="*/ 0 w 2102"/>
              <a:gd name="T7" fmla="*/ 2147483647 h 2252"/>
              <a:gd name="T8" fmla="*/ 2147483647 w 2102"/>
              <a:gd name="T9" fmla="*/ 2147483647 h 2252"/>
              <a:gd name="T10" fmla="*/ 2147483647 w 2102"/>
              <a:gd name="T11" fmla="*/ 0 h 2252"/>
              <a:gd name="T12" fmla="*/ 2147483647 w 2102"/>
              <a:gd name="T13" fmla="*/ 2147483647 h 2252"/>
              <a:gd name="T14" fmla="*/ 2147483647 w 2102"/>
              <a:gd name="T15" fmla="*/ 2147483647 h 2252"/>
              <a:gd name="T16" fmla="*/ 2147483647 w 2102"/>
              <a:gd name="T17" fmla="*/ 2147483647 h 2252"/>
              <a:gd name="T18" fmla="*/ 2147483647 w 2102"/>
              <a:gd name="T19" fmla="*/ 2147483647 h 2252"/>
              <a:gd name="T20" fmla="*/ 2147483647 w 2102"/>
              <a:gd name="T21" fmla="*/ 2147483647 h 2252"/>
              <a:gd name="T22" fmla="*/ 2147483647 w 2102"/>
              <a:gd name="T23" fmla="*/ 2147483647 h 2252"/>
              <a:gd name="T24" fmla="*/ 2147483647 w 2102"/>
              <a:gd name="T25" fmla="*/ 2147483647 h 2252"/>
              <a:gd name="T26" fmla="*/ 2147483647 w 2102"/>
              <a:gd name="T27" fmla="*/ 2147483647 h 2252"/>
              <a:gd name="T28" fmla="*/ 2147483647 w 2102"/>
              <a:gd name="T29" fmla="*/ 2147483647 h 22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02" h="2252">
                <a:moveTo>
                  <a:pt x="946" y="2252"/>
                </a:moveTo>
                <a:cubicBezTo>
                  <a:pt x="944" y="2252"/>
                  <a:pt x="942" y="2252"/>
                  <a:pt x="940" y="2252"/>
                </a:cubicBezTo>
                <a:cubicBezTo>
                  <a:pt x="680" y="2207"/>
                  <a:pt x="442" y="2071"/>
                  <a:pt x="270" y="1868"/>
                </a:cubicBezTo>
                <a:cubicBezTo>
                  <a:pt x="96" y="1664"/>
                  <a:pt x="0" y="1403"/>
                  <a:pt x="0" y="1134"/>
                </a:cubicBezTo>
                <a:cubicBezTo>
                  <a:pt x="0" y="831"/>
                  <a:pt x="118" y="546"/>
                  <a:pt x="332" y="332"/>
                </a:cubicBezTo>
                <a:cubicBezTo>
                  <a:pt x="546" y="118"/>
                  <a:pt x="831" y="0"/>
                  <a:pt x="1134" y="0"/>
                </a:cubicBezTo>
                <a:cubicBezTo>
                  <a:pt x="1328" y="0"/>
                  <a:pt x="1519" y="50"/>
                  <a:pt x="1687" y="144"/>
                </a:cubicBezTo>
                <a:cubicBezTo>
                  <a:pt x="1850" y="235"/>
                  <a:pt x="1990" y="367"/>
                  <a:pt x="2090" y="524"/>
                </a:cubicBezTo>
                <a:cubicBezTo>
                  <a:pt x="2102" y="542"/>
                  <a:pt x="2097" y="565"/>
                  <a:pt x="2079" y="576"/>
                </a:cubicBezTo>
                <a:cubicBezTo>
                  <a:pt x="2061" y="588"/>
                  <a:pt x="2038" y="583"/>
                  <a:pt x="2026" y="565"/>
                </a:cubicBezTo>
                <a:cubicBezTo>
                  <a:pt x="1831" y="259"/>
                  <a:pt x="1497" y="76"/>
                  <a:pt x="1134" y="76"/>
                </a:cubicBezTo>
                <a:cubicBezTo>
                  <a:pt x="551" y="76"/>
                  <a:pt x="76" y="551"/>
                  <a:pt x="76" y="1134"/>
                </a:cubicBezTo>
                <a:cubicBezTo>
                  <a:pt x="76" y="1651"/>
                  <a:pt x="445" y="2089"/>
                  <a:pt x="953" y="2177"/>
                </a:cubicBezTo>
                <a:cubicBezTo>
                  <a:pt x="973" y="2180"/>
                  <a:pt x="987" y="2200"/>
                  <a:pt x="984" y="2221"/>
                </a:cubicBezTo>
                <a:cubicBezTo>
                  <a:pt x="981" y="2239"/>
                  <a:pt x="964" y="2252"/>
                  <a:pt x="946" y="2252"/>
                </a:cubicBezTo>
                <a:close/>
              </a:path>
            </a:pathLst>
          </a:custGeom>
          <a:ln>
            <a:headEnd/>
            <a:tailEnd/>
          </a:ln>
        </p:spPr>
        <p:style>
          <a:lnRef idx="0">
            <a:schemeClr val="accent3"/>
          </a:lnRef>
          <a:fillRef idx="3">
            <a:schemeClr val="accent3"/>
          </a:fillRef>
          <a:effectRef idx="3">
            <a:schemeClr val="accent3"/>
          </a:effectRef>
          <a:fontRef idx="minor">
            <a:schemeClr val="lt1"/>
          </a:fontRef>
        </p:style>
        <p:txBody>
          <a:bodyPr/>
          <a:lstStyle/>
          <a:p>
            <a:pPr>
              <a:defRPr/>
            </a:pPr>
            <a:endParaRPr lang="en-ZA">
              <a:solidFill>
                <a:schemeClr val="accent6">
                  <a:lumMod val="50000"/>
                </a:schemeClr>
              </a:solidFill>
            </a:endParaRPr>
          </a:p>
        </p:txBody>
      </p:sp>
      <p:sp>
        <p:nvSpPr>
          <p:cNvPr id="22" name="TextBox 21">
            <a:extLst>
              <a:ext uri="{FF2B5EF4-FFF2-40B4-BE49-F238E27FC236}">
                <a16:creationId xmlns:a16="http://schemas.microsoft.com/office/drawing/2014/main" id="{13D3EB7D-EA90-4F55-9218-15D0B3598473}"/>
              </a:ext>
            </a:extLst>
          </p:cNvPr>
          <p:cNvSpPr txBox="1">
            <a:spLocks noChangeArrowheads="1"/>
          </p:cNvSpPr>
          <p:nvPr/>
        </p:nvSpPr>
        <p:spPr bwMode="auto">
          <a:xfrm>
            <a:off x="6008688" y="1700214"/>
            <a:ext cx="703262" cy="708025"/>
          </a:xfrm>
          <a:prstGeom prst="rect">
            <a:avLst/>
          </a:prstGeom>
          <a:noFill/>
          <a:ln>
            <a:noFill/>
          </a:ln>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ZA" altLang="en-US" sz="4000" b="1" dirty="0">
                <a:solidFill>
                  <a:schemeClr val="accent6">
                    <a:lumMod val="50000"/>
                  </a:schemeClr>
                </a:solidFill>
                <a:latin typeface="Calibri" pitchFamily="34" charset="0"/>
              </a:rPr>
              <a:t>02</a:t>
            </a:r>
          </a:p>
        </p:txBody>
      </p:sp>
      <p:sp>
        <p:nvSpPr>
          <p:cNvPr id="23" name="TextBox 22">
            <a:extLst>
              <a:ext uri="{FF2B5EF4-FFF2-40B4-BE49-F238E27FC236}">
                <a16:creationId xmlns:a16="http://schemas.microsoft.com/office/drawing/2014/main" id="{0FFA05DF-E28F-4BFD-8C9E-40BBA7FEFFDB}"/>
              </a:ext>
            </a:extLst>
          </p:cNvPr>
          <p:cNvSpPr txBox="1">
            <a:spLocks noChangeArrowheads="1"/>
          </p:cNvSpPr>
          <p:nvPr/>
        </p:nvSpPr>
        <p:spPr bwMode="auto">
          <a:xfrm>
            <a:off x="5705476" y="2424113"/>
            <a:ext cx="2001610" cy="461665"/>
          </a:xfrm>
          <a:prstGeom prst="rect">
            <a:avLst/>
          </a:prstGeom>
          <a:noFill/>
          <a:ln>
            <a:noFill/>
          </a:ln>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ZA" altLang="en-US" sz="2400" b="1" dirty="0">
                <a:solidFill>
                  <a:schemeClr val="accent6">
                    <a:lumMod val="50000"/>
                  </a:schemeClr>
                </a:solidFill>
                <a:latin typeface="Calibri" pitchFamily="34" charset="0"/>
              </a:rPr>
              <a:t>GOVERNANCE</a:t>
            </a:r>
          </a:p>
        </p:txBody>
      </p:sp>
      <p:sp>
        <p:nvSpPr>
          <p:cNvPr id="24" name="Freeform 8">
            <a:extLst>
              <a:ext uri="{FF2B5EF4-FFF2-40B4-BE49-F238E27FC236}">
                <a16:creationId xmlns:a16="http://schemas.microsoft.com/office/drawing/2014/main" id="{E3AABBE3-FE65-4C1A-9C15-5D8259E3BC43}"/>
              </a:ext>
            </a:extLst>
          </p:cNvPr>
          <p:cNvSpPr>
            <a:spLocks/>
          </p:cNvSpPr>
          <p:nvPr/>
        </p:nvSpPr>
        <p:spPr bwMode="auto">
          <a:xfrm rot="5907135">
            <a:off x="8704545" y="1516063"/>
            <a:ext cx="719137" cy="769938"/>
          </a:xfrm>
          <a:custGeom>
            <a:avLst/>
            <a:gdLst>
              <a:gd name="T0" fmla="*/ 2147483647 w 2102"/>
              <a:gd name="T1" fmla="*/ 2147483647 h 2252"/>
              <a:gd name="T2" fmla="*/ 2147483647 w 2102"/>
              <a:gd name="T3" fmla="*/ 2147483647 h 2252"/>
              <a:gd name="T4" fmla="*/ 2147483647 w 2102"/>
              <a:gd name="T5" fmla="*/ 2147483647 h 2252"/>
              <a:gd name="T6" fmla="*/ 0 w 2102"/>
              <a:gd name="T7" fmla="*/ 2147483647 h 2252"/>
              <a:gd name="T8" fmla="*/ 2147483647 w 2102"/>
              <a:gd name="T9" fmla="*/ 2147483647 h 2252"/>
              <a:gd name="T10" fmla="*/ 2147483647 w 2102"/>
              <a:gd name="T11" fmla="*/ 0 h 2252"/>
              <a:gd name="T12" fmla="*/ 2147483647 w 2102"/>
              <a:gd name="T13" fmla="*/ 2147483647 h 2252"/>
              <a:gd name="T14" fmla="*/ 2147483647 w 2102"/>
              <a:gd name="T15" fmla="*/ 2147483647 h 2252"/>
              <a:gd name="T16" fmla="*/ 2147483647 w 2102"/>
              <a:gd name="T17" fmla="*/ 2147483647 h 2252"/>
              <a:gd name="T18" fmla="*/ 2147483647 w 2102"/>
              <a:gd name="T19" fmla="*/ 2147483647 h 2252"/>
              <a:gd name="T20" fmla="*/ 2147483647 w 2102"/>
              <a:gd name="T21" fmla="*/ 2147483647 h 2252"/>
              <a:gd name="T22" fmla="*/ 2147483647 w 2102"/>
              <a:gd name="T23" fmla="*/ 2147483647 h 2252"/>
              <a:gd name="T24" fmla="*/ 2147483647 w 2102"/>
              <a:gd name="T25" fmla="*/ 2147483647 h 2252"/>
              <a:gd name="T26" fmla="*/ 2147483647 w 2102"/>
              <a:gd name="T27" fmla="*/ 2147483647 h 2252"/>
              <a:gd name="T28" fmla="*/ 2147483647 w 2102"/>
              <a:gd name="T29" fmla="*/ 2147483647 h 22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02" h="2252">
                <a:moveTo>
                  <a:pt x="946" y="2252"/>
                </a:moveTo>
                <a:cubicBezTo>
                  <a:pt x="944" y="2252"/>
                  <a:pt x="942" y="2252"/>
                  <a:pt x="940" y="2252"/>
                </a:cubicBezTo>
                <a:cubicBezTo>
                  <a:pt x="680" y="2207"/>
                  <a:pt x="442" y="2071"/>
                  <a:pt x="270" y="1868"/>
                </a:cubicBezTo>
                <a:cubicBezTo>
                  <a:pt x="96" y="1664"/>
                  <a:pt x="0" y="1403"/>
                  <a:pt x="0" y="1134"/>
                </a:cubicBezTo>
                <a:cubicBezTo>
                  <a:pt x="0" y="831"/>
                  <a:pt x="118" y="546"/>
                  <a:pt x="332" y="332"/>
                </a:cubicBezTo>
                <a:cubicBezTo>
                  <a:pt x="546" y="118"/>
                  <a:pt x="831" y="0"/>
                  <a:pt x="1134" y="0"/>
                </a:cubicBezTo>
                <a:cubicBezTo>
                  <a:pt x="1328" y="0"/>
                  <a:pt x="1519" y="50"/>
                  <a:pt x="1687" y="144"/>
                </a:cubicBezTo>
                <a:cubicBezTo>
                  <a:pt x="1850" y="235"/>
                  <a:pt x="1990" y="367"/>
                  <a:pt x="2090" y="524"/>
                </a:cubicBezTo>
                <a:cubicBezTo>
                  <a:pt x="2102" y="542"/>
                  <a:pt x="2097" y="565"/>
                  <a:pt x="2079" y="576"/>
                </a:cubicBezTo>
                <a:cubicBezTo>
                  <a:pt x="2061" y="588"/>
                  <a:pt x="2038" y="583"/>
                  <a:pt x="2026" y="565"/>
                </a:cubicBezTo>
                <a:cubicBezTo>
                  <a:pt x="1831" y="259"/>
                  <a:pt x="1497" y="76"/>
                  <a:pt x="1134" y="76"/>
                </a:cubicBezTo>
                <a:cubicBezTo>
                  <a:pt x="551" y="76"/>
                  <a:pt x="76" y="551"/>
                  <a:pt x="76" y="1134"/>
                </a:cubicBezTo>
                <a:cubicBezTo>
                  <a:pt x="76" y="1651"/>
                  <a:pt x="445" y="2089"/>
                  <a:pt x="953" y="2177"/>
                </a:cubicBezTo>
                <a:cubicBezTo>
                  <a:pt x="973" y="2180"/>
                  <a:pt x="987" y="2200"/>
                  <a:pt x="984" y="2221"/>
                </a:cubicBezTo>
                <a:cubicBezTo>
                  <a:pt x="981" y="2239"/>
                  <a:pt x="964" y="2252"/>
                  <a:pt x="946" y="2252"/>
                </a:cubicBezTo>
                <a:close/>
              </a:path>
            </a:pathLst>
          </a:custGeom>
          <a:ln>
            <a:headEnd/>
            <a:tailEnd/>
          </a:ln>
        </p:spPr>
        <p:style>
          <a:lnRef idx="0">
            <a:schemeClr val="accent3"/>
          </a:lnRef>
          <a:fillRef idx="3">
            <a:schemeClr val="accent3"/>
          </a:fillRef>
          <a:effectRef idx="3">
            <a:schemeClr val="accent3"/>
          </a:effectRef>
          <a:fontRef idx="minor">
            <a:schemeClr val="lt1"/>
          </a:fontRef>
        </p:style>
        <p:txBody>
          <a:bodyPr/>
          <a:lstStyle/>
          <a:p>
            <a:pPr>
              <a:defRPr/>
            </a:pPr>
            <a:endParaRPr lang="en-ZA">
              <a:solidFill>
                <a:schemeClr val="accent6">
                  <a:lumMod val="50000"/>
                </a:schemeClr>
              </a:solidFill>
            </a:endParaRPr>
          </a:p>
        </p:txBody>
      </p:sp>
      <p:sp>
        <p:nvSpPr>
          <p:cNvPr id="25" name="TextBox 24">
            <a:extLst>
              <a:ext uri="{FF2B5EF4-FFF2-40B4-BE49-F238E27FC236}">
                <a16:creationId xmlns:a16="http://schemas.microsoft.com/office/drawing/2014/main" id="{8DC64FED-2D9A-4883-B803-4AED572FAA9E}"/>
              </a:ext>
            </a:extLst>
          </p:cNvPr>
          <p:cNvSpPr txBox="1">
            <a:spLocks noChangeArrowheads="1"/>
          </p:cNvSpPr>
          <p:nvPr/>
        </p:nvSpPr>
        <p:spPr bwMode="auto">
          <a:xfrm>
            <a:off x="8362951" y="1700214"/>
            <a:ext cx="703263" cy="708025"/>
          </a:xfrm>
          <a:prstGeom prst="rect">
            <a:avLst/>
          </a:prstGeom>
          <a:noFill/>
          <a:ln>
            <a:noFill/>
          </a:ln>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ZA" altLang="en-US" sz="4000" b="1" dirty="0">
                <a:solidFill>
                  <a:schemeClr val="accent6">
                    <a:lumMod val="50000"/>
                  </a:schemeClr>
                </a:solidFill>
                <a:latin typeface="Calibri" pitchFamily="34" charset="0"/>
              </a:rPr>
              <a:t>03</a:t>
            </a:r>
          </a:p>
        </p:txBody>
      </p:sp>
      <p:sp>
        <p:nvSpPr>
          <p:cNvPr id="26" name="TextBox 25">
            <a:extLst>
              <a:ext uri="{FF2B5EF4-FFF2-40B4-BE49-F238E27FC236}">
                <a16:creationId xmlns:a16="http://schemas.microsoft.com/office/drawing/2014/main" id="{CCD55398-E8A7-4532-827E-4B258A2C7ECD}"/>
              </a:ext>
            </a:extLst>
          </p:cNvPr>
          <p:cNvSpPr txBox="1">
            <a:spLocks noChangeArrowheads="1"/>
          </p:cNvSpPr>
          <p:nvPr/>
        </p:nvSpPr>
        <p:spPr bwMode="auto">
          <a:xfrm>
            <a:off x="7902575" y="2382838"/>
            <a:ext cx="2154238" cy="830997"/>
          </a:xfrm>
          <a:prstGeom prst="rect">
            <a:avLst/>
          </a:prstGeom>
          <a:noFill/>
          <a:ln>
            <a:noFill/>
          </a:ln>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ZA" altLang="en-US" sz="2400" b="1" dirty="0">
                <a:solidFill>
                  <a:schemeClr val="accent6">
                    <a:lumMod val="50000"/>
                  </a:schemeClr>
                </a:solidFill>
                <a:latin typeface="Calibri" pitchFamily="34" charset="0"/>
              </a:rPr>
              <a:t>PERFORMANCE PROGRAMMES</a:t>
            </a:r>
          </a:p>
        </p:txBody>
      </p:sp>
      <p:sp>
        <p:nvSpPr>
          <p:cNvPr id="27" name="Freeform 8">
            <a:extLst>
              <a:ext uri="{FF2B5EF4-FFF2-40B4-BE49-F238E27FC236}">
                <a16:creationId xmlns:a16="http://schemas.microsoft.com/office/drawing/2014/main" id="{99598092-3012-48CC-ABA9-BD698512085B}"/>
              </a:ext>
            </a:extLst>
          </p:cNvPr>
          <p:cNvSpPr>
            <a:spLocks/>
          </p:cNvSpPr>
          <p:nvPr/>
        </p:nvSpPr>
        <p:spPr bwMode="auto">
          <a:xfrm rot="5907135">
            <a:off x="4404520" y="3748088"/>
            <a:ext cx="719137" cy="769937"/>
          </a:xfrm>
          <a:custGeom>
            <a:avLst/>
            <a:gdLst>
              <a:gd name="T0" fmla="*/ 2147483647 w 2102"/>
              <a:gd name="T1" fmla="*/ 2147483647 h 2252"/>
              <a:gd name="T2" fmla="*/ 2147483647 w 2102"/>
              <a:gd name="T3" fmla="*/ 2147483647 h 2252"/>
              <a:gd name="T4" fmla="*/ 2147483647 w 2102"/>
              <a:gd name="T5" fmla="*/ 2147483647 h 2252"/>
              <a:gd name="T6" fmla="*/ 0 w 2102"/>
              <a:gd name="T7" fmla="*/ 2147483647 h 2252"/>
              <a:gd name="T8" fmla="*/ 2147483647 w 2102"/>
              <a:gd name="T9" fmla="*/ 2147483647 h 2252"/>
              <a:gd name="T10" fmla="*/ 2147483647 w 2102"/>
              <a:gd name="T11" fmla="*/ 0 h 2252"/>
              <a:gd name="T12" fmla="*/ 2147483647 w 2102"/>
              <a:gd name="T13" fmla="*/ 2147483647 h 2252"/>
              <a:gd name="T14" fmla="*/ 2147483647 w 2102"/>
              <a:gd name="T15" fmla="*/ 2147483647 h 2252"/>
              <a:gd name="T16" fmla="*/ 2147483647 w 2102"/>
              <a:gd name="T17" fmla="*/ 2147483647 h 2252"/>
              <a:gd name="T18" fmla="*/ 2147483647 w 2102"/>
              <a:gd name="T19" fmla="*/ 2147483647 h 2252"/>
              <a:gd name="T20" fmla="*/ 2147483647 w 2102"/>
              <a:gd name="T21" fmla="*/ 2147483647 h 2252"/>
              <a:gd name="T22" fmla="*/ 2147483647 w 2102"/>
              <a:gd name="T23" fmla="*/ 2147483647 h 2252"/>
              <a:gd name="T24" fmla="*/ 2147483647 w 2102"/>
              <a:gd name="T25" fmla="*/ 2147483647 h 2252"/>
              <a:gd name="T26" fmla="*/ 2147483647 w 2102"/>
              <a:gd name="T27" fmla="*/ 2147483647 h 2252"/>
              <a:gd name="T28" fmla="*/ 2147483647 w 2102"/>
              <a:gd name="T29" fmla="*/ 2147483647 h 22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02" h="2252">
                <a:moveTo>
                  <a:pt x="946" y="2252"/>
                </a:moveTo>
                <a:cubicBezTo>
                  <a:pt x="944" y="2252"/>
                  <a:pt x="942" y="2252"/>
                  <a:pt x="940" y="2252"/>
                </a:cubicBezTo>
                <a:cubicBezTo>
                  <a:pt x="680" y="2207"/>
                  <a:pt x="442" y="2071"/>
                  <a:pt x="270" y="1868"/>
                </a:cubicBezTo>
                <a:cubicBezTo>
                  <a:pt x="96" y="1664"/>
                  <a:pt x="0" y="1403"/>
                  <a:pt x="0" y="1134"/>
                </a:cubicBezTo>
                <a:cubicBezTo>
                  <a:pt x="0" y="831"/>
                  <a:pt x="118" y="546"/>
                  <a:pt x="332" y="332"/>
                </a:cubicBezTo>
                <a:cubicBezTo>
                  <a:pt x="546" y="118"/>
                  <a:pt x="831" y="0"/>
                  <a:pt x="1134" y="0"/>
                </a:cubicBezTo>
                <a:cubicBezTo>
                  <a:pt x="1328" y="0"/>
                  <a:pt x="1519" y="50"/>
                  <a:pt x="1687" y="144"/>
                </a:cubicBezTo>
                <a:cubicBezTo>
                  <a:pt x="1850" y="235"/>
                  <a:pt x="1990" y="367"/>
                  <a:pt x="2090" y="524"/>
                </a:cubicBezTo>
                <a:cubicBezTo>
                  <a:pt x="2102" y="542"/>
                  <a:pt x="2097" y="565"/>
                  <a:pt x="2079" y="576"/>
                </a:cubicBezTo>
                <a:cubicBezTo>
                  <a:pt x="2061" y="588"/>
                  <a:pt x="2038" y="583"/>
                  <a:pt x="2026" y="565"/>
                </a:cubicBezTo>
                <a:cubicBezTo>
                  <a:pt x="1831" y="259"/>
                  <a:pt x="1497" y="76"/>
                  <a:pt x="1134" y="76"/>
                </a:cubicBezTo>
                <a:cubicBezTo>
                  <a:pt x="551" y="76"/>
                  <a:pt x="76" y="551"/>
                  <a:pt x="76" y="1134"/>
                </a:cubicBezTo>
                <a:cubicBezTo>
                  <a:pt x="76" y="1651"/>
                  <a:pt x="445" y="2089"/>
                  <a:pt x="953" y="2177"/>
                </a:cubicBezTo>
                <a:cubicBezTo>
                  <a:pt x="973" y="2180"/>
                  <a:pt x="987" y="2200"/>
                  <a:pt x="984" y="2221"/>
                </a:cubicBezTo>
                <a:cubicBezTo>
                  <a:pt x="981" y="2239"/>
                  <a:pt x="964" y="2252"/>
                  <a:pt x="946" y="2252"/>
                </a:cubicBezTo>
                <a:close/>
              </a:path>
            </a:pathLst>
          </a:custGeom>
          <a:ln>
            <a:headEnd/>
            <a:tailEnd/>
          </a:ln>
        </p:spPr>
        <p:style>
          <a:lnRef idx="0">
            <a:schemeClr val="accent3"/>
          </a:lnRef>
          <a:fillRef idx="3">
            <a:schemeClr val="accent3"/>
          </a:fillRef>
          <a:effectRef idx="3">
            <a:schemeClr val="accent3"/>
          </a:effectRef>
          <a:fontRef idx="minor">
            <a:schemeClr val="lt1"/>
          </a:fontRef>
        </p:style>
        <p:txBody>
          <a:bodyPr/>
          <a:lstStyle/>
          <a:p>
            <a:pPr>
              <a:defRPr/>
            </a:pPr>
            <a:endParaRPr lang="en-ZA">
              <a:solidFill>
                <a:schemeClr val="accent6">
                  <a:lumMod val="50000"/>
                </a:schemeClr>
              </a:solidFill>
            </a:endParaRPr>
          </a:p>
        </p:txBody>
      </p:sp>
      <p:sp>
        <p:nvSpPr>
          <p:cNvPr id="28" name="TextBox 27">
            <a:extLst>
              <a:ext uri="{FF2B5EF4-FFF2-40B4-BE49-F238E27FC236}">
                <a16:creationId xmlns:a16="http://schemas.microsoft.com/office/drawing/2014/main" id="{C17DADFD-4B0C-4808-B1A0-3017F06BBFB6}"/>
              </a:ext>
            </a:extLst>
          </p:cNvPr>
          <p:cNvSpPr txBox="1">
            <a:spLocks noChangeArrowheads="1"/>
          </p:cNvSpPr>
          <p:nvPr/>
        </p:nvSpPr>
        <p:spPr bwMode="auto">
          <a:xfrm>
            <a:off x="4060826" y="3933826"/>
            <a:ext cx="703263" cy="708025"/>
          </a:xfrm>
          <a:prstGeom prst="rect">
            <a:avLst/>
          </a:prstGeom>
          <a:noFill/>
          <a:ln>
            <a:noFill/>
          </a:ln>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ZA" altLang="en-US" sz="4000" b="1" dirty="0">
                <a:solidFill>
                  <a:schemeClr val="accent6">
                    <a:lumMod val="50000"/>
                  </a:schemeClr>
                </a:solidFill>
                <a:latin typeface="Calibri" pitchFamily="34" charset="0"/>
              </a:rPr>
              <a:t>04</a:t>
            </a:r>
          </a:p>
        </p:txBody>
      </p:sp>
      <p:sp>
        <p:nvSpPr>
          <p:cNvPr id="29" name="TextBox 28">
            <a:extLst>
              <a:ext uri="{FF2B5EF4-FFF2-40B4-BE49-F238E27FC236}">
                <a16:creationId xmlns:a16="http://schemas.microsoft.com/office/drawing/2014/main" id="{571539A8-6D92-4B51-8992-61849B7AA95E}"/>
              </a:ext>
            </a:extLst>
          </p:cNvPr>
          <p:cNvSpPr txBox="1">
            <a:spLocks noChangeArrowheads="1"/>
          </p:cNvSpPr>
          <p:nvPr/>
        </p:nvSpPr>
        <p:spPr bwMode="auto">
          <a:xfrm>
            <a:off x="3863976" y="4595813"/>
            <a:ext cx="1704313" cy="461665"/>
          </a:xfrm>
          <a:prstGeom prst="rect">
            <a:avLst/>
          </a:prstGeom>
          <a:noFill/>
          <a:ln>
            <a:noFill/>
          </a:ln>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ZA" altLang="en-US" sz="2400" b="1" dirty="0">
                <a:solidFill>
                  <a:schemeClr val="accent6">
                    <a:lumMod val="50000"/>
                  </a:schemeClr>
                </a:solidFill>
                <a:latin typeface="Calibri" pitchFamily="34" charset="0"/>
              </a:rPr>
              <a:t>FINANCIALS</a:t>
            </a:r>
          </a:p>
        </p:txBody>
      </p:sp>
      <p:sp>
        <p:nvSpPr>
          <p:cNvPr id="30" name="Freeform 8">
            <a:extLst>
              <a:ext uri="{FF2B5EF4-FFF2-40B4-BE49-F238E27FC236}">
                <a16:creationId xmlns:a16="http://schemas.microsoft.com/office/drawing/2014/main" id="{2E5DAC1D-7644-4EB0-999E-0A90D2D58011}"/>
              </a:ext>
            </a:extLst>
          </p:cNvPr>
          <p:cNvSpPr>
            <a:spLocks/>
          </p:cNvSpPr>
          <p:nvPr/>
        </p:nvSpPr>
        <p:spPr bwMode="auto">
          <a:xfrm rot="5907135">
            <a:off x="6262849" y="3674270"/>
            <a:ext cx="717550" cy="769937"/>
          </a:xfrm>
          <a:custGeom>
            <a:avLst/>
            <a:gdLst>
              <a:gd name="T0" fmla="*/ 2147483647 w 2102"/>
              <a:gd name="T1" fmla="*/ 2147483647 h 2252"/>
              <a:gd name="T2" fmla="*/ 2147483647 w 2102"/>
              <a:gd name="T3" fmla="*/ 2147483647 h 2252"/>
              <a:gd name="T4" fmla="*/ 2147483647 w 2102"/>
              <a:gd name="T5" fmla="*/ 2147483647 h 2252"/>
              <a:gd name="T6" fmla="*/ 0 w 2102"/>
              <a:gd name="T7" fmla="*/ 2147483647 h 2252"/>
              <a:gd name="T8" fmla="*/ 2147483647 w 2102"/>
              <a:gd name="T9" fmla="*/ 2147483647 h 2252"/>
              <a:gd name="T10" fmla="*/ 2147483647 w 2102"/>
              <a:gd name="T11" fmla="*/ 0 h 2252"/>
              <a:gd name="T12" fmla="*/ 2147483647 w 2102"/>
              <a:gd name="T13" fmla="*/ 2147483647 h 2252"/>
              <a:gd name="T14" fmla="*/ 2147483647 w 2102"/>
              <a:gd name="T15" fmla="*/ 2147483647 h 2252"/>
              <a:gd name="T16" fmla="*/ 2147483647 w 2102"/>
              <a:gd name="T17" fmla="*/ 2147483647 h 2252"/>
              <a:gd name="T18" fmla="*/ 2147483647 w 2102"/>
              <a:gd name="T19" fmla="*/ 2147483647 h 2252"/>
              <a:gd name="T20" fmla="*/ 2147483647 w 2102"/>
              <a:gd name="T21" fmla="*/ 2147483647 h 2252"/>
              <a:gd name="T22" fmla="*/ 2147483647 w 2102"/>
              <a:gd name="T23" fmla="*/ 2147483647 h 2252"/>
              <a:gd name="T24" fmla="*/ 2147483647 w 2102"/>
              <a:gd name="T25" fmla="*/ 2147483647 h 2252"/>
              <a:gd name="T26" fmla="*/ 2147483647 w 2102"/>
              <a:gd name="T27" fmla="*/ 2147483647 h 2252"/>
              <a:gd name="T28" fmla="*/ 2147483647 w 2102"/>
              <a:gd name="T29" fmla="*/ 2147483647 h 22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02" h="2252">
                <a:moveTo>
                  <a:pt x="946" y="2252"/>
                </a:moveTo>
                <a:cubicBezTo>
                  <a:pt x="944" y="2252"/>
                  <a:pt x="942" y="2252"/>
                  <a:pt x="940" y="2252"/>
                </a:cubicBezTo>
                <a:cubicBezTo>
                  <a:pt x="680" y="2207"/>
                  <a:pt x="442" y="2071"/>
                  <a:pt x="270" y="1868"/>
                </a:cubicBezTo>
                <a:cubicBezTo>
                  <a:pt x="96" y="1664"/>
                  <a:pt x="0" y="1403"/>
                  <a:pt x="0" y="1134"/>
                </a:cubicBezTo>
                <a:cubicBezTo>
                  <a:pt x="0" y="831"/>
                  <a:pt x="118" y="546"/>
                  <a:pt x="332" y="332"/>
                </a:cubicBezTo>
                <a:cubicBezTo>
                  <a:pt x="546" y="118"/>
                  <a:pt x="831" y="0"/>
                  <a:pt x="1134" y="0"/>
                </a:cubicBezTo>
                <a:cubicBezTo>
                  <a:pt x="1328" y="0"/>
                  <a:pt x="1519" y="50"/>
                  <a:pt x="1687" y="144"/>
                </a:cubicBezTo>
                <a:cubicBezTo>
                  <a:pt x="1850" y="235"/>
                  <a:pt x="1990" y="367"/>
                  <a:pt x="2090" y="524"/>
                </a:cubicBezTo>
                <a:cubicBezTo>
                  <a:pt x="2102" y="542"/>
                  <a:pt x="2097" y="565"/>
                  <a:pt x="2079" y="576"/>
                </a:cubicBezTo>
                <a:cubicBezTo>
                  <a:pt x="2061" y="588"/>
                  <a:pt x="2038" y="583"/>
                  <a:pt x="2026" y="565"/>
                </a:cubicBezTo>
                <a:cubicBezTo>
                  <a:pt x="1831" y="259"/>
                  <a:pt x="1497" y="76"/>
                  <a:pt x="1134" y="76"/>
                </a:cubicBezTo>
                <a:cubicBezTo>
                  <a:pt x="551" y="76"/>
                  <a:pt x="76" y="551"/>
                  <a:pt x="76" y="1134"/>
                </a:cubicBezTo>
                <a:cubicBezTo>
                  <a:pt x="76" y="1651"/>
                  <a:pt x="445" y="2089"/>
                  <a:pt x="953" y="2177"/>
                </a:cubicBezTo>
                <a:cubicBezTo>
                  <a:pt x="973" y="2180"/>
                  <a:pt x="987" y="2200"/>
                  <a:pt x="984" y="2221"/>
                </a:cubicBezTo>
                <a:cubicBezTo>
                  <a:pt x="981" y="2239"/>
                  <a:pt x="964" y="2252"/>
                  <a:pt x="946" y="2252"/>
                </a:cubicBezTo>
                <a:close/>
              </a:path>
            </a:pathLst>
          </a:custGeom>
          <a:ln>
            <a:headEnd/>
            <a:tailEnd/>
          </a:ln>
        </p:spPr>
        <p:style>
          <a:lnRef idx="0">
            <a:schemeClr val="accent3"/>
          </a:lnRef>
          <a:fillRef idx="3">
            <a:schemeClr val="accent3"/>
          </a:fillRef>
          <a:effectRef idx="3">
            <a:schemeClr val="accent3"/>
          </a:effectRef>
          <a:fontRef idx="minor">
            <a:schemeClr val="lt1"/>
          </a:fontRef>
        </p:style>
        <p:txBody>
          <a:bodyPr/>
          <a:lstStyle/>
          <a:p>
            <a:pPr>
              <a:defRPr/>
            </a:pPr>
            <a:endParaRPr lang="en-ZA">
              <a:solidFill>
                <a:schemeClr val="accent6">
                  <a:lumMod val="50000"/>
                </a:schemeClr>
              </a:solidFill>
            </a:endParaRPr>
          </a:p>
        </p:txBody>
      </p:sp>
      <p:sp>
        <p:nvSpPr>
          <p:cNvPr id="31" name="TextBox 30">
            <a:extLst>
              <a:ext uri="{FF2B5EF4-FFF2-40B4-BE49-F238E27FC236}">
                <a16:creationId xmlns:a16="http://schemas.microsoft.com/office/drawing/2014/main" id="{035C49BF-F571-490E-9D0B-F5ED58E1729E}"/>
              </a:ext>
            </a:extLst>
          </p:cNvPr>
          <p:cNvSpPr txBox="1">
            <a:spLocks noChangeArrowheads="1"/>
          </p:cNvSpPr>
          <p:nvPr/>
        </p:nvSpPr>
        <p:spPr bwMode="auto">
          <a:xfrm>
            <a:off x="5980976" y="3933826"/>
            <a:ext cx="703262" cy="708025"/>
          </a:xfrm>
          <a:prstGeom prst="rect">
            <a:avLst/>
          </a:prstGeom>
          <a:noFill/>
          <a:ln>
            <a:noFill/>
          </a:ln>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ZA" altLang="en-US" sz="4000" b="1" dirty="0">
                <a:solidFill>
                  <a:schemeClr val="accent6">
                    <a:lumMod val="50000"/>
                  </a:schemeClr>
                </a:solidFill>
                <a:latin typeface="Calibri" pitchFamily="34" charset="0"/>
              </a:rPr>
              <a:t>05</a:t>
            </a:r>
          </a:p>
        </p:txBody>
      </p:sp>
      <p:sp>
        <p:nvSpPr>
          <p:cNvPr id="32" name="TextBox 31">
            <a:extLst>
              <a:ext uri="{FF2B5EF4-FFF2-40B4-BE49-F238E27FC236}">
                <a16:creationId xmlns:a16="http://schemas.microsoft.com/office/drawing/2014/main" id="{BC342C4E-BDA7-440C-AE81-1A146301CFCB}"/>
              </a:ext>
            </a:extLst>
          </p:cNvPr>
          <p:cNvSpPr txBox="1">
            <a:spLocks noChangeArrowheads="1"/>
          </p:cNvSpPr>
          <p:nvPr/>
        </p:nvSpPr>
        <p:spPr bwMode="auto">
          <a:xfrm>
            <a:off x="5706484" y="4575176"/>
            <a:ext cx="1830388" cy="830263"/>
          </a:xfrm>
          <a:prstGeom prst="rect">
            <a:avLst/>
          </a:prstGeom>
          <a:noFill/>
          <a:ln>
            <a:noFill/>
          </a:ln>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ZA" altLang="en-US" sz="2400" b="1" dirty="0">
                <a:solidFill>
                  <a:schemeClr val="accent6">
                    <a:lumMod val="50000"/>
                  </a:schemeClr>
                </a:solidFill>
                <a:latin typeface="Calibri" pitchFamily="34" charset="0"/>
              </a:rPr>
              <a:t>STRATEGIC RISKS</a:t>
            </a:r>
          </a:p>
        </p:txBody>
      </p:sp>
      <p:sp>
        <p:nvSpPr>
          <p:cNvPr id="33" name="Freeform 8">
            <a:extLst>
              <a:ext uri="{FF2B5EF4-FFF2-40B4-BE49-F238E27FC236}">
                <a16:creationId xmlns:a16="http://schemas.microsoft.com/office/drawing/2014/main" id="{F47149A6-15D1-47F6-A525-2425243FE682}"/>
              </a:ext>
            </a:extLst>
          </p:cNvPr>
          <p:cNvSpPr>
            <a:spLocks/>
          </p:cNvSpPr>
          <p:nvPr/>
        </p:nvSpPr>
        <p:spPr bwMode="auto">
          <a:xfrm rot="5907135">
            <a:off x="8549585" y="3802064"/>
            <a:ext cx="719137" cy="769937"/>
          </a:xfrm>
          <a:custGeom>
            <a:avLst/>
            <a:gdLst>
              <a:gd name="T0" fmla="*/ 2147483647 w 2102"/>
              <a:gd name="T1" fmla="*/ 2147483647 h 2252"/>
              <a:gd name="T2" fmla="*/ 2147483647 w 2102"/>
              <a:gd name="T3" fmla="*/ 2147483647 h 2252"/>
              <a:gd name="T4" fmla="*/ 2147483647 w 2102"/>
              <a:gd name="T5" fmla="*/ 2147483647 h 2252"/>
              <a:gd name="T6" fmla="*/ 0 w 2102"/>
              <a:gd name="T7" fmla="*/ 2147483647 h 2252"/>
              <a:gd name="T8" fmla="*/ 2147483647 w 2102"/>
              <a:gd name="T9" fmla="*/ 2147483647 h 2252"/>
              <a:gd name="T10" fmla="*/ 2147483647 w 2102"/>
              <a:gd name="T11" fmla="*/ 0 h 2252"/>
              <a:gd name="T12" fmla="*/ 2147483647 w 2102"/>
              <a:gd name="T13" fmla="*/ 2147483647 h 2252"/>
              <a:gd name="T14" fmla="*/ 2147483647 w 2102"/>
              <a:gd name="T15" fmla="*/ 2147483647 h 2252"/>
              <a:gd name="T16" fmla="*/ 2147483647 w 2102"/>
              <a:gd name="T17" fmla="*/ 2147483647 h 2252"/>
              <a:gd name="T18" fmla="*/ 2147483647 w 2102"/>
              <a:gd name="T19" fmla="*/ 2147483647 h 2252"/>
              <a:gd name="T20" fmla="*/ 2147483647 w 2102"/>
              <a:gd name="T21" fmla="*/ 2147483647 h 2252"/>
              <a:gd name="T22" fmla="*/ 2147483647 w 2102"/>
              <a:gd name="T23" fmla="*/ 2147483647 h 2252"/>
              <a:gd name="T24" fmla="*/ 2147483647 w 2102"/>
              <a:gd name="T25" fmla="*/ 2147483647 h 2252"/>
              <a:gd name="T26" fmla="*/ 2147483647 w 2102"/>
              <a:gd name="T27" fmla="*/ 2147483647 h 2252"/>
              <a:gd name="T28" fmla="*/ 2147483647 w 2102"/>
              <a:gd name="T29" fmla="*/ 2147483647 h 22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02" h="2252">
                <a:moveTo>
                  <a:pt x="946" y="2252"/>
                </a:moveTo>
                <a:cubicBezTo>
                  <a:pt x="944" y="2252"/>
                  <a:pt x="942" y="2252"/>
                  <a:pt x="940" y="2252"/>
                </a:cubicBezTo>
                <a:cubicBezTo>
                  <a:pt x="680" y="2207"/>
                  <a:pt x="442" y="2071"/>
                  <a:pt x="270" y="1868"/>
                </a:cubicBezTo>
                <a:cubicBezTo>
                  <a:pt x="96" y="1664"/>
                  <a:pt x="0" y="1403"/>
                  <a:pt x="0" y="1134"/>
                </a:cubicBezTo>
                <a:cubicBezTo>
                  <a:pt x="0" y="831"/>
                  <a:pt x="118" y="546"/>
                  <a:pt x="332" y="332"/>
                </a:cubicBezTo>
                <a:cubicBezTo>
                  <a:pt x="546" y="118"/>
                  <a:pt x="831" y="0"/>
                  <a:pt x="1134" y="0"/>
                </a:cubicBezTo>
                <a:cubicBezTo>
                  <a:pt x="1328" y="0"/>
                  <a:pt x="1519" y="50"/>
                  <a:pt x="1687" y="144"/>
                </a:cubicBezTo>
                <a:cubicBezTo>
                  <a:pt x="1850" y="235"/>
                  <a:pt x="1990" y="367"/>
                  <a:pt x="2090" y="524"/>
                </a:cubicBezTo>
                <a:cubicBezTo>
                  <a:pt x="2102" y="542"/>
                  <a:pt x="2097" y="565"/>
                  <a:pt x="2079" y="576"/>
                </a:cubicBezTo>
                <a:cubicBezTo>
                  <a:pt x="2061" y="588"/>
                  <a:pt x="2038" y="583"/>
                  <a:pt x="2026" y="565"/>
                </a:cubicBezTo>
                <a:cubicBezTo>
                  <a:pt x="1831" y="259"/>
                  <a:pt x="1497" y="76"/>
                  <a:pt x="1134" y="76"/>
                </a:cubicBezTo>
                <a:cubicBezTo>
                  <a:pt x="551" y="76"/>
                  <a:pt x="76" y="551"/>
                  <a:pt x="76" y="1134"/>
                </a:cubicBezTo>
                <a:cubicBezTo>
                  <a:pt x="76" y="1651"/>
                  <a:pt x="445" y="2089"/>
                  <a:pt x="953" y="2177"/>
                </a:cubicBezTo>
                <a:cubicBezTo>
                  <a:pt x="973" y="2180"/>
                  <a:pt x="987" y="2200"/>
                  <a:pt x="984" y="2221"/>
                </a:cubicBezTo>
                <a:cubicBezTo>
                  <a:pt x="981" y="2239"/>
                  <a:pt x="964" y="2252"/>
                  <a:pt x="946" y="2252"/>
                </a:cubicBezTo>
                <a:close/>
              </a:path>
            </a:pathLst>
          </a:custGeom>
          <a:ln>
            <a:headEnd/>
            <a:tailEnd/>
          </a:ln>
        </p:spPr>
        <p:style>
          <a:lnRef idx="0">
            <a:schemeClr val="accent3"/>
          </a:lnRef>
          <a:fillRef idx="3">
            <a:schemeClr val="accent3"/>
          </a:fillRef>
          <a:effectRef idx="3">
            <a:schemeClr val="accent3"/>
          </a:effectRef>
          <a:fontRef idx="minor">
            <a:schemeClr val="lt1"/>
          </a:fontRef>
        </p:style>
        <p:txBody>
          <a:bodyPr/>
          <a:lstStyle/>
          <a:p>
            <a:pPr>
              <a:defRPr/>
            </a:pPr>
            <a:endParaRPr lang="en-ZA">
              <a:solidFill>
                <a:schemeClr val="accent6">
                  <a:lumMod val="50000"/>
                </a:schemeClr>
              </a:solidFill>
            </a:endParaRPr>
          </a:p>
        </p:txBody>
      </p:sp>
      <p:sp>
        <p:nvSpPr>
          <p:cNvPr id="34" name="TextBox 33">
            <a:extLst>
              <a:ext uri="{FF2B5EF4-FFF2-40B4-BE49-F238E27FC236}">
                <a16:creationId xmlns:a16="http://schemas.microsoft.com/office/drawing/2014/main" id="{A57A2003-D806-42ED-946D-99493304693A}"/>
              </a:ext>
            </a:extLst>
          </p:cNvPr>
          <p:cNvSpPr txBox="1">
            <a:spLocks noChangeArrowheads="1"/>
          </p:cNvSpPr>
          <p:nvPr/>
        </p:nvSpPr>
        <p:spPr bwMode="auto">
          <a:xfrm>
            <a:off x="8277674" y="4005264"/>
            <a:ext cx="703263" cy="708025"/>
          </a:xfrm>
          <a:prstGeom prst="rect">
            <a:avLst/>
          </a:prstGeom>
          <a:noFill/>
          <a:ln>
            <a:noFill/>
          </a:ln>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ZA" altLang="en-US" sz="4000" b="1" dirty="0">
                <a:solidFill>
                  <a:schemeClr val="accent6">
                    <a:lumMod val="50000"/>
                  </a:schemeClr>
                </a:solidFill>
                <a:latin typeface="Calibri" pitchFamily="34" charset="0"/>
              </a:rPr>
              <a:t>06</a:t>
            </a:r>
          </a:p>
        </p:txBody>
      </p:sp>
      <p:sp>
        <p:nvSpPr>
          <p:cNvPr id="35" name="TextBox 34">
            <a:extLst>
              <a:ext uri="{FF2B5EF4-FFF2-40B4-BE49-F238E27FC236}">
                <a16:creationId xmlns:a16="http://schemas.microsoft.com/office/drawing/2014/main" id="{E04D889D-4D1C-40B2-86E2-32E9673FC1BC}"/>
              </a:ext>
            </a:extLst>
          </p:cNvPr>
          <p:cNvSpPr txBox="1">
            <a:spLocks noChangeArrowheads="1"/>
          </p:cNvSpPr>
          <p:nvPr/>
        </p:nvSpPr>
        <p:spPr bwMode="auto">
          <a:xfrm>
            <a:off x="8120959" y="4641851"/>
            <a:ext cx="2174891" cy="461665"/>
          </a:xfrm>
          <a:prstGeom prst="rect">
            <a:avLst/>
          </a:prstGeom>
          <a:noFill/>
          <a:ln>
            <a:noFill/>
          </a:ln>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ZA" altLang="en-US" sz="2400" b="1" dirty="0">
                <a:solidFill>
                  <a:schemeClr val="accent6">
                    <a:lumMod val="50000"/>
                  </a:schemeClr>
                </a:solidFill>
                <a:latin typeface="Calibri" pitchFamily="34" charset="0"/>
              </a:rPr>
              <a:t>WAY FORWARD</a:t>
            </a:r>
          </a:p>
        </p:txBody>
      </p:sp>
      <p:sp>
        <p:nvSpPr>
          <p:cNvPr id="36" name="Footer Placeholder 3">
            <a:extLst>
              <a:ext uri="{FF2B5EF4-FFF2-40B4-BE49-F238E27FC236}">
                <a16:creationId xmlns:a16="http://schemas.microsoft.com/office/drawing/2014/main" id="{E26415CD-5AC4-489E-8571-1715B61C469B}"/>
              </a:ext>
            </a:extLst>
          </p:cNvPr>
          <p:cNvSpPr>
            <a:spLocks noGrp="1"/>
          </p:cNvSpPr>
          <p:nvPr>
            <p:ph type="ftr" sz="quarter" idx="10"/>
          </p:nvPr>
        </p:nvSpPr>
        <p:spPr>
          <a:xfrm>
            <a:off x="269875" y="6642100"/>
            <a:ext cx="791686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DF9570-BF97-432B-8B06-CDAEC9557687}" type="slidenum">
              <a:rPr lang="en-US" altLang="en-US" sz="900">
                <a:solidFill>
                  <a:srgbClr val="7F7F7F"/>
                </a:solidFill>
              </a:rPr>
              <a:pPr/>
              <a:t>3</a:t>
            </a:fld>
            <a:r>
              <a:rPr lang="en-US" altLang="en-US" sz="900" dirty="0">
                <a:solidFill>
                  <a:srgbClr val="7F7F7F"/>
                </a:solidFill>
              </a:rPr>
              <a:t> | </a:t>
            </a:r>
            <a:r>
              <a:rPr lang="en-US" altLang="en-US" sz="900" b="0" dirty="0">
                <a:solidFill>
                  <a:srgbClr val="7F7F7F"/>
                </a:solidFill>
              </a:rPr>
              <a:t>Onderstepoort Biological Products © | </a:t>
            </a:r>
            <a:fld id="{7D397DE1-CBCC-4753-B04D-EE967D5025F6}" type="datetime4">
              <a:rPr lang="en-US" altLang="en-US" sz="900" b="0">
                <a:solidFill>
                  <a:srgbClr val="7F7F7F"/>
                </a:solidFill>
              </a:rPr>
              <a:pPr/>
              <a:t>November 3, 2021</a:t>
            </a:fld>
            <a:endParaRPr lang="en-US" altLang="en-US" sz="900" b="0" dirty="0">
              <a:solidFill>
                <a:srgbClr val="7F7F7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5" name="TextBox 13">
            <a:extLst>
              <a:ext uri="{FF2B5EF4-FFF2-40B4-BE49-F238E27FC236}">
                <a16:creationId xmlns:a16="http://schemas.microsoft.com/office/drawing/2014/main" id="{8A2630C4-7B3A-449D-AC9B-71FCF036F7B0}"/>
              </a:ext>
            </a:extLst>
          </p:cNvPr>
          <p:cNvSpPr txBox="1">
            <a:spLocks noChangeArrowheads="1"/>
          </p:cNvSpPr>
          <p:nvPr/>
        </p:nvSpPr>
        <p:spPr bwMode="auto">
          <a:xfrm>
            <a:off x="3407304" y="2927076"/>
            <a:ext cx="4460875" cy="831850"/>
          </a:xfrm>
          <a:prstGeom prst="rect">
            <a:avLst/>
          </a:prstGeom>
          <a:noFill/>
          <a:ln>
            <a:noFill/>
          </a:ln>
        </p:spPr>
        <p:txBody>
          <a:bodyPr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ZA" altLang="en-US" sz="4000" b="1" dirty="0">
                <a:solidFill>
                  <a:schemeClr val="accent6">
                    <a:lumMod val="50000"/>
                  </a:schemeClr>
                </a:solidFill>
                <a:latin typeface="Calibri" pitchFamily="34" charset="0"/>
              </a:rPr>
              <a:t>ABOUT</a:t>
            </a:r>
            <a:r>
              <a:rPr lang="en-ZA" altLang="en-US" sz="4800" b="1" dirty="0">
                <a:solidFill>
                  <a:schemeClr val="accent6">
                    <a:lumMod val="50000"/>
                  </a:schemeClr>
                </a:solidFill>
                <a:latin typeface="Calibri" pitchFamily="34" charset="0"/>
              </a:rPr>
              <a:t> </a:t>
            </a:r>
            <a:r>
              <a:rPr lang="en-ZA" altLang="en-US" sz="4000" b="1" dirty="0">
                <a:solidFill>
                  <a:schemeClr val="accent6">
                    <a:lumMod val="50000"/>
                  </a:schemeClr>
                </a:solidFill>
                <a:latin typeface="Calibri" pitchFamily="34" charset="0"/>
              </a:rPr>
              <a:t>OBP</a:t>
            </a:r>
          </a:p>
        </p:txBody>
      </p:sp>
      <p:sp>
        <p:nvSpPr>
          <p:cNvPr id="7" name="Footer Placeholder 3">
            <a:extLst>
              <a:ext uri="{FF2B5EF4-FFF2-40B4-BE49-F238E27FC236}">
                <a16:creationId xmlns:a16="http://schemas.microsoft.com/office/drawing/2014/main" id="{DF85098C-F7E6-43F4-A980-BF295B682F44}"/>
              </a:ext>
            </a:extLst>
          </p:cNvPr>
          <p:cNvSpPr>
            <a:spLocks noGrp="1"/>
          </p:cNvSpPr>
          <p:nvPr>
            <p:ph type="ftr" sz="quarter" idx="10"/>
          </p:nvPr>
        </p:nvSpPr>
        <p:spPr>
          <a:xfrm>
            <a:off x="359834" y="6642100"/>
            <a:ext cx="10555817"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A5D8F66-2128-46EB-B753-03D965838BB2}" type="slidenum">
              <a:rPr lang="en-US" altLang="en-US">
                <a:solidFill>
                  <a:srgbClr val="96A0A9"/>
                </a:solidFill>
              </a:rPr>
              <a:pPr/>
              <a:t>4</a:t>
            </a:fld>
            <a:r>
              <a:rPr lang="en-US" altLang="en-US" dirty="0">
                <a:solidFill>
                  <a:srgbClr val="96A0A9"/>
                </a:solidFill>
              </a:rPr>
              <a:t> | </a:t>
            </a:r>
            <a:r>
              <a:rPr lang="en-US" altLang="en-US" b="0" dirty="0">
                <a:solidFill>
                  <a:srgbClr val="96A0A9"/>
                </a:solidFill>
              </a:rPr>
              <a:t>Onderstepoort Biological Products © | </a:t>
            </a:r>
            <a:fld id="{F5705E3A-9669-4880-BD4F-4E2A4C63F3A6}" type="datetime4">
              <a:rPr lang="en-US" altLang="en-US" b="0">
                <a:solidFill>
                  <a:srgbClr val="96A0A9"/>
                </a:solidFill>
              </a:rPr>
              <a:pPr/>
              <a:t>November 3, 2021</a:t>
            </a:fld>
            <a:endParaRPr lang="en-US" altLang="en-US" b="0" dirty="0">
              <a:solidFill>
                <a:srgbClr val="96A0A9"/>
              </a:solidFill>
            </a:endParaRPr>
          </a:p>
        </p:txBody>
      </p:sp>
      <p:sp>
        <p:nvSpPr>
          <p:cNvPr id="9" name="Oval 5">
            <a:extLst>
              <a:ext uri="{FF2B5EF4-FFF2-40B4-BE49-F238E27FC236}">
                <a16:creationId xmlns:a16="http://schemas.microsoft.com/office/drawing/2014/main" id="{73986E9A-DED7-40E5-9F7D-6CE39C91FC9C}"/>
              </a:ext>
            </a:extLst>
          </p:cNvPr>
          <p:cNvSpPr>
            <a:spLocks noChangeArrowheads="1"/>
          </p:cNvSpPr>
          <p:nvPr/>
        </p:nvSpPr>
        <p:spPr bwMode="auto">
          <a:xfrm>
            <a:off x="490479" y="2280876"/>
            <a:ext cx="2070100" cy="2124249"/>
          </a:xfrm>
          <a:prstGeom prst="ellipse">
            <a:avLst/>
          </a:prstGeom>
          <a:ln/>
        </p:spPr>
        <p:style>
          <a:lnRef idx="0">
            <a:schemeClr val="accent3"/>
          </a:lnRef>
          <a:fillRef idx="3">
            <a:schemeClr val="accent3"/>
          </a:fillRef>
          <a:effectRef idx="3">
            <a:schemeClr val="accent3"/>
          </a:effectRef>
          <a:fontRef idx="minor">
            <a:schemeClr val="lt1"/>
          </a:fontRef>
        </p:style>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ZA" altLang="en-US">
              <a:solidFill>
                <a:schemeClr val="accent6">
                  <a:lumMod val="50000"/>
                </a:schemeClr>
              </a:solidFill>
            </a:endParaRPr>
          </a:p>
        </p:txBody>
      </p:sp>
      <p:sp>
        <p:nvSpPr>
          <p:cNvPr id="10" name="Rectangle 9">
            <a:extLst>
              <a:ext uri="{FF2B5EF4-FFF2-40B4-BE49-F238E27FC236}">
                <a16:creationId xmlns:a16="http://schemas.microsoft.com/office/drawing/2014/main" id="{A642C5BE-4BC3-4D6B-A5CA-CDBBFBA73080}"/>
              </a:ext>
            </a:extLst>
          </p:cNvPr>
          <p:cNvSpPr>
            <a:spLocks noChangeArrowheads="1"/>
          </p:cNvSpPr>
          <p:nvPr/>
        </p:nvSpPr>
        <p:spPr bwMode="auto">
          <a:xfrm>
            <a:off x="490479" y="2927076"/>
            <a:ext cx="2070100" cy="902106"/>
          </a:xfrm>
          <a:prstGeom prst="rect">
            <a:avLst/>
          </a:prstGeom>
          <a:noFill/>
          <a:ln>
            <a:noFill/>
          </a:ln>
        </p:spPr>
        <p:txBody>
          <a:bodyPr wrap="square" lIns="0" tIns="0" rIns="0" bIns="0"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ts val="6000"/>
              </a:lnSpc>
              <a:defRPr/>
            </a:pPr>
            <a:r>
              <a:rPr lang="en-ZA" altLang="en-US" sz="9600" b="1" dirty="0">
                <a:solidFill>
                  <a:schemeClr val="accent6">
                    <a:lumMod val="50000"/>
                  </a:schemeClr>
                </a:solidFill>
                <a:latin typeface="Calibri" pitchFamily="34" charset="0"/>
              </a:rPr>
              <a:t>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7">
            <a:extLst>
              <a:ext uri="{FF2B5EF4-FFF2-40B4-BE49-F238E27FC236}">
                <a16:creationId xmlns:a16="http://schemas.microsoft.com/office/drawing/2014/main" id="{2CEA1DBF-2E7C-4EAA-B037-5B09D7DC3941}"/>
              </a:ext>
            </a:extLst>
          </p:cNvPr>
          <p:cNvSpPr>
            <a:spLocks noGrp="1" noChangeArrowheads="1"/>
          </p:cNvSpPr>
          <p:nvPr>
            <p:ph type="title"/>
          </p:nvPr>
        </p:nvSpPr>
        <p:spPr>
          <a:xfrm>
            <a:off x="1795559" y="0"/>
            <a:ext cx="8478838" cy="1008062"/>
          </a:xfrm>
        </p:spPr>
        <p:txBody>
          <a:bodyPr anchor="ctr">
            <a:spAutoFit/>
          </a:bodyPr>
          <a:lstStyle/>
          <a:p>
            <a:pPr algn="ctr">
              <a:lnSpc>
                <a:spcPts val="8800"/>
              </a:lnSpc>
              <a:defRPr/>
            </a:pPr>
            <a:r>
              <a:rPr lang="en-ZA" altLang="en-US" sz="4000" dirty="0">
                <a:solidFill>
                  <a:schemeClr val="accent6">
                    <a:lumMod val="50000"/>
                  </a:schemeClr>
                </a:solidFill>
                <a:latin typeface="Calibri" pitchFamily="34" charset="0"/>
              </a:rPr>
              <a:t>Our Product Range</a:t>
            </a:r>
          </a:p>
        </p:txBody>
      </p:sp>
      <p:sp>
        <p:nvSpPr>
          <p:cNvPr id="5" name="Oval 4">
            <a:extLst>
              <a:ext uri="{FF2B5EF4-FFF2-40B4-BE49-F238E27FC236}">
                <a16:creationId xmlns:a16="http://schemas.microsoft.com/office/drawing/2014/main" id="{65A30326-CD17-4FFB-9954-06D7391BEC81}"/>
              </a:ext>
            </a:extLst>
          </p:cNvPr>
          <p:cNvSpPr/>
          <p:nvPr/>
        </p:nvSpPr>
        <p:spPr>
          <a:xfrm>
            <a:off x="3374413" y="875010"/>
            <a:ext cx="1745897" cy="1512168"/>
          </a:xfrm>
          <a:prstGeom prst="ellipse">
            <a:avLst/>
          </a:prstGeom>
          <a:ln/>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r>
              <a:rPr lang="en-ZA" b="1" dirty="0">
                <a:solidFill>
                  <a:schemeClr val="accent6">
                    <a:lumMod val="50000"/>
                  </a:schemeClr>
                </a:solidFill>
                <a:latin typeface="Calibri" panose="020F0502020204030204" pitchFamily="34" charset="0"/>
                <a:cs typeface="Calibri" panose="020F0502020204030204" pitchFamily="34" charset="0"/>
              </a:rPr>
              <a:t>28 Bacterial Vaccines</a:t>
            </a:r>
          </a:p>
        </p:txBody>
      </p:sp>
      <p:sp>
        <p:nvSpPr>
          <p:cNvPr id="6" name="Oval 5">
            <a:extLst>
              <a:ext uri="{FF2B5EF4-FFF2-40B4-BE49-F238E27FC236}">
                <a16:creationId xmlns:a16="http://schemas.microsoft.com/office/drawing/2014/main" id="{2196392E-D77E-47CA-89A6-997A64A7F20D}"/>
              </a:ext>
            </a:extLst>
          </p:cNvPr>
          <p:cNvSpPr/>
          <p:nvPr/>
        </p:nvSpPr>
        <p:spPr>
          <a:xfrm>
            <a:off x="496509" y="1350397"/>
            <a:ext cx="1606550" cy="1503362"/>
          </a:xfrm>
          <a:prstGeom prst="ellipse">
            <a:avLst/>
          </a:prstGeom>
          <a:ln/>
        </p:spPr>
        <p:style>
          <a:lnRef idx="0">
            <a:schemeClr val="accent1"/>
          </a:lnRef>
          <a:fillRef idx="3">
            <a:schemeClr val="accent1"/>
          </a:fillRef>
          <a:effectRef idx="3">
            <a:schemeClr val="accent1"/>
          </a:effectRef>
          <a:fontRef idx="minor">
            <a:schemeClr val="lt1"/>
          </a:fontRef>
        </p:style>
        <p:txBody>
          <a:bodyPr anchor="ctr"/>
          <a:lstStyle/>
          <a:p>
            <a:pPr algn="ctr" eaLnBrk="1" hangingPunct="1">
              <a:buSzPts val="1200"/>
              <a:defRPr/>
            </a:pPr>
            <a:r>
              <a:rPr lang="en-US" b="1" dirty="0">
                <a:solidFill>
                  <a:schemeClr val="accent6">
                    <a:lumMod val="50000"/>
                  </a:schemeClr>
                </a:solidFill>
                <a:latin typeface="Calibri" panose="020F0502020204030204" pitchFamily="34" charset="0"/>
                <a:cs typeface="Calibri" panose="020F0502020204030204" pitchFamily="34" charset="0"/>
              </a:rPr>
              <a:t>14 Viral Vaccines</a:t>
            </a:r>
          </a:p>
        </p:txBody>
      </p:sp>
      <p:sp>
        <p:nvSpPr>
          <p:cNvPr id="7" name="Oval 6">
            <a:extLst>
              <a:ext uri="{FF2B5EF4-FFF2-40B4-BE49-F238E27FC236}">
                <a16:creationId xmlns:a16="http://schemas.microsoft.com/office/drawing/2014/main" id="{E6F7D7E5-2C85-4A76-B9F2-4FB408D7106B}"/>
              </a:ext>
            </a:extLst>
          </p:cNvPr>
          <p:cNvSpPr/>
          <p:nvPr/>
        </p:nvSpPr>
        <p:spPr>
          <a:xfrm>
            <a:off x="5816358" y="1561710"/>
            <a:ext cx="1606550" cy="1511300"/>
          </a:xfrm>
          <a:prstGeom prst="ellipse">
            <a:avLst/>
          </a:prstGeom>
          <a:ln/>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en-ZA" b="1" dirty="0">
                <a:solidFill>
                  <a:schemeClr val="accent6">
                    <a:lumMod val="50000"/>
                  </a:schemeClr>
                </a:solidFill>
                <a:latin typeface="Calibri" panose="020F0502020204030204" pitchFamily="34" charset="0"/>
                <a:cs typeface="Calibri" panose="020F0502020204030204" pitchFamily="34" charset="0"/>
              </a:rPr>
              <a:t>4 Parasitic Vaccines</a:t>
            </a:r>
          </a:p>
        </p:txBody>
      </p:sp>
      <p:pic>
        <p:nvPicPr>
          <p:cNvPr id="30735" name="Picture 15" descr="Image result for pictures of cows grazing">
            <a:hlinkClick r:id="rId2"/>
            <a:extLst>
              <a:ext uri="{FF2B5EF4-FFF2-40B4-BE49-F238E27FC236}">
                <a16:creationId xmlns:a16="http://schemas.microsoft.com/office/drawing/2014/main" id="{1C6265A9-DA98-49EC-9003-DF85738D0D9A}"/>
              </a:ext>
            </a:extLst>
          </p:cNvPr>
          <p:cNvPicPr>
            <a:picLocks noChangeAspect="1" noChangeArrowheads="1"/>
          </p:cNvPicPr>
          <p:nvPr/>
        </p:nvPicPr>
        <p:blipFill>
          <a:blip r:embed="rId3" cstate="print"/>
          <a:srcRect/>
          <a:stretch>
            <a:fillRect/>
          </a:stretch>
        </p:blipFill>
        <p:spPr bwMode="auto">
          <a:xfrm>
            <a:off x="0" y="3775533"/>
            <a:ext cx="2599568" cy="2141983"/>
          </a:xfrm>
          <a:prstGeom prst="ellipse">
            <a:avLst/>
          </a:prstGeom>
          <a:ln>
            <a:noFill/>
          </a:ln>
          <a:effectLst>
            <a:softEdge rad="112500"/>
          </a:effectLst>
        </p:spPr>
      </p:pic>
      <p:pic>
        <p:nvPicPr>
          <p:cNvPr id="30737" name="Picture 17" descr="Image result for pictures of goats grazing">
            <a:hlinkClick r:id="rId4"/>
            <a:extLst>
              <a:ext uri="{FF2B5EF4-FFF2-40B4-BE49-F238E27FC236}">
                <a16:creationId xmlns:a16="http://schemas.microsoft.com/office/drawing/2014/main" id="{7B3BB0D5-3851-434F-8DF8-2758303051CD}"/>
              </a:ext>
            </a:extLst>
          </p:cNvPr>
          <p:cNvPicPr>
            <a:picLocks noChangeAspect="1" noChangeArrowheads="1"/>
          </p:cNvPicPr>
          <p:nvPr/>
        </p:nvPicPr>
        <p:blipFill>
          <a:blip r:embed="rId5"/>
          <a:srcRect/>
          <a:stretch>
            <a:fillRect/>
          </a:stretch>
        </p:blipFill>
        <p:spPr bwMode="auto">
          <a:xfrm>
            <a:off x="7199752" y="2018545"/>
            <a:ext cx="2629606" cy="2108930"/>
          </a:xfrm>
          <a:prstGeom prst="ellipse">
            <a:avLst/>
          </a:prstGeom>
          <a:ln>
            <a:noFill/>
          </a:ln>
          <a:effectLst>
            <a:softEdge rad="112500"/>
          </a:effectLst>
        </p:spPr>
      </p:pic>
      <p:pic>
        <p:nvPicPr>
          <p:cNvPr id="30739" name="Picture 19" descr="Related image">
            <a:hlinkClick r:id="rId6"/>
            <a:extLst>
              <a:ext uri="{FF2B5EF4-FFF2-40B4-BE49-F238E27FC236}">
                <a16:creationId xmlns:a16="http://schemas.microsoft.com/office/drawing/2014/main" id="{0E25C947-A5D5-43B6-B9FB-C63B79E4D231}"/>
              </a:ext>
            </a:extLst>
          </p:cNvPr>
          <p:cNvPicPr>
            <a:picLocks noChangeAspect="1" noChangeArrowheads="1"/>
          </p:cNvPicPr>
          <p:nvPr/>
        </p:nvPicPr>
        <p:blipFill>
          <a:blip r:embed="rId7" cstate="print"/>
          <a:srcRect/>
          <a:stretch>
            <a:fillRect/>
          </a:stretch>
        </p:blipFill>
        <p:spPr bwMode="auto">
          <a:xfrm>
            <a:off x="2276575" y="2387178"/>
            <a:ext cx="2618105" cy="2027732"/>
          </a:xfrm>
          <a:prstGeom prst="ellipse">
            <a:avLst/>
          </a:prstGeom>
          <a:ln>
            <a:noFill/>
          </a:ln>
          <a:effectLst>
            <a:softEdge rad="112500"/>
          </a:effectLst>
        </p:spPr>
      </p:pic>
      <p:pic>
        <p:nvPicPr>
          <p:cNvPr id="30741" name="Picture 21" descr="Image result for pictures of horse">
            <a:hlinkClick r:id="rId8"/>
            <a:extLst>
              <a:ext uri="{FF2B5EF4-FFF2-40B4-BE49-F238E27FC236}">
                <a16:creationId xmlns:a16="http://schemas.microsoft.com/office/drawing/2014/main" id="{07F95755-6CD4-4CA5-8BC1-121EAC90C7D6}"/>
              </a:ext>
            </a:extLst>
          </p:cNvPr>
          <p:cNvPicPr>
            <a:picLocks noChangeAspect="1" noChangeArrowheads="1"/>
          </p:cNvPicPr>
          <p:nvPr/>
        </p:nvPicPr>
        <p:blipFill>
          <a:blip r:embed="rId9" cstate="print"/>
          <a:srcRect/>
          <a:stretch>
            <a:fillRect/>
          </a:stretch>
        </p:blipFill>
        <p:spPr bwMode="auto">
          <a:xfrm>
            <a:off x="9254088" y="3380282"/>
            <a:ext cx="2770833" cy="2089001"/>
          </a:xfrm>
          <a:prstGeom prst="ellipse">
            <a:avLst/>
          </a:prstGeom>
          <a:ln>
            <a:noFill/>
          </a:ln>
          <a:effectLst>
            <a:softEdge rad="112500"/>
          </a:effectLst>
        </p:spPr>
      </p:pic>
      <p:pic>
        <p:nvPicPr>
          <p:cNvPr id="30743" name="Picture 23" descr="Image result for pictures of chickens feeding">
            <a:hlinkClick r:id="rId10"/>
            <a:extLst>
              <a:ext uri="{FF2B5EF4-FFF2-40B4-BE49-F238E27FC236}">
                <a16:creationId xmlns:a16="http://schemas.microsoft.com/office/drawing/2014/main" id="{2CE1E31A-112E-499A-BDE7-0A3971695302}"/>
              </a:ext>
            </a:extLst>
          </p:cNvPr>
          <p:cNvPicPr>
            <a:picLocks noChangeAspect="1" noChangeArrowheads="1"/>
          </p:cNvPicPr>
          <p:nvPr/>
        </p:nvPicPr>
        <p:blipFill>
          <a:blip r:embed="rId11"/>
          <a:srcRect/>
          <a:stretch>
            <a:fillRect/>
          </a:stretch>
        </p:blipFill>
        <p:spPr bwMode="auto">
          <a:xfrm>
            <a:off x="4507754" y="3775533"/>
            <a:ext cx="2664296" cy="2185405"/>
          </a:xfrm>
          <a:prstGeom prst="ellipse">
            <a:avLst/>
          </a:prstGeom>
          <a:ln>
            <a:noFill/>
          </a:ln>
          <a:effectLst>
            <a:softEdge rad="112500"/>
          </a:effectLst>
        </p:spPr>
      </p:pic>
      <p:sp>
        <p:nvSpPr>
          <p:cNvPr id="13" name="Footer Placeholder 3">
            <a:extLst>
              <a:ext uri="{FF2B5EF4-FFF2-40B4-BE49-F238E27FC236}">
                <a16:creationId xmlns:a16="http://schemas.microsoft.com/office/drawing/2014/main" id="{AF15A682-21B3-4C19-87C2-E7782E9693EB}"/>
              </a:ext>
            </a:extLst>
          </p:cNvPr>
          <p:cNvSpPr txBox="1">
            <a:spLocks/>
          </p:cNvSpPr>
          <p:nvPr/>
        </p:nvSpPr>
        <p:spPr bwMode="auto">
          <a:xfrm>
            <a:off x="287970" y="6616933"/>
            <a:ext cx="10555817" cy="2159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marL="0" algn="l" defTabSz="914400" rtl="0" eaLnBrk="1" latinLnBrk="0" hangingPunct="1">
              <a:defRPr sz="800" b="1" kern="1200">
                <a:solidFill>
                  <a:schemeClr val="tx1"/>
                </a:solidFill>
                <a:latin typeface="Arial" panose="020B0604020202020204" pitchFamily="34" charset="0"/>
                <a:ea typeface="+mn-ea"/>
                <a:cs typeface="+mn-cs"/>
              </a:defRPr>
            </a:lvl1pPr>
            <a:lvl2pPr marL="742950" indent="-285750" algn="l" defTabSz="914400" rtl="0" eaLnBrk="1" latinLnBrk="0" hangingPunct="1">
              <a:defRPr sz="1800" kern="1200">
                <a:solidFill>
                  <a:schemeClr val="tx1"/>
                </a:solidFill>
                <a:latin typeface="Arial" panose="020B0604020202020204" pitchFamily="34" charset="0"/>
                <a:ea typeface="+mn-ea"/>
                <a:cs typeface="+mn-cs"/>
              </a:defRPr>
            </a:lvl2pPr>
            <a:lvl3pPr marL="1143000" indent="-228600" algn="l" defTabSz="914400" rtl="0" eaLnBrk="1" latinLnBrk="0" hangingPunct="1">
              <a:defRPr sz="1800" kern="1200">
                <a:solidFill>
                  <a:schemeClr val="tx1"/>
                </a:solidFill>
                <a:latin typeface="Arial" panose="020B0604020202020204" pitchFamily="34" charset="0"/>
                <a:ea typeface="+mn-ea"/>
                <a:cs typeface="+mn-cs"/>
              </a:defRPr>
            </a:lvl3pPr>
            <a:lvl4pPr marL="1600200" indent="-228600" algn="l" defTabSz="914400" rtl="0" eaLnBrk="1" latinLnBrk="0" hangingPunct="1">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defRPr sz="18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9pPr>
          </a:lstStyle>
          <a:p>
            <a:fld id="{AA5D8F66-2128-46EB-B753-03D965838BB2}" type="slidenum">
              <a:rPr lang="en-US" altLang="en-US" smtClean="0">
                <a:solidFill>
                  <a:srgbClr val="96A0A9"/>
                </a:solidFill>
              </a:rPr>
              <a:pPr/>
              <a:t>5</a:t>
            </a:fld>
            <a:r>
              <a:rPr lang="en-US" altLang="en-US" dirty="0">
                <a:solidFill>
                  <a:srgbClr val="96A0A9"/>
                </a:solidFill>
              </a:rPr>
              <a:t> | </a:t>
            </a:r>
            <a:r>
              <a:rPr lang="en-US" altLang="en-US" b="0" dirty="0">
                <a:solidFill>
                  <a:srgbClr val="96A0A9"/>
                </a:solidFill>
              </a:rPr>
              <a:t>Onderstepoort Biological Products © | </a:t>
            </a:r>
            <a:fld id="{F5705E3A-9669-4880-BD4F-4E2A4C63F3A6}" type="datetime4">
              <a:rPr lang="en-US" altLang="en-US" b="0" smtClean="0">
                <a:solidFill>
                  <a:srgbClr val="96A0A9"/>
                </a:solidFill>
              </a:rPr>
              <a:pPr/>
              <a:t>November 3, 2021</a:t>
            </a:fld>
            <a:endParaRPr lang="en-US" altLang="en-US" b="0" dirty="0">
              <a:solidFill>
                <a:srgbClr val="96A0A9"/>
              </a:solidFill>
            </a:endParaRPr>
          </a:p>
        </p:txBody>
      </p:sp>
      <p:sp>
        <p:nvSpPr>
          <p:cNvPr id="14" name="Oval 13">
            <a:extLst>
              <a:ext uri="{FF2B5EF4-FFF2-40B4-BE49-F238E27FC236}">
                <a16:creationId xmlns:a16="http://schemas.microsoft.com/office/drawing/2014/main" id="{CFDD1E00-AA55-4E47-AE7A-5F348DF55981}"/>
              </a:ext>
            </a:extLst>
          </p:cNvPr>
          <p:cNvSpPr/>
          <p:nvPr/>
        </p:nvSpPr>
        <p:spPr>
          <a:xfrm>
            <a:off x="8829016" y="282266"/>
            <a:ext cx="2890762" cy="2084149"/>
          </a:xfrm>
          <a:prstGeom prst="ellipse">
            <a:avLst/>
          </a:prstGeom>
          <a:ln/>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r>
              <a:rPr lang="en-ZA" b="1" dirty="0">
                <a:solidFill>
                  <a:schemeClr val="accent6">
                    <a:lumMod val="50000"/>
                  </a:schemeClr>
                </a:solidFill>
                <a:latin typeface="Calibri" panose="020F0502020204030204" pitchFamily="34" charset="0"/>
                <a:cs typeface="Calibri" panose="020F0502020204030204" pitchFamily="34" charset="0"/>
              </a:rPr>
              <a:t>6 diagnostics reagents</a:t>
            </a:r>
          </a:p>
          <a:p>
            <a:pPr algn="ctr" eaLnBrk="1" hangingPunct="1">
              <a:defRPr/>
            </a:pPr>
            <a:r>
              <a:rPr lang="en-ZA" b="1" dirty="0">
                <a:solidFill>
                  <a:schemeClr val="accent6">
                    <a:lumMod val="50000"/>
                  </a:schemeClr>
                </a:solidFill>
                <a:latin typeface="Calibri" panose="020F0502020204030204" pitchFamily="34" charset="0"/>
                <a:cs typeface="Calibri" panose="020F0502020204030204" pitchFamily="34" charset="0"/>
              </a:rPr>
              <a:t>Autogenous vaccines</a:t>
            </a:r>
          </a:p>
          <a:p>
            <a:pPr algn="ctr" eaLnBrk="1" hangingPunct="1">
              <a:defRPr/>
            </a:pPr>
            <a:r>
              <a:rPr lang="en-ZA" b="1" dirty="0">
                <a:solidFill>
                  <a:schemeClr val="accent6">
                    <a:lumMod val="50000"/>
                  </a:schemeClr>
                </a:solidFill>
                <a:latin typeface="Calibri" panose="020F0502020204030204" pitchFamily="34" charset="0"/>
                <a:cs typeface="Calibri" panose="020F0502020204030204" pitchFamily="34" charset="0"/>
              </a:rPr>
              <a:t>Therapeutic sera</a:t>
            </a:r>
          </a:p>
        </p:txBody>
      </p:sp>
      <p:sp>
        <p:nvSpPr>
          <p:cNvPr id="3" name="TextBox 2">
            <a:extLst>
              <a:ext uri="{FF2B5EF4-FFF2-40B4-BE49-F238E27FC236}">
                <a16:creationId xmlns:a16="http://schemas.microsoft.com/office/drawing/2014/main" id="{6EF0D557-B73C-449D-8E4B-12D00DDA9D2C}"/>
              </a:ext>
            </a:extLst>
          </p:cNvPr>
          <p:cNvSpPr txBox="1"/>
          <p:nvPr/>
        </p:nvSpPr>
        <p:spPr>
          <a:xfrm>
            <a:off x="3374414" y="5948416"/>
            <a:ext cx="5625674" cy="523220"/>
          </a:xfrm>
          <a:prstGeom prst="rect">
            <a:avLst/>
          </a:prstGeom>
          <a:noFill/>
        </p:spPr>
        <p:txBody>
          <a:bodyPr wrap="square" rtlCol="0">
            <a:spAutoFit/>
          </a:bodyPr>
          <a:lstStyle/>
          <a:p>
            <a:r>
              <a:rPr lang="en-US" sz="2800" b="1" dirty="0">
                <a:solidFill>
                  <a:srgbClr val="00445C"/>
                </a:solidFill>
                <a:latin typeface="Calibri" panose="020F0502020204030204" pitchFamily="34" charset="0"/>
                <a:cs typeface="Calibri" panose="020F0502020204030204" pitchFamily="34" charset="0"/>
              </a:rPr>
              <a:t>More than 150 m doses annually </a:t>
            </a:r>
          </a:p>
        </p:txBody>
      </p:sp>
    </p:spTree>
    <p:extLst>
      <p:ext uri="{BB962C8B-B14F-4D97-AF65-F5344CB8AC3E}">
        <p14:creationId xmlns:p14="http://schemas.microsoft.com/office/powerpoint/2010/main" val="649976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66C907-704E-5D42-A9BD-3E4689001E3F}"/>
              </a:ext>
            </a:extLst>
          </p:cNvPr>
          <p:cNvSpPr/>
          <p:nvPr/>
        </p:nvSpPr>
        <p:spPr>
          <a:xfrm>
            <a:off x="1856" y="523766"/>
            <a:ext cx="449517" cy="385887"/>
          </a:xfrm>
          <a:prstGeom prst="rect">
            <a:avLst/>
          </a:prstGeom>
          <a:solidFill>
            <a:srgbClr val="33C2DE"/>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28"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3" name="Title 1">
            <a:extLst>
              <a:ext uri="{FF2B5EF4-FFF2-40B4-BE49-F238E27FC236}">
                <a16:creationId xmlns:a16="http://schemas.microsoft.com/office/drawing/2014/main" id="{55408509-AB56-5943-82F5-27FD54FE4743}"/>
              </a:ext>
            </a:extLst>
          </p:cNvPr>
          <p:cNvSpPr txBox="1">
            <a:spLocks/>
          </p:cNvSpPr>
          <p:nvPr/>
        </p:nvSpPr>
        <p:spPr>
          <a:xfrm>
            <a:off x="559127" y="504231"/>
            <a:ext cx="9025704" cy="617595"/>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sz="2438" b="0" i="0" u="none" strike="noStrike" kern="1200" cap="none" spc="0" normalizeH="0" baseline="0" noProof="0" dirty="0">
                <a:ln>
                  <a:noFill/>
                </a:ln>
                <a:solidFill>
                  <a:srgbClr val="49B7D5"/>
                </a:solidFill>
                <a:effectLst/>
                <a:uLnTx/>
                <a:uFillTx/>
                <a:latin typeface="Arial" panose="020B0604020202020204" pitchFamily="34" charset="0"/>
                <a:ea typeface="Verdana" panose="020B0604030504040204" pitchFamily="34" charset="0"/>
                <a:cs typeface="Arial" panose="020B0604020202020204" pitchFamily="34" charset="0"/>
              </a:rPr>
              <a:t>One OBP  Strategy</a:t>
            </a:r>
          </a:p>
        </p:txBody>
      </p:sp>
      <p:sp>
        <p:nvSpPr>
          <p:cNvPr id="4" name="TextBox 20">
            <a:extLst>
              <a:ext uri="{FF2B5EF4-FFF2-40B4-BE49-F238E27FC236}">
                <a16:creationId xmlns:a16="http://schemas.microsoft.com/office/drawing/2014/main" id="{23CA7E6D-98C5-854C-9AC4-3D048750D366}"/>
              </a:ext>
            </a:extLst>
          </p:cNvPr>
          <p:cNvSpPr txBox="1"/>
          <p:nvPr/>
        </p:nvSpPr>
        <p:spPr>
          <a:xfrm>
            <a:off x="389789" y="1109500"/>
            <a:ext cx="2778992" cy="295147"/>
          </a:xfrm>
          <a:prstGeom prst="rect">
            <a:avLst/>
          </a:prstGeom>
          <a:noFill/>
        </p:spPr>
        <p:txBody>
          <a:bodyPr wrap="square" tIns="35989" bIns="35989"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23" b="1" i="0" u="none" strike="noStrike" kern="1200" cap="none" spc="0" normalizeH="0" baseline="0" noProof="0" dirty="0">
                <a:ln>
                  <a:noFill/>
                </a:ln>
                <a:solidFill>
                  <a:srgbClr val="49B7D5"/>
                </a:solidFill>
                <a:effectLst/>
                <a:uLnTx/>
                <a:uFillTx/>
                <a:latin typeface="Arial" panose="020B0604020202020204" pitchFamily="34" charset="0"/>
                <a:ea typeface="Verdana" panose="020B0604030504040204" pitchFamily="34" charset="0"/>
                <a:cs typeface="Arial" panose="020B0604020202020204" pitchFamily="34" charset="0"/>
              </a:rPr>
              <a:t>OUR</a:t>
            </a:r>
            <a:r>
              <a:rPr kumimoji="0" lang="en-US" sz="1423" b="1" i="0" u="none" strike="noStrike" kern="1200" cap="none" spc="0" normalizeH="0" baseline="0" noProof="0" dirty="0">
                <a:ln>
                  <a:noFill/>
                </a:ln>
                <a:solidFill>
                  <a:srgbClr val="536E89"/>
                </a:solidFill>
                <a:effectLst/>
                <a:uLnTx/>
                <a:uFillTx/>
                <a:latin typeface="Arial" panose="020B0604020202020204" pitchFamily="34" charset="0"/>
                <a:ea typeface="Verdana" panose="020B0604030504040204" pitchFamily="34" charset="0"/>
                <a:cs typeface="Arial" panose="020B0604020202020204" pitchFamily="34" charset="0"/>
              </a:rPr>
              <a:t> PURPOSE</a:t>
            </a:r>
          </a:p>
        </p:txBody>
      </p:sp>
      <p:sp>
        <p:nvSpPr>
          <p:cNvPr id="5" name="TextBox 4">
            <a:extLst>
              <a:ext uri="{FF2B5EF4-FFF2-40B4-BE49-F238E27FC236}">
                <a16:creationId xmlns:a16="http://schemas.microsoft.com/office/drawing/2014/main" id="{A90594C4-B0A6-C143-A357-C1BBD3B38CEB}"/>
              </a:ext>
            </a:extLst>
          </p:cNvPr>
          <p:cNvSpPr txBox="1"/>
          <p:nvPr/>
        </p:nvSpPr>
        <p:spPr>
          <a:xfrm>
            <a:off x="135179" y="1230635"/>
            <a:ext cx="4146963" cy="96821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23" b="0" i="0" u="none" strike="noStrike" kern="1200" cap="none" spc="0" normalizeH="0" baseline="0" noProof="0" dirty="0">
              <a:ln>
                <a:noFill/>
              </a:ln>
              <a:solidFill>
                <a:srgbClr val="006699"/>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23" i="0" u="none" strike="noStrike" kern="1200" cap="none" spc="0" normalizeH="0" baseline="0" noProof="0" dirty="0">
                <a:ln>
                  <a:noFill/>
                </a:ln>
                <a:solidFill>
                  <a:srgbClr val="536E89"/>
                </a:solidFill>
                <a:effectLst/>
                <a:uLnTx/>
                <a:uFillTx/>
                <a:latin typeface="Arial" panose="020B0604020202020204" pitchFamily="34" charset="0"/>
                <a:ea typeface="+mn-ea"/>
                <a:cs typeface="Arial" panose="020B0604020202020204" pitchFamily="34" charset="0"/>
              </a:rPr>
              <a:t>To provide innovative and disruptive solutions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23" i="0" u="none" strike="noStrike" kern="1200" cap="none" spc="0" normalizeH="0" baseline="0" noProof="0" dirty="0">
                <a:ln>
                  <a:noFill/>
                </a:ln>
                <a:solidFill>
                  <a:srgbClr val="536E89"/>
                </a:solidFill>
                <a:effectLst/>
                <a:uLnTx/>
                <a:uFillTx/>
                <a:latin typeface="Arial" panose="020B0604020202020204" pitchFamily="34" charset="0"/>
                <a:ea typeface="+mn-ea"/>
                <a:cs typeface="Arial" panose="020B0604020202020204" pitchFamily="34" charset="0"/>
              </a:rPr>
              <a:t>for animal health</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23" b="0" i="0" u="none" strike="sngStrike" kern="1200" cap="none" spc="0" normalizeH="0" baseline="0" noProof="0" dirty="0">
              <a:ln>
                <a:noFill/>
              </a:ln>
              <a:solidFill>
                <a:srgbClr val="536E89"/>
              </a:solidFill>
              <a:effectLst/>
              <a:uLnTx/>
              <a:uFillTx/>
              <a:latin typeface="Arial" panose="020B0604020202020204" pitchFamily="34" charset="0"/>
              <a:ea typeface="+mn-ea"/>
              <a:cs typeface="Arial" panose="020B0604020202020204" pitchFamily="34" charset="0"/>
            </a:endParaRPr>
          </a:p>
        </p:txBody>
      </p:sp>
      <p:sp>
        <p:nvSpPr>
          <p:cNvPr id="6" name="TextBox 20">
            <a:extLst>
              <a:ext uri="{FF2B5EF4-FFF2-40B4-BE49-F238E27FC236}">
                <a16:creationId xmlns:a16="http://schemas.microsoft.com/office/drawing/2014/main" id="{DD95B005-F4E4-EC4E-9C89-4AE190B8061E}"/>
              </a:ext>
            </a:extLst>
          </p:cNvPr>
          <p:cNvSpPr txBox="1"/>
          <p:nvPr/>
        </p:nvSpPr>
        <p:spPr>
          <a:xfrm>
            <a:off x="377340" y="2067870"/>
            <a:ext cx="2778992" cy="295147"/>
          </a:xfrm>
          <a:prstGeom prst="rect">
            <a:avLst/>
          </a:prstGeom>
          <a:noFill/>
        </p:spPr>
        <p:txBody>
          <a:bodyPr wrap="square" tIns="35989" bIns="35989"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23" b="1" i="0" u="none" strike="noStrike" kern="1200" cap="none" spc="0" normalizeH="0" baseline="0" noProof="0" dirty="0">
                <a:ln>
                  <a:noFill/>
                </a:ln>
                <a:solidFill>
                  <a:srgbClr val="49B7D5"/>
                </a:solidFill>
                <a:effectLst/>
                <a:uLnTx/>
                <a:uFillTx/>
                <a:latin typeface="Arial" panose="020B0604020202020204" pitchFamily="34" charset="0"/>
                <a:ea typeface="Verdana" panose="020B0604030504040204" pitchFamily="34" charset="0"/>
                <a:cs typeface="Arial" panose="020B0604020202020204" pitchFamily="34" charset="0"/>
              </a:rPr>
              <a:t>ONE</a:t>
            </a:r>
            <a:r>
              <a:rPr kumimoji="0" lang="en-US" sz="1423" b="1" i="0" u="none" strike="noStrike" kern="1200" cap="none" spc="0" normalizeH="0" baseline="0" noProof="0" dirty="0">
                <a:ln>
                  <a:noFill/>
                </a:ln>
                <a:solidFill>
                  <a:srgbClr val="536E89"/>
                </a:solidFill>
                <a:effectLst/>
                <a:uLnTx/>
                <a:uFillTx/>
                <a:latin typeface="Arial" panose="020B0604020202020204" pitchFamily="34" charset="0"/>
                <a:ea typeface="Verdana" panose="020B0604030504040204" pitchFamily="34" charset="0"/>
                <a:cs typeface="Arial" panose="020B0604020202020204" pitchFamily="34" charset="0"/>
              </a:rPr>
              <a:t> GOAL 3-5-1</a:t>
            </a:r>
          </a:p>
        </p:txBody>
      </p:sp>
      <p:sp>
        <p:nvSpPr>
          <p:cNvPr id="7" name="TextBox 6">
            <a:extLst>
              <a:ext uri="{FF2B5EF4-FFF2-40B4-BE49-F238E27FC236}">
                <a16:creationId xmlns:a16="http://schemas.microsoft.com/office/drawing/2014/main" id="{694D6D0F-7AD8-C647-930F-EC57E3B06C72}"/>
              </a:ext>
            </a:extLst>
          </p:cNvPr>
          <p:cNvSpPr txBox="1"/>
          <p:nvPr/>
        </p:nvSpPr>
        <p:spPr>
          <a:xfrm>
            <a:off x="394029" y="2386144"/>
            <a:ext cx="3732112" cy="1707070"/>
          </a:xfrm>
          <a:prstGeom prst="rect">
            <a:avLst/>
          </a:prstGeom>
          <a:noFill/>
        </p:spPr>
        <p:txBody>
          <a:bodyPr wrap="none" rtlCol="0">
            <a:spAutoFit/>
          </a:bodyPr>
          <a:lstStyle/>
          <a:p>
            <a:pPr marL="0" marR="0" lvl="0" indent="0" algn="l" defTabSz="457200" rtl="0" eaLnBrk="1" fontAlgn="auto" latinLnBrk="0" hangingPunct="1">
              <a:lnSpc>
                <a:spcPct val="150000"/>
              </a:lnSpc>
              <a:spcBef>
                <a:spcPts val="0"/>
              </a:spcBef>
              <a:spcAft>
                <a:spcPts val="124"/>
              </a:spcAft>
              <a:buClrTx/>
              <a:buSzTx/>
              <a:buFontTx/>
              <a:buNone/>
              <a:tabLst/>
              <a:defRPr/>
            </a:pPr>
            <a:r>
              <a:rPr kumimoji="0" lang="en-US" sz="1423" b="0" i="0" u="none" strike="noStrike" kern="1200" cap="none" spc="0" normalizeH="0" baseline="0" noProof="0" dirty="0">
                <a:ln>
                  <a:noFill/>
                </a:ln>
                <a:solidFill>
                  <a:srgbClr val="536E89"/>
                </a:solidFill>
                <a:effectLst/>
                <a:uLnTx/>
                <a:uFillTx/>
                <a:latin typeface="Arial" panose="020B0604020202020204" pitchFamily="34" charset="0"/>
                <a:ea typeface="+mn-ea"/>
                <a:cs typeface="Arial" panose="020B0604020202020204" pitchFamily="34" charset="0"/>
              </a:rPr>
              <a:t>Triple (3X) EBITDA in 5 years by:</a:t>
            </a:r>
          </a:p>
          <a:p>
            <a:pPr marL="294994" marR="0" lvl="0" indent="-294994" algn="l" defTabSz="457200" rtl="0" eaLnBrk="1" fontAlgn="auto" latinLnBrk="0" hangingPunct="1">
              <a:lnSpc>
                <a:spcPct val="150000"/>
              </a:lnSpc>
              <a:spcBef>
                <a:spcPts val="0"/>
              </a:spcBef>
              <a:spcAft>
                <a:spcPts val="0"/>
              </a:spcAft>
              <a:buClr>
                <a:srgbClr val="32C3DF"/>
              </a:buClr>
              <a:buSzTx/>
              <a:buFont typeface="Apple Symbols" panose="02000000000000000000" pitchFamily="2" charset="-79"/>
              <a:buChar char="⎻"/>
              <a:tabLst/>
              <a:defRPr/>
            </a:pPr>
            <a:r>
              <a:rPr kumimoji="0" lang="en-US" sz="1423" b="0" i="0" u="none" strike="noStrike" kern="1200" cap="none" spc="0" normalizeH="0" baseline="0" noProof="0" dirty="0">
                <a:ln>
                  <a:noFill/>
                </a:ln>
                <a:solidFill>
                  <a:srgbClr val="536E89"/>
                </a:solidFill>
                <a:effectLst/>
                <a:uLnTx/>
                <a:uFillTx/>
                <a:latin typeface="Arial" panose="020B0604020202020204" pitchFamily="34" charset="0"/>
                <a:ea typeface="+mn-ea"/>
                <a:cs typeface="Arial" panose="020B0604020202020204" pitchFamily="34" charset="0"/>
              </a:rPr>
              <a:t>Being a great place to work at</a:t>
            </a:r>
          </a:p>
          <a:p>
            <a:pPr marL="294994" marR="0" lvl="0" indent="-294994" algn="l" defTabSz="457200" rtl="0" eaLnBrk="1" fontAlgn="auto" latinLnBrk="0" hangingPunct="1">
              <a:lnSpc>
                <a:spcPct val="150000"/>
              </a:lnSpc>
              <a:spcBef>
                <a:spcPts val="0"/>
              </a:spcBef>
              <a:spcAft>
                <a:spcPts val="0"/>
              </a:spcAft>
              <a:buClr>
                <a:srgbClr val="32C3DF"/>
              </a:buClr>
              <a:buSzTx/>
              <a:buFont typeface="Apple Symbols" panose="02000000000000000000" pitchFamily="2" charset="-79"/>
              <a:buChar char="⎻"/>
              <a:tabLst/>
              <a:defRPr/>
            </a:pPr>
            <a:r>
              <a:rPr kumimoji="0" lang="en-US" sz="1423" b="0" i="0" u="none" strike="noStrike" kern="1200" cap="none" spc="0" normalizeH="0" baseline="0" noProof="0" dirty="0">
                <a:ln>
                  <a:noFill/>
                </a:ln>
                <a:solidFill>
                  <a:srgbClr val="536E89"/>
                </a:solidFill>
                <a:effectLst/>
                <a:uLnTx/>
                <a:uFillTx/>
                <a:latin typeface="Arial" panose="020B0604020202020204" pitchFamily="34" charset="0"/>
                <a:ea typeface="+mn-ea"/>
                <a:cs typeface="Arial" panose="020B0604020202020204" pitchFamily="34" charset="0"/>
              </a:rPr>
              <a:t>Providing exceptional customer service</a:t>
            </a:r>
          </a:p>
          <a:p>
            <a:pPr marL="294994" marR="0" lvl="0" indent="-294994" algn="l" defTabSz="457200" rtl="0" eaLnBrk="1" fontAlgn="auto" latinLnBrk="0" hangingPunct="1">
              <a:lnSpc>
                <a:spcPct val="150000"/>
              </a:lnSpc>
              <a:spcBef>
                <a:spcPts val="0"/>
              </a:spcBef>
              <a:spcAft>
                <a:spcPts val="0"/>
              </a:spcAft>
              <a:buClr>
                <a:srgbClr val="32C3DF"/>
              </a:buClr>
              <a:buSzTx/>
              <a:buFont typeface="Apple Symbols" panose="02000000000000000000" pitchFamily="2" charset="-79"/>
              <a:buChar char="⎻"/>
              <a:tabLst/>
              <a:defRPr/>
            </a:pPr>
            <a:r>
              <a:rPr kumimoji="0" lang="en-US" sz="1423" b="0" i="0" u="none" strike="noStrike" kern="1200" cap="none" spc="0" normalizeH="0" baseline="0" noProof="0" dirty="0">
                <a:ln>
                  <a:noFill/>
                </a:ln>
                <a:solidFill>
                  <a:srgbClr val="536E89"/>
                </a:solidFill>
                <a:effectLst/>
                <a:uLnTx/>
                <a:uFillTx/>
                <a:latin typeface="Arial" panose="020B0604020202020204" pitchFamily="34" charset="0"/>
                <a:ea typeface="+mn-ea"/>
                <a:cs typeface="Arial" panose="020B0604020202020204" pitchFamily="34" charset="0"/>
              </a:rPr>
              <a:t>Delivering leading “return on investment</a:t>
            </a:r>
            <a:r>
              <a:rPr kumimoji="0" lang="en-US" sz="1423"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endParaRPr kumimoji="0" lang="en-US" sz="1423"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50000"/>
              </a:lnSpc>
              <a:spcBef>
                <a:spcPts val="0"/>
              </a:spcBef>
              <a:spcAft>
                <a:spcPts val="0"/>
              </a:spcAft>
              <a:buClr>
                <a:srgbClr val="32C3DF"/>
              </a:buClr>
              <a:buSzTx/>
              <a:buFontTx/>
              <a:buNone/>
              <a:tabLst/>
              <a:defRPr/>
            </a:pPr>
            <a:endParaRPr kumimoji="0" lang="en-US" sz="1423" b="0" i="0" u="none" strike="noStrike" kern="1200" cap="none" spc="0" normalizeH="0" baseline="0" noProof="0" dirty="0">
              <a:ln>
                <a:noFill/>
              </a:ln>
              <a:solidFill>
                <a:srgbClr val="536E89"/>
              </a:solidFill>
              <a:effectLst/>
              <a:uLnTx/>
              <a:uFillTx/>
              <a:latin typeface="Arial" panose="020B0604020202020204" pitchFamily="34" charset="0"/>
              <a:ea typeface="+mn-ea"/>
              <a:cs typeface="Arial" panose="020B0604020202020204" pitchFamily="34" charset="0"/>
            </a:endParaRPr>
          </a:p>
        </p:txBody>
      </p:sp>
      <p:sp>
        <p:nvSpPr>
          <p:cNvPr id="8" name="TextBox 20">
            <a:extLst>
              <a:ext uri="{FF2B5EF4-FFF2-40B4-BE49-F238E27FC236}">
                <a16:creationId xmlns:a16="http://schemas.microsoft.com/office/drawing/2014/main" id="{9CCC8A82-E5D3-3347-BF37-CB171D82E4E9}"/>
              </a:ext>
            </a:extLst>
          </p:cNvPr>
          <p:cNvSpPr txBox="1"/>
          <p:nvPr/>
        </p:nvSpPr>
        <p:spPr>
          <a:xfrm>
            <a:off x="4186986" y="2152833"/>
            <a:ext cx="3412109" cy="1386502"/>
          </a:xfrm>
          <a:prstGeom prst="rect">
            <a:avLst/>
          </a:prstGeom>
          <a:noFill/>
        </p:spPr>
        <p:txBody>
          <a:bodyPr wrap="square" tIns="35989" bIns="35989"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23" b="1" i="0" u="none" strike="noStrike" kern="1200" cap="none" spc="0" normalizeH="0" baseline="0" noProof="0" dirty="0">
                <a:ln>
                  <a:noFill/>
                </a:ln>
                <a:solidFill>
                  <a:srgbClr val="49B7D5"/>
                </a:solidFill>
                <a:effectLst/>
                <a:uLnTx/>
                <a:uFillTx/>
                <a:latin typeface="Arial" panose="020B0604020202020204" pitchFamily="34" charset="0"/>
                <a:ea typeface="Verdana" panose="020B0604030504040204" pitchFamily="34" charset="0"/>
                <a:cs typeface="Arial" panose="020B0604020202020204" pitchFamily="34" charset="0"/>
              </a:rPr>
              <a:t>ONE</a:t>
            </a:r>
            <a:r>
              <a:rPr kumimoji="0" lang="en-US" sz="1423" b="1" i="0" u="none" strike="noStrike" kern="1200" cap="none" spc="0" normalizeH="0" baseline="0" noProof="0" dirty="0">
                <a:ln>
                  <a:noFill/>
                </a:ln>
                <a:solidFill>
                  <a:srgbClr val="536E89"/>
                </a:solidFill>
                <a:effectLst/>
                <a:uLnTx/>
                <a:uFillTx/>
                <a:latin typeface="Arial" panose="020B0604020202020204" pitchFamily="34" charset="0"/>
                <a:ea typeface="Verdana" panose="020B0604030504040204" pitchFamily="34" charset="0"/>
                <a:cs typeface="Arial" panose="020B0604020202020204" pitchFamily="34" charset="0"/>
              </a:rPr>
              <a:t> SET OF VALUES - PRIDE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23" b="1" i="1" u="none" strike="noStrike" kern="1200" cap="none" spc="0" normalizeH="0" baseline="0" noProof="0" dirty="0">
                <a:ln>
                  <a:noFill/>
                </a:ln>
                <a:solidFill>
                  <a:srgbClr val="536E89"/>
                </a:solidFill>
                <a:effectLst/>
                <a:uLnTx/>
                <a:uFillTx/>
                <a:latin typeface="Arial" panose="020B0604020202020204" pitchFamily="34" charset="0"/>
                <a:ea typeface="Verdana" panose="020B0604030504040204" pitchFamily="34" charset="0"/>
                <a:cs typeface="Arial" panose="020B0604020202020204" pitchFamily="34" charset="0"/>
              </a:rPr>
              <a:t>P</a:t>
            </a:r>
            <a:r>
              <a:rPr kumimoji="0" lang="en-ZA" sz="1423" b="0" i="1" u="none" strike="noStrike" kern="1200" cap="none" spc="0" normalizeH="0" baseline="0" noProof="0" dirty="0">
                <a:ln>
                  <a:noFill/>
                </a:ln>
                <a:solidFill>
                  <a:srgbClr val="536E89"/>
                </a:solidFill>
                <a:effectLst/>
                <a:uLnTx/>
                <a:uFillTx/>
                <a:latin typeface="Arial" panose="020B0604020202020204" pitchFamily="34" charset="0"/>
                <a:ea typeface="Verdana" panose="020B0604030504040204" pitchFamily="34" charset="0"/>
                <a:cs typeface="Arial" panose="020B0604020202020204" pitchFamily="34" charset="0"/>
              </a:rPr>
              <a:t>eople first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23" b="1" i="1" u="none" strike="noStrike" kern="1200" cap="none" spc="0" normalizeH="0" baseline="0" noProof="0" dirty="0">
                <a:ln>
                  <a:noFill/>
                </a:ln>
                <a:solidFill>
                  <a:srgbClr val="536E89"/>
                </a:solidFill>
                <a:effectLst/>
                <a:uLnTx/>
                <a:uFillTx/>
                <a:latin typeface="Arial" panose="020B0604020202020204" pitchFamily="34" charset="0"/>
                <a:ea typeface="Verdana" panose="020B0604030504040204" pitchFamily="34" charset="0"/>
                <a:cs typeface="Arial" panose="020B0604020202020204" pitchFamily="34" charset="0"/>
              </a:rPr>
              <a:t>R</a:t>
            </a:r>
            <a:r>
              <a:rPr kumimoji="0" lang="en-ZA" sz="1423" b="0" i="1" u="none" strike="noStrike" kern="1200" cap="none" spc="0" normalizeH="0" baseline="0" noProof="0" dirty="0">
                <a:ln>
                  <a:noFill/>
                </a:ln>
                <a:solidFill>
                  <a:srgbClr val="536E89"/>
                </a:solidFill>
                <a:effectLst/>
                <a:uLnTx/>
                <a:uFillTx/>
                <a:latin typeface="Arial" panose="020B0604020202020204" pitchFamily="34" charset="0"/>
                <a:ea typeface="Verdana" panose="020B0604030504040204" pitchFamily="34" charset="0"/>
                <a:cs typeface="Arial" panose="020B0604020202020204" pitchFamily="34" charset="0"/>
              </a:rPr>
              <a:t>espect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23" b="1" i="1" u="none" strike="noStrike" kern="1200" cap="none" spc="0" normalizeH="0" baseline="0" noProof="0" dirty="0">
                <a:ln>
                  <a:noFill/>
                </a:ln>
                <a:solidFill>
                  <a:srgbClr val="536E89"/>
                </a:solidFill>
                <a:effectLst/>
                <a:uLnTx/>
                <a:uFillTx/>
                <a:latin typeface="Arial" panose="020B0604020202020204" pitchFamily="34" charset="0"/>
                <a:ea typeface="Verdana" panose="020B0604030504040204" pitchFamily="34" charset="0"/>
                <a:cs typeface="Arial" panose="020B0604020202020204" pitchFamily="34" charset="0"/>
              </a:rPr>
              <a:t>I</a:t>
            </a:r>
            <a:r>
              <a:rPr kumimoji="0" lang="en-ZA" sz="1423" b="0" i="1" u="none" strike="noStrike" kern="1200" cap="none" spc="0" normalizeH="0" baseline="0" noProof="0" dirty="0">
                <a:ln>
                  <a:noFill/>
                </a:ln>
                <a:solidFill>
                  <a:srgbClr val="536E89"/>
                </a:solidFill>
                <a:effectLst/>
                <a:uLnTx/>
                <a:uFillTx/>
                <a:latin typeface="Arial" panose="020B0604020202020204" pitchFamily="34" charset="0"/>
                <a:ea typeface="Verdana" panose="020B0604030504040204" pitchFamily="34" charset="0"/>
                <a:cs typeface="Arial" panose="020B0604020202020204" pitchFamily="34" charset="0"/>
              </a:rPr>
              <a:t>ntegrity (incl. accountability)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23" b="1" i="1" u="none" strike="noStrike" kern="1200" cap="none" spc="0" normalizeH="0" baseline="0" noProof="0" dirty="0">
                <a:ln>
                  <a:noFill/>
                </a:ln>
                <a:solidFill>
                  <a:srgbClr val="536E89"/>
                </a:solidFill>
                <a:effectLst/>
                <a:uLnTx/>
                <a:uFillTx/>
                <a:latin typeface="Arial" panose="020B0604020202020204" pitchFamily="34" charset="0"/>
                <a:ea typeface="Verdana" panose="020B0604030504040204" pitchFamily="34" charset="0"/>
                <a:cs typeface="Arial" panose="020B0604020202020204" pitchFamily="34" charset="0"/>
              </a:rPr>
              <a:t>D</a:t>
            </a:r>
            <a:r>
              <a:rPr kumimoji="0" lang="en-ZA" sz="1423" b="0" i="1" u="none" strike="noStrike" kern="1200" cap="none" spc="0" normalizeH="0" baseline="0" noProof="0" dirty="0">
                <a:ln>
                  <a:noFill/>
                </a:ln>
                <a:solidFill>
                  <a:srgbClr val="536E89"/>
                </a:solidFill>
                <a:effectLst/>
                <a:uLnTx/>
                <a:uFillTx/>
                <a:latin typeface="Arial" panose="020B0604020202020204" pitchFamily="34" charset="0"/>
                <a:ea typeface="Verdana" panose="020B0604030504040204" pitchFamily="34" charset="0"/>
                <a:cs typeface="Arial" panose="020B0604020202020204" pitchFamily="34" charset="0"/>
              </a:rPr>
              <a:t>edication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23" b="1" i="1" u="none" strike="noStrike" kern="1200" cap="none" spc="0" normalizeH="0" baseline="0" noProof="0" dirty="0">
                <a:ln>
                  <a:noFill/>
                </a:ln>
                <a:solidFill>
                  <a:srgbClr val="536E89"/>
                </a:solidFill>
                <a:effectLst/>
                <a:uLnTx/>
                <a:uFillTx/>
                <a:latin typeface="Arial" panose="020B0604020202020204" pitchFamily="34" charset="0"/>
                <a:ea typeface="Verdana" panose="020B0604030504040204" pitchFamily="34" charset="0"/>
                <a:cs typeface="Arial" panose="020B0604020202020204" pitchFamily="34" charset="0"/>
              </a:rPr>
              <a:t>E</a:t>
            </a:r>
            <a:r>
              <a:rPr kumimoji="0" lang="en-ZA" sz="1423" b="0" i="1" u="none" strike="noStrike" kern="1200" cap="none" spc="0" normalizeH="0" baseline="0" noProof="0" dirty="0">
                <a:ln>
                  <a:noFill/>
                </a:ln>
                <a:solidFill>
                  <a:srgbClr val="536E89"/>
                </a:solidFill>
                <a:effectLst/>
                <a:uLnTx/>
                <a:uFillTx/>
                <a:latin typeface="Arial" panose="020B0604020202020204" pitchFamily="34" charset="0"/>
                <a:ea typeface="Verdana" panose="020B0604030504040204" pitchFamily="34" charset="0"/>
                <a:cs typeface="Arial" panose="020B0604020202020204" pitchFamily="34" charset="0"/>
              </a:rPr>
              <a:t>xcellence (includes innovation)</a:t>
            </a:r>
          </a:p>
        </p:txBody>
      </p:sp>
      <p:sp>
        <p:nvSpPr>
          <p:cNvPr id="10" name="TextBox 20">
            <a:extLst>
              <a:ext uri="{FF2B5EF4-FFF2-40B4-BE49-F238E27FC236}">
                <a16:creationId xmlns:a16="http://schemas.microsoft.com/office/drawing/2014/main" id="{39E11118-C12F-8B4F-8A81-0A38C415BE89}"/>
              </a:ext>
            </a:extLst>
          </p:cNvPr>
          <p:cNvSpPr txBox="1"/>
          <p:nvPr/>
        </p:nvSpPr>
        <p:spPr>
          <a:xfrm>
            <a:off x="4182816" y="909653"/>
            <a:ext cx="3692684" cy="1167532"/>
          </a:xfrm>
          <a:prstGeom prst="rect">
            <a:avLst/>
          </a:prstGeom>
          <a:noFill/>
        </p:spPr>
        <p:txBody>
          <a:bodyPr wrap="square" tIns="35989" bIns="35989"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23" b="1" i="0" u="none" strike="noStrike" kern="1200" cap="none" spc="0" normalizeH="0" baseline="0" noProof="0" dirty="0">
                <a:ln>
                  <a:noFill/>
                </a:ln>
                <a:solidFill>
                  <a:srgbClr val="49B7D5"/>
                </a:solidFill>
                <a:effectLst/>
                <a:uLnTx/>
                <a:uFillTx/>
                <a:latin typeface="Arial" panose="020B0604020202020204" pitchFamily="34" charset="0"/>
                <a:ea typeface="Verdana" panose="020B0604030504040204" pitchFamily="34" charset="0"/>
                <a:cs typeface="Arial" panose="020B0604020202020204" pitchFamily="34" charset="0"/>
              </a:rPr>
              <a:t>OUR</a:t>
            </a:r>
            <a:r>
              <a:rPr kumimoji="0" lang="en-US" sz="1423" b="1" i="0" u="none" strike="noStrike" kern="1200" cap="none" spc="0" normalizeH="0" baseline="0" noProof="0" dirty="0">
                <a:ln>
                  <a:noFill/>
                </a:ln>
                <a:solidFill>
                  <a:srgbClr val="536E89"/>
                </a:solidFill>
                <a:effectLst/>
                <a:uLnTx/>
                <a:uFillTx/>
                <a:latin typeface="Arial" panose="020B0604020202020204" pitchFamily="34" charset="0"/>
                <a:ea typeface="Verdana" panose="020B0604030504040204" pitchFamily="34" charset="0"/>
                <a:cs typeface="Arial" panose="020B0604020202020204" pitchFamily="34" charset="0"/>
              </a:rPr>
              <a:t> VISION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23" b="1" i="0" u="none" strike="sngStrike" kern="1200" cap="none" spc="0" normalizeH="0" baseline="0" noProof="0" dirty="0">
              <a:ln>
                <a:noFill/>
              </a:ln>
              <a:solidFill>
                <a:srgbClr val="536E89"/>
              </a:solidFill>
              <a:effectLst/>
              <a:uLnTx/>
              <a:uFillTx/>
              <a:latin typeface="Arial" panose="020B0604020202020204" pitchFamily="34" charset="0"/>
              <a:ea typeface="Verdana" panose="020B060403050404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23" b="1" i="0" u="none" strike="noStrike" kern="1200" cap="none" spc="0" normalizeH="0" baseline="0" noProof="0" dirty="0">
                <a:ln>
                  <a:noFill/>
                </a:ln>
                <a:solidFill>
                  <a:srgbClr val="536E89"/>
                </a:solidFill>
                <a:effectLst/>
                <a:uLnTx/>
                <a:uFillTx/>
                <a:latin typeface="Arial" panose="020B0604020202020204" pitchFamily="34" charset="0"/>
                <a:ea typeface="Verdana" panose="020B0604030504040204" pitchFamily="34" charset="0"/>
                <a:cs typeface="Arial" panose="020B0604020202020204" pitchFamily="34" charset="0"/>
              </a:rPr>
              <a:t>To be the first choice in animal health solutions</a:t>
            </a:r>
            <a:endParaRPr kumimoji="0" lang="en-ZA" sz="1423" b="1" i="0" u="none" strike="sngStrike" kern="1200" cap="none" spc="0" normalizeH="0" baseline="0" noProof="0" dirty="0">
              <a:ln>
                <a:noFill/>
              </a:ln>
              <a:solidFill>
                <a:srgbClr val="536E89"/>
              </a:solidFill>
              <a:effectLst/>
              <a:uLnTx/>
              <a:uFillTx/>
              <a:latin typeface="Arial" panose="020B0604020202020204" pitchFamily="34" charset="0"/>
              <a:ea typeface="Verdana" panose="020B060403050404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23" b="1" i="0" u="none" strike="sngStrike" kern="1200" cap="none" spc="0" normalizeH="0" baseline="0" noProof="0" dirty="0">
              <a:ln>
                <a:noFill/>
              </a:ln>
              <a:solidFill>
                <a:srgbClr val="536E89"/>
              </a:solidFill>
              <a:effectLst/>
              <a:uLnTx/>
              <a:uFillTx/>
              <a:latin typeface="Arial" panose="020B0604020202020204" pitchFamily="34" charset="0"/>
              <a:ea typeface="Verdana" panose="020B0604030504040204" pitchFamily="34" charset="0"/>
              <a:cs typeface="Arial" panose="020B0604020202020204" pitchFamily="34" charset="0"/>
            </a:endParaRPr>
          </a:p>
        </p:txBody>
      </p:sp>
      <p:grpSp>
        <p:nvGrpSpPr>
          <p:cNvPr id="14" name="Group 13">
            <a:extLst>
              <a:ext uri="{FF2B5EF4-FFF2-40B4-BE49-F238E27FC236}">
                <a16:creationId xmlns:a16="http://schemas.microsoft.com/office/drawing/2014/main" id="{EF8C8397-8F62-BF40-AAD4-57F0ECF93D33}"/>
              </a:ext>
            </a:extLst>
          </p:cNvPr>
          <p:cNvGrpSpPr/>
          <p:nvPr/>
        </p:nvGrpSpPr>
        <p:grpSpPr>
          <a:xfrm>
            <a:off x="226614" y="3762614"/>
            <a:ext cx="4459862" cy="1866159"/>
            <a:chOff x="4140404" y="2490914"/>
            <a:chExt cx="4389772" cy="1836828"/>
          </a:xfrm>
        </p:grpSpPr>
        <p:sp>
          <p:nvSpPr>
            <p:cNvPr id="12" name="TextBox 20">
              <a:extLst>
                <a:ext uri="{FF2B5EF4-FFF2-40B4-BE49-F238E27FC236}">
                  <a16:creationId xmlns:a16="http://schemas.microsoft.com/office/drawing/2014/main" id="{E7B71D99-0F2C-1848-BEC8-3993198C4C5C}"/>
                </a:ext>
              </a:extLst>
            </p:cNvPr>
            <p:cNvSpPr txBox="1"/>
            <p:nvPr/>
          </p:nvSpPr>
          <p:spPr>
            <a:xfrm>
              <a:off x="4174448" y="2490914"/>
              <a:ext cx="3545668" cy="283596"/>
            </a:xfrm>
            <a:prstGeom prst="rect">
              <a:avLst/>
            </a:prstGeom>
            <a:noFill/>
          </p:spPr>
          <p:txBody>
            <a:bodyPr wrap="square" tIns="35989" bIns="35989"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9B7D5"/>
                  </a:solidFill>
                  <a:effectLst/>
                  <a:uLnTx/>
                  <a:uFillTx/>
                  <a:latin typeface="Arial" panose="020B0604020202020204" pitchFamily="34" charset="0"/>
                  <a:ea typeface="Verdana" panose="020B0604030504040204" pitchFamily="34" charset="0"/>
                  <a:cs typeface="Arial" panose="020B0604020202020204" pitchFamily="34" charset="0"/>
                </a:rPr>
                <a:t>OUR</a:t>
              </a:r>
              <a:r>
                <a:rPr kumimoji="0" lang="en-US" sz="1400" b="1" i="0" u="none" strike="noStrike" kern="1200" cap="none" spc="0" normalizeH="0" baseline="0" noProof="0" dirty="0">
                  <a:ln>
                    <a:noFill/>
                  </a:ln>
                  <a:solidFill>
                    <a:srgbClr val="536E89"/>
                  </a:solidFill>
                  <a:effectLst/>
                  <a:uLnTx/>
                  <a:uFillTx/>
                  <a:latin typeface="Arial" panose="020B0604020202020204" pitchFamily="34" charset="0"/>
                  <a:ea typeface="Verdana" panose="020B0604030504040204" pitchFamily="34" charset="0"/>
                  <a:cs typeface="Arial" panose="020B0604020202020204" pitchFamily="34" charset="0"/>
                </a:rPr>
                <a:t> SET OF STRATEGIC </a:t>
              </a:r>
              <a:r>
                <a:rPr kumimoji="0" lang="en-US" sz="1400" b="1" i="0" u="none" strike="noStrike" kern="1200" cap="none" spc="0" normalizeH="0" baseline="0" noProof="0" dirty="0">
                  <a:ln>
                    <a:noFill/>
                  </a:ln>
                  <a:solidFill>
                    <a:schemeClr val="accent6"/>
                  </a:solidFill>
                  <a:effectLst/>
                  <a:uLnTx/>
                  <a:uFillTx/>
                  <a:latin typeface="Arial" panose="020B0604020202020204" pitchFamily="34" charset="0"/>
                  <a:ea typeface="Verdana" panose="020B0604030504040204" pitchFamily="34" charset="0"/>
                  <a:cs typeface="Arial" panose="020B0604020202020204" pitchFamily="34" charset="0"/>
                </a:rPr>
                <a:t>OUTCOMES</a:t>
              </a:r>
            </a:p>
          </p:txBody>
        </p:sp>
        <p:sp>
          <p:nvSpPr>
            <p:cNvPr id="13" name="TextBox 12">
              <a:extLst>
                <a:ext uri="{FF2B5EF4-FFF2-40B4-BE49-F238E27FC236}">
                  <a16:creationId xmlns:a16="http://schemas.microsoft.com/office/drawing/2014/main" id="{C54EDACC-006E-6842-9A9B-B27D8BE01E08}"/>
                </a:ext>
              </a:extLst>
            </p:cNvPr>
            <p:cNvSpPr txBox="1"/>
            <p:nvPr/>
          </p:nvSpPr>
          <p:spPr>
            <a:xfrm>
              <a:off x="4140404" y="2856783"/>
              <a:ext cx="4389772" cy="1470959"/>
            </a:xfrm>
            <a:prstGeom prst="rect">
              <a:avLst/>
            </a:prstGeom>
            <a:noFill/>
          </p:spPr>
          <p:txBody>
            <a:bodyPr wrap="square" rtlCol="0">
              <a:spAutoFit/>
            </a:bodyPr>
            <a:lstStyle/>
            <a:p>
              <a:pPr marL="294994" marR="0" lvl="0" indent="-294994" algn="l" defTabSz="457200" rtl="0" eaLnBrk="1" fontAlgn="auto" latinLnBrk="0" hangingPunct="1">
                <a:lnSpc>
                  <a:spcPct val="150000"/>
                </a:lnSpc>
                <a:spcBef>
                  <a:spcPts val="0"/>
                </a:spcBef>
                <a:spcAft>
                  <a:spcPts val="124"/>
                </a:spcAft>
                <a:buClr>
                  <a:srgbClr val="49B7D5"/>
                </a:buClr>
                <a:buSzTx/>
                <a:buFont typeface="Apple Symbols" panose="02000000000000000000" pitchFamily="2" charset="-79"/>
                <a:buChar char="⎻"/>
                <a:tabLst/>
                <a:defRPr/>
              </a:pPr>
              <a:r>
                <a:rPr kumimoji="0" lang="en-US" sz="1200" b="0" i="0" u="none" strike="noStrike" kern="1200" cap="none" spc="0" normalizeH="0" baseline="0" noProof="0" dirty="0">
                  <a:ln>
                    <a:noFill/>
                  </a:ln>
                  <a:solidFill>
                    <a:srgbClr val="536E89"/>
                  </a:solidFill>
                  <a:effectLst/>
                  <a:uLnTx/>
                  <a:uFillTx/>
                  <a:latin typeface="Arial" panose="020B0604020202020204" pitchFamily="34" charset="0"/>
                  <a:ea typeface="+mn-ea"/>
                  <a:cs typeface="Arial" panose="020B0604020202020204" pitchFamily="34" charset="0"/>
                </a:rPr>
                <a:t>Financial growth and sustainability</a:t>
              </a:r>
            </a:p>
            <a:p>
              <a:pPr marL="294994" marR="0" lvl="0" indent="-294994" algn="l" defTabSz="457200" rtl="0" eaLnBrk="1" fontAlgn="auto" latinLnBrk="0" hangingPunct="1">
                <a:lnSpc>
                  <a:spcPct val="150000"/>
                </a:lnSpc>
                <a:spcBef>
                  <a:spcPts val="0"/>
                </a:spcBef>
                <a:spcAft>
                  <a:spcPts val="124"/>
                </a:spcAft>
                <a:buClr>
                  <a:srgbClr val="49B7D5"/>
                </a:buClr>
                <a:buSzTx/>
                <a:buFont typeface="Apple Symbols" panose="02000000000000000000" pitchFamily="2" charset="-79"/>
                <a:buChar char="⎻"/>
                <a:tabLst/>
                <a:defRPr/>
              </a:pPr>
              <a:r>
                <a:rPr kumimoji="0" lang="en-US" sz="1200" b="0" i="0" u="none" strike="noStrike" kern="1200" cap="none" spc="0" normalizeH="0" baseline="0" noProof="0" dirty="0">
                  <a:ln>
                    <a:noFill/>
                  </a:ln>
                  <a:solidFill>
                    <a:srgbClr val="536E89"/>
                  </a:solidFill>
                  <a:effectLst/>
                  <a:uLnTx/>
                  <a:uFillTx/>
                  <a:latin typeface="Arial" panose="020B0604020202020204" pitchFamily="34" charset="0"/>
                  <a:ea typeface="+mn-ea"/>
                  <a:cs typeface="Arial" panose="020B0604020202020204" pitchFamily="34" charset="0"/>
                </a:rPr>
                <a:t>Optimized business processes   </a:t>
              </a:r>
            </a:p>
            <a:p>
              <a:pPr marL="294994" marR="0" lvl="0" indent="-294994" algn="l" defTabSz="457200" rtl="0" eaLnBrk="1" fontAlgn="auto" latinLnBrk="0" hangingPunct="1">
                <a:lnSpc>
                  <a:spcPct val="150000"/>
                </a:lnSpc>
                <a:spcBef>
                  <a:spcPts val="0"/>
                </a:spcBef>
                <a:spcAft>
                  <a:spcPts val="124"/>
                </a:spcAft>
                <a:buClr>
                  <a:srgbClr val="49B7D5"/>
                </a:buClr>
                <a:buSzTx/>
                <a:buFont typeface="Apple Symbols" panose="02000000000000000000" pitchFamily="2" charset="-79"/>
                <a:buChar char="⎻"/>
                <a:tabLst/>
                <a:defRPr/>
              </a:pPr>
              <a:r>
                <a:rPr kumimoji="0" lang="en-US" sz="1200" b="0" i="0" u="none" strike="noStrike" kern="1200" cap="none" spc="0" normalizeH="0" baseline="0" noProof="0" dirty="0">
                  <a:ln>
                    <a:noFill/>
                  </a:ln>
                  <a:solidFill>
                    <a:srgbClr val="536E89"/>
                  </a:solidFill>
                  <a:effectLst/>
                  <a:uLnTx/>
                  <a:uFillTx/>
                  <a:latin typeface="Arial" panose="020B0604020202020204" pitchFamily="34" charset="0"/>
                  <a:ea typeface="+mn-ea"/>
                  <a:cs typeface="Arial" panose="020B0604020202020204" pitchFamily="34" charset="0"/>
                </a:rPr>
                <a:t>Improved customer services</a:t>
              </a:r>
            </a:p>
            <a:p>
              <a:pPr marL="294994" marR="0" lvl="0" indent="-294994" algn="l" defTabSz="457200" rtl="0" eaLnBrk="1" fontAlgn="auto" latinLnBrk="0" hangingPunct="1">
                <a:lnSpc>
                  <a:spcPct val="150000"/>
                </a:lnSpc>
                <a:spcBef>
                  <a:spcPts val="0"/>
                </a:spcBef>
                <a:spcAft>
                  <a:spcPts val="124"/>
                </a:spcAft>
                <a:buClr>
                  <a:srgbClr val="49B7D5"/>
                </a:buClr>
                <a:buSzTx/>
                <a:buFont typeface="Apple Symbols" panose="02000000000000000000" pitchFamily="2" charset="-79"/>
                <a:buChar char="⎻"/>
                <a:tabLst/>
                <a:defRPr/>
              </a:pPr>
              <a:r>
                <a:rPr kumimoji="0" lang="en-US" sz="1200" b="0" i="0" u="none" strike="noStrike" kern="1200" cap="none" spc="0" normalizeH="0" baseline="0" noProof="0" dirty="0">
                  <a:ln>
                    <a:noFill/>
                  </a:ln>
                  <a:solidFill>
                    <a:srgbClr val="536E89"/>
                  </a:solidFill>
                  <a:effectLst/>
                  <a:uLnTx/>
                  <a:uFillTx/>
                  <a:latin typeface="Arial" panose="020B0604020202020204" pitchFamily="34" charset="0"/>
                  <a:ea typeface="+mn-ea"/>
                  <a:cs typeface="Arial" panose="020B0604020202020204" pitchFamily="34" charset="0"/>
                </a:rPr>
                <a:t>Capable, ethical and developmental organisation</a:t>
              </a:r>
            </a:p>
            <a:p>
              <a:pPr marL="294994" marR="0" lvl="0" indent="-294994" algn="l" defTabSz="457200" rtl="0" eaLnBrk="1" fontAlgn="auto" latinLnBrk="0" hangingPunct="1">
                <a:lnSpc>
                  <a:spcPct val="150000"/>
                </a:lnSpc>
                <a:spcBef>
                  <a:spcPts val="0"/>
                </a:spcBef>
                <a:spcAft>
                  <a:spcPts val="124"/>
                </a:spcAft>
                <a:buClr>
                  <a:srgbClr val="49B7D5"/>
                </a:buClr>
                <a:buSzTx/>
                <a:buFont typeface="Apple Symbols" panose="02000000000000000000" pitchFamily="2" charset="-79"/>
                <a:buChar char="⎻"/>
                <a:tabLst/>
                <a:defRPr/>
              </a:pPr>
              <a:endParaRPr kumimoji="0" lang="en-US" sz="1200" b="0" i="0" u="none" strike="noStrike" kern="1200" cap="none" spc="0" normalizeH="0" baseline="0" noProof="0" dirty="0">
                <a:ln>
                  <a:noFill/>
                </a:ln>
                <a:solidFill>
                  <a:srgbClr val="536E89"/>
                </a:solidFill>
                <a:effectLst/>
                <a:uLnTx/>
                <a:uFillTx/>
                <a:latin typeface="Arial" panose="020B0604020202020204" pitchFamily="34" charset="0"/>
                <a:ea typeface="+mn-ea"/>
                <a:cs typeface="Arial" panose="020B0604020202020204" pitchFamily="34" charset="0"/>
              </a:endParaRPr>
            </a:p>
          </p:txBody>
        </p:sp>
      </p:grpSp>
      <p:sp>
        <p:nvSpPr>
          <p:cNvPr id="15" name="Rectangle 14">
            <a:extLst>
              <a:ext uri="{FF2B5EF4-FFF2-40B4-BE49-F238E27FC236}">
                <a16:creationId xmlns:a16="http://schemas.microsoft.com/office/drawing/2014/main" id="{144DB7A6-9A4A-654F-9B49-0A56B5AC086A}"/>
              </a:ext>
            </a:extLst>
          </p:cNvPr>
          <p:cNvSpPr/>
          <p:nvPr/>
        </p:nvSpPr>
        <p:spPr>
          <a:xfrm>
            <a:off x="9909521" y="458473"/>
            <a:ext cx="1540015" cy="385887"/>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28"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19" name="Rectangle 18">
            <a:extLst>
              <a:ext uri="{FF2B5EF4-FFF2-40B4-BE49-F238E27FC236}">
                <a16:creationId xmlns:a16="http://schemas.microsoft.com/office/drawing/2014/main" id="{2F156AFC-AA80-5B49-B2E2-D98A0FC6E009}"/>
              </a:ext>
            </a:extLst>
          </p:cNvPr>
          <p:cNvSpPr/>
          <p:nvPr/>
        </p:nvSpPr>
        <p:spPr>
          <a:xfrm>
            <a:off x="127056" y="6369324"/>
            <a:ext cx="2839321" cy="385887"/>
          </a:xfrm>
          <a:prstGeom prst="rect">
            <a:avLst/>
          </a:prstGeom>
          <a:solidFill>
            <a:srgbClr val="536E89"/>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19"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ANIMAL HEALTH </a:t>
            </a:r>
            <a:endParaRPr kumimoji="0" lang="en-US" sz="1219"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0" name="Rectangle 19">
            <a:extLst>
              <a:ext uri="{FF2B5EF4-FFF2-40B4-BE49-F238E27FC236}">
                <a16:creationId xmlns:a16="http://schemas.microsoft.com/office/drawing/2014/main" id="{3EEF30BB-3787-4848-AEA6-775A7557860F}"/>
              </a:ext>
            </a:extLst>
          </p:cNvPr>
          <p:cNvSpPr/>
          <p:nvPr/>
        </p:nvSpPr>
        <p:spPr>
          <a:xfrm>
            <a:off x="3168781" y="6367740"/>
            <a:ext cx="2839321" cy="385887"/>
          </a:xfrm>
          <a:prstGeom prst="rect">
            <a:avLst/>
          </a:prstGeom>
          <a:solidFill>
            <a:srgbClr val="536E89"/>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19"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SKILLS DEVELOPMENT</a:t>
            </a:r>
          </a:p>
        </p:txBody>
      </p:sp>
      <p:sp>
        <p:nvSpPr>
          <p:cNvPr id="21" name="Rectangle 20">
            <a:extLst>
              <a:ext uri="{FF2B5EF4-FFF2-40B4-BE49-F238E27FC236}">
                <a16:creationId xmlns:a16="http://schemas.microsoft.com/office/drawing/2014/main" id="{D358E8B5-B959-474D-8767-CE030CA2C73B}"/>
              </a:ext>
            </a:extLst>
          </p:cNvPr>
          <p:cNvSpPr/>
          <p:nvPr/>
        </p:nvSpPr>
        <p:spPr>
          <a:xfrm>
            <a:off x="6210508" y="6367740"/>
            <a:ext cx="2839321" cy="385887"/>
          </a:xfrm>
          <a:prstGeom prst="rect">
            <a:avLst/>
          </a:prstGeom>
          <a:solidFill>
            <a:srgbClr val="536E89"/>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19"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ECONOMIC  TRANSFORMATION</a:t>
            </a:r>
          </a:p>
        </p:txBody>
      </p:sp>
      <p:sp>
        <p:nvSpPr>
          <p:cNvPr id="22" name="Rectangle 21">
            <a:extLst>
              <a:ext uri="{FF2B5EF4-FFF2-40B4-BE49-F238E27FC236}">
                <a16:creationId xmlns:a16="http://schemas.microsoft.com/office/drawing/2014/main" id="{1067CDB4-3999-7F49-8B61-E016BAA2CABF}"/>
              </a:ext>
            </a:extLst>
          </p:cNvPr>
          <p:cNvSpPr/>
          <p:nvPr/>
        </p:nvSpPr>
        <p:spPr>
          <a:xfrm>
            <a:off x="9252235" y="6353773"/>
            <a:ext cx="2839321" cy="385887"/>
          </a:xfrm>
          <a:prstGeom prst="rect">
            <a:avLst/>
          </a:prstGeom>
          <a:solidFill>
            <a:srgbClr val="536E89"/>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19"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19"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FOOD SECURITY</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19"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4" name="Triangle 23">
            <a:extLst>
              <a:ext uri="{FF2B5EF4-FFF2-40B4-BE49-F238E27FC236}">
                <a16:creationId xmlns:a16="http://schemas.microsoft.com/office/drawing/2014/main" id="{CB0E6AFC-8686-7040-A641-C9EB3CDDD394}"/>
              </a:ext>
            </a:extLst>
          </p:cNvPr>
          <p:cNvSpPr/>
          <p:nvPr/>
        </p:nvSpPr>
        <p:spPr>
          <a:xfrm>
            <a:off x="127056" y="5601192"/>
            <a:ext cx="11964499" cy="659323"/>
          </a:xfrm>
          <a:prstGeom prst="triangle">
            <a:avLst/>
          </a:prstGeom>
          <a:solidFill>
            <a:srgbClr val="32C3DF"/>
          </a:solidFill>
          <a:ln>
            <a:noFill/>
          </a:ln>
        </p:spPr>
        <p:style>
          <a:lnRef idx="2">
            <a:schemeClr val="accent1"/>
          </a:lnRef>
          <a:fillRef idx="1">
            <a:schemeClr val="lt1"/>
          </a:fillRef>
          <a:effectRef idx="0">
            <a:schemeClr val="accent1"/>
          </a:effectRef>
          <a:fontRef idx="minor">
            <a:schemeClr val="dk1"/>
          </a:fontRef>
        </p:style>
        <p:txBody>
          <a:bodyPr rtlCol="0" anchor="b"/>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28" b="1"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25" name="Rectangle 24">
            <a:extLst>
              <a:ext uri="{FF2B5EF4-FFF2-40B4-BE49-F238E27FC236}">
                <a16:creationId xmlns:a16="http://schemas.microsoft.com/office/drawing/2014/main" id="{3A35FAD4-3D75-5342-99D8-675CB17494ED}"/>
              </a:ext>
            </a:extLst>
          </p:cNvPr>
          <p:cNvSpPr/>
          <p:nvPr/>
        </p:nvSpPr>
        <p:spPr>
          <a:xfrm>
            <a:off x="4887112" y="5813166"/>
            <a:ext cx="2444387" cy="373628"/>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28"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SOCIETAL IMPACT </a:t>
            </a:r>
          </a:p>
        </p:txBody>
      </p:sp>
      <p:cxnSp>
        <p:nvCxnSpPr>
          <p:cNvPr id="27" name="Straight Connector 26">
            <a:extLst>
              <a:ext uri="{FF2B5EF4-FFF2-40B4-BE49-F238E27FC236}">
                <a16:creationId xmlns:a16="http://schemas.microsoft.com/office/drawing/2014/main" id="{42C67EBE-ED6A-8248-BB75-7F69E1B1D230}"/>
              </a:ext>
            </a:extLst>
          </p:cNvPr>
          <p:cNvCxnSpPr/>
          <p:nvPr/>
        </p:nvCxnSpPr>
        <p:spPr>
          <a:xfrm>
            <a:off x="451373" y="1966333"/>
            <a:ext cx="3412108" cy="0"/>
          </a:xfrm>
          <a:prstGeom prst="line">
            <a:avLst/>
          </a:prstGeom>
          <a:ln>
            <a:solidFill>
              <a:srgbClr val="32C3DF"/>
            </a:solidFill>
          </a:ln>
        </p:spPr>
        <p:style>
          <a:lnRef idx="1">
            <a:schemeClr val="accent6"/>
          </a:lnRef>
          <a:fillRef idx="0">
            <a:schemeClr val="accent6"/>
          </a:fillRef>
          <a:effectRef idx="0">
            <a:schemeClr val="accent6"/>
          </a:effectRef>
          <a:fontRef idx="minor">
            <a:schemeClr val="tx1"/>
          </a:fontRef>
        </p:style>
      </p:cxnSp>
      <p:cxnSp>
        <p:nvCxnSpPr>
          <p:cNvPr id="28" name="Straight Connector 27">
            <a:extLst>
              <a:ext uri="{FF2B5EF4-FFF2-40B4-BE49-F238E27FC236}">
                <a16:creationId xmlns:a16="http://schemas.microsoft.com/office/drawing/2014/main" id="{296522CB-0D30-DE41-B63D-F8F3F35D8569}"/>
              </a:ext>
            </a:extLst>
          </p:cNvPr>
          <p:cNvCxnSpPr/>
          <p:nvPr/>
        </p:nvCxnSpPr>
        <p:spPr>
          <a:xfrm>
            <a:off x="458075" y="3768983"/>
            <a:ext cx="3412108" cy="0"/>
          </a:xfrm>
          <a:prstGeom prst="line">
            <a:avLst/>
          </a:prstGeom>
          <a:ln>
            <a:solidFill>
              <a:srgbClr val="32C3DF"/>
            </a:solidFill>
          </a:ln>
        </p:spPr>
        <p:style>
          <a:lnRef idx="1">
            <a:schemeClr val="accent6"/>
          </a:lnRef>
          <a:fillRef idx="0">
            <a:schemeClr val="accent6"/>
          </a:fillRef>
          <a:effectRef idx="0">
            <a:schemeClr val="accent6"/>
          </a:effectRef>
          <a:fontRef idx="minor">
            <a:schemeClr val="tx1"/>
          </a:fontRef>
        </p:style>
      </p:cxnSp>
      <p:cxnSp>
        <p:nvCxnSpPr>
          <p:cNvPr id="29" name="Straight Connector 28">
            <a:extLst>
              <a:ext uri="{FF2B5EF4-FFF2-40B4-BE49-F238E27FC236}">
                <a16:creationId xmlns:a16="http://schemas.microsoft.com/office/drawing/2014/main" id="{29CBEF4A-00A7-C844-8618-E49035A49497}"/>
              </a:ext>
            </a:extLst>
          </p:cNvPr>
          <p:cNvCxnSpPr/>
          <p:nvPr/>
        </p:nvCxnSpPr>
        <p:spPr>
          <a:xfrm>
            <a:off x="4282142" y="1973170"/>
            <a:ext cx="3412108" cy="0"/>
          </a:xfrm>
          <a:prstGeom prst="line">
            <a:avLst/>
          </a:prstGeom>
          <a:ln>
            <a:solidFill>
              <a:srgbClr val="32C3DF"/>
            </a:solidFill>
          </a:ln>
        </p:spPr>
        <p:style>
          <a:lnRef idx="1">
            <a:schemeClr val="accent6"/>
          </a:lnRef>
          <a:fillRef idx="0">
            <a:schemeClr val="accent6"/>
          </a:fillRef>
          <a:effectRef idx="0">
            <a:schemeClr val="accent6"/>
          </a:effectRef>
          <a:fontRef idx="minor">
            <a:schemeClr val="tx1"/>
          </a:fontRef>
        </p:style>
      </p:cxnSp>
      <p:sp>
        <p:nvSpPr>
          <p:cNvPr id="16" name="TextBox 20">
            <a:extLst>
              <a:ext uri="{FF2B5EF4-FFF2-40B4-BE49-F238E27FC236}">
                <a16:creationId xmlns:a16="http://schemas.microsoft.com/office/drawing/2014/main" id="{BFF3D36D-0F81-E84E-91DC-07A979BD96A1}"/>
              </a:ext>
            </a:extLst>
          </p:cNvPr>
          <p:cNvSpPr txBox="1"/>
          <p:nvPr/>
        </p:nvSpPr>
        <p:spPr>
          <a:xfrm>
            <a:off x="5475775" y="3689582"/>
            <a:ext cx="5630762" cy="2237697"/>
          </a:xfrm>
          <a:prstGeom prst="rect">
            <a:avLst/>
          </a:prstGeom>
          <a:noFill/>
        </p:spPr>
        <p:txBody>
          <a:bodyPr wrap="square" tIns="35989" bIns="35989"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23" b="1" i="0" u="none" strike="noStrike" kern="1200" cap="none" spc="0" normalizeH="0" baseline="0" noProof="0" dirty="0">
                <a:ln>
                  <a:noFill/>
                </a:ln>
                <a:solidFill>
                  <a:srgbClr val="00C5E2"/>
                </a:solidFill>
                <a:effectLst/>
                <a:uLnTx/>
                <a:uFillTx/>
                <a:latin typeface="Arial" panose="020B0604020202020204" pitchFamily="34" charset="0"/>
                <a:ea typeface="Verdana" panose="020B0604030504040204" pitchFamily="34" charset="0"/>
                <a:cs typeface="Arial" panose="020B0604020202020204" pitchFamily="34" charset="0"/>
              </a:rPr>
              <a:t>CURRENT STRATEGIC </a:t>
            </a:r>
            <a:r>
              <a:rPr kumimoji="0" lang="en-US" sz="1423" b="1" i="0" u="none" strike="noStrike" kern="1200" cap="none" spc="0" normalizeH="0" baseline="0" noProof="0" dirty="0">
                <a:ln>
                  <a:noFill/>
                </a:ln>
                <a:solidFill>
                  <a:srgbClr val="355071"/>
                </a:solidFill>
                <a:effectLst/>
                <a:uLnTx/>
                <a:uFillTx/>
                <a:latin typeface="Arial" panose="020B0604020202020204" pitchFamily="34" charset="0"/>
                <a:ea typeface="Verdana" panose="020B0604030504040204" pitchFamily="34" charset="0"/>
                <a:cs typeface="Arial" panose="020B0604020202020204" pitchFamily="34" charset="0"/>
              </a:rPr>
              <a:t>RISKS </a:t>
            </a:r>
            <a:endParaRPr kumimoji="0" lang="en-US" sz="1423" b="1" i="0" u="none" strike="noStrike" kern="1200" cap="none" spc="0" normalizeH="0" baseline="0" noProof="0" dirty="0">
              <a:ln>
                <a:noFill/>
              </a:ln>
              <a:solidFill>
                <a:srgbClr val="C00000"/>
              </a:solidFill>
              <a:effectLst/>
              <a:uLnTx/>
              <a:uFillTx/>
              <a:latin typeface="Arial" panose="020B0604020202020204" pitchFamily="34" charset="0"/>
              <a:ea typeface="Verdana" panose="020B0604030504040204" pitchFamily="34" charset="0"/>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lumMod val="50000"/>
                  </a:prstClr>
                </a:solidFill>
                <a:effectLst/>
                <a:uLnTx/>
                <a:uFillTx/>
                <a:latin typeface="Tw Cen MT" panose="020B0602020104020603"/>
                <a:ea typeface="+mn-ea"/>
                <a:cs typeface="+mn-cs"/>
              </a:rPr>
              <a:t>Fraud and corruption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lumMod val="50000"/>
                  </a:prstClr>
                </a:solidFill>
                <a:effectLst/>
                <a:uLnTx/>
                <a:uFillTx/>
                <a:latin typeface="Tw Cen MT" panose="020B0602020104020603"/>
                <a:ea typeface="+mn-ea"/>
                <a:cs typeface="+mn-cs"/>
              </a:rPr>
              <a:t>Insufficient research and development output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lumMod val="50000"/>
                  </a:prstClr>
                </a:solidFill>
                <a:effectLst/>
                <a:uLnTx/>
                <a:uFillTx/>
                <a:latin typeface="Tw Cen MT" panose="020B0602020104020603"/>
                <a:ea typeface="+mn-ea"/>
                <a:cs typeface="+mn-cs"/>
              </a:rPr>
              <a:t>Lack of market share growth/ loss of market share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lumMod val="50000"/>
                  </a:prstClr>
                </a:solidFill>
                <a:effectLst/>
                <a:uLnTx/>
                <a:uFillTx/>
                <a:latin typeface="Tw Cen MT" panose="020B0602020104020603"/>
                <a:ea typeface="+mn-ea"/>
                <a:cs typeface="+mn-cs"/>
              </a:rPr>
              <a:t>Production inefficiencies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lumMod val="50000"/>
                  </a:prstClr>
                </a:solidFill>
                <a:effectLst/>
                <a:uLnTx/>
                <a:uFillTx/>
                <a:latin typeface="Tw Cen MT" panose="020B0602020104020603"/>
                <a:ea typeface="+mn-ea"/>
                <a:cs typeface="+mn-cs"/>
              </a:rPr>
              <a:t>Threat to financial sustainability</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lumMod val="50000"/>
                  </a:prstClr>
                </a:solidFill>
                <a:effectLst/>
                <a:uLnTx/>
                <a:uFillTx/>
                <a:latin typeface="Tw Cen MT" panose="020B0602020104020603"/>
                <a:ea typeface="+mn-ea"/>
                <a:cs typeface="+mn-cs"/>
              </a:rPr>
              <a:t>Inadequate HR Capacity</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lumMod val="50000"/>
                  </a:prstClr>
                </a:solidFill>
                <a:effectLst/>
                <a:uLnTx/>
                <a:uFillTx/>
                <a:latin typeface="Tw Cen MT" panose="020B0602020104020603"/>
                <a:ea typeface="+mn-ea"/>
                <a:cs typeface="+mn-cs"/>
              </a:rPr>
              <a:t>ICT system inefficiencies/inadequate functionality/underutilization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23" b="1" i="0" u="none" strike="noStrike" kern="1200" cap="none" spc="0" normalizeH="0" baseline="0" noProof="0" dirty="0">
              <a:ln>
                <a:noFill/>
              </a:ln>
              <a:solidFill>
                <a:srgbClr val="00C5E2"/>
              </a:solidFill>
              <a:effectLst/>
              <a:uLnTx/>
              <a:uFillTx/>
              <a:latin typeface="Tw Cen MT" panose="020B0602020104020603" pitchFamily="34" charset="0"/>
              <a:ea typeface="Verdana" panose="020B060403050404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23" b="1" i="0" u="none" strike="noStrike" kern="1200" cap="none" spc="0" normalizeH="0" baseline="0" noProof="0" dirty="0">
              <a:ln>
                <a:noFill/>
              </a:ln>
              <a:solidFill>
                <a:srgbClr val="536E89"/>
              </a:solidFill>
              <a:effectLst/>
              <a:uLnTx/>
              <a:uFillTx/>
              <a:latin typeface="Arial" panose="020B0604020202020204" pitchFamily="34" charset="0"/>
              <a:ea typeface="Verdana" panose="020B0604030504040204" pitchFamily="34" charset="0"/>
              <a:cs typeface="Arial" panose="020B0604020202020204" pitchFamily="34" charset="0"/>
            </a:endParaRPr>
          </a:p>
        </p:txBody>
      </p:sp>
      <p:grpSp>
        <p:nvGrpSpPr>
          <p:cNvPr id="38" name="Group 37">
            <a:extLst>
              <a:ext uri="{FF2B5EF4-FFF2-40B4-BE49-F238E27FC236}">
                <a16:creationId xmlns:a16="http://schemas.microsoft.com/office/drawing/2014/main" id="{DA0ECA47-BE81-CA4A-82E1-D4F388E8393B}"/>
              </a:ext>
            </a:extLst>
          </p:cNvPr>
          <p:cNvGrpSpPr/>
          <p:nvPr/>
        </p:nvGrpSpPr>
        <p:grpSpPr>
          <a:xfrm>
            <a:off x="7948741" y="1175439"/>
            <a:ext cx="3725490" cy="2092669"/>
            <a:chOff x="8029115" y="1476158"/>
            <a:chExt cx="3358484" cy="2059781"/>
          </a:xfrm>
        </p:grpSpPr>
        <p:sp>
          <p:nvSpPr>
            <p:cNvPr id="37" name="TextBox 20">
              <a:extLst>
                <a:ext uri="{FF2B5EF4-FFF2-40B4-BE49-F238E27FC236}">
                  <a16:creationId xmlns:a16="http://schemas.microsoft.com/office/drawing/2014/main" id="{0D950F43-10CB-2647-A19F-673EE8A40052}"/>
                </a:ext>
              </a:extLst>
            </p:cNvPr>
            <p:cNvSpPr txBox="1"/>
            <p:nvPr/>
          </p:nvSpPr>
          <p:spPr>
            <a:xfrm>
              <a:off x="8529429" y="1476158"/>
              <a:ext cx="2735318" cy="290509"/>
            </a:xfrm>
            <a:prstGeom prst="rect">
              <a:avLst/>
            </a:prstGeom>
            <a:noFill/>
          </p:spPr>
          <p:txBody>
            <a:bodyPr wrap="square" tIns="35989" bIns="35989"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23" b="1" i="0" u="none" strike="noStrike" kern="1200" cap="none" spc="0" normalizeH="0" baseline="0" noProof="0" dirty="0">
                  <a:ln>
                    <a:noFill/>
                  </a:ln>
                  <a:solidFill>
                    <a:srgbClr val="49B7D5"/>
                  </a:solidFill>
                  <a:effectLst/>
                  <a:uLnTx/>
                  <a:uFillTx/>
                  <a:latin typeface="Arial" panose="020B0604020202020204" pitchFamily="34" charset="0"/>
                  <a:ea typeface="Verdana" panose="020B0604030504040204" pitchFamily="34" charset="0"/>
                  <a:cs typeface="Arial" panose="020B0604020202020204" pitchFamily="34" charset="0"/>
                </a:rPr>
                <a:t>OUR</a:t>
              </a:r>
              <a:r>
                <a:rPr kumimoji="0" lang="en-US" sz="1423" b="1" i="0" u="none" strike="noStrike" kern="1200" cap="none" spc="0" normalizeH="0" baseline="0" noProof="0" dirty="0">
                  <a:ln>
                    <a:noFill/>
                  </a:ln>
                  <a:solidFill>
                    <a:srgbClr val="536E89"/>
                  </a:solidFill>
                  <a:effectLst/>
                  <a:uLnTx/>
                  <a:uFillTx/>
                  <a:latin typeface="Arial" panose="020B0604020202020204" pitchFamily="34" charset="0"/>
                  <a:ea typeface="Verdana" panose="020B0604030504040204" pitchFamily="34" charset="0"/>
                  <a:cs typeface="Arial" panose="020B0604020202020204" pitchFamily="34" charset="0"/>
                </a:rPr>
                <a:t> BUSINESS MODEL</a:t>
              </a:r>
            </a:p>
          </p:txBody>
        </p:sp>
        <p:cxnSp>
          <p:nvCxnSpPr>
            <p:cNvPr id="39" name="Straight Connector 38">
              <a:extLst>
                <a:ext uri="{FF2B5EF4-FFF2-40B4-BE49-F238E27FC236}">
                  <a16:creationId xmlns:a16="http://schemas.microsoft.com/office/drawing/2014/main" id="{FDCF7C1F-0D2F-3A47-B227-4D337FE04693}"/>
                </a:ext>
              </a:extLst>
            </p:cNvPr>
            <p:cNvCxnSpPr/>
            <p:nvPr/>
          </p:nvCxnSpPr>
          <p:spPr>
            <a:xfrm>
              <a:off x="8029115" y="3463747"/>
              <a:ext cx="3358484" cy="0"/>
            </a:xfrm>
            <a:prstGeom prst="line">
              <a:avLst/>
            </a:prstGeom>
            <a:ln>
              <a:solidFill>
                <a:srgbClr val="32C3DF"/>
              </a:solidFill>
            </a:ln>
          </p:spPr>
          <p:style>
            <a:lnRef idx="1">
              <a:schemeClr val="accent6"/>
            </a:lnRef>
            <a:fillRef idx="0">
              <a:schemeClr val="accent6"/>
            </a:fillRef>
            <a:effectRef idx="0">
              <a:schemeClr val="accent6"/>
            </a:effectRef>
            <a:fontRef idx="minor">
              <a:schemeClr val="tx1"/>
            </a:fontRef>
          </p:style>
        </p:cxnSp>
        <p:sp>
          <p:nvSpPr>
            <p:cNvPr id="40" name="Rectangle 39">
              <a:extLst>
                <a:ext uri="{FF2B5EF4-FFF2-40B4-BE49-F238E27FC236}">
                  <a16:creationId xmlns:a16="http://schemas.microsoft.com/office/drawing/2014/main" id="{84DBC4E3-FC34-DD4D-94D5-CCB369039C83}"/>
                </a:ext>
              </a:extLst>
            </p:cNvPr>
            <p:cNvSpPr/>
            <p:nvPr/>
          </p:nvSpPr>
          <p:spPr>
            <a:xfrm>
              <a:off x="9741191" y="2337056"/>
              <a:ext cx="804438" cy="1198883"/>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19" b="0" i="0" u="none" strike="noStrike" kern="1200" cap="none" spc="0" normalizeH="0" baseline="0" noProof="0" dirty="0">
                  <a:ln>
                    <a:noFill/>
                  </a:ln>
                  <a:solidFill>
                    <a:srgbClr val="536E89"/>
                  </a:solidFill>
                  <a:effectLst/>
                  <a:uLnTx/>
                  <a:uFillTx/>
                  <a:latin typeface="Arial" panose="020B0604020202020204" pitchFamily="34" charset="0"/>
                  <a:ea typeface="+mn-ea"/>
                  <a:cs typeface="Arial" panose="020B0604020202020204" pitchFamily="34" charset="0"/>
                </a:rPr>
                <a:t>Smart digital solutions for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19" b="0" i="0" u="none" strike="noStrike" kern="1200" cap="none" spc="0" normalizeH="0" baseline="0" noProof="0" dirty="0">
                  <a:ln>
                    <a:noFill/>
                  </a:ln>
                  <a:solidFill>
                    <a:srgbClr val="536E89"/>
                  </a:solidFill>
                  <a:effectLst/>
                  <a:uLnTx/>
                  <a:uFillTx/>
                  <a:latin typeface="Arial" panose="020B0604020202020204" pitchFamily="34" charset="0"/>
                  <a:ea typeface="+mn-ea"/>
                  <a:cs typeface="Arial" panose="020B0604020202020204" pitchFamily="34" charset="0"/>
                </a:rPr>
                <a:t>Animal Health</a:t>
              </a:r>
              <a:endParaRPr kumimoji="0" lang="en-US" sz="1828"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pic>
          <p:nvPicPr>
            <p:cNvPr id="17" name="Picture 16">
              <a:extLst>
                <a:ext uri="{FF2B5EF4-FFF2-40B4-BE49-F238E27FC236}">
                  <a16:creationId xmlns:a16="http://schemas.microsoft.com/office/drawing/2014/main" id="{63B077CE-AED6-6C44-B4AF-7933BA0465C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55757" y="1920473"/>
              <a:ext cx="475280" cy="521275"/>
            </a:xfrm>
            <a:prstGeom prst="rect">
              <a:avLst/>
            </a:prstGeom>
          </p:spPr>
        </p:pic>
        <p:pic>
          <p:nvPicPr>
            <p:cNvPr id="18" name="Picture 17">
              <a:extLst>
                <a:ext uri="{FF2B5EF4-FFF2-40B4-BE49-F238E27FC236}">
                  <a16:creationId xmlns:a16="http://schemas.microsoft.com/office/drawing/2014/main" id="{4E786787-8FA6-9D4A-8DF5-59BCBB18FC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0670" y="1793725"/>
              <a:ext cx="453993" cy="510742"/>
            </a:xfrm>
            <a:prstGeom prst="rect">
              <a:avLst/>
            </a:prstGeom>
          </p:spPr>
        </p:pic>
        <p:sp>
          <p:nvSpPr>
            <p:cNvPr id="41" name="Rectangle 40">
              <a:extLst>
                <a:ext uri="{FF2B5EF4-FFF2-40B4-BE49-F238E27FC236}">
                  <a16:creationId xmlns:a16="http://schemas.microsoft.com/office/drawing/2014/main" id="{17E51038-B913-8444-8ADD-BC085BC20A50}"/>
                </a:ext>
              </a:extLst>
            </p:cNvPr>
            <p:cNvSpPr/>
            <p:nvPr/>
          </p:nvSpPr>
          <p:spPr>
            <a:xfrm>
              <a:off x="8480711" y="2533541"/>
              <a:ext cx="1225373" cy="67012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124"/>
                </a:spcAft>
                <a:buClr>
                  <a:srgbClr val="49B7D5"/>
                </a:buClr>
                <a:buSzTx/>
                <a:buFontTx/>
                <a:buNone/>
                <a:tabLst/>
                <a:defRPr/>
              </a:pPr>
              <a:r>
                <a:rPr kumimoji="0" lang="en-US" sz="1219" b="0" i="0" u="none" strike="noStrike" kern="1200" cap="none" spc="0" normalizeH="0" baseline="0" noProof="0" dirty="0">
                  <a:ln>
                    <a:noFill/>
                  </a:ln>
                  <a:solidFill>
                    <a:srgbClr val="536E89"/>
                  </a:solidFill>
                  <a:effectLst/>
                  <a:uLnTx/>
                  <a:uFillTx/>
                  <a:latin typeface="Arial" panose="020B0604020202020204" pitchFamily="34" charset="0"/>
                  <a:ea typeface="+mn-ea"/>
                  <a:cs typeface="Arial" panose="020B0604020202020204" pitchFamily="34" charset="0"/>
                </a:rPr>
                <a:t>Managed</a:t>
              </a:r>
            </a:p>
            <a:p>
              <a:pPr marL="0" marR="0" lvl="0" indent="0" algn="ctr" defTabSz="457200" rtl="0" eaLnBrk="1" fontAlgn="auto" latinLnBrk="0" hangingPunct="1">
                <a:lnSpc>
                  <a:spcPct val="100000"/>
                </a:lnSpc>
                <a:spcBef>
                  <a:spcPts val="0"/>
                </a:spcBef>
                <a:spcAft>
                  <a:spcPts val="124"/>
                </a:spcAft>
                <a:buClr>
                  <a:srgbClr val="49B7D5"/>
                </a:buClr>
                <a:buSzTx/>
                <a:buFontTx/>
                <a:buNone/>
                <a:tabLst/>
                <a:defRPr/>
              </a:pPr>
              <a:r>
                <a:rPr kumimoji="0" lang="en-US" sz="1219" b="0" i="0" u="none" strike="noStrike" kern="1200" cap="none" spc="0" normalizeH="0" baseline="0" noProof="0" dirty="0">
                  <a:ln>
                    <a:noFill/>
                  </a:ln>
                  <a:solidFill>
                    <a:srgbClr val="536E89"/>
                  </a:solidFill>
                  <a:effectLst/>
                  <a:uLnTx/>
                  <a:uFillTx/>
                  <a:latin typeface="Arial" panose="020B0604020202020204" pitchFamily="34" charset="0"/>
                  <a:ea typeface="+mn-ea"/>
                  <a:cs typeface="Arial" panose="020B0604020202020204" pitchFamily="34" charset="0"/>
                </a:rPr>
                <a:t>Distribution</a:t>
              </a:r>
            </a:p>
            <a:p>
              <a:pPr marL="0" marR="0" lvl="0" indent="0" algn="ctr" defTabSz="457200" rtl="0" eaLnBrk="1" fontAlgn="auto" latinLnBrk="0" hangingPunct="1">
                <a:lnSpc>
                  <a:spcPct val="100000"/>
                </a:lnSpc>
                <a:spcBef>
                  <a:spcPts val="0"/>
                </a:spcBef>
                <a:spcAft>
                  <a:spcPts val="124"/>
                </a:spcAft>
                <a:buClr>
                  <a:srgbClr val="49B7D5"/>
                </a:buClr>
                <a:buSzTx/>
                <a:buFontTx/>
                <a:buNone/>
                <a:tabLst/>
                <a:defRPr/>
              </a:pPr>
              <a:r>
                <a:rPr kumimoji="0" lang="en-US" sz="1219" b="0" i="0" u="none" strike="noStrike" kern="1200" cap="none" spc="0" normalizeH="0" baseline="0" noProof="0" dirty="0">
                  <a:ln>
                    <a:noFill/>
                  </a:ln>
                  <a:solidFill>
                    <a:srgbClr val="536E89"/>
                  </a:solidFill>
                  <a:effectLst/>
                  <a:uLnTx/>
                  <a:uFillTx/>
                  <a:latin typeface="Arial" panose="020B0604020202020204" pitchFamily="34" charset="0"/>
                  <a:ea typeface="+mn-ea"/>
                  <a:cs typeface="Arial" panose="020B0604020202020204" pitchFamily="34" charset="0"/>
                </a:rPr>
                <a:t>Services</a:t>
              </a:r>
            </a:p>
          </p:txBody>
        </p:sp>
      </p:grpSp>
      <p:pic>
        <p:nvPicPr>
          <p:cNvPr id="46" name="Picture 45" descr="A close up of text on a black background&#10;&#10;Description automatically generated">
            <a:extLst>
              <a:ext uri="{FF2B5EF4-FFF2-40B4-BE49-F238E27FC236}">
                <a16:creationId xmlns:a16="http://schemas.microsoft.com/office/drawing/2014/main" id="{48A9D41D-4CE9-664D-B8B5-0F100CBBACB4}"/>
              </a:ext>
            </a:extLst>
          </p:cNvPr>
          <p:cNvPicPr>
            <a:picLocks noChangeAspect="1"/>
          </p:cNvPicPr>
          <p:nvPr/>
        </p:nvPicPr>
        <p:blipFill>
          <a:blip r:embed="rId4"/>
          <a:stretch>
            <a:fillRect/>
          </a:stretch>
        </p:blipFill>
        <p:spPr>
          <a:xfrm>
            <a:off x="10143254" y="65002"/>
            <a:ext cx="1840058" cy="1110437"/>
          </a:xfrm>
          <a:prstGeom prst="rect">
            <a:avLst/>
          </a:prstGeom>
        </p:spPr>
      </p:pic>
      <p:sp>
        <p:nvSpPr>
          <p:cNvPr id="34" name="Rectangle 33">
            <a:extLst>
              <a:ext uri="{FF2B5EF4-FFF2-40B4-BE49-F238E27FC236}">
                <a16:creationId xmlns:a16="http://schemas.microsoft.com/office/drawing/2014/main" id="{19F1027E-D642-4C2F-9E7D-19509D97B0B0}"/>
              </a:ext>
            </a:extLst>
          </p:cNvPr>
          <p:cNvSpPr/>
          <p:nvPr/>
        </p:nvSpPr>
        <p:spPr>
          <a:xfrm>
            <a:off x="7614577" y="2215811"/>
            <a:ext cx="1359278" cy="868443"/>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124"/>
              </a:spcAft>
              <a:buClr>
                <a:srgbClr val="49B7D5"/>
              </a:buClr>
              <a:buSzTx/>
              <a:buFontTx/>
              <a:buNone/>
              <a:tabLst/>
              <a:defRPr/>
            </a:pPr>
            <a:r>
              <a:rPr kumimoji="0" lang="en-US" sz="1219" b="0" i="0" u="none" strike="noStrike" kern="1200" cap="none" spc="0" normalizeH="0" baseline="0" noProof="0" dirty="0">
                <a:ln>
                  <a:noFill/>
                </a:ln>
                <a:solidFill>
                  <a:srgbClr val="536E89"/>
                </a:solidFill>
                <a:effectLst/>
                <a:uLnTx/>
                <a:uFillTx/>
                <a:latin typeface="Arial" panose="020B0604020202020204" pitchFamily="34" charset="0"/>
                <a:ea typeface="+mn-ea"/>
                <a:cs typeface="Arial" panose="020B0604020202020204" pitchFamily="34" charset="0"/>
              </a:rPr>
              <a:t>Develop and Produce</a:t>
            </a:r>
          </a:p>
          <a:p>
            <a:pPr marL="0" marR="0" lvl="0" indent="0" algn="ctr" defTabSz="457200" rtl="0" eaLnBrk="1" fontAlgn="auto" latinLnBrk="0" hangingPunct="1">
              <a:lnSpc>
                <a:spcPct val="100000"/>
              </a:lnSpc>
              <a:spcBef>
                <a:spcPts val="0"/>
              </a:spcBef>
              <a:spcAft>
                <a:spcPts val="124"/>
              </a:spcAft>
              <a:buClr>
                <a:srgbClr val="49B7D5"/>
              </a:buClr>
              <a:buSzTx/>
              <a:buFontTx/>
              <a:buNone/>
              <a:tabLst/>
              <a:defRPr/>
            </a:pPr>
            <a:r>
              <a:rPr kumimoji="0" lang="en-US" sz="1219" b="0" i="0" u="none" strike="noStrike" kern="1200" cap="none" spc="0" normalizeH="0" baseline="0" noProof="0" dirty="0">
                <a:ln>
                  <a:noFill/>
                </a:ln>
                <a:solidFill>
                  <a:srgbClr val="536E89"/>
                </a:solidFill>
                <a:effectLst/>
                <a:uLnTx/>
                <a:uFillTx/>
                <a:latin typeface="Arial" panose="020B0604020202020204" pitchFamily="34" charset="0"/>
                <a:ea typeface="+mn-ea"/>
                <a:cs typeface="Arial" panose="020B0604020202020204" pitchFamily="34" charset="0"/>
              </a:rPr>
              <a:t>Biological</a:t>
            </a:r>
          </a:p>
          <a:p>
            <a:pPr marL="0" marR="0" lvl="0" indent="0" algn="ctr" defTabSz="457200" rtl="0" eaLnBrk="1" fontAlgn="auto" latinLnBrk="0" hangingPunct="1">
              <a:lnSpc>
                <a:spcPct val="100000"/>
              </a:lnSpc>
              <a:spcBef>
                <a:spcPts val="0"/>
              </a:spcBef>
              <a:spcAft>
                <a:spcPts val="124"/>
              </a:spcAft>
              <a:buClr>
                <a:srgbClr val="49B7D5"/>
              </a:buClr>
              <a:buSzTx/>
              <a:buFontTx/>
              <a:buNone/>
              <a:tabLst/>
              <a:defRPr/>
            </a:pPr>
            <a:r>
              <a:rPr kumimoji="0" lang="en-US" sz="1219" b="0" i="0" u="none" strike="noStrike" kern="1200" cap="none" spc="0" normalizeH="0" baseline="0" noProof="0" dirty="0">
                <a:ln>
                  <a:noFill/>
                </a:ln>
                <a:solidFill>
                  <a:srgbClr val="536E89"/>
                </a:solidFill>
                <a:effectLst/>
                <a:uLnTx/>
                <a:uFillTx/>
                <a:latin typeface="Arial" panose="020B0604020202020204" pitchFamily="34" charset="0"/>
                <a:ea typeface="+mn-ea"/>
                <a:cs typeface="Arial" panose="020B0604020202020204" pitchFamily="34" charset="0"/>
              </a:rPr>
              <a:t>Solutions</a:t>
            </a:r>
          </a:p>
        </p:txBody>
      </p:sp>
      <p:pic>
        <p:nvPicPr>
          <p:cNvPr id="35" name="Picture 34">
            <a:extLst>
              <a:ext uri="{FF2B5EF4-FFF2-40B4-BE49-F238E27FC236}">
                <a16:creationId xmlns:a16="http://schemas.microsoft.com/office/drawing/2014/main" id="{BB9CFB3C-9EA4-4958-855A-5007A60A23A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87524" y="1520609"/>
            <a:ext cx="607264" cy="615870"/>
          </a:xfrm>
          <a:prstGeom prst="rect">
            <a:avLst/>
          </a:prstGeom>
        </p:spPr>
      </p:pic>
    </p:spTree>
    <p:extLst>
      <p:ext uri="{BB962C8B-B14F-4D97-AF65-F5344CB8AC3E}">
        <p14:creationId xmlns:p14="http://schemas.microsoft.com/office/powerpoint/2010/main" val="15834801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D78C0-409A-4449-9109-FCB1069F1C50}"/>
              </a:ext>
            </a:extLst>
          </p:cNvPr>
          <p:cNvSpPr>
            <a:spLocks noGrp="1"/>
          </p:cNvSpPr>
          <p:nvPr>
            <p:ph type="title"/>
          </p:nvPr>
        </p:nvSpPr>
        <p:spPr>
          <a:xfrm>
            <a:off x="168499" y="123907"/>
            <a:ext cx="10365317" cy="719138"/>
          </a:xfrm>
        </p:spPr>
        <p:txBody>
          <a:bodyPr/>
          <a:lstStyle/>
          <a:p>
            <a:pPr algn="ctr"/>
            <a:r>
              <a:rPr lang="en-US" dirty="0"/>
              <a:t>Workforce Profile</a:t>
            </a:r>
          </a:p>
        </p:txBody>
      </p:sp>
      <p:graphicFrame>
        <p:nvGraphicFramePr>
          <p:cNvPr id="6" name="object 28"/>
          <p:cNvGraphicFramePr>
            <a:graphicFrameLocks noGrp="1"/>
          </p:cNvGraphicFramePr>
          <p:nvPr>
            <p:extLst>
              <p:ext uri="{D42A27DB-BD31-4B8C-83A1-F6EECF244321}">
                <p14:modId xmlns:p14="http://schemas.microsoft.com/office/powerpoint/2010/main" val="203245475"/>
              </p:ext>
            </p:extLst>
          </p:nvPr>
        </p:nvGraphicFramePr>
        <p:xfrm>
          <a:off x="1211280" y="866899"/>
          <a:ext cx="9666517" cy="4476997"/>
        </p:xfrm>
        <a:graphic>
          <a:graphicData uri="http://schemas.openxmlformats.org/drawingml/2006/table">
            <a:tbl>
              <a:tblPr firstRow="1" bandRow="1">
                <a:tableStyleId>{2D5ABB26-0587-4C30-8999-92F81FD0307C}</a:tableStyleId>
              </a:tblPr>
              <a:tblGrid>
                <a:gridCol w="2962264">
                  <a:extLst>
                    <a:ext uri="{9D8B030D-6E8A-4147-A177-3AD203B41FA5}">
                      <a16:colId xmlns:a16="http://schemas.microsoft.com/office/drawing/2014/main" val="20000"/>
                    </a:ext>
                  </a:extLst>
                </a:gridCol>
                <a:gridCol w="654829">
                  <a:extLst>
                    <a:ext uri="{9D8B030D-6E8A-4147-A177-3AD203B41FA5}">
                      <a16:colId xmlns:a16="http://schemas.microsoft.com/office/drawing/2014/main" val="20001"/>
                    </a:ext>
                  </a:extLst>
                </a:gridCol>
                <a:gridCol w="583652">
                  <a:extLst>
                    <a:ext uri="{9D8B030D-6E8A-4147-A177-3AD203B41FA5}">
                      <a16:colId xmlns:a16="http://schemas.microsoft.com/office/drawing/2014/main" val="20002"/>
                    </a:ext>
                  </a:extLst>
                </a:gridCol>
                <a:gridCol w="684576">
                  <a:extLst>
                    <a:ext uri="{9D8B030D-6E8A-4147-A177-3AD203B41FA5}">
                      <a16:colId xmlns:a16="http://schemas.microsoft.com/office/drawing/2014/main" val="20003"/>
                    </a:ext>
                  </a:extLst>
                </a:gridCol>
                <a:gridCol w="539995">
                  <a:extLst>
                    <a:ext uri="{9D8B030D-6E8A-4147-A177-3AD203B41FA5}">
                      <a16:colId xmlns:a16="http://schemas.microsoft.com/office/drawing/2014/main" val="20004"/>
                    </a:ext>
                  </a:extLst>
                </a:gridCol>
                <a:gridCol w="539997">
                  <a:extLst>
                    <a:ext uri="{9D8B030D-6E8A-4147-A177-3AD203B41FA5}">
                      <a16:colId xmlns:a16="http://schemas.microsoft.com/office/drawing/2014/main" val="20005"/>
                    </a:ext>
                  </a:extLst>
                </a:gridCol>
                <a:gridCol w="539047">
                  <a:extLst>
                    <a:ext uri="{9D8B030D-6E8A-4147-A177-3AD203B41FA5}">
                      <a16:colId xmlns:a16="http://schemas.microsoft.com/office/drawing/2014/main" val="20006"/>
                    </a:ext>
                  </a:extLst>
                </a:gridCol>
                <a:gridCol w="539047">
                  <a:extLst>
                    <a:ext uri="{9D8B030D-6E8A-4147-A177-3AD203B41FA5}">
                      <a16:colId xmlns:a16="http://schemas.microsoft.com/office/drawing/2014/main" val="20007"/>
                    </a:ext>
                  </a:extLst>
                </a:gridCol>
                <a:gridCol w="539047">
                  <a:extLst>
                    <a:ext uri="{9D8B030D-6E8A-4147-A177-3AD203B41FA5}">
                      <a16:colId xmlns:a16="http://schemas.microsoft.com/office/drawing/2014/main" val="20008"/>
                    </a:ext>
                  </a:extLst>
                </a:gridCol>
                <a:gridCol w="646288">
                  <a:extLst>
                    <a:ext uri="{9D8B030D-6E8A-4147-A177-3AD203B41FA5}">
                      <a16:colId xmlns:a16="http://schemas.microsoft.com/office/drawing/2014/main" val="20009"/>
                    </a:ext>
                  </a:extLst>
                </a:gridCol>
                <a:gridCol w="648184">
                  <a:extLst>
                    <a:ext uri="{9D8B030D-6E8A-4147-A177-3AD203B41FA5}">
                      <a16:colId xmlns:a16="http://schemas.microsoft.com/office/drawing/2014/main" val="20010"/>
                    </a:ext>
                  </a:extLst>
                </a:gridCol>
                <a:gridCol w="789591">
                  <a:extLst>
                    <a:ext uri="{9D8B030D-6E8A-4147-A177-3AD203B41FA5}">
                      <a16:colId xmlns:a16="http://schemas.microsoft.com/office/drawing/2014/main" val="20011"/>
                    </a:ext>
                  </a:extLst>
                </a:gridCol>
              </a:tblGrid>
              <a:tr h="595653">
                <a:tc rowSpan="3">
                  <a:txBody>
                    <a:bodyPr/>
                    <a:lstStyle/>
                    <a:p>
                      <a:pPr>
                        <a:lnSpc>
                          <a:spcPct val="100000"/>
                        </a:lnSpc>
                        <a:spcBef>
                          <a:spcPts val="35"/>
                        </a:spcBef>
                      </a:pPr>
                      <a:endParaRPr sz="1200" b="1" dirty="0">
                        <a:latin typeface="Calibri" panose="020F0502020204030204" pitchFamily="34" charset="0"/>
                        <a:cs typeface="Calibri" panose="020F0502020204030204" pitchFamily="34" charset="0"/>
                      </a:endParaRPr>
                    </a:p>
                    <a:p>
                      <a:pPr marL="414020">
                        <a:lnSpc>
                          <a:spcPct val="100000"/>
                        </a:lnSpc>
                        <a:spcBef>
                          <a:spcPts val="5"/>
                        </a:spcBef>
                      </a:pPr>
                      <a:r>
                        <a:rPr sz="1200" b="1" spc="-55" dirty="0">
                          <a:solidFill>
                            <a:srgbClr val="FFFFFF"/>
                          </a:solidFill>
                          <a:latin typeface="Calibri" panose="020F0502020204030204" pitchFamily="34" charset="0"/>
                          <a:cs typeface="Calibri" panose="020F0502020204030204" pitchFamily="34" charset="0"/>
                        </a:rPr>
                        <a:t>OCCUPATIONAL</a:t>
                      </a:r>
                      <a:r>
                        <a:rPr sz="1200" b="1" spc="-5" dirty="0">
                          <a:solidFill>
                            <a:srgbClr val="FFFFFF"/>
                          </a:solidFill>
                          <a:latin typeface="Calibri" panose="020F0502020204030204" pitchFamily="34" charset="0"/>
                          <a:cs typeface="Calibri" panose="020F0502020204030204" pitchFamily="34" charset="0"/>
                        </a:rPr>
                        <a:t> </a:t>
                      </a:r>
                      <a:r>
                        <a:rPr sz="1200" b="1" spc="-40" dirty="0">
                          <a:solidFill>
                            <a:srgbClr val="FFFFFF"/>
                          </a:solidFill>
                          <a:latin typeface="Calibri" panose="020F0502020204030204" pitchFamily="34" charset="0"/>
                          <a:cs typeface="Calibri" panose="020F0502020204030204" pitchFamily="34" charset="0"/>
                        </a:rPr>
                        <a:t>LEVELS</a:t>
                      </a:r>
                      <a:endParaRPr sz="1200" b="1" dirty="0">
                        <a:latin typeface="Calibri" panose="020F0502020204030204" pitchFamily="34" charset="0"/>
                        <a:cs typeface="Calibri" panose="020F0502020204030204" pitchFamily="34" charset="0"/>
                      </a:endParaRPr>
                    </a:p>
                    <a:p>
                      <a:pPr>
                        <a:lnSpc>
                          <a:spcPct val="100000"/>
                        </a:lnSpc>
                      </a:pPr>
                      <a:endParaRPr sz="1200" b="1" dirty="0">
                        <a:latin typeface="Calibri" panose="020F0502020204030204" pitchFamily="34" charset="0"/>
                        <a:cs typeface="Calibri" panose="020F0502020204030204" pitchFamily="34" charset="0"/>
                      </a:endParaRPr>
                    </a:p>
                    <a:p>
                      <a:pPr marL="67945">
                        <a:lnSpc>
                          <a:spcPct val="100000"/>
                        </a:lnSpc>
                        <a:spcBef>
                          <a:spcPts val="740"/>
                        </a:spcBef>
                      </a:pPr>
                      <a:r>
                        <a:rPr sz="1200" b="1" spc="-50" dirty="0">
                          <a:latin typeface="Calibri" panose="020F0502020204030204" pitchFamily="34" charset="0"/>
                          <a:cs typeface="Calibri" panose="020F0502020204030204" pitchFamily="34" charset="0"/>
                        </a:rPr>
                        <a:t>Top</a:t>
                      </a:r>
                      <a:r>
                        <a:rPr sz="1200" b="1" spc="-5" dirty="0">
                          <a:latin typeface="Calibri" panose="020F0502020204030204" pitchFamily="34" charset="0"/>
                          <a:cs typeface="Calibri" panose="020F0502020204030204" pitchFamily="34" charset="0"/>
                        </a:rPr>
                        <a:t> </a:t>
                      </a:r>
                      <a:r>
                        <a:rPr sz="1200" b="1" spc="-40" dirty="0">
                          <a:latin typeface="Calibri" panose="020F0502020204030204" pitchFamily="34" charset="0"/>
                          <a:cs typeface="Calibri" panose="020F0502020204030204" pitchFamily="34" charset="0"/>
                        </a:rPr>
                        <a:t>management</a:t>
                      </a:r>
                      <a:endParaRPr sz="1200" b="1" dirty="0">
                        <a:latin typeface="Calibri" panose="020F0502020204030204" pitchFamily="34" charset="0"/>
                        <a:cs typeface="Calibri" panose="020F0502020204030204" pitchFamily="34" charset="0"/>
                      </a:endParaRPr>
                    </a:p>
                  </a:txBody>
                  <a:tcPr marL="0" marR="0" marT="4445" marB="0">
                    <a:lnL w="12700" cap="flat" cmpd="sng" algn="ctr">
                      <a:solidFill>
                        <a:schemeClr val="bg1">
                          <a:lumMod val="75000"/>
                        </a:schemeClr>
                      </a:solidFill>
                      <a:prstDash val="solid"/>
                      <a:round/>
                      <a:headEnd type="none" w="med" len="med"/>
                      <a:tailEnd type="none" w="med" len="med"/>
                    </a:lnL>
                    <a:lnR w="6350">
                      <a:solidFill>
                        <a:srgbClr val="FFFFFF"/>
                      </a:solidFill>
                      <a:prstDash val="solid"/>
                    </a:lnR>
                    <a:lnT w="12700" cap="flat" cmpd="sng" algn="ctr">
                      <a:solidFill>
                        <a:schemeClr val="bg1">
                          <a:lumMod val="75000"/>
                        </a:schemeClr>
                      </a:solidFill>
                      <a:prstDash val="solid"/>
                      <a:round/>
                      <a:headEnd type="none" w="med" len="med"/>
                      <a:tailEnd type="none" w="med" len="med"/>
                    </a:lnT>
                    <a:lnB w="6350">
                      <a:solidFill>
                        <a:srgbClr val="95A0A9"/>
                      </a:solidFill>
                      <a:prstDash val="solid"/>
                    </a:lnB>
                  </a:tcPr>
                </a:tc>
                <a:tc gridSpan="4">
                  <a:txBody>
                    <a:bodyPr/>
                    <a:lstStyle/>
                    <a:p>
                      <a:pPr algn="ctr">
                        <a:lnSpc>
                          <a:spcPct val="100000"/>
                        </a:lnSpc>
                        <a:spcBef>
                          <a:spcPts val="705"/>
                        </a:spcBef>
                      </a:pPr>
                      <a:r>
                        <a:rPr sz="1200" b="1" spc="-50" dirty="0">
                          <a:solidFill>
                            <a:srgbClr val="FFFFFF"/>
                          </a:solidFill>
                          <a:latin typeface="Calibri" panose="020F0502020204030204" pitchFamily="34" charset="0"/>
                          <a:cs typeface="Calibri" panose="020F0502020204030204" pitchFamily="34" charset="0"/>
                        </a:rPr>
                        <a:t>MALE</a:t>
                      </a:r>
                      <a:endParaRPr sz="1200" dirty="0">
                        <a:latin typeface="Calibri" panose="020F0502020204030204" pitchFamily="34" charset="0"/>
                        <a:cs typeface="Calibri" panose="020F0502020204030204" pitchFamily="34" charset="0"/>
                      </a:endParaRPr>
                    </a:p>
                  </a:txBody>
                  <a:tcPr marL="0" marR="0" marT="89535" marB="0">
                    <a:lnL w="6350">
                      <a:solidFill>
                        <a:srgbClr val="FFFFFF"/>
                      </a:solidFill>
                      <a:prstDash val="solid"/>
                    </a:lnL>
                    <a:lnR w="6350">
                      <a:solidFill>
                        <a:srgbClr val="FFFFFF"/>
                      </a:solidFill>
                      <a:prstDash val="solid"/>
                    </a:lnR>
                    <a:lnB w="6350">
                      <a:solidFill>
                        <a:srgbClr val="FFFFFF"/>
                      </a:solidFill>
                      <a:prstDash val="solid"/>
                    </a:lnB>
                    <a:solidFill>
                      <a:srgbClr val="006892"/>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4">
                  <a:txBody>
                    <a:bodyPr/>
                    <a:lstStyle/>
                    <a:p>
                      <a:pPr algn="ctr">
                        <a:lnSpc>
                          <a:spcPct val="100000"/>
                        </a:lnSpc>
                        <a:spcBef>
                          <a:spcPts val="705"/>
                        </a:spcBef>
                      </a:pPr>
                      <a:r>
                        <a:rPr sz="1200" b="1" spc="-45" dirty="0">
                          <a:solidFill>
                            <a:srgbClr val="FFFFFF"/>
                          </a:solidFill>
                          <a:latin typeface="Calibri" panose="020F0502020204030204" pitchFamily="34" charset="0"/>
                          <a:cs typeface="Calibri" panose="020F0502020204030204" pitchFamily="34" charset="0"/>
                        </a:rPr>
                        <a:t>FEMALE</a:t>
                      </a:r>
                      <a:endParaRPr sz="1200">
                        <a:latin typeface="Calibri" panose="020F0502020204030204" pitchFamily="34" charset="0"/>
                        <a:cs typeface="Calibri" panose="020F0502020204030204" pitchFamily="34" charset="0"/>
                      </a:endParaRPr>
                    </a:p>
                  </a:txBody>
                  <a:tcPr marL="0" marR="0" marT="89535" marB="0">
                    <a:lnL w="6350">
                      <a:solidFill>
                        <a:srgbClr val="FFFFFF"/>
                      </a:solidFill>
                      <a:prstDash val="solid"/>
                    </a:lnL>
                    <a:lnR w="6350">
                      <a:solidFill>
                        <a:srgbClr val="FFFFFF"/>
                      </a:solidFill>
                      <a:prstDash val="solid"/>
                    </a:lnR>
                    <a:lnB w="6350">
                      <a:solidFill>
                        <a:srgbClr val="FFFFFF"/>
                      </a:solidFill>
                      <a:prstDash val="solid"/>
                    </a:lnB>
                    <a:solidFill>
                      <a:srgbClr val="006892"/>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2">
                  <a:txBody>
                    <a:bodyPr/>
                    <a:lstStyle/>
                    <a:p>
                      <a:pPr marL="194310" marR="184785" indent="55880">
                        <a:lnSpc>
                          <a:spcPct val="71400"/>
                        </a:lnSpc>
                        <a:spcBef>
                          <a:spcPts val="635"/>
                        </a:spcBef>
                      </a:pPr>
                      <a:r>
                        <a:rPr sz="1200" b="1" spc="-40" dirty="0">
                          <a:solidFill>
                            <a:srgbClr val="FFFFFF"/>
                          </a:solidFill>
                          <a:latin typeface="Calibri" panose="020F0502020204030204" pitchFamily="34" charset="0"/>
                          <a:cs typeface="Calibri" panose="020F0502020204030204" pitchFamily="34" charset="0"/>
                        </a:rPr>
                        <a:t>FOREIGN  </a:t>
                      </a:r>
                      <a:r>
                        <a:rPr sz="1200" b="1" spc="-45" dirty="0">
                          <a:solidFill>
                            <a:srgbClr val="FFFFFF"/>
                          </a:solidFill>
                          <a:latin typeface="Calibri" panose="020F0502020204030204" pitchFamily="34" charset="0"/>
                          <a:cs typeface="Calibri" panose="020F0502020204030204" pitchFamily="34" charset="0"/>
                        </a:rPr>
                        <a:t>N</a:t>
                      </a:r>
                      <a:r>
                        <a:rPr sz="1200" b="1" spc="-110" dirty="0">
                          <a:solidFill>
                            <a:srgbClr val="FFFFFF"/>
                          </a:solidFill>
                          <a:latin typeface="Calibri" panose="020F0502020204030204" pitchFamily="34" charset="0"/>
                          <a:cs typeface="Calibri" panose="020F0502020204030204" pitchFamily="34" charset="0"/>
                        </a:rPr>
                        <a:t>A</a:t>
                      </a:r>
                      <a:r>
                        <a:rPr sz="1200" b="1" spc="-35" dirty="0">
                          <a:solidFill>
                            <a:srgbClr val="FFFFFF"/>
                          </a:solidFill>
                          <a:latin typeface="Calibri" panose="020F0502020204030204" pitchFamily="34" charset="0"/>
                          <a:cs typeface="Calibri" panose="020F0502020204030204" pitchFamily="34" charset="0"/>
                        </a:rPr>
                        <a:t>T</a:t>
                      </a:r>
                      <a:r>
                        <a:rPr sz="1200" b="1" spc="-45" dirty="0">
                          <a:solidFill>
                            <a:srgbClr val="FFFFFF"/>
                          </a:solidFill>
                          <a:latin typeface="Calibri" panose="020F0502020204030204" pitchFamily="34" charset="0"/>
                          <a:cs typeface="Calibri" panose="020F0502020204030204" pitchFamily="34" charset="0"/>
                        </a:rPr>
                        <a:t>I</a:t>
                      </a:r>
                      <a:r>
                        <a:rPr sz="1200" b="1" spc="-35" dirty="0">
                          <a:solidFill>
                            <a:srgbClr val="FFFFFF"/>
                          </a:solidFill>
                          <a:latin typeface="Calibri" panose="020F0502020204030204" pitchFamily="34" charset="0"/>
                          <a:cs typeface="Calibri" panose="020F0502020204030204" pitchFamily="34" charset="0"/>
                        </a:rPr>
                        <a:t>O</a:t>
                      </a:r>
                      <a:r>
                        <a:rPr sz="1200" b="1" spc="-45" dirty="0">
                          <a:solidFill>
                            <a:srgbClr val="FFFFFF"/>
                          </a:solidFill>
                          <a:latin typeface="Calibri" panose="020F0502020204030204" pitchFamily="34" charset="0"/>
                          <a:cs typeface="Calibri" panose="020F0502020204030204" pitchFamily="34" charset="0"/>
                        </a:rPr>
                        <a:t>N</a:t>
                      </a:r>
                      <a:r>
                        <a:rPr sz="1200" b="1" spc="-50" dirty="0">
                          <a:solidFill>
                            <a:srgbClr val="FFFFFF"/>
                          </a:solidFill>
                          <a:latin typeface="Calibri" panose="020F0502020204030204" pitchFamily="34" charset="0"/>
                          <a:cs typeface="Calibri" panose="020F0502020204030204" pitchFamily="34" charset="0"/>
                        </a:rPr>
                        <a:t>A</a:t>
                      </a:r>
                      <a:r>
                        <a:rPr sz="1200" b="1" spc="-80" dirty="0">
                          <a:solidFill>
                            <a:srgbClr val="FFFFFF"/>
                          </a:solidFill>
                          <a:latin typeface="Calibri" panose="020F0502020204030204" pitchFamily="34" charset="0"/>
                          <a:cs typeface="Calibri" panose="020F0502020204030204" pitchFamily="34" charset="0"/>
                        </a:rPr>
                        <a:t>L</a:t>
                      </a:r>
                      <a:r>
                        <a:rPr sz="1200" b="1" dirty="0">
                          <a:solidFill>
                            <a:srgbClr val="FFFFFF"/>
                          </a:solidFill>
                          <a:latin typeface="Calibri" panose="020F0502020204030204" pitchFamily="34" charset="0"/>
                          <a:cs typeface="Calibri" panose="020F0502020204030204" pitchFamily="34" charset="0"/>
                        </a:rPr>
                        <a:t>S</a:t>
                      </a:r>
                      <a:endParaRPr sz="1200">
                        <a:latin typeface="Calibri" panose="020F0502020204030204" pitchFamily="34" charset="0"/>
                        <a:cs typeface="Calibri" panose="020F0502020204030204" pitchFamily="34" charset="0"/>
                      </a:endParaRPr>
                    </a:p>
                  </a:txBody>
                  <a:tcPr marL="0" marR="0" marT="80645" marB="0">
                    <a:lnL w="6350">
                      <a:solidFill>
                        <a:srgbClr val="FFFFFF"/>
                      </a:solidFill>
                      <a:prstDash val="solid"/>
                    </a:lnL>
                    <a:lnR w="6350">
                      <a:solidFill>
                        <a:srgbClr val="FFFFFF"/>
                      </a:solidFill>
                      <a:prstDash val="solid"/>
                    </a:lnR>
                    <a:lnB w="6350">
                      <a:solidFill>
                        <a:srgbClr val="FFFFFF"/>
                      </a:solidFill>
                      <a:prstDash val="solid"/>
                    </a:lnB>
                    <a:solidFill>
                      <a:srgbClr val="006892"/>
                    </a:solidFill>
                  </a:tcPr>
                </a:tc>
                <a:tc hMerge="1">
                  <a:txBody>
                    <a:bodyPr/>
                    <a:lstStyle/>
                    <a:p>
                      <a:endParaRPr/>
                    </a:p>
                  </a:txBody>
                  <a:tcPr marL="0" marR="0" marT="0" marB="0"/>
                </a:tc>
                <a:tc rowSpan="2">
                  <a:txBody>
                    <a:bodyPr/>
                    <a:lstStyle/>
                    <a:p>
                      <a:pPr>
                        <a:lnSpc>
                          <a:spcPct val="100000"/>
                        </a:lnSpc>
                        <a:spcBef>
                          <a:spcPts val="20"/>
                        </a:spcBef>
                      </a:pPr>
                      <a:endParaRPr sz="1200" dirty="0">
                        <a:latin typeface="Calibri" panose="020F0502020204030204" pitchFamily="34" charset="0"/>
                        <a:cs typeface="Calibri" panose="020F0502020204030204" pitchFamily="34" charset="0"/>
                      </a:endParaRPr>
                    </a:p>
                    <a:p>
                      <a:pPr marL="138430">
                        <a:lnSpc>
                          <a:spcPct val="100000"/>
                        </a:lnSpc>
                        <a:spcBef>
                          <a:spcPts val="5"/>
                        </a:spcBef>
                      </a:pPr>
                      <a:r>
                        <a:rPr sz="1200" b="1" spc="-70" dirty="0">
                          <a:solidFill>
                            <a:srgbClr val="FFFFFF"/>
                          </a:solidFill>
                          <a:latin typeface="Calibri" panose="020F0502020204030204" pitchFamily="34" charset="0"/>
                          <a:cs typeface="Calibri" panose="020F0502020204030204" pitchFamily="34" charset="0"/>
                        </a:rPr>
                        <a:t>TOTAL</a:t>
                      </a:r>
                      <a:endParaRPr sz="1200" dirty="0">
                        <a:latin typeface="Calibri" panose="020F0502020204030204" pitchFamily="34" charset="0"/>
                        <a:cs typeface="Calibri" panose="020F0502020204030204" pitchFamily="34" charset="0"/>
                      </a:endParaRPr>
                    </a:p>
                  </a:txBody>
                  <a:tcPr marL="0" marR="0" marT="2540" marB="0">
                    <a:lnL w="6350" cap="flat" cmpd="sng" algn="ctr">
                      <a:solidFill>
                        <a:srgbClr val="FFFFFF"/>
                      </a:solidFill>
                      <a:prstDash val="solid"/>
                      <a:round/>
                      <a:headEnd type="none" w="med" len="med"/>
                      <a:tailEnd type="none" w="med" len="med"/>
                    </a:lnL>
                    <a:lnB w="6350">
                      <a:solidFill>
                        <a:srgbClr val="FFFFFF"/>
                      </a:solidFill>
                      <a:prstDash val="solid"/>
                    </a:lnB>
                    <a:solidFill>
                      <a:srgbClr val="95A0A9"/>
                    </a:solidFill>
                  </a:tcPr>
                </a:tc>
                <a:extLst>
                  <a:ext uri="{0D108BD9-81ED-4DB2-BD59-A6C34878D82A}">
                    <a16:rowId xmlns:a16="http://schemas.microsoft.com/office/drawing/2014/main" val="10000"/>
                  </a:ext>
                </a:extLst>
              </a:tr>
              <a:tr h="363955">
                <a:tc vMerge="1">
                  <a:txBody>
                    <a:bodyPr/>
                    <a:lstStyle/>
                    <a:p>
                      <a:endParaRPr/>
                    </a:p>
                  </a:txBody>
                  <a:tcPr marL="0" marR="0" marT="4445" marB="0">
                    <a:lnR w="6350">
                      <a:solidFill>
                        <a:srgbClr val="FFFFFF"/>
                      </a:solidFill>
                      <a:prstDash val="solid"/>
                    </a:lnR>
                    <a:lnB w="6350">
                      <a:solidFill>
                        <a:srgbClr val="95A0A9"/>
                      </a:solidFill>
                      <a:prstDash val="solid"/>
                    </a:lnB>
                  </a:tcPr>
                </a:tc>
                <a:tc>
                  <a:txBody>
                    <a:bodyPr/>
                    <a:lstStyle/>
                    <a:p>
                      <a:pPr marL="149860">
                        <a:lnSpc>
                          <a:spcPct val="100000"/>
                        </a:lnSpc>
                        <a:spcBef>
                          <a:spcPts val="330"/>
                        </a:spcBef>
                      </a:pPr>
                      <a:r>
                        <a:rPr sz="1200" b="1" dirty="0">
                          <a:solidFill>
                            <a:srgbClr val="FFFFFF"/>
                          </a:solidFill>
                          <a:latin typeface="Calibri" panose="020F0502020204030204" pitchFamily="34" charset="0"/>
                          <a:cs typeface="Calibri" panose="020F0502020204030204" pitchFamily="34" charset="0"/>
                        </a:rPr>
                        <a:t>A</a:t>
                      </a:r>
                      <a:endParaRPr sz="1200" dirty="0">
                        <a:latin typeface="Calibri" panose="020F0502020204030204" pitchFamily="34" charset="0"/>
                        <a:cs typeface="Calibri" panose="020F0502020204030204" pitchFamily="34" charset="0"/>
                      </a:endParaRPr>
                    </a:p>
                  </a:txBody>
                  <a:tcPr marL="0" marR="0" marT="4191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006892"/>
                    </a:solidFill>
                  </a:tcPr>
                </a:tc>
                <a:tc>
                  <a:txBody>
                    <a:bodyPr/>
                    <a:lstStyle/>
                    <a:p>
                      <a:pPr algn="ctr">
                        <a:lnSpc>
                          <a:spcPct val="100000"/>
                        </a:lnSpc>
                        <a:spcBef>
                          <a:spcPts val="330"/>
                        </a:spcBef>
                      </a:pPr>
                      <a:r>
                        <a:rPr sz="1200" b="1" dirty="0">
                          <a:solidFill>
                            <a:srgbClr val="FFFFFF"/>
                          </a:solidFill>
                          <a:latin typeface="Calibri" panose="020F0502020204030204" pitchFamily="34" charset="0"/>
                          <a:cs typeface="Calibri" panose="020F0502020204030204" pitchFamily="34" charset="0"/>
                        </a:rPr>
                        <a:t>C</a:t>
                      </a:r>
                      <a:endParaRPr sz="1200" dirty="0">
                        <a:latin typeface="Calibri" panose="020F0502020204030204" pitchFamily="34" charset="0"/>
                        <a:cs typeface="Calibri" panose="020F0502020204030204" pitchFamily="34" charset="0"/>
                      </a:endParaRPr>
                    </a:p>
                  </a:txBody>
                  <a:tcPr marL="0" marR="0" marT="4191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006892"/>
                    </a:solidFill>
                  </a:tcPr>
                </a:tc>
                <a:tc>
                  <a:txBody>
                    <a:bodyPr/>
                    <a:lstStyle/>
                    <a:p>
                      <a:pPr algn="ctr">
                        <a:lnSpc>
                          <a:spcPct val="100000"/>
                        </a:lnSpc>
                        <a:spcBef>
                          <a:spcPts val="330"/>
                        </a:spcBef>
                      </a:pPr>
                      <a:r>
                        <a:rPr sz="1200" b="1" dirty="0">
                          <a:solidFill>
                            <a:srgbClr val="FFFFFF"/>
                          </a:solidFill>
                          <a:latin typeface="Calibri" panose="020F0502020204030204" pitchFamily="34" charset="0"/>
                          <a:cs typeface="Calibri" panose="020F0502020204030204" pitchFamily="34" charset="0"/>
                        </a:rPr>
                        <a:t>I</a:t>
                      </a:r>
                      <a:endParaRPr sz="1200">
                        <a:latin typeface="Calibri" panose="020F0502020204030204" pitchFamily="34" charset="0"/>
                        <a:cs typeface="Calibri" panose="020F0502020204030204" pitchFamily="34" charset="0"/>
                      </a:endParaRPr>
                    </a:p>
                  </a:txBody>
                  <a:tcPr marL="0" marR="0" marT="4191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006892"/>
                    </a:solidFill>
                  </a:tcPr>
                </a:tc>
                <a:tc>
                  <a:txBody>
                    <a:bodyPr/>
                    <a:lstStyle/>
                    <a:p>
                      <a:pPr algn="ctr">
                        <a:lnSpc>
                          <a:spcPct val="100000"/>
                        </a:lnSpc>
                        <a:spcBef>
                          <a:spcPts val="330"/>
                        </a:spcBef>
                      </a:pPr>
                      <a:r>
                        <a:rPr sz="1200" b="1" dirty="0">
                          <a:solidFill>
                            <a:srgbClr val="FFFFFF"/>
                          </a:solidFill>
                          <a:latin typeface="Calibri" panose="020F0502020204030204" pitchFamily="34" charset="0"/>
                          <a:cs typeface="Calibri" panose="020F0502020204030204" pitchFamily="34" charset="0"/>
                        </a:rPr>
                        <a:t>W</a:t>
                      </a:r>
                      <a:endParaRPr sz="1200">
                        <a:latin typeface="Calibri" panose="020F0502020204030204" pitchFamily="34" charset="0"/>
                        <a:cs typeface="Calibri" panose="020F0502020204030204" pitchFamily="34" charset="0"/>
                      </a:endParaRPr>
                    </a:p>
                  </a:txBody>
                  <a:tcPr marL="0" marR="0" marT="41910" marB="0">
                    <a:lnL w="6350">
                      <a:solidFill>
                        <a:srgbClr val="FFFFFF"/>
                      </a:solidFill>
                      <a:prstDash val="solid"/>
                    </a:lnL>
                    <a:lnR w="9525">
                      <a:solidFill>
                        <a:srgbClr val="FFFFFF"/>
                      </a:solidFill>
                      <a:prstDash val="solid"/>
                    </a:lnR>
                    <a:lnT w="6350">
                      <a:solidFill>
                        <a:srgbClr val="FFFFFF"/>
                      </a:solidFill>
                      <a:prstDash val="solid"/>
                    </a:lnT>
                    <a:lnB w="6350">
                      <a:solidFill>
                        <a:srgbClr val="FFFFFF"/>
                      </a:solidFill>
                      <a:prstDash val="solid"/>
                    </a:lnB>
                    <a:solidFill>
                      <a:srgbClr val="006892"/>
                    </a:solidFill>
                  </a:tcPr>
                </a:tc>
                <a:tc>
                  <a:txBody>
                    <a:bodyPr/>
                    <a:lstStyle/>
                    <a:p>
                      <a:pPr marL="635" algn="ctr">
                        <a:lnSpc>
                          <a:spcPct val="100000"/>
                        </a:lnSpc>
                        <a:spcBef>
                          <a:spcPts val="330"/>
                        </a:spcBef>
                      </a:pPr>
                      <a:r>
                        <a:rPr sz="1200" b="1" dirty="0">
                          <a:solidFill>
                            <a:srgbClr val="FFFFFF"/>
                          </a:solidFill>
                          <a:latin typeface="Calibri" panose="020F0502020204030204" pitchFamily="34" charset="0"/>
                          <a:cs typeface="Calibri" panose="020F0502020204030204" pitchFamily="34" charset="0"/>
                        </a:rPr>
                        <a:t>A</a:t>
                      </a:r>
                      <a:endParaRPr sz="1200">
                        <a:latin typeface="Calibri" panose="020F0502020204030204" pitchFamily="34" charset="0"/>
                        <a:cs typeface="Calibri" panose="020F0502020204030204" pitchFamily="34" charset="0"/>
                      </a:endParaRPr>
                    </a:p>
                  </a:txBody>
                  <a:tcPr marL="0" marR="0" marT="41910" marB="0">
                    <a:lnL w="9525">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006892"/>
                    </a:solidFill>
                  </a:tcPr>
                </a:tc>
                <a:tc>
                  <a:txBody>
                    <a:bodyPr/>
                    <a:lstStyle/>
                    <a:p>
                      <a:pPr algn="ctr">
                        <a:lnSpc>
                          <a:spcPct val="100000"/>
                        </a:lnSpc>
                        <a:spcBef>
                          <a:spcPts val="330"/>
                        </a:spcBef>
                      </a:pPr>
                      <a:r>
                        <a:rPr sz="1200" b="1" dirty="0">
                          <a:solidFill>
                            <a:srgbClr val="FFFFFF"/>
                          </a:solidFill>
                          <a:latin typeface="Calibri" panose="020F0502020204030204" pitchFamily="34" charset="0"/>
                          <a:cs typeface="Calibri" panose="020F0502020204030204" pitchFamily="34" charset="0"/>
                        </a:rPr>
                        <a:t>C</a:t>
                      </a:r>
                      <a:endParaRPr sz="1200" dirty="0">
                        <a:latin typeface="Calibri" panose="020F0502020204030204" pitchFamily="34" charset="0"/>
                        <a:cs typeface="Calibri" panose="020F0502020204030204" pitchFamily="34" charset="0"/>
                      </a:endParaRPr>
                    </a:p>
                  </a:txBody>
                  <a:tcPr marL="0" marR="0" marT="4191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006892"/>
                    </a:solidFill>
                  </a:tcPr>
                </a:tc>
                <a:tc>
                  <a:txBody>
                    <a:bodyPr/>
                    <a:lstStyle/>
                    <a:p>
                      <a:pPr algn="ctr">
                        <a:lnSpc>
                          <a:spcPct val="100000"/>
                        </a:lnSpc>
                        <a:spcBef>
                          <a:spcPts val="330"/>
                        </a:spcBef>
                      </a:pPr>
                      <a:r>
                        <a:rPr sz="1200" b="1" dirty="0">
                          <a:solidFill>
                            <a:srgbClr val="FFFFFF"/>
                          </a:solidFill>
                          <a:latin typeface="Calibri" panose="020F0502020204030204" pitchFamily="34" charset="0"/>
                          <a:cs typeface="Calibri" panose="020F0502020204030204" pitchFamily="34" charset="0"/>
                        </a:rPr>
                        <a:t>I</a:t>
                      </a:r>
                      <a:endParaRPr sz="1200" dirty="0">
                        <a:latin typeface="Calibri" panose="020F0502020204030204" pitchFamily="34" charset="0"/>
                        <a:cs typeface="Calibri" panose="020F0502020204030204" pitchFamily="34" charset="0"/>
                      </a:endParaRPr>
                    </a:p>
                  </a:txBody>
                  <a:tcPr marL="0" marR="0" marT="4191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006892"/>
                    </a:solidFill>
                  </a:tcPr>
                </a:tc>
                <a:tc>
                  <a:txBody>
                    <a:bodyPr/>
                    <a:lstStyle/>
                    <a:p>
                      <a:pPr algn="ctr">
                        <a:lnSpc>
                          <a:spcPct val="100000"/>
                        </a:lnSpc>
                        <a:spcBef>
                          <a:spcPts val="330"/>
                        </a:spcBef>
                      </a:pPr>
                      <a:r>
                        <a:rPr sz="1200" b="1" dirty="0">
                          <a:solidFill>
                            <a:srgbClr val="FFFFFF"/>
                          </a:solidFill>
                          <a:latin typeface="Calibri" panose="020F0502020204030204" pitchFamily="34" charset="0"/>
                          <a:cs typeface="Calibri" panose="020F0502020204030204" pitchFamily="34" charset="0"/>
                        </a:rPr>
                        <a:t>W</a:t>
                      </a:r>
                      <a:endParaRPr sz="1200">
                        <a:latin typeface="Calibri" panose="020F0502020204030204" pitchFamily="34" charset="0"/>
                        <a:cs typeface="Calibri" panose="020F0502020204030204" pitchFamily="34" charset="0"/>
                      </a:endParaRPr>
                    </a:p>
                  </a:txBody>
                  <a:tcPr marL="0" marR="0" marT="41910" marB="0">
                    <a:lnL w="6350">
                      <a:solidFill>
                        <a:srgbClr val="FFFFFF"/>
                      </a:solidFill>
                      <a:prstDash val="solid"/>
                    </a:lnL>
                    <a:lnR w="9525">
                      <a:solidFill>
                        <a:srgbClr val="FFFFFF"/>
                      </a:solidFill>
                      <a:prstDash val="solid"/>
                    </a:lnR>
                    <a:lnT w="6350">
                      <a:solidFill>
                        <a:srgbClr val="FFFFFF"/>
                      </a:solidFill>
                      <a:prstDash val="solid"/>
                    </a:lnT>
                    <a:lnB w="6350">
                      <a:solidFill>
                        <a:srgbClr val="FFFFFF"/>
                      </a:solidFill>
                      <a:prstDash val="solid"/>
                    </a:lnB>
                    <a:solidFill>
                      <a:srgbClr val="006892"/>
                    </a:solidFill>
                  </a:tcPr>
                </a:tc>
                <a:tc>
                  <a:txBody>
                    <a:bodyPr/>
                    <a:lstStyle/>
                    <a:p>
                      <a:pPr algn="ctr">
                        <a:lnSpc>
                          <a:spcPct val="100000"/>
                        </a:lnSpc>
                        <a:spcBef>
                          <a:spcPts val="330"/>
                        </a:spcBef>
                      </a:pPr>
                      <a:r>
                        <a:rPr sz="1200" b="1" spc="-45" dirty="0">
                          <a:solidFill>
                            <a:srgbClr val="FFFFFF"/>
                          </a:solidFill>
                          <a:latin typeface="Calibri" panose="020F0502020204030204" pitchFamily="34" charset="0"/>
                          <a:cs typeface="Calibri" panose="020F0502020204030204" pitchFamily="34" charset="0"/>
                        </a:rPr>
                        <a:t>MALE</a:t>
                      </a:r>
                      <a:endParaRPr sz="1200">
                        <a:latin typeface="Calibri" panose="020F0502020204030204" pitchFamily="34" charset="0"/>
                        <a:cs typeface="Calibri" panose="020F0502020204030204" pitchFamily="34" charset="0"/>
                      </a:endParaRPr>
                    </a:p>
                  </a:txBody>
                  <a:tcPr marL="0" marR="0" marT="41910" marB="0">
                    <a:lnL w="9525">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006892"/>
                    </a:solidFill>
                  </a:tcPr>
                </a:tc>
                <a:tc>
                  <a:txBody>
                    <a:bodyPr/>
                    <a:lstStyle/>
                    <a:p>
                      <a:pPr algn="ctr">
                        <a:lnSpc>
                          <a:spcPct val="100000"/>
                        </a:lnSpc>
                        <a:spcBef>
                          <a:spcPts val="330"/>
                        </a:spcBef>
                      </a:pPr>
                      <a:r>
                        <a:rPr sz="1200" b="1" spc="-40" dirty="0">
                          <a:solidFill>
                            <a:srgbClr val="FFFFFF"/>
                          </a:solidFill>
                          <a:latin typeface="Calibri" panose="020F0502020204030204" pitchFamily="34" charset="0"/>
                          <a:cs typeface="Calibri" panose="020F0502020204030204" pitchFamily="34" charset="0"/>
                        </a:rPr>
                        <a:t>FEMALE</a:t>
                      </a:r>
                      <a:endParaRPr sz="1200" dirty="0">
                        <a:latin typeface="Calibri" panose="020F0502020204030204" pitchFamily="34" charset="0"/>
                        <a:cs typeface="Calibri" panose="020F0502020204030204" pitchFamily="34" charset="0"/>
                      </a:endParaRPr>
                    </a:p>
                  </a:txBody>
                  <a:tcPr marL="0" marR="0" marT="41910" marB="0">
                    <a:lnL w="6350">
                      <a:solidFill>
                        <a:srgbClr val="FFFFFF"/>
                      </a:solidFill>
                      <a:prstDash val="solid"/>
                    </a:lnL>
                    <a:lnR w="9525">
                      <a:solidFill>
                        <a:srgbClr val="FFFFFF"/>
                      </a:solidFill>
                      <a:prstDash val="solid"/>
                    </a:lnR>
                    <a:lnT w="6350">
                      <a:solidFill>
                        <a:srgbClr val="FFFFFF"/>
                      </a:solidFill>
                      <a:prstDash val="solid"/>
                    </a:lnT>
                    <a:lnB w="6350">
                      <a:solidFill>
                        <a:srgbClr val="FFFFFF"/>
                      </a:solidFill>
                      <a:prstDash val="solid"/>
                    </a:lnB>
                    <a:solidFill>
                      <a:srgbClr val="006892"/>
                    </a:solidFill>
                  </a:tcPr>
                </a:tc>
                <a:tc vMerge="1">
                  <a:txBody>
                    <a:bodyPr/>
                    <a:lstStyle/>
                    <a:p>
                      <a:endParaRPr/>
                    </a:p>
                  </a:txBody>
                  <a:tcPr marL="0" marR="0" marT="2540" marB="0">
                    <a:lnL w="9525">
                      <a:solidFill>
                        <a:srgbClr val="FFFFFF"/>
                      </a:solidFill>
                      <a:prstDash val="solid"/>
                    </a:lnL>
                    <a:lnB w="6350">
                      <a:solidFill>
                        <a:srgbClr val="FFFFFF"/>
                      </a:solidFill>
                      <a:prstDash val="solid"/>
                    </a:lnB>
                    <a:solidFill>
                      <a:srgbClr val="95A0A9"/>
                    </a:solidFill>
                  </a:tcPr>
                </a:tc>
                <a:extLst>
                  <a:ext uri="{0D108BD9-81ED-4DB2-BD59-A6C34878D82A}">
                    <a16:rowId xmlns:a16="http://schemas.microsoft.com/office/drawing/2014/main" val="10001"/>
                  </a:ext>
                </a:extLst>
              </a:tr>
              <a:tr h="392475">
                <a:tc vMerge="1">
                  <a:txBody>
                    <a:bodyPr/>
                    <a:lstStyle/>
                    <a:p>
                      <a:endParaRPr/>
                    </a:p>
                  </a:txBody>
                  <a:tcPr marL="0" marR="0" marT="4445" marB="0">
                    <a:lnR w="6350">
                      <a:solidFill>
                        <a:srgbClr val="FFFFFF"/>
                      </a:solidFill>
                      <a:prstDash val="solid"/>
                    </a:lnR>
                    <a:lnB w="6350">
                      <a:solidFill>
                        <a:srgbClr val="95A0A9"/>
                      </a:solidFill>
                      <a:prstDash val="solid"/>
                    </a:lnB>
                  </a:tcPr>
                </a:tc>
                <a:tc>
                  <a:txBody>
                    <a:bodyPr/>
                    <a:lstStyle/>
                    <a:p>
                      <a:pPr marL="159385">
                        <a:lnSpc>
                          <a:spcPct val="100000"/>
                        </a:lnSpc>
                        <a:spcBef>
                          <a:spcPts val="375"/>
                        </a:spcBef>
                      </a:pPr>
                      <a:r>
                        <a:rPr sz="1200" dirty="0">
                          <a:latin typeface="Calibri" panose="020F0502020204030204" pitchFamily="34" charset="0"/>
                          <a:cs typeface="Calibri" panose="020F0502020204030204" pitchFamily="34" charset="0"/>
                        </a:rPr>
                        <a:t>1</a:t>
                      </a:r>
                      <a:endParaRPr sz="1200">
                        <a:latin typeface="Calibri" panose="020F0502020204030204" pitchFamily="34" charset="0"/>
                        <a:cs typeface="Calibri" panose="020F0502020204030204" pitchFamily="34" charset="0"/>
                      </a:endParaRPr>
                    </a:p>
                  </a:txBody>
                  <a:tcPr marL="0" marR="0" marT="47625" marB="0">
                    <a:lnL w="6350">
                      <a:solidFill>
                        <a:srgbClr val="95A0A9"/>
                      </a:solidFill>
                      <a:prstDash val="solid"/>
                    </a:lnL>
                    <a:lnR w="6350">
                      <a:solidFill>
                        <a:srgbClr val="95A0A9"/>
                      </a:solidFill>
                      <a:prstDash val="solid"/>
                    </a:lnR>
                    <a:lnT w="6350">
                      <a:solidFill>
                        <a:srgbClr val="FFFFFF"/>
                      </a:solidFill>
                      <a:prstDash val="solid"/>
                    </a:lnT>
                    <a:lnB w="6350">
                      <a:solidFill>
                        <a:srgbClr val="95A0A9"/>
                      </a:solidFill>
                      <a:prstDash val="solid"/>
                    </a:lnB>
                  </a:tcPr>
                </a:tc>
                <a:tc>
                  <a:txBody>
                    <a:bodyPr/>
                    <a:lstStyle/>
                    <a:p>
                      <a:pPr algn="ctr">
                        <a:lnSpc>
                          <a:spcPct val="100000"/>
                        </a:lnSpc>
                        <a:spcBef>
                          <a:spcPts val="375"/>
                        </a:spcBef>
                      </a:pPr>
                      <a:r>
                        <a:rPr sz="1200" dirty="0">
                          <a:latin typeface="Calibri" panose="020F0502020204030204" pitchFamily="34" charset="0"/>
                          <a:cs typeface="Calibri" panose="020F0502020204030204" pitchFamily="34" charset="0"/>
                        </a:rPr>
                        <a:t>0</a:t>
                      </a:r>
                      <a:endParaRPr sz="1200">
                        <a:latin typeface="Calibri" panose="020F0502020204030204" pitchFamily="34" charset="0"/>
                        <a:cs typeface="Calibri" panose="020F0502020204030204" pitchFamily="34" charset="0"/>
                      </a:endParaRPr>
                    </a:p>
                  </a:txBody>
                  <a:tcPr marL="0" marR="0" marT="47625" marB="0">
                    <a:lnL w="6350">
                      <a:solidFill>
                        <a:srgbClr val="95A0A9"/>
                      </a:solidFill>
                      <a:prstDash val="solid"/>
                    </a:lnL>
                    <a:lnR w="6350">
                      <a:solidFill>
                        <a:srgbClr val="95A0A9"/>
                      </a:solidFill>
                      <a:prstDash val="solid"/>
                    </a:lnR>
                    <a:lnT w="6350">
                      <a:solidFill>
                        <a:srgbClr val="FFFFFF"/>
                      </a:solidFill>
                      <a:prstDash val="solid"/>
                    </a:lnT>
                    <a:lnB w="6350">
                      <a:solidFill>
                        <a:srgbClr val="95A0A9"/>
                      </a:solidFill>
                      <a:prstDash val="solid"/>
                    </a:lnB>
                  </a:tcPr>
                </a:tc>
                <a:tc>
                  <a:txBody>
                    <a:bodyPr/>
                    <a:lstStyle/>
                    <a:p>
                      <a:pPr algn="ctr">
                        <a:lnSpc>
                          <a:spcPct val="100000"/>
                        </a:lnSpc>
                        <a:spcBef>
                          <a:spcPts val="375"/>
                        </a:spcBef>
                      </a:pPr>
                      <a:r>
                        <a:rPr sz="1200" dirty="0">
                          <a:latin typeface="Calibri" panose="020F0502020204030204" pitchFamily="34" charset="0"/>
                          <a:cs typeface="Calibri" panose="020F0502020204030204" pitchFamily="34" charset="0"/>
                        </a:rPr>
                        <a:t>0</a:t>
                      </a:r>
                      <a:endParaRPr sz="1200">
                        <a:latin typeface="Calibri" panose="020F0502020204030204" pitchFamily="34" charset="0"/>
                        <a:cs typeface="Calibri" panose="020F0502020204030204" pitchFamily="34" charset="0"/>
                      </a:endParaRPr>
                    </a:p>
                  </a:txBody>
                  <a:tcPr marL="0" marR="0" marT="47625" marB="0">
                    <a:lnL w="6350">
                      <a:solidFill>
                        <a:srgbClr val="95A0A9"/>
                      </a:solidFill>
                      <a:prstDash val="solid"/>
                    </a:lnL>
                    <a:lnR w="6350">
                      <a:solidFill>
                        <a:srgbClr val="95A0A9"/>
                      </a:solidFill>
                      <a:prstDash val="solid"/>
                    </a:lnR>
                    <a:lnT w="6350">
                      <a:solidFill>
                        <a:srgbClr val="FFFFFF"/>
                      </a:solidFill>
                      <a:prstDash val="solid"/>
                    </a:lnT>
                    <a:lnB w="6350">
                      <a:solidFill>
                        <a:srgbClr val="95A0A9"/>
                      </a:solidFill>
                      <a:prstDash val="solid"/>
                    </a:lnB>
                  </a:tcPr>
                </a:tc>
                <a:tc>
                  <a:txBody>
                    <a:bodyPr/>
                    <a:lstStyle/>
                    <a:p>
                      <a:pPr algn="ctr">
                        <a:lnSpc>
                          <a:spcPct val="100000"/>
                        </a:lnSpc>
                        <a:spcBef>
                          <a:spcPts val="375"/>
                        </a:spcBef>
                      </a:pPr>
                      <a:r>
                        <a:rPr sz="1200" dirty="0">
                          <a:latin typeface="Calibri" panose="020F0502020204030204" pitchFamily="34" charset="0"/>
                          <a:cs typeface="Calibri" panose="020F0502020204030204" pitchFamily="34" charset="0"/>
                        </a:rPr>
                        <a:t>0</a:t>
                      </a:r>
                      <a:endParaRPr sz="1200">
                        <a:latin typeface="Calibri" panose="020F0502020204030204" pitchFamily="34" charset="0"/>
                        <a:cs typeface="Calibri" panose="020F0502020204030204" pitchFamily="34" charset="0"/>
                      </a:endParaRPr>
                    </a:p>
                  </a:txBody>
                  <a:tcPr marL="0" marR="0" marT="47625" marB="0">
                    <a:lnL w="6350">
                      <a:solidFill>
                        <a:srgbClr val="95A0A9"/>
                      </a:solidFill>
                      <a:prstDash val="solid"/>
                    </a:lnL>
                    <a:lnR w="9525">
                      <a:solidFill>
                        <a:srgbClr val="95A0A9"/>
                      </a:solidFill>
                      <a:prstDash val="solid"/>
                    </a:lnR>
                    <a:lnT w="6350">
                      <a:solidFill>
                        <a:srgbClr val="FFFFFF"/>
                      </a:solidFill>
                      <a:prstDash val="solid"/>
                    </a:lnT>
                    <a:lnB w="6350">
                      <a:solidFill>
                        <a:srgbClr val="95A0A9"/>
                      </a:solidFill>
                      <a:prstDash val="solid"/>
                    </a:lnB>
                  </a:tcPr>
                </a:tc>
                <a:tc>
                  <a:txBody>
                    <a:bodyPr/>
                    <a:lstStyle/>
                    <a:p>
                      <a:pPr marL="635" algn="ctr">
                        <a:lnSpc>
                          <a:spcPct val="100000"/>
                        </a:lnSpc>
                        <a:spcBef>
                          <a:spcPts val="375"/>
                        </a:spcBef>
                      </a:pPr>
                      <a:r>
                        <a:rPr sz="1200" dirty="0">
                          <a:latin typeface="Calibri" panose="020F0502020204030204" pitchFamily="34" charset="0"/>
                          <a:cs typeface="Calibri" panose="020F0502020204030204" pitchFamily="34" charset="0"/>
                        </a:rPr>
                        <a:t>0</a:t>
                      </a:r>
                      <a:endParaRPr sz="1200">
                        <a:latin typeface="Calibri" panose="020F0502020204030204" pitchFamily="34" charset="0"/>
                        <a:cs typeface="Calibri" panose="020F0502020204030204" pitchFamily="34" charset="0"/>
                      </a:endParaRPr>
                    </a:p>
                  </a:txBody>
                  <a:tcPr marL="0" marR="0" marT="47625" marB="0">
                    <a:lnL w="9525">
                      <a:solidFill>
                        <a:srgbClr val="95A0A9"/>
                      </a:solidFill>
                      <a:prstDash val="solid"/>
                    </a:lnL>
                    <a:lnR w="6350">
                      <a:solidFill>
                        <a:srgbClr val="95A0A9"/>
                      </a:solidFill>
                      <a:prstDash val="solid"/>
                    </a:lnR>
                    <a:lnT w="6350">
                      <a:solidFill>
                        <a:srgbClr val="FFFFFF"/>
                      </a:solidFill>
                      <a:prstDash val="solid"/>
                    </a:lnT>
                    <a:lnB w="6350">
                      <a:solidFill>
                        <a:srgbClr val="95A0A9"/>
                      </a:solidFill>
                      <a:prstDash val="solid"/>
                    </a:lnB>
                  </a:tcPr>
                </a:tc>
                <a:tc>
                  <a:txBody>
                    <a:bodyPr/>
                    <a:lstStyle/>
                    <a:p>
                      <a:pPr algn="ctr">
                        <a:lnSpc>
                          <a:spcPct val="100000"/>
                        </a:lnSpc>
                        <a:spcBef>
                          <a:spcPts val="375"/>
                        </a:spcBef>
                      </a:pPr>
                      <a:r>
                        <a:rPr sz="1200" dirty="0">
                          <a:latin typeface="Calibri" panose="020F0502020204030204" pitchFamily="34" charset="0"/>
                          <a:cs typeface="Calibri" panose="020F0502020204030204" pitchFamily="34" charset="0"/>
                        </a:rPr>
                        <a:t>0</a:t>
                      </a:r>
                      <a:endParaRPr sz="1200">
                        <a:latin typeface="Calibri" panose="020F0502020204030204" pitchFamily="34" charset="0"/>
                        <a:cs typeface="Calibri" panose="020F0502020204030204" pitchFamily="34" charset="0"/>
                      </a:endParaRPr>
                    </a:p>
                  </a:txBody>
                  <a:tcPr marL="0" marR="0" marT="47625" marB="0">
                    <a:lnL w="6350">
                      <a:solidFill>
                        <a:srgbClr val="95A0A9"/>
                      </a:solidFill>
                      <a:prstDash val="solid"/>
                    </a:lnL>
                    <a:lnR w="6350">
                      <a:solidFill>
                        <a:srgbClr val="95A0A9"/>
                      </a:solidFill>
                      <a:prstDash val="solid"/>
                    </a:lnR>
                    <a:lnT w="6350">
                      <a:solidFill>
                        <a:srgbClr val="FFFFFF"/>
                      </a:solidFill>
                      <a:prstDash val="solid"/>
                    </a:lnT>
                    <a:lnB w="6350">
                      <a:solidFill>
                        <a:srgbClr val="95A0A9"/>
                      </a:solidFill>
                      <a:prstDash val="solid"/>
                    </a:lnB>
                  </a:tcPr>
                </a:tc>
                <a:tc>
                  <a:txBody>
                    <a:bodyPr/>
                    <a:lstStyle/>
                    <a:p>
                      <a:pPr algn="ctr">
                        <a:lnSpc>
                          <a:spcPct val="100000"/>
                        </a:lnSpc>
                        <a:spcBef>
                          <a:spcPts val="375"/>
                        </a:spcBef>
                      </a:pPr>
                      <a:r>
                        <a:rPr sz="1200" dirty="0">
                          <a:latin typeface="Calibri" panose="020F0502020204030204" pitchFamily="34" charset="0"/>
                          <a:cs typeface="Calibri" panose="020F0502020204030204" pitchFamily="34" charset="0"/>
                        </a:rPr>
                        <a:t>0</a:t>
                      </a:r>
                    </a:p>
                  </a:txBody>
                  <a:tcPr marL="0" marR="0" marT="47625" marB="0">
                    <a:lnL w="6350">
                      <a:solidFill>
                        <a:srgbClr val="95A0A9"/>
                      </a:solidFill>
                      <a:prstDash val="solid"/>
                    </a:lnL>
                    <a:lnR w="6350">
                      <a:solidFill>
                        <a:srgbClr val="95A0A9"/>
                      </a:solidFill>
                      <a:prstDash val="solid"/>
                    </a:lnR>
                    <a:lnT w="6350">
                      <a:solidFill>
                        <a:srgbClr val="FFFFFF"/>
                      </a:solidFill>
                      <a:prstDash val="solid"/>
                    </a:lnT>
                    <a:lnB w="6350">
                      <a:solidFill>
                        <a:srgbClr val="95A0A9"/>
                      </a:solidFill>
                      <a:prstDash val="solid"/>
                    </a:lnB>
                  </a:tcPr>
                </a:tc>
                <a:tc>
                  <a:txBody>
                    <a:bodyPr/>
                    <a:lstStyle/>
                    <a:p>
                      <a:pPr algn="ctr">
                        <a:lnSpc>
                          <a:spcPct val="100000"/>
                        </a:lnSpc>
                        <a:spcBef>
                          <a:spcPts val="375"/>
                        </a:spcBef>
                      </a:pPr>
                      <a:r>
                        <a:rPr sz="1200" dirty="0">
                          <a:latin typeface="Calibri" panose="020F0502020204030204" pitchFamily="34" charset="0"/>
                          <a:cs typeface="Calibri" panose="020F0502020204030204" pitchFamily="34" charset="0"/>
                        </a:rPr>
                        <a:t>0</a:t>
                      </a:r>
                    </a:p>
                  </a:txBody>
                  <a:tcPr marL="0" marR="0" marT="47625" marB="0">
                    <a:lnL w="6350">
                      <a:solidFill>
                        <a:srgbClr val="95A0A9"/>
                      </a:solidFill>
                      <a:prstDash val="solid"/>
                    </a:lnL>
                    <a:lnR w="6350">
                      <a:solidFill>
                        <a:srgbClr val="95A0A9"/>
                      </a:solidFill>
                      <a:prstDash val="solid"/>
                    </a:lnR>
                    <a:lnT w="6350">
                      <a:solidFill>
                        <a:srgbClr val="FFFFFF"/>
                      </a:solidFill>
                      <a:prstDash val="solid"/>
                    </a:lnT>
                    <a:lnB w="6350">
                      <a:solidFill>
                        <a:srgbClr val="95A0A9"/>
                      </a:solidFill>
                      <a:prstDash val="solid"/>
                    </a:lnB>
                  </a:tcPr>
                </a:tc>
                <a:tc>
                  <a:txBody>
                    <a:bodyPr/>
                    <a:lstStyle/>
                    <a:p>
                      <a:pPr algn="ctr">
                        <a:lnSpc>
                          <a:spcPct val="100000"/>
                        </a:lnSpc>
                        <a:spcBef>
                          <a:spcPts val="375"/>
                        </a:spcBef>
                      </a:pPr>
                      <a:r>
                        <a:rPr sz="1200" dirty="0">
                          <a:latin typeface="Calibri" panose="020F0502020204030204" pitchFamily="34" charset="0"/>
                          <a:cs typeface="Calibri" panose="020F0502020204030204" pitchFamily="34" charset="0"/>
                        </a:rPr>
                        <a:t>0</a:t>
                      </a:r>
                      <a:endParaRPr sz="1200">
                        <a:latin typeface="Calibri" panose="020F0502020204030204" pitchFamily="34" charset="0"/>
                        <a:cs typeface="Calibri" panose="020F0502020204030204" pitchFamily="34" charset="0"/>
                      </a:endParaRPr>
                    </a:p>
                  </a:txBody>
                  <a:tcPr marL="0" marR="0" marT="47625" marB="0">
                    <a:lnL w="6350">
                      <a:solidFill>
                        <a:srgbClr val="95A0A9"/>
                      </a:solidFill>
                      <a:prstDash val="solid"/>
                    </a:lnL>
                    <a:lnR w="6350">
                      <a:solidFill>
                        <a:srgbClr val="95A0A9"/>
                      </a:solidFill>
                      <a:prstDash val="solid"/>
                    </a:lnR>
                    <a:lnT w="6350">
                      <a:solidFill>
                        <a:srgbClr val="FFFFFF"/>
                      </a:solidFill>
                      <a:prstDash val="solid"/>
                    </a:lnT>
                    <a:lnB w="6350">
                      <a:solidFill>
                        <a:srgbClr val="95A0A9"/>
                      </a:solidFill>
                      <a:prstDash val="solid"/>
                    </a:lnB>
                  </a:tcPr>
                </a:tc>
                <a:tc>
                  <a:txBody>
                    <a:bodyPr/>
                    <a:lstStyle/>
                    <a:p>
                      <a:pPr algn="ctr">
                        <a:lnSpc>
                          <a:spcPct val="100000"/>
                        </a:lnSpc>
                        <a:spcBef>
                          <a:spcPts val="375"/>
                        </a:spcBef>
                      </a:pPr>
                      <a:r>
                        <a:rPr sz="1200" dirty="0">
                          <a:latin typeface="Calibri" panose="020F0502020204030204" pitchFamily="34" charset="0"/>
                          <a:cs typeface="Calibri" panose="020F0502020204030204" pitchFamily="34" charset="0"/>
                        </a:rPr>
                        <a:t>0</a:t>
                      </a:r>
                      <a:endParaRPr sz="1200">
                        <a:latin typeface="Calibri" panose="020F0502020204030204" pitchFamily="34" charset="0"/>
                        <a:cs typeface="Calibri" panose="020F0502020204030204" pitchFamily="34" charset="0"/>
                      </a:endParaRPr>
                    </a:p>
                  </a:txBody>
                  <a:tcPr marL="0" marR="0" marT="47625" marB="0">
                    <a:lnL w="6350">
                      <a:solidFill>
                        <a:srgbClr val="95A0A9"/>
                      </a:solidFill>
                      <a:prstDash val="solid"/>
                    </a:lnL>
                    <a:lnR w="9525">
                      <a:solidFill>
                        <a:srgbClr val="95A0A9"/>
                      </a:solidFill>
                      <a:prstDash val="solid"/>
                    </a:lnR>
                    <a:lnT w="6350">
                      <a:solidFill>
                        <a:srgbClr val="FFFFFF"/>
                      </a:solidFill>
                      <a:prstDash val="solid"/>
                    </a:lnT>
                    <a:lnB w="6350">
                      <a:solidFill>
                        <a:srgbClr val="95A0A9"/>
                      </a:solidFill>
                      <a:prstDash val="solid"/>
                    </a:lnB>
                  </a:tcPr>
                </a:tc>
                <a:tc>
                  <a:txBody>
                    <a:bodyPr/>
                    <a:lstStyle/>
                    <a:p>
                      <a:pPr marL="635" algn="ctr">
                        <a:lnSpc>
                          <a:spcPct val="100000"/>
                        </a:lnSpc>
                        <a:spcBef>
                          <a:spcPts val="395"/>
                        </a:spcBef>
                      </a:pPr>
                      <a:r>
                        <a:rPr sz="1200" dirty="0">
                          <a:solidFill>
                            <a:srgbClr val="006892"/>
                          </a:solidFill>
                          <a:latin typeface="Calibri" panose="020F0502020204030204" pitchFamily="34" charset="0"/>
                          <a:cs typeface="Calibri" panose="020F0502020204030204" pitchFamily="34" charset="0"/>
                        </a:rPr>
                        <a:t>1</a:t>
                      </a:r>
                      <a:endParaRPr sz="1200">
                        <a:latin typeface="Calibri" panose="020F0502020204030204" pitchFamily="34" charset="0"/>
                        <a:cs typeface="Calibri" panose="020F0502020204030204" pitchFamily="34" charset="0"/>
                      </a:endParaRPr>
                    </a:p>
                  </a:txBody>
                  <a:tcPr marL="0" marR="0" marT="50165" marB="0">
                    <a:lnL w="9525">
                      <a:solidFill>
                        <a:srgbClr val="95A0A9"/>
                      </a:solidFill>
                      <a:prstDash val="solid"/>
                    </a:lnL>
                    <a:lnR w="6350">
                      <a:solidFill>
                        <a:srgbClr val="95A0A9"/>
                      </a:solidFill>
                      <a:prstDash val="solid"/>
                    </a:lnR>
                    <a:lnT w="6350">
                      <a:solidFill>
                        <a:srgbClr val="FFFFFF"/>
                      </a:solidFill>
                      <a:prstDash val="solid"/>
                    </a:lnT>
                    <a:lnB w="6350">
                      <a:solidFill>
                        <a:srgbClr val="95A0A9"/>
                      </a:solidFill>
                      <a:prstDash val="solid"/>
                    </a:lnB>
                  </a:tcPr>
                </a:tc>
                <a:extLst>
                  <a:ext uri="{0D108BD9-81ED-4DB2-BD59-A6C34878D82A}">
                    <a16:rowId xmlns:a16="http://schemas.microsoft.com/office/drawing/2014/main" val="10002"/>
                  </a:ext>
                </a:extLst>
              </a:tr>
              <a:tr h="400352">
                <a:tc>
                  <a:txBody>
                    <a:bodyPr/>
                    <a:lstStyle/>
                    <a:p>
                      <a:pPr marL="67945">
                        <a:lnSpc>
                          <a:spcPct val="100000"/>
                        </a:lnSpc>
                        <a:spcBef>
                          <a:spcPts val="340"/>
                        </a:spcBef>
                      </a:pPr>
                      <a:r>
                        <a:rPr sz="1200" b="1" spc="-45" dirty="0">
                          <a:latin typeface="Calibri" panose="020F0502020204030204" pitchFamily="34" charset="0"/>
                          <a:cs typeface="Calibri" panose="020F0502020204030204" pitchFamily="34" charset="0"/>
                        </a:rPr>
                        <a:t>Executive</a:t>
                      </a:r>
                      <a:r>
                        <a:rPr sz="1200" b="1" spc="-5" dirty="0">
                          <a:latin typeface="Calibri" panose="020F0502020204030204" pitchFamily="34" charset="0"/>
                          <a:cs typeface="Calibri" panose="020F0502020204030204" pitchFamily="34" charset="0"/>
                        </a:rPr>
                        <a:t> </a:t>
                      </a:r>
                      <a:r>
                        <a:rPr sz="1200" b="1" spc="-40" dirty="0">
                          <a:latin typeface="Calibri" panose="020F0502020204030204" pitchFamily="34" charset="0"/>
                          <a:cs typeface="Calibri" panose="020F0502020204030204" pitchFamily="34" charset="0"/>
                        </a:rPr>
                        <a:t>management</a:t>
                      </a:r>
                      <a:endParaRPr sz="1200" b="1" dirty="0">
                        <a:latin typeface="Calibri" panose="020F0502020204030204" pitchFamily="34" charset="0"/>
                        <a:cs typeface="Calibri" panose="020F0502020204030204" pitchFamily="34" charset="0"/>
                      </a:endParaRPr>
                    </a:p>
                  </a:txBody>
                  <a:tcPr marL="0" marR="0" marT="43180"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marL="154940">
                        <a:lnSpc>
                          <a:spcPct val="100000"/>
                        </a:lnSpc>
                        <a:spcBef>
                          <a:spcPts val="405"/>
                        </a:spcBef>
                      </a:pPr>
                      <a:r>
                        <a:rPr sz="1200" dirty="0">
                          <a:latin typeface="Calibri" panose="020F0502020204030204" pitchFamily="34" charset="0"/>
                          <a:cs typeface="Calibri" panose="020F0502020204030204" pitchFamily="34" charset="0"/>
                        </a:rPr>
                        <a:t>2</a:t>
                      </a:r>
                      <a:endParaRPr sz="1200">
                        <a:latin typeface="Calibri" panose="020F0502020204030204" pitchFamily="34" charset="0"/>
                        <a:cs typeface="Calibri" panose="020F0502020204030204" pitchFamily="34" charset="0"/>
                      </a:endParaRPr>
                    </a:p>
                  </a:txBody>
                  <a:tcPr marL="0" marR="0" marT="51435"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algn="ctr">
                        <a:lnSpc>
                          <a:spcPct val="100000"/>
                        </a:lnSpc>
                        <a:spcBef>
                          <a:spcPts val="405"/>
                        </a:spcBef>
                      </a:pPr>
                      <a:r>
                        <a:rPr sz="1200" dirty="0">
                          <a:latin typeface="Calibri" panose="020F0502020204030204" pitchFamily="34" charset="0"/>
                          <a:cs typeface="Calibri" panose="020F0502020204030204" pitchFamily="34" charset="0"/>
                        </a:rPr>
                        <a:t>0</a:t>
                      </a:r>
                      <a:endParaRPr sz="1200">
                        <a:latin typeface="Calibri" panose="020F0502020204030204" pitchFamily="34" charset="0"/>
                        <a:cs typeface="Calibri" panose="020F0502020204030204" pitchFamily="34" charset="0"/>
                      </a:endParaRPr>
                    </a:p>
                  </a:txBody>
                  <a:tcPr marL="0" marR="0" marT="51435"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algn="ctr">
                        <a:lnSpc>
                          <a:spcPct val="100000"/>
                        </a:lnSpc>
                        <a:spcBef>
                          <a:spcPts val="405"/>
                        </a:spcBef>
                      </a:pPr>
                      <a:r>
                        <a:rPr sz="1200" dirty="0">
                          <a:latin typeface="Calibri" panose="020F0502020204030204" pitchFamily="34" charset="0"/>
                          <a:cs typeface="Calibri" panose="020F0502020204030204" pitchFamily="34" charset="0"/>
                        </a:rPr>
                        <a:t>0</a:t>
                      </a:r>
                      <a:endParaRPr sz="1200">
                        <a:latin typeface="Calibri" panose="020F0502020204030204" pitchFamily="34" charset="0"/>
                        <a:cs typeface="Calibri" panose="020F0502020204030204" pitchFamily="34" charset="0"/>
                      </a:endParaRPr>
                    </a:p>
                  </a:txBody>
                  <a:tcPr marL="0" marR="0" marT="51435"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algn="ctr">
                        <a:lnSpc>
                          <a:spcPct val="100000"/>
                        </a:lnSpc>
                        <a:spcBef>
                          <a:spcPts val="405"/>
                        </a:spcBef>
                      </a:pPr>
                      <a:r>
                        <a:rPr sz="1200" dirty="0">
                          <a:latin typeface="Calibri" panose="020F0502020204030204" pitchFamily="34" charset="0"/>
                          <a:cs typeface="Calibri" panose="020F0502020204030204" pitchFamily="34" charset="0"/>
                        </a:rPr>
                        <a:t>0</a:t>
                      </a:r>
                      <a:endParaRPr sz="1200">
                        <a:latin typeface="Calibri" panose="020F0502020204030204" pitchFamily="34" charset="0"/>
                        <a:cs typeface="Calibri" panose="020F0502020204030204" pitchFamily="34" charset="0"/>
                      </a:endParaRPr>
                    </a:p>
                  </a:txBody>
                  <a:tcPr marL="0" marR="0" marT="51435" marB="0">
                    <a:lnL w="6350">
                      <a:solidFill>
                        <a:srgbClr val="95A0A9"/>
                      </a:solidFill>
                      <a:prstDash val="solid"/>
                    </a:lnL>
                    <a:lnR w="9525">
                      <a:solidFill>
                        <a:srgbClr val="95A0A9"/>
                      </a:solidFill>
                      <a:prstDash val="solid"/>
                    </a:lnR>
                    <a:lnT w="6350">
                      <a:solidFill>
                        <a:srgbClr val="95A0A9"/>
                      </a:solidFill>
                      <a:prstDash val="solid"/>
                    </a:lnT>
                    <a:lnB w="6350">
                      <a:solidFill>
                        <a:srgbClr val="95A0A9"/>
                      </a:solidFill>
                      <a:prstDash val="solid"/>
                    </a:lnB>
                  </a:tcPr>
                </a:tc>
                <a:tc>
                  <a:txBody>
                    <a:bodyPr/>
                    <a:lstStyle/>
                    <a:p>
                      <a:pPr marL="635" algn="ctr">
                        <a:lnSpc>
                          <a:spcPct val="100000"/>
                        </a:lnSpc>
                        <a:spcBef>
                          <a:spcPts val="405"/>
                        </a:spcBef>
                      </a:pPr>
                      <a:r>
                        <a:rPr sz="1200" dirty="0">
                          <a:latin typeface="Calibri" panose="020F0502020204030204" pitchFamily="34" charset="0"/>
                          <a:cs typeface="Calibri" panose="020F0502020204030204" pitchFamily="34" charset="0"/>
                        </a:rPr>
                        <a:t>0</a:t>
                      </a:r>
                      <a:endParaRPr sz="1200">
                        <a:latin typeface="Calibri" panose="020F0502020204030204" pitchFamily="34" charset="0"/>
                        <a:cs typeface="Calibri" panose="020F0502020204030204" pitchFamily="34" charset="0"/>
                      </a:endParaRPr>
                    </a:p>
                  </a:txBody>
                  <a:tcPr marL="0" marR="0" marT="51435" marB="0">
                    <a:lnL w="9525">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algn="ctr">
                        <a:lnSpc>
                          <a:spcPct val="100000"/>
                        </a:lnSpc>
                        <a:spcBef>
                          <a:spcPts val="405"/>
                        </a:spcBef>
                      </a:pPr>
                      <a:r>
                        <a:rPr sz="1200" dirty="0">
                          <a:latin typeface="Calibri" panose="020F0502020204030204" pitchFamily="34" charset="0"/>
                          <a:cs typeface="Calibri" panose="020F0502020204030204" pitchFamily="34" charset="0"/>
                        </a:rPr>
                        <a:t>0</a:t>
                      </a:r>
                      <a:endParaRPr sz="1200">
                        <a:latin typeface="Calibri" panose="020F0502020204030204" pitchFamily="34" charset="0"/>
                        <a:cs typeface="Calibri" panose="020F0502020204030204" pitchFamily="34" charset="0"/>
                      </a:endParaRPr>
                    </a:p>
                  </a:txBody>
                  <a:tcPr marL="0" marR="0" marT="51435"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algn="ctr">
                        <a:lnSpc>
                          <a:spcPct val="100000"/>
                        </a:lnSpc>
                        <a:spcBef>
                          <a:spcPts val="405"/>
                        </a:spcBef>
                      </a:pPr>
                      <a:r>
                        <a:rPr sz="1200" dirty="0">
                          <a:latin typeface="Calibri" panose="020F0502020204030204" pitchFamily="34" charset="0"/>
                          <a:cs typeface="Calibri" panose="020F0502020204030204" pitchFamily="34" charset="0"/>
                        </a:rPr>
                        <a:t>0</a:t>
                      </a:r>
                      <a:endParaRPr sz="1200">
                        <a:latin typeface="Calibri" panose="020F0502020204030204" pitchFamily="34" charset="0"/>
                        <a:cs typeface="Calibri" panose="020F0502020204030204" pitchFamily="34" charset="0"/>
                      </a:endParaRPr>
                    </a:p>
                  </a:txBody>
                  <a:tcPr marL="0" marR="0" marT="51435"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algn="ctr">
                        <a:lnSpc>
                          <a:spcPct val="100000"/>
                        </a:lnSpc>
                        <a:spcBef>
                          <a:spcPts val="405"/>
                        </a:spcBef>
                      </a:pPr>
                      <a:r>
                        <a:rPr sz="1200" dirty="0">
                          <a:latin typeface="Calibri" panose="020F0502020204030204" pitchFamily="34" charset="0"/>
                          <a:cs typeface="Calibri" panose="020F0502020204030204" pitchFamily="34" charset="0"/>
                        </a:rPr>
                        <a:t>1</a:t>
                      </a:r>
                    </a:p>
                  </a:txBody>
                  <a:tcPr marL="0" marR="0" marT="51435" marB="0">
                    <a:lnL w="6350">
                      <a:solidFill>
                        <a:srgbClr val="95A0A9"/>
                      </a:solidFill>
                      <a:prstDash val="solid"/>
                    </a:lnL>
                    <a:lnR w="9525">
                      <a:solidFill>
                        <a:srgbClr val="95A0A9"/>
                      </a:solidFill>
                      <a:prstDash val="solid"/>
                    </a:lnR>
                    <a:lnT w="6350">
                      <a:solidFill>
                        <a:srgbClr val="95A0A9"/>
                      </a:solidFill>
                      <a:prstDash val="solid"/>
                    </a:lnT>
                    <a:lnB w="6350">
                      <a:solidFill>
                        <a:srgbClr val="95A0A9"/>
                      </a:solidFill>
                      <a:prstDash val="solid"/>
                    </a:lnB>
                  </a:tcPr>
                </a:tc>
                <a:tc>
                  <a:txBody>
                    <a:bodyPr/>
                    <a:lstStyle/>
                    <a:p>
                      <a:pPr algn="ctr">
                        <a:lnSpc>
                          <a:spcPct val="100000"/>
                        </a:lnSpc>
                        <a:spcBef>
                          <a:spcPts val="405"/>
                        </a:spcBef>
                      </a:pPr>
                      <a:r>
                        <a:rPr sz="1200" dirty="0">
                          <a:latin typeface="Calibri" panose="020F0502020204030204" pitchFamily="34" charset="0"/>
                          <a:cs typeface="Calibri" panose="020F0502020204030204" pitchFamily="34" charset="0"/>
                        </a:rPr>
                        <a:t>0</a:t>
                      </a:r>
                    </a:p>
                  </a:txBody>
                  <a:tcPr marL="0" marR="0" marT="51435" marB="0">
                    <a:lnL w="9525">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algn="ctr">
                        <a:lnSpc>
                          <a:spcPct val="100000"/>
                        </a:lnSpc>
                        <a:spcBef>
                          <a:spcPts val="405"/>
                        </a:spcBef>
                      </a:pPr>
                      <a:r>
                        <a:rPr sz="1200" dirty="0">
                          <a:latin typeface="Calibri" panose="020F0502020204030204" pitchFamily="34" charset="0"/>
                          <a:cs typeface="Calibri" panose="020F0502020204030204" pitchFamily="34" charset="0"/>
                        </a:rPr>
                        <a:t>1</a:t>
                      </a:r>
                      <a:endParaRPr sz="1200">
                        <a:latin typeface="Calibri" panose="020F0502020204030204" pitchFamily="34" charset="0"/>
                        <a:cs typeface="Calibri" panose="020F0502020204030204" pitchFamily="34" charset="0"/>
                      </a:endParaRPr>
                    </a:p>
                  </a:txBody>
                  <a:tcPr marL="0" marR="0" marT="51435" marB="0">
                    <a:lnL w="6350">
                      <a:solidFill>
                        <a:srgbClr val="95A0A9"/>
                      </a:solidFill>
                      <a:prstDash val="solid"/>
                    </a:lnL>
                    <a:lnR w="9525">
                      <a:solidFill>
                        <a:srgbClr val="95A0A9"/>
                      </a:solidFill>
                      <a:prstDash val="solid"/>
                    </a:lnR>
                    <a:lnT w="6350">
                      <a:solidFill>
                        <a:srgbClr val="95A0A9"/>
                      </a:solidFill>
                      <a:prstDash val="solid"/>
                    </a:lnT>
                    <a:lnB w="6350">
                      <a:solidFill>
                        <a:srgbClr val="95A0A9"/>
                      </a:solidFill>
                      <a:prstDash val="solid"/>
                    </a:lnB>
                  </a:tcPr>
                </a:tc>
                <a:tc>
                  <a:txBody>
                    <a:bodyPr/>
                    <a:lstStyle/>
                    <a:p>
                      <a:pPr marL="1270" algn="ctr">
                        <a:lnSpc>
                          <a:spcPct val="100000"/>
                        </a:lnSpc>
                        <a:spcBef>
                          <a:spcPts val="430"/>
                        </a:spcBef>
                      </a:pPr>
                      <a:r>
                        <a:rPr sz="1200" dirty="0">
                          <a:solidFill>
                            <a:srgbClr val="006892"/>
                          </a:solidFill>
                          <a:latin typeface="Calibri" panose="020F0502020204030204" pitchFamily="34" charset="0"/>
                          <a:cs typeface="Calibri" panose="020F0502020204030204" pitchFamily="34" charset="0"/>
                        </a:rPr>
                        <a:t>4</a:t>
                      </a:r>
                      <a:endParaRPr sz="1200" dirty="0">
                        <a:latin typeface="Calibri" panose="020F0502020204030204" pitchFamily="34" charset="0"/>
                        <a:cs typeface="Calibri" panose="020F0502020204030204" pitchFamily="34" charset="0"/>
                      </a:endParaRPr>
                    </a:p>
                  </a:txBody>
                  <a:tcPr marL="0" marR="0" marT="54610" marB="0">
                    <a:lnL w="9525">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extLst>
                  <a:ext uri="{0D108BD9-81ED-4DB2-BD59-A6C34878D82A}">
                    <a16:rowId xmlns:a16="http://schemas.microsoft.com/office/drawing/2014/main" val="10003"/>
                  </a:ext>
                </a:extLst>
              </a:tr>
              <a:tr h="400351">
                <a:tc>
                  <a:txBody>
                    <a:bodyPr/>
                    <a:lstStyle/>
                    <a:p>
                      <a:pPr marL="67945">
                        <a:lnSpc>
                          <a:spcPct val="100000"/>
                        </a:lnSpc>
                        <a:spcBef>
                          <a:spcPts val="340"/>
                        </a:spcBef>
                      </a:pPr>
                      <a:r>
                        <a:rPr sz="1200" b="1" spc="-40" dirty="0">
                          <a:latin typeface="Calibri" panose="020F0502020204030204" pitchFamily="34" charset="0"/>
                          <a:cs typeface="Calibri" panose="020F0502020204030204" pitchFamily="34" charset="0"/>
                        </a:rPr>
                        <a:t>Management</a:t>
                      </a:r>
                      <a:endParaRPr sz="1200" b="1" dirty="0">
                        <a:latin typeface="Calibri" panose="020F0502020204030204" pitchFamily="34" charset="0"/>
                        <a:cs typeface="Calibri" panose="020F0502020204030204" pitchFamily="34" charset="0"/>
                      </a:endParaRPr>
                    </a:p>
                  </a:txBody>
                  <a:tcPr marL="0" marR="0" marT="43180"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marL="153670">
                        <a:lnSpc>
                          <a:spcPct val="100000"/>
                        </a:lnSpc>
                        <a:spcBef>
                          <a:spcPts val="405"/>
                        </a:spcBef>
                      </a:pPr>
                      <a:r>
                        <a:rPr sz="1200" dirty="0">
                          <a:latin typeface="Calibri" panose="020F0502020204030204" pitchFamily="34" charset="0"/>
                          <a:cs typeface="Calibri" panose="020F0502020204030204" pitchFamily="34" charset="0"/>
                        </a:rPr>
                        <a:t>6</a:t>
                      </a:r>
                      <a:endParaRPr sz="1200">
                        <a:latin typeface="Calibri" panose="020F0502020204030204" pitchFamily="34" charset="0"/>
                        <a:cs typeface="Calibri" panose="020F0502020204030204" pitchFamily="34" charset="0"/>
                      </a:endParaRPr>
                    </a:p>
                  </a:txBody>
                  <a:tcPr marL="0" marR="0" marT="51435"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algn="ctr">
                        <a:lnSpc>
                          <a:spcPct val="100000"/>
                        </a:lnSpc>
                        <a:spcBef>
                          <a:spcPts val="405"/>
                        </a:spcBef>
                      </a:pPr>
                      <a:r>
                        <a:rPr sz="1200" dirty="0">
                          <a:latin typeface="Calibri" panose="020F0502020204030204" pitchFamily="34" charset="0"/>
                          <a:cs typeface="Calibri" panose="020F0502020204030204" pitchFamily="34" charset="0"/>
                        </a:rPr>
                        <a:t>2</a:t>
                      </a:r>
                      <a:endParaRPr sz="1200">
                        <a:latin typeface="Calibri" panose="020F0502020204030204" pitchFamily="34" charset="0"/>
                        <a:cs typeface="Calibri" panose="020F0502020204030204" pitchFamily="34" charset="0"/>
                      </a:endParaRPr>
                    </a:p>
                  </a:txBody>
                  <a:tcPr marL="0" marR="0" marT="51435"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algn="ctr">
                        <a:lnSpc>
                          <a:spcPct val="100000"/>
                        </a:lnSpc>
                        <a:spcBef>
                          <a:spcPts val="405"/>
                        </a:spcBef>
                      </a:pPr>
                      <a:r>
                        <a:rPr sz="1200" dirty="0">
                          <a:latin typeface="Calibri" panose="020F0502020204030204" pitchFamily="34" charset="0"/>
                          <a:cs typeface="Calibri" panose="020F0502020204030204" pitchFamily="34" charset="0"/>
                        </a:rPr>
                        <a:t>0</a:t>
                      </a:r>
                      <a:endParaRPr sz="1200">
                        <a:latin typeface="Calibri" panose="020F0502020204030204" pitchFamily="34" charset="0"/>
                        <a:cs typeface="Calibri" panose="020F0502020204030204" pitchFamily="34" charset="0"/>
                      </a:endParaRPr>
                    </a:p>
                  </a:txBody>
                  <a:tcPr marL="0" marR="0" marT="51435"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algn="ctr">
                        <a:lnSpc>
                          <a:spcPct val="100000"/>
                        </a:lnSpc>
                        <a:spcBef>
                          <a:spcPts val="405"/>
                        </a:spcBef>
                      </a:pPr>
                      <a:r>
                        <a:rPr sz="1200" dirty="0">
                          <a:latin typeface="Calibri" panose="020F0502020204030204" pitchFamily="34" charset="0"/>
                          <a:cs typeface="Calibri" panose="020F0502020204030204" pitchFamily="34" charset="0"/>
                        </a:rPr>
                        <a:t>5</a:t>
                      </a:r>
                    </a:p>
                  </a:txBody>
                  <a:tcPr marL="0" marR="0" marT="51435" marB="0">
                    <a:lnL w="6350">
                      <a:solidFill>
                        <a:srgbClr val="95A0A9"/>
                      </a:solidFill>
                      <a:prstDash val="solid"/>
                    </a:lnL>
                    <a:lnR w="9525">
                      <a:solidFill>
                        <a:srgbClr val="95A0A9"/>
                      </a:solidFill>
                      <a:prstDash val="solid"/>
                    </a:lnR>
                    <a:lnT w="6350">
                      <a:solidFill>
                        <a:srgbClr val="95A0A9"/>
                      </a:solidFill>
                      <a:prstDash val="solid"/>
                    </a:lnT>
                    <a:lnB w="6350">
                      <a:solidFill>
                        <a:srgbClr val="95A0A9"/>
                      </a:solidFill>
                      <a:prstDash val="solid"/>
                    </a:lnB>
                  </a:tcPr>
                </a:tc>
                <a:tc>
                  <a:txBody>
                    <a:bodyPr/>
                    <a:lstStyle/>
                    <a:p>
                      <a:pPr marL="635" algn="ctr">
                        <a:lnSpc>
                          <a:spcPct val="100000"/>
                        </a:lnSpc>
                        <a:spcBef>
                          <a:spcPts val="405"/>
                        </a:spcBef>
                      </a:pPr>
                      <a:r>
                        <a:rPr sz="1200" dirty="0">
                          <a:latin typeface="Calibri" panose="020F0502020204030204" pitchFamily="34" charset="0"/>
                          <a:cs typeface="Calibri" panose="020F0502020204030204" pitchFamily="34" charset="0"/>
                        </a:rPr>
                        <a:t>9</a:t>
                      </a:r>
                      <a:endParaRPr sz="1200">
                        <a:latin typeface="Calibri" panose="020F0502020204030204" pitchFamily="34" charset="0"/>
                        <a:cs typeface="Calibri" panose="020F0502020204030204" pitchFamily="34" charset="0"/>
                      </a:endParaRPr>
                    </a:p>
                  </a:txBody>
                  <a:tcPr marL="0" marR="0" marT="51435" marB="0">
                    <a:lnL w="9525">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algn="ctr">
                        <a:lnSpc>
                          <a:spcPct val="100000"/>
                        </a:lnSpc>
                        <a:spcBef>
                          <a:spcPts val="405"/>
                        </a:spcBef>
                      </a:pPr>
                      <a:r>
                        <a:rPr sz="1200" dirty="0">
                          <a:latin typeface="Calibri" panose="020F0502020204030204" pitchFamily="34" charset="0"/>
                          <a:cs typeface="Calibri" panose="020F0502020204030204" pitchFamily="34" charset="0"/>
                        </a:rPr>
                        <a:t>0</a:t>
                      </a:r>
                      <a:endParaRPr sz="1200">
                        <a:latin typeface="Calibri" panose="020F0502020204030204" pitchFamily="34" charset="0"/>
                        <a:cs typeface="Calibri" panose="020F0502020204030204" pitchFamily="34" charset="0"/>
                      </a:endParaRPr>
                    </a:p>
                  </a:txBody>
                  <a:tcPr marL="0" marR="0" marT="51435"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algn="ctr">
                        <a:lnSpc>
                          <a:spcPct val="100000"/>
                        </a:lnSpc>
                        <a:spcBef>
                          <a:spcPts val="405"/>
                        </a:spcBef>
                      </a:pPr>
                      <a:r>
                        <a:rPr sz="1200" dirty="0">
                          <a:latin typeface="Calibri" panose="020F0502020204030204" pitchFamily="34" charset="0"/>
                          <a:cs typeface="Calibri" panose="020F0502020204030204" pitchFamily="34" charset="0"/>
                        </a:rPr>
                        <a:t>0</a:t>
                      </a:r>
                      <a:endParaRPr sz="1200">
                        <a:latin typeface="Calibri" panose="020F0502020204030204" pitchFamily="34" charset="0"/>
                        <a:cs typeface="Calibri" panose="020F0502020204030204" pitchFamily="34" charset="0"/>
                      </a:endParaRPr>
                    </a:p>
                  </a:txBody>
                  <a:tcPr marL="0" marR="0" marT="51435"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algn="ctr">
                        <a:lnSpc>
                          <a:spcPct val="100000"/>
                        </a:lnSpc>
                        <a:spcBef>
                          <a:spcPts val="405"/>
                        </a:spcBef>
                      </a:pPr>
                      <a:r>
                        <a:rPr sz="1200" dirty="0">
                          <a:latin typeface="Calibri" panose="020F0502020204030204" pitchFamily="34" charset="0"/>
                          <a:cs typeface="Calibri" panose="020F0502020204030204" pitchFamily="34" charset="0"/>
                        </a:rPr>
                        <a:t>1</a:t>
                      </a:r>
                      <a:endParaRPr sz="1200">
                        <a:latin typeface="Calibri" panose="020F0502020204030204" pitchFamily="34" charset="0"/>
                        <a:cs typeface="Calibri" panose="020F0502020204030204" pitchFamily="34" charset="0"/>
                      </a:endParaRPr>
                    </a:p>
                  </a:txBody>
                  <a:tcPr marL="0" marR="0" marT="51435" marB="0">
                    <a:lnL w="6350">
                      <a:solidFill>
                        <a:srgbClr val="95A0A9"/>
                      </a:solidFill>
                      <a:prstDash val="solid"/>
                    </a:lnL>
                    <a:lnR w="9525">
                      <a:solidFill>
                        <a:srgbClr val="95A0A9"/>
                      </a:solidFill>
                      <a:prstDash val="solid"/>
                    </a:lnR>
                    <a:lnT w="6350">
                      <a:solidFill>
                        <a:srgbClr val="95A0A9"/>
                      </a:solidFill>
                      <a:prstDash val="solid"/>
                    </a:lnT>
                    <a:lnB w="6350">
                      <a:solidFill>
                        <a:srgbClr val="95A0A9"/>
                      </a:solidFill>
                      <a:prstDash val="solid"/>
                    </a:lnB>
                  </a:tcPr>
                </a:tc>
                <a:tc>
                  <a:txBody>
                    <a:bodyPr/>
                    <a:lstStyle/>
                    <a:p>
                      <a:pPr algn="ctr">
                        <a:lnSpc>
                          <a:spcPct val="100000"/>
                        </a:lnSpc>
                        <a:spcBef>
                          <a:spcPts val="405"/>
                        </a:spcBef>
                      </a:pPr>
                      <a:r>
                        <a:rPr sz="1200" dirty="0">
                          <a:latin typeface="Calibri" panose="020F0502020204030204" pitchFamily="34" charset="0"/>
                          <a:cs typeface="Calibri" panose="020F0502020204030204" pitchFamily="34" charset="0"/>
                        </a:rPr>
                        <a:t>1</a:t>
                      </a:r>
                    </a:p>
                  </a:txBody>
                  <a:tcPr marL="0" marR="0" marT="51435" marB="0">
                    <a:lnL w="9525">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algn="ctr">
                        <a:lnSpc>
                          <a:spcPct val="100000"/>
                        </a:lnSpc>
                        <a:spcBef>
                          <a:spcPts val="405"/>
                        </a:spcBef>
                      </a:pPr>
                      <a:r>
                        <a:rPr sz="1200" dirty="0">
                          <a:latin typeface="Calibri" panose="020F0502020204030204" pitchFamily="34" charset="0"/>
                          <a:cs typeface="Calibri" panose="020F0502020204030204" pitchFamily="34" charset="0"/>
                        </a:rPr>
                        <a:t>0</a:t>
                      </a:r>
                    </a:p>
                  </a:txBody>
                  <a:tcPr marL="0" marR="0" marT="51435" marB="0">
                    <a:lnL w="6350">
                      <a:solidFill>
                        <a:srgbClr val="95A0A9"/>
                      </a:solidFill>
                      <a:prstDash val="solid"/>
                    </a:lnL>
                    <a:lnR w="9525">
                      <a:solidFill>
                        <a:srgbClr val="95A0A9"/>
                      </a:solidFill>
                      <a:prstDash val="solid"/>
                    </a:lnR>
                    <a:lnT w="6350">
                      <a:solidFill>
                        <a:srgbClr val="95A0A9"/>
                      </a:solidFill>
                      <a:prstDash val="solid"/>
                    </a:lnT>
                    <a:lnB w="6350">
                      <a:solidFill>
                        <a:srgbClr val="95A0A9"/>
                      </a:solidFill>
                      <a:prstDash val="solid"/>
                    </a:lnB>
                  </a:tcPr>
                </a:tc>
                <a:tc>
                  <a:txBody>
                    <a:bodyPr/>
                    <a:lstStyle/>
                    <a:p>
                      <a:pPr algn="ctr">
                        <a:lnSpc>
                          <a:spcPct val="100000"/>
                        </a:lnSpc>
                        <a:spcBef>
                          <a:spcPts val="430"/>
                        </a:spcBef>
                      </a:pPr>
                      <a:r>
                        <a:rPr sz="1200" spc="-45" dirty="0">
                          <a:solidFill>
                            <a:srgbClr val="006892"/>
                          </a:solidFill>
                          <a:latin typeface="Calibri" panose="020F0502020204030204" pitchFamily="34" charset="0"/>
                          <a:cs typeface="Calibri" panose="020F0502020204030204" pitchFamily="34" charset="0"/>
                        </a:rPr>
                        <a:t>24</a:t>
                      </a:r>
                      <a:endParaRPr sz="1200" dirty="0">
                        <a:latin typeface="Calibri" panose="020F0502020204030204" pitchFamily="34" charset="0"/>
                        <a:cs typeface="Calibri" panose="020F0502020204030204" pitchFamily="34" charset="0"/>
                      </a:endParaRPr>
                    </a:p>
                  </a:txBody>
                  <a:tcPr marL="0" marR="0" marT="54610" marB="0">
                    <a:lnL w="9525">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extLst>
                  <a:ext uri="{0D108BD9-81ED-4DB2-BD59-A6C34878D82A}">
                    <a16:rowId xmlns:a16="http://schemas.microsoft.com/office/drawing/2014/main" val="10004"/>
                  </a:ext>
                </a:extLst>
              </a:tr>
              <a:tr h="400352">
                <a:tc>
                  <a:txBody>
                    <a:bodyPr/>
                    <a:lstStyle/>
                    <a:p>
                      <a:pPr marL="67945">
                        <a:lnSpc>
                          <a:spcPct val="100000"/>
                        </a:lnSpc>
                        <a:spcBef>
                          <a:spcPts val="340"/>
                        </a:spcBef>
                      </a:pPr>
                      <a:r>
                        <a:rPr sz="1200" b="1" spc="-35" dirty="0">
                          <a:latin typeface="Calibri" panose="020F0502020204030204" pitchFamily="34" charset="0"/>
                          <a:cs typeface="Calibri" panose="020F0502020204030204" pitchFamily="34" charset="0"/>
                        </a:rPr>
                        <a:t>Skilled</a:t>
                      </a:r>
                      <a:r>
                        <a:rPr sz="1200" b="1" spc="-5" dirty="0">
                          <a:latin typeface="Calibri" panose="020F0502020204030204" pitchFamily="34" charset="0"/>
                          <a:cs typeface="Calibri" panose="020F0502020204030204" pitchFamily="34" charset="0"/>
                        </a:rPr>
                        <a:t> </a:t>
                      </a:r>
                      <a:r>
                        <a:rPr sz="1200" b="1" spc="-50" dirty="0">
                          <a:latin typeface="Calibri" panose="020F0502020204030204" pitchFamily="34" charset="0"/>
                          <a:cs typeface="Calibri" panose="020F0502020204030204" pitchFamily="34" charset="0"/>
                        </a:rPr>
                        <a:t>employees</a:t>
                      </a:r>
                      <a:endParaRPr sz="1200" b="1" dirty="0">
                        <a:latin typeface="Calibri" panose="020F0502020204030204" pitchFamily="34" charset="0"/>
                        <a:cs typeface="Calibri" panose="020F0502020204030204" pitchFamily="34" charset="0"/>
                      </a:endParaRPr>
                    </a:p>
                  </a:txBody>
                  <a:tcPr marL="0" marR="0" marT="43180"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marL="135890">
                        <a:lnSpc>
                          <a:spcPct val="100000"/>
                        </a:lnSpc>
                        <a:spcBef>
                          <a:spcPts val="405"/>
                        </a:spcBef>
                      </a:pPr>
                      <a:r>
                        <a:rPr sz="1200" spc="-30" dirty="0">
                          <a:latin typeface="Calibri" panose="020F0502020204030204" pitchFamily="34" charset="0"/>
                          <a:cs typeface="Calibri" panose="020F0502020204030204" pitchFamily="34" charset="0"/>
                        </a:rPr>
                        <a:t>31</a:t>
                      </a:r>
                      <a:endParaRPr sz="1200">
                        <a:latin typeface="Calibri" panose="020F0502020204030204" pitchFamily="34" charset="0"/>
                        <a:cs typeface="Calibri" panose="020F0502020204030204" pitchFamily="34" charset="0"/>
                      </a:endParaRPr>
                    </a:p>
                  </a:txBody>
                  <a:tcPr marL="0" marR="0" marT="51435"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algn="ctr">
                        <a:lnSpc>
                          <a:spcPct val="100000"/>
                        </a:lnSpc>
                        <a:spcBef>
                          <a:spcPts val="405"/>
                        </a:spcBef>
                      </a:pPr>
                      <a:r>
                        <a:rPr sz="1200" dirty="0">
                          <a:latin typeface="Calibri" panose="020F0502020204030204" pitchFamily="34" charset="0"/>
                          <a:cs typeface="Calibri" panose="020F0502020204030204" pitchFamily="34" charset="0"/>
                        </a:rPr>
                        <a:t>1</a:t>
                      </a:r>
                    </a:p>
                  </a:txBody>
                  <a:tcPr marL="0" marR="0" marT="51435"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algn="ctr">
                        <a:lnSpc>
                          <a:spcPct val="100000"/>
                        </a:lnSpc>
                        <a:spcBef>
                          <a:spcPts val="405"/>
                        </a:spcBef>
                      </a:pPr>
                      <a:r>
                        <a:rPr sz="1200" dirty="0">
                          <a:latin typeface="Calibri" panose="020F0502020204030204" pitchFamily="34" charset="0"/>
                          <a:cs typeface="Calibri" panose="020F0502020204030204" pitchFamily="34" charset="0"/>
                        </a:rPr>
                        <a:t>1</a:t>
                      </a:r>
                      <a:endParaRPr sz="1200">
                        <a:latin typeface="Calibri" panose="020F0502020204030204" pitchFamily="34" charset="0"/>
                        <a:cs typeface="Calibri" panose="020F0502020204030204" pitchFamily="34" charset="0"/>
                      </a:endParaRPr>
                    </a:p>
                  </a:txBody>
                  <a:tcPr marL="0" marR="0" marT="51435"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algn="ctr">
                        <a:lnSpc>
                          <a:spcPct val="100000"/>
                        </a:lnSpc>
                        <a:spcBef>
                          <a:spcPts val="405"/>
                        </a:spcBef>
                      </a:pPr>
                      <a:r>
                        <a:rPr sz="1200" dirty="0">
                          <a:latin typeface="Calibri" panose="020F0502020204030204" pitchFamily="34" charset="0"/>
                          <a:cs typeface="Calibri" panose="020F0502020204030204" pitchFamily="34" charset="0"/>
                        </a:rPr>
                        <a:t>2</a:t>
                      </a:r>
                      <a:endParaRPr sz="1200">
                        <a:latin typeface="Calibri" panose="020F0502020204030204" pitchFamily="34" charset="0"/>
                        <a:cs typeface="Calibri" panose="020F0502020204030204" pitchFamily="34" charset="0"/>
                      </a:endParaRPr>
                    </a:p>
                  </a:txBody>
                  <a:tcPr marL="0" marR="0" marT="51435" marB="0">
                    <a:lnL w="6350">
                      <a:solidFill>
                        <a:srgbClr val="95A0A9"/>
                      </a:solidFill>
                      <a:prstDash val="solid"/>
                    </a:lnL>
                    <a:lnR w="9525">
                      <a:solidFill>
                        <a:srgbClr val="95A0A9"/>
                      </a:solidFill>
                      <a:prstDash val="solid"/>
                    </a:lnR>
                    <a:lnT w="6350">
                      <a:solidFill>
                        <a:srgbClr val="95A0A9"/>
                      </a:solidFill>
                      <a:prstDash val="solid"/>
                    </a:lnT>
                    <a:lnB w="6350">
                      <a:solidFill>
                        <a:srgbClr val="95A0A9"/>
                      </a:solidFill>
                      <a:prstDash val="solid"/>
                    </a:lnB>
                  </a:tcPr>
                </a:tc>
                <a:tc>
                  <a:txBody>
                    <a:bodyPr/>
                    <a:lstStyle/>
                    <a:p>
                      <a:pPr algn="ctr">
                        <a:lnSpc>
                          <a:spcPct val="100000"/>
                        </a:lnSpc>
                        <a:spcBef>
                          <a:spcPts val="405"/>
                        </a:spcBef>
                      </a:pPr>
                      <a:r>
                        <a:rPr sz="1200" spc="-70" dirty="0">
                          <a:latin typeface="Calibri" panose="020F0502020204030204" pitchFamily="34" charset="0"/>
                          <a:cs typeface="Calibri" panose="020F0502020204030204" pitchFamily="34" charset="0"/>
                        </a:rPr>
                        <a:t>37</a:t>
                      </a:r>
                      <a:endParaRPr sz="1200">
                        <a:latin typeface="Calibri" panose="020F0502020204030204" pitchFamily="34" charset="0"/>
                        <a:cs typeface="Calibri" panose="020F0502020204030204" pitchFamily="34" charset="0"/>
                      </a:endParaRPr>
                    </a:p>
                  </a:txBody>
                  <a:tcPr marL="0" marR="0" marT="51435" marB="0">
                    <a:lnL w="9525">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algn="ctr">
                        <a:lnSpc>
                          <a:spcPct val="100000"/>
                        </a:lnSpc>
                        <a:spcBef>
                          <a:spcPts val="405"/>
                        </a:spcBef>
                      </a:pPr>
                      <a:r>
                        <a:rPr sz="1200" dirty="0">
                          <a:latin typeface="Calibri" panose="020F0502020204030204" pitchFamily="34" charset="0"/>
                          <a:cs typeface="Calibri" panose="020F0502020204030204" pitchFamily="34" charset="0"/>
                        </a:rPr>
                        <a:t>0</a:t>
                      </a:r>
                      <a:endParaRPr sz="1200">
                        <a:latin typeface="Calibri" panose="020F0502020204030204" pitchFamily="34" charset="0"/>
                        <a:cs typeface="Calibri" panose="020F0502020204030204" pitchFamily="34" charset="0"/>
                      </a:endParaRPr>
                    </a:p>
                  </a:txBody>
                  <a:tcPr marL="0" marR="0" marT="51435"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algn="ctr">
                        <a:lnSpc>
                          <a:spcPct val="100000"/>
                        </a:lnSpc>
                        <a:spcBef>
                          <a:spcPts val="405"/>
                        </a:spcBef>
                      </a:pPr>
                      <a:r>
                        <a:rPr sz="1200" dirty="0">
                          <a:latin typeface="Calibri" panose="020F0502020204030204" pitchFamily="34" charset="0"/>
                          <a:cs typeface="Calibri" panose="020F0502020204030204" pitchFamily="34" charset="0"/>
                        </a:rPr>
                        <a:t>1</a:t>
                      </a:r>
                      <a:endParaRPr sz="1200">
                        <a:latin typeface="Calibri" panose="020F0502020204030204" pitchFamily="34" charset="0"/>
                        <a:cs typeface="Calibri" panose="020F0502020204030204" pitchFamily="34" charset="0"/>
                      </a:endParaRPr>
                    </a:p>
                  </a:txBody>
                  <a:tcPr marL="0" marR="0" marT="51435"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algn="ctr">
                        <a:lnSpc>
                          <a:spcPct val="100000"/>
                        </a:lnSpc>
                        <a:spcBef>
                          <a:spcPts val="405"/>
                        </a:spcBef>
                      </a:pPr>
                      <a:r>
                        <a:rPr sz="1200" dirty="0">
                          <a:latin typeface="Calibri" panose="020F0502020204030204" pitchFamily="34" charset="0"/>
                          <a:cs typeface="Calibri" panose="020F0502020204030204" pitchFamily="34" charset="0"/>
                        </a:rPr>
                        <a:t>5</a:t>
                      </a:r>
                      <a:endParaRPr sz="1200">
                        <a:latin typeface="Calibri" panose="020F0502020204030204" pitchFamily="34" charset="0"/>
                        <a:cs typeface="Calibri" panose="020F0502020204030204" pitchFamily="34" charset="0"/>
                      </a:endParaRPr>
                    </a:p>
                  </a:txBody>
                  <a:tcPr marL="0" marR="0" marT="51435" marB="0">
                    <a:lnL w="6350">
                      <a:solidFill>
                        <a:srgbClr val="95A0A9"/>
                      </a:solidFill>
                      <a:prstDash val="solid"/>
                    </a:lnL>
                    <a:lnR w="9525">
                      <a:solidFill>
                        <a:srgbClr val="95A0A9"/>
                      </a:solidFill>
                      <a:prstDash val="solid"/>
                    </a:lnR>
                    <a:lnT w="6350">
                      <a:solidFill>
                        <a:srgbClr val="95A0A9"/>
                      </a:solidFill>
                      <a:prstDash val="solid"/>
                    </a:lnT>
                    <a:lnB w="6350">
                      <a:solidFill>
                        <a:srgbClr val="95A0A9"/>
                      </a:solidFill>
                      <a:prstDash val="solid"/>
                    </a:lnB>
                  </a:tcPr>
                </a:tc>
                <a:tc>
                  <a:txBody>
                    <a:bodyPr/>
                    <a:lstStyle/>
                    <a:p>
                      <a:pPr algn="ctr">
                        <a:lnSpc>
                          <a:spcPct val="100000"/>
                        </a:lnSpc>
                        <a:spcBef>
                          <a:spcPts val="405"/>
                        </a:spcBef>
                      </a:pPr>
                      <a:r>
                        <a:rPr sz="1200" dirty="0">
                          <a:latin typeface="Calibri" panose="020F0502020204030204" pitchFamily="34" charset="0"/>
                          <a:cs typeface="Calibri" panose="020F0502020204030204" pitchFamily="34" charset="0"/>
                        </a:rPr>
                        <a:t>0</a:t>
                      </a:r>
                      <a:endParaRPr sz="1200">
                        <a:latin typeface="Calibri" panose="020F0502020204030204" pitchFamily="34" charset="0"/>
                        <a:cs typeface="Calibri" panose="020F0502020204030204" pitchFamily="34" charset="0"/>
                      </a:endParaRPr>
                    </a:p>
                  </a:txBody>
                  <a:tcPr marL="0" marR="0" marT="51435" marB="0">
                    <a:lnL w="9525">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algn="ctr">
                        <a:lnSpc>
                          <a:spcPct val="100000"/>
                        </a:lnSpc>
                        <a:spcBef>
                          <a:spcPts val="405"/>
                        </a:spcBef>
                      </a:pPr>
                      <a:r>
                        <a:rPr sz="1200" dirty="0">
                          <a:latin typeface="Calibri" panose="020F0502020204030204" pitchFamily="34" charset="0"/>
                          <a:cs typeface="Calibri" panose="020F0502020204030204" pitchFamily="34" charset="0"/>
                        </a:rPr>
                        <a:t>3</a:t>
                      </a:r>
                      <a:endParaRPr sz="1200">
                        <a:latin typeface="Calibri" panose="020F0502020204030204" pitchFamily="34" charset="0"/>
                        <a:cs typeface="Calibri" panose="020F0502020204030204" pitchFamily="34" charset="0"/>
                      </a:endParaRPr>
                    </a:p>
                  </a:txBody>
                  <a:tcPr marL="0" marR="0" marT="51435" marB="0">
                    <a:lnL w="6350">
                      <a:solidFill>
                        <a:srgbClr val="95A0A9"/>
                      </a:solidFill>
                      <a:prstDash val="solid"/>
                    </a:lnL>
                    <a:lnR w="9525">
                      <a:solidFill>
                        <a:srgbClr val="95A0A9"/>
                      </a:solidFill>
                      <a:prstDash val="solid"/>
                    </a:lnR>
                    <a:lnT w="6350">
                      <a:solidFill>
                        <a:srgbClr val="95A0A9"/>
                      </a:solidFill>
                      <a:prstDash val="solid"/>
                    </a:lnT>
                    <a:lnB w="6350">
                      <a:solidFill>
                        <a:srgbClr val="95A0A9"/>
                      </a:solidFill>
                      <a:prstDash val="solid"/>
                    </a:lnB>
                  </a:tcPr>
                </a:tc>
                <a:tc>
                  <a:txBody>
                    <a:bodyPr/>
                    <a:lstStyle/>
                    <a:p>
                      <a:pPr algn="ctr">
                        <a:lnSpc>
                          <a:spcPct val="100000"/>
                        </a:lnSpc>
                        <a:spcBef>
                          <a:spcPts val="425"/>
                        </a:spcBef>
                      </a:pPr>
                      <a:r>
                        <a:rPr sz="1200" spc="-35" dirty="0">
                          <a:solidFill>
                            <a:srgbClr val="006892"/>
                          </a:solidFill>
                          <a:latin typeface="Calibri" panose="020F0502020204030204" pitchFamily="34" charset="0"/>
                          <a:cs typeface="Calibri" panose="020F0502020204030204" pitchFamily="34" charset="0"/>
                        </a:rPr>
                        <a:t>81</a:t>
                      </a:r>
                      <a:endParaRPr sz="1200" dirty="0">
                        <a:latin typeface="Calibri" panose="020F0502020204030204" pitchFamily="34" charset="0"/>
                        <a:cs typeface="Calibri" panose="020F0502020204030204" pitchFamily="34" charset="0"/>
                      </a:endParaRPr>
                    </a:p>
                  </a:txBody>
                  <a:tcPr marL="0" marR="0" marT="53975" marB="0">
                    <a:lnL w="9525">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extLst>
                  <a:ext uri="{0D108BD9-81ED-4DB2-BD59-A6C34878D82A}">
                    <a16:rowId xmlns:a16="http://schemas.microsoft.com/office/drawing/2014/main" val="10005"/>
                  </a:ext>
                </a:extLst>
              </a:tr>
              <a:tr h="400351">
                <a:tc>
                  <a:txBody>
                    <a:bodyPr/>
                    <a:lstStyle/>
                    <a:p>
                      <a:pPr marL="67945">
                        <a:lnSpc>
                          <a:spcPct val="100000"/>
                        </a:lnSpc>
                        <a:spcBef>
                          <a:spcPts val="340"/>
                        </a:spcBef>
                      </a:pPr>
                      <a:r>
                        <a:rPr sz="1200" b="1" spc="-35" dirty="0">
                          <a:latin typeface="Calibri" panose="020F0502020204030204" pitchFamily="34" charset="0"/>
                          <a:cs typeface="Calibri" panose="020F0502020204030204" pitchFamily="34" charset="0"/>
                        </a:rPr>
                        <a:t>Semi-skilled</a:t>
                      </a:r>
                      <a:r>
                        <a:rPr sz="1200" b="1" spc="-5" dirty="0">
                          <a:latin typeface="Calibri" panose="020F0502020204030204" pitchFamily="34" charset="0"/>
                          <a:cs typeface="Calibri" panose="020F0502020204030204" pitchFamily="34" charset="0"/>
                        </a:rPr>
                        <a:t> </a:t>
                      </a:r>
                      <a:r>
                        <a:rPr sz="1200" b="1" spc="-50" dirty="0">
                          <a:latin typeface="Calibri" panose="020F0502020204030204" pitchFamily="34" charset="0"/>
                          <a:cs typeface="Calibri" panose="020F0502020204030204" pitchFamily="34" charset="0"/>
                        </a:rPr>
                        <a:t>employees</a:t>
                      </a:r>
                      <a:endParaRPr sz="1200" b="1" dirty="0">
                        <a:latin typeface="Calibri" panose="020F0502020204030204" pitchFamily="34" charset="0"/>
                        <a:cs typeface="Calibri" panose="020F0502020204030204" pitchFamily="34" charset="0"/>
                      </a:endParaRPr>
                    </a:p>
                  </a:txBody>
                  <a:tcPr marL="0" marR="0" marT="43180"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marL="132080">
                        <a:lnSpc>
                          <a:spcPct val="100000"/>
                        </a:lnSpc>
                        <a:spcBef>
                          <a:spcPts val="405"/>
                        </a:spcBef>
                      </a:pPr>
                      <a:r>
                        <a:rPr sz="1200" spc="-40" dirty="0">
                          <a:latin typeface="Calibri" panose="020F0502020204030204" pitchFamily="34" charset="0"/>
                          <a:cs typeface="Calibri" panose="020F0502020204030204" pitchFamily="34" charset="0"/>
                        </a:rPr>
                        <a:t>33</a:t>
                      </a:r>
                      <a:endParaRPr sz="1200">
                        <a:latin typeface="Calibri" panose="020F0502020204030204" pitchFamily="34" charset="0"/>
                        <a:cs typeface="Calibri" panose="020F0502020204030204" pitchFamily="34" charset="0"/>
                      </a:endParaRPr>
                    </a:p>
                  </a:txBody>
                  <a:tcPr marL="0" marR="0" marT="51435"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algn="ctr">
                        <a:lnSpc>
                          <a:spcPct val="100000"/>
                        </a:lnSpc>
                        <a:spcBef>
                          <a:spcPts val="405"/>
                        </a:spcBef>
                      </a:pPr>
                      <a:r>
                        <a:rPr sz="1200" dirty="0">
                          <a:latin typeface="Calibri" panose="020F0502020204030204" pitchFamily="34" charset="0"/>
                          <a:cs typeface="Calibri" panose="020F0502020204030204" pitchFamily="34" charset="0"/>
                        </a:rPr>
                        <a:t>0</a:t>
                      </a:r>
                      <a:endParaRPr sz="1200">
                        <a:latin typeface="Calibri" panose="020F0502020204030204" pitchFamily="34" charset="0"/>
                        <a:cs typeface="Calibri" panose="020F0502020204030204" pitchFamily="34" charset="0"/>
                      </a:endParaRPr>
                    </a:p>
                  </a:txBody>
                  <a:tcPr marL="0" marR="0" marT="51435"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algn="ctr">
                        <a:lnSpc>
                          <a:spcPct val="100000"/>
                        </a:lnSpc>
                        <a:spcBef>
                          <a:spcPts val="405"/>
                        </a:spcBef>
                      </a:pPr>
                      <a:r>
                        <a:rPr sz="1200" dirty="0">
                          <a:latin typeface="Calibri" panose="020F0502020204030204" pitchFamily="34" charset="0"/>
                          <a:cs typeface="Calibri" panose="020F0502020204030204" pitchFamily="34" charset="0"/>
                        </a:rPr>
                        <a:t>0</a:t>
                      </a:r>
                      <a:endParaRPr sz="1200">
                        <a:latin typeface="Calibri" panose="020F0502020204030204" pitchFamily="34" charset="0"/>
                        <a:cs typeface="Calibri" panose="020F0502020204030204" pitchFamily="34" charset="0"/>
                      </a:endParaRPr>
                    </a:p>
                  </a:txBody>
                  <a:tcPr marL="0" marR="0" marT="51435"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algn="ctr">
                        <a:lnSpc>
                          <a:spcPct val="100000"/>
                        </a:lnSpc>
                        <a:spcBef>
                          <a:spcPts val="405"/>
                        </a:spcBef>
                      </a:pPr>
                      <a:r>
                        <a:rPr sz="1200" dirty="0">
                          <a:latin typeface="Calibri" panose="020F0502020204030204" pitchFamily="34" charset="0"/>
                          <a:cs typeface="Calibri" panose="020F0502020204030204" pitchFamily="34" charset="0"/>
                        </a:rPr>
                        <a:t>5</a:t>
                      </a:r>
                      <a:endParaRPr sz="1200">
                        <a:latin typeface="Calibri" panose="020F0502020204030204" pitchFamily="34" charset="0"/>
                        <a:cs typeface="Calibri" panose="020F0502020204030204" pitchFamily="34" charset="0"/>
                      </a:endParaRPr>
                    </a:p>
                  </a:txBody>
                  <a:tcPr marL="0" marR="0" marT="51435" marB="0">
                    <a:lnL w="6350">
                      <a:solidFill>
                        <a:srgbClr val="95A0A9"/>
                      </a:solidFill>
                      <a:prstDash val="solid"/>
                    </a:lnL>
                    <a:lnR w="9525">
                      <a:solidFill>
                        <a:srgbClr val="95A0A9"/>
                      </a:solidFill>
                      <a:prstDash val="solid"/>
                    </a:lnR>
                    <a:lnT w="6350">
                      <a:solidFill>
                        <a:srgbClr val="95A0A9"/>
                      </a:solidFill>
                      <a:prstDash val="solid"/>
                    </a:lnT>
                    <a:lnB w="6350">
                      <a:solidFill>
                        <a:srgbClr val="95A0A9"/>
                      </a:solidFill>
                      <a:prstDash val="solid"/>
                    </a:lnB>
                  </a:tcPr>
                </a:tc>
                <a:tc>
                  <a:txBody>
                    <a:bodyPr/>
                    <a:lstStyle/>
                    <a:p>
                      <a:pPr algn="ctr">
                        <a:lnSpc>
                          <a:spcPct val="100000"/>
                        </a:lnSpc>
                        <a:spcBef>
                          <a:spcPts val="405"/>
                        </a:spcBef>
                      </a:pPr>
                      <a:r>
                        <a:rPr sz="1200" spc="-25" dirty="0">
                          <a:latin typeface="Calibri" panose="020F0502020204030204" pitchFamily="34" charset="0"/>
                          <a:cs typeface="Calibri" panose="020F0502020204030204" pitchFamily="34" charset="0"/>
                        </a:rPr>
                        <a:t>20</a:t>
                      </a:r>
                      <a:endParaRPr sz="1200">
                        <a:latin typeface="Calibri" panose="020F0502020204030204" pitchFamily="34" charset="0"/>
                        <a:cs typeface="Calibri" panose="020F0502020204030204" pitchFamily="34" charset="0"/>
                      </a:endParaRPr>
                    </a:p>
                  </a:txBody>
                  <a:tcPr marL="0" marR="0" marT="51435" marB="0">
                    <a:lnL w="9525">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algn="ctr">
                        <a:lnSpc>
                          <a:spcPct val="100000"/>
                        </a:lnSpc>
                        <a:spcBef>
                          <a:spcPts val="405"/>
                        </a:spcBef>
                      </a:pPr>
                      <a:r>
                        <a:rPr sz="1200" dirty="0">
                          <a:latin typeface="Calibri" panose="020F0502020204030204" pitchFamily="34" charset="0"/>
                          <a:cs typeface="Calibri" panose="020F0502020204030204" pitchFamily="34" charset="0"/>
                        </a:rPr>
                        <a:t>0</a:t>
                      </a:r>
                      <a:endParaRPr sz="1200">
                        <a:latin typeface="Calibri" panose="020F0502020204030204" pitchFamily="34" charset="0"/>
                        <a:cs typeface="Calibri" panose="020F0502020204030204" pitchFamily="34" charset="0"/>
                      </a:endParaRPr>
                    </a:p>
                  </a:txBody>
                  <a:tcPr marL="0" marR="0" marT="51435"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algn="ctr">
                        <a:lnSpc>
                          <a:spcPct val="100000"/>
                        </a:lnSpc>
                        <a:spcBef>
                          <a:spcPts val="405"/>
                        </a:spcBef>
                      </a:pPr>
                      <a:r>
                        <a:rPr sz="1200" dirty="0">
                          <a:latin typeface="Calibri" panose="020F0502020204030204" pitchFamily="34" charset="0"/>
                          <a:cs typeface="Calibri" panose="020F0502020204030204" pitchFamily="34" charset="0"/>
                        </a:rPr>
                        <a:t>0</a:t>
                      </a:r>
                      <a:endParaRPr sz="1200">
                        <a:latin typeface="Calibri" panose="020F0502020204030204" pitchFamily="34" charset="0"/>
                        <a:cs typeface="Calibri" panose="020F0502020204030204" pitchFamily="34" charset="0"/>
                      </a:endParaRPr>
                    </a:p>
                  </a:txBody>
                  <a:tcPr marL="0" marR="0" marT="51435" marB="0">
                    <a:lnL w="6350">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algn="ctr">
                        <a:lnSpc>
                          <a:spcPct val="100000"/>
                        </a:lnSpc>
                        <a:spcBef>
                          <a:spcPts val="405"/>
                        </a:spcBef>
                      </a:pPr>
                      <a:r>
                        <a:rPr sz="1200" dirty="0">
                          <a:latin typeface="Calibri" panose="020F0502020204030204" pitchFamily="34" charset="0"/>
                          <a:cs typeface="Calibri" panose="020F0502020204030204" pitchFamily="34" charset="0"/>
                        </a:rPr>
                        <a:t>4</a:t>
                      </a:r>
                      <a:endParaRPr sz="1200">
                        <a:latin typeface="Calibri" panose="020F0502020204030204" pitchFamily="34" charset="0"/>
                        <a:cs typeface="Calibri" panose="020F0502020204030204" pitchFamily="34" charset="0"/>
                      </a:endParaRPr>
                    </a:p>
                  </a:txBody>
                  <a:tcPr marL="0" marR="0" marT="51435" marB="0">
                    <a:lnL w="6350">
                      <a:solidFill>
                        <a:srgbClr val="95A0A9"/>
                      </a:solidFill>
                      <a:prstDash val="solid"/>
                    </a:lnL>
                    <a:lnR w="9525">
                      <a:solidFill>
                        <a:srgbClr val="95A0A9"/>
                      </a:solidFill>
                      <a:prstDash val="solid"/>
                    </a:lnR>
                    <a:lnT w="6350">
                      <a:solidFill>
                        <a:srgbClr val="95A0A9"/>
                      </a:solidFill>
                      <a:prstDash val="solid"/>
                    </a:lnT>
                    <a:lnB w="6350">
                      <a:solidFill>
                        <a:srgbClr val="95A0A9"/>
                      </a:solidFill>
                      <a:prstDash val="solid"/>
                    </a:lnB>
                  </a:tcPr>
                </a:tc>
                <a:tc>
                  <a:txBody>
                    <a:bodyPr/>
                    <a:lstStyle/>
                    <a:p>
                      <a:pPr algn="ctr">
                        <a:lnSpc>
                          <a:spcPct val="100000"/>
                        </a:lnSpc>
                        <a:spcBef>
                          <a:spcPts val="405"/>
                        </a:spcBef>
                      </a:pPr>
                      <a:r>
                        <a:rPr sz="1200" dirty="0">
                          <a:latin typeface="Calibri" panose="020F0502020204030204" pitchFamily="34" charset="0"/>
                          <a:cs typeface="Calibri" panose="020F0502020204030204" pitchFamily="34" charset="0"/>
                        </a:rPr>
                        <a:t>0</a:t>
                      </a:r>
                      <a:endParaRPr sz="1200">
                        <a:latin typeface="Calibri" panose="020F0502020204030204" pitchFamily="34" charset="0"/>
                        <a:cs typeface="Calibri" panose="020F0502020204030204" pitchFamily="34" charset="0"/>
                      </a:endParaRPr>
                    </a:p>
                  </a:txBody>
                  <a:tcPr marL="0" marR="0" marT="51435" marB="0">
                    <a:lnL w="9525">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tc>
                  <a:txBody>
                    <a:bodyPr/>
                    <a:lstStyle/>
                    <a:p>
                      <a:pPr algn="ctr">
                        <a:lnSpc>
                          <a:spcPct val="100000"/>
                        </a:lnSpc>
                        <a:spcBef>
                          <a:spcPts val="405"/>
                        </a:spcBef>
                      </a:pPr>
                      <a:r>
                        <a:rPr sz="1200" dirty="0">
                          <a:latin typeface="Calibri" panose="020F0502020204030204" pitchFamily="34" charset="0"/>
                          <a:cs typeface="Calibri" panose="020F0502020204030204" pitchFamily="34" charset="0"/>
                        </a:rPr>
                        <a:t>0</a:t>
                      </a:r>
                      <a:endParaRPr sz="1200">
                        <a:latin typeface="Calibri" panose="020F0502020204030204" pitchFamily="34" charset="0"/>
                        <a:cs typeface="Calibri" panose="020F0502020204030204" pitchFamily="34" charset="0"/>
                      </a:endParaRPr>
                    </a:p>
                  </a:txBody>
                  <a:tcPr marL="0" marR="0" marT="51435" marB="0">
                    <a:lnL w="6350">
                      <a:solidFill>
                        <a:srgbClr val="95A0A9"/>
                      </a:solidFill>
                      <a:prstDash val="solid"/>
                    </a:lnL>
                    <a:lnR w="9525">
                      <a:solidFill>
                        <a:srgbClr val="95A0A9"/>
                      </a:solidFill>
                      <a:prstDash val="solid"/>
                    </a:lnR>
                    <a:lnT w="6350">
                      <a:solidFill>
                        <a:srgbClr val="95A0A9"/>
                      </a:solidFill>
                      <a:prstDash val="solid"/>
                    </a:lnT>
                    <a:lnB w="6350">
                      <a:solidFill>
                        <a:srgbClr val="95A0A9"/>
                      </a:solidFill>
                      <a:prstDash val="solid"/>
                    </a:lnB>
                  </a:tcPr>
                </a:tc>
                <a:tc>
                  <a:txBody>
                    <a:bodyPr/>
                    <a:lstStyle/>
                    <a:p>
                      <a:pPr algn="ctr">
                        <a:lnSpc>
                          <a:spcPct val="100000"/>
                        </a:lnSpc>
                        <a:spcBef>
                          <a:spcPts val="425"/>
                        </a:spcBef>
                      </a:pPr>
                      <a:r>
                        <a:rPr sz="1200" spc="-60" dirty="0">
                          <a:solidFill>
                            <a:srgbClr val="006892"/>
                          </a:solidFill>
                          <a:latin typeface="Calibri" panose="020F0502020204030204" pitchFamily="34" charset="0"/>
                          <a:cs typeface="Calibri" panose="020F0502020204030204" pitchFamily="34" charset="0"/>
                        </a:rPr>
                        <a:t>62</a:t>
                      </a:r>
                      <a:endParaRPr sz="1200" dirty="0">
                        <a:latin typeface="Calibri" panose="020F0502020204030204" pitchFamily="34" charset="0"/>
                        <a:cs typeface="Calibri" panose="020F0502020204030204" pitchFamily="34" charset="0"/>
                      </a:endParaRPr>
                    </a:p>
                  </a:txBody>
                  <a:tcPr marL="0" marR="0" marT="53975" marB="0">
                    <a:lnL w="9525">
                      <a:solidFill>
                        <a:srgbClr val="95A0A9"/>
                      </a:solidFill>
                      <a:prstDash val="solid"/>
                    </a:lnL>
                    <a:lnR w="6350">
                      <a:solidFill>
                        <a:srgbClr val="95A0A9"/>
                      </a:solidFill>
                      <a:prstDash val="solid"/>
                    </a:lnR>
                    <a:lnT w="6350">
                      <a:solidFill>
                        <a:srgbClr val="95A0A9"/>
                      </a:solidFill>
                      <a:prstDash val="solid"/>
                    </a:lnT>
                    <a:lnB w="6350">
                      <a:solidFill>
                        <a:srgbClr val="95A0A9"/>
                      </a:solidFill>
                      <a:prstDash val="solid"/>
                    </a:lnB>
                  </a:tcPr>
                </a:tc>
                <a:extLst>
                  <a:ext uri="{0D108BD9-81ED-4DB2-BD59-A6C34878D82A}">
                    <a16:rowId xmlns:a16="http://schemas.microsoft.com/office/drawing/2014/main" val="10006"/>
                  </a:ext>
                </a:extLst>
              </a:tr>
              <a:tr h="400352">
                <a:tc>
                  <a:txBody>
                    <a:bodyPr/>
                    <a:lstStyle/>
                    <a:p>
                      <a:pPr marL="67945">
                        <a:lnSpc>
                          <a:spcPct val="100000"/>
                        </a:lnSpc>
                        <a:spcBef>
                          <a:spcPts val="340"/>
                        </a:spcBef>
                      </a:pPr>
                      <a:r>
                        <a:rPr sz="1200" b="1" spc="-30" dirty="0">
                          <a:latin typeface="Calibri" panose="020F0502020204030204" pitchFamily="34" charset="0"/>
                          <a:cs typeface="Calibri" panose="020F0502020204030204" pitchFamily="34" charset="0"/>
                        </a:rPr>
                        <a:t>Basic </a:t>
                      </a:r>
                      <a:r>
                        <a:rPr sz="1200" b="1" dirty="0">
                          <a:latin typeface="Calibri" panose="020F0502020204030204" pitchFamily="34" charset="0"/>
                          <a:cs typeface="Calibri" panose="020F0502020204030204" pitchFamily="34" charset="0"/>
                        </a:rPr>
                        <a:t>– </a:t>
                      </a:r>
                      <a:r>
                        <a:rPr sz="1200" b="1" spc="-35" dirty="0">
                          <a:latin typeface="Calibri" panose="020F0502020204030204" pitchFamily="34" charset="0"/>
                          <a:cs typeface="Calibri" panose="020F0502020204030204" pitchFamily="34" charset="0"/>
                        </a:rPr>
                        <a:t>skilled</a:t>
                      </a:r>
                      <a:r>
                        <a:rPr sz="1200" b="1" spc="20" dirty="0">
                          <a:latin typeface="Calibri" panose="020F0502020204030204" pitchFamily="34" charset="0"/>
                          <a:cs typeface="Calibri" panose="020F0502020204030204" pitchFamily="34" charset="0"/>
                        </a:rPr>
                        <a:t> </a:t>
                      </a:r>
                      <a:r>
                        <a:rPr sz="1200" b="1" spc="-50" dirty="0">
                          <a:latin typeface="Calibri" panose="020F0502020204030204" pitchFamily="34" charset="0"/>
                          <a:cs typeface="Calibri" panose="020F0502020204030204" pitchFamily="34" charset="0"/>
                        </a:rPr>
                        <a:t>employees</a:t>
                      </a:r>
                      <a:endParaRPr sz="1200" b="1" dirty="0">
                        <a:latin typeface="Calibri" panose="020F0502020204030204" pitchFamily="34" charset="0"/>
                        <a:cs typeface="Calibri" panose="020F0502020204030204" pitchFamily="34" charset="0"/>
                      </a:endParaRPr>
                    </a:p>
                  </a:txBody>
                  <a:tcPr marL="0" marR="0" marT="43180" marB="0">
                    <a:lnL w="6350">
                      <a:solidFill>
                        <a:srgbClr val="95A0A9"/>
                      </a:solidFill>
                      <a:prstDash val="solid"/>
                    </a:lnL>
                    <a:lnR w="6350">
                      <a:solidFill>
                        <a:srgbClr val="95A0A9"/>
                      </a:solidFill>
                      <a:prstDash val="solid"/>
                    </a:lnR>
                    <a:lnT w="6350">
                      <a:solidFill>
                        <a:srgbClr val="95A0A9"/>
                      </a:solidFill>
                      <a:prstDash val="solid"/>
                    </a:lnT>
                    <a:lnB w="6350">
                      <a:solidFill>
                        <a:srgbClr val="FFFFFF"/>
                      </a:solidFill>
                      <a:prstDash val="solid"/>
                    </a:lnB>
                  </a:tcPr>
                </a:tc>
                <a:tc>
                  <a:txBody>
                    <a:bodyPr/>
                    <a:lstStyle/>
                    <a:p>
                      <a:pPr marL="137160">
                        <a:lnSpc>
                          <a:spcPct val="100000"/>
                        </a:lnSpc>
                        <a:spcBef>
                          <a:spcPts val="415"/>
                        </a:spcBef>
                      </a:pPr>
                      <a:r>
                        <a:rPr sz="1200" spc="-45" dirty="0">
                          <a:latin typeface="Calibri" panose="020F0502020204030204" pitchFamily="34" charset="0"/>
                          <a:cs typeface="Calibri" panose="020F0502020204030204" pitchFamily="34" charset="0"/>
                        </a:rPr>
                        <a:t>18</a:t>
                      </a:r>
                      <a:endParaRPr sz="1200">
                        <a:latin typeface="Calibri" panose="020F0502020204030204" pitchFamily="34" charset="0"/>
                        <a:cs typeface="Calibri" panose="020F0502020204030204" pitchFamily="34" charset="0"/>
                      </a:endParaRPr>
                    </a:p>
                  </a:txBody>
                  <a:tcPr marL="0" marR="0" marT="52705" marB="0">
                    <a:lnL w="6350">
                      <a:solidFill>
                        <a:srgbClr val="95A0A9"/>
                      </a:solidFill>
                      <a:prstDash val="solid"/>
                    </a:lnL>
                    <a:lnR w="6350">
                      <a:solidFill>
                        <a:srgbClr val="95A0A9"/>
                      </a:solidFill>
                      <a:prstDash val="solid"/>
                    </a:lnR>
                    <a:lnT w="6350">
                      <a:solidFill>
                        <a:srgbClr val="95A0A9"/>
                      </a:solidFill>
                      <a:prstDash val="solid"/>
                    </a:lnT>
                  </a:tcPr>
                </a:tc>
                <a:tc>
                  <a:txBody>
                    <a:bodyPr/>
                    <a:lstStyle/>
                    <a:p>
                      <a:pPr algn="ctr">
                        <a:lnSpc>
                          <a:spcPct val="100000"/>
                        </a:lnSpc>
                        <a:spcBef>
                          <a:spcPts val="415"/>
                        </a:spcBef>
                      </a:pPr>
                      <a:r>
                        <a:rPr sz="1200" dirty="0">
                          <a:latin typeface="Calibri" panose="020F0502020204030204" pitchFamily="34" charset="0"/>
                          <a:cs typeface="Calibri" panose="020F0502020204030204" pitchFamily="34" charset="0"/>
                        </a:rPr>
                        <a:t>0</a:t>
                      </a:r>
                      <a:endParaRPr sz="1200">
                        <a:latin typeface="Calibri" panose="020F0502020204030204" pitchFamily="34" charset="0"/>
                        <a:cs typeface="Calibri" panose="020F0502020204030204" pitchFamily="34" charset="0"/>
                      </a:endParaRPr>
                    </a:p>
                  </a:txBody>
                  <a:tcPr marL="0" marR="0" marT="52705" marB="0">
                    <a:lnL w="6350">
                      <a:solidFill>
                        <a:srgbClr val="95A0A9"/>
                      </a:solidFill>
                      <a:prstDash val="solid"/>
                    </a:lnL>
                    <a:lnR w="6350">
                      <a:solidFill>
                        <a:srgbClr val="95A0A9"/>
                      </a:solidFill>
                      <a:prstDash val="solid"/>
                    </a:lnR>
                    <a:lnT w="6350">
                      <a:solidFill>
                        <a:srgbClr val="95A0A9"/>
                      </a:solidFill>
                      <a:prstDash val="solid"/>
                    </a:lnT>
                  </a:tcPr>
                </a:tc>
                <a:tc>
                  <a:txBody>
                    <a:bodyPr/>
                    <a:lstStyle/>
                    <a:p>
                      <a:pPr algn="ctr">
                        <a:lnSpc>
                          <a:spcPct val="100000"/>
                        </a:lnSpc>
                        <a:spcBef>
                          <a:spcPts val="415"/>
                        </a:spcBef>
                      </a:pPr>
                      <a:r>
                        <a:rPr sz="1200" dirty="0">
                          <a:latin typeface="Calibri" panose="020F0502020204030204" pitchFamily="34" charset="0"/>
                          <a:cs typeface="Calibri" panose="020F0502020204030204" pitchFamily="34" charset="0"/>
                        </a:rPr>
                        <a:t>0</a:t>
                      </a:r>
                      <a:endParaRPr sz="1200">
                        <a:latin typeface="Calibri" panose="020F0502020204030204" pitchFamily="34" charset="0"/>
                        <a:cs typeface="Calibri" panose="020F0502020204030204" pitchFamily="34" charset="0"/>
                      </a:endParaRPr>
                    </a:p>
                  </a:txBody>
                  <a:tcPr marL="0" marR="0" marT="52705" marB="0">
                    <a:lnL w="6350">
                      <a:solidFill>
                        <a:srgbClr val="95A0A9"/>
                      </a:solidFill>
                      <a:prstDash val="solid"/>
                    </a:lnL>
                    <a:lnR w="6350">
                      <a:solidFill>
                        <a:srgbClr val="95A0A9"/>
                      </a:solidFill>
                      <a:prstDash val="solid"/>
                    </a:lnR>
                    <a:lnT w="6350">
                      <a:solidFill>
                        <a:srgbClr val="95A0A9"/>
                      </a:solidFill>
                      <a:prstDash val="solid"/>
                    </a:lnT>
                  </a:tcPr>
                </a:tc>
                <a:tc>
                  <a:txBody>
                    <a:bodyPr/>
                    <a:lstStyle/>
                    <a:p>
                      <a:pPr algn="ctr">
                        <a:lnSpc>
                          <a:spcPct val="100000"/>
                        </a:lnSpc>
                        <a:spcBef>
                          <a:spcPts val="415"/>
                        </a:spcBef>
                      </a:pPr>
                      <a:r>
                        <a:rPr sz="1200" dirty="0">
                          <a:latin typeface="Calibri" panose="020F0502020204030204" pitchFamily="34" charset="0"/>
                          <a:cs typeface="Calibri" panose="020F0502020204030204" pitchFamily="34" charset="0"/>
                        </a:rPr>
                        <a:t>0</a:t>
                      </a:r>
                      <a:endParaRPr sz="1200">
                        <a:latin typeface="Calibri" panose="020F0502020204030204" pitchFamily="34" charset="0"/>
                        <a:cs typeface="Calibri" panose="020F0502020204030204" pitchFamily="34" charset="0"/>
                      </a:endParaRPr>
                    </a:p>
                  </a:txBody>
                  <a:tcPr marL="0" marR="0" marT="52705" marB="0">
                    <a:lnL w="6350">
                      <a:solidFill>
                        <a:srgbClr val="95A0A9"/>
                      </a:solidFill>
                      <a:prstDash val="solid"/>
                    </a:lnL>
                    <a:lnR w="6350">
                      <a:solidFill>
                        <a:srgbClr val="95A0A9"/>
                      </a:solidFill>
                      <a:prstDash val="solid"/>
                    </a:lnR>
                    <a:lnT w="6350">
                      <a:solidFill>
                        <a:srgbClr val="95A0A9"/>
                      </a:solidFill>
                      <a:prstDash val="solid"/>
                    </a:lnT>
                  </a:tcPr>
                </a:tc>
                <a:tc>
                  <a:txBody>
                    <a:bodyPr/>
                    <a:lstStyle/>
                    <a:p>
                      <a:pPr algn="ctr">
                        <a:lnSpc>
                          <a:spcPct val="100000"/>
                        </a:lnSpc>
                        <a:spcBef>
                          <a:spcPts val="415"/>
                        </a:spcBef>
                      </a:pPr>
                      <a:r>
                        <a:rPr sz="1200" spc="-50" dirty="0">
                          <a:latin typeface="Calibri" panose="020F0502020204030204" pitchFamily="34" charset="0"/>
                          <a:cs typeface="Calibri" panose="020F0502020204030204" pitchFamily="34" charset="0"/>
                        </a:rPr>
                        <a:t>15</a:t>
                      </a:r>
                      <a:endParaRPr sz="1200">
                        <a:latin typeface="Calibri" panose="020F0502020204030204" pitchFamily="34" charset="0"/>
                        <a:cs typeface="Calibri" panose="020F0502020204030204" pitchFamily="34" charset="0"/>
                      </a:endParaRPr>
                    </a:p>
                  </a:txBody>
                  <a:tcPr marL="0" marR="0" marT="52705" marB="0">
                    <a:lnL w="6350">
                      <a:solidFill>
                        <a:srgbClr val="95A0A9"/>
                      </a:solidFill>
                      <a:prstDash val="solid"/>
                    </a:lnL>
                    <a:lnR w="6350">
                      <a:solidFill>
                        <a:srgbClr val="95A0A9"/>
                      </a:solidFill>
                      <a:prstDash val="solid"/>
                    </a:lnR>
                    <a:lnT w="6350">
                      <a:solidFill>
                        <a:srgbClr val="95A0A9"/>
                      </a:solidFill>
                      <a:prstDash val="solid"/>
                    </a:lnT>
                  </a:tcPr>
                </a:tc>
                <a:tc>
                  <a:txBody>
                    <a:bodyPr/>
                    <a:lstStyle/>
                    <a:p>
                      <a:pPr algn="ctr">
                        <a:lnSpc>
                          <a:spcPct val="100000"/>
                        </a:lnSpc>
                        <a:spcBef>
                          <a:spcPts val="415"/>
                        </a:spcBef>
                      </a:pPr>
                      <a:r>
                        <a:rPr sz="1200" dirty="0">
                          <a:latin typeface="Calibri" panose="020F0502020204030204" pitchFamily="34" charset="0"/>
                          <a:cs typeface="Calibri" panose="020F0502020204030204" pitchFamily="34" charset="0"/>
                        </a:rPr>
                        <a:t>0</a:t>
                      </a:r>
                      <a:endParaRPr sz="1200">
                        <a:latin typeface="Calibri" panose="020F0502020204030204" pitchFamily="34" charset="0"/>
                        <a:cs typeface="Calibri" panose="020F0502020204030204" pitchFamily="34" charset="0"/>
                      </a:endParaRPr>
                    </a:p>
                  </a:txBody>
                  <a:tcPr marL="0" marR="0" marT="52705" marB="0">
                    <a:lnL w="6350">
                      <a:solidFill>
                        <a:srgbClr val="95A0A9"/>
                      </a:solidFill>
                      <a:prstDash val="solid"/>
                    </a:lnL>
                    <a:lnR w="6350">
                      <a:solidFill>
                        <a:srgbClr val="95A0A9"/>
                      </a:solidFill>
                      <a:prstDash val="solid"/>
                    </a:lnR>
                    <a:lnT w="6350">
                      <a:solidFill>
                        <a:srgbClr val="95A0A9"/>
                      </a:solidFill>
                      <a:prstDash val="solid"/>
                    </a:lnT>
                  </a:tcPr>
                </a:tc>
                <a:tc>
                  <a:txBody>
                    <a:bodyPr/>
                    <a:lstStyle/>
                    <a:p>
                      <a:pPr algn="ctr">
                        <a:lnSpc>
                          <a:spcPct val="100000"/>
                        </a:lnSpc>
                        <a:spcBef>
                          <a:spcPts val="415"/>
                        </a:spcBef>
                      </a:pPr>
                      <a:r>
                        <a:rPr sz="1200" dirty="0">
                          <a:latin typeface="Calibri" panose="020F0502020204030204" pitchFamily="34" charset="0"/>
                          <a:cs typeface="Calibri" panose="020F0502020204030204" pitchFamily="34" charset="0"/>
                        </a:rPr>
                        <a:t>0</a:t>
                      </a:r>
                      <a:endParaRPr sz="1200">
                        <a:latin typeface="Calibri" panose="020F0502020204030204" pitchFamily="34" charset="0"/>
                        <a:cs typeface="Calibri" panose="020F0502020204030204" pitchFamily="34" charset="0"/>
                      </a:endParaRPr>
                    </a:p>
                  </a:txBody>
                  <a:tcPr marL="0" marR="0" marT="52705" marB="0">
                    <a:lnL w="6350">
                      <a:solidFill>
                        <a:srgbClr val="95A0A9"/>
                      </a:solidFill>
                      <a:prstDash val="solid"/>
                    </a:lnL>
                    <a:lnR w="6350">
                      <a:solidFill>
                        <a:srgbClr val="95A0A9"/>
                      </a:solidFill>
                      <a:prstDash val="solid"/>
                    </a:lnR>
                    <a:lnT w="6350">
                      <a:solidFill>
                        <a:srgbClr val="95A0A9"/>
                      </a:solidFill>
                      <a:prstDash val="solid"/>
                    </a:lnT>
                  </a:tcPr>
                </a:tc>
                <a:tc>
                  <a:txBody>
                    <a:bodyPr/>
                    <a:lstStyle/>
                    <a:p>
                      <a:pPr algn="ctr">
                        <a:lnSpc>
                          <a:spcPct val="100000"/>
                        </a:lnSpc>
                        <a:spcBef>
                          <a:spcPts val="415"/>
                        </a:spcBef>
                      </a:pPr>
                      <a:r>
                        <a:rPr sz="1200" dirty="0">
                          <a:latin typeface="Calibri" panose="020F0502020204030204" pitchFamily="34" charset="0"/>
                          <a:cs typeface="Calibri" panose="020F0502020204030204" pitchFamily="34" charset="0"/>
                        </a:rPr>
                        <a:t>0</a:t>
                      </a:r>
                      <a:endParaRPr sz="1200">
                        <a:latin typeface="Calibri" panose="020F0502020204030204" pitchFamily="34" charset="0"/>
                        <a:cs typeface="Calibri" panose="020F0502020204030204" pitchFamily="34" charset="0"/>
                      </a:endParaRPr>
                    </a:p>
                  </a:txBody>
                  <a:tcPr marL="0" marR="0" marT="52705" marB="0">
                    <a:lnL w="6350">
                      <a:solidFill>
                        <a:srgbClr val="95A0A9"/>
                      </a:solidFill>
                      <a:prstDash val="solid"/>
                    </a:lnL>
                    <a:lnR w="6350">
                      <a:solidFill>
                        <a:srgbClr val="95A0A9"/>
                      </a:solidFill>
                      <a:prstDash val="solid"/>
                    </a:lnR>
                    <a:lnT w="6350">
                      <a:solidFill>
                        <a:srgbClr val="95A0A9"/>
                      </a:solidFill>
                      <a:prstDash val="solid"/>
                    </a:lnT>
                  </a:tcPr>
                </a:tc>
                <a:tc>
                  <a:txBody>
                    <a:bodyPr/>
                    <a:lstStyle/>
                    <a:p>
                      <a:pPr algn="ctr">
                        <a:lnSpc>
                          <a:spcPct val="100000"/>
                        </a:lnSpc>
                        <a:spcBef>
                          <a:spcPts val="415"/>
                        </a:spcBef>
                      </a:pPr>
                      <a:r>
                        <a:rPr sz="1200" dirty="0">
                          <a:latin typeface="Calibri" panose="020F0502020204030204" pitchFamily="34" charset="0"/>
                          <a:cs typeface="Calibri" panose="020F0502020204030204" pitchFamily="34" charset="0"/>
                        </a:rPr>
                        <a:t>0</a:t>
                      </a:r>
                      <a:endParaRPr sz="1200">
                        <a:latin typeface="Calibri" panose="020F0502020204030204" pitchFamily="34" charset="0"/>
                        <a:cs typeface="Calibri" panose="020F0502020204030204" pitchFamily="34" charset="0"/>
                      </a:endParaRPr>
                    </a:p>
                  </a:txBody>
                  <a:tcPr marL="0" marR="0" marT="52705" marB="0">
                    <a:lnL w="6350">
                      <a:solidFill>
                        <a:srgbClr val="95A0A9"/>
                      </a:solidFill>
                      <a:prstDash val="solid"/>
                    </a:lnL>
                    <a:lnR w="6350">
                      <a:solidFill>
                        <a:srgbClr val="95A0A9"/>
                      </a:solidFill>
                      <a:prstDash val="solid"/>
                    </a:lnR>
                    <a:lnT w="6350">
                      <a:solidFill>
                        <a:srgbClr val="95A0A9"/>
                      </a:solidFill>
                      <a:prstDash val="solid"/>
                    </a:lnT>
                  </a:tcPr>
                </a:tc>
                <a:tc>
                  <a:txBody>
                    <a:bodyPr/>
                    <a:lstStyle/>
                    <a:p>
                      <a:pPr algn="ctr">
                        <a:lnSpc>
                          <a:spcPct val="100000"/>
                        </a:lnSpc>
                        <a:spcBef>
                          <a:spcPts val="415"/>
                        </a:spcBef>
                      </a:pPr>
                      <a:r>
                        <a:rPr sz="1200" dirty="0">
                          <a:latin typeface="Calibri" panose="020F0502020204030204" pitchFamily="34" charset="0"/>
                          <a:cs typeface="Calibri" panose="020F0502020204030204" pitchFamily="34" charset="0"/>
                        </a:rPr>
                        <a:t>0</a:t>
                      </a:r>
                      <a:endParaRPr sz="1200">
                        <a:latin typeface="Calibri" panose="020F0502020204030204" pitchFamily="34" charset="0"/>
                        <a:cs typeface="Calibri" panose="020F0502020204030204" pitchFamily="34" charset="0"/>
                      </a:endParaRPr>
                    </a:p>
                  </a:txBody>
                  <a:tcPr marL="0" marR="0" marT="52705" marB="0">
                    <a:lnL w="6350">
                      <a:solidFill>
                        <a:srgbClr val="95A0A9"/>
                      </a:solidFill>
                      <a:prstDash val="solid"/>
                    </a:lnL>
                    <a:lnR w="6350">
                      <a:solidFill>
                        <a:srgbClr val="95A0A9"/>
                      </a:solidFill>
                      <a:prstDash val="solid"/>
                    </a:lnR>
                    <a:lnT w="6350">
                      <a:solidFill>
                        <a:srgbClr val="95A0A9"/>
                      </a:solidFill>
                      <a:prstDash val="solid"/>
                    </a:lnT>
                  </a:tcPr>
                </a:tc>
                <a:tc>
                  <a:txBody>
                    <a:bodyPr/>
                    <a:lstStyle/>
                    <a:p>
                      <a:pPr algn="ctr">
                        <a:lnSpc>
                          <a:spcPct val="100000"/>
                        </a:lnSpc>
                        <a:spcBef>
                          <a:spcPts val="440"/>
                        </a:spcBef>
                      </a:pPr>
                      <a:r>
                        <a:rPr sz="1200" spc="-40" dirty="0">
                          <a:solidFill>
                            <a:srgbClr val="006892"/>
                          </a:solidFill>
                          <a:latin typeface="Calibri" panose="020F0502020204030204" pitchFamily="34" charset="0"/>
                          <a:cs typeface="Calibri" panose="020F0502020204030204" pitchFamily="34" charset="0"/>
                        </a:rPr>
                        <a:t>33</a:t>
                      </a:r>
                      <a:endParaRPr sz="1200" dirty="0">
                        <a:latin typeface="Calibri" panose="020F0502020204030204" pitchFamily="34" charset="0"/>
                        <a:cs typeface="Calibri" panose="020F0502020204030204" pitchFamily="34" charset="0"/>
                      </a:endParaRPr>
                    </a:p>
                  </a:txBody>
                  <a:tcPr marL="0" marR="0" marT="55880" marB="0">
                    <a:lnL w="6350">
                      <a:solidFill>
                        <a:srgbClr val="95A0A9"/>
                      </a:solidFill>
                      <a:prstDash val="solid"/>
                    </a:lnL>
                    <a:lnR w="6350">
                      <a:solidFill>
                        <a:srgbClr val="95A0A9"/>
                      </a:solidFill>
                      <a:prstDash val="solid"/>
                    </a:lnR>
                    <a:lnT w="6350">
                      <a:solidFill>
                        <a:srgbClr val="95A0A9"/>
                      </a:solidFill>
                      <a:prstDash val="solid"/>
                    </a:lnT>
                  </a:tcPr>
                </a:tc>
                <a:extLst>
                  <a:ext uri="{0D108BD9-81ED-4DB2-BD59-A6C34878D82A}">
                    <a16:rowId xmlns:a16="http://schemas.microsoft.com/office/drawing/2014/main" val="10007"/>
                  </a:ext>
                </a:extLst>
              </a:tr>
              <a:tr h="400351">
                <a:tc>
                  <a:txBody>
                    <a:bodyPr/>
                    <a:lstStyle/>
                    <a:p>
                      <a:pPr marL="67945">
                        <a:lnSpc>
                          <a:spcPct val="100000"/>
                        </a:lnSpc>
                        <a:spcBef>
                          <a:spcPts val="340"/>
                        </a:spcBef>
                      </a:pPr>
                      <a:r>
                        <a:rPr sz="1200" b="1" spc="-70" dirty="0">
                          <a:solidFill>
                            <a:srgbClr val="FFFFFF"/>
                          </a:solidFill>
                          <a:latin typeface="Calibri" panose="020F0502020204030204" pitchFamily="34" charset="0"/>
                          <a:cs typeface="Calibri" panose="020F0502020204030204" pitchFamily="34" charset="0"/>
                        </a:rPr>
                        <a:t>TOTAL</a:t>
                      </a:r>
                      <a:r>
                        <a:rPr sz="1200" b="1" spc="-5" dirty="0">
                          <a:solidFill>
                            <a:srgbClr val="FFFFFF"/>
                          </a:solidFill>
                          <a:latin typeface="Calibri" panose="020F0502020204030204" pitchFamily="34" charset="0"/>
                          <a:cs typeface="Calibri" panose="020F0502020204030204" pitchFamily="34" charset="0"/>
                        </a:rPr>
                        <a:t> </a:t>
                      </a:r>
                      <a:r>
                        <a:rPr sz="1200" b="1" spc="-30" dirty="0">
                          <a:solidFill>
                            <a:srgbClr val="FFFFFF"/>
                          </a:solidFill>
                          <a:latin typeface="Calibri" panose="020F0502020204030204" pitchFamily="34" charset="0"/>
                          <a:cs typeface="Calibri" panose="020F0502020204030204" pitchFamily="34" charset="0"/>
                        </a:rPr>
                        <a:t>PERMANENT</a:t>
                      </a:r>
                      <a:endParaRPr sz="1200" dirty="0">
                        <a:latin typeface="Calibri" panose="020F0502020204030204" pitchFamily="34" charset="0"/>
                        <a:cs typeface="Calibri" panose="020F0502020204030204" pitchFamily="34" charset="0"/>
                      </a:endParaRPr>
                    </a:p>
                  </a:txBody>
                  <a:tcPr marL="0" marR="0" marT="43180" marB="0">
                    <a:lnR w="6350">
                      <a:solidFill>
                        <a:srgbClr val="FFFFFF"/>
                      </a:solidFill>
                      <a:prstDash val="solid"/>
                    </a:lnR>
                    <a:lnT w="6350">
                      <a:solidFill>
                        <a:srgbClr val="FFFFFF"/>
                      </a:solidFill>
                      <a:prstDash val="solid"/>
                    </a:lnT>
                    <a:lnB w="6350">
                      <a:solidFill>
                        <a:srgbClr val="FFFFFF"/>
                      </a:solidFill>
                      <a:prstDash val="solid"/>
                    </a:lnB>
                    <a:solidFill>
                      <a:srgbClr val="006892"/>
                    </a:solidFill>
                  </a:tcPr>
                </a:tc>
                <a:tc>
                  <a:txBody>
                    <a:bodyPr/>
                    <a:lstStyle/>
                    <a:p>
                      <a:pPr marL="134620">
                        <a:lnSpc>
                          <a:spcPct val="100000"/>
                        </a:lnSpc>
                        <a:spcBef>
                          <a:spcPts val="390"/>
                        </a:spcBef>
                      </a:pPr>
                      <a:r>
                        <a:rPr sz="1200" b="1" spc="-50" dirty="0">
                          <a:solidFill>
                            <a:srgbClr val="FFFFFF"/>
                          </a:solidFill>
                          <a:latin typeface="Calibri" panose="020F0502020204030204" pitchFamily="34" charset="0"/>
                          <a:cs typeface="Calibri" panose="020F0502020204030204" pitchFamily="34" charset="0"/>
                        </a:rPr>
                        <a:t>91</a:t>
                      </a:r>
                      <a:endParaRPr sz="1200">
                        <a:latin typeface="Calibri" panose="020F0502020204030204" pitchFamily="34" charset="0"/>
                        <a:cs typeface="Calibri" panose="020F0502020204030204" pitchFamily="34" charset="0"/>
                      </a:endParaRPr>
                    </a:p>
                  </a:txBody>
                  <a:tcPr marL="0" marR="0" marT="49530" marB="0">
                    <a:lnL w="6350">
                      <a:solidFill>
                        <a:srgbClr val="FFFFFF"/>
                      </a:solidFill>
                      <a:prstDash val="solid"/>
                    </a:lnL>
                    <a:lnR w="6350">
                      <a:solidFill>
                        <a:srgbClr val="FFFFFF"/>
                      </a:solidFill>
                      <a:prstDash val="solid"/>
                    </a:lnR>
                    <a:lnB w="6350">
                      <a:solidFill>
                        <a:srgbClr val="FFFFFF"/>
                      </a:solidFill>
                      <a:prstDash val="solid"/>
                    </a:lnB>
                    <a:solidFill>
                      <a:srgbClr val="006892"/>
                    </a:solidFill>
                  </a:tcPr>
                </a:tc>
                <a:tc>
                  <a:txBody>
                    <a:bodyPr/>
                    <a:lstStyle/>
                    <a:p>
                      <a:pPr algn="ctr">
                        <a:lnSpc>
                          <a:spcPct val="100000"/>
                        </a:lnSpc>
                        <a:spcBef>
                          <a:spcPts val="390"/>
                        </a:spcBef>
                      </a:pPr>
                      <a:r>
                        <a:rPr sz="1200" b="1" dirty="0">
                          <a:solidFill>
                            <a:srgbClr val="FFFFFF"/>
                          </a:solidFill>
                          <a:latin typeface="Calibri" panose="020F0502020204030204" pitchFamily="34" charset="0"/>
                          <a:cs typeface="Calibri" panose="020F0502020204030204" pitchFamily="34" charset="0"/>
                        </a:rPr>
                        <a:t>3</a:t>
                      </a:r>
                      <a:endParaRPr sz="1200">
                        <a:latin typeface="Calibri" panose="020F0502020204030204" pitchFamily="34" charset="0"/>
                        <a:cs typeface="Calibri" panose="020F0502020204030204" pitchFamily="34" charset="0"/>
                      </a:endParaRPr>
                    </a:p>
                  </a:txBody>
                  <a:tcPr marL="0" marR="0" marT="49530" marB="0">
                    <a:lnL w="6350">
                      <a:solidFill>
                        <a:srgbClr val="FFFFFF"/>
                      </a:solidFill>
                      <a:prstDash val="solid"/>
                    </a:lnL>
                    <a:lnR w="6350">
                      <a:solidFill>
                        <a:srgbClr val="FFFFFF"/>
                      </a:solidFill>
                      <a:prstDash val="solid"/>
                    </a:lnR>
                    <a:lnB w="6350">
                      <a:solidFill>
                        <a:srgbClr val="FFFFFF"/>
                      </a:solidFill>
                      <a:prstDash val="solid"/>
                    </a:lnB>
                    <a:solidFill>
                      <a:srgbClr val="006892"/>
                    </a:solidFill>
                  </a:tcPr>
                </a:tc>
                <a:tc>
                  <a:txBody>
                    <a:bodyPr/>
                    <a:lstStyle/>
                    <a:p>
                      <a:pPr algn="ctr">
                        <a:lnSpc>
                          <a:spcPct val="100000"/>
                        </a:lnSpc>
                        <a:spcBef>
                          <a:spcPts val="390"/>
                        </a:spcBef>
                      </a:pPr>
                      <a:r>
                        <a:rPr sz="1200" b="1" dirty="0">
                          <a:solidFill>
                            <a:srgbClr val="FFFFFF"/>
                          </a:solidFill>
                          <a:latin typeface="Calibri" panose="020F0502020204030204" pitchFamily="34" charset="0"/>
                          <a:cs typeface="Calibri" panose="020F0502020204030204" pitchFamily="34" charset="0"/>
                        </a:rPr>
                        <a:t>1</a:t>
                      </a:r>
                      <a:endParaRPr sz="1200">
                        <a:latin typeface="Calibri" panose="020F0502020204030204" pitchFamily="34" charset="0"/>
                        <a:cs typeface="Calibri" panose="020F0502020204030204" pitchFamily="34" charset="0"/>
                      </a:endParaRPr>
                    </a:p>
                  </a:txBody>
                  <a:tcPr marL="0" marR="0" marT="49530" marB="0">
                    <a:lnL w="6350">
                      <a:solidFill>
                        <a:srgbClr val="FFFFFF"/>
                      </a:solidFill>
                      <a:prstDash val="solid"/>
                    </a:lnL>
                    <a:lnR w="6350">
                      <a:solidFill>
                        <a:srgbClr val="FFFFFF"/>
                      </a:solidFill>
                      <a:prstDash val="solid"/>
                    </a:lnR>
                    <a:lnB w="6350">
                      <a:solidFill>
                        <a:srgbClr val="FFFFFF"/>
                      </a:solidFill>
                      <a:prstDash val="solid"/>
                    </a:lnB>
                    <a:solidFill>
                      <a:srgbClr val="006892"/>
                    </a:solidFill>
                  </a:tcPr>
                </a:tc>
                <a:tc>
                  <a:txBody>
                    <a:bodyPr/>
                    <a:lstStyle/>
                    <a:p>
                      <a:pPr algn="ctr">
                        <a:lnSpc>
                          <a:spcPct val="100000"/>
                        </a:lnSpc>
                        <a:spcBef>
                          <a:spcPts val="390"/>
                        </a:spcBef>
                      </a:pPr>
                      <a:r>
                        <a:rPr sz="1200" b="1" spc="-30" dirty="0">
                          <a:solidFill>
                            <a:srgbClr val="FFFFFF"/>
                          </a:solidFill>
                          <a:latin typeface="Calibri" panose="020F0502020204030204" pitchFamily="34" charset="0"/>
                          <a:cs typeface="Calibri" panose="020F0502020204030204" pitchFamily="34" charset="0"/>
                        </a:rPr>
                        <a:t>12</a:t>
                      </a:r>
                      <a:endParaRPr sz="1200">
                        <a:latin typeface="Calibri" panose="020F0502020204030204" pitchFamily="34" charset="0"/>
                        <a:cs typeface="Calibri" panose="020F0502020204030204" pitchFamily="34" charset="0"/>
                      </a:endParaRPr>
                    </a:p>
                  </a:txBody>
                  <a:tcPr marL="0" marR="0" marT="49530" marB="0">
                    <a:lnL w="6350">
                      <a:solidFill>
                        <a:srgbClr val="FFFFFF"/>
                      </a:solidFill>
                      <a:prstDash val="solid"/>
                    </a:lnL>
                    <a:lnR w="9525">
                      <a:solidFill>
                        <a:srgbClr val="FFFFFF"/>
                      </a:solidFill>
                      <a:prstDash val="solid"/>
                    </a:lnR>
                    <a:lnB w="6350">
                      <a:solidFill>
                        <a:srgbClr val="FFFFFF"/>
                      </a:solidFill>
                      <a:prstDash val="solid"/>
                    </a:lnB>
                    <a:solidFill>
                      <a:srgbClr val="006892"/>
                    </a:solidFill>
                  </a:tcPr>
                </a:tc>
                <a:tc>
                  <a:txBody>
                    <a:bodyPr/>
                    <a:lstStyle/>
                    <a:p>
                      <a:pPr algn="ctr">
                        <a:lnSpc>
                          <a:spcPct val="100000"/>
                        </a:lnSpc>
                        <a:spcBef>
                          <a:spcPts val="390"/>
                        </a:spcBef>
                      </a:pPr>
                      <a:r>
                        <a:rPr sz="1200" b="1" spc="-40" dirty="0">
                          <a:solidFill>
                            <a:srgbClr val="FFFFFF"/>
                          </a:solidFill>
                          <a:latin typeface="Calibri" panose="020F0502020204030204" pitchFamily="34" charset="0"/>
                          <a:cs typeface="Calibri" panose="020F0502020204030204" pitchFamily="34" charset="0"/>
                        </a:rPr>
                        <a:t>81</a:t>
                      </a:r>
                      <a:endParaRPr sz="1200">
                        <a:latin typeface="Calibri" panose="020F0502020204030204" pitchFamily="34" charset="0"/>
                        <a:cs typeface="Calibri" panose="020F0502020204030204" pitchFamily="34" charset="0"/>
                      </a:endParaRPr>
                    </a:p>
                  </a:txBody>
                  <a:tcPr marL="0" marR="0" marT="49530" marB="0">
                    <a:lnL w="9525">
                      <a:solidFill>
                        <a:srgbClr val="FFFFFF"/>
                      </a:solidFill>
                      <a:prstDash val="solid"/>
                    </a:lnL>
                    <a:lnR w="6350">
                      <a:solidFill>
                        <a:srgbClr val="FFFFFF"/>
                      </a:solidFill>
                      <a:prstDash val="solid"/>
                    </a:lnR>
                    <a:lnB w="6350">
                      <a:solidFill>
                        <a:srgbClr val="FFFFFF"/>
                      </a:solidFill>
                      <a:prstDash val="solid"/>
                    </a:lnB>
                    <a:solidFill>
                      <a:srgbClr val="006892"/>
                    </a:solidFill>
                  </a:tcPr>
                </a:tc>
                <a:tc>
                  <a:txBody>
                    <a:bodyPr/>
                    <a:lstStyle/>
                    <a:p>
                      <a:pPr algn="ctr">
                        <a:lnSpc>
                          <a:spcPct val="100000"/>
                        </a:lnSpc>
                        <a:spcBef>
                          <a:spcPts val="390"/>
                        </a:spcBef>
                      </a:pPr>
                      <a:r>
                        <a:rPr sz="1200" b="1" dirty="0">
                          <a:solidFill>
                            <a:srgbClr val="FFFFFF"/>
                          </a:solidFill>
                          <a:latin typeface="Calibri" panose="020F0502020204030204" pitchFamily="34" charset="0"/>
                          <a:cs typeface="Calibri" panose="020F0502020204030204" pitchFamily="34" charset="0"/>
                        </a:rPr>
                        <a:t>0</a:t>
                      </a:r>
                      <a:endParaRPr sz="1200">
                        <a:latin typeface="Calibri" panose="020F0502020204030204" pitchFamily="34" charset="0"/>
                        <a:cs typeface="Calibri" panose="020F0502020204030204" pitchFamily="34" charset="0"/>
                      </a:endParaRPr>
                    </a:p>
                  </a:txBody>
                  <a:tcPr marL="0" marR="0" marT="49530" marB="0">
                    <a:lnL w="6350">
                      <a:solidFill>
                        <a:srgbClr val="FFFFFF"/>
                      </a:solidFill>
                      <a:prstDash val="solid"/>
                    </a:lnL>
                    <a:lnR w="6350">
                      <a:solidFill>
                        <a:srgbClr val="FFFFFF"/>
                      </a:solidFill>
                      <a:prstDash val="solid"/>
                    </a:lnR>
                    <a:lnB w="6350">
                      <a:solidFill>
                        <a:srgbClr val="FFFFFF"/>
                      </a:solidFill>
                      <a:prstDash val="solid"/>
                    </a:lnB>
                    <a:solidFill>
                      <a:srgbClr val="006892"/>
                    </a:solidFill>
                  </a:tcPr>
                </a:tc>
                <a:tc>
                  <a:txBody>
                    <a:bodyPr/>
                    <a:lstStyle/>
                    <a:p>
                      <a:pPr algn="ctr">
                        <a:lnSpc>
                          <a:spcPct val="100000"/>
                        </a:lnSpc>
                        <a:spcBef>
                          <a:spcPts val="390"/>
                        </a:spcBef>
                      </a:pPr>
                      <a:r>
                        <a:rPr sz="1200" b="1" dirty="0">
                          <a:solidFill>
                            <a:srgbClr val="FFFFFF"/>
                          </a:solidFill>
                          <a:latin typeface="Calibri" panose="020F0502020204030204" pitchFamily="34" charset="0"/>
                          <a:cs typeface="Calibri" panose="020F0502020204030204" pitchFamily="34" charset="0"/>
                        </a:rPr>
                        <a:t>1</a:t>
                      </a:r>
                      <a:endParaRPr sz="1200">
                        <a:latin typeface="Calibri" panose="020F0502020204030204" pitchFamily="34" charset="0"/>
                        <a:cs typeface="Calibri" panose="020F0502020204030204" pitchFamily="34" charset="0"/>
                      </a:endParaRPr>
                    </a:p>
                  </a:txBody>
                  <a:tcPr marL="0" marR="0" marT="49530" marB="0">
                    <a:lnL w="6350">
                      <a:solidFill>
                        <a:srgbClr val="FFFFFF"/>
                      </a:solidFill>
                      <a:prstDash val="solid"/>
                    </a:lnL>
                    <a:lnR w="6350">
                      <a:solidFill>
                        <a:srgbClr val="FFFFFF"/>
                      </a:solidFill>
                      <a:prstDash val="solid"/>
                    </a:lnR>
                    <a:lnB w="6350">
                      <a:solidFill>
                        <a:srgbClr val="FFFFFF"/>
                      </a:solidFill>
                      <a:prstDash val="solid"/>
                    </a:lnB>
                    <a:solidFill>
                      <a:srgbClr val="006892"/>
                    </a:solidFill>
                  </a:tcPr>
                </a:tc>
                <a:tc>
                  <a:txBody>
                    <a:bodyPr/>
                    <a:lstStyle/>
                    <a:p>
                      <a:pPr algn="ctr">
                        <a:lnSpc>
                          <a:spcPct val="100000"/>
                        </a:lnSpc>
                        <a:spcBef>
                          <a:spcPts val="390"/>
                        </a:spcBef>
                      </a:pPr>
                      <a:r>
                        <a:rPr sz="1200" b="1" spc="-25" dirty="0">
                          <a:solidFill>
                            <a:srgbClr val="FFFFFF"/>
                          </a:solidFill>
                          <a:latin typeface="Calibri" panose="020F0502020204030204" pitchFamily="34" charset="0"/>
                          <a:cs typeface="Calibri" panose="020F0502020204030204" pitchFamily="34" charset="0"/>
                        </a:rPr>
                        <a:t>11</a:t>
                      </a:r>
                      <a:endParaRPr sz="1200">
                        <a:latin typeface="Calibri" panose="020F0502020204030204" pitchFamily="34" charset="0"/>
                        <a:cs typeface="Calibri" panose="020F0502020204030204" pitchFamily="34" charset="0"/>
                      </a:endParaRPr>
                    </a:p>
                  </a:txBody>
                  <a:tcPr marL="0" marR="0" marT="49530" marB="0">
                    <a:lnL w="6350">
                      <a:solidFill>
                        <a:srgbClr val="FFFFFF"/>
                      </a:solidFill>
                      <a:prstDash val="solid"/>
                    </a:lnL>
                    <a:lnR w="9525">
                      <a:solidFill>
                        <a:srgbClr val="FFFFFF"/>
                      </a:solidFill>
                      <a:prstDash val="solid"/>
                    </a:lnR>
                    <a:lnB w="6350">
                      <a:solidFill>
                        <a:srgbClr val="FFFFFF"/>
                      </a:solidFill>
                      <a:prstDash val="solid"/>
                    </a:lnB>
                    <a:solidFill>
                      <a:srgbClr val="006892"/>
                    </a:solidFill>
                  </a:tcPr>
                </a:tc>
                <a:tc>
                  <a:txBody>
                    <a:bodyPr/>
                    <a:lstStyle/>
                    <a:p>
                      <a:pPr algn="ctr">
                        <a:lnSpc>
                          <a:spcPct val="100000"/>
                        </a:lnSpc>
                        <a:spcBef>
                          <a:spcPts val="390"/>
                        </a:spcBef>
                      </a:pPr>
                      <a:r>
                        <a:rPr sz="1200" b="1" dirty="0">
                          <a:solidFill>
                            <a:srgbClr val="FFFFFF"/>
                          </a:solidFill>
                          <a:latin typeface="Calibri" panose="020F0502020204030204" pitchFamily="34" charset="0"/>
                          <a:cs typeface="Calibri" panose="020F0502020204030204" pitchFamily="34" charset="0"/>
                        </a:rPr>
                        <a:t>1</a:t>
                      </a:r>
                      <a:endParaRPr sz="1200">
                        <a:latin typeface="Calibri" panose="020F0502020204030204" pitchFamily="34" charset="0"/>
                        <a:cs typeface="Calibri" panose="020F0502020204030204" pitchFamily="34" charset="0"/>
                      </a:endParaRPr>
                    </a:p>
                  </a:txBody>
                  <a:tcPr marL="0" marR="0" marT="49530" marB="0">
                    <a:lnL w="9525">
                      <a:solidFill>
                        <a:srgbClr val="FFFFFF"/>
                      </a:solidFill>
                      <a:prstDash val="solid"/>
                    </a:lnL>
                    <a:lnR w="6350">
                      <a:solidFill>
                        <a:srgbClr val="FFFFFF"/>
                      </a:solidFill>
                      <a:prstDash val="solid"/>
                    </a:lnR>
                    <a:lnB w="6350">
                      <a:solidFill>
                        <a:srgbClr val="FFFFFF"/>
                      </a:solidFill>
                      <a:prstDash val="solid"/>
                    </a:lnB>
                    <a:solidFill>
                      <a:srgbClr val="006892"/>
                    </a:solidFill>
                  </a:tcPr>
                </a:tc>
                <a:tc>
                  <a:txBody>
                    <a:bodyPr/>
                    <a:lstStyle/>
                    <a:p>
                      <a:pPr algn="ctr">
                        <a:lnSpc>
                          <a:spcPct val="100000"/>
                        </a:lnSpc>
                        <a:spcBef>
                          <a:spcPts val="390"/>
                        </a:spcBef>
                      </a:pPr>
                      <a:r>
                        <a:rPr sz="1200" b="1" dirty="0">
                          <a:solidFill>
                            <a:srgbClr val="FFFFFF"/>
                          </a:solidFill>
                          <a:latin typeface="Calibri" panose="020F0502020204030204" pitchFamily="34" charset="0"/>
                          <a:cs typeface="Calibri" panose="020F0502020204030204" pitchFamily="34" charset="0"/>
                        </a:rPr>
                        <a:t>4</a:t>
                      </a:r>
                      <a:endParaRPr sz="1200">
                        <a:latin typeface="Calibri" panose="020F0502020204030204" pitchFamily="34" charset="0"/>
                        <a:cs typeface="Calibri" panose="020F0502020204030204" pitchFamily="34" charset="0"/>
                      </a:endParaRPr>
                    </a:p>
                  </a:txBody>
                  <a:tcPr marL="0" marR="0" marT="49530" marB="0">
                    <a:lnL w="6350">
                      <a:solidFill>
                        <a:srgbClr val="FFFFFF"/>
                      </a:solidFill>
                      <a:prstDash val="solid"/>
                    </a:lnL>
                    <a:lnR w="9525">
                      <a:solidFill>
                        <a:srgbClr val="FFFFFF"/>
                      </a:solidFill>
                      <a:prstDash val="solid"/>
                    </a:lnR>
                    <a:lnB w="6350">
                      <a:solidFill>
                        <a:srgbClr val="FFFFFF"/>
                      </a:solidFill>
                      <a:prstDash val="solid"/>
                    </a:lnB>
                    <a:solidFill>
                      <a:srgbClr val="006892"/>
                    </a:solidFill>
                  </a:tcPr>
                </a:tc>
                <a:tc>
                  <a:txBody>
                    <a:bodyPr/>
                    <a:lstStyle/>
                    <a:p>
                      <a:pPr marL="1270" algn="ctr">
                        <a:lnSpc>
                          <a:spcPct val="100000"/>
                        </a:lnSpc>
                        <a:spcBef>
                          <a:spcPts val="415"/>
                        </a:spcBef>
                      </a:pPr>
                      <a:r>
                        <a:rPr sz="1200" b="1" spc="-10" dirty="0">
                          <a:solidFill>
                            <a:srgbClr val="FFFFFF"/>
                          </a:solidFill>
                          <a:latin typeface="Calibri" panose="020F0502020204030204" pitchFamily="34" charset="0"/>
                          <a:cs typeface="Calibri" panose="020F0502020204030204" pitchFamily="34" charset="0"/>
                        </a:rPr>
                        <a:t>205</a:t>
                      </a:r>
                      <a:endParaRPr sz="1200" dirty="0">
                        <a:latin typeface="Calibri" panose="020F0502020204030204" pitchFamily="34" charset="0"/>
                        <a:cs typeface="Calibri" panose="020F0502020204030204" pitchFamily="34" charset="0"/>
                      </a:endParaRPr>
                    </a:p>
                  </a:txBody>
                  <a:tcPr marL="0" marR="0" marT="52705" marB="0">
                    <a:lnL w="9525">
                      <a:solidFill>
                        <a:srgbClr val="FFFFFF"/>
                      </a:solidFill>
                      <a:prstDash val="solid"/>
                    </a:lnL>
                    <a:lnB w="6350">
                      <a:solidFill>
                        <a:srgbClr val="FFFFFF"/>
                      </a:solidFill>
                      <a:prstDash val="solid"/>
                    </a:lnB>
                    <a:solidFill>
                      <a:srgbClr val="95A0A9"/>
                    </a:solidFill>
                  </a:tcPr>
                </a:tc>
                <a:extLst>
                  <a:ext uri="{0D108BD9-81ED-4DB2-BD59-A6C34878D82A}">
                    <a16:rowId xmlns:a16="http://schemas.microsoft.com/office/drawing/2014/main" val="10008"/>
                  </a:ext>
                </a:extLst>
              </a:tr>
              <a:tr h="400352">
                <a:tc>
                  <a:txBody>
                    <a:bodyPr/>
                    <a:lstStyle/>
                    <a:p>
                      <a:pPr marL="67945">
                        <a:lnSpc>
                          <a:spcPct val="100000"/>
                        </a:lnSpc>
                        <a:spcBef>
                          <a:spcPts val="340"/>
                        </a:spcBef>
                      </a:pPr>
                      <a:r>
                        <a:rPr sz="1200" b="1" spc="-50" dirty="0">
                          <a:latin typeface="Calibri" panose="020F0502020204030204" pitchFamily="34" charset="0"/>
                          <a:cs typeface="Calibri" panose="020F0502020204030204" pitchFamily="34" charset="0"/>
                        </a:rPr>
                        <a:t>Temporary</a:t>
                      </a:r>
                      <a:r>
                        <a:rPr sz="1200" b="1" spc="-5" dirty="0">
                          <a:latin typeface="Calibri" panose="020F0502020204030204" pitchFamily="34" charset="0"/>
                          <a:cs typeface="Calibri" panose="020F0502020204030204" pitchFamily="34" charset="0"/>
                        </a:rPr>
                        <a:t> </a:t>
                      </a:r>
                      <a:r>
                        <a:rPr sz="1200" b="1" spc="-50" dirty="0">
                          <a:latin typeface="Calibri" panose="020F0502020204030204" pitchFamily="34" charset="0"/>
                          <a:cs typeface="Calibri" panose="020F0502020204030204" pitchFamily="34" charset="0"/>
                        </a:rPr>
                        <a:t>employees</a:t>
                      </a:r>
                      <a:endParaRPr sz="1200" b="1" dirty="0">
                        <a:latin typeface="Calibri" panose="020F0502020204030204" pitchFamily="34" charset="0"/>
                        <a:cs typeface="Calibri" panose="020F0502020204030204" pitchFamily="34" charset="0"/>
                      </a:endParaRPr>
                    </a:p>
                  </a:txBody>
                  <a:tcPr marL="0" marR="0" marT="43180" marB="0">
                    <a:lnL w="6350">
                      <a:solidFill>
                        <a:srgbClr val="95A0A9"/>
                      </a:solidFill>
                      <a:prstDash val="solid"/>
                    </a:lnL>
                    <a:lnR w="6350">
                      <a:solidFill>
                        <a:srgbClr val="95A0A9"/>
                      </a:solidFill>
                      <a:prstDash val="solid"/>
                    </a:lnR>
                    <a:lnT w="6350">
                      <a:solidFill>
                        <a:srgbClr val="FFFFFF"/>
                      </a:solidFill>
                      <a:prstDash val="solid"/>
                    </a:lnT>
                    <a:lnB w="6350">
                      <a:solidFill>
                        <a:srgbClr val="FFFFFF"/>
                      </a:solidFill>
                      <a:prstDash val="solid"/>
                    </a:lnB>
                  </a:tcPr>
                </a:tc>
                <a:tc>
                  <a:txBody>
                    <a:bodyPr/>
                    <a:lstStyle/>
                    <a:p>
                      <a:pPr marL="154940">
                        <a:lnSpc>
                          <a:spcPct val="100000"/>
                        </a:lnSpc>
                        <a:spcBef>
                          <a:spcPts val="405"/>
                        </a:spcBef>
                      </a:pPr>
                      <a:r>
                        <a:rPr sz="1200" dirty="0">
                          <a:latin typeface="Calibri" panose="020F0502020204030204" pitchFamily="34" charset="0"/>
                          <a:cs typeface="Calibri" panose="020F0502020204030204" pitchFamily="34" charset="0"/>
                        </a:rPr>
                        <a:t>5</a:t>
                      </a:r>
                      <a:endParaRPr sz="1200">
                        <a:latin typeface="Calibri" panose="020F0502020204030204" pitchFamily="34" charset="0"/>
                        <a:cs typeface="Calibri" panose="020F0502020204030204" pitchFamily="34" charset="0"/>
                      </a:endParaRPr>
                    </a:p>
                  </a:txBody>
                  <a:tcPr marL="0" marR="0" marT="51435" marB="0">
                    <a:lnL w="6350">
                      <a:solidFill>
                        <a:srgbClr val="95A0A9"/>
                      </a:solidFill>
                      <a:prstDash val="solid"/>
                    </a:lnL>
                    <a:lnR w="6350">
                      <a:solidFill>
                        <a:srgbClr val="95A0A9"/>
                      </a:solidFill>
                      <a:prstDash val="solid"/>
                    </a:lnR>
                    <a:lnT w="6350">
                      <a:solidFill>
                        <a:srgbClr val="FFFFFF"/>
                      </a:solidFill>
                      <a:prstDash val="solid"/>
                    </a:lnT>
                    <a:lnB w="6350">
                      <a:solidFill>
                        <a:srgbClr val="FFFFFF"/>
                      </a:solidFill>
                      <a:prstDash val="solid"/>
                    </a:lnB>
                  </a:tcPr>
                </a:tc>
                <a:tc>
                  <a:txBody>
                    <a:bodyPr/>
                    <a:lstStyle/>
                    <a:p>
                      <a:pPr algn="ctr">
                        <a:lnSpc>
                          <a:spcPct val="100000"/>
                        </a:lnSpc>
                        <a:spcBef>
                          <a:spcPts val="405"/>
                        </a:spcBef>
                      </a:pPr>
                      <a:r>
                        <a:rPr sz="1200" dirty="0">
                          <a:latin typeface="Calibri" panose="020F0502020204030204" pitchFamily="34" charset="0"/>
                          <a:cs typeface="Calibri" panose="020F0502020204030204" pitchFamily="34" charset="0"/>
                        </a:rPr>
                        <a:t>0</a:t>
                      </a:r>
                      <a:endParaRPr sz="1200">
                        <a:latin typeface="Calibri" panose="020F0502020204030204" pitchFamily="34" charset="0"/>
                        <a:cs typeface="Calibri" panose="020F0502020204030204" pitchFamily="34" charset="0"/>
                      </a:endParaRPr>
                    </a:p>
                  </a:txBody>
                  <a:tcPr marL="0" marR="0" marT="51435" marB="0">
                    <a:lnL w="6350">
                      <a:solidFill>
                        <a:srgbClr val="95A0A9"/>
                      </a:solidFill>
                      <a:prstDash val="solid"/>
                    </a:lnL>
                    <a:lnR w="6350">
                      <a:solidFill>
                        <a:srgbClr val="95A0A9"/>
                      </a:solidFill>
                      <a:prstDash val="solid"/>
                    </a:lnR>
                    <a:lnT w="6350">
                      <a:solidFill>
                        <a:srgbClr val="FFFFFF"/>
                      </a:solidFill>
                      <a:prstDash val="solid"/>
                    </a:lnT>
                    <a:lnB w="6350">
                      <a:solidFill>
                        <a:srgbClr val="FFFFFF"/>
                      </a:solidFill>
                      <a:prstDash val="solid"/>
                    </a:lnB>
                  </a:tcPr>
                </a:tc>
                <a:tc>
                  <a:txBody>
                    <a:bodyPr/>
                    <a:lstStyle/>
                    <a:p>
                      <a:pPr algn="ctr">
                        <a:lnSpc>
                          <a:spcPct val="100000"/>
                        </a:lnSpc>
                        <a:spcBef>
                          <a:spcPts val="405"/>
                        </a:spcBef>
                      </a:pPr>
                      <a:r>
                        <a:rPr sz="1200" dirty="0">
                          <a:latin typeface="Calibri" panose="020F0502020204030204" pitchFamily="34" charset="0"/>
                          <a:cs typeface="Calibri" panose="020F0502020204030204" pitchFamily="34" charset="0"/>
                        </a:rPr>
                        <a:t>1</a:t>
                      </a:r>
                      <a:endParaRPr sz="1200">
                        <a:latin typeface="Calibri" panose="020F0502020204030204" pitchFamily="34" charset="0"/>
                        <a:cs typeface="Calibri" panose="020F0502020204030204" pitchFamily="34" charset="0"/>
                      </a:endParaRPr>
                    </a:p>
                  </a:txBody>
                  <a:tcPr marL="0" marR="0" marT="51435" marB="0">
                    <a:lnL w="6350">
                      <a:solidFill>
                        <a:srgbClr val="95A0A9"/>
                      </a:solidFill>
                      <a:prstDash val="solid"/>
                    </a:lnL>
                    <a:lnR w="6350">
                      <a:solidFill>
                        <a:srgbClr val="95A0A9"/>
                      </a:solidFill>
                      <a:prstDash val="solid"/>
                    </a:lnR>
                    <a:lnT w="6350">
                      <a:solidFill>
                        <a:srgbClr val="FFFFFF"/>
                      </a:solidFill>
                      <a:prstDash val="solid"/>
                    </a:lnT>
                    <a:lnB w="6350">
                      <a:solidFill>
                        <a:srgbClr val="FFFFFF"/>
                      </a:solidFill>
                      <a:prstDash val="solid"/>
                    </a:lnB>
                  </a:tcPr>
                </a:tc>
                <a:tc>
                  <a:txBody>
                    <a:bodyPr/>
                    <a:lstStyle/>
                    <a:p>
                      <a:pPr algn="ctr">
                        <a:lnSpc>
                          <a:spcPct val="100000"/>
                        </a:lnSpc>
                        <a:spcBef>
                          <a:spcPts val="405"/>
                        </a:spcBef>
                      </a:pPr>
                      <a:r>
                        <a:rPr sz="1200" dirty="0">
                          <a:latin typeface="Calibri" panose="020F0502020204030204" pitchFamily="34" charset="0"/>
                          <a:cs typeface="Calibri" panose="020F0502020204030204" pitchFamily="34" charset="0"/>
                        </a:rPr>
                        <a:t>0</a:t>
                      </a:r>
                      <a:endParaRPr sz="1200">
                        <a:latin typeface="Calibri" panose="020F0502020204030204" pitchFamily="34" charset="0"/>
                        <a:cs typeface="Calibri" panose="020F0502020204030204" pitchFamily="34" charset="0"/>
                      </a:endParaRPr>
                    </a:p>
                  </a:txBody>
                  <a:tcPr marL="0" marR="0" marT="51435" marB="0">
                    <a:lnL w="6350">
                      <a:solidFill>
                        <a:srgbClr val="95A0A9"/>
                      </a:solidFill>
                      <a:prstDash val="solid"/>
                    </a:lnL>
                    <a:lnR w="9525">
                      <a:solidFill>
                        <a:srgbClr val="95A0A9"/>
                      </a:solidFill>
                      <a:prstDash val="solid"/>
                    </a:lnR>
                    <a:lnT w="6350">
                      <a:solidFill>
                        <a:srgbClr val="FFFFFF"/>
                      </a:solidFill>
                      <a:prstDash val="solid"/>
                    </a:lnT>
                    <a:lnB w="6350">
                      <a:solidFill>
                        <a:srgbClr val="FFFFFF"/>
                      </a:solidFill>
                      <a:prstDash val="solid"/>
                    </a:lnB>
                  </a:tcPr>
                </a:tc>
                <a:tc>
                  <a:txBody>
                    <a:bodyPr/>
                    <a:lstStyle/>
                    <a:p>
                      <a:pPr marL="635" algn="ctr">
                        <a:lnSpc>
                          <a:spcPct val="100000"/>
                        </a:lnSpc>
                        <a:spcBef>
                          <a:spcPts val="405"/>
                        </a:spcBef>
                      </a:pPr>
                      <a:r>
                        <a:rPr sz="1200" dirty="0">
                          <a:latin typeface="Calibri" panose="020F0502020204030204" pitchFamily="34" charset="0"/>
                          <a:cs typeface="Calibri" panose="020F0502020204030204" pitchFamily="34" charset="0"/>
                        </a:rPr>
                        <a:t>6</a:t>
                      </a:r>
                      <a:endParaRPr sz="1200">
                        <a:latin typeface="Calibri" panose="020F0502020204030204" pitchFamily="34" charset="0"/>
                        <a:cs typeface="Calibri" panose="020F0502020204030204" pitchFamily="34" charset="0"/>
                      </a:endParaRPr>
                    </a:p>
                  </a:txBody>
                  <a:tcPr marL="0" marR="0" marT="51435" marB="0">
                    <a:lnL w="9525">
                      <a:solidFill>
                        <a:srgbClr val="95A0A9"/>
                      </a:solidFill>
                      <a:prstDash val="solid"/>
                    </a:lnL>
                    <a:lnR w="6350">
                      <a:solidFill>
                        <a:srgbClr val="95A0A9"/>
                      </a:solidFill>
                      <a:prstDash val="solid"/>
                    </a:lnR>
                    <a:lnT w="6350">
                      <a:solidFill>
                        <a:srgbClr val="FFFFFF"/>
                      </a:solidFill>
                      <a:prstDash val="solid"/>
                    </a:lnT>
                    <a:lnB w="6350">
                      <a:solidFill>
                        <a:srgbClr val="FFFFFF"/>
                      </a:solidFill>
                      <a:prstDash val="solid"/>
                    </a:lnB>
                  </a:tcPr>
                </a:tc>
                <a:tc>
                  <a:txBody>
                    <a:bodyPr/>
                    <a:lstStyle/>
                    <a:p>
                      <a:pPr algn="ctr">
                        <a:lnSpc>
                          <a:spcPct val="100000"/>
                        </a:lnSpc>
                        <a:spcBef>
                          <a:spcPts val="405"/>
                        </a:spcBef>
                      </a:pPr>
                      <a:r>
                        <a:rPr sz="1200" dirty="0">
                          <a:latin typeface="Calibri" panose="020F0502020204030204" pitchFamily="34" charset="0"/>
                          <a:cs typeface="Calibri" panose="020F0502020204030204" pitchFamily="34" charset="0"/>
                        </a:rPr>
                        <a:t>0</a:t>
                      </a:r>
                      <a:endParaRPr sz="1200">
                        <a:latin typeface="Calibri" panose="020F0502020204030204" pitchFamily="34" charset="0"/>
                        <a:cs typeface="Calibri" panose="020F0502020204030204" pitchFamily="34" charset="0"/>
                      </a:endParaRPr>
                    </a:p>
                  </a:txBody>
                  <a:tcPr marL="0" marR="0" marT="51435" marB="0">
                    <a:lnL w="6350">
                      <a:solidFill>
                        <a:srgbClr val="95A0A9"/>
                      </a:solidFill>
                      <a:prstDash val="solid"/>
                    </a:lnL>
                    <a:lnR w="6350">
                      <a:solidFill>
                        <a:srgbClr val="95A0A9"/>
                      </a:solidFill>
                      <a:prstDash val="solid"/>
                    </a:lnR>
                    <a:lnT w="6350">
                      <a:solidFill>
                        <a:srgbClr val="FFFFFF"/>
                      </a:solidFill>
                      <a:prstDash val="solid"/>
                    </a:lnT>
                    <a:lnB w="6350">
                      <a:solidFill>
                        <a:srgbClr val="FFFFFF"/>
                      </a:solidFill>
                      <a:prstDash val="solid"/>
                    </a:lnB>
                  </a:tcPr>
                </a:tc>
                <a:tc>
                  <a:txBody>
                    <a:bodyPr/>
                    <a:lstStyle/>
                    <a:p>
                      <a:pPr algn="ctr">
                        <a:lnSpc>
                          <a:spcPct val="100000"/>
                        </a:lnSpc>
                        <a:spcBef>
                          <a:spcPts val="405"/>
                        </a:spcBef>
                      </a:pPr>
                      <a:r>
                        <a:rPr sz="1200" dirty="0">
                          <a:latin typeface="Calibri" panose="020F0502020204030204" pitchFamily="34" charset="0"/>
                          <a:cs typeface="Calibri" panose="020F0502020204030204" pitchFamily="34" charset="0"/>
                        </a:rPr>
                        <a:t>0</a:t>
                      </a:r>
                      <a:endParaRPr sz="1200">
                        <a:latin typeface="Calibri" panose="020F0502020204030204" pitchFamily="34" charset="0"/>
                        <a:cs typeface="Calibri" panose="020F0502020204030204" pitchFamily="34" charset="0"/>
                      </a:endParaRPr>
                    </a:p>
                  </a:txBody>
                  <a:tcPr marL="0" marR="0" marT="51435" marB="0">
                    <a:lnL w="6350">
                      <a:solidFill>
                        <a:srgbClr val="95A0A9"/>
                      </a:solidFill>
                      <a:prstDash val="solid"/>
                    </a:lnL>
                    <a:lnR w="6350">
                      <a:solidFill>
                        <a:srgbClr val="95A0A9"/>
                      </a:solidFill>
                      <a:prstDash val="solid"/>
                    </a:lnR>
                    <a:lnT w="6350">
                      <a:solidFill>
                        <a:srgbClr val="FFFFFF"/>
                      </a:solidFill>
                      <a:prstDash val="solid"/>
                    </a:lnT>
                    <a:lnB w="6350">
                      <a:solidFill>
                        <a:srgbClr val="FFFFFF"/>
                      </a:solidFill>
                      <a:prstDash val="solid"/>
                    </a:lnB>
                  </a:tcPr>
                </a:tc>
                <a:tc>
                  <a:txBody>
                    <a:bodyPr/>
                    <a:lstStyle/>
                    <a:p>
                      <a:pPr algn="ctr">
                        <a:lnSpc>
                          <a:spcPct val="100000"/>
                        </a:lnSpc>
                        <a:spcBef>
                          <a:spcPts val="405"/>
                        </a:spcBef>
                      </a:pPr>
                      <a:r>
                        <a:rPr sz="1200" dirty="0">
                          <a:latin typeface="Calibri" panose="020F0502020204030204" pitchFamily="34" charset="0"/>
                          <a:cs typeface="Calibri" panose="020F0502020204030204" pitchFamily="34" charset="0"/>
                        </a:rPr>
                        <a:t>0</a:t>
                      </a:r>
                      <a:endParaRPr sz="1200">
                        <a:latin typeface="Calibri" panose="020F0502020204030204" pitchFamily="34" charset="0"/>
                        <a:cs typeface="Calibri" panose="020F0502020204030204" pitchFamily="34" charset="0"/>
                      </a:endParaRPr>
                    </a:p>
                  </a:txBody>
                  <a:tcPr marL="0" marR="0" marT="51435" marB="0">
                    <a:lnL w="6350">
                      <a:solidFill>
                        <a:srgbClr val="95A0A9"/>
                      </a:solidFill>
                      <a:prstDash val="solid"/>
                    </a:lnL>
                    <a:lnR w="9525">
                      <a:solidFill>
                        <a:srgbClr val="95A0A9"/>
                      </a:solidFill>
                      <a:prstDash val="solid"/>
                    </a:lnR>
                    <a:lnT w="6350">
                      <a:solidFill>
                        <a:srgbClr val="FFFFFF"/>
                      </a:solidFill>
                      <a:prstDash val="solid"/>
                    </a:lnT>
                    <a:lnB w="6350">
                      <a:solidFill>
                        <a:srgbClr val="FFFFFF"/>
                      </a:solidFill>
                      <a:prstDash val="solid"/>
                    </a:lnB>
                  </a:tcPr>
                </a:tc>
                <a:tc>
                  <a:txBody>
                    <a:bodyPr/>
                    <a:lstStyle/>
                    <a:p>
                      <a:pPr algn="ctr">
                        <a:lnSpc>
                          <a:spcPct val="100000"/>
                        </a:lnSpc>
                        <a:spcBef>
                          <a:spcPts val="405"/>
                        </a:spcBef>
                      </a:pPr>
                      <a:r>
                        <a:rPr sz="1200" dirty="0">
                          <a:latin typeface="Calibri" panose="020F0502020204030204" pitchFamily="34" charset="0"/>
                          <a:cs typeface="Calibri" panose="020F0502020204030204" pitchFamily="34" charset="0"/>
                        </a:rPr>
                        <a:t>0</a:t>
                      </a:r>
                      <a:endParaRPr sz="1200">
                        <a:latin typeface="Calibri" panose="020F0502020204030204" pitchFamily="34" charset="0"/>
                        <a:cs typeface="Calibri" panose="020F0502020204030204" pitchFamily="34" charset="0"/>
                      </a:endParaRPr>
                    </a:p>
                  </a:txBody>
                  <a:tcPr marL="0" marR="0" marT="51435" marB="0">
                    <a:lnL w="9525">
                      <a:solidFill>
                        <a:srgbClr val="95A0A9"/>
                      </a:solidFill>
                      <a:prstDash val="solid"/>
                    </a:lnL>
                    <a:lnR w="6350">
                      <a:solidFill>
                        <a:srgbClr val="95A0A9"/>
                      </a:solidFill>
                      <a:prstDash val="solid"/>
                    </a:lnR>
                    <a:lnT w="6350">
                      <a:solidFill>
                        <a:srgbClr val="FFFFFF"/>
                      </a:solidFill>
                      <a:prstDash val="solid"/>
                    </a:lnT>
                    <a:lnB w="6350">
                      <a:solidFill>
                        <a:srgbClr val="FFFFFF"/>
                      </a:solidFill>
                      <a:prstDash val="solid"/>
                    </a:lnB>
                  </a:tcPr>
                </a:tc>
                <a:tc>
                  <a:txBody>
                    <a:bodyPr/>
                    <a:lstStyle/>
                    <a:p>
                      <a:pPr algn="ctr">
                        <a:lnSpc>
                          <a:spcPct val="100000"/>
                        </a:lnSpc>
                        <a:spcBef>
                          <a:spcPts val="405"/>
                        </a:spcBef>
                      </a:pPr>
                      <a:r>
                        <a:rPr sz="1200" dirty="0">
                          <a:latin typeface="Calibri" panose="020F0502020204030204" pitchFamily="34" charset="0"/>
                          <a:cs typeface="Calibri" panose="020F0502020204030204" pitchFamily="34" charset="0"/>
                        </a:rPr>
                        <a:t>0</a:t>
                      </a:r>
                      <a:endParaRPr sz="1200">
                        <a:latin typeface="Calibri" panose="020F0502020204030204" pitchFamily="34" charset="0"/>
                        <a:cs typeface="Calibri" panose="020F0502020204030204" pitchFamily="34" charset="0"/>
                      </a:endParaRPr>
                    </a:p>
                  </a:txBody>
                  <a:tcPr marL="0" marR="0" marT="51435" marB="0">
                    <a:lnL w="6350">
                      <a:solidFill>
                        <a:srgbClr val="95A0A9"/>
                      </a:solidFill>
                      <a:prstDash val="solid"/>
                    </a:lnL>
                    <a:lnR w="9525">
                      <a:solidFill>
                        <a:srgbClr val="95A0A9"/>
                      </a:solidFill>
                      <a:prstDash val="solid"/>
                    </a:lnR>
                    <a:lnT w="6350">
                      <a:solidFill>
                        <a:srgbClr val="FFFFFF"/>
                      </a:solidFill>
                      <a:prstDash val="solid"/>
                    </a:lnT>
                    <a:lnB w="6350">
                      <a:solidFill>
                        <a:srgbClr val="FFFFFF"/>
                      </a:solidFill>
                      <a:prstDash val="solid"/>
                    </a:lnB>
                  </a:tcPr>
                </a:tc>
                <a:tc>
                  <a:txBody>
                    <a:bodyPr/>
                    <a:lstStyle/>
                    <a:p>
                      <a:pPr algn="ctr">
                        <a:lnSpc>
                          <a:spcPct val="100000"/>
                        </a:lnSpc>
                        <a:spcBef>
                          <a:spcPts val="425"/>
                        </a:spcBef>
                      </a:pPr>
                      <a:r>
                        <a:rPr sz="1200" spc="-30" dirty="0">
                          <a:solidFill>
                            <a:srgbClr val="006892"/>
                          </a:solidFill>
                          <a:latin typeface="Calibri" panose="020F0502020204030204" pitchFamily="34" charset="0"/>
                          <a:cs typeface="Calibri" panose="020F0502020204030204" pitchFamily="34" charset="0"/>
                        </a:rPr>
                        <a:t>12</a:t>
                      </a:r>
                      <a:endParaRPr sz="1200" dirty="0">
                        <a:latin typeface="Calibri" panose="020F0502020204030204" pitchFamily="34" charset="0"/>
                        <a:cs typeface="Calibri" panose="020F0502020204030204" pitchFamily="34" charset="0"/>
                      </a:endParaRPr>
                    </a:p>
                  </a:txBody>
                  <a:tcPr marL="0" marR="0" marT="53975" marB="0">
                    <a:lnL w="9525">
                      <a:solidFill>
                        <a:srgbClr val="95A0A9"/>
                      </a:solidFill>
                      <a:prstDash val="solid"/>
                    </a:lnL>
                    <a:lnR w="6350">
                      <a:solidFill>
                        <a:srgbClr val="95A0A9"/>
                      </a:solidFill>
                      <a:prstDash val="solid"/>
                    </a:lnR>
                    <a:lnT w="6350">
                      <a:solidFill>
                        <a:srgbClr val="FFFFFF"/>
                      </a:solidFill>
                      <a:prstDash val="solid"/>
                    </a:lnT>
                    <a:lnB w="6350">
                      <a:solidFill>
                        <a:srgbClr val="FFFFFF"/>
                      </a:solidFill>
                      <a:prstDash val="solid"/>
                    </a:lnB>
                  </a:tcPr>
                </a:tc>
                <a:extLst>
                  <a:ext uri="{0D108BD9-81ED-4DB2-BD59-A6C34878D82A}">
                    <a16:rowId xmlns:a16="http://schemas.microsoft.com/office/drawing/2014/main" val="10009"/>
                  </a:ext>
                </a:extLst>
              </a:tr>
              <a:tr h="322453">
                <a:tc>
                  <a:txBody>
                    <a:bodyPr/>
                    <a:lstStyle/>
                    <a:p>
                      <a:pPr marL="67945">
                        <a:lnSpc>
                          <a:spcPct val="100000"/>
                        </a:lnSpc>
                        <a:spcBef>
                          <a:spcPts val="340"/>
                        </a:spcBef>
                      </a:pPr>
                      <a:r>
                        <a:rPr sz="1200" b="1" spc="-40" dirty="0">
                          <a:solidFill>
                            <a:srgbClr val="FFFFFF"/>
                          </a:solidFill>
                          <a:latin typeface="Calibri" panose="020F0502020204030204" pitchFamily="34" charset="0"/>
                          <a:cs typeface="Calibri" panose="020F0502020204030204" pitchFamily="34" charset="0"/>
                        </a:rPr>
                        <a:t>GRAND</a:t>
                      </a:r>
                      <a:r>
                        <a:rPr sz="1200" b="1" spc="-5" dirty="0">
                          <a:solidFill>
                            <a:srgbClr val="FFFFFF"/>
                          </a:solidFill>
                          <a:latin typeface="Calibri" panose="020F0502020204030204" pitchFamily="34" charset="0"/>
                          <a:cs typeface="Calibri" panose="020F0502020204030204" pitchFamily="34" charset="0"/>
                        </a:rPr>
                        <a:t> </a:t>
                      </a:r>
                      <a:r>
                        <a:rPr sz="1200" b="1" spc="-80" dirty="0">
                          <a:solidFill>
                            <a:srgbClr val="FFFFFF"/>
                          </a:solidFill>
                          <a:latin typeface="Calibri" panose="020F0502020204030204" pitchFamily="34" charset="0"/>
                          <a:cs typeface="Calibri" panose="020F0502020204030204" pitchFamily="34" charset="0"/>
                        </a:rPr>
                        <a:t>TOTAL</a:t>
                      </a:r>
                      <a:endParaRPr sz="1200">
                        <a:latin typeface="Calibri" panose="020F0502020204030204" pitchFamily="34" charset="0"/>
                        <a:cs typeface="Calibri" panose="020F0502020204030204" pitchFamily="34" charset="0"/>
                      </a:endParaRPr>
                    </a:p>
                  </a:txBody>
                  <a:tcPr marL="0" marR="0" marT="43180" marB="0">
                    <a:lnR w="6350">
                      <a:solidFill>
                        <a:srgbClr val="FFFFFF"/>
                      </a:solidFill>
                      <a:prstDash val="solid"/>
                    </a:lnR>
                    <a:lnT w="6350">
                      <a:solidFill>
                        <a:srgbClr val="FFFFFF"/>
                      </a:solidFill>
                      <a:prstDash val="solid"/>
                    </a:lnT>
                    <a:lnB w="6350">
                      <a:solidFill>
                        <a:srgbClr val="FFFFFF"/>
                      </a:solidFill>
                      <a:prstDash val="solid"/>
                    </a:lnB>
                    <a:solidFill>
                      <a:srgbClr val="006892"/>
                    </a:solidFill>
                  </a:tcPr>
                </a:tc>
                <a:tc>
                  <a:txBody>
                    <a:bodyPr/>
                    <a:lstStyle/>
                    <a:p>
                      <a:pPr marL="132715">
                        <a:lnSpc>
                          <a:spcPct val="100000"/>
                        </a:lnSpc>
                        <a:spcBef>
                          <a:spcPts val="405"/>
                        </a:spcBef>
                      </a:pPr>
                      <a:r>
                        <a:rPr sz="1200" b="1" spc="-110" dirty="0">
                          <a:solidFill>
                            <a:srgbClr val="FFFFFF"/>
                          </a:solidFill>
                          <a:latin typeface="Calibri" panose="020F0502020204030204" pitchFamily="34" charset="0"/>
                          <a:cs typeface="Calibri" panose="020F0502020204030204" pitchFamily="34" charset="0"/>
                        </a:rPr>
                        <a:t>96</a:t>
                      </a:r>
                      <a:endParaRPr sz="1200">
                        <a:latin typeface="Calibri" panose="020F0502020204030204" pitchFamily="34" charset="0"/>
                        <a:cs typeface="Calibri" panose="020F0502020204030204" pitchFamily="34" charset="0"/>
                      </a:endParaRPr>
                    </a:p>
                  </a:txBody>
                  <a:tcPr marL="0" marR="0" marT="51435"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006892"/>
                    </a:solidFill>
                  </a:tcPr>
                </a:tc>
                <a:tc>
                  <a:txBody>
                    <a:bodyPr/>
                    <a:lstStyle/>
                    <a:p>
                      <a:pPr algn="ctr">
                        <a:lnSpc>
                          <a:spcPct val="100000"/>
                        </a:lnSpc>
                        <a:spcBef>
                          <a:spcPts val="405"/>
                        </a:spcBef>
                      </a:pPr>
                      <a:r>
                        <a:rPr sz="1200" b="1" dirty="0">
                          <a:solidFill>
                            <a:srgbClr val="FFFFFF"/>
                          </a:solidFill>
                          <a:latin typeface="Calibri" panose="020F0502020204030204" pitchFamily="34" charset="0"/>
                          <a:cs typeface="Calibri" panose="020F0502020204030204" pitchFamily="34" charset="0"/>
                        </a:rPr>
                        <a:t>3</a:t>
                      </a:r>
                      <a:endParaRPr sz="1200">
                        <a:latin typeface="Calibri" panose="020F0502020204030204" pitchFamily="34" charset="0"/>
                        <a:cs typeface="Calibri" panose="020F0502020204030204" pitchFamily="34" charset="0"/>
                      </a:endParaRPr>
                    </a:p>
                  </a:txBody>
                  <a:tcPr marL="0" marR="0" marT="51435"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006892"/>
                    </a:solidFill>
                  </a:tcPr>
                </a:tc>
                <a:tc>
                  <a:txBody>
                    <a:bodyPr/>
                    <a:lstStyle/>
                    <a:p>
                      <a:pPr algn="ctr">
                        <a:lnSpc>
                          <a:spcPct val="100000"/>
                        </a:lnSpc>
                        <a:spcBef>
                          <a:spcPts val="405"/>
                        </a:spcBef>
                      </a:pPr>
                      <a:r>
                        <a:rPr sz="1200" b="1" dirty="0">
                          <a:solidFill>
                            <a:srgbClr val="FFFFFF"/>
                          </a:solidFill>
                          <a:latin typeface="Calibri" panose="020F0502020204030204" pitchFamily="34" charset="0"/>
                          <a:cs typeface="Calibri" panose="020F0502020204030204" pitchFamily="34" charset="0"/>
                        </a:rPr>
                        <a:t>2</a:t>
                      </a:r>
                      <a:endParaRPr sz="1200">
                        <a:latin typeface="Calibri" panose="020F0502020204030204" pitchFamily="34" charset="0"/>
                        <a:cs typeface="Calibri" panose="020F0502020204030204" pitchFamily="34" charset="0"/>
                      </a:endParaRPr>
                    </a:p>
                  </a:txBody>
                  <a:tcPr marL="0" marR="0" marT="51435"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006892"/>
                    </a:solidFill>
                  </a:tcPr>
                </a:tc>
                <a:tc>
                  <a:txBody>
                    <a:bodyPr/>
                    <a:lstStyle/>
                    <a:p>
                      <a:pPr algn="ctr">
                        <a:lnSpc>
                          <a:spcPct val="100000"/>
                        </a:lnSpc>
                        <a:spcBef>
                          <a:spcPts val="405"/>
                        </a:spcBef>
                      </a:pPr>
                      <a:r>
                        <a:rPr sz="1200" b="1" spc="-30" dirty="0">
                          <a:solidFill>
                            <a:srgbClr val="FFFFFF"/>
                          </a:solidFill>
                          <a:latin typeface="Calibri" panose="020F0502020204030204" pitchFamily="34" charset="0"/>
                          <a:cs typeface="Calibri" panose="020F0502020204030204" pitchFamily="34" charset="0"/>
                        </a:rPr>
                        <a:t>12</a:t>
                      </a:r>
                      <a:endParaRPr sz="1200" dirty="0">
                        <a:latin typeface="Calibri" panose="020F0502020204030204" pitchFamily="34" charset="0"/>
                        <a:cs typeface="Calibri" panose="020F0502020204030204" pitchFamily="34" charset="0"/>
                      </a:endParaRPr>
                    </a:p>
                  </a:txBody>
                  <a:tcPr marL="0" marR="0" marT="51435" marB="0">
                    <a:lnL w="6350">
                      <a:solidFill>
                        <a:srgbClr val="FFFFFF"/>
                      </a:solidFill>
                      <a:prstDash val="solid"/>
                    </a:lnL>
                    <a:lnR w="9525">
                      <a:solidFill>
                        <a:srgbClr val="FFFFFF"/>
                      </a:solidFill>
                      <a:prstDash val="solid"/>
                    </a:lnR>
                    <a:lnT w="6350">
                      <a:solidFill>
                        <a:srgbClr val="FFFFFF"/>
                      </a:solidFill>
                      <a:prstDash val="solid"/>
                    </a:lnT>
                    <a:lnB w="6350">
                      <a:solidFill>
                        <a:srgbClr val="FFFFFF"/>
                      </a:solidFill>
                      <a:prstDash val="solid"/>
                    </a:lnB>
                    <a:solidFill>
                      <a:srgbClr val="006892"/>
                    </a:solidFill>
                  </a:tcPr>
                </a:tc>
                <a:tc>
                  <a:txBody>
                    <a:bodyPr/>
                    <a:lstStyle/>
                    <a:p>
                      <a:pPr algn="ctr">
                        <a:lnSpc>
                          <a:spcPct val="100000"/>
                        </a:lnSpc>
                        <a:spcBef>
                          <a:spcPts val="405"/>
                        </a:spcBef>
                      </a:pPr>
                      <a:r>
                        <a:rPr sz="1200" b="1" spc="-70" dirty="0">
                          <a:solidFill>
                            <a:srgbClr val="FFFFFF"/>
                          </a:solidFill>
                          <a:latin typeface="Calibri" panose="020F0502020204030204" pitchFamily="34" charset="0"/>
                          <a:cs typeface="Calibri" panose="020F0502020204030204" pitchFamily="34" charset="0"/>
                        </a:rPr>
                        <a:t>87</a:t>
                      </a:r>
                      <a:endParaRPr sz="1200">
                        <a:latin typeface="Calibri" panose="020F0502020204030204" pitchFamily="34" charset="0"/>
                        <a:cs typeface="Calibri" panose="020F0502020204030204" pitchFamily="34" charset="0"/>
                      </a:endParaRPr>
                    </a:p>
                  </a:txBody>
                  <a:tcPr marL="0" marR="0" marT="51435" marB="0">
                    <a:lnL w="9525">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006892"/>
                    </a:solidFill>
                  </a:tcPr>
                </a:tc>
                <a:tc>
                  <a:txBody>
                    <a:bodyPr/>
                    <a:lstStyle/>
                    <a:p>
                      <a:pPr algn="ctr">
                        <a:lnSpc>
                          <a:spcPct val="100000"/>
                        </a:lnSpc>
                        <a:spcBef>
                          <a:spcPts val="405"/>
                        </a:spcBef>
                      </a:pPr>
                      <a:r>
                        <a:rPr sz="1200" b="1" dirty="0">
                          <a:solidFill>
                            <a:srgbClr val="FFFFFF"/>
                          </a:solidFill>
                          <a:latin typeface="Calibri" panose="020F0502020204030204" pitchFamily="34" charset="0"/>
                          <a:cs typeface="Calibri" panose="020F0502020204030204" pitchFamily="34" charset="0"/>
                        </a:rPr>
                        <a:t>0</a:t>
                      </a:r>
                      <a:endParaRPr sz="1200">
                        <a:latin typeface="Calibri" panose="020F0502020204030204" pitchFamily="34" charset="0"/>
                        <a:cs typeface="Calibri" panose="020F0502020204030204" pitchFamily="34" charset="0"/>
                      </a:endParaRPr>
                    </a:p>
                  </a:txBody>
                  <a:tcPr marL="0" marR="0" marT="51435"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006892"/>
                    </a:solidFill>
                  </a:tcPr>
                </a:tc>
                <a:tc>
                  <a:txBody>
                    <a:bodyPr/>
                    <a:lstStyle/>
                    <a:p>
                      <a:pPr algn="ctr">
                        <a:lnSpc>
                          <a:spcPct val="100000"/>
                        </a:lnSpc>
                        <a:spcBef>
                          <a:spcPts val="405"/>
                        </a:spcBef>
                      </a:pPr>
                      <a:r>
                        <a:rPr sz="1200" b="1" dirty="0">
                          <a:solidFill>
                            <a:srgbClr val="FFFFFF"/>
                          </a:solidFill>
                          <a:latin typeface="Calibri" panose="020F0502020204030204" pitchFamily="34" charset="0"/>
                          <a:cs typeface="Calibri" panose="020F0502020204030204" pitchFamily="34" charset="0"/>
                        </a:rPr>
                        <a:t>1</a:t>
                      </a:r>
                      <a:endParaRPr sz="1200">
                        <a:latin typeface="Calibri" panose="020F0502020204030204" pitchFamily="34" charset="0"/>
                        <a:cs typeface="Calibri" panose="020F0502020204030204" pitchFamily="34" charset="0"/>
                      </a:endParaRPr>
                    </a:p>
                  </a:txBody>
                  <a:tcPr marL="0" marR="0" marT="51435"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006892"/>
                    </a:solidFill>
                  </a:tcPr>
                </a:tc>
                <a:tc>
                  <a:txBody>
                    <a:bodyPr/>
                    <a:lstStyle/>
                    <a:p>
                      <a:pPr algn="ctr">
                        <a:lnSpc>
                          <a:spcPct val="100000"/>
                        </a:lnSpc>
                        <a:spcBef>
                          <a:spcPts val="405"/>
                        </a:spcBef>
                      </a:pPr>
                      <a:r>
                        <a:rPr sz="1200" b="1" spc="-25" dirty="0">
                          <a:solidFill>
                            <a:srgbClr val="FFFFFF"/>
                          </a:solidFill>
                          <a:latin typeface="Calibri" panose="020F0502020204030204" pitchFamily="34" charset="0"/>
                          <a:cs typeface="Calibri" panose="020F0502020204030204" pitchFamily="34" charset="0"/>
                        </a:rPr>
                        <a:t>11</a:t>
                      </a:r>
                      <a:endParaRPr sz="1200">
                        <a:latin typeface="Calibri" panose="020F0502020204030204" pitchFamily="34" charset="0"/>
                        <a:cs typeface="Calibri" panose="020F0502020204030204" pitchFamily="34" charset="0"/>
                      </a:endParaRPr>
                    </a:p>
                  </a:txBody>
                  <a:tcPr marL="0" marR="0" marT="51435" marB="0">
                    <a:lnL w="6350">
                      <a:solidFill>
                        <a:srgbClr val="FFFFFF"/>
                      </a:solidFill>
                      <a:prstDash val="solid"/>
                    </a:lnL>
                    <a:lnR w="9525">
                      <a:solidFill>
                        <a:srgbClr val="FFFFFF"/>
                      </a:solidFill>
                      <a:prstDash val="solid"/>
                    </a:lnR>
                    <a:lnT w="6350">
                      <a:solidFill>
                        <a:srgbClr val="FFFFFF"/>
                      </a:solidFill>
                      <a:prstDash val="solid"/>
                    </a:lnT>
                    <a:lnB w="6350">
                      <a:solidFill>
                        <a:srgbClr val="FFFFFF"/>
                      </a:solidFill>
                      <a:prstDash val="solid"/>
                    </a:lnB>
                    <a:solidFill>
                      <a:srgbClr val="006892"/>
                    </a:solidFill>
                  </a:tcPr>
                </a:tc>
                <a:tc>
                  <a:txBody>
                    <a:bodyPr/>
                    <a:lstStyle/>
                    <a:p>
                      <a:pPr algn="ctr">
                        <a:lnSpc>
                          <a:spcPct val="100000"/>
                        </a:lnSpc>
                        <a:spcBef>
                          <a:spcPts val="405"/>
                        </a:spcBef>
                      </a:pPr>
                      <a:r>
                        <a:rPr sz="1200" b="1" dirty="0">
                          <a:solidFill>
                            <a:srgbClr val="FFFFFF"/>
                          </a:solidFill>
                          <a:latin typeface="Calibri" panose="020F0502020204030204" pitchFamily="34" charset="0"/>
                          <a:cs typeface="Calibri" panose="020F0502020204030204" pitchFamily="34" charset="0"/>
                        </a:rPr>
                        <a:t>1</a:t>
                      </a:r>
                      <a:endParaRPr sz="1200">
                        <a:latin typeface="Calibri" panose="020F0502020204030204" pitchFamily="34" charset="0"/>
                        <a:cs typeface="Calibri" panose="020F0502020204030204" pitchFamily="34" charset="0"/>
                      </a:endParaRPr>
                    </a:p>
                  </a:txBody>
                  <a:tcPr marL="0" marR="0" marT="51435" marB="0">
                    <a:lnL w="9525">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006892"/>
                    </a:solidFill>
                  </a:tcPr>
                </a:tc>
                <a:tc>
                  <a:txBody>
                    <a:bodyPr/>
                    <a:lstStyle/>
                    <a:p>
                      <a:pPr algn="ctr">
                        <a:lnSpc>
                          <a:spcPct val="100000"/>
                        </a:lnSpc>
                        <a:spcBef>
                          <a:spcPts val="405"/>
                        </a:spcBef>
                      </a:pPr>
                      <a:r>
                        <a:rPr sz="1200" b="1" dirty="0">
                          <a:solidFill>
                            <a:srgbClr val="FFFFFF"/>
                          </a:solidFill>
                          <a:latin typeface="Calibri" panose="020F0502020204030204" pitchFamily="34" charset="0"/>
                          <a:cs typeface="Calibri" panose="020F0502020204030204" pitchFamily="34" charset="0"/>
                        </a:rPr>
                        <a:t>4</a:t>
                      </a:r>
                      <a:endParaRPr sz="1200">
                        <a:latin typeface="Calibri" panose="020F0502020204030204" pitchFamily="34" charset="0"/>
                        <a:cs typeface="Calibri" panose="020F0502020204030204" pitchFamily="34" charset="0"/>
                      </a:endParaRPr>
                    </a:p>
                  </a:txBody>
                  <a:tcPr marL="0" marR="0" marT="51435" marB="0">
                    <a:lnL w="6350">
                      <a:solidFill>
                        <a:srgbClr val="FFFFFF"/>
                      </a:solidFill>
                      <a:prstDash val="solid"/>
                    </a:lnL>
                    <a:lnR w="9525">
                      <a:solidFill>
                        <a:srgbClr val="FFFFFF"/>
                      </a:solidFill>
                      <a:prstDash val="solid"/>
                    </a:lnR>
                    <a:lnT w="6350">
                      <a:solidFill>
                        <a:srgbClr val="FFFFFF"/>
                      </a:solidFill>
                      <a:prstDash val="solid"/>
                    </a:lnT>
                    <a:lnB w="6350">
                      <a:solidFill>
                        <a:srgbClr val="FFFFFF"/>
                      </a:solidFill>
                      <a:prstDash val="solid"/>
                    </a:lnB>
                    <a:solidFill>
                      <a:srgbClr val="006892"/>
                    </a:solidFill>
                  </a:tcPr>
                </a:tc>
                <a:tc>
                  <a:txBody>
                    <a:bodyPr/>
                    <a:lstStyle/>
                    <a:p>
                      <a:pPr algn="ctr">
                        <a:lnSpc>
                          <a:spcPct val="100000"/>
                        </a:lnSpc>
                        <a:spcBef>
                          <a:spcPts val="425"/>
                        </a:spcBef>
                      </a:pPr>
                      <a:r>
                        <a:rPr sz="1200" b="1" spc="-45" dirty="0">
                          <a:solidFill>
                            <a:srgbClr val="FFFFFF"/>
                          </a:solidFill>
                          <a:latin typeface="Calibri" panose="020F0502020204030204" pitchFamily="34" charset="0"/>
                          <a:cs typeface="Calibri" panose="020F0502020204030204" pitchFamily="34" charset="0"/>
                        </a:rPr>
                        <a:t>217</a:t>
                      </a:r>
                      <a:endParaRPr sz="1200" dirty="0">
                        <a:latin typeface="Calibri" panose="020F0502020204030204" pitchFamily="34" charset="0"/>
                        <a:cs typeface="Calibri" panose="020F0502020204030204" pitchFamily="34" charset="0"/>
                      </a:endParaRPr>
                    </a:p>
                  </a:txBody>
                  <a:tcPr marL="0" marR="0" marT="53975" marB="0">
                    <a:lnL w="9525">
                      <a:solidFill>
                        <a:srgbClr val="FFFFFF"/>
                      </a:solidFill>
                      <a:prstDash val="solid"/>
                    </a:lnL>
                    <a:lnT w="6350">
                      <a:solidFill>
                        <a:srgbClr val="FFFFFF"/>
                      </a:solidFill>
                      <a:prstDash val="solid"/>
                    </a:lnT>
                    <a:lnB w="6350">
                      <a:solidFill>
                        <a:srgbClr val="FFFFFF"/>
                      </a:solidFill>
                      <a:prstDash val="solid"/>
                    </a:lnB>
                    <a:solidFill>
                      <a:srgbClr val="95A0A9"/>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114454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Oval 5">
            <a:extLst>
              <a:ext uri="{FF2B5EF4-FFF2-40B4-BE49-F238E27FC236}">
                <a16:creationId xmlns:a16="http://schemas.microsoft.com/office/drawing/2014/main" id="{10DBFBEF-60A3-43DD-991C-3AD39753B7A8}"/>
              </a:ext>
            </a:extLst>
          </p:cNvPr>
          <p:cNvSpPr>
            <a:spLocks noChangeArrowheads="1"/>
          </p:cNvSpPr>
          <p:nvPr/>
        </p:nvSpPr>
        <p:spPr bwMode="auto">
          <a:xfrm>
            <a:off x="1090855" y="2510290"/>
            <a:ext cx="1925638" cy="1944167"/>
          </a:xfrm>
          <a:prstGeom prst="ellipse">
            <a:avLst/>
          </a:prstGeom>
          <a:ln/>
        </p:spPr>
        <p:style>
          <a:lnRef idx="0">
            <a:schemeClr val="accent3"/>
          </a:lnRef>
          <a:fillRef idx="3">
            <a:schemeClr val="accent3"/>
          </a:fillRef>
          <a:effectRef idx="3">
            <a:schemeClr val="accent3"/>
          </a:effectRef>
          <a:fontRef idx="minor">
            <a:schemeClr val="lt1"/>
          </a:fontRef>
        </p:style>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ZA" altLang="en-US">
              <a:solidFill>
                <a:schemeClr val="accent6">
                  <a:lumMod val="50000"/>
                </a:schemeClr>
              </a:solidFill>
            </a:endParaRPr>
          </a:p>
        </p:txBody>
      </p:sp>
      <p:sp>
        <p:nvSpPr>
          <p:cNvPr id="32774" name="Rectangle 12">
            <a:extLst>
              <a:ext uri="{FF2B5EF4-FFF2-40B4-BE49-F238E27FC236}">
                <a16:creationId xmlns:a16="http://schemas.microsoft.com/office/drawing/2014/main" id="{C01567D4-4954-4931-BAC5-573FC49EDD82}"/>
              </a:ext>
            </a:extLst>
          </p:cNvPr>
          <p:cNvSpPr>
            <a:spLocks noChangeArrowheads="1"/>
          </p:cNvSpPr>
          <p:nvPr/>
        </p:nvSpPr>
        <p:spPr bwMode="auto">
          <a:xfrm>
            <a:off x="-142015" y="2884488"/>
            <a:ext cx="3916363" cy="1171411"/>
          </a:xfrm>
          <a:prstGeom prst="rect">
            <a:avLst/>
          </a:prstGeom>
          <a:noFill/>
          <a:ln>
            <a:noFill/>
          </a:ln>
        </p:spPr>
        <p:txBody>
          <a:bodyPr lIns="0" tIns="0" rIns="0" bIns="0"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ts val="8800"/>
              </a:lnSpc>
              <a:defRPr/>
            </a:pPr>
            <a:r>
              <a:rPr lang="en-ZA" altLang="en-US" sz="4800" b="1" dirty="0">
                <a:solidFill>
                  <a:schemeClr val="accent6">
                    <a:lumMod val="50000"/>
                  </a:schemeClr>
                </a:solidFill>
                <a:latin typeface="Calibri" pitchFamily="34" charset="0"/>
              </a:rPr>
              <a:t>   </a:t>
            </a:r>
            <a:r>
              <a:rPr lang="en-ZA" altLang="en-US" sz="9600" b="1" dirty="0">
                <a:solidFill>
                  <a:schemeClr val="accent6">
                    <a:lumMod val="50000"/>
                  </a:schemeClr>
                </a:solidFill>
                <a:latin typeface="Calibri" pitchFamily="34" charset="0"/>
              </a:rPr>
              <a:t>02</a:t>
            </a:r>
          </a:p>
        </p:txBody>
      </p:sp>
      <p:sp>
        <p:nvSpPr>
          <p:cNvPr id="32775" name="TextBox 13">
            <a:extLst>
              <a:ext uri="{FF2B5EF4-FFF2-40B4-BE49-F238E27FC236}">
                <a16:creationId xmlns:a16="http://schemas.microsoft.com/office/drawing/2014/main" id="{C89193A4-5828-4104-9F7D-8BF833732AC3}"/>
              </a:ext>
            </a:extLst>
          </p:cNvPr>
          <p:cNvSpPr txBox="1">
            <a:spLocks noChangeArrowheads="1"/>
          </p:cNvSpPr>
          <p:nvPr/>
        </p:nvSpPr>
        <p:spPr bwMode="auto">
          <a:xfrm>
            <a:off x="4586288" y="2884488"/>
            <a:ext cx="4462462" cy="708025"/>
          </a:xfrm>
          <a:prstGeom prst="rect">
            <a:avLst/>
          </a:prstGeom>
          <a:noFill/>
          <a:ln>
            <a:noFill/>
          </a:ln>
        </p:spPr>
        <p:txBody>
          <a:bodyPr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ZA" altLang="en-US" sz="4000" b="1" dirty="0">
                <a:solidFill>
                  <a:schemeClr val="accent6">
                    <a:lumMod val="50000"/>
                  </a:schemeClr>
                </a:solidFill>
                <a:latin typeface="Calibri" pitchFamily="34" charset="0"/>
              </a:rPr>
              <a:t>GOVERNANCE</a:t>
            </a:r>
          </a:p>
        </p:txBody>
      </p:sp>
      <p:sp>
        <p:nvSpPr>
          <p:cNvPr id="7" name="Footer Placeholder 3">
            <a:extLst>
              <a:ext uri="{FF2B5EF4-FFF2-40B4-BE49-F238E27FC236}">
                <a16:creationId xmlns:a16="http://schemas.microsoft.com/office/drawing/2014/main" id="{531E1A68-B721-4A19-A836-7539C84DC46E}"/>
              </a:ext>
            </a:extLst>
          </p:cNvPr>
          <p:cNvSpPr txBox="1">
            <a:spLocks/>
          </p:cNvSpPr>
          <p:nvPr/>
        </p:nvSpPr>
        <p:spPr bwMode="auto">
          <a:xfrm>
            <a:off x="287970" y="6634350"/>
            <a:ext cx="10555817" cy="2159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marL="0" algn="l" defTabSz="914400" rtl="0" eaLnBrk="1" latinLnBrk="0" hangingPunct="1">
              <a:defRPr sz="800" b="1" kern="1200">
                <a:solidFill>
                  <a:schemeClr val="tx1"/>
                </a:solidFill>
                <a:latin typeface="Arial" panose="020B0604020202020204" pitchFamily="34" charset="0"/>
                <a:ea typeface="+mn-ea"/>
                <a:cs typeface="+mn-cs"/>
              </a:defRPr>
            </a:lvl1pPr>
            <a:lvl2pPr marL="742950" indent="-285750" algn="l" defTabSz="914400" rtl="0" eaLnBrk="1" latinLnBrk="0" hangingPunct="1">
              <a:defRPr sz="1800" kern="1200">
                <a:solidFill>
                  <a:schemeClr val="tx1"/>
                </a:solidFill>
                <a:latin typeface="Arial" panose="020B0604020202020204" pitchFamily="34" charset="0"/>
                <a:ea typeface="+mn-ea"/>
                <a:cs typeface="+mn-cs"/>
              </a:defRPr>
            </a:lvl2pPr>
            <a:lvl3pPr marL="1143000" indent="-228600" algn="l" defTabSz="914400" rtl="0" eaLnBrk="1" latinLnBrk="0" hangingPunct="1">
              <a:defRPr sz="1800" kern="1200">
                <a:solidFill>
                  <a:schemeClr val="tx1"/>
                </a:solidFill>
                <a:latin typeface="Arial" panose="020B0604020202020204" pitchFamily="34" charset="0"/>
                <a:ea typeface="+mn-ea"/>
                <a:cs typeface="+mn-cs"/>
              </a:defRPr>
            </a:lvl3pPr>
            <a:lvl4pPr marL="1600200" indent="-228600" algn="l" defTabSz="914400" rtl="0" eaLnBrk="1" latinLnBrk="0" hangingPunct="1">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defRPr sz="18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9pPr>
          </a:lstStyle>
          <a:p>
            <a:fld id="{AA5D8F66-2128-46EB-B753-03D965838BB2}" type="slidenum">
              <a:rPr lang="en-US" altLang="en-US" smtClean="0">
                <a:solidFill>
                  <a:srgbClr val="96A0A9"/>
                </a:solidFill>
              </a:rPr>
              <a:pPr/>
              <a:t>8</a:t>
            </a:fld>
            <a:r>
              <a:rPr lang="en-US" altLang="en-US" dirty="0">
                <a:solidFill>
                  <a:srgbClr val="96A0A9"/>
                </a:solidFill>
              </a:rPr>
              <a:t> | </a:t>
            </a:r>
            <a:r>
              <a:rPr lang="en-US" altLang="en-US" b="0" dirty="0">
                <a:solidFill>
                  <a:srgbClr val="96A0A9"/>
                </a:solidFill>
              </a:rPr>
              <a:t>Onderstepoort Biological Products © | </a:t>
            </a:r>
            <a:fld id="{F5705E3A-9669-4880-BD4F-4E2A4C63F3A6}" type="datetime4">
              <a:rPr lang="en-US" altLang="en-US" b="0" smtClean="0">
                <a:solidFill>
                  <a:srgbClr val="96A0A9"/>
                </a:solidFill>
              </a:rPr>
              <a:pPr/>
              <a:t>November 3, 2021</a:t>
            </a:fld>
            <a:endParaRPr lang="en-US" altLang="en-US" b="0" dirty="0">
              <a:solidFill>
                <a:srgbClr val="96A0A9"/>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2E529AB9-DEB4-4887-BA4C-1B66FE578CFF}"/>
              </a:ext>
            </a:extLst>
          </p:cNvPr>
          <p:cNvSpPr>
            <a:spLocks noGrp="1"/>
          </p:cNvSpPr>
          <p:nvPr>
            <p:ph type="title"/>
          </p:nvPr>
        </p:nvSpPr>
        <p:spPr>
          <a:xfrm>
            <a:off x="7934325" y="1400174"/>
            <a:ext cx="3438524" cy="671287"/>
          </a:xfrm>
        </p:spPr>
        <p:txBody>
          <a:bodyPr/>
          <a:lstStyle/>
          <a:p>
            <a:pPr algn="ctr">
              <a:defRPr/>
            </a:pPr>
            <a:r>
              <a:rPr lang="en-ZA" altLang="en-US" sz="1800" dirty="0">
                <a:solidFill>
                  <a:schemeClr val="accent6">
                    <a:lumMod val="50000"/>
                  </a:schemeClr>
                </a:solidFill>
                <a:latin typeface="Calibri" pitchFamily="34" charset="0"/>
              </a:rPr>
              <a:t>Board of Directors</a:t>
            </a:r>
          </a:p>
        </p:txBody>
      </p:sp>
      <p:sp>
        <p:nvSpPr>
          <p:cNvPr id="34821" name="TextBox 5">
            <a:extLst>
              <a:ext uri="{FF2B5EF4-FFF2-40B4-BE49-F238E27FC236}">
                <a16:creationId xmlns:a16="http://schemas.microsoft.com/office/drawing/2014/main" id="{8E9BDE19-F163-4AAA-BDAB-D087119D6D2A}"/>
              </a:ext>
            </a:extLst>
          </p:cNvPr>
          <p:cNvSpPr txBox="1">
            <a:spLocks noChangeArrowheads="1"/>
          </p:cNvSpPr>
          <p:nvPr/>
        </p:nvSpPr>
        <p:spPr bwMode="auto">
          <a:xfrm>
            <a:off x="6796086" y="4248771"/>
            <a:ext cx="1914525" cy="1892826"/>
          </a:xfrm>
          <a:prstGeom prst="rect">
            <a:avLst/>
          </a:prstGeom>
          <a:solidFill>
            <a:schemeClr val="bg1"/>
          </a:solidFill>
          <a:ln>
            <a:noFill/>
          </a:ln>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ZA" altLang="en-US" sz="900" b="1" dirty="0">
                <a:solidFill>
                  <a:srgbClr val="486D6C"/>
                </a:solidFill>
                <a:latin typeface="Calibri" pitchFamily="34" charset="0"/>
                <a:cs typeface="Calibri" panose="020F0502020204030204" pitchFamily="34" charset="0"/>
              </a:rPr>
              <a:t>(</a:t>
            </a:r>
            <a:r>
              <a:rPr lang="en-ZA" altLang="en-US" sz="900" b="1" i="1" dirty="0">
                <a:solidFill>
                  <a:srgbClr val="486D6C"/>
                </a:solidFill>
                <a:latin typeface="Calibri" pitchFamily="34" charset="0"/>
                <a:cs typeface="Calibri" panose="020F0502020204030204" pitchFamily="34" charset="0"/>
              </a:rPr>
              <a:t>Members of the Board </a:t>
            </a:r>
          </a:p>
          <a:p>
            <a:r>
              <a:rPr lang="en-ZA" altLang="en-US" sz="900" b="1" i="1" dirty="0">
                <a:solidFill>
                  <a:srgbClr val="486D6C"/>
                </a:solidFill>
                <a:latin typeface="Calibri" pitchFamily="34" charset="0"/>
                <a:cs typeface="Calibri" panose="020F0502020204030204" pitchFamily="34" charset="0"/>
              </a:rPr>
              <a:t>from top left to right) </a:t>
            </a:r>
          </a:p>
          <a:p>
            <a:r>
              <a:rPr lang="en-ZA" sz="900" dirty="0">
                <a:solidFill>
                  <a:srgbClr val="486D6C"/>
                </a:solidFill>
                <a:latin typeface="Calibri" panose="020F0502020204030204" pitchFamily="34" charset="0"/>
                <a:cs typeface="Calibri" panose="020F0502020204030204" pitchFamily="34" charset="0"/>
              </a:rPr>
              <a:t>Ms Rene </a:t>
            </a:r>
            <a:r>
              <a:rPr lang="en-ZA" sz="900" dirty="0" err="1">
                <a:solidFill>
                  <a:srgbClr val="486D6C"/>
                </a:solidFill>
                <a:latin typeface="Calibri" panose="020F0502020204030204" pitchFamily="34" charset="0"/>
                <a:cs typeface="Calibri" panose="020F0502020204030204" pitchFamily="34" charset="0"/>
              </a:rPr>
              <a:t>Kenosi</a:t>
            </a:r>
            <a:r>
              <a:rPr lang="en-ZA" sz="900" dirty="0">
                <a:solidFill>
                  <a:srgbClr val="486D6C"/>
                </a:solidFill>
                <a:latin typeface="Calibri" panose="020F0502020204030204" pitchFamily="34" charset="0"/>
                <a:cs typeface="Calibri" panose="020F0502020204030204" pitchFamily="34" charset="0"/>
              </a:rPr>
              <a:t> </a:t>
            </a:r>
          </a:p>
          <a:p>
            <a:r>
              <a:rPr lang="en-ZA" sz="900" dirty="0">
                <a:solidFill>
                  <a:srgbClr val="486D6C"/>
                </a:solidFill>
                <a:latin typeface="Calibri" panose="020F0502020204030204" pitchFamily="34" charset="0"/>
                <a:cs typeface="Calibri" panose="020F0502020204030204" pitchFamily="34" charset="0"/>
              </a:rPr>
              <a:t>(Chairperson)  </a:t>
            </a:r>
          </a:p>
          <a:p>
            <a:r>
              <a:rPr lang="en-ZA" sz="900" dirty="0">
                <a:solidFill>
                  <a:srgbClr val="486D6C"/>
                </a:solidFill>
                <a:latin typeface="Calibri" panose="020F0502020204030204" pitchFamily="34" charset="0"/>
                <a:cs typeface="Calibri" panose="020F0502020204030204" pitchFamily="34" charset="0"/>
              </a:rPr>
              <a:t>Ms Nona </a:t>
            </a:r>
            <a:r>
              <a:rPr lang="en-ZA" sz="900" dirty="0" err="1">
                <a:solidFill>
                  <a:srgbClr val="486D6C"/>
                </a:solidFill>
                <a:latin typeface="Calibri" panose="020F0502020204030204" pitchFamily="34" charset="0"/>
                <a:cs typeface="Calibri" panose="020F0502020204030204" pitchFamily="34" charset="0"/>
              </a:rPr>
              <a:t>Sonjani</a:t>
            </a:r>
            <a:endParaRPr lang="en-ZA" sz="900" dirty="0">
              <a:solidFill>
                <a:srgbClr val="486D6C"/>
              </a:solidFill>
              <a:latin typeface="Calibri" panose="020F0502020204030204" pitchFamily="34" charset="0"/>
              <a:cs typeface="Calibri" panose="020F0502020204030204" pitchFamily="34" charset="0"/>
            </a:endParaRPr>
          </a:p>
          <a:p>
            <a:r>
              <a:rPr lang="en-ZA" sz="900" dirty="0">
                <a:solidFill>
                  <a:srgbClr val="486D6C"/>
                </a:solidFill>
                <a:latin typeface="Calibri" panose="020F0502020204030204" pitchFamily="34" charset="0"/>
                <a:cs typeface="Calibri" panose="020F0502020204030204" pitchFamily="34" charset="0"/>
              </a:rPr>
              <a:t>Mr Lufuno </a:t>
            </a:r>
            <a:r>
              <a:rPr lang="en-ZA" sz="900" dirty="0" err="1">
                <a:solidFill>
                  <a:srgbClr val="486D6C"/>
                </a:solidFill>
                <a:latin typeface="Calibri" panose="020F0502020204030204" pitchFamily="34" charset="0"/>
                <a:cs typeface="Calibri" panose="020F0502020204030204" pitchFamily="34" charset="0"/>
              </a:rPr>
              <a:t>Motsherane</a:t>
            </a:r>
            <a:endParaRPr lang="en-ZA" sz="900" dirty="0">
              <a:solidFill>
                <a:srgbClr val="486D6C"/>
              </a:solidFill>
              <a:latin typeface="Calibri" panose="020F0502020204030204" pitchFamily="34" charset="0"/>
              <a:cs typeface="Calibri" panose="020F0502020204030204" pitchFamily="34" charset="0"/>
            </a:endParaRPr>
          </a:p>
          <a:p>
            <a:r>
              <a:rPr lang="en-ZA" sz="900" dirty="0">
                <a:solidFill>
                  <a:srgbClr val="486D6C"/>
                </a:solidFill>
                <a:latin typeface="Calibri" panose="020F0502020204030204" pitchFamily="34" charset="0"/>
                <a:cs typeface="Calibri" panose="020F0502020204030204" pitchFamily="34" charset="0"/>
              </a:rPr>
              <a:t>Prof </a:t>
            </a:r>
            <a:r>
              <a:rPr lang="en-ZA" sz="900" dirty="0" err="1">
                <a:solidFill>
                  <a:srgbClr val="486D6C"/>
                </a:solidFill>
                <a:latin typeface="Calibri" panose="020F0502020204030204" pitchFamily="34" charset="0"/>
                <a:cs typeface="Calibri" panose="020F0502020204030204" pitchFamily="34" charset="0"/>
              </a:rPr>
              <a:t>Khathutshelo</a:t>
            </a:r>
            <a:r>
              <a:rPr lang="en-ZA" sz="900" dirty="0">
                <a:solidFill>
                  <a:srgbClr val="486D6C"/>
                </a:solidFill>
                <a:latin typeface="Calibri" panose="020F0502020204030204" pitchFamily="34" charset="0"/>
                <a:cs typeface="Calibri" panose="020F0502020204030204" pitchFamily="34" charset="0"/>
              </a:rPr>
              <a:t> </a:t>
            </a:r>
            <a:r>
              <a:rPr lang="en-ZA" sz="900" dirty="0" err="1">
                <a:solidFill>
                  <a:srgbClr val="486D6C"/>
                </a:solidFill>
                <a:latin typeface="Calibri" panose="020F0502020204030204" pitchFamily="34" charset="0"/>
                <a:cs typeface="Calibri" panose="020F0502020204030204" pitchFamily="34" charset="0"/>
              </a:rPr>
              <a:t>Nephawe</a:t>
            </a:r>
            <a:endParaRPr lang="en-ZA" sz="900" dirty="0">
              <a:solidFill>
                <a:srgbClr val="486D6C"/>
              </a:solidFill>
              <a:latin typeface="Calibri" panose="020F0502020204030204" pitchFamily="34" charset="0"/>
              <a:cs typeface="Calibri" panose="020F0502020204030204" pitchFamily="34" charset="0"/>
            </a:endParaRPr>
          </a:p>
          <a:p>
            <a:r>
              <a:rPr lang="en-ZA" sz="900" dirty="0">
                <a:solidFill>
                  <a:srgbClr val="486D6C"/>
                </a:solidFill>
                <a:latin typeface="Calibri" panose="020F0502020204030204" pitchFamily="34" charset="0"/>
                <a:cs typeface="Calibri" panose="020F0502020204030204" pitchFamily="34" charset="0"/>
              </a:rPr>
              <a:t>Ms </a:t>
            </a:r>
            <a:r>
              <a:rPr lang="en-ZA" sz="900" dirty="0" err="1">
                <a:solidFill>
                  <a:srgbClr val="486D6C"/>
                </a:solidFill>
                <a:latin typeface="Calibri" panose="020F0502020204030204" pitchFamily="34" charset="0"/>
                <a:cs typeface="Calibri" panose="020F0502020204030204" pitchFamily="34" charset="0"/>
              </a:rPr>
              <a:t>Kribashni</a:t>
            </a:r>
            <a:r>
              <a:rPr lang="en-ZA" sz="900" dirty="0">
                <a:solidFill>
                  <a:srgbClr val="486D6C"/>
                </a:solidFill>
                <a:latin typeface="Calibri" panose="020F0502020204030204" pitchFamily="34" charset="0"/>
                <a:cs typeface="Calibri" panose="020F0502020204030204" pitchFamily="34" charset="0"/>
              </a:rPr>
              <a:t> Naidoo</a:t>
            </a:r>
          </a:p>
          <a:p>
            <a:r>
              <a:rPr lang="en-ZA" sz="900" dirty="0">
                <a:solidFill>
                  <a:srgbClr val="486D6C"/>
                </a:solidFill>
                <a:latin typeface="Calibri" panose="020F0502020204030204" pitchFamily="34" charset="0"/>
                <a:cs typeface="Calibri" panose="020F0502020204030204" pitchFamily="34" charset="0"/>
              </a:rPr>
              <a:t>Mr Luvuyo </a:t>
            </a:r>
            <a:r>
              <a:rPr lang="en-ZA" sz="900" dirty="0" err="1">
                <a:solidFill>
                  <a:srgbClr val="486D6C"/>
                </a:solidFill>
                <a:latin typeface="Calibri" panose="020F0502020204030204" pitchFamily="34" charset="0"/>
                <a:cs typeface="Calibri" panose="020F0502020204030204" pitchFamily="34" charset="0"/>
              </a:rPr>
              <a:t>Mabombo</a:t>
            </a:r>
            <a:endParaRPr lang="en-ZA" sz="900" dirty="0">
              <a:solidFill>
                <a:srgbClr val="486D6C"/>
              </a:solidFill>
              <a:latin typeface="Calibri" panose="020F0502020204030204" pitchFamily="34" charset="0"/>
              <a:cs typeface="Calibri" panose="020F0502020204030204" pitchFamily="34" charset="0"/>
            </a:endParaRPr>
          </a:p>
          <a:p>
            <a:r>
              <a:rPr lang="en-ZA" sz="900" dirty="0">
                <a:solidFill>
                  <a:srgbClr val="486D6C"/>
                </a:solidFill>
                <a:latin typeface="Calibri" panose="020F0502020204030204" pitchFamily="34" charset="0"/>
                <a:cs typeface="Calibri" panose="020F0502020204030204" pitchFamily="34" charset="0"/>
              </a:rPr>
              <a:t>Dr Boitshoko Ntshabele</a:t>
            </a:r>
          </a:p>
          <a:p>
            <a:r>
              <a:rPr lang="en-ZA" sz="900" dirty="0">
                <a:solidFill>
                  <a:srgbClr val="486D6C"/>
                </a:solidFill>
                <a:latin typeface="Calibri" panose="020F0502020204030204" pitchFamily="34" charset="0"/>
                <a:cs typeface="Calibri" panose="020F0502020204030204" pitchFamily="34" charset="0"/>
              </a:rPr>
              <a:t>(Shareholder’s Representative and acting CEO</a:t>
            </a:r>
            <a:endParaRPr lang="en-ZA" sz="900" dirty="0">
              <a:solidFill>
                <a:srgbClr val="FF0000"/>
              </a:solidFill>
              <a:latin typeface="Calibri" panose="020F0502020204030204" pitchFamily="34" charset="0"/>
              <a:cs typeface="Calibri" panose="020F0502020204030204" pitchFamily="34" charset="0"/>
            </a:endParaRPr>
          </a:p>
          <a:p>
            <a:endParaRPr lang="en-ZA" sz="900" dirty="0">
              <a:solidFill>
                <a:srgbClr val="486D6C"/>
              </a:solidFill>
              <a:latin typeface="Calibri" panose="020F0502020204030204" pitchFamily="34" charset="0"/>
              <a:cs typeface="Calibri" panose="020F0502020204030204" pitchFamily="34" charset="0"/>
            </a:endParaRPr>
          </a:p>
        </p:txBody>
      </p:sp>
      <p:sp>
        <p:nvSpPr>
          <p:cNvPr id="6" name="Footer Placeholder 3">
            <a:extLst>
              <a:ext uri="{FF2B5EF4-FFF2-40B4-BE49-F238E27FC236}">
                <a16:creationId xmlns:a16="http://schemas.microsoft.com/office/drawing/2014/main" id="{D69438C7-8085-4D0B-B226-F80D90D0697B}"/>
              </a:ext>
            </a:extLst>
          </p:cNvPr>
          <p:cNvSpPr txBox="1">
            <a:spLocks/>
          </p:cNvSpPr>
          <p:nvPr/>
        </p:nvSpPr>
        <p:spPr bwMode="auto">
          <a:xfrm>
            <a:off x="287970" y="6616933"/>
            <a:ext cx="10555817" cy="2159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marL="0" algn="l" defTabSz="914400" rtl="0" eaLnBrk="1" latinLnBrk="0" hangingPunct="1">
              <a:defRPr sz="800" b="1" kern="1200">
                <a:solidFill>
                  <a:schemeClr val="tx1"/>
                </a:solidFill>
                <a:latin typeface="Arial" panose="020B0604020202020204" pitchFamily="34" charset="0"/>
                <a:ea typeface="+mn-ea"/>
                <a:cs typeface="+mn-cs"/>
              </a:defRPr>
            </a:lvl1pPr>
            <a:lvl2pPr marL="742950" indent="-285750" algn="l" defTabSz="914400" rtl="0" eaLnBrk="1" latinLnBrk="0" hangingPunct="1">
              <a:defRPr sz="1800" kern="1200">
                <a:solidFill>
                  <a:schemeClr val="tx1"/>
                </a:solidFill>
                <a:latin typeface="Arial" panose="020B0604020202020204" pitchFamily="34" charset="0"/>
                <a:ea typeface="+mn-ea"/>
                <a:cs typeface="+mn-cs"/>
              </a:defRPr>
            </a:lvl2pPr>
            <a:lvl3pPr marL="1143000" indent="-228600" algn="l" defTabSz="914400" rtl="0" eaLnBrk="1" latinLnBrk="0" hangingPunct="1">
              <a:defRPr sz="1800" kern="1200">
                <a:solidFill>
                  <a:schemeClr val="tx1"/>
                </a:solidFill>
                <a:latin typeface="Arial" panose="020B0604020202020204" pitchFamily="34" charset="0"/>
                <a:ea typeface="+mn-ea"/>
                <a:cs typeface="+mn-cs"/>
              </a:defRPr>
            </a:lvl3pPr>
            <a:lvl4pPr marL="1600200" indent="-228600" algn="l" defTabSz="914400" rtl="0" eaLnBrk="1" latinLnBrk="0" hangingPunct="1">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defRPr sz="18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9pPr>
          </a:lstStyle>
          <a:p>
            <a:fld id="{AA5D8F66-2128-46EB-B753-03D965838BB2}" type="slidenum">
              <a:rPr lang="en-US" altLang="en-US" smtClean="0">
                <a:solidFill>
                  <a:srgbClr val="96A0A9"/>
                </a:solidFill>
              </a:rPr>
              <a:pPr/>
              <a:t>9</a:t>
            </a:fld>
            <a:r>
              <a:rPr lang="en-US" altLang="en-US" dirty="0">
                <a:solidFill>
                  <a:srgbClr val="96A0A9"/>
                </a:solidFill>
              </a:rPr>
              <a:t> | </a:t>
            </a:r>
            <a:r>
              <a:rPr lang="en-US" altLang="en-US" b="0" dirty="0">
                <a:solidFill>
                  <a:srgbClr val="96A0A9"/>
                </a:solidFill>
              </a:rPr>
              <a:t>Onderstepoort Biological Products © | </a:t>
            </a:r>
            <a:fld id="{F5705E3A-9669-4880-BD4F-4E2A4C63F3A6}" type="datetime4">
              <a:rPr lang="en-US" altLang="en-US" b="0" smtClean="0">
                <a:solidFill>
                  <a:srgbClr val="96A0A9"/>
                </a:solidFill>
              </a:rPr>
              <a:pPr/>
              <a:t>November 3, 2021</a:t>
            </a:fld>
            <a:endParaRPr lang="en-US" altLang="en-US" b="0" dirty="0">
              <a:solidFill>
                <a:srgbClr val="96A0A9"/>
              </a:solidFill>
            </a:endParaRPr>
          </a:p>
        </p:txBody>
      </p:sp>
      <p:sp>
        <p:nvSpPr>
          <p:cNvPr id="9" name="Title 1">
            <a:extLst>
              <a:ext uri="{FF2B5EF4-FFF2-40B4-BE49-F238E27FC236}">
                <a16:creationId xmlns:a16="http://schemas.microsoft.com/office/drawing/2014/main" id="{ACEE8746-76AF-4CC4-86B5-DF9F103267BB}"/>
              </a:ext>
            </a:extLst>
          </p:cNvPr>
          <p:cNvSpPr txBox="1">
            <a:spLocks/>
          </p:cNvSpPr>
          <p:nvPr/>
        </p:nvSpPr>
        <p:spPr bwMode="auto">
          <a:xfrm>
            <a:off x="2397359" y="148681"/>
            <a:ext cx="4747684"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600" b="1">
                <a:solidFill>
                  <a:srgbClr val="3C6E8F"/>
                </a:solidFill>
                <a:latin typeface="+mj-lt"/>
                <a:ea typeface="+mj-ea"/>
                <a:cs typeface="+mj-cs"/>
              </a:defRPr>
            </a:lvl1pPr>
            <a:lvl2pPr algn="l" rtl="0" eaLnBrk="1" fontAlgn="base" hangingPunct="1">
              <a:spcBef>
                <a:spcPct val="0"/>
              </a:spcBef>
              <a:spcAft>
                <a:spcPct val="0"/>
              </a:spcAft>
              <a:defRPr sz="3600" b="1">
                <a:solidFill>
                  <a:srgbClr val="3C6E8F"/>
                </a:solidFill>
                <a:latin typeface="Arial" charset="0"/>
              </a:defRPr>
            </a:lvl2pPr>
            <a:lvl3pPr algn="l" rtl="0" eaLnBrk="1" fontAlgn="base" hangingPunct="1">
              <a:spcBef>
                <a:spcPct val="0"/>
              </a:spcBef>
              <a:spcAft>
                <a:spcPct val="0"/>
              </a:spcAft>
              <a:defRPr sz="3600" b="1">
                <a:solidFill>
                  <a:srgbClr val="3C6E8F"/>
                </a:solidFill>
                <a:latin typeface="Arial" charset="0"/>
              </a:defRPr>
            </a:lvl3pPr>
            <a:lvl4pPr algn="l" rtl="0" eaLnBrk="1" fontAlgn="base" hangingPunct="1">
              <a:spcBef>
                <a:spcPct val="0"/>
              </a:spcBef>
              <a:spcAft>
                <a:spcPct val="0"/>
              </a:spcAft>
              <a:defRPr sz="3600" b="1">
                <a:solidFill>
                  <a:srgbClr val="3C6E8F"/>
                </a:solidFill>
                <a:latin typeface="Arial" charset="0"/>
              </a:defRPr>
            </a:lvl4pPr>
            <a:lvl5pPr algn="l" rtl="0" eaLnBrk="1" fontAlgn="base" hangingPunct="1">
              <a:spcBef>
                <a:spcPct val="0"/>
              </a:spcBef>
              <a:spcAft>
                <a:spcPct val="0"/>
              </a:spcAft>
              <a:defRPr sz="3600" b="1">
                <a:solidFill>
                  <a:srgbClr val="3C6E8F"/>
                </a:solidFill>
                <a:latin typeface="Arial" charset="0"/>
              </a:defRPr>
            </a:lvl5pPr>
            <a:lvl6pPr marL="457200" algn="l" rtl="0" eaLnBrk="1" fontAlgn="base" hangingPunct="1">
              <a:spcBef>
                <a:spcPct val="0"/>
              </a:spcBef>
              <a:spcAft>
                <a:spcPct val="0"/>
              </a:spcAft>
              <a:defRPr sz="3600" b="1">
                <a:solidFill>
                  <a:srgbClr val="3C6E8F"/>
                </a:solidFill>
                <a:latin typeface="Arial" charset="0"/>
              </a:defRPr>
            </a:lvl6pPr>
            <a:lvl7pPr marL="914400" algn="l" rtl="0" eaLnBrk="1" fontAlgn="base" hangingPunct="1">
              <a:spcBef>
                <a:spcPct val="0"/>
              </a:spcBef>
              <a:spcAft>
                <a:spcPct val="0"/>
              </a:spcAft>
              <a:defRPr sz="3600" b="1">
                <a:solidFill>
                  <a:srgbClr val="3C6E8F"/>
                </a:solidFill>
                <a:latin typeface="Arial" charset="0"/>
              </a:defRPr>
            </a:lvl7pPr>
            <a:lvl8pPr marL="1371600" algn="l" rtl="0" eaLnBrk="1" fontAlgn="base" hangingPunct="1">
              <a:spcBef>
                <a:spcPct val="0"/>
              </a:spcBef>
              <a:spcAft>
                <a:spcPct val="0"/>
              </a:spcAft>
              <a:defRPr sz="3600" b="1">
                <a:solidFill>
                  <a:srgbClr val="3C6E8F"/>
                </a:solidFill>
                <a:latin typeface="Arial" charset="0"/>
              </a:defRPr>
            </a:lvl8pPr>
            <a:lvl9pPr marL="1828800" algn="l" rtl="0" eaLnBrk="1" fontAlgn="base" hangingPunct="1">
              <a:spcBef>
                <a:spcPct val="0"/>
              </a:spcBef>
              <a:spcAft>
                <a:spcPct val="0"/>
              </a:spcAft>
              <a:defRPr sz="3600" b="1">
                <a:solidFill>
                  <a:srgbClr val="3C6E8F"/>
                </a:solidFill>
                <a:latin typeface="Arial" charset="0"/>
              </a:defRPr>
            </a:lvl9pPr>
          </a:lstStyle>
          <a:p>
            <a:pPr algn="ctr">
              <a:defRPr/>
            </a:pPr>
            <a:r>
              <a:rPr lang="en-ZA" altLang="en-US" sz="4000" kern="0" dirty="0">
                <a:solidFill>
                  <a:schemeClr val="accent6">
                    <a:lumMod val="50000"/>
                  </a:schemeClr>
                </a:solidFill>
                <a:latin typeface="Calibri" pitchFamily="34" charset="0"/>
                <a:cs typeface="Calibri" pitchFamily="34" charset="0"/>
              </a:rPr>
              <a:t>Governance Structure </a:t>
            </a:r>
          </a:p>
        </p:txBody>
      </p:sp>
      <p:sp>
        <p:nvSpPr>
          <p:cNvPr id="8" name="object 5"/>
          <p:cNvSpPr/>
          <p:nvPr/>
        </p:nvSpPr>
        <p:spPr>
          <a:xfrm>
            <a:off x="8253351" y="1637010"/>
            <a:ext cx="3581707" cy="3790013"/>
          </a:xfrm>
          <a:prstGeom prst="rect">
            <a:avLst/>
          </a:prstGeom>
          <a:blipFill>
            <a:blip r:embed="rId2" cstate="print"/>
            <a:stretch>
              <a:fillRect/>
            </a:stretch>
          </a:blipFill>
        </p:spPr>
        <p:txBody>
          <a:bodyPr wrap="square" lIns="0" tIns="0" rIns="0" bIns="0" rtlCol="0"/>
          <a:lstStyle/>
          <a:p>
            <a:endParaRPr dirty="0"/>
          </a:p>
        </p:txBody>
      </p:sp>
      <p:graphicFrame>
        <p:nvGraphicFramePr>
          <p:cNvPr id="11" name="Table 7">
            <a:extLst>
              <a:ext uri="{FF2B5EF4-FFF2-40B4-BE49-F238E27FC236}">
                <a16:creationId xmlns:a16="http://schemas.microsoft.com/office/drawing/2014/main" id="{13B26500-07D9-4433-AB95-9BEAC54D5F1E}"/>
              </a:ext>
            </a:extLst>
          </p:cNvPr>
          <p:cNvGraphicFramePr>
            <a:graphicFrameLocks noGrp="1"/>
          </p:cNvGraphicFramePr>
          <p:nvPr>
            <p:extLst>
              <p:ext uri="{D42A27DB-BD31-4B8C-83A1-F6EECF244321}">
                <p14:modId xmlns:p14="http://schemas.microsoft.com/office/powerpoint/2010/main" val="1046942662"/>
              </p:ext>
            </p:extLst>
          </p:nvPr>
        </p:nvGraphicFramePr>
        <p:xfrm>
          <a:off x="214544" y="1399950"/>
          <a:ext cx="6506890" cy="4871662"/>
        </p:xfrm>
        <a:graphic>
          <a:graphicData uri="http://schemas.openxmlformats.org/drawingml/2006/table">
            <a:tbl>
              <a:tblPr firstRow="1" bandRow="1">
                <a:effectLst>
                  <a:outerShdw blurRad="63500" sx="102000" sy="102000" algn="ctr" rotWithShape="0">
                    <a:prstClr val="black">
                      <a:alpha val="40000"/>
                    </a:prstClr>
                  </a:outerShdw>
                </a:effectLst>
                <a:tableStyleId>{306799F8-075E-4A3A-A7F6-7FBC6576F1A4}</a:tableStyleId>
              </a:tblPr>
              <a:tblGrid>
                <a:gridCol w="2357153">
                  <a:extLst>
                    <a:ext uri="{9D8B030D-6E8A-4147-A177-3AD203B41FA5}">
                      <a16:colId xmlns:a16="http://schemas.microsoft.com/office/drawing/2014/main" val="1360291577"/>
                    </a:ext>
                  </a:extLst>
                </a:gridCol>
                <a:gridCol w="4149737">
                  <a:extLst>
                    <a:ext uri="{9D8B030D-6E8A-4147-A177-3AD203B41FA5}">
                      <a16:colId xmlns:a16="http://schemas.microsoft.com/office/drawing/2014/main" val="1006452668"/>
                    </a:ext>
                  </a:extLst>
                </a:gridCol>
              </a:tblGrid>
              <a:tr h="12353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ysClr val="windowText" lastClr="000000"/>
                          </a:solidFill>
                          <a:latin typeface="Calibri" panose="020F0502020204030204" pitchFamily="34" charset="0"/>
                          <a:cs typeface="Calibri" panose="020F0502020204030204" pitchFamily="34" charset="0"/>
                        </a:rPr>
                        <a:t>AUDIT, RISK AND IT COMMITTEE (AR&amp;IT)</a:t>
                      </a:r>
                    </a:p>
                    <a:p>
                      <a:r>
                        <a:rPr lang="en-ZA" sz="700" b="0" i="1" dirty="0">
                          <a:solidFill>
                            <a:schemeClr val="tx1"/>
                          </a:solidFill>
                          <a:latin typeface="Calibri" panose="020F0502020204030204" pitchFamily="34" charset="0"/>
                          <a:cs typeface="Calibri" panose="020F0502020204030204" pitchFamily="34" charset="0"/>
                        </a:rPr>
                        <a:t>(consists of three independent non-executive directors) </a:t>
                      </a:r>
                    </a:p>
                  </a:txBody>
                  <a:tcPr anchor="ctr">
                    <a:solidFill>
                      <a:srgbClr val="006386"/>
                    </a:solidFill>
                  </a:tcPr>
                </a:tc>
                <a:tc>
                  <a:txBody>
                    <a:bodyPr/>
                    <a:lstStyle/>
                    <a:p>
                      <a:r>
                        <a:rPr lang="en-ZA" sz="1050" b="0" i="0" u="sng" strike="noStrike" kern="1200" baseline="0" dirty="0">
                          <a:solidFill>
                            <a:schemeClr val="tx1"/>
                          </a:solidFill>
                          <a:latin typeface="Calibri" panose="020F0502020204030204" pitchFamily="34" charset="0"/>
                          <a:ea typeface="+mn-ea"/>
                          <a:cs typeface="Calibri" panose="020F0502020204030204" pitchFamily="34" charset="0"/>
                        </a:rPr>
                        <a:t>Roles and responsibilities</a:t>
                      </a:r>
                    </a:p>
                    <a:p>
                      <a:pPr marL="171450" indent="-171450">
                        <a:buFont typeface="Arial" panose="020B0604020202020204" pitchFamily="34" charset="0"/>
                        <a:buChar char="•"/>
                      </a:pPr>
                      <a:r>
                        <a:rPr lang="en-ZA" sz="1050" b="0" i="0" u="none" strike="noStrike" kern="1200" baseline="0" dirty="0">
                          <a:solidFill>
                            <a:schemeClr val="tx1"/>
                          </a:solidFill>
                          <a:latin typeface="Calibri" panose="020F0502020204030204" pitchFamily="34" charset="0"/>
                          <a:ea typeface="+mn-ea"/>
                          <a:cs typeface="Calibri" panose="020F0502020204030204" pitchFamily="34" charset="0"/>
                        </a:rPr>
                        <a:t>Assists </a:t>
                      </a:r>
                      <a:r>
                        <a:rPr lang="en-US" sz="1050" b="0" i="0" u="none" strike="noStrike" kern="1200" baseline="0" dirty="0">
                          <a:solidFill>
                            <a:schemeClr val="tx1"/>
                          </a:solidFill>
                          <a:latin typeface="Calibri" panose="020F0502020204030204" pitchFamily="34" charset="0"/>
                          <a:ea typeface="+mn-ea"/>
                          <a:cs typeface="Calibri" panose="020F0502020204030204" pitchFamily="34" charset="0"/>
                        </a:rPr>
                        <a:t>the Board in fulfilling its </a:t>
                      </a:r>
                      <a:r>
                        <a:rPr lang="en-ZA" sz="1050" b="0" i="0" u="none" strike="noStrike" kern="1200" baseline="0" dirty="0">
                          <a:solidFill>
                            <a:schemeClr val="tx1"/>
                          </a:solidFill>
                          <a:latin typeface="Calibri" panose="020F0502020204030204" pitchFamily="34" charset="0"/>
                          <a:ea typeface="+mn-ea"/>
                          <a:cs typeface="Calibri" panose="020F0502020204030204" pitchFamily="34" charset="0"/>
                        </a:rPr>
                        <a:t>oversight responsibilities</a:t>
                      </a:r>
                    </a:p>
                    <a:p>
                      <a:pPr marL="182563" indent="0"/>
                      <a:r>
                        <a:rPr lang="en-ZA" sz="1050" b="0" i="0" u="none" strike="noStrike" kern="1200" baseline="0" dirty="0">
                          <a:solidFill>
                            <a:schemeClr val="tx1"/>
                          </a:solidFill>
                          <a:latin typeface="Calibri" panose="020F0502020204030204" pitchFamily="34" charset="0"/>
                          <a:ea typeface="+mn-ea"/>
                          <a:cs typeface="Calibri" panose="020F0502020204030204" pitchFamily="34" charset="0"/>
                        </a:rPr>
                        <a:t>for:</a:t>
                      </a:r>
                    </a:p>
                    <a:p>
                      <a:pPr marL="411163" indent="-228600">
                        <a:buFont typeface="+mj-lt"/>
                        <a:buAutoNum type="arabicPeriod"/>
                      </a:pPr>
                      <a:r>
                        <a:rPr lang="en-ZA" sz="1050" b="0" i="0" u="none" strike="noStrike" kern="1200" baseline="0" dirty="0">
                          <a:solidFill>
                            <a:schemeClr val="tx1"/>
                          </a:solidFill>
                          <a:latin typeface="Calibri" panose="020F0502020204030204" pitchFamily="34" charset="0"/>
                          <a:ea typeface="+mn-ea"/>
                          <a:cs typeface="Calibri" panose="020F0502020204030204" pitchFamily="34" charset="0"/>
                        </a:rPr>
                        <a:t>financial reporting, </a:t>
                      </a:r>
                    </a:p>
                    <a:p>
                      <a:pPr marL="411163" indent="-228600">
                        <a:buFont typeface="+mj-lt"/>
                        <a:buAutoNum type="arabicPeriod"/>
                      </a:pPr>
                      <a:r>
                        <a:rPr lang="en-ZA" sz="1050" b="0" i="0" u="none" strike="noStrike" kern="1200" baseline="0" dirty="0">
                          <a:solidFill>
                            <a:schemeClr val="tx1"/>
                          </a:solidFill>
                          <a:latin typeface="Calibri" panose="020F0502020204030204" pitchFamily="34" charset="0"/>
                          <a:ea typeface="+mn-ea"/>
                          <a:cs typeface="Calibri" panose="020F0502020204030204" pitchFamily="34" charset="0"/>
                        </a:rPr>
                        <a:t>the system of internal controls, </a:t>
                      </a:r>
                    </a:p>
                    <a:p>
                      <a:pPr marL="411163" indent="-228600">
                        <a:buFont typeface="+mj-lt"/>
                        <a:buAutoNum type="arabicPeriod"/>
                      </a:pPr>
                      <a:r>
                        <a:rPr lang="en-US" sz="1050" b="0" i="0" u="none" strike="noStrike" kern="1200" baseline="0" dirty="0">
                          <a:solidFill>
                            <a:schemeClr val="tx1"/>
                          </a:solidFill>
                          <a:latin typeface="Calibri" panose="020F0502020204030204" pitchFamily="34" charset="0"/>
                          <a:ea typeface="+mn-ea"/>
                          <a:cs typeface="Calibri" panose="020F0502020204030204" pitchFamily="34" charset="0"/>
                        </a:rPr>
                        <a:t>Assurance, </a:t>
                      </a:r>
                    </a:p>
                    <a:p>
                      <a:pPr marL="411163" indent="-228600">
                        <a:buFont typeface="+mj-lt"/>
                        <a:buAutoNum type="arabicPeriod"/>
                      </a:pPr>
                      <a:r>
                        <a:rPr lang="en-US" sz="1050" b="0" i="0" u="none" strike="noStrike" kern="1200" baseline="0" dirty="0">
                          <a:solidFill>
                            <a:schemeClr val="tx1"/>
                          </a:solidFill>
                          <a:latin typeface="Calibri" panose="020F0502020204030204" pitchFamily="34" charset="0"/>
                          <a:ea typeface="+mn-ea"/>
                          <a:cs typeface="Calibri" panose="020F0502020204030204" pitchFamily="34" charset="0"/>
                        </a:rPr>
                        <a:t>Risk management</a:t>
                      </a:r>
                    </a:p>
                    <a:p>
                      <a:pPr marL="411163" indent="-228600">
                        <a:buFont typeface="+mj-lt"/>
                        <a:buAutoNum type="arabicPeriod"/>
                      </a:pPr>
                      <a:r>
                        <a:rPr lang="en-US" sz="1050" b="0" i="0" u="none" strike="noStrike" kern="1200" baseline="0" dirty="0">
                          <a:solidFill>
                            <a:schemeClr val="tx1"/>
                          </a:solidFill>
                          <a:latin typeface="Calibri" panose="020F0502020204030204" pitchFamily="34" charset="0"/>
                          <a:ea typeface="+mn-ea"/>
                          <a:cs typeface="Calibri" panose="020F0502020204030204" pitchFamily="34" charset="0"/>
                        </a:rPr>
                        <a:t>ICT, and,</a:t>
                      </a:r>
                    </a:p>
                    <a:p>
                      <a:pPr marL="411163" indent="-228600">
                        <a:buFont typeface="+mj-lt"/>
                        <a:buAutoNum type="arabicPeriod"/>
                      </a:pPr>
                      <a:r>
                        <a:rPr lang="en-ZA" sz="1050" b="0" i="0" u="none" strike="noStrike" kern="1200" baseline="0" dirty="0">
                          <a:solidFill>
                            <a:schemeClr val="tx1"/>
                          </a:solidFill>
                          <a:latin typeface="Calibri" panose="020F0502020204030204" pitchFamily="34" charset="0"/>
                          <a:ea typeface="+mn-ea"/>
                          <a:cs typeface="Calibri" panose="020F0502020204030204" pitchFamily="34" charset="0"/>
                        </a:rPr>
                        <a:t>compliance with laws and </a:t>
                      </a:r>
                      <a:r>
                        <a:rPr lang="en-US" sz="1050" b="0" i="0" u="none" strike="noStrike" kern="1200" baseline="0" dirty="0">
                          <a:solidFill>
                            <a:schemeClr val="tx1"/>
                          </a:solidFill>
                          <a:latin typeface="Calibri" panose="020F0502020204030204" pitchFamily="34" charset="0"/>
                          <a:ea typeface="+mn-ea"/>
                          <a:cs typeface="Calibri" panose="020F0502020204030204" pitchFamily="34" charset="0"/>
                        </a:rPr>
                        <a:t>regulations as they relate to </a:t>
                      </a:r>
                      <a:r>
                        <a:rPr lang="en-ZA" sz="1050" b="0" i="0" u="none" strike="noStrike" kern="1200" baseline="0" dirty="0">
                          <a:solidFill>
                            <a:schemeClr val="tx1"/>
                          </a:solidFill>
                          <a:latin typeface="Calibri" panose="020F0502020204030204" pitchFamily="34" charset="0"/>
                          <a:ea typeface="+mn-ea"/>
                          <a:cs typeface="Calibri" panose="020F0502020204030204" pitchFamily="34" charset="0"/>
                        </a:rPr>
                        <a:t>financial reporting.</a:t>
                      </a:r>
                      <a:endParaRPr lang="en-ZA" sz="1050" dirty="0">
                        <a:solidFill>
                          <a:schemeClr val="tx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485715023"/>
                  </a:ext>
                </a:extLst>
              </a:tr>
              <a:tr h="13050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Calibri" panose="020F0502020204030204" pitchFamily="34" charset="0"/>
                          <a:cs typeface="Calibri" panose="020F0502020204030204" pitchFamily="34" charset="0"/>
                        </a:rPr>
                        <a:t>REMUNERATION, HUMAN RESOURCES, SOCIAL &amp; ETHICS COMMITTEE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i="1" dirty="0">
                          <a:solidFill>
                            <a:schemeClr val="tx1"/>
                          </a:solidFill>
                          <a:latin typeface="Calibri" panose="020F0502020204030204" pitchFamily="34" charset="0"/>
                          <a:cs typeface="Calibri" panose="020F0502020204030204" pitchFamily="34" charset="0"/>
                        </a:rPr>
                        <a:t>(consists of four independent non-executive directors)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dirty="0">
                        <a:solidFill>
                          <a:schemeClr val="tx1"/>
                        </a:solidFill>
                        <a:latin typeface="Calibri" panose="020F0502020204030204" pitchFamily="34" charset="0"/>
                        <a:cs typeface="Calibri" panose="020F0502020204030204" pitchFamily="34" charset="0"/>
                      </a:endParaRPr>
                    </a:p>
                  </a:txBody>
                  <a:tcPr>
                    <a:solidFill>
                      <a:srgbClr val="006386"/>
                    </a:solidFill>
                  </a:tcPr>
                </a:tc>
                <a:tc>
                  <a:txBody>
                    <a:bodyPr/>
                    <a:lstStyle/>
                    <a:p>
                      <a:r>
                        <a:rPr lang="en-ZA" sz="1050" u="sng" dirty="0">
                          <a:solidFill>
                            <a:schemeClr val="tx1"/>
                          </a:solidFill>
                          <a:latin typeface="Calibri" panose="020F0502020204030204" pitchFamily="34" charset="0"/>
                          <a:cs typeface="Calibri" panose="020F0502020204030204" pitchFamily="34" charset="0"/>
                        </a:rPr>
                        <a:t>Roles and responsibilities </a:t>
                      </a:r>
                    </a:p>
                    <a:p>
                      <a:pPr marL="171450" indent="-171450">
                        <a:buFont typeface="Arial" panose="020B0604020202020204" pitchFamily="34" charset="0"/>
                        <a:buChar char="•"/>
                      </a:pPr>
                      <a:r>
                        <a:rPr lang="en-US" sz="1050" dirty="0">
                          <a:solidFill>
                            <a:schemeClr val="tx1"/>
                          </a:solidFill>
                          <a:latin typeface="Calibri" panose="020F0502020204030204" pitchFamily="34" charset="0"/>
                          <a:cs typeface="Calibri" panose="020F0502020204030204" pitchFamily="34" charset="0"/>
                        </a:rPr>
                        <a:t>Ensures that the management of human resources and statutory reporting are in line with all applicable legislations</a:t>
                      </a:r>
                    </a:p>
                    <a:p>
                      <a:pPr marL="171450" indent="-171450">
                        <a:buFont typeface="Arial" panose="020B0604020202020204" pitchFamily="34" charset="0"/>
                        <a:buChar char="•"/>
                      </a:pPr>
                      <a:r>
                        <a:rPr lang="en-US" sz="1050" dirty="0">
                          <a:solidFill>
                            <a:schemeClr val="tx1"/>
                          </a:solidFill>
                          <a:latin typeface="Calibri" panose="020F0502020204030204" pitchFamily="34" charset="0"/>
                          <a:cs typeface="Calibri" panose="020F0502020204030204" pitchFamily="34" charset="0"/>
                        </a:rPr>
                        <a:t>Makes recommendations on human resources strategy and policies,  succession planning,  remuneration,  training, governance of ethics, and performance management.</a:t>
                      </a:r>
                    </a:p>
                    <a:p>
                      <a:pPr marL="171450" indent="-171450">
                        <a:buFont typeface="Arial" panose="020B0604020202020204" pitchFamily="34" charset="0"/>
                        <a:buChar char="•"/>
                      </a:pPr>
                      <a:r>
                        <a:rPr lang="en-US" sz="1050" dirty="0">
                          <a:solidFill>
                            <a:schemeClr val="tx1"/>
                          </a:solidFill>
                          <a:latin typeface="Calibri" panose="020F0502020204030204" pitchFamily="34" charset="0"/>
                          <a:cs typeface="Calibri" panose="020F0502020204030204" pitchFamily="34" charset="0"/>
                        </a:rPr>
                        <a:t>Social and Ethics</a:t>
                      </a:r>
                      <a:endParaRPr lang="en-ZA" sz="1050" dirty="0">
                        <a:solidFill>
                          <a:schemeClr val="tx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68995409"/>
                  </a:ext>
                </a:extLst>
              </a:tr>
              <a:tr h="9410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000" b="1" dirty="0">
                          <a:solidFill>
                            <a:schemeClr val="tx1"/>
                          </a:solidFill>
                          <a:latin typeface="Calibri" panose="020F0502020204030204" pitchFamily="34" charset="0"/>
                          <a:cs typeface="Calibri" panose="020F0502020204030204" pitchFamily="34" charset="0"/>
                        </a:rPr>
                        <a:t>RESEARCH AND DEVELOPMENT COMMITTEE</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700" b="0" i="1" dirty="0">
                          <a:solidFill>
                            <a:schemeClr val="tx1"/>
                          </a:solidFill>
                          <a:latin typeface="Calibri" panose="020F0502020204030204" pitchFamily="34" charset="0"/>
                          <a:cs typeface="Calibri" panose="020F0502020204030204" pitchFamily="34" charset="0"/>
                        </a:rPr>
                        <a:t>(consists of five independent non-executive directors)</a:t>
                      </a:r>
                    </a:p>
                    <a:p>
                      <a:endParaRPr lang="en-ZA" dirty="0">
                        <a:latin typeface="Calibri" panose="020F0502020204030204" pitchFamily="34" charset="0"/>
                        <a:cs typeface="Calibri" panose="020F0502020204030204" pitchFamily="34" charset="0"/>
                      </a:endParaRPr>
                    </a:p>
                  </a:txBody>
                  <a:tcPr>
                    <a:solidFill>
                      <a:srgbClr val="006386"/>
                    </a:solidFill>
                  </a:tcPr>
                </a:tc>
                <a:tc>
                  <a:txBody>
                    <a:bodyPr/>
                    <a:lstStyle/>
                    <a:p>
                      <a:r>
                        <a:rPr lang="en-ZA" sz="1000" u="sng" dirty="0">
                          <a:solidFill>
                            <a:schemeClr val="tx1"/>
                          </a:solidFill>
                          <a:latin typeface="Calibri" panose="020F0502020204030204" pitchFamily="34" charset="0"/>
                          <a:cs typeface="Calibri" panose="020F0502020204030204" pitchFamily="34" charset="0"/>
                        </a:rPr>
                        <a:t>Roles and responsibilities </a:t>
                      </a:r>
                    </a:p>
                    <a:p>
                      <a:pPr marL="171450" indent="-171450">
                        <a:buFont typeface="Arial" panose="020B0604020202020204" pitchFamily="34" charset="0"/>
                        <a:buChar char="•"/>
                      </a:pPr>
                      <a:r>
                        <a:rPr lang="en-US" sz="1000" dirty="0">
                          <a:solidFill>
                            <a:schemeClr val="tx1"/>
                          </a:solidFill>
                          <a:latin typeface="Calibri" panose="020F0502020204030204" pitchFamily="34" charset="0"/>
                          <a:cs typeface="Calibri" panose="020F0502020204030204" pitchFamily="34" charset="0"/>
                        </a:rPr>
                        <a:t>Oversees the development of the research agenda for the institution, ensuring that all intellectual property is managed in accordance with the Intellectual Property Policy. etc.</a:t>
                      </a:r>
                      <a:endParaRPr lang="en-ZA" sz="1000" dirty="0">
                        <a:solidFill>
                          <a:schemeClr val="tx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327627755"/>
                  </a:ext>
                </a:extLst>
              </a:tr>
              <a:tr h="9339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Calibri" panose="020F0502020204030204" pitchFamily="34" charset="0"/>
                          <a:cs typeface="Calibri" panose="020F0502020204030204" pitchFamily="34" charset="0"/>
                        </a:rPr>
                        <a:t>OPERATIONS, SALES AND MARKETINGCOMMITTEE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i="1" dirty="0">
                          <a:solidFill>
                            <a:schemeClr val="tx1"/>
                          </a:solidFill>
                          <a:latin typeface="Calibri" panose="020F0502020204030204" pitchFamily="34" charset="0"/>
                          <a:cs typeface="Calibri" panose="020F0502020204030204" pitchFamily="34" charset="0"/>
                        </a:rPr>
                        <a:t>(consists of four independent non-executive directors)</a:t>
                      </a:r>
                    </a:p>
                  </a:txBody>
                  <a:tcPr>
                    <a:solidFill>
                      <a:srgbClr val="006386"/>
                    </a:solidFill>
                  </a:tcPr>
                </a:tc>
                <a:tc>
                  <a:txBody>
                    <a:bodyPr/>
                    <a:lstStyle/>
                    <a:p>
                      <a:r>
                        <a:rPr lang="en-ZA" sz="1000" u="sng" dirty="0">
                          <a:solidFill>
                            <a:schemeClr val="tx1"/>
                          </a:solidFill>
                          <a:latin typeface="Calibri" panose="020F0502020204030204" pitchFamily="34" charset="0"/>
                          <a:cs typeface="Calibri" panose="020F0502020204030204" pitchFamily="34" charset="0"/>
                        </a:rPr>
                        <a:t>Roles and responsibilities </a:t>
                      </a:r>
                    </a:p>
                    <a:p>
                      <a:pPr marL="171450" indent="-171450">
                        <a:buFont typeface="Arial" panose="020B0604020202020204" pitchFamily="34" charset="0"/>
                        <a:buChar char="•"/>
                      </a:pPr>
                      <a:r>
                        <a:rPr lang="en-US" sz="1000" dirty="0">
                          <a:solidFill>
                            <a:schemeClr val="tx1"/>
                          </a:solidFill>
                          <a:latin typeface="Calibri" panose="020F0502020204030204" pitchFamily="34" charset="0"/>
                          <a:cs typeface="Calibri" panose="020F0502020204030204" pitchFamily="34" charset="0"/>
                        </a:rPr>
                        <a:t>Oversees the establishment of processes for the support of the core mandate of the organisation.</a:t>
                      </a:r>
                      <a:endParaRPr lang="en-ZA" sz="1000" dirty="0">
                        <a:solidFill>
                          <a:schemeClr val="tx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812585476"/>
                  </a:ext>
                </a:extLst>
              </a:tr>
            </a:tbl>
          </a:graphicData>
        </a:graphic>
      </p:graphicFrame>
    </p:spTree>
  </p:cSld>
  <p:clrMapOvr>
    <a:masterClrMapping/>
  </p:clrMapOvr>
</p:sld>
</file>

<file path=ppt/theme/theme1.xml><?xml version="1.0" encoding="utf-8"?>
<a:theme xmlns:a="http://schemas.openxmlformats.org/drawingml/2006/main" name="OBP2019">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BP2019" id="{2F78E300-6214-496F-925E-4919AA955034}" vid="{952772E6-A800-4545-B908-5667530E38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20276</TotalTime>
  <Words>2884</Words>
  <Application>Microsoft Office PowerPoint</Application>
  <PresentationFormat>Widescreen</PresentationFormat>
  <Paragraphs>989</Paragraphs>
  <Slides>26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Apple Symbols</vt:lpstr>
      <vt:lpstr>Arial</vt:lpstr>
      <vt:lpstr>Calibri</vt:lpstr>
      <vt:lpstr>Pangram</vt:lpstr>
      <vt:lpstr>Pangram Light</vt:lpstr>
      <vt:lpstr>Times New Roman</vt:lpstr>
      <vt:lpstr>Tw Cen MT</vt:lpstr>
      <vt:lpstr>Wingdings</vt:lpstr>
      <vt:lpstr>Zurich LtCn BT</vt:lpstr>
      <vt:lpstr>OBP2019</vt:lpstr>
      <vt:lpstr>PowerPoint Presentation</vt:lpstr>
      <vt:lpstr>Executive Summary </vt:lpstr>
      <vt:lpstr>PowerPoint Presentation</vt:lpstr>
      <vt:lpstr>PowerPoint Presentation</vt:lpstr>
      <vt:lpstr>Our Product Range</vt:lpstr>
      <vt:lpstr>PowerPoint Presentation</vt:lpstr>
      <vt:lpstr>Workforce Profile</vt:lpstr>
      <vt:lpstr>PowerPoint Presentation</vt:lpstr>
      <vt:lpstr>Board of Directors</vt:lpstr>
      <vt:lpstr>Organisational  Structure </vt:lpstr>
      <vt:lpstr>Executive Management Team </vt:lpstr>
      <vt:lpstr>PowerPoint Presentation</vt:lpstr>
      <vt:lpstr>2020/2021 Financial Year  SG1: FINANCIAL SUSTAINABILITY To increase company profitability and position OBP as a top five in the market </vt:lpstr>
      <vt:lpstr>2020/2021 Financial Year SG2:  PRODUCT DEVELOPMENT To accelerate the development of market driven and innovative products and  technological offerings for the market  </vt:lpstr>
      <vt:lpstr>2020/2021 Financial Year SG3: SALES AND MARKETING To build a high-performance organisation driven by service excellence and internal  collaboration </vt:lpstr>
      <vt:lpstr>PowerPoint Presentation</vt:lpstr>
      <vt:lpstr> 2020/2021 Financial Year  SG5: HUMAN RESOURCE MANAGEMENT AND DEVELOPMENT   To attract, develop and retain the best talent through fourth-industrial  revolution-inspired human resource strategy</vt:lpstr>
      <vt:lpstr>PowerPoint Presentation</vt:lpstr>
      <vt:lpstr>Highlights Of Financial Performance </vt:lpstr>
      <vt:lpstr>PowerPoint Presentation</vt:lpstr>
      <vt:lpstr>Balance Sheet </vt:lpstr>
      <vt:lpstr>PowerPoint Presentation</vt:lpstr>
      <vt:lpstr>Key Strategic Risks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Baty Dungu</dc:creator>
  <cp:lastModifiedBy>Ralph Ramogwana Sebifelo</cp:lastModifiedBy>
  <cp:revision>176</cp:revision>
  <cp:lastPrinted>2021-09-28T08:18:39Z</cp:lastPrinted>
  <dcterms:created xsi:type="dcterms:W3CDTF">2019-10-27T14:07:50Z</dcterms:created>
  <dcterms:modified xsi:type="dcterms:W3CDTF">2021-11-03T13:52:01Z</dcterms:modified>
</cp:coreProperties>
</file>