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diagrams/drawing2.xml" ContentType="application/vnd.ms-office.drawingml.diagramDrawing+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theme/themeOverride1.xml" ContentType="application/vnd.openxmlformats-officedocument.themeOverride+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charts/chart3.xml" ContentType="application/vnd.openxmlformats-officedocument.drawingml.chart+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diagrams/colors4.xml" ContentType="application/vnd.openxmlformats-officedocument.drawingml.diagramColor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diagrams/drawing3.xml" ContentType="application/vnd.ms-office.drawingml.diagramDrawing+xml"/>
  <Override PartName="/ppt/charts/style1.xml" ContentType="application/vnd.ms-office.chartstyl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charts/colors1.xml" ContentType="application/vnd.ms-office.chartcolorstyl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charts/chart2.xml" ContentType="application/vnd.openxmlformats-officedocument.drawingml.chart+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charts/style3.xml" ContentType="application/vnd.ms-office.chartstyl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72" r:id="rId4"/>
    <p:sldMasterId id="2147483703" r:id="rId5"/>
    <p:sldMasterId id="2147483715" r:id="rId6"/>
    <p:sldMasterId id="2147483728" r:id="rId7"/>
  </p:sldMasterIdLst>
  <p:notesMasterIdLst>
    <p:notesMasterId r:id="rId67"/>
  </p:notesMasterIdLst>
  <p:handoutMasterIdLst>
    <p:handoutMasterId r:id="rId68"/>
  </p:handoutMasterIdLst>
  <p:sldIdLst>
    <p:sldId id="433" r:id="rId8"/>
    <p:sldId id="434" r:id="rId9"/>
    <p:sldId id="539" r:id="rId10"/>
    <p:sldId id="266" r:id="rId11"/>
    <p:sldId id="566" r:id="rId12"/>
    <p:sldId id="269" r:id="rId13"/>
    <p:sldId id="589" r:id="rId14"/>
    <p:sldId id="495" r:id="rId15"/>
    <p:sldId id="588" r:id="rId16"/>
    <p:sldId id="498" r:id="rId17"/>
    <p:sldId id="595" r:id="rId18"/>
    <p:sldId id="596" r:id="rId19"/>
    <p:sldId id="597" r:id="rId20"/>
    <p:sldId id="598" r:id="rId21"/>
    <p:sldId id="599" r:id="rId22"/>
    <p:sldId id="499" r:id="rId23"/>
    <p:sldId id="550" r:id="rId24"/>
    <p:sldId id="548" r:id="rId25"/>
    <p:sldId id="590" r:id="rId26"/>
    <p:sldId id="594" r:id="rId27"/>
    <p:sldId id="592" r:id="rId28"/>
    <p:sldId id="500" r:id="rId29"/>
    <p:sldId id="546" r:id="rId30"/>
    <p:sldId id="503" r:id="rId31"/>
    <p:sldId id="506" r:id="rId32"/>
    <p:sldId id="509" r:id="rId33"/>
    <p:sldId id="510" r:id="rId34"/>
    <p:sldId id="511" r:id="rId35"/>
    <p:sldId id="555" r:id="rId36"/>
    <p:sldId id="563" r:id="rId37"/>
    <p:sldId id="557" r:id="rId38"/>
    <p:sldId id="560" r:id="rId39"/>
    <p:sldId id="564" r:id="rId40"/>
    <p:sldId id="565" r:id="rId41"/>
    <p:sldId id="478" r:id="rId42"/>
    <p:sldId id="427" r:id="rId43"/>
    <p:sldId id="456" r:id="rId44"/>
    <p:sldId id="457" r:id="rId45"/>
    <p:sldId id="513" r:id="rId46"/>
    <p:sldId id="587" r:id="rId47"/>
    <p:sldId id="567" r:id="rId48"/>
    <p:sldId id="568" r:id="rId49"/>
    <p:sldId id="569" r:id="rId50"/>
    <p:sldId id="571" r:id="rId51"/>
    <p:sldId id="572" r:id="rId52"/>
    <p:sldId id="573" r:id="rId53"/>
    <p:sldId id="574" r:id="rId54"/>
    <p:sldId id="575" r:id="rId55"/>
    <p:sldId id="577" r:id="rId56"/>
    <p:sldId id="578" r:id="rId57"/>
    <p:sldId id="579" r:id="rId58"/>
    <p:sldId id="580" r:id="rId59"/>
    <p:sldId id="581" r:id="rId60"/>
    <p:sldId id="582" r:id="rId61"/>
    <p:sldId id="583" r:id="rId62"/>
    <p:sldId id="584" r:id="rId63"/>
    <p:sldId id="585" r:id="rId64"/>
    <p:sldId id="586" r:id="rId65"/>
    <p:sldId id="432" r:id="rId66"/>
  </p:sldIdLst>
  <p:sldSz cx="9144000" cy="6840538"/>
  <p:notesSz cx="6797675" cy="9926638"/>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Mmakola" initials="DM" lastIdx="1" clrIdx="0">
    <p:extLst>
      <p:ext uri="{19B8F6BF-5375-455C-9EA6-DF929625EA0E}">
        <p15:presenceInfo xmlns:p15="http://schemas.microsoft.com/office/powerpoint/2012/main" xmlns="" userId="S-1-5-21-507921405-287218729-1801674531-44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5B9BD5"/>
    <a:srgbClr val="6699FF"/>
    <a:srgbClr val="33CCFF"/>
    <a:srgbClr val="009900"/>
    <a:srgbClr val="00A3DB"/>
    <a:srgbClr val="0033A1"/>
    <a:srgbClr val="21409A"/>
    <a:srgbClr val="FF461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94364" autoAdjust="0"/>
  </p:normalViewPr>
  <p:slideViewPr>
    <p:cSldViewPr snapToGrid="0" snapToObjects="1">
      <p:cViewPr varScale="1">
        <p:scale>
          <a:sx n="69" d="100"/>
          <a:sy n="69" d="100"/>
        </p:scale>
        <p:origin x="-540" y="-96"/>
      </p:cViewPr>
      <p:guideLst>
        <p:guide orient="horz" pos="2154"/>
        <p:guide pos="288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handoutMaster" Target="handoutMasters/handoutMaster1.xml"/><Relationship Id="rId7" Type="http://schemas.openxmlformats.org/officeDocument/2006/relationships/slideMaster" Target="slideMasters/slideMaster4.xml"/><Relationship Id="rId71"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commentAuthors" Target="commentAuthor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notesMaster" Target="notesMasters/notesMaster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Office_Excel_Worksheet3.xlsx"/></Relationships>
</file>

<file path=ppt/charts/chart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bg1"/>
                </a:solidFill>
                <a:latin typeface="Gill Sans MT" panose="020B0502020104020203" pitchFamily="34" charset="0"/>
                <a:ea typeface="+mn-ea"/>
                <a:cs typeface="+mn-cs"/>
              </a:defRPr>
            </a:pPr>
            <a:r>
              <a:rPr lang="en-US" dirty="0">
                <a:solidFill>
                  <a:schemeClr val="bg1"/>
                </a:solidFill>
              </a:rPr>
              <a:t>2020/21 DSI Overall Performance</a:t>
            </a:r>
          </a:p>
        </c:rich>
      </c:tx>
      <c:layout>
        <c:manualLayout>
          <c:xMode val="edge"/>
          <c:yMode val="edge"/>
          <c:x val="0.30708481020407008"/>
          <c:y val="0"/>
        </c:manualLayout>
      </c:layout>
      <c:spPr>
        <a:solidFill>
          <a:srgbClr val="5B9BD5">
            <a:lumMod val="75000"/>
          </a:srgbClr>
        </a:solidFill>
        <a:ln>
          <a:noFill/>
        </a:ln>
        <a:effectLst/>
      </c:spPr>
    </c:title>
    <c:view3D>
      <c:rotX val="5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0"/>
          <c:y val="0.10563212939595229"/>
          <c:w val="1"/>
          <c:h val="0.89126179784572568"/>
        </c:manualLayout>
      </c:layout>
      <c:pie3DChart>
        <c:varyColors val="1"/>
        <c:ser>
          <c:idx val="0"/>
          <c:order val="0"/>
          <c:tx>
            <c:strRef>
              <c:f>AR!$K$2</c:f>
              <c:strCache>
                <c:ptCount val="1"/>
                <c:pt idx="0">
                  <c:v>DSI Overall Performance</c:v>
                </c:pt>
              </c:strCache>
            </c:strRef>
          </c:tx>
          <c:dPt>
            <c:idx val="0"/>
            <c:spPr>
              <a:solidFill>
                <a:srgbClr val="00B0F0"/>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1-8A20-4671-B088-BCA28470F9D2}"/>
              </c:ext>
            </c:extLst>
          </c:dPt>
          <c:dPt>
            <c:idx val="1"/>
            <c:spPr>
              <a:solidFill>
                <a:srgbClr val="FF0000"/>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3-8A20-4671-B088-BCA28470F9D2}"/>
              </c:ext>
            </c:extLst>
          </c:dPt>
          <c:dLbls>
            <c:dLbl>
              <c:idx val="0"/>
              <c:layout>
                <c:manualLayout>
                  <c:x val="-0.12575837413205315"/>
                  <c:y val="-0.2007166009897898"/>
                </c:manualLayout>
              </c:layout>
              <c:tx>
                <c:rich>
                  <a:bodyPr rot="0" spcFirstLastPara="1" vertOverflow="ellipsis" vert="horz" wrap="square" anchor="ctr" anchorCtr="1"/>
                  <a:lstStyle/>
                  <a:p>
                    <a:pPr>
                      <a:defRPr sz="1400" b="1" i="0" u="none" strike="noStrike" kern="1200" baseline="0">
                        <a:solidFill>
                          <a:schemeClr val="lt1"/>
                        </a:solidFill>
                        <a:latin typeface="Gill Sans MT" panose="020B0502020104020203" pitchFamily="34" charset="0"/>
                        <a:ea typeface="+mn-ea"/>
                        <a:cs typeface="+mn-cs"/>
                      </a:defRPr>
                    </a:pPr>
                    <a:fld id="{0857BD63-003D-4D73-80F7-0C389FB0CD00}" type="VALUE">
                      <a:rPr lang="en-US" sz="1400" smtClean="0"/>
                      <a:pPr>
                        <a:defRPr sz="1400" b="1" i="0" u="none" strike="noStrike" kern="1200" baseline="0">
                          <a:solidFill>
                            <a:schemeClr val="lt1"/>
                          </a:solidFill>
                          <a:latin typeface="Gill Sans MT" panose="020B0502020104020203" pitchFamily="34" charset="0"/>
                          <a:ea typeface="+mn-ea"/>
                          <a:cs typeface="+mn-cs"/>
                        </a:defRPr>
                      </a:pPr>
                      <a:t>[VALUE]</a:t>
                    </a:fld>
                    <a:r>
                      <a:rPr lang="en-US" sz="1400" baseline="0" dirty="0"/>
                      <a:t> (</a:t>
                    </a:r>
                    <a:fld id="{4A752C03-A558-46B0-8548-3CDE016FD223}" type="PERCENTAGE">
                      <a:rPr lang="en-US" sz="1400" baseline="0" smtClean="0"/>
                      <a:pPr>
                        <a:defRPr sz="1400" b="1" i="0" u="none" strike="noStrike" kern="1200" baseline="0">
                          <a:solidFill>
                            <a:schemeClr val="lt1"/>
                          </a:solidFill>
                          <a:latin typeface="Gill Sans MT" panose="020B0502020104020203" pitchFamily="34" charset="0"/>
                          <a:ea typeface="+mn-ea"/>
                          <a:cs typeface="+mn-cs"/>
                        </a:defRPr>
                      </a:pPr>
                      <a:t>[PERCENTAGE]</a:t>
                    </a:fld>
                    <a:r>
                      <a:rPr lang="en-US" sz="1400" baseline="0" dirty="0"/>
                      <a:t>)</a:t>
                    </a:r>
                  </a:p>
                </c:rich>
              </c:tx>
              <c:spPr>
                <a:solidFill>
                  <a:srgbClr val="00B0F0"/>
                </a:solidFill>
                <a:ln>
                  <a:noFill/>
                </a:ln>
                <a:effectLst>
                  <a:outerShdw blurRad="50800" dist="38100" dir="2700000" algn="tl" rotWithShape="0">
                    <a:prstClr val="black">
                      <a:alpha val="40000"/>
                    </a:prstClr>
                  </a:outerShdw>
                </a:effectLst>
              </c:spPr>
              <c:dLblPos val="bestFit"/>
              <c:showVal val="1"/>
              <c:showPercent val="1"/>
              <c:extLst xmlns:c16r2="http://schemas.microsoft.com/office/drawing/2015/06/chart">
                <c:ext xmlns:c15="http://schemas.microsoft.com/office/drawing/2012/chart" uri="{CE6537A1-D6FC-4f65-9D91-7224C49458BB}">
                  <c15:layout>
                    <c:manualLayout>
                      <c:w val="0.14656135408740226"/>
                      <c:h val="0.16081982840800763"/>
                    </c:manualLayout>
                  </c15:layout>
                  <c15:dlblFieldTable/>
                  <c15:showDataLabelsRange val="0"/>
                </c:ext>
                <c:ext xmlns:c16="http://schemas.microsoft.com/office/drawing/2014/chart" uri="{C3380CC4-5D6E-409C-BE32-E72D297353CC}">
                  <c16:uniqueId val="{00000001-8A20-4671-B088-BCA28470F9D2}"/>
                </c:ext>
              </c:extLst>
            </c:dLbl>
            <c:dLbl>
              <c:idx val="1"/>
              <c:layout>
                <c:manualLayout>
                  <c:x val="0.10488696020825745"/>
                  <c:y val="7.9183972338262285E-2"/>
                </c:manualLayout>
              </c:layout>
              <c:tx>
                <c:rich>
                  <a:bodyPr/>
                  <a:lstStyle/>
                  <a:p>
                    <a:fld id="{18125221-5574-403C-999E-9443AC99AA2A}" type="VALUE">
                      <a:rPr lang="en-US" smtClean="0"/>
                      <a:pPr/>
                      <a:t>[VALUE]</a:t>
                    </a:fld>
                    <a:r>
                      <a:rPr lang="en-US" baseline="0" dirty="0"/>
                      <a:t> (</a:t>
                    </a:r>
                    <a:fld id="{4A262149-C890-44D0-8988-E4B5360A5B08}" type="PERCENTAGE">
                      <a:rPr lang="en-US" baseline="0" smtClean="0"/>
                      <a:pPr/>
                      <a:t>[PERCENTAGE]</a:t>
                    </a:fld>
                    <a:r>
                      <a:rPr lang="en-US" baseline="0" dirty="0"/>
                      <a:t>)</a:t>
                    </a:r>
                  </a:p>
                </c:rich>
              </c:tx>
              <c:dLblPos val="bestFit"/>
              <c:showVal val="1"/>
              <c:showPercent val="1"/>
              <c:extLst xmlns:c16r2="http://schemas.microsoft.com/office/drawing/2015/06/chart">
                <c:ext xmlns:c15="http://schemas.microsoft.com/office/drawing/2012/chart" uri="{CE6537A1-D6FC-4f65-9D91-7224C49458BB}">
                  <c15:layout>
                    <c:manualLayout>
                      <c:w val="9.6292716476092458E-2"/>
                      <c:h val="6.3612167827248309E-2"/>
                    </c:manualLayout>
                  </c15:layout>
                  <c15:dlblFieldTable/>
                  <c15:showDataLabelsRange val="0"/>
                </c:ext>
                <c:ext xmlns:c16="http://schemas.microsoft.com/office/drawing/2014/chart" uri="{C3380CC4-5D6E-409C-BE32-E72D297353CC}">
                  <c16:uniqueId val="{00000003-8A20-4671-B088-BCA28470F9D2}"/>
                </c:ext>
              </c:extLst>
            </c:dLbl>
            <c:spPr>
              <a:solidFill>
                <a:srgbClr val="FF0000"/>
              </a:solid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400" b="1" i="0" u="none" strike="noStrike" kern="1200" baseline="0">
                    <a:solidFill>
                      <a:schemeClr val="lt1"/>
                    </a:solidFill>
                    <a:latin typeface="Gill Sans MT" panose="020B0502020104020203" pitchFamily="34" charset="0"/>
                    <a:ea typeface="+mn-ea"/>
                    <a:cs typeface="+mn-cs"/>
                  </a:defRPr>
                </a:pPr>
                <a:endParaRPr lang="en-US"/>
              </a:p>
            </c:txPr>
            <c:dLblPos val="ctr"/>
            <c:showVal val="1"/>
            <c:showPercent val="1"/>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AR!$J$3:$J$6</c:f>
              <c:strCache>
                <c:ptCount val="2"/>
                <c:pt idx="0">
                  <c:v>Achieved Targets</c:v>
                </c:pt>
                <c:pt idx="1">
                  <c:v>Not Achieved Targets</c:v>
                </c:pt>
              </c:strCache>
            </c:strRef>
          </c:cat>
          <c:val>
            <c:numRef>
              <c:f>AR!$K$3:$K$6</c:f>
              <c:numCache>
                <c:formatCode>General</c:formatCode>
                <c:ptCount val="2"/>
                <c:pt idx="0">
                  <c:v>45</c:v>
                </c:pt>
                <c:pt idx="1">
                  <c:v>7</c:v>
                </c:pt>
              </c:numCache>
            </c:numRef>
          </c:val>
          <c:extLst xmlns:c16r2="http://schemas.microsoft.com/office/drawing/2015/06/chart">
            <c:ext xmlns:c16="http://schemas.microsoft.com/office/drawing/2014/chart" uri="{C3380CC4-5D6E-409C-BE32-E72D297353CC}">
              <c16:uniqueId val="{00000004-8A20-4671-B088-BCA28470F9D2}"/>
            </c:ext>
          </c:extLst>
        </c:ser>
        <c:dLbls>
          <c:showVal val="1"/>
        </c:dLbls>
      </c:pie3DChart>
      <c:spPr>
        <a:noFill/>
        <a:ln>
          <a:noFill/>
        </a:ln>
        <a:effectLst/>
      </c:spPr>
    </c:plotArea>
    <c:legend>
      <c:legendPos val="r"/>
      <c:layout>
        <c:manualLayout>
          <c:xMode val="edge"/>
          <c:yMode val="edge"/>
          <c:x val="0.78925408423695576"/>
          <c:y val="0.6640913951185119"/>
          <c:w val="0.2090203144066588"/>
          <c:h val="0.13163202586636794"/>
        </c:manualLayout>
      </c:layout>
      <c:spPr>
        <a:solidFill>
          <a:schemeClr val="lt1">
            <a:lumMod val="95000"/>
            <a:alpha val="39000"/>
          </a:schemeClr>
        </a:solid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Gill Sans MT" panose="020B0502020104020203" pitchFamily="34" charset="0"/>
              <a:ea typeface="+mn-ea"/>
              <a:cs typeface="+mn-cs"/>
            </a:defRPr>
          </a:pPr>
          <a:endParaRPr lang="en-US"/>
        </a:p>
      </c:txPr>
    </c:legend>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latin typeface="Gill Sans MT" panose="020B0502020104020203" pitchFamily="34" charset="0"/>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600" b="1" i="0" u="none" strike="noStrike" kern="1200" spc="0" baseline="0">
                <a:solidFill>
                  <a:srgbClr val="FFC000"/>
                </a:solidFill>
                <a:latin typeface="Century Gothic" panose="020B0502020202020204" pitchFamily="34" charset="0"/>
                <a:ea typeface="+mn-ea"/>
                <a:cs typeface="Arial" panose="020B0604020202020204" pitchFamily="34" charset="0"/>
              </a:defRPr>
            </a:pPr>
            <a:r>
              <a:rPr lang="en-ZA" sz="1600" b="1" dirty="0">
                <a:solidFill>
                  <a:srgbClr val="FFC000"/>
                </a:solidFill>
                <a:latin typeface="Century Gothic" panose="020B0502020202020204" pitchFamily="34" charset="0"/>
                <a:cs typeface="Arial" panose="020B0604020202020204" pitchFamily="34" charset="0"/>
              </a:rPr>
              <a:t>Planned vs actual expenditure</a:t>
            </a:r>
          </a:p>
        </c:rich>
      </c:tx>
      <c:spPr>
        <a:solidFill>
          <a:srgbClr val="5B9BD5"/>
        </a:solidFill>
        <a:ln>
          <a:noFill/>
        </a:ln>
        <a:effectLst/>
      </c:spPr>
    </c:title>
    <c:view3D>
      <c:depthPercent val="100"/>
      <c:rAngAx val="1"/>
    </c:view3D>
    <c:floor>
      <c:spPr>
        <a:noFill/>
        <a:ln>
          <a:noFill/>
        </a:ln>
        <a:effectLst/>
        <a:sp3d/>
      </c:spPr>
    </c:floor>
    <c:sideWall>
      <c:spPr>
        <a:noFill/>
        <a:ln w="25400">
          <a:noFill/>
        </a:ln>
        <a:effectLst/>
        <a:sp3d/>
      </c:spPr>
    </c:sideWall>
    <c:backWall>
      <c:spPr>
        <a:noFill/>
        <a:ln w="25400">
          <a:noFill/>
        </a:ln>
        <a:effectLst/>
        <a:sp3d/>
      </c:spPr>
    </c:backWall>
    <c:plotArea>
      <c:layout/>
      <c:bar3DChart>
        <c:barDir val="col"/>
        <c:grouping val="clustered"/>
        <c:ser>
          <c:idx val="0"/>
          <c:order val="0"/>
          <c:tx>
            <c:strRef>
              <c:f>Sheet1!$B$2</c:f>
              <c:strCache>
                <c:ptCount val="1"/>
                <c:pt idx="0">
                  <c:v>Planned Expenditure</c:v>
                </c:pt>
              </c:strCache>
            </c:strRef>
          </c:tx>
          <c:spPr>
            <a:solidFill>
              <a:schemeClr val="accent1"/>
            </a:solidFill>
            <a:ln>
              <a:noFill/>
            </a:ln>
            <a:effectLst/>
            <a:sp3d/>
          </c:spPr>
          <c:dLbls>
            <c:dLbl>
              <c:idx val="1"/>
              <c:layout>
                <c:manualLayout>
                  <c:x val="0"/>
                  <c:y val="0.16076297727112301"/>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DA1D-471F-8E7D-E5DAE1237DE1}"/>
                </c:ext>
              </c:extLst>
            </c:dLbl>
            <c:dLbl>
              <c:idx val="3"/>
              <c:layout>
                <c:manualLayout>
                  <c:x val="-1.4253153540765732E-16"/>
                  <c:y val="0.2410106162207429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6C72-4E9A-9EEF-D4E5D3E0A868}"/>
                </c:ext>
              </c:extLst>
            </c:dLbl>
            <c:dLbl>
              <c:idx val="4"/>
              <c:layout>
                <c:manualLayout>
                  <c:x val="0"/>
                  <c:y val="0.16348777349605731"/>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DA1D-471F-8E7D-E5DAE1237DE1}"/>
                </c:ext>
              </c:extLst>
            </c:dLbl>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Programme 1 </c:v>
                </c:pt>
                <c:pt idx="1">
                  <c:v>Programme 2</c:v>
                </c:pt>
                <c:pt idx="2">
                  <c:v>Programme 3</c:v>
                </c:pt>
                <c:pt idx="3">
                  <c:v>Programme 4</c:v>
                </c:pt>
                <c:pt idx="4">
                  <c:v>Programme 5</c:v>
                </c:pt>
              </c:strCache>
            </c:strRef>
          </c:cat>
          <c:val>
            <c:numRef>
              <c:f>Sheet1!$B$3:$B$7</c:f>
              <c:numCache>
                <c:formatCode>_(* #,##0_);_(* \(#,##0\);_(* "-"_);_(@_)</c:formatCode>
                <c:ptCount val="5"/>
                <c:pt idx="0">
                  <c:v>294416</c:v>
                </c:pt>
                <c:pt idx="1">
                  <c:v>1397065</c:v>
                </c:pt>
                <c:pt idx="2">
                  <c:v>119302</c:v>
                </c:pt>
                <c:pt idx="3">
                  <c:v>3735718</c:v>
                </c:pt>
                <c:pt idx="4">
                  <c:v>1731786</c:v>
                </c:pt>
              </c:numCache>
            </c:numRef>
          </c:val>
          <c:extLst xmlns:c16r2="http://schemas.microsoft.com/office/drawing/2015/06/chart">
            <c:ext xmlns:c16="http://schemas.microsoft.com/office/drawing/2014/chart" uri="{C3380CC4-5D6E-409C-BE32-E72D297353CC}">
              <c16:uniqueId val="{00000001-6C72-4E9A-9EEF-D4E5D3E0A868}"/>
            </c:ext>
          </c:extLst>
        </c:ser>
        <c:ser>
          <c:idx val="1"/>
          <c:order val="1"/>
          <c:tx>
            <c:strRef>
              <c:f>Sheet1!$C$2</c:f>
              <c:strCache>
                <c:ptCount val="1"/>
                <c:pt idx="0">
                  <c:v>Actual expenditure</c:v>
                </c:pt>
              </c:strCache>
            </c:strRef>
          </c:tx>
          <c:spPr>
            <a:solidFill>
              <a:schemeClr val="accent2"/>
            </a:solidFill>
            <a:ln>
              <a:noFill/>
            </a:ln>
            <a:effectLst/>
            <a:sp3d/>
          </c:spPr>
          <c:dLbls>
            <c:dLbl>
              <c:idx val="1"/>
              <c:layout>
                <c:manualLayout>
                  <c:x val="0"/>
                  <c:y val="0.17983655084566305"/>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DA1D-471F-8E7D-E5DAE1237DE1}"/>
                </c:ext>
              </c:extLst>
            </c:dLbl>
            <c:dLbl>
              <c:idx val="3"/>
              <c:layout>
                <c:manualLayout>
                  <c:x val="2.1925514100663611E-3"/>
                  <c:y val="0.21721303121994273"/>
                </c:manualLayout>
              </c:layout>
              <c:tx>
                <c:rich>
                  <a:bodyPr/>
                  <a:lstStyle/>
                  <a:p>
                    <a:fld id="{90B8BA24-EDEC-4437-90D8-6367D9FC7D44}" type="VALUE">
                      <a:rPr lang="en-US" b="1"/>
                      <a:pPr/>
                      <a:t>[VALUE]</a:t>
                    </a:fld>
                    <a:endParaRPr lang="en-ZA"/>
                  </a:p>
                </c:rich>
              </c:tx>
              <c:showVal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2-6C72-4E9A-9EEF-D4E5D3E0A868}"/>
                </c:ext>
              </c:extLst>
            </c:dLbl>
            <c:dLbl>
              <c:idx val="4"/>
              <c:layout>
                <c:manualLayout>
                  <c:x val="0"/>
                  <c:y val="0.15258858859632024"/>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DA1D-471F-8E7D-E5DAE1237DE1}"/>
                </c:ext>
              </c:extLst>
            </c:dLbl>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Programme 1 </c:v>
                </c:pt>
                <c:pt idx="1">
                  <c:v>Programme 2</c:v>
                </c:pt>
                <c:pt idx="2">
                  <c:v>Programme 3</c:v>
                </c:pt>
                <c:pt idx="3">
                  <c:v>Programme 4</c:v>
                </c:pt>
                <c:pt idx="4">
                  <c:v>Programme 5</c:v>
                </c:pt>
              </c:strCache>
            </c:strRef>
          </c:cat>
          <c:val>
            <c:numRef>
              <c:f>Sheet1!$C$3:$C$7</c:f>
              <c:numCache>
                <c:formatCode>_(* #,##0_);_(* \(#,##0\);_(* "-"_);_(@_)</c:formatCode>
                <c:ptCount val="5"/>
                <c:pt idx="0">
                  <c:v>262240</c:v>
                </c:pt>
                <c:pt idx="1">
                  <c:v>1379841</c:v>
                </c:pt>
                <c:pt idx="2">
                  <c:v>114229</c:v>
                </c:pt>
                <c:pt idx="3">
                  <c:v>3730976</c:v>
                </c:pt>
                <c:pt idx="4">
                  <c:v>1677979</c:v>
                </c:pt>
              </c:numCache>
            </c:numRef>
          </c:val>
          <c:extLst xmlns:c16r2="http://schemas.microsoft.com/office/drawing/2015/06/chart">
            <c:ext xmlns:c16="http://schemas.microsoft.com/office/drawing/2014/chart" uri="{C3380CC4-5D6E-409C-BE32-E72D297353CC}">
              <c16:uniqueId val="{00000003-6C72-4E9A-9EEF-D4E5D3E0A868}"/>
            </c:ext>
          </c:extLst>
        </c:ser>
        <c:ser>
          <c:idx val="2"/>
          <c:order val="2"/>
          <c:tx>
            <c:strRef>
              <c:f>Sheet1!$D$2</c:f>
              <c:strCache>
                <c:ptCount val="1"/>
                <c:pt idx="0">
                  <c:v>Variance</c:v>
                </c:pt>
              </c:strCache>
            </c:strRef>
          </c:tx>
          <c:spPr>
            <a:solidFill>
              <a:schemeClr val="accent3"/>
            </a:solidFill>
            <a:ln>
              <a:noFill/>
            </a:ln>
            <a:effectLst/>
            <a:sp3d/>
          </c:spPr>
          <c:dLbls>
            <c:dLbl>
              <c:idx val="1"/>
              <c:layout>
                <c:manualLayout>
                  <c:x val="6.7787481973934135E-3"/>
                  <c:y val="-1.3623981124671542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9573-499C-A5DC-68615725E3A2}"/>
                </c:ext>
              </c:extLst>
            </c:dLbl>
            <c:dLbl>
              <c:idx val="3"/>
              <c:layout>
                <c:manualLayout>
                  <c:x val="-7.6407701138348416E-4"/>
                  <c:y val="0.16235108291340355"/>
                </c:manualLayout>
              </c:layout>
              <c:tx>
                <c:rich>
                  <a:bodyPr/>
                  <a:lstStyle/>
                  <a:p>
                    <a:fld id="{D5B6CB72-1067-4B1A-9805-666FF508D739}" type="VALUE">
                      <a:rPr lang="en-US" sz="1100" b="1"/>
                      <a:pPr/>
                      <a:t>[VALUE]</a:t>
                    </a:fld>
                    <a:endParaRPr lang="en-ZA"/>
                  </a:p>
                </c:rich>
              </c:tx>
              <c:showVal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4-6C72-4E9A-9EEF-D4E5D3E0A868}"/>
                </c:ext>
              </c:extLst>
            </c:dLbl>
            <c:dLbl>
              <c:idx val="4"/>
              <c:layout>
                <c:manualLayout>
                  <c:x val="2.5267245890093454E-2"/>
                  <c:y val="-0.10495623609613008"/>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6C72-4E9A-9EEF-D4E5D3E0A868}"/>
                </c:ext>
              </c:extLst>
            </c:dLbl>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Programme 1 </c:v>
                </c:pt>
                <c:pt idx="1">
                  <c:v>Programme 2</c:v>
                </c:pt>
                <c:pt idx="2">
                  <c:v>Programme 3</c:v>
                </c:pt>
                <c:pt idx="3">
                  <c:v>Programme 4</c:v>
                </c:pt>
                <c:pt idx="4">
                  <c:v>Programme 5</c:v>
                </c:pt>
              </c:strCache>
            </c:strRef>
          </c:cat>
          <c:val>
            <c:numRef>
              <c:f>Sheet1!$D$3:$D$7</c:f>
              <c:numCache>
                <c:formatCode>_ * #,##0_ ;_ * \-#,##0_ ;_ * "-"??_ ;_ @_ </c:formatCode>
                <c:ptCount val="5"/>
                <c:pt idx="0">
                  <c:v>32176</c:v>
                </c:pt>
                <c:pt idx="1">
                  <c:v>17224</c:v>
                </c:pt>
                <c:pt idx="2" formatCode="_-* #,##0_-;\-* #,##0_-;_-* &quot;-&quot;??_-;_-@_-">
                  <c:v>5073</c:v>
                </c:pt>
                <c:pt idx="3" formatCode="_-* #,##0_-;\-* #,##0_-;_-* &quot;-&quot;??_-;_-@_-">
                  <c:v>4742</c:v>
                </c:pt>
                <c:pt idx="4" formatCode="_-* #,##0_-;\-* #,##0_-;_-* &quot;-&quot;??_-;_-@_-">
                  <c:v>53807</c:v>
                </c:pt>
              </c:numCache>
            </c:numRef>
          </c:val>
          <c:extLst xmlns:c16r2="http://schemas.microsoft.com/office/drawing/2015/06/chart">
            <c:ext xmlns:c16="http://schemas.microsoft.com/office/drawing/2014/chart" uri="{C3380CC4-5D6E-409C-BE32-E72D297353CC}">
              <c16:uniqueId val="{00000006-6C72-4E9A-9EEF-D4E5D3E0A868}"/>
            </c:ext>
          </c:extLst>
        </c:ser>
        <c:ser>
          <c:idx val="3"/>
          <c:order val="3"/>
          <c:tx>
            <c:strRef>
              <c:f>Sheet1!$E$2</c:f>
              <c:strCache>
                <c:ptCount val="1"/>
                <c:pt idx="0">
                  <c:v>% Variance</c:v>
                </c:pt>
              </c:strCache>
            </c:strRef>
          </c:tx>
          <c:spPr>
            <a:solidFill>
              <a:schemeClr val="accent4"/>
            </a:solidFill>
            <a:ln>
              <a:noFill/>
            </a:ln>
            <a:effectLst/>
            <a:sp3d/>
          </c:spPr>
          <c:dLbls>
            <c:dLbl>
              <c:idx val="3"/>
              <c:layout>
                <c:manualLayout>
                  <c:x val="1.7187389761883234E-2"/>
                  <c:y val="-6.7531639912876237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6C72-4E9A-9EEF-D4E5D3E0A868}"/>
                </c:ext>
              </c:extLst>
            </c:dLbl>
            <c:dLbl>
              <c:idx val="4"/>
              <c:layout>
                <c:manualLayout>
                  <c:x val="5.2478126079424862E-2"/>
                  <c:y val="-5.830902005340563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6C72-4E9A-9EEF-D4E5D3E0A868}"/>
                </c:ext>
              </c:extLst>
            </c:dLbl>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Programme 1 </c:v>
                </c:pt>
                <c:pt idx="1">
                  <c:v>Programme 2</c:v>
                </c:pt>
                <c:pt idx="2">
                  <c:v>Programme 3</c:v>
                </c:pt>
                <c:pt idx="3">
                  <c:v>Programme 4</c:v>
                </c:pt>
                <c:pt idx="4">
                  <c:v>Programme 5</c:v>
                </c:pt>
              </c:strCache>
            </c:strRef>
          </c:cat>
          <c:val>
            <c:numRef>
              <c:f>Sheet1!$E$3:$E$7</c:f>
              <c:numCache>
                <c:formatCode>0.0%</c:formatCode>
                <c:ptCount val="5"/>
                <c:pt idx="0">
                  <c:v>0.10928753872072168</c:v>
                </c:pt>
                <c:pt idx="1">
                  <c:v>1.2328703388890279E-2</c:v>
                </c:pt>
                <c:pt idx="2">
                  <c:v>4.2522338267589804E-2</c:v>
                </c:pt>
                <c:pt idx="3">
                  <c:v>1.2693677627701021E-3</c:v>
                </c:pt>
                <c:pt idx="4">
                  <c:v>3.107023616081895E-2</c:v>
                </c:pt>
              </c:numCache>
            </c:numRef>
          </c:val>
          <c:extLst xmlns:c16r2="http://schemas.microsoft.com/office/drawing/2015/06/chart">
            <c:ext xmlns:c16="http://schemas.microsoft.com/office/drawing/2014/chart" uri="{C3380CC4-5D6E-409C-BE32-E72D297353CC}">
              <c16:uniqueId val="{00000009-6C72-4E9A-9EEF-D4E5D3E0A868}"/>
            </c:ext>
          </c:extLst>
        </c:ser>
        <c:dLbls>
          <c:showVal val="1"/>
        </c:dLbls>
        <c:shape val="box"/>
        <c:axId val="126468096"/>
        <c:axId val="126469632"/>
        <c:axId val="0"/>
      </c:bar3DChart>
      <c:catAx>
        <c:axId val="126468096"/>
        <c:scaling>
          <c:orientation val="minMax"/>
        </c:scaling>
        <c:axPos val="b"/>
        <c:numFmt formatCode="General" sourceLinked="1"/>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6469632"/>
        <c:crosses val="autoZero"/>
        <c:auto val="1"/>
        <c:lblAlgn val="ctr"/>
        <c:lblOffset val="100"/>
      </c:catAx>
      <c:valAx>
        <c:axId val="126469632"/>
        <c:scaling>
          <c:orientation val="minMax"/>
        </c:scaling>
        <c:axPos val="l"/>
        <c:numFmt formatCode="_(* #,##0_);_(* \(#,##0\);_(* &quot;-&quot;_);_(@_)" sourceLinked="1"/>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6468096"/>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Century Gothic" panose="020B0502020202020204" pitchFamily="34" charset="0"/>
              <a:ea typeface="+mn-ea"/>
              <a:cs typeface="Arial" panose="020B0604020202020204" pitchFamily="34" charset="0"/>
            </a:defRPr>
          </a:pPr>
          <a:endParaRPr lang="en-US"/>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600" b="1" i="0" u="none" strike="noStrike" kern="1200" spc="0" baseline="0">
                <a:solidFill>
                  <a:srgbClr val="FFC000"/>
                </a:solidFill>
                <a:latin typeface="Century Gothic" panose="020B0502020202020204" pitchFamily="34" charset="0"/>
                <a:ea typeface="+mn-ea"/>
                <a:cs typeface="Arial" panose="020B0604020202020204" pitchFamily="34" charset="0"/>
              </a:defRPr>
            </a:pPr>
            <a:r>
              <a:rPr lang="en-ZA" sz="1600" b="1" dirty="0">
                <a:solidFill>
                  <a:srgbClr val="FFC000"/>
                </a:solidFill>
                <a:latin typeface="Century Gothic" panose="020B0502020202020204" pitchFamily="34" charset="0"/>
                <a:cs typeface="Arial" panose="020B0604020202020204" pitchFamily="34" charset="0"/>
              </a:rPr>
              <a:t>Planned</a:t>
            </a:r>
            <a:r>
              <a:rPr lang="en-ZA" sz="1600" b="1" baseline="0" dirty="0">
                <a:solidFill>
                  <a:srgbClr val="FFC000"/>
                </a:solidFill>
                <a:latin typeface="Century Gothic" panose="020B0502020202020204" pitchFamily="34" charset="0"/>
                <a:cs typeface="Arial" panose="020B0604020202020204" pitchFamily="34" charset="0"/>
              </a:rPr>
              <a:t> </a:t>
            </a:r>
            <a:r>
              <a:rPr lang="en-ZA" sz="1600" b="1" dirty="0">
                <a:solidFill>
                  <a:srgbClr val="FFC000"/>
                </a:solidFill>
                <a:latin typeface="Century Gothic" panose="020B0502020202020204" pitchFamily="34" charset="0"/>
                <a:cs typeface="Arial" panose="020B0604020202020204" pitchFamily="34" charset="0"/>
              </a:rPr>
              <a:t>vs actual expenditure</a:t>
            </a:r>
          </a:p>
        </c:rich>
      </c:tx>
      <c:spPr>
        <a:solidFill>
          <a:srgbClr val="5B9BD5"/>
        </a:solidFill>
        <a:ln>
          <a:noFill/>
        </a:ln>
        <a:effectLst/>
      </c:spPr>
    </c:title>
    <c:view3D>
      <c:depthPercent val="100"/>
      <c:rAngAx val="1"/>
    </c:view3D>
    <c:floor>
      <c:spPr>
        <a:noFill/>
        <a:ln>
          <a:noFill/>
        </a:ln>
        <a:effectLst/>
        <a:sp3d/>
      </c:spPr>
    </c:floor>
    <c:sideWall>
      <c:spPr>
        <a:noFill/>
        <a:ln w="25400">
          <a:noFill/>
        </a:ln>
        <a:effectLst/>
        <a:sp3d/>
      </c:spPr>
    </c:sideWall>
    <c:backWall>
      <c:spPr>
        <a:noFill/>
        <a:ln w="25400">
          <a:noFill/>
        </a:ln>
        <a:effectLst/>
        <a:sp3d/>
      </c:spPr>
    </c:backWall>
    <c:plotArea>
      <c:layout>
        <c:manualLayout>
          <c:layoutTarget val="inner"/>
          <c:xMode val="edge"/>
          <c:yMode val="edge"/>
          <c:x val="0.13284736962210716"/>
          <c:y val="9.6926505114196995E-2"/>
          <c:w val="0.84923268111302752"/>
          <c:h val="0.80568374053231762"/>
        </c:manualLayout>
      </c:layout>
      <c:bar3DChart>
        <c:barDir val="col"/>
        <c:grouping val="clustered"/>
        <c:ser>
          <c:idx val="0"/>
          <c:order val="0"/>
          <c:tx>
            <c:strRef>
              <c:f>Sheet1!$B$2</c:f>
              <c:strCache>
                <c:ptCount val="1"/>
                <c:pt idx="0">
                  <c:v>Planed Expenditure</c:v>
                </c:pt>
              </c:strCache>
            </c:strRef>
          </c:tx>
          <c:spPr>
            <a:solidFill>
              <a:schemeClr val="accent1"/>
            </a:solidFill>
            <a:ln>
              <a:noFill/>
            </a:ln>
            <a:effectLst/>
            <a:sp3d/>
          </c:spPr>
          <c:dLbls>
            <c:dLbl>
              <c:idx val="0"/>
              <c:layout>
                <c:manualLayout>
                  <c:x val="-8.1454314840296617E-3"/>
                  <c:y val="0"/>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5DD5-4D90-B28F-8E3EB0D98CA8}"/>
                </c:ext>
              </c:extLst>
            </c:dLbl>
            <c:dLbl>
              <c:idx val="2"/>
              <c:layout>
                <c:manualLayout>
                  <c:x val="0"/>
                  <c:y val="0.21302302081993787"/>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40A3-4F1F-BF72-FD7DB03E7DF7}"/>
                </c:ext>
              </c:extLst>
            </c:dLbl>
            <c:spPr>
              <a:noFill/>
              <a:ln>
                <a:noFill/>
              </a:ln>
              <a:effectLst/>
            </c:spPr>
            <c:txPr>
              <a:bodyPr rot="-5400000" spcFirstLastPara="1" vertOverflow="ellipsis" wrap="square" lIns="38100" tIns="19050" rIns="3810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Compensation of employees</c:v>
                </c:pt>
                <c:pt idx="1">
                  <c:v>Goods and services</c:v>
                </c:pt>
                <c:pt idx="2">
                  <c:v>Transfers and subsidies</c:v>
                </c:pt>
                <c:pt idx="3">
                  <c:v>Payments for capital assets</c:v>
                </c:pt>
                <c:pt idx="4">
                  <c:v>Payments for financial assets</c:v>
                </c:pt>
              </c:strCache>
            </c:strRef>
          </c:cat>
          <c:val>
            <c:numRef>
              <c:f>Sheet1!$B$3:$B$7</c:f>
              <c:numCache>
                <c:formatCode>_(* #,##0_);_(* \(#,##0\);_(* "-"_);_(@_)</c:formatCode>
                <c:ptCount val="5"/>
                <c:pt idx="0">
                  <c:v>361993</c:v>
                </c:pt>
                <c:pt idx="1">
                  <c:v>119369</c:v>
                </c:pt>
                <c:pt idx="2">
                  <c:v>6789431</c:v>
                </c:pt>
                <c:pt idx="3">
                  <c:v>6994</c:v>
                </c:pt>
                <c:pt idx="4">
                  <c:v>500</c:v>
                </c:pt>
              </c:numCache>
            </c:numRef>
          </c:val>
          <c:extLst xmlns:c16r2="http://schemas.microsoft.com/office/drawing/2015/06/chart">
            <c:ext xmlns:c16="http://schemas.microsoft.com/office/drawing/2014/chart" uri="{C3380CC4-5D6E-409C-BE32-E72D297353CC}">
              <c16:uniqueId val="{00000001-40A3-4F1F-BF72-FD7DB03E7DF7}"/>
            </c:ext>
          </c:extLst>
        </c:ser>
        <c:ser>
          <c:idx val="1"/>
          <c:order val="1"/>
          <c:tx>
            <c:strRef>
              <c:f>Sheet1!$C$2</c:f>
              <c:strCache>
                <c:ptCount val="1"/>
                <c:pt idx="0">
                  <c:v>Actual expenditure</c:v>
                </c:pt>
              </c:strCache>
            </c:strRef>
          </c:tx>
          <c:spPr>
            <a:solidFill>
              <a:schemeClr val="accent2"/>
            </a:solidFill>
            <a:ln>
              <a:noFill/>
            </a:ln>
            <a:effectLst/>
            <a:sp3d/>
          </c:spPr>
          <c:dLbls>
            <c:dLbl>
              <c:idx val="0"/>
              <c:layout>
                <c:manualLayout>
                  <c:x val="0"/>
                  <c:y val="-7.9005353701369716E-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5DD5-4D90-B28F-8E3EB0D98CA8}"/>
                </c:ext>
              </c:extLst>
            </c:dLbl>
            <c:dLbl>
              <c:idx val="2"/>
              <c:layout>
                <c:manualLayout>
                  <c:x val="-6.0958002153374763E-17"/>
                  <c:y val="0.20334015623721341"/>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40A3-4F1F-BF72-FD7DB03E7DF7}"/>
                </c:ext>
              </c:extLst>
            </c:dLbl>
            <c:spPr>
              <a:noFill/>
              <a:ln>
                <a:noFill/>
              </a:ln>
              <a:effectLst/>
            </c:spPr>
            <c:txPr>
              <a:bodyPr rot="-5400000" spcFirstLastPara="1" vertOverflow="ellipsis" wrap="square" lIns="38100" tIns="19050" rIns="3810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Compensation of employees</c:v>
                </c:pt>
                <c:pt idx="1">
                  <c:v>Goods and services</c:v>
                </c:pt>
                <c:pt idx="2">
                  <c:v>Transfers and subsidies</c:v>
                </c:pt>
                <c:pt idx="3">
                  <c:v>Payments for capital assets</c:v>
                </c:pt>
                <c:pt idx="4">
                  <c:v>Payments for financial assets</c:v>
                </c:pt>
              </c:strCache>
            </c:strRef>
          </c:cat>
          <c:val>
            <c:numRef>
              <c:f>Sheet1!$C$3:$C$7</c:f>
              <c:numCache>
                <c:formatCode>_(* #,##0_);_(* \(#,##0\);_(* "-"_);_(@_)</c:formatCode>
                <c:ptCount val="5"/>
                <c:pt idx="0">
                  <c:v>321938</c:v>
                </c:pt>
                <c:pt idx="1">
                  <c:v>107016</c:v>
                </c:pt>
                <c:pt idx="2">
                  <c:v>6729702</c:v>
                </c:pt>
                <c:pt idx="3">
                  <c:v>6062</c:v>
                </c:pt>
                <c:pt idx="4">
                  <c:v>547</c:v>
                </c:pt>
              </c:numCache>
            </c:numRef>
          </c:val>
          <c:extLst xmlns:c16r2="http://schemas.microsoft.com/office/drawing/2015/06/chart">
            <c:ext xmlns:c16="http://schemas.microsoft.com/office/drawing/2014/chart" uri="{C3380CC4-5D6E-409C-BE32-E72D297353CC}">
              <c16:uniqueId val="{00000003-40A3-4F1F-BF72-FD7DB03E7DF7}"/>
            </c:ext>
          </c:extLst>
        </c:ser>
        <c:ser>
          <c:idx val="2"/>
          <c:order val="2"/>
          <c:tx>
            <c:strRef>
              <c:f>Sheet1!$D$2</c:f>
              <c:strCache>
                <c:ptCount val="1"/>
                <c:pt idx="0">
                  <c:v>Variance</c:v>
                </c:pt>
              </c:strCache>
            </c:strRef>
          </c:tx>
          <c:spPr>
            <a:solidFill>
              <a:schemeClr val="accent3"/>
            </a:solidFill>
            <a:ln>
              <a:noFill/>
            </a:ln>
            <a:effectLst/>
            <a:sp3d/>
          </c:spPr>
          <c:dLbls>
            <c:dLbl>
              <c:idx val="2"/>
              <c:layout>
                <c:manualLayout>
                  <c:x val="9.9750610383410234E-3"/>
                  <c:y val="-3.2276215275748164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40A3-4F1F-BF72-FD7DB03E7DF7}"/>
                </c:ext>
              </c:extLst>
            </c:dLbl>
            <c:dLbl>
              <c:idx val="3"/>
              <c:layout>
                <c:manualLayout>
                  <c:x val="6.6834868757856417E-3"/>
                  <c:y val="-4.3497532447658159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40A3-4F1F-BF72-FD7DB03E7DF7}"/>
                </c:ext>
              </c:extLst>
            </c:dLbl>
            <c:spPr>
              <a:noFill/>
              <a:ln>
                <a:noFill/>
              </a:ln>
              <a:effectLst/>
            </c:spPr>
            <c:txPr>
              <a:bodyPr rot="-5400000" spcFirstLastPara="1" vertOverflow="ellipsis" wrap="square" lIns="38100" tIns="19050" rIns="3810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Compensation of employees</c:v>
                </c:pt>
                <c:pt idx="1">
                  <c:v>Goods and services</c:v>
                </c:pt>
                <c:pt idx="2">
                  <c:v>Transfers and subsidies</c:v>
                </c:pt>
                <c:pt idx="3">
                  <c:v>Payments for capital assets</c:v>
                </c:pt>
                <c:pt idx="4">
                  <c:v>Payments for financial assets</c:v>
                </c:pt>
              </c:strCache>
            </c:strRef>
          </c:cat>
          <c:val>
            <c:numRef>
              <c:f>Sheet1!$D$3:$D$7</c:f>
              <c:numCache>
                <c:formatCode>_ * #,##0_ ;_ * \-#,##0_ ;_ * "-"??_ ;_ @_ </c:formatCode>
                <c:ptCount val="5"/>
                <c:pt idx="0">
                  <c:v>40055</c:v>
                </c:pt>
                <c:pt idx="1">
                  <c:v>12353</c:v>
                </c:pt>
                <c:pt idx="2">
                  <c:v>111734</c:v>
                </c:pt>
                <c:pt idx="3">
                  <c:v>932</c:v>
                </c:pt>
                <c:pt idx="4">
                  <c:v>-47</c:v>
                </c:pt>
              </c:numCache>
            </c:numRef>
          </c:val>
          <c:extLst xmlns:c16r2="http://schemas.microsoft.com/office/drawing/2015/06/chart">
            <c:ext xmlns:c16="http://schemas.microsoft.com/office/drawing/2014/chart" uri="{C3380CC4-5D6E-409C-BE32-E72D297353CC}">
              <c16:uniqueId val="{00000006-40A3-4F1F-BF72-FD7DB03E7DF7}"/>
            </c:ext>
          </c:extLst>
        </c:ser>
        <c:ser>
          <c:idx val="3"/>
          <c:order val="3"/>
          <c:tx>
            <c:strRef>
              <c:f>Sheet1!$E$2</c:f>
              <c:strCache>
                <c:ptCount val="1"/>
                <c:pt idx="0">
                  <c:v>% Variance</c:v>
                </c:pt>
              </c:strCache>
            </c:strRef>
          </c:tx>
          <c:spPr>
            <a:solidFill>
              <a:schemeClr val="accent4"/>
            </a:solidFill>
            <a:ln>
              <a:noFill/>
            </a:ln>
            <a:effectLst/>
            <a:sp3d/>
          </c:spPr>
          <c:dLbls>
            <c:dLbl>
              <c:idx val="2"/>
              <c:layout>
                <c:manualLayout>
                  <c:x val="2.3275142422795721E-2"/>
                  <c:y val="-5.8097187496346708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40A3-4F1F-BF72-FD7DB03E7DF7}"/>
                </c:ext>
              </c:extLst>
            </c:dLbl>
            <c:dLbl>
              <c:idx val="3"/>
              <c:layout>
                <c:manualLayout>
                  <c:x val="2.2974349843844909E-2"/>
                  <c:y val="-4.4200765841669126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40A3-4F1F-BF72-FD7DB03E7DF7}"/>
                </c:ext>
              </c:extLst>
            </c:dLbl>
            <c:spPr>
              <a:noFill/>
              <a:ln>
                <a:noFill/>
              </a:ln>
              <a:effectLst/>
            </c:spPr>
            <c:txPr>
              <a:bodyPr rot="-5400000" spcFirstLastPara="1" vertOverflow="ellipsis" wrap="square" lIns="38100" tIns="19050" rIns="3810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Compensation of employees</c:v>
                </c:pt>
                <c:pt idx="1">
                  <c:v>Goods and services</c:v>
                </c:pt>
                <c:pt idx="2">
                  <c:v>Transfers and subsidies</c:v>
                </c:pt>
                <c:pt idx="3">
                  <c:v>Payments for capital assets</c:v>
                </c:pt>
                <c:pt idx="4">
                  <c:v>Payments for financial assets</c:v>
                </c:pt>
              </c:strCache>
            </c:strRef>
          </c:cat>
          <c:val>
            <c:numRef>
              <c:f>Sheet1!$E$3:$E$7</c:f>
              <c:numCache>
                <c:formatCode>0.0%</c:formatCode>
                <c:ptCount val="5"/>
                <c:pt idx="0">
                  <c:v>0.11065131093695182</c:v>
                </c:pt>
                <c:pt idx="1">
                  <c:v>0.10348582965426535</c:v>
                </c:pt>
                <c:pt idx="2">
                  <c:v>1.6457049198968222E-2</c:v>
                </c:pt>
                <c:pt idx="3">
                  <c:v>0.13325707749499571</c:v>
                </c:pt>
                <c:pt idx="4">
                  <c:v>-9.4000000000000014E-2</c:v>
                </c:pt>
              </c:numCache>
            </c:numRef>
          </c:val>
          <c:extLst xmlns:c16r2="http://schemas.microsoft.com/office/drawing/2015/06/chart">
            <c:ext xmlns:c16="http://schemas.microsoft.com/office/drawing/2014/chart" uri="{C3380CC4-5D6E-409C-BE32-E72D297353CC}">
              <c16:uniqueId val="{00000009-40A3-4F1F-BF72-FD7DB03E7DF7}"/>
            </c:ext>
          </c:extLst>
        </c:ser>
        <c:dLbls>
          <c:showVal val="1"/>
        </c:dLbls>
        <c:shape val="box"/>
        <c:axId val="126638336"/>
        <c:axId val="126668800"/>
        <c:axId val="0"/>
      </c:bar3DChart>
      <c:catAx>
        <c:axId val="126638336"/>
        <c:scaling>
          <c:orientation val="minMax"/>
        </c:scaling>
        <c:axPos val="b"/>
        <c:numFmt formatCode="General" sourceLinked="1"/>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Arial" panose="020B0604020202020204" pitchFamily="34" charset="0"/>
              </a:defRPr>
            </a:pPr>
            <a:endParaRPr lang="en-US"/>
          </a:p>
        </c:txPr>
        <c:crossAx val="126668800"/>
        <c:crosses val="autoZero"/>
        <c:auto val="1"/>
        <c:lblAlgn val="ctr"/>
        <c:lblOffset val="100"/>
      </c:catAx>
      <c:valAx>
        <c:axId val="126668800"/>
        <c:scaling>
          <c:orientation val="minMax"/>
        </c:scaling>
        <c:axPos val="l"/>
        <c:numFmt formatCode="_(* #,##0_);_(* \(#,##0\);_(* &quot;-&quot;_);_(@_)" sourceLinked="1"/>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6638336"/>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Arial" panose="020B0604020202020204" pitchFamily="34" charset="0"/>
            </a:defRPr>
          </a:pPr>
          <a:endParaRPr lang="en-US"/>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219F21-78C8-E243-AC54-4372254978B5}"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21FDE1D9-12A6-BA45-99D4-66B90ED0D2D7}">
      <dgm:prSet custT="1"/>
      <dgm:spPr/>
      <dgm:t>
        <a:bodyPr/>
        <a:lstStyle/>
        <a:p>
          <a:pPr rtl="0"/>
          <a:r>
            <a:rPr lang="en-US" sz="2000" b="1" dirty="0">
              <a:latin typeface="Century Gothic" panose="020B0502020202020204" pitchFamily="34" charset="0"/>
              <a:cs typeface="Arial" panose="020B0604020202020204" pitchFamily="34" charset="0"/>
            </a:rPr>
            <a:t>  A transformed, inclusive, responsive coordinated and efficient NSI. </a:t>
          </a:r>
        </a:p>
      </dgm:t>
    </dgm:pt>
    <dgm:pt modelId="{30AF340D-B61E-0347-850A-72FBB5E748F0}" type="parTrans" cxnId="{28DE894A-8393-F645-AF2D-7BE4C1D645E7}">
      <dgm:prSet/>
      <dgm:spPr/>
      <dgm:t>
        <a:bodyPr/>
        <a:lstStyle/>
        <a:p>
          <a:endParaRPr lang="en-US" sz="2100" b="1">
            <a:latin typeface="Century Gothic" panose="020B0502020202020204" pitchFamily="34" charset="0"/>
            <a:cs typeface="Arial" panose="020B0604020202020204" pitchFamily="34" charset="0"/>
          </a:endParaRPr>
        </a:p>
      </dgm:t>
    </dgm:pt>
    <dgm:pt modelId="{D5A4F777-8AF8-6A40-AB97-1C2F623410AF}" type="sibTrans" cxnId="{28DE894A-8393-F645-AF2D-7BE4C1D645E7}">
      <dgm:prSet/>
      <dgm:spPr/>
      <dgm:t>
        <a:bodyPr/>
        <a:lstStyle/>
        <a:p>
          <a:endParaRPr lang="en-US" sz="2100" b="1">
            <a:latin typeface="Century Gothic" panose="020B0502020202020204" pitchFamily="34" charset="0"/>
            <a:cs typeface="Arial" panose="020B0604020202020204" pitchFamily="34" charset="0"/>
          </a:endParaRPr>
        </a:p>
      </dgm:t>
    </dgm:pt>
    <dgm:pt modelId="{898E700E-9C97-F747-91F0-30B96CBA60B6}">
      <dgm:prSet custT="1"/>
      <dgm:spPr/>
      <dgm:t>
        <a:bodyPr/>
        <a:lstStyle/>
        <a:p>
          <a:pPr marL="179388" indent="0" rtl="0"/>
          <a:r>
            <a:rPr lang="en-ZA" sz="2100" b="1" dirty="0">
              <a:latin typeface="Century Gothic" panose="020B0502020202020204" pitchFamily="34" charset="0"/>
              <a:cs typeface="Arial" panose="020B0604020202020204" pitchFamily="34" charset="0"/>
            </a:rPr>
            <a:t>Knowledge utilisation for economic development</a:t>
          </a:r>
          <a:r>
            <a:rPr lang="en-US" sz="2100" b="1" dirty="0">
              <a:latin typeface="Century Gothic" panose="020B0502020202020204" pitchFamily="34" charset="0"/>
              <a:cs typeface="Arial" panose="020B0604020202020204" pitchFamily="34" charset="0"/>
            </a:rPr>
            <a:t>.</a:t>
          </a:r>
        </a:p>
      </dgm:t>
    </dgm:pt>
    <dgm:pt modelId="{DB2E8F39-CE31-B446-8117-D28C9D2E8EEC}" type="parTrans" cxnId="{2F3C2559-6CB2-4E46-8875-0AC433DF2846}">
      <dgm:prSet/>
      <dgm:spPr/>
      <dgm:t>
        <a:bodyPr/>
        <a:lstStyle/>
        <a:p>
          <a:endParaRPr lang="en-US" sz="2100" b="1">
            <a:latin typeface="Century Gothic" panose="020B0502020202020204" pitchFamily="34" charset="0"/>
            <a:cs typeface="Arial" panose="020B0604020202020204" pitchFamily="34" charset="0"/>
          </a:endParaRPr>
        </a:p>
      </dgm:t>
    </dgm:pt>
    <dgm:pt modelId="{59D4D249-FA2B-F44D-96A6-D74FBE220DAA}" type="sibTrans" cxnId="{2F3C2559-6CB2-4E46-8875-0AC433DF2846}">
      <dgm:prSet/>
      <dgm:spPr/>
      <dgm:t>
        <a:bodyPr/>
        <a:lstStyle/>
        <a:p>
          <a:endParaRPr lang="en-US" sz="2100" b="1">
            <a:latin typeface="Century Gothic" panose="020B0502020202020204" pitchFamily="34" charset="0"/>
            <a:cs typeface="Arial" panose="020B0604020202020204" pitchFamily="34" charset="0"/>
          </a:endParaRPr>
        </a:p>
      </dgm:t>
    </dgm:pt>
    <dgm:pt modelId="{7E8BB700-24CB-174B-A27B-F590983C0DC5}">
      <dgm:prSet custT="1"/>
      <dgm:spPr/>
      <dgm:t>
        <a:bodyPr/>
        <a:lstStyle/>
        <a:p>
          <a:pPr marL="179388" indent="0" rtl="0"/>
          <a:r>
            <a:rPr lang="en-ZA" sz="2100" b="1" dirty="0">
              <a:latin typeface="Century Gothic" panose="020B0502020202020204" pitchFamily="34" charset="0"/>
              <a:cs typeface="Arial" panose="020B0604020202020204" pitchFamily="34" charset="0"/>
            </a:rPr>
            <a:t>Knowledge utilisation for inclusive development</a:t>
          </a:r>
          <a:r>
            <a:rPr lang="en-US" sz="2100" b="1" dirty="0">
              <a:latin typeface="Century Gothic" panose="020B0502020202020204" pitchFamily="34" charset="0"/>
              <a:cs typeface="Arial" panose="020B0604020202020204" pitchFamily="34" charset="0"/>
            </a:rPr>
            <a:t>.</a:t>
          </a:r>
        </a:p>
      </dgm:t>
    </dgm:pt>
    <dgm:pt modelId="{5D94DDF2-9B12-EC4E-AD51-197961B12FD0}" type="parTrans" cxnId="{78A9F8FF-6F0A-C642-8645-B087452BBE40}">
      <dgm:prSet/>
      <dgm:spPr/>
      <dgm:t>
        <a:bodyPr/>
        <a:lstStyle/>
        <a:p>
          <a:endParaRPr lang="en-US" sz="2100" b="1">
            <a:latin typeface="Century Gothic" panose="020B0502020202020204" pitchFamily="34" charset="0"/>
            <a:cs typeface="Arial" panose="020B0604020202020204" pitchFamily="34" charset="0"/>
          </a:endParaRPr>
        </a:p>
      </dgm:t>
    </dgm:pt>
    <dgm:pt modelId="{9F5C8A46-7799-7F47-8E9C-F4D729ECAAB1}" type="sibTrans" cxnId="{78A9F8FF-6F0A-C642-8645-B087452BBE40}">
      <dgm:prSet/>
      <dgm:spPr/>
      <dgm:t>
        <a:bodyPr/>
        <a:lstStyle/>
        <a:p>
          <a:endParaRPr lang="en-US" sz="2100" b="1">
            <a:latin typeface="Century Gothic" panose="020B0502020202020204" pitchFamily="34" charset="0"/>
            <a:cs typeface="Arial" panose="020B0604020202020204" pitchFamily="34" charset="0"/>
          </a:endParaRPr>
        </a:p>
      </dgm:t>
    </dgm:pt>
    <dgm:pt modelId="{708DFAC1-A9DE-CD4F-BBE1-64CE1278654A}">
      <dgm:prSet custT="1"/>
      <dgm:spPr/>
      <dgm:t>
        <a:bodyPr/>
        <a:lstStyle/>
        <a:p>
          <a:pPr rtl="0"/>
          <a:endParaRPr lang="en-US" sz="2100" b="1" dirty="0">
            <a:latin typeface="Century Gothic" panose="020B0502020202020204" pitchFamily="34" charset="0"/>
            <a:cs typeface="Arial" panose="020B0604020202020204" pitchFamily="34" charset="0"/>
          </a:endParaRPr>
        </a:p>
        <a:p>
          <a:pPr rtl="0"/>
          <a:r>
            <a:rPr lang="en-US" sz="1900" b="1" dirty="0">
              <a:latin typeface="Century Gothic" panose="020B0502020202020204" pitchFamily="34" charset="0"/>
              <a:cs typeface="Arial" panose="020B0604020202020204" pitchFamily="34" charset="0"/>
            </a:rPr>
            <a:t>  Human capabilities and skills for the economy and for   development. </a:t>
          </a:r>
        </a:p>
        <a:p>
          <a:pPr marL="0" indent="179388" rtl="0"/>
          <a:endParaRPr lang="en-US" sz="2100" b="1" dirty="0">
            <a:latin typeface="Century Gothic" panose="020B0502020202020204" pitchFamily="34" charset="0"/>
            <a:cs typeface="Arial" panose="020B0604020202020204" pitchFamily="34" charset="0"/>
          </a:endParaRPr>
        </a:p>
      </dgm:t>
    </dgm:pt>
    <dgm:pt modelId="{2E341963-09C4-CF40-AE1B-9C627C766B06}" type="sibTrans" cxnId="{87150037-64D7-A840-8DA5-7A80E2F273C2}">
      <dgm:prSet/>
      <dgm:spPr/>
      <dgm:t>
        <a:bodyPr/>
        <a:lstStyle/>
        <a:p>
          <a:endParaRPr lang="en-US" sz="2100" b="1">
            <a:latin typeface="Century Gothic" panose="020B0502020202020204" pitchFamily="34" charset="0"/>
            <a:cs typeface="Arial" panose="020B0604020202020204" pitchFamily="34" charset="0"/>
          </a:endParaRPr>
        </a:p>
      </dgm:t>
    </dgm:pt>
    <dgm:pt modelId="{0C451482-1ABD-AA4E-AABA-C1EC432B70F1}" type="parTrans" cxnId="{87150037-64D7-A840-8DA5-7A80E2F273C2}">
      <dgm:prSet/>
      <dgm:spPr/>
      <dgm:t>
        <a:bodyPr/>
        <a:lstStyle/>
        <a:p>
          <a:endParaRPr lang="en-US" sz="2100" b="1">
            <a:latin typeface="Century Gothic" panose="020B0502020202020204" pitchFamily="34" charset="0"/>
            <a:cs typeface="Arial" panose="020B0604020202020204" pitchFamily="34" charset="0"/>
          </a:endParaRPr>
        </a:p>
      </dgm:t>
    </dgm:pt>
    <dgm:pt modelId="{4F2D6653-DBE8-4012-BEE1-9E0374185D1C}">
      <dgm:prSet custT="1"/>
      <dgm:spPr/>
      <dgm:t>
        <a:bodyPr/>
        <a:lstStyle/>
        <a:p>
          <a:pPr marL="179388" indent="0"/>
          <a:r>
            <a:rPr lang="en-ZA" sz="2100" b="1" dirty="0">
              <a:latin typeface="Century Gothic" panose="020B0502020202020204" pitchFamily="34" charset="0"/>
              <a:cs typeface="Arial" panose="020B0604020202020204" pitchFamily="34" charset="0"/>
            </a:rPr>
            <a:t>Innovation in support of a capable and developmental state</a:t>
          </a:r>
          <a:endParaRPr lang="en-US" sz="2100" b="1" dirty="0">
            <a:latin typeface="Century Gothic" panose="020B0502020202020204" pitchFamily="34" charset="0"/>
            <a:cs typeface="Arial" panose="020B0604020202020204" pitchFamily="34" charset="0"/>
          </a:endParaRPr>
        </a:p>
      </dgm:t>
    </dgm:pt>
    <dgm:pt modelId="{918D1289-8CE6-4FA5-9984-543924F5FB7F}" type="parTrans" cxnId="{B9D77A94-967F-4758-84E6-B335016FE31A}">
      <dgm:prSet/>
      <dgm:spPr/>
      <dgm:t>
        <a:bodyPr/>
        <a:lstStyle/>
        <a:p>
          <a:endParaRPr lang="en-ZA" sz="2100" b="1">
            <a:latin typeface="Century Gothic" panose="020B0502020202020204" pitchFamily="34" charset="0"/>
            <a:cs typeface="Arial" panose="020B0604020202020204" pitchFamily="34" charset="0"/>
          </a:endParaRPr>
        </a:p>
      </dgm:t>
    </dgm:pt>
    <dgm:pt modelId="{15A55DD9-42B9-42EF-83A8-3C318A54F6CD}" type="sibTrans" cxnId="{B9D77A94-967F-4758-84E6-B335016FE31A}">
      <dgm:prSet/>
      <dgm:spPr/>
      <dgm:t>
        <a:bodyPr/>
        <a:lstStyle/>
        <a:p>
          <a:endParaRPr lang="en-ZA" sz="2100" b="1">
            <a:latin typeface="Century Gothic" panose="020B0502020202020204" pitchFamily="34" charset="0"/>
            <a:cs typeface="Arial" panose="020B0604020202020204" pitchFamily="34" charset="0"/>
          </a:endParaRPr>
        </a:p>
      </dgm:t>
    </dgm:pt>
    <dgm:pt modelId="{D11622B9-817F-AB4F-9E73-2E9383DA7EC3}">
      <dgm:prSet custT="1"/>
      <dgm:spPr/>
      <dgm:t>
        <a:bodyPr/>
        <a:lstStyle/>
        <a:p>
          <a:pPr marL="0" indent="179388" rtl="0"/>
          <a:r>
            <a:rPr lang="en-US" sz="2100" b="1" dirty="0">
              <a:latin typeface="Century Gothic" panose="020B0502020202020204" pitchFamily="34" charset="0"/>
              <a:cs typeface="Arial" panose="020B0604020202020204" pitchFamily="34" charset="0"/>
            </a:rPr>
            <a:t>Increased knowledge generation and innovation outputs.</a:t>
          </a:r>
        </a:p>
      </dgm:t>
    </dgm:pt>
    <dgm:pt modelId="{D24B562F-F26A-E045-8AD2-5C227C48FC41}" type="sibTrans" cxnId="{4077B4AC-27B5-894A-B472-0F2A0CEE4962}">
      <dgm:prSet/>
      <dgm:spPr/>
      <dgm:t>
        <a:bodyPr/>
        <a:lstStyle/>
        <a:p>
          <a:endParaRPr lang="en-US" sz="2100" b="1">
            <a:latin typeface="Century Gothic" panose="020B0502020202020204" pitchFamily="34" charset="0"/>
            <a:cs typeface="Arial" panose="020B0604020202020204" pitchFamily="34" charset="0"/>
          </a:endParaRPr>
        </a:p>
      </dgm:t>
    </dgm:pt>
    <dgm:pt modelId="{AFAE7D64-7466-E24D-9599-6FE4DA09D4B1}" type="parTrans" cxnId="{4077B4AC-27B5-894A-B472-0F2A0CEE4962}">
      <dgm:prSet/>
      <dgm:spPr/>
      <dgm:t>
        <a:bodyPr/>
        <a:lstStyle/>
        <a:p>
          <a:endParaRPr lang="en-US" sz="2100" b="1">
            <a:latin typeface="Century Gothic" panose="020B0502020202020204" pitchFamily="34" charset="0"/>
            <a:cs typeface="Arial" panose="020B0604020202020204" pitchFamily="34" charset="0"/>
          </a:endParaRPr>
        </a:p>
      </dgm:t>
    </dgm:pt>
    <dgm:pt modelId="{BC39DE0E-A489-43BC-9C33-CE45E40099D4}" type="pres">
      <dgm:prSet presAssocID="{AB219F21-78C8-E243-AC54-4372254978B5}" presName="linear" presStyleCnt="0">
        <dgm:presLayoutVars>
          <dgm:animLvl val="lvl"/>
          <dgm:resizeHandles val="exact"/>
        </dgm:presLayoutVars>
      </dgm:prSet>
      <dgm:spPr/>
      <dgm:t>
        <a:bodyPr/>
        <a:lstStyle/>
        <a:p>
          <a:endParaRPr lang="en-US"/>
        </a:p>
      </dgm:t>
    </dgm:pt>
    <dgm:pt modelId="{9065E706-542E-4E6D-810F-7F3465B5AD4F}" type="pres">
      <dgm:prSet presAssocID="{21FDE1D9-12A6-BA45-99D4-66B90ED0D2D7}" presName="parentText" presStyleLbl="node1" presStyleIdx="0" presStyleCnt="6">
        <dgm:presLayoutVars>
          <dgm:chMax val="0"/>
          <dgm:bulletEnabled val="1"/>
        </dgm:presLayoutVars>
      </dgm:prSet>
      <dgm:spPr/>
      <dgm:t>
        <a:bodyPr/>
        <a:lstStyle/>
        <a:p>
          <a:endParaRPr lang="en-US"/>
        </a:p>
      </dgm:t>
    </dgm:pt>
    <dgm:pt modelId="{4B28F80F-BD9E-4916-AE66-293195BF0440}" type="pres">
      <dgm:prSet presAssocID="{D5A4F777-8AF8-6A40-AB97-1C2F623410AF}" presName="spacer" presStyleCnt="0"/>
      <dgm:spPr/>
    </dgm:pt>
    <dgm:pt modelId="{5B8BCA15-9813-4F67-A32A-4136208334A7}" type="pres">
      <dgm:prSet presAssocID="{708DFAC1-A9DE-CD4F-BBE1-64CE1278654A}" presName="parentText" presStyleLbl="node1" presStyleIdx="1" presStyleCnt="6">
        <dgm:presLayoutVars>
          <dgm:chMax val="0"/>
          <dgm:bulletEnabled val="1"/>
        </dgm:presLayoutVars>
      </dgm:prSet>
      <dgm:spPr/>
      <dgm:t>
        <a:bodyPr/>
        <a:lstStyle/>
        <a:p>
          <a:endParaRPr lang="en-US"/>
        </a:p>
      </dgm:t>
    </dgm:pt>
    <dgm:pt modelId="{1F9DE4B8-2DE3-4597-8638-3A2676A4AD07}" type="pres">
      <dgm:prSet presAssocID="{2E341963-09C4-CF40-AE1B-9C627C766B06}" presName="spacer" presStyleCnt="0"/>
      <dgm:spPr/>
    </dgm:pt>
    <dgm:pt modelId="{FD6D5BA4-EAA3-45C0-B124-D668ADA1C03D}" type="pres">
      <dgm:prSet presAssocID="{D11622B9-817F-AB4F-9E73-2E9383DA7EC3}" presName="parentText" presStyleLbl="node1" presStyleIdx="2" presStyleCnt="6">
        <dgm:presLayoutVars>
          <dgm:chMax val="0"/>
          <dgm:bulletEnabled val="1"/>
        </dgm:presLayoutVars>
      </dgm:prSet>
      <dgm:spPr/>
      <dgm:t>
        <a:bodyPr/>
        <a:lstStyle/>
        <a:p>
          <a:endParaRPr lang="en-US"/>
        </a:p>
      </dgm:t>
    </dgm:pt>
    <dgm:pt modelId="{14049E7E-F58F-43A2-8C2A-DA920067273A}" type="pres">
      <dgm:prSet presAssocID="{D24B562F-F26A-E045-8AD2-5C227C48FC41}" presName="spacer" presStyleCnt="0"/>
      <dgm:spPr/>
    </dgm:pt>
    <dgm:pt modelId="{DB561BCA-2B2C-40AB-A104-FFE29185C637}" type="pres">
      <dgm:prSet presAssocID="{898E700E-9C97-F747-91F0-30B96CBA60B6}" presName="parentText" presStyleLbl="node1" presStyleIdx="3" presStyleCnt="6">
        <dgm:presLayoutVars>
          <dgm:chMax val="0"/>
          <dgm:bulletEnabled val="1"/>
        </dgm:presLayoutVars>
      </dgm:prSet>
      <dgm:spPr/>
      <dgm:t>
        <a:bodyPr/>
        <a:lstStyle/>
        <a:p>
          <a:endParaRPr lang="en-US"/>
        </a:p>
      </dgm:t>
    </dgm:pt>
    <dgm:pt modelId="{858CFB90-A613-4F5B-B77C-CE4B9179C93C}" type="pres">
      <dgm:prSet presAssocID="{59D4D249-FA2B-F44D-96A6-D74FBE220DAA}" presName="spacer" presStyleCnt="0"/>
      <dgm:spPr/>
    </dgm:pt>
    <dgm:pt modelId="{BC41D97C-AEA2-4D56-933D-347E36334901}" type="pres">
      <dgm:prSet presAssocID="{7E8BB700-24CB-174B-A27B-F590983C0DC5}" presName="parentText" presStyleLbl="node1" presStyleIdx="4" presStyleCnt="6">
        <dgm:presLayoutVars>
          <dgm:chMax val="0"/>
          <dgm:bulletEnabled val="1"/>
        </dgm:presLayoutVars>
      </dgm:prSet>
      <dgm:spPr/>
      <dgm:t>
        <a:bodyPr/>
        <a:lstStyle/>
        <a:p>
          <a:endParaRPr lang="en-US"/>
        </a:p>
      </dgm:t>
    </dgm:pt>
    <dgm:pt modelId="{6F67133F-C8EC-4FBD-BA92-6521934DD95F}" type="pres">
      <dgm:prSet presAssocID="{9F5C8A46-7799-7F47-8E9C-F4D729ECAAB1}" presName="spacer" presStyleCnt="0"/>
      <dgm:spPr/>
    </dgm:pt>
    <dgm:pt modelId="{0617CF09-EE55-4D56-B3DA-9E336090AE70}" type="pres">
      <dgm:prSet presAssocID="{4F2D6653-DBE8-4012-BEE1-9E0374185D1C}" presName="parentText" presStyleLbl="node1" presStyleIdx="5" presStyleCnt="6">
        <dgm:presLayoutVars>
          <dgm:chMax val="0"/>
          <dgm:bulletEnabled val="1"/>
        </dgm:presLayoutVars>
      </dgm:prSet>
      <dgm:spPr/>
      <dgm:t>
        <a:bodyPr/>
        <a:lstStyle/>
        <a:p>
          <a:endParaRPr lang="en-US"/>
        </a:p>
      </dgm:t>
    </dgm:pt>
  </dgm:ptLst>
  <dgm:cxnLst>
    <dgm:cxn modelId="{6A5829A5-F1D9-4FBD-AC1C-5B004EFF909B}" type="presOf" srcId="{21FDE1D9-12A6-BA45-99D4-66B90ED0D2D7}" destId="{9065E706-542E-4E6D-810F-7F3465B5AD4F}" srcOrd="0" destOrd="0" presId="urn:microsoft.com/office/officeart/2005/8/layout/vList2"/>
    <dgm:cxn modelId="{6CF2A284-849A-4921-AC26-70721A6BFC75}" type="presOf" srcId="{7E8BB700-24CB-174B-A27B-F590983C0DC5}" destId="{BC41D97C-AEA2-4D56-933D-347E36334901}" srcOrd="0" destOrd="0" presId="urn:microsoft.com/office/officeart/2005/8/layout/vList2"/>
    <dgm:cxn modelId="{FFF7D108-EEF9-4DD0-88DC-A2AC5D559D5B}" type="presOf" srcId="{4F2D6653-DBE8-4012-BEE1-9E0374185D1C}" destId="{0617CF09-EE55-4D56-B3DA-9E336090AE70}" srcOrd="0" destOrd="0" presId="urn:microsoft.com/office/officeart/2005/8/layout/vList2"/>
    <dgm:cxn modelId="{87150037-64D7-A840-8DA5-7A80E2F273C2}" srcId="{AB219F21-78C8-E243-AC54-4372254978B5}" destId="{708DFAC1-A9DE-CD4F-BBE1-64CE1278654A}" srcOrd="1" destOrd="0" parTransId="{0C451482-1ABD-AA4E-AABA-C1EC432B70F1}" sibTransId="{2E341963-09C4-CF40-AE1B-9C627C766B06}"/>
    <dgm:cxn modelId="{28DE894A-8393-F645-AF2D-7BE4C1D645E7}" srcId="{AB219F21-78C8-E243-AC54-4372254978B5}" destId="{21FDE1D9-12A6-BA45-99D4-66B90ED0D2D7}" srcOrd="0" destOrd="0" parTransId="{30AF340D-B61E-0347-850A-72FBB5E748F0}" sibTransId="{D5A4F777-8AF8-6A40-AB97-1C2F623410AF}"/>
    <dgm:cxn modelId="{4077B4AC-27B5-894A-B472-0F2A0CEE4962}" srcId="{AB219F21-78C8-E243-AC54-4372254978B5}" destId="{D11622B9-817F-AB4F-9E73-2E9383DA7EC3}" srcOrd="2" destOrd="0" parTransId="{AFAE7D64-7466-E24D-9599-6FE4DA09D4B1}" sibTransId="{D24B562F-F26A-E045-8AD2-5C227C48FC41}"/>
    <dgm:cxn modelId="{118DD19F-DF9E-4AC7-83B3-5535A7185BC9}" type="presOf" srcId="{D11622B9-817F-AB4F-9E73-2E9383DA7EC3}" destId="{FD6D5BA4-EAA3-45C0-B124-D668ADA1C03D}" srcOrd="0" destOrd="0" presId="urn:microsoft.com/office/officeart/2005/8/layout/vList2"/>
    <dgm:cxn modelId="{78A9F8FF-6F0A-C642-8645-B087452BBE40}" srcId="{AB219F21-78C8-E243-AC54-4372254978B5}" destId="{7E8BB700-24CB-174B-A27B-F590983C0DC5}" srcOrd="4" destOrd="0" parTransId="{5D94DDF2-9B12-EC4E-AD51-197961B12FD0}" sibTransId="{9F5C8A46-7799-7F47-8E9C-F4D729ECAAB1}"/>
    <dgm:cxn modelId="{44C46CC6-FB7F-468A-BEE4-51E100C86E00}" type="presOf" srcId="{898E700E-9C97-F747-91F0-30B96CBA60B6}" destId="{DB561BCA-2B2C-40AB-A104-FFE29185C637}" srcOrd="0" destOrd="0" presId="urn:microsoft.com/office/officeart/2005/8/layout/vList2"/>
    <dgm:cxn modelId="{E5F4183D-337A-47C6-BF34-9A241B8DB5D5}" type="presOf" srcId="{708DFAC1-A9DE-CD4F-BBE1-64CE1278654A}" destId="{5B8BCA15-9813-4F67-A32A-4136208334A7}" srcOrd="0" destOrd="0" presId="urn:microsoft.com/office/officeart/2005/8/layout/vList2"/>
    <dgm:cxn modelId="{2F3C2559-6CB2-4E46-8875-0AC433DF2846}" srcId="{AB219F21-78C8-E243-AC54-4372254978B5}" destId="{898E700E-9C97-F747-91F0-30B96CBA60B6}" srcOrd="3" destOrd="0" parTransId="{DB2E8F39-CE31-B446-8117-D28C9D2E8EEC}" sibTransId="{59D4D249-FA2B-F44D-96A6-D74FBE220DAA}"/>
    <dgm:cxn modelId="{ACD0EA63-82E9-4C47-9726-6A5ED387DCE5}" type="presOf" srcId="{AB219F21-78C8-E243-AC54-4372254978B5}" destId="{BC39DE0E-A489-43BC-9C33-CE45E40099D4}" srcOrd="0" destOrd="0" presId="urn:microsoft.com/office/officeart/2005/8/layout/vList2"/>
    <dgm:cxn modelId="{B9D77A94-967F-4758-84E6-B335016FE31A}" srcId="{AB219F21-78C8-E243-AC54-4372254978B5}" destId="{4F2D6653-DBE8-4012-BEE1-9E0374185D1C}" srcOrd="5" destOrd="0" parTransId="{918D1289-8CE6-4FA5-9984-543924F5FB7F}" sibTransId="{15A55DD9-42B9-42EF-83A8-3C318A54F6CD}"/>
    <dgm:cxn modelId="{D88CEAD1-3AFF-4EB3-9E85-DC0D18E1C488}" type="presParOf" srcId="{BC39DE0E-A489-43BC-9C33-CE45E40099D4}" destId="{9065E706-542E-4E6D-810F-7F3465B5AD4F}" srcOrd="0" destOrd="0" presId="urn:microsoft.com/office/officeart/2005/8/layout/vList2"/>
    <dgm:cxn modelId="{1225987E-5F45-44CA-B686-C3441B3A7DC9}" type="presParOf" srcId="{BC39DE0E-A489-43BC-9C33-CE45E40099D4}" destId="{4B28F80F-BD9E-4916-AE66-293195BF0440}" srcOrd="1" destOrd="0" presId="urn:microsoft.com/office/officeart/2005/8/layout/vList2"/>
    <dgm:cxn modelId="{ACF721CD-8F5A-48E9-8F81-2B45065501BE}" type="presParOf" srcId="{BC39DE0E-A489-43BC-9C33-CE45E40099D4}" destId="{5B8BCA15-9813-4F67-A32A-4136208334A7}" srcOrd="2" destOrd="0" presId="urn:microsoft.com/office/officeart/2005/8/layout/vList2"/>
    <dgm:cxn modelId="{A4C27A71-30F9-4F40-8655-84A58603C63A}" type="presParOf" srcId="{BC39DE0E-A489-43BC-9C33-CE45E40099D4}" destId="{1F9DE4B8-2DE3-4597-8638-3A2676A4AD07}" srcOrd="3" destOrd="0" presId="urn:microsoft.com/office/officeart/2005/8/layout/vList2"/>
    <dgm:cxn modelId="{5BF5134A-5DBE-4317-8F6A-5B6C06B98258}" type="presParOf" srcId="{BC39DE0E-A489-43BC-9C33-CE45E40099D4}" destId="{FD6D5BA4-EAA3-45C0-B124-D668ADA1C03D}" srcOrd="4" destOrd="0" presId="urn:microsoft.com/office/officeart/2005/8/layout/vList2"/>
    <dgm:cxn modelId="{EC1B926A-C22F-4D2E-B71A-8186FD9E35D8}" type="presParOf" srcId="{BC39DE0E-A489-43BC-9C33-CE45E40099D4}" destId="{14049E7E-F58F-43A2-8C2A-DA920067273A}" srcOrd="5" destOrd="0" presId="urn:microsoft.com/office/officeart/2005/8/layout/vList2"/>
    <dgm:cxn modelId="{B00364E9-78E0-4166-8721-740A7B19EE3B}" type="presParOf" srcId="{BC39DE0E-A489-43BC-9C33-CE45E40099D4}" destId="{DB561BCA-2B2C-40AB-A104-FFE29185C637}" srcOrd="6" destOrd="0" presId="urn:microsoft.com/office/officeart/2005/8/layout/vList2"/>
    <dgm:cxn modelId="{583FF1A0-A774-4A14-BB98-64B8E6A39C8D}" type="presParOf" srcId="{BC39DE0E-A489-43BC-9C33-CE45E40099D4}" destId="{858CFB90-A613-4F5B-B77C-CE4B9179C93C}" srcOrd="7" destOrd="0" presId="urn:microsoft.com/office/officeart/2005/8/layout/vList2"/>
    <dgm:cxn modelId="{E04EE69E-5499-40D4-AEAA-EE461EBE41B2}" type="presParOf" srcId="{BC39DE0E-A489-43BC-9C33-CE45E40099D4}" destId="{BC41D97C-AEA2-4D56-933D-347E36334901}" srcOrd="8" destOrd="0" presId="urn:microsoft.com/office/officeart/2005/8/layout/vList2"/>
    <dgm:cxn modelId="{DA898849-D11F-438E-87E2-BC43FC144BD6}" type="presParOf" srcId="{BC39DE0E-A489-43BC-9C33-CE45E40099D4}" destId="{6F67133F-C8EC-4FBD-BA92-6521934DD95F}" srcOrd="9" destOrd="0" presId="urn:microsoft.com/office/officeart/2005/8/layout/vList2"/>
    <dgm:cxn modelId="{6FF6DE89-67DE-4723-AC24-B7C2DFD46031}" type="presParOf" srcId="{BC39DE0E-A489-43BC-9C33-CE45E40099D4}" destId="{0617CF09-EE55-4D56-B3DA-9E336090AE70}" srcOrd="1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F6CE17-D923-42B5-82B2-41DDB9072B93}" type="doc">
      <dgm:prSet loTypeId="urn:microsoft.com/office/officeart/2005/8/layout/vList2" loCatId="list" qsTypeId="urn:microsoft.com/office/officeart/2005/8/quickstyle/3d3" qsCatId="3D" csTypeId="urn:microsoft.com/office/officeart/2005/8/colors/accent0_3" csCatId="mainScheme" phldr="1"/>
      <dgm:spPr/>
      <dgm:t>
        <a:bodyPr/>
        <a:lstStyle/>
        <a:p>
          <a:endParaRPr lang="en-GB"/>
        </a:p>
      </dgm:t>
    </dgm:pt>
    <dgm:pt modelId="{E69819B2-C778-4D75-A019-9C1017CEBFE5}">
      <dgm:prSet phldrT="[Text]" custT="1"/>
      <dgm:spPr>
        <a:solidFill>
          <a:schemeClr val="tx2">
            <a:lumMod val="60000"/>
            <a:lumOff val="40000"/>
          </a:schemeClr>
        </a:solidFill>
      </dgm:spPr>
      <dgm:t>
        <a:bodyPr/>
        <a:lstStyle/>
        <a:p>
          <a:pPr algn="ctr"/>
          <a:endParaRPr lang="en-US" sz="3200" b="1" dirty="0">
            <a:solidFill>
              <a:schemeClr val="bg1"/>
            </a:solidFill>
            <a:latin typeface="Century Gothic" panose="020B0502020202020204" pitchFamily="34" charset="0"/>
            <a:cs typeface="Arial" panose="020B0604020202020204" pitchFamily="34" charset="0"/>
          </a:endParaRPr>
        </a:p>
        <a:p>
          <a:pPr algn="ctr"/>
          <a:r>
            <a:rPr lang="en-US" sz="3600" b="1" dirty="0">
              <a:solidFill>
                <a:srgbClr val="FFC000"/>
              </a:solidFill>
              <a:latin typeface="Century Gothic" panose="020B0502020202020204" pitchFamily="34" charset="0"/>
              <a:cs typeface="Arial" panose="020B0604020202020204" pitchFamily="34" charset="0"/>
            </a:rPr>
            <a:t>DSI PERFORMANCE HIGHLIGHTS</a:t>
          </a:r>
        </a:p>
        <a:p>
          <a:pPr algn="ctr"/>
          <a:endParaRPr lang="en-GB" sz="3200" b="1" dirty="0">
            <a:solidFill>
              <a:schemeClr val="bg1"/>
            </a:solidFill>
            <a:latin typeface="Century Gothic" panose="020B0502020202020204" pitchFamily="34" charset="0"/>
            <a:cs typeface="Arial" panose="020B0604020202020204" pitchFamily="34" charset="0"/>
          </a:endParaRPr>
        </a:p>
      </dgm:t>
    </dgm:pt>
    <dgm:pt modelId="{91C5A170-9B67-4EE4-A5C7-B554F7C2AFFC}" type="parTrans" cxnId="{403F4171-5307-477F-A2CE-AAA6DA22F4B2}">
      <dgm:prSet/>
      <dgm:spPr/>
      <dgm:t>
        <a:bodyPr/>
        <a:lstStyle/>
        <a:p>
          <a:endParaRPr lang="en-GB" sz="3200"/>
        </a:p>
      </dgm:t>
    </dgm:pt>
    <dgm:pt modelId="{C0749945-6830-4AF9-B746-03615859FBBE}" type="sibTrans" cxnId="{403F4171-5307-477F-A2CE-AAA6DA22F4B2}">
      <dgm:prSet/>
      <dgm:spPr/>
      <dgm:t>
        <a:bodyPr/>
        <a:lstStyle/>
        <a:p>
          <a:endParaRPr lang="en-GB" sz="3200"/>
        </a:p>
      </dgm:t>
    </dgm:pt>
    <dgm:pt modelId="{CE195D97-4810-468D-933E-CAC6DE4C5A87}">
      <dgm:prSet phldrT="[Text]" custT="1"/>
      <dgm:spPr/>
      <dgm:t>
        <a:bodyPr/>
        <a:lstStyle/>
        <a:p>
          <a:endParaRPr lang="en-GB" sz="3200" dirty="0"/>
        </a:p>
      </dgm:t>
    </dgm:pt>
    <dgm:pt modelId="{A06DAAA3-7715-4AFE-A04E-00C69501CD6F}" type="parTrans" cxnId="{AC5F4D28-9034-467A-9F95-7B166B7CC8E5}">
      <dgm:prSet/>
      <dgm:spPr/>
      <dgm:t>
        <a:bodyPr/>
        <a:lstStyle/>
        <a:p>
          <a:endParaRPr lang="en-GB" sz="3200"/>
        </a:p>
      </dgm:t>
    </dgm:pt>
    <dgm:pt modelId="{2125CC21-1BA1-4340-8CBF-6A179699022E}" type="sibTrans" cxnId="{AC5F4D28-9034-467A-9F95-7B166B7CC8E5}">
      <dgm:prSet/>
      <dgm:spPr/>
      <dgm:t>
        <a:bodyPr/>
        <a:lstStyle/>
        <a:p>
          <a:endParaRPr lang="en-GB" sz="3200"/>
        </a:p>
      </dgm:t>
    </dgm:pt>
    <dgm:pt modelId="{F1DE9BB3-A5F2-4251-99AD-0D2D11B76D9C}" type="pres">
      <dgm:prSet presAssocID="{08F6CE17-D923-42B5-82B2-41DDB9072B93}" presName="linear" presStyleCnt="0">
        <dgm:presLayoutVars>
          <dgm:animLvl val="lvl"/>
          <dgm:resizeHandles val="exact"/>
        </dgm:presLayoutVars>
      </dgm:prSet>
      <dgm:spPr/>
      <dgm:t>
        <a:bodyPr/>
        <a:lstStyle/>
        <a:p>
          <a:endParaRPr lang="en-US"/>
        </a:p>
      </dgm:t>
    </dgm:pt>
    <dgm:pt modelId="{EC8DC889-2541-4582-880E-89E3AD5F2B91}" type="pres">
      <dgm:prSet presAssocID="{E69819B2-C778-4D75-A019-9C1017CEBFE5}" presName="parentText" presStyleLbl="node1" presStyleIdx="0" presStyleCnt="1" custScaleX="96639" custScaleY="66050" custLinFactNeighborY="28637">
        <dgm:presLayoutVars>
          <dgm:chMax val="0"/>
          <dgm:bulletEnabled val="1"/>
        </dgm:presLayoutVars>
      </dgm:prSet>
      <dgm:spPr/>
      <dgm:t>
        <a:bodyPr/>
        <a:lstStyle/>
        <a:p>
          <a:endParaRPr lang="en-US"/>
        </a:p>
      </dgm:t>
    </dgm:pt>
    <dgm:pt modelId="{E1C91CC1-E606-4BE9-9E4E-F496581E7F73}" type="pres">
      <dgm:prSet presAssocID="{E69819B2-C778-4D75-A019-9C1017CEBFE5}" presName="childText" presStyleLbl="revTx" presStyleIdx="0" presStyleCnt="1">
        <dgm:presLayoutVars>
          <dgm:bulletEnabled val="1"/>
        </dgm:presLayoutVars>
      </dgm:prSet>
      <dgm:spPr/>
      <dgm:t>
        <a:bodyPr/>
        <a:lstStyle/>
        <a:p>
          <a:endParaRPr lang="en-US"/>
        </a:p>
      </dgm:t>
    </dgm:pt>
  </dgm:ptLst>
  <dgm:cxnLst>
    <dgm:cxn modelId="{150B889C-0197-4844-9BFB-A2440F826CFD}" type="presOf" srcId="{CE195D97-4810-468D-933E-CAC6DE4C5A87}" destId="{E1C91CC1-E606-4BE9-9E4E-F496581E7F73}" srcOrd="0" destOrd="0" presId="urn:microsoft.com/office/officeart/2005/8/layout/vList2"/>
    <dgm:cxn modelId="{AC5F4D28-9034-467A-9F95-7B166B7CC8E5}" srcId="{E69819B2-C778-4D75-A019-9C1017CEBFE5}" destId="{CE195D97-4810-468D-933E-CAC6DE4C5A87}" srcOrd="0" destOrd="0" parTransId="{A06DAAA3-7715-4AFE-A04E-00C69501CD6F}" sibTransId="{2125CC21-1BA1-4340-8CBF-6A179699022E}"/>
    <dgm:cxn modelId="{403F4171-5307-477F-A2CE-AAA6DA22F4B2}" srcId="{08F6CE17-D923-42B5-82B2-41DDB9072B93}" destId="{E69819B2-C778-4D75-A019-9C1017CEBFE5}" srcOrd="0" destOrd="0" parTransId="{91C5A170-9B67-4EE4-A5C7-B554F7C2AFFC}" sibTransId="{C0749945-6830-4AF9-B746-03615859FBBE}"/>
    <dgm:cxn modelId="{921658FE-F9E5-FB45-87DC-55EEA740EA71}" type="presOf" srcId="{E69819B2-C778-4D75-A019-9C1017CEBFE5}" destId="{EC8DC889-2541-4582-880E-89E3AD5F2B91}" srcOrd="0" destOrd="0" presId="urn:microsoft.com/office/officeart/2005/8/layout/vList2"/>
    <dgm:cxn modelId="{F2766300-BA4F-7F48-9D24-B2C59CD7EFA0}" type="presOf" srcId="{08F6CE17-D923-42B5-82B2-41DDB9072B93}" destId="{F1DE9BB3-A5F2-4251-99AD-0D2D11B76D9C}" srcOrd="0" destOrd="0" presId="urn:microsoft.com/office/officeart/2005/8/layout/vList2"/>
    <dgm:cxn modelId="{B5FF634C-3014-3345-94E2-CAAF1E54DCBB}" type="presParOf" srcId="{F1DE9BB3-A5F2-4251-99AD-0D2D11B76D9C}" destId="{EC8DC889-2541-4582-880E-89E3AD5F2B91}" srcOrd="0" destOrd="0" presId="urn:microsoft.com/office/officeart/2005/8/layout/vList2"/>
    <dgm:cxn modelId="{EC1716E8-DCCA-8746-A09A-DF28FC8B6FC6}" type="presParOf" srcId="{F1DE9BB3-A5F2-4251-99AD-0D2D11B76D9C}" destId="{E1C91CC1-E606-4BE9-9E4E-F496581E7F73}" srcOrd="1"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F6CE17-D923-42B5-82B2-41DDB9072B93}" type="doc">
      <dgm:prSet loTypeId="urn:microsoft.com/office/officeart/2005/8/layout/vList2" loCatId="list" qsTypeId="urn:microsoft.com/office/officeart/2005/8/quickstyle/3d3" qsCatId="3D" csTypeId="urn:microsoft.com/office/officeart/2005/8/colors/accent0_3" csCatId="mainScheme" phldr="1"/>
      <dgm:spPr/>
      <dgm:t>
        <a:bodyPr/>
        <a:lstStyle/>
        <a:p>
          <a:endParaRPr lang="en-GB"/>
        </a:p>
      </dgm:t>
    </dgm:pt>
    <dgm:pt modelId="{E69819B2-C778-4D75-A019-9C1017CEBFE5}">
      <dgm:prSet phldrT="[Text]" custT="1"/>
      <dgm:spPr>
        <a:solidFill>
          <a:schemeClr val="tx2">
            <a:lumMod val="60000"/>
            <a:lumOff val="40000"/>
          </a:schemeClr>
        </a:solidFill>
      </dgm:spPr>
      <dgm:t>
        <a:bodyPr/>
        <a:lstStyle/>
        <a:p>
          <a:pPr algn="ctr"/>
          <a:r>
            <a:rPr lang="en-US" sz="3200" b="1" dirty="0">
              <a:solidFill>
                <a:srgbClr val="FFC000"/>
              </a:solidFill>
              <a:latin typeface="Century Gothic" panose="020B0502020202020204" pitchFamily="34" charset="0"/>
              <a:cs typeface="Arial" pitchFamily="34" charset="0"/>
            </a:rPr>
            <a:t>UNACHIEVED ANNUAL TARGETS</a:t>
          </a:r>
          <a:endParaRPr lang="en-GB" sz="3200" b="1" dirty="0">
            <a:solidFill>
              <a:srgbClr val="FFC000"/>
            </a:solidFill>
            <a:latin typeface="Century Gothic" panose="020B0502020202020204" pitchFamily="34" charset="0"/>
            <a:cs typeface="Arial" pitchFamily="34" charset="0"/>
          </a:endParaRPr>
        </a:p>
      </dgm:t>
    </dgm:pt>
    <dgm:pt modelId="{91C5A170-9B67-4EE4-A5C7-B554F7C2AFFC}" type="parTrans" cxnId="{403F4171-5307-477F-A2CE-AAA6DA22F4B2}">
      <dgm:prSet/>
      <dgm:spPr/>
      <dgm:t>
        <a:bodyPr/>
        <a:lstStyle/>
        <a:p>
          <a:endParaRPr lang="en-GB"/>
        </a:p>
      </dgm:t>
    </dgm:pt>
    <dgm:pt modelId="{C0749945-6830-4AF9-B746-03615859FBBE}" type="sibTrans" cxnId="{403F4171-5307-477F-A2CE-AAA6DA22F4B2}">
      <dgm:prSet/>
      <dgm:spPr/>
      <dgm:t>
        <a:bodyPr/>
        <a:lstStyle/>
        <a:p>
          <a:endParaRPr lang="en-GB"/>
        </a:p>
      </dgm:t>
    </dgm:pt>
    <dgm:pt modelId="{F1DE9BB3-A5F2-4251-99AD-0D2D11B76D9C}" type="pres">
      <dgm:prSet presAssocID="{08F6CE17-D923-42B5-82B2-41DDB9072B93}" presName="linear" presStyleCnt="0">
        <dgm:presLayoutVars>
          <dgm:animLvl val="lvl"/>
          <dgm:resizeHandles val="exact"/>
        </dgm:presLayoutVars>
      </dgm:prSet>
      <dgm:spPr/>
      <dgm:t>
        <a:bodyPr/>
        <a:lstStyle/>
        <a:p>
          <a:endParaRPr lang="en-US"/>
        </a:p>
      </dgm:t>
    </dgm:pt>
    <dgm:pt modelId="{EC8DC889-2541-4582-880E-89E3AD5F2B91}" type="pres">
      <dgm:prSet presAssocID="{E69819B2-C778-4D75-A019-9C1017CEBFE5}" presName="parentText" presStyleLbl="node1" presStyleIdx="0" presStyleCnt="1" custScaleY="76687" custLinFactNeighborY="28637">
        <dgm:presLayoutVars>
          <dgm:chMax val="0"/>
          <dgm:bulletEnabled val="1"/>
        </dgm:presLayoutVars>
      </dgm:prSet>
      <dgm:spPr/>
      <dgm:t>
        <a:bodyPr/>
        <a:lstStyle/>
        <a:p>
          <a:endParaRPr lang="en-US"/>
        </a:p>
      </dgm:t>
    </dgm:pt>
  </dgm:ptLst>
  <dgm:cxnLst>
    <dgm:cxn modelId="{403F4171-5307-477F-A2CE-AAA6DA22F4B2}" srcId="{08F6CE17-D923-42B5-82B2-41DDB9072B93}" destId="{E69819B2-C778-4D75-A019-9C1017CEBFE5}" srcOrd="0" destOrd="0" parTransId="{91C5A170-9B67-4EE4-A5C7-B554F7C2AFFC}" sibTransId="{C0749945-6830-4AF9-B746-03615859FBBE}"/>
    <dgm:cxn modelId="{E769DB0A-85F8-A349-8E4F-F43F70DF0BC2}" type="presOf" srcId="{08F6CE17-D923-42B5-82B2-41DDB9072B93}" destId="{F1DE9BB3-A5F2-4251-99AD-0D2D11B76D9C}" srcOrd="0" destOrd="0" presId="urn:microsoft.com/office/officeart/2005/8/layout/vList2"/>
    <dgm:cxn modelId="{3C4586BB-5D74-2144-903B-E41B02F1E9F2}" type="presOf" srcId="{E69819B2-C778-4D75-A019-9C1017CEBFE5}" destId="{EC8DC889-2541-4582-880E-89E3AD5F2B91}" srcOrd="0" destOrd="0" presId="urn:microsoft.com/office/officeart/2005/8/layout/vList2"/>
    <dgm:cxn modelId="{F39E8C40-BB6E-5E48-8469-21921BE334DE}" type="presParOf" srcId="{F1DE9BB3-A5F2-4251-99AD-0D2D11B76D9C}" destId="{EC8DC889-2541-4582-880E-89E3AD5F2B91}"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8F6CE17-D923-42B5-82B2-41DDB9072B93}" type="doc">
      <dgm:prSet loTypeId="urn:microsoft.com/office/officeart/2005/8/layout/vList2" loCatId="list" qsTypeId="urn:microsoft.com/office/officeart/2005/8/quickstyle/3d3" qsCatId="3D" csTypeId="urn:microsoft.com/office/officeart/2005/8/colors/accent0_3" csCatId="mainScheme" phldr="1"/>
      <dgm:spPr/>
      <dgm:t>
        <a:bodyPr/>
        <a:lstStyle/>
        <a:p>
          <a:endParaRPr lang="en-GB"/>
        </a:p>
      </dgm:t>
    </dgm:pt>
    <dgm:pt modelId="{E69819B2-C778-4D75-A019-9C1017CEBFE5}">
      <dgm:prSet phldrT="[Text]" custT="1"/>
      <dgm:spPr>
        <a:solidFill>
          <a:schemeClr val="tx2">
            <a:lumMod val="60000"/>
            <a:lumOff val="40000"/>
          </a:schemeClr>
        </a:solidFill>
      </dgm:spPr>
      <dgm:t>
        <a:bodyPr/>
        <a:lstStyle/>
        <a:p>
          <a:pPr algn="ctr"/>
          <a:r>
            <a:rPr lang="en-GB" sz="3600" b="1" dirty="0">
              <a:solidFill>
                <a:srgbClr val="FFC000"/>
              </a:solidFill>
              <a:latin typeface="Gill Sans MT" pitchFamily="34" charset="0"/>
              <a:cs typeface="Arial" pitchFamily="34" charset="0"/>
            </a:rPr>
            <a:t>FINANCIAL PERFORMANCE </a:t>
          </a:r>
        </a:p>
      </dgm:t>
    </dgm:pt>
    <dgm:pt modelId="{91C5A170-9B67-4EE4-A5C7-B554F7C2AFFC}" type="parTrans" cxnId="{403F4171-5307-477F-A2CE-AAA6DA22F4B2}">
      <dgm:prSet/>
      <dgm:spPr/>
      <dgm:t>
        <a:bodyPr/>
        <a:lstStyle/>
        <a:p>
          <a:endParaRPr lang="en-GB"/>
        </a:p>
      </dgm:t>
    </dgm:pt>
    <dgm:pt modelId="{C0749945-6830-4AF9-B746-03615859FBBE}" type="sibTrans" cxnId="{403F4171-5307-477F-A2CE-AAA6DA22F4B2}">
      <dgm:prSet/>
      <dgm:spPr/>
      <dgm:t>
        <a:bodyPr/>
        <a:lstStyle/>
        <a:p>
          <a:endParaRPr lang="en-GB"/>
        </a:p>
      </dgm:t>
    </dgm:pt>
    <dgm:pt modelId="{F1DE9BB3-A5F2-4251-99AD-0D2D11B76D9C}" type="pres">
      <dgm:prSet presAssocID="{08F6CE17-D923-42B5-82B2-41DDB9072B93}" presName="linear" presStyleCnt="0">
        <dgm:presLayoutVars>
          <dgm:animLvl val="lvl"/>
          <dgm:resizeHandles val="exact"/>
        </dgm:presLayoutVars>
      </dgm:prSet>
      <dgm:spPr/>
      <dgm:t>
        <a:bodyPr/>
        <a:lstStyle/>
        <a:p>
          <a:endParaRPr lang="en-US"/>
        </a:p>
      </dgm:t>
    </dgm:pt>
    <dgm:pt modelId="{EC8DC889-2541-4582-880E-89E3AD5F2B91}" type="pres">
      <dgm:prSet presAssocID="{E69819B2-C778-4D75-A019-9C1017CEBFE5}" presName="parentText" presStyleLbl="node1" presStyleIdx="0" presStyleCnt="1" custLinFactNeighborY="5610">
        <dgm:presLayoutVars>
          <dgm:chMax val="0"/>
          <dgm:bulletEnabled val="1"/>
        </dgm:presLayoutVars>
      </dgm:prSet>
      <dgm:spPr/>
      <dgm:t>
        <a:bodyPr/>
        <a:lstStyle/>
        <a:p>
          <a:endParaRPr lang="en-US"/>
        </a:p>
      </dgm:t>
    </dgm:pt>
  </dgm:ptLst>
  <dgm:cxnLst>
    <dgm:cxn modelId="{46C1BA27-2501-4342-AF75-7A888484C9AD}" type="presOf" srcId="{08F6CE17-D923-42B5-82B2-41DDB9072B93}" destId="{F1DE9BB3-A5F2-4251-99AD-0D2D11B76D9C}" srcOrd="0" destOrd="0" presId="urn:microsoft.com/office/officeart/2005/8/layout/vList2"/>
    <dgm:cxn modelId="{403F4171-5307-477F-A2CE-AAA6DA22F4B2}" srcId="{08F6CE17-D923-42B5-82B2-41DDB9072B93}" destId="{E69819B2-C778-4D75-A019-9C1017CEBFE5}" srcOrd="0" destOrd="0" parTransId="{91C5A170-9B67-4EE4-A5C7-B554F7C2AFFC}" sibTransId="{C0749945-6830-4AF9-B746-03615859FBBE}"/>
    <dgm:cxn modelId="{366D8A9B-92CB-6847-9E7E-F28AECC912D5}" type="presOf" srcId="{E69819B2-C778-4D75-A019-9C1017CEBFE5}" destId="{EC8DC889-2541-4582-880E-89E3AD5F2B91}" srcOrd="0" destOrd="0" presId="urn:microsoft.com/office/officeart/2005/8/layout/vList2"/>
    <dgm:cxn modelId="{A6627443-8371-2749-9DE6-E29556B9CDA5}" type="presParOf" srcId="{F1DE9BB3-A5F2-4251-99AD-0D2D11B76D9C}" destId="{EC8DC889-2541-4582-880E-89E3AD5F2B91}"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065E706-542E-4E6D-810F-7F3465B5AD4F}">
      <dsp:nvSpPr>
        <dsp:cNvPr id="0" name=""/>
        <dsp:cNvSpPr/>
      </dsp:nvSpPr>
      <dsp:spPr>
        <a:xfrm>
          <a:off x="0" y="772"/>
          <a:ext cx="9144000" cy="841758"/>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a:latin typeface="Century Gothic" panose="020B0502020202020204" pitchFamily="34" charset="0"/>
              <a:cs typeface="Arial" panose="020B0604020202020204" pitchFamily="34" charset="0"/>
            </a:rPr>
            <a:t>  A transformed, inclusive, responsive coordinated and efficient NSI. </a:t>
          </a:r>
        </a:p>
      </dsp:txBody>
      <dsp:txXfrm>
        <a:off x="0" y="772"/>
        <a:ext cx="9144000" cy="841758"/>
      </dsp:txXfrm>
    </dsp:sp>
    <dsp:sp modelId="{5B8BCA15-9813-4F67-A32A-4136208334A7}">
      <dsp:nvSpPr>
        <dsp:cNvPr id="0" name=""/>
        <dsp:cNvSpPr/>
      </dsp:nvSpPr>
      <dsp:spPr>
        <a:xfrm>
          <a:off x="0" y="851320"/>
          <a:ext cx="9144000" cy="841758"/>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endParaRPr lang="en-US" sz="2100" b="1" kern="1200" dirty="0">
            <a:latin typeface="Century Gothic" panose="020B0502020202020204" pitchFamily="34" charset="0"/>
            <a:cs typeface="Arial" panose="020B0604020202020204" pitchFamily="34" charset="0"/>
          </a:endParaRPr>
        </a:p>
        <a:p>
          <a:pPr lvl="0" algn="l" defTabSz="933450" rtl="0">
            <a:lnSpc>
              <a:spcPct val="90000"/>
            </a:lnSpc>
            <a:spcBef>
              <a:spcPct val="0"/>
            </a:spcBef>
            <a:spcAft>
              <a:spcPct val="35000"/>
            </a:spcAft>
          </a:pPr>
          <a:r>
            <a:rPr lang="en-US" sz="1900" b="1" kern="1200" dirty="0">
              <a:latin typeface="Century Gothic" panose="020B0502020202020204" pitchFamily="34" charset="0"/>
              <a:cs typeface="Arial" panose="020B0604020202020204" pitchFamily="34" charset="0"/>
            </a:rPr>
            <a:t>  Human capabilities and skills for the economy and for   development. </a:t>
          </a:r>
        </a:p>
        <a:p>
          <a:pPr marL="0" lvl="0" indent="179388" algn="l" defTabSz="933450" rtl="0">
            <a:lnSpc>
              <a:spcPct val="90000"/>
            </a:lnSpc>
            <a:spcBef>
              <a:spcPct val="0"/>
            </a:spcBef>
            <a:spcAft>
              <a:spcPct val="35000"/>
            </a:spcAft>
          </a:pPr>
          <a:endParaRPr lang="en-US" sz="2100" b="1" kern="1200" dirty="0">
            <a:latin typeface="Century Gothic" panose="020B0502020202020204" pitchFamily="34" charset="0"/>
            <a:cs typeface="Arial" panose="020B0604020202020204" pitchFamily="34" charset="0"/>
          </a:endParaRPr>
        </a:p>
      </dsp:txBody>
      <dsp:txXfrm>
        <a:off x="0" y="851320"/>
        <a:ext cx="9144000" cy="841758"/>
      </dsp:txXfrm>
    </dsp:sp>
    <dsp:sp modelId="{FD6D5BA4-EAA3-45C0-B124-D668ADA1C03D}">
      <dsp:nvSpPr>
        <dsp:cNvPr id="0" name=""/>
        <dsp:cNvSpPr/>
      </dsp:nvSpPr>
      <dsp:spPr>
        <a:xfrm>
          <a:off x="0" y="1701868"/>
          <a:ext cx="9144000" cy="841758"/>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179388" algn="l" defTabSz="933450" rtl="0">
            <a:lnSpc>
              <a:spcPct val="90000"/>
            </a:lnSpc>
            <a:spcBef>
              <a:spcPct val="0"/>
            </a:spcBef>
            <a:spcAft>
              <a:spcPct val="35000"/>
            </a:spcAft>
          </a:pPr>
          <a:r>
            <a:rPr lang="en-US" sz="2100" b="1" kern="1200" dirty="0">
              <a:latin typeface="Century Gothic" panose="020B0502020202020204" pitchFamily="34" charset="0"/>
              <a:cs typeface="Arial" panose="020B0604020202020204" pitchFamily="34" charset="0"/>
            </a:rPr>
            <a:t>Increased knowledge generation and innovation outputs.</a:t>
          </a:r>
        </a:p>
      </dsp:txBody>
      <dsp:txXfrm>
        <a:off x="0" y="1701868"/>
        <a:ext cx="9144000" cy="841758"/>
      </dsp:txXfrm>
    </dsp:sp>
    <dsp:sp modelId="{DB561BCA-2B2C-40AB-A104-FFE29185C637}">
      <dsp:nvSpPr>
        <dsp:cNvPr id="0" name=""/>
        <dsp:cNvSpPr/>
      </dsp:nvSpPr>
      <dsp:spPr>
        <a:xfrm>
          <a:off x="0" y="2552416"/>
          <a:ext cx="9144000" cy="841758"/>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179388" lvl="0" indent="0" algn="l" defTabSz="933450" rtl="0">
            <a:lnSpc>
              <a:spcPct val="90000"/>
            </a:lnSpc>
            <a:spcBef>
              <a:spcPct val="0"/>
            </a:spcBef>
            <a:spcAft>
              <a:spcPct val="35000"/>
            </a:spcAft>
          </a:pPr>
          <a:r>
            <a:rPr lang="en-ZA" sz="2100" b="1" kern="1200" dirty="0">
              <a:latin typeface="Century Gothic" panose="020B0502020202020204" pitchFamily="34" charset="0"/>
              <a:cs typeface="Arial" panose="020B0604020202020204" pitchFamily="34" charset="0"/>
            </a:rPr>
            <a:t>Knowledge utilisation for economic development</a:t>
          </a:r>
          <a:r>
            <a:rPr lang="en-US" sz="2100" b="1" kern="1200" dirty="0">
              <a:latin typeface="Century Gothic" panose="020B0502020202020204" pitchFamily="34" charset="0"/>
              <a:cs typeface="Arial" panose="020B0604020202020204" pitchFamily="34" charset="0"/>
            </a:rPr>
            <a:t>.</a:t>
          </a:r>
        </a:p>
      </dsp:txBody>
      <dsp:txXfrm>
        <a:off x="0" y="2552416"/>
        <a:ext cx="9144000" cy="841758"/>
      </dsp:txXfrm>
    </dsp:sp>
    <dsp:sp modelId="{BC41D97C-AEA2-4D56-933D-347E36334901}">
      <dsp:nvSpPr>
        <dsp:cNvPr id="0" name=""/>
        <dsp:cNvSpPr/>
      </dsp:nvSpPr>
      <dsp:spPr>
        <a:xfrm>
          <a:off x="0" y="3402963"/>
          <a:ext cx="9144000" cy="841758"/>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179388" lvl="0" indent="0" algn="l" defTabSz="933450" rtl="0">
            <a:lnSpc>
              <a:spcPct val="90000"/>
            </a:lnSpc>
            <a:spcBef>
              <a:spcPct val="0"/>
            </a:spcBef>
            <a:spcAft>
              <a:spcPct val="35000"/>
            </a:spcAft>
          </a:pPr>
          <a:r>
            <a:rPr lang="en-ZA" sz="2100" b="1" kern="1200" dirty="0">
              <a:latin typeface="Century Gothic" panose="020B0502020202020204" pitchFamily="34" charset="0"/>
              <a:cs typeface="Arial" panose="020B0604020202020204" pitchFamily="34" charset="0"/>
            </a:rPr>
            <a:t>Knowledge utilisation for inclusive development</a:t>
          </a:r>
          <a:r>
            <a:rPr lang="en-US" sz="2100" b="1" kern="1200" dirty="0">
              <a:latin typeface="Century Gothic" panose="020B0502020202020204" pitchFamily="34" charset="0"/>
              <a:cs typeface="Arial" panose="020B0604020202020204" pitchFamily="34" charset="0"/>
            </a:rPr>
            <a:t>.</a:t>
          </a:r>
        </a:p>
      </dsp:txBody>
      <dsp:txXfrm>
        <a:off x="0" y="3402963"/>
        <a:ext cx="9144000" cy="841758"/>
      </dsp:txXfrm>
    </dsp:sp>
    <dsp:sp modelId="{0617CF09-EE55-4D56-B3DA-9E336090AE70}">
      <dsp:nvSpPr>
        <dsp:cNvPr id="0" name=""/>
        <dsp:cNvSpPr/>
      </dsp:nvSpPr>
      <dsp:spPr>
        <a:xfrm>
          <a:off x="0" y="4253511"/>
          <a:ext cx="9144000" cy="841758"/>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179388" lvl="0" indent="0" algn="l" defTabSz="933450">
            <a:lnSpc>
              <a:spcPct val="90000"/>
            </a:lnSpc>
            <a:spcBef>
              <a:spcPct val="0"/>
            </a:spcBef>
            <a:spcAft>
              <a:spcPct val="35000"/>
            </a:spcAft>
          </a:pPr>
          <a:r>
            <a:rPr lang="en-ZA" sz="2100" b="1" kern="1200" dirty="0">
              <a:latin typeface="Century Gothic" panose="020B0502020202020204" pitchFamily="34" charset="0"/>
              <a:cs typeface="Arial" panose="020B0604020202020204" pitchFamily="34" charset="0"/>
            </a:rPr>
            <a:t>Innovation in support of a capable and developmental state</a:t>
          </a:r>
          <a:endParaRPr lang="en-US" sz="2100" b="1" kern="1200" dirty="0">
            <a:latin typeface="Century Gothic" panose="020B0502020202020204" pitchFamily="34" charset="0"/>
            <a:cs typeface="Arial" panose="020B0604020202020204" pitchFamily="34" charset="0"/>
          </a:endParaRPr>
        </a:p>
      </dsp:txBody>
      <dsp:txXfrm>
        <a:off x="0" y="4253511"/>
        <a:ext cx="9144000" cy="84175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C8DC889-2541-4582-880E-89E3AD5F2B91}">
      <dsp:nvSpPr>
        <dsp:cNvPr id="0" name=""/>
        <dsp:cNvSpPr/>
      </dsp:nvSpPr>
      <dsp:spPr>
        <a:xfrm>
          <a:off x="151103" y="1349582"/>
          <a:ext cx="8689392" cy="1483747"/>
        </a:xfrm>
        <a:prstGeom prst="roundRect">
          <a:avLst/>
        </a:prstGeom>
        <a:solidFill>
          <a:schemeClr val="tx2">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dirty="0">
            <a:solidFill>
              <a:schemeClr val="bg1"/>
            </a:solidFill>
            <a:latin typeface="Century Gothic" panose="020B0502020202020204" pitchFamily="34" charset="0"/>
            <a:cs typeface="Arial" panose="020B0604020202020204" pitchFamily="34" charset="0"/>
          </a:endParaRPr>
        </a:p>
        <a:p>
          <a:pPr lvl="0" algn="ctr" defTabSz="1422400">
            <a:lnSpc>
              <a:spcPct val="90000"/>
            </a:lnSpc>
            <a:spcBef>
              <a:spcPct val="0"/>
            </a:spcBef>
            <a:spcAft>
              <a:spcPct val="35000"/>
            </a:spcAft>
          </a:pPr>
          <a:r>
            <a:rPr lang="en-US" sz="3600" b="1" kern="1200" dirty="0">
              <a:solidFill>
                <a:srgbClr val="FFC000"/>
              </a:solidFill>
              <a:latin typeface="Century Gothic" panose="020B0502020202020204" pitchFamily="34" charset="0"/>
              <a:cs typeface="Arial" panose="020B0604020202020204" pitchFamily="34" charset="0"/>
            </a:rPr>
            <a:t>DSI PERFORMANCE HIGHLIGHTS</a:t>
          </a:r>
        </a:p>
        <a:p>
          <a:pPr lvl="0" algn="ctr" defTabSz="1422400">
            <a:lnSpc>
              <a:spcPct val="90000"/>
            </a:lnSpc>
            <a:spcBef>
              <a:spcPct val="0"/>
            </a:spcBef>
            <a:spcAft>
              <a:spcPct val="35000"/>
            </a:spcAft>
          </a:pPr>
          <a:endParaRPr lang="en-GB" sz="3200" b="1" kern="1200" dirty="0">
            <a:solidFill>
              <a:schemeClr val="bg1"/>
            </a:solidFill>
            <a:latin typeface="Century Gothic" panose="020B0502020202020204" pitchFamily="34" charset="0"/>
            <a:cs typeface="Arial" panose="020B0604020202020204" pitchFamily="34" charset="0"/>
          </a:endParaRPr>
        </a:p>
      </dsp:txBody>
      <dsp:txXfrm>
        <a:off x="151103" y="1349582"/>
        <a:ext cx="8689392" cy="1483747"/>
      </dsp:txXfrm>
    </dsp:sp>
    <dsp:sp modelId="{E1C91CC1-E606-4BE9-9E4E-F496581E7F73}">
      <dsp:nvSpPr>
        <dsp:cNvPr id="0" name=""/>
        <dsp:cNvSpPr/>
      </dsp:nvSpPr>
      <dsp:spPr>
        <a:xfrm>
          <a:off x="0" y="2529823"/>
          <a:ext cx="8991600" cy="1059840"/>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285483" tIns="40640" rIns="227584" bIns="40640" numCol="1" spcCol="1270" anchor="t" anchorCtr="0">
          <a:noAutofit/>
        </a:bodyPr>
        <a:lstStyle/>
        <a:p>
          <a:pPr marL="285750" lvl="1" indent="-285750" algn="l" defTabSz="1422400">
            <a:lnSpc>
              <a:spcPct val="90000"/>
            </a:lnSpc>
            <a:spcBef>
              <a:spcPct val="0"/>
            </a:spcBef>
            <a:spcAft>
              <a:spcPct val="20000"/>
            </a:spcAft>
            <a:buChar char="••"/>
          </a:pPr>
          <a:endParaRPr lang="en-GB" sz="3200" kern="1200" dirty="0"/>
        </a:p>
      </dsp:txBody>
      <dsp:txXfrm>
        <a:off x="0" y="2529823"/>
        <a:ext cx="8991600" cy="105984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D0253D3-C9B8-49A4-93E9-B13FD9FCE326}" type="datetimeFigureOut">
              <a:rPr lang="en-ZA" smtClean="0"/>
              <a:pPr/>
              <a:t>2021/11/12</a:t>
            </a:fld>
            <a:endParaRPr lang="en-ZA" dirty="0"/>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3BDD82DA-3179-4B7F-8A46-CFAD96E7185A}" type="slidenum">
              <a:rPr lang="en-ZA" smtClean="0"/>
              <a:pPr/>
              <a:t>‹#›</a:t>
            </a:fld>
            <a:endParaRPr lang="en-ZA" dirty="0"/>
          </a:p>
        </p:txBody>
      </p:sp>
    </p:spTree>
    <p:extLst>
      <p:ext uri="{BB962C8B-B14F-4D97-AF65-F5344CB8AC3E}">
        <p14:creationId xmlns:p14="http://schemas.microsoft.com/office/powerpoint/2010/main" xmlns="" val="3833453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5"/>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850443" y="0"/>
            <a:ext cx="2945659" cy="498055"/>
          </a:xfrm>
          <a:prstGeom prst="rect">
            <a:avLst/>
          </a:prstGeom>
        </p:spPr>
        <p:txBody>
          <a:bodyPr vert="horz" lIns="93177" tIns="46589" rIns="93177" bIns="46589" rtlCol="0"/>
          <a:lstStyle>
            <a:lvl1pPr algn="r">
              <a:defRPr sz="1200"/>
            </a:lvl1pPr>
          </a:lstStyle>
          <a:p>
            <a:fld id="{8B002038-5549-194A-AF75-2172F97EC8AA}" type="datetimeFigureOut">
              <a:rPr lang="en-US" smtClean="0"/>
              <a:pPr/>
              <a:t>11/12/2021</a:t>
            </a:fld>
            <a:endParaRPr lang="en-US" dirty="0"/>
          </a:p>
        </p:txBody>
      </p:sp>
      <p:sp>
        <p:nvSpPr>
          <p:cNvPr id="4" name="Slide Image Placeholder 3"/>
          <p:cNvSpPr>
            <a:spLocks noGrp="1" noRot="1" noChangeAspect="1"/>
          </p:cNvSpPr>
          <p:nvPr>
            <p:ph type="sldImg" idx="2"/>
          </p:nvPr>
        </p:nvSpPr>
        <p:spPr>
          <a:xfrm>
            <a:off x="1160463" y="1241425"/>
            <a:ext cx="4476750" cy="3349625"/>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3177" tIns="46589" rIns="93177" bIns="46589"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4"/>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4"/>
            <a:ext cx="2945659" cy="498054"/>
          </a:xfrm>
          <a:prstGeom prst="rect">
            <a:avLst/>
          </a:prstGeom>
        </p:spPr>
        <p:txBody>
          <a:bodyPr vert="horz" lIns="93177" tIns="46589" rIns="93177" bIns="46589" rtlCol="0" anchor="b"/>
          <a:lstStyle>
            <a:lvl1pPr algn="r">
              <a:defRPr sz="1200"/>
            </a:lvl1pPr>
          </a:lstStyle>
          <a:p>
            <a:fld id="{F3C18A5F-2E17-3646-BF95-FE7126A34F3F}" type="slidenum">
              <a:rPr lang="en-US" smtClean="0"/>
              <a:pPr/>
              <a:t>‹#›</a:t>
            </a:fld>
            <a:endParaRPr lang="en-US" dirty="0"/>
          </a:p>
        </p:txBody>
      </p:sp>
    </p:spTree>
    <p:extLst>
      <p:ext uri="{BB962C8B-B14F-4D97-AF65-F5344CB8AC3E}">
        <p14:creationId xmlns:p14="http://schemas.microsoft.com/office/powerpoint/2010/main" xmlns="" val="1410993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C18A5F-2E17-3646-BF95-FE7126A34F3F}" type="slidenum">
              <a:rPr lang="en-US" smtClean="0"/>
              <a:pPr/>
              <a:t>2</a:t>
            </a:fld>
            <a:endParaRPr lang="en-US" dirty="0"/>
          </a:p>
        </p:txBody>
      </p:sp>
    </p:spTree>
    <p:extLst>
      <p:ext uri="{BB962C8B-B14F-4D97-AF65-F5344CB8AC3E}">
        <p14:creationId xmlns:p14="http://schemas.microsoft.com/office/powerpoint/2010/main" xmlns="" val="1143053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F3C18A5F-2E17-3646-BF95-FE7126A34F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712014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56E95E-57AA-4526-AA4C-3002F47FB1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1667636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flipH="1">
            <a:off x="0" y="-10160"/>
            <a:ext cx="9144000" cy="6489452"/>
          </a:xfrm>
          <a:prstGeom prst="rect">
            <a:avLst/>
          </a:prstGeom>
        </p:spPr>
      </p:pic>
      <p:pic>
        <p:nvPicPr>
          <p:cNvPr id="9" name="Picture 8">
            <a:extLst>
              <a:ext uri="{FF2B5EF4-FFF2-40B4-BE49-F238E27FC236}">
                <a16:creationId xmlns:a16="http://schemas.microsoft.com/office/drawing/2014/main" xmlns="" id="{E9576BA0-BF6C-C94D-A688-ED3796899673}"/>
              </a:ext>
            </a:extLst>
          </p:cNvPr>
          <p:cNvPicPr>
            <a:picLocks noChangeAspect="1"/>
          </p:cNvPicPr>
          <p:nvPr userDrawn="1"/>
        </p:nvPicPr>
        <p:blipFill>
          <a:blip r:embed="rId3" cstate="email">
            <a:alphaModFix amt="38000"/>
            <a:extLst>
              <a:ext uri="{28A0092B-C50C-407E-A947-70E740481C1C}">
                <a14:useLocalDpi xmlns:a14="http://schemas.microsoft.com/office/drawing/2010/main" xmlns=""/>
              </a:ext>
            </a:extLst>
          </a:blip>
          <a:stretch>
            <a:fillRect/>
          </a:stretch>
        </p:blipFill>
        <p:spPr>
          <a:xfrm>
            <a:off x="-77504" y="-1760128"/>
            <a:ext cx="5960144" cy="7888027"/>
          </a:xfrm>
          <a:prstGeom prst="rect">
            <a:avLst/>
          </a:prstGeom>
        </p:spPr>
      </p:pic>
      <p:pic>
        <p:nvPicPr>
          <p:cNvPr id="6" name="Picture 5">
            <a:extLst>
              <a:ext uri="{FF2B5EF4-FFF2-40B4-BE49-F238E27FC236}">
                <a16:creationId xmlns:a16="http://schemas.microsoft.com/office/drawing/2014/main" xmlns="" id="{4892B201-90C9-BB40-953A-EE0256AA7232}"/>
              </a:ext>
            </a:extLst>
          </p:cNvPr>
          <p:cNvPicPr>
            <a:picLocks noChangeAspect="1"/>
          </p:cNvPicPr>
          <p:nvPr userDrawn="1"/>
        </p:nvPicPr>
        <p:blipFill>
          <a:blip r:embed="rId4" cstate="email">
            <a:extLst>
              <a:ext uri="{28A0092B-C50C-407E-A947-70E740481C1C}">
                <a14:useLocalDpi xmlns:a14="http://schemas.microsoft.com/office/drawing/2010/main" xmlns=""/>
              </a:ext>
            </a:extLst>
          </a:blip>
          <a:stretch>
            <a:fillRect/>
          </a:stretch>
        </p:blipFill>
        <p:spPr>
          <a:xfrm>
            <a:off x="345440" y="351083"/>
            <a:ext cx="3917374" cy="3408115"/>
          </a:xfrm>
          <a:prstGeom prst="rect">
            <a:avLst/>
          </a:prstGeom>
        </p:spPr>
      </p:pic>
      <p:sp>
        <p:nvSpPr>
          <p:cNvPr id="2" name="Title 1"/>
          <p:cNvSpPr>
            <a:spLocks noGrp="1"/>
          </p:cNvSpPr>
          <p:nvPr>
            <p:ph type="ctrTitle" hasCustomPrompt="1"/>
          </p:nvPr>
        </p:nvSpPr>
        <p:spPr>
          <a:xfrm>
            <a:off x="490914" y="712639"/>
            <a:ext cx="3771900" cy="969067"/>
          </a:xfrm>
        </p:spPr>
        <p:txBody>
          <a:bodyPr anchor="t" anchorCtr="0">
            <a:normAutofit/>
          </a:bodyPr>
          <a:lstStyle>
            <a:lvl1pPr algn="l">
              <a:defRPr sz="2400" b="0" i="0">
                <a:solidFill>
                  <a:schemeClr val="bg1"/>
                </a:solidFill>
                <a:latin typeface="Arial" panose="020B0604020202020204" pitchFamily="34" charset="0"/>
                <a:ea typeface="Roboto" panose="02000000000000000000" pitchFamily="2" charset="0"/>
                <a:cs typeface="Arial" panose="020B0604020202020204" pitchFamily="34" charset="0"/>
              </a:defRPr>
            </a:lvl1pPr>
          </a:lstStyle>
          <a:p>
            <a:r>
              <a:rPr lang="en-US" dirty="0"/>
              <a:t>CLICK TO </a:t>
            </a:r>
            <a:br>
              <a:rPr lang="en-US" dirty="0"/>
            </a:br>
            <a:r>
              <a:rPr lang="en-US" dirty="0"/>
              <a:t>EDIT MASTER </a:t>
            </a:r>
            <a:br>
              <a:rPr lang="en-US" dirty="0"/>
            </a:br>
            <a:r>
              <a:rPr lang="en-US" dirty="0"/>
              <a:t>TITLE STYLE</a:t>
            </a:r>
          </a:p>
        </p:txBody>
      </p:sp>
      <p:sp>
        <p:nvSpPr>
          <p:cNvPr id="3" name="Subtitle 2"/>
          <p:cNvSpPr>
            <a:spLocks noGrp="1"/>
          </p:cNvSpPr>
          <p:nvPr>
            <p:ph type="subTitle" idx="1" hasCustomPrompt="1"/>
          </p:nvPr>
        </p:nvSpPr>
        <p:spPr>
          <a:xfrm>
            <a:off x="490914" y="2293534"/>
            <a:ext cx="2630654" cy="1364065"/>
          </a:xfrm>
        </p:spPr>
        <p:txBody>
          <a:bodyPr>
            <a:normAutofit/>
          </a:bodyPr>
          <a:lstStyle>
            <a:lvl1pPr marL="0" indent="0" algn="l">
              <a:buNone/>
              <a:defRPr sz="1600" b="0" i="1">
                <a:solidFill>
                  <a:schemeClr val="bg1"/>
                </a:solidFill>
                <a:latin typeface="Arial" panose="020B0604020202020204" pitchFamily="34" charset="0"/>
                <a:ea typeface="Roboto" panose="02000000000000000000" pitchFamily="2" charset="0"/>
                <a:cs typeface="Arial" panose="020B0604020202020204" pitchFamily="34" charset="0"/>
              </a:defRPr>
            </a:lvl1pPr>
            <a:lvl2pPr marL="456057" indent="0" algn="ctr">
              <a:buNone/>
              <a:defRPr sz="1995"/>
            </a:lvl2pPr>
            <a:lvl3pPr marL="912114" indent="0" algn="ctr">
              <a:buNone/>
              <a:defRPr sz="1795"/>
            </a:lvl3pPr>
            <a:lvl4pPr marL="1368171" indent="0" algn="ctr">
              <a:buNone/>
              <a:defRPr sz="1596"/>
            </a:lvl4pPr>
            <a:lvl5pPr marL="1824228" indent="0" algn="ctr">
              <a:buNone/>
              <a:defRPr sz="1596"/>
            </a:lvl5pPr>
            <a:lvl6pPr marL="2280285" indent="0" algn="ctr">
              <a:buNone/>
              <a:defRPr sz="1596"/>
            </a:lvl6pPr>
            <a:lvl7pPr marL="2736342" indent="0" algn="ctr">
              <a:buNone/>
              <a:defRPr sz="1596"/>
            </a:lvl7pPr>
            <a:lvl8pPr marL="3192399" indent="0" algn="ctr">
              <a:buNone/>
              <a:defRPr sz="1596"/>
            </a:lvl8pPr>
            <a:lvl9pPr marL="3648456" indent="0" algn="ctr">
              <a:buNone/>
              <a:defRPr sz="1596"/>
            </a:lvl9pPr>
          </a:lstStyle>
          <a:p>
            <a:r>
              <a:rPr lang="en-US" dirty="0"/>
              <a:t>CLICK TO EDIT </a:t>
            </a:r>
            <a:br>
              <a:rPr lang="en-US" dirty="0"/>
            </a:br>
            <a:r>
              <a:rPr lang="en-US" dirty="0"/>
              <a:t>MASTER SUBTITLE </a:t>
            </a:r>
            <a:br>
              <a:rPr lang="en-US" dirty="0"/>
            </a:br>
            <a:r>
              <a:rPr lang="en-US" dirty="0"/>
              <a:t>STYLE</a:t>
            </a:r>
          </a:p>
        </p:txBody>
      </p:sp>
      <p:sp>
        <p:nvSpPr>
          <p:cNvPr id="11" name="Rectangle 10">
            <a:extLst>
              <a:ext uri="{FF2B5EF4-FFF2-40B4-BE49-F238E27FC236}">
                <a16:creationId xmlns:a16="http://schemas.microsoft.com/office/drawing/2014/main" xmlns="" id="{12EC9CD5-DFB4-D74C-A409-C994E729D442}"/>
              </a:ext>
            </a:extLst>
          </p:cNvPr>
          <p:cNvSpPr/>
          <p:nvPr userDrawn="1"/>
        </p:nvSpPr>
        <p:spPr>
          <a:xfrm>
            <a:off x="0" y="5598160"/>
            <a:ext cx="9144000" cy="12423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xmlns="" id="{2F874529-6894-6E4C-9874-5DCB230A3098}"/>
              </a:ext>
            </a:extLst>
          </p:cNvPr>
          <p:cNvPicPr>
            <a:picLocks noChangeAspect="1"/>
          </p:cNvPicPr>
          <p:nvPr userDrawn="1"/>
        </p:nvPicPr>
        <p:blipFill>
          <a:blip r:embed="rId5" cstate="email">
            <a:extLst>
              <a:ext uri="{28A0092B-C50C-407E-A947-70E740481C1C}">
                <a14:useLocalDpi xmlns:a14="http://schemas.microsoft.com/office/drawing/2010/main" xmlns=""/>
              </a:ext>
            </a:extLst>
          </a:blip>
          <a:stretch>
            <a:fillRect/>
          </a:stretch>
        </p:blipFill>
        <p:spPr>
          <a:xfrm>
            <a:off x="231140" y="5597048"/>
            <a:ext cx="2890428" cy="1242377"/>
          </a:xfrm>
          <a:prstGeom prst="rect">
            <a:avLst/>
          </a:prstGeom>
        </p:spPr>
      </p:pic>
      <p:pic>
        <p:nvPicPr>
          <p:cNvPr id="15" name="Picture 14">
            <a:extLst>
              <a:ext uri="{FF2B5EF4-FFF2-40B4-BE49-F238E27FC236}">
                <a16:creationId xmlns:a16="http://schemas.microsoft.com/office/drawing/2014/main" xmlns="" id="{D0337991-596E-9942-8A04-2CEE8574C384}"/>
              </a:ext>
            </a:extLst>
          </p:cNvPr>
          <p:cNvPicPr>
            <a:picLocks noChangeAspect="1"/>
          </p:cNvPicPr>
          <p:nvPr userDrawn="1"/>
        </p:nvPicPr>
        <p:blipFill>
          <a:blip r:embed="rId6" cstate="email">
            <a:extLst>
              <a:ext uri="{28A0092B-C50C-407E-A947-70E740481C1C}">
                <a14:useLocalDpi xmlns:a14="http://schemas.microsoft.com/office/drawing/2010/main" xmlns=""/>
              </a:ext>
            </a:extLst>
          </a:blip>
          <a:stretch>
            <a:fillRect/>
          </a:stretch>
        </p:blipFill>
        <p:spPr>
          <a:xfrm>
            <a:off x="7782648" y="5598160"/>
            <a:ext cx="1361351" cy="1235300"/>
          </a:xfrm>
          <a:prstGeom prst="rect">
            <a:avLst/>
          </a:prstGeom>
        </p:spPr>
      </p:pic>
    </p:spTree>
    <p:extLst>
      <p:ext uri="{BB962C8B-B14F-4D97-AF65-F5344CB8AC3E}">
        <p14:creationId xmlns:p14="http://schemas.microsoft.com/office/powerpoint/2010/main" xmlns="" val="1714282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624569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5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563842629"/>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19188"/>
            <a:ext cx="6858000" cy="238125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592513"/>
            <a:ext cx="6858000" cy="165258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418A5B6-D4B4-47D3-9D5E-7EF3066F66BA}" type="datetimeFigureOut">
              <a:rPr lang="en-US" smtClean="0"/>
              <a:pPr/>
              <a:t>11/12/2021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166406-81CA-4350-891D-5C2ED100BE19}" type="slidenum">
              <a:rPr lang="en-US" smtClean="0"/>
              <a:pPr/>
              <a:t>‹#›</a:t>
            </a:fld>
            <a:endParaRPr lang="en-US" dirty="0"/>
          </a:p>
        </p:txBody>
      </p:sp>
    </p:spTree>
    <p:extLst>
      <p:ext uri="{BB962C8B-B14F-4D97-AF65-F5344CB8AC3E}">
        <p14:creationId xmlns:p14="http://schemas.microsoft.com/office/powerpoint/2010/main" xmlns="" val="6031209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18A5B6-D4B4-47D3-9D5E-7EF3066F66BA}" type="datetimeFigureOut">
              <a:rPr lang="en-US" smtClean="0"/>
              <a:pPr/>
              <a:t>11/12/2021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166406-81CA-4350-891D-5C2ED100BE19}" type="slidenum">
              <a:rPr lang="en-US" smtClean="0"/>
              <a:pPr/>
              <a:t>‹#›</a:t>
            </a:fld>
            <a:endParaRPr lang="en-US" dirty="0"/>
          </a:p>
        </p:txBody>
      </p:sp>
    </p:spTree>
    <p:extLst>
      <p:ext uri="{BB962C8B-B14F-4D97-AF65-F5344CB8AC3E}">
        <p14:creationId xmlns:p14="http://schemas.microsoft.com/office/powerpoint/2010/main" xmlns="" val="8272460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4975"/>
            <a:ext cx="7886700" cy="2846388"/>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78350"/>
            <a:ext cx="7886700" cy="14954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418A5B6-D4B4-47D3-9D5E-7EF3066F66BA}" type="datetimeFigureOut">
              <a:rPr lang="en-US" smtClean="0"/>
              <a:pPr/>
              <a:t>11/12/2021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166406-81CA-4350-891D-5C2ED100BE19}" type="slidenum">
              <a:rPr lang="en-US" smtClean="0"/>
              <a:pPr/>
              <a:t>‹#›</a:t>
            </a:fld>
            <a:endParaRPr lang="en-US" dirty="0"/>
          </a:p>
        </p:txBody>
      </p:sp>
    </p:spTree>
    <p:extLst>
      <p:ext uri="{BB962C8B-B14F-4D97-AF65-F5344CB8AC3E}">
        <p14:creationId xmlns:p14="http://schemas.microsoft.com/office/powerpoint/2010/main" xmlns="" val="42219659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0863"/>
            <a:ext cx="3867150" cy="43402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0863"/>
            <a:ext cx="3867150" cy="43402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18A5B6-D4B4-47D3-9D5E-7EF3066F66BA}" type="datetimeFigureOut">
              <a:rPr lang="en-US" smtClean="0"/>
              <a:pPr/>
              <a:t>11/12/2021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166406-81CA-4350-891D-5C2ED100BE19}" type="slidenum">
              <a:rPr lang="en-US" smtClean="0"/>
              <a:pPr/>
              <a:t>‹#›</a:t>
            </a:fld>
            <a:endParaRPr lang="en-US" dirty="0"/>
          </a:p>
        </p:txBody>
      </p:sp>
    </p:spTree>
    <p:extLst>
      <p:ext uri="{BB962C8B-B14F-4D97-AF65-F5344CB8AC3E}">
        <p14:creationId xmlns:p14="http://schemas.microsoft.com/office/powerpoint/2010/main" xmlns="" val="8871888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3538"/>
            <a:ext cx="7886700" cy="1322387"/>
          </a:xfrm>
        </p:spPr>
        <p:txBody>
          <a:bodyPr/>
          <a:lstStyle/>
          <a:p>
            <a:r>
              <a:rPr lang="en-US"/>
              <a:t>Click to edit Master title style</a:t>
            </a:r>
          </a:p>
        </p:txBody>
      </p:sp>
      <p:sp>
        <p:nvSpPr>
          <p:cNvPr id="3" name="Text Placeholder 2"/>
          <p:cNvSpPr>
            <a:spLocks noGrp="1"/>
          </p:cNvSpPr>
          <p:nvPr>
            <p:ph type="body" idx="1"/>
          </p:nvPr>
        </p:nvSpPr>
        <p:spPr>
          <a:xfrm>
            <a:off x="630238" y="1676400"/>
            <a:ext cx="3868737" cy="8223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498725"/>
            <a:ext cx="3868737" cy="36750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76400"/>
            <a:ext cx="3887788" cy="8223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498725"/>
            <a:ext cx="3887788" cy="36750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418A5B6-D4B4-47D3-9D5E-7EF3066F66BA}" type="datetimeFigureOut">
              <a:rPr lang="en-US" smtClean="0"/>
              <a:pPr/>
              <a:t>11/12/2021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C166406-81CA-4350-891D-5C2ED100BE19}" type="slidenum">
              <a:rPr lang="en-US" smtClean="0"/>
              <a:pPr/>
              <a:t>‹#›</a:t>
            </a:fld>
            <a:endParaRPr lang="en-US" dirty="0"/>
          </a:p>
        </p:txBody>
      </p:sp>
    </p:spTree>
    <p:extLst>
      <p:ext uri="{BB962C8B-B14F-4D97-AF65-F5344CB8AC3E}">
        <p14:creationId xmlns:p14="http://schemas.microsoft.com/office/powerpoint/2010/main" xmlns="" val="25196824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418A5B6-D4B4-47D3-9D5E-7EF3066F66BA}" type="datetimeFigureOut">
              <a:rPr lang="en-US" smtClean="0"/>
              <a:pPr/>
              <a:t>11/12/2021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C166406-81CA-4350-891D-5C2ED100BE19}" type="slidenum">
              <a:rPr lang="en-US" smtClean="0"/>
              <a:pPr/>
              <a:t>‹#›</a:t>
            </a:fld>
            <a:endParaRPr lang="en-US" dirty="0"/>
          </a:p>
        </p:txBody>
      </p:sp>
    </p:spTree>
    <p:extLst>
      <p:ext uri="{BB962C8B-B14F-4D97-AF65-F5344CB8AC3E}">
        <p14:creationId xmlns:p14="http://schemas.microsoft.com/office/powerpoint/2010/main" xmlns="" val="13197384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18A5B6-D4B4-47D3-9D5E-7EF3066F66BA}" type="datetimeFigureOut">
              <a:rPr lang="en-US" smtClean="0"/>
              <a:pPr/>
              <a:t>11/12/2021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C166406-81CA-4350-891D-5C2ED100BE19}" type="slidenum">
              <a:rPr lang="en-US" smtClean="0"/>
              <a:pPr/>
              <a:t>‹#›</a:t>
            </a:fld>
            <a:endParaRPr lang="en-US" dirty="0"/>
          </a:p>
        </p:txBody>
      </p:sp>
    </p:spTree>
    <p:extLst>
      <p:ext uri="{BB962C8B-B14F-4D97-AF65-F5344CB8AC3E}">
        <p14:creationId xmlns:p14="http://schemas.microsoft.com/office/powerpoint/2010/main" xmlns="" val="23901187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5613"/>
            <a:ext cx="2949575" cy="1597025"/>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4250"/>
            <a:ext cx="4629150" cy="48625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2638"/>
            <a:ext cx="2949575" cy="380206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18A5B6-D4B4-47D3-9D5E-7EF3066F66BA}" type="datetimeFigureOut">
              <a:rPr lang="en-US" smtClean="0"/>
              <a:pPr/>
              <a:t>11/12/2021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166406-81CA-4350-891D-5C2ED100BE19}" type="slidenum">
              <a:rPr lang="en-US" smtClean="0"/>
              <a:pPr/>
              <a:t>‹#›</a:t>
            </a:fld>
            <a:endParaRPr lang="en-US" dirty="0"/>
          </a:p>
        </p:txBody>
      </p:sp>
    </p:spTree>
    <p:extLst>
      <p:ext uri="{BB962C8B-B14F-4D97-AF65-F5344CB8AC3E}">
        <p14:creationId xmlns:p14="http://schemas.microsoft.com/office/powerpoint/2010/main" xmlns="" val="3159676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524D5BD-501B-0245-B85F-395BB1B12949}"/>
              </a:ext>
            </a:extLst>
          </p:cNvPr>
          <p:cNvPicPr>
            <a:picLocks noChangeAspect="1"/>
          </p:cNvPicPr>
          <p:nvPr userDrawn="1"/>
        </p:nvPicPr>
        <p:blipFill rotWithShape="1">
          <a:blip r:embed="rId2" cstate="email">
            <a:extLst>
              <a:ext uri="{28A0092B-C50C-407E-A947-70E740481C1C}">
                <a14:useLocalDpi xmlns:a14="http://schemas.microsoft.com/office/drawing/2010/main" xmlns=""/>
              </a:ext>
            </a:extLst>
          </a:blip>
          <a:srcRect r="-731"/>
          <a:stretch/>
        </p:blipFill>
        <p:spPr>
          <a:xfrm>
            <a:off x="0" y="0"/>
            <a:ext cx="9144000" cy="972000"/>
          </a:xfrm>
          <a:prstGeom prst="rect">
            <a:avLst/>
          </a:prstGeom>
        </p:spPr>
      </p:pic>
      <p:sp>
        <p:nvSpPr>
          <p:cNvPr id="2" name="Title 1"/>
          <p:cNvSpPr>
            <a:spLocks noGrp="1"/>
          </p:cNvSpPr>
          <p:nvPr>
            <p:ph type="title" hasCustomPrompt="1"/>
          </p:nvPr>
        </p:nvSpPr>
        <p:spPr>
          <a:xfrm>
            <a:off x="628650" y="364197"/>
            <a:ext cx="5382000" cy="456685"/>
          </a:xfrm>
        </p:spPr>
        <p:txBody>
          <a:bodyPr>
            <a:normAutofit/>
          </a:bodyPr>
          <a:lstStyle>
            <a:lvl1pPr marL="0" marR="0" indent="0" algn="l" defTabSz="912114" rtl="0" eaLnBrk="1" fontAlgn="auto" latinLnBrk="0" hangingPunct="1">
              <a:lnSpc>
                <a:spcPct val="90000"/>
              </a:lnSpc>
              <a:spcBef>
                <a:spcPct val="0"/>
              </a:spcBef>
              <a:spcAft>
                <a:spcPts val="0"/>
              </a:spcAft>
              <a:buClrTx/>
              <a:buSzTx/>
              <a:buFontTx/>
              <a:buNone/>
              <a:tabLst/>
              <a:defRPr sz="1400" b="0">
                <a:solidFill>
                  <a:schemeClr val="bg1"/>
                </a:solidFill>
              </a:defRPr>
            </a:lvl1pPr>
          </a:lstStyle>
          <a:p>
            <a:pPr marL="0" marR="0" lvl="0" indent="0" algn="l" defTabSz="912114" rtl="0" eaLnBrk="1" fontAlgn="auto" latinLnBrk="0" hangingPunct="1">
              <a:lnSpc>
                <a:spcPct val="90000"/>
              </a:lnSpc>
              <a:spcBef>
                <a:spcPct val="0"/>
              </a:spcBef>
              <a:spcAft>
                <a:spcPts val="0"/>
              </a:spcAft>
              <a:buClrTx/>
              <a:buSzTx/>
              <a:buFontTx/>
              <a:buNone/>
              <a:tabLst/>
              <a:defRPr/>
            </a:pPr>
            <a:r>
              <a:rPr lang="en-ZA" dirty="0">
                <a:effectLst/>
                <a:latin typeface="Arial" panose="020B0604020202020204" pitchFamily="34" charset="0"/>
              </a:rPr>
              <a:t>1. Chapter heading 1</a:t>
            </a:r>
            <a:br>
              <a:rPr lang="en-ZA" dirty="0">
                <a:effectLst/>
                <a:latin typeface="Arial" panose="020B0604020202020204" pitchFamily="34" charset="0"/>
              </a:rPr>
            </a:br>
            <a:r>
              <a:rPr lang="en-ZA" dirty="0">
                <a:effectLst/>
                <a:latin typeface="Arial" panose="020B0604020202020204" pitchFamily="34" charset="0"/>
              </a:rPr>
              <a:t>1.1 Sub heading</a:t>
            </a:r>
            <a:br>
              <a:rPr lang="en-ZA" dirty="0">
                <a:effectLst/>
                <a:latin typeface="Arial" panose="020B0604020202020204" pitchFamily="34" charset="0"/>
              </a:rPr>
            </a:br>
            <a:endParaRPr lang="en-ZA" dirty="0">
              <a:effectLst/>
              <a:latin typeface="Arial" panose="020B0604020202020204" pitchFamily="34" charset="0"/>
            </a:endParaRPr>
          </a:p>
        </p:txBody>
      </p:sp>
      <p:sp>
        <p:nvSpPr>
          <p:cNvPr id="3" name="Content Placeholder 2"/>
          <p:cNvSpPr>
            <a:spLocks noGrp="1"/>
          </p:cNvSpPr>
          <p:nvPr>
            <p:ph idx="1"/>
          </p:nvPr>
        </p:nvSpPr>
        <p:spPr>
          <a:xfrm>
            <a:off x="628650" y="1177904"/>
            <a:ext cx="7886700" cy="5316414"/>
          </a:xfrm>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xmlns="" id="{4EDCEE93-61CC-6B42-963B-2ED834403ECE}"/>
              </a:ext>
            </a:extLst>
          </p:cNvPr>
          <p:cNvPicPr>
            <a:picLocks noChangeAspect="1"/>
          </p:cNvPicPr>
          <p:nvPr userDrawn="1"/>
        </p:nvPicPr>
        <p:blipFill rotWithShape="1">
          <a:blip r:embed="rId3" cstate="email">
            <a:alphaModFix amt="56000"/>
            <a:extLst>
              <a:ext uri="{28A0092B-C50C-407E-A947-70E740481C1C}">
                <a14:useLocalDpi xmlns:a14="http://schemas.microsoft.com/office/drawing/2010/main" xmlns=""/>
              </a:ext>
            </a:extLst>
          </a:blip>
          <a:srcRect/>
          <a:stretch/>
        </p:blipFill>
        <p:spPr>
          <a:xfrm>
            <a:off x="3426316" y="0"/>
            <a:ext cx="5168668" cy="972000"/>
          </a:xfrm>
          <a:prstGeom prst="rect">
            <a:avLst/>
          </a:prstGeom>
        </p:spPr>
      </p:pic>
      <p:sp>
        <p:nvSpPr>
          <p:cNvPr id="6" name="Slide Number Placeholder 5">
            <a:extLst>
              <a:ext uri="{FF2B5EF4-FFF2-40B4-BE49-F238E27FC236}">
                <a16:creationId xmlns:a16="http://schemas.microsoft.com/office/drawing/2014/main" xmlns="" id="{6D8844DC-9044-F647-BD42-20025F15F66C}"/>
              </a:ext>
            </a:extLst>
          </p:cNvPr>
          <p:cNvSpPr>
            <a:spLocks noGrp="1"/>
          </p:cNvSpPr>
          <p:nvPr>
            <p:ph type="sldNum" sz="quarter" idx="12"/>
          </p:nvPr>
        </p:nvSpPr>
        <p:spPr>
          <a:xfrm>
            <a:off x="5851784" y="6293778"/>
            <a:ext cx="2743200" cy="365125"/>
          </a:xfrm>
        </p:spPr>
        <p:txBody>
          <a:bodyPr/>
          <a:lstStyle>
            <a:lvl1pPr>
              <a:defRPr/>
            </a:lvl1pPr>
          </a:lstStyle>
          <a:p>
            <a:fld id="{6BEAD508-187F-9C41-8168-FD791BBC9830}" type="slidenum">
              <a:rPr lang="en-US" smtClean="0"/>
              <a:pPr/>
              <a:t>‹#›</a:t>
            </a:fld>
            <a:endParaRPr lang="en-US" dirty="0"/>
          </a:p>
        </p:txBody>
      </p:sp>
    </p:spTree>
    <p:extLst>
      <p:ext uri="{BB962C8B-B14F-4D97-AF65-F5344CB8AC3E}">
        <p14:creationId xmlns:p14="http://schemas.microsoft.com/office/powerpoint/2010/main" xmlns="" val="1925818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5613"/>
            <a:ext cx="2949575" cy="1597025"/>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4250"/>
            <a:ext cx="4629150" cy="48625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2638"/>
            <a:ext cx="2949575" cy="380206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18A5B6-D4B4-47D3-9D5E-7EF3066F66BA}" type="datetimeFigureOut">
              <a:rPr lang="en-US" smtClean="0"/>
              <a:pPr/>
              <a:t>11/12/2021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166406-81CA-4350-891D-5C2ED100BE19}" type="slidenum">
              <a:rPr lang="en-US" smtClean="0"/>
              <a:pPr/>
              <a:t>‹#›</a:t>
            </a:fld>
            <a:endParaRPr lang="en-US" dirty="0"/>
          </a:p>
        </p:txBody>
      </p:sp>
    </p:spTree>
    <p:extLst>
      <p:ext uri="{BB962C8B-B14F-4D97-AF65-F5344CB8AC3E}">
        <p14:creationId xmlns:p14="http://schemas.microsoft.com/office/powerpoint/2010/main" xmlns="" val="25926989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18A5B6-D4B4-47D3-9D5E-7EF3066F66BA}" type="datetimeFigureOut">
              <a:rPr lang="en-US" smtClean="0"/>
              <a:pPr/>
              <a:t>11/12/2021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166406-81CA-4350-891D-5C2ED100BE19}" type="slidenum">
              <a:rPr lang="en-US" smtClean="0"/>
              <a:pPr/>
              <a:t>‹#›</a:t>
            </a:fld>
            <a:endParaRPr lang="en-US" dirty="0"/>
          </a:p>
        </p:txBody>
      </p:sp>
    </p:spTree>
    <p:extLst>
      <p:ext uri="{BB962C8B-B14F-4D97-AF65-F5344CB8AC3E}">
        <p14:creationId xmlns:p14="http://schemas.microsoft.com/office/powerpoint/2010/main" xmlns="" val="12452188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3538"/>
            <a:ext cx="1971675" cy="5797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3538"/>
            <a:ext cx="5762625" cy="57975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18A5B6-D4B4-47D3-9D5E-7EF3066F66BA}" type="datetimeFigureOut">
              <a:rPr lang="en-US" smtClean="0"/>
              <a:pPr/>
              <a:t>11/12/2021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166406-81CA-4350-891D-5C2ED100BE19}" type="slidenum">
              <a:rPr lang="en-US" smtClean="0"/>
              <a:pPr/>
              <a:t>‹#›</a:t>
            </a:fld>
            <a:endParaRPr lang="en-US" dirty="0"/>
          </a:p>
        </p:txBody>
      </p:sp>
    </p:spTree>
    <p:extLst>
      <p:ext uri="{BB962C8B-B14F-4D97-AF65-F5344CB8AC3E}">
        <p14:creationId xmlns:p14="http://schemas.microsoft.com/office/powerpoint/2010/main" xmlns="" val="37546741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flipH="1">
            <a:off x="0" y="-10160"/>
            <a:ext cx="9144000" cy="6489452"/>
          </a:xfrm>
          <a:prstGeom prst="rect">
            <a:avLst/>
          </a:prstGeom>
        </p:spPr>
      </p:pic>
      <p:pic>
        <p:nvPicPr>
          <p:cNvPr id="9" name="Picture 8">
            <a:extLst>
              <a:ext uri="{FF2B5EF4-FFF2-40B4-BE49-F238E27FC236}">
                <a16:creationId xmlns:a16="http://schemas.microsoft.com/office/drawing/2014/main" xmlns="" id="{E9576BA0-BF6C-C94D-A688-ED3796899673}"/>
              </a:ext>
            </a:extLst>
          </p:cNvPr>
          <p:cNvPicPr>
            <a:picLocks noChangeAspect="1"/>
          </p:cNvPicPr>
          <p:nvPr userDrawn="1"/>
        </p:nvPicPr>
        <p:blipFill>
          <a:blip r:embed="rId3" cstate="email">
            <a:alphaModFix amt="38000"/>
            <a:extLst>
              <a:ext uri="{28A0092B-C50C-407E-A947-70E740481C1C}">
                <a14:useLocalDpi xmlns:a14="http://schemas.microsoft.com/office/drawing/2010/main" xmlns=""/>
              </a:ext>
            </a:extLst>
          </a:blip>
          <a:stretch>
            <a:fillRect/>
          </a:stretch>
        </p:blipFill>
        <p:spPr>
          <a:xfrm>
            <a:off x="-77504" y="-1760128"/>
            <a:ext cx="5960144" cy="7888027"/>
          </a:xfrm>
          <a:prstGeom prst="rect">
            <a:avLst/>
          </a:prstGeom>
        </p:spPr>
      </p:pic>
      <p:pic>
        <p:nvPicPr>
          <p:cNvPr id="6" name="Picture 5">
            <a:extLst>
              <a:ext uri="{FF2B5EF4-FFF2-40B4-BE49-F238E27FC236}">
                <a16:creationId xmlns:a16="http://schemas.microsoft.com/office/drawing/2014/main" xmlns="" id="{4892B201-90C9-BB40-953A-EE0256AA7232}"/>
              </a:ext>
            </a:extLst>
          </p:cNvPr>
          <p:cNvPicPr>
            <a:picLocks noChangeAspect="1"/>
          </p:cNvPicPr>
          <p:nvPr userDrawn="1"/>
        </p:nvPicPr>
        <p:blipFill>
          <a:blip r:embed="rId4" cstate="email">
            <a:extLst>
              <a:ext uri="{28A0092B-C50C-407E-A947-70E740481C1C}">
                <a14:useLocalDpi xmlns:a14="http://schemas.microsoft.com/office/drawing/2010/main" xmlns=""/>
              </a:ext>
            </a:extLst>
          </a:blip>
          <a:stretch>
            <a:fillRect/>
          </a:stretch>
        </p:blipFill>
        <p:spPr>
          <a:xfrm>
            <a:off x="345440" y="351083"/>
            <a:ext cx="3917374" cy="3408115"/>
          </a:xfrm>
          <a:prstGeom prst="rect">
            <a:avLst/>
          </a:prstGeom>
        </p:spPr>
      </p:pic>
      <p:sp>
        <p:nvSpPr>
          <p:cNvPr id="2" name="Title 1"/>
          <p:cNvSpPr>
            <a:spLocks noGrp="1"/>
          </p:cNvSpPr>
          <p:nvPr>
            <p:ph type="ctrTitle" hasCustomPrompt="1"/>
          </p:nvPr>
        </p:nvSpPr>
        <p:spPr>
          <a:xfrm>
            <a:off x="490914" y="712639"/>
            <a:ext cx="3771900" cy="969067"/>
          </a:xfrm>
        </p:spPr>
        <p:txBody>
          <a:bodyPr anchor="t" anchorCtr="0">
            <a:normAutofit/>
          </a:bodyPr>
          <a:lstStyle>
            <a:lvl1pPr algn="l">
              <a:defRPr sz="2400" b="0" i="0">
                <a:solidFill>
                  <a:schemeClr val="bg1"/>
                </a:solidFill>
                <a:latin typeface="Arial" panose="020B0604020202020204" pitchFamily="34" charset="0"/>
                <a:ea typeface="Roboto" panose="02000000000000000000" pitchFamily="2" charset="0"/>
                <a:cs typeface="Arial" panose="020B0604020202020204" pitchFamily="34" charset="0"/>
              </a:defRPr>
            </a:lvl1pPr>
          </a:lstStyle>
          <a:p>
            <a:r>
              <a:rPr lang="en-US" dirty="0"/>
              <a:t>CLICK TO </a:t>
            </a:r>
            <a:br>
              <a:rPr lang="en-US" dirty="0"/>
            </a:br>
            <a:r>
              <a:rPr lang="en-US" dirty="0"/>
              <a:t>EDIT MASTER </a:t>
            </a:r>
            <a:br>
              <a:rPr lang="en-US" dirty="0"/>
            </a:br>
            <a:r>
              <a:rPr lang="en-US" dirty="0"/>
              <a:t>TITLE STYLE</a:t>
            </a:r>
          </a:p>
        </p:txBody>
      </p:sp>
      <p:sp>
        <p:nvSpPr>
          <p:cNvPr id="3" name="Subtitle 2"/>
          <p:cNvSpPr>
            <a:spLocks noGrp="1"/>
          </p:cNvSpPr>
          <p:nvPr>
            <p:ph type="subTitle" idx="1" hasCustomPrompt="1"/>
          </p:nvPr>
        </p:nvSpPr>
        <p:spPr>
          <a:xfrm>
            <a:off x="490914" y="2293534"/>
            <a:ext cx="2630654" cy="1364065"/>
          </a:xfrm>
        </p:spPr>
        <p:txBody>
          <a:bodyPr>
            <a:normAutofit/>
          </a:bodyPr>
          <a:lstStyle>
            <a:lvl1pPr marL="0" indent="0" algn="l">
              <a:buNone/>
              <a:defRPr sz="1600" b="0" i="1">
                <a:solidFill>
                  <a:schemeClr val="bg1"/>
                </a:solidFill>
                <a:latin typeface="Arial" panose="020B0604020202020204" pitchFamily="34" charset="0"/>
                <a:ea typeface="Roboto" panose="02000000000000000000" pitchFamily="2" charset="0"/>
                <a:cs typeface="Arial" panose="020B0604020202020204" pitchFamily="34" charset="0"/>
              </a:defRPr>
            </a:lvl1pPr>
            <a:lvl2pPr marL="456057" indent="0" algn="ctr">
              <a:buNone/>
              <a:defRPr sz="1995"/>
            </a:lvl2pPr>
            <a:lvl3pPr marL="912114" indent="0" algn="ctr">
              <a:buNone/>
              <a:defRPr sz="1795"/>
            </a:lvl3pPr>
            <a:lvl4pPr marL="1368171" indent="0" algn="ctr">
              <a:buNone/>
              <a:defRPr sz="1596"/>
            </a:lvl4pPr>
            <a:lvl5pPr marL="1824228" indent="0" algn="ctr">
              <a:buNone/>
              <a:defRPr sz="1596"/>
            </a:lvl5pPr>
            <a:lvl6pPr marL="2280285" indent="0" algn="ctr">
              <a:buNone/>
              <a:defRPr sz="1596"/>
            </a:lvl6pPr>
            <a:lvl7pPr marL="2736342" indent="0" algn="ctr">
              <a:buNone/>
              <a:defRPr sz="1596"/>
            </a:lvl7pPr>
            <a:lvl8pPr marL="3192399" indent="0" algn="ctr">
              <a:buNone/>
              <a:defRPr sz="1596"/>
            </a:lvl8pPr>
            <a:lvl9pPr marL="3648456" indent="0" algn="ctr">
              <a:buNone/>
              <a:defRPr sz="1596"/>
            </a:lvl9pPr>
          </a:lstStyle>
          <a:p>
            <a:r>
              <a:rPr lang="en-US" dirty="0"/>
              <a:t>CLICK TO EDIT </a:t>
            </a:r>
            <a:br>
              <a:rPr lang="en-US" dirty="0"/>
            </a:br>
            <a:r>
              <a:rPr lang="en-US" dirty="0"/>
              <a:t>MASTER SUBTITLE </a:t>
            </a:r>
            <a:br>
              <a:rPr lang="en-US" dirty="0"/>
            </a:br>
            <a:r>
              <a:rPr lang="en-US" dirty="0"/>
              <a:t>STYLE</a:t>
            </a:r>
          </a:p>
        </p:txBody>
      </p:sp>
      <p:sp>
        <p:nvSpPr>
          <p:cNvPr id="11" name="Rectangle 10">
            <a:extLst>
              <a:ext uri="{FF2B5EF4-FFF2-40B4-BE49-F238E27FC236}">
                <a16:creationId xmlns:a16="http://schemas.microsoft.com/office/drawing/2014/main" xmlns="" id="{12EC9CD5-DFB4-D74C-A409-C994E729D442}"/>
              </a:ext>
            </a:extLst>
          </p:cNvPr>
          <p:cNvSpPr/>
          <p:nvPr userDrawn="1"/>
        </p:nvSpPr>
        <p:spPr>
          <a:xfrm>
            <a:off x="0" y="5598160"/>
            <a:ext cx="9144000" cy="12423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xmlns="" id="{2F874529-6894-6E4C-9874-5DCB230A3098}"/>
              </a:ext>
            </a:extLst>
          </p:cNvPr>
          <p:cNvPicPr>
            <a:picLocks noChangeAspect="1"/>
          </p:cNvPicPr>
          <p:nvPr userDrawn="1"/>
        </p:nvPicPr>
        <p:blipFill>
          <a:blip r:embed="rId5" cstate="email">
            <a:extLst>
              <a:ext uri="{28A0092B-C50C-407E-A947-70E740481C1C}">
                <a14:useLocalDpi xmlns:a14="http://schemas.microsoft.com/office/drawing/2010/main" xmlns=""/>
              </a:ext>
            </a:extLst>
          </a:blip>
          <a:stretch>
            <a:fillRect/>
          </a:stretch>
        </p:blipFill>
        <p:spPr>
          <a:xfrm>
            <a:off x="231140" y="5597048"/>
            <a:ext cx="2890428" cy="1242377"/>
          </a:xfrm>
          <a:prstGeom prst="rect">
            <a:avLst/>
          </a:prstGeom>
        </p:spPr>
      </p:pic>
      <p:pic>
        <p:nvPicPr>
          <p:cNvPr id="15" name="Picture 14">
            <a:extLst>
              <a:ext uri="{FF2B5EF4-FFF2-40B4-BE49-F238E27FC236}">
                <a16:creationId xmlns:a16="http://schemas.microsoft.com/office/drawing/2014/main" xmlns="" id="{D0337991-596E-9942-8A04-2CEE8574C384}"/>
              </a:ext>
            </a:extLst>
          </p:cNvPr>
          <p:cNvPicPr>
            <a:picLocks noChangeAspect="1"/>
          </p:cNvPicPr>
          <p:nvPr userDrawn="1"/>
        </p:nvPicPr>
        <p:blipFill>
          <a:blip r:embed="rId6" cstate="email">
            <a:extLst>
              <a:ext uri="{28A0092B-C50C-407E-A947-70E740481C1C}">
                <a14:useLocalDpi xmlns:a14="http://schemas.microsoft.com/office/drawing/2010/main" xmlns=""/>
              </a:ext>
            </a:extLst>
          </a:blip>
          <a:stretch>
            <a:fillRect/>
          </a:stretch>
        </p:blipFill>
        <p:spPr>
          <a:xfrm>
            <a:off x="7782648" y="5598160"/>
            <a:ext cx="1361351" cy="1235300"/>
          </a:xfrm>
          <a:prstGeom prst="rect">
            <a:avLst/>
          </a:prstGeom>
        </p:spPr>
      </p:pic>
    </p:spTree>
    <p:extLst>
      <p:ext uri="{BB962C8B-B14F-4D97-AF65-F5344CB8AC3E}">
        <p14:creationId xmlns:p14="http://schemas.microsoft.com/office/powerpoint/2010/main" xmlns="" val="24171727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D03D7C19-5DAD-7E45-A4CC-D0ED2F9ACA37}"/>
              </a:ext>
            </a:extLst>
          </p:cNvPr>
          <p:cNvPicPr>
            <a:picLocks noChangeAspect="1"/>
          </p:cNvPicPr>
          <p:nvPr userDrawn="1"/>
        </p:nvPicPr>
        <p:blipFill rotWithShape="1">
          <a:blip r:embed="rId2" cstate="email">
            <a:extLst>
              <a:ext uri="{28A0092B-C50C-407E-A947-70E740481C1C}">
                <a14:useLocalDpi xmlns:a14="http://schemas.microsoft.com/office/drawing/2010/main" xmlns=""/>
              </a:ext>
            </a:extLst>
          </a:blip>
          <a:srcRect l="-37546" b="-26693"/>
          <a:stretch/>
        </p:blipFill>
        <p:spPr>
          <a:xfrm>
            <a:off x="-3437075" y="-93879"/>
            <a:ext cx="12581074" cy="8342333"/>
          </a:xfrm>
          <a:prstGeom prst="rect">
            <a:avLst/>
          </a:prstGeom>
        </p:spPr>
      </p:pic>
      <p:sp>
        <p:nvSpPr>
          <p:cNvPr id="14" name="Rectangle 13">
            <a:extLst>
              <a:ext uri="{FF2B5EF4-FFF2-40B4-BE49-F238E27FC236}">
                <a16:creationId xmlns:a16="http://schemas.microsoft.com/office/drawing/2014/main" xmlns="" id="{8AA89B66-893A-6F44-A8FC-2C228AA6C757}"/>
              </a:ext>
            </a:extLst>
          </p:cNvPr>
          <p:cNvSpPr/>
          <p:nvPr userDrawn="1"/>
        </p:nvSpPr>
        <p:spPr>
          <a:xfrm>
            <a:off x="-89480" y="-93879"/>
            <a:ext cx="9233479" cy="5676771"/>
          </a:xfrm>
          <a:prstGeom prst="rect">
            <a:avLst/>
          </a:prstGeom>
          <a:solidFill>
            <a:srgbClr val="00A3DB">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3" name="Picture 22">
            <a:extLst>
              <a:ext uri="{FF2B5EF4-FFF2-40B4-BE49-F238E27FC236}">
                <a16:creationId xmlns:a16="http://schemas.microsoft.com/office/drawing/2014/main" xmlns="" id="{31024C8F-0C9E-3549-9CC7-C046097F530E}"/>
              </a:ext>
            </a:extLst>
          </p:cNvPr>
          <p:cNvPicPr>
            <a:picLocks noChangeAspect="1"/>
          </p:cNvPicPr>
          <p:nvPr userDrawn="1"/>
        </p:nvPicPr>
        <p:blipFill>
          <a:blip r:embed="rId3" cstate="email">
            <a:extLst>
              <a:ext uri="{28A0092B-C50C-407E-A947-70E740481C1C}">
                <a14:useLocalDpi xmlns:a14="http://schemas.microsoft.com/office/drawing/2010/main" xmlns=""/>
              </a:ext>
            </a:extLst>
          </a:blip>
          <a:srcRect/>
          <a:stretch/>
        </p:blipFill>
        <p:spPr>
          <a:xfrm>
            <a:off x="342451" y="349342"/>
            <a:ext cx="5659120" cy="4895138"/>
          </a:xfrm>
          <a:prstGeom prst="rect">
            <a:avLst/>
          </a:prstGeom>
        </p:spPr>
      </p:pic>
      <p:sp>
        <p:nvSpPr>
          <p:cNvPr id="2" name="Title 1"/>
          <p:cNvSpPr>
            <a:spLocks noGrp="1"/>
          </p:cNvSpPr>
          <p:nvPr>
            <p:ph type="title" hasCustomPrompt="1"/>
          </p:nvPr>
        </p:nvSpPr>
        <p:spPr>
          <a:xfrm>
            <a:off x="628650" y="791027"/>
            <a:ext cx="4041944" cy="543508"/>
          </a:xfrm>
        </p:spPr>
        <p:txBody>
          <a:bodyPr>
            <a:normAutofit/>
          </a:bodyPr>
          <a:lstStyle>
            <a:lvl1pPr>
              <a:defRPr sz="2200">
                <a:solidFill>
                  <a:schemeClr val="bg1"/>
                </a:solidFill>
              </a:defRPr>
            </a:lvl1pPr>
          </a:lstStyle>
          <a:p>
            <a:r>
              <a:rPr lang="en-US" dirty="0"/>
              <a:t>Click to edit Contents</a:t>
            </a:r>
          </a:p>
        </p:txBody>
      </p:sp>
      <p:sp>
        <p:nvSpPr>
          <p:cNvPr id="3" name="Content Placeholder 2"/>
          <p:cNvSpPr>
            <a:spLocks noGrp="1"/>
          </p:cNvSpPr>
          <p:nvPr>
            <p:ph idx="1"/>
          </p:nvPr>
        </p:nvSpPr>
        <p:spPr>
          <a:xfrm>
            <a:off x="628650" y="1334535"/>
            <a:ext cx="4041944" cy="2854933"/>
          </a:xfrm>
        </p:spPr>
        <p:txBody>
          <a:bodyPr>
            <a:normAutofit/>
          </a:bodyPr>
          <a:lstStyle>
            <a:lvl1pPr marL="342900" indent="-342900">
              <a:buFont typeface="+mj-lt"/>
              <a:buAutoNum type="arabicPeriod"/>
              <a:defRPr sz="1800">
                <a:solidFill>
                  <a:schemeClr val="bg1"/>
                </a:solidFill>
              </a:defRPr>
            </a:lvl1pPr>
            <a:lvl2pPr marL="456057" indent="0">
              <a:buFontTx/>
              <a:buNone/>
              <a:defRPr sz="1800">
                <a:solidFill>
                  <a:schemeClr val="bg1"/>
                </a:solidFill>
              </a:defRPr>
            </a:lvl2pPr>
            <a:lvl3pPr marL="912114" indent="0">
              <a:buFontTx/>
              <a:buNone/>
              <a:defRPr sz="1800">
                <a:solidFill>
                  <a:schemeClr val="bg1"/>
                </a:solidFill>
              </a:defRPr>
            </a:lvl3pPr>
            <a:lvl4pPr marL="1368171" indent="0">
              <a:buFontTx/>
              <a:buNone/>
              <a:defRPr sz="1800">
                <a:solidFill>
                  <a:schemeClr val="bg1"/>
                </a:solidFill>
              </a:defRPr>
            </a:lvl4pPr>
            <a:lvl5pPr marL="1824228" indent="0">
              <a:buFontTx/>
              <a:buNone/>
              <a:defRPr sz="1800">
                <a:solidFill>
                  <a:schemeClr val="bg1"/>
                </a:solidFill>
              </a:defRPr>
            </a:lvl5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1309A23-CB97-FF4D-9DB6-0E242015F0E2}" type="slidenum">
              <a:rPr kumimoji="0" lang="en-US" sz="119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xmlns="" id="{A57954D5-02D4-E54C-9C3C-D00A821595BA}"/>
              </a:ext>
            </a:extLst>
          </p:cNvPr>
          <p:cNvSpPr/>
          <p:nvPr userDrawn="1"/>
        </p:nvSpPr>
        <p:spPr>
          <a:xfrm>
            <a:off x="353291" y="1392382"/>
            <a:ext cx="5112789" cy="38520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xmlns="" id="{56A62023-D7EF-6C48-84CE-873EFB7D2B5A}"/>
              </a:ext>
            </a:extLst>
          </p:cNvPr>
          <p:cNvSpPr/>
          <p:nvPr userDrawn="1"/>
        </p:nvSpPr>
        <p:spPr>
          <a:xfrm>
            <a:off x="0" y="5598160"/>
            <a:ext cx="9144000" cy="12423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xmlns="" id="{358C6F26-40CE-844F-9EFF-056DD9CAAA9D}"/>
              </a:ext>
            </a:extLst>
          </p:cNvPr>
          <p:cNvPicPr>
            <a:picLocks noChangeAspect="1"/>
          </p:cNvPicPr>
          <p:nvPr userDrawn="1"/>
        </p:nvPicPr>
        <p:blipFill>
          <a:blip r:embed="rId4" cstate="email">
            <a:extLst>
              <a:ext uri="{28A0092B-C50C-407E-A947-70E740481C1C}">
                <a14:useLocalDpi xmlns:a14="http://schemas.microsoft.com/office/drawing/2010/main" xmlns=""/>
              </a:ext>
            </a:extLst>
          </a:blip>
          <a:stretch>
            <a:fillRect/>
          </a:stretch>
        </p:blipFill>
        <p:spPr>
          <a:xfrm>
            <a:off x="231140" y="5597048"/>
            <a:ext cx="2890428" cy="1242377"/>
          </a:xfrm>
          <a:prstGeom prst="rect">
            <a:avLst/>
          </a:prstGeom>
        </p:spPr>
      </p:pic>
      <p:pic>
        <p:nvPicPr>
          <p:cNvPr id="19" name="Picture 18">
            <a:extLst>
              <a:ext uri="{FF2B5EF4-FFF2-40B4-BE49-F238E27FC236}">
                <a16:creationId xmlns:a16="http://schemas.microsoft.com/office/drawing/2014/main" xmlns="" id="{814931CE-96CA-5341-BC65-28A2FAD31428}"/>
              </a:ext>
            </a:extLst>
          </p:cNvPr>
          <p:cNvPicPr>
            <a:picLocks noChangeAspect="1"/>
          </p:cNvPicPr>
          <p:nvPr userDrawn="1"/>
        </p:nvPicPr>
        <p:blipFill>
          <a:blip r:embed="rId5" cstate="email">
            <a:extLst>
              <a:ext uri="{28A0092B-C50C-407E-A947-70E740481C1C}">
                <a14:useLocalDpi xmlns:a14="http://schemas.microsoft.com/office/drawing/2010/main" xmlns=""/>
              </a:ext>
            </a:extLst>
          </a:blip>
          <a:stretch>
            <a:fillRect/>
          </a:stretch>
        </p:blipFill>
        <p:spPr>
          <a:xfrm>
            <a:off x="7782648" y="5598160"/>
            <a:ext cx="1361351" cy="1235300"/>
          </a:xfrm>
          <a:prstGeom prst="rect">
            <a:avLst/>
          </a:prstGeom>
        </p:spPr>
      </p:pic>
    </p:spTree>
    <p:extLst>
      <p:ext uri="{BB962C8B-B14F-4D97-AF65-F5344CB8AC3E}">
        <p14:creationId xmlns:p14="http://schemas.microsoft.com/office/powerpoint/2010/main" xmlns="" val="14516940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524D5BD-501B-0245-B85F-395BB1B12949}"/>
              </a:ext>
            </a:extLst>
          </p:cNvPr>
          <p:cNvPicPr>
            <a:picLocks noChangeAspect="1"/>
          </p:cNvPicPr>
          <p:nvPr userDrawn="1"/>
        </p:nvPicPr>
        <p:blipFill rotWithShape="1">
          <a:blip r:embed="rId2" cstate="email">
            <a:extLst>
              <a:ext uri="{28A0092B-C50C-407E-A947-70E740481C1C}">
                <a14:useLocalDpi xmlns:a14="http://schemas.microsoft.com/office/drawing/2010/main" xmlns=""/>
              </a:ext>
            </a:extLst>
          </a:blip>
          <a:srcRect r="-731"/>
          <a:stretch/>
        </p:blipFill>
        <p:spPr>
          <a:xfrm>
            <a:off x="0" y="0"/>
            <a:ext cx="9144000" cy="972000"/>
          </a:xfrm>
          <a:prstGeom prst="rect">
            <a:avLst/>
          </a:prstGeom>
        </p:spPr>
      </p:pic>
      <p:sp>
        <p:nvSpPr>
          <p:cNvPr id="2" name="Title 1"/>
          <p:cNvSpPr>
            <a:spLocks noGrp="1"/>
          </p:cNvSpPr>
          <p:nvPr>
            <p:ph type="title" hasCustomPrompt="1"/>
          </p:nvPr>
        </p:nvSpPr>
        <p:spPr>
          <a:xfrm>
            <a:off x="628650" y="364197"/>
            <a:ext cx="5382000" cy="456685"/>
          </a:xfrm>
        </p:spPr>
        <p:txBody>
          <a:bodyPr>
            <a:normAutofit/>
          </a:bodyPr>
          <a:lstStyle>
            <a:lvl1pPr marL="0" marR="0" indent="0" algn="l" defTabSz="912114" rtl="0" eaLnBrk="1" fontAlgn="auto" latinLnBrk="0" hangingPunct="1">
              <a:lnSpc>
                <a:spcPct val="90000"/>
              </a:lnSpc>
              <a:spcBef>
                <a:spcPct val="0"/>
              </a:spcBef>
              <a:spcAft>
                <a:spcPts val="0"/>
              </a:spcAft>
              <a:buClrTx/>
              <a:buSzTx/>
              <a:buFontTx/>
              <a:buNone/>
              <a:tabLst/>
              <a:defRPr sz="1400" b="0">
                <a:solidFill>
                  <a:schemeClr val="bg1"/>
                </a:solidFill>
              </a:defRPr>
            </a:lvl1pPr>
          </a:lstStyle>
          <a:p>
            <a:pPr marL="0" marR="0" lvl="0" indent="0" algn="l" defTabSz="912114" rtl="0" eaLnBrk="1" fontAlgn="auto" latinLnBrk="0" hangingPunct="1">
              <a:lnSpc>
                <a:spcPct val="90000"/>
              </a:lnSpc>
              <a:spcBef>
                <a:spcPct val="0"/>
              </a:spcBef>
              <a:spcAft>
                <a:spcPts val="0"/>
              </a:spcAft>
              <a:buClrTx/>
              <a:buSzTx/>
              <a:buFontTx/>
              <a:buNone/>
              <a:tabLst/>
              <a:defRPr/>
            </a:pPr>
            <a:r>
              <a:rPr lang="en-ZA" dirty="0">
                <a:effectLst/>
                <a:latin typeface="Arial" panose="020B0604020202020204" pitchFamily="34" charset="0"/>
              </a:rPr>
              <a:t>1. Chapter heading 1</a:t>
            </a:r>
            <a:br>
              <a:rPr lang="en-ZA" dirty="0">
                <a:effectLst/>
                <a:latin typeface="Arial" panose="020B0604020202020204" pitchFamily="34" charset="0"/>
              </a:rPr>
            </a:br>
            <a:r>
              <a:rPr lang="en-ZA" dirty="0">
                <a:effectLst/>
                <a:latin typeface="Arial" panose="020B0604020202020204" pitchFamily="34" charset="0"/>
              </a:rPr>
              <a:t>1.1 Sub heading</a:t>
            </a:r>
            <a:br>
              <a:rPr lang="en-ZA" dirty="0">
                <a:effectLst/>
                <a:latin typeface="Arial" panose="020B0604020202020204" pitchFamily="34" charset="0"/>
              </a:rPr>
            </a:br>
            <a:endParaRPr lang="en-ZA" dirty="0">
              <a:effectLst/>
              <a:latin typeface="Arial" panose="020B0604020202020204" pitchFamily="34" charset="0"/>
            </a:endParaRPr>
          </a:p>
        </p:txBody>
      </p:sp>
      <p:sp>
        <p:nvSpPr>
          <p:cNvPr id="3" name="Content Placeholder 2"/>
          <p:cNvSpPr>
            <a:spLocks noGrp="1"/>
          </p:cNvSpPr>
          <p:nvPr>
            <p:ph idx="1"/>
          </p:nvPr>
        </p:nvSpPr>
        <p:spPr>
          <a:xfrm>
            <a:off x="628650" y="1177904"/>
            <a:ext cx="7886700" cy="5316414"/>
          </a:xfrm>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xmlns="" id="{4EDCEE93-61CC-6B42-963B-2ED834403ECE}"/>
              </a:ext>
            </a:extLst>
          </p:cNvPr>
          <p:cNvPicPr>
            <a:picLocks noChangeAspect="1"/>
          </p:cNvPicPr>
          <p:nvPr userDrawn="1"/>
        </p:nvPicPr>
        <p:blipFill rotWithShape="1">
          <a:blip r:embed="rId3" cstate="email">
            <a:alphaModFix amt="56000"/>
            <a:extLst>
              <a:ext uri="{28A0092B-C50C-407E-A947-70E740481C1C}">
                <a14:useLocalDpi xmlns:a14="http://schemas.microsoft.com/office/drawing/2010/main" xmlns=""/>
              </a:ext>
            </a:extLst>
          </a:blip>
          <a:srcRect/>
          <a:stretch/>
        </p:blipFill>
        <p:spPr>
          <a:xfrm>
            <a:off x="3426316" y="0"/>
            <a:ext cx="5168668" cy="972000"/>
          </a:xfrm>
          <a:prstGeom prst="rect">
            <a:avLst/>
          </a:prstGeom>
        </p:spPr>
      </p:pic>
      <p:sp>
        <p:nvSpPr>
          <p:cNvPr id="6" name="Slide Number Placeholder 5">
            <a:extLst>
              <a:ext uri="{FF2B5EF4-FFF2-40B4-BE49-F238E27FC236}">
                <a16:creationId xmlns:a16="http://schemas.microsoft.com/office/drawing/2014/main" xmlns="" id="{6D8844DC-9044-F647-BD42-20025F15F66C}"/>
              </a:ext>
            </a:extLst>
          </p:cNvPr>
          <p:cNvSpPr>
            <a:spLocks noGrp="1"/>
          </p:cNvSpPr>
          <p:nvPr>
            <p:ph type="sldNum" sz="quarter" idx="12"/>
          </p:nvPr>
        </p:nvSpPr>
        <p:spPr>
          <a:xfrm>
            <a:off x="5851784" y="6293778"/>
            <a:ext cx="2743200" cy="365125"/>
          </a:xfrm>
        </p:spPr>
        <p:txBody>
          <a:bodyPr/>
          <a:lstStyle>
            <a:lvl1pPr>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6BEAD508-187F-9C41-8168-FD791BBC9830}" type="slidenum">
              <a:rPr kumimoji="0" lang="en-US" sz="119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8950050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177904"/>
            <a:ext cx="7886700" cy="2032887"/>
          </a:xfrm>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3"/>
          </p:nvPr>
        </p:nvSpPr>
        <p:spPr>
          <a:xfrm>
            <a:off x="628650" y="3385417"/>
            <a:ext cx="7886700" cy="3088119"/>
          </a:xfrm>
          <a:solidFill>
            <a:schemeClr val="bg2">
              <a:lumMod val="90000"/>
            </a:schemeClr>
          </a:solidFill>
        </p:spPr>
        <p:txBody>
          <a:bodyPr>
            <a:normAutofit/>
          </a:bodyPr>
          <a:lstStyle>
            <a:lvl1pPr>
              <a:defRPr sz="1800"/>
            </a:lvl1pPr>
            <a:lvl2pPr>
              <a:defRPr sz="1800"/>
            </a:lvl2pPr>
            <a:lvl3pPr>
              <a:defRPr sz="1800"/>
            </a:lvl3pPr>
            <a:lvl4pPr>
              <a:defRPr sz="1800"/>
            </a:lvl4pPr>
            <a:lvl5pPr>
              <a:defRPr sz="1800"/>
            </a:lvl5pPr>
          </a:lstStyle>
          <a:p>
            <a:pPr marL="228029" marR="0" lvl="0" indent="-228029" algn="l" defTabSz="912114" rtl="0" eaLnBrk="1" fontAlgn="auto" latinLnBrk="0" hangingPunct="1">
              <a:lnSpc>
                <a:spcPct val="90000"/>
              </a:lnSpc>
              <a:spcBef>
                <a:spcPts val="998"/>
              </a:spcBef>
              <a:spcAft>
                <a:spcPts val="0"/>
              </a:spcAft>
              <a:buClrTx/>
              <a:buSzTx/>
              <a:buFont typeface="Arial" panose="020B0604020202020204" pitchFamily="34" charset="0"/>
              <a:buNone/>
              <a:tabLst/>
              <a:defRPr/>
            </a:pPr>
            <a:endParaRPr lang="en-US" dirty="0"/>
          </a:p>
        </p:txBody>
      </p:sp>
      <p:pic>
        <p:nvPicPr>
          <p:cNvPr id="7" name="Picture 6">
            <a:extLst>
              <a:ext uri="{FF2B5EF4-FFF2-40B4-BE49-F238E27FC236}">
                <a16:creationId xmlns:a16="http://schemas.microsoft.com/office/drawing/2014/main" xmlns="" id="{4E59D671-F671-5949-9980-AC6A79832408}"/>
              </a:ext>
            </a:extLst>
          </p:cNvPr>
          <p:cNvPicPr>
            <a:picLocks noChangeAspect="1"/>
          </p:cNvPicPr>
          <p:nvPr userDrawn="1"/>
        </p:nvPicPr>
        <p:blipFill rotWithShape="1">
          <a:blip r:embed="rId2" cstate="email">
            <a:extLst>
              <a:ext uri="{28A0092B-C50C-407E-A947-70E740481C1C}">
                <a14:useLocalDpi xmlns:a14="http://schemas.microsoft.com/office/drawing/2010/main" xmlns=""/>
              </a:ext>
            </a:extLst>
          </a:blip>
          <a:srcRect r="-731"/>
          <a:stretch/>
        </p:blipFill>
        <p:spPr>
          <a:xfrm>
            <a:off x="0" y="0"/>
            <a:ext cx="9144000" cy="972000"/>
          </a:xfrm>
          <a:prstGeom prst="rect">
            <a:avLst/>
          </a:prstGeom>
        </p:spPr>
      </p:pic>
      <p:sp>
        <p:nvSpPr>
          <p:cNvPr id="9" name="Title 1">
            <a:extLst>
              <a:ext uri="{FF2B5EF4-FFF2-40B4-BE49-F238E27FC236}">
                <a16:creationId xmlns:a16="http://schemas.microsoft.com/office/drawing/2014/main" xmlns="" id="{37657274-F933-3145-9ADA-4E1A781B9698}"/>
              </a:ext>
            </a:extLst>
          </p:cNvPr>
          <p:cNvSpPr>
            <a:spLocks noGrp="1"/>
          </p:cNvSpPr>
          <p:nvPr>
            <p:ph type="title" hasCustomPrompt="1"/>
          </p:nvPr>
        </p:nvSpPr>
        <p:spPr>
          <a:xfrm>
            <a:off x="628650" y="364197"/>
            <a:ext cx="5382000" cy="456685"/>
          </a:xfrm>
        </p:spPr>
        <p:txBody>
          <a:bodyPr>
            <a:normAutofit/>
          </a:bodyPr>
          <a:lstStyle>
            <a:lvl1pPr marL="0" marR="0" indent="0" algn="l" defTabSz="912114" rtl="0" eaLnBrk="1" fontAlgn="auto" latinLnBrk="0" hangingPunct="1">
              <a:lnSpc>
                <a:spcPct val="90000"/>
              </a:lnSpc>
              <a:spcBef>
                <a:spcPct val="0"/>
              </a:spcBef>
              <a:spcAft>
                <a:spcPts val="0"/>
              </a:spcAft>
              <a:buClrTx/>
              <a:buSzTx/>
              <a:buFontTx/>
              <a:buNone/>
              <a:tabLst/>
              <a:defRPr sz="1400" b="0">
                <a:solidFill>
                  <a:schemeClr val="bg1"/>
                </a:solidFill>
              </a:defRPr>
            </a:lvl1pPr>
          </a:lstStyle>
          <a:p>
            <a:pPr marL="0" marR="0" lvl="0" indent="0" algn="l" defTabSz="912114" rtl="0" eaLnBrk="1" fontAlgn="auto" latinLnBrk="0" hangingPunct="1">
              <a:lnSpc>
                <a:spcPct val="90000"/>
              </a:lnSpc>
              <a:spcBef>
                <a:spcPct val="0"/>
              </a:spcBef>
              <a:spcAft>
                <a:spcPts val="0"/>
              </a:spcAft>
              <a:buClrTx/>
              <a:buSzTx/>
              <a:buFontTx/>
              <a:buNone/>
              <a:tabLst/>
              <a:defRPr/>
            </a:pPr>
            <a:r>
              <a:rPr lang="en-ZA" dirty="0">
                <a:effectLst/>
                <a:latin typeface="Arial" panose="020B0604020202020204" pitchFamily="34" charset="0"/>
              </a:rPr>
              <a:t>1. Chapter heading 1</a:t>
            </a:r>
            <a:br>
              <a:rPr lang="en-ZA" dirty="0">
                <a:effectLst/>
                <a:latin typeface="Arial" panose="020B0604020202020204" pitchFamily="34" charset="0"/>
              </a:rPr>
            </a:br>
            <a:r>
              <a:rPr lang="en-ZA" dirty="0">
                <a:effectLst/>
                <a:latin typeface="Arial" panose="020B0604020202020204" pitchFamily="34" charset="0"/>
              </a:rPr>
              <a:t>1.1 Sub heading</a:t>
            </a:r>
            <a:br>
              <a:rPr lang="en-ZA" dirty="0">
                <a:effectLst/>
                <a:latin typeface="Arial" panose="020B0604020202020204" pitchFamily="34" charset="0"/>
              </a:rPr>
            </a:br>
            <a:endParaRPr lang="en-ZA" dirty="0">
              <a:effectLst/>
              <a:latin typeface="Arial" panose="020B0604020202020204" pitchFamily="34" charset="0"/>
            </a:endParaRPr>
          </a:p>
        </p:txBody>
      </p:sp>
      <p:pic>
        <p:nvPicPr>
          <p:cNvPr id="12" name="Picture 11">
            <a:extLst>
              <a:ext uri="{FF2B5EF4-FFF2-40B4-BE49-F238E27FC236}">
                <a16:creationId xmlns:a16="http://schemas.microsoft.com/office/drawing/2014/main" xmlns="" id="{CB391B19-7772-A346-8C3D-ED2EA7A33AB8}"/>
              </a:ext>
            </a:extLst>
          </p:cNvPr>
          <p:cNvPicPr>
            <a:picLocks noChangeAspect="1"/>
          </p:cNvPicPr>
          <p:nvPr userDrawn="1"/>
        </p:nvPicPr>
        <p:blipFill rotWithShape="1">
          <a:blip r:embed="rId3" cstate="email">
            <a:alphaModFix amt="56000"/>
            <a:extLst>
              <a:ext uri="{28A0092B-C50C-407E-A947-70E740481C1C}">
                <a14:useLocalDpi xmlns:a14="http://schemas.microsoft.com/office/drawing/2010/main" xmlns=""/>
              </a:ext>
            </a:extLst>
          </a:blip>
          <a:srcRect/>
          <a:stretch/>
        </p:blipFill>
        <p:spPr>
          <a:xfrm>
            <a:off x="3426316" y="0"/>
            <a:ext cx="5168668" cy="972000"/>
          </a:xfrm>
          <a:prstGeom prst="rect">
            <a:avLst/>
          </a:prstGeom>
        </p:spPr>
      </p:pic>
      <p:sp>
        <p:nvSpPr>
          <p:cNvPr id="8" name="Slide Number Placeholder 5">
            <a:extLst>
              <a:ext uri="{FF2B5EF4-FFF2-40B4-BE49-F238E27FC236}">
                <a16:creationId xmlns:a16="http://schemas.microsoft.com/office/drawing/2014/main" xmlns="" id="{31A1296C-4116-1947-BB69-8B1FF8FAA77B}"/>
              </a:ext>
            </a:extLst>
          </p:cNvPr>
          <p:cNvSpPr>
            <a:spLocks noGrp="1"/>
          </p:cNvSpPr>
          <p:nvPr>
            <p:ph type="sldNum" sz="quarter" idx="12"/>
          </p:nvPr>
        </p:nvSpPr>
        <p:spPr>
          <a:xfrm>
            <a:off x="5851784" y="6293778"/>
            <a:ext cx="2743200" cy="365125"/>
          </a:xfrm>
        </p:spPr>
        <p:txBody>
          <a:bodyPr/>
          <a:lstStyle>
            <a:lvl1pPr>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6BEAD508-187F-9C41-8168-FD791BBC9830}" type="slidenum">
              <a:rPr kumimoji="0" lang="en-US" sz="119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0243954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CA62ED21-75D0-954B-A4A6-63628B0D2AB7}"/>
              </a:ext>
            </a:extLst>
          </p:cNvPr>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rot="5400000" flipH="1">
            <a:off x="1336560" y="-1336562"/>
            <a:ext cx="6470879" cy="9143999"/>
          </a:xfrm>
          <a:prstGeom prst="rect">
            <a:avLst/>
          </a:prstGeom>
        </p:spPr>
      </p:pic>
      <p:pic>
        <p:nvPicPr>
          <p:cNvPr id="9" name="Picture 8">
            <a:extLst>
              <a:ext uri="{FF2B5EF4-FFF2-40B4-BE49-F238E27FC236}">
                <a16:creationId xmlns:a16="http://schemas.microsoft.com/office/drawing/2014/main" xmlns="" id="{160CC4E8-B89A-5A4D-9418-4A4C9F43A0C1}"/>
              </a:ext>
            </a:extLst>
          </p:cNvPr>
          <p:cNvPicPr>
            <a:picLocks noChangeAspect="1"/>
          </p:cNvPicPr>
          <p:nvPr userDrawn="1"/>
        </p:nvPicPr>
        <p:blipFill>
          <a:blip r:embed="rId3" cstate="email">
            <a:alphaModFix amt="38000"/>
            <a:extLst>
              <a:ext uri="{28A0092B-C50C-407E-A947-70E740481C1C}">
                <a14:useLocalDpi xmlns:a14="http://schemas.microsoft.com/office/drawing/2010/main" xmlns=""/>
              </a:ext>
            </a:extLst>
          </a:blip>
          <a:stretch>
            <a:fillRect/>
          </a:stretch>
        </p:blipFill>
        <p:spPr>
          <a:xfrm>
            <a:off x="-77504" y="-1760128"/>
            <a:ext cx="5960144" cy="7888027"/>
          </a:xfrm>
          <a:prstGeom prst="rect">
            <a:avLst/>
          </a:prstGeom>
        </p:spPr>
      </p:pic>
      <p:pic>
        <p:nvPicPr>
          <p:cNvPr id="10" name="Picture 9">
            <a:extLst>
              <a:ext uri="{FF2B5EF4-FFF2-40B4-BE49-F238E27FC236}">
                <a16:creationId xmlns:a16="http://schemas.microsoft.com/office/drawing/2014/main" xmlns="" id="{D6B1682E-7EA0-6E4D-9330-4D7F8C682A5B}"/>
              </a:ext>
            </a:extLst>
          </p:cNvPr>
          <p:cNvPicPr>
            <a:picLocks noChangeAspect="1"/>
          </p:cNvPicPr>
          <p:nvPr userDrawn="1"/>
        </p:nvPicPr>
        <p:blipFill>
          <a:blip r:embed="rId4" cstate="email">
            <a:extLst>
              <a:ext uri="{28A0092B-C50C-407E-A947-70E740481C1C}">
                <a14:useLocalDpi xmlns:a14="http://schemas.microsoft.com/office/drawing/2010/main" xmlns=""/>
              </a:ext>
            </a:extLst>
          </a:blip>
          <a:stretch>
            <a:fillRect/>
          </a:stretch>
        </p:blipFill>
        <p:spPr>
          <a:xfrm>
            <a:off x="345440" y="351083"/>
            <a:ext cx="3917374" cy="3408115"/>
          </a:xfrm>
          <a:prstGeom prst="rect">
            <a:avLst/>
          </a:prstGeom>
        </p:spPr>
      </p:pic>
      <p:sp>
        <p:nvSpPr>
          <p:cNvPr id="11" name="Title 1">
            <a:extLst>
              <a:ext uri="{FF2B5EF4-FFF2-40B4-BE49-F238E27FC236}">
                <a16:creationId xmlns:a16="http://schemas.microsoft.com/office/drawing/2014/main" xmlns="" id="{845D7569-70B3-7D40-B8DC-56866BC8EC2D}"/>
              </a:ext>
            </a:extLst>
          </p:cNvPr>
          <p:cNvSpPr>
            <a:spLocks noGrp="1"/>
          </p:cNvSpPr>
          <p:nvPr>
            <p:ph type="ctrTitle" hasCustomPrompt="1"/>
          </p:nvPr>
        </p:nvSpPr>
        <p:spPr>
          <a:xfrm>
            <a:off x="490914" y="712639"/>
            <a:ext cx="3771900" cy="969067"/>
          </a:xfrm>
        </p:spPr>
        <p:txBody>
          <a:bodyPr anchor="t" anchorCtr="0">
            <a:normAutofit/>
          </a:bodyPr>
          <a:lstStyle>
            <a:lvl1pPr algn="l">
              <a:defRPr sz="2400" b="0" i="0">
                <a:solidFill>
                  <a:schemeClr val="bg1"/>
                </a:solidFill>
                <a:latin typeface="Arial" panose="020B0604020202020204" pitchFamily="34" charset="0"/>
                <a:ea typeface="Roboto" panose="02000000000000000000" pitchFamily="2" charset="0"/>
                <a:cs typeface="Arial" panose="020B0604020202020204" pitchFamily="34" charset="0"/>
              </a:defRPr>
            </a:lvl1pPr>
          </a:lstStyle>
          <a:p>
            <a:r>
              <a:rPr lang="en-US" dirty="0"/>
              <a:t>Thank</a:t>
            </a:r>
            <a:br>
              <a:rPr lang="en-US" dirty="0"/>
            </a:br>
            <a:r>
              <a:rPr lang="en-US" dirty="0"/>
              <a:t>You</a:t>
            </a:r>
          </a:p>
        </p:txBody>
      </p:sp>
      <p:sp>
        <p:nvSpPr>
          <p:cNvPr id="12" name="Subtitle 2">
            <a:extLst>
              <a:ext uri="{FF2B5EF4-FFF2-40B4-BE49-F238E27FC236}">
                <a16:creationId xmlns:a16="http://schemas.microsoft.com/office/drawing/2014/main" xmlns="" id="{81AB1412-9A75-B74C-BC60-242BDA948163}"/>
              </a:ext>
            </a:extLst>
          </p:cNvPr>
          <p:cNvSpPr>
            <a:spLocks noGrp="1"/>
          </p:cNvSpPr>
          <p:nvPr>
            <p:ph type="subTitle" idx="1" hasCustomPrompt="1"/>
          </p:nvPr>
        </p:nvSpPr>
        <p:spPr>
          <a:xfrm>
            <a:off x="490914" y="2293534"/>
            <a:ext cx="2630654" cy="1364065"/>
          </a:xfrm>
        </p:spPr>
        <p:txBody>
          <a:bodyPr>
            <a:normAutofit/>
          </a:bodyPr>
          <a:lstStyle>
            <a:lvl1pPr marL="0" indent="0" algn="l">
              <a:buNone/>
              <a:defRPr sz="1600" b="0" i="1">
                <a:solidFill>
                  <a:schemeClr val="bg1"/>
                </a:solidFill>
                <a:latin typeface="Arial" panose="020B0604020202020204" pitchFamily="34" charset="0"/>
                <a:ea typeface="Roboto" panose="02000000000000000000" pitchFamily="2" charset="0"/>
                <a:cs typeface="Arial" panose="020B0604020202020204" pitchFamily="34" charset="0"/>
              </a:defRPr>
            </a:lvl1pPr>
            <a:lvl2pPr marL="456057" indent="0" algn="ctr">
              <a:buNone/>
              <a:defRPr sz="1995"/>
            </a:lvl2pPr>
            <a:lvl3pPr marL="912114" indent="0" algn="ctr">
              <a:buNone/>
              <a:defRPr sz="1795"/>
            </a:lvl3pPr>
            <a:lvl4pPr marL="1368171" indent="0" algn="ctr">
              <a:buNone/>
              <a:defRPr sz="1596"/>
            </a:lvl4pPr>
            <a:lvl5pPr marL="1824228" indent="0" algn="ctr">
              <a:buNone/>
              <a:defRPr sz="1596"/>
            </a:lvl5pPr>
            <a:lvl6pPr marL="2280285" indent="0" algn="ctr">
              <a:buNone/>
              <a:defRPr sz="1596"/>
            </a:lvl6pPr>
            <a:lvl7pPr marL="2736342" indent="0" algn="ctr">
              <a:buNone/>
              <a:defRPr sz="1596"/>
            </a:lvl7pPr>
            <a:lvl8pPr marL="3192399" indent="0" algn="ctr">
              <a:buNone/>
              <a:defRPr sz="1596"/>
            </a:lvl8pPr>
            <a:lvl9pPr marL="3648456" indent="0" algn="ctr">
              <a:buNone/>
              <a:defRPr sz="1596"/>
            </a:lvl9pPr>
          </a:lstStyle>
          <a:p>
            <a:r>
              <a:rPr lang="en-US" dirty="0"/>
              <a:t>CLICK TO EDIT </a:t>
            </a:r>
            <a:br>
              <a:rPr lang="en-US" dirty="0"/>
            </a:br>
            <a:r>
              <a:rPr lang="en-US" dirty="0"/>
              <a:t>MASTER SUBTITLE </a:t>
            </a:r>
            <a:br>
              <a:rPr lang="en-US" dirty="0"/>
            </a:br>
            <a:r>
              <a:rPr lang="en-US" dirty="0"/>
              <a:t>STYLE</a:t>
            </a:r>
          </a:p>
        </p:txBody>
      </p:sp>
      <p:sp>
        <p:nvSpPr>
          <p:cNvPr id="13" name="Rectangle 12">
            <a:extLst>
              <a:ext uri="{FF2B5EF4-FFF2-40B4-BE49-F238E27FC236}">
                <a16:creationId xmlns:a16="http://schemas.microsoft.com/office/drawing/2014/main" xmlns="" id="{F37EA302-5F4B-2442-9BA9-0C5AF269A547}"/>
              </a:ext>
            </a:extLst>
          </p:cNvPr>
          <p:cNvSpPr/>
          <p:nvPr userDrawn="1"/>
        </p:nvSpPr>
        <p:spPr>
          <a:xfrm>
            <a:off x="0" y="5598160"/>
            <a:ext cx="9144000" cy="12423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xmlns="" id="{813D28DA-BB63-6A4F-8A69-20DB0A5BE1F6}"/>
              </a:ext>
            </a:extLst>
          </p:cNvPr>
          <p:cNvPicPr>
            <a:picLocks noChangeAspect="1"/>
          </p:cNvPicPr>
          <p:nvPr userDrawn="1"/>
        </p:nvPicPr>
        <p:blipFill>
          <a:blip r:embed="rId5" cstate="email">
            <a:extLst>
              <a:ext uri="{28A0092B-C50C-407E-A947-70E740481C1C}">
                <a14:useLocalDpi xmlns:a14="http://schemas.microsoft.com/office/drawing/2010/main" xmlns=""/>
              </a:ext>
            </a:extLst>
          </a:blip>
          <a:stretch>
            <a:fillRect/>
          </a:stretch>
        </p:blipFill>
        <p:spPr>
          <a:xfrm>
            <a:off x="231140" y="5597048"/>
            <a:ext cx="2890428" cy="1242377"/>
          </a:xfrm>
          <a:prstGeom prst="rect">
            <a:avLst/>
          </a:prstGeom>
        </p:spPr>
      </p:pic>
      <p:pic>
        <p:nvPicPr>
          <p:cNvPr id="15" name="Picture 14">
            <a:extLst>
              <a:ext uri="{FF2B5EF4-FFF2-40B4-BE49-F238E27FC236}">
                <a16:creationId xmlns:a16="http://schemas.microsoft.com/office/drawing/2014/main" xmlns="" id="{626D35D8-93A1-B246-8BD6-DA2D5990C750}"/>
              </a:ext>
            </a:extLst>
          </p:cNvPr>
          <p:cNvPicPr>
            <a:picLocks noChangeAspect="1"/>
          </p:cNvPicPr>
          <p:nvPr userDrawn="1"/>
        </p:nvPicPr>
        <p:blipFill>
          <a:blip r:embed="rId6" cstate="email">
            <a:extLst>
              <a:ext uri="{28A0092B-C50C-407E-A947-70E740481C1C}">
                <a14:useLocalDpi xmlns:a14="http://schemas.microsoft.com/office/drawing/2010/main" xmlns=""/>
              </a:ext>
            </a:extLst>
          </a:blip>
          <a:stretch>
            <a:fillRect/>
          </a:stretch>
        </p:blipFill>
        <p:spPr>
          <a:xfrm>
            <a:off x="7782648" y="5598160"/>
            <a:ext cx="1361351" cy="1235300"/>
          </a:xfrm>
          <a:prstGeom prst="rect">
            <a:avLst/>
          </a:prstGeom>
        </p:spPr>
      </p:pic>
    </p:spTree>
    <p:extLst>
      <p:ext uri="{BB962C8B-B14F-4D97-AF65-F5344CB8AC3E}">
        <p14:creationId xmlns:p14="http://schemas.microsoft.com/office/powerpoint/2010/main" xmlns="" val="27755857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5386"/>
            <a:ext cx="7886700" cy="2845473"/>
          </a:xfrm>
        </p:spPr>
        <p:txBody>
          <a:bodyPr anchor="b"/>
          <a:lstStyle>
            <a:lvl1pPr>
              <a:defRPr sz="5985"/>
            </a:lvl1pPr>
          </a:lstStyle>
          <a:p>
            <a:r>
              <a:rPr lang="en-US"/>
              <a:t>Click to edit Master title style</a:t>
            </a:r>
            <a:endParaRPr lang="en-US" dirty="0"/>
          </a:p>
        </p:txBody>
      </p:sp>
      <p:sp>
        <p:nvSpPr>
          <p:cNvPr id="3" name="Text Placeholder 2"/>
          <p:cNvSpPr>
            <a:spLocks noGrp="1"/>
          </p:cNvSpPr>
          <p:nvPr>
            <p:ph type="body" idx="1"/>
          </p:nvPr>
        </p:nvSpPr>
        <p:spPr>
          <a:xfrm>
            <a:off x="623888" y="4577779"/>
            <a:ext cx="7886700" cy="1496367"/>
          </a:xfrm>
        </p:spPr>
        <p:txBody>
          <a:bodyPr/>
          <a:lstStyle>
            <a:lvl1pPr marL="0" indent="0">
              <a:buNone/>
              <a:defRPr sz="2394">
                <a:solidFill>
                  <a:schemeClr val="tx1"/>
                </a:solidFill>
              </a:defRPr>
            </a:lvl1pPr>
            <a:lvl2pPr marL="456057" indent="0">
              <a:buNone/>
              <a:defRPr sz="1995">
                <a:solidFill>
                  <a:schemeClr val="tx1">
                    <a:tint val="75000"/>
                  </a:schemeClr>
                </a:solidFill>
              </a:defRPr>
            </a:lvl2pPr>
            <a:lvl3pPr marL="912114" indent="0">
              <a:buNone/>
              <a:defRPr sz="1795">
                <a:solidFill>
                  <a:schemeClr val="tx1">
                    <a:tint val="75000"/>
                  </a:schemeClr>
                </a:solidFill>
              </a:defRPr>
            </a:lvl3pPr>
            <a:lvl4pPr marL="1368171" indent="0">
              <a:buNone/>
              <a:defRPr sz="1596">
                <a:solidFill>
                  <a:schemeClr val="tx1">
                    <a:tint val="75000"/>
                  </a:schemeClr>
                </a:solidFill>
              </a:defRPr>
            </a:lvl4pPr>
            <a:lvl5pPr marL="1824228" indent="0">
              <a:buNone/>
              <a:defRPr sz="1596">
                <a:solidFill>
                  <a:schemeClr val="tx1">
                    <a:tint val="75000"/>
                  </a:schemeClr>
                </a:solidFill>
              </a:defRPr>
            </a:lvl5pPr>
            <a:lvl6pPr marL="2280285" indent="0">
              <a:buNone/>
              <a:defRPr sz="1596">
                <a:solidFill>
                  <a:schemeClr val="tx1">
                    <a:tint val="75000"/>
                  </a:schemeClr>
                </a:solidFill>
              </a:defRPr>
            </a:lvl6pPr>
            <a:lvl7pPr marL="2736342" indent="0">
              <a:buNone/>
              <a:defRPr sz="1596">
                <a:solidFill>
                  <a:schemeClr val="tx1">
                    <a:tint val="75000"/>
                  </a:schemeClr>
                </a:solidFill>
              </a:defRPr>
            </a:lvl7pPr>
            <a:lvl8pPr marL="3192399" indent="0">
              <a:buNone/>
              <a:defRPr sz="1596">
                <a:solidFill>
                  <a:schemeClr val="tx1">
                    <a:tint val="75000"/>
                  </a:schemeClr>
                </a:solidFill>
              </a:defRPr>
            </a:lvl8pPr>
            <a:lvl9pPr marL="3648456" indent="0">
              <a:buNone/>
              <a:defRPr sz="159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1309A23-CB97-FF4D-9DB6-0E242015F0E2}" type="slidenum">
              <a:rPr kumimoji="0" lang="en-US" sz="119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3917911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0976"/>
            <a:ext cx="3886200" cy="43402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0976"/>
            <a:ext cx="3886200" cy="43402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1309A23-CB97-FF4D-9DB6-0E242015F0E2}" type="slidenum">
              <a:rPr kumimoji="0" lang="en-US" sz="119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758939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177904"/>
            <a:ext cx="7886700" cy="2032887"/>
          </a:xfrm>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3"/>
          </p:nvPr>
        </p:nvSpPr>
        <p:spPr>
          <a:xfrm>
            <a:off x="628650" y="3385417"/>
            <a:ext cx="7886700" cy="3088119"/>
          </a:xfrm>
          <a:solidFill>
            <a:schemeClr val="bg2">
              <a:lumMod val="90000"/>
            </a:schemeClr>
          </a:solidFill>
        </p:spPr>
        <p:txBody>
          <a:bodyPr>
            <a:normAutofit/>
          </a:bodyPr>
          <a:lstStyle>
            <a:lvl1pPr>
              <a:defRPr sz="1800"/>
            </a:lvl1pPr>
            <a:lvl2pPr>
              <a:defRPr sz="1800"/>
            </a:lvl2pPr>
            <a:lvl3pPr>
              <a:defRPr sz="1800"/>
            </a:lvl3pPr>
            <a:lvl4pPr>
              <a:defRPr sz="1800"/>
            </a:lvl4pPr>
            <a:lvl5pPr>
              <a:defRPr sz="1800"/>
            </a:lvl5pPr>
          </a:lstStyle>
          <a:p>
            <a:pPr marL="228029" marR="0" lvl="0" indent="-228029" algn="l" defTabSz="912114" rtl="0" eaLnBrk="1" fontAlgn="auto" latinLnBrk="0" hangingPunct="1">
              <a:lnSpc>
                <a:spcPct val="90000"/>
              </a:lnSpc>
              <a:spcBef>
                <a:spcPts val="998"/>
              </a:spcBef>
              <a:spcAft>
                <a:spcPts val="0"/>
              </a:spcAft>
              <a:buClrTx/>
              <a:buSzTx/>
              <a:buFont typeface="Arial" panose="020B0604020202020204" pitchFamily="34" charset="0"/>
              <a:buNone/>
              <a:tabLst/>
              <a:defRPr/>
            </a:pPr>
            <a:endParaRPr lang="en-US" dirty="0"/>
          </a:p>
        </p:txBody>
      </p:sp>
      <p:pic>
        <p:nvPicPr>
          <p:cNvPr id="7" name="Picture 6">
            <a:extLst>
              <a:ext uri="{FF2B5EF4-FFF2-40B4-BE49-F238E27FC236}">
                <a16:creationId xmlns:a16="http://schemas.microsoft.com/office/drawing/2014/main" xmlns="" id="{4E59D671-F671-5949-9980-AC6A79832408}"/>
              </a:ext>
            </a:extLst>
          </p:cNvPr>
          <p:cNvPicPr>
            <a:picLocks noChangeAspect="1"/>
          </p:cNvPicPr>
          <p:nvPr userDrawn="1"/>
        </p:nvPicPr>
        <p:blipFill rotWithShape="1">
          <a:blip r:embed="rId2" cstate="email">
            <a:extLst>
              <a:ext uri="{28A0092B-C50C-407E-A947-70E740481C1C}">
                <a14:useLocalDpi xmlns:a14="http://schemas.microsoft.com/office/drawing/2010/main" xmlns=""/>
              </a:ext>
            </a:extLst>
          </a:blip>
          <a:srcRect r="-731"/>
          <a:stretch/>
        </p:blipFill>
        <p:spPr>
          <a:xfrm>
            <a:off x="0" y="0"/>
            <a:ext cx="9144000" cy="972000"/>
          </a:xfrm>
          <a:prstGeom prst="rect">
            <a:avLst/>
          </a:prstGeom>
        </p:spPr>
      </p:pic>
      <p:sp>
        <p:nvSpPr>
          <p:cNvPr id="9" name="Title 1">
            <a:extLst>
              <a:ext uri="{FF2B5EF4-FFF2-40B4-BE49-F238E27FC236}">
                <a16:creationId xmlns:a16="http://schemas.microsoft.com/office/drawing/2014/main" xmlns="" id="{37657274-F933-3145-9ADA-4E1A781B9698}"/>
              </a:ext>
            </a:extLst>
          </p:cNvPr>
          <p:cNvSpPr>
            <a:spLocks noGrp="1"/>
          </p:cNvSpPr>
          <p:nvPr>
            <p:ph type="title" hasCustomPrompt="1"/>
          </p:nvPr>
        </p:nvSpPr>
        <p:spPr>
          <a:xfrm>
            <a:off x="628650" y="364197"/>
            <a:ext cx="5382000" cy="456685"/>
          </a:xfrm>
        </p:spPr>
        <p:txBody>
          <a:bodyPr>
            <a:normAutofit/>
          </a:bodyPr>
          <a:lstStyle>
            <a:lvl1pPr marL="0" marR="0" indent="0" algn="l" defTabSz="912114" rtl="0" eaLnBrk="1" fontAlgn="auto" latinLnBrk="0" hangingPunct="1">
              <a:lnSpc>
                <a:spcPct val="90000"/>
              </a:lnSpc>
              <a:spcBef>
                <a:spcPct val="0"/>
              </a:spcBef>
              <a:spcAft>
                <a:spcPts val="0"/>
              </a:spcAft>
              <a:buClrTx/>
              <a:buSzTx/>
              <a:buFontTx/>
              <a:buNone/>
              <a:tabLst/>
              <a:defRPr sz="1400" b="0">
                <a:solidFill>
                  <a:schemeClr val="bg1"/>
                </a:solidFill>
              </a:defRPr>
            </a:lvl1pPr>
          </a:lstStyle>
          <a:p>
            <a:pPr marL="0" marR="0" lvl="0" indent="0" algn="l" defTabSz="912114" rtl="0" eaLnBrk="1" fontAlgn="auto" latinLnBrk="0" hangingPunct="1">
              <a:lnSpc>
                <a:spcPct val="90000"/>
              </a:lnSpc>
              <a:spcBef>
                <a:spcPct val="0"/>
              </a:spcBef>
              <a:spcAft>
                <a:spcPts val="0"/>
              </a:spcAft>
              <a:buClrTx/>
              <a:buSzTx/>
              <a:buFontTx/>
              <a:buNone/>
              <a:tabLst/>
              <a:defRPr/>
            </a:pPr>
            <a:r>
              <a:rPr lang="en-ZA" dirty="0">
                <a:effectLst/>
                <a:latin typeface="Arial" panose="020B0604020202020204" pitchFamily="34" charset="0"/>
              </a:rPr>
              <a:t>1. Chapter heading 1</a:t>
            </a:r>
            <a:br>
              <a:rPr lang="en-ZA" dirty="0">
                <a:effectLst/>
                <a:latin typeface="Arial" panose="020B0604020202020204" pitchFamily="34" charset="0"/>
              </a:rPr>
            </a:br>
            <a:r>
              <a:rPr lang="en-ZA" dirty="0">
                <a:effectLst/>
                <a:latin typeface="Arial" panose="020B0604020202020204" pitchFamily="34" charset="0"/>
              </a:rPr>
              <a:t>1.1 Sub heading</a:t>
            </a:r>
            <a:br>
              <a:rPr lang="en-ZA" dirty="0">
                <a:effectLst/>
                <a:latin typeface="Arial" panose="020B0604020202020204" pitchFamily="34" charset="0"/>
              </a:rPr>
            </a:br>
            <a:endParaRPr lang="en-ZA" dirty="0">
              <a:effectLst/>
              <a:latin typeface="Arial" panose="020B0604020202020204" pitchFamily="34" charset="0"/>
            </a:endParaRPr>
          </a:p>
        </p:txBody>
      </p:sp>
      <p:pic>
        <p:nvPicPr>
          <p:cNvPr id="12" name="Picture 11">
            <a:extLst>
              <a:ext uri="{FF2B5EF4-FFF2-40B4-BE49-F238E27FC236}">
                <a16:creationId xmlns:a16="http://schemas.microsoft.com/office/drawing/2014/main" xmlns="" id="{CB391B19-7772-A346-8C3D-ED2EA7A33AB8}"/>
              </a:ext>
            </a:extLst>
          </p:cNvPr>
          <p:cNvPicPr>
            <a:picLocks noChangeAspect="1"/>
          </p:cNvPicPr>
          <p:nvPr userDrawn="1"/>
        </p:nvPicPr>
        <p:blipFill rotWithShape="1">
          <a:blip r:embed="rId3" cstate="email">
            <a:alphaModFix amt="56000"/>
            <a:extLst>
              <a:ext uri="{28A0092B-C50C-407E-A947-70E740481C1C}">
                <a14:useLocalDpi xmlns:a14="http://schemas.microsoft.com/office/drawing/2010/main" xmlns=""/>
              </a:ext>
            </a:extLst>
          </a:blip>
          <a:srcRect/>
          <a:stretch/>
        </p:blipFill>
        <p:spPr>
          <a:xfrm>
            <a:off x="3426316" y="0"/>
            <a:ext cx="5168668" cy="972000"/>
          </a:xfrm>
          <a:prstGeom prst="rect">
            <a:avLst/>
          </a:prstGeom>
        </p:spPr>
      </p:pic>
      <p:sp>
        <p:nvSpPr>
          <p:cNvPr id="8" name="Slide Number Placeholder 5">
            <a:extLst>
              <a:ext uri="{FF2B5EF4-FFF2-40B4-BE49-F238E27FC236}">
                <a16:creationId xmlns:a16="http://schemas.microsoft.com/office/drawing/2014/main" xmlns="" id="{31A1296C-4116-1947-BB69-8B1FF8FAA77B}"/>
              </a:ext>
            </a:extLst>
          </p:cNvPr>
          <p:cNvSpPr>
            <a:spLocks noGrp="1"/>
          </p:cNvSpPr>
          <p:nvPr>
            <p:ph type="sldNum" sz="quarter" idx="12"/>
          </p:nvPr>
        </p:nvSpPr>
        <p:spPr>
          <a:xfrm>
            <a:off x="5851784" y="6293778"/>
            <a:ext cx="2743200" cy="365125"/>
          </a:xfrm>
        </p:spPr>
        <p:txBody>
          <a:bodyPr/>
          <a:lstStyle>
            <a:lvl1pPr>
              <a:defRPr/>
            </a:lvl1pPr>
          </a:lstStyle>
          <a:p>
            <a:fld id="{6BEAD508-187F-9C41-8168-FD791BBC9830}" type="slidenum">
              <a:rPr lang="en-US" smtClean="0"/>
              <a:pPr/>
              <a:t>‹#›</a:t>
            </a:fld>
            <a:endParaRPr lang="en-US" dirty="0"/>
          </a:p>
        </p:txBody>
      </p:sp>
    </p:spTree>
    <p:extLst>
      <p:ext uri="{BB962C8B-B14F-4D97-AF65-F5344CB8AC3E}">
        <p14:creationId xmlns:p14="http://schemas.microsoft.com/office/powerpoint/2010/main" xmlns="" val="14115494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4197"/>
            <a:ext cx="7886700" cy="13221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76882"/>
            <a:ext cx="3868340" cy="821814"/>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a:t>Click to edit Master text styles</a:t>
            </a:r>
          </a:p>
        </p:txBody>
      </p:sp>
      <p:sp>
        <p:nvSpPr>
          <p:cNvPr id="4" name="Content Placeholder 3"/>
          <p:cNvSpPr>
            <a:spLocks noGrp="1"/>
          </p:cNvSpPr>
          <p:nvPr>
            <p:ph sz="half" idx="2"/>
          </p:nvPr>
        </p:nvSpPr>
        <p:spPr>
          <a:xfrm>
            <a:off x="629842" y="2498697"/>
            <a:ext cx="3868340" cy="36752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76882"/>
            <a:ext cx="3887391" cy="821814"/>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a:t>Click to edit Master text styles</a:t>
            </a:r>
          </a:p>
        </p:txBody>
      </p:sp>
      <p:sp>
        <p:nvSpPr>
          <p:cNvPr id="6" name="Content Placeholder 5"/>
          <p:cNvSpPr>
            <a:spLocks noGrp="1"/>
          </p:cNvSpPr>
          <p:nvPr>
            <p:ph sz="quarter" idx="4"/>
          </p:nvPr>
        </p:nvSpPr>
        <p:spPr>
          <a:xfrm>
            <a:off x="4629151" y="2498697"/>
            <a:ext cx="3887391" cy="36752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1309A23-CB97-FF4D-9DB6-0E242015F0E2}" type="slidenum">
              <a:rPr kumimoji="0" lang="en-US" sz="119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386826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1309A23-CB97-FF4D-9DB6-0E242015F0E2}" type="slidenum">
              <a:rPr kumimoji="0" lang="en-US" sz="119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2687742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6036"/>
            <a:ext cx="2949178" cy="1596126"/>
          </a:xfrm>
        </p:spPr>
        <p:txBody>
          <a:bodyPr anchor="b"/>
          <a:lstStyle>
            <a:lvl1pPr>
              <a:defRPr sz="3192"/>
            </a:lvl1pPr>
          </a:lstStyle>
          <a:p>
            <a:r>
              <a:rPr lang="en-US"/>
              <a:t>Click to edit Master title style</a:t>
            </a:r>
            <a:endParaRPr lang="en-US" dirty="0"/>
          </a:p>
        </p:txBody>
      </p:sp>
      <p:sp>
        <p:nvSpPr>
          <p:cNvPr id="3" name="Content Placeholder 2"/>
          <p:cNvSpPr>
            <a:spLocks noGrp="1"/>
          </p:cNvSpPr>
          <p:nvPr>
            <p:ph idx="1"/>
          </p:nvPr>
        </p:nvSpPr>
        <p:spPr>
          <a:xfrm>
            <a:off x="3887391" y="984912"/>
            <a:ext cx="4629150" cy="4861216"/>
          </a:xfrm>
        </p:spPr>
        <p:txBody>
          <a:bodyPr/>
          <a:lstStyle>
            <a:lvl1pPr>
              <a:defRPr sz="3192"/>
            </a:lvl1pPr>
            <a:lvl2pPr>
              <a:defRPr sz="2793"/>
            </a:lvl2pPr>
            <a:lvl3pPr>
              <a:defRPr sz="2394"/>
            </a:lvl3pPr>
            <a:lvl4pPr>
              <a:defRPr sz="1995"/>
            </a:lvl4pPr>
            <a:lvl5pPr>
              <a:defRPr sz="1995"/>
            </a:lvl5pPr>
            <a:lvl6pPr>
              <a:defRPr sz="1995"/>
            </a:lvl6pPr>
            <a:lvl7pPr>
              <a:defRPr sz="1995"/>
            </a:lvl7pPr>
            <a:lvl8pPr>
              <a:defRPr sz="1995"/>
            </a:lvl8pPr>
            <a:lvl9pPr>
              <a:defRPr sz="19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2161"/>
            <a:ext cx="2949178" cy="3801883"/>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1309A23-CB97-FF4D-9DB6-0E242015F0E2}" type="slidenum">
              <a:rPr kumimoji="0" lang="en-US" sz="119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5633993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6036"/>
            <a:ext cx="2949178" cy="1596126"/>
          </a:xfrm>
        </p:spPr>
        <p:txBody>
          <a:bodyPr anchor="b"/>
          <a:lstStyle>
            <a:lvl1pPr>
              <a:defRPr sz="3192"/>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4912"/>
            <a:ext cx="4629150" cy="4861216"/>
          </a:xfrm>
        </p:spPr>
        <p:txBody>
          <a:bodyPr anchor="t"/>
          <a:lstStyle>
            <a:lvl1pPr marL="0" indent="0">
              <a:buNone/>
              <a:defRPr sz="3192"/>
            </a:lvl1pPr>
            <a:lvl2pPr marL="456057" indent="0">
              <a:buNone/>
              <a:defRPr sz="2793"/>
            </a:lvl2pPr>
            <a:lvl3pPr marL="912114" indent="0">
              <a:buNone/>
              <a:defRPr sz="2394"/>
            </a:lvl3pPr>
            <a:lvl4pPr marL="1368171" indent="0">
              <a:buNone/>
              <a:defRPr sz="1995"/>
            </a:lvl4pPr>
            <a:lvl5pPr marL="1824228" indent="0">
              <a:buNone/>
              <a:defRPr sz="1995"/>
            </a:lvl5pPr>
            <a:lvl6pPr marL="2280285" indent="0">
              <a:buNone/>
              <a:defRPr sz="1995"/>
            </a:lvl6pPr>
            <a:lvl7pPr marL="2736342" indent="0">
              <a:buNone/>
              <a:defRPr sz="1995"/>
            </a:lvl7pPr>
            <a:lvl8pPr marL="3192399" indent="0">
              <a:buNone/>
              <a:defRPr sz="1995"/>
            </a:lvl8pPr>
            <a:lvl9pPr marL="3648456" indent="0">
              <a:buNone/>
              <a:defRPr sz="1995"/>
            </a:lvl9pPr>
          </a:lstStyle>
          <a:p>
            <a:r>
              <a:rPr lang="en-US" dirty="0"/>
              <a:t>Drag picture to placeholder or click icon to add</a:t>
            </a:r>
          </a:p>
        </p:txBody>
      </p:sp>
      <p:sp>
        <p:nvSpPr>
          <p:cNvPr id="4" name="Text Placeholder 3"/>
          <p:cNvSpPr>
            <a:spLocks noGrp="1"/>
          </p:cNvSpPr>
          <p:nvPr>
            <p:ph type="body" sz="half" idx="2"/>
          </p:nvPr>
        </p:nvSpPr>
        <p:spPr>
          <a:xfrm>
            <a:off x="629841" y="2052161"/>
            <a:ext cx="2949178" cy="3801883"/>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1309A23-CB97-FF4D-9DB6-0E242015F0E2}" type="slidenum">
              <a:rPr kumimoji="0" lang="en-US" sz="119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6146191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7350723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flipH="1">
            <a:off x="0" y="-10160"/>
            <a:ext cx="9144000" cy="6489452"/>
          </a:xfrm>
          <a:prstGeom prst="rect">
            <a:avLst/>
          </a:prstGeom>
        </p:spPr>
      </p:pic>
      <p:pic>
        <p:nvPicPr>
          <p:cNvPr id="9" name="Picture 8">
            <a:extLst>
              <a:ext uri="{FF2B5EF4-FFF2-40B4-BE49-F238E27FC236}">
                <a16:creationId xmlns:a16="http://schemas.microsoft.com/office/drawing/2014/main" xmlns="" id="{E9576BA0-BF6C-C94D-A688-ED3796899673}"/>
              </a:ext>
            </a:extLst>
          </p:cNvPr>
          <p:cNvPicPr>
            <a:picLocks noChangeAspect="1"/>
          </p:cNvPicPr>
          <p:nvPr userDrawn="1"/>
        </p:nvPicPr>
        <p:blipFill>
          <a:blip r:embed="rId3" cstate="email">
            <a:alphaModFix amt="38000"/>
            <a:extLst>
              <a:ext uri="{28A0092B-C50C-407E-A947-70E740481C1C}">
                <a14:useLocalDpi xmlns:a14="http://schemas.microsoft.com/office/drawing/2010/main" xmlns=""/>
              </a:ext>
            </a:extLst>
          </a:blip>
          <a:stretch>
            <a:fillRect/>
          </a:stretch>
        </p:blipFill>
        <p:spPr>
          <a:xfrm>
            <a:off x="-77504" y="-1760127"/>
            <a:ext cx="5960144" cy="7888027"/>
          </a:xfrm>
          <a:prstGeom prst="rect">
            <a:avLst/>
          </a:prstGeom>
        </p:spPr>
      </p:pic>
      <p:pic>
        <p:nvPicPr>
          <p:cNvPr id="6" name="Picture 5">
            <a:extLst>
              <a:ext uri="{FF2B5EF4-FFF2-40B4-BE49-F238E27FC236}">
                <a16:creationId xmlns:a16="http://schemas.microsoft.com/office/drawing/2014/main" xmlns="" id="{4892B201-90C9-BB40-953A-EE0256AA7232}"/>
              </a:ext>
            </a:extLst>
          </p:cNvPr>
          <p:cNvPicPr>
            <a:picLocks noChangeAspect="1"/>
          </p:cNvPicPr>
          <p:nvPr userDrawn="1"/>
        </p:nvPicPr>
        <p:blipFill>
          <a:blip r:embed="rId4" cstate="email">
            <a:extLst>
              <a:ext uri="{28A0092B-C50C-407E-A947-70E740481C1C}">
                <a14:useLocalDpi xmlns:a14="http://schemas.microsoft.com/office/drawing/2010/main" xmlns=""/>
              </a:ext>
            </a:extLst>
          </a:blip>
          <a:stretch>
            <a:fillRect/>
          </a:stretch>
        </p:blipFill>
        <p:spPr>
          <a:xfrm>
            <a:off x="345441" y="351084"/>
            <a:ext cx="3917374" cy="3408115"/>
          </a:xfrm>
          <a:prstGeom prst="rect">
            <a:avLst/>
          </a:prstGeom>
        </p:spPr>
      </p:pic>
      <p:sp>
        <p:nvSpPr>
          <p:cNvPr id="2" name="Title 1"/>
          <p:cNvSpPr>
            <a:spLocks noGrp="1"/>
          </p:cNvSpPr>
          <p:nvPr>
            <p:ph type="ctrTitle" hasCustomPrompt="1"/>
          </p:nvPr>
        </p:nvSpPr>
        <p:spPr>
          <a:xfrm>
            <a:off x="490914" y="712640"/>
            <a:ext cx="3771900" cy="969067"/>
          </a:xfrm>
        </p:spPr>
        <p:txBody>
          <a:bodyPr anchor="t" anchorCtr="0">
            <a:normAutofit/>
          </a:bodyPr>
          <a:lstStyle>
            <a:lvl1pPr algn="l">
              <a:defRPr sz="1805" b="0" i="0">
                <a:solidFill>
                  <a:schemeClr val="bg1"/>
                </a:solidFill>
                <a:latin typeface="Arial" panose="020B0604020202020204" pitchFamily="34" charset="0"/>
                <a:ea typeface="Roboto" panose="02000000000000000000" pitchFamily="2" charset="0"/>
                <a:cs typeface="Arial" panose="020B0604020202020204" pitchFamily="34" charset="0"/>
              </a:defRPr>
            </a:lvl1pPr>
          </a:lstStyle>
          <a:p>
            <a:r>
              <a:rPr lang="en-US" dirty="0"/>
              <a:t>CLICK TO </a:t>
            </a:r>
            <a:br>
              <a:rPr lang="en-US" dirty="0"/>
            </a:br>
            <a:r>
              <a:rPr lang="en-US" dirty="0"/>
              <a:t>EDIT MASTER </a:t>
            </a:r>
            <a:br>
              <a:rPr lang="en-US" dirty="0"/>
            </a:br>
            <a:r>
              <a:rPr lang="en-US" dirty="0"/>
              <a:t>TITLE STYLE</a:t>
            </a:r>
          </a:p>
        </p:txBody>
      </p:sp>
      <p:sp>
        <p:nvSpPr>
          <p:cNvPr id="3" name="Subtitle 2"/>
          <p:cNvSpPr>
            <a:spLocks noGrp="1"/>
          </p:cNvSpPr>
          <p:nvPr>
            <p:ph type="subTitle" idx="1" hasCustomPrompt="1"/>
          </p:nvPr>
        </p:nvSpPr>
        <p:spPr>
          <a:xfrm>
            <a:off x="490915" y="2293535"/>
            <a:ext cx="2630654" cy="1364065"/>
          </a:xfrm>
        </p:spPr>
        <p:txBody>
          <a:bodyPr>
            <a:normAutofit/>
          </a:bodyPr>
          <a:lstStyle>
            <a:lvl1pPr marL="0" indent="0" algn="l">
              <a:buNone/>
              <a:defRPr sz="1203" b="0" i="1">
                <a:solidFill>
                  <a:schemeClr val="bg1"/>
                </a:solidFill>
                <a:latin typeface="Arial" panose="020B0604020202020204" pitchFamily="34" charset="0"/>
                <a:ea typeface="Roboto" panose="02000000000000000000" pitchFamily="2" charset="0"/>
                <a:cs typeface="Arial" panose="020B0604020202020204" pitchFamily="34" charset="0"/>
              </a:defRPr>
            </a:lvl1pPr>
            <a:lvl2pPr marL="342932" indent="0" algn="ctr">
              <a:buNone/>
              <a:defRPr sz="1500"/>
            </a:lvl2pPr>
            <a:lvl3pPr marL="685864" indent="0" algn="ctr">
              <a:buNone/>
              <a:defRPr sz="1350"/>
            </a:lvl3pPr>
            <a:lvl4pPr marL="1028796" indent="0" algn="ctr">
              <a:buNone/>
              <a:defRPr sz="1200"/>
            </a:lvl4pPr>
            <a:lvl5pPr marL="1371728" indent="0" algn="ctr">
              <a:buNone/>
              <a:defRPr sz="1200"/>
            </a:lvl5pPr>
            <a:lvl6pPr marL="1714661" indent="0" algn="ctr">
              <a:buNone/>
              <a:defRPr sz="1200"/>
            </a:lvl6pPr>
            <a:lvl7pPr marL="2057592" indent="0" algn="ctr">
              <a:buNone/>
              <a:defRPr sz="1200"/>
            </a:lvl7pPr>
            <a:lvl8pPr marL="2400524" indent="0" algn="ctr">
              <a:buNone/>
              <a:defRPr sz="1200"/>
            </a:lvl8pPr>
            <a:lvl9pPr marL="2743457" indent="0" algn="ctr">
              <a:buNone/>
              <a:defRPr sz="1200"/>
            </a:lvl9pPr>
          </a:lstStyle>
          <a:p>
            <a:r>
              <a:rPr lang="en-US" dirty="0"/>
              <a:t>CLICK TO EDIT </a:t>
            </a:r>
            <a:br>
              <a:rPr lang="en-US" dirty="0"/>
            </a:br>
            <a:r>
              <a:rPr lang="en-US" dirty="0"/>
              <a:t>MASTER SUBTITLE </a:t>
            </a:r>
            <a:br>
              <a:rPr lang="en-US" dirty="0"/>
            </a:br>
            <a:r>
              <a:rPr lang="en-US" dirty="0"/>
              <a:t>STYLE</a:t>
            </a:r>
          </a:p>
        </p:txBody>
      </p:sp>
      <p:sp>
        <p:nvSpPr>
          <p:cNvPr id="11" name="Rectangle 10">
            <a:extLst>
              <a:ext uri="{FF2B5EF4-FFF2-40B4-BE49-F238E27FC236}">
                <a16:creationId xmlns:a16="http://schemas.microsoft.com/office/drawing/2014/main" xmlns="" id="{12EC9CD5-DFB4-D74C-A409-C994E729D442}"/>
              </a:ext>
            </a:extLst>
          </p:cNvPr>
          <p:cNvSpPr/>
          <p:nvPr userDrawn="1"/>
        </p:nvSpPr>
        <p:spPr>
          <a:xfrm>
            <a:off x="0" y="5598161"/>
            <a:ext cx="9144000" cy="12423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4" dirty="0"/>
          </a:p>
        </p:txBody>
      </p:sp>
      <p:pic>
        <p:nvPicPr>
          <p:cNvPr id="13" name="Picture 12">
            <a:extLst>
              <a:ext uri="{FF2B5EF4-FFF2-40B4-BE49-F238E27FC236}">
                <a16:creationId xmlns:a16="http://schemas.microsoft.com/office/drawing/2014/main" xmlns="" id="{2F874529-6894-6E4C-9874-5DCB230A3098}"/>
              </a:ext>
            </a:extLst>
          </p:cNvPr>
          <p:cNvPicPr>
            <a:picLocks noChangeAspect="1"/>
          </p:cNvPicPr>
          <p:nvPr userDrawn="1"/>
        </p:nvPicPr>
        <p:blipFill>
          <a:blip r:embed="rId5" cstate="email">
            <a:extLst>
              <a:ext uri="{28A0092B-C50C-407E-A947-70E740481C1C}">
                <a14:useLocalDpi xmlns:a14="http://schemas.microsoft.com/office/drawing/2010/main" xmlns=""/>
              </a:ext>
            </a:extLst>
          </a:blip>
          <a:stretch>
            <a:fillRect/>
          </a:stretch>
        </p:blipFill>
        <p:spPr>
          <a:xfrm>
            <a:off x="231140" y="5597048"/>
            <a:ext cx="2890428" cy="1242377"/>
          </a:xfrm>
          <a:prstGeom prst="rect">
            <a:avLst/>
          </a:prstGeom>
        </p:spPr>
      </p:pic>
      <p:pic>
        <p:nvPicPr>
          <p:cNvPr id="15" name="Picture 14">
            <a:extLst>
              <a:ext uri="{FF2B5EF4-FFF2-40B4-BE49-F238E27FC236}">
                <a16:creationId xmlns:a16="http://schemas.microsoft.com/office/drawing/2014/main" xmlns="" id="{D0337991-596E-9942-8A04-2CEE8574C384}"/>
              </a:ext>
            </a:extLst>
          </p:cNvPr>
          <p:cNvPicPr>
            <a:picLocks noChangeAspect="1"/>
          </p:cNvPicPr>
          <p:nvPr userDrawn="1"/>
        </p:nvPicPr>
        <p:blipFill>
          <a:blip r:embed="rId6" cstate="email">
            <a:extLst>
              <a:ext uri="{28A0092B-C50C-407E-A947-70E740481C1C}">
                <a14:useLocalDpi xmlns:a14="http://schemas.microsoft.com/office/drawing/2010/main" xmlns=""/>
              </a:ext>
            </a:extLst>
          </a:blip>
          <a:stretch>
            <a:fillRect/>
          </a:stretch>
        </p:blipFill>
        <p:spPr>
          <a:xfrm>
            <a:off x="7782649" y="5598161"/>
            <a:ext cx="1361351" cy="1235300"/>
          </a:xfrm>
          <a:prstGeom prst="rect">
            <a:avLst/>
          </a:prstGeom>
        </p:spPr>
      </p:pic>
    </p:spTree>
    <p:extLst>
      <p:ext uri="{BB962C8B-B14F-4D97-AF65-F5344CB8AC3E}">
        <p14:creationId xmlns:p14="http://schemas.microsoft.com/office/powerpoint/2010/main" xmlns="" val="17884607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524D5BD-501B-0245-B85F-395BB1B12949}"/>
              </a:ext>
            </a:extLst>
          </p:cNvPr>
          <p:cNvPicPr>
            <a:picLocks noChangeAspect="1"/>
          </p:cNvPicPr>
          <p:nvPr userDrawn="1"/>
        </p:nvPicPr>
        <p:blipFill rotWithShape="1">
          <a:blip r:embed="rId2" cstate="email">
            <a:extLst>
              <a:ext uri="{28A0092B-C50C-407E-A947-70E740481C1C}">
                <a14:useLocalDpi xmlns:a14="http://schemas.microsoft.com/office/drawing/2010/main" xmlns=""/>
              </a:ext>
            </a:extLst>
          </a:blip>
          <a:srcRect r="-731"/>
          <a:stretch/>
        </p:blipFill>
        <p:spPr>
          <a:xfrm>
            <a:off x="0" y="0"/>
            <a:ext cx="9144000" cy="972000"/>
          </a:xfrm>
          <a:prstGeom prst="rect">
            <a:avLst/>
          </a:prstGeom>
        </p:spPr>
      </p:pic>
      <p:sp>
        <p:nvSpPr>
          <p:cNvPr id="2" name="Title 1"/>
          <p:cNvSpPr>
            <a:spLocks noGrp="1"/>
          </p:cNvSpPr>
          <p:nvPr>
            <p:ph type="title" hasCustomPrompt="1"/>
          </p:nvPr>
        </p:nvSpPr>
        <p:spPr>
          <a:xfrm>
            <a:off x="628650" y="364198"/>
            <a:ext cx="5382000" cy="456685"/>
          </a:xfrm>
        </p:spPr>
        <p:txBody>
          <a:bodyPr>
            <a:normAutofit/>
          </a:bodyPr>
          <a:lstStyle>
            <a:lvl1pPr marL="0" marR="0" indent="0" algn="l" defTabSz="685864" rtl="0" eaLnBrk="1" fontAlgn="auto" latinLnBrk="0" hangingPunct="1">
              <a:lnSpc>
                <a:spcPct val="90000"/>
              </a:lnSpc>
              <a:spcBef>
                <a:spcPct val="0"/>
              </a:spcBef>
              <a:spcAft>
                <a:spcPts val="0"/>
              </a:spcAft>
              <a:buClrTx/>
              <a:buSzTx/>
              <a:buFontTx/>
              <a:buNone/>
              <a:tabLst/>
              <a:defRPr sz="1053" b="0">
                <a:solidFill>
                  <a:schemeClr val="bg1"/>
                </a:solidFill>
              </a:defRPr>
            </a:lvl1pPr>
          </a:lstStyle>
          <a:p>
            <a:pPr marL="0" marR="0" lvl="0" indent="0" algn="l" defTabSz="685864" rtl="0" eaLnBrk="1" fontAlgn="auto" latinLnBrk="0" hangingPunct="1">
              <a:lnSpc>
                <a:spcPct val="90000"/>
              </a:lnSpc>
              <a:spcBef>
                <a:spcPct val="0"/>
              </a:spcBef>
              <a:spcAft>
                <a:spcPts val="0"/>
              </a:spcAft>
              <a:buClrTx/>
              <a:buSzTx/>
              <a:buFontTx/>
              <a:buNone/>
              <a:tabLst/>
              <a:defRPr/>
            </a:pPr>
            <a:r>
              <a:rPr lang="en-ZA" dirty="0">
                <a:effectLst/>
                <a:latin typeface="Arial" panose="020B0604020202020204" pitchFamily="34" charset="0"/>
              </a:rPr>
              <a:t>1. Chapter heading 1</a:t>
            </a:r>
            <a:br>
              <a:rPr lang="en-ZA" dirty="0">
                <a:effectLst/>
                <a:latin typeface="Arial" panose="020B0604020202020204" pitchFamily="34" charset="0"/>
              </a:rPr>
            </a:br>
            <a:r>
              <a:rPr lang="en-ZA" dirty="0">
                <a:effectLst/>
                <a:latin typeface="Arial" panose="020B0604020202020204" pitchFamily="34" charset="0"/>
              </a:rPr>
              <a:t>1.1 Sub heading</a:t>
            </a:r>
            <a:br>
              <a:rPr lang="en-ZA" dirty="0">
                <a:effectLst/>
                <a:latin typeface="Arial" panose="020B0604020202020204" pitchFamily="34" charset="0"/>
              </a:rPr>
            </a:br>
            <a:endParaRPr lang="en-ZA" dirty="0">
              <a:effectLst/>
              <a:latin typeface="Arial" panose="020B0604020202020204" pitchFamily="34" charset="0"/>
            </a:endParaRPr>
          </a:p>
        </p:txBody>
      </p:sp>
      <p:sp>
        <p:nvSpPr>
          <p:cNvPr id="3" name="Content Placeholder 2"/>
          <p:cNvSpPr>
            <a:spLocks noGrp="1"/>
          </p:cNvSpPr>
          <p:nvPr>
            <p:ph idx="1"/>
          </p:nvPr>
        </p:nvSpPr>
        <p:spPr>
          <a:xfrm>
            <a:off x="628650" y="1177904"/>
            <a:ext cx="7886700" cy="5316414"/>
          </a:xfrm>
        </p:spPr>
        <p:txBody>
          <a:bodyPr>
            <a:normAutofit/>
          </a:bodyPr>
          <a:lstStyle>
            <a:lvl1pPr>
              <a:defRPr sz="1354"/>
            </a:lvl1pPr>
            <a:lvl2pPr>
              <a:defRPr sz="1354"/>
            </a:lvl2pPr>
            <a:lvl3pPr>
              <a:defRPr sz="1354"/>
            </a:lvl3pPr>
            <a:lvl4pPr>
              <a:defRPr sz="1354"/>
            </a:lvl4pPr>
            <a:lvl5pPr>
              <a:defRPr sz="1354"/>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xmlns="" id="{4EDCEE93-61CC-6B42-963B-2ED834403ECE}"/>
              </a:ext>
            </a:extLst>
          </p:cNvPr>
          <p:cNvPicPr>
            <a:picLocks noChangeAspect="1"/>
          </p:cNvPicPr>
          <p:nvPr userDrawn="1"/>
        </p:nvPicPr>
        <p:blipFill rotWithShape="1">
          <a:blip r:embed="rId3" cstate="email">
            <a:alphaModFix amt="56000"/>
            <a:extLst>
              <a:ext uri="{28A0092B-C50C-407E-A947-70E740481C1C}">
                <a14:useLocalDpi xmlns:a14="http://schemas.microsoft.com/office/drawing/2010/main" xmlns=""/>
              </a:ext>
            </a:extLst>
          </a:blip>
          <a:srcRect/>
          <a:stretch/>
        </p:blipFill>
        <p:spPr>
          <a:xfrm>
            <a:off x="3426317" y="0"/>
            <a:ext cx="5168668" cy="972000"/>
          </a:xfrm>
          <a:prstGeom prst="rect">
            <a:avLst/>
          </a:prstGeom>
        </p:spPr>
      </p:pic>
      <p:sp>
        <p:nvSpPr>
          <p:cNvPr id="6" name="Slide Number Placeholder 5">
            <a:extLst>
              <a:ext uri="{FF2B5EF4-FFF2-40B4-BE49-F238E27FC236}">
                <a16:creationId xmlns:a16="http://schemas.microsoft.com/office/drawing/2014/main" xmlns="" id="{6D8844DC-9044-F647-BD42-20025F15F66C}"/>
              </a:ext>
            </a:extLst>
          </p:cNvPr>
          <p:cNvSpPr>
            <a:spLocks noGrp="1"/>
          </p:cNvSpPr>
          <p:nvPr>
            <p:ph type="sldNum" sz="quarter" idx="12"/>
          </p:nvPr>
        </p:nvSpPr>
        <p:spPr>
          <a:xfrm>
            <a:off x="5851784" y="6293779"/>
            <a:ext cx="2743200" cy="365125"/>
          </a:xfrm>
        </p:spPr>
        <p:txBody>
          <a:bodyPr/>
          <a:lstStyle>
            <a:lvl1pPr>
              <a:defRPr/>
            </a:lvl1pPr>
          </a:lstStyle>
          <a:p>
            <a:fld id="{6BEAD508-187F-9C41-8168-FD791BBC9830}" type="slidenum">
              <a:rPr lang="en-US" smtClean="0"/>
              <a:pPr/>
              <a:t>‹#›</a:t>
            </a:fld>
            <a:endParaRPr lang="en-US" dirty="0"/>
          </a:p>
        </p:txBody>
      </p:sp>
    </p:spTree>
    <p:extLst>
      <p:ext uri="{BB962C8B-B14F-4D97-AF65-F5344CB8AC3E}">
        <p14:creationId xmlns:p14="http://schemas.microsoft.com/office/powerpoint/2010/main" xmlns="" val="3121628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177905"/>
            <a:ext cx="7886700" cy="2032887"/>
          </a:xfrm>
        </p:spPr>
        <p:txBody>
          <a:bodyPr>
            <a:normAutofit/>
          </a:bodyPr>
          <a:lstStyle>
            <a:lvl1pPr>
              <a:defRPr sz="1354"/>
            </a:lvl1pPr>
            <a:lvl2pPr>
              <a:defRPr sz="1354"/>
            </a:lvl2pPr>
            <a:lvl3pPr>
              <a:defRPr sz="1354"/>
            </a:lvl3pPr>
            <a:lvl4pPr>
              <a:defRPr sz="1354"/>
            </a:lvl4pPr>
            <a:lvl5pPr>
              <a:defRPr sz="1354"/>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3"/>
          </p:nvPr>
        </p:nvSpPr>
        <p:spPr>
          <a:xfrm>
            <a:off x="628650" y="3385418"/>
            <a:ext cx="7886700" cy="3088119"/>
          </a:xfrm>
          <a:solidFill>
            <a:schemeClr val="bg2">
              <a:lumMod val="90000"/>
            </a:schemeClr>
          </a:solidFill>
        </p:spPr>
        <p:txBody>
          <a:bodyPr>
            <a:normAutofit/>
          </a:bodyPr>
          <a:lstStyle>
            <a:lvl1pPr>
              <a:defRPr sz="1354"/>
            </a:lvl1pPr>
            <a:lvl2pPr>
              <a:defRPr sz="1354"/>
            </a:lvl2pPr>
            <a:lvl3pPr>
              <a:defRPr sz="1354"/>
            </a:lvl3pPr>
            <a:lvl4pPr>
              <a:defRPr sz="1354"/>
            </a:lvl4pPr>
            <a:lvl5pPr>
              <a:defRPr sz="1354"/>
            </a:lvl5pPr>
          </a:lstStyle>
          <a:p>
            <a:pPr marL="171467" marR="0" lvl="0" indent="-171467" algn="l" defTabSz="685864" rtl="0" eaLnBrk="1" fontAlgn="auto" latinLnBrk="0" hangingPunct="1">
              <a:lnSpc>
                <a:spcPct val="90000"/>
              </a:lnSpc>
              <a:spcBef>
                <a:spcPts val="751"/>
              </a:spcBef>
              <a:spcAft>
                <a:spcPts val="0"/>
              </a:spcAft>
              <a:buClrTx/>
              <a:buSzTx/>
              <a:buFont typeface="Arial" panose="020B0604020202020204" pitchFamily="34" charset="0"/>
              <a:buNone/>
              <a:tabLst/>
              <a:defRPr/>
            </a:pPr>
            <a:endParaRPr lang="en-US" dirty="0"/>
          </a:p>
        </p:txBody>
      </p:sp>
      <p:pic>
        <p:nvPicPr>
          <p:cNvPr id="7" name="Picture 6">
            <a:extLst>
              <a:ext uri="{FF2B5EF4-FFF2-40B4-BE49-F238E27FC236}">
                <a16:creationId xmlns:a16="http://schemas.microsoft.com/office/drawing/2014/main" xmlns="" id="{4E59D671-F671-5949-9980-AC6A79832408}"/>
              </a:ext>
            </a:extLst>
          </p:cNvPr>
          <p:cNvPicPr>
            <a:picLocks noChangeAspect="1"/>
          </p:cNvPicPr>
          <p:nvPr userDrawn="1"/>
        </p:nvPicPr>
        <p:blipFill rotWithShape="1">
          <a:blip r:embed="rId2" cstate="email">
            <a:extLst>
              <a:ext uri="{28A0092B-C50C-407E-A947-70E740481C1C}">
                <a14:useLocalDpi xmlns:a14="http://schemas.microsoft.com/office/drawing/2010/main" xmlns=""/>
              </a:ext>
            </a:extLst>
          </a:blip>
          <a:srcRect r="-731"/>
          <a:stretch/>
        </p:blipFill>
        <p:spPr>
          <a:xfrm>
            <a:off x="0" y="0"/>
            <a:ext cx="9144000" cy="972000"/>
          </a:xfrm>
          <a:prstGeom prst="rect">
            <a:avLst/>
          </a:prstGeom>
        </p:spPr>
      </p:pic>
      <p:sp>
        <p:nvSpPr>
          <p:cNvPr id="9" name="Title 1">
            <a:extLst>
              <a:ext uri="{FF2B5EF4-FFF2-40B4-BE49-F238E27FC236}">
                <a16:creationId xmlns:a16="http://schemas.microsoft.com/office/drawing/2014/main" xmlns="" id="{37657274-F933-3145-9ADA-4E1A781B9698}"/>
              </a:ext>
            </a:extLst>
          </p:cNvPr>
          <p:cNvSpPr>
            <a:spLocks noGrp="1"/>
          </p:cNvSpPr>
          <p:nvPr>
            <p:ph type="title" hasCustomPrompt="1"/>
          </p:nvPr>
        </p:nvSpPr>
        <p:spPr>
          <a:xfrm>
            <a:off x="628650" y="364198"/>
            <a:ext cx="5382000" cy="456685"/>
          </a:xfrm>
        </p:spPr>
        <p:txBody>
          <a:bodyPr>
            <a:normAutofit/>
          </a:bodyPr>
          <a:lstStyle>
            <a:lvl1pPr marL="0" marR="0" indent="0" algn="l" defTabSz="685864" rtl="0" eaLnBrk="1" fontAlgn="auto" latinLnBrk="0" hangingPunct="1">
              <a:lnSpc>
                <a:spcPct val="90000"/>
              </a:lnSpc>
              <a:spcBef>
                <a:spcPct val="0"/>
              </a:spcBef>
              <a:spcAft>
                <a:spcPts val="0"/>
              </a:spcAft>
              <a:buClrTx/>
              <a:buSzTx/>
              <a:buFontTx/>
              <a:buNone/>
              <a:tabLst/>
              <a:defRPr sz="1053" b="0">
                <a:solidFill>
                  <a:schemeClr val="bg1"/>
                </a:solidFill>
              </a:defRPr>
            </a:lvl1pPr>
          </a:lstStyle>
          <a:p>
            <a:pPr marL="0" marR="0" lvl="0" indent="0" algn="l" defTabSz="685864" rtl="0" eaLnBrk="1" fontAlgn="auto" latinLnBrk="0" hangingPunct="1">
              <a:lnSpc>
                <a:spcPct val="90000"/>
              </a:lnSpc>
              <a:spcBef>
                <a:spcPct val="0"/>
              </a:spcBef>
              <a:spcAft>
                <a:spcPts val="0"/>
              </a:spcAft>
              <a:buClrTx/>
              <a:buSzTx/>
              <a:buFontTx/>
              <a:buNone/>
              <a:tabLst/>
              <a:defRPr/>
            </a:pPr>
            <a:r>
              <a:rPr lang="en-ZA" dirty="0">
                <a:effectLst/>
                <a:latin typeface="Arial" panose="020B0604020202020204" pitchFamily="34" charset="0"/>
              </a:rPr>
              <a:t>1. Chapter heading 1</a:t>
            </a:r>
            <a:br>
              <a:rPr lang="en-ZA" dirty="0">
                <a:effectLst/>
                <a:latin typeface="Arial" panose="020B0604020202020204" pitchFamily="34" charset="0"/>
              </a:rPr>
            </a:br>
            <a:r>
              <a:rPr lang="en-ZA" dirty="0">
                <a:effectLst/>
                <a:latin typeface="Arial" panose="020B0604020202020204" pitchFamily="34" charset="0"/>
              </a:rPr>
              <a:t>1.1 Sub heading</a:t>
            </a:r>
            <a:br>
              <a:rPr lang="en-ZA" dirty="0">
                <a:effectLst/>
                <a:latin typeface="Arial" panose="020B0604020202020204" pitchFamily="34" charset="0"/>
              </a:rPr>
            </a:br>
            <a:endParaRPr lang="en-ZA" dirty="0">
              <a:effectLst/>
              <a:latin typeface="Arial" panose="020B0604020202020204" pitchFamily="34" charset="0"/>
            </a:endParaRPr>
          </a:p>
        </p:txBody>
      </p:sp>
      <p:pic>
        <p:nvPicPr>
          <p:cNvPr id="12" name="Picture 11">
            <a:extLst>
              <a:ext uri="{FF2B5EF4-FFF2-40B4-BE49-F238E27FC236}">
                <a16:creationId xmlns:a16="http://schemas.microsoft.com/office/drawing/2014/main" xmlns="" id="{CB391B19-7772-A346-8C3D-ED2EA7A33AB8}"/>
              </a:ext>
            </a:extLst>
          </p:cNvPr>
          <p:cNvPicPr>
            <a:picLocks noChangeAspect="1"/>
          </p:cNvPicPr>
          <p:nvPr userDrawn="1"/>
        </p:nvPicPr>
        <p:blipFill rotWithShape="1">
          <a:blip r:embed="rId3" cstate="email">
            <a:alphaModFix amt="56000"/>
            <a:extLst>
              <a:ext uri="{28A0092B-C50C-407E-A947-70E740481C1C}">
                <a14:useLocalDpi xmlns:a14="http://schemas.microsoft.com/office/drawing/2010/main" xmlns=""/>
              </a:ext>
            </a:extLst>
          </a:blip>
          <a:srcRect/>
          <a:stretch/>
        </p:blipFill>
        <p:spPr>
          <a:xfrm>
            <a:off x="3426317" y="0"/>
            <a:ext cx="5168668" cy="972000"/>
          </a:xfrm>
          <a:prstGeom prst="rect">
            <a:avLst/>
          </a:prstGeom>
        </p:spPr>
      </p:pic>
      <p:sp>
        <p:nvSpPr>
          <p:cNvPr id="8" name="Slide Number Placeholder 5">
            <a:extLst>
              <a:ext uri="{FF2B5EF4-FFF2-40B4-BE49-F238E27FC236}">
                <a16:creationId xmlns:a16="http://schemas.microsoft.com/office/drawing/2014/main" xmlns="" id="{31A1296C-4116-1947-BB69-8B1FF8FAA77B}"/>
              </a:ext>
            </a:extLst>
          </p:cNvPr>
          <p:cNvSpPr>
            <a:spLocks noGrp="1"/>
          </p:cNvSpPr>
          <p:nvPr>
            <p:ph type="sldNum" sz="quarter" idx="12"/>
          </p:nvPr>
        </p:nvSpPr>
        <p:spPr>
          <a:xfrm>
            <a:off x="5851784" y="6293779"/>
            <a:ext cx="2743200" cy="365125"/>
          </a:xfrm>
        </p:spPr>
        <p:txBody>
          <a:bodyPr/>
          <a:lstStyle>
            <a:lvl1pPr>
              <a:defRPr/>
            </a:lvl1pPr>
          </a:lstStyle>
          <a:p>
            <a:fld id="{6BEAD508-187F-9C41-8168-FD791BBC9830}" type="slidenum">
              <a:rPr lang="en-US" smtClean="0"/>
              <a:pPr/>
              <a:t>‹#›</a:t>
            </a:fld>
            <a:endParaRPr lang="en-US" dirty="0"/>
          </a:p>
        </p:txBody>
      </p:sp>
    </p:spTree>
    <p:extLst>
      <p:ext uri="{BB962C8B-B14F-4D97-AF65-F5344CB8AC3E}">
        <p14:creationId xmlns:p14="http://schemas.microsoft.com/office/powerpoint/2010/main" xmlns="" val="24054518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5387"/>
            <a:ext cx="7886700" cy="2845473"/>
          </a:xfrm>
        </p:spPr>
        <p:txBody>
          <a:bodyPr anchor="b"/>
          <a:lstStyle>
            <a:lvl1pPr>
              <a:defRPr sz="4501"/>
            </a:lvl1pPr>
          </a:lstStyle>
          <a:p>
            <a:r>
              <a:rPr lang="en-US"/>
              <a:t>Click to edit Master title style</a:t>
            </a:r>
            <a:endParaRPr lang="en-US" dirty="0"/>
          </a:p>
        </p:txBody>
      </p:sp>
      <p:sp>
        <p:nvSpPr>
          <p:cNvPr id="3" name="Text Placeholder 2"/>
          <p:cNvSpPr>
            <a:spLocks noGrp="1"/>
          </p:cNvSpPr>
          <p:nvPr>
            <p:ph type="body" idx="1"/>
          </p:nvPr>
        </p:nvSpPr>
        <p:spPr>
          <a:xfrm>
            <a:off x="623888" y="4577780"/>
            <a:ext cx="7886700" cy="1496367"/>
          </a:xfrm>
        </p:spPr>
        <p:txBody>
          <a:bodyPr/>
          <a:lstStyle>
            <a:lvl1pPr marL="0" indent="0">
              <a:buNone/>
              <a:defRPr sz="1800">
                <a:solidFill>
                  <a:schemeClr val="tx1"/>
                </a:solidFill>
              </a:defRPr>
            </a:lvl1pPr>
            <a:lvl2pPr marL="342932" indent="0">
              <a:buNone/>
              <a:defRPr sz="1500">
                <a:solidFill>
                  <a:schemeClr val="tx1">
                    <a:tint val="75000"/>
                  </a:schemeClr>
                </a:solidFill>
              </a:defRPr>
            </a:lvl2pPr>
            <a:lvl3pPr marL="685864" indent="0">
              <a:buNone/>
              <a:defRPr sz="1350">
                <a:solidFill>
                  <a:schemeClr val="tx1">
                    <a:tint val="75000"/>
                  </a:schemeClr>
                </a:solidFill>
              </a:defRPr>
            </a:lvl3pPr>
            <a:lvl4pPr marL="1028796" indent="0">
              <a:buNone/>
              <a:defRPr sz="1200">
                <a:solidFill>
                  <a:schemeClr val="tx1">
                    <a:tint val="75000"/>
                  </a:schemeClr>
                </a:solidFill>
              </a:defRPr>
            </a:lvl4pPr>
            <a:lvl5pPr marL="1371728" indent="0">
              <a:buNone/>
              <a:defRPr sz="1200">
                <a:solidFill>
                  <a:schemeClr val="tx1">
                    <a:tint val="75000"/>
                  </a:schemeClr>
                </a:solidFill>
              </a:defRPr>
            </a:lvl5pPr>
            <a:lvl6pPr marL="1714661" indent="0">
              <a:buNone/>
              <a:defRPr sz="1200">
                <a:solidFill>
                  <a:schemeClr val="tx1">
                    <a:tint val="75000"/>
                  </a:schemeClr>
                </a:solidFill>
              </a:defRPr>
            </a:lvl6pPr>
            <a:lvl7pPr marL="2057592" indent="0">
              <a:buNone/>
              <a:defRPr sz="1200">
                <a:solidFill>
                  <a:schemeClr val="tx1">
                    <a:tint val="75000"/>
                  </a:schemeClr>
                </a:solidFill>
              </a:defRPr>
            </a:lvl7pPr>
            <a:lvl8pPr marL="2400524" indent="0">
              <a:buNone/>
              <a:defRPr sz="1200">
                <a:solidFill>
                  <a:schemeClr val="tx1">
                    <a:tint val="75000"/>
                  </a:schemeClr>
                </a:solidFill>
              </a:defRPr>
            </a:lvl8pPr>
            <a:lvl9pPr marL="2743457"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309A23-CB97-FF4D-9DB6-0E242015F0E2}" type="slidenum">
              <a:rPr lang="en-US" smtClean="0"/>
              <a:pPr/>
              <a:t>‹#›</a:t>
            </a:fld>
            <a:endParaRPr lang="en-US" dirty="0"/>
          </a:p>
        </p:txBody>
      </p:sp>
    </p:spTree>
    <p:extLst>
      <p:ext uri="{BB962C8B-B14F-4D97-AF65-F5344CB8AC3E}">
        <p14:creationId xmlns:p14="http://schemas.microsoft.com/office/powerpoint/2010/main" xmlns="" val="15610013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0976"/>
            <a:ext cx="3886200" cy="43402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0976"/>
            <a:ext cx="3886200" cy="43402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309A23-CB97-FF4D-9DB6-0E242015F0E2}" type="slidenum">
              <a:rPr lang="en-US" smtClean="0"/>
              <a:pPr/>
              <a:t>‹#›</a:t>
            </a:fld>
            <a:endParaRPr lang="en-US" dirty="0"/>
          </a:p>
        </p:txBody>
      </p:sp>
    </p:spTree>
    <p:extLst>
      <p:ext uri="{BB962C8B-B14F-4D97-AF65-F5344CB8AC3E}">
        <p14:creationId xmlns:p14="http://schemas.microsoft.com/office/powerpoint/2010/main" xmlns="" val="3629390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5386"/>
            <a:ext cx="7886700" cy="2845473"/>
          </a:xfrm>
        </p:spPr>
        <p:txBody>
          <a:bodyPr anchor="b"/>
          <a:lstStyle>
            <a:lvl1pPr>
              <a:defRPr sz="5985"/>
            </a:lvl1pPr>
          </a:lstStyle>
          <a:p>
            <a:r>
              <a:rPr lang="en-US"/>
              <a:t>Click to edit Master title style</a:t>
            </a:r>
            <a:endParaRPr lang="en-US" dirty="0"/>
          </a:p>
        </p:txBody>
      </p:sp>
      <p:sp>
        <p:nvSpPr>
          <p:cNvPr id="3" name="Text Placeholder 2"/>
          <p:cNvSpPr>
            <a:spLocks noGrp="1"/>
          </p:cNvSpPr>
          <p:nvPr>
            <p:ph type="body" idx="1"/>
          </p:nvPr>
        </p:nvSpPr>
        <p:spPr>
          <a:xfrm>
            <a:off x="623888" y="4577779"/>
            <a:ext cx="7886700" cy="1496367"/>
          </a:xfrm>
        </p:spPr>
        <p:txBody>
          <a:bodyPr/>
          <a:lstStyle>
            <a:lvl1pPr marL="0" indent="0">
              <a:buNone/>
              <a:defRPr sz="2394">
                <a:solidFill>
                  <a:schemeClr val="tx1"/>
                </a:solidFill>
              </a:defRPr>
            </a:lvl1pPr>
            <a:lvl2pPr marL="456057" indent="0">
              <a:buNone/>
              <a:defRPr sz="1995">
                <a:solidFill>
                  <a:schemeClr val="tx1">
                    <a:tint val="75000"/>
                  </a:schemeClr>
                </a:solidFill>
              </a:defRPr>
            </a:lvl2pPr>
            <a:lvl3pPr marL="912114" indent="0">
              <a:buNone/>
              <a:defRPr sz="1795">
                <a:solidFill>
                  <a:schemeClr val="tx1">
                    <a:tint val="75000"/>
                  </a:schemeClr>
                </a:solidFill>
              </a:defRPr>
            </a:lvl3pPr>
            <a:lvl4pPr marL="1368171" indent="0">
              <a:buNone/>
              <a:defRPr sz="1596">
                <a:solidFill>
                  <a:schemeClr val="tx1">
                    <a:tint val="75000"/>
                  </a:schemeClr>
                </a:solidFill>
              </a:defRPr>
            </a:lvl4pPr>
            <a:lvl5pPr marL="1824228" indent="0">
              <a:buNone/>
              <a:defRPr sz="1596">
                <a:solidFill>
                  <a:schemeClr val="tx1">
                    <a:tint val="75000"/>
                  </a:schemeClr>
                </a:solidFill>
              </a:defRPr>
            </a:lvl5pPr>
            <a:lvl6pPr marL="2280285" indent="0">
              <a:buNone/>
              <a:defRPr sz="1596">
                <a:solidFill>
                  <a:schemeClr val="tx1">
                    <a:tint val="75000"/>
                  </a:schemeClr>
                </a:solidFill>
              </a:defRPr>
            </a:lvl6pPr>
            <a:lvl7pPr marL="2736342" indent="0">
              <a:buNone/>
              <a:defRPr sz="1596">
                <a:solidFill>
                  <a:schemeClr val="tx1">
                    <a:tint val="75000"/>
                  </a:schemeClr>
                </a:solidFill>
              </a:defRPr>
            </a:lvl7pPr>
            <a:lvl8pPr marL="3192399" indent="0">
              <a:buNone/>
              <a:defRPr sz="1596">
                <a:solidFill>
                  <a:schemeClr val="tx1">
                    <a:tint val="75000"/>
                  </a:schemeClr>
                </a:solidFill>
              </a:defRPr>
            </a:lvl8pPr>
            <a:lvl9pPr marL="3648456" indent="0">
              <a:buNone/>
              <a:defRPr sz="159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309A23-CB97-FF4D-9DB6-0E242015F0E2}" type="slidenum">
              <a:rPr lang="en-US" smtClean="0"/>
              <a:pPr/>
              <a:t>‹#›</a:t>
            </a:fld>
            <a:endParaRPr lang="en-US" dirty="0"/>
          </a:p>
        </p:txBody>
      </p:sp>
    </p:spTree>
    <p:extLst>
      <p:ext uri="{BB962C8B-B14F-4D97-AF65-F5344CB8AC3E}">
        <p14:creationId xmlns:p14="http://schemas.microsoft.com/office/powerpoint/2010/main" xmlns="" val="15213706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4198"/>
            <a:ext cx="7886700" cy="13221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76882"/>
            <a:ext cx="3868340" cy="821814"/>
          </a:xfrm>
        </p:spPr>
        <p:txBody>
          <a:bodyPr anchor="b"/>
          <a:lstStyle>
            <a:lvl1pPr marL="0" indent="0">
              <a:buNone/>
              <a:defRPr sz="1800" b="1"/>
            </a:lvl1pPr>
            <a:lvl2pPr marL="342932" indent="0">
              <a:buNone/>
              <a:defRPr sz="1500" b="1"/>
            </a:lvl2pPr>
            <a:lvl3pPr marL="685864" indent="0">
              <a:buNone/>
              <a:defRPr sz="1350" b="1"/>
            </a:lvl3pPr>
            <a:lvl4pPr marL="1028796" indent="0">
              <a:buNone/>
              <a:defRPr sz="1200" b="1"/>
            </a:lvl4pPr>
            <a:lvl5pPr marL="1371728" indent="0">
              <a:buNone/>
              <a:defRPr sz="1200" b="1"/>
            </a:lvl5pPr>
            <a:lvl6pPr marL="1714661" indent="0">
              <a:buNone/>
              <a:defRPr sz="1200" b="1"/>
            </a:lvl6pPr>
            <a:lvl7pPr marL="2057592" indent="0">
              <a:buNone/>
              <a:defRPr sz="1200" b="1"/>
            </a:lvl7pPr>
            <a:lvl8pPr marL="2400524" indent="0">
              <a:buNone/>
              <a:defRPr sz="1200" b="1"/>
            </a:lvl8pPr>
            <a:lvl9pPr marL="2743457"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498697"/>
            <a:ext cx="3868340" cy="36752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76882"/>
            <a:ext cx="3887391" cy="821814"/>
          </a:xfrm>
        </p:spPr>
        <p:txBody>
          <a:bodyPr anchor="b"/>
          <a:lstStyle>
            <a:lvl1pPr marL="0" indent="0">
              <a:buNone/>
              <a:defRPr sz="1800" b="1"/>
            </a:lvl1pPr>
            <a:lvl2pPr marL="342932" indent="0">
              <a:buNone/>
              <a:defRPr sz="1500" b="1"/>
            </a:lvl2pPr>
            <a:lvl3pPr marL="685864" indent="0">
              <a:buNone/>
              <a:defRPr sz="1350" b="1"/>
            </a:lvl3pPr>
            <a:lvl4pPr marL="1028796" indent="0">
              <a:buNone/>
              <a:defRPr sz="1200" b="1"/>
            </a:lvl4pPr>
            <a:lvl5pPr marL="1371728" indent="0">
              <a:buNone/>
              <a:defRPr sz="1200" b="1"/>
            </a:lvl5pPr>
            <a:lvl6pPr marL="1714661" indent="0">
              <a:buNone/>
              <a:defRPr sz="1200" b="1"/>
            </a:lvl6pPr>
            <a:lvl7pPr marL="2057592" indent="0">
              <a:buNone/>
              <a:defRPr sz="1200" b="1"/>
            </a:lvl7pPr>
            <a:lvl8pPr marL="2400524" indent="0">
              <a:buNone/>
              <a:defRPr sz="1200" b="1"/>
            </a:lvl8pPr>
            <a:lvl9pPr marL="2743457"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2" y="2498697"/>
            <a:ext cx="3887391" cy="36752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1309A23-CB97-FF4D-9DB6-0E242015F0E2}" type="slidenum">
              <a:rPr lang="en-US" smtClean="0"/>
              <a:pPr/>
              <a:t>‹#›</a:t>
            </a:fld>
            <a:endParaRPr lang="en-US" dirty="0"/>
          </a:p>
        </p:txBody>
      </p:sp>
    </p:spTree>
    <p:extLst>
      <p:ext uri="{BB962C8B-B14F-4D97-AF65-F5344CB8AC3E}">
        <p14:creationId xmlns:p14="http://schemas.microsoft.com/office/powerpoint/2010/main" xmlns="" val="9263567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1309A23-CB97-FF4D-9DB6-0E242015F0E2}" type="slidenum">
              <a:rPr lang="en-US" smtClean="0"/>
              <a:pPr/>
              <a:t>‹#›</a:t>
            </a:fld>
            <a:endParaRPr lang="en-US" dirty="0"/>
          </a:p>
        </p:txBody>
      </p:sp>
    </p:spTree>
    <p:extLst>
      <p:ext uri="{BB962C8B-B14F-4D97-AF65-F5344CB8AC3E}">
        <p14:creationId xmlns:p14="http://schemas.microsoft.com/office/powerpoint/2010/main" xmlns="" val="29781282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6036"/>
            <a:ext cx="2949178" cy="1596126"/>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4912"/>
            <a:ext cx="4629150" cy="4861216"/>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2161"/>
            <a:ext cx="2949178" cy="3801883"/>
          </a:xfrm>
        </p:spPr>
        <p:txBody>
          <a:bodyPr/>
          <a:lstStyle>
            <a:lvl1pPr marL="0" indent="0">
              <a:buNone/>
              <a:defRPr sz="1200"/>
            </a:lvl1pPr>
            <a:lvl2pPr marL="342932" indent="0">
              <a:buNone/>
              <a:defRPr sz="1051"/>
            </a:lvl2pPr>
            <a:lvl3pPr marL="685864" indent="0">
              <a:buNone/>
              <a:defRPr sz="900"/>
            </a:lvl3pPr>
            <a:lvl4pPr marL="1028796" indent="0">
              <a:buNone/>
              <a:defRPr sz="751"/>
            </a:lvl4pPr>
            <a:lvl5pPr marL="1371728" indent="0">
              <a:buNone/>
              <a:defRPr sz="751"/>
            </a:lvl5pPr>
            <a:lvl6pPr marL="1714661" indent="0">
              <a:buNone/>
              <a:defRPr sz="751"/>
            </a:lvl6pPr>
            <a:lvl7pPr marL="2057592" indent="0">
              <a:buNone/>
              <a:defRPr sz="751"/>
            </a:lvl7pPr>
            <a:lvl8pPr marL="2400524" indent="0">
              <a:buNone/>
              <a:defRPr sz="751"/>
            </a:lvl8pPr>
            <a:lvl9pPr marL="2743457" indent="0">
              <a:buNone/>
              <a:defRPr sz="751"/>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309A23-CB97-FF4D-9DB6-0E242015F0E2}" type="slidenum">
              <a:rPr lang="en-US" smtClean="0"/>
              <a:pPr/>
              <a:t>‹#›</a:t>
            </a:fld>
            <a:endParaRPr lang="en-US" dirty="0"/>
          </a:p>
        </p:txBody>
      </p:sp>
    </p:spTree>
    <p:extLst>
      <p:ext uri="{BB962C8B-B14F-4D97-AF65-F5344CB8AC3E}">
        <p14:creationId xmlns:p14="http://schemas.microsoft.com/office/powerpoint/2010/main" xmlns="" val="12027886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6036"/>
            <a:ext cx="2949178" cy="1596126"/>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4912"/>
            <a:ext cx="4629150" cy="4861216"/>
          </a:xfrm>
        </p:spPr>
        <p:txBody>
          <a:bodyPr anchor="t"/>
          <a:lstStyle>
            <a:lvl1pPr marL="0" indent="0">
              <a:buNone/>
              <a:defRPr sz="2400"/>
            </a:lvl1pPr>
            <a:lvl2pPr marL="342932" indent="0">
              <a:buNone/>
              <a:defRPr sz="2100"/>
            </a:lvl2pPr>
            <a:lvl3pPr marL="685864" indent="0">
              <a:buNone/>
              <a:defRPr sz="1800"/>
            </a:lvl3pPr>
            <a:lvl4pPr marL="1028796" indent="0">
              <a:buNone/>
              <a:defRPr sz="1500"/>
            </a:lvl4pPr>
            <a:lvl5pPr marL="1371728" indent="0">
              <a:buNone/>
              <a:defRPr sz="1500"/>
            </a:lvl5pPr>
            <a:lvl6pPr marL="1714661" indent="0">
              <a:buNone/>
              <a:defRPr sz="1500"/>
            </a:lvl6pPr>
            <a:lvl7pPr marL="2057592" indent="0">
              <a:buNone/>
              <a:defRPr sz="1500"/>
            </a:lvl7pPr>
            <a:lvl8pPr marL="2400524" indent="0">
              <a:buNone/>
              <a:defRPr sz="1500"/>
            </a:lvl8pPr>
            <a:lvl9pPr marL="2743457" indent="0">
              <a:buNone/>
              <a:defRPr sz="1500"/>
            </a:lvl9pPr>
          </a:lstStyle>
          <a:p>
            <a:r>
              <a:rPr lang="en-US" dirty="0"/>
              <a:t>Drag picture to placeholder or click icon to add</a:t>
            </a:r>
          </a:p>
        </p:txBody>
      </p:sp>
      <p:sp>
        <p:nvSpPr>
          <p:cNvPr id="4" name="Text Placeholder 3"/>
          <p:cNvSpPr>
            <a:spLocks noGrp="1"/>
          </p:cNvSpPr>
          <p:nvPr>
            <p:ph type="body" sz="half" idx="2"/>
          </p:nvPr>
        </p:nvSpPr>
        <p:spPr>
          <a:xfrm>
            <a:off x="629841" y="2052161"/>
            <a:ext cx="2949178" cy="3801883"/>
          </a:xfrm>
        </p:spPr>
        <p:txBody>
          <a:bodyPr/>
          <a:lstStyle>
            <a:lvl1pPr marL="0" indent="0">
              <a:buNone/>
              <a:defRPr sz="1200"/>
            </a:lvl1pPr>
            <a:lvl2pPr marL="342932" indent="0">
              <a:buNone/>
              <a:defRPr sz="1051"/>
            </a:lvl2pPr>
            <a:lvl3pPr marL="685864" indent="0">
              <a:buNone/>
              <a:defRPr sz="900"/>
            </a:lvl3pPr>
            <a:lvl4pPr marL="1028796" indent="0">
              <a:buNone/>
              <a:defRPr sz="751"/>
            </a:lvl4pPr>
            <a:lvl5pPr marL="1371728" indent="0">
              <a:buNone/>
              <a:defRPr sz="751"/>
            </a:lvl5pPr>
            <a:lvl6pPr marL="1714661" indent="0">
              <a:buNone/>
              <a:defRPr sz="751"/>
            </a:lvl6pPr>
            <a:lvl7pPr marL="2057592" indent="0">
              <a:buNone/>
              <a:defRPr sz="751"/>
            </a:lvl7pPr>
            <a:lvl8pPr marL="2400524" indent="0">
              <a:buNone/>
              <a:defRPr sz="751"/>
            </a:lvl8pPr>
            <a:lvl9pPr marL="2743457" indent="0">
              <a:buNone/>
              <a:defRPr sz="751"/>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309A23-CB97-FF4D-9DB6-0E242015F0E2}" type="slidenum">
              <a:rPr lang="en-US" smtClean="0"/>
              <a:pPr/>
              <a:t>‹#›</a:t>
            </a:fld>
            <a:endParaRPr lang="en-US" dirty="0"/>
          </a:p>
        </p:txBody>
      </p:sp>
    </p:spTree>
    <p:extLst>
      <p:ext uri="{BB962C8B-B14F-4D97-AF65-F5344CB8AC3E}">
        <p14:creationId xmlns:p14="http://schemas.microsoft.com/office/powerpoint/2010/main" xmlns="" val="35148573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259210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0976"/>
            <a:ext cx="3886200" cy="43402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0976"/>
            <a:ext cx="3886200" cy="43402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309A23-CB97-FF4D-9DB6-0E242015F0E2}" type="slidenum">
              <a:rPr lang="en-US" smtClean="0"/>
              <a:pPr/>
              <a:t>‹#›</a:t>
            </a:fld>
            <a:endParaRPr lang="en-US" dirty="0"/>
          </a:p>
        </p:txBody>
      </p:sp>
    </p:spTree>
    <p:extLst>
      <p:ext uri="{BB962C8B-B14F-4D97-AF65-F5344CB8AC3E}">
        <p14:creationId xmlns:p14="http://schemas.microsoft.com/office/powerpoint/2010/main" xmlns="" val="1736381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4197"/>
            <a:ext cx="7886700" cy="13221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76882"/>
            <a:ext cx="3868340" cy="821814"/>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a:t>Click to edit Master text styles</a:t>
            </a:r>
          </a:p>
        </p:txBody>
      </p:sp>
      <p:sp>
        <p:nvSpPr>
          <p:cNvPr id="4" name="Content Placeholder 3"/>
          <p:cNvSpPr>
            <a:spLocks noGrp="1"/>
          </p:cNvSpPr>
          <p:nvPr>
            <p:ph sz="half" idx="2"/>
          </p:nvPr>
        </p:nvSpPr>
        <p:spPr>
          <a:xfrm>
            <a:off x="629842" y="2498697"/>
            <a:ext cx="3868340" cy="36752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76882"/>
            <a:ext cx="3887391" cy="821814"/>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a:t>Click to edit Master text styles</a:t>
            </a:r>
          </a:p>
        </p:txBody>
      </p:sp>
      <p:sp>
        <p:nvSpPr>
          <p:cNvPr id="6" name="Content Placeholder 5"/>
          <p:cNvSpPr>
            <a:spLocks noGrp="1"/>
          </p:cNvSpPr>
          <p:nvPr>
            <p:ph sz="quarter" idx="4"/>
          </p:nvPr>
        </p:nvSpPr>
        <p:spPr>
          <a:xfrm>
            <a:off x="4629151" y="2498697"/>
            <a:ext cx="3887391" cy="36752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1309A23-CB97-FF4D-9DB6-0E242015F0E2}" type="slidenum">
              <a:rPr lang="en-US" smtClean="0"/>
              <a:pPr/>
              <a:t>‹#›</a:t>
            </a:fld>
            <a:endParaRPr lang="en-US" dirty="0"/>
          </a:p>
        </p:txBody>
      </p:sp>
    </p:spTree>
    <p:extLst>
      <p:ext uri="{BB962C8B-B14F-4D97-AF65-F5344CB8AC3E}">
        <p14:creationId xmlns:p14="http://schemas.microsoft.com/office/powerpoint/2010/main" xmlns="" val="1207549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1309A23-CB97-FF4D-9DB6-0E242015F0E2}" type="slidenum">
              <a:rPr lang="en-US" smtClean="0"/>
              <a:pPr/>
              <a:t>‹#›</a:t>
            </a:fld>
            <a:endParaRPr lang="en-US" dirty="0"/>
          </a:p>
        </p:txBody>
      </p:sp>
    </p:spTree>
    <p:extLst>
      <p:ext uri="{BB962C8B-B14F-4D97-AF65-F5344CB8AC3E}">
        <p14:creationId xmlns:p14="http://schemas.microsoft.com/office/powerpoint/2010/main" xmlns="" val="1562015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6036"/>
            <a:ext cx="2949178" cy="1596126"/>
          </a:xfrm>
        </p:spPr>
        <p:txBody>
          <a:bodyPr anchor="b"/>
          <a:lstStyle>
            <a:lvl1pPr>
              <a:defRPr sz="3192"/>
            </a:lvl1pPr>
          </a:lstStyle>
          <a:p>
            <a:r>
              <a:rPr lang="en-US"/>
              <a:t>Click to edit Master title style</a:t>
            </a:r>
            <a:endParaRPr lang="en-US" dirty="0"/>
          </a:p>
        </p:txBody>
      </p:sp>
      <p:sp>
        <p:nvSpPr>
          <p:cNvPr id="3" name="Content Placeholder 2"/>
          <p:cNvSpPr>
            <a:spLocks noGrp="1"/>
          </p:cNvSpPr>
          <p:nvPr>
            <p:ph idx="1"/>
          </p:nvPr>
        </p:nvSpPr>
        <p:spPr>
          <a:xfrm>
            <a:off x="3887391" y="984912"/>
            <a:ext cx="4629150" cy="4861216"/>
          </a:xfrm>
        </p:spPr>
        <p:txBody>
          <a:bodyPr/>
          <a:lstStyle>
            <a:lvl1pPr>
              <a:defRPr sz="3192"/>
            </a:lvl1pPr>
            <a:lvl2pPr>
              <a:defRPr sz="2793"/>
            </a:lvl2pPr>
            <a:lvl3pPr>
              <a:defRPr sz="2394"/>
            </a:lvl3pPr>
            <a:lvl4pPr>
              <a:defRPr sz="1995"/>
            </a:lvl4pPr>
            <a:lvl5pPr>
              <a:defRPr sz="1995"/>
            </a:lvl5pPr>
            <a:lvl6pPr>
              <a:defRPr sz="1995"/>
            </a:lvl6pPr>
            <a:lvl7pPr>
              <a:defRPr sz="1995"/>
            </a:lvl7pPr>
            <a:lvl8pPr>
              <a:defRPr sz="1995"/>
            </a:lvl8pPr>
            <a:lvl9pPr>
              <a:defRPr sz="19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2161"/>
            <a:ext cx="2949178" cy="3801883"/>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309A23-CB97-FF4D-9DB6-0E242015F0E2}" type="slidenum">
              <a:rPr lang="en-US" smtClean="0"/>
              <a:pPr/>
              <a:t>‹#›</a:t>
            </a:fld>
            <a:endParaRPr lang="en-US" dirty="0"/>
          </a:p>
        </p:txBody>
      </p:sp>
    </p:spTree>
    <p:extLst>
      <p:ext uri="{BB962C8B-B14F-4D97-AF65-F5344CB8AC3E}">
        <p14:creationId xmlns:p14="http://schemas.microsoft.com/office/powerpoint/2010/main" xmlns="" val="1305946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6036"/>
            <a:ext cx="2949178" cy="1596126"/>
          </a:xfrm>
        </p:spPr>
        <p:txBody>
          <a:bodyPr anchor="b"/>
          <a:lstStyle>
            <a:lvl1pPr>
              <a:defRPr sz="3192"/>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4912"/>
            <a:ext cx="4629150" cy="4861216"/>
          </a:xfrm>
        </p:spPr>
        <p:txBody>
          <a:bodyPr anchor="t"/>
          <a:lstStyle>
            <a:lvl1pPr marL="0" indent="0">
              <a:buNone/>
              <a:defRPr sz="3192"/>
            </a:lvl1pPr>
            <a:lvl2pPr marL="456057" indent="0">
              <a:buNone/>
              <a:defRPr sz="2793"/>
            </a:lvl2pPr>
            <a:lvl3pPr marL="912114" indent="0">
              <a:buNone/>
              <a:defRPr sz="2394"/>
            </a:lvl3pPr>
            <a:lvl4pPr marL="1368171" indent="0">
              <a:buNone/>
              <a:defRPr sz="1995"/>
            </a:lvl4pPr>
            <a:lvl5pPr marL="1824228" indent="0">
              <a:buNone/>
              <a:defRPr sz="1995"/>
            </a:lvl5pPr>
            <a:lvl6pPr marL="2280285" indent="0">
              <a:buNone/>
              <a:defRPr sz="1995"/>
            </a:lvl6pPr>
            <a:lvl7pPr marL="2736342" indent="0">
              <a:buNone/>
              <a:defRPr sz="1995"/>
            </a:lvl7pPr>
            <a:lvl8pPr marL="3192399" indent="0">
              <a:buNone/>
              <a:defRPr sz="1995"/>
            </a:lvl8pPr>
            <a:lvl9pPr marL="3648456" indent="0">
              <a:buNone/>
              <a:defRPr sz="1995"/>
            </a:lvl9pPr>
          </a:lstStyle>
          <a:p>
            <a:r>
              <a:rPr lang="en-US" dirty="0"/>
              <a:t>Drag picture to placeholder or click icon to add</a:t>
            </a:r>
          </a:p>
        </p:txBody>
      </p:sp>
      <p:sp>
        <p:nvSpPr>
          <p:cNvPr id="4" name="Text Placeholder 3"/>
          <p:cNvSpPr>
            <a:spLocks noGrp="1"/>
          </p:cNvSpPr>
          <p:nvPr>
            <p:ph type="body" sz="half" idx="2"/>
          </p:nvPr>
        </p:nvSpPr>
        <p:spPr>
          <a:xfrm>
            <a:off x="629841" y="2052161"/>
            <a:ext cx="2949178" cy="3801883"/>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309A23-CB97-FF4D-9DB6-0E242015F0E2}" type="slidenum">
              <a:rPr lang="en-US" smtClean="0"/>
              <a:pPr/>
              <a:t>‹#›</a:t>
            </a:fld>
            <a:endParaRPr lang="en-US" dirty="0"/>
          </a:p>
        </p:txBody>
      </p:sp>
    </p:spTree>
    <p:extLst>
      <p:ext uri="{BB962C8B-B14F-4D97-AF65-F5344CB8AC3E}">
        <p14:creationId xmlns:p14="http://schemas.microsoft.com/office/powerpoint/2010/main" xmlns="" val="1754558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theme" Target="../theme/theme4.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4197"/>
            <a:ext cx="7886700" cy="1322188"/>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628650" y="1820976"/>
            <a:ext cx="7886700" cy="434025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40167"/>
            <a:ext cx="2057400" cy="364195"/>
          </a:xfrm>
          <a:prstGeom prst="rect">
            <a:avLst/>
          </a:prstGeom>
        </p:spPr>
        <p:txBody>
          <a:bodyPr vert="horz" lIns="91440" tIns="45720" rIns="91440" bIns="45720" rtlCol="0" anchor="ctr"/>
          <a:lstStyle>
            <a:lvl1pPr algn="l">
              <a:defRPr sz="1197">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40167"/>
            <a:ext cx="3086100" cy="364195"/>
          </a:xfrm>
          <a:prstGeom prst="rect">
            <a:avLst/>
          </a:prstGeom>
        </p:spPr>
        <p:txBody>
          <a:bodyPr vert="horz" lIns="91440" tIns="45720" rIns="91440" bIns="45720" rtlCol="0" anchor="ctr"/>
          <a:lstStyle>
            <a:lvl1pPr algn="ctr">
              <a:defRPr sz="1197">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40167"/>
            <a:ext cx="2057400" cy="364195"/>
          </a:xfrm>
          <a:prstGeom prst="rect">
            <a:avLst/>
          </a:prstGeom>
        </p:spPr>
        <p:txBody>
          <a:bodyPr vert="horz" lIns="91440" tIns="45720" rIns="91440" bIns="45720" rtlCol="0" anchor="ctr"/>
          <a:lstStyle>
            <a:lvl1pPr algn="r">
              <a:defRPr sz="1197">
                <a:solidFill>
                  <a:schemeClr val="tx1">
                    <a:tint val="75000"/>
                  </a:schemeClr>
                </a:solidFill>
              </a:defRPr>
            </a:lvl1pPr>
          </a:lstStyle>
          <a:p>
            <a:fld id="{A1309A23-CB97-FF4D-9DB6-0E242015F0E2}" type="slidenum">
              <a:rPr lang="en-US" smtClean="0"/>
              <a:pPr/>
              <a:t>‹#›</a:t>
            </a:fld>
            <a:endParaRPr lang="en-US" dirty="0"/>
          </a:p>
        </p:txBody>
      </p:sp>
    </p:spTree>
    <p:extLst>
      <p:ext uri="{BB962C8B-B14F-4D97-AF65-F5344CB8AC3E}">
        <p14:creationId xmlns:p14="http://schemas.microsoft.com/office/powerpoint/2010/main" xmlns="" val="2046005976"/>
      </p:ext>
    </p:extLst>
  </p:cSld>
  <p:clrMap bg1="lt1" tx1="dk1" bg2="lt2" tx2="dk2" accent1="accent1" accent2="accent2" accent3="accent3" accent4="accent4" accent5="accent5" accent6="accent6" hlink="hlink" folHlink="folHlink"/>
  <p:sldLayoutIdLst>
    <p:sldLayoutId id="2147483673" r:id="rId1"/>
    <p:sldLayoutId id="2147483699" r:id="rId2"/>
    <p:sldLayoutId id="2147483701" r:id="rId3"/>
    <p:sldLayoutId id="2147483675" r:id="rId4"/>
    <p:sldLayoutId id="2147483676" r:id="rId5"/>
    <p:sldLayoutId id="2147483677" r:id="rId6"/>
    <p:sldLayoutId id="2147483678" r:id="rId7"/>
    <p:sldLayoutId id="2147483680" r:id="rId8"/>
    <p:sldLayoutId id="2147483681" r:id="rId9"/>
    <p:sldLayoutId id="2147483700" r:id="rId10"/>
    <p:sldLayoutId id="2147483739" r:id="rId11"/>
  </p:sldLayoutIdLst>
  <p:hf hdr="0" ftr="0" dt="0"/>
  <p:txStyles>
    <p:titleStyle>
      <a:lvl1pPr algn="l" defTabSz="912114" rtl="0" eaLnBrk="1" latinLnBrk="0" hangingPunct="1">
        <a:lnSpc>
          <a:spcPct val="90000"/>
        </a:lnSpc>
        <a:spcBef>
          <a:spcPct val="0"/>
        </a:spcBef>
        <a:buNone/>
        <a:defRPr sz="2000" b="0" i="0" kern="120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defRPr>
      </a:lvl1pPr>
    </p:titleStyle>
    <p:bodyStyle>
      <a:lvl1pPr marL="228029" indent="-228029" algn="l" defTabSz="912114" rtl="0" eaLnBrk="1" latinLnBrk="0" hangingPunct="1">
        <a:lnSpc>
          <a:spcPct val="90000"/>
        </a:lnSpc>
        <a:spcBef>
          <a:spcPts val="998"/>
        </a:spcBef>
        <a:buFont typeface="Arial" panose="020B0604020202020204" pitchFamily="34" charset="0"/>
        <a:buChar char="•"/>
        <a:defRPr sz="16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1pPr>
      <a:lvl2pPr marL="684086" indent="-228029" algn="l" defTabSz="912114" rtl="0" eaLnBrk="1" latinLnBrk="0" hangingPunct="1">
        <a:lnSpc>
          <a:spcPct val="90000"/>
        </a:lnSpc>
        <a:spcBef>
          <a:spcPts val="499"/>
        </a:spcBef>
        <a:buFont typeface="Arial" panose="020B0604020202020204" pitchFamily="34" charset="0"/>
        <a:buChar char="•"/>
        <a:defRPr sz="14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2pPr>
      <a:lvl3pPr marL="1140143" indent="-228029" algn="l" defTabSz="912114" rtl="0" eaLnBrk="1" latinLnBrk="0" hangingPunct="1">
        <a:lnSpc>
          <a:spcPct val="90000"/>
        </a:lnSpc>
        <a:spcBef>
          <a:spcPts val="499"/>
        </a:spcBef>
        <a:buFont typeface="Arial" panose="020B0604020202020204" pitchFamily="34" charset="0"/>
        <a:buChar char="•"/>
        <a:defRPr sz="14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3pPr>
      <a:lvl4pPr marL="1596200" indent="-228029" algn="l" defTabSz="912114" rtl="0" eaLnBrk="1" latinLnBrk="0" hangingPunct="1">
        <a:lnSpc>
          <a:spcPct val="90000"/>
        </a:lnSpc>
        <a:spcBef>
          <a:spcPts val="499"/>
        </a:spcBef>
        <a:buFont typeface="Arial" panose="020B0604020202020204" pitchFamily="34" charset="0"/>
        <a:buChar char="•"/>
        <a:defRPr sz="14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4pPr>
      <a:lvl5pPr marL="2052257" indent="-228029" algn="l" defTabSz="912114" rtl="0" eaLnBrk="1" latinLnBrk="0" hangingPunct="1">
        <a:lnSpc>
          <a:spcPct val="90000"/>
        </a:lnSpc>
        <a:spcBef>
          <a:spcPts val="499"/>
        </a:spcBef>
        <a:buFont typeface="Arial" panose="020B0604020202020204" pitchFamily="34" charset="0"/>
        <a:buChar char="•"/>
        <a:defRPr sz="14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5pPr>
      <a:lvl6pPr marL="2508314"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9pPr>
    </p:bodyStyle>
    <p:otherStyle>
      <a:defPPr>
        <a:defRPr lang="en-US"/>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3538"/>
            <a:ext cx="7886700" cy="132238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0863"/>
            <a:ext cx="7886700" cy="43402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40475"/>
            <a:ext cx="2057400" cy="363538"/>
          </a:xfrm>
          <a:prstGeom prst="rect">
            <a:avLst/>
          </a:prstGeom>
        </p:spPr>
        <p:txBody>
          <a:bodyPr vert="horz" lIns="91440" tIns="45720" rIns="91440" bIns="45720" rtlCol="0" anchor="ctr"/>
          <a:lstStyle>
            <a:lvl1pPr algn="l">
              <a:defRPr sz="1200">
                <a:solidFill>
                  <a:schemeClr val="tx1">
                    <a:tint val="75000"/>
                  </a:schemeClr>
                </a:solidFill>
              </a:defRPr>
            </a:lvl1pPr>
          </a:lstStyle>
          <a:p>
            <a:fld id="{D418A5B6-D4B4-47D3-9D5E-7EF3066F66BA}" type="datetimeFigureOut">
              <a:rPr lang="en-US" smtClean="0"/>
              <a:pPr/>
              <a:t>11/12/2021</a:t>
            </a:fld>
            <a:endParaRPr lang="en-US" dirty="0"/>
          </a:p>
        </p:txBody>
      </p:sp>
      <p:sp>
        <p:nvSpPr>
          <p:cNvPr id="5" name="Footer Placeholder 4"/>
          <p:cNvSpPr>
            <a:spLocks noGrp="1"/>
          </p:cNvSpPr>
          <p:nvPr>
            <p:ph type="ftr" sz="quarter" idx="3"/>
          </p:nvPr>
        </p:nvSpPr>
        <p:spPr>
          <a:xfrm>
            <a:off x="3028950" y="6340475"/>
            <a:ext cx="3086100" cy="3635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40475"/>
            <a:ext cx="2057400" cy="363538"/>
          </a:xfrm>
          <a:prstGeom prst="rect">
            <a:avLst/>
          </a:prstGeom>
        </p:spPr>
        <p:txBody>
          <a:bodyPr vert="horz" lIns="91440" tIns="45720" rIns="91440" bIns="45720" rtlCol="0" anchor="ctr"/>
          <a:lstStyle>
            <a:lvl1pPr algn="r">
              <a:defRPr sz="1200">
                <a:solidFill>
                  <a:schemeClr val="tx1">
                    <a:tint val="75000"/>
                  </a:schemeClr>
                </a:solidFill>
              </a:defRPr>
            </a:lvl1pPr>
          </a:lstStyle>
          <a:p>
            <a:fld id="{AC166406-81CA-4350-891D-5C2ED100BE19}" type="slidenum">
              <a:rPr lang="en-US" smtClean="0"/>
              <a:pPr/>
              <a:t>‹#›</a:t>
            </a:fld>
            <a:endParaRPr lang="en-US" dirty="0"/>
          </a:p>
        </p:txBody>
      </p:sp>
    </p:spTree>
    <p:extLst>
      <p:ext uri="{BB962C8B-B14F-4D97-AF65-F5344CB8AC3E}">
        <p14:creationId xmlns:p14="http://schemas.microsoft.com/office/powerpoint/2010/main" xmlns="" val="3531547905"/>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4197"/>
            <a:ext cx="7886700" cy="1322188"/>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628650" y="1820976"/>
            <a:ext cx="7886700" cy="434025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40167"/>
            <a:ext cx="2057400" cy="364195"/>
          </a:xfrm>
          <a:prstGeom prst="rect">
            <a:avLst/>
          </a:prstGeom>
        </p:spPr>
        <p:txBody>
          <a:bodyPr vert="horz" lIns="91440" tIns="45720" rIns="91440" bIns="45720" rtlCol="0" anchor="ctr"/>
          <a:lstStyle>
            <a:lvl1pPr algn="l">
              <a:defRPr sz="1197">
                <a:solidFill>
                  <a:schemeClr val="tx1">
                    <a:tint val="75000"/>
                  </a:schemeClr>
                </a:solid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028950" y="6340167"/>
            <a:ext cx="3086100" cy="364195"/>
          </a:xfrm>
          <a:prstGeom prst="rect">
            <a:avLst/>
          </a:prstGeom>
        </p:spPr>
        <p:txBody>
          <a:bodyPr vert="horz" lIns="91440" tIns="45720" rIns="91440" bIns="45720" rtlCol="0" anchor="ctr"/>
          <a:lstStyle>
            <a:lvl1pPr algn="ctr">
              <a:defRPr sz="1197">
                <a:solidFill>
                  <a:schemeClr val="tx1">
                    <a:tint val="75000"/>
                  </a:schemeClr>
                </a:solidFill>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457950" y="6340167"/>
            <a:ext cx="2057400" cy="364195"/>
          </a:xfrm>
          <a:prstGeom prst="rect">
            <a:avLst/>
          </a:prstGeom>
        </p:spPr>
        <p:txBody>
          <a:bodyPr vert="horz" lIns="91440" tIns="45720" rIns="91440" bIns="45720" rtlCol="0" anchor="ctr"/>
          <a:lstStyle>
            <a:lvl1pPr algn="r">
              <a:defRPr sz="1197">
                <a:solidFill>
                  <a:schemeClr val="tx1">
                    <a:tint val="75000"/>
                  </a:schemeClr>
                </a:solidFill>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A1309A23-CB97-FF4D-9DB6-0E242015F0E2}" type="slidenum">
              <a:rPr kumimoji="0" lang="en-US" sz="119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728256762"/>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Lst>
  <p:hf hdr="0" ftr="0" dt="0"/>
  <p:txStyles>
    <p:titleStyle>
      <a:lvl1pPr algn="l" defTabSz="912114" rtl="0" eaLnBrk="1" latinLnBrk="0" hangingPunct="1">
        <a:lnSpc>
          <a:spcPct val="90000"/>
        </a:lnSpc>
        <a:spcBef>
          <a:spcPct val="0"/>
        </a:spcBef>
        <a:buNone/>
        <a:defRPr sz="2000" b="0" i="0" kern="120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defRPr>
      </a:lvl1pPr>
    </p:titleStyle>
    <p:bodyStyle>
      <a:lvl1pPr marL="228029" indent="-228029" algn="l" defTabSz="912114" rtl="0" eaLnBrk="1" latinLnBrk="0" hangingPunct="1">
        <a:lnSpc>
          <a:spcPct val="90000"/>
        </a:lnSpc>
        <a:spcBef>
          <a:spcPts val="998"/>
        </a:spcBef>
        <a:buFont typeface="Arial" panose="020B0604020202020204" pitchFamily="34" charset="0"/>
        <a:buChar char="•"/>
        <a:defRPr sz="16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1pPr>
      <a:lvl2pPr marL="684086" indent="-228029" algn="l" defTabSz="912114" rtl="0" eaLnBrk="1" latinLnBrk="0" hangingPunct="1">
        <a:lnSpc>
          <a:spcPct val="90000"/>
        </a:lnSpc>
        <a:spcBef>
          <a:spcPts val="499"/>
        </a:spcBef>
        <a:buFont typeface="Arial" panose="020B0604020202020204" pitchFamily="34" charset="0"/>
        <a:buChar char="•"/>
        <a:defRPr sz="14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2pPr>
      <a:lvl3pPr marL="1140143" indent="-228029" algn="l" defTabSz="912114" rtl="0" eaLnBrk="1" latinLnBrk="0" hangingPunct="1">
        <a:lnSpc>
          <a:spcPct val="90000"/>
        </a:lnSpc>
        <a:spcBef>
          <a:spcPts val="499"/>
        </a:spcBef>
        <a:buFont typeface="Arial" panose="020B0604020202020204" pitchFamily="34" charset="0"/>
        <a:buChar char="•"/>
        <a:defRPr sz="14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3pPr>
      <a:lvl4pPr marL="1596200" indent="-228029" algn="l" defTabSz="912114" rtl="0" eaLnBrk="1" latinLnBrk="0" hangingPunct="1">
        <a:lnSpc>
          <a:spcPct val="90000"/>
        </a:lnSpc>
        <a:spcBef>
          <a:spcPts val="499"/>
        </a:spcBef>
        <a:buFont typeface="Arial" panose="020B0604020202020204" pitchFamily="34" charset="0"/>
        <a:buChar char="•"/>
        <a:defRPr sz="14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4pPr>
      <a:lvl5pPr marL="2052257" indent="-228029" algn="l" defTabSz="912114" rtl="0" eaLnBrk="1" latinLnBrk="0" hangingPunct="1">
        <a:lnSpc>
          <a:spcPct val="90000"/>
        </a:lnSpc>
        <a:spcBef>
          <a:spcPts val="499"/>
        </a:spcBef>
        <a:buFont typeface="Arial" panose="020B0604020202020204" pitchFamily="34" charset="0"/>
        <a:buChar char="•"/>
        <a:defRPr sz="14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5pPr>
      <a:lvl6pPr marL="2508314"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9pPr>
    </p:bodyStyle>
    <p:otherStyle>
      <a:defPPr>
        <a:defRPr lang="en-US"/>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4198"/>
            <a:ext cx="7886700" cy="1322188"/>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628650" y="1820976"/>
            <a:ext cx="7886700" cy="434025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40168"/>
            <a:ext cx="2057400" cy="36419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40168"/>
            <a:ext cx="3086100" cy="36419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40168"/>
            <a:ext cx="2057400" cy="364195"/>
          </a:xfrm>
          <a:prstGeom prst="rect">
            <a:avLst/>
          </a:prstGeom>
        </p:spPr>
        <p:txBody>
          <a:bodyPr vert="horz" lIns="91440" tIns="45720" rIns="91440" bIns="45720" rtlCol="0" anchor="ctr"/>
          <a:lstStyle>
            <a:lvl1pPr algn="r">
              <a:defRPr sz="900">
                <a:solidFill>
                  <a:schemeClr val="tx1">
                    <a:tint val="75000"/>
                  </a:schemeClr>
                </a:solidFill>
              </a:defRPr>
            </a:lvl1pPr>
          </a:lstStyle>
          <a:p>
            <a:fld id="{A1309A23-CB97-FF4D-9DB6-0E242015F0E2}" type="slidenum">
              <a:rPr lang="en-US" smtClean="0"/>
              <a:pPr/>
              <a:t>‹#›</a:t>
            </a:fld>
            <a:endParaRPr lang="en-US" dirty="0"/>
          </a:p>
        </p:txBody>
      </p:sp>
    </p:spTree>
    <p:extLst>
      <p:ext uri="{BB962C8B-B14F-4D97-AF65-F5344CB8AC3E}">
        <p14:creationId xmlns:p14="http://schemas.microsoft.com/office/powerpoint/2010/main" xmlns="" val="1169278482"/>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Lst>
  <p:hf hdr="0" ftr="0" dt="0"/>
  <p:txStyles>
    <p:titleStyle>
      <a:lvl1pPr algn="l" defTabSz="685864" rtl="0" eaLnBrk="1" latinLnBrk="0" hangingPunct="1">
        <a:lnSpc>
          <a:spcPct val="90000"/>
        </a:lnSpc>
        <a:spcBef>
          <a:spcPct val="0"/>
        </a:spcBef>
        <a:buNone/>
        <a:defRPr sz="1504" b="0" i="0" kern="120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defRPr>
      </a:lvl1pPr>
    </p:titleStyle>
    <p:bodyStyle>
      <a:lvl1pPr marL="171467" indent="-171467" algn="l" defTabSz="685864" rtl="0" eaLnBrk="1" latinLnBrk="0" hangingPunct="1">
        <a:lnSpc>
          <a:spcPct val="90000"/>
        </a:lnSpc>
        <a:spcBef>
          <a:spcPts val="751"/>
        </a:spcBef>
        <a:buFont typeface="Arial" panose="020B0604020202020204" pitchFamily="34" charset="0"/>
        <a:buChar char="•"/>
        <a:defRPr sz="1203"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1pPr>
      <a:lvl2pPr marL="514399" indent="-171467" algn="l" defTabSz="685864" rtl="0" eaLnBrk="1" latinLnBrk="0" hangingPunct="1">
        <a:lnSpc>
          <a:spcPct val="90000"/>
        </a:lnSpc>
        <a:spcBef>
          <a:spcPts val="375"/>
        </a:spcBef>
        <a:buFont typeface="Arial" panose="020B0604020202020204" pitchFamily="34" charset="0"/>
        <a:buChar char="•"/>
        <a:defRPr sz="1053"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2pPr>
      <a:lvl3pPr marL="857330" indent="-171467" algn="l" defTabSz="685864" rtl="0" eaLnBrk="1" latinLnBrk="0" hangingPunct="1">
        <a:lnSpc>
          <a:spcPct val="90000"/>
        </a:lnSpc>
        <a:spcBef>
          <a:spcPts val="375"/>
        </a:spcBef>
        <a:buFont typeface="Arial" panose="020B0604020202020204" pitchFamily="34" charset="0"/>
        <a:buChar char="•"/>
        <a:defRPr sz="1053"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3pPr>
      <a:lvl4pPr marL="1200263" indent="-171467" algn="l" defTabSz="685864" rtl="0" eaLnBrk="1" latinLnBrk="0" hangingPunct="1">
        <a:lnSpc>
          <a:spcPct val="90000"/>
        </a:lnSpc>
        <a:spcBef>
          <a:spcPts val="375"/>
        </a:spcBef>
        <a:buFont typeface="Arial" panose="020B0604020202020204" pitchFamily="34" charset="0"/>
        <a:buChar char="•"/>
        <a:defRPr sz="1053"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4pPr>
      <a:lvl5pPr marL="1543195" indent="-171467" algn="l" defTabSz="685864" rtl="0" eaLnBrk="1" latinLnBrk="0" hangingPunct="1">
        <a:lnSpc>
          <a:spcPct val="90000"/>
        </a:lnSpc>
        <a:spcBef>
          <a:spcPts val="375"/>
        </a:spcBef>
        <a:buFont typeface="Arial" panose="020B0604020202020204" pitchFamily="34" charset="0"/>
        <a:buChar char="•"/>
        <a:defRPr sz="1053"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5pPr>
      <a:lvl6pPr marL="1886127" indent="-171467" algn="l" defTabSz="68586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059" indent="-171467" algn="l" defTabSz="68586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991" indent="-171467" algn="l" defTabSz="68586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923" indent="-171467" algn="l" defTabSz="68586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64" rtl="0" eaLnBrk="1" latinLnBrk="0" hangingPunct="1">
        <a:defRPr sz="1350" kern="1200">
          <a:solidFill>
            <a:schemeClr val="tx1"/>
          </a:solidFill>
          <a:latin typeface="+mn-lt"/>
          <a:ea typeface="+mn-ea"/>
          <a:cs typeface="+mn-cs"/>
        </a:defRPr>
      </a:lvl1pPr>
      <a:lvl2pPr marL="342932" algn="l" defTabSz="685864" rtl="0" eaLnBrk="1" latinLnBrk="0" hangingPunct="1">
        <a:defRPr sz="1350" kern="1200">
          <a:solidFill>
            <a:schemeClr val="tx1"/>
          </a:solidFill>
          <a:latin typeface="+mn-lt"/>
          <a:ea typeface="+mn-ea"/>
          <a:cs typeface="+mn-cs"/>
        </a:defRPr>
      </a:lvl2pPr>
      <a:lvl3pPr marL="685864" algn="l" defTabSz="685864" rtl="0" eaLnBrk="1" latinLnBrk="0" hangingPunct="1">
        <a:defRPr sz="1350" kern="1200">
          <a:solidFill>
            <a:schemeClr val="tx1"/>
          </a:solidFill>
          <a:latin typeface="+mn-lt"/>
          <a:ea typeface="+mn-ea"/>
          <a:cs typeface="+mn-cs"/>
        </a:defRPr>
      </a:lvl3pPr>
      <a:lvl4pPr marL="1028796" algn="l" defTabSz="685864" rtl="0" eaLnBrk="1" latinLnBrk="0" hangingPunct="1">
        <a:defRPr sz="1350" kern="1200">
          <a:solidFill>
            <a:schemeClr val="tx1"/>
          </a:solidFill>
          <a:latin typeface="+mn-lt"/>
          <a:ea typeface="+mn-ea"/>
          <a:cs typeface="+mn-cs"/>
        </a:defRPr>
      </a:lvl4pPr>
      <a:lvl5pPr marL="1371728" algn="l" defTabSz="685864" rtl="0" eaLnBrk="1" latinLnBrk="0" hangingPunct="1">
        <a:defRPr sz="1350" kern="1200">
          <a:solidFill>
            <a:schemeClr val="tx1"/>
          </a:solidFill>
          <a:latin typeface="+mn-lt"/>
          <a:ea typeface="+mn-ea"/>
          <a:cs typeface="+mn-cs"/>
        </a:defRPr>
      </a:lvl5pPr>
      <a:lvl6pPr marL="1714661" algn="l" defTabSz="685864" rtl="0" eaLnBrk="1" latinLnBrk="0" hangingPunct="1">
        <a:defRPr sz="1350" kern="1200">
          <a:solidFill>
            <a:schemeClr val="tx1"/>
          </a:solidFill>
          <a:latin typeface="+mn-lt"/>
          <a:ea typeface="+mn-ea"/>
          <a:cs typeface="+mn-cs"/>
        </a:defRPr>
      </a:lvl6pPr>
      <a:lvl7pPr marL="2057592" algn="l" defTabSz="685864" rtl="0" eaLnBrk="1" latinLnBrk="0" hangingPunct="1">
        <a:defRPr sz="1350" kern="1200">
          <a:solidFill>
            <a:schemeClr val="tx1"/>
          </a:solidFill>
          <a:latin typeface="+mn-lt"/>
          <a:ea typeface="+mn-ea"/>
          <a:cs typeface="+mn-cs"/>
        </a:defRPr>
      </a:lvl7pPr>
      <a:lvl8pPr marL="2400524" algn="l" defTabSz="685864" rtl="0" eaLnBrk="1" latinLnBrk="0" hangingPunct="1">
        <a:defRPr sz="1350" kern="1200">
          <a:solidFill>
            <a:schemeClr val="tx1"/>
          </a:solidFill>
          <a:latin typeface="+mn-lt"/>
          <a:ea typeface="+mn-ea"/>
          <a:cs typeface="+mn-cs"/>
        </a:defRPr>
      </a:lvl8pPr>
      <a:lvl9pPr marL="2743457" algn="l" defTabSz="685864"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image" Target="../media/image3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Contents</a:t>
            </a:r>
          </a:p>
        </p:txBody>
      </p:sp>
      <p:sp>
        <p:nvSpPr>
          <p:cNvPr id="3" name="Subtitle 2"/>
          <p:cNvSpPr>
            <a:spLocks noGrp="1"/>
          </p:cNvSpPr>
          <p:nvPr>
            <p:ph type="subTitle" idx="1"/>
          </p:nvPr>
        </p:nvSpPr>
        <p:spPr/>
        <p:txBody>
          <a:bodyPr>
            <a:normAutofit fontScale="40000" lnSpcReduction="20000"/>
          </a:bodyPr>
          <a:lstStyle/>
          <a:p>
            <a:r>
              <a:rPr lang="en-US" dirty="0"/>
              <a:t>Chapter 01</a:t>
            </a:r>
          </a:p>
          <a:p>
            <a:r>
              <a:rPr lang="en-US" dirty="0"/>
              <a:t>Chapter 01</a:t>
            </a:r>
          </a:p>
          <a:p>
            <a:r>
              <a:rPr lang="en-US" dirty="0"/>
              <a:t>Chapter 01</a:t>
            </a:r>
          </a:p>
          <a:p>
            <a:r>
              <a:rPr lang="en-US" dirty="0"/>
              <a:t>Chapter 01</a:t>
            </a:r>
          </a:p>
          <a:p>
            <a:r>
              <a:rPr lang="en-US" dirty="0"/>
              <a:t>Chapter 01</a:t>
            </a:r>
          </a:p>
          <a:p>
            <a:r>
              <a:rPr lang="en-US" dirty="0"/>
              <a:t>Chapter 01</a:t>
            </a:r>
          </a:p>
          <a:p>
            <a:r>
              <a:rPr lang="en-US" dirty="0"/>
              <a:t>Chapter 01</a:t>
            </a:r>
          </a:p>
          <a:p>
            <a:endParaRPr lang="en-US" dirty="0"/>
          </a:p>
        </p:txBody>
      </p:sp>
      <p:sp>
        <p:nvSpPr>
          <p:cNvPr id="9" name="Slide Number Placeholder 8">
            <a:extLst>
              <a:ext uri="{FF2B5EF4-FFF2-40B4-BE49-F238E27FC236}">
                <a16:creationId xmlns:a16="http://schemas.microsoft.com/office/drawing/2014/main" xmlns="" id="{73FD658C-AF75-FC48-81D1-244AE63889BB}"/>
              </a:ext>
            </a:extLst>
          </p:cNvPr>
          <p:cNvSpPr>
            <a:spLocks noGrp="1"/>
          </p:cNvSpPr>
          <p:nvPr>
            <p:ph type="sldNum" sz="quarter" idx="4294967295"/>
          </p:nvPr>
        </p:nvSpPr>
        <p:spPr>
          <a:xfrm>
            <a:off x="7086600" y="6340475"/>
            <a:ext cx="2057400" cy="363538"/>
          </a:xfr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1309A23-CB97-FF4D-9DB6-0E242015F0E2}" type="slidenum">
              <a:rPr kumimoji="0" lang="en-US" sz="119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0</a:t>
            </a:fld>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xmlns="" id="{20E00670-E354-44B6-997B-10AC32AA258F}"/>
              </a:ext>
            </a:extLst>
          </p:cNvPr>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714309"/>
          </a:xfrm>
          <a:prstGeom prst="rect">
            <a:avLst/>
          </a:prstGeom>
        </p:spPr>
      </p:pic>
      <p:sp>
        <p:nvSpPr>
          <p:cNvPr id="5" name="Title 1">
            <a:extLst>
              <a:ext uri="{FF2B5EF4-FFF2-40B4-BE49-F238E27FC236}">
                <a16:creationId xmlns:a16="http://schemas.microsoft.com/office/drawing/2014/main" xmlns="" id="{09757770-D9A9-4B84-BB55-BF82F8D8111B}"/>
              </a:ext>
            </a:extLst>
          </p:cNvPr>
          <p:cNvSpPr txBox="1">
            <a:spLocks/>
          </p:cNvSpPr>
          <p:nvPr/>
        </p:nvSpPr>
        <p:spPr>
          <a:xfrm>
            <a:off x="447193" y="480812"/>
            <a:ext cx="2674375" cy="1607127"/>
          </a:xfrm>
          <a:prstGeom prst="rect">
            <a:avLst/>
          </a:prstGeom>
        </p:spPr>
        <p:txBody>
          <a:bodyPr vert="horz" lIns="91440" tIns="45720" rIns="91440" bIns="45720" rtlCol="0" anchor="ctr" anchorCtr="0">
            <a:noAutofit/>
          </a:bodyPr>
          <a:lstStyle>
            <a:lvl1pPr algn="l" defTabSz="912114" rtl="0" eaLnBrk="1" latinLnBrk="0" hangingPunct="1">
              <a:lnSpc>
                <a:spcPct val="90000"/>
              </a:lnSpc>
              <a:spcBef>
                <a:spcPct val="0"/>
              </a:spcBef>
              <a:buNone/>
              <a:defRPr sz="5985" b="0" i="0" kern="120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defRPr>
            </a:lvl1pPr>
          </a:lstStyle>
          <a:p>
            <a:pPr lvl="0">
              <a:lnSpc>
                <a:spcPct val="100000"/>
              </a:lnSpc>
              <a:defRPr/>
            </a:pPr>
            <a:endParaRPr lang="en-ZA" sz="2400" b="1" spc="600" dirty="0">
              <a:solidFill>
                <a:prstClr val="white"/>
              </a:solidFill>
              <a:latin typeface="Century Gothic" panose="020B0502020202020204" pitchFamily="34" charset="0"/>
            </a:endParaRPr>
          </a:p>
          <a:p>
            <a:pPr lvl="0">
              <a:lnSpc>
                <a:spcPct val="100000"/>
              </a:lnSpc>
              <a:defRPr/>
            </a:pPr>
            <a:r>
              <a:rPr lang="en-ZA" sz="2400" b="1" spc="600" dirty="0">
                <a:solidFill>
                  <a:prstClr val="white"/>
                </a:solidFill>
                <a:latin typeface="Century Gothic" panose="020B0502020202020204" pitchFamily="34" charset="0"/>
              </a:rPr>
              <a:t>DSI Annual Report for 2020/2021</a:t>
            </a:r>
          </a:p>
          <a:p>
            <a:pPr lvl="0">
              <a:lnSpc>
                <a:spcPct val="100000"/>
              </a:lnSpc>
              <a:defRPr/>
            </a:pPr>
            <a:r>
              <a:rPr lang="en-ZA" sz="1500" b="1" spc="600" dirty="0">
                <a:solidFill>
                  <a:prstClr val="white"/>
                </a:solidFill>
                <a:latin typeface="Century Gothic" panose="020B0502020202020204" pitchFamily="34" charset="0"/>
              </a:rPr>
              <a:t>(Portfolio Committee) </a:t>
            </a:r>
          </a:p>
          <a:p>
            <a:pPr lvl="0">
              <a:lnSpc>
                <a:spcPct val="100000"/>
              </a:lnSpc>
              <a:defRPr/>
            </a:pPr>
            <a:endParaRPr lang="en-ZA" sz="2200" b="1" spc="600" dirty="0">
              <a:solidFill>
                <a:prstClr val="white"/>
              </a:solidFill>
              <a:latin typeface="Century Gothic" panose="020B0502020202020204" pitchFamily="34" charset="0"/>
            </a:endParaRPr>
          </a:p>
          <a:p>
            <a:pPr marL="0" marR="0" lvl="0" indent="0" algn="l" defTabSz="912114" rtl="0" eaLnBrk="1" fontAlgn="auto" latinLnBrk="0" hangingPunct="1">
              <a:lnSpc>
                <a:spcPct val="100000"/>
              </a:lnSpc>
              <a:spcBef>
                <a:spcPct val="0"/>
              </a:spcBef>
              <a:spcAft>
                <a:spcPts val="0"/>
              </a:spcAft>
              <a:buClrTx/>
              <a:buSzTx/>
              <a:buFontTx/>
              <a:buNone/>
              <a:tabLst/>
              <a:defRPr/>
            </a:pPr>
            <a:endParaRPr kumimoji="0" lang="en-US" sz="2200" b="1" i="0" u="none" strike="noStrike" kern="1200" cap="none" spc="0" normalizeH="0" baseline="0" noProof="0" dirty="0">
              <a:ln>
                <a:noFill/>
              </a:ln>
              <a:solidFill>
                <a:prstClr val="white"/>
              </a:solidFill>
              <a:effectLst/>
              <a:uLnTx/>
              <a:uFillTx/>
              <a:latin typeface="Century Gothic" panose="020B0502020202020204" pitchFamily="34" charset="0"/>
            </a:endParaRPr>
          </a:p>
        </p:txBody>
      </p:sp>
      <p:sp>
        <p:nvSpPr>
          <p:cNvPr id="8" name="TextBox 2">
            <a:extLst>
              <a:ext uri="{FF2B5EF4-FFF2-40B4-BE49-F238E27FC236}">
                <a16:creationId xmlns:a16="http://schemas.microsoft.com/office/drawing/2014/main" xmlns="" id="{9F23ED53-6620-474A-B777-8DC3600F3324}"/>
              </a:ext>
            </a:extLst>
          </p:cNvPr>
          <p:cNvSpPr txBox="1">
            <a:spLocks noChangeArrowheads="1"/>
          </p:cNvSpPr>
          <p:nvPr/>
        </p:nvSpPr>
        <p:spPr bwMode="auto">
          <a:xfrm>
            <a:off x="369456" y="1952686"/>
            <a:ext cx="2438399" cy="16619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ZA" sz="1700" b="1" i="0" u="none" strike="noStrike" kern="1200" cap="none" spc="0" normalizeH="0" baseline="0" noProof="0" dirty="0">
              <a:ln>
                <a:noFill/>
              </a:ln>
              <a:solidFill>
                <a:prstClr val="white"/>
              </a:solidFill>
              <a:effectLst/>
              <a:uLnTx/>
              <a:uFillTx/>
              <a:latin typeface="Gill Sans MT"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ZA" sz="1700" b="1" i="0" u="none" strike="noStrike" kern="1200" cap="none" spc="0" normalizeH="0" baseline="0" noProof="0" dirty="0">
                <a:ln>
                  <a:noFill/>
                </a:ln>
                <a:solidFill>
                  <a:srgbClr val="FFC000"/>
                </a:solidFill>
                <a:effectLst/>
                <a:uLnTx/>
                <a:uFillTx/>
                <a:latin typeface="Gill Sans MT" charset="0"/>
              </a:rPr>
              <a:t>Dr Phil Mjwara</a:t>
            </a:r>
          </a:p>
          <a:p>
            <a:pPr marL="0" marR="0" lvl="0" indent="0" algn="l" defTabSz="685800" rtl="0" eaLnBrk="1" fontAlgn="auto" latinLnBrk="0" hangingPunct="1">
              <a:lnSpc>
                <a:spcPct val="100000"/>
              </a:lnSpc>
              <a:spcBef>
                <a:spcPts val="0"/>
              </a:spcBef>
              <a:spcAft>
                <a:spcPts val="0"/>
              </a:spcAft>
              <a:buClrTx/>
              <a:buSzTx/>
              <a:buFontTx/>
              <a:buNone/>
              <a:tabLst/>
              <a:defRPr/>
            </a:pPr>
            <a:r>
              <a:rPr lang="en-ZA" sz="1700" b="1" dirty="0">
                <a:solidFill>
                  <a:srgbClr val="FFC000"/>
                </a:solidFill>
                <a:latin typeface="Gill Sans MT" charset="0"/>
              </a:rPr>
              <a:t>Director-General</a:t>
            </a:r>
            <a:endParaRPr kumimoji="0" lang="en-ZA" sz="1700" b="1" i="0" u="none" strike="noStrike" kern="1200" cap="none" spc="0" normalizeH="0" baseline="0" noProof="0" dirty="0">
              <a:ln>
                <a:noFill/>
              </a:ln>
              <a:solidFill>
                <a:srgbClr val="FFC000"/>
              </a:solidFill>
              <a:effectLst/>
              <a:uLnTx/>
              <a:uFillTx/>
              <a:latin typeface="Gill Sans MT"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700" b="1" i="0" u="none" strike="noStrike" kern="1200" cap="none" spc="0" normalizeH="0" baseline="0" noProof="0" dirty="0">
              <a:ln>
                <a:noFill/>
              </a:ln>
              <a:solidFill>
                <a:schemeClr val="bg1"/>
              </a:solidFill>
              <a:effectLst/>
              <a:uLnTx/>
              <a:uFillTx/>
              <a:latin typeface="Gill Sans MT"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700" b="1" dirty="0">
                <a:solidFill>
                  <a:schemeClr val="bg1"/>
                </a:solidFill>
                <a:latin typeface="Gill Sans MT" charset="0"/>
              </a:rPr>
              <a:t>12 November </a:t>
            </a:r>
            <a:r>
              <a:rPr kumimoji="0" lang="en-US" sz="1700" b="1" i="0" u="none" strike="noStrike" kern="1200" cap="none" spc="0" normalizeH="0" baseline="0" noProof="0" dirty="0">
                <a:ln>
                  <a:noFill/>
                </a:ln>
                <a:solidFill>
                  <a:schemeClr val="bg1"/>
                </a:solidFill>
                <a:effectLst/>
                <a:uLnTx/>
                <a:uFillTx/>
                <a:latin typeface="Gill Sans MT" charset="0"/>
              </a:rPr>
              <a:t> 2021</a:t>
            </a:r>
          </a:p>
          <a:p>
            <a:pPr marL="0" marR="0" lvl="0" indent="0" algn="just" defTabSz="685800" rtl="0" eaLnBrk="1" fontAlgn="auto" latinLnBrk="0" hangingPunct="1">
              <a:lnSpc>
                <a:spcPct val="100000"/>
              </a:lnSpc>
              <a:spcBef>
                <a:spcPts val="0"/>
              </a:spcBef>
              <a:spcAft>
                <a:spcPts val="0"/>
              </a:spcAft>
              <a:buClrTx/>
              <a:buSzTx/>
              <a:buFontTx/>
              <a:buNone/>
              <a:tabLst/>
              <a:defRPr/>
            </a:pPr>
            <a:endParaRPr kumimoji="0" lang="en-ZA" sz="1700" b="1" i="0" u="none" strike="noStrike" kern="1200" cap="none" spc="0" normalizeH="0" baseline="0" noProof="0" dirty="0">
              <a:ln>
                <a:noFill/>
              </a:ln>
              <a:solidFill>
                <a:prstClr val="white"/>
              </a:solidFill>
              <a:effectLst/>
              <a:uLnTx/>
              <a:uFillTx/>
              <a:latin typeface="Gill Sans MT" charset="0"/>
            </a:endParaRPr>
          </a:p>
        </p:txBody>
      </p:sp>
    </p:spTree>
    <p:extLst>
      <p:ext uri="{BB962C8B-B14F-4D97-AF65-F5344CB8AC3E}">
        <p14:creationId xmlns:p14="http://schemas.microsoft.com/office/powerpoint/2010/main" xmlns="" val="3626845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ADEF5FD8-99BD-D64A-BEDE-9B8A1DC0D37F}"/>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BEAD508-187F-9C41-8168-FD791BBC9830}" type="slidenum">
              <a:rPr kumimoji="0" lang="en-US" sz="119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9</a:t>
            </a:fld>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xmlns="" id="{102B157E-AED8-4AA4-9DF3-BD4C84ECC50B}"/>
              </a:ext>
            </a:extLst>
          </p:cNvPr>
          <p:cNvSpPr>
            <a:spLocks noGrp="1"/>
          </p:cNvSpPr>
          <p:nvPr>
            <p:ph type="title"/>
          </p:nvPr>
        </p:nvSpPr>
        <p:spPr>
          <a:xfrm>
            <a:off x="0" y="0"/>
            <a:ext cx="9144000" cy="973014"/>
          </a:xfrm>
        </p:spPr>
        <p:txBody>
          <a:bodyPr>
            <a:noAutofit/>
          </a:bodyPr>
          <a:lstStyle/>
          <a:p>
            <a:r>
              <a:rPr lang="en-US" sz="2900" b="1" dirty="0">
                <a:latin typeface="Century Gothic" panose="020B0502020202020204" pitchFamily="34" charset="0"/>
              </a:rPr>
              <a:t>INCREASED KNOWLEDGE GENERATION </a:t>
            </a:r>
            <a:br>
              <a:rPr lang="en-US" sz="2900" b="1" dirty="0">
                <a:latin typeface="Century Gothic" panose="020B0502020202020204" pitchFamily="34" charset="0"/>
              </a:rPr>
            </a:br>
            <a:r>
              <a:rPr lang="en-US" sz="2900" b="1" dirty="0">
                <a:latin typeface="Century Gothic" panose="020B0502020202020204" pitchFamily="34" charset="0"/>
              </a:rPr>
              <a:t>AND INNOVATION OUTPUTS (2)</a:t>
            </a:r>
            <a:r>
              <a:rPr lang="en-US" sz="2900" dirty="0">
                <a:latin typeface="Century Gothic" panose="020B0502020202020204" pitchFamily="34" charset="0"/>
              </a:rPr>
              <a:t/>
            </a:r>
            <a:br>
              <a:rPr lang="en-US" sz="2900" dirty="0">
                <a:latin typeface="Century Gothic" panose="020B0502020202020204" pitchFamily="34" charset="0"/>
              </a:rPr>
            </a:br>
            <a:endParaRPr lang="en-US" sz="2900" dirty="0">
              <a:latin typeface="Century Gothic" panose="020B0502020202020204" pitchFamily="34" charset="0"/>
            </a:endParaRPr>
          </a:p>
        </p:txBody>
      </p:sp>
      <p:sp>
        <p:nvSpPr>
          <p:cNvPr id="6" name="Content Placeholder 2">
            <a:extLst>
              <a:ext uri="{FF2B5EF4-FFF2-40B4-BE49-F238E27FC236}">
                <a16:creationId xmlns:a16="http://schemas.microsoft.com/office/drawing/2014/main" xmlns="" id="{0EC7AC37-FADC-42C1-A9D6-332852BDC2E3}"/>
              </a:ext>
            </a:extLst>
          </p:cNvPr>
          <p:cNvSpPr>
            <a:spLocks noGrp="1"/>
          </p:cNvSpPr>
          <p:nvPr>
            <p:ph idx="1"/>
          </p:nvPr>
        </p:nvSpPr>
        <p:spPr>
          <a:xfrm>
            <a:off x="0" y="916569"/>
            <a:ext cx="9068586" cy="5913757"/>
          </a:xfrm>
        </p:spPr>
        <p:txBody>
          <a:bodyPr>
            <a:noAutofit/>
          </a:bodyPr>
          <a:lstStyle/>
          <a:p>
            <a:pPr marL="216000" algn="just">
              <a:lnSpc>
                <a:spcPct val="120000"/>
              </a:lnSpc>
              <a:spcBef>
                <a:spcPts val="0"/>
              </a:spcBef>
              <a:buClr>
                <a:srgbClr val="FFC000"/>
              </a:buClr>
              <a:buFont typeface="Wingdings" panose="05000000000000000000" pitchFamily="2" charset="2"/>
              <a:buChar char="q"/>
            </a:pPr>
            <a:r>
              <a:rPr lang="en-ZA" b="1" dirty="0">
                <a:solidFill>
                  <a:schemeClr val="tx1"/>
                </a:solidFill>
                <a:latin typeface="Century Gothic" panose="020B0502020202020204" pitchFamily="34" charset="0"/>
                <a:ea typeface="Calibri" panose="020F0502020204030204" pitchFamily="34" charset="0"/>
              </a:rPr>
              <a:t>NIPMO made investments toward the identification of the potential intellectual property (IP) and the  protection of the developed  IP:</a:t>
            </a:r>
          </a:p>
          <a:p>
            <a:pPr marL="216000" algn="just">
              <a:lnSpc>
                <a:spcPct val="120000"/>
              </a:lnSpc>
              <a:spcBef>
                <a:spcPts val="0"/>
              </a:spcBef>
              <a:buClr>
                <a:srgbClr val="FFC000"/>
              </a:buClr>
              <a:buFont typeface="Wingdings" panose="05000000000000000000" pitchFamily="2" charset="2"/>
              <a:buChar char="§"/>
            </a:pPr>
            <a:r>
              <a:rPr lang="en-US" dirty="0">
                <a:solidFill>
                  <a:schemeClr val="tx1"/>
                </a:solidFill>
                <a:latin typeface="Century Gothic" panose="020B0502020202020204" pitchFamily="34" charset="0"/>
                <a:ea typeface="Calibri" panose="020F0502020204030204" pitchFamily="34" charset="0"/>
              </a:rPr>
              <a:t>Supported six new Office of Technology Transfer (OTTs) from three different provinces (19 new and existing technology transfer jobs/positions exist through this fund).  </a:t>
            </a:r>
          </a:p>
          <a:p>
            <a:pPr marL="216000" algn="just">
              <a:lnSpc>
                <a:spcPct val="120000"/>
              </a:lnSpc>
              <a:spcBef>
                <a:spcPts val="0"/>
              </a:spcBef>
              <a:buClr>
                <a:srgbClr val="FFC000"/>
              </a:buClr>
              <a:buFont typeface="Wingdings" panose="05000000000000000000" pitchFamily="2" charset="2"/>
              <a:buChar char="§"/>
            </a:pPr>
            <a:r>
              <a:rPr lang="en-US" dirty="0">
                <a:solidFill>
                  <a:schemeClr val="tx1"/>
                </a:solidFill>
                <a:latin typeface="Century Gothic" panose="020B0502020202020204" pitchFamily="34" charset="0"/>
                <a:ea typeface="Calibri" panose="020F0502020204030204" pitchFamily="34" charset="0"/>
              </a:rPr>
              <a:t>Funding provided to Sefako Makgatho Health Sciences University, to establish an OTT to ensure that publicly financed health research outputs are identified and find application in society. </a:t>
            </a:r>
          </a:p>
          <a:p>
            <a:pPr marL="216000" algn="just">
              <a:lnSpc>
                <a:spcPct val="120000"/>
              </a:lnSpc>
              <a:spcBef>
                <a:spcPts val="0"/>
              </a:spcBef>
              <a:buClr>
                <a:srgbClr val="FFC000"/>
              </a:buClr>
              <a:buFont typeface="Wingdings" panose="05000000000000000000" pitchFamily="2" charset="2"/>
              <a:buChar char="§"/>
            </a:pPr>
            <a:r>
              <a:rPr lang="en-US" dirty="0">
                <a:solidFill>
                  <a:schemeClr val="tx1"/>
                </a:solidFill>
                <a:latin typeface="Century Gothic" panose="020B0502020202020204" pitchFamily="34" charset="0"/>
                <a:ea typeface="Calibri" panose="020F0502020204030204" pitchFamily="34" charset="0"/>
              </a:rPr>
              <a:t>Refunded 50% (just under R21 million) of all eligible IP rights protection and maintenance costs following submissions to NIPMO by 23 higher education institutions and science councils.</a:t>
            </a:r>
          </a:p>
          <a:p>
            <a:pPr marL="216000" algn="just">
              <a:lnSpc>
                <a:spcPct val="120000"/>
              </a:lnSpc>
              <a:spcBef>
                <a:spcPts val="0"/>
              </a:spcBef>
              <a:buClr>
                <a:srgbClr val="FFC000"/>
              </a:buClr>
              <a:buFont typeface="Wingdings" panose="05000000000000000000" pitchFamily="2" charset="2"/>
              <a:buChar char="§"/>
            </a:pPr>
            <a:r>
              <a:rPr lang="en-US" dirty="0">
                <a:solidFill>
                  <a:schemeClr val="tx1"/>
                </a:solidFill>
                <a:latin typeface="Century Gothic" panose="020B0502020202020204" pitchFamily="34" charset="0"/>
                <a:ea typeface="Calibri" panose="020F0502020204030204" pitchFamily="34" charset="0"/>
              </a:rPr>
              <a:t>NIPMO IP Wise™ sessions to Technical and Vocational Education and Training (TVET) colleges around the country extended &amp; the IP awareness campaign to continue going forward</a:t>
            </a:r>
          </a:p>
          <a:p>
            <a:pPr marL="216000" algn="just">
              <a:lnSpc>
                <a:spcPct val="120000"/>
              </a:lnSpc>
              <a:spcBef>
                <a:spcPts val="0"/>
              </a:spcBef>
              <a:buClr>
                <a:srgbClr val="FFC000"/>
              </a:buClr>
              <a:buFont typeface="Wingdings" panose="05000000000000000000" pitchFamily="2" charset="2"/>
              <a:buChar char="§"/>
            </a:pPr>
            <a:r>
              <a:rPr lang="en-ZA" dirty="0">
                <a:solidFill>
                  <a:schemeClr val="tx1"/>
                </a:solidFill>
                <a:latin typeface="Century Gothic" panose="020B0502020202020204" pitchFamily="34" charset="0"/>
                <a:ea typeface="Calibri" panose="020F0502020204030204" pitchFamily="34" charset="0"/>
              </a:rPr>
              <a:t>In total 346 trainees upskilled in IP management and technology transfer.</a:t>
            </a:r>
          </a:p>
          <a:p>
            <a:pPr marL="216000" marR="20638" eaLnBrk="0" hangingPunct="0">
              <a:lnSpc>
                <a:spcPct val="120000"/>
              </a:lnSpc>
              <a:spcBef>
                <a:spcPts val="0"/>
              </a:spcBef>
              <a:buClr>
                <a:srgbClr val="FFC000"/>
              </a:buClr>
              <a:buFont typeface="Wingdings" panose="05000000000000000000" pitchFamily="2" charset="2"/>
              <a:buChar char="§"/>
              <a:defRPr/>
            </a:pPr>
            <a:r>
              <a:rPr lang="en-US" b="1" dirty="0">
                <a:solidFill>
                  <a:schemeClr val="tx1"/>
                </a:solidFill>
                <a:latin typeface="Century Gothic" panose="020B0502020202020204" pitchFamily="34" charset="0"/>
                <a:cs typeface="Arial"/>
              </a:rPr>
              <a:t>Conducted a National Survey of IP and TT at Publicly Funded Research Institutions (results next slides)</a:t>
            </a:r>
          </a:p>
          <a:p>
            <a:pPr algn="just">
              <a:lnSpc>
                <a:spcPct val="100000"/>
              </a:lnSpc>
              <a:spcBef>
                <a:spcPts val="0"/>
              </a:spcBef>
              <a:buClr>
                <a:srgbClr val="FFC000"/>
              </a:buClr>
              <a:buFont typeface="Wingdings" panose="05000000000000000000" pitchFamily="2" charset="2"/>
              <a:buChar char="§"/>
            </a:pPr>
            <a:endParaRPr lang="en-ZA" sz="1600" dirty="0">
              <a:solidFill>
                <a:schemeClr val="tx1"/>
              </a:solidFill>
              <a:latin typeface="Century Gothic" panose="020B0502020202020204" pitchFamily="34" charset="0"/>
              <a:ea typeface="Calibri" panose="020F0502020204030204" pitchFamily="34" charset="0"/>
            </a:endParaRPr>
          </a:p>
          <a:p>
            <a:pPr algn="just">
              <a:lnSpc>
                <a:spcPct val="100000"/>
              </a:lnSpc>
              <a:spcBef>
                <a:spcPts val="0"/>
              </a:spcBef>
              <a:buClr>
                <a:srgbClr val="FFC000"/>
              </a:buClr>
              <a:buFont typeface="Wingdings" panose="05000000000000000000" pitchFamily="2" charset="2"/>
              <a:buChar char="ü"/>
            </a:pPr>
            <a:endParaRPr lang="en-US" sz="1600" dirty="0">
              <a:solidFill>
                <a:schemeClr val="tx1"/>
              </a:solidFill>
              <a:latin typeface="Century Gothic" panose="020B0502020202020204" pitchFamily="34" charset="0"/>
              <a:ea typeface="Calibri" panose="020F0502020204030204" pitchFamily="34" charset="0"/>
            </a:endParaRPr>
          </a:p>
          <a:p>
            <a:pPr algn="just">
              <a:lnSpc>
                <a:spcPct val="100000"/>
              </a:lnSpc>
              <a:spcBef>
                <a:spcPts val="0"/>
              </a:spcBef>
              <a:buClr>
                <a:srgbClr val="FFC000"/>
              </a:buClr>
              <a:buFont typeface="Wingdings" panose="05000000000000000000" pitchFamily="2" charset="2"/>
              <a:buChar char="ü"/>
            </a:pPr>
            <a:endParaRPr lang="en-US" sz="1600" dirty="0">
              <a:solidFill>
                <a:schemeClr val="tx1"/>
              </a:solidFill>
              <a:ea typeface="Calibri" panose="020F0502020204030204" pitchFamily="34" charset="0"/>
            </a:endParaRPr>
          </a:p>
        </p:txBody>
      </p:sp>
    </p:spTree>
    <p:extLst>
      <p:ext uri="{BB962C8B-B14F-4D97-AF65-F5344CB8AC3E}">
        <p14:creationId xmlns:p14="http://schemas.microsoft.com/office/powerpoint/2010/main" xmlns="" val="3769909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BEAD508-187F-9C41-8168-FD791BBC9830}" type="slidenum">
              <a:rPr lang="en-US" smtClean="0"/>
              <a:pPr/>
              <a:t>10</a:t>
            </a:fld>
            <a:endParaRPr lang="en-US" dirty="0"/>
          </a:p>
        </p:txBody>
      </p:sp>
      <p:sp>
        <p:nvSpPr>
          <p:cNvPr id="8" name="Rectangle 7"/>
          <p:cNvSpPr/>
          <p:nvPr/>
        </p:nvSpPr>
        <p:spPr>
          <a:xfrm>
            <a:off x="2443833" y="1043227"/>
            <a:ext cx="6308496" cy="583286"/>
          </a:xfrm>
          <a:prstGeom prst="rect">
            <a:avLst/>
          </a:prstGeom>
        </p:spPr>
        <p:txBody>
          <a:bodyPr wrap="square">
            <a:spAutoFit/>
          </a:bodyPr>
          <a:lstStyle/>
          <a:p>
            <a:pPr algn="just"/>
            <a:r>
              <a:rPr lang="en-US" sz="1596" b="1" dirty="0">
                <a:latin typeface="Arial" panose="020B0604020202020204" pitchFamily="34" charset="0"/>
                <a:cs typeface="Arial" panose="020B0604020202020204" pitchFamily="34" charset="0"/>
              </a:rPr>
              <a:t>Inaugural baseline survey conducted for the period </a:t>
            </a:r>
          </a:p>
          <a:p>
            <a:pPr algn="just"/>
            <a:r>
              <a:rPr lang="en-US" sz="1596" b="1" dirty="0">
                <a:latin typeface="Arial" panose="020B0604020202020204" pitchFamily="34" charset="0"/>
                <a:cs typeface="Arial" panose="020B0604020202020204" pitchFamily="34" charset="0"/>
              </a:rPr>
              <a:t>2008 to 2014 – </a:t>
            </a:r>
            <a:r>
              <a:rPr lang="en-US" sz="1596" b="1" i="1" dirty="0">
                <a:latin typeface="Arial" panose="020B0604020202020204" pitchFamily="34" charset="0"/>
                <a:cs typeface="Arial" panose="020B0604020202020204" pitchFamily="34" charset="0"/>
              </a:rPr>
              <a:t>published April 2017</a:t>
            </a:r>
          </a:p>
        </p:txBody>
      </p:sp>
      <p:sp>
        <p:nvSpPr>
          <p:cNvPr id="9" name="Text Box 2"/>
          <p:cNvSpPr txBox="1">
            <a:spLocks noChangeArrowheads="1"/>
          </p:cNvSpPr>
          <p:nvPr/>
        </p:nvSpPr>
        <p:spPr bwMode="auto">
          <a:xfrm>
            <a:off x="11642" y="72513"/>
            <a:ext cx="9120717" cy="8095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R="20586" eaLnBrk="0" hangingPunct="0">
              <a:defRPr/>
            </a:pPr>
            <a:r>
              <a:rPr lang="en-US" sz="2394" b="1" dirty="0">
                <a:solidFill>
                  <a:schemeClr val="bg1"/>
                </a:solidFill>
                <a:effectLst>
                  <a:outerShdw blurRad="38100" dist="38100" dir="2700000" algn="tl">
                    <a:srgbClr val="000000">
                      <a:alpha val="43137"/>
                    </a:srgbClr>
                  </a:outerShdw>
                </a:effectLst>
                <a:latin typeface="Arial"/>
                <a:cs typeface="Arial"/>
              </a:rPr>
              <a:t>National Survey of IP and TT</a:t>
            </a:r>
          </a:p>
          <a:p>
            <a:pPr marR="20586" eaLnBrk="0" hangingPunct="0">
              <a:defRPr/>
            </a:pPr>
            <a:r>
              <a:rPr lang="en-US" sz="2394" b="1" dirty="0">
                <a:solidFill>
                  <a:schemeClr val="bg1"/>
                </a:solidFill>
                <a:effectLst>
                  <a:outerShdw blurRad="38100" dist="38100" dir="2700000" algn="tl">
                    <a:srgbClr val="000000">
                      <a:alpha val="43137"/>
                    </a:srgbClr>
                  </a:outerShdw>
                </a:effectLst>
                <a:latin typeface="Arial"/>
                <a:cs typeface="Arial"/>
              </a:rPr>
              <a:t>at Publicly Funded Research Institutions</a:t>
            </a:r>
          </a:p>
        </p:txBody>
      </p:sp>
      <p:pic>
        <p:nvPicPr>
          <p:cNvPr id="10" name="Picture 9"/>
          <p:cNvPicPr/>
          <p:nvPr/>
        </p:nvPicPr>
        <p:blipFill rotWithShape="1">
          <a:blip r:embed="rId2" cstate="email">
            <a:extLst>
              <a:ext uri="{28A0092B-C50C-407E-A947-70E740481C1C}">
                <a14:useLocalDpi xmlns:a14="http://schemas.microsoft.com/office/drawing/2010/main" xmlns=""/>
              </a:ext>
            </a:extLst>
          </a:blip>
          <a:srcRect/>
          <a:stretch/>
        </p:blipFill>
        <p:spPr bwMode="auto">
          <a:xfrm>
            <a:off x="16615" y="988078"/>
            <a:ext cx="2199200" cy="2812221"/>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xmlns=""/>
            </a:ext>
          </a:extLst>
        </p:spPr>
      </p:pic>
      <p:sp>
        <p:nvSpPr>
          <p:cNvPr id="2" name="Rectangle 1"/>
          <p:cNvSpPr/>
          <p:nvPr/>
        </p:nvSpPr>
        <p:spPr>
          <a:xfrm>
            <a:off x="2443833" y="1750016"/>
            <a:ext cx="6308496" cy="1565663"/>
          </a:xfrm>
          <a:prstGeom prst="rect">
            <a:avLst/>
          </a:prstGeom>
        </p:spPr>
        <p:txBody>
          <a:bodyPr wrap="square">
            <a:spAutoFit/>
          </a:bodyPr>
          <a:lstStyle/>
          <a:p>
            <a:r>
              <a:rPr lang="en-US" sz="1596" b="1" dirty="0">
                <a:solidFill>
                  <a:srgbClr val="F36403"/>
                </a:solidFill>
                <a:latin typeface="Arial" panose="020B0604020202020204" pitchFamily="34" charset="0"/>
                <a:cs typeface="Arial" panose="020B0604020202020204" pitchFamily="34" charset="0"/>
              </a:rPr>
              <a:t>33 publicly funded </a:t>
            </a:r>
            <a:r>
              <a:rPr lang="en-US" sz="1596" dirty="0">
                <a:latin typeface="Arial" panose="020B0604020202020204" pitchFamily="34" charset="0"/>
                <a:cs typeface="Arial" panose="020B0604020202020204" pitchFamily="34" charset="0"/>
              </a:rPr>
              <a:t>R&amp;D institutions governed by the IPR Act: </a:t>
            </a:r>
          </a:p>
          <a:p>
            <a:endParaRPr lang="en-US" sz="1596" dirty="0">
              <a:latin typeface="Arial" panose="020B0604020202020204" pitchFamily="34" charset="0"/>
              <a:cs typeface="Arial" panose="020B0604020202020204" pitchFamily="34" charset="0"/>
            </a:endParaRPr>
          </a:p>
          <a:p>
            <a:pPr marL="285036" indent="-285036">
              <a:buFont typeface="Arial" panose="020B0604020202020204" pitchFamily="34" charset="0"/>
              <a:buChar char="•"/>
            </a:pPr>
            <a:r>
              <a:rPr lang="en-US" sz="1596" b="1" dirty="0">
                <a:latin typeface="Arial" panose="020B0604020202020204" pitchFamily="34" charset="0"/>
                <a:cs typeface="Arial" panose="020B0604020202020204" pitchFamily="34" charset="0"/>
              </a:rPr>
              <a:t>23</a:t>
            </a:r>
            <a:r>
              <a:rPr lang="en-US" sz="1596" dirty="0">
                <a:latin typeface="Arial" panose="020B0604020202020204" pitchFamily="34" charset="0"/>
                <a:cs typeface="Arial" panose="020B0604020202020204" pitchFamily="34" charset="0"/>
              </a:rPr>
              <a:t> Higher Education Institutions (HEIs) </a:t>
            </a:r>
          </a:p>
          <a:p>
            <a:pPr marL="285036" indent="-285036">
              <a:buFont typeface="Arial" panose="020B0604020202020204" pitchFamily="34" charset="0"/>
              <a:buChar char="•"/>
            </a:pPr>
            <a:r>
              <a:rPr lang="en-US" sz="1596" b="1" dirty="0">
                <a:latin typeface="Arial" panose="020B0604020202020204" pitchFamily="34" charset="0"/>
                <a:cs typeface="Arial" panose="020B0604020202020204" pitchFamily="34" charset="0"/>
              </a:rPr>
              <a:t>10</a:t>
            </a:r>
            <a:r>
              <a:rPr lang="en-US" sz="1596" dirty="0">
                <a:latin typeface="Arial" panose="020B0604020202020204" pitchFamily="34" charset="0"/>
                <a:cs typeface="Arial" panose="020B0604020202020204" pitchFamily="34" charset="0"/>
              </a:rPr>
              <a:t> Schedule 1 institutions or Science Councils (SCs) </a:t>
            </a:r>
          </a:p>
          <a:p>
            <a:endParaRPr lang="en-US" sz="1596" b="1" dirty="0">
              <a:solidFill>
                <a:srgbClr val="F36403"/>
              </a:solidFill>
              <a:latin typeface="Arial" panose="020B0604020202020204" pitchFamily="34" charset="0"/>
              <a:cs typeface="Arial" panose="020B0604020202020204" pitchFamily="34" charset="0"/>
            </a:endParaRPr>
          </a:p>
          <a:p>
            <a:r>
              <a:rPr lang="en-US" sz="1596" b="1" dirty="0">
                <a:solidFill>
                  <a:srgbClr val="00B050"/>
                </a:solidFill>
                <a:latin typeface="Arial" panose="020B0604020202020204" pitchFamily="34" charset="0"/>
                <a:cs typeface="Arial" panose="020B0604020202020204" pitchFamily="34" charset="0"/>
              </a:rPr>
              <a:t>73% response rate</a:t>
            </a:r>
            <a:endParaRPr lang="en-US" sz="1596" dirty="0">
              <a:solidFill>
                <a:srgbClr val="00B050"/>
              </a:solidFill>
              <a:latin typeface="Arial" panose="020B0604020202020204" pitchFamily="34" charset="0"/>
              <a:cs typeface="Arial" panose="020B0604020202020204" pitchFamily="34" charset="0"/>
            </a:endParaRPr>
          </a:p>
        </p:txBody>
      </p:sp>
      <p:pic>
        <p:nvPicPr>
          <p:cNvPr id="7" name="Picture 6"/>
          <p:cNvPicPr/>
          <p:nvPr/>
        </p:nvPicPr>
        <p:blipFill rotWithShape="1">
          <a:blip r:embed="rId3" cstate="email">
            <a:extLst>
              <a:ext uri="{28A0092B-C50C-407E-A947-70E740481C1C}">
                <a14:useLocalDpi xmlns:a14="http://schemas.microsoft.com/office/drawing/2010/main" xmlns=""/>
              </a:ext>
            </a:extLst>
          </a:blip>
          <a:srcRect/>
          <a:stretch/>
        </p:blipFill>
        <p:spPr bwMode="auto">
          <a:xfrm>
            <a:off x="16615" y="3897821"/>
            <a:ext cx="2204173" cy="2942717"/>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xmlns=""/>
            </a:ext>
          </a:extLst>
        </p:spPr>
      </p:pic>
      <p:sp>
        <p:nvSpPr>
          <p:cNvPr id="11" name="Rectangle 10"/>
          <p:cNvSpPr/>
          <p:nvPr/>
        </p:nvSpPr>
        <p:spPr>
          <a:xfrm>
            <a:off x="2443833" y="4604611"/>
            <a:ext cx="6140908" cy="1565663"/>
          </a:xfrm>
          <a:prstGeom prst="rect">
            <a:avLst/>
          </a:prstGeom>
        </p:spPr>
        <p:txBody>
          <a:bodyPr wrap="square">
            <a:spAutoFit/>
          </a:bodyPr>
          <a:lstStyle/>
          <a:p>
            <a:r>
              <a:rPr lang="en-US" sz="1596" b="1" dirty="0">
                <a:solidFill>
                  <a:srgbClr val="F36403"/>
                </a:solidFill>
                <a:latin typeface="Arial" panose="020B0604020202020204" pitchFamily="34" charset="0"/>
                <a:cs typeface="Arial" panose="020B0604020202020204" pitchFamily="34" charset="0"/>
              </a:rPr>
              <a:t>37 publicly funded </a:t>
            </a:r>
            <a:r>
              <a:rPr lang="en-US" sz="1596" dirty="0">
                <a:latin typeface="Arial" panose="020B0604020202020204" pitchFamily="34" charset="0"/>
                <a:cs typeface="Arial" panose="020B0604020202020204" pitchFamily="34" charset="0"/>
              </a:rPr>
              <a:t>R&amp;D institutions governed by the IPR Act:</a:t>
            </a:r>
          </a:p>
          <a:p>
            <a:r>
              <a:rPr lang="en-US" sz="1596" dirty="0">
                <a:latin typeface="Arial" panose="020B0604020202020204" pitchFamily="34" charset="0"/>
                <a:cs typeface="Arial" panose="020B0604020202020204" pitchFamily="34" charset="0"/>
              </a:rPr>
              <a:t> </a:t>
            </a:r>
          </a:p>
          <a:p>
            <a:pPr marL="285036" indent="-285036">
              <a:buFont typeface="Arial" panose="020B0604020202020204" pitchFamily="34" charset="0"/>
              <a:buChar char="•"/>
            </a:pPr>
            <a:r>
              <a:rPr lang="en-US" sz="1596" b="1" dirty="0">
                <a:latin typeface="Arial" panose="020B0604020202020204" pitchFamily="34" charset="0"/>
                <a:cs typeface="Arial" panose="020B0604020202020204" pitchFamily="34" charset="0"/>
              </a:rPr>
              <a:t>26</a:t>
            </a:r>
            <a:r>
              <a:rPr lang="en-US" sz="1596" dirty="0">
                <a:latin typeface="Arial" panose="020B0604020202020204" pitchFamily="34" charset="0"/>
                <a:cs typeface="Arial" panose="020B0604020202020204" pitchFamily="34" charset="0"/>
              </a:rPr>
              <a:t> Higher Education Institutions (HEIs) </a:t>
            </a:r>
          </a:p>
          <a:p>
            <a:pPr marL="285036" indent="-285036">
              <a:buFont typeface="Arial" panose="020B0604020202020204" pitchFamily="34" charset="0"/>
              <a:buChar char="•"/>
            </a:pPr>
            <a:r>
              <a:rPr lang="en-US" sz="1596" b="1" dirty="0">
                <a:latin typeface="Arial" panose="020B0604020202020204" pitchFamily="34" charset="0"/>
                <a:cs typeface="Arial" panose="020B0604020202020204" pitchFamily="34" charset="0"/>
              </a:rPr>
              <a:t>11</a:t>
            </a:r>
            <a:r>
              <a:rPr lang="en-US" sz="1596" dirty="0">
                <a:latin typeface="Arial" panose="020B0604020202020204" pitchFamily="34" charset="0"/>
                <a:cs typeface="Arial" panose="020B0604020202020204" pitchFamily="34" charset="0"/>
              </a:rPr>
              <a:t> Schedule 1 institutions or Science Councils (SCs)</a:t>
            </a:r>
          </a:p>
          <a:p>
            <a:pPr marL="285036" indent="-285036">
              <a:buFont typeface="Arial" panose="020B0604020202020204" pitchFamily="34" charset="0"/>
              <a:buChar char="•"/>
            </a:pPr>
            <a:endParaRPr lang="en-US" sz="1596" dirty="0">
              <a:latin typeface="Arial" panose="020B0604020202020204" pitchFamily="34" charset="0"/>
              <a:cs typeface="Arial" panose="020B0604020202020204" pitchFamily="34" charset="0"/>
            </a:endParaRPr>
          </a:p>
          <a:p>
            <a:r>
              <a:rPr lang="en-US" sz="1596" b="1" dirty="0">
                <a:solidFill>
                  <a:srgbClr val="00B050"/>
                </a:solidFill>
                <a:latin typeface="Arial" panose="020B0604020202020204" pitchFamily="34" charset="0"/>
                <a:cs typeface="Arial" panose="020B0604020202020204" pitchFamily="34" charset="0"/>
              </a:rPr>
              <a:t>100% response rate</a:t>
            </a:r>
            <a:endParaRPr lang="en-US" sz="1596" dirty="0">
              <a:solidFill>
                <a:srgbClr val="00B050"/>
              </a:solidFill>
              <a:latin typeface="Arial" panose="020B0604020202020204" pitchFamily="34" charset="0"/>
              <a:cs typeface="Arial" panose="020B0604020202020204" pitchFamily="34" charset="0"/>
            </a:endParaRPr>
          </a:p>
        </p:txBody>
      </p:sp>
      <p:sp>
        <p:nvSpPr>
          <p:cNvPr id="12" name="Rectangle 11"/>
          <p:cNvSpPr/>
          <p:nvPr/>
        </p:nvSpPr>
        <p:spPr>
          <a:xfrm>
            <a:off x="2443833" y="3897821"/>
            <a:ext cx="6308496" cy="583286"/>
          </a:xfrm>
          <a:prstGeom prst="rect">
            <a:avLst/>
          </a:prstGeom>
        </p:spPr>
        <p:txBody>
          <a:bodyPr wrap="square">
            <a:spAutoFit/>
          </a:bodyPr>
          <a:lstStyle/>
          <a:p>
            <a:pPr algn="just"/>
            <a:r>
              <a:rPr lang="en-US" sz="1596" b="1" dirty="0">
                <a:latin typeface="Arial" panose="020B0604020202020204" pitchFamily="34" charset="0"/>
                <a:cs typeface="Arial" panose="020B0604020202020204" pitchFamily="34" charset="0"/>
              </a:rPr>
              <a:t>Second national survey conducted for the period </a:t>
            </a:r>
          </a:p>
          <a:p>
            <a:pPr algn="just"/>
            <a:r>
              <a:rPr lang="en-US" sz="1596" b="1" dirty="0">
                <a:latin typeface="Arial" panose="020B0604020202020204" pitchFamily="34" charset="0"/>
                <a:cs typeface="Arial" panose="020B0604020202020204" pitchFamily="34" charset="0"/>
              </a:rPr>
              <a:t>2014 to 2018 – </a:t>
            </a:r>
            <a:r>
              <a:rPr lang="en-US" sz="1596" b="1" i="1" dirty="0">
                <a:latin typeface="Arial" panose="020B0604020202020204" pitchFamily="34" charset="0"/>
                <a:cs typeface="Arial" panose="020B0604020202020204" pitchFamily="34" charset="0"/>
              </a:rPr>
              <a:t>published June 2021</a:t>
            </a:r>
          </a:p>
        </p:txBody>
      </p:sp>
    </p:spTree>
    <p:extLst>
      <p:ext uri="{BB962C8B-B14F-4D97-AF65-F5344CB8AC3E}">
        <p14:creationId xmlns:p14="http://schemas.microsoft.com/office/powerpoint/2010/main" xmlns="" val="1781346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BEAD508-187F-9C41-8168-FD791BBC9830}" type="slidenum">
              <a:rPr lang="en-US" smtClean="0"/>
              <a:pPr/>
              <a:t>11</a:t>
            </a:fld>
            <a:endParaRPr lang="en-US" dirty="0"/>
          </a:p>
        </p:txBody>
      </p:sp>
      <p:sp>
        <p:nvSpPr>
          <p:cNvPr id="6" name="Text Box 2"/>
          <p:cNvSpPr txBox="1">
            <a:spLocks noChangeArrowheads="1"/>
          </p:cNvSpPr>
          <p:nvPr/>
        </p:nvSpPr>
        <p:spPr bwMode="auto">
          <a:xfrm>
            <a:off x="41427" y="76007"/>
            <a:ext cx="9120717" cy="460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R="20586" defTabSz="912114" eaLnBrk="0" hangingPunct="0">
              <a:spcBef>
                <a:spcPts val="287"/>
              </a:spcBef>
            </a:pPr>
            <a:r>
              <a:rPr lang="en-US" altLang="en-US" sz="2394"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High-level findings:</a:t>
            </a:r>
          </a:p>
          <a:p>
            <a:pPr marR="20586" defTabSz="912114" eaLnBrk="0" hangingPunct="0">
              <a:spcBef>
                <a:spcPts val="287"/>
              </a:spcBef>
            </a:pPr>
            <a:r>
              <a:rPr lang="en-US" altLang="en-US" sz="2394"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Technology transfer capacity</a:t>
            </a:r>
          </a:p>
        </p:txBody>
      </p:sp>
      <p:pic>
        <p:nvPicPr>
          <p:cNvPr id="35" name="Picture 34"/>
          <p:cNvPicPr>
            <a:picLocks noChangeAspect="1"/>
          </p:cNvPicPr>
          <p:nvPr/>
        </p:nvPicPr>
        <p:blipFill rotWithShape="1">
          <a:blip r:embed="rId2" cstate="email">
            <a:extLst>
              <a:ext uri="{28A0092B-C50C-407E-A947-70E740481C1C}">
                <a14:useLocalDpi xmlns:a14="http://schemas.microsoft.com/office/drawing/2010/main" xmlns=""/>
              </a:ext>
            </a:extLst>
          </a:blip>
          <a:srcRect/>
          <a:stretch/>
        </p:blipFill>
        <p:spPr>
          <a:xfrm>
            <a:off x="4876024" y="1"/>
            <a:ext cx="3840987" cy="6743183"/>
          </a:xfrm>
          <a:prstGeom prst="rect">
            <a:avLst/>
          </a:prstGeom>
          <a:ln>
            <a:noFill/>
          </a:ln>
          <a:effectLst>
            <a:outerShdw blurRad="190500" algn="tl" rotWithShape="0">
              <a:srgbClr val="000000">
                <a:alpha val="70000"/>
              </a:srgbClr>
            </a:outerShdw>
          </a:effectLst>
        </p:spPr>
      </p:pic>
      <p:pic>
        <p:nvPicPr>
          <p:cNvPr id="14" name="Picture 13"/>
          <p:cNvPicPr>
            <a:picLocks noChangeAspect="1"/>
          </p:cNvPicPr>
          <p:nvPr/>
        </p:nvPicPr>
        <p:blipFill>
          <a:blip r:embed="rId3"/>
          <a:stretch>
            <a:fillRect/>
          </a:stretch>
        </p:blipFill>
        <p:spPr>
          <a:xfrm>
            <a:off x="4572000" y="6168002"/>
            <a:ext cx="548791" cy="490902"/>
          </a:xfrm>
          <a:prstGeom prst="rect">
            <a:avLst/>
          </a:prstGeom>
          <a:ln>
            <a:noFill/>
          </a:ln>
          <a:effectLst>
            <a:outerShdw blurRad="190500" algn="tl" rotWithShape="0">
              <a:srgbClr val="000000">
                <a:alpha val="70000"/>
              </a:srgbClr>
            </a:outerShdw>
          </a:effectLst>
        </p:spPr>
      </p:pic>
      <p:sp>
        <p:nvSpPr>
          <p:cNvPr id="2" name="Rectangle 1"/>
          <p:cNvSpPr/>
          <p:nvPr/>
        </p:nvSpPr>
        <p:spPr>
          <a:xfrm>
            <a:off x="4390203" y="6080479"/>
            <a:ext cx="4493831" cy="678333"/>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sz="1347"/>
          </a:p>
        </p:txBody>
      </p:sp>
      <p:sp>
        <p:nvSpPr>
          <p:cNvPr id="3" name="Rectangle 2"/>
          <p:cNvSpPr/>
          <p:nvPr/>
        </p:nvSpPr>
        <p:spPr>
          <a:xfrm>
            <a:off x="115549" y="3358291"/>
            <a:ext cx="4201878" cy="828881"/>
          </a:xfrm>
          <a:prstGeom prst="rect">
            <a:avLst/>
          </a:prstGeom>
        </p:spPr>
        <p:txBody>
          <a:bodyPr wrap="square">
            <a:spAutoFit/>
          </a:bodyPr>
          <a:lstStyle/>
          <a:p>
            <a:pPr algn="just"/>
            <a:r>
              <a:rPr lang="en-US" sz="1596" i="1" dirty="0">
                <a:solidFill>
                  <a:srgbClr val="007DBA"/>
                </a:solidFill>
                <a:latin typeface="GillSans-Italic"/>
              </a:rPr>
              <a:t>“</a:t>
            </a:r>
            <a:r>
              <a:rPr lang="en-US" sz="1596" b="1" i="1" dirty="0">
                <a:solidFill>
                  <a:srgbClr val="F36403"/>
                </a:solidFill>
                <a:latin typeface="GillSans-Italic"/>
              </a:rPr>
              <a:t>female representation </a:t>
            </a:r>
            <a:r>
              <a:rPr lang="en-US" sz="1596" i="1" dirty="0">
                <a:solidFill>
                  <a:srgbClr val="007DBA"/>
                </a:solidFill>
                <a:latin typeface="GillSans-Italic"/>
              </a:rPr>
              <a:t>within the TTF has </a:t>
            </a:r>
            <a:r>
              <a:rPr lang="en-US" sz="1596" b="1" i="1" dirty="0">
                <a:solidFill>
                  <a:srgbClr val="F36403"/>
                </a:solidFill>
                <a:latin typeface="GillSans-Italic"/>
              </a:rPr>
              <a:t>remained dominant</a:t>
            </a:r>
            <a:r>
              <a:rPr lang="en-US" sz="1596" i="1" dirty="0">
                <a:solidFill>
                  <a:srgbClr val="007DBA"/>
                </a:solidFill>
                <a:latin typeface="GillSans-Italic"/>
              </a:rPr>
              <a:t>, increasing slightly from 2014 to 2018 in both HEIs and SCs”</a:t>
            </a:r>
            <a:endParaRPr lang="en-US" sz="1596" dirty="0"/>
          </a:p>
        </p:txBody>
      </p:sp>
      <p:sp>
        <p:nvSpPr>
          <p:cNvPr id="5" name="Rectangle 4"/>
          <p:cNvSpPr/>
          <p:nvPr/>
        </p:nvSpPr>
        <p:spPr>
          <a:xfrm>
            <a:off x="158751" y="4665082"/>
            <a:ext cx="4195064" cy="1811258"/>
          </a:xfrm>
          <a:prstGeom prst="rect">
            <a:avLst/>
          </a:prstGeom>
        </p:spPr>
        <p:txBody>
          <a:bodyPr wrap="square">
            <a:spAutoFit/>
          </a:bodyPr>
          <a:lstStyle/>
          <a:p>
            <a:pPr algn="just"/>
            <a:r>
              <a:rPr lang="en-US" sz="1596" i="1" dirty="0">
                <a:solidFill>
                  <a:srgbClr val="007DBA"/>
                </a:solidFill>
                <a:latin typeface="GillSans-Italic"/>
              </a:rPr>
              <a:t>“</a:t>
            </a:r>
            <a:r>
              <a:rPr lang="en-US" sz="1596" b="1" i="1" dirty="0">
                <a:solidFill>
                  <a:srgbClr val="F36403"/>
                </a:solidFill>
                <a:latin typeface="GillSans-Italic"/>
              </a:rPr>
              <a:t>the number of black individuals has increased substantially </a:t>
            </a:r>
            <a:r>
              <a:rPr lang="en-US" sz="1596" i="1" dirty="0">
                <a:solidFill>
                  <a:srgbClr val="007DBA"/>
                </a:solidFill>
                <a:latin typeface="GillSans-Italic"/>
              </a:rPr>
              <a:t>from the baseline survey. </a:t>
            </a:r>
          </a:p>
          <a:p>
            <a:pPr algn="just"/>
            <a:endParaRPr lang="en-US" sz="1596" i="1" dirty="0">
              <a:solidFill>
                <a:srgbClr val="007DBA"/>
              </a:solidFill>
              <a:latin typeface="GillSans-Italic"/>
            </a:endParaRPr>
          </a:p>
          <a:p>
            <a:pPr algn="just"/>
            <a:r>
              <a:rPr lang="en-US" sz="1596" i="1" dirty="0">
                <a:solidFill>
                  <a:srgbClr val="007DBA"/>
                </a:solidFill>
                <a:latin typeface="GillSans-Italic"/>
              </a:rPr>
              <a:t>In HEIs the increase is 16.7 percentage points to </a:t>
            </a:r>
            <a:r>
              <a:rPr lang="en-US" sz="1596" b="1" i="1" dirty="0">
                <a:solidFill>
                  <a:srgbClr val="F36403"/>
                </a:solidFill>
                <a:latin typeface="GillSans-Italic"/>
              </a:rPr>
              <a:t>81.9%</a:t>
            </a:r>
            <a:r>
              <a:rPr lang="en-US" sz="1596" i="1" dirty="0">
                <a:solidFill>
                  <a:srgbClr val="007DBA"/>
                </a:solidFill>
                <a:latin typeface="GillSans-Italic"/>
              </a:rPr>
              <a:t> and in SCs it is 11.7 percentage points to </a:t>
            </a:r>
            <a:r>
              <a:rPr lang="en-US" sz="1596" b="1" i="1" dirty="0">
                <a:solidFill>
                  <a:srgbClr val="F36403"/>
                </a:solidFill>
                <a:latin typeface="GillSans-Italic"/>
              </a:rPr>
              <a:t>68%</a:t>
            </a:r>
            <a:r>
              <a:rPr lang="en-US" sz="1596" i="1" dirty="0">
                <a:solidFill>
                  <a:srgbClr val="007DBA"/>
                </a:solidFill>
                <a:latin typeface="GillSans-Italic"/>
              </a:rPr>
              <a:t>”</a:t>
            </a:r>
          </a:p>
        </p:txBody>
      </p:sp>
      <p:sp>
        <p:nvSpPr>
          <p:cNvPr id="13" name="Rectangle 12"/>
          <p:cNvSpPr/>
          <p:nvPr/>
        </p:nvSpPr>
        <p:spPr>
          <a:xfrm>
            <a:off x="4803248" y="3724294"/>
            <a:ext cx="4080785" cy="678333"/>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sz="1347"/>
          </a:p>
        </p:txBody>
      </p:sp>
      <p:sp>
        <p:nvSpPr>
          <p:cNvPr id="15" name="Rectangle 14"/>
          <p:cNvSpPr/>
          <p:nvPr/>
        </p:nvSpPr>
        <p:spPr>
          <a:xfrm>
            <a:off x="4785533" y="4445298"/>
            <a:ext cx="4098499" cy="678333"/>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sz="1347"/>
          </a:p>
        </p:txBody>
      </p:sp>
      <p:sp>
        <p:nvSpPr>
          <p:cNvPr id="8" name="Bent-Up Arrow 7"/>
          <p:cNvSpPr/>
          <p:nvPr/>
        </p:nvSpPr>
        <p:spPr>
          <a:xfrm rot="5400000" flipV="1">
            <a:off x="4272137" y="5093333"/>
            <a:ext cx="483128" cy="57909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7"/>
          </a:p>
        </p:txBody>
      </p:sp>
      <p:sp>
        <p:nvSpPr>
          <p:cNvPr id="16" name="Rectangle 15"/>
          <p:cNvSpPr/>
          <p:nvPr/>
        </p:nvSpPr>
        <p:spPr>
          <a:xfrm>
            <a:off x="149447" y="1327265"/>
            <a:ext cx="4422553" cy="505643"/>
          </a:xfrm>
          <a:prstGeom prst="rect">
            <a:avLst/>
          </a:prstGeom>
        </p:spPr>
        <p:txBody>
          <a:bodyPr wrap="square">
            <a:spAutoFit/>
          </a:bodyPr>
          <a:lstStyle/>
          <a:p>
            <a:pPr algn="just"/>
            <a:r>
              <a:rPr lang="en-ZA" sz="1347" b="1" dirty="0"/>
              <a:t>Technology Transfer (TT) is the process of translating research outputs into new products, services and processes</a:t>
            </a:r>
          </a:p>
        </p:txBody>
      </p:sp>
      <p:sp>
        <p:nvSpPr>
          <p:cNvPr id="17" name="Left Arrow 16"/>
          <p:cNvSpPr/>
          <p:nvPr/>
        </p:nvSpPr>
        <p:spPr>
          <a:xfrm>
            <a:off x="4390202" y="3681622"/>
            <a:ext cx="395331" cy="26937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7"/>
          </a:p>
        </p:txBody>
      </p:sp>
    </p:spTree>
    <p:extLst>
      <p:ext uri="{BB962C8B-B14F-4D97-AF65-F5344CB8AC3E}">
        <p14:creationId xmlns:p14="http://schemas.microsoft.com/office/powerpoint/2010/main" xmlns="" val="792883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a:stretch>
            <a:fillRect/>
          </a:stretch>
        </p:blipFill>
        <p:spPr>
          <a:xfrm>
            <a:off x="11643" y="941872"/>
            <a:ext cx="1140089" cy="799763"/>
          </a:xfrm>
          <a:prstGeom prst="rect">
            <a:avLst/>
          </a:prstGeom>
        </p:spPr>
      </p:pic>
      <p:sp>
        <p:nvSpPr>
          <p:cNvPr id="6" name="Slide Number Placeholder 5">
            <a:extLst>
              <a:ext uri="{FF2B5EF4-FFF2-40B4-BE49-F238E27FC236}">
                <a16:creationId xmlns:a16="http://schemas.microsoft.com/office/drawing/2014/main" xmlns="" id="{57776BAC-665E-F04B-86D9-AD262CA9C397}"/>
              </a:ext>
            </a:extLst>
          </p:cNvPr>
          <p:cNvSpPr>
            <a:spLocks noGrp="1"/>
          </p:cNvSpPr>
          <p:nvPr>
            <p:ph type="sldNum" sz="quarter" idx="12"/>
          </p:nvPr>
        </p:nvSpPr>
        <p:spPr/>
        <p:txBody>
          <a:bodyPr/>
          <a:lstStyle/>
          <a:p>
            <a:fld id="{6BEAD508-187F-9C41-8168-FD791BBC9830}" type="slidenum">
              <a:rPr lang="en-US" smtClean="0"/>
              <a:pPr/>
              <a:t>12</a:t>
            </a:fld>
            <a:endParaRPr lang="en-US" dirty="0"/>
          </a:p>
        </p:txBody>
      </p:sp>
      <p:pic>
        <p:nvPicPr>
          <p:cNvPr id="8" name="Picture 7"/>
          <p:cNvPicPr>
            <a:picLocks noChangeAspect="1"/>
          </p:cNvPicPr>
          <p:nvPr/>
        </p:nvPicPr>
        <p:blipFill rotWithShape="1">
          <a:blip r:embed="rId3"/>
          <a:srcRect l="49605" t="33499" r="27237" b="7693"/>
          <a:stretch/>
        </p:blipFill>
        <p:spPr>
          <a:xfrm>
            <a:off x="5060550" y="232358"/>
            <a:ext cx="4019664" cy="6223780"/>
          </a:xfrm>
          <a:prstGeom prst="rect">
            <a:avLst/>
          </a:prstGeom>
          <a:ln>
            <a:noFill/>
          </a:ln>
          <a:effectLst>
            <a:outerShdw blurRad="190500" algn="tl" rotWithShape="0">
              <a:srgbClr val="000000">
                <a:alpha val="70000"/>
              </a:srgbClr>
            </a:outerShdw>
          </a:effectLst>
        </p:spPr>
      </p:pic>
      <p:sp>
        <p:nvSpPr>
          <p:cNvPr id="10" name="Text Box 2"/>
          <p:cNvSpPr txBox="1">
            <a:spLocks noChangeArrowheads="1"/>
          </p:cNvSpPr>
          <p:nvPr/>
        </p:nvSpPr>
        <p:spPr bwMode="auto">
          <a:xfrm>
            <a:off x="41427" y="76007"/>
            <a:ext cx="9120717" cy="460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R="20586" defTabSz="912114" eaLnBrk="0" hangingPunct="0">
              <a:spcBef>
                <a:spcPts val="287"/>
              </a:spcBef>
            </a:pPr>
            <a:r>
              <a:rPr lang="en-US" altLang="en-US" sz="2394"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High-level findings:</a:t>
            </a:r>
          </a:p>
          <a:p>
            <a:pPr marR="20586" defTabSz="912114" eaLnBrk="0" hangingPunct="0">
              <a:spcBef>
                <a:spcPts val="287"/>
              </a:spcBef>
            </a:pPr>
            <a:r>
              <a:rPr lang="en-US" sz="2394"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Expenditure and Funding</a:t>
            </a:r>
          </a:p>
          <a:p>
            <a:pPr marR="20586" defTabSz="912114" eaLnBrk="0" hangingPunct="0">
              <a:spcBef>
                <a:spcPts val="287"/>
              </a:spcBef>
            </a:pPr>
            <a:endParaRPr lang="en-US" altLang="en-US" sz="2394"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7" name="Picture 16"/>
          <p:cNvPicPr>
            <a:picLocks noChangeAspect="1"/>
          </p:cNvPicPr>
          <p:nvPr/>
        </p:nvPicPr>
        <p:blipFill>
          <a:blip r:embed="rId4"/>
          <a:stretch>
            <a:fillRect/>
          </a:stretch>
        </p:blipFill>
        <p:spPr>
          <a:xfrm>
            <a:off x="5299734" y="5586840"/>
            <a:ext cx="548791" cy="490902"/>
          </a:xfrm>
          <a:prstGeom prst="rect">
            <a:avLst/>
          </a:prstGeom>
          <a:ln>
            <a:noFill/>
          </a:ln>
          <a:effectLst>
            <a:outerShdw blurRad="190500" algn="tl" rotWithShape="0">
              <a:srgbClr val="000000">
                <a:alpha val="70000"/>
              </a:srgbClr>
            </a:outerShdw>
          </a:effectLst>
        </p:spPr>
      </p:pic>
      <p:sp>
        <p:nvSpPr>
          <p:cNvPr id="3" name="Rectangle 2"/>
          <p:cNvSpPr/>
          <p:nvPr/>
        </p:nvSpPr>
        <p:spPr>
          <a:xfrm>
            <a:off x="5063683" y="5370802"/>
            <a:ext cx="4028318" cy="1148825"/>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sz="1347"/>
          </a:p>
        </p:txBody>
      </p:sp>
      <p:sp>
        <p:nvSpPr>
          <p:cNvPr id="18" name="Rectangle 17"/>
          <p:cNvSpPr/>
          <p:nvPr/>
        </p:nvSpPr>
        <p:spPr>
          <a:xfrm>
            <a:off x="5036975" y="3259739"/>
            <a:ext cx="4066813" cy="648426"/>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sz="1347"/>
          </a:p>
        </p:txBody>
      </p:sp>
      <p:pic>
        <p:nvPicPr>
          <p:cNvPr id="19" name="Picture 18"/>
          <p:cNvPicPr>
            <a:picLocks noChangeAspect="1"/>
          </p:cNvPicPr>
          <p:nvPr/>
        </p:nvPicPr>
        <p:blipFill>
          <a:blip r:embed="rId4"/>
          <a:stretch>
            <a:fillRect/>
          </a:stretch>
        </p:blipFill>
        <p:spPr>
          <a:xfrm>
            <a:off x="5290048" y="3323228"/>
            <a:ext cx="548791" cy="490902"/>
          </a:xfrm>
          <a:prstGeom prst="rect">
            <a:avLst/>
          </a:prstGeom>
          <a:ln>
            <a:noFill/>
          </a:ln>
          <a:effectLst>
            <a:outerShdw blurRad="190500" algn="tl" rotWithShape="0">
              <a:srgbClr val="000000">
                <a:alpha val="70000"/>
              </a:srgbClr>
            </a:outerShdw>
          </a:effectLst>
        </p:spPr>
      </p:pic>
      <p:sp>
        <p:nvSpPr>
          <p:cNvPr id="4" name="Rectangle 3"/>
          <p:cNvSpPr/>
          <p:nvPr/>
        </p:nvSpPr>
        <p:spPr>
          <a:xfrm>
            <a:off x="-446237" y="1344373"/>
            <a:ext cx="4955879" cy="2790565"/>
          </a:xfrm>
          <a:prstGeom prst="rect">
            <a:avLst/>
          </a:prstGeom>
        </p:spPr>
        <p:txBody>
          <a:bodyPr wrap="square">
            <a:spAutoFit/>
          </a:bodyPr>
          <a:lstStyle/>
          <a:p>
            <a:pPr lvl="4" indent="-682502" algn="just">
              <a:lnSpc>
                <a:spcPct val="115000"/>
              </a:lnSpc>
              <a:spcBef>
                <a:spcPts val="299"/>
              </a:spcBef>
            </a:pPr>
            <a:r>
              <a:rPr lang="en-GB" sz="1596" b="1" dirty="0">
                <a:latin typeface="Arial" panose="020B0604020202020204" pitchFamily="34" charset="0"/>
                <a:ea typeface="Batang"/>
              </a:rPr>
              <a:t>Funding vs associated returns</a:t>
            </a:r>
          </a:p>
          <a:p>
            <a:pPr marL="682502" lvl="3" indent="-172605" algn="just">
              <a:lnSpc>
                <a:spcPct val="115000"/>
              </a:lnSpc>
              <a:spcBef>
                <a:spcPts val="299"/>
              </a:spcBef>
              <a:buFont typeface="Arial" panose="020B0604020202020204" pitchFamily="34" charset="0"/>
              <a:buChar char="•"/>
            </a:pPr>
            <a:r>
              <a:rPr lang="en-GB" sz="1596" b="1" dirty="0">
                <a:solidFill>
                  <a:schemeClr val="accent2"/>
                </a:solidFill>
                <a:latin typeface="Arial" panose="020B0604020202020204" pitchFamily="34" charset="0"/>
                <a:ea typeface="Batang"/>
              </a:rPr>
              <a:t>Economic value added (MVA) extends far beyond </a:t>
            </a:r>
            <a:r>
              <a:rPr lang="en-GB" sz="1596" dirty="0">
                <a:latin typeface="Arial" panose="020B0604020202020204" pitchFamily="34" charset="0"/>
                <a:ea typeface="Batang"/>
              </a:rPr>
              <a:t>just the number of licenses concluded and revenue earned.</a:t>
            </a:r>
          </a:p>
          <a:p>
            <a:pPr marL="682502" lvl="3" indent="-172605" algn="just">
              <a:lnSpc>
                <a:spcPct val="115000"/>
              </a:lnSpc>
              <a:spcBef>
                <a:spcPts val="299"/>
              </a:spcBef>
              <a:buFont typeface="Arial" panose="020B0604020202020204" pitchFamily="34" charset="0"/>
              <a:buChar char="•"/>
            </a:pPr>
            <a:endParaRPr lang="en-GB" sz="1596" dirty="0">
              <a:latin typeface="Arial" panose="020B0604020202020204" pitchFamily="34" charset="0"/>
              <a:ea typeface="Batang"/>
            </a:endParaRPr>
          </a:p>
          <a:p>
            <a:pPr marL="682502" lvl="3" indent="-172605" algn="just">
              <a:lnSpc>
                <a:spcPct val="115000"/>
              </a:lnSpc>
              <a:spcBef>
                <a:spcPts val="299"/>
              </a:spcBef>
              <a:buFont typeface="Arial" panose="020B0604020202020204" pitchFamily="34" charset="0"/>
              <a:buChar char="•"/>
            </a:pPr>
            <a:r>
              <a:rPr lang="en-GB" sz="1596" dirty="0">
                <a:latin typeface="Arial" panose="020B0604020202020204" pitchFamily="34" charset="0"/>
                <a:ea typeface="Batang"/>
              </a:rPr>
              <a:t>Includes </a:t>
            </a:r>
            <a:r>
              <a:rPr lang="en-GB" sz="1596" b="1" dirty="0">
                <a:solidFill>
                  <a:schemeClr val="accent2"/>
                </a:solidFill>
                <a:latin typeface="Arial" panose="020B0604020202020204" pitchFamily="34" charset="0"/>
                <a:ea typeface="Batang"/>
              </a:rPr>
              <a:t>impact which has not necessarily been quantified or reported on. </a:t>
            </a:r>
          </a:p>
          <a:p>
            <a:pPr marL="682502" lvl="3" indent="-172605" algn="just">
              <a:lnSpc>
                <a:spcPct val="115000"/>
              </a:lnSpc>
              <a:spcBef>
                <a:spcPts val="299"/>
              </a:spcBef>
              <a:buFont typeface="Arial" panose="020B0604020202020204" pitchFamily="34" charset="0"/>
              <a:buChar char="•"/>
            </a:pPr>
            <a:endParaRPr lang="en-GB" sz="1596" b="1" dirty="0">
              <a:solidFill>
                <a:schemeClr val="accent2"/>
              </a:solidFill>
              <a:latin typeface="Arial" panose="020B0604020202020204" pitchFamily="34" charset="0"/>
              <a:ea typeface="Calibri" panose="020F0502020204030204" pitchFamily="34" charset="0"/>
            </a:endParaRPr>
          </a:p>
          <a:p>
            <a:pPr marL="682502" lvl="3" indent="-172605" algn="just">
              <a:lnSpc>
                <a:spcPct val="115000"/>
              </a:lnSpc>
              <a:spcBef>
                <a:spcPts val="299"/>
              </a:spcBef>
              <a:buFont typeface="Arial" panose="020B0604020202020204" pitchFamily="34" charset="0"/>
              <a:buChar char="•"/>
            </a:pPr>
            <a:endParaRPr lang="en-US" sz="1397" dirty="0">
              <a:latin typeface="Calibri" panose="020F0502020204030204" pitchFamily="34" charset="0"/>
              <a:ea typeface="Calibri" panose="020F0502020204030204" pitchFamily="34" charset="0"/>
            </a:endParaRPr>
          </a:p>
        </p:txBody>
      </p:sp>
      <p:sp>
        <p:nvSpPr>
          <p:cNvPr id="5" name="AutoShape 2" descr="important-note-icon-1 - Asphalt Academy"/>
          <p:cNvSpPr>
            <a:spLocks noChangeAspect="1" noChangeArrowheads="1"/>
          </p:cNvSpPr>
          <p:nvPr/>
        </p:nvSpPr>
        <p:spPr bwMode="auto">
          <a:xfrm>
            <a:off x="166821" y="-828149"/>
            <a:ext cx="2470194" cy="1738638"/>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207" tIns="45604" rIns="91207" bIns="45604" numCol="1" anchor="t" anchorCtr="0" compatLnSpc="1">
            <a:prstTxWarp prst="textNoShape">
              <a:avLst/>
            </a:prstTxWarp>
          </a:bodyPr>
          <a:lstStyle/>
          <a:p>
            <a:endParaRPr lang="en-US" sz="1347"/>
          </a:p>
        </p:txBody>
      </p:sp>
      <p:graphicFrame>
        <p:nvGraphicFramePr>
          <p:cNvPr id="7" name="Table 6"/>
          <p:cNvGraphicFramePr>
            <a:graphicFrameLocks noGrp="1"/>
          </p:cNvGraphicFramePr>
          <p:nvPr>
            <p:extLst/>
          </p:nvPr>
        </p:nvGraphicFramePr>
        <p:xfrm>
          <a:off x="218166" y="3809163"/>
          <a:ext cx="4671376" cy="2376976"/>
        </p:xfrm>
        <a:graphic>
          <a:graphicData uri="http://schemas.openxmlformats.org/drawingml/2006/table">
            <a:tbl>
              <a:tblPr firstRow="1" bandRow="1">
                <a:tableStyleId>{16D9F66E-5EB9-4882-86FB-DCBF35E3C3E4}</a:tableStyleId>
              </a:tblPr>
              <a:tblGrid>
                <a:gridCol w="912072">
                  <a:extLst>
                    <a:ext uri="{9D8B030D-6E8A-4147-A177-3AD203B41FA5}">
                      <a16:colId xmlns:a16="http://schemas.microsoft.com/office/drawing/2014/main" xmlns="" val="2359205811"/>
                    </a:ext>
                  </a:extLst>
                </a:gridCol>
                <a:gridCol w="3759304">
                  <a:extLst>
                    <a:ext uri="{9D8B030D-6E8A-4147-A177-3AD203B41FA5}">
                      <a16:colId xmlns:a16="http://schemas.microsoft.com/office/drawing/2014/main" xmlns="" val="98268225"/>
                    </a:ext>
                  </a:extLst>
                </a:gridCol>
              </a:tblGrid>
              <a:tr h="1185693">
                <a:tc>
                  <a:txBody>
                    <a:bodyPr/>
                    <a:lstStyle/>
                    <a:p>
                      <a:r>
                        <a:rPr lang="en-US" sz="1200" b="0" dirty="0">
                          <a:latin typeface="Arial" panose="020B0604020202020204" pitchFamily="34" charset="0"/>
                          <a:cs typeface="Arial" panose="020B0604020202020204" pitchFamily="34" charset="0"/>
                        </a:rPr>
                        <a:t>Societal</a:t>
                      </a:r>
                      <a:r>
                        <a:rPr lang="en-US" sz="1200" b="0" baseline="0" dirty="0">
                          <a:latin typeface="Arial" panose="020B0604020202020204" pitchFamily="34" charset="0"/>
                          <a:cs typeface="Arial" panose="020B0604020202020204" pitchFamily="34" charset="0"/>
                        </a:rPr>
                        <a:t> benefits*</a:t>
                      </a:r>
                      <a:endParaRPr lang="en-US" sz="1200" b="0" dirty="0">
                        <a:latin typeface="Arial" panose="020B0604020202020204" pitchFamily="34" charset="0"/>
                        <a:cs typeface="Arial" panose="020B0604020202020204" pitchFamily="34" charset="0"/>
                      </a:endParaRPr>
                    </a:p>
                  </a:txBody>
                  <a:tcPr marL="91207" marR="91207" marT="45604" marB="45604"/>
                </a:tc>
                <a:tc>
                  <a:txBody>
                    <a:bodyPr/>
                    <a:lstStyle/>
                    <a:p>
                      <a:pPr marL="0" marR="0" indent="0" algn="l" defTabSz="912114" rtl="0" eaLnBrk="1" fontAlgn="auto" latinLnBrk="0" hangingPunct="1">
                        <a:lnSpc>
                          <a:spcPct val="100000"/>
                        </a:lnSpc>
                        <a:spcBef>
                          <a:spcPts val="0"/>
                        </a:spcBef>
                        <a:spcAft>
                          <a:spcPts val="0"/>
                        </a:spcAft>
                        <a:buClrTx/>
                        <a:buSzTx/>
                        <a:buFontTx/>
                        <a:buNone/>
                        <a:tabLst/>
                        <a:defRPr/>
                      </a:pPr>
                      <a:r>
                        <a:rPr lang="en-US" sz="1200" b="0" u="none" strike="noStrike" kern="1200" baseline="0" dirty="0">
                          <a:latin typeface="Arial" panose="020B0604020202020204" pitchFamily="34" charset="0"/>
                          <a:cs typeface="Arial" panose="020B0604020202020204" pitchFamily="34" charset="0"/>
                        </a:rPr>
                        <a:t>Best captured through </a:t>
                      </a:r>
                      <a:r>
                        <a:rPr lang="en-US" sz="1200" b="1" u="none" strike="noStrike" kern="1200" baseline="0" dirty="0">
                          <a:latin typeface="Arial" panose="020B0604020202020204" pitchFamily="34" charset="0"/>
                          <a:cs typeface="Arial" panose="020B0604020202020204" pitchFamily="34" charset="0"/>
                        </a:rPr>
                        <a:t>evidence–based case studies</a:t>
                      </a:r>
                      <a:r>
                        <a:rPr lang="en-US" sz="1200" b="0" u="none" strike="noStrike" kern="1200" baseline="0" dirty="0">
                          <a:latin typeface="Arial" panose="020B0604020202020204" pitchFamily="34" charset="0"/>
                          <a:cs typeface="Arial" panose="020B0604020202020204" pitchFamily="34" charset="0"/>
                        </a:rPr>
                        <a:t>.</a:t>
                      </a:r>
                    </a:p>
                    <a:p>
                      <a:pPr marL="0" marR="0" indent="0" algn="l" defTabSz="912114" rtl="0" eaLnBrk="1" fontAlgn="auto" latinLnBrk="0" hangingPunct="1">
                        <a:lnSpc>
                          <a:spcPct val="100000"/>
                        </a:lnSpc>
                        <a:spcBef>
                          <a:spcPts val="0"/>
                        </a:spcBef>
                        <a:spcAft>
                          <a:spcPts val="0"/>
                        </a:spcAft>
                        <a:buClrTx/>
                        <a:buSzTx/>
                        <a:buFontTx/>
                        <a:buNone/>
                        <a:tabLst/>
                        <a:defRPr/>
                      </a:pPr>
                      <a:r>
                        <a:rPr lang="en-US" sz="1200" b="0" u="none" strike="noStrike" kern="1200" baseline="0" dirty="0">
                          <a:latin typeface="Arial" panose="020B0604020202020204" pitchFamily="34" charset="0"/>
                          <a:cs typeface="Arial" panose="020B0604020202020204" pitchFamily="34" charset="0"/>
                        </a:rPr>
                        <a:t>In addition to IP and technology–based outcomes, generated through gaining new knowledge – </a:t>
                      </a:r>
                      <a:r>
                        <a:rPr lang="en-US" sz="1200" b="0" u="none" strike="noStrike" kern="1200" baseline="0" dirty="0" err="1">
                          <a:latin typeface="Arial" panose="020B0604020202020204" pitchFamily="34" charset="0"/>
                          <a:cs typeface="Arial" panose="020B0604020202020204" pitchFamily="34" charset="0"/>
                        </a:rPr>
                        <a:t>eg</a:t>
                      </a:r>
                      <a:r>
                        <a:rPr lang="en-US" sz="1200" b="0" u="none" strike="noStrike" kern="1200" baseline="0" dirty="0">
                          <a:latin typeface="Arial" panose="020B0604020202020204" pitchFamily="34" charset="0"/>
                          <a:cs typeface="Arial" panose="020B0604020202020204" pitchFamily="34" charset="0"/>
                        </a:rPr>
                        <a:t> impact on new products or process, impact on policy; healthcare interventions etc. </a:t>
                      </a:r>
                    </a:p>
                  </a:txBody>
                  <a:tcPr marL="91207" marR="91207" marT="45604" marB="45604"/>
                </a:tc>
                <a:extLst>
                  <a:ext uri="{0D108BD9-81ED-4DB2-BD59-A6C34878D82A}">
                    <a16:rowId xmlns:a16="http://schemas.microsoft.com/office/drawing/2014/main" xmlns="" val="4008691221"/>
                  </a:ext>
                </a:extLst>
              </a:tr>
              <a:tr h="1185693">
                <a:tc>
                  <a:txBody>
                    <a:bodyPr/>
                    <a:lstStyle/>
                    <a:p>
                      <a:r>
                        <a:rPr lang="en-US" sz="1200" b="0" dirty="0">
                          <a:latin typeface="Arial" panose="020B0604020202020204" pitchFamily="34" charset="0"/>
                          <a:cs typeface="Arial" panose="020B0604020202020204" pitchFamily="34" charset="0"/>
                        </a:rPr>
                        <a:t>Economic Benefits*</a:t>
                      </a:r>
                    </a:p>
                  </a:txBody>
                  <a:tcPr marL="91207" marR="91207" marT="45604" marB="45604"/>
                </a:tc>
                <a:tc>
                  <a:txBody>
                    <a:bodyPr/>
                    <a:lstStyle/>
                    <a:p>
                      <a:pPr marL="0" marR="0" indent="0" algn="l" defTabSz="912114" rtl="0" eaLnBrk="1" fontAlgn="auto" latinLnBrk="0" hangingPunct="1">
                        <a:lnSpc>
                          <a:spcPct val="100000"/>
                        </a:lnSpc>
                        <a:spcBef>
                          <a:spcPts val="0"/>
                        </a:spcBef>
                        <a:spcAft>
                          <a:spcPts val="0"/>
                        </a:spcAft>
                        <a:buClrTx/>
                        <a:buSzTx/>
                        <a:buFontTx/>
                        <a:buNone/>
                        <a:tabLst/>
                        <a:defRPr/>
                      </a:pPr>
                      <a:r>
                        <a:rPr lang="en-US" sz="1200" b="0" u="none" strike="noStrike" kern="1200" baseline="0" dirty="0">
                          <a:latin typeface="Arial" panose="020B0604020202020204" pitchFamily="34" charset="0"/>
                          <a:cs typeface="Arial" panose="020B0604020202020204" pitchFamily="34" charset="0"/>
                        </a:rPr>
                        <a:t>The broader </a:t>
                      </a:r>
                      <a:r>
                        <a:rPr lang="en-US" sz="1200" b="1" u="none" strike="noStrike" kern="1200" baseline="0" dirty="0">
                          <a:latin typeface="Arial" panose="020B0604020202020204" pitchFamily="34" charset="0"/>
                          <a:cs typeface="Arial" panose="020B0604020202020204" pitchFamily="34" charset="0"/>
                        </a:rPr>
                        <a:t>economic benefits are challenging to capture </a:t>
                      </a:r>
                      <a:r>
                        <a:rPr lang="en-US" sz="1200" b="0" u="none" strike="noStrike" kern="1200" baseline="0" dirty="0">
                          <a:latin typeface="Arial" panose="020B0604020202020204" pitchFamily="34" charset="0"/>
                          <a:cs typeface="Arial" panose="020B0604020202020204" pitchFamily="34" charset="0"/>
                        </a:rPr>
                        <a:t>- require externally commissioned experts</a:t>
                      </a:r>
                    </a:p>
                    <a:p>
                      <a:pPr marL="0" marR="0" indent="0" algn="l" defTabSz="912114" rtl="0" eaLnBrk="1" fontAlgn="auto" latinLnBrk="0" hangingPunct="1">
                        <a:lnSpc>
                          <a:spcPct val="100000"/>
                        </a:lnSpc>
                        <a:spcBef>
                          <a:spcPts val="0"/>
                        </a:spcBef>
                        <a:spcAft>
                          <a:spcPts val="0"/>
                        </a:spcAft>
                        <a:buClrTx/>
                        <a:buSzTx/>
                        <a:buFontTx/>
                        <a:buNone/>
                        <a:tabLst/>
                        <a:defRPr/>
                      </a:pPr>
                      <a:r>
                        <a:rPr lang="en-US" sz="1200" b="0" u="none" strike="noStrike" kern="1200" baseline="0" dirty="0">
                          <a:latin typeface="Arial" panose="020B0604020202020204" pitchFamily="34" charset="0"/>
                          <a:cs typeface="Arial" panose="020B0604020202020204" pitchFamily="34" charset="0"/>
                        </a:rPr>
                        <a:t>…studies which may demonstrate Economic Value Added (EVA) and job creation </a:t>
                      </a:r>
                      <a:r>
                        <a:rPr lang="en-US" sz="1200" b="1" u="none" strike="noStrike" kern="1200" baseline="0" dirty="0">
                          <a:latin typeface="Arial" panose="020B0604020202020204" pitchFamily="34" charset="0"/>
                          <a:cs typeface="Arial" panose="020B0604020202020204" pitchFamily="34" charset="0"/>
                        </a:rPr>
                        <a:t>within a region or country can be powerful</a:t>
                      </a:r>
                      <a:r>
                        <a:rPr lang="en-US" sz="1200" b="0" u="none" strike="noStrike" kern="1200" baseline="0" dirty="0">
                          <a:latin typeface="Arial" panose="020B0604020202020204" pitchFamily="34" charset="0"/>
                          <a:cs typeface="Arial" panose="020B0604020202020204" pitchFamily="34" charset="0"/>
                        </a:rPr>
                        <a:t>. They should be undertaken on an occasional basis.</a:t>
                      </a:r>
                    </a:p>
                  </a:txBody>
                  <a:tcPr marL="91207" marR="91207" marT="45604" marB="45604"/>
                </a:tc>
                <a:extLst>
                  <a:ext uri="{0D108BD9-81ED-4DB2-BD59-A6C34878D82A}">
                    <a16:rowId xmlns:a16="http://schemas.microsoft.com/office/drawing/2014/main" xmlns="" val="3003668533"/>
                  </a:ext>
                </a:extLst>
              </a:tr>
            </a:tbl>
          </a:graphicData>
        </a:graphic>
      </p:graphicFrame>
      <p:sp>
        <p:nvSpPr>
          <p:cNvPr id="14" name="TextBox 13"/>
          <p:cNvSpPr txBox="1"/>
          <p:nvPr/>
        </p:nvSpPr>
        <p:spPr>
          <a:xfrm>
            <a:off x="11642" y="6579594"/>
            <a:ext cx="2488242" cy="260497"/>
          </a:xfrm>
          <a:prstGeom prst="rect">
            <a:avLst/>
          </a:prstGeom>
          <a:noFill/>
        </p:spPr>
        <p:txBody>
          <a:bodyPr wrap="none" rtlCol="0">
            <a:spAutoFit/>
          </a:bodyPr>
          <a:lstStyle/>
          <a:p>
            <a:r>
              <a:rPr lang="en-US" sz="1097" i="1" dirty="0"/>
              <a:t>*Source: EU Knowledge Transfer Metrics</a:t>
            </a:r>
          </a:p>
        </p:txBody>
      </p:sp>
    </p:spTree>
    <p:extLst>
      <p:ext uri="{BB962C8B-B14F-4D97-AF65-F5344CB8AC3E}">
        <p14:creationId xmlns:p14="http://schemas.microsoft.com/office/powerpoint/2010/main" xmlns="" val="2063642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CC7343AE-23DE-FD4B-B75D-4A4A6BC51771}"/>
              </a:ext>
            </a:extLst>
          </p:cNvPr>
          <p:cNvSpPr>
            <a:spLocks noGrp="1"/>
          </p:cNvSpPr>
          <p:nvPr>
            <p:ph type="sldNum" sz="quarter" idx="12"/>
          </p:nvPr>
        </p:nvSpPr>
        <p:spPr/>
        <p:txBody>
          <a:bodyPr/>
          <a:lstStyle/>
          <a:p>
            <a:fld id="{6BEAD508-187F-9C41-8168-FD791BBC9830}" type="slidenum">
              <a:rPr lang="en-US" smtClean="0"/>
              <a:pPr/>
              <a:t>13</a:t>
            </a:fld>
            <a:endParaRPr lang="en-US" dirty="0"/>
          </a:p>
        </p:txBody>
      </p:sp>
      <p:pic>
        <p:nvPicPr>
          <p:cNvPr id="3" name="Picture 2"/>
          <p:cNvPicPr>
            <a:picLocks noChangeAspect="1"/>
          </p:cNvPicPr>
          <p:nvPr/>
        </p:nvPicPr>
        <p:blipFill rotWithShape="1">
          <a:blip r:embed="rId2"/>
          <a:srcRect l="11052" t="17843" r="50527" b="37712"/>
          <a:stretch/>
        </p:blipFill>
        <p:spPr>
          <a:xfrm>
            <a:off x="79320" y="3659432"/>
            <a:ext cx="3950783" cy="2570714"/>
          </a:xfrm>
          <a:prstGeom prst="rect">
            <a:avLst/>
          </a:prstGeom>
          <a:ln>
            <a:noFill/>
          </a:ln>
        </p:spPr>
      </p:pic>
      <p:pic>
        <p:nvPicPr>
          <p:cNvPr id="4" name="Picture 3"/>
          <p:cNvPicPr>
            <a:picLocks noChangeAspect="1"/>
          </p:cNvPicPr>
          <p:nvPr/>
        </p:nvPicPr>
        <p:blipFill rotWithShape="1">
          <a:blip r:embed="rId3"/>
          <a:srcRect l="11228" t="20650" r="49123" b="11358"/>
          <a:stretch/>
        </p:blipFill>
        <p:spPr>
          <a:xfrm>
            <a:off x="4146487" y="1607824"/>
            <a:ext cx="4791949" cy="4622322"/>
          </a:xfrm>
          <a:prstGeom prst="rect">
            <a:avLst/>
          </a:prstGeom>
        </p:spPr>
      </p:pic>
      <p:pic>
        <p:nvPicPr>
          <p:cNvPr id="8" name="Picture 7"/>
          <p:cNvPicPr>
            <a:picLocks noChangeAspect="1"/>
          </p:cNvPicPr>
          <p:nvPr/>
        </p:nvPicPr>
        <p:blipFill rotWithShape="1">
          <a:blip r:embed="rId4"/>
          <a:srcRect l="11053" t="37180" r="49474" b="57986"/>
          <a:stretch/>
        </p:blipFill>
        <p:spPr>
          <a:xfrm>
            <a:off x="4056388" y="1288154"/>
            <a:ext cx="4640365" cy="319670"/>
          </a:xfrm>
          <a:prstGeom prst="rect">
            <a:avLst/>
          </a:prstGeom>
        </p:spPr>
      </p:pic>
      <p:sp>
        <p:nvSpPr>
          <p:cNvPr id="7" name="Text Box 2"/>
          <p:cNvSpPr txBox="1">
            <a:spLocks noChangeArrowheads="1"/>
          </p:cNvSpPr>
          <p:nvPr/>
        </p:nvSpPr>
        <p:spPr bwMode="auto">
          <a:xfrm>
            <a:off x="41427" y="76007"/>
            <a:ext cx="9120717" cy="460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R="20586" defTabSz="912114" eaLnBrk="0" hangingPunct="0">
              <a:spcBef>
                <a:spcPts val="287"/>
              </a:spcBef>
            </a:pPr>
            <a:r>
              <a:rPr lang="en-US" altLang="en-US" sz="2394"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High-level findings:</a:t>
            </a:r>
          </a:p>
          <a:p>
            <a:pPr marR="20586" defTabSz="912114" eaLnBrk="0" hangingPunct="0">
              <a:spcBef>
                <a:spcPts val="287"/>
              </a:spcBef>
            </a:pPr>
            <a:r>
              <a:rPr lang="en-US" sz="2394"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Intellectual Property Portfolio</a:t>
            </a:r>
          </a:p>
          <a:p>
            <a:pPr marR="20586" defTabSz="912114" eaLnBrk="0" hangingPunct="0">
              <a:spcBef>
                <a:spcPts val="287"/>
              </a:spcBef>
            </a:pPr>
            <a:endParaRPr lang="en-US" altLang="en-US" sz="2394"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Rectangle 1"/>
          <p:cNvSpPr/>
          <p:nvPr/>
        </p:nvSpPr>
        <p:spPr>
          <a:xfrm>
            <a:off x="41427" y="1497268"/>
            <a:ext cx="3609133" cy="1166573"/>
          </a:xfrm>
          <a:prstGeom prst="rect">
            <a:avLst/>
          </a:prstGeom>
        </p:spPr>
        <p:txBody>
          <a:bodyPr wrap="square">
            <a:spAutoFit/>
          </a:bodyPr>
          <a:lstStyle/>
          <a:p>
            <a:pPr algn="just"/>
            <a:r>
              <a:rPr lang="en-US" sz="1397" i="1" dirty="0">
                <a:solidFill>
                  <a:srgbClr val="007DBA"/>
                </a:solidFill>
                <a:latin typeface="GillSans-Italic"/>
              </a:rPr>
              <a:t>“there is </a:t>
            </a:r>
            <a:r>
              <a:rPr lang="en-US" sz="1397" b="1" i="1" dirty="0">
                <a:solidFill>
                  <a:schemeClr val="accent2"/>
                </a:solidFill>
                <a:latin typeface="GillSans-Italic"/>
              </a:rPr>
              <a:t>a 23.7% increase </a:t>
            </a:r>
            <a:r>
              <a:rPr lang="en-US" sz="1397" i="1" dirty="0">
                <a:solidFill>
                  <a:srgbClr val="007DBA"/>
                </a:solidFill>
                <a:latin typeface="GillSans-Italic"/>
              </a:rPr>
              <a:t>in reported new actionable disclosures over the survey period. The total number of actionable disclosures managed by TTFs </a:t>
            </a:r>
            <a:r>
              <a:rPr lang="en-US" sz="1397" b="1" i="1" dirty="0">
                <a:solidFill>
                  <a:schemeClr val="accent2"/>
                </a:solidFill>
                <a:latin typeface="GillSans-Italic"/>
              </a:rPr>
              <a:t>more than</a:t>
            </a:r>
          </a:p>
          <a:p>
            <a:pPr algn="just"/>
            <a:r>
              <a:rPr lang="en-US" sz="1397" b="1" i="1" dirty="0">
                <a:solidFill>
                  <a:schemeClr val="accent2"/>
                </a:solidFill>
                <a:latin typeface="GillSans-Italic"/>
              </a:rPr>
              <a:t>doubled over </a:t>
            </a:r>
            <a:r>
              <a:rPr lang="en-US" sz="1397" i="1" dirty="0">
                <a:solidFill>
                  <a:srgbClr val="007DBA"/>
                </a:solidFill>
                <a:latin typeface="GillSans-Italic"/>
              </a:rPr>
              <a:t>the survey period.”</a:t>
            </a:r>
          </a:p>
        </p:txBody>
      </p:sp>
      <p:sp>
        <p:nvSpPr>
          <p:cNvPr id="9" name="Rectangle 8"/>
          <p:cNvSpPr/>
          <p:nvPr/>
        </p:nvSpPr>
        <p:spPr>
          <a:xfrm>
            <a:off x="4112391" y="1655649"/>
            <a:ext cx="4826045" cy="678333"/>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sz="1347"/>
          </a:p>
        </p:txBody>
      </p:sp>
      <p:sp>
        <p:nvSpPr>
          <p:cNvPr id="5" name="Left Arrow 4"/>
          <p:cNvSpPr/>
          <p:nvPr/>
        </p:nvSpPr>
        <p:spPr>
          <a:xfrm>
            <a:off x="3650560" y="1852535"/>
            <a:ext cx="461829" cy="351638"/>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47"/>
          </a:p>
        </p:txBody>
      </p:sp>
    </p:spTree>
    <p:extLst>
      <p:ext uri="{BB962C8B-B14F-4D97-AF65-F5344CB8AC3E}">
        <p14:creationId xmlns:p14="http://schemas.microsoft.com/office/powerpoint/2010/main" xmlns="" val="1678529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p:nvPr/>
        </p:nvPicPr>
        <p:blipFill rotWithShape="1">
          <a:blip r:embed="rId2"/>
          <a:srcRect l="53365" t="11682" r="16186" b="13675"/>
          <a:stretch/>
        </p:blipFill>
        <p:spPr bwMode="auto">
          <a:xfrm>
            <a:off x="4752296" y="1048818"/>
            <a:ext cx="4083614" cy="5700448"/>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xmlns=""/>
            </a:ext>
          </a:extLst>
        </p:spPr>
      </p:pic>
      <p:pic>
        <p:nvPicPr>
          <p:cNvPr id="14" name="Picture 13"/>
          <p:cNvPicPr/>
          <p:nvPr/>
        </p:nvPicPr>
        <p:blipFill rotWithShape="1">
          <a:blip r:embed="rId3"/>
          <a:srcRect l="54968" t="12821" r="5288" b="22792"/>
          <a:stretch/>
        </p:blipFill>
        <p:spPr bwMode="auto">
          <a:xfrm>
            <a:off x="460609" y="1626452"/>
            <a:ext cx="3804246" cy="3648287"/>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xmlns=""/>
            </a:ext>
          </a:extLst>
        </p:spPr>
      </p:pic>
      <p:sp>
        <p:nvSpPr>
          <p:cNvPr id="16" name="Text Box 2"/>
          <p:cNvSpPr txBox="1">
            <a:spLocks noChangeArrowheads="1"/>
          </p:cNvSpPr>
          <p:nvPr/>
        </p:nvSpPr>
        <p:spPr bwMode="auto">
          <a:xfrm>
            <a:off x="149511" y="101482"/>
            <a:ext cx="9120717" cy="460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R="20586" defTabSz="912114" eaLnBrk="0" hangingPunct="0">
              <a:spcBef>
                <a:spcPts val="287"/>
              </a:spcBef>
            </a:pPr>
            <a:r>
              <a:rPr lang="en-US" altLang="en-US" sz="2394"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High-level findings:</a:t>
            </a:r>
          </a:p>
          <a:p>
            <a:pPr marR="20586" defTabSz="912114" eaLnBrk="0" hangingPunct="0"/>
            <a:r>
              <a:rPr lang="en-US" sz="2394"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IP Transactions &amp; Start-Up/ Spin-Out Companies</a:t>
            </a:r>
          </a:p>
          <a:p>
            <a:pPr marR="20586" defTabSz="912114" eaLnBrk="0" hangingPunct="0">
              <a:spcBef>
                <a:spcPts val="287"/>
              </a:spcBef>
            </a:pPr>
            <a:endParaRPr lang="en-US" altLang="en-US" sz="2394"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Rectangle 1"/>
          <p:cNvSpPr/>
          <p:nvPr/>
        </p:nvSpPr>
        <p:spPr>
          <a:xfrm>
            <a:off x="166821" y="3192251"/>
            <a:ext cx="3949143" cy="1520119"/>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sz="1347"/>
          </a:p>
        </p:txBody>
      </p:sp>
      <p:sp>
        <p:nvSpPr>
          <p:cNvPr id="7" name="AutoShape 2" descr="Exercise caution during Easter – MCSA | Mining News"/>
          <p:cNvSpPr>
            <a:spLocks noChangeAspect="1" noChangeArrowheads="1"/>
          </p:cNvSpPr>
          <p:nvPr/>
        </p:nvSpPr>
        <p:spPr bwMode="auto">
          <a:xfrm>
            <a:off x="166820" y="-820231"/>
            <a:ext cx="1919151" cy="1710134"/>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207" tIns="45604" rIns="91207" bIns="45604" numCol="1" anchor="t" anchorCtr="0" compatLnSpc="1">
            <a:prstTxWarp prst="textNoShape">
              <a:avLst/>
            </a:prstTxWarp>
          </a:bodyPr>
          <a:lstStyle/>
          <a:p>
            <a:endParaRPr lang="en-US" sz="1347"/>
          </a:p>
        </p:txBody>
      </p:sp>
      <p:pic>
        <p:nvPicPr>
          <p:cNvPr id="8" name="Picture 7"/>
          <p:cNvPicPr>
            <a:picLocks noChangeAspect="1"/>
          </p:cNvPicPr>
          <p:nvPr/>
        </p:nvPicPr>
        <p:blipFill>
          <a:blip r:embed="rId4"/>
          <a:stretch>
            <a:fillRect/>
          </a:stretch>
        </p:blipFill>
        <p:spPr>
          <a:xfrm>
            <a:off x="269195" y="3572281"/>
            <a:ext cx="730589" cy="653523"/>
          </a:xfrm>
          <a:prstGeom prst="rect">
            <a:avLst/>
          </a:prstGeom>
          <a:ln>
            <a:noFill/>
          </a:ln>
          <a:effectLst>
            <a:outerShdw blurRad="190500" algn="tl" rotWithShape="0">
              <a:srgbClr val="000000">
                <a:alpha val="70000"/>
              </a:srgbClr>
            </a:outerShdw>
          </a:effectLst>
        </p:spPr>
      </p:pic>
      <p:pic>
        <p:nvPicPr>
          <p:cNvPr id="17" name="Picture 16"/>
          <p:cNvPicPr>
            <a:picLocks noChangeAspect="1"/>
          </p:cNvPicPr>
          <p:nvPr/>
        </p:nvPicPr>
        <p:blipFill>
          <a:blip r:embed="rId4"/>
          <a:stretch>
            <a:fillRect/>
          </a:stretch>
        </p:blipFill>
        <p:spPr>
          <a:xfrm>
            <a:off x="4953157" y="2736985"/>
            <a:ext cx="392200" cy="350828"/>
          </a:xfrm>
          <a:prstGeom prst="rect">
            <a:avLst/>
          </a:prstGeom>
          <a:ln>
            <a:noFill/>
          </a:ln>
          <a:effectLst>
            <a:outerShdw blurRad="190500" algn="tl" rotWithShape="0">
              <a:srgbClr val="000000">
                <a:alpha val="70000"/>
              </a:srgbClr>
            </a:outerShdw>
          </a:effectLst>
        </p:spPr>
      </p:pic>
      <p:pic>
        <p:nvPicPr>
          <p:cNvPr id="18" name="Picture 17"/>
          <p:cNvPicPr>
            <a:picLocks noChangeAspect="1"/>
          </p:cNvPicPr>
          <p:nvPr/>
        </p:nvPicPr>
        <p:blipFill>
          <a:blip r:embed="rId4"/>
          <a:stretch>
            <a:fillRect/>
          </a:stretch>
        </p:blipFill>
        <p:spPr>
          <a:xfrm>
            <a:off x="4931159" y="1851521"/>
            <a:ext cx="390661" cy="349452"/>
          </a:xfrm>
          <a:prstGeom prst="rect">
            <a:avLst/>
          </a:prstGeom>
          <a:ln>
            <a:noFill/>
          </a:ln>
          <a:effectLst>
            <a:outerShdw blurRad="190500" algn="tl" rotWithShape="0">
              <a:srgbClr val="000000">
                <a:alpha val="70000"/>
              </a:srgbClr>
            </a:outerShdw>
          </a:effectLst>
        </p:spPr>
      </p:pic>
      <p:sp>
        <p:nvSpPr>
          <p:cNvPr id="19" name="Rectangle 18"/>
          <p:cNvSpPr/>
          <p:nvPr/>
        </p:nvSpPr>
        <p:spPr>
          <a:xfrm>
            <a:off x="4840206" y="1292102"/>
            <a:ext cx="3836116" cy="988254"/>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sz="1347"/>
          </a:p>
        </p:txBody>
      </p:sp>
      <p:sp>
        <p:nvSpPr>
          <p:cNvPr id="20" name="Rectangle 19"/>
          <p:cNvSpPr/>
          <p:nvPr/>
        </p:nvSpPr>
        <p:spPr>
          <a:xfrm>
            <a:off x="4852282" y="2280357"/>
            <a:ext cx="3824039" cy="873020"/>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sz="1347"/>
          </a:p>
        </p:txBody>
      </p:sp>
    </p:spTree>
    <p:extLst>
      <p:ext uri="{BB962C8B-B14F-4D97-AF65-F5344CB8AC3E}">
        <p14:creationId xmlns:p14="http://schemas.microsoft.com/office/powerpoint/2010/main" xmlns="" val="3581210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ADEF5FD8-99BD-D64A-BEDE-9B8A1DC0D37F}"/>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BEAD508-187F-9C41-8168-FD791BBC9830}" type="slidenum">
              <a:rPr kumimoji="0" lang="en-US" sz="119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15</a:t>
            </a:fld>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xmlns="" id="{102B157E-AED8-4AA4-9DF3-BD4C84ECC50B}"/>
              </a:ext>
            </a:extLst>
          </p:cNvPr>
          <p:cNvSpPr>
            <a:spLocks noGrp="1"/>
          </p:cNvSpPr>
          <p:nvPr>
            <p:ph type="title"/>
          </p:nvPr>
        </p:nvSpPr>
        <p:spPr>
          <a:xfrm>
            <a:off x="0" y="44971"/>
            <a:ext cx="9144000" cy="973014"/>
          </a:xfrm>
        </p:spPr>
        <p:txBody>
          <a:bodyPr>
            <a:noAutofit/>
          </a:bodyPr>
          <a:lstStyle/>
          <a:p>
            <a:r>
              <a:rPr lang="en-US" sz="2900" b="1" dirty="0">
                <a:latin typeface="Century Gothic" panose="020B0502020202020204" pitchFamily="34" charset="0"/>
              </a:rPr>
              <a:t>INCREASED KNOWLEDGE GENERATION </a:t>
            </a:r>
            <a:br>
              <a:rPr lang="en-US" sz="2900" b="1" dirty="0">
                <a:latin typeface="Century Gothic" panose="020B0502020202020204" pitchFamily="34" charset="0"/>
              </a:rPr>
            </a:br>
            <a:r>
              <a:rPr lang="en-US" sz="2900" b="1" dirty="0">
                <a:latin typeface="Century Gothic" panose="020B0502020202020204" pitchFamily="34" charset="0"/>
              </a:rPr>
              <a:t>AND INNOVATION OUTPUTS (3)</a:t>
            </a:r>
            <a:r>
              <a:rPr lang="en-US" sz="2900" dirty="0">
                <a:latin typeface="Century Gothic" panose="020B0502020202020204" pitchFamily="34" charset="0"/>
              </a:rPr>
              <a:t/>
            </a:r>
            <a:br>
              <a:rPr lang="en-US" sz="2900" dirty="0">
                <a:latin typeface="Century Gothic" panose="020B0502020202020204" pitchFamily="34" charset="0"/>
              </a:rPr>
            </a:br>
            <a:endParaRPr lang="en-US" sz="2900" dirty="0">
              <a:latin typeface="Century Gothic" panose="020B0502020202020204" pitchFamily="34" charset="0"/>
            </a:endParaRPr>
          </a:p>
        </p:txBody>
      </p:sp>
      <p:sp>
        <p:nvSpPr>
          <p:cNvPr id="6" name="Content Placeholder 2">
            <a:extLst>
              <a:ext uri="{FF2B5EF4-FFF2-40B4-BE49-F238E27FC236}">
                <a16:creationId xmlns:a16="http://schemas.microsoft.com/office/drawing/2014/main" xmlns="" id="{0EC7AC37-FADC-42C1-A9D6-332852BDC2E3}"/>
              </a:ext>
            </a:extLst>
          </p:cNvPr>
          <p:cNvSpPr>
            <a:spLocks noGrp="1"/>
          </p:cNvSpPr>
          <p:nvPr>
            <p:ph idx="1"/>
          </p:nvPr>
        </p:nvSpPr>
        <p:spPr>
          <a:xfrm>
            <a:off x="0" y="1017985"/>
            <a:ext cx="9068586" cy="5275793"/>
          </a:xfrm>
        </p:spPr>
        <p:txBody>
          <a:bodyPr>
            <a:noAutofit/>
          </a:bodyPr>
          <a:lstStyle/>
          <a:p>
            <a:pPr algn="just">
              <a:lnSpc>
                <a:spcPct val="150000"/>
              </a:lnSpc>
              <a:buClr>
                <a:srgbClr val="FFC000"/>
              </a:buClr>
              <a:buFont typeface="Wingdings" panose="05000000000000000000" pitchFamily="2" charset="2"/>
              <a:buChar char="q"/>
            </a:pPr>
            <a:r>
              <a:rPr lang="en-ZA" b="1" i="1" dirty="0">
                <a:solidFill>
                  <a:schemeClr val="tx1"/>
                </a:solidFill>
                <a:latin typeface="Century Gothic" panose="020B0502020202020204" pitchFamily="34" charset="0"/>
                <a:ea typeface="Calibri" panose="020F0502020204030204" pitchFamily="34" charset="0"/>
              </a:rPr>
              <a:t>Potential patents filling: </a:t>
            </a:r>
            <a:r>
              <a:rPr lang="en-ZA" b="1" i="1" dirty="0">
                <a:solidFill>
                  <a:prstClr val="black"/>
                </a:solidFill>
                <a:latin typeface="Century Gothic" panose="020B0502020202020204" pitchFamily="34" charset="0"/>
                <a:ea typeface="Calibri" panose="020F0502020204030204" pitchFamily="34" charset="0"/>
              </a:rPr>
              <a:t>North West University: Covid-19 </a:t>
            </a:r>
            <a:r>
              <a:rPr lang="en-ZA" b="1" i="1" dirty="0" err="1">
                <a:solidFill>
                  <a:prstClr val="black"/>
                </a:solidFill>
                <a:latin typeface="Century Gothic" panose="020B0502020202020204" pitchFamily="34" charset="0"/>
                <a:ea typeface="Calibri" panose="020F0502020204030204" pitchFamily="34" charset="0"/>
              </a:rPr>
              <a:t>Covid</a:t>
            </a:r>
            <a:r>
              <a:rPr lang="en-ZA" b="1" i="1" dirty="0">
                <a:solidFill>
                  <a:prstClr val="black"/>
                </a:solidFill>
                <a:latin typeface="Century Gothic" panose="020B0502020202020204" pitchFamily="34" charset="0"/>
                <a:ea typeface="Calibri" panose="020F0502020204030204" pitchFamily="34" charset="0"/>
              </a:rPr>
              <a:t> screening and data storage tool: </a:t>
            </a:r>
          </a:p>
          <a:p>
            <a:pPr algn="just">
              <a:lnSpc>
                <a:spcPct val="150000"/>
              </a:lnSpc>
              <a:buClr>
                <a:srgbClr val="FFC000"/>
              </a:buClr>
              <a:buFont typeface="Wingdings" panose="05000000000000000000" pitchFamily="2" charset="2"/>
              <a:buChar char="§"/>
            </a:pPr>
            <a:r>
              <a:rPr lang="en-ZA" dirty="0">
                <a:solidFill>
                  <a:prstClr val="black"/>
                </a:solidFill>
                <a:latin typeface="Century Gothic" panose="020B0502020202020204" pitchFamily="34" charset="0"/>
                <a:ea typeface="Calibri" panose="020F0502020204030204" pitchFamily="34" charset="0"/>
              </a:rPr>
              <a:t>A digital </a:t>
            </a:r>
            <a:r>
              <a:rPr lang="en-ZA" dirty="0" err="1">
                <a:solidFill>
                  <a:prstClr val="black"/>
                </a:solidFill>
                <a:latin typeface="Century Gothic" panose="020B0502020202020204" pitchFamily="34" charset="0"/>
                <a:ea typeface="Calibri" panose="020F0502020204030204" pitchFamily="34" charset="0"/>
              </a:rPr>
              <a:t>Covid</a:t>
            </a:r>
            <a:r>
              <a:rPr lang="en-ZA" dirty="0">
                <a:solidFill>
                  <a:prstClr val="black"/>
                </a:solidFill>
                <a:latin typeface="Century Gothic" panose="020B0502020202020204" pitchFamily="34" charset="0"/>
                <a:ea typeface="Calibri" panose="020F0502020204030204" pitchFamily="34" charset="0"/>
              </a:rPr>
              <a:t> screening and data storage tool for a special needs school in North-West was developed by Professor </a:t>
            </a:r>
            <a:r>
              <a:rPr lang="en-ZA" dirty="0" err="1">
                <a:solidFill>
                  <a:prstClr val="black"/>
                </a:solidFill>
                <a:latin typeface="Century Gothic" panose="020B0502020202020204" pitchFamily="34" charset="0"/>
                <a:ea typeface="Calibri" panose="020F0502020204030204" pitchFamily="34" charset="0"/>
              </a:rPr>
              <a:t>Leenta</a:t>
            </a:r>
            <a:r>
              <a:rPr lang="en-ZA" dirty="0">
                <a:solidFill>
                  <a:prstClr val="black"/>
                </a:solidFill>
                <a:latin typeface="Century Gothic" panose="020B0502020202020204" pitchFamily="34" charset="0"/>
                <a:ea typeface="Calibri" panose="020F0502020204030204" pitchFamily="34" charset="0"/>
              </a:rPr>
              <a:t> </a:t>
            </a:r>
            <a:r>
              <a:rPr lang="en-ZA" dirty="0" err="1">
                <a:solidFill>
                  <a:prstClr val="black"/>
                </a:solidFill>
                <a:latin typeface="Century Gothic" panose="020B0502020202020204" pitchFamily="34" charset="0"/>
                <a:ea typeface="Calibri" panose="020F0502020204030204" pitchFamily="34" charset="0"/>
              </a:rPr>
              <a:t>Grobler</a:t>
            </a:r>
            <a:r>
              <a:rPr lang="en-ZA" dirty="0">
                <a:solidFill>
                  <a:prstClr val="black"/>
                </a:solidFill>
                <a:latin typeface="Century Gothic" panose="020B0502020202020204" pitchFamily="34" charset="0"/>
                <a:ea typeface="Calibri" panose="020F0502020204030204" pitchFamily="34" charset="0"/>
              </a:rPr>
              <a:t> and Dr Henri Marais. Product awarded a UNECA innovation award and confirmed as national finalist for South Africa by the World Summit Awards 2020 in the </a:t>
            </a:r>
            <a:r>
              <a:rPr lang="en-ZA" dirty="0" err="1">
                <a:solidFill>
                  <a:prstClr val="black"/>
                </a:solidFill>
                <a:latin typeface="Century Gothic" panose="020B0502020202020204" pitchFamily="34" charset="0"/>
                <a:ea typeface="Calibri" panose="020F0502020204030204" pitchFamily="34" charset="0"/>
              </a:rPr>
              <a:t>Covid</a:t>
            </a:r>
            <a:r>
              <a:rPr lang="en-ZA" dirty="0">
                <a:solidFill>
                  <a:prstClr val="black"/>
                </a:solidFill>
                <a:latin typeface="Century Gothic" panose="020B0502020202020204" pitchFamily="34" charset="0"/>
                <a:ea typeface="Calibri" panose="020F0502020204030204" pitchFamily="34" charset="0"/>
              </a:rPr>
              <a:t> Screening category. Also nominated by the North-West department of Education for a CPSI (Centre for Public Service Innovation ) Award.</a:t>
            </a:r>
          </a:p>
          <a:p>
            <a:pPr algn="just">
              <a:lnSpc>
                <a:spcPct val="150000"/>
              </a:lnSpc>
              <a:buClr>
                <a:srgbClr val="FFC000"/>
              </a:buClr>
              <a:buFont typeface="Wingdings" panose="05000000000000000000" pitchFamily="2" charset="2"/>
              <a:buChar char="§"/>
            </a:pPr>
            <a:r>
              <a:rPr lang="en-ZA" dirty="0">
                <a:solidFill>
                  <a:prstClr val="black"/>
                </a:solidFill>
                <a:latin typeface="Century Gothic" panose="020B0502020202020204" pitchFamily="34" charset="0"/>
                <a:ea typeface="Calibri" panose="020F0502020204030204" pitchFamily="34" charset="0"/>
              </a:rPr>
              <a:t>A team of engineers led by Prof </a:t>
            </a:r>
            <a:r>
              <a:rPr lang="en-ZA" dirty="0" err="1">
                <a:solidFill>
                  <a:prstClr val="black"/>
                </a:solidFill>
                <a:latin typeface="Century Gothic" panose="020B0502020202020204" pitchFamily="34" charset="0"/>
                <a:ea typeface="Calibri" panose="020F0502020204030204" pitchFamily="34" charset="0"/>
              </a:rPr>
              <a:t>Grobler</a:t>
            </a:r>
            <a:r>
              <a:rPr lang="en-ZA" dirty="0">
                <a:solidFill>
                  <a:prstClr val="black"/>
                </a:solidFill>
                <a:latin typeface="Century Gothic" panose="020B0502020202020204" pitchFamily="34" charset="0"/>
                <a:ea typeface="Calibri" panose="020F0502020204030204" pitchFamily="34" charset="0"/>
              </a:rPr>
              <a:t> developed a remote monitoring system, which will enable experienced nurses and clinicians to remotely monitor a large fleet of ventilators, of different makes and models, on a single centralised monitoring screen. </a:t>
            </a:r>
          </a:p>
          <a:p>
            <a:pPr algn="just">
              <a:lnSpc>
                <a:spcPct val="150000"/>
              </a:lnSpc>
              <a:buClr>
                <a:srgbClr val="FFC000"/>
              </a:buClr>
              <a:buFont typeface="Wingdings" panose="05000000000000000000" pitchFamily="2" charset="2"/>
              <a:buChar char="§"/>
            </a:pPr>
            <a:r>
              <a:rPr lang="en-ZA" dirty="0">
                <a:solidFill>
                  <a:prstClr val="black"/>
                </a:solidFill>
                <a:latin typeface="Century Gothic" panose="020B0502020202020204" pitchFamily="34" charset="0"/>
                <a:ea typeface="Calibri" panose="020F0502020204030204" pitchFamily="34" charset="0"/>
              </a:rPr>
              <a:t>International patents are in the process of being filed from this work.</a:t>
            </a:r>
          </a:p>
          <a:p>
            <a:pPr algn="just">
              <a:lnSpc>
                <a:spcPct val="150000"/>
              </a:lnSpc>
              <a:buClr>
                <a:srgbClr val="FFC000"/>
              </a:buClr>
              <a:buFont typeface="Wingdings" panose="05000000000000000000" pitchFamily="2" charset="2"/>
              <a:buChar char="ü"/>
            </a:pPr>
            <a:endParaRPr lang="en-ZA" dirty="0">
              <a:solidFill>
                <a:prstClr val="black"/>
              </a:solidFill>
              <a:latin typeface="Century Gothic" panose="020B0502020202020204" pitchFamily="34" charset="0"/>
              <a:ea typeface="Calibri" panose="020F0502020204030204" pitchFamily="34" charset="0"/>
            </a:endParaRPr>
          </a:p>
          <a:p>
            <a:pPr marL="0" indent="0" algn="just">
              <a:lnSpc>
                <a:spcPct val="150000"/>
              </a:lnSpc>
              <a:buClr>
                <a:srgbClr val="FFC000"/>
              </a:buClr>
              <a:buNone/>
            </a:pPr>
            <a:endParaRPr lang="en-ZA" b="1" i="1" dirty="0">
              <a:solidFill>
                <a:schemeClr val="tx1"/>
              </a:solidFill>
              <a:latin typeface="Century Gothic" panose="020B0502020202020204" pitchFamily="34" charset="0"/>
              <a:ea typeface="Calibri" panose="020F0502020204030204" pitchFamily="34" charset="0"/>
            </a:endParaRPr>
          </a:p>
          <a:p>
            <a:pPr algn="just">
              <a:lnSpc>
                <a:spcPct val="150000"/>
              </a:lnSpc>
              <a:buClr>
                <a:srgbClr val="FFC000"/>
              </a:buClr>
              <a:buFont typeface="Wingdings" panose="05000000000000000000" pitchFamily="2" charset="2"/>
              <a:buChar char="ü"/>
            </a:pPr>
            <a:endParaRPr lang="en-US" dirty="0">
              <a:solidFill>
                <a:schemeClr val="tx1"/>
              </a:solidFill>
              <a:latin typeface="Century Gothic" panose="020B0502020202020204" pitchFamily="34" charset="0"/>
              <a:ea typeface="Calibri" panose="020F0502020204030204" pitchFamily="34" charset="0"/>
            </a:endParaRPr>
          </a:p>
        </p:txBody>
      </p:sp>
    </p:spTree>
    <p:extLst>
      <p:ext uri="{BB962C8B-B14F-4D97-AF65-F5344CB8AC3E}">
        <p14:creationId xmlns:p14="http://schemas.microsoft.com/office/powerpoint/2010/main" xmlns="" val="2832712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2B157E-AED8-4AA4-9DF3-BD4C84ECC50B}"/>
              </a:ext>
            </a:extLst>
          </p:cNvPr>
          <p:cNvSpPr>
            <a:spLocks noGrp="1"/>
          </p:cNvSpPr>
          <p:nvPr>
            <p:ph type="title"/>
          </p:nvPr>
        </p:nvSpPr>
        <p:spPr>
          <a:xfrm>
            <a:off x="0" y="44971"/>
            <a:ext cx="9144000" cy="973014"/>
          </a:xfrm>
        </p:spPr>
        <p:txBody>
          <a:bodyPr>
            <a:noAutofit/>
          </a:bodyPr>
          <a:lstStyle/>
          <a:p>
            <a:r>
              <a:rPr lang="en-US" sz="3000" b="1" dirty="0">
                <a:latin typeface="Gill Sans MT" panose="020B0502020104020203" pitchFamily="34" charset="0"/>
              </a:rPr>
              <a:t>DSI COVID-19 INTERVENTIONS (1) </a:t>
            </a:r>
            <a:br>
              <a:rPr lang="en-US" sz="3000" b="1" dirty="0">
                <a:latin typeface="Gill Sans MT" panose="020B0502020104020203" pitchFamily="34" charset="0"/>
              </a:rPr>
            </a:br>
            <a:endParaRPr lang="en-US" sz="3000" dirty="0"/>
          </a:p>
        </p:txBody>
      </p:sp>
      <p:sp>
        <p:nvSpPr>
          <p:cNvPr id="3" name="Content Placeholder 2">
            <a:extLst>
              <a:ext uri="{FF2B5EF4-FFF2-40B4-BE49-F238E27FC236}">
                <a16:creationId xmlns:a16="http://schemas.microsoft.com/office/drawing/2014/main" xmlns="" id="{0EC7AC37-FADC-42C1-A9D6-332852BDC2E3}"/>
              </a:ext>
            </a:extLst>
          </p:cNvPr>
          <p:cNvSpPr>
            <a:spLocks noGrp="1"/>
          </p:cNvSpPr>
          <p:nvPr>
            <p:ph idx="1"/>
          </p:nvPr>
        </p:nvSpPr>
        <p:spPr>
          <a:xfrm>
            <a:off x="0" y="973016"/>
            <a:ext cx="9144000" cy="5867354"/>
          </a:xfrm>
        </p:spPr>
        <p:txBody>
          <a:bodyPr>
            <a:normAutofit/>
          </a:bodyPr>
          <a:lstStyle/>
          <a:p>
            <a:pPr marL="0" indent="0" defTabSz="914400" eaLnBrk="0" fontAlgn="base" hangingPunct="0">
              <a:lnSpc>
                <a:spcPct val="100000"/>
              </a:lnSpc>
              <a:spcBef>
                <a:spcPts val="0"/>
              </a:spcBef>
              <a:buClr>
                <a:srgbClr val="FFC000"/>
              </a:buClr>
              <a:buNone/>
            </a:pPr>
            <a:r>
              <a:rPr lang="en-ZA" sz="1900" dirty="0">
                <a:solidFill>
                  <a:prstClr val="black"/>
                </a:solidFill>
                <a:latin typeface="Century Gothic" panose="020B0502020202020204" pitchFamily="34" charset="0"/>
                <a:ea typeface="Calibri" panose="020F0502020204030204" pitchFamily="34" charset="0"/>
              </a:rPr>
              <a:t>Through knowledge generation and innovation outputs, the DSI and its partners  contributed to government efforts to contain the spread of  Covid-19 pandemic through; </a:t>
            </a:r>
          </a:p>
          <a:p>
            <a:pPr marL="0" lvl="0" indent="0" defTabSz="914400" eaLnBrk="0" fontAlgn="base" hangingPunct="0">
              <a:lnSpc>
                <a:spcPct val="100000"/>
              </a:lnSpc>
              <a:spcBef>
                <a:spcPts val="0"/>
              </a:spcBef>
              <a:buClr>
                <a:srgbClr val="FFC000"/>
              </a:buClr>
              <a:buNone/>
            </a:pPr>
            <a:endParaRPr lang="en-US" sz="1900" b="1" i="1" kern="0" dirty="0">
              <a:solidFill>
                <a:srgbClr val="000000"/>
              </a:solidFill>
              <a:latin typeface="Century Gothic" panose="020B0502020202020204" pitchFamily="34" charset="0"/>
              <a:ea typeface="+mn-ea"/>
              <a:cs typeface="Arial"/>
            </a:endParaRPr>
          </a:p>
          <a:p>
            <a:pPr marL="0" lvl="0" indent="0" defTabSz="914400" eaLnBrk="0" fontAlgn="base" hangingPunct="0">
              <a:lnSpc>
                <a:spcPct val="100000"/>
              </a:lnSpc>
              <a:spcBef>
                <a:spcPts val="0"/>
              </a:spcBef>
              <a:buClr>
                <a:srgbClr val="FFC000"/>
              </a:buClr>
              <a:buNone/>
            </a:pPr>
            <a:r>
              <a:rPr lang="en-US" sz="1900" b="1" i="1" kern="0" dirty="0">
                <a:solidFill>
                  <a:srgbClr val="000000"/>
                </a:solidFill>
                <a:latin typeface="Century Gothic" panose="020B0502020202020204" pitchFamily="34" charset="0"/>
                <a:ea typeface="+mn-ea"/>
                <a:cs typeface="Arial"/>
              </a:rPr>
              <a:t>Genomic surveillance tool:</a:t>
            </a:r>
          </a:p>
          <a:p>
            <a:pPr marL="0" lvl="0" indent="0" defTabSz="914400" eaLnBrk="0" fontAlgn="base" hangingPunct="0">
              <a:lnSpc>
                <a:spcPct val="100000"/>
              </a:lnSpc>
              <a:spcBef>
                <a:spcPts val="0"/>
              </a:spcBef>
              <a:buClr>
                <a:srgbClr val="FFC000"/>
              </a:buClr>
              <a:buNone/>
            </a:pPr>
            <a:endParaRPr lang="en-US" sz="1900" b="1" i="1" kern="0" dirty="0">
              <a:solidFill>
                <a:srgbClr val="000000"/>
              </a:solidFill>
              <a:latin typeface="Century Gothic" panose="020B0502020202020204" pitchFamily="34" charset="0"/>
              <a:ea typeface="+mn-ea"/>
              <a:cs typeface="Arial"/>
            </a:endParaRPr>
          </a:p>
          <a:p>
            <a:pPr defTabSz="914400" eaLnBrk="0" fontAlgn="base" hangingPunct="0">
              <a:lnSpc>
                <a:spcPct val="100000"/>
              </a:lnSpc>
              <a:spcBef>
                <a:spcPts val="0"/>
              </a:spcBef>
              <a:buClr>
                <a:srgbClr val="FFC000"/>
              </a:buClr>
              <a:buFont typeface="Wingdings" panose="05000000000000000000" pitchFamily="2" charset="2"/>
              <a:buChar char="§"/>
            </a:pPr>
            <a:r>
              <a:rPr lang="en-US" sz="1900" kern="0" dirty="0">
                <a:solidFill>
                  <a:srgbClr val="000000"/>
                </a:solidFill>
                <a:latin typeface="Century Gothic" panose="020B0502020202020204" pitchFamily="34" charset="0"/>
                <a:ea typeface="+mn-ea"/>
                <a:cs typeface="Arial"/>
              </a:rPr>
              <a:t>Genomic surveillance is a critical component of the epidemic response.</a:t>
            </a:r>
          </a:p>
          <a:p>
            <a:pPr defTabSz="914400" eaLnBrk="0" fontAlgn="base" hangingPunct="0">
              <a:lnSpc>
                <a:spcPct val="100000"/>
              </a:lnSpc>
              <a:spcBef>
                <a:spcPts val="0"/>
              </a:spcBef>
              <a:buClr>
                <a:srgbClr val="FFC000"/>
              </a:buClr>
              <a:buFont typeface="Wingdings" panose="05000000000000000000" pitchFamily="2" charset="2"/>
              <a:buChar char="§"/>
            </a:pPr>
            <a:r>
              <a:rPr lang="en-US" sz="1900" kern="0" dirty="0">
                <a:solidFill>
                  <a:srgbClr val="000000"/>
                </a:solidFill>
                <a:latin typeface="Century Gothic" panose="020B0502020202020204" pitchFamily="34" charset="0"/>
                <a:ea typeface="+mn-ea"/>
                <a:cs typeface="Arial"/>
              </a:rPr>
              <a:t>We detected a new variant with multiple spike mutations that affected some vaccine response.</a:t>
            </a:r>
          </a:p>
          <a:p>
            <a:pPr defTabSz="914400" eaLnBrk="0" fontAlgn="base" hangingPunct="0">
              <a:lnSpc>
                <a:spcPct val="100000"/>
              </a:lnSpc>
              <a:spcBef>
                <a:spcPts val="0"/>
              </a:spcBef>
              <a:buClr>
                <a:srgbClr val="FFC000"/>
              </a:buClr>
              <a:buFont typeface="Wingdings" panose="05000000000000000000" pitchFamily="2" charset="2"/>
              <a:buChar char="§"/>
            </a:pPr>
            <a:r>
              <a:rPr lang="en-US" sz="1900" kern="0" dirty="0">
                <a:solidFill>
                  <a:srgbClr val="000000"/>
                </a:solidFill>
                <a:latin typeface="Century Gothic" panose="020B0502020202020204" pitchFamily="34" charset="0"/>
                <a:ea typeface="+mn-ea"/>
                <a:cs typeface="Arial"/>
              </a:rPr>
              <a:t>Plasma collected from people infected with 501Y.V2 has good neutralizing activity and also against ‘first wave’ viruses and potentially other variants of concern.</a:t>
            </a:r>
          </a:p>
          <a:p>
            <a:pPr defTabSz="914400" eaLnBrk="0" fontAlgn="base" hangingPunct="0">
              <a:lnSpc>
                <a:spcPct val="100000"/>
              </a:lnSpc>
              <a:spcBef>
                <a:spcPts val="0"/>
              </a:spcBef>
              <a:buClr>
                <a:srgbClr val="FFC000"/>
              </a:buClr>
              <a:buFont typeface="Wingdings" panose="05000000000000000000" pitchFamily="2" charset="2"/>
              <a:buChar char="§"/>
            </a:pPr>
            <a:r>
              <a:rPr lang="en-US" sz="1900" kern="0" dirty="0">
                <a:solidFill>
                  <a:srgbClr val="000000"/>
                </a:solidFill>
                <a:latin typeface="Century Gothic" panose="020B0502020202020204" pitchFamily="34" charset="0"/>
                <a:ea typeface="+mn-ea"/>
                <a:cs typeface="Arial"/>
              </a:rPr>
              <a:t>People infected have immunity against the variant and other lineages.</a:t>
            </a:r>
          </a:p>
          <a:p>
            <a:pPr defTabSz="914400" eaLnBrk="0" fontAlgn="base" hangingPunct="0">
              <a:lnSpc>
                <a:spcPct val="100000"/>
              </a:lnSpc>
              <a:spcBef>
                <a:spcPts val="0"/>
              </a:spcBef>
              <a:buClr>
                <a:srgbClr val="FFC000"/>
              </a:buClr>
              <a:buFont typeface="Wingdings" panose="05000000000000000000" pitchFamily="2" charset="2"/>
              <a:buChar char="§"/>
            </a:pPr>
            <a:r>
              <a:rPr lang="en-US" sz="1900" kern="0" dirty="0">
                <a:solidFill>
                  <a:srgbClr val="000000"/>
                </a:solidFill>
                <a:latin typeface="Century Gothic" panose="020B0502020202020204" pitchFamily="34" charset="0"/>
                <a:ea typeface="+mn-ea"/>
                <a:cs typeface="Arial"/>
              </a:rPr>
              <a:t>South Africa has the scientific tools to evaluate new variants and effects on neutralization and vaccines.</a:t>
            </a:r>
          </a:p>
          <a:p>
            <a:pPr lvl="1" algn="just">
              <a:lnSpc>
                <a:spcPct val="100000"/>
              </a:lnSpc>
              <a:spcBef>
                <a:spcPts val="0"/>
              </a:spcBef>
              <a:buClr>
                <a:schemeClr val="accent4"/>
              </a:buClr>
              <a:buFont typeface="Wingdings" panose="05000000000000000000" pitchFamily="2" charset="2"/>
              <a:buChar char="§"/>
            </a:pPr>
            <a:endParaRPr lang="en-US" sz="1900" dirty="0">
              <a:solidFill>
                <a:schemeClr val="tx1"/>
              </a:solidFill>
              <a:latin typeface="Century Gothic" panose="020B0502020202020204" pitchFamily="34" charset="0"/>
            </a:endParaRPr>
          </a:p>
          <a:p>
            <a:pPr lvl="1" algn="just">
              <a:lnSpc>
                <a:spcPct val="100000"/>
              </a:lnSpc>
              <a:spcBef>
                <a:spcPts val="0"/>
              </a:spcBef>
              <a:buClr>
                <a:schemeClr val="accent4"/>
              </a:buClr>
              <a:buFont typeface="Wingdings" panose="05000000000000000000" pitchFamily="2" charset="2"/>
              <a:buChar char="§"/>
            </a:pPr>
            <a:endParaRPr lang="en-US" sz="1900" dirty="0">
              <a:solidFill>
                <a:schemeClr val="tx1"/>
              </a:solidFill>
              <a:latin typeface="Century Gothic" panose="020B0502020202020204" pitchFamily="34" charset="0"/>
            </a:endParaRPr>
          </a:p>
          <a:p>
            <a:pPr lvl="1" algn="just">
              <a:lnSpc>
                <a:spcPct val="100000"/>
              </a:lnSpc>
              <a:spcBef>
                <a:spcPts val="0"/>
              </a:spcBef>
              <a:buClr>
                <a:schemeClr val="accent4"/>
              </a:buClr>
              <a:buFont typeface="Wingdings" panose="05000000000000000000" pitchFamily="2" charset="2"/>
              <a:buChar char="§"/>
            </a:pPr>
            <a:endParaRPr lang="en-US" sz="1900" dirty="0">
              <a:solidFill>
                <a:schemeClr val="tx1"/>
              </a:solidFill>
              <a:latin typeface="Century Gothic" panose="020B0502020202020204" pitchFamily="34" charset="0"/>
            </a:endParaRPr>
          </a:p>
          <a:p>
            <a:pPr lvl="1" algn="just">
              <a:lnSpc>
                <a:spcPct val="100000"/>
              </a:lnSpc>
              <a:spcBef>
                <a:spcPts val="0"/>
              </a:spcBef>
              <a:buClr>
                <a:schemeClr val="accent4"/>
              </a:buClr>
              <a:buFont typeface="Wingdings" panose="05000000000000000000" pitchFamily="2" charset="2"/>
              <a:buChar char="§"/>
            </a:pPr>
            <a:endParaRPr lang="en-US" sz="1900" dirty="0">
              <a:solidFill>
                <a:schemeClr val="tx1"/>
              </a:solidFill>
              <a:latin typeface="Century Gothic" panose="020B0502020202020204" pitchFamily="34" charset="0"/>
            </a:endParaRPr>
          </a:p>
          <a:p>
            <a:pPr lvl="1" algn="just">
              <a:lnSpc>
                <a:spcPct val="100000"/>
              </a:lnSpc>
              <a:spcBef>
                <a:spcPts val="0"/>
              </a:spcBef>
              <a:buClr>
                <a:schemeClr val="accent4"/>
              </a:buClr>
              <a:buFont typeface="Wingdings" panose="05000000000000000000" pitchFamily="2" charset="2"/>
              <a:buChar char="§"/>
            </a:pPr>
            <a:endParaRPr lang="en-US" sz="1900" dirty="0">
              <a:solidFill>
                <a:schemeClr val="tx1"/>
              </a:solidFill>
              <a:latin typeface="Century Gothic" panose="020B0502020202020204" pitchFamily="34" charset="0"/>
            </a:endParaRPr>
          </a:p>
          <a:p>
            <a:pPr marL="456057" lvl="1" indent="0" algn="just">
              <a:lnSpc>
                <a:spcPct val="100000"/>
              </a:lnSpc>
              <a:spcBef>
                <a:spcPts val="0"/>
              </a:spcBef>
              <a:buClr>
                <a:schemeClr val="accent4"/>
              </a:buClr>
              <a:buNone/>
            </a:pPr>
            <a:endParaRPr lang="en-US" sz="1900" dirty="0">
              <a:solidFill>
                <a:schemeClr val="tx1"/>
              </a:solidFill>
              <a:latin typeface="Century Gothic" panose="020B0502020202020204" pitchFamily="34" charset="0"/>
            </a:endParaRPr>
          </a:p>
        </p:txBody>
      </p:sp>
      <p:sp>
        <p:nvSpPr>
          <p:cNvPr id="4" name="Slide Number Placeholder 3">
            <a:extLst>
              <a:ext uri="{FF2B5EF4-FFF2-40B4-BE49-F238E27FC236}">
                <a16:creationId xmlns:a16="http://schemas.microsoft.com/office/drawing/2014/main" xmlns="" id="{C7D2790F-713D-4AF7-A5ED-F9AC6C3DAB17}"/>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BEAD508-187F-9C41-8168-FD791BBC9830}" type="slidenum">
              <a:rPr kumimoji="0" lang="en-US" sz="119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16</a:t>
            </a:fld>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Rectangle 7"/>
          <p:cNvSpPr/>
          <p:nvPr/>
        </p:nvSpPr>
        <p:spPr>
          <a:xfrm>
            <a:off x="0" y="1022699"/>
            <a:ext cx="6858000" cy="300082"/>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xmlns="" id="{73775B70-E905-824C-A901-359EABAAA710}"/>
              </a:ext>
            </a:extLst>
          </p:cNvPr>
          <p:cNvGrpSpPr/>
          <p:nvPr/>
        </p:nvGrpSpPr>
        <p:grpSpPr>
          <a:xfrm>
            <a:off x="-3510" y="5749631"/>
            <a:ext cx="9147510" cy="1090739"/>
            <a:chOff x="-3510" y="6362651"/>
            <a:chExt cx="9147510" cy="495349"/>
          </a:xfrm>
        </p:grpSpPr>
        <p:sp>
          <p:nvSpPr>
            <p:cNvPr id="13" name="Rectangle 12">
              <a:extLst>
                <a:ext uri="{FF2B5EF4-FFF2-40B4-BE49-F238E27FC236}">
                  <a16:creationId xmlns:a16="http://schemas.microsoft.com/office/drawing/2014/main" xmlns="" id="{5F547F5F-4CE5-E94F-ABEF-4AB7838D8F74}"/>
                </a:ext>
              </a:extLst>
            </p:cNvPr>
            <p:cNvSpPr/>
            <p:nvPr/>
          </p:nvSpPr>
          <p:spPr>
            <a:xfrm>
              <a:off x="0" y="6362651"/>
              <a:ext cx="9144000" cy="495349"/>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Arial"/>
              </a:endParaRPr>
            </a:p>
          </p:txBody>
        </p:sp>
        <p:grpSp>
          <p:nvGrpSpPr>
            <p:cNvPr id="14" name="Group 13">
              <a:extLst>
                <a:ext uri="{FF2B5EF4-FFF2-40B4-BE49-F238E27FC236}">
                  <a16:creationId xmlns:a16="http://schemas.microsoft.com/office/drawing/2014/main" xmlns="" id="{E885728F-3EB1-BE44-9A7C-A569046C3D4E}"/>
                </a:ext>
              </a:extLst>
            </p:cNvPr>
            <p:cNvGrpSpPr/>
            <p:nvPr/>
          </p:nvGrpSpPr>
          <p:grpSpPr>
            <a:xfrm>
              <a:off x="-3510" y="6392059"/>
              <a:ext cx="9147510" cy="419829"/>
              <a:chOff x="-3510" y="4111828"/>
              <a:chExt cx="9147510" cy="419829"/>
            </a:xfrm>
          </p:grpSpPr>
          <p:pic>
            <p:nvPicPr>
              <p:cNvPr id="15" name="Picture 14">
                <a:extLst>
                  <a:ext uri="{FF2B5EF4-FFF2-40B4-BE49-F238E27FC236}">
                    <a16:creationId xmlns:a16="http://schemas.microsoft.com/office/drawing/2014/main" xmlns="" id="{63F5D29F-1F76-5544-95F8-FC9A229F4AB2}"/>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210865" y="4111828"/>
                <a:ext cx="6933135" cy="419829"/>
              </a:xfrm>
              <a:prstGeom prst="rect">
                <a:avLst/>
              </a:prstGeom>
            </p:spPr>
          </p:pic>
          <p:pic>
            <p:nvPicPr>
              <p:cNvPr id="16" name="Picture 15">
                <a:extLst>
                  <a:ext uri="{FF2B5EF4-FFF2-40B4-BE49-F238E27FC236}">
                    <a16:creationId xmlns:a16="http://schemas.microsoft.com/office/drawing/2014/main" xmlns="" id="{0D810342-7610-0248-ADEE-D83BE950081D}"/>
                  </a:ext>
                </a:extLst>
              </p:cNvPr>
              <p:cNvPicPr>
                <a:picLocks noChangeAspect="1"/>
              </p:cNvPicPr>
              <p:nvPr/>
            </p:nvPicPr>
            <p:blipFill>
              <a:blip r:embed="rId3"/>
              <a:stretch>
                <a:fillRect/>
              </a:stretch>
            </p:blipFill>
            <p:spPr>
              <a:xfrm>
                <a:off x="-3510" y="4145396"/>
                <a:ext cx="1309923" cy="349962"/>
              </a:xfrm>
              <a:prstGeom prst="rect">
                <a:avLst/>
              </a:prstGeom>
            </p:spPr>
          </p:pic>
          <p:pic>
            <p:nvPicPr>
              <p:cNvPr id="17" name="Picture 16" descr="Logo&#10;&#10;Description automatically generated">
                <a:extLst>
                  <a:ext uri="{FF2B5EF4-FFF2-40B4-BE49-F238E27FC236}">
                    <a16:creationId xmlns:a16="http://schemas.microsoft.com/office/drawing/2014/main" xmlns="" id="{839E9992-76F8-9149-8AF5-F2AD3F22F4B4}"/>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l="8624" t="1522"/>
              <a:stretch/>
            </p:blipFill>
            <p:spPr>
              <a:xfrm>
                <a:off x="1333296" y="4111828"/>
                <a:ext cx="780532" cy="383529"/>
              </a:xfrm>
              <a:prstGeom prst="rect">
                <a:avLst/>
              </a:prstGeom>
            </p:spPr>
          </p:pic>
        </p:grpSp>
      </p:grpSp>
    </p:spTree>
    <p:extLst>
      <p:ext uri="{BB962C8B-B14F-4D97-AF65-F5344CB8AC3E}">
        <p14:creationId xmlns:p14="http://schemas.microsoft.com/office/powerpoint/2010/main" xmlns="" val="722502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2B157E-AED8-4AA4-9DF3-BD4C84ECC50B}"/>
              </a:ext>
            </a:extLst>
          </p:cNvPr>
          <p:cNvSpPr>
            <a:spLocks noGrp="1"/>
          </p:cNvSpPr>
          <p:nvPr>
            <p:ph type="title"/>
          </p:nvPr>
        </p:nvSpPr>
        <p:spPr>
          <a:xfrm>
            <a:off x="0" y="44971"/>
            <a:ext cx="9144000" cy="973014"/>
          </a:xfrm>
        </p:spPr>
        <p:txBody>
          <a:bodyPr>
            <a:noAutofit/>
          </a:bodyPr>
          <a:lstStyle/>
          <a:p>
            <a:r>
              <a:rPr lang="en-US" sz="3000" b="1" dirty="0">
                <a:latin typeface="Century Gothic" panose="020B0502020202020204" pitchFamily="34" charset="0"/>
              </a:rPr>
              <a:t>DSI COVID-19 INTERVENTIONS  (2)</a:t>
            </a:r>
            <a:r>
              <a:rPr lang="en-US" sz="3000" dirty="0"/>
              <a:t/>
            </a:r>
            <a:br>
              <a:rPr lang="en-US" sz="3000" dirty="0"/>
            </a:br>
            <a:endParaRPr lang="en-US" sz="3000" dirty="0"/>
          </a:p>
        </p:txBody>
      </p:sp>
      <p:sp>
        <p:nvSpPr>
          <p:cNvPr id="3" name="Content Placeholder 2">
            <a:extLst>
              <a:ext uri="{FF2B5EF4-FFF2-40B4-BE49-F238E27FC236}">
                <a16:creationId xmlns:a16="http://schemas.microsoft.com/office/drawing/2014/main" xmlns="" id="{0EC7AC37-FADC-42C1-A9D6-332852BDC2E3}"/>
              </a:ext>
            </a:extLst>
          </p:cNvPr>
          <p:cNvSpPr>
            <a:spLocks noGrp="1"/>
          </p:cNvSpPr>
          <p:nvPr>
            <p:ph idx="1"/>
          </p:nvPr>
        </p:nvSpPr>
        <p:spPr>
          <a:xfrm>
            <a:off x="0" y="973015"/>
            <a:ext cx="9144000" cy="5867523"/>
          </a:xfrm>
        </p:spPr>
        <p:txBody>
          <a:bodyPr>
            <a:normAutofit/>
          </a:bodyPr>
          <a:lstStyle/>
          <a:p>
            <a:pPr marL="0" indent="0" algn="just">
              <a:lnSpc>
                <a:spcPct val="150000"/>
              </a:lnSpc>
              <a:buClr>
                <a:schemeClr val="accent4"/>
              </a:buClr>
              <a:buNone/>
            </a:pPr>
            <a:r>
              <a:rPr lang="en-US" sz="2000" b="1" i="1" dirty="0">
                <a:solidFill>
                  <a:schemeClr val="tx1"/>
                </a:solidFill>
                <a:latin typeface="Century Gothic" panose="020B0502020202020204" pitchFamily="34" charset="0"/>
              </a:rPr>
              <a:t>Media brief that highlight new scientific results on 501Y.V2</a:t>
            </a:r>
          </a:p>
          <a:p>
            <a:pPr marL="0" indent="0" algn="just">
              <a:lnSpc>
                <a:spcPct val="150000"/>
              </a:lnSpc>
              <a:buClr>
                <a:schemeClr val="accent4"/>
              </a:buClr>
              <a:buNone/>
            </a:pPr>
            <a:r>
              <a:rPr lang="en-US" sz="2000" dirty="0">
                <a:solidFill>
                  <a:schemeClr val="tx1"/>
                </a:solidFill>
                <a:latin typeface="Century Gothic" panose="020B0502020202020204" pitchFamily="34" charset="0"/>
              </a:rPr>
              <a:t> </a:t>
            </a:r>
          </a:p>
          <a:p>
            <a:pPr lvl="1" algn="just">
              <a:lnSpc>
                <a:spcPct val="150000"/>
              </a:lnSpc>
              <a:buClr>
                <a:schemeClr val="accent4"/>
              </a:buClr>
              <a:buFont typeface="Wingdings" panose="05000000000000000000" pitchFamily="2" charset="2"/>
              <a:buChar char="§"/>
            </a:pPr>
            <a:endParaRPr lang="en-US" sz="1200" dirty="0">
              <a:solidFill>
                <a:schemeClr val="tx1"/>
              </a:solidFill>
              <a:latin typeface="Century Gothic" panose="020B0502020202020204" pitchFamily="34" charset="0"/>
            </a:endParaRPr>
          </a:p>
          <a:p>
            <a:pPr lvl="1" algn="just">
              <a:lnSpc>
                <a:spcPct val="150000"/>
              </a:lnSpc>
              <a:buClr>
                <a:schemeClr val="accent4"/>
              </a:buClr>
              <a:buFont typeface="Wingdings" panose="05000000000000000000" pitchFamily="2" charset="2"/>
              <a:buChar char="§"/>
            </a:pPr>
            <a:endParaRPr lang="en-US" sz="1200" dirty="0">
              <a:solidFill>
                <a:schemeClr val="tx1"/>
              </a:solidFill>
              <a:latin typeface="Century Gothic" panose="020B0502020202020204" pitchFamily="34" charset="0"/>
            </a:endParaRPr>
          </a:p>
          <a:p>
            <a:pPr lvl="1" algn="just">
              <a:lnSpc>
                <a:spcPct val="150000"/>
              </a:lnSpc>
              <a:buClr>
                <a:schemeClr val="accent4"/>
              </a:buClr>
              <a:buFont typeface="Wingdings" panose="05000000000000000000" pitchFamily="2" charset="2"/>
              <a:buChar char="§"/>
            </a:pPr>
            <a:endParaRPr lang="en-US" sz="1200" dirty="0">
              <a:solidFill>
                <a:schemeClr val="tx1"/>
              </a:solidFill>
              <a:latin typeface="Century Gothic" panose="020B0502020202020204" pitchFamily="34" charset="0"/>
            </a:endParaRPr>
          </a:p>
          <a:p>
            <a:pPr lvl="1" algn="just">
              <a:lnSpc>
                <a:spcPct val="150000"/>
              </a:lnSpc>
              <a:buClr>
                <a:schemeClr val="accent4"/>
              </a:buClr>
              <a:buFont typeface="Wingdings" panose="05000000000000000000" pitchFamily="2" charset="2"/>
              <a:buChar char="§"/>
            </a:pPr>
            <a:endParaRPr lang="en-US" sz="1200" dirty="0">
              <a:solidFill>
                <a:schemeClr val="tx1"/>
              </a:solidFill>
              <a:latin typeface="Century Gothic" panose="020B0502020202020204" pitchFamily="34" charset="0"/>
            </a:endParaRPr>
          </a:p>
          <a:p>
            <a:pPr lvl="1" algn="just">
              <a:lnSpc>
                <a:spcPct val="150000"/>
              </a:lnSpc>
              <a:buClr>
                <a:schemeClr val="accent4"/>
              </a:buClr>
              <a:buFont typeface="Wingdings" panose="05000000000000000000" pitchFamily="2" charset="2"/>
              <a:buChar char="§"/>
            </a:pPr>
            <a:endParaRPr lang="en-US" sz="1200" dirty="0">
              <a:solidFill>
                <a:schemeClr val="tx1"/>
              </a:solidFill>
              <a:latin typeface="Century Gothic" panose="020B0502020202020204" pitchFamily="34" charset="0"/>
            </a:endParaRPr>
          </a:p>
          <a:p>
            <a:pPr marL="456057" lvl="1" indent="0" algn="just">
              <a:lnSpc>
                <a:spcPct val="150000"/>
              </a:lnSpc>
              <a:buClr>
                <a:schemeClr val="accent4"/>
              </a:buClr>
              <a:buNone/>
            </a:pPr>
            <a:endParaRPr lang="en-US" sz="1200" dirty="0">
              <a:solidFill>
                <a:schemeClr val="tx1"/>
              </a:solidFill>
              <a:latin typeface="Century Gothic" panose="020B0502020202020204" pitchFamily="34" charset="0"/>
            </a:endParaRPr>
          </a:p>
        </p:txBody>
      </p:sp>
      <p:sp>
        <p:nvSpPr>
          <p:cNvPr id="4" name="Slide Number Placeholder 3">
            <a:extLst>
              <a:ext uri="{FF2B5EF4-FFF2-40B4-BE49-F238E27FC236}">
                <a16:creationId xmlns:a16="http://schemas.microsoft.com/office/drawing/2014/main" xmlns="" id="{C7D2790F-713D-4AF7-A5ED-F9AC6C3DAB17}"/>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BEAD508-187F-9C41-8168-FD791BBC9830}" type="slidenum">
              <a:rPr kumimoji="0" lang="en-US" sz="119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17</a:t>
            </a:fld>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Rectangle 7"/>
          <p:cNvSpPr/>
          <p:nvPr/>
        </p:nvSpPr>
        <p:spPr>
          <a:xfrm>
            <a:off x="0" y="1022699"/>
            <a:ext cx="6858000" cy="300082"/>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descr="Shape&#10;&#10;Description automatically generated with low confidence">
            <a:extLst>
              <a:ext uri="{FF2B5EF4-FFF2-40B4-BE49-F238E27FC236}">
                <a16:creationId xmlns:a16="http://schemas.microsoft.com/office/drawing/2014/main" xmlns="" id="{BAF812F6-B413-DB43-868C-5E68C11A7D12}"/>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6049" y="1661088"/>
            <a:ext cx="1359024" cy="1153672"/>
          </a:xfrm>
          <a:prstGeom prst="rect">
            <a:avLst/>
          </a:prstGeom>
        </p:spPr>
      </p:pic>
      <p:pic>
        <p:nvPicPr>
          <p:cNvPr id="9" name="Picture 8" descr="Shape&#10;&#10;Description automatically generated with low confidence">
            <a:extLst>
              <a:ext uri="{FF2B5EF4-FFF2-40B4-BE49-F238E27FC236}">
                <a16:creationId xmlns:a16="http://schemas.microsoft.com/office/drawing/2014/main" xmlns="" id="{8096D4CB-F182-DC4F-9368-A405952F5A52}"/>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8843" y="2916200"/>
            <a:ext cx="1625600" cy="1192877"/>
          </a:xfrm>
          <a:prstGeom prst="rect">
            <a:avLst/>
          </a:prstGeom>
        </p:spPr>
      </p:pic>
      <p:pic>
        <p:nvPicPr>
          <p:cNvPr id="10" name="Picture 9" descr="Shape&#10;&#10;Description automatically generated with low confidence">
            <a:extLst>
              <a:ext uri="{FF2B5EF4-FFF2-40B4-BE49-F238E27FC236}">
                <a16:creationId xmlns:a16="http://schemas.microsoft.com/office/drawing/2014/main" xmlns="" id="{CF88768B-5BBF-3240-92B4-656CA5724488}"/>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17239" y="4423419"/>
            <a:ext cx="1625600" cy="1162397"/>
          </a:xfrm>
          <a:prstGeom prst="rect">
            <a:avLst/>
          </a:prstGeom>
        </p:spPr>
      </p:pic>
      <p:sp>
        <p:nvSpPr>
          <p:cNvPr id="11" name="Content Placeholder 2">
            <a:extLst>
              <a:ext uri="{FF2B5EF4-FFF2-40B4-BE49-F238E27FC236}">
                <a16:creationId xmlns:a16="http://schemas.microsoft.com/office/drawing/2014/main" xmlns="" id="{157780A2-6199-7840-96AB-447A6D367E4E}"/>
              </a:ext>
            </a:extLst>
          </p:cNvPr>
          <p:cNvSpPr txBox="1">
            <a:spLocks/>
          </p:cNvSpPr>
          <p:nvPr/>
        </p:nvSpPr>
        <p:spPr bwMode="auto">
          <a:xfrm>
            <a:off x="1445072" y="1980175"/>
            <a:ext cx="7571184" cy="34599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Century Gothic" panose="020B0502020202020204" pitchFamily="34" charset="0"/>
                <a:cs typeface="Arial"/>
              </a:rPr>
              <a:t>Update of NGS-SA and variants in SA.</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Century Gothic" panose="020B0502020202020204" pitchFamily="34" charset="0"/>
              <a:cs typeface="Arial"/>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Century Gothic" panose="020B0502020202020204" pitchFamily="34" charset="0"/>
              <a:cs typeface="Arial"/>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Century Gothic" panose="020B0502020202020204" pitchFamily="34" charset="0"/>
                <a:cs typeface="Arial"/>
              </a:rPr>
              <a:t>Effect of 501Y.V2 in neutralization of first wave virus and vaccines.</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Century Gothic" panose="020B0502020202020204" pitchFamily="34" charset="0"/>
              <a:cs typeface="Arial"/>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Century Gothic" panose="020B0502020202020204" pitchFamily="34" charset="0"/>
              <a:cs typeface="Arial"/>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Century Gothic" panose="020B0502020202020204" pitchFamily="34" charset="0"/>
              <a:cs typeface="Arial"/>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Century Gothic" panose="020B0502020202020204" pitchFamily="34" charset="0"/>
                <a:cs typeface="Arial"/>
              </a:rPr>
              <a:t>Effect of 501Y.V2 on neutralizing itself and other variants. </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Arial"/>
              <a:cs typeface="Arial"/>
            </a:endParaRPr>
          </a:p>
        </p:txBody>
      </p:sp>
      <p:grpSp>
        <p:nvGrpSpPr>
          <p:cNvPr id="12" name="Group 11">
            <a:extLst>
              <a:ext uri="{FF2B5EF4-FFF2-40B4-BE49-F238E27FC236}">
                <a16:creationId xmlns:a16="http://schemas.microsoft.com/office/drawing/2014/main" xmlns="" id="{73775B70-E905-824C-A901-359EABAAA710}"/>
              </a:ext>
            </a:extLst>
          </p:cNvPr>
          <p:cNvGrpSpPr/>
          <p:nvPr/>
        </p:nvGrpSpPr>
        <p:grpSpPr>
          <a:xfrm>
            <a:off x="-3510" y="6082755"/>
            <a:ext cx="9147510" cy="775245"/>
            <a:chOff x="-3510" y="6362651"/>
            <a:chExt cx="9147510" cy="503353"/>
          </a:xfrm>
        </p:grpSpPr>
        <p:sp>
          <p:nvSpPr>
            <p:cNvPr id="13" name="Rectangle 12">
              <a:extLst>
                <a:ext uri="{FF2B5EF4-FFF2-40B4-BE49-F238E27FC236}">
                  <a16:creationId xmlns:a16="http://schemas.microsoft.com/office/drawing/2014/main" xmlns="" id="{5F547F5F-4CE5-E94F-ABEF-4AB7838D8F74}"/>
                </a:ext>
              </a:extLst>
            </p:cNvPr>
            <p:cNvSpPr/>
            <p:nvPr/>
          </p:nvSpPr>
          <p:spPr>
            <a:xfrm>
              <a:off x="0" y="6362651"/>
              <a:ext cx="9144000" cy="495349"/>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Arial"/>
              </a:endParaRPr>
            </a:p>
          </p:txBody>
        </p:sp>
        <p:grpSp>
          <p:nvGrpSpPr>
            <p:cNvPr id="14" name="Group 13">
              <a:extLst>
                <a:ext uri="{FF2B5EF4-FFF2-40B4-BE49-F238E27FC236}">
                  <a16:creationId xmlns:a16="http://schemas.microsoft.com/office/drawing/2014/main" xmlns="" id="{E885728F-3EB1-BE44-9A7C-A569046C3D4E}"/>
                </a:ext>
              </a:extLst>
            </p:cNvPr>
            <p:cNvGrpSpPr/>
            <p:nvPr/>
          </p:nvGrpSpPr>
          <p:grpSpPr>
            <a:xfrm>
              <a:off x="-3510" y="6392059"/>
              <a:ext cx="9147510" cy="473945"/>
              <a:chOff x="-3510" y="4111828"/>
              <a:chExt cx="9147510" cy="473945"/>
            </a:xfrm>
          </p:grpSpPr>
          <p:pic>
            <p:nvPicPr>
              <p:cNvPr id="15" name="Picture 14">
                <a:extLst>
                  <a:ext uri="{FF2B5EF4-FFF2-40B4-BE49-F238E27FC236}">
                    <a16:creationId xmlns:a16="http://schemas.microsoft.com/office/drawing/2014/main" xmlns="" id="{63F5D29F-1F76-5544-95F8-FC9A229F4AB2}"/>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210865" y="4111828"/>
                <a:ext cx="6933135" cy="473945"/>
              </a:xfrm>
              <a:prstGeom prst="rect">
                <a:avLst/>
              </a:prstGeom>
            </p:spPr>
          </p:pic>
          <p:pic>
            <p:nvPicPr>
              <p:cNvPr id="16" name="Picture 15">
                <a:extLst>
                  <a:ext uri="{FF2B5EF4-FFF2-40B4-BE49-F238E27FC236}">
                    <a16:creationId xmlns:a16="http://schemas.microsoft.com/office/drawing/2014/main" xmlns="" id="{0D810342-7610-0248-ADEE-D83BE950081D}"/>
                  </a:ext>
                </a:extLst>
              </p:cNvPr>
              <p:cNvPicPr>
                <a:picLocks noChangeAspect="1"/>
              </p:cNvPicPr>
              <p:nvPr/>
            </p:nvPicPr>
            <p:blipFill>
              <a:blip r:embed="rId6"/>
              <a:stretch>
                <a:fillRect/>
              </a:stretch>
            </p:blipFill>
            <p:spPr>
              <a:xfrm>
                <a:off x="-3510" y="4145396"/>
                <a:ext cx="1309923" cy="386261"/>
              </a:xfrm>
              <a:prstGeom prst="rect">
                <a:avLst/>
              </a:prstGeom>
            </p:spPr>
          </p:pic>
          <p:pic>
            <p:nvPicPr>
              <p:cNvPr id="17" name="Picture 16" descr="Logo&#10;&#10;Description automatically generated">
                <a:extLst>
                  <a:ext uri="{FF2B5EF4-FFF2-40B4-BE49-F238E27FC236}">
                    <a16:creationId xmlns:a16="http://schemas.microsoft.com/office/drawing/2014/main" xmlns="" id="{839E9992-76F8-9149-8AF5-F2AD3F22F4B4}"/>
                  </a:ext>
                </a:extLst>
              </p:cNvPr>
              <p:cNvPicPr>
                <a:picLocks noChangeAspect="1"/>
              </p:cNvPicPr>
              <p:nvPr/>
            </p:nvPicPr>
            <p:blipFill rotWithShape="1">
              <a:blip r:embed="rId7" cstate="print">
                <a:extLst>
                  <a:ext uri="{28A0092B-C50C-407E-A947-70E740481C1C}">
                    <a14:useLocalDpi xmlns:a14="http://schemas.microsoft.com/office/drawing/2010/main" xmlns="" val="0"/>
                  </a:ext>
                </a:extLst>
              </a:blip>
              <a:srcRect l="8624" t="1522"/>
              <a:stretch/>
            </p:blipFill>
            <p:spPr>
              <a:xfrm>
                <a:off x="1333296" y="4111828"/>
                <a:ext cx="780532" cy="434024"/>
              </a:xfrm>
              <a:prstGeom prst="rect">
                <a:avLst/>
              </a:prstGeom>
            </p:spPr>
          </p:pic>
        </p:grpSp>
      </p:grpSp>
    </p:spTree>
    <p:extLst>
      <p:ext uri="{BB962C8B-B14F-4D97-AF65-F5344CB8AC3E}">
        <p14:creationId xmlns:p14="http://schemas.microsoft.com/office/powerpoint/2010/main" xmlns="" val="3621418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4627346" y="2794215"/>
            <a:ext cx="3631751" cy="873726"/>
          </a:xfrm>
          <a:prstGeom prst="roundRect">
            <a:avLst/>
          </a:prstGeom>
          <a:solidFill>
            <a:schemeClr val="bg1"/>
          </a:solidFill>
        </p:spPr>
        <p:style>
          <a:lnRef idx="3">
            <a:schemeClr val="lt1"/>
          </a:lnRef>
          <a:fillRef idx="1">
            <a:schemeClr val="accent3"/>
          </a:fillRef>
          <a:effectRef idx="1">
            <a:schemeClr val="accent3"/>
          </a:effectRef>
          <a:fontRef idx="minor">
            <a:schemeClr val="lt1"/>
          </a:fontRef>
        </p:style>
        <p:txBody>
          <a:bodyPr rtlCol="0" anchor="ctr"/>
          <a:lstStyle/>
          <a:p>
            <a:pPr>
              <a:defRPr/>
            </a:pPr>
            <a:r>
              <a:rPr lang="en-US" sz="1150" b="1" dirty="0">
                <a:solidFill>
                  <a:srgbClr val="5AB4C1">
                    <a:lumMod val="75000"/>
                  </a:srgbClr>
                </a:solidFill>
                <a:latin typeface="Calibri" panose="020F0502020204030204" pitchFamily="34" charset="0"/>
              </a:rPr>
              <a:t>Use  Community Surveys on Socio-Economic Matters</a:t>
            </a:r>
          </a:p>
          <a:p>
            <a:pPr>
              <a:defRPr/>
            </a:pPr>
            <a:r>
              <a:rPr lang="en-US" sz="1150" b="1" dirty="0">
                <a:solidFill>
                  <a:prstClr val="black"/>
                </a:solidFill>
                <a:latin typeface="Calibri" panose="020F0502020204030204" pitchFamily="34" charset="0"/>
              </a:rPr>
              <a:t>by Anchor knowledge institutions such as  HSRC, NIHSS, SAPRIN, SANSA , and others including citizen engagements (</a:t>
            </a:r>
            <a:r>
              <a:rPr lang="en-US" sz="1150" b="1" dirty="0" err="1">
                <a:solidFill>
                  <a:prstClr val="black"/>
                </a:solidFill>
                <a:latin typeface="Calibri" panose="020F0502020204030204" pitchFamily="34" charset="0"/>
              </a:rPr>
              <a:t>GovChat</a:t>
            </a:r>
            <a:r>
              <a:rPr lang="en-US" sz="1150" b="1" dirty="0">
                <a:solidFill>
                  <a:prstClr val="black"/>
                </a:solidFill>
                <a:latin typeface="Calibri" panose="020F0502020204030204" pitchFamily="34" charset="0"/>
              </a:rPr>
              <a:t>)</a:t>
            </a:r>
          </a:p>
        </p:txBody>
      </p:sp>
      <p:sp>
        <p:nvSpPr>
          <p:cNvPr id="4" name="Title 1"/>
          <p:cNvSpPr txBox="1">
            <a:spLocks/>
          </p:cNvSpPr>
          <p:nvPr/>
        </p:nvSpPr>
        <p:spPr bwMode="auto">
          <a:xfrm>
            <a:off x="167269" y="47529"/>
            <a:ext cx="8873582" cy="497724"/>
          </a:xfrm>
          <a:prstGeom prst="rect">
            <a:avLst/>
          </a:prstGeom>
          <a:solidFill>
            <a:schemeClr val="accent6">
              <a:lumMod val="75000"/>
            </a:schemeClr>
          </a:solidFill>
          <a:ln>
            <a:noFill/>
          </a:ln>
          <a:extLst>
            <a:ext uri="{FAA26D3D-D897-4be2-8F04-BA451C77F1D7}">
              <ma14:placeholderFlag xmlns="" xmlns:ma14="http://schemas.microsoft.com/office/mac/drawingml/2011/main" val="1"/>
            </a:ext>
          </a:extLst>
        </p:spPr>
        <p:txBody>
          <a:bodyPr vert="horz" wrap="square" lIns="51435" tIns="25718" rIns="51435" bIns="25718" numCol="1" anchor="ctr" anchorCtr="0" compatLnSpc="1">
            <a:prstTxWarp prst="textNoShape">
              <a:avLst/>
            </a:prstTxWarp>
          </a:bodyPr>
          <a:lstStyle>
            <a:lvl1pPr algn="l" defTabSz="457200" rtl="0" eaLnBrk="0" fontAlgn="base" hangingPunct="0">
              <a:spcBef>
                <a:spcPct val="0"/>
              </a:spcBef>
              <a:spcAft>
                <a:spcPct val="0"/>
              </a:spcAft>
              <a:defRPr sz="2800" b="1" kern="1200">
                <a:solidFill>
                  <a:srgbClr val="10253F"/>
                </a:solidFill>
                <a:latin typeface="Arial"/>
                <a:ea typeface="ＭＳ Ｐゴシック" charset="0"/>
                <a:cs typeface="Arial"/>
              </a:defRPr>
            </a:lvl1pPr>
            <a:lvl2pPr algn="l" defTabSz="457200" rtl="0" eaLnBrk="0" fontAlgn="base" hangingPunct="0">
              <a:spcBef>
                <a:spcPct val="0"/>
              </a:spcBef>
              <a:spcAft>
                <a:spcPct val="0"/>
              </a:spcAft>
              <a:defRPr sz="2800" b="1">
                <a:solidFill>
                  <a:schemeClr val="bg1"/>
                </a:solidFill>
                <a:latin typeface="Arial" panose="020B0604020202020204" pitchFamily="34" charset="0"/>
                <a:ea typeface="ＭＳ Ｐゴシック" charset="0"/>
                <a:cs typeface="Arial" panose="020B0604020202020204" pitchFamily="34" charset="0"/>
              </a:defRPr>
            </a:lvl2pPr>
            <a:lvl3pPr algn="l" defTabSz="457200" rtl="0" eaLnBrk="0" fontAlgn="base" hangingPunct="0">
              <a:spcBef>
                <a:spcPct val="0"/>
              </a:spcBef>
              <a:spcAft>
                <a:spcPct val="0"/>
              </a:spcAft>
              <a:defRPr sz="2800" b="1">
                <a:solidFill>
                  <a:schemeClr val="bg1"/>
                </a:solidFill>
                <a:latin typeface="Arial" panose="020B0604020202020204" pitchFamily="34" charset="0"/>
                <a:ea typeface="ＭＳ Ｐゴシック" charset="0"/>
                <a:cs typeface="Arial" panose="020B0604020202020204" pitchFamily="34" charset="0"/>
              </a:defRPr>
            </a:lvl3pPr>
            <a:lvl4pPr algn="l" defTabSz="457200" rtl="0" eaLnBrk="0" fontAlgn="base" hangingPunct="0">
              <a:spcBef>
                <a:spcPct val="0"/>
              </a:spcBef>
              <a:spcAft>
                <a:spcPct val="0"/>
              </a:spcAft>
              <a:defRPr sz="2800" b="1">
                <a:solidFill>
                  <a:schemeClr val="bg1"/>
                </a:solidFill>
                <a:latin typeface="Arial" panose="020B0604020202020204" pitchFamily="34" charset="0"/>
                <a:ea typeface="ＭＳ Ｐゴシック" charset="0"/>
                <a:cs typeface="Arial" panose="020B0604020202020204" pitchFamily="34" charset="0"/>
              </a:defRPr>
            </a:lvl4pPr>
            <a:lvl5pPr algn="l" defTabSz="457200" rtl="0" eaLnBrk="0" fontAlgn="base" hangingPunct="0">
              <a:spcBef>
                <a:spcPct val="0"/>
              </a:spcBef>
              <a:spcAft>
                <a:spcPct val="0"/>
              </a:spcAft>
              <a:defRPr sz="2800" b="1">
                <a:solidFill>
                  <a:schemeClr val="bg1"/>
                </a:solidFill>
                <a:latin typeface="Arial" panose="020B0604020202020204" pitchFamily="34" charset="0"/>
                <a:ea typeface="ＭＳ Ｐゴシック" charset="0"/>
                <a:cs typeface="Arial" panose="020B0604020202020204" pitchFamily="34" charset="0"/>
              </a:defRPr>
            </a:lvl5pPr>
            <a:lvl6pPr marL="457200" algn="l" defTabSz="457200" rtl="0" fontAlgn="base">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914400" algn="l" defTabSz="457200" rtl="0" fontAlgn="base">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1371600" algn="l" defTabSz="457200" rtl="0" fontAlgn="base">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1828800" algn="l" defTabSz="457200" rtl="0" fontAlgn="base">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defTabSz="342900">
              <a:defRPr/>
            </a:pPr>
            <a:r>
              <a:rPr lang="en-US" sz="3300" dirty="0">
                <a:solidFill>
                  <a:prstClr val="white"/>
                </a:solidFill>
                <a:latin typeface="Century Gothic" panose="020B0502020202020204" pitchFamily="34" charset="0"/>
              </a:rPr>
              <a:t>National Policy Data Observatory (NPDO)</a:t>
            </a:r>
            <a:endParaRPr lang="en-ZA" sz="3300" dirty="0">
              <a:solidFill>
                <a:prstClr val="white"/>
              </a:solidFill>
              <a:latin typeface="Century Gothic" panose="020B0502020202020204" pitchFamily="34" charset="0"/>
            </a:endParaRPr>
          </a:p>
        </p:txBody>
      </p:sp>
      <p:sp>
        <p:nvSpPr>
          <p:cNvPr id="12" name="Rounded Rectangle 11"/>
          <p:cNvSpPr/>
          <p:nvPr/>
        </p:nvSpPr>
        <p:spPr>
          <a:xfrm>
            <a:off x="294970" y="1598401"/>
            <a:ext cx="4041057" cy="895930"/>
          </a:xfrm>
          <a:prstGeom prst="roundRect">
            <a:avLst/>
          </a:prstGeom>
          <a:solidFill>
            <a:schemeClr val="bg1"/>
          </a:solidFill>
        </p:spPr>
        <p:style>
          <a:lnRef idx="3">
            <a:schemeClr val="lt1"/>
          </a:lnRef>
          <a:fillRef idx="1">
            <a:schemeClr val="accent3"/>
          </a:fillRef>
          <a:effectRef idx="1">
            <a:schemeClr val="accent3"/>
          </a:effectRef>
          <a:fontRef idx="minor">
            <a:schemeClr val="lt1"/>
          </a:fontRef>
        </p:style>
        <p:txBody>
          <a:bodyPr rtlCol="0" anchor="ctr"/>
          <a:lstStyle/>
          <a:p>
            <a:pPr>
              <a:defRPr/>
            </a:pPr>
            <a:r>
              <a:rPr lang="en-US" sz="1150" b="1" dirty="0">
                <a:solidFill>
                  <a:srgbClr val="5AB4C1">
                    <a:lumMod val="75000"/>
                  </a:srgbClr>
                </a:solidFill>
                <a:latin typeface="Calibri" panose="020F0502020204030204" pitchFamily="34" charset="0"/>
              </a:rPr>
              <a:t>Data Insights on COVID-19</a:t>
            </a:r>
            <a:r>
              <a:rPr lang="en-US" sz="1150" b="1" dirty="0">
                <a:solidFill>
                  <a:srgbClr val="333333"/>
                </a:solidFill>
                <a:latin typeface="Calibri" panose="020F0502020204030204" pitchFamily="34" charset="0"/>
              </a:rPr>
              <a:t/>
            </a:r>
            <a:br>
              <a:rPr lang="en-US" sz="1150" b="1" dirty="0">
                <a:solidFill>
                  <a:srgbClr val="333333"/>
                </a:solidFill>
                <a:latin typeface="Calibri" panose="020F0502020204030204" pitchFamily="34" charset="0"/>
              </a:rPr>
            </a:br>
            <a:r>
              <a:rPr lang="en-US" sz="1150" b="1" dirty="0">
                <a:solidFill>
                  <a:srgbClr val="333333"/>
                </a:solidFill>
                <a:latin typeface="Calibri" panose="020F0502020204030204" pitchFamily="34" charset="0"/>
              </a:rPr>
              <a:t>COVID-19 provincial, districts, national data including trends, analytics, models and strategies, rolling averages, mortality, and hospitalization surveillance including global monitoring of the pandemic, vaccinations and variants</a:t>
            </a:r>
            <a:endParaRPr lang="en-ZA" sz="1150" b="1" dirty="0">
              <a:solidFill>
                <a:prstClr val="white"/>
              </a:solidFill>
              <a:latin typeface="Arial"/>
            </a:endParaRPr>
          </a:p>
        </p:txBody>
      </p:sp>
      <p:sp>
        <p:nvSpPr>
          <p:cNvPr id="14" name="Rounded Rectangle 13"/>
          <p:cNvSpPr/>
          <p:nvPr/>
        </p:nvSpPr>
        <p:spPr>
          <a:xfrm>
            <a:off x="294970" y="2590098"/>
            <a:ext cx="3552063" cy="1055989"/>
          </a:xfrm>
          <a:prstGeom prst="roundRect">
            <a:avLst/>
          </a:prstGeom>
          <a:solidFill>
            <a:schemeClr val="bg1"/>
          </a:solidFill>
        </p:spPr>
        <p:style>
          <a:lnRef idx="3">
            <a:schemeClr val="lt1"/>
          </a:lnRef>
          <a:fillRef idx="1">
            <a:schemeClr val="accent3"/>
          </a:fillRef>
          <a:effectRef idx="1">
            <a:schemeClr val="accent3"/>
          </a:effectRef>
          <a:fontRef idx="minor">
            <a:schemeClr val="lt1"/>
          </a:fontRef>
        </p:style>
        <p:txBody>
          <a:bodyPr rtlCol="0" anchor="ctr"/>
          <a:lstStyle/>
          <a:p>
            <a:pPr>
              <a:defRPr/>
            </a:pPr>
            <a:r>
              <a:rPr lang="en-US" sz="1150" b="1" dirty="0">
                <a:solidFill>
                  <a:srgbClr val="5AB4C1">
                    <a:lumMod val="75000"/>
                  </a:srgbClr>
                </a:solidFill>
                <a:latin typeface="Calibri" panose="020F0502020204030204" pitchFamily="34" charset="0"/>
              </a:rPr>
              <a:t>District Profiles</a:t>
            </a:r>
            <a:br>
              <a:rPr lang="en-US" sz="1150" b="1" dirty="0">
                <a:solidFill>
                  <a:srgbClr val="5AB4C1">
                    <a:lumMod val="75000"/>
                  </a:srgbClr>
                </a:solidFill>
                <a:latin typeface="Calibri" panose="020F0502020204030204" pitchFamily="34" charset="0"/>
              </a:rPr>
            </a:br>
            <a:r>
              <a:rPr lang="en-US" sz="1150" b="1" dirty="0">
                <a:solidFill>
                  <a:srgbClr val="333333"/>
                </a:solidFill>
                <a:latin typeface="Calibri" panose="020F0502020204030204" pitchFamily="34" charset="0"/>
              </a:rPr>
              <a:t>Demographics, households, service delivery, water, electricity education, district financial status, and many more insights .</a:t>
            </a:r>
          </a:p>
          <a:p>
            <a:pPr>
              <a:defRPr/>
            </a:pPr>
            <a:r>
              <a:rPr lang="en-US" sz="1150" b="1" dirty="0">
                <a:solidFill>
                  <a:srgbClr val="C00000"/>
                </a:solidFill>
                <a:latin typeface="Calibri" panose="020F0502020204030204" pitchFamily="34" charset="0"/>
              </a:rPr>
              <a:t>Others</a:t>
            </a:r>
            <a:r>
              <a:rPr lang="en-US" sz="1150" b="1" dirty="0">
                <a:solidFill>
                  <a:srgbClr val="333333"/>
                </a:solidFill>
                <a:latin typeface="Calibri" panose="020F0502020204030204" pitchFamily="34" charset="0"/>
              </a:rPr>
              <a:t> include individual surveillance episodes in rural districts from SAPRIN considered as well. </a:t>
            </a:r>
            <a:endParaRPr lang="en-ZA" sz="1150" b="1" dirty="0">
              <a:solidFill>
                <a:srgbClr val="333333"/>
              </a:solidFill>
              <a:latin typeface="Calibri" panose="020F0502020204030204" pitchFamily="34" charset="0"/>
            </a:endParaRPr>
          </a:p>
        </p:txBody>
      </p:sp>
      <p:sp>
        <p:nvSpPr>
          <p:cNvPr id="16" name="Rounded Rectangle 15"/>
          <p:cNvSpPr/>
          <p:nvPr/>
        </p:nvSpPr>
        <p:spPr>
          <a:xfrm>
            <a:off x="294970" y="3760641"/>
            <a:ext cx="3559276" cy="874626"/>
          </a:xfrm>
          <a:prstGeom prst="roundRect">
            <a:avLst/>
          </a:prstGeom>
          <a:solidFill>
            <a:schemeClr val="bg1"/>
          </a:solidFill>
        </p:spPr>
        <p:style>
          <a:lnRef idx="3">
            <a:schemeClr val="lt1"/>
          </a:lnRef>
          <a:fillRef idx="1">
            <a:schemeClr val="accent3"/>
          </a:fillRef>
          <a:effectRef idx="1">
            <a:schemeClr val="accent3"/>
          </a:effectRef>
          <a:fontRef idx="minor">
            <a:schemeClr val="lt1"/>
          </a:fontRef>
        </p:style>
        <p:txBody>
          <a:bodyPr rtlCol="0" anchor="ctr"/>
          <a:lstStyle/>
          <a:p>
            <a:pPr>
              <a:defRPr/>
            </a:pPr>
            <a:r>
              <a:rPr lang="en-US" sz="1150" b="1" dirty="0">
                <a:solidFill>
                  <a:srgbClr val="5AB4C1">
                    <a:lumMod val="75000"/>
                  </a:srgbClr>
                </a:solidFill>
                <a:latin typeface="Calibri" panose="020F0502020204030204" pitchFamily="34" charset="0"/>
              </a:rPr>
              <a:t>Mobility Patterns</a:t>
            </a:r>
          </a:p>
          <a:p>
            <a:pPr algn="just">
              <a:defRPr/>
            </a:pPr>
            <a:r>
              <a:rPr lang="en-US" sz="1150" b="1" dirty="0">
                <a:solidFill>
                  <a:srgbClr val="333333"/>
                </a:solidFill>
                <a:latin typeface="Calibri" panose="020F0502020204030204" pitchFamily="34" charset="0"/>
              </a:rPr>
              <a:t>Understand the mobility citizens across all levels (national, district, municipality, and wards) to understand lock-down compliance (e.g. </a:t>
            </a:r>
            <a:r>
              <a:rPr lang="en-US" sz="1150" b="1" i="1" dirty="0">
                <a:solidFill>
                  <a:srgbClr val="C00000"/>
                </a:solidFill>
                <a:latin typeface="Calibri" panose="020F0502020204030204" pitchFamily="34" charset="0"/>
              </a:rPr>
              <a:t>monitoring curfews, restrictions </a:t>
            </a:r>
            <a:r>
              <a:rPr lang="en-US" sz="1150" b="1" dirty="0" err="1">
                <a:solidFill>
                  <a:srgbClr val="333333"/>
                </a:solidFill>
                <a:latin typeface="Calibri" panose="020F0502020204030204" pitchFamily="34" charset="0"/>
              </a:rPr>
              <a:t>etc</a:t>
            </a:r>
            <a:r>
              <a:rPr lang="en-US" sz="1150" b="1" dirty="0">
                <a:solidFill>
                  <a:srgbClr val="333333"/>
                </a:solidFill>
                <a:latin typeface="Calibri" panose="020F0502020204030204" pitchFamily="34" charset="0"/>
              </a:rPr>
              <a:t>) and possible super-spreaders</a:t>
            </a:r>
            <a:endParaRPr lang="en-ZA" sz="1150" b="1" dirty="0">
              <a:solidFill>
                <a:srgbClr val="333333"/>
              </a:solidFill>
              <a:latin typeface="Calibri" panose="020F0502020204030204" pitchFamily="34" charset="0"/>
            </a:endParaRPr>
          </a:p>
        </p:txBody>
      </p:sp>
      <p:sp>
        <p:nvSpPr>
          <p:cNvPr id="18" name="Rounded Rectangle 17"/>
          <p:cNvSpPr/>
          <p:nvPr/>
        </p:nvSpPr>
        <p:spPr>
          <a:xfrm>
            <a:off x="294969" y="5624447"/>
            <a:ext cx="3559277" cy="1043577"/>
          </a:xfrm>
          <a:prstGeom prst="roundRect">
            <a:avLst/>
          </a:prstGeom>
          <a:solidFill>
            <a:schemeClr val="bg1"/>
          </a:solidFill>
        </p:spPr>
        <p:style>
          <a:lnRef idx="3">
            <a:schemeClr val="lt1"/>
          </a:lnRef>
          <a:fillRef idx="1">
            <a:schemeClr val="accent3"/>
          </a:fillRef>
          <a:effectRef idx="1">
            <a:schemeClr val="accent3"/>
          </a:effectRef>
          <a:fontRef idx="minor">
            <a:schemeClr val="lt1"/>
          </a:fontRef>
        </p:style>
        <p:txBody>
          <a:bodyPr rtlCol="0" anchor="ctr"/>
          <a:lstStyle/>
          <a:p>
            <a:pPr>
              <a:defRPr/>
            </a:pPr>
            <a:r>
              <a:rPr lang="en-US" sz="1150" b="1" dirty="0">
                <a:solidFill>
                  <a:srgbClr val="5AB4C1">
                    <a:lumMod val="75000"/>
                  </a:srgbClr>
                </a:solidFill>
                <a:latin typeface="Calibri" panose="020F0502020204030204" pitchFamily="34" charset="0"/>
              </a:rPr>
              <a:t>National Government Online Data Portal (National Treasury)</a:t>
            </a:r>
          </a:p>
          <a:p>
            <a:pPr>
              <a:defRPr/>
            </a:pPr>
            <a:r>
              <a:rPr lang="en-US" sz="1150" b="1" dirty="0">
                <a:solidFill>
                  <a:srgbClr val="333333"/>
                </a:solidFill>
                <a:latin typeface="Calibri" panose="020F0502020204030204" pitchFamily="34" charset="0"/>
              </a:rPr>
              <a:t>Linking directly to up to date data sources on government budgets and interventions including infrastructure projects at different government levels (e.g. national, departmental, districts and so on)</a:t>
            </a:r>
            <a:endParaRPr lang="en-ZA" sz="1150" b="1" dirty="0">
              <a:solidFill>
                <a:srgbClr val="333333"/>
              </a:solidFill>
              <a:latin typeface="Calibri" panose="020F0502020204030204" pitchFamily="34" charset="0"/>
            </a:endParaRPr>
          </a:p>
        </p:txBody>
      </p:sp>
      <p:sp>
        <p:nvSpPr>
          <p:cNvPr id="20" name="Rounded Rectangle 19"/>
          <p:cNvSpPr/>
          <p:nvPr/>
        </p:nvSpPr>
        <p:spPr>
          <a:xfrm>
            <a:off x="294969" y="4728867"/>
            <a:ext cx="3559277" cy="788642"/>
          </a:xfrm>
          <a:prstGeom prst="roundRect">
            <a:avLst/>
          </a:prstGeom>
          <a:solidFill>
            <a:schemeClr val="bg1"/>
          </a:solidFill>
        </p:spPr>
        <p:style>
          <a:lnRef idx="3">
            <a:schemeClr val="lt1"/>
          </a:lnRef>
          <a:fillRef idx="1">
            <a:schemeClr val="accent3"/>
          </a:fillRef>
          <a:effectRef idx="1">
            <a:schemeClr val="accent3"/>
          </a:effectRef>
          <a:fontRef idx="minor">
            <a:schemeClr val="lt1"/>
          </a:fontRef>
        </p:style>
        <p:txBody>
          <a:bodyPr rtlCol="0" anchor="ctr"/>
          <a:lstStyle/>
          <a:p>
            <a:pPr algn="just">
              <a:defRPr/>
            </a:pPr>
            <a:r>
              <a:rPr lang="en-US" sz="1150" b="1" dirty="0">
                <a:solidFill>
                  <a:srgbClr val="5AB4C1">
                    <a:lumMod val="75000"/>
                  </a:srgbClr>
                </a:solidFill>
                <a:latin typeface="Calibri" panose="020F0502020204030204" pitchFamily="34" charset="0"/>
              </a:rPr>
              <a:t>Social Sentimental Analysis</a:t>
            </a:r>
          </a:p>
          <a:p>
            <a:pPr algn="just">
              <a:defRPr/>
            </a:pPr>
            <a:r>
              <a:rPr lang="en-US" sz="1150" b="1" dirty="0">
                <a:solidFill>
                  <a:srgbClr val="333333"/>
                </a:solidFill>
                <a:latin typeface="Calibri" panose="020F0502020204030204" pitchFamily="34" charset="0"/>
              </a:rPr>
              <a:t>collecting daily social medial data to measure national sentiment analysis around various topics including measuring the pandemic fatigue, misinformation, and unrests</a:t>
            </a:r>
            <a:endParaRPr lang="en-ZA" sz="1150" b="1" dirty="0">
              <a:solidFill>
                <a:srgbClr val="333333"/>
              </a:solidFill>
              <a:latin typeface="Calibri" panose="020F0502020204030204" pitchFamily="34" charset="0"/>
            </a:endParaRPr>
          </a:p>
        </p:txBody>
      </p:sp>
      <p:sp>
        <p:nvSpPr>
          <p:cNvPr id="21" name="Rounded Rectangle 20"/>
          <p:cNvSpPr/>
          <p:nvPr/>
        </p:nvSpPr>
        <p:spPr>
          <a:xfrm>
            <a:off x="4604061" y="1598401"/>
            <a:ext cx="4436791" cy="1083271"/>
          </a:xfrm>
          <a:prstGeom prst="roundRect">
            <a:avLst/>
          </a:prstGeom>
          <a:solidFill>
            <a:schemeClr val="bg1"/>
          </a:solidFill>
        </p:spPr>
        <p:style>
          <a:lnRef idx="3">
            <a:schemeClr val="lt1"/>
          </a:lnRef>
          <a:fillRef idx="1">
            <a:schemeClr val="accent3"/>
          </a:fillRef>
          <a:effectRef idx="1">
            <a:schemeClr val="accent3"/>
          </a:effectRef>
          <a:fontRef idx="minor">
            <a:schemeClr val="lt1"/>
          </a:fontRef>
        </p:style>
        <p:txBody>
          <a:bodyPr rtlCol="0" anchor="ctr"/>
          <a:lstStyle/>
          <a:p>
            <a:pPr>
              <a:defRPr/>
            </a:pPr>
            <a:r>
              <a:rPr lang="en-US" sz="1150" b="1" dirty="0">
                <a:solidFill>
                  <a:srgbClr val="5AB4C1">
                    <a:lumMod val="75000"/>
                  </a:srgbClr>
                </a:solidFill>
                <a:latin typeface="Calibri" panose="020F0502020204030204" pitchFamily="34" charset="0"/>
              </a:rPr>
              <a:t>Data Insights and Projections</a:t>
            </a:r>
          </a:p>
          <a:p>
            <a:pPr>
              <a:defRPr/>
            </a:pPr>
            <a:r>
              <a:rPr lang="en-US" sz="1150" b="1" dirty="0">
                <a:solidFill>
                  <a:prstClr val="black"/>
                </a:solidFill>
                <a:latin typeface="Calibri" panose="020F0502020204030204" pitchFamily="34" charset="0"/>
              </a:rPr>
              <a:t>Use available data to research and evaluate surge across different areas (districts and provinces), and this includes assessing impact of “waves” across different districts and countries. </a:t>
            </a:r>
            <a:r>
              <a:rPr lang="en-US" sz="1150" b="1" dirty="0">
                <a:solidFill>
                  <a:srgbClr val="333333"/>
                </a:solidFill>
                <a:latin typeface="Calibri" panose="020F0502020204030204" pitchFamily="34" charset="0"/>
              </a:rPr>
              <a:t>forecasting of  the next hotspots or problematic areas using movement data and geospatial case data, and other sources of data</a:t>
            </a:r>
            <a:endParaRPr lang="en-US" sz="1150" b="1" dirty="0">
              <a:solidFill>
                <a:srgbClr val="C00000"/>
              </a:solidFill>
              <a:latin typeface="Calibri" panose="020F0502020204030204" pitchFamily="34" charset="0"/>
            </a:endParaRPr>
          </a:p>
        </p:txBody>
      </p:sp>
      <p:sp>
        <p:nvSpPr>
          <p:cNvPr id="35" name="Rounded Rectangle 34"/>
          <p:cNvSpPr/>
          <p:nvPr/>
        </p:nvSpPr>
        <p:spPr>
          <a:xfrm>
            <a:off x="4604060" y="3811426"/>
            <a:ext cx="4323630" cy="835357"/>
          </a:xfrm>
          <a:prstGeom prst="roundRect">
            <a:avLst/>
          </a:prstGeom>
          <a:solidFill>
            <a:schemeClr val="bg1"/>
          </a:solidFill>
        </p:spPr>
        <p:style>
          <a:lnRef idx="3">
            <a:schemeClr val="lt1"/>
          </a:lnRef>
          <a:fillRef idx="1">
            <a:schemeClr val="accent3"/>
          </a:fillRef>
          <a:effectRef idx="1">
            <a:schemeClr val="accent3"/>
          </a:effectRef>
          <a:fontRef idx="minor">
            <a:schemeClr val="lt1"/>
          </a:fontRef>
        </p:style>
        <p:txBody>
          <a:bodyPr rtlCol="0" anchor="ctr"/>
          <a:lstStyle/>
          <a:p>
            <a:pPr>
              <a:defRPr/>
            </a:pPr>
            <a:r>
              <a:rPr lang="en-US" sz="1150" b="1" dirty="0">
                <a:solidFill>
                  <a:srgbClr val="5AB4C1">
                    <a:lumMod val="75000"/>
                  </a:srgbClr>
                </a:solidFill>
                <a:latin typeface="Calibri" panose="020F0502020204030204" pitchFamily="34" charset="0"/>
              </a:rPr>
              <a:t>IMC </a:t>
            </a:r>
            <a:r>
              <a:rPr lang="en-US" sz="1150" b="1" dirty="0" err="1">
                <a:solidFill>
                  <a:srgbClr val="5AB4C1">
                    <a:lumMod val="75000"/>
                  </a:srgbClr>
                </a:solidFill>
                <a:latin typeface="Calibri" panose="020F0502020204030204" pitchFamily="34" charset="0"/>
              </a:rPr>
              <a:t>Workstream</a:t>
            </a:r>
            <a:r>
              <a:rPr lang="en-US" sz="1150" b="1" dirty="0">
                <a:solidFill>
                  <a:srgbClr val="5AB4C1">
                    <a:lumMod val="75000"/>
                  </a:srgbClr>
                </a:solidFill>
                <a:latin typeface="Calibri" panose="020F0502020204030204" pitchFamily="34" charset="0"/>
              </a:rPr>
              <a:t> 4 on Research, Oversight and Monitoring </a:t>
            </a:r>
          </a:p>
          <a:p>
            <a:pPr>
              <a:defRPr/>
            </a:pPr>
            <a:r>
              <a:rPr lang="en-US" sz="1150" b="1" dirty="0">
                <a:solidFill>
                  <a:prstClr val="black"/>
                </a:solidFill>
                <a:latin typeface="Calibri" panose="020F0502020204030204" pitchFamily="34" charset="0"/>
              </a:rPr>
              <a:t>Support the IMC on vaccine-rollout including conducting research on various aspects and data collection, monitoring of indicators, modelling, and forecasting</a:t>
            </a:r>
          </a:p>
        </p:txBody>
      </p:sp>
      <p:sp>
        <p:nvSpPr>
          <p:cNvPr id="34" name="Rounded Rectangle 33"/>
          <p:cNvSpPr/>
          <p:nvPr/>
        </p:nvSpPr>
        <p:spPr>
          <a:xfrm>
            <a:off x="4627345" y="4821941"/>
            <a:ext cx="3808732" cy="777862"/>
          </a:xfrm>
          <a:prstGeom prst="roundRect">
            <a:avLst/>
          </a:prstGeom>
          <a:solidFill>
            <a:schemeClr val="bg1"/>
          </a:solidFill>
        </p:spPr>
        <p:style>
          <a:lnRef idx="3">
            <a:schemeClr val="lt1"/>
          </a:lnRef>
          <a:fillRef idx="1">
            <a:schemeClr val="accent3"/>
          </a:fillRef>
          <a:effectRef idx="1">
            <a:schemeClr val="accent3"/>
          </a:effectRef>
          <a:fontRef idx="minor">
            <a:schemeClr val="lt1"/>
          </a:fontRef>
        </p:style>
        <p:txBody>
          <a:bodyPr rtlCol="0" anchor="ctr"/>
          <a:lstStyle/>
          <a:p>
            <a:pPr>
              <a:defRPr/>
            </a:pPr>
            <a:r>
              <a:rPr lang="en-US" sz="1150" b="1" dirty="0">
                <a:solidFill>
                  <a:srgbClr val="5AB4C1">
                    <a:lumMod val="75000"/>
                  </a:srgbClr>
                </a:solidFill>
                <a:latin typeface="Calibri" panose="020F0502020204030204" pitchFamily="34" charset="0"/>
              </a:rPr>
              <a:t>Global Trends </a:t>
            </a:r>
          </a:p>
          <a:p>
            <a:pPr>
              <a:defRPr/>
            </a:pPr>
            <a:r>
              <a:rPr lang="en-US" sz="1150" b="1" dirty="0">
                <a:solidFill>
                  <a:srgbClr val="333333"/>
                </a:solidFill>
                <a:latin typeface="Calibri" panose="020F0502020204030204" pitchFamily="34" charset="0"/>
              </a:rPr>
              <a:t>Research and monitoring of global trends on various socio-economic interventions such as vaccinations, COVID-19, and many other topics as required</a:t>
            </a:r>
            <a:endParaRPr lang="en-ZA" sz="1150" b="1" dirty="0">
              <a:solidFill>
                <a:srgbClr val="C00000"/>
              </a:solidFill>
              <a:latin typeface="Calibri" panose="020F0502020204030204" pitchFamily="34" charset="0"/>
            </a:endParaRPr>
          </a:p>
        </p:txBody>
      </p:sp>
      <p:sp>
        <p:nvSpPr>
          <p:cNvPr id="2" name="Rectangle 1"/>
          <p:cNvSpPr/>
          <p:nvPr/>
        </p:nvSpPr>
        <p:spPr>
          <a:xfrm>
            <a:off x="167269" y="555378"/>
            <a:ext cx="8873582" cy="938719"/>
          </a:xfrm>
          <a:prstGeom prst="rect">
            <a:avLst/>
          </a:prstGeom>
          <a:solidFill>
            <a:schemeClr val="bg1"/>
          </a:solidFill>
        </p:spPr>
        <p:txBody>
          <a:bodyPr wrap="square">
            <a:spAutoFit/>
          </a:bodyPr>
          <a:lstStyle/>
          <a:p>
            <a:pPr algn="just">
              <a:defRPr/>
            </a:pPr>
            <a:r>
              <a:rPr lang="en-ZA" sz="1100" dirty="0">
                <a:solidFill>
                  <a:prstClr val="black"/>
                </a:solidFill>
                <a:latin typeface="Arial" panose="020B0604020202020204" pitchFamily="34" charset="0"/>
                <a:ea typeface="Times New Roman" panose="02020603050405020304" pitchFamily="18" charset="0"/>
              </a:rPr>
              <a:t>The NPDO is a government-led, national policy data observatory currently incubated at the Council for Scientific and Industrial Research’s (CSIR). The Data and Decision Support Centre, which is housed in a secure facility at the CSIR, provides data collection and storage services, analytics, trends and dashboards on various socio-economic indicators. The data and insights generated by the Data Centre are already a significant input for NATJOINTS, Inter-Ministerial Committee (IMC) on Vaccination and other departments such as Department of Planning Monitoring and Evaluation (DPME) and Government Communication and Information System (GCIS). </a:t>
            </a:r>
            <a:endParaRPr lang="en-ZA" sz="1100" dirty="0">
              <a:solidFill>
                <a:prstClr val="black"/>
              </a:solidFill>
              <a:latin typeface="Times New Roman" panose="02020603050405020304" pitchFamily="18" charset="0"/>
              <a:ea typeface="Times New Roman" panose="02020603050405020304" pitchFamily="18" charset="0"/>
            </a:endParaRPr>
          </a:p>
        </p:txBody>
      </p:sp>
      <p:sp>
        <p:nvSpPr>
          <p:cNvPr id="15" name="Rounded Rectangle 14"/>
          <p:cNvSpPr/>
          <p:nvPr/>
        </p:nvSpPr>
        <p:spPr>
          <a:xfrm>
            <a:off x="4627345" y="5761703"/>
            <a:ext cx="3277790" cy="906320"/>
          </a:xfrm>
          <a:prstGeom prst="roundRect">
            <a:avLst/>
          </a:prstGeom>
          <a:solidFill>
            <a:schemeClr val="bg1"/>
          </a:solidFill>
        </p:spPr>
        <p:style>
          <a:lnRef idx="3">
            <a:schemeClr val="lt1"/>
          </a:lnRef>
          <a:fillRef idx="1">
            <a:schemeClr val="accent3"/>
          </a:fillRef>
          <a:effectRef idx="1">
            <a:schemeClr val="accent3"/>
          </a:effectRef>
          <a:fontRef idx="minor">
            <a:schemeClr val="lt1"/>
          </a:fontRef>
        </p:style>
        <p:txBody>
          <a:bodyPr rtlCol="0" anchor="ctr"/>
          <a:lstStyle/>
          <a:p>
            <a:pPr>
              <a:defRPr/>
            </a:pPr>
            <a:r>
              <a:rPr lang="en-US" sz="1150" b="1" dirty="0">
                <a:solidFill>
                  <a:srgbClr val="5AB4C1">
                    <a:lumMod val="75000"/>
                  </a:srgbClr>
                </a:solidFill>
                <a:latin typeface="Calibri" panose="020F0502020204030204" pitchFamily="34" charset="0"/>
              </a:rPr>
              <a:t>Other Research Data Sources</a:t>
            </a:r>
          </a:p>
          <a:p>
            <a:pPr>
              <a:defRPr/>
            </a:pPr>
            <a:r>
              <a:rPr lang="en-US" sz="1150" b="1" dirty="0">
                <a:solidFill>
                  <a:srgbClr val="333333"/>
                </a:solidFill>
                <a:latin typeface="Calibri" panose="020F0502020204030204" pitchFamily="34" charset="0"/>
              </a:rPr>
              <a:t>Collates myriad of R&amp;D reports including data for different types of analysis and decision-making</a:t>
            </a:r>
            <a:endParaRPr lang="en-ZA" sz="1150" b="1" dirty="0">
              <a:solidFill>
                <a:srgbClr val="C00000"/>
              </a:solidFill>
              <a:latin typeface="Calibri" panose="020F0502020204030204" pitchFamily="34" charset="0"/>
            </a:endParaRPr>
          </a:p>
        </p:txBody>
      </p:sp>
    </p:spTree>
    <p:extLst>
      <p:ext uri="{BB962C8B-B14F-4D97-AF65-F5344CB8AC3E}">
        <p14:creationId xmlns:p14="http://schemas.microsoft.com/office/powerpoint/2010/main" xmlns="" val="3294443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0" cy="969818"/>
          </a:xfrm>
        </p:spPr>
        <p:txBody>
          <a:bodyPr anchor="ctr">
            <a:noAutofit/>
          </a:bodyPr>
          <a:lstStyle/>
          <a:p>
            <a:r>
              <a:rPr lang="en-ZA" altLang="en-US" sz="3600" b="1" dirty="0">
                <a:latin typeface="Century Gothic" panose="020B0502020202020204" pitchFamily="34" charset="0"/>
                <a:ea typeface="ＭＳ Ｐゴシック" panose="020B0600070205080204" pitchFamily="34" charset="-128"/>
              </a:rPr>
              <a:t>Presentation Outline</a:t>
            </a:r>
            <a:endParaRPr lang="en-US" sz="3600" b="1" dirty="0">
              <a:latin typeface="Century Gothic" panose="020B0502020202020204" pitchFamily="34" charset="0"/>
            </a:endParaRPr>
          </a:p>
        </p:txBody>
      </p:sp>
      <p:sp>
        <p:nvSpPr>
          <p:cNvPr id="3" name="Subtitle 2"/>
          <p:cNvSpPr>
            <a:spLocks noGrp="1"/>
          </p:cNvSpPr>
          <p:nvPr>
            <p:ph idx="1"/>
          </p:nvPr>
        </p:nvSpPr>
        <p:spPr>
          <a:xfrm>
            <a:off x="1" y="969818"/>
            <a:ext cx="9144000" cy="5412509"/>
          </a:xfrm>
        </p:spPr>
        <p:txBody>
          <a:bodyPr>
            <a:normAutofit/>
          </a:bodyPr>
          <a:lstStyle/>
          <a:p>
            <a:pPr marL="738188" indent="-738188" algn="just">
              <a:lnSpc>
                <a:spcPct val="160000"/>
              </a:lnSpc>
              <a:buClr>
                <a:srgbClr val="FFC000"/>
              </a:buClr>
              <a:buFont typeface="Wingdings" charset="0"/>
              <a:buChar char="q"/>
            </a:pPr>
            <a:r>
              <a:rPr lang="en-US" sz="2800" b="1" dirty="0">
                <a:solidFill>
                  <a:schemeClr val="tx1"/>
                </a:solidFill>
                <a:latin typeface="Century Gothic" panose="020B0502020202020204" pitchFamily="34" charset="0"/>
              </a:rPr>
              <a:t>DSI’s Outcome Goals</a:t>
            </a:r>
          </a:p>
          <a:p>
            <a:pPr marL="738188" indent="-738188" algn="just">
              <a:lnSpc>
                <a:spcPct val="160000"/>
              </a:lnSpc>
              <a:buClr>
                <a:srgbClr val="FFC000"/>
              </a:buClr>
              <a:buFont typeface="Wingdings" charset="0"/>
              <a:buChar char="q"/>
            </a:pPr>
            <a:r>
              <a:rPr lang="en-US" sz="2800" b="1" dirty="0">
                <a:solidFill>
                  <a:schemeClr val="tx1"/>
                </a:solidFill>
                <a:latin typeface="Century Gothic" panose="020B0502020202020204" pitchFamily="34" charset="0"/>
              </a:rPr>
              <a:t>Key achievements per DSI  Outcome Goals</a:t>
            </a:r>
          </a:p>
          <a:p>
            <a:pPr marL="738188" indent="-738188" algn="just">
              <a:lnSpc>
                <a:spcPct val="160000"/>
              </a:lnSpc>
              <a:buClr>
                <a:srgbClr val="FFC000"/>
              </a:buClr>
              <a:buFont typeface="Wingdings" charset="0"/>
              <a:buChar char="q"/>
            </a:pPr>
            <a:r>
              <a:rPr lang="en-US" sz="2800" b="1" dirty="0">
                <a:solidFill>
                  <a:schemeClr val="tx1"/>
                </a:solidFill>
                <a:latin typeface="Century Gothic" panose="020B0502020202020204" pitchFamily="34" charset="0"/>
              </a:rPr>
              <a:t>DSI Performance highlights</a:t>
            </a:r>
          </a:p>
          <a:p>
            <a:pPr marL="738188" indent="-738188" algn="just">
              <a:lnSpc>
                <a:spcPct val="160000"/>
              </a:lnSpc>
              <a:buClr>
                <a:srgbClr val="FFC000"/>
              </a:buClr>
              <a:buFont typeface="Wingdings" charset="0"/>
              <a:buChar char="q"/>
            </a:pPr>
            <a:r>
              <a:rPr lang="en-US" sz="2800" b="1" dirty="0">
                <a:solidFill>
                  <a:schemeClr val="tx1"/>
                </a:solidFill>
                <a:latin typeface="Century Gothic" panose="020B0502020202020204" pitchFamily="34" charset="0"/>
              </a:rPr>
              <a:t>DSI’s Overall Performance</a:t>
            </a:r>
          </a:p>
          <a:p>
            <a:pPr marL="738188" indent="-738188" algn="just">
              <a:lnSpc>
                <a:spcPct val="160000"/>
              </a:lnSpc>
              <a:buClr>
                <a:srgbClr val="FFC000"/>
              </a:buClr>
              <a:buFont typeface="Wingdings" charset="0"/>
              <a:buChar char="q"/>
            </a:pPr>
            <a:r>
              <a:rPr lang="en-US" sz="2800" b="1" dirty="0">
                <a:solidFill>
                  <a:schemeClr val="tx1"/>
                </a:solidFill>
                <a:latin typeface="Century Gothic" panose="020B0502020202020204" pitchFamily="34" charset="0"/>
              </a:rPr>
              <a:t>Financial Performance </a:t>
            </a:r>
          </a:p>
          <a:p>
            <a:pPr marL="738188" indent="-738188" algn="just">
              <a:lnSpc>
                <a:spcPct val="160000"/>
              </a:lnSpc>
              <a:buClr>
                <a:srgbClr val="FFC000"/>
              </a:buClr>
              <a:buFont typeface="Wingdings" charset="0"/>
              <a:buChar char="q"/>
            </a:pPr>
            <a:r>
              <a:rPr lang="en-US" sz="2800" b="1" dirty="0">
                <a:solidFill>
                  <a:schemeClr val="tx1"/>
                </a:solidFill>
                <a:latin typeface="Century Gothic" panose="020B0502020202020204" pitchFamily="34" charset="0"/>
              </a:rPr>
              <a:t>Conclusion</a:t>
            </a:r>
          </a:p>
          <a:p>
            <a:pPr marL="738188" indent="-738188" algn="just">
              <a:lnSpc>
                <a:spcPct val="150000"/>
              </a:lnSpc>
              <a:buFont typeface="Wingdings" charset="0"/>
              <a:buChar char="q"/>
            </a:pPr>
            <a:endParaRPr lang="en-US" sz="2600" dirty="0">
              <a:latin typeface="Century Gothic" panose="020B0502020202020204" pitchFamily="34" charset="0"/>
            </a:endParaRPr>
          </a:p>
          <a:p>
            <a:pPr marL="738188" indent="-738188" algn="just">
              <a:lnSpc>
                <a:spcPct val="150000"/>
              </a:lnSpc>
              <a:buNone/>
            </a:pPr>
            <a:endParaRPr lang="en-US" sz="2600" dirty="0">
              <a:latin typeface="Century Gothic" panose="020B0502020202020204" pitchFamily="34" charset="0"/>
            </a:endParaRPr>
          </a:p>
          <a:p>
            <a:pPr marL="738188" indent="-738188">
              <a:buNone/>
            </a:pPr>
            <a:endParaRPr lang="en-US" sz="2600" dirty="0">
              <a:latin typeface="Century Gothic" panose="020B0502020202020204" pitchFamily="34" charset="0"/>
            </a:endParaRPr>
          </a:p>
          <a:p>
            <a:pPr marL="738188" indent="-738188"/>
            <a:endParaRPr lang="en-US" sz="2600" dirty="0">
              <a:latin typeface="Century Gothic" panose="020B0502020202020204" pitchFamily="34" charset="0"/>
            </a:endParaRPr>
          </a:p>
          <a:p>
            <a:pPr marL="738188" indent="-738188">
              <a:buNone/>
            </a:pPr>
            <a:endParaRPr lang="en-US" sz="2600" dirty="0">
              <a:latin typeface="Century Gothic" panose="020B0502020202020204" pitchFamily="34" charset="0"/>
            </a:endParaRPr>
          </a:p>
          <a:p>
            <a:endParaRPr lang="en-US" sz="2600" dirty="0">
              <a:latin typeface="Century Gothic" panose="020B0502020202020204" pitchFamily="34" charset="0"/>
            </a:endParaRPr>
          </a:p>
        </p:txBody>
      </p:sp>
      <p:sp>
        <p:nvSpPr>
          <p:cNvPr id="6" name="Slide Number Placeholder 5">
            <a:extLst>
              <a:ext uri="{FF2B5EF4-FFF2-40B4-BE49-F238E27FC236}">
                <a16:creationId xmlns:a16="http://schemas.microsoft.com/office/drawing/2014/main" xmlns="" id="{57776BAC-665E-F04B-86D9-AD262CA9C397}"/>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BEAD508-187F-9C41-8168-FD791BBC9830}" type="slidenum">
              <a:rPr kumimoji="0" lang="en-US" sz="119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4451363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45032"/>
            <a:ext cx="5382000" cy="456685"/>
          </a:xfrm>
        </p:spPr>
        <p:txBody>
          <a:bodyPr>
            <a:noAutofit/>
          </a:bodyPr>
          <a:lstStyle/>
          <a:p>
            <a:r>
              <a:rPr lang="en-US" b="1" dirty="0">
                <a:solidFill>
                  <a:srgbClr val="FFC000"/>
                </a:solidFill>
                <a:latin typeface="Century Gothic" panose="020B0502020202020204" pitchFamily="34" charset="0"/>
              </a:rPr>
              <a:t>National Policy Data Observatory (NPDO)</a:t>
            </a:r>
            <a:r>
              <a:rPr lang="en-ZA" dirty="0">
                <a:solidFill>
                  <a:prstClr val="white"/>
                </a:solidFill>
                <a:latin typeface="Century Gothic" panose="020B0502020202020204" pitchFamily="34" charset="0"/>
              </a:rPr>
              <a:t/>
            </a:r>
            <a:br>
              <a:rPr lang="en-ZA" dirty="0">
                <a:solidFill>
                  <a:prstClr val="white"/>
                </a:solidFill>
                <a:latin typeface="Century Gothic" panose="020B0502020202020204" pitchFamily="34" charset="0"/>
              </a:rPr>
            </a:br>
            <a:endParaRPr lang="en-US" dirty="0"/>
          </a:p>
        </p:txBody>
      </p:sp>
      <p:sp>
        <p:nvSpPr>
          <p:cNvPr id="4" name="Slide Number Placeholder 3"/>
          <p:cNvSpPr>
            <a:spLocks noGrp="1"/>
          </p:cNvSpPr>
          <p:nvPr>
            <p:ph type="sldNum" sz="quarter" idx="12"/>
          </p:nvPr>
        </p:nvSpPr>
        <p:spPr/>
        <p:txBody>
          <a:bodyPr/>
          <a:lstStyle/>
          <a:p>
            <a:fld id="{6BEAD508-187F-9C41-8168-FD791BBC9830}" type="slidenum">
              <a:rPr lang="en-US" smtClean="0"/>
              <a:pPr/>
              <a:t>19</a:t>
            </a:fld>
            <a:endParaRPr lang="en-US" dirty="0"/>
          </a:p>
        </p:txBody>
      </p:sp>
      <p:grpSp>
        <p:nvGrpSpPr>
          <p:cNvPr id="8" name="Group 7"/>
          <p:cNvGrpSpPr/>
          <p:nvPr/>
        </p:nvGrpSpPr>
        <p:grpSpPr>
          <a:xfrm>
            <a:off x="154979" y="1568034"/>
            <a:ext cx="2776722" cy="4547632"/>
            <a:chOff x="-202899" y="447597"/>
            <a:chExt cx="2776722" cy="4547632"/>
          </a:xfrm>
          <a:solidFill>
            <a:schemeClr val="accent2"/>
          </a:solidFill>
        </p:grpSpPr>
        <p:sp>
          <p:nvSpPr>
            <p:cNvPr id="15" name="Rectangle 14"/>
            <p:cNvSpPr/>
            <p:nvPr/>
          </p:nvSpPr>
          <p:spPr>
            <a:xfrm>
              <a:off x="10855" y="447597"/>
              <a:ext cx="2562967" cy="3704470"/>
            </a:xfrm>
            <a:prstGeom prst="rect">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6" name="TextBox 15"/>
            <p:cNvSpPr txBox="1"/>
            <p:nvPr/>
          </p:nvSpPr>
          <p:spPr>
            <a:xfrm>
              <a:off x="-202899" y="447597"/>
              <a:ext cx="2776722" cy="4547632"/>
            </a:xfrm>
            <a:prstGeom prst="rect">
              <a:avLst/>
            </a:prstGeom>
            <a:solidFill>
              <a:schemeClr val="accent2">
                <a:lumMod val="40000"/>
                <a:lumOff val="6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1800" kern="1200" dirty="0"/>
                <a:t>Weekly Data Analytics &amp; Reports</a:t>
              </a:r>
            </a:p>
            <a:p>
              <a:pPr marL="228600" lvl="1" indent="-228600" algn="l" defTabSz="889000">
                <a:lnSpc>
                  <a:spcPct val="90000"/>
                </a:lnSpc>
                <a:spcBef>
                  <a:spcPct val="0"/>
                </a:spcBef>
                <a:spcAft>
                  <a:spcPct val="15000"/>
                </a:spcAft>
                <a:buChar char="••"/>
              </a:pPr>
              <a:r>
                <a:rPr lang="en-US" sz="1800" kern="1200" dirty="0"/>
                <a:t>Research and Monitoring</a:t>
              </a:r>
            </a:p>
            <a:p>
              <a:pPr marL="228600" lvl="1" indent="-228600" algn="l" defTabSz="889000">
                <a:lnSpc>
                  <a:spcPct val="90000"/>
                </a:lnSpc>
                <a:spcBef>
                  <a:spcPct val="0"/>
                </a:spcBef>
                <a:spcAft>
                  <a:spcPct val="15000"/>
                </a:spcAft>
                <a:buChar char="••"/>
              </a:pPr>
              <a:r>
                <a:rPr lang="en-US" sz="1800" kern="1200" dirty="0"/>
                <a:t>Technical Data Advisory</a:t>
              </a:r>
            </a:p>
            <a:p>
              <a:pPr marL="228600" lvl="1" indent="-228600" algn="l" defTabSz="889000">
                <a:lnSpc>
                  <a:spcPct val="90000"/>
                </a:lnSpc>
                <a:spcBef>
                  <a:spcPct val="0"/>
                </a:spcBef>
                <a:spcAft>
                  <a:spcPct val="15000"/>
                </a:spcAft>
                <a:buChar char="••"/>
              </a:pPr>
              <a:r>
                <a:rPr lang="en-US" sz="1800" kern="1200" dirty="0"/>
                <a:t>Global Data Trends and Analysis</a:t>
              </a:r>
            </a:p>
            <a:p>
              <a:pPr marL="228600" lvl="1" indent="-228600" algn="l" defTabSz="889000">
                <a:lnSpc>
                  <a:spcPct val="90000"/>
                </a:lnSpc>
                <a:spcBef>
                  <a:spcPct val="0"/>
                </a:spcBef>
                <a:spcAft>
                  <a:spcPct val="15000"/>
                </a:spcAft>
                <a:buChar char="••"/>
              </a:pPr>
              <a:r>
                <a:rPr lang="en-US" sz="1800" kern="1200" dirty="0"/>
                <a:t>Forecasting, Projections and Modelling</a:t>
              </a:r>
            </a:p>
            <a:p>
              <a:pPr marL="228600" lvl="1" indent="-228600" algn="l" defTabSz="889000">
                <a:lnSpc>
                  <a:spcPct val="90000"/>
                </a:lnSpc>
                <a:spcBef>
                  <a:spcPct val="0"/>
                </a:spcBef>
                <a:spcAft>
                  <a:spcPct val="15000"/>
                </a:spcAft>
                <a:buChar char="••"/>
              </a:pPr>
              <a:r>
                <a:rPr lang="en-US" sz="1800" kern="1200" dirty="0"/>
                <a:t>Collaborate with other </a:t>
              </a:r>
              <a:r>
                <a:rPr lang="en-US" sz="1800" kern="1200" dirty="0" err="1"/>
                <a:t>Natjoints</a:t>
              </a:r>
              <a:r>
                <a:rPr lang="en-US" sz="1800" kern="1200" dirty="0"/>
                <a:t> work streams such as threat and risk  assessments, travel, law enforcement with data and analysis</a:t>
              </a:r>
            </a:p>
            <a:p>
              <a:pPr marL="228600" lvl="1" indent="-228600" algn="l" defTabSz="889000">
                <a:lnSpc>
                  <a:spcPct val="90000"/>
                </a:lnSpc>
                <a:spcBef>
                  <a:spcPct val="0"/>
                </a:spcBef>
                <a:spcAft>
                  <a:spcPct val="15000"/>
                </a:spcAft>
                <a:buChar char="••"/>
              </a:pPr>
              <a:r>
                <a:rPr lang="en-US" sz="1800" kern="1200" dirty="0"/>
                <a:t>Resurgence tracking and monitoring</a:t>
              </a:r>
            </a:p>
          </p:txBody>
        </p:sp>
      </p:grpSp>
      <p:grpSp>
        <p:nvGrpSpPr>
          <p:cNvPr id="9" name="Group 8"/>
          <p:cNvGrpSpPr/>
          <p:nvPr/>
        </p:nvGrpSpPr>
        <p:grpSpPr>
          <a:xfrm>
            <a:off x="3290516" y="1568034"/>
            <a:ext cx="2562967" cy="4493166"/>
            <a:chOff x="2932638" y="447597"/>
            <a:chExt cx="2562967" cy="4493166"/>
          </a:xfrm>
        </p:grpSpPr>
        <p:sp>
          <p:nvSpPr>
            <p:cNvPr id="13" name="Rectangle 12"/>
            <p:cNvSpPr/>
            <p:nvPr/>
          </p:nvSpPr>
          <p:spPr>
            <a:xfrm>
              <a:off x="2932638" y="447597"/>
              <a:ext cx="2562967" cy="3704470"/>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4" name="TextBox 13"/>
            <p:cNvSpPr txBox="1"/>
            <p:nvPr/>
          </p:nvSpPr>
          <p:spPr>
            <a:xfrm>
              <a:off x="2932638" y="447597"/>
              <a:ext cx="2562967" cy="4493166"/>
            </a:xfrm>
            <a:prstGeom prst="rect">
              <a:avLst/>
            </a:prstGeom>
            <a:solidFill>
              <a:schemeClr val="accent2">
                <a:lumMod val="40000"/>
                <a:lumOff val="6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1850" kern="1200" dirty="0"/>
                <a:t>Research via Anchor Institutions</a:t>
              </a:r>
            </a:p>
            <a:p>
              <a:pPr marL="228600" lvl="1" indent="-228600" algn="l" defTabSz="889000">
                <a:lnSpc>
                  <a:spcPct val="90000"/>
                </a:lnSpc>
                <a:spcBef>
                  <a:spcPct val="0"/>
                </a:spcBef>
                <a:spcAft>
                  <a:spcPct val="15000"/>
                </a:spcAft>
                <a:buChar char="••"/>
              </a:pPr>
              <a:r>
                <a:rPr lang="en-US" sz="1850" kern="1200" dirty="0"/>
                <a:t>Data collection and analysis on various vaccination indicators</a:t>
              </a:r>
            </a:p>
            <a:p>
              <a:pPr marL="228600" lvl="1" indent="-228600" algn="l" defTabSz="889000">
                <a:lnSpc>
                  <a:spcPct val="90000"/>
                </a:lnSpc>
                <a:spcBef>
                  <a:spcPct val="0"/>
                </a:spcBef>
                <a:spcAft>
                  <a:spcPct val="15000"/>
                </a:spcAft>
                <a:buChar char="••"/>
              </a:pPr>
              <a:r>
                <a:rPr lang="en-US" sz="1850" kern="1200" dirty="0"/>
                <a:t>Tracking and monitoring of data indicators</a:t>
              </a:r>
            </a:p>
            <a:p>
              <a:pPr marL="228600" lvl="1" indent="-228600" algn="l" defTabSz="889000">
                <a:lnSpc>
                  <a:spcPct val="90000"/>
                </a:lnSpc>
                <a:spcBef>
                  <a:spcPct val="0"/>
                </a:spcBef>
                <a:spcAft>
                  <a:spcPct val="15000"/>
                </a:spcAft>
                <a:buChar char="••"/>
              </a:pPr>
              <a:r>
                <a:rPr lang="en-US" sz="1850" kern="1200" dirty="0"/>
                <a:t>Data analysis and trends on vaccination</a:t>
              </a:r>
            </a:p>
            <a:p>
              <a:pPr marL="228600" lvl="1" indent="-228600" algn="l" defTabSz="889000">
                <a:lnSpc>
                  <a:spcPct val="90000"/>
                </a:lnSpc>
                <a:spcBef>
                  <a:spcPct val="0"/>
                </a:spcBef>
                <a:spcAft>
                  <a:spcPct val="15000"/>
                </a:spcAft>
                <a:buChar char="••"/>
              </a:pPr>
              <a:r>
                <a:rPr lang="en-US" sz="1850" kern="1200" dirty="0"/>
                <a:t>Modelling, forecasting, and projections of the vaccination indicators</a:t>
              </a:r>
            </a:p>
            <a:p>
              <a:pPr marL="228600" lvl="1" indent="-228600" algn="l" defTabSz="889000">
                <a:lnSpc>
                  <a:spcPct val="90000"/>
                </a:lnSpc>
                <a:spcBef>
                  <a:spcPct val="0"/>
                </a:spcBef>
                <a:spcAft>
                  <a:spcPct val="15000"/>
                </a:spcAft>
                <a:buChar char="••"/>
              </a:pPr>
              <a:r>
                <a:rPr lang="en-US" sz="1850" kern="1200" dirty="0"/>
                <a:t>Technical Data Advisory</a:t>
              </a:r>
            </a:p>
            <a:p>
              <a:pPr marL="228600" lvl="1" indent="-228600" algn="l" defTabSz="889000">
                <a:lnSpc>
                  <a:spcPct val="90000"/>
                </a:lnSpc>
                <a:spcBef>
                  <a:spcPct val="0"/>
                </a:spcBef>
                <a:spcAft>
                  <a:spcPct val="15000"/>
                </a:spcAft>
                <a:buChar char="••"/>
              </a:pPr>
              <a:endParaRPr lang="en-US" sz="1850" kern="1200" dirty="0"/>
            </a:p>
            <a:p>
              <a:pPr marL="228600" lvl="1" indent="-228600" algn="l" defTabSz="889000">
                <a:lnSpc>
                  <a:spcPct val="90000"/>
                </a:lnSpc>
                <a:spcBef>
                  <a:spcPct val="0"/>
                </a:spcBef>
                <a:spcAft>
                  <a:spcPct val="15000"/>
                </a:spcAft>
                <a:buChar char="••"/>
              </a:pPr>
              <a:endParaRPr lang="en-US" sz="1850" kern="1200" dirty="0"/>
            </a:p>
          </p:txBody>
        </p:sp>
      </p:grpSp>
      <p:grpSp>
        <p:nvGrpSpPr>
          <p:cNvPr id="10" name="Group 9"/>
          <p:cNvGrpSpPr/>
          <p:nvPr/>
        </p:nvGrpSpPr>
        <p:grpSpPr>
          <a:xfrm>
            <a:off x="6212299" y="1568034"/>
            <a:ext cx="2562967" cy="4493166"/>
            <a:chOff x="5854421" y="447597"/>
            <a:chExt cx="2562967" cy="4493166"/>
          </a:xfrm>
        </p:grpSpPr>
        <p:sp>
          <p:nvSpPr>
            <p:cNvPr id="11" name="Rectangle 10"/>
            <p:cNvSpPr/>
            <p:nvPr/>
          </p:nvSpPr>
          <p:spPr>
            <a:xfrm>
              <a:off x="5854421" y="447597"/>
              <a:ext cx="2562967" cy="3704470"/>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2" name="TextBox 11"/>
            <p:cNvSpPr txBox="1"/>
            <p:nvPr/>
          </p:nvSpPr>
          <p:spPr>
            <a:xfrm>
              <a:off x="5854421" y="447597"/>
              <a:ext cx="2562967" cy="4493166"/>
            </a:xfrm>
            <a:prstGeom prst="rect">
              <a:avLst/>
            </a:prstGeom>
            <a:solidFill>
              <a:schemeClr val="accent2">
                <a:lumMod val="40000"/>
                <a:lumOff val="6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Misinformation Data Collection and Sharing</a:t>
              </a:r>
            </a:p>
            <a:p>
              <a:pPr marL="228600" lvl="1" indent="-228600" algn="l" defTabSz="889000">
                <a:lnSpc>
                  <a:spcPct val="90000"/>
                </a:lnSpc>
                <a:spcBef>
                  <a:spcPct val="0"/>
                </a:spcBef>
                <a:spcAft>
                  <a:spcPct val="15000"/>
                </a:spcAft>
                <a:buChar char="••"/>
              </a:pPr>
              <a:r>
                <a:rPr lang="en-US" sz="2000" kern="1200" dirty="0"/>
                <a:t>Strategies for Curbing Misinformation Online</a:t>
              </a:r>
            </a:p>
            <a:p>
              <a:pPr marL="228600" lvl="1" indent="-228600" algn="l" defTabSz="889000">
                <a:lnSpc>
                  <a:spcPct val="90000"/>
                </a:lnSpc>
                <a:spcBef>
                  <a:spcPct val="0"/>
                </a:spcBef>
                <a:spcAft>
                  <a:spcPct val="15000"/>
                </a:spcAft>
                <a:buChar char="••"/>
              </a:pPr>
              <a:r>
                <a:rPr lang="en-US" sz="2000" kern="1200" dirty="0"/>
                <a:t>Research and Models Development</a:t>
              </a:r>
            </a:p>
          </p:txBody>
        </p:sp>
      </p:grpSp>
      <p:sp>
        <p:nvSpPr>
          <p:cNvPr id="17" name="Title 1"/>
          <p:cNvSpPr txBox="1">
            <a:spLocks/>
          </p:cNvSpPr>
          <p:nvPr/>
        </p:nvSpPr>
        <p:spPr>
          <a:xfrm>
            <a:off x="142875" y="1042592"/>
            <a:ext cx="9001125" cy="291703"/>
          </a:xfrm>
          <a:prstGeom prst="rect">
            <a:avLst/>
          </a:prstGeom>
        </p:spPr>
        <p:txBody>
          <a:bodyPr vert="horz" lIns="91440" tIns="45720" rIns="91440" bIns="45720" rtlCol="0" anchor="t" anchorCtr="0">
            <a:noAutofit/>
          </a:bodyPr>
          <a:lstStyle>
            <a:lvl1pPr algn="l" defTabSz="912114" rtl="0" eaLnBrk="1" latinLnBrk="0" hangingPunct="1">
              <a:lnSpc>
                <a:spcPct val="90000"/>
              </a:lnSpc>
              <a:spcBef>
                <a:spcPct val="0"/>
              </a:spcBef>
              <a:buNone/>
              <a:defRPr sz="2000" b="0" i="0" kern="120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defRPr>
            </a:lvl1pPr>
          </a:lstStyle>
          <a:p>
            <a:r>
              <a:rPr lang="en-US" sz="1800" b="1" dirty="0">
                <a:solidFill>
                  <a:srgbClr val="002060"/>
                </a:solidFill>
              </a:rPr>
              <a:t>Active Contributions (to date)</a:t>
            </a:r>
            <a:endParaRPr lang="en-ZA" sz="1800" b="1" dirty="0">
              <a:solidFill>
                <a:srgbClr val="002060"/>
              </a:solidFill>
            </a:endParaRPr>
          </a:p>
        </p:txBody>
      </p:sp>
      <p:sp>
        <p:nvSpPr>
          <p:cNvPr id="18" name="Rectangle 17"/>
          <p:cNvSpPr/>
          <p:nvPr/>
        </p:nvSpPr>
        <p:spPr>
          <a:xfrm>
            <a:off x="0" y="101952"/>
            <a:ext cx="5696880" cy="492443"/>
          </a:xfrm>
          <a:prstGeom prst="rect">
            <a:avLst/>
          </a:prstGeom>
        </p:spPr>
        <p:txBody>
          <a:bodyPr wrap="square">
            <a:spAutoFit/>
          </a:bodyPr>
          <a:lstStyle/>
          <a:p>
            <a:r>
              <a:rPr lang="en-US" sz="2600" b="1" dirty="0">
                <a:solidFill>
                  <a:schemeClr val="bg1"/>
                </a:solidFill>
                <a:latin typeface="Century Gothic" panose="020B0502020202020204" pitchFamily="34" charset="0"/>
              </a:rPr>
              <a:t>DSI COVID-19 INTERVENTIONS (4) </a:t>
            </a:r>
            <a:endParaRPr lang="en-US" sz="2600" dirty="0">
              <a:solidFill>
                <a:schemeClr val="bg1"/>
              </a:solidFill>
            </a:endParaRPr>
          </a:p>
        </p:txBody>
      </p:sp>
    </p:spTree>
    <p:extLst>
      <p:ext uri="{BB962C8B-B14F-4D97-AF65-F5344CB8AC3E}">
        <p14:creationId xmlns:p14="http://schemas.microsoft.com/office/powerpoint/2010/main" xmlns="" val="2638305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B36286F0-1B7B-42F5-859C-8606B9DC9FD9}"/>
              </a:ext>
            </a:extLst>
          </p:cNvPr>
          <p:cNvGraphicFramePr>
            <a:graphicFrameLocks noGrp="1"/>
          </p:cNvGraphicFramePr>
          <p:nvPr>
            <p:ph idx="1"/>
            <p:extLst>
              <p:ext uri="{D42A27DB-BD31-4B8C-83A1-F6EECF244321}">
                <p14:modId xmlns:p14="http://schemas.microsoft.com/office/powerpoint/2010/main" xmlns="" val="1965857738"/>
              </p:ext>
            </p:extLst>
          </p:nvPr>
        </p:nvGraphicFramePr>
        <p:xfrm>
          <a:off x="-1" y="1101716"/>
          <a:ext cx="9144002" cy="5617563"/>
        </p:xfrm>
        <a:graphic>
          <a:graphicData uri="http://schemas.openxmlformats.org/drawingml/2006/table">
            <a:tbl>
              <a:tblPr firstRow="1" bandRow="1">
                <a:tableStyleId>{5C22544A-7EE6-4342-B048-85BDC9FD1C3A}</a:tableStyleId>
              </a:tblPr>
              <a:tblGrid>
                <a:gridCol w="564126">
                  <a:extLst>
                    <a:ext uri="{9D8B030D-6E8A-4147-A177-3AD203B41FA5}">
                      <a16:colId xmlns:a16="http://schemas.microsoft.com/office/drawing/2014/main" xmlns="" val="2064294863"/>
                    </a:ext>
                  </a:extLst>
                </a:gridCol>
                <a:gridCol w="4106198">
                  <a:extLst>
                    <a:ext uri="{9D8B030D-6E8A-4147-A177-3AD203B41FA5}">
                      <a16:colId xmlns:a16="http://schemas.microsoft.com/office/drawing/2014/main" xmlns="" val="2813550108"/>
                    </a:ext>
                  </a:extLst>
                </a:gridCol>
                <a:gridCol w="2743200">
                  <a:extLst>
                    <a:ext uri="{9D8B030D-6E8A-4147-A177-3AD203B41FA5}">
                      <a16:colId xmlns:a16="http://schemas.microsoft.com/office/drawing/2014/main" xmlns="" val="2751477703"/>
                    </a:ext>
                  </a:extLst>
                </a:gridCol>
                <a:gridCol w="1730478">
                  <a:extLst>
                    <a:ext uri="{9D8B030D-6E8A-4147-A177-3AD203B41FA5}">
                      <a16:colId xmlns:a16="http://schemas.microsoft.com/office/drawing/2014/main" xmlns="" val="1489294941"/>
                    </a:ext>
                  </a:extLst>
                </a:gridCol>
              </a:tblGrid>
              <a:tr h="333794">
                <a:tc>
                  <a:txBody>
                    <a:bodyPr/>
                    <a:lstStyle/>
                    <a:p>
                      <a:r>
                        <a:rPr lang="en-US" sz="1600" dirty="0"/>
                        <a:t>No</a:t>
                      </a:r>
                    </a:p>
                  </a:txBody>
                  <a:tcPr marL="68755" marR="68755" marT="34378" marB="34378"/>
                </a:tc>
                <a:tc>
                  <a:txBody>
                    <a:bodyPr/>
                    <a:lstStyle/>
                    <a:p>
                      <a:r>
                        <a:rPr lang="en-US" sz="1600" dirty="0"/>
                        <a:t>Nature of Report</a:t>
                      </a:r>
                    </a:p>
                  </a:txBody>
                  <a:tcPr marL="68755" marR="68755" marT="34378" marB="34378"/>
                </a:tc>
                <a:tc>
                  <a:txBody>
                    <a:bodyPr/>
                    <a:lstStyle/>
                    <a:p>
                      <a:r>
                        <a:rPr lang="en-US" sz="1600" dirty="0"/>
                        <a:t>Institution/s</a:t>
                      </a:r>
                    </a:p>
                  </a:txBody>
                  <a:tcPr marL="68755" marR="68755" marT="34378" marB="34378"/>
                </a:tc>
                <a:tc>
                  <a:txBody>
                    <a:bodyPr/>
                    <a:lstStyle/>
                    <a:p>
                      <a:r>
                        <a:rPr lang="en-US" sz="1600" dirty="0"/>
                        <a:t>Date expected</a:t>
                      </a:r>
                    </a:p>
                  </a:txBody>
                  <a:tcPr marL="68755" marR="68755" marT="34378" marB="34378"/>
                </a:tc>
                <a:extLst>
                  <a:ext uri="{0D108BD9-81ED-4DB2-BD59-A6C34878D82A}">
                    <a16:rowId xmlns:a16="http://schemas.microsoft.com/office/drawing/2014/main" xmlns="" val="1714322007"/>
                  </a:ext>
                </a:extLst>
              </a:tr>
              <a:tr h="621561">
                <a:tc>
                  <a:txBody>
                    <a:bodyPr/>
                    <a:lstStyle/>
                    <a:p>
                      <a:r>
                        <a:rPr lang="en-US" sz="1600" dirty="0"/>
                        <a:t>1.</a:t>
                      </a:r>
                    </a:p>
                  </a:txBody>
                  <a:tcPr marL="68755" marR="68755" marT="34378" marB="34378"/>
                </a:tc>
                <a:tc>
                  <a:txBody>
                    <a:bodyPr/>
                    <a:lstStyle/>
                    <a:p>
                      <a:r>
                        <a:rPr lang="en-US" sz="1600" dirty="0"/>
                        <a:t>Cultural Religious Research </a:t>
                      </a:r>
                      <a:r>
                        <a:rPr lang="en-US" sz="1600" dirty="0" err="1"/>
                        <a:t>Organisations</a:t>
                      </a:r>
                      <a:r>
                        <a:rPr lang="en-US" sz="1600" dirty="0"/>
                        <a:t> Report on work on counselling and food security</a:t>
                      </a:r>
                    </a:p>
                  </a:txBody>
                  <a:tcPr marL="68755" marR="68755" marT="34378" marB="34378"/>
                </a:tc>
                <a:tc>
                  <a:txBody>
                    <a:bodyPr/>
                    <a:lstStyle/>
                    <a:p>
                      <a:r>
                        <a:rPr lang="en-US" sz="1600" b="1" dirty="0"/>
                        <a:t>National Institute for the Humanities and Social Sciences (NIHSS)</a:t>
                      </a:r>
                    </a:p>
                  </a:txBody>
                  <a:tcPr marL="68755" marR="68755" marT="34378" marB="34378"/>
                </a:tc>
                <a:tc>
                  <a:txBody>
                    <a:bodyPr/>
                    <a:lstStyle/>
                    <a:p>
                      <a:r>
                        <a:rPr lang="en-US" sz="1600" dirty="0"/>
                        <a:t>May 2021</a:t>
                      </a:r>
                    </a:p>
                  </a:txBody>
                  <a:tcPr marL="68755" marR="68755" marT="34378" marB="34378"/>
                </a:tc>
                <a:extLst>
                  <a:ext uri="{0D108BD9-81ED-4DB2-BD59-A6C34878D82A}">
                    <a16:rowId xmlns:a16="http://schemas.microsoft.com/office/drawing/2014/main" xmlns="" val="2228476204"/>
                  </a:ext>
                </a:extLst>
              </a:tr>
              <a:tr h="535449">
                <a:tc>
                  <a:txBody>
                    <a:bodyPr/>
                    <a:lstStyle/>
                    <a:p>
                      <a:r>
                        <a:rPr lang="en-US" sz="1600" dirty="0"/>
                        <a:t>2.</a:t>
                      </a:r>
                    </a:p>
                  </a:txBody>
                  <a:tcPr marL="68755" marR="68755" marT="34378" marB="34378"/>
                </a:tc>
                <a:tc>
                  <a:txBody>
                    <a:bodyPr/>
                    <a:lstStyle/>
                    <a:p>
                      <a:r>
                        <a:rPr lang="en-US" sz="1600" dirty="0"/>
                        <a:t>New waive of the surveys on Attitudes towards vaccination </a:t>
                      </a:r>
                    </a:p>
                  </a:txBody>
                  <a:tcPr marL="68755" marR="68755" marT="34378" marB="34378"/>
                </a:tc>
                <a:tc>
                  <a:txBody>
                    <a:bodyPr/>
                    <a:lstStyle/>
                    <a:p>
                      <a:r>
                        <a:rPr lang="en-US" sz="1600" b="1" dirty="0"/>
                        <a:t>HSRC</a:t>
                      </a:r>
                    </a:p>
                  </a:txBody>
                  <a:tcPr marL="68755" marR="68755" marT="34378" marB="34378"/>
                </a:tc>
                <a:tc>
                  <a:txBody>
                    <a:bodyPr/>
                    <a:lstStyle/>
                    <a:p>
                      <a:r>
                        <a:rPr lang="en-US" sz="1600" dirty="0"/>
                        <a:t>August 2021</a:t>
                      </a:r>
                    </a:p>
                  </a:txBody>
                  <a:tcPr marL="68755" marR="68755" marT="34378" marB="34378"/>
                </a:tc>
                <a:extLst>
                  <a:ext uri="{0D108BD9-81ED-4DB2-BD59-A6C34878D82A}">
                    <a16:rowId xmlns:a16="http://schemas.microsoft.com/office/drawing/2014/main" xmlns="" val="1526383620"/>
                  </a:ext>
                </a:extLst>
              </a:tr>
              <a:tr h="394908">
                <a:tc>
                  <a:txBody>
                    <a:bodyPr/>
                    <a:lstStyle/>
                    <a:p>
                      <a:r>
                        <a:rPr lang="en-US" sz="1600" dirty="0"/>
                        <a:t>3.</a:t>
                      </a:r>
                    </a:p>
                  </a:txBody>
                  <a:tcPr marL="68755" marR="68755" marT="34378" marB="34378"/>
                </a:tc>
                <a:tc>
                  <a:txBody>
                    <a:bodyPr/>
                    <a:lstStyle/>
                    <a:p>
                      <a:r>
                        <a:rPr lang="en-US" sz="1600" dirty="0"/>
                        <a:t>2</a:t>
                      </a:r>
                      <a:r>
                        <a:rPr lang="en-US" sz="1600" baseline="30000" dirty="0"/>
                        <a:t>nd</a:t>
                      </a:r>
                      <a:r>
                        <a:rPr lang="en-US" sz="1600" dirty="0"/>
                        <a:t> </a:t>
                      </a:r>
                      <a:r>
                        <a:rPr lang="en-US" sz="1600" dirty="0" err="1"/>
                        <a:t>Sero</a:t>
                      </a:r>
                      <a:r>
                        <a:rPr lang="en-US" sz="1600" dirty="0"/>
                        <a:t> Surveillance Survey</a:t>
                      </a:r>
                    </a:p>
                  </a:txBody>
                  <a:tcPr marL="68755" marR="68755" marT="34378" marB="34378"/>
                </a:tc>
                <a:tc>
                  <a:txBody>
                    <a:bodyPr/>
                    <a:lstStyle/>
                    <a:p>
                      <a:r>
                        <a:rPr lang="en-US" sz="1600" b="1" dirty="0"/>
                        <a:t>HSRC</a:t>
                      </a:r>
                    </a:p>
                  </a:txBody>
                  <a:tcPr marL="68755" marR="68755" marT="34378" marB="34378"/>
                </a:tc>
                <a:tc>
                  <a:txBody>
                    <a:bodyPr/>
                    <a:lstStyle/>
                    <a:p>
                      <a:r>
                        <a:rPr lang="en-US" sz="1600" dirty="0"/>
                        <a:t>August 2021</a:t>
                      </a:r>
                    </a:p>
                  </a:txBody>
                  <a:tcPr marL="68755" marR="68755" marT="34378" marB="34378"/>
                </a:tc>
                <a:extLst>
                  <a:ext uri="{0D108BD9-81ED-4DB2-BD59-A6C34878D82A}">
                    <a16:rowId xmlns:a16="http://schemas.microsoft.com/office/drawing/2014/main" xmlns="" val="419581997"/>
                  </a:ext>
                </a:extLst>
              </a:tr>
              <a:tr h="617471">
                <a:tc>
                  <a:txBody>
                    <a:bodyPr/>
                    <a:lstStyle/>
                    <a:p>
                      <a:r>
                        <a:rPr lang="en-US" sz="1600" dirty="0"/>
                        <a:t>4.</a:t>
                      </a:r>
                    </a:p>
                  </a:txBody>
                  <a:tcPr marL="68755" marR="68755" marT="34378" marB="34378"/>
                </a:tc>
                <a:tc>
                  <a:txBody>
                    <a:bodyPr/>
                    <a:lstStyle/>
                    <a:p>
                      <a:r>
                        <a:rPr lang="en-US" sz="1600" dirty="0"/>
                        <a:t>National HIV </a:t>
                      </a:r>
                      <a:r>
                        <a:rPr lang="en-US" sz="1600"/>
                        <a:t>Survey included </a:t>
                      </a:r>
                      <a:r>
                        <a:rPr lang="en-US" sz="1600" dirty="0"/>
                        <a:t>Covid-19 and questions on vaccination</a:t>
                      </a:r>
                    </a:p>
                  </a:txBody>
                  <a:tcPr marL="68755" marR="68755" marT="34378" marB="34378"/>
                </a:tc>
                <a:tc>
                  <a:txBody>
                    <a:bodyPr/>
                    <a:lstStyle/>
                    <a:p>
                      <a:r>
                        <a:rPr lang="en-US" sz="1600" b="1" dirty="0"/>
                        <a:t>HSRC</a:t>
                      </a:r>
                    </a:p>
                  </a:txBody>
                  <a:tcPr marL="68755" marR="68755" marT="34378" marB="34378"/>
                </a:tc>
                <a:tc>
                  <a:txBody>
                    <a:bodyPr/>
                    <a:lstStyle/>
                    <a:p>
                      <a:r>
                        <a:rPr lang="en-US" sz="1600" dirty="0"/>
                        <a:t>June/July</a:t>
                      </a:r>
                    </a:p>
                  </a:txBody>
                  <a:tcPr marL="68755" marR="68755" marT="34378" marB="34378"/>
                </a:tc>
                <a:extLst>
                  <a:ext uri="{0D108BD9-81ED-4DB2-BD59-A6C34878D82A}">
                    <a16:rowId xmlns:a16="http://schemas.microsoft.com/office/drawing/2014/main" xmlns="" val="3417734144"/>
                  </a:ext>
                </a:extLst>
              </a:tr>
              <a:tr h="583148">
                <a:tc>
                  <a:txBody>
                    <a:bodyPr/>
                    <a:lstStyle/>
                    <a:p>
                      <a:r>
                        <a:rPr lang="en-US" sz="1600" dirty="0"/>
                        <a:t>5.</a:t>
                      </a:r>
                    </a:p>
                  </a:txBody>
                  <a:tcPr marL="68755" marR="68755" marT="34378" marB="34378"/>
                </a:tc>
                <a:tc>
                  <a:txBody>
                    <a:bodyPr/>
                    <a:lstStyle/>
                    <a:p>
                      <a:r>
                        <a:rPr lang="en-US" sz="1600" dirty="0"/>
                        <a:t>Thought pieces on several issues including impact on work and schooling</a:t>
                      </a:r>
                    </a:p>
                  </a:txBody>
                  <a:tcPr marL="68755" marR="68755" marT="34378" marB="34378"/>
                </a:tc>
                <a:tc>
                  <a:txBody>
                    <a:bodyPr/>
                    <a:lstStyle/>
                    <a:p>
                      <a:r>
                        <a:rPr lang="en-US" sz="1600" b="1" dirty="0"/>
                        <a:t>HSRC/SAPRIN</a:t>
                      </a:r>
                    </a:p>
                  </a:txBody>
                  <a:tcPr marL="68755" marR="68755" marT="34378" marB="34378"/>
                </a:tc>
                <a:tc>
                  <a:txBody>
                    <a:bodyPr/>
                    <a:lstStyle/>
                    <a:p>
                      <a:r>
                        <a:rPr lang="en-US" sz="1600" dirty="0"/>
                        <a:t>June 2021</a:t>
                      </a:r>
                    </a:p>
                  </a:txBody>
                  <a:tcPr marL="68755" marR="68755" marT="34378" marB="34378"/>
                </a:tc>
                <a:extLst>
                  <a:ext uri="{0D108BD9-81ED-4DB2-BD59-A6C34878D82A}">
                    <a16:rowId xmlns:a16="http://schemas.microsoft.com/office/drawing/2014/main" xmlns="" val="4103433827"/>
                  </a:ext>
                </a:extLst>
              </a:tr>
              <a:tr h="590370">
                <a:tc>
                  <a:txBody>
                    <a:bodyPr/>
                    <a:lstStyle/>
                    <a:p>
                      <a:r>
                        <a:rPr lang="en-US" sz="1600" dirty="0"/>
                        <a:t>6.</a:t>
                      </a:r>
                    </a:p>
                  </a:txBody>
                  <a:tcPr marL="68755" marR="68755" marT="34378" marB="34378"/>
                </a:tc>
                <a:tc>
                  <a:txBody>
                    <a:bodyPr/>
                    <a:lstStyle/>
                    <a:p>
                      <a:r>
                        <a:rPr lang="en-US" sz="1600" dirty="0"/>
                        <a:t>Completed Household Impact Study</a:t>
                      </a:r>
                    </a:p>
                  </a:txBody>
                  <a:tcPr marL="68755" marR="68755" marT="34378" marB="34378"/>
                </a:tc>
                <a:tc>
                  <a:txBody>
                    <a:bodyPr/>
                    <a:lstStyle/>
                    <a:p>
                      <a:r>
                        <a:rPr lang="en-US" sz="1600" b="1" dirty="0"/>
                        <a:t>South African Population Research Infrastructure</a:t>
                      </a:r>
                    </a:p>
                  </a:txBody>
                  <a:tcPr marL="68755" marR="68755" marT="34378" marB="34378"/>
                </a:tc>
                <a:tc>
                  <a:txBody>
                    <a:bodyPr/>
                    <a:lstStyle/>
                    <a:p>
                      <a:r>
                        <a:rPr lang="en-US" sz="1600" dirty="0"/>
                        <a:t>June/September 2021</a:t>
                      </a:r>
                    </a:p>
                  </a:txBody>
                  <a:tcPr marL="68755" marR="68755" marT="34378" marB="34378"/>
                </a:tc>
                <a:extLst>
                  <a:ext uri="{0D108BD9-81ED-4DB2-BD59-A6C34878D82A}">
                    <a16:rowId xmlns:a16="http://schemas.microsoft.com/office/drawing/2014/main" xmlns="" val="3668771758"/>
                  </a:ext>
                </a:extLst>
              </a:tr>
              <a:tr h="438601">
                <a:tc>
                  <a:txBody>
                    <a:bodyPr/>
                    <a:lstStyle/>
                    <a:p>
                      <a:r>
                        <a:rPr lang="en-US" sz="1600" dirty="0"/>
                        <a:t>7.</a:t>
                      </a:r>
                    </a:p>
                  </a:txBody>
                  <a:tcPr marL="68755" marR="68755" marT="34378" marB="34378"/>
                </a:tc>
                <a:tc>
                  <a:txBody>
                    <a:bodyPr/>
                    <a:lstStyle/>
                    <a:p>
                      <a:r>
                        <a:rPr lang="en-US" sz="1600" dirty="0"/>
                        <a:t>Poverty, Malnutrition and Food Security</a:t>
                      </a:r>
                    </a:p>
                  </a:txBody>
                  <a:tcPr marL="68755" marR="68755" marT="34378" marB="34378"/>
                </a:tc>
                <a:tc>
                  <a:txBody>
                    <a:bodyPr/>
                    <a:lstStyle/>
                    <a:p>
                      <a:r>
                        <a:rPr lang="en-US" sz="1600" b="1" dirty="0"/>
                        <a:t>Centre of Excellence for Food Security</a:t>
                      </a:r>
                    </a:p>
                  </a:txBody>
                  <a:tcPr marL="68755" marR="68755" marT="34378" marB="34378"/>
                </a:tc>
                <a:tc>
                  <a:txBody>
                    <a:bodyPr/>
                    <a:lstStyle/>
                    <a:p>
                      <a:r>
                        <a:rPr lang="en-US" sz="1600" dirty="0"/>
                        <a:t>July 2021</a:t>
                      </a:r>
                    </a:p>
                  </a:txBody>
                  <a:tcPr marL="68755" marR="68755" marT="34378" marB="34378"/>
                </a:tc>
                <a:extLst>
                  <a:ext uri="{0D108BD9-81ED-4DB2-BD59-A6C34878D82A}">
                    <a16:rowId xmlns:a16="http://schemas.microsoft.com/office/drawing/2014/main" xmlns="" val="415531803"/>
                  </a:ext>
                </a:extLst>
              </a:tr>
              <a:tr h="394908">
                <a:tc>
                  <a:txBody>
                    <a:bodyPr/>
                    <a:lstStyle/>
                    <a:p>
                      <a:r>
                        <a:rPr lang="en-US" sz="1600" dirty="0"/>
                        <a:t>8.</a:t>
                      </a:r>
                    </a:p>
                  </a:txBody>
                  <a:tcPr marL="68755" marR="68755" marT="34378" marB="34378"/>
                </a:tc>
                <a:tc>
                  <a:txBody>
                    <a:bodyPr/>
                    <a:lstStyle/>
                    <a:p>
                      <a:r>
                        <a:rPr lang="en-US" sz="1600" dirty="0"/>
                        <a:t>Vulnerability Index </a:t>
                      </a:r>
                    </a:p>
                  </a:txBody>
                  <a:tcPr marL="68755" marR="68755" marT="34378" marB="34378"/>
                </a:tc>
                <a:tc>
                  <a:txBody>
                    <a:bodyPr/>
                    <a:lstStyle/>
                    <a:p>
                      <a:r>
                        <a:rPr lang="en-US" sz="1600" b="1" dirty="0" err="1"/>
                        <a:t>StatsSA</a:t>
                      </a:r>
                      <a:endParaRPr lang="en-US" sz="1600" b="1" dirty="0"/>
                    </a:p>
                  </a:txBody>
                  <a:tcPr marL="68755" marR="68755" marT="34378" marB="34378"/>
                </a:tc>
                <a:tc>
                  <a:txBody>
                    <a:bodyPr/>
                    <a:lstStyle/>
                    <a:p>
                      <a:r>
                        <a:rPr lang="en-US" sz="1600" dirty="0"/>
                        <a:t>June 2021</a:t>
                      </a:r>
                    </a:p>
                  </a:txBody>
                  <a:tcPr marL="68755" marR="68755" marT="34378" marB="34378"/>
                </a:tc>
                <a:extLst>
                  <a:ext uri="{0D108BD9-81ED-4DB2-BD59-A6C34878D82A}">
                    <a16:rowId xmlns:a16="http://schemas.microsoft.com/office/drawing/2014/main" xmlns="" val="368377302"/>
                  </a:ext>
                </a:extLst>
              </a:tr>
              <a:tr h="394908">
                <a:tc>
                  <a:txBody>
                    <a:bodyPr/>
                    <a:lstStyle/>
                    <a:p>
                      <a:r>
                        <a:rPr lang="en-US" sz="1600" dirty="0"/>
                        <a:t>9.</a:t>
                      </a:r>
                    </a:p>
                  </a:txBody>
                  <a:tcPr marL="68755" marR="68755" marT="34378" marB="34378"/>
                </a:tc>
                <a:tc>
                  <a:txBody>
                    <a:bodyPr/>
                    <a:lstStyle/>
                    <a:p>
                      <a:r>
                        <a:rPr lang="en-US" sz="1600" dirty="0"/>
                        <a:t>Demographics on Covid-19</a:t>
                      </a:r>
                    </a:p>
                  </a:txBody>
                  <a:tcPr marL="68755" marR="68755" marT="34378" marB="34378"/>
                </a:tc>
                <a:tc>
                  <a:txBody>
                    <a:bodyPr/>
                    <a:lstStyle/>
                    <a:p>
                      <a:r>
                        <a:rPr lang="en-US" sz="1600" b="1" dirty="0" err="1"/>
                        <a:t>StatsSA</a:t>
                      </a:r>
                      <a:endParaRPr lang="en-US" sz="1600" b="1" dirty="0"/>
                    </a:p>
                  </a:txBody>
                  <a:tcPr marL="68755" marR="68755" marT="34378" marB="34378"/>
                </a:tc>
                <a:tc>
                  <a:txBody>
                    <a:bodyPr/>
                    <a:lstStyle/>
                    <a:p>
                      <a:r>
                        <a:rPr lang="en-US" sz="1600" dirty="0"/>
                        <a:t>July 2021</a:t>
                      </a:r>
                    </a:p>
                  </a:txBody>
                  <a:tcPr marL="68755" marR="68755" marT="34378" marB="34378"/>
                </a:tc>
                <a:extLst>
                  <a:ext uri="{0D108BD9-81ED-4DB2-BD59-A6C34878D82A}">
                    <a16:rowId xmlns:a16="http://schemas.microsoft.com/office/drawing/2014/main" xmlns="" val="1748429594"/>
                  </a:ext>
                </a:extLst>
              </a:tr>
              <a:tr h="394908">
                <a:tc>
                  <a:txBody>
                    <a:bodyPr/>
                    <a:lstStyle/>
                    <a:p>
                      <a:r>
                        <a:rPr lang="en-US" sz="1600" dirty="0"/>
                        <a:t>10.</a:t>
                      </a:r>
                    </a:p>
                  </a:txBody>
                  <a:tcPr marL="68755" marR="68755" marT="34378" marB="34378"/>
                </a:tc>
                <a:tc>
                  <a:txBody>
                    <a:bodyPr/>
                    <a:lstStyle/>
                    <a:p>
                      <a:r>
                        <a:rPr lang="en-US" sz="1600" dirty="0"/>
                        <a:t>Barometer on Resource </a:t>
                      </a:r>
                      <a:r>
                        <a:rPr lang="en-US" sz="1600" dirty="0" err="1"/>
                        <a:t>Utilisation</a:t>
                      </a:r>
                      <a:endParaRPr lang="en-US" sz="1600" dirty="0"/>
                    </a:p>
                  </a:txBody>
                  <a:tcPr marL="68755" marR="68755" marT="34378" marB="34378"/>
                </a:tc>
                <a:tc>
                  <a:txBody>
                    <a:bodyPr/>
                    <a:lstStyle/>
                    <a:p>
                      <a:r>
                        <a:rPr lang="en-US" sz="1600" b="1" dirty="0"/>
                        <a:t>CHPC</a:t>
                      </a:r>
                    </a:p>
                  </a:txBody>
                  <a:tcPr marL="68755" marR="68755" marT="34378" marB="34378"/>
                </a:tc>
                <a:tc>
                  <a:txBody>
                    <a:bodyPr/>
                    <a:lstStyle/>
                    <a:p>
                      <a:r>
                        <a:rPr lang="en-US" sz="1600" dirty="0"/>
                        <a:t>Ongoing basis</a:t>
                      </a:r>
                    </a:p>
                  </a:txBody>
                  <a:tcPr marL="68755" marR="68755" marT="34378" marB="34378"/>
                </a:tc>
                <a:extLst>
                  <a:ext uri="{0D108BD9-81ED-4DB2-BD59-A6C34878D82A}">
                    <a16:rowId xmlns:a16="http://schemas.microsoft.com/office/drawing/2014/main" xmlns="" val="1244395718"/>
                  </a:ext>
                </a:extLst>
              </a:tr>
            </a:tbl>
          </a:graphicData>
        </a:graphic>
      </p:graphicFrame>
      <p:sp>
        <p:nvSpPr>
          <p:cNvPr id="5" name="Title 1"/>
          <p:cNvSpPr>
            <a:spLocks noGrp="1"/>
          </p:cNvSpPr>
          <p:nvPr>
            <p:ph type="title"/>
          </p:nvPr>
        </p:nvSpPr>
        <p:spPr>
          <a:xfrm>
            <a:off x="0" y="645032"/>
            <a:ext cx="5382000" cy="456685"/>
          </a:xfrm>
        </p:spPr>
        <p:txBody>
          <a:bodyPr>
            <a:noAutofit/>
          </a:bodyPr>
          <a:lstStyle/>
          <a:p>
            <a:r>
              <a:rPr lang="en-US" b="1" dirty="0">
                <a:solidFill>
                  <a:srgbClr val="FFC000"/>
                </a:solidFill>
                <a:latin typeface="Century Gothic" panose="020B0502020202020204" pitchFamily="34" charset="0"/>
              </a:rPr>
              <a:t>National Policy Data Observatory (NPDO)</a:t>
            </a:r>
            <a:r>
              <a:rPr lang="en-ZA" dirty="0">
                <a:solidFill>
                  <a:prstClr val="white"/>
                </a:solidFill>
                <a:latin typeface="Century Gothic" panose="020B0502020202020204" pitchFamily="34" charset="0"/>
              </a:rPr>
              <a:t/>
            </a:r>
            <a:br>
              <a:rPr lang="en-ZA" dirty="0">
                <a:solidFill>
                  <a:prstClr val="white"/>
                </a:solidFill>
                <a:latin typeface="Century Gothic" panose="020B0502020202020204" pitchFamily="34" charset="0"/>
              </a:rPr>
            </a:br>
            <a:endParaRPr lang="en-US" dirty="0"/>
          </a:p>
        </p:txBody>
      </p:sp>
      <p:sp>
        <p:nvSpPr>
          <p:cNvPr id="6" name="Rectangle 5"/>
          <p:cNvSpPr/>
          <p:nvPr/>
        </p:nvSpPr>
        <p:spPr>
          <a:xfrm>
            <a:off x="0" y="101952"/>
            <a:ext cx="5696880" cy="492443"/>
          </a:xfrm>
          <a:prstGeom prst="rect">
            <a:avLst/>
          </a:prstGeom>
        </p:spPr>
        <p:txBody>
          <a:bodyPr wrap="square">
            <a:spAutoFit/>
          </a:bodyPr>
          <a:lstStyle/>
          <a:p>
            <a:r>
              <a:rPr lang="en-US" sz="2600" b="1" dirty="0">
                <a:solidFill>
                  <a:schemeClr val="bg1"/>
                </a:solidFill>
                <a:latin typeface="Century Gothic" panose="020B0502020202020204" pitchFamily="34" charset="0"/>
              </a:rPr>
              <a:t>DSI COVID-19 INTERVENTIONS (5) </a:t>
            </a:r>
            <a:endParaRPr lang="en-US" sz="2600" dirty="0">
              <a:solidFill>
                <a:schemeClr val="bg1"/>
              </a:solidFill>
            </a:endParaRPr>
          </a:p>
        </p:txBody>
      </p:sp>
    </p:spTree>
    <p:extLst>
      <p:ext uri="{BB962C8B-B14F-4D97-AF65-F5344CB8AC3E}">
        <p14:creationId xmlns:p14="http://schemas.microsoft.com/office/powerpoint/2010/main" xmlns="" val="36916109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11391452-3D10-734D-B2CD-EEF84AE32956}"/>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BEAD508-187F-9C41-8168-FD791BBC9830}" type="slidenum">
              <a:rPr kumimoji="0" lang="en-US" sz="119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21</a:t>
            </a:fld>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xmlns="" id="{102B157E-AED8-4AA4-9DF3-BD4C84ECC50B}"/>
              </a:ext>
            </a:extLst>
          </p:cNvPr>
          <p:cNvSpPr>
            <a:spLocks noGrp="1"/>
          </p:cNvSpPr>
          <p:nvPr>
            <p:ph type="title"/>
          </p:nvPr>
        </p:nvSpPr>
        <p:spPr>
          <a:xfrm>
            <a:off x="0" y="59961"/>
            <a:ext cx="9144000" cy="893068"/>
          </a:xfrm>
        </p:spPr>
        <p:txBody>
          <a:bodyPr>
            <a:noAutofit/>
          </a:bodyPr>
          <a:lstStyle/>
          <a:p>
            <a:r>
              <a:rPr lang="en-ZA" sz="2900" b="1" dirty="0">
                <a:latin typeface="Century Gothic" panose="020B0502020202020204" pitchFamily="34" charset="0"/>
              </a:rPr>
              <a:t>KNOWLEDGE UTILISATION FOR ECONOMIC DEVELOPMENT (1)</a:t>
            </a:r>
            <a:br>
              <a:rPr lang="en-ZA" sz="2900" b="1" dirty="0">
                <a:latin typeface="Century Gothic" panose="020B0502020202020204" pitchFamily="34" charset="0"/>
              </a:rPr>
            </a:br>
            <a:r>
              <a:rPr lang="en-ZA" sz="2900" b="1" dirty="0">
                <a:latin typeface="Century Gothic" panose="020B0502020202020204" pitchFamily="34" charset="0"/>
              </a:rPr>
              <a:t/>
            </a:r>
            <a:br>
              <a:rPr lang="en-ZA" sz="2900" b="1" dirty="0">
                <a:latin typeface="Century Gothic" panose="020B0502020202020204" pitchFamily="34" charset="0"/>
              </a:rPr>
            </a:br>
            <a:r>
              <a:rPr lang="en-US" sz="2900" dirty="0"/>
              <a:t/>
            </a:r>
            <a:br>
              <a:rPr lang="en-US" sz="2900" dirty="0"/>
            </a:br>
            <a:endParaRPr lang="en-US" sz="2900" dirty="0"/>
          </a:p>
        </p:txBody>
      </p:sp>
      <p:sp>
        <p:nvSpPr>
          <p:cNvPr id="6" name="Content Placeholder 2">
            <a:extLst>
              <a:ext uri="{FF2B5EF4-FFF2-40B4-BE49-F238E27FC236}">
                <a16:creationId xmlns:a16="http://schemas.microsoft.com/office/drawing/2014/main" xmlns="" id="{0EC7AC37-FADC-42C1-A9D6-332852BDC2E3}"/>
              </a:ext>
            </a:extLst>
          </p:cNvPr>
          <p:cNvSpPr>
            <a:spLocks noGrp="1"/>
          </p:cNvSpPr>
          <p:nvPr>
            <p:ph idx="1"/>
          </p:nvPr>
        </p:nvSpPr>
        <p:spPr>
          <a:xfrm>
            <a:off x="0" y="953029"/>
            <a:ext cx="9030878" cy="5489335"/>
          </a:xfrm>
        </p:spPr>
        <p:txBody>
          <a:bodyPr>
            <a:normAutofit/>
          </a:bodyPr>
          <a:lstStyle/>
          <a:p>
            <a:pPr marL="0" lvl="0" indent="0" algn="just">
              <a:lnSpc>
                <a:spcPct val="150000"/>
              </a:lnSpc>
              <a:buClr>
                <a:srgbClr val="FFC000"/>
              </a:buClr>
              <a:buNone/>
            </a:pPr>
            <a:r>
              <a:rPr lang="en-US" sz="1600" b="1" i="1" dirty="0">
                <a:solidFill>
                  <a:schemeClr val="tx1"/>
                </a:solidFill>
                <a:latin typeface="Century Gothic" panose="020B0502020202020204" pitchFamily="34" charset="0"/>
              </a:rPr>
              <a:t>Improved the sustainability and competitiveness of traditional sectors of the economy and initiate/continue research and development in emerging technology areas that could enable the creation of non-traditional South African economic sectors:</a:t>
            </a:r>
          </a:p>
          <a:p>
            <a:pPr lvl="0" algn="just">
              <a:lnSpc>
                <a:spcPct val="150000"/>
              </a:lnSpc>
              <a:buClr>
                <a:srgbClr val="FFC000"/>
              </a:buClr>
              <a:buFont typeface="Wingdings" panose="05000000000000000000" pitchFamily="2" charset="2"/>
              <a:buChar char="q"/>
            </a:pPr>
            <a:r>
              <a:rPr lang="en-US" sz="1600" dirty="0">
                <a:solidFill>
                  <a:schemeClr val="tx1"/>
                </a:solidFill>
                <a:latin typeface="Century Gothic" panose="020B0502020202020204" pitchFamily="34" charset="0"/>
              </a:rPr>
              <a:t>Focused on the stimulation and intensification of technological innovation in order to improve economic growth. </a:t>
            </a:r>
          </a:p>
          <a:p>
            <a:pPr lvl="0" algn="just">
              <a:lnSpc>
                <a:spcPct val="150000"/>
              </a:lnSpc>
              <a:buClr>
                <a:srgbClr val="FFC000"/>
              </a:buClr>
              <a:buFont typeface="Wingdings" panose="05000000000000000000" pitchFamily="2" charset="2"/>
              <a:buChar char="q"/>
            </a:pPr>
            <a:r>
              <a:rPr lang="en-US" sz="1600" dirty="0">
                <a:solidFill>
                  <a:schemeClr val="tx1"/>
                </a:solidFill>
                <a:latin typeface="Century Gothic" panose="020B0502020202020204" pitchFamily="34" charset="0"/>
              </a:rPr>
              <a:t>In partnership with other government departments and economic actors, spearheading focused efforts that exploit knowledge capabilities for economic benefit i.e.</a:t>
            </a:r>
          </a:p>
          <a:p>
            <a:pPr lvl="1" algn="just">
              <a:lnSpc>
                <a:spcPct val="150000"/>
              </a:lnSpc>
              <a:buClr>
                <a:srgbClr val="FFC000"/>
              </a:buClr>
              <a:buFont typeface="Wingdings" panose="05000000000000000000" pitchFamily="2" charset="2"/>
              <a:buChar char="§"/>
            </a:pPr>
            <a:r>
              <a:rPr lang="en-US" sz="1600" dirty="0">
                <a:solidFill>
                  <a:schemeClr val="tx1"/>
                </a:solidFill>
                <a:latin typeface="Century Gothic" panose="020B0502020202020204" pitchFamily="34" charset="0"/>
              </a:rPr>
              <a:t>the development of advanced technologies and industries, </a:t>
            </a:r>
          </a:p>
          <a:p>
            <a:pPr lvl="1" algn="just">
              <a:lnSpc>
                <a:spcPct val="150000"/>
              </a:lnSpc>
              <a:buClr>
                <a:srgbClr val="FFC000"/>
              </a:buClr>
              <a:buFont typeface="Wingdings" panose="05000000000000000000" pitchFamily="2" charset="2"/>
              <a:buChar char="§"/>
            </a:pPr>
            <a:r>
              <a:rPr lang="en-US" sz="1600" dirty="0">
                <a:solidFill>
                  <a:schemeClr val="tx1"/>
                </a:solidFill>
                <a:latin typeface="Century Gothic" panose="020B0502020202020204" pitchFamily="34" charset="0"/>
              </a:rPr>
              <a:t>improved government service delivery, </a:t>
            </a:r>
          </a:p>
          <a:p>
            <a:pPr lvl="1" algn="just">
              <a:lnSpc>
                <a:spcPct val="150000"/>
              </a:lnSpc>
              <a:buClr>
                <a:srgbClr val="FFC000"/>
              </a:buClr>
              <a:buFont typeface="Wingdings" panose="05000000000000000000" pitchFamily="2" charset="2"/>
              <a:buChar char="§"/>
            </a:pPr>
            <a:r>
              <a:rPr lang="en-US" sz="1600" dirty="0">
                <a:solidFill>
                  <a:schemeClr val="tx1"/>
                </a:solidFill>
                <a:latin typeface="Century Gothic" panose="020B0502020202020204" pitchFamily="34" charset="0"/>
              </a:rPr>
              <a:t>improved productivity and competitiveness, and </a:t>
            </a:r>
          </a:p>
          <a:p>
            <a:pPr lvl="1" algn="just">
              <a:lnSpc>
                <a:spcPct val="150000"/>
              </a:lnSpc>
              <a:buClr>
                <a:srgbClr val="FFC000"/>
              </a:buClr>
              <a:buFont typeface="Wingdings" panose="05000000000000000000" pitchFamily="2" charset="2"/>
              <a:buChar char="§"/>
            </a:pPr>
            <a:r>
              <a:rPr lang="en-US" sz="1600" dirty="0">
                <a:solidFill>
                  <a:schemeClr val="tx1"/>
                </a:solidFill>
                <a:latin typeface="Century Gothic" panose="020B0502020202020204" pitchFamily="34" charset="0"/>
              </a:rPr>
              <a:t>technology transfer and support to SMMEs and manufacturing firms in the supply chains of large-scale public procurement programmes.</a:t>
            </a:r>
          </a:p>
          <a:p>
            <a:pPr lvl="1" algn="just">
              <a:lnSpc>
                <a:spcPct val="150000"/>
              </a:lnSpc>
              <a:buClr>
                <a:srgbClr val="FFC000"/>
              </a:buClr>
              <a:buFont typeface="Wingdings" panose="05000000000000000000" pitchFamily="2" charset="2"/>
              <a:buChar char="ü"/>
            </a:pPr>
            <a:endParaRPr lang="en-US" sz="1500" dirty="0">
              <a:solidFill>
                <a:schemeClr val="tx1"/>
              </a:solidFill>
            </a:endParaRPr>
          </a:p>
          <a:p>
            <a:pPr lvl="1" algn="just">
              <a:lnSpc>
                <a:spcPct val="150000"/>
              </a:lnSpc>
              <a:buClr>
                <a:srgbClr val="FFC000"/>
              </a:buClr>
              <a:buFont typeface="Wingdings" panose="05000000000000000000" pitchFamily="2" charset="2"/>
              <a:buChar char="ü"/>
            </a:pPr>
            <a:endParaRPr lang="en-US" sz="1500" dirty="0">
              <a:solidFill>
                <a:schemeClr val="tx1"/>
              </a:solidFill>
            </a:endParaRPr>
          </a:p>
          <a:p>
            <a:pPr lvl="1" algn="just">
              <a:lnSpc>
                <a:spcPct val="150000"/>
              </a:lnSpc>
              <a:buClr>
                <a:srgbClr val="FFC000"/>
              </a:buClr>
              <a:buFont typeface="Wingdings" panose="05000000000000000000" pitchFamily="2" charset="2"/>
              <a:buChar char="ü"/>
            </a:pPr>
            <a:endParaRPr lang="en-ZA" sz="1500" dirty="0">
              <a:solidFill>
                <a:schemeClr val="tx1"/>
              </a:solidFill>
            </a:endParaRPr>
          </a:p>
        </p:txBody>
      </p:sp>
    </p:spTree>
    <p:extLst>
      <p:ext uri="{BB962C8B-B14F-4D97-AF65-F5344CB8AC3E}">
        <p14:creationId xmlns:p14="http://schemas.microsoft.com/office/powerpoint/2010/main" xmlns="" val="39812410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11391452-3D10-734D-B2CD-EEF84AE32956}"/>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BEAD508-187F-9C41-8168-FD791BBC9830}" type="slidenum">
              <a:rPr kumimoji="0" lang="en-US" sz="119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22</a:t>
            </a:fld>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xmlns="" id="{102B157E-AED8-4AA4-9DF3-BD4C84ECC50B}"/>
              </a:ext>
            </a:extLst>
          </p:cNvPr>
          <p:cNvSpPr>
            <a:spLocks noGrp="1"/>
          </p:cNvSpPr>
          <p:nvPr>
            <p:ph type="title"/>
          </p:nvPr>
        </p:nvSpPr>
        <p:spPr>
          <a:xfrm>
            <a:off x="0" y="59961"/>
            <a:ext cx="9144000" cy="893068"/>
          </a:xfrm>
        </p:spPr>
        <p:txBody>
          <a:bodyPr>
            <a:noAutofit/>
          </a:bodyPr>
          <a:lstStyle/>
          <a:p>
            <a:r>
              <a:rPr lang="en-ZA" sz="2900" b="1" dirty="0">
                <a:latin typeface="Century Gothic" panose="020B0502020202020204" pitchFamily="34" charset="0"/>
              </a:rPr>
              <a:t>KNOWLEDGE UTILISATION FOR ECONOMIC DEVELOPMENT (2)</a:t>
            </a:r>
            <a:br>
              <a:rPr lang="en-ZA" sz="2900" b="1" dirty="0">
                <a:latin typeface="Century Gothic" panose="020B0502020202020204" pitchFamily="34" charset="0"/>
              </a:rPr>
            </a:br>
            <a:r>
              <a:rPr lang="en-ZA" sz="2900" b="1" dirty="0">
                <a:latin typeface="Century Gothic" panose="020B0502020202020204" pitchFamily="34" charset="0"/>
              </a:rPr>
              <a:t/>
            </a:r>
            <a:br>
              <a:rPr lang="en-ZA" sz="2900" b="1" dirty="0">
                <a:latin typeface="Century Gothic" panose="020B0502020202020204" pitchFamily="34" charset="0"/>
              </a:rPr>
            </a:br>
            <a:r>
              <a:rPr lang="en-US" sz="2900" dirty="0"/>
              <a:t/>
            </a:r>
            <a:br>
              <a:rPr lang="en-US" sz="2900" dirty="0"/>
            </a:br>
            <a:endParaRPr lang="en-US" sz="2900" dirty="0"/>
          </a:p>
        </p:txBody>
      </p:sp>
      <p:sp>
        <p:nvSpPr>
          <p:cNvPr id="6" name="Content Placeholder 2">
            <a:extLst>
              <a:ext uri="{FF2B5EF4-FFF2-40B4-BE49-F238E27FC236}">
                <a16:creationId xmlns:a16="http://schemas.microsoft.com/office/drawing/2014/main" xmlns="" id="{0EC7AC37-FADC-42C1-A9D6-332852BDC2E3}"/>
              </a:ext>
            </a:extLst>
          </p:cNvPr>
          <p:cNvSpPr>
            <a:spLocks noGrp="1"/>
          </p:cNvSpPr>
          <p:nvPr>
            <p:ph idx="1"/>
          </p:nvPr>
        </p:nvSpPr>
        <p:spPr>
          <a:xfrm>
            <a:off x="0" y="953029"/>
            <a:ext cx="9030878" cy="5489335"/>
          </a:xfrm>
        </p:spPr>
        <p:txBody>
          <a:bodyPr>
            <a:normAutofit fontScale="85000" lnSpcReduction="20000"/>
          </a:bodyPr>
          <a:lstStyle/>
          <a:p>
            <a:pPr marL="0" lvl="0" indent="0" algn="just">
              <a:lnSpc>
                <a:spcPct val="120000"/>
              </a:lnSpc>
              <a:spcBef>
                <a:spcPts val="0"/>
              </a:spcBef>
              <a:buClr>
                <a:srgbClr val="FFC000"/>
              </a:buClr>
              <a:buNone/>
            </a:pPr>
            <a:r>
              <a:rPr lang="en-ZA" b="1" i="1" dirty="0">
                <a:solidFill>
                  <a:schemeClr val="tx1"/>
                </a:solidFill>
                <a:latin typeface="Century Gothic" panose="020B0502020202020204" pitchFamily="34" charset="0"/>
              </a:rPr>
              <a:t>Funded a number of instruments in support of increased localisation, competitiveness and R&amp;D- led industry development in aerospace, advanced manufacturing, chemicals, mining, advanced metals, and ICTs, Industry Innovation Programme and the sector innovation fund.</a:t>
            </a:r>
          </a:p>
          <a:p>
            <a:pPr marL="0" lvl="0" indent="0" algn="just">
              <a:lnSpc>
                <a:spcPct val="120000"/>
              </a:lnSpc>
              <a:spcBef>
                <a:spcPts val="0"/>
              </a:spcBef>
              <a:buClr>
                <a:srgbClr val="FFC000"/>
              </a:buClr>
              <a:buNone/>
            </a:pPr>
            <a:endParaRPr lang="en-ZA" sz="2000" b="1" i="1" dirty="0">
              <a:solidFill>
                <a:schemeClr val="tx1"/>
              </a:solidFill>
              <a:latin typeface="Century Gothic" panose="020B0502020202020204" pitchFamily="34" charset="0"/>
            </a:endParaRPr>
          </a:p>
          <a:p>
            <a:pPr marL="0" lvl="0" indent="0" algn="just">
              <a:lnSpc>
                <a:spcPct val="120000"/>
              </a:lnSpc>
              <a:spcBef>
                <a:spcPts val="0"/>
              </a:spcBef>
              <a:buClr>
                <a:srgbClr val="FFC000"/>
              </a:buClr>
              <a:buNone/>
            </a:pPr>
            <a:r>
              <a:rPr lang="en-ZA" sz="2000" b="1" i="1" dirty="0">
                <a:solidFill>
                  <a:schemeClr val="tx1"/>
                </a:solidFill>
                <a:latin typeface="Century Gothic" panose="020B0502020202020204" pitchFamily="34" charset="0"/>
              </a:rPr>
              <a:t>Example: Revitalisation of the Mining Sector:</a:t>
            </a:r>
          </a:p>
          <a:p>
            <a:pPr lvl="0" algn="just">
              <a:lnSpc>
                <a:spcPct val="120000"/>
              </a:lnSpc>
              <a:spcBef>
                <a:spcPts val="0"/>
              </a:spcBef>
              <a:buClr>
                <a:srgbClr val="FFC000"/>
              </a:buClr>
              <a:buFont typeface="Wingdings" panose="05000000000000000000" pitchFamily="2" charset="2"/>
              <a:buChar char="q"/>
            </a:pPr>
            <a:r>
              <a:rPr lang="en-ZA" sz="1600" dirty="0">
                <a:solidFill>
                  <a:schemeClr val="tx1"/>
                </a:solidFill>
                <a:latin typeface="Century Gothic" panose="020B0502020202020204" pitchFamily="34" charset="0"/>
              </a:rPr>
              <a:t>The </a:t>
            </a:r>
            <a:r>
              <a:rPr lang="en-ZA" sz="1600" b="1" dirty="0">
                <a:solidFill>
                  <a:schemeClr val="tx1"/>
                </a:solidFill>
                <a:latin typeface="Century Gothic" panose="020B0502020202020204" pitchFamily="34" charset="0"/>
              </a:rPr>
              <a:t>South African Mining Extraction, Research, Development and Innovation (SAMERDI) </a:t>
            </a:r>
            <a:r>
              <a:rPr lang="en-ZA" sz="1600" dirty="0">
                <a:solidFill>
                  <a:schemeClr val="tx1"/>
                </a:solidFill>
                <a:latin typeface="Century Gothic" panose="020B0502020202020204" pitchFamily="34" charset="0"/>
              </a:rPr>
              <a:t>programme developed and launched the mining equipment and Technology Availability Readiness Atlas (TARA https://miningtara.co.za). </a:t>
            </a:r>
          </a:p>
          <a:p>
            <a:pPr marL="0" indent="0">
              <a:lnSpc>
                <a:spcPct val="120000"/>
              </a:lnSpc>
              <a:spcBef>
                <a:spcPts val="0"/>
              </a:spcBef>
              <a:buNone/>
            </a:pPr>
            <a:endParaRPr lang="en-US" dirty="0">
              <a:latin typeface="Century Gothic" panose="020B0502020202020204" pitchFamily="34" charset="0"/>
            </a:endParaRPr>
          </a:p>
          <a:p>
            <a:pPr marL="0" indent="0">
              <a:lnSpc>
                <a:spcPct val="120000"/>
              </a:lnSpc>
              <a:spcBef>
                <a:spcPts val="0"/>
              </a:spcBef>
              <a:buNone/>
            </a:pPr>
            <a:r>
              <a:rPr lang="en-US" dirty="0">
                <a:latin typeface="Century Gothic" panose="020B0502020202020204" pitchFamily="34" charset="0"/>
              </a:rPr>
              <a:t>The vision of the SAMERDI strategy is </a:t>
            </a:r>
            <a:r>
              <a:rPr lang="en-US" b="1" i="1" dirty="0">
                <a:latin typeface="Century Gothic" panose="020B0502020202020204" pitchFamily="34" charset="0"/>
              </a:rPr>
              <a:t>“to </a:t>
            </a:r>
            <a:r>
              <a:rPr lang="en-US" b="1" i="1" dirty="0" err="1">
                <a:latin typeface="Century Gothic" panose="020B0502020202020204" pitchFamily="34" charset="0"/>
              </a:rPr>
              <a:t>maximise</a:t>
            </a:r>
            <a:r>
              <a:rPr lang="en-US" b="1" i="1" dirty="0">
                <a:latin typeface="Century Gothic" panose="020B0502020202020204" pitchFamily="34" charset="0"/>
              </a:rPr>
              <a:t> the sustainable returns of South Africa’s mineral wealth through collaborative research, development, innovation &amp; implementation of mining technologies in a socially, environmentally and financially sustainable manner that is rooted in the local community and national economy.” </a:t>
            </a:r>
          </a:p>
          <a:p>
            <a:pPr marL="0" indent="0">
              <a:lnSpc>
                <a:spcPct val="120000"/>
              </a:lnSpc>
              <a:spcBef>
                <a:spcPts val="0"/>
              </a:spcBef>
              <a:buNone/>
            </a:pPr>
            <a:endParaRPr lang="en-US" b="1" i="1" dirty="0">
              <a:latin typeface="Century Gothic" panose="020B0502020202020204" pitchFamily="34" charset="0"/>
            </a:endParaRPr>
          </a:p>
          <a:p>
            <a:pPr marL="0" indent="0">
              <a:lnSpc>
                <a:spcPct val="120000"/>
              </a:lnSpc>
              <a:spcBef>
                <a:spcPts val="0"/>
              </a:spcBef>
              <a:buNone/>
            </a:pPr>
            <a:r>
              <a:rPr lang="en-US" dirty="0">
                <a:latin typeface="Century Gothic" panose="020B0502020202020204" pitchFamily="34" charset="0"/>
              </a:rPr>
              <a:t>Implementation </a:t>
            </a:r>
            <a:r>
              <a:rPr lang="en-US" dirty="0" err="1">
                <a:latin typeface="Century Gothic" panose="020B0502020202020204" pitchFamily="34" charset="0"/>
              </a:rPr>
              <a:t>programme</a:t>
            </a:r>
            <a:r>
              <a:rPr lang="en-US" dirty="0">
                <a:latin typeface="Century Gothic" panose="020B0502020202020204" pitchFamily="34" charset="0"/>
              </a:rPr>
              <a:t> comprises the following five </a:t>
            </a:r>
            <a:r>
              <a:rPr lang="en-US" dirty="0" err="1">
                <a:latin typeface="Century Gothic" panose="020B0502020202020204" pitchFamily="34" charset="0"/>
              </a:rPr>
              <a:t>programmes</a:t>
            </a:r>
            <a:r>
              <a:rPr lang="en-US" dirty="0">
                <a:latin typeface="Century Gothic" panose="020B0502020202020204" pitchFamily="34" charset="0"/>
              </a:rPr>
              <a:t>: </a:t>
            </a:r>
          </a:p>
          <a:p>
            <a:pPr marL="0" indent="0">
              <a:lnSpc>
                <a:spcPct val="120000"/>
              </a:lnSpc>
              <a:spcBef>
                <a:spcPts val="0"/>
              </a:spcBef>
              <a:buNone/>
            </a:pPr>
            <a:r>
              <a:rPr lang="en-US" b="1" dirty="0">
                <a:latin typeface="Century Gothic" panose="020B0502020202020204" pitchFamily="34" charset="0"/>
              </a:rPr>
              <a:t>-Longevity of Current Mines,  -</a:t>
            </a:r>
            <a:r>
              <a:rPr lang="en-US" b="1" dirty="0" err="1">
                <a:latin typeface="Century Gothic" panose="020B0502020202020204" pitchFamily="34" charset="0"/>
              </a:rPr>
              <a:t>Mechanised</a:t>
            </a:r>
            <a:r>
              <a:rPr lang="en-US" b="1" dirty="0">
                <a:latin typeface="Century Gothic" panose="020B0502020202020204" pitchFamily="34" charset="0"/>
              </a:rPr>
              <a:t> Mining Systems, -Successful Application of Technologies </a:t>
            </a:r>
            <a:r>
              <a:rPr lang="en-US" b="1" dirty="0" err="1">
                <a:latin typeface="Century Gothic" panose="020B0502020202020204" pitchFamily="34" charset="0"/>
              </a:rPr>
              <a:t>Centred</a:t>
            </a:r>
            <a:r>
              <a:rPr lang="en-US" b="1" dirty="0">
                <a:latin typeface="Century Gothic" panose="020B0502020202020204" pitchFamily="34" charset="0"/>
              </a:rPr>
              <a:t> Around People, -Real Time Information Management Systems,  -Advanced Orebody Knowledge</a:t>
            </a:r>
          </a:p>
          <a:p>
            <a:pPr marL="0" indent="0">
              <a:lnSpc>
                <a:spcPct val="120000"/>
              </a:lnSpc>
              <a:spcBef>
                <a:spcPts val="0"/>
              </a:spcBef>
              <a:buNone/>
            </a:pPr>
            <a:endParaRPr lang="en-US" b="1" dirty="0">
              <a:latin typeface="Century Gothic" panose="020B0502020202020204" pitchFamily="34" charset="0"/>
            </a:endParaRPr>
          </a:p>
          <a:p>
            <a:pPr marL="0" indent="0">
              <a:lnSpc>
                <a:spcPct val="120000"/>
              </a:lnSpc>
              <a:spcBef>
                <a:spcPts val="0"/>
              </a:spcBef>
              <a:buNone/>
            </a:pPr>
            <a:r>
              <a:rPr lang="en-US" dirty="0">
                <a:latin typeface="Century Gothic" panose="020B0502020202020204" pitchFamily="34" charset="0"/>
              </a:rPr>
              <a:t>These </a:t>
            </a:r>
            <a:r>
              <a:rPr lang="en-US" dirty="0" err="1">
                <a:latin typeface="Century Gothic" panose="020B0502020202020204" pitchFamily="34" charset="0"/>
              </a:rPr>
              <a:t>programmes</a:t>
            </a:r>
            <a:r>
              <a:rPr lang="en-US" dirty="0">
                <a:latin typeface="Century Gothic" panose="020B0502020202020204" pitchFamily="34" charset="0"/>
              </a:rPr>
              <a:t> contribute (collectively and individually) to the following criteria of: </a:t>
            </a:r>
          </a:p>
          <a:p>
            <a:pPr lvl="1">
              <a:lnSpc>
                <a:spcPct val="120000"/>
              </a:lnSpc>
              <a:spcBef>
                <a:spcPts val="0"/>
              </a:spcBef>
              <a:buFont typeface="Courier New" panose="02070309020205020404" pitchFamily="49" charset="0"/>
              <a:buChar char="o"/>
            </a:pPr>
            <a:r>
              <a:rPr lang="en-US" dirty="0">
                <a:latin typeface="Century Gothic" panose="020B0502020202020204" pitchFamily="34" charset="0"/>
              </a:rPr>
              <a:t> Increasing the competitiveness of the industry; </a:t>
            </a:r>
          </a:p>
          <a:p>
            <a:pPr lvl="1">
              <a:lnSpc>
                <a:spcPct val="120000"/>
              </a:lnSpc>
              <a:spcBef>
                <a:spcPts val="0"/>
              </a:spcBef>
              <a:buFont typeface="Courier New" panose="02070309020205020404" pitchFamily="49" charset="0"/>
              <a:buChar char="o"/>
            </a:pPr>
            <a:r>
              <a:rPr lang="en-US" dirty="0">
                <a:latin typeface="Century Gothic" panose="020B0502020202020204" pitchFamily="34" charset="0"/>
              </a:rPr>
              <a:t>Creating new industries; and </a:t>
            </a:r>
          </a:p>
          <a:p>
            <a:pPr lvl="1">
              <a:lnSpc>
                <a:spcPct val="120000"/>
              </a:lnSpc>
              <a:spcBef>
                <a:spcPts val="0"/>
              </a:spcBef>
              <a:buFont typeface="Courier New" panose="02070309020205020404" pitchFamily="49" charset="0"/>
              <a:buChar char="o"/>
            </a:pPr>
            <a:r>
              <a:rPr lang="en-US" dirty="0">
                <a:latin typeface="Century Gothic" panose="020B0502020202020204" pitchFamily="34" charset="0"/>
              </a:rPr>
              <a:t>Allowing for technology </a:t>
            </a:r>
            <a:r>
              <a:rPr lang="en-US" dirty="0" err="1">
                <a:latin typeface="Century Gothic" panose="020B0502020202020204" pitchFamily="34" charset="0"/>
              </a:rPr>
              <a:t>localisation</a:t>
            </a:r>
            <a:r>
              <a:rPr lang="en-US" dirty="0">
                <a:latin typeface="Century Gothic" panose="020B0502020202020204" pitchFamily="34" charset="0"/>
              </a:rPr>
              <a:t>.</a:t>
            </a:r>
          </a:p>
          <a:p>
            <a:pPr lvl="1" algn="just">
              <a:lnSpc>
                <a:spcPct val="150000"/>
              </a:lnSpc>
              <a:buClr>
                <a:srgbClr val="FFC000"/>
              </a:buClr>
              <a:buFont typeface="Wingdings" panose="05000000000000000000" pitchFamily="2" charset="2"/>
              <a:buChar char="§"/>
            </a:pPr>
            <a:endParaRPr lang="en-US" sz="1600" dirty="0">
              <a:solidFill>
                <a:schemeClr val="tx1"/>
              </a:solidFill>
              <a:latin typeface="Century Gothic" panose="020B0502020202020204" pitchFamily="34" charset="0"/>
            </a:endParaRPr>
          </a:p>
          <a:p>
            <a:pPr lvl="1" algn="just">
              <a:lnSpc>
                <a:spcPct val="150000"/>
              </a:lnSpc>
              <a:buClr>
                <a:srgbClr val="FFC000"/>
              </a:buClr>
              <a:buFont typeface="Wingdings" panose="05000000000000000000" pitchFamily="2" charset="2"/>
              <a:buChar char="ü"/>
            </a:pPr>
            <a:endParaRPr lang="en-US" sz="1500" dirty="0">
              <a:solidFill>
                <a:schemeClr val="tx1"/>
              </a:solidFill>
            </a:endParaRPr>
          </a:p>
          <a:p>
            <a:pPr lvl="1" algn="just">
              <a:lnSpc>
                <a:spcPct val="150000"/>
              </a:lnSpc>
              <a:buClr>
                <a:srgbClr val="FFC000"/>
              </a:buClr>
              <a:buFont typeface="Wingdings" panose="05000000000000000000" pitchFamily="2" charset="2"/>
              <a:buChar char="ü"/>
            </a:pPr>
            <a:endParaRPr lang="en-ZA" sz="1500" dirty="0">
              <a:solidFill>
                <a:schemeClr val="tx1"/>
              </a:solidFill>
            </a:endParaRPr>
          </a:p>
        </p:txBody>
      </p:sp>
    </p:spTree>
    <p:extLst>
      <p:ext uri="{BB962C8B-B14F-4D97-AF65-F5344CB8AC3E}">
        <p14:creationId xmlns:p14="http://schemas.microsoft.com/office/powerpoint/2010/main" xmlns="" val="11540059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11391452-3D10-734D-B2CD-EEF84AE32956}"/>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BEAD508-187F-9C41-8168-FD791BBC9830}" type="slidenum">
              <a:rPr kumimoji="0" lang="en-US" sz="119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23</a:t>
            </a:fld>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xmlns="" id="{102B157E-AED8-4AA4-9DF3-BD4C84ECC50B}"/>
              </a:ext>
            </a:extLst>
          </p:cNvPr>
          <p:cNvSpPr>
            <a:spLocks noGrp="1"/>
          </p:cNvSpPr>
          <p:nvPr>
            <p:ph type="title"/>
          </p:nvPr>
        </p:nvSpPr>
        <p:spPr>
          <a:xfrm>
            <a:off x="0" y="59961"/>
            <a:ext cx="9144000" cy="893068"/>
          </a:xfrm>
        </p:spPr>
        <p:txBody>
          <a:bodyPr>
            <a:noAutofit/>
          </a:bodyPr>
          <a:lstStyle/>
          <a:p>
            <a:r>
              <a:rPr lang="en-ZA" sz="2900" b="1" dirty="0">
                <a:latin typeface="Century Gothic" panose="020B0502020202020204" pitchFamily="34" charset="0"/>
              </a:rPr>
              <a:t>KNOWLEDGE UTILISATION FOR </a:t>
            </a:r>
            <a:br>
              <a:rPr lang="en-ZA" sz="2900" b="1" dirty="0">
                <a:latin typeface="Century Gothic" panose="020B0502020202020204" pitchFamily="34" charset="0"/>
              </a:rPr>
            </a:br>
            <a:r>
              <a:rPr lang="en-ZA" sz="2900" b="1" dirty="0">
                <a:latin typeface="Century Gothic" panose="020B0502020202020204" pitchFamily="34" charset="0"/>
              </a:rPr>
              <a:t>ECONOMIC DEVELOPMENT (3)</a:t>
            </a:r>
            <a:br>
              <a:rPr lang="en-ZA" sz="2900" b="1" dirty="0">
                <a:latin typeface="Century Gothic" panose="020B0502020202020204" pitchFamily="34" charset="0"/>
              </a:rPr>
            </a:br>
            <a:r>
              <a:rPr lang="en-ZA" sz="2900" b="1" dirty="0">
                <a:latin typeface="Century Gothic" panose="020B0502020202020204" pitchFamily="34" charset="0"/>
              </a:rPr>
              <a:t/>
            </a:r>
            <a:br>
              <a:rPr lang="en-ZA" sz="2900" b="1" dirty="0">
                <a:latin typeface="Century Gothic" panose="020B0502020202020204" pitchFamily="34" charset="0"/>
              </a:rPr>
            </a:br>
            <a:r>
              <a:rPr lang="en-US" sz="2900" dirty="0"/>
              <a:t/>
            </a:r>
            <a:br>
              <a:rPr lang="en-US" sz="2900" dirty="0"/>
            </a:br>
            <a:endParaRPr lang="en-US" sz="2900" dirty="0"/>
          </a:p>
        </p:txBody>
      </p:sp>
      <p:sp>
        <p:nvSpPr>
          <p:cNvPr id="6" name="Content Placeholder 2">
            <a:extLst>
              <a:ext uri="{FF2B5EF4-FFF2-40B4-BE49-F238E27FC236}">
                <a16:creationId xmlns:a16="http://schemas.microsoft.com/office/drawing/2014/main" xmlns="" id="{0EC7AC37-FADC-42C1-A9D6-332852BDC2E3}"/>
              </a:ext>
            </a:extLst>
          </p:cNvPr>
          <p:cNvSpPr>
            <a:spLocks noGrp="1"/>
          </p:cNvSpPr>
          <p:nvPr>
            <p:ph idx="1"/>
          </p:nvPr>
        </p:nvSpPr>
        <p:spPr>
          <a:xfrm>
            <a:off x="0" y="953029"/>
            <a:ext cx="9030878" cy="5489335"/>
          </a:xfrm>
        </p:spPr>
        <p:txBody>
          <a:bodyPr>
            <a:noAutofit/>
          </a:bodyPr>
          <a:lstStyle/>
          <a:p>
            <a:pPr marL="0" lvl="0" indent="0" algn="just">
              <a:lnSpc>
                <a:spcPct val="100000"/>
              </a:lnSpc>
              <a:spcBef>
                <a:spcPts val="600"/>
              </a:spcBef>
              <a:buClr>
                <a:srgbClr val="FFC000"/>
              </a:buClr>
              <a:buNone/>
            </a:pPr>
            <a:r>
              <a:rPr lang="en-ZA" sz="1600" b="1" i="1" dirty="0">
                <a:solidFill>
                  <a:schemeClr val="tx1"/>
                </a:solidFill>
                <a:latin typeface="Century Gothic" panose="020B0502020202020204" pitchFamily="34" charset="0"/>
              </a:rPr>
              <a:t>Revitalisation of the Agricultural Sector:</a:t>
            </a:r>
          </a:p>
          <a:p>
            <a:pPr lvl="0" algn="just">
              <a:lnSpc>
                <a:spcPct val="100000"/>
              </a:lnSpc>
              <a:spcBef>
                <a:spcPts val="600"/>
              </a:spcBef>
              <a:buClr>
                <a:srgbClr val="FFC000"/>
              </a:buClr>
              <a:buFont typeface="Wingdings" panose="05000000000000000000" pitchFamily="2" charset="2"/>
              <a:buChar char="q"/>
            </a:pPr>
            <a:r>
              <a:rPr lang="en-ZA" sz="1600" dirty="0">
                <a:solidFill>
                  <a:schemeClr val="tx1"/>
                </a:solidFill>
                <a:latin typeface="Century Gothic" panose="020B0502020202020204" pitchFamily="34" charset="0"/>
              </a:rPr>
              <a:t>The Agricultural Bio-economy Innovation Partnership Programme (ABIPP) supported a number of initiatives in support of the economic recovery.</a:t>
            </a:r>
          </a:p>
          <a:p>
            <a:pPr algn="just">
              <a:lnSpc>
                <a:spcPct val="150000"/>
              </a:lnSpc>
              <a:buClr>
                <a:srgbClr val="FFC000"/>
              </a:buClr>
              <a:buFont typeface="Wingdings" panose="05000000000000000000" pitchFamily="2" charset="2"/>
              <a:buChar char="q"/>
            </a:pPr>
            <a:r>
              <a:rPr lang="en-ZA" sz="1600" dirty="0">
                <a:solidFill>
                  <a:schemeClr val="tx1"/>
                </a:solidFill>
                <a:latin typeface="Century Gothic" panose="020B0502020202020204" pitchFamily="34" charset="0"/>
                <a:ea typeface="Calibri" panose="020F0502020204030204" pitchFamily="34" charset="0"/>
              </a:rPr>
              <a:t>Agro-processing and value chain:</a:t>
            </a:r>
          </a:p>
          <a:p>
            <a:pPr algn="just">
              <a:lnSpc>
                <a:spcPct val="150000"/>
              </a:lnSpc>
              <a:buClr>
                <a:srgbClr val="FFC000"/>
              </a:buClr>
            </a:pPr>
            <a:r>
              <a:rPr lang="en-ZA" sz="1600" dirty="0">
                <a:solidFill>
                  <a:schemeClr val="tx1"/>
                </a:solidFill>
                <a:latin typeface="Century Gothic" panose="020B0502020202020204" pitchFamily="34" charset="0"/>
                <a:ea typeface="Calibri" panose="020F0502020204030204" pitchFamily="34" charset="0"/>
              </a:rPr>
              <a:t>DSI through the SIIP Programme, granted a patent for novel </a:t>
            </a:r>
            <a:r>
              <a:rPr lang="en-ZA" sz="1600" dirty="0" err="1">
                <a:solidFill>
                  <a:schemeClr val="tx1"/>
                </a:solidFill>
                <a:latin typeface="Century Gothic" panose="020B0502020202020204" pitchFamily="34" charset="0"/>
                <a:ea typeface="Calibri" panose="020F0502020204030204" pitchFamily="34" charset="0"/>
              </a:rPr>
              <a:t>xylanase</a:t>
            </a:r>
            <a:r>
              <a:rPr lang="en-ZA" sz="1600" dirty="0">
                <a:solidFill>
                  <a:schemeClr val="tx1"/>
                </a:solidFill>
                <a:latin typeface="Century Gothic" panose="020B0502020202020204" pitchFamily="34" charset="0"/>
                <a:ea typeface="Calibri" panose="020F0502020204030204" pitchFamily="34" charset="0"/>
              </a:rPr>
              <a:t> enzyme formulation with commercial application in the animal feed additive industry</a:t>
            </a:r>
          </a:p>
          <a:p>
            <a:pPr algn="just">
              <a:lnSpc>
                <a:spcPct val="150000"/>
              </a:lnSpc>
              <a:buClr>
                <a:srgbClr val="FFC000"/>
              </a:buClr>
            </a:pPr>
            <a:r>
              <a:rPr lang="en-ZA" sz="1600" dirty="0">
                <a:solidFill>
                  <a:schemeClr val="tx1"/>
                </a:solidFill>
                <a:latin typeface="Century Gothic" panose="020B0502020202020204" pitchFamily="34" charset="0"/>
                <a:ea typeface="Calibri" panose="020F0502020204030204" pitchFamily="34" charset="0"/>
              </a:rPr>
              <a:t>An anti-</a:t>
            </a:r>
            <a:r>
              <a:rPr lang="en-ZA" sz="1600" dirty="0" err="1">
                <a:solidFill>
                  <a:schemeClr val="tx1"/>
                </a:solidFill>
                <a:latin typeface="Century Gothic" panose="020B0502020202020204" pitchFamily="34" charset="0"/>
                <a:ea typeface="Calibri" panose="020F0502020204030204" pitchFamily="34" charset="0"/>
              </a:rPr>
              <a:t>Taq</a:t>
            </a:r>
            <a:r>
              <a:rPr lang="en-ZA" sz="1600" dirty="0">
                <a:solidFill>
                  <a:schemeClr val="tx1"/>
                </a:solidFill>
                <a:latin typeface="Century Gothic" panose="020B0502020202020204" pitchFamily="34" charset="0"/>
                <a:ea typeface="Calibri" panose="020F0502020204030204" pitchFamily="34" charset="0"/>
              </a:rPr>
              <a:t> polymerase fragmented antibody technology aimed at improving the performance of polymerase chain reaction as a diagnostic tool was developed and demonstrated (TRL6). </a:t>
            </a:r>
          </a:p>
          <a:p>
            <a:pPr algn="just">
              <a:lnSpc>
                <a:spcPct val="150000"/>
              </a:lnSpc>
              <a:buClr>
                <a:srgbClr val="FFC000"/>
              </a:buClr>
              <a:buFont typeface="Wingdings" panose="05000000000000000000" pitchFamily="2" charset="2"/>
              <a:buChar char="q"/>
            </a:pPr>
            <a:r>
              <a:rPr lang="en-ZA" dirty="0">
                <a:solidFill>
                  <a:schemeClr val="tx1"/>
                </a:solidFill>
                <a:latin typeface="Century Gothic" panose="020B0502020202020204" pitchFamily="34" charset="0"/>
                <a:ea typeface="Calibri" panose="020F0502020204030204" pitchFamily="34" charset="0"/>
              </a:rPr>
              <a:t>Innovation support in agro-processing and value chain yielded 2 potential IP products in citrus research during the reporting period. </a:t>
            </a:r>
          </a:p>
          <a:p>
            <a:pPr algn="just">
              <a:lnSpc>
                <a:spcPct val="150000"/>
              </a:lnSpc>
              <a:buClr>
                <a:srgbClr val="FFC000"/>
              </a:buClr>
              <a:buFont typeface="Wingdings" panose="05000000000000000000" pitchFamily="2" charset="2"/>
              <a:buChar char="q"/>
            </a:pPr>
            <a:r>
              <a:rPr lang="en-US" sz="1600" dirty="0">
                <a:solidFill>
                  <a:schemeClr val="tx1"/>
                </a:solidFill>
                <a:latin typeface="Century Gothic" panose="020B0502020202020204" pitchFamily="34" charset="0"/>
              </a:rPr>
              <a:t>A bilateral research programme with Malawi was supported: new pro-active interventions for diagnostic, surveillance, monitoring and early warning systems (Aquaculture Health and Feed Programme).</a:t>
            </a:r>
            <a:endParaRPr lang="en-ZA" sz="16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xmlns="" val="78355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11391452-3D10-734D-B2CD-EEF84AE32956}"/>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BEAD508-187F-9C41-8168-FD791BBC9830}" type="slidenum">
              <a:rPr kumimoji="0" lang="en-US" sz="119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24</a:t>
            </a:fld>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xmlns="" id="{102B157E-AED8-4AA4-9DF3-BD4C84ECC50B}"/>
              </a:ext>
            </a:extLst>
          </p:cNvPr>
          <p:cNvSpPr>
            <a:spLocks noGrp="1"/>
          </p:cNvSpPr>
          <p:nvPr>
            <p:ph type="title"/>
          </p:nvPr>
        </p:nvSpPr>
        <p:spPr>
          <a:xfrm>
            <a:off x="0" y="59961"/>
            <a:ext cx="9144000" cy="893068"/>
          </a:xfrm>
        </p:spPr>
        <p:txBody>
          <a:bodyPr>
            <a:noAutofit/>
          </a:bodyPr>
          <a:lstStyle/>
          <a:p>
            <a:r>
              <a:rPr lang="en-US" sz="3200" b="1" dirty="0">
                <a:latin typeface="Century Gothic" panose="020B0502020202020204" pitchFamily="34" charset="0"/>
              </a:rPr>
              <a:t>Knowledge utilisation for inclusive development </a:t>
            </a:r>
            <a:r>
              <a:rPr lang="en-ZA" sz="3200" b="1" dirty="0">
                <a:latin typeface="Century Gothic" panose="020B0502020202020204" pitchFamily="34" charset="0"/>
              </a:rPr>
              <a:t>(1)</a:t>
            </a:r>
            <a:r>
              <a:rPr lang="en-ZA" sz="2900" b="1" dirty="0">
                <a:latin typeface="Century Gothic" panose="020B0502020202020204" pitchFamily="34" charset="0"/>
              </a:rPr>
              <a:t/>
            </a:r>
            <a:br>
              <a:rPr lang="en-ZA" sz="2900" b="1" dirty="0">
                <a:latin typeface="Century Gothic" panose="020B0502020202020204" pitchFamily="34" charset="0"/>
              </a:rPr>
            </a:br>
            <a:r>
              <a:rPr lang="en-ZA" sz="2900" b="1" dirty="0">
                <a:latin typeface="Gill Sans MT" panose="020B0502020104020203" pitchFamily="34" charset="0"/>
              </a:rPr>
              <a:t/>
            </a:r>
            <a:br>
              <a:rPr lang="en-ZA" sz="2900" b="1" dirty="0">
                <a:latin typeface="Gill Sans MT" panose="020B0502020104020203" pitchFamily="34" charset="0"/>
              </a:rPr>
            </a:br>
            <a:r>
              <a:rPr lang="en-US" sz="2900" dirty="0"/>
              <a:t/>
            </a:r>
            <a:br>
              <a:rPr lang="en-US" sz="2900" dirty="0"/>
            </a:br>
            <a:endParaRPr lang="en-US" sz="2900" dirty="0"/>
          </a:p>
        </p:txBody>
      </p:sp>
      <p:sp>
        <p:nvSpPr>
          <p:cNvPr id="6" name="Content Placeholder 2">
            <a:extLst>
              <a:ext uri="{FF2B5EF4-FFF2-40B4-BE49-F238E27FC236}">
                <a16:creationId xmlns:a16="http://schemas.microsoft.com/office/drawing/2014/main" xmlns="" id="{0EC7AC37-FADC-42C1-A9D6-332852BDC2E3}"/>
              </a:ext>
            </a:extLst>
          </p:cNvPr>
          <p:cNvSpPr>
            <a:spLocks noGrp="1"/>
          </p:cNvSpPr>
          <p:nvPr>
            <p:ph idx="1"/>
          </p:nvPr>
        </p:nvSpPr>
        <p:spPr>
          <a:xfrm>
            <a:off x="0" y="953029"/>
            <a:ext cx="9030878" cy="5489335"/>
          </a:xfrm>
        </p:spPr>
        <p:txBody>
          <a:bodyPr>
            <a:noAutofit/>
          </a:bodyPr>
          <a:lstStyle/>
          <a:p>
            <a:pPr marL="0" lvl="0" indent="0" algn="just">
              <a:lnSpc>
                <a:spcPct val="150000"/>
              </a:lnSpc>
              <a:buClr>
                <a:srgbClr val="FFC000"/>
              </a:buClr>
              <a:buNone/>
            </a:pPr>
            <a:r>
              <a:rPr lang="en-US" sz="1900" b="1" i="1" dirty="0">
                <a:solidFill>
                  <a:schemeClr val="tx1"/>
                </a:solidFill>
                <a:latin typeface="Century Gothic" panose="020B0502020202020204" pitchFamily="34" charset="0"/>
              </a:rPr>
              <a:t>Health innovation initiatives:</a:t>
            </a:r>
          </a:p>
          <a:p>
            <a:pPr marL="0" lvl="0" indent="0" algn="just">
              <a:lnSpc>
                <a:spcPct val="150000"/>
              </a:lnSpc>
              <a:buClr>
                <a:srgbClr val="FFC000"/>
              </a:buClr>
              <a:buNone/>
            </a:pPr>
            <a:r>
              <a:rPr lang="en-US" sz="1900" dirty="0">
                <a:solidFill>
                  <a:schemeClr val="tx1"/>
                </a:solidFill>
                <a:latin typeface="Century Gothic" panose="020B0502020202020204" pitchFamily="34" charset="0"/>
              </a:rPr>
              <a:t>Indigenous Knowledge - Based Covid-19 Research Team made progress in the investigation of herbal medicines against Covid-19. </a:t>
            </a:r>
          </a:p>
          <a:p>
            <a:pPr lvl="0" algn="just">
              <a:lnSpc>
                <a:spcPct val="150000"/>
              </a:lnSpc>
              <a:buClr>
                <a:srgbClr val="FFC000"/>
              </a:buClr>
              <a:buFont typeface="Wingdings" panose="05000000000000000000" pitchFamily="2" charset="2"/>
              <a:buChar char="q"/>
            </a:pPr>
            <a:r>
              <a:rPr lang="en-US" sz="1900" dirty="0">
                <a:solidFill>
                  <a:schemeClr val="tx1"/>
                </a:solidFill>
                <a:latin typeface="Century Gothic" panose="020B0502020202020204" pitchFamily="34" charset="0"/>
              </a:rPr>
              <a:t>The University of Free State working in collaboration with Farmers and the United States Food and Drug Administration (US-FDA) at a approved clinical trial facility.  </a:t>
            </a:r>
            <a:r>
              <a:rPr lang="en-US" sz="1900" dirty="0" err="1">
                <a:solidFill>
                  <a:schemeClr val="tx1"/>
                </a:solidFill>
                <a:latin typeface="Century Gothic" panose="020B0502020202020204" pitchFamily="34" charset="0"/>
              </a:rPr>
              <a:t>Worl</a:t>
            </a:r>
            <a:r>
              <a:rPr lang="en-US" sz="1900" dirty="0">
                <a:solidFill>
                  <a:schemeClr val="tx1"/>
                </a:solidFill>
                <a:latin typeface="Century Gothic" panose="020B0502020202020204" pitchFamily="34" charset="0"/>
              </a:rPr>
              <a:t> also being conducted in collaboration with the Beijing University of Chinese Medicines as an international collaborating research partner. </a:t>
            </a:r>
          </a:p>
          <a:p>
            <a:pPr algn="just">
              <a:lnSpc>
                <a:spcPct val="150000"/>
              </a:lnSpc>
              <a:buClr>
                <a:srgbClr val="FFC000"/>
              </a:buClr>
              <a:buFont typeface="Wingdings" panose="05000000000000000000" pitchFamily="2" charset="2"/>
              <a:buChar char="q"/>
            </a:pPr>
            <a:r>
              <a:rPr lang="en-US" sz="1900" dirty="0">
                <a:solidFill>
                  <a:schemeClr val="tx1"/>
                </a:solidFill>
                <a:latin typeface="Century Gothic" panose="020B0502020202020204" pitchFamily="34" charset="0"/>
              </a:rPr>
              <a:t>The PHELA clinical trial protocol was developed and sent to two international regulators, i.e., Learn and Confirm in Canada and the US-FDA experts in the US, for comments prior to submission to the South African Health Products Authority (SAHPRA) for approval. </a:t>
            </a:r>
            <a:endParaRPr lang="en-ZA" sz="19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xmlns="" val="457373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11391452-3D10-734D-B2CD-EEF84AE32956}"/>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BEAD508-187F-9C41-8168-FD791BBC9830}" type="slidenum">
              <a:rPr kumimoji="0" lang="en-US" sz="119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25</a:t>
            </a:fld>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xmlns="" id="{102B157E-AED8-4AA4-9DF3-BD4C84ECC50B}"/>
              </a:ext>
            </a:extLst>
          </p:cNvPr>
          <p:cNvSpPr>
            <a:spLocks noGrp="1"/>
          </p:cNvSpPr>
          <p:nvPr>
            <p:ph type="title"/>
          </p:nvPr>
        </p:nvSpPr>
        <p:spPr>
          <a:xfrm>
            <a:off x="0" y="59961"/>
            <a:ext cx="9144000" cy="893068"/>
          </a:xfrm>
        </p:spPr>
        <p:txBody>
          <a:bodyPr>
            <a:noAutofit/>
          </a:bodyPr>
          <a:lstStyle/>
          <a:p>
            <a:r>
              <a:rPr lang="en-US" sz="2900" b="1" dirty="0">
                <a:latin typeface="Century Gothic" panose="020B0502020202020204" pitchFamily="34" charset="0"/>
              </a:rPr>
              <a:t>Knowledge utilisation for inclusive development </a:t>
            </a:r>
            <a:r>
              <a:rPr lang="en-ZA" sz="2900" b="1" dirty="0">
                <a:latin typeface="Century Gothic" panose="020B0502020202020204" pitchFamily="34" charset="0"/>
              </a:rPr>
              <a:t>(2)</a:t>
            </a:r>
            <a:r>
              <a:rPr lang="en-ZA" sz="2900" b="1" dirty="0">
                <a:latin typeface="Gill Sans MT" panose="020B0502020104020203" pitchFamily="34" charset="0"/>
              </a:rPr>
              <a:t/>
            </a:r>
            <a:br>
              <a:rPr lang="en-ZA" sz="2900" b="1" dirty="0">
                <a:latin typeface="Gill Sans MT" panose="020B0502020104020203" pitchFamily="34" charset="0"/>
              </a:rPr>
            </a:br>
            <a:r>
              <a:rPr lang="en-ZA" sz="2900" b="1" dirty="0">
                <a:latin typeface="Gill Sans MT" panose="020B0502020104020203" pitchFamily="34" charset="0"/>
              </a:rPr>
              <a:t/>
            </a:r>
            <a:br>
              <a:rPr lang="en-ZA" sz="2900" b="1" dirty="0">
                <a:latin typeface="Gill Sans MT" panose="020B0502020104020203" pitchFamily="34" charset="0"/>
              </a:rPr>
            </a:br>
            <a:r>
              <a:rPr lang="en-US" sz="2900" dirty="0"/>
              <a:t/>
            </a:r>
            <a:br>
              <a:rPr lang="en-US" sz="2900" dirty="0"/>
            </a:br>
            <a:endParaRPr lang="en-US" sz="2900" dirty="0"/>
          </a:p>
        </p:txBody>
      </p:sp>
      <p:sp>
        <p:nvSpPr>
          <p:cNvPr id="6" name="Content Placeholder 2">
            <a:extLst>
              <a:ext uri="{FF2B5EF4-FFF2-40B4-BE49-F238E27FC236}">
                <a16:creationId xmlns:a16="http://schemas.microsoft.com/office/drawing/2014/main" xmlns="" id="{0EC7AC37-FADC-42C1-A9D6-332852BDC2E3}"/>
              </a:ext>
            </a:extLst>
          </p:cNvPr>
          <p:cNvSpPr>
            <a:spLocks noGrp="1"/>
          </p:cNvSpPr>
          <p:nvPr>
            <p:ph idx="1"/>
          </p:nvPr>
        </p:nvSpPr>
        <p:spPr>
          <a:xfrm>
            <a:off x="0" y="953029"/>
            <a:ext cx="9030878" cy="5489335"/>
          </a:xfrm>
        </p:spPr>
        <p:txBody>
          <a:bodyPr>
            <a:noAutofit/>
          </a:bodyPr>
          <a:lstStyle/>
          <a:p>
            <a:pPr marL="0" lvl="0" indent="0" algn="just">
              <a:lnSpc>
                <a:spcPct val="100000"/>
              </a:lnSpc>
              <a:buClr>
                <a:srgbClr val="FFC000"/>
              </a:buClr>
              <a:buNone/>
            </a:pPr>
            <a:r>
              <a:rPr lang="en-US" b="1" dirty="0">
                <a:solidFill>
                  <a:schemeClr val="tx1"/>
                </a:solidFill>
                <a:latin typeface="Century Gothic" panose="020B0502020202020204" pitchFamily="34" charset="0"/>
              </a:rPr>
              <a:t>Health innovation initiatives:</a:t>
            </a:r>
          </a:p>
          <a:p>
            <a:pPr lvl="0" algn="just">
              <a:lnSpc>
                <a:spcPct val="100000"/>
              </a:lnSpc>
              <a:buClr>
                <a:srgbClr val="FFC000"/>
              </a:buClr>
              <a:buFont typeface="Wingdings" panose="05000000000000000000" pitchFamily="2" charset="2"/>
              <a:buChar char="q"/>
            </a:pPr>
            <a:r>
              <a:rPr lang="en-US" dirty="0">
                <a:solidFill>
                  <a:schemeClr val="tx1"/>
                </a:solidFill>
                <a:latin typeface="Century Gothic" panose="020B0502020202020204" pitchFamily="34" charset="0"/>
              </a:rPr>
              <a:t>The Indigenous Knowledge-Based Bio-Innovation Consortium has supported 6 platforms in </a:t>
            </a:r>
            <a:r>
              <a:rPr lang="en-US" b="1" dirty="0">
                <a:solidFill>
                  <a:schemeClr val="tx1"/>
                </a:solidFill>
                <a:latin typeface="Century Gothic" panose="020B0502020202020204" pitchFamily="34" charset="0"/>
              </a:rPr>
              <a:t>African medicines, cosmeceuticals, nutraceuticals, health infusions, technology transfer (incubation) and commercialisation (enterprise development).</a:t>
            </a:r>
            <a:r>
              <a:rPr lang="en-US" dirty="0">
                <a:solidFill>
                  <a:schemeClr val="tx1"/>
                </a:solidFill>
                <a:latin typeface="Century Gothic" panose="020B0502020202020204" pitchFamily="34" charset="0"/>
              </a:rPr>
              <a:t>  </a:t>
            </a:r>
          </a:p>
          <a:p>
            <a:pPr lvl="0" algn="just">
              <a:lnSpc>
                <a:spcPct val="100000"/>
              </a:lnSpc>
              <a:buClr>
                <a:srgbClr val="FFC000"/>
              </a:buClr>
              <a:buFont typeface="Wingdings" panose="05000000000000000000" pitchFamily="2" charset="2"/>
              <a:buChar char="q"/>
            </a:pPr>
            <a:r>
              <a:rPr lang="en-US" dirty="0">
                <a:solidFill>
                  <a:schemeClr val="tx1"/>
                </a:solidFill>
                <a:latin typeface="Century Gothic" panose="020B0502020202020204" pitchFamily="34" charset="0"/>
              </a:rPr>
              <a:t>Over 20 products and prototypes were further supported through these 6 platforms. Six SMMEs on African medicines were graduated from the CSIR and BioPark Incubator with standard operating procedures for manufacturing.  </a:t>
            </a:r>
          </a:p>
          <a:p>
            <a:pPr lvl="0" algn="just">
              <a:lnSpc>
                <a:spcPct val="100000"/>
              </a:lnSpc>
              <a:buClr>
                <a:srgbClr val="FFC000"/>
              </a:buClr>
              <a:buFont typeface="Wingdings" panose="05000000000000000000" pitchFamily="2" charset="2"/>
              <a:buChar char="q"/>
            </a:pPr>
            <a:r>
              <a:rPr lang="en-US" dirty="0">
                <a:solidFill>
                  <a:schemeClr val="tx1"/>
                </a:solidFill>
                <a:latin typeface="Century Gothic" panose="020B0502020202020204" pitchFamily="34" charset="0"/>
              </a:rPr>
              <a:t>Six </a:t>
            </a:r>
            <a:r>
              <a:rPr lang="en-US" b="1" dirty="0">
                <a:solidFill>
                  <a:schemeClr val="tx1"/>
                </a:solidFill>
                <a:latin typeface="Century Gothic" panose="020B0502020202020204" pitchFamily="34" charset="0"/>
              </a:rPr>
              <a:t>medical cannabis prototypes </a:t>
            </a:r>
            <a:r>
              <a:rPr lang="en-US" i="1" dirty="0">
                <a:solidFill>
                  <a:schemeClr val="tx1"/>
                </a:solidFill>
                <a:latin typeface="Century Gothic" panose="020B0502020202020204" pitchFamily="34" charset="0"/>
              </a:rPr>
              <a:t>on cancer, diabetes, neurodegenerative conditions, pain and brain performance </a:t>
            </a:r>
            <a:r>
              <a:rPr lang="en-US" dirty="0">
                <a:solidFill>
                  <a:schemeClr val="tx1"/>
                </a:solidFill>
                <a:latin typeface="Century Gothic" panose="020B0502020202020204" pitchFamily="34" charset="0"/>
              </a:rPr>
              <a:t>were </a:t>
            </a:r>
            <a:r>
              <a:rPr lang="en-US" b="1" dirty="0">
                <a:solidFill>
                  <a:schemeClr val="tx1"/>
                </a:solidFill>
                <a:latin typeface="Century Gothic" panose="020B0502020202020204" pitchFamily="34" charset="0"/>
              </a:rPr>
              <a:t>developed</a:t>
            </a:r>
            <a:r>
              <a:rPr lang="en-US" dirty="0">
                <a:solidFill>
                  <a:schemeClr val="tx1"/>
                </a:solidFill>
                <a:latin typeface="Century Gothic" panose="020B0502020202020204" pitchFamily="34" charset="0"/>
              </a:rPr>
              <a:t> as were Medi-Weed range of capsules, ointments, oils, parches, etc. Nine SMMEs with agri-businesses were supported (I-Brand, Honeybush and Setsong) in Limpopo, North West, Eastern Cape and Northern Cape.  </a:t>
            </a:r>
          </a:p>
          <a:p>
            <a:pPr lvl="0" algn="just">
              <a:lnSpc>
                <a:spcPct val="100000"/>
              </a:lnSpc>
              <a:buClr>
                <a:srgbClr val="FFC000"/>
              </a:buClr>
              <a:buFont typeface="Wingdings" panose="05000000000000000000" pitchFamily="2" charset="2"/>
              <a:buChar char="q"/>
            </a:pPr>
            <a:r>
              <a:rPr lang="en-US" dirty="0">
                <a:solidFill>
                  <a:schemeClr val="tx1"/>
                </a:solidFill>
                <a:latin typeface="Century Gothic" panose="020B0502020202020204" pitchFamily="34" charset="0"/>
              </a:rPr>
              <a:t>Two Cosmeceuticals projects with two enterprise development arms were supported in Mpumalanga, Gauteng and Eastern Cape.  The mainstreaming of IKS work received a major boost with the approval of the establishment of an IK-Based Platform in African Medicines at the University of Free State under the Technology Innovation Agency.</a:t>
            </a:r>
          </a:p>
        </p:txBody>
      </p:sp>
    </p:spTree>
    <p:extLst>
      <p:ext uri="{BB962C8B-B14F-4D97-AF65-F5344CB8AC3E}">
        <p14:creationId xmlns:p14="http://schemas.microsoft.com/office/powerpoint/2010/main" xmlns="" val="21859914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11391452-3D10-734D-B2CD-EEF84AE32956}"/>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BEAD508-187F-9C41-8168-FD791BBC9830}" type="slidenum">
              <a:rPr kumimoji="0" lang="en-US" sz="119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26</a:t>
            </a:fld>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xmlns="" id="{102B157E-AED8-4AA4-9DF3-BD4C84ECC50B}"/>
              </a:ext>
            </a:extLst>
          </p:cNvPr>
          <p:cNvSpPr>
            <a:spLocks noGrp="1"/>
          </p:cNvSpPr>
          <p:nvPr>
            <p:ph type="title"/>
          </p:nvPr>
        </p:nvSpPr>
        <p:spPr>
          <a:xfrm>
            <a:off x="0" y="59961"/>
            <a:ext cx="9144000" cy="893068"/>
          </a:xfrm>
        </p:spPr>
        <p:txBody>
          <a:bodyPr>
            <a:noAutofit/>
          </a:bodyPr>
          <a:lstStyle/>
          <a:p>
            <a:r>
              <a:rPr lang="en-US" sz="2900" b="1" dirty="0">
                <a:latin typeface="Century Gothic" panose="020B0502020202020204" pitchFamily="34" charset="0"/>
              </a:rPr>
              <a:t>Innovation in support of a capable and developmental state </a:t>
            </a:r>
            <a:r>
              <a:rPr lang="en-ZA" sz="2900" b="1" dirty="0">
                <a:latin typeface="Century Gothic" panose="020B0502020202020204" pitchFamily="34" charset="0"/>
              </a:rPr>
              <a:t>(1)</a:t>
            </a:r>
            <a:br>
              <a:rPr lang="en-ZA" sz="2900" b="1" dirty="0">
                <a:latin typeface="Century Gothic" panose="020B0502020202020204" pitchFamily="34" charset="0"/>
              </a:rPr>
            </a:br>
            <a:r>
              <a:rPr lang="en-ZA" sz="2900" b="1" dirty="0">
                <a:latin typeface="Gill Sans MT" panose="020B0502020104020203" pitchFamily="34" charset="0"/>
              </a:rPr>
              <a:t/>
            </a:r>
            <a:br>
              <a:rPr lang="en-ZA" sz="2900" b="1" dirty="0">
                <a:latin typeface="Gill Sans MT" panose="020B0502020104020203" pitchFamily="34" charset="0"/>
              </a:rPr>
            </a:br>
            <a:r>
              <a:rPr lang="en-US" sz="2900" dirty="0"/>
              <a:t/>
            </a:r>
            <a:br>
              <a:rPr lang="en-US" sz="2900" dirty="0"/>
            </a:br>
            <a:endParaRPr lang="en-US" sz="2900" dirty="0"/>
          </a:p>
        </p:txBody>
      </p:sp>
      <p:sp>
        <p:nvSpPr>
          <p:cNvPr id="6" name="Content Placeholder 2">
            <a:extLst>
              <a:ext uri="{FF2B5EF4-FFF2-40B4-BE49-F238E27FC236}">
                <a16:creationId xmlns:a16="http://schemas.microsoft.com/office/drawing/2014/main" xmlns="" id="{0EC7AC37-FADC-42C1-A9D6-332852BDC2E3}"/>
              </a:ext>
            </a:extLst>
          </p:cNvPr>
          <p:cNvSpPr>
            <a:spLocks noGrp="1"/>
          </p:cNvSpPr>
          <p:nvPr>
            <p:ph idx="1"/>
          </p:nvPr>
        </p:nvSpPr>
        <p:spPr>
          <a:xfrm>
            <a:off x="0" y="953029"/>
            <a:ext cx="9030878" cy="5489335"/>
          </a:xfrm>
        </p:spPr>
        <p:txBody>
          <a:bodyPr>
            <a:normAutofit/>
          </a:bodyPr>
          <a:lstStyle/>
          <a:p>
            <a:pPr marL="0" lvl="0" indent="0" algn="just">
              <a:lnSpc>
                <a:spcPct val="150000"/>
              </a:lnSpc>
              <a:buClr>
                <a:srgbClr val="FFC000"/>
              </a:buClr>
              <a:buNone/>
            </a:pPr>
            <a:r>
              <a:rPr lang="en-US" b="1" dirty="0">
                <a:solidFill>
                  <a:schemeClr val="tx1"/>
                </a:solidFill>
                <a:latin typeface="Century Gothic" panose="020B0502020202020204" pitchFamily="34" charset="0"/>
              </a:rPr>
              <a:t>Provision of STI decision support tools:</a:t>
            </a:r>
          </a:p>
          <a:p>
            <a:pPr lvl="0" algn="just">
              <a:lnSpc>
                <a:spcPct val="150000"/>
              </a:lnSpc>
              <a:buClr>
                <a:srgbClr val="FFC000"/>
              </a:buClr>
              <a:buFont typeface="Wingdings" panose="05000000000000000000" pitchFamily="2" charset="2"/>
              <a:buChar char="q"/>
            </a:pPr>
            <a:r>
              <a:rPr lang="en-US" dirty="0">
                <a:solidFill>
                  <a:schemeClr val="tx1"/>
                </a:solidFill>
                <a:latin typeface="Century Gothic" panose="020B0502020202020204" pitchFamily="34" charset="0"/>
              </a:rPr>
              <a:t>The DSI has developed decision support tools and information management systems to provide policy and decision makers with relevant space derived spatial information and tools to support evidence-based decision making in their efforts to deliver services and better the lives of all South Africans. </a:t>
            </a:r>
          </a:p>
          <a:p>
            <a:pPr lvl="0" algn="just">
              <a:lnSpc>
                <a:spcPct val="150000"/>
              </a:lnSpc>
              <a:buClr>
                <a:srgbClr val="FFC000"/>
              </a:buClr>
              <a:buFont typeface="Wingdings" panose="05000000000000000000" pitchFamily="2" charset="2"/>
              <a:buChar char="q"/>
            </a:pPr>
            <a:r>
              <a:rPr lang="en-US" dirty="0">
                <a:solidFill>
                  <a:schemeClr val="tx1"/>
                </a:solidFill>
                <a:latin typeface="Century Gothic" panose="020B0502020202020204" pitchFamily="34" charset="0"/>
              </a:rPr>
              <a:t>DSI together with SANSA provided services to the National Disaster Management Centre (NDMC), Department of Small Business Development (DSBD) and National Department of Human Settlements (NDHS). </a:t>
            </a:r>
          </a:p>
          <a:p>
            <a:pPr lvl="0" algn="just">
              <a:lnSpc>
                <a:spcPct val="150000"/>
              </a:lnSpc>
              <a:buClr>
                <a:srgbClr val="FFC000"/>
              </a:buClr>
              <a:buFont typeface="Wingdings" panose="05000000000000000000" pitchFamily="2" charset="2"/>
              <a:buChar char="q"/>
            </a:pPr>
            <a:r>
              <a:rPr lang="en-US" dirty="0">
                <a:solidFill>
                  <a:schemeClr val="tx1"/>
                </a:solidFill>
                <a:latin typeface="Century Gothic" panose="020B0502020202020204" pitchFamily="34" charset="0"/>
              </a:rPr>
              <a:t>DSI and Department of Environment, Forest and Fisheries supported the CSIR and SANSA in their development of the National Oceans and Coast Information Management System and acquisition of Synthetic Aperture Radar dataset for the maritime domain awareness (Oceans Economy). </a:t>
            </a:r>
          </a:p>
        </p:txBody>
      </p:sp>
    </p:spTree>
    <p:extLst>
      <p:ext uri="{BB962C8B-B14F-4D97-AF65-F5344CB8AC3E}">
        <p14:creationId xmlns:p14="http://schemas.microsoft.com/office/powerpoint/2010/main" xmlns="" val="30603488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11391452-3D10-734D-B2CD-EEF84AE32956}"/>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BEAD508-187F-9C41-8168-FD791BBC9830}" type="slidenum">
              <a:rPr kumimoji="0" lang="en-US" sz="119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27</a:t>
            </a:fld>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xmlns="" id="{102B157E-AED8-4AA4-9DF3-BD4C84ECC50B}"/>
              </a:ext>
            </a:extLst>
          </p:cNvPr>
          <p:cNvSpPr>
            <a:spLocks noGrp="1"/>
          </p:cNvSpPr>
          <p:nvPr>
            <p:ph type="title"/>
          </p:nvPr>
        </p:nvSpPr>
        <p:spPr>
          <a:xfrm>
            <a:off x="0" y="59961"/>
            <a:ext cx="9144000" cy="893068"/>
          </a:xfrm>
        </p:spPr>
        <p:txBody>
          <a:bodyPr>
            <a:noAutofit/>
          </a:bodyPr>
          <a:lstStyle/>
          <a:p>
            <a:r>
              <a:rPr lang="en-US" sz="3200" b="1" dirty="0">
                <a:latin typeface="Century Gothic" panose="020B0502020202020204" pitchFamily="34" charset="0"/>
              </a:rPr>
              <a:t>Innovation in support of a capable and developmental state </a:t>
            </a:r>
            <a:r>
              <a:rPr lang="en-ZA" sz="3200" b="1" dirty="0">
                <a:latin typeface="Century Gothic" panose="020B0502020202020204" pitchFamily="34" charset="0"/>
              </a:rPr>
              <a:t>(2)</a:t>
            </a:r>
            <a:r>
              <a:rPr lang="en-ZA" sz="2900" b="1" dirty="0">
                <a:latin typeface="Century Gothic" panose="020B0502020202020204" pitchFamily="34" charset="0"/>
              </a:rPr>
              <a:t/>
            </a:r>
            <a:br>
              <a:rPr lang="en-ZA" sz="2900" b="1" dirty="0">
                <a:latin typeface="Century Gothic" panose="020B0502020202020204" pitchFamily="34" charset="0"/>
              </a:rPr>
            </a:br>
            <a:r>
              <a:rPr lang="en-ZA" sz="2900" b="1" dirty="0">
                <a:latin typeface="Gill Sans MT" panose="020B0502020104020203" pitchFamily="34" charset="0"/>
              </a:rPr>
              <a:t/>
            </a:r>
            <a:br>
              <a:rPr lang="en-ZA" sz="2900" b="1" dirty="0">
                <a:latin typeface="Gill Sans MT" panose="020B0502020104020203" pitchFamily="34" charset="0"/>
              </a:rPr>
            </a:br>
            <a:r>
              <a:rPr lang="en-US" sz="2900" dirty="0"/>
              <a:t/>
            </a:r>
            <a:br>
              <a:rPr lang="en-US" sz="2900" dirty="0"/>
            </a:br>
            <a:endParaRPr lang="en-US" sz="2900" dirty="0"/>
          </a:p>
        </p:txBody>
      </p:sp>
      <p:sp>
        <p:nvSpPr>
          <p:cNvPr id="6" name="Content Placeholder 2">
            <a:extLst>
              <a:ext uri="{FF2B5EF4-FFF2-40B4-BE49-F238E27FC236}">
                <a16:creationId xmlns:a16="http://schemas.microsoft.com/office/drawing/2014/main" xmlns="" id="{0EC7AC37-FADC-42C1-A9D6-332852BDC2E3}"/>
              </a:ext>
            </a:extLst>
          </p:cNvPr>
          <p:cNvSpPr>
            <a:spLocks noGrp="1"/>
          </p:cNvSpPr>
          <p:nvPr>
            <p:ph idx="1"/>
          </p:nvPr>
        </p:nvSpPr>
        <p:spPr>
          <a:xfrm>
            <a:off x="0" y="953029"/>
            <a:ext cx="9030878" cy="5489335"/>
          </a:xfrm>
        </p:spPr>
        <p:txBody>
          <a:bodyPr>
            <a:normAutofit/>
          </a:bodyPr>
          <a:lstStyle/>
          <a:p>
            <a:pPr marL="0" lvl="0" indent="0" algn="just">
              <a:lnSpc>
                <a:spcPct val="150000"/>
              </a:lnSpc>
              <a:buClr>
                <a:srgbClr val="FFC000"/>
              </a:buClr>
              <a:buNone/>
            </a:pPr>
            <a:r>
              <a:rPr lang="en-US" sz="2000" b="1" dirty="0">
                <a:solidFill>
                  <a:schemeClr val="tx1"/>
                </a:solidFill>
                <a:latin typeface="Century Gothic" panose="020B0502020202020204" pitchFamily="34" charset="0"/>
              </a:rPr>
              <a:t>The District Development Model (DDM): Initiatives contributed towards </a:t>
            </a:r>
          </a:p>
          <a:p>
            <a:pPr marL="0" indent="0" algn="just">
              <a:lnSpc>
                <a:spcPct val="140000"/>
              </a:lnSpc>
              <a:spcBef>
                <a:spcPts val="0"/>
              </a:spcBef>
              <a:buClr>
                <a:srgbClr val="FFC000"/>
              </a:buClr>
              <a:buNone/>
            </a:pPr>
            <a:r>
              <a:rPr lang="en-US" sz="2000" dirty="0">
                <a:solidFill>
                  <a:schemeClr val="tx1"/>
                </a:solidFill>
                <a:latin typeface="Century Gothic" panose="020B0502020202020204" pitchFamily="34" charset="0"/>
              </a:rPr>
              <a:t>STI to strengthen capacity at local municipality level, thereby contributing to local economic development;</a:t>
            </a:r>
          </a:p>
          <a:p>
            <a:pPr algn="just">
              <a:lnSpc>
                <a:spcPct val="140000"/>
              </a:lnSpc>
              <a:spcBef>
                <a:spcPts val="0"/>
              </a:spcBef>
              <a:buClr>
                <a:srgbClr val="FFC000"/>
              </a:buClr>
              <a:buFont typeface="Wingdings" panose="05000000000000000000" pitchFamily="2" charset="2"/>
              <a:buChar char="§"/>
            </a:pPr>
            <a:endParaRPr lang="en-US" sz="2000" dirty="0">
              <a:solidFill>
                <a:schemeClr val="tx1"/>
              </a:solidFill>
              <a:latin typeface="Century Gothic" panose="020B0502020202020204" pitchFamily="34" charset="0"/>
            </a:endParaRPr>
          </a:p>
          <a:p>
            <a:pPr algn="just">
              <a:lnSpc>
                <a:spcPct val="140000"/>
              </a:lnSpc>
              <a:spcBef>
                <a:spcPts val="0"/>
              </a:spcBef>
              <a:buClr>
                <a:srgbClr val="FFC000"/>
              </a:buClr>
              <a:buFont typeface="Wingdings" panose="05000000000000000000" pitchFamily="2" charset="2"/>
              <a:buChar char="§"/>
            </a:pPr>
            <a:r>
              <a:rPr lang="en-US" sz="2000" b="1" dirty="0">
                <a:solidFill>
                  <a:schemeClr val="tx1"/>
                </a:solidFill>
                <a:latin typeface="Century Gothic" panose="020B0502020202020204" pitchFamily="34" charset="0"/>
              </a:rPr>
              <a:t>Data observatory</a:t>
            </a:r>
            <a:r>
              <a:rPr lang="en-US" sz="2000" dirty="0">
                <a:solidFill>
                  <a:schemeClr val="tx1"/>
                </a:solidFill>
                <a:latin typeface="Century Gothic" panose="020B0502020202020204" pitchFamily="34" charset="0"/>
              </a:rPr>
              <a:t>: engaging lead departments for an observatory to enable real-time access to DDM information (This is critical for evidence-informed decision-making);</a:t>
            </a:r>
          </a:p>
          <a:p>
            <a:pPr algn="just">
              <a:lnSpc>
                <a:spcPct val="140000"/>
              </a:lnSpc>
              <a:spcBef>
                <a:spcPts val="0"/>
              </a:spcBef>
              <a:buClr>
                <a:srgbClr val="FFC000"/>
              </a:buClr>
              <a:buFont typeface="Wingdings" panose="05000000000000000000" pitchFamily="2" charset="2"/>
              <a:buChar char="§"/>
            </a:pPr>
            <a:endParaRPr lang="en-US" sz="2000" dirty="0">
              <a:solidFill>
                <a:schemeClr val="tx1"/>
              </a:solidFill>
              <a:latin typeface="Century Gothic" panose="020B0502020202020204" pitchFamily="34" charset="0"/>
            </a:endParaRPr>
          </a:p>
          <a:p>
            <a:pPr algn="just">
              <a:lnSpc>
                <a:spcPct val="140000"/>
              </a:lnSpc>
              <a:spcBef>
                <a:spcPts val="0"/>
              </a:spcBef>
              <a:buClr>
                <a:srgbClr val="FFC000"/>
              </a:buClr>
              <a:buFont typeface="Wingdings" panose="05000000000000000000" pitchFamily="2" charset="2"/>
              <a:buChar char="§"/>
            </a:pPr>
            <a:r>
              <a:rPr lang="en-US" sz="2000" dirty="0">
                <a:solidFill>
                  <a:schemeClr val="tx1"/>
                </a:solidFill>
                <a:latin typeface="Century Gothic" panose="020B0502020202020204" pitchFamily="34" charset="0"/>
              </a:rPr>
              <a:t>Harness </a:t>
            </a:r>
            <a:r>
              <a:rPr lang="en-US" sz="2000" b="1" dirty="0">
                <a:solidFill>
                  <a:schemeClr val="tx1"/>
                </a:solidFill>
                <a:latin typeface="Century Gothic" panose="020B0502020202020204" pitchFamily="34" charset="0"/>
              </a:rPr>
              <a:t>solutions developed from DSI entities </a:t>
            </a:r>
            <a:r>
              <a:rPr lang="en-US" sz="2000" dirty="0">
                <a:solidFill>
                  <a:schemeClr val="tx1"/>
                </a:solidFill>
                <a:latin typeface="Century Gothic" panose="020B0502020202020204" pitchFamily="34" charset="0"/>
              </a:rPr>
              <a:t>for the DDM; and</a:t>
            </a:r>
          </a:p>
          <a:p>
            <a:pPr algn="just">
              <a:lnSpc>
                <a:spcPct val="140000"/>
              </a:lnSpc>
              <a:spcBef>
                <a:spcPts val="0"/>
              </a:spcBef>
              <a:buClr>
                <a:srgbClr val="FFC000"/>
              </a:buClr>
              <a:buFont typeface="Wingdings" panose="05000000000000000000" pitchFamily="2" charset="2"/>
              <a:buChar char="§"/>
            </a:pPr>
            <a:endParaRPr lang="en-US" sz="2000" dirty="0">
              <a:solidFill>
                <a:schemeClr val="tx1"/>
              </a:solidFill>
              <a:latin typeface="Century Gothic" panose="020B0502020202020204" pitchFamily="34" charset="0"/>
            </a:endParaRPr>
          </a:p>
          <a:p>
            <a:pPr algn="just">
              <a:lnSpc>
                <a:spcPct val="140000"/>
              </a:lnSpc>
              <a:spcBef>
                <a:spcPts val="0"/>
              </a:spcBef>
              <a:buClr>
                <a:srgbClr val="FFC000"/>
              </a:buClr>
              <a:buFont typeface="Wingdings" panose="05000000000000000000" pitchFamily="2" charset="2"/>
              <a:buChar char="§"/>
            </a:pPr>
            <a:r>
              <a:rPr lang="en-US" sz="2000" dirty="0">
                <a:solidFill>
                  <a:schemeClr val="tx1"/>
                </a:solidFill>
                <a:latin typeface="Century Gothic" panose="020B0502020202020204" pitchFamily="34" charset="0"/>
              </a:rPr>
              <a:t>DSI DDM </a:t>
            </a:r>
            <a:r>
              <a:rPr lang="en-US" sz="2000" b="1" dirty="0">
                <a:solidFill>
                  <a:schemeClr val="tx1"/>
                </a:solidFill>
                <a:latin typeface="Century Gothic" panose="020B0502020202020204" pitchFamily="34" charset="0"/>
              </a:rPr>
              <a:t>project information submitted to COGTA for planning purposes</a:t>
            </a:r>
            <a:r>
              <a:rPr lang="en-US" sz="2000" dirty="0">
                <a:solidFill>
                  <a:schemeClr val="tx1"/>
                </a:solidFill>
                <a:latin typeface="Century Gothic" panose="020B0502020202020204" pitchFamily="34" charset="0"/>
              </a:rPr>
              <a:t>.</a:t>
            </a:r>
          </a:p>
        </p:txBody>
      </p:sp>
    </p:spTree>
    <p:extLst>
      <p:ext uri="{BB962C8B-B14F-4D97-AF65-F5344CB8AC3E}">
        <p14:creationId xmlns:p14="http://schemas.microsoft.com/office/powerpoint/2010/main" xmlns="" val="16225321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11391452-3D10-734D-B2CD-EEF84AE32956}"/>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BEAD508-187F-9C41-8168-FD791BBC9830}" type="slidenum">
              <a:rPr kumimoji="0" lang="en-US" sz="119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28</a:t>
            </a:fld>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xmlns="" id="{102B157E-AED8-4AA4-9DF3-BD4C84ECC50B}"/>
              </a:ext>
            </a:extLst>
          </p:cNvPr>
          <p:cNvSpPr>
            <a:spLocks noGrp="1"/>
          </p:cNvSpPr>
          <p:nvPr>
            <p:ph type="title"/>
          </p:nvPr>
        </p:nvSpPr>
        <p:spPr>
          <a:xfrm>
            <a:off x="0" y="59961"/>
            <a:ext cx="9144000" cy="893068"/>
          </a:xfrm>
        </p:spPr>
        <p:txBody>
          <a:bodyPr>
            <a:noAutofit/>
          </a:bodyPr>
          <a:lstStyle/>
          <a:p>
            <a:r>
              <a:rPr lang="en-US" sz="3200" b="1" dirty="0">
                <a:latin typeface="Century Gothic" panose="020B0502020202020204" pitchFamily="34" charset="0"/>
              </a:rPr>
              <a:t>Innovation in support of a capable and developmental state </a:t>
            </a:r>
            <a:r>
              <a:rPr lang="en-ZA" sz="3200" b="1" dirty="0">
                <a:latin typeface="Century Gothic" panose="020B0502020202020204" pitchFamily="34" charset="0"/>
              </a:rPr>
              <a:t>(3)</a:t>
            </a:r>
            <a:r>
              <a:rPr lang="en-ZA" sz="2900" b="1" dirty="0">
                <a:latin typeface="Century Gothic" panose="020B0502020202020204" pitchFamily="34" charset="0"/>
              </a:rPr>
              <a:t/>
            </a:r>
            <a:br>
              <a:rPr lang="en-ZA" sz="2900" b="1" dirty="0">
                <a:latin typeface="Century Gothic" panose="020B0502020202020204" pitchFamily="34" charset="0"/>
              </a:rPr>
            </a:br>
            <a:r>
              <a:rPr lang="en-ZA" sz="2900" b="1" dirty="0">
                <a:latin typeface="Gill Sans MT" panose="020B0502020104020203" pitchFamily="34" charset="0"/>
              </a:rPr>
              <a:t/>
            </a:r>
            <a:br>
              <a:rPr lang="en-ZA" sz="2900" b="1" dirty="0">
                <a:latin typeface="Gill Sans MT" panose="020B0502020104020203" pitchFamily="34" charset="0"/>
              </a:rPr>
            </a:br>
            <a:r>
              <a:rPr lang="en-US" sz="2900" dirty="0"/>
              <a:t/>
            </a:r>
            <a:br>
              <a:rPr lang="en-US" sz="2900" dirty="0"/>
            </a:br>
            <a:endParaRPr lang="en-US" sz="2900" dirty="0"/>
          </a:p>
        </p:txBody>
      </p:sp>
      <p:sp>
        <p:nvSpPr>
          <p:cNvPr id="6" name="Content Placeholder 2">
            <a:extLst>
              <a:ext uri="{FF2B5EF4-FFF2-40B4-BE49-F238E27FC236}">
                <a16:creationId xmlns:a16="http://schemas.microsoft.com/office/drawing/2014/main" xmlns="" id="{0EC7AC37-FADC-42C1-A9D6-332852BDC2E3}"/>
              </a:ext>
            </a:extLst>
          </p:cNvPr>
          <p:cNvSpPr>
            <a:spLocks noGrp="1"/>
          </p:cNvSpPr>
          <p:nvPr>
            <p:ph idx="1"/>
          </p:nvPr>
        </p:nvSpPr>
        <p:spPr>
          <a:xfrm>
            <a:off x="0" y="953029"/>
            <a:ext cx="9030878" cy="5489335"/>
          </a:xfrm>
        </p:spPr>
        <p:txBody>
          <a:bodyPr>
            <a:normAutofit/>
          </a:bodyPr>
          <a:lstStyle/>
          <a:p>
            <a:pPr marL="0" lvl="0" indent="0" algn="just">
              <a:lnSpc>
                <a:spcPct val="150000"/>
              </a:lnSpc>
              <a:buClr>
                <a:srgbClr val="FFC000"/>
              </a:buClr>
              <a:buNone/>
            </a:pPr>
            <a:r>
              <a:rPr lang="en-US" sz="2200" b="1" dirty="0">
                <a:solidFill>
                  <a:schemeClr val="tx1"/>
                </a:solidFill>
                <a:latin typeface="Century Gothic" panose="020B0502020202020204" pitchFamily="34" charset="0"/>
              </a:rPr>
              <a:t>The DDM Implementation - Progress:</a:t>
            </a:r>
          </a:p>
          <a:p>
            <a:pPr algn="just">
              <a:lnSpc>
                <a:spcPct val="150000"/>
              </a:lnSpc>
              <a:buClr>
                <a:srgbClr val="FFC000"/>
              </a:buClr>
              <a:buFont typeface="Wingdings" panose="05000000000000000000" pitchFamily="2" charset="2"/>
              <a:buChar char="§"/>
            </a:pPr>
            <a:r>
              <a:rPr lang="en-ZA" dirty="0">
                <a:solidFill>
                  <a:schemeClr val="tx1"/>
                </a:solidFill>
                <a:latin typeface="Century Gothic" panose="020B0502020202020204" pitchFamily="34" charset="0"/>
              </a:rPr>
              <a:t>Analysed the  DDM profiles  across the  DM;</a:t>
            </a:r>
          </a:p>
          <a:p>
            <a:pPr algn="just">
              <a:lnSpc>
                <a:spcPct val="150000"/>
              </a:lnSpc>
              <a:buClr>
                <a:srgbClr val="FFC000"/>
              </a:buClr>
              <a:buFont typeface="Wingdings" panose="05000000000000000000" pitchFamily="2" charset="2"/>
              <a:buChar char="§"/>
            </a:pPr>
            <a:r>
              <a:rPr lang="en-ZA" dirty="0">
                <a:solidFill>
                  <a:schemeClr val="tx1"/>
                </a:solidFill>
                <a:latin typeface="Century Gothic" panose="020B0502020202020204" pitchFamily="34" charset="0"/>
              </a:rPr>
              <a:t>Developed DDM project selection criteria, projects most responsive to profiles; early emerging ideas towards  the Draft DSI DDM Plan (outlines the DSI’s approach in supporting the DDM);</a:t>
            </a:r>
          </a:p>
          <a:p>
            <a:pPr algn="just">
              <a:lnSpc>
                <a:spcPct val="150000"/>
              </a:lnSpc>
              <a:buClr>
                <a:srgbClr val="FFC000"/>
              </a:buClr>
              <a:buFont typeface="Wingdings" panose="05000000000000000000" pitchFamily="2" charset="2"/>
              <a:buChar char="§"/>
            </a:pPr>
            <a:r>
              <a:rPr lang="en-ZA" dirty="0">
                <a:solidFill>
                  <a:schemeClr val="tx1"/>
                </a:solidFill>
                <a:latin typeface="Century Gothic" panose="020B0502020202020204" pitchFamily="34" charset="0"/>
              </a:rPr>
              <a:t>Identified  129   initiatives that meets the criteria and are responsive to the DDM profiles;</a:t>
            </a:r>
          </a:p>
          <a:p>
            <a:pPr algn="just">
              <a:lnSpc>
                <a:spcPct val="150000"/>
              </a:lnSpc>
              <a:buClr>
                <a:srgbClr val="FFC000"/>
              </a:buClr>
              <a:buFont typeface="Wingdings" panose="05000000000000000000" pitchFamily="2" charset="2"/>
              <a:buChar char="§"/>
            </a:pPr>
            <a:r>
              <a:rPr lang="en-ZA" dirty="0">
                <a:solidFill>
                  <a:schemeClr val="tx1"/>
                </a:solidFill>
                <a:latin typeface="Century Gothic" panose="020B0502020202020204" pitchFamily="34" charset="0"/>
              </a:rPr>
              <a:t>Established the DSI Entities DDM Committee coordinated by ASSAF; Several meetings held with entities to identify responsive projects from entities;</a:t>
            </a:r>
          </a:p>
          <a:p>
            <a:pPr algn="just">
              <a:lnSpc>
                <a:spcPct val="150000"/>
              </a:lnSpc>
              <a:buClr>
                <a:srgbClr val="FFC000"/>
              </a:buClr>
              <a:buFont typeface="Wingdings" panose="05000000000000000000" pitchFamily="2" charset="2"/>
              <a:buChar char="§"/>
            </a:pPr>
            <a:r>
              <a:rPr lang="en-ZA" dirty="0">
                <a:solidFill>
                  <a:schemeClr val="tx1"/>
                </a:solidFill>
                <a:latin typeface="Century Gothic" panose="020B0502020202020204" pitchFamily="34" charset="0"/>
              </a:rPr>
              <a:t>Submitted the DDM list of projects from the DSI and entities to DCOG; and</a:t>
            </a:r>
          </a:p>
          <a:p>
            <a:pPr algn="just">
              <a:lnSpc>
                <a:spcPct val="150000"/>
              </a:lnSpc>
              <a:buClr>
                <a:srgbClr val="FFC000"/>
              </a:buClr>
              <a:buFont typeface="Wingdings" panose="05000000000000000000" pitchFamily="2" charset="2"/>
              <a:buChar char="§"/>
            </a:pPr>
            <a:r>
              <a:rPr lang="en-ZA" dirty="0">
                <a:solidFill>
                  <a:schemeClr val="tx1"/>
                </a:solidFill>
                <a:latin typeface="Century Gothic" panose="020B0502020202020204" pitchFamily="34" charset="0"/>
              </a:rPr>
              <a:t>DSI team is working with CSIR to develop DDM Impact Simulator.</a:t>
            </a:r>
          </a:p>
          <a:p>
            <a:pPr lvl="0" algn="just">
              <a:lnSpc>
                <a:spcPct val="150000"/>
              </a:lnSpc>
              <a:buClr>
                <a:srgbClr val="FFC000"/>
              </a:buClr>
              <a:buFont typeface="Wingdings" panose="05000000000000000000" pitchFamily="2" charset="2"/>
              <a:buChar char="§"/>
            </a:pPr>
            <a:endParaRPr lang="en-ZA"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xmlns="" val="3069589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BEAD508-187F-9C41-8168-FD791BBC9830}" type="slidenum">
              <a:rPr lang="en-US" smtClean="0"/>
              <a:pPr/>
              <a:t>2</a:t>
            </a:fld>
            <a:endParaRPr lang="en-US" dirty="0"/>
          </a:p>
        </p:txBody>
      </p:sp>
      <p:sp>
        <p:nvSpPr>
          <p:cNvPr id="5" name="Title 1"/>
          <p:cNvSpPr>
            <a:spLocks noGrp="1"/>
          </p:cNvSpPr>
          <p:nvPr>
            <p:ph type="title"/>
          </p:nvPr>
        </p:nvSpPr>
        <p:spPr>
          <a:xfrm>
            <a:off x="0" y="167148"/>
            <a:ext cx="9144000" cy="727587"/>
          </a:xfrm>
        </p:spPr>
        <p:txBody>
          <a:bodyPr>
            <a:noAutofit/>
          </a:bodyPr>
          <a:lstStyle/>
          <a:p>
            <a:r>
              <a:rPr lang="en-US" sz="3600" b="1" dirty="0">
                <a:solidFill>
                  <a:srgbClr val="FFC000"/>
                </a:solidFill>
                <a:latin typeface="Century Gothic" panose="020B0502020202020204" pitchFamily="34" charset="0"/>
                <a:ea typeface="ＭＳ Ｐゴシック" charset="0"/>
              </a:rPr>
              <a:t>DSI</a:t>
            </a:r>
            <a:r>
              <a:rPr lang="ja-JP" altLang="en-US" sz="3600" b="1" dirty="0">
                <a:solidFill>
                  <a:srgbClr val="FFC000"/>
                </a:solidFill>
                <a:latin typeface="Century Gothic" panose="020B0502020202020204" pitchFamily="34" charset="0"/>
                <a:ea typeface="ＭＳ Ｐゴシック" charset="0"/>
              </a:rPr>
              <a:t>’</a:t>
            </a:r>
            <a:r>
              <a:rPr lang="en-US" altLang="ja-JP" sz="3600" b="1" dirty="0">
                <a:solidFill>
                  <a:srgbClr val="FFC000"/>
                </a:solidFill>
                <a:latin typeface="Century Gothic" panose="020B0502020202020204" pitchFamily="34" charset="0"/>
                <a:ea typeface="ＭＳ Ｐゴシック" charset="0"/>
              </a:rPr>
              <a:t>s OUTCOME GOALS</a:t>
            </a:r>
            <a:r>
              <a:rPr lang="en-US" sz="3600" b="1" dirty="0">
                <a:solidFill>
                  <a:srgbClr val="FFC000"/>
                </a:solidFill>
                <a:latin typeface="Century Gothic" panose="020B0502020202020204" pitchFamily="34" charset="0"/>
                <a:ea typeface="ＭＳ Ｐゴシック" charset="0"/>
              </a:rPr>
              <a:t/>
            </a:r>
            <a:br>
              <a:rPr lang="en-US" sz="3600" b="1" dirty="0">
                <a:solidFill>
                  <a:srgbClr val="FFC000"/>
                </a:solidFill>
                <a:latin typeface="Century Gothic" panose="020B0502020202020204" pitchFamily="34" charset="0"/>
                <a:ea typeface="ＭＳ Ｐゴシック" charset="0"/>
              </a:rPr>
            </a:br>
            <a:endParaRPr lang="en-US" sz="3600" dirty="0">
              <a:solidFill>
                <a:srgbClr val="FFC000"/>
              </a:solidFill>
              <a:latin typeface="Century Gothic" panose="020B0502020202020204" pitchFamily="34" charset="0"/>
            </a:endParaRPr>
          </a:p>
        </p:txBody>
      </p:sp>
      <p:graphicFrame>
        <p:nvGraphicFramePr>
          <p:cNvPr id="6" name="Content Placeholder 5"/>
          <p:cNvGraphicFramePr>
            <a:graphicFrameLocks noGrp="1"/>
          </p:cNvGraphicFramePr>
          <p:nvPr>
            <p:ph idx="1"/>
            <p:extLst/>
          </p:nvPr>
        </p:nvGraphicFramePr>
        <p:xfrm>
          <a:off x="0" y="1197735"/>
          <a:ext cx="9144000" cy="50960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3542593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D68EAC3A-EB55-794D-98F0-6C76D1515B18}"/>
              </a:ext>
            </a:extLst>
          </p:cNvPr>
          <p:cNvSpPr>
            <a:spLocks noGrp="1"/>
          </p:cNvSpPr>
          <p:nvPr>
            <p:ph type="title"/>
          </p:nvPr>
        </p:nvSpPr>
        <p:spPr>
          <a:xfrm>
            <a:off x="0" y="1"/>
            <a:ext cx="9144000" cy="1008046"/>
          </a:xfrm>
        </p:spPr>
        <p:txBody>
          <a:bodyPr>
            <a:noAutofit/>
          </a:bodyPr>
          <a:lstStyle/>
          <a:p>
            <a:r>
              <a:rPr lang="en-US" sz="3600" b="1" dirty="0">
                <a:latin typeface="Century Gothic" panose="020B0502020202020204" pitchFamily="34" charset="0"/>
              </a:rPr>
              <a:t>DSI DDM projects</a:t>
            </a:r>
            <a:endParaRPr sz="3600" b="1" dirty="0">
              <a:latin typeface="Century Gothic" panose="020B0502020202020204" pitchFamily="34" charset="0"/>
            </a:endParaRPr>
          </a:p>
        </p:txBody>
      </p:sp>
      <p:pic>
        <p:nvPicPr>
          <p:cNvPr id="4" name="Picture 3">
            <a:extLst>
              <a:ext uri="{FF2B5EF4-FFF2-40B4-BE49-F238E27FC236}">
                <a16:creationId xmlns:a16="http://schemas.microsoft.com/office/drawing/2014/main" xmlns="" id="{95651A89-C237-A24D-BA71-B7DBE719C47A}"/>
              </a:ext>
            </a:extLst>
          </p:cNvPr>
          <p:cNvPicPr>
            <a:picLocks noChangeAspect="1"/>
          </p:cNvPicPr>
          <p:nvPr/>
        </p:nvPicPr>
        <p:blipFill>
          <a:blip r:embed="rId2"/>
          <a:stretch>
            <a:fillRect/>
          </a:stretch>
        </p:blipFill>
        <p:spPr>
          <a:xfrm>
            <a:off x="128337" y="1008047"/>
            <a:ext cx="8917340" cy="5687721"/>
          </a:xfrm>
          <a:prstGeom prst="rect">
            <a:avLst/>
          </a:prstGeom>
        </p:spPr>
      </p:pic>
    </p:spTree>
    <p:extLst>
      <p:ext uri="{BB962C8B-B14F-4D97-AF65-F5344CB8AC3E}">
        <p14:creationId xmlns:p14="http://schemas.microsoft.com/office/powerpoint/2010/main" xmlns="" val="1068667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11391452-3D10-734D-B2CD-EEF84AE32956}"/>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BEAD508-187F-9C41-8168-FD791BBC9830}" type="slidenum">
              <a:rPr kumimoji="0" lang="en-US" sz="119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30</a:t>
            </a:fld>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xmlns="" id="{102B157E-AED8-4AA4-9DF3-BD4C84ECC50B}"/>
              </a:ext>
            </a:extLst>
          </p:cNvPr>
          <p:cNvSpPr>
            <a:spLocks noGrp="1"/>
          </p:cNvSpPr>
          <p:nvPr>
            <p:ph type="title"/>
          </p:nvPr>
        </p:nvSpPr>
        <p:spPr>
          <a:xfrm>
            <a:off x="0" y="59961"/>
            <a:ext cx="9144000" cy="893068"/>
          </a:xfrm>
        </p:spPr>
        <p:txBody>
          <a:bodyPr>
            <a:noAutofit/>
          </a:bodyPr>
          <a:lstStyle/>
          <a:p>
            <a:r>
              <a:rPr lang="en-US" sz="3200" b="1" dirty="0">
                <a:latin typeface="Century Gothic" panose="020B0502020202020204" pitchFamily="34" charset="0"/>
              </a:rPr>
              <a:t>International cooperation and resources </a:t>
            </a:r>
            <a:r>
              <a:rPr lang="en-ZA" sz="3200" b="1" dirty="0">
                <a:latin typeface="Century Gothic" panose="020B0502020202020204" pitchFamily="34" charset="0"/>
              </a:rPr>
              <a:t>(1)</a:t>
            </a:r>
            <a:r>
              <a:rPr lang="en-ZA" sz="2900" b="1" dirty="0">
                <a:latin typeface="Century Gothic" panose="020B0502020202020204" pitchFamily="34" charset="0"/>
              </a:rPr>
              <a:t/>
            </a:r>
            <a:br>
              <a:rPr lang="en-ZA" sz="2900" b="1" dirty="0">
                <a:latin typeface="Century Gothic" panose="020B0502020202020204" pitchFamily="34" charset="0"/>
              </a:rPr>
            </a:br>
            <a:r>
              <a:rPr lang="en-ZA" sz="2900" b="1" dirty="0">
                <a:latin typeface="Gill Sans MT" panose="020B0502020104020203" pitchFamily="34" charset="0"/>
              </a:rPr>
              <a:t/>
            </a:r>
            <a:br>
              <a:rPr lang="en-ZA" sz="2900" b="1" dirty="0">
                <a:latin typeface="Gill Sans MT" panose="020B0502020104020203" pitchFamily="34" charset="0"/>
              </a:rPr>
            </a:br>
            <a:r>
              <a:rPr lang="en-US" sz="2900" dirty="0"/>
              <a:t/>
            </a:r>
            <a:br>
              <a:rPr lang="en-US" sz="2900" dirty="0"/>
            </a:br>
            <a:endParaRPr lang="en-US" sz="2900" dirty="0"/>
          </a:p>
        </p:txBody>
      </p:sp>
      <p:sp>
        <p:nvSpPr>
          <p:cNvPr id="6" name="Content Placeholder 2">
            <a:extLst>
              <a:ext uri="{FF2B5EF4-FFF2-40B4-BE49-F238E27FC236}">
                <a16:creationId xmlns:a16="http://schemas.microsoft.com/office/drawing/2014/main" xmlns="" id="{0EC7AC37-FADC-42C1-A9D6-332852BDC2E3}"/>
              </a:ext>
            </a:extLst>
          </p:cNvPr>
          <p:cNvSpPr>
            <a:spLocks noGrp="1"/>
          </p:cNvSpPr>
          <p:nvPr>
            <p:ph idx="1"/>
          </p:nvPr>
        </p:nvSpPr>
        <p:spPr>
          <a:xfrm>
            <a:off x="0" y="953029"/>
            <a:ext cx="9030878" cy="5340749"/>
          </a:xfrm>
        </p:spPr>
        <p:txBody>
          <a:bodyPr>
            <a:noAutofit/>
          </a:bodyPr>
          <a:lstStyle/>
          <a:p>
            <a:pPr marL="0" lvl="0" indent="0" algn="just">
              <a:lnSpc>
                <a:spcPct val="100000"/>
              </a:lnSpc>
              <a:spcBef>
                <a:spcPts val="0"/>
              </a:spcBef>
              <a:buClr>
                <a:srgbClr val="FFC000"/>
              </a:buClr>
              <a:buNone/>
            </a:pPr>
            <a:r>
              <a:rPr lang="en-ZA" b="1" dirty="0">
                <a:solidFill>
                  <a:schemeClr val="tx1"/>
                </a:solidFill>
                <a:latin typeface="Century Gothic" panose="020B0502020202020204" pitchFamily="34" charset="0"/>
              </a:rPr>
              <a:t>DSI participated in a diverse portfolio of international partnerships initiatives, i.e.</a:t>
            </a:r>
          </a:p>
          <a:p>
            <a:pPr lvl="0" algn="just">
              <a:lnSpc>
                <a:spcPct val="100000"/>
              </a:lnSpc>
              <a:spcBef>
                <a:spcPts val="0"/>
              </a:spcBef>
              <a:buClr>
                <a:srgbClr val="FFC000"/>
              </a:buClr>
              <a:buFont typeface="Wingdings" panose="05000000000000000000" pitchFamily="2" charset="2"/>
              <a:buChar char="q"/>
            </a:pPr>
            <a:r>
              <a:rPr lang="en-ZA" sz="1900" dirty="0">
                <a:solidFill>
                  <a:schemeClr val="tx1"/>
                </a:solidFill>
                <a:latin typeface="Century Gothic" panose="020B0502020202020204" pitchFamily="34" charset="0"/>
              </a:rPr>
              <a:t>Took part in </a:t>
            </a:r>
            <a:r>
              <a:rPr lang="en-ZA" sz="1900" b="1" dirty="0">
                <a:solidFill>
                  <a:schemeClr val="tx1"/>
                </a:solidFill>
                <a:latin typeface="Century Gothic" panose="020B0502020202020204" pitchFamily="34" charset="0"/>
              </a:rPr>
              <a:t>global research programmes </a:t>
            </a:r>
            <a:r>
              <a:rPr lang="en-ZA" sz="1900" dirty="0">
                <a:solidFill>
                  <a:schemeClr val="tx1"/>
                </a:solidFill>
                <a:latin typeface="Century Gothic" panose="020B0502020202020204" pitchFamily="34" charset="0"/>
              </a:rPr>
              <a:t>with </a:t>
            </a:r>
            <a:r>
              <a:rPr lang="en-ZA" sz="1900" b="1" dirty="0">
                <a:solidFill>
                  <a:schemeClr val="tx1"/>
                </a:solidFill>
                <a:latin typeface="Century Gothic" panose="020B0502020202020204" pitchFamily="34" charset="0"/>
              </a:rPr>
              <a:t>partners</a:t>
            </a:r>
            <a:r>
              <a:rPr lang="en-ZA" sz="1900" dirty="0">
                <a:solidFill>
                  <a:schemeClr val="tx1"/>
                </a:solidFill>
                <a:latin typeface="Century Gothic" panose="020B0502020202020204" pitchFamily="34" charset="0"/>
              </a:rPr>
              <a:t> such as the </a:t>
            </a:r>
            <a:r>
              <a:rPr lang="en-ZA" sz="1900" b="1" dirty="0">
                <a:solidFill>
                  <a:schemeClr val="tx1"/>
                </a:solidFill>
                <a:latin typeface="Century Gothic" panose="020B0502020202020204" pitchFamily="34" charset="0"/>
              </a:rPr>
              <a:t>European Union (EU), Japan and BRICS (Brazil, Russia, India, China and South Africa</a:t>
            </a:r>
            <a:r>
              <a:rPr lang="en-ZA" sz="1900" dirty="0">
                <a:solidFill>
                  <a:schemeClr val="tx1"/>
                </a:solidFill>
                <a:latin typeface="Century Gothic" panose="020B0502020202020204" pitchFamily="34" charset="0"/>
              </a:rPr>
              <a:t>). </a:t>
            </a:r>
          </a:p>
          <a:p>
            <a:pPr algn="just">
              <a:lnSpc>
                <a:spcPct val="100000"/>
              </a:lnSpc>
              <a:spcBef>
                <a:spcPts val="0"/>
              </a:spcBef>
              <a:buClr>
                <a:srgbClr val="FFC000"/>
              </a:buClr>
            </a:pPr>
            <a:r>
              <a:rPr lang="en-ZA" dirty="0">
                <a:solidFill>
                  <a:schemeClr val="tx1"/>
                </a:solidFill>
                <a:latin typeface="Century Gothic" panose="020B0502020202020204" pitchFamily="34" charset="0"/>
              </a:rPr>
              <a:t>Promoted South Africa as a preferred partner for excellence in science cooperation, </a:t>
            </a:r>
          </a:p>
          <a:p>
            <a:pPr algn="just">
              <a:lnSpc>
                <a:spcPct val="100000"/>
              </a:lnSpc>
              <a:spcBef>
                <a:spcPts val="0"/>
              </a:spcBef>
              <a:buClr>
                <a:srgbClr val="FFC000"/>
              </a:buClr>
            </a:pPr>
            <a:r>
              <a:rPr lang="en-ZA" dirty="0">
                <a:solidFill>
                  <a:schemeClr val="tx1"/>
                </a:solidFill>
                <a:latin typeface="Century Gothic" panose="020B0502020202020204" pitchFamily="34" charset="0"/>
              </a:rPr>
              <a:t>Nominated to serve on the UNESCO Open Science Advisory Committee and the International Institute for Applied Systems Analysis Governing Council.</a:t>
            </a:r>
          </a:p>
          <a:p>
            <a:pPr algn="just">
              <a:lnSpc>
                <a:spcPct val="100000"/>
              </a:lnSpc>
              <a:spcBef>
                <a:spcPts val="0"/>
              </a:spcBef>
              <a:buClr>
                <a:srgbClr val="FFC000"/>
              </a:buClr>
            </a:pPr>
            <a:r>
              <a:rPr lang="en-ZA" dirty="0">
                <a:solidFill>
                  <a:schemeClr val="tx1"/>
                </a:solidFill>
                <a:latin typeface="Century Gothic" panose="020B0502020202020204" pitchFamily="34" charset="0"/>
              </a:rPr>
              <a:t>Most engagements took place in programmes linked to strategic priorities areas with a strong  support of the policy intents of the White Paper on STI. </a:t>
            </a:r>
          </a:p>
          <a:p>
            <a:pPr lvl="0" algn="just">
              <a:lnSpc>
                <a:spcPct val="100000"/>
              </a:lnSpc>
              <a:spcBef>
                <a:spcPts val="0"/>
              </a:spcBef>
              <a:buClr>
                <a:srgbClr val="FFC000"/>
              </a:buClr>
              <a:buFont typeface="Wingdings" panose="05000000000000000000" pitchFamily="2" charset="2"/>
              <a:buChar char="q"/>
            </a:pPr>
            <a:endParaRPr lang="en-ZA" sz="1900" dirty="0">
              <a:solidFill>
                <a:schemeClr val="tx1"/>
              </a:solidFill>
              <a:latin typeface="Century Gothic" panose="020B0502020202020204" pitchFamily="34" charset="0"/>
            </a:endParaRPr>
          </a:p>
          <a:p>
            <a:pPr lvl="0" algn="just">
              <a:lnSpc>
                <a:spcPct val="100000"/>
              </a:lnSpc>
              <a:spcBef>
                <a:spcPts val="0"/>
              </a:spcBef>
              <a:buClr>
                <a:srgbClr val="FFC000"/>
              </a:buClr>
              <a:buFont typeface="Wingdings" panose="05000000000000000000" pitchFamily="2" charset="2"/>
              <a:buChar char="q"/>
            </a:pPr>
            <a:r>
              <a:rPr lang="en-ZA" sz="1900" b="1" dirty="0">
                <a:solidFill>
                  <a:schemeClr val="tx1"/>
                </a:solidFill>
                <a:latin typeface="Century Gothic" panose="020B0502020202020204" pitchFamily="34" charset="0"/>
              </a:rPr>
              <a:t>Enabled</a:t>
            </a:r>
            <a:r>
              <a:rPr lang="en-ZA" sz="1900" dirty="0">
                <a:solidFill>
                  <a:schemeClr val="tx1"/>
                </a:solidFill>
                <a:latin typeface="Century Gothic" panose="020B0502020202020204" pitchFamily="34" charset="0"/>
              </a:rPr>
              <a:t> the </a:t>
            </a:r>
            <a:r>
              <a:rPr lang="en-ZA" sz="1900" b="1" dirty="0">
                <a:solidFill>
                  <a:schemeClr val="tx1"/>
                </a:solidFill>
                <a:latin typeface="Century Gothic" panose="020B0502020202020204" pitchFamily="34" charset="0"/>
              </a:rPr>
              <a:t>attraction of significant funding</a:t>
            </a:r>
            <a:r>
              <a:rPr lang="en-ZA" sz="1900" dirty="0">
                <a:solidFill>
                  <a:schemeClr val="tx1"/>
                </a:solidFill>
                <a:latin typeface="Century Gothic" panose="020B0502020202020204" pitchFamily="34" charset="0"/>
              </a:rPr>
              <a:t>, from </a:t>
            </a:r>
            <a:r>
              <a:rPr lang="en-ZA" sz="1900" b="1" dirty="0">
                <a:solidFill>
                  <a:schemeClr val="tx1"/>
                </a:solidFill>
                <a:latin typeface="Century Gothic" panose="020B0502020202020204" pitchFamily="34" charset="0"/>
              </a:rPr>
              <a:t>the European Union, for innovation in support of a capable state and HCD initiatives</a:t>
            </a:r>
            <a:r>
              <a:rPr lang="en-ZA" sz="1900" dirty="0">
                <a:solidFill>
                  <a:schemeClr val="tx1"/>
                </a:solidFill>
                <a:latin typeface="Century Gothic" panose="020B0502020202020204" pitchFamily="34" charset="0"/>
              </a:rPr>
              <a:t>.</a:t>
            </a:r>
          </a:p>
          <a:p>
            <a:pPr marL="0" lvl="0" indent="0" algn="just">
              <a:lnSpc>
                <a:spcPct val="100000"/>
              </a:lnSpc>
              <a:spcBef>
                <a:spcPts val="0"/>
              </a:spcBef>
              <a:buClr>
                <a:srgbClr val="FFC000"/>
              </a:buClr>
              <a:buNone/>
            </a:pPr>
            <a:endParaRPr lang="en-ZA" sz="1900" dirty="0">
              <a:solidFill>
                <a:schemeClr val="tx1"/>
              </a:solidFill>
              <a:latin typeface="Century Gothic" panose="020B0502020202020204" pitchFamily="34" charset="0"/>
            </a:endParaRPr>
          </a:p>
          <a:p>
            <a:pPr algn="just">
              <a:lnSpc>
                <a:spcPct val="100000"/>
              </a:lnSpc>
              <a:spcBef>
                <a:spcPts val="0"/>
              </a:spcBef>
              <a:buClr>
                <a:srgbClr val="FFC000"/>
              </a:buClr>
            </a:pPr>
            <a:r>
              <a:rPr lang="en-ZA" dirty="0">
                <a:solidFill>
                  <a:schemeClr val="tx1"/>
                </a:solidFill>
                <a:latin typeface="Century Gothic" panose="020B0502020202020204" pitchFamily="34" charset="0"/>
              </a:rPr>
              <a:t>South Africa benefited from 426 international human capital development opportunities, including for postgraduate qualifications and technical exchanges (17 targeting historically disadvantaged institutions), to be addressed as a priority 2022/23. </a:t>
            </a:r>
          </a:p>
          <a:p>
            <a:pPr algn="just">
              <a:lnSpc>
                <a:spcPct val="100000"/>
              </a:lnSpc>
              <a:spcBef>
                <a:spcPts val="0"/>
              </a:spcBef>
              <a:buClr>
                <a:srgbClr val="FFC000"/>
              </a:buClr>
            </a:pPr>
            <a:r>
              <a:rPr lang="en-ZA" dirty="0">
                <a:solidFill>
                  <a:schemeClr val="tx1"/>
                </a:solidFill>
                <a:latin typeface="Century Gothic" panose="020B0502020202020204" pitchFamily="34" charset="0"/>
              </a:rPr>
              <a:t>Eight projects supported were in relation to the implementation of the Sustainable Development Goals</a:t>
            </a:r>
            <a:r>
              <a:rPr lang="en-ZA" sz="1900" dirty="0">
                <a:solidFill>
                  <a:schemeClr val="tx1"/>
                </a:solidFill>
                <a:latin typeface="Century Gothic" panose="020B0502020202020204" pitchFamily="34" charset="0"/>
              </a:rPr>
              <a:t>.</a:t>
            </a:r>
          </a:p>
          <a:p>
            <a:pPr marL="456057" lvl="1" indent="0" algn="just">
              <a:lnSpc>
                <a:spcPct val="100000"/>
              </a:lnSpc>
              <a:spcBef>
                <a:spcPts val="0"/>
              </a:spcBef>
              <a:buClr>
                <a:srgbClr val="FFC000"/>
              </a:buClr>
              <a:buNone/>
            </a:pPr>
            <a:endParaRPr lang="en-ZA" sz="1900" dirty="0">
              <a:solidFill>
                <a:schemeClr val="tx1"/>
              </a:solidFill>
              <a:latin typeface="Century Gothic" panose="020B0502020202020204" pitchFamily="34" charset="0"/>
            </a:endParaRPr>
          </a:p>
          <a:p>
            <a:pPr marL="0" lvl="0" indent="0" algn="just">
              <a:lnSpc>
                <a:spcPct val="100000"/>
              </a:lnSpc>
              <a:spcBef>
                <a:spcPts val="0"/>
              </a:spcBef>
              <a:buClr>
                <a:srgbClr val="FFC000"/>
              </a:buClr>
              <a:buNone/>
            </a:pPr>
            <a:endParaRPr lang="en-ZA" sz="1900" dirty="0">
              <a:solidFill>
                <a:schemeClr val="tx1"/>
              </a:solidFill>
              <a:latin typeface="Century Gothic" panose="020B0502020202020204" pitchFamily="34" charset="0"/>
            </a:endParaRPr>
          </a:p>
          <a:p>
            <a:pPr marL="0" lvl="0" indent="0" algn="just">
              <a:lnSpc>
                <a:spcPct val="100000"/>
              </a:lnSpc>
              <a:spcBef>
                <a:spcPts val="0"/>
              </a:spcBef>
              <a:buClr>
                <a:srgbClr val="FFC000"/>
              </a:buClr>
              <a:buNone/>
            </a:pPr>
            <a:endParaRPr lang="en-ZA" sz="19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xmlns="" val="29392995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11391452-3D10-734D-B2CD-EEF84AE32956}"/>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BEAD508-187F-9C41-8168-FD791BBC9830}" type="slidenum">
              <a:rPr kumimoji="0" lang="en-US" sz="119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31</a:t>
            </a:fld>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xmlns="" id="{102B157E-AED8-4AA4-9DF3-BD4C84ECC50B}"/>
              </a:ext>
            </a:extLst>
          </p:cNvPr>
          <p:cNvSpPr>
            <a:spLocks noGrp="1"/>
          </p:cNvSpPr>
          <p:nvPr>
            <p:ph type="title"/>
          </p:nvPr>
        </p:nvSpPr>
        <p:spPr>
          <a:xfrm>
            <a:off x="0" y="59961"/>
            <a:ext cx="9144000" cy="893068"/>
          </a:xfrm>
        </p:spPr>
        <p:txBody>
          <a:bodyPr>
            <a:noAutofit/>
          </a:bodyPr>
          <a:lstStyle/>
          <a:p>
            <a:r>
              <a:rPr lang="en-US" sz="3200" b="1" dirty="0">
                <a:latin typeface="Century Gothic" panose="020B0502020202020204" pitchFamily="34" charset="0"/>
              </a:rPr>
              <a:t>International cooperation and resources </a:t>
            </a:r>
            <a:r>
              <a:rPr lang="en-ZA" sz="3200" b="1" dirty="0">
                <a:latin typeface="Century Gothic" panose="020B0502020202020204" pitchFamily="34" charset="0"/>
              </a:rPr>
              <a:t>(2)</a:t>
            </a:r>
            <a:r>
              <a:rPr lang="en-ZA" sz="2900" b="1" dirty="0">
                <a:latin typeface="Century Gothic" panose="020B0502020202020204" pitchFamily="34" charset="0"/>
              </a:rPr>
              <a:t/>
            </a:r>
            <a:br>
              <a:rPr lang="en-ZA" sz="2900" b="1" dirty="0">
                <a:latin typeface="Century Gothic" panose="020B0502020202020204" pitchFamily="34" charset="0"/>
              </a:rPr>
            </a:br>
            <a:r>
              <a:rPr lang="en-ZA" sz="2900" b="1" dirty="0">
                <a:latin typeface="Gill Sans MT" panose="020B0502020104020203" pitchFamily="34" charset="0"/>
              </a:rPr>
              <a:t/>
            </a:r>
            <a:br>
              <a:rPr lang="en-ZA" sz="2900" b="1" dirty="0">
                <a:latin typeface="Gill Sans MT" panose="020B0502020104020203" pitchFamily="34" charset="0"/>
              </a:rPr>
            </a:br>
            <a:r>
              <a:rPr lang="en-US" sz="2900" dirty="0"/>
              <a:t/>
            </a:r>
            <a:br>
              <a:rPr lang="en-US" sz="2900" dirty="0"/>
            </a:br>
            <a:endParaRPr lang="en-US" sz="2900" dirty="0"/>
          </a:p>
        </p:txBody>
      </p:sp>
      <p:sp>
        <p:nvSpPr>
          <p:cNvPr id="6" name="Content Placeholder 2">
            <a:extLst>
              <a:ext uri="{FF2B5EF4-FFF2-40B4-BE49-F238E27FC236}">
                <a16:creationId xmlns:a16="http://schemas.microsoft.com/office/drawing/2014/main" xmlns="" id="{0EC7AC37-FADC-42C1-A9D6-332852BDC2E3}"/>
              </a:ext>
            </a:extLst>
          </p:cNvPr>
          <p:cNvSpPr>
            <a:spLocks noGrp="1"/>
          </p:cNvSpPr>
          <p:nvPr>
            <p:ph idx="1"/>
          </p:nvPr>
        </p:nvSpPr>
        <p:spPr>
          <a:xfrm>
            <a:off x="0" y="953029"/>
            <a:ext cx="9030878" cy="5489335"/>
          </a:xfrm>
        </p:spPr>
        <p:txBody>
          <a:bodyPr>
            <a:normAutofit/>
          </a:bodyPr>
          <a:lstStyle/>
          <a:p>
            <a:pPr marL="0" lvl="0" indent="0" algn="just">
              <a:lnSpc>
                <a:spcPct val="150000"/>
              </a:lnSpc>
              <a:buClr>
                <a:srgbClr val="FFC000"/>
              </a:buClr>
              <a:buNone/>
            </a:pPr>
            <a:r>
              <a:rPr lang="en-ZA" b="1" dirty="0">
                <a:solidFill>
                  <a:schemeClr val="tx1"/>
                </a:solidFill>
                <a:latin typeface="Century Gothic" panose="020B0502020202020204" pitchFamily="34" charset="0"/>
              </a:rPr>
              <a:t>In further Pan-African cooperation: </a:t>
            </a:r>
          </a:p>
          <a:p>
            <a:pPr lvl="0" algn="just">
              <a:lnSpc>
                <a:spcPct val="150000"/>
              </a:lnSpc>
              <a:buClr>
                <a:srgbClr val="FFC000"/>
              </a:buClr>
              <a:buFont typeface="Wingdings" panose="05000000000000000000" pitchFamily="2" charset="2"/>
              <a:buChar char="q"/>
            </a:pPr>
            <a:r>
              <a:rPr lang="en-ZA" dirty="0">
                <a:solidFill>
                  <a:schemeClr val="tx1"/>
                </a:solidFill>
                <a:latin typeface="Century Gothic" panose="020B0502020202020204" pitchFamily="34" charset="0"/>
              </a:rPr>
              <a:t>The Minister launched the OR Tambo Africa Research Chairs Initiative, which aims to contribute to the improvement of African global research competitiveness while responding to the continent’s socio-economic needs.</a:t>
            </a:r>
          </a:p>
          <a:p>
            <a:pPr lvl="0" algn="just">
              <a:lnSpc>
                <a:spcPct val="150000"/>
              </a:lnSpc>
              <a:buClr>
                <a:srgbClr val="FFC000"/>
              </a:buClr>
              <a:buFont typeface="Wingdings" panose="05000000000000000000" pitchFamily="2" charset="2"/>
              <a:buChar char="q"/>
            </a:pPr>
            <a:r>
              <a:rPr lang="en-ZA" dirty="0">
                <a:solidFill>
                  <a:schemeClr val="tx1"/>
                </a:solidFill>
                <a:latin typeface="Century Gothic" panose="020B0502020202020204" pitchFamily="34" charset="0"/>
              </a:rPr>
              <a:t>DSI supported 18 projects related to the African Union’s Agenda 2063. Projects range from;</a:t>
            </a:r>
          </a:p>
          <a:p>
            <a:pPr lvl="1" algn="just">
              <a:lnSpc>
                <a:spcPct val="150000"/>
              </a:lnSpc>
              <a:buClr>
                <a:srgbClr val="FFC000"/>
              </a:buClr>
            </a:pPr>
            <a:r>
              <a:rPr lang="en-ZA" dirty="0">
                <a:solidFill>
                  <a:schemeClr val="tx1"/>
                </a:solidFill>
                <a:latin typeface="Century Gothic" panose="020B0502020202020204" pitchFamily="34" charset="0"/>
              </a:rPr>
              <a:t>the Africa Open Science Consultation Forum, </a:t>
            </a:r>
          </a:p>
          <a:p>
            <a:pPr lvl="1" algn="just">
              <a:lnSpc>
                <a:spcPct val="150000"/>
              </a:lnSpc>
              <a:buClr>
                <a:srgbClr val="FFC000"/>
              </a:buClr>
            </a:pPr>
            <a:r>
              <a:rPr lang="en-ZA" dirty="0">
                <a:solidFill>
                  <a:schemeClr val="tx1"/>
                </a:solidFill>
                <a:latin typeface="Century Gothic" panose="020B0502020202020204" pitchFamily="34" charset="0"/>
              </a:rPr>
              <a:t>advancing entrepreneurial universities in Africa, and </a:t>
            </a:r>
          </a:p>
          <a:p>
            <a:pPr lvl="1" algn="just">
              <a:lnSpc>
                <a:spcPct val="150000"/>
              </a:lnSpc>
              <a:buClr>
                <a:srgbClr val="FFC000"/>
              </a:buClr>
            </a:pPr>
            <a:r>
              <a:rPr lang="en-ZA" dirty="0">
                <a:solidFill>
                  <a:schemeClr val="tx1"/>
                </a:solidFill>
                <a:latin typeface="Century Gothic" panose="020B0502020202020204" pitchFamily="34" charset="0"/>
              </a:rPr>
              <a:t>strengthening Africa’s medicine manufacturing capacity. </a:t>
            </a:r>
          </a:p>
          <a:p>
            <a:pPr lvl="0" algn="just">
              <a:lnSpc>
                <a:spcPct val="150000"/>
              </a:lnSpc>
              <a:buClr>
                <a:srgbClr val="FFC000"/>
              </a:buClr>
              <a:buFont typeface="Wingdings" panose="05000000000000000000" pitchFamily="2" charset="2"/>
              <a:buChar char="q"/>
            </a:pPr>
            <a:r>
              <a:rPr lang="en-ZA" dirty="0">
                <a:solidFill>
                  <a:schemeClr val="tx1"/>
                </a:solidFill>
                <a:latin typeface="Century Gothic" panose="020B0502020202020204" pitchFamily="34" charset="0"/>
              </a:rPr>
              <a:t>17 initiatives supported in response to the Southern African Development Community (SADC) Regional Indicative Strategic Development Plan. </a:t>
            </a:r>
          </a:p>
          <a:p>
            <a:pPr lvl="0" algn="just">
              <a:lnSpc>
                <a:spcPct val="150000"/>
              </a:lnSpc>
              <a:buClr>
                <a:srgbClr val="FFC000"/>
              </a:buClr>
              <a:buFont typeface="Wingdings" panose="05000000000000000000" pitchFamily="2" charset="2"/>
              <a:buChar char="ü"/>
            </a:pPr>
            <a:endParaRPr lang="en-ZA" dirty="0">
              <a:solidFill>
                <a:schemeClr val="tx1"/>
              </a:solidFill>
              <a:latin typeface="Century Gothic" panose="020B0502020202020204" pitchFamily="34" charset="0"/>
            </a:endParaRPr>
          </a:p>
          <a:p>
            <a:pPr marL="0" lvl="0" indent="0" algn="just">
              <a:lnSpc>
                <a:spcPct val="150000"/>
              </a:lnSpc>
              <a:buClr>
                <a:srgbClr val="FFC000"/>
              </a:buClr>
              <a:buNone/>
            </a:pPr>
            <a:endParaRPr lang="en-ZA" dirty="0">
              <a:solidFill>
                <a:schemeClr val="tx1"/>
              </a:solidFill>
              <a:latin typeface="Century Gothic" panose="020B0502020202020204" pitchFamily="34" charset="0"/>
            </a:endParaRPr>
          </a:p>
          <a:p>
            <a:pPr marL="0" lvl="0" indent="0" algn="just">
              <a:lnSpc>
                <a:spcPct val="150000"/>
              </a:lnSpc>
              <a:buClr>
                <a:srgbClr val="FFC000"/>
              </a:buClr>
              <a:buNone/>
            </a:pPr>
            <a:endParaRPr lang="en-ZA"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xmlns="" val="14227710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11391452-3D10-734D-B2CD-EEF84AE32956}"/>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BEAD508-187F-9C41-8168-FD791BBC9830}" type="slidenum">
              <a:rPr kumimoji="0" lang="en-US" sz="119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32</a:t>
            </a:fld>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xmlns="" id="{102B157E-AED8-4AA4-9DF3-BD4C84ECC50B}"/>
              </a:ext>
            </a:extLst>
          </p:cNvPr>
          <p:cNvSpPr>
            <a:spLocks noGrp="1"/>
          </p:cNvSpPr>
          <p:nvPr>
            <p:ph type="title"/>
          </p:nvPr>
        </p:nvSpPr>
        <p:spPr>
          <a:xfrm>
            <a:off x="0" y="59961"/>
            <a:ext cx="9144000" cy="893068"/>
          </a:xfrm>
        </p:spPr>
        <p:txBody>
          <a:bodyPr>
            <a:noAutofit/>
          </a:bodyPr>
          <a:lstStyle/>
          <a:p>
            <a:r>
              <a:rPr lang="en-ZA" sz="3200" b="1" dirty="0">
                <a:latin typeface="Century Gothic" panose="020B0502020202020204" pitchFamily="34" charset="0"/>
              </a:rPr>
              <a:t>Performance Overview for All DSI Entities (1)</a:t>
            </a:r>
            <a:r>
              <a:rPr lang="en-US" sz="2900" dirty="0"/>
              <a:t/>
            </a:r>
            <a:br>
              <a:rPr lang="en-US" sz="2900" dirty="0"/>
            </a:br>
            <a:endParaRPr lang="en-US" sz="2900" dirty="0"/>
          </a:p>
        </p:txBody>
      </p:sp>
      <p:sp>
        <p:nvSpPr>
          <p:cNvPr id="6" name="Content Placeholder 2">
            <a:extLst>
              <a:ext uri="{FF2B5EF4-FFF2-40B4-BE49-F238E27FC236}">
                <a16:creationId xmlns:a16="http://schemas.microsoft.com/office/drawing/2014/main" xmlns="" id="{0EC7AC37-FADC-42C1-A9D6-332852BDC2E3}"/>
              </a:ext>
            </a:extLst>
          </p:cNvPr>
          <p:cNvSpPr>
            <a:spLocks noGrp="1"/>
          </p:cNvSpPr>
          <p:nvPr>
            <p:ph idx="1"/>
          </p:nvPr>
        </p:nvSpPr>
        <p:spPr>
          <a:xfrm>
            <a:off x="0" y="953029"/>
            <a:ext cx="9030878" cy="5489335"/>
          </a:xfrm>
        </p:spPr>
        <p:txBody>
          <a:bodyPr>
            <a:noAutofit/>
          </a:bodyPr>
          <a:lstStyle/>
          <a:p>
            <a:pPr lvl="0" algn="just">
              <a:lnSpc>
                <a:spcPct val="100000"/>
              </a:lnSpc>
              <a:spcBef>
                <a:spcPts val="0"/>
              </a:spcBef>
              <a:buClr>
                <a:srgbClr val="FFC000"/>
              </a:buClr>
              <a:buFont typeface="Wingdings" panose="05000000000000000000" pitchFamily="2" charset="2"/>
              <a:buChar char="q"/>
            </a:pPr>
            <a:r>
              <a:rPr lang="en-ZA" sz="2000" dirty="0">
                <a:solidFill>
                  <a:schemeClr val="tx1"/>
                </a:solidFill>
                <a:latin typeface="Century Gothic" panose="020B0502020202020204" pitchFamily="34" charset="0"/>
              </a:rPr>
              <a:t>Entities Annual Reports are drafted in line with the National Treasury Guidelines and declared information as required by King IV Report.</a:t>
            </a:r>
          </a:p>
          <a:p>
            <a:pPr lvl="0" algn="just">
              <a:lnSpc>
                <a:spcPct val="100000"/>
              </a:lnSpc>
              <a:spcBef>
                <a:spcPts val="0"/>
              </a:spcBef>
              <a:buClr>
                <a:srgbClr val="FFC000"/>
              </a:buClr>
              <a:buFont typeface="Wingdings" panose="05000000000000000000" pitchFamily="2" charset="2"/>
              <a:buChar char="q"/>
            </a:pPr>
            <a:r>
              <a:rPr lang="en-ZA" sz="2000" dirty="0">
                <a:solidFill>
                  <a:schemeClr val="tx1"/>
                </a:solidFill>
                <a:latin typeface="Century Gothic" panose="020B0502020202020204" pitchFamily="34" charset="0"/>
              </a:rPr>
              <a:t>The DSI has analysed the Annual Reports and made the following observations:</a:t>
            </a:r>
          </a:p>
          <a:p>
            <a:pPr lvl="1" algn="just">
              <a:lnSpc>
                <a:spcPct val="100000"/>
              </a:lnSpc>
              <a:spcBef>
                <a:spcPts val="0"/>
              </a:spcBef>
              <a:buClr>
                <a:srgbClr val="FFC000"/>
              </a:buClr>
              <a:buFont typeface="Wingdings" panose="05000000000000000000" pitchFamily="2" charset="2"/>
              <a:buChar char="§"/>
            </a:pPr>
            <a:r>
              <a:rPr lang="en-ZA" sz="2000" dirty="0">
                <a:solidFill>
                  <a:schemeClr val="tx1"/>
                </a:solidFill>
                <a:latin typeface="Century Gothic" panose="020B0502020202020204" pitchFamily="34" charset="0"/>
              </a:rPr>
              <a:t>Some entities’ performance was affected by the COVID 19 pandemic. </a:t>
            </a:r>
          </a:p>
          <a:p>
            <a:pPr lvl="1" algn="just">
              <a:lnSpc>
                <a:spcPct val="100000"/>
              </a:lnSpc>
              <a:spcBef>
                <a:spcPts val="0"/>
              </a:spcBef>
              <a:buClr>
                <a:srgbClr val="FFC000"/>
              </a:buClr>
              <a:buFont typeface="Wingdings" panose="05000000000000000000" pitchFamily="2" charset="2"/>
              <a:buChar char="§"/>
            </a:pPr>
            <a:r>
              <a:rPr lang="en-ZA" sz="2000" dirty="0">
                <a:solidFill>
                  <a:schemeClr val="tx1"/>
                </a:solidFill>
                <a:latin typeface="Century Gothic" panose="020B0502020202020204" pitchFamily="34" charset="0"/>
              </a:rPr>
              <a:t>Lockdown and restrictions to travelling and hosting of events led to savings in funds.  Savings made was used in other activities for improved performance.</a:t>
            </a:r>
          </a:p>
          <a:p>
            <a:pPr lvl="1" algn="just">
              <a:lnSpc>
                <a:spcPct val="100000"/>
              </a:lnSpc>
              <a:spcBef>
                <a:spcPts val="0"/>
              </a:spcBef>
              <a:buClr>
                <a:srgbClr val="FFC000"/>
              </a:buClr>
              <a:buFont typeface="Wingdings" panose="05000000000000000000" pitchFamily="2" charset="2"/>
              <a:buChar char="§"/>
            </a:pPr>
            <a:r>
              <a:rPr lang="en-ZA" sz="2000" dirty="0">
                <a:solidFill>
                  <a:schemeClr val="tx1"/>
                </a:solidFill>
                <a:latin typeface="Century Gothic" panose="020B0502020202020204" pitchFamily="34" charset="0"/>
              </a:rPr>
              <a:t>The DSI entities played a key role in terms of contributing to COVID 19 solutions.</a:t>
            </a:r>
          </a:p>
          <a:p>
            <a:pPr lvl="1" algn="just">
              <a:lnSpc>
                <a:spcPct val="100000"/>
              </a:lnSpc>
              <a:spcBef>
                <a:spcPts val="0"/>
              </a:spcBef>
              <a:buClr>
                <a:srgbClr val="FFC000"/>
              </a:buClr>
              <a:buFont typeface="Wingdings" panose="05000000000000000000" pitchFamily="2" charset="2"/>
              <a:buChar char="§"/>
            </a:pPr>
            <a:r>
              <a:rPr lang="en-ZA" sz="2000" dirty="0">
                <a:solidFill>
                  <a:schemeClr val="tx1"/>
                </a:solidFill>
                <a:latin typeface="Century Gothic" panose="020B0502020202020204" pitchFamily="34" charset="0"/>
              </a:rPr>
              <a:t>Transformation targets remain a concern, not achieved by many entities. </a:t>
            </a:r>
          </a:p>
          <a:p>
            <a:pPr lvl="1" algn="just">
              <a:lnSpc>
                <a:spcPct val="100000"/>
              </a:lnSpc>
              <a:spcBef>
                <a:spcPts val="0"/>
              </a:spcBef>
              <a:buClr>
                <a:srgbClr val="FFC000"/>
              </a:buClr>
              <a:buFont typeface="Wingdings" panose="05000000000000000000" pitchFamily="2" charset="2"/>
              <a:buChar char="§"/>
            </a:pPr>
            <a:r>
              <a:rPr lang="en-ZA" sz="2000" dirty="0">
                <a:solidFill>
                  <a:schemeClr val="tx1"/>
                </a:solidFill>
                <a:latin typeface="Century Gothic" panose="020B0502020202020204" pitchFamily="34" charset="0"/>
              </a:rPr>
              <a:t>Generally, the DSI was satisfied with the Annual Reports and were approved by the Minister for tabling in Parliament on 30 September 2021.</a:t>
            </a:r>
          </a:p>
          <a:p>
            <a:pPr lvl="0" algn="just">
              <a:lnSpc>
                <a:spcPct val="100000"/>
              </a:lnSpc>
              <a:spcBef>
                <a:spcPts val="0"/>
              </a:spcBef>
              <a:buClr>
                <a:srgbClr val="FFC000"/>
              </a:buClr>
              <a:buFont typeface="Wingdings" panose="05000000000000000000" pitchFamily="2" charset="2"/>
              <a:buChar char="§"/>
            </a:pPr>
            <a:endParaRPr lang="en-ZA" sz="2000" dirty="0">
              <a:solidFill>
                <a:schemeClr val="tx1"/>
              </a:solidFill>
              <a:latin typeface="Century Gothic" panose="020B0502020202020204" pitchFamily="34" charset="0"/>
            </a:endParaRPr>
          </a:p>
          <a:p>
            <a:pPr marL="0" lvl="0" indent="0" algn="just">
              <a:lnSpc>
                <a:spcPct val="100000"/>
              </a:lnSpc>
              <a:spcBef>
                <a:spcPts val="0"/>
              </a:spcBef>
              <a:buClr>
                <a:srgbClr val="FFC000"/>
              </a:buClr>
              <a:buNone/>
            </a:pPr>
            <a:endParaRPr lang="en-ZA" sz="2000" dirty="0">
              <a:solidFill>
                <a:schemeClr val="tx1"/>
              </a:solidFill>
              <a:latin typeface="Century Gothic" panose="020B0502020202020204" pitchFamily="34" charset="0"/>
            </a:endParaRPr>
          </a:p>
          <a:p>
            <a:pPr marL="0" lvl="0" indent="0" algn="just">
              <a:lnSpc>
                <a:spcPct val="100000"/>
              </a:lnSpc>
              <a:spcBef>
                <a:spcPts val="0"/>
              </a:spcBef>
              <a:buClr>
                <a:srgbClr val="FFC000"/>
              </a:buClr>
              <a:buNone/>
            </a:pPr>
            <a:endParaRPr lang="en-ZA" sz="20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xmlns="" val="37330893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11391452-3D10-734D-B2CD-EEF84AE32956}"/>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BEAD508-187F-9C41-8168-FD791BBC9830}" type="slidenum">
              <a:rPr kumimoji="0" lang="en-US" sz="119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33</a:t>
            </a:fld>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xmlns="" id="{102B157E-AED8-4AA4-9DF3-BD4C84ECC50B}"/>
              </a:ext>
            </a:extLst>
          </p:cNvPr>
          <p:cNvSpPr>
            <a:spLocks noGrp="1"/>
          </p:cNvSpPr>
          <p:nvPr>
            <p:ph type="title"/>
          </p:nvPr>
        </p:nvSpPr>
        <p:spPr>
          <a:xfrm>
            <a:off x="0" y="59961"/>
            <a:ext cx="9144000" cy="893068"/>
          </a:xfrm>
        </p:spPr>
        <p:txBody>
          <a:bodyPr>
            <a:noAutofit/>
          </a:bodyPr>
          <a:lstStyle/>
          <a:p>
            <a:r>
              <a:rPr lang="en-ZA" sz="2900" b="1" dirty="0">
                <a:latin typeface="Century Gothic" panose="020B0502020202020204" pitchFamily="34" charset="0"/>
              </a:rPr>
              <a:t>Performance Overview for All DSI Entities (2)</a:t>
            </a:r>
            <a:br>
              <a:rPr lang="en-ZA" sz="2900" b="1" dirty="0">
                <a:latin typeface="Century Gothic" panose="020B0502020202020204" pitchFamily="34" charset="0"/>
              </a:rPr>
            </a:br>
            <a:r>
              <a:rPr lang="en-US" sz="2900" dirty="0"/>
              <a:t/>
            </a:r>
            <a:br>
              <a:rPr lang="en-US" sz="2900" dirty="0"/>
            </a:br>
            <a:endParaRPr lang="en-US" sz="2900" dirty="0"/>
          </a:p>
        </p:txBody>
      </p:sp>
      <p:sp>
        <p:nvSpPr>
          <p:cNvPr id="6" name="Content Placeholder 2">
            <a:extLst>
              <a:ext uri="{FF2B5EF4-FFF2-40B4-BE49-F238E27FC236}">
                <a16:creationId xmlns:a16="http://schemas.microsoft.com/office/drawing/2014/main" xmlns="" id="{0EC7AC37-FADC-42C1-A9D6-332852BDC2E3}"/>
              </a:ext>
            </a:extLst>
          </p:cNvPr>
          <p:cNvSpPr>
            <a:spLocks noGrp="1"/>
          </p:cNvSpPr>
          <p:nvPr>
            <p:ph idx="1"/>
          </p:nvPr>
        </p:nvSpPr>
        <p:spPr>
          <a:xfrm>
            <a:off x="56561" y="1169568"/>
            <a:ext cx="9030878" cy="5489335"/>
          </a:xfrm>
        </p:spPr>
        <p:txBody>
          <a:bodyPr>
            <a:normAutofit/>
          </a:bodyPr>
          <a:lstStyle/>
          <a:p>
            <a:pPr lvl="0" algn="just">
              <a:lnSpc>
                <a:spcPct val="150000"/>
              </a:lnSpc>
              <a:buClr>
                <a:srgbClr val="FFC000"/>
              </a:buClr>
              <a:buFont typeface="Wingdings" panose="05000000000000000000" pitchFamily="2" charset="2"/>
              <a:buChar char="ü"/>
            </a:pPr>
            <a:endParaRPr lang="en-ZA" dirty="0">
              <a:solidFill>
                <a:schemeClr val="tx1"/>
              </a:solidFill>
              <a:latin typeface="Century Gothic" panose="020B0502020202020204" pitchFamily="34" charset="0"/>
            </a:endParaRPr>
          </a:p>
          <a:p>
            <a:pPr marL="0" lvl="0" indent="0" algn="just">
              <a:lnSpc>
                <a:spcPct val="150000"/>
              </a:lnSpc>
              <a:buClr>
                <a:srgbClr val="FFC000"/>
              </a:buClr>
              <a:buNone/>
            </a:pPr>
            <a:endParaRPr lang="en-ZA" dirty="0">
              <a:solidFill>
                <a:schemeClr val="tx1"/>
              </a:solidFill>
              <a:latin typeface="Century Gothic" panose="020B0502020202020204" pitchFamily="34" charset="0"/>
            </a:endParaRPr>
          </a:p>
          <a:p>
            <a:pPr marL="0" lvl="0" indent="0" algn="just">
              <a:lnSpc>
                <a:spcPct val="150000"/>
              </a:lnSpc>
              <a:buClr>
                <a:srgbClr val="FFC000"/>
              </a:buClr>
              <a:buNone/>
            </a:pPr>
            <a:endParaRPr lang="en-ZA" dirty="0">
              <a:solidFill>
                <a:schemeClr val="tx1"/>
              </a:solidFill>
              <a:latin typeface="Century Gothic" panose="020B0502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3756741139"/>
              </p:ext>
            </p:extLst>
          </p:nvPr>
        </p:nvGraphicFramePr>
        <p:xfrm>
          <a:off x="1" y="1078750"/>
          <a:ext cx="9087438" cy="5670969"/>
        </p:xfrm>
        <a:graphic>
          <a:graphicData uri="http://schemas.openxmlformats.org/drawingml/2006/table">
            <a:tbl>
              <a:tblPr firstRow="1" bandRow="1">
                <a:tableStyleId>{5C22544A-7EE6-4342-B048-85BDC9FD1C3A}</a:tableStyleId>
              </a:tblPr>
              <a:tblGrid>
                <a:gridCol w="1120876">
                  <a:extLst>
                    <a:ext uri="{9D8B030D-6E8A-4147-A177-3AD203B41FA5}">
                      <a16:colId xmlns:a16="http://schemas.microsoft.com/office/drawing/2014/main" xmlns="" val="2979070089"/>
                    </a:ext>
                  </a:extLst>
                </a:gridCol>
                <a:gridCol w="3018266">
                  <a:extLst>
                    <a:ext uri="{9D8B030D-6E8A-4147-A177-3AD203B41FA5}">
                      <a16:colId xmlns:a16="http://schemas.microsoft.com/office/drawing/2014/main" xmlns="" val="3559417926"/>
                    </a:ext>
                  </a:extLst>
                </a:gridCol>
                <a:gridCol w="1244854">
                  <a:extLst>
                    <a:ext uri="{9D8B030D-6E8A-4147-A177-3AD203B41FA5}">
                      <a16:colId xmlns:a16="http://schemas.microsoft.com/office/drawing/2014/main" xmlns="" val="3412609360"/>
                    </a:ext>
                  </a:extLst>
                </a:gridCol>
                <a:gridCol w="3703442">
                  <a:extLst>
                    <a:ext uri="{9D8B030D-6E8A-4147-A177-3AD203B41FA5}">
                      <a16:colId xmlns:a16="http://schemas.microsoft.com/office/drawing/2014/main" xmlns="" val="339809105"/>
                    </a:ext>
                  </a:extLst>
                </a:gridCol>
              </a:tblGrid>
              <a:tr h="630430">
                <a:tc>
                  <a:txBody>
                    <a:bodyPr/>
                    <a:lstStyle/>
                    <a:p>
                      <a:r>
                        <a:rPr lang="en-ZA" sz="1600" dirty="0">
                          <a:latin typeface="Century Gothic" panose="020B0502020202020204" pitchFamily="34" charset="0"/>
                        </a:rPr>
                        <a:t>Entity</a:t>
                      </a:r>
                    </a:p>
                    <a:p>
                      <a:endParaRPr lang="en-ZA" sz="1600" dirty="0">
                        <a:latin typeface="Century Gothic" panose="020B0502020202020204" pitchFamily="34" charset="0"/>
                      </a:endParaRPr>
                    </a:p>
                  </a:txBody>
                  <a:tcPr/>
                </a:tc>
                <a:tc>
                  <a:txBody>
                    <a:bodyPr/>
                    <a:lstStyle/>
                    <a:p>
                      <a:r>
                        <a:rPr lang="en-ZA" sz="1600" dirty="0">
                          <a:latin typeface="Century Gothic" panose="020B0502020202020204" pitchFamily="34" charset="0"/>
                        </a:rPr>
                        <a:t>KPI Targets</a:t>
                      </a:r>
                    </a:p>
                    <a:p>
                      <a:endParaRPr lang="en-ZA" sz="1600" dirty="0">
                        <a:latin typeface="Century Gothic" panose="020B0502020202020204" pitchFamily="34" charset="0"/>
                      </a:endParaRPr>
                    </a:p>
                  </a:txBody>
                  <a:tcPr/>
                </a:tc>
                <a:tc>
                  <a:txBody>
                    <a:bodyPr/>
                    <a:lstStyle/>
                    <a:p>
                      <a:r>
                        <a:rPr lang="en-ZA" sz="1600" dirty="0">
                          <a:latin typeface="Century Gothic" panose="020B0502020202020204" pitchFamily="34" charset="0"/>
                        </a:rPr>
                        <a:t>%</a:t>
                      </a:r>
                    </a:p>
                  </a:txBody>
                  <a:tcPr/>
                </a:tc>
                <a:tc>
                  <a:txBody>
                    <a:bodyPr/>
                    <a:lstStyle/>
                    <a:p>
                      <a:r>
                        <a:rPr lang="en-ZA" sz="1600" dirty="0">
                          <a:latin typeface="Century Gothic" panose="020B0502020202020204" pitchFamily="34" charset="0"/>
                        </a:rPr>
                        <a:t>Audit Status</a:t>
                      </a:r>
                    </a:p>
                    <a:p>
                      <a:endParaRPr lang="en-ZA" sz="1600" dirty="0">
                        <a:latin typeface="Century Gothic" panose="020B0502020202020204" pitchFamily="34" charset="0"/>
                      </a:endParaRPr>
                    </a:p>
                  </a:txBody>
                  <a:tcPr/>
                </a:tc>
                <a:extLst>
                  <a:ext uri="{0D108BD9-81ED-4DB2-BD59-A6C34878D82A}">
                    <a16:rowId xmlns:a16="http://schemas.microsoft.com/office/drawing/2014/main" xmlns="" val="3021456769"/>
                  </a:ext>
                </a:extLst>
              </a:tr>
              <a:tr h="461807">
                <a:tc>
                  <a:txBody>
                    <a:bodyPr/>
                    <a:lstStyle/>
                    <a:p>
                      <a:pPr>
                        <a:lnSpc>
                          <a:spcPct val="107000"/>
                        </a:lnSpc>
                        <a:spcAft>
                          <a:spcPts val="0"/>
                        </a:spcAft>
                      </a:pPr>
                      <a:r>
                        <a:rPr lang="en-ZA" sz="1600" b="1" dirty="0">
                          <a:effectLst/>
                          <a:latin typeface="Century Gothic" panose="020B0502020202020204" pitchFamily="34" charset="0"/>
                          <a:cs typeface="Arial" panose="020B0604020202020204" pitchFamily="34" charset="0"/>
                        </a:rPr>
                        <a:t>CSIR</a:t>
                      </a:r>
                      <a:endParaRPr lang="en-ZA" sz="1600" b="1" dirty="0">
                        <a:effectLst/>
                        <a:latin typeface="Century Gothic" panose="020B0502020202020204" pitchFamily="34" charset="0"/>
                        <a:ea typeface="Calibri" panose="020F0502020204030204" pitchFamily="34" charset="0"/>
                        <a:cs typeface="Arial" panose="020B0604020202020204" pitchFamily="34" charset="0"/>
                      </a:endParaRPr>
                    </a:p>
                  </a:txBody>
                  <a:tcPr marL="68707" marR="68707" marT="0" marB="0"/>
                </a:tc>
                <a:tc>
                  <a:txBody>
                    <a:bodyPr/>
                    <a:lstStyle/>
                    <a:p>
                      <a:pPr>
                        <a:lnSpc>
                          <a:spcPct val="107000"/>
                        </a:lnSpc>
                        <a:spcAft>
                          <a:spcPts val="0"/>
                        </a:spcAft>
                      </a:pPr>
                      <a:r>
                        <a:rPr lang="en-US" sz="1600" dirty="0">
                          <a:effectLst/>
                          <a:latin typeface="Century Gothic" panose="020B0502020202020204" pitchFamily="34" charset="0"/>
                          <a:ea typeface="Calibri" panose="020F0502020204030204" pitchFamily="34" charset="0"/>
                          <a:cs typeface="Arial" panose="020B0604020202020204" pitchFamily="34" charset="0"/>
                        </a:rPr>
                        <a:t>Achieved 2</a:t>
                      </a:r>
                      <a:r>
                        <a:rPr lang="en-ZA" sz="1600" dirty="0">
                          <a:effectLst/>
                          <a:latin typeface="Century Gothic" panose="020B0502020202020204" pitchFamily="34" charset="0"/>
                          <a:ea typeface="Calibri" panose="020F0502020204030204" pitchFamily="34" charset="0"/>
                          <a:cs typeface="Arial" panose="020B0604020202020204" pitchFamily="34" charset="0"/>
                        </a:rPr>
                        <a:t>4 of the 31 </a:t>
                      </a:r>
                    </a:p>
                  </a:txBody>
                  <a:tcPr marL="68707" marR="68707" marT="0" marB="0"/>
                </a:tc>
                <a:tc>
                  <a:txBody>
                    <a:bodyPr/>
                    <a:lstStyle/>
                    <a:p>
                      <a:pPr>
                        <a:lnSpc>
                          <a:spcPct val="107000"/>
                        </a:lnSpc>
                        <a:spcAft>
                          <a:spcPts val="0"/>
                        </a:spcAft>
                      </a:pPr>
                      <a:r>
                        <a:rPr lang="en-US" sz="1600" b="1" dirty="0">
                          <a:effectLst/>
                          <a:latin typeface="Century Gothic" panose="020B0502020202020204" pitchFamily="34" charset="0"/>
                          <a:ea typeface="Calibri" panose="020F0502020204030204" pitchFamily="34" charset="0"/>
                          <a:cs typeface="Arial" panose="020B0604020202020204" pitchFamily="34" charset="0"/>
                        </a:rPr>
                        <a:t>80%</a:t>
                      </a:r>
                      <a:endParaRPr lang="en-ZA" sz="1600" b="1" dirty="0">
                        <a:effectLst/>
                        <a:latin typeface="Century Gothic" panose="020B0502020202020204" pitchFamily="34" charset="0"/>
                        <a:ea typeface="Calibri" panose="020F0502020204030204" pitchFamily="34" charset="0"/>
                        <a:cs typeface="Arial" panose="020B0604020202020204" pitchFamily="34" charset="0"/>
                      </a:endParaRPr>
                    </a:p>
                  </a:txBody>
                  <a:tcPr marL="68707" marR="68707" marT="0" marB="0"/>
                </a:tc>
                <a:tc>
                  <a:txBody>
                    <a:bodyPr/>
                    <a:lstStyle/>
                    <a:p>
                      <a:pPr>
                        <a:lnSpc>
                          <a:spcPct val="107000"/>
                        </a:lnSpc>
                        <a:spcAft>
                          <a:spcPts val="0"/>
                        </a:spcAft>
                      </a:pPr>
                      <a:r>
                        <a:rPr lang="en-ZA" sz="1600" dirty="0">
                          <a:effectLst/>
                          <a:latin typeface="Century Gothic" panose="020B0502020202020204" pitchFamily="34" charset="0"/>
                          <a:cs typeface="Arial" panose="020B0604020202020204" pitchFamily="34" charset="0"/>
                        </a:rPr>
                        <a:t>Unqualified Audit </a:t>
                      </a:r>
                      <a:endParaRPr lang="en-ZA" sz="1600" dirty="0">
                        <a:effectLst/>
                        <a:latin typeface="Century Gothic" panose="020B0502020202020204" pitchFamily="34" charset="0"/>
                        <a:ea typeface="Calibri" panose="020F0502020204030204" pitchFamily="34" charset="0"/>
                        <a:cs typeface="Arial" panose="020B0604020202020204" pitchFamily="34" charset="0"/>
                      </a:endParaRPr>
                    </a:p>
                  </a:txBody>
                  <a:tcPr marL="68707" marR="68707" marT="0" marB="0"/>
                </a:tc>
                <a:extLst>
                  <a:ext uri="{0D108BD9-81ED-4DB2-BD59-A6C34878D82A}">
                    <a16:rowId xmlns:a16="http://schemas.microsoft.com/office/drawing/2014/main" xmlns="" val="4172957823"/>
                  </a:ext>
                </a:extLst>
              </a:tr>
              <a:tr h="461807">
                <a:tc>
                  <a:txBody>
                    <a:bodyPr/>
                    <a:lstStyle/>
                    <a:p>
                      <a:pPr>
                        <a:lnSpc>
                          <a:spcPct val="107000"/>
                        </a:lnSpc>
                        <a:spcAft>
                          <a:spcPts val="0"/>
                        </a:spcAft>
                      </a:pPr>
                      <a:r>
                        <a:rPr lang="en-ZA" sz="1600" b="1" dirty="0">
                          <a:effectLst/>
                          <a:latin typeface="Century Gothic" panose="020B0502020202020204" pitchFamily="34" charset="0"/>
                          <a:cs typeface="Arial" panose="020B0604020202020204" pitchFamily="34" charset="0"/>
                        </a:rPr>
                        <a:t>NRF</a:t>
                      </a:r>
                      <a:endParaRPr lang="en-ZA" sz="1600" b="1" dirty="0">
                        <a:effectLst/>
                        <a:latin typeface="Century Gothic" panose="020B0502020202020204" pitchFamily="34" charset="0"/>
                        <a:ea typeface="Calibri" panose="020F0502020204030204" pitchFamily="34" charset="0"/>
                        <a:cs typeface="Arial" panose="020B0604020202020204" pitchFamily="34" charset="0"/>
                      </a:endParaRPr>
                    </a:p>
                  </a:txBody>
                  <a:tcPr marL="68707" marR="68707" marT="0" marB="0"/>
                </a:tc>
                <a:tc>
                  <a:txBody>
                    <a:bodyPr/>
                    <a:lstStyle/>
                    <a:p>
                      <a:pPr>
                        <a:lnSpc>
                          <a:spcPct val="107000"/>
                        </a:lnSpc>
                        <a:spcAft>
                          <a:spcPts val="0"/>
                        </a:spcAft>
                      </a:pPr>
                      <a:r>
                        <a:rPr lang="en-ZA" sz="1600" dirty="0">
                          <a:effectLst/>
                          <a:latin typeface="Century Gothic" panose="020B0502020202020204" pitchFamily="34" charset="0"/>
                          <a:cs typeface="Arial" panose="020B0604020202020204" pitchFamily="34" charset="0"/>
                        </a:rPr>
                        <a:t> Achieved 5 of the 7</a:t>
                      </a:r>
                      <a:endParaRPr lang="en-ZA" sz="1600" dirty="0">
                        <a:effectLst/>
                        <a:latin typeface="Century Gothic" panose="020B0502020202020204" pitchFamily="34" charset="0"/>
                        <a:ea typeface="Calibri" panose="020F0502020204030204" pitchFamily="34" charset="0"/>
                        <a:cs typeface="Arial" panose="020B0604020202020204" pitchFamily="34" charset="0"/>
                      </a:endParaRPr>
                    </a:p>
                  </a:txBody>
                  <a:tcPr marL="68707" marR="68707" marT="0" marB="0"/>
                </a:tc>
                <a:tc>
                  <a:txBody>
                    <a:bodyPr/>
                    <a:lstStyle/>
                    <a:p>
                      <a:pPr>
                        <a:lnSpc>
                          <a:spcPct val="107000"/>
                        </a:lnSpc>
                        <a:spcAft>
                          <a:spcPts val="0"/>
                        </a:spcAft>
                      </a:pPr>
                      <a:r>
                        <a:rPr lang="en-US" sz="1600" b="1" dirty="0">
                          <a:effectLst/>
                          <a:latin typeface="Century Gothic" panose="020B0502020202020204" pitchFamily="34" charset="0"/>
                          <a:ea typeface="Calibri" panose="020F0502020204030204" pitchFamily="34" charset="0"/>
                          <a:cs typeface="Arial" panose="020B0604020202020204" pitchFamily="34" charset="0"/>
                        </a:rPr>
                        <a:t>71%</a:t>
                      </a:r>
                      <a:endParaRPr lang="en-ZA" sz="1600" b="1" dirty="0">
                        <a:effectLst/>
                        <a:latin typeface="Century Gothic" panose="020B0502020202020204" pitchFamily="34" charset="0"/>
                        <a:ea typeface="Calibri" panose="020F0502020204030204" pitchFamily="34" charset="0"/>
                        <a:cs typeface="Arial" panose="020B0604020202020204" pitchFamily="34" charset="0"/>
                      </a:endParaRPr>
                    </a:p>
                  </a:txBody>
                  <a:tcPr marL="68707" marR="68707" marT="0" marB="0"/>
                </a:tc>
                <a:tc>
                  <a:txBody>
                    <a:bodyPr/>
                    <a:lstStyle/>
                    <a:p>
                      <a:pPr>
                        <a:lnSpc>
                          <a:spcPct val="107000"/>
                        </a:lnSpc>
                        <a:spcAft>
                          <a:spcPts val="0"/>
                        </a:spcAft>
                      </a:pPr>
                      <a:r>
                        <a:rPr lang="en-ZA" sz="1600" dirty="0">
                          <a:effectLst/>
                          <a:latin typeface="Century Gothic" panose="020B0502020202020204" pitchFamily="34" charset="0"/>
                          <a:cs typeface="Arial" panose="020B0604020202020204" pitchFamily="34" charset="0"/>
                        </a:rPr>
                        <a:t>Unqualified Audit </a:t>
                      </a:r>
                      <a:endParaRPr lang="en-ZA" sz="1600" dirty="0">
                        <a:effectLst/>
                        <a:latin typeface="Century Gothic" panose="020B0502020202020204" pitchFamily="34" charset="0"/>
                        <a:ea typeface="Calibri" panose="020F0502020204030204" pitchFamily="34" charset="0"/>
                        <a:cs typeface="Arial" panose="020B0604020202020204" pitchFamily="34" charset="0"/>
                      </a:endParaRPr>
                    </a:p>
                  </a:txBody>
                  <a:tcPr marL="68707" marR="68707" marT="0" marB="0"/>
                </a:tc>
                <a:extLst>
                  <a:ext uri="{0D108BD9-81ED-4DB2-BD59-A6C34878D82A}">
                    <a16:rowId xmlns:a16="http://schemas.microsoft.com/office/drawing/2014/main" xmlns="" val="1837605663"/>
                  </a:ext>
                </a:extLst>
              </a:tr>
              <a:tr h="680508">
                <a:tc>
                  <a:txBody>
                    <a:bodyPr/>
                    <a:lstStyle/>
                    <a:p>
                      <a:pPr>
                        <a:lnSpc>
                          <a:spcPct val="107000"/>
                        </a:lnSpc>
                        <a:spcAft>
                          <a:spcPts val="0"/>
                        </a:spcAft>
                      </a:pPr>
                      <a:r>
                        <a:rPr lang="en-ZA" sz="1600" b="1" dirty="0">
                          <a:effectLst/>
                          <a:latin typeface="Century Gothic" panose="020B0502020202020204" pitchFamily="34" charset="0"/>
                          <a:cs typeface="Arial" panose="020B0604020202020204" pitchFamily="34" charset="0"/>
                        </a:rPr>
                        <a:t>HSRC</a:t>
                      </a:r>
                      <a:endParaRPr lang="en-ZA" sz="1600" b="1" dirty="0">
                        <a:effectLst/>
                        <a:latin typeface="Century Gothic" panose="020B0502020202020204" pitchFamily="34" charset="0"/>
                        <a:ea typeface="Calibri" panose="020F0502020204030204" pitchFamily="34" charset="0"/>
                        <a:cs typeface="Arial" panose="020B0604020202020204" pitchFamily="34" charset="0"/>
                      </a:endParaRPr>
                    </a:p>
                  </a:txBody>
                  <a:tcPr marL="68707" marR="68707" marT="0" marB="0"/>
                </a:tc>
                <a:tc>
                  <a:txBody>
                    <a:bodyPr/>
                    <a:lstStyle/>
                    <a:p>
                      <a:pPr>
                        <a:lnSpc>
                          <a:spcPct val="107000"/>
                        </a:lnSpc>
                        <a:spcAft>
                          <a:spcPts val="0"/>
                        </a:spcAft>
                      </a:pPr>
                      <a:r>
                        <a:rPr lang="en-ZA" sz="1600" dirty="0">
                          <a:effectLst/>
                          <a:latin typeface="Century Gothic" panose="020B0502020202020204" pitchFamily="34" charset="0"/>
                          <a:cs typeface="Arial" panose="020B0604020202020204" pitchFamily="34" charset="0"/>
                        </a:rPr>
                        <a:t> Achieved 19 of the 21</a:t>
                      </a:r>
                      <a:endParaRPr lang="en-ZA" sz="1600" dirty="0">
                        <a:effectLst/>
                        <a:latin typeface="Century Gothic" panose="020B0502020202020204" pitchFamily="34" charset="0"/>
                        <a:ea typeface="Calibri" panose="020F0502020204030204" pitchFamily="34" charset="0"/>
                        <a:cs typeface="Arial" panose="020B0604020202020204" pitchFamily="34" charset="0"/>
                      </a:endParaRPr>
                    </a:p>
                  </a:txBody>
                  <a:tcPr marL="68707" marR="68707" marT="0" marB="0"/>
                </a:tc>
                <a:tc>
                  <a:txBody>
                    <a:bodyPr/>
                    <a:lstStyle/>
                    <a:p>
                      <a:pPr>
                        <a:lnSpc>
                          <a:spcPct val="107000"/>
                        </a:lnSpc>
                        <a:spcAft>
                          <a:spcPts val="0"/>
                        </a:spcAft>
                      </a:pPr>
                      <a:r>
                        <a:rPr lang="en-US" sz="1600" b="1" dirty="0">
                          <a:effectLst/>
                          <a:latin typeface="Century Gothic" panose="020B0502020202020204" pitchFamily="34" charset="0"/>
                          <a:ea typeface="Calibri" panose="020F0502020204030204" pitchFamily="34" charset="0"/>
                          <a:cs typeface="Arial" panose="020B0604020202020204" pitchFamily="34" charset="0"/>
                        </a:rPr>
                        <a:t>69,6%</a:t>
                      </a:r>
                      <a:endParaRPr lang="en-ZA" sz="1600" b="1" dirty="0">
                        <a:effectLst/>
                        <a:latin typeface="Century Gothic" panose="020B0502020202020204" pitchFamily="34" charset="0"/>
                        <a:ea typeface="Calibri" panose="020F0502020204030204" pitchFamily="34" charset="0"/>
                        <a:cs typeface="Arial" panose="020B0604020202020204" pitchFamily="34" charset="0"/>
                      </a:endParaRPr>
                    </a:p>
                  </a:txBody>
                  <a:tcPr marL="68707" marR="68707" marT="0" marB="0"/>
                </a:tc>
                <a:tc>
                  <a:txBody>
                    <a:bodyPr/>
                    <a:lstStyle/>
                    <a:p>
                      <a:pPr>
                        <a:lnSpc>
                          <a:spcPct val="107000"/>
                        </a:lnSpc>
                        <a:spcAft>
                          <a:spcPts val="0"/>
                        </a:spcAft>
                      </a:pPr>
                      <a:r>
                        <a:rPr lang="en-ZA" sz="1600" dirty="0">
                          <a:effectLst/>
                          <a:latin typeface="Century Gothic" panose="020B0502020202020204" pitchFamily="34" charset="0"/>
                          <a:cs typeface="Arial" panose="020B0604020202020204" pitchFamily="34" charset="0"/>
                        </a:rPr>
                        <a:t>Clean audit opinion and irregular and fruitless expenditure incurred</a:t>
                      </a:r>
                      <a:endParaRPr lang="en-ZA" sz="1600" dirty="0">
                        <a:effectLst/>
                        <a:latin typeface="Century Gothic" panose="020B0502020202020204" pitchFamily="34" charset="0"/>
                        <a:ea typeface="Calibri" panose="020F0502020204030204" pitchFamily="34" charset="0"/>
                        <a:cs typeface="Arial" panose="020B0604020202020204" pitchFamily="34" charset="0"/>
                      </a:endParaRPr>
                    </a:p>
                  </a:txBody>
                  <a:tcPr marL="68707" marR="68707" marT="0" marB="0"/>
                </a:tc>
                <a:extLst>
                  <a:ext uri="{0D108BD9-81ED-4DB2-BD59-A6C34878D82A}">
                    <a16:rowId xmlns:a16="http://schemas.microsoft.com/office/drawing/2014/main" xmlns="" val="3065393909"/>
                  </a:ext>
                </a:extLst>
              </a:tr>
              <a:tr h="643117">
                <a:tc>
                  <a:txBody>
                    <a:bodyPr/>
                    <a:lstStyle/>
                    <a:p>
                      <a:pPr>
                        <a:lnSpc>
                          <a:spcPct val="107000"/>
                        </a:lnSpc>
                        <a:spcAft>
                          <a:spcPts val="0"/>
                        </a:spcAft>
                      </a:pPr>
                      <a:r>
                        <a:rPr lang="en-ZA" sz="1600" b="1" dirty="0">
                          <a:effectLst/>
                          <a:latin typeface="Century Gothic" panose="020B0502020202020204" pitchFamily="34" charset="0"/>
                          <a:cs typeface="Arial" panose="020B0604020202020204" pitchFamily="34" charset="0"/>
                        </a:rPr>
                        <a:t>SANSA</a:t>
                      </a:r>
                      <a:endParaRPr lang="en-ZA" sz="1600" b="1" dirty="0">
                        <a:effectLst/>
                        <a:latin typeface="Century Gothic" panose="020B0502020202020204" pitchFamily="34" charset="0"/>
                        <a:ea typeface="Calibri" panose="020F0502020204030204" pitchFamily="34" charset="0"/>
                        <a:cs typeface="Arial" panose="020B0604020202020204" pitchFamily="34" charset="0"/>
                      </a:endParaRPr>
                    </a:p>
                  </a:txBody>
                  <a:tcPr marL="68707" marR="68707" marT="0" marB="0"/>
                </a:tc>
                <a:tc>
                  <a:txBody>
                    <a:bodyPr/>
                    <a:lstStyle/>
                    <a:p>
                      <a:pPr>
                        <a:lnSpc>
                          <a:spcPct val="107000"/>
                        </a:lnSpc>
                        <a:spcAft>
                          <a:spcPts val="0"/>
                        </a:spcAft>
                      </a:pPr>
                      <a:r>
                        <a:rPr lang="en-ZA" sz="1600" dirty="0">
                          <a:effectLst/>
                          <a:latin typeface="Century Gothic" panose="020B0502020202020204" pitchFamily="34" charset="0"/>
                          <a:cs typeface="Arial" panose="020B0604020202020204" pitchFamily="34" charset="0"/>
                        </a:rPr>
                        <a:t> Achieved 14 of the 17</a:t>
                      </a:r>
                      <a:endParaRPr lang="en-ZA" sz="1600" dirty="0">
                        <a:effectLst/>
                        <a:latin typeface="Century Gothic" panose="020B0502020202020204" pitchFamily="34" charset="0"/>
                        <a:ea typeface="Calibri" panose="020F0502020204030204" pitchFamily="34" charset="0"/>
                        <a:cs typeface="Arial" panose="020B0604020202020204" pitchFamily="34" charset="0"/>
                      </a:endParaRPr>
                    </a:p>
                  </a:txBody>
                  <a:tcPr marL="68707" marR="68707" marT="0" marB="0"/>
                </a:tc>
                <a:tc>
                  <a:txBody>
                    <a:bodyPr/>
                    <a:lstStyle/>
                    <a:p>
                      <a:pPr>
                        <a:lnSpc>
                          <a:spcPct val="107000"/>
                        </a:lnSpc>
                        <a:spcAft>
                          <a:spcPts val="0"/>
                        </a:spcAft>
                      </a:pPr>
                      <a:r>
                        <a:rPr lang="en-US" sz="1600" b="1" dirty="0">
                          <a:effectLst/>
                          <a:latin typeface="Century Gothic" panose="020B0502020202020204" pitchFamily="34" charset="0"/>
                          <a:ea typeface="Calibri" panose="020F0502020204030204" pitchFamily="34" charset="0"/>
                          <a:cs typeface="Arial" panose="020B0604020202020204" pitchFamily="34" charset="0"/>
                        </a:rPr>
                        <a:t>82%</a:t>
                      </a:r>
                      <a:endParaRPr lang="en-ZA" sz="1600" b="1" dirty="0">
                        <a:effectLst/>
                        <a:latin typeface="Century Gothic" panose="020B0502020202020204" pitchFamily="34" charset="0"/>
                        <a:ea typeface="Calibri" panose="020F0502020204030204" pitchFamily="34" charset="0"/>
                        <a:cs typeface="Arial" panose="020B0604020202020204" pitchFamily="34" charset="0"/>
                      </a:endParaRPr>
                    </a:p>
                  </a:txBody>
                  <a:tcPr marL="68707" marR="68707" marT="0" marB="0"/>
                </a:tc>
                <a:tc>
                  <a:txBody>
                    <a:bodyPr/>
                    <a:lstStyle/>
                    <a:p>
                      <a:pPr>
                        <a:lnSpc>
                          <a:spcPct val="107000"/>
                        </a:lnSpc>
                        <a:spcAft>
                          <a:spcPts val="0"/>
                        </a:spcAft>
                      </a:pPr>
                      <a:r>
                        <a:rPr lang="en-ZA" sz="1600" dirty="0">
                          <a:effectLst/>
                          <a:latin typeface="Century Gothic" panose="020B0502020202020204" pitchFamily="34" charset="0"/>
                          <a:cs typeface="Arial" panose="020B0604020202020204" pitchFamily="34" charset="0"/>
                        </a:rPr>
                        <a:t>Unqualified Audit with findings on compliance matters</a:t>
                      </a:r>
                      <a:endParaRPr lang="en-ZA" sz="1600" dirty="0">
                        <a:effectLst/>
                        <a:latin typeface="Century Gothic" panose="020B0502020202020204" pitchFamily="34" charset="0"/>
                        <a:ea typeface="Calibri" panose="020F0502020204030204" pitchFamily="34" charset="0"/>
                        <a:cs typeface="Arial" panose="020B0604020202020204" pitchFamily="34" charset="0"/>
                      </a:endParaRPr>
                    </a:p>
                  </a:txBody>
                  <a:tcPr marL="68707" marR="68707" marT="0" marB="0"/>
                </a:tc>
                <a:extLst>
                  <a:ext uri="{0D108BD9-81ED-4DB2-BD59-A6C34878D82A}">
                    <a16:rowId xmlns:a16="http://schemas.microsoft.com/office/drawing/2014/main" xmlns="" val="545954140"/>
                  </a:ext>
                </a:extLst>
              </a:tr>
              <a:tr h="1007432">
                <a:tc>
                  <a:txBody>
                    <a:bodyPr/>
                    <a:lstStyle/>
                    <a:p>
                      <a:pPr>
                        <a:lnSpc>
                          <a:spcPct val="107000"/>
                        </a:lnSpc>
                        <a:spcAft>
                          <a:spcPts val="0"/>
                        </a:spcAft>
                      </a:pPr>
                      <a:r>
                        <a:rPr lang="en-ZA" sz="1600" b="1" dirty="0">
                          <a:effectLst/>
                          <a:latin typeface="Century Gothic" panose="020B0502020202020204" pitchFamily="34" charset="0"/>
                          <a:cs typeface="Arial" panose="020B0604020202020204" pitchFamily="34" charset="0"/>
                        </a:rPr>
                        <a:t>TIA </a:t>
                      </a:r>
                      <a:endParaRPr lang="en-ZA" sz="1600" b="1" dirty="0">
                        <a:effectLst/>
                        <a:latin typeface="Century Gothic" panose="020B0502020202020204" pitchFamily="34" charset="0"/>
                        <a:ea typeface="Calibri" panose="020F0502020204030204" pitchFamily="34" charset="0"/>
                        <a:cs typeface="Arial" panose="020B0604020202020204" pitchFamily="34" charset="0"/>
                      </a:endParaRPr>
                    </a:p>
                  </a:txBody>
                  <a:tcPr marL="68707" marR="68707" marT="0" marB="0"/>
                </a:tc>
                <a:tc>
                  <a:txBody>
                    <a:bodyPr/>
                    <a:lstStyle/>
                    <a:p>
                      <a:pPr>
                        <a:lnSpc>
                          <a:spcPct val="107000"/>
                        </a:lnSpc>
                        <a:spcAft>
                          <a:spcPts val="0"/>
                        </a:spcAft>
                      </a:pPr>
                      <a:r>
                        <a:rPr lang="en-ZA" sz="1600" dirty="0">
                          <a:effectLst/>
                          <a:latin typeface="Century Gothic" panose="020B0502020202020204" pitchFamily="34" charset="0"/>
                          <a:cs typeface="Arial" panose="020B0604020202020204" pitchFamily="34" charset="0"/>
                        </a:rPr>
                        <a:t> Achieved 10 of the 11</a:t>
                      </a:r>
                      <a:endParaRPr lang="en-ZA" sz="1600" dirty="0">
                        <a:effectLst/>
                        <a:latin typeface="Century Gothic" panose="020B0502020202020204" pitchFamily="34" charset="0"/>
                        <a:ea typeface="Calibri" panose="020F0502020204030204" pitchFamily="34" charset="0"/>
                        <a:cs typeface="Arial" panose="020B0604020202020204" pitchFamily="34" charset="0"/>
                      </a:endParaRPr>
                    </a:p>
                  </a:txBody>
                  <a:tcPr marL="68707" marR="68707" marT="0" marB="0"/>
                </a:tc>
                <a:tc>
                  <a:txBody>
                    <a:bodyPr/>
                    <a:lstStyle/>
                    <a:p>
                      <a:pPr>
                        <a:lnSpc>
                          <a:spcPct val="107000"/>
                        </a:lnSpc>
                        <a:spcAft>
                          <a:spcPts val="0"/>
                        </a:spcAft>
                      </a:pPr>
                      <a:r>
                        <a:rPr lang="en-US" sz="1600" b="1" dirty="0">
                          <a:effectLst/>
                          <a:latin typeface="Century Gothic" panose="020B0502020202020204" pitchFamily="34" charset="0"/>
                          <a:ea typeface="Calibri" panose="020F0502020204030204" pitchFamily="34" charset="0"/>
                          <a:cs typeface="Arial" panose="020B0604020202020204" pitchFamily="34" charset="0"/>
                        </a:rPr>
                        <a:t>91%</a:t>
                      </a:r>
                      <a:endParaRPr lang="en-ZA" sz="1600" b="1" dirty="0">
                        <a:effectLst/>
                        <a:latin typeface="Century Gothic" panose="020B0502020202020204" pitchFamily="34" charset="0"/>
                        <a:ea typeface="Calibri" panose="020F0502020204030204" pitchFamily="34" charset="0"/>
                        <a:cs typeface="Arial" panose="020B0604020202020204" pitchFamily="34" charset="0"/>
                      </a:endParaRPr>
                    </a:p>
                  </a:txBody>
                  <a:tcPr marL="68707" marR="68707" marT="0" marB="0"/>
                </a:tc>
                <a:tc>
                  <a:txBody>
                    <a:bodyPr/>
                    <a:lstStyle/>
                    <a:p>
                      <a:pPr>
                        <a:lnSpc>
                          <a:spcPct val="107000"/>
                        </a:lnSpc>
                        <a:spcAft>
                          <a:spcPts val="0"/>
                        </a:spcAft>
                      </a:pPr>
                      <a:r>
                        <a:rPr lang="en-ZA" sz="1600" dirty="0">
                          <a:effectLst/>
                          <a:latin typeface="Century Gothic" panose="020B0502020202020204" pitchFamily="34" charset="0"/>
                          <a:cs typeface="Arial" panose="020B0604020202020204" pitchFamily="34" charset="0"/>
                        </a:rPr>
                        <a:t> Unqualified Audit and irregular expenditure of R868 000</a:t>
                      </a:r>
                      <a:endParaRPr lang="en-ZA" sz="1600" dirty="0">
                        <a:effectLst/>
                        <a:latin typeface="Century Gothic" panose="020B0502020202020204" pitchFamily="34" charset="0"/>
                        <a:ea typeface="Calibri" panose="020F0502020204030204" pitchFamily="34" charset="0"/>
                        <a:cs typeface="Arial" panose="020B0604020202020204" pitchFamily="34" charset="0"/>
                      </a:endParaRPr>
                    </a:p>
                  </a:txBody>
                  <a:tcPr marL="68707" marR="68707" marT="0" marB="0"/>
                </a:tc>
                <a:extLst>
                  <a:ext uri="{0D108BD9-81ED-4DB2-BD59-A6C34878D82A}">
                    <a16:rowId xmlns:a16="http://schemas.microsoft.com/office/drawing/2014/main" xmlns="" val="3716231927"/>
                  </a:ext>
                </a:extLst>
              </a:tr>
              <a:tr h="1114245">
                <a:tc>
                  <a:txBody>
                    <a:bodyPr/>
                    <a:lstStyle/>
                    <a:p>
                      <a:pPr>
                        <a:lnSpc>
                          <a:spcPct val="107000"/>
                        </a:lnSpc>
                        <a:spcAft>
                          <a:spcPts val="0"/>
                        </a:spcAft>
                      </a:pPr>
                      <a:r>
                        <a:rPr lang="en-ZA" sz="1600" b="1" dirty="0">
                          <a:effectLst/>
                          <a:latin typeface="Century Gothic" panose="020B0502020202020204" pitchFamily="34" charset="0"/>
                          <a:cs typeface="Arial" panose="020B0604020202020204" pitchFamily="34" charset="0"/>
                        </a:rPr>
                        <a:t>NACI</a:t>
                      </a:r>
                      <a:endParaRPr lang="en-ZA" sz="1600" b="1" dirty="0">
                        <a:effectLst/>
                        <a:latin typeface="Century Gothic" panose="020B0502020202020204" pitchFamily="34" charset="0"/>
                        <a:ea typeface="Calibri" panose="020F0502020204030204" pitchFamily="34" charset="0"/>
                        <a:cs typeface="Arial" panose="020B0604020202020204" pitchFamily="34" charset="0"/>
                      </a:endParaRPr>
                    </a:p>
                  </a:txBody>
                  <a:tcPr marL="68707" marR="68707" marT="0" marB="0"/>
                </a:tc>
                <a:tc>
                  <a:txBody>
                    <a:bodyPr/>
                    <a:lstStyle/>
                    <a:p>
                      <a:pPr>
                        <a:lnSpc>
                          <a:spcPct val="107000"/>
                        </a:lnSpc>
                        <a:spcAft>
                          <a:spcPts val="0"/>
                        </a:spcAft>
                      </a:pPr>
                      <a:r>
                        <a:rPr lang="en-ZA" sz="1600" dirty="0">
                          <a:effectLst/>
                          <a:latin typeface="Century Gothic" panose="020B0502020202020204" pitchFamily="34" charset="0"/>
                          <a:cs typeface="Arial" panose="020B0604020202020204" pitchFamily="34" charset="0"/>
                        </a:rPr>
                        <a:t> Achieved 5 of the 8</a:t>
                      </a:r>
                      <a:endParaRPr lang="en-ZA" sz="1600" dirty="0">
                        <a:effectLst/>
                        <a:latin typeface="Century Gothic" panose="020B0502020202020204" pitchFamily="34" charset="0"/>
                        <a:ea typeface="Calibri" panose="020F0502020204030204" pitchFamily="34" charset="0"/>
                        <a:cs typeface="Arial" panose="020B0604020202020204" pitchFamily="34" charset="0"/>
                      </a:endParaRPr>
                    </a:p>
                  </a:txBody>
                  <a:tcPr marL="68707" marR="68707" marT="0" marB="0"/>
                </a:tc>
                <a:tc>
                  <a:txBody>
                    <a:bodyPr/>
                    <a:lstStyle/>
                    <a:p>
                      <a:pPr>
                        <a:lnSpc>
                          <a:spcPct val="107000"/>
                        </a:lnSpc>
                        <a:spcAft>
                          <a:spcPts val="0"/>
                        </a:spcAft>
                      </a:pPr>
                      <a:r>
                        <a:rPr lang="en-US" sz="1600" b="1" dirty="0">
                          <a:effectLst/>
                          <a:latin typeface="Century Gothic" panose="020B0502020202020204" pitchFamily="34" charset="0"/>
                          <a:ea typeface="Calibri" panose="020F0502020204030204" pitchFamily="34" charset="0"/>
                          <a:cs typeface="Arial" panose="020B0604020202020204" pitchFamily="34" charset="0"/>
                        </a:rPr>
                        <a:t>62,5%</a:t>
                      </a:r>
                      <a:endParaRPr lang="en-ZA" sz="1600" b="1" dirty="0">
                        <a:effectLst/>
                        <a:latin typeface="Century Gothic" panose="020B0502020202020204" pitchFamily="34" charset="0"/>
                        <a:ea typeface="Calibri" panose="020F0502020204030204" pitchFamily="34" charset="0"/>
                        <a:cs typeface="Arial" panose="020B0604020202020204" pitchFamily="34" charset="0"/>
                      </a:endParaRPr>
                    </a:p>
                  </a:txBody>
                  <a:tcPr marL="68707" marR="68707" marT="0" marB="0"/>
                </a:tc>
                <a:tc>
                  <a:txBody>
                    <a:bodyPr/>
                    <a:lstStyle/>
                    <a:p>
                      <a:pPr>
                        <a:lnSpc>
                          <a:spcPct val="107000"/>
                        </a:lnSpc>
                        <a:spcAft>
                          <a:spcPts val="0"/>
                        </a:spcAft>
                      </a:pPr>
                      <a:r>
                        <a:rPr lang="en-US" sz="1600" dirty="0">
                          <a:effectLst/>
                          <a:latin typeface="Century Gothic" panose="020B0502020202020204" pitchFamily="34" charset="0"/>
                          <a:cs typeface="Arial" panose="020B0604020202020204" pitchFamily="34" charset="0"/>
                        </a:rPr>
                        <a:t>NACI reported a deficit of R2,9 million as a result of fixed term contracts and unadjusted deliverables</a:t>
                      </a:r>
                      <a:endParaRPr lang="en-ZA" sz="1600" dirty="0">
                        <a:effectLst/>
                        <a:latin typeface="Century Gothic" panose="020B0502020202020204" pitchFamily="34" charset="0"/>
                        <a:ea typeface="Calibri" panose="020F0502020204030204" pitchFamily="34" charset="0"/>
                        <a:cs typeface="Arial" panose="020B0604020202020204" pitchFamily="34" charset="0"/>
                      </a:endParaRPr>
                    </a:p>
                  </a:txBody>
                  <a:tcPr marL="68707" marR="68707" marT="0" marB="0"/>
                </a:tc>
                <a:extLst>
                  <a:ext uri="{0D108BD9-81ED-4DB2-BD59-A6C34878D82A}">
                    <a16:rowId xmlns:a16="http://schemas.microsoft.com/office/drawing/2014/main" xmlns="" val="911176121"/>
                  </a:ext>
                </a:extLst>
              </a:tr>
              <a:tr h="671623">
                <a:tc>
                  <a:txBody>
                    <a:bodyPr/>
                    <a:lstStyle/>
                    <a:p>
                      <a:pPr>
                        <a:lnSpc>
                          <a:spcPct val="107000"/>
                        </a:lnSpc>
                        <a:spcAft>
                          <a:spcPts val="0"/>
                        </a:spcAft>
                      </a:pPr>
                      <a:r>
                        <a:rPr lang="en-ZA" sz="1600" b="1" dirty="0">
                          <a:effectLst/>
                          <a:latin typeface="Century Gothic" panose="020B0502020202020204" pitchFamily="34" charset="0"/>
                          <a:cs typeface="Arial" panose="020B0604020202020204" pitchFamily="34" charset="0"/>
                        </a:rPr>
                        <a:t>SACNASP</a:t>
                      </a:r>
                      <a:endParaRPr lang="en-ZA" sz="1600" b="1" dirty="0">
                        <a:effectLst/>
                        <a:latin typeface="Century Gothic" panose="020B0502020202020204" pitchFamily="34" charset="0"/>
                        <a:ea typeface="Calibri" panose="020F0502020204030204" pitchFamily="34" charset="0"/>
                        <a:cs typeface="Arial" panose="020B0604020202020204" pitchFamily="34" charset="0"/>
                      </a:endParaRPr>
                    </a:p>
                  </a:txBody>
                  <a:tcPr marL="68707" marR="68707" marT="0" marB="0"/>
                </a:tc>
                <a:tc>
                  <a:txBody>
                    <a:bodyPr/>
                    <a:lstStyle/>
                    <a:p>
                      <a:pPr>
                        <a:lnSpc>
                          <a:spcPct val="107000"/>
                        </a:lnSpc>
                        <a:spcAft>
                          <a:spcPts val="0"/>
                        </a:spcAft>
                      </a:pPr>
                      <a:r>
                        <a:rPr lang="en-ZA" sz="1600" dirty="0">
                          <a:effectLst/>
                          <a:latin typeface="Century Gothic" panose="020B0502020202020204" pitchFamily="34" charset="0"/>
                          <a:cs typeface="Arial" panose="020B0604020202020204" pitchFamily="34" charset="0"/>
                        </a:rPr>
                        <a:t> Achieved 4 of the 7</a:t>
                      </a:r>
                      <a:endParaRPr lang="en-ZA" sz="1600" dirty="0">
                        <a:effectLst/>
                        <a:latin typeface="Century Gothic" panose="020B0502020202020204" pitchFamily="34" charset="0"/>
                        <a:ea typeface="Calibri" panose="020F0502020204030204" pitchFamily="34" charset="0"/>
                        <a:cs typeface="Arial" panose="020B0604020202020204" pitchFamily="34" charset="0"/>
                      </a:endParaRPr>
                    </a:p>
                  </a:txBody>
                  <a:tcPr marL="68707" marR="68707" marT="0" marB="0"/>
                </a:tc>
                <a:tc>
                  <a:txBody>
                    <a:bodyPr/>
                    <a:lstStyle/>
                    <a:p>
                      <a:pPr>
                        <a:lnSpc>
                          <a:spcPct val="107000"/>
                        </a:lnSpc>
                        <a:spcAft>
                          <a:spcPts val="0"/>
                        </a:spcAft>
                      </a:pPr>
                      <a:r>
                        <a:rPr lang="en-US" sz="1600" b="1" dirty="0">
                          <a:effectLst/>
                          <a:latin typeface="Century Gothic" panose="020B0502020202020204" pitchFamily="34" charset="0"/>
                          <a:ea typeface="Calibri" panose="020F0502020204030204" pitchFamily="34" charset="0"/>
                          <a:cs typeface="Arial" panose="020B0604020202020204" pitchFamily="34" charset="0"/>
                        </a:rPr>
                        <a:t>57%</a:t>
                      </a:r>
                      <a:endParaRPr lang="en-ZA" sz="1600" b="1" dirty="0">
                        <a:effectLst/>
                        <a:latin typeface="Century Gothic" panose="020B0502020202020204" pitchFamily="34" charset="0"/>
                        <a:ea typeface="Calibri" panose="020F0502020204030204" pitchFamily="34" charset="0"/>
                        <a:cs typeface="Arial" panose="020B0604020202020204" pitchFamily="34" charset="0"/>
                      </a:endParaRPr>
                    </a:p>
                  </a:txBody>
                  <a:tcPr marL="68707" marR="68707" marT="0" marB="0"/>
                </a:tc>
                <a:tc>
                  <a:txBody>
                    <a:bodyPr/>
                    <a:lstStyle/>
                    <a:p>
                      <a:pPr>
                        <a:lnSpc>
                          <a:spcPct val="107000"/>
                        </a:lnSpc>
                        <a:spcAft>
                          <a:spcPts val="0"/>
                        </a:spcAft>
                      </a:pPr>
                      <a:r>
                        <a:rPr lang="en-ZA" sz="1600" dirty="0">
                          <a:effectLst/>
                          <a:latin typeface="Century Gothic" panose="020B0502020202020204" pitchFamily="34" charset="0"/>
                          <a:cs typeface="Arial" panose="020B0604020202020204" pitchFamily="34" charset="0"/>
                        </a:rPr>
                        <a:t> Spent 94,8% of its total revenue</a:t>
                      </a:r>
                      <a:endParaRPr lang="en-ZA" sz="1600" dirty="0">
                        <a:effectLst/>
                        <a:latin typeface="Century Gothic" panose="020B0502020202020204" pitchFamily="34" charset="0"/>
                        <a:ea typeface="Calibri" panose="020F0502020204030204" pitchFamily="34" charset="0"/>
                        <a:cs typeface="Arial" panose="020B0604020202020204" pitchFamily="34" charset="0"/>
                      </a:endParaRPr>
                    </a:p>
                  </a:txBody>
                  <a:tcPr marL="68707" marR="68707" marT="0" marB="0"/>
                </a:tc>
                <a:extLst>
                  <a:ext uri="{0D108BD9-81ED-4DB2-BD59-A6C34878D82A}">
                    <a16:rowId xmlns:a16="http://schemas.microsoft.com/office/drawing/2014/main" xmlns="" val="2207602438"/>
                  </a:ext>
                </a:extLst>
              </a:tr>
            </a:tbl>
          </a:graphicData>
        </a:graphic>
      </p:graphicFrame>
    </p:spTree>
    <p:extLst>
      <p:ext uri="{BB962C8B-B14F-4D97-AF65-F5344CB8AC3E}">
        <p14:creationId xmlns:p14="http://schemas.microsoft.com/office/powerpoint/2010/main" xmlns="" val="220578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CA851E79-D200-44A3-A4F0-AFB9BD7AD5AF}"/>
              </a:ext>
            </a:extLst>
          </p:cNvPr>
          <p:cNvSpPr>
            <a:spLocks noGrp="1"/>
          </p:cNvSpPr>
          <p:nvPr>
            <p:ph type="sldNum" sz="quarter" idx="12"/>
          </p:nvPr>
        </p:nvSpPr>
        <p:spPr/>
        <p:txBody>
          <a:bodyPr/>
          <a:lstStyle/>
          <a:p>
            <a:fld id="{6BEAD508-187F-9C41-8168-FD791BBC9830}" type="slidenum">
              <a:rPr lang="en-US" smtClean="0"/>
              <a:pPr/>
              <a:t>34</a:t>
            </a:fld>
            <a:endParaRPr lang="en-US" dirty="0"/>
          </a:p>
        </p:txBody>
      </p:sp>
      <p:sp>
        <p:nvSpPr>
          <p:cNvPr id="5" name="Title 1">
            <a:extLst>
              <a:ext uri="{FF2B5EF4-FFF2-40B4-BE49-F238E27FC236}">
                <a16:creationId xmlns:a16="http://schemas.microsoft.com/office/drawing/2014/main" xmlns="" id="{13519027-0E7D-4BFF-ABA2-3692002B156E}"/>
              </a:ext>
            </a:extLst>
          </p:cNvPr>
          <p:cNvSpPr>
            <a:spLocks noGrp="1"/>
          </p:cNvSpPr>
          <p:nvPr>
            <p:ph type="title"/>
          </p:nvPr>
        </p:nvSpPr>
        <p:spPr>
          <a:xfrm>
            <a:off x="0" y="1"/>
            <a:ext cx="9143999" cy="984748"/>
          </a:xfrm>
        </p:spPr>
        <p:txBody>
          <a:bodyPr>
            <a:noAutofit/>
          </a:bodyPr>
          <a:lstStyle/>
          <a:p>
            <a:pPr marL="101600">
              <a:lnSpc>
                <a:spcPct val="80000"/>
              </a:lnSpc>
              <a:spcBef>
                <a:spcPts val="850"/>
              </a:spcBef>
            </a:pPr>
            <a:r>
              <a:rPr lang="en-US" sz="3000" b="1" dirty="0">
                <a:latin typeface="Gill Sans MT" charset="0"/>
                <a:sym typeface="Helvetica Neue" charset="0"/>
              </a:rPr>
              <a:t/>
            </a:r>
            <a:br>
              <a:rPr lang="en-US" sz="3000" b="1" dirty="0">
                <a:latin typeface="Gill Sans MT" charset="0"/>
                <a:sym typeface="Helvetica Neue" charset="0"/>
              </a:rPr>
            </a:br>
            <a:r>
              <a:rPr lang="en-US" sz="3200" b="1" dirty="0">
                <a:latin typeface="Century Gothic" panose="020B0502020202020204" pitchFamily="34" charset="0"/>
                <a:sym typeface="Helvetica Neue" charset="0"/>
              </a:rPr>
              <a:t>2020/21  UNDERPERFORMANCE</a:t>
            </a:r>
            <a:r>
              <a:rPr lang="en-US" sz="3000" dirty="0">
                <a:latin typeface="Gill Sans MT" charset="0"/>
              </a:rPr>
              <a:t/>
            </a:r>
            <a:br>
              <a:rPr lang="en-US" sz="3000" dirty="0">
                <a:latin typeface="Gill Sans MT" charset="0"/>
              </a:rPr>
            </a:br>
            <a:endParaRPr lang="en-US" sz="3000" b="1" dirty="0"/>
          </a:p>
        </p:txBody>
      </p:sp>
      <p:pic>
        <p:nvPicPr>
          <p:cNvPr id="9" name="Picture 2" descr="C:\Users\Elke-HP\Documents\Jobs\Stock images\Science &amp; technology\shutterstock_61518634.jpg">
            <a:extLst>
              <a:ext uri="{FF2B5EF4-FFF2-40B4-BE49-F238E27FC236}">
                <a16:creationId xmlns:a16="http://schemas.microsoft.com/office/drawing/2014/main" xmlns="" id="{7D677992-B71A-4767-B4DF-83DB9C3C2C61}"/>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t="30705" b="16917"/>
          <a:stretch>
            <a:fillRect/>
          </a:stretch>
        </p:blipFill>
        <p:spPr bwMode="auto">
          <a:xfrm>
            <a:off x="0" y="984749"/>
            <a:ext cx="9144000" cy="4946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10" name="Diagram 9">
            <a:extLst>
              <a:ext uri="{FF2B5EF4-FFF2-40B4-BE49-F238E27FC236}">
                <a16:creationId xmlns:a16="http://schemas.microsoft.com/office/drawing/2014/main" xmlns="" id="{41E668F2-4CC4-4DA9-BD09-1AFC94ECB8F1}"/>
              </a:ext>
            </a:extLst>
          </p:cNvPr>
          <p:cNvGraphicFramePr/>
          <p:nvPr>
            <p:extLst>
              <p:ext uri="{D42A27DB-BD31-4B8C-83A1-F6EECF244321}">
                <p14:modId xmlns:p14="http://schemas.microsoft.com/office/powerpoint/2010/main" xmlns="" val="1555260204"/>
              </p:ext>
            </p:extLst>
          </p:nvPr>
        </p:nvGraphicFramePr>
        <p:xfrm>
          <a:off x="609600" y="1397000"/>
          <a:ext cx="80772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0899718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3732FCB5-3850-4D47-AC0E-E263487E4280}"/>
              </a:ext>
            </a:extLst>
          </p:cNvPr>
          <p:cNvSpPr>
            <a:spLocks noGrp="1"/>
          </p:cNvSpPr>
          <p:nvPr>
            <p:ph type="sldNum" sz="quarter" idx="12"/>
          </p:nvPr>
        </p:nvSpPr>
        <p:spPr/>
        <p:txBody>
          <a:bodyPr/>
          <a:lstStyle/>
          <a:p>
            <a:fld id="{6BEAD508-187F-9C41-8168-FD791BBC9830}" type="slidenum">
              <a:rPr lang="en-US" smtClean="0"/>
              <a:pPr/>
              <a:t>35</a:t>
            </a:fld>
            <a:endParaRPr lang="en-US" dirty="0"/>
          </a:p>
        </p:txBody>
      </p:sp>
      <p:sp>
        <p:nvSpPr>
          <p:cNvPr id="5" name="Title 1">
            <a:extLst>
              <a:ext uri="{FF2B5EF4-FFF2-40B4-BE49-F238E27FC236}">
                <a16:creationId xmlns:a16="http://schemas.microsoft.com/office/drawing/2014/main" xmlns="" id="{48C818EC-2CAC-4C7F-B82B-85787413B843}"/>
              </a:ext>
            </a:extLst>
          </p:cNvPr>
          <p:cNvSpPr>
            <a:spLocks noGrp="1"/>
          </p:cNvSpPr>
          <p:nvPr>
            <p:ph type="title"/>
          </p:nvPr>
        </p:nvSpPr>
        <p:spPr>
          <a:xfrm>
            <a:off x="0" y="0"/>
            <a:ext cx="9144000" cy="937845"/>
          </a:xfrm>
        </p:spPr>
        <p:txBody>
          <a:bodyPr>
            <a:noAutofit/>
          </a:bodyPr>
          <a:lstStyle/>
          <a:p>
            <a:pPr marL="285750" lvl="0" indent="-184150" defTabSz="457200" fontAlgn="base">
              <a:lnSpc>
                <a:spcPct val="80000"/>
              </a:lnSpc>
              <a:spcBef>
                <a:spcPts val="850"/>
              </a:spcBef>
              <a:spcAft>
                <a:spcPct val="0"/>
              </a:spcAft>
              <a:defRPr/>
            </a:pPr>
            <a:r>
              <a:rPr lang="en-US" sz="3200" b="1" dirty="0">
                <a:solidFill>
                  <a:prstClr val="white"/>
                </a:solidFill>
                <a:latin typeface="Century Gothic" panose="020B0502020202020204" pitchFamily="34" charset="0"/>
                <a:ea typeface="MS PGothic" pitchFamily="34" charset="-128"/>
                <a:cs typeface="+mn-cs"/>
                <a:sym typeface="Helvetica Neue"/>
              </a:rPr>
              <a:t>Classification of reasons for variances due </a:t>
            </a:r>
            <a:br>
              <a:rPr lang="en-US" sz="3200" b="1" dirty="0">
                <a:solidFill>
                  <a:prstClr val="white"/>
                </a:solidFill>
                <a:latin typeface="Century Gothic" panose="020B0502020202020204" pitchFamily="34" charset="0"/>
                <a:ea typeface="MS PGothic" pitchFamily="34" charset="-128"/>
                <a:cs typeface="+mn-cs"/>
                <a:sym typeface="Helvetica Neue"/>
              </a:rPr>
            </a:br>
            <a:r>
              <a:rPr lang="en-US" sz="3200" b="1" dirty="0">
                <a:solidFill>
                  <a:prstClr val="white"/>
                </a:solidFill>
                <a:latin typeface="Century Gothic" panose="020B0502020202020204" pitchFamily="34" charset="0"/>
                <a:ea typeface="MS PGothic" pitchFamily="34" charset="-128"/>
                <a:cs typeface="+mn-cs"/>
                <a:sym typeface="Helvetica Neue"/>
              </a:rPr>
              <a:t>to non/under achievement     </a:t>
            </a:r>
            <a:br>
              <a:rPr lang="en-US" sz="3200" b="1" dirty="0">
                <a:solidFill>
                  <a:prstClr val="white"/>
                </a:solidFill>
                <a:latin typeface="Century Gothic" panose="020B0502020202020204" pitchFamily="34" charset="0"/>
                <a:ea typeface="MS PGothic" pitchFamily="34" charset="-128"/>
                <a:cs typeface="+mn-cs"/>
                <a:sym typeface="Helvetica Neue"/>
              </a:rPr>
            </a:br>
            <a:r>
              <a:rPr lang="en-US" sz="3200" b="1" dirty="0">
                <a:latin typeface="Century Gothic" panose="020B0502020202020204" pitchFamily="34" charset="0"/>
                <a:sym typeface="Helvetica Neue" charset="0"/>
              </a:rPr>
              <a:t/>
            </a:r>
            <a:br>
              <a:rPr lang="en-US" sz="3200" b="1" dirty="0">
                <a:latin typeface="Century Gothic" panose="020B0502020202020204" pitchFamily="34" charset="0"/>
                <a:sym typeface="Helvetica Neue" charset="0"/>
              </a:rPr>
            </a:br>
            <a:r>
              <a:rPr lang="en-US" sz="3200" b="1" dirty="0">
                <a:highlight>
                  <a:srgbClr val="FFFF00"/>
                </a:highlight>
                <a:latin typeface="Century Gothic" panose="020B0502020202020204" pitchFamily="34" charset="0"/>
                <a:sym typeface="Helvetica Neue" charset="0"/>
              </a:rPr>
              <a:t>  </a:t>
            </a:r>
            <a:br>
              <a:rPr lang="en-US" sz="3200" b="1" dirty="0">
                <a:highlight>
                  <a:srgbClr val="FFFF00"/>
                </a:highlight>
                <a:latin typeface="Century Gothic" panose="020B0502020202020204" pitchFamily="34" charset="0"/>
                <a:sym typeface="Helvetica Neue" charset="0"/>
              </a:rPr>
            </a:br>
            <a:r>
              <a:rPr lang="en-US" sz="3200" b="1" dirty="0">
                <a:latin typeface="Century Gothic" panose="020B0502020202020204" pitchFamily="34" charset="0"/>
                <a:sym typeface="Helvetica Neue" charset="0"/>
              </a:rPr>
              <a:t>                              </a:t>
            </a:r>
            <a:r>
              <a:rPr lang="en-US" sz="3200" dirty="0">
                <a:latin typeface="Century Gothic" panose="020B0502020202020204" pitchFamily="34" charset="0"/>
              </a:rPr>
              <a:t/>
            </a:r>
            <a:br>
              <a:rPr lang="en-US" sz="3200" dirty="0">
                <a:latin typeface="Century Gothic" panose="020B0502020202020204" pitchFamily="34" charset="0"/>
              </a:rPr>
            </a:br>
            <a:endParaRPr lang="en-US" sz="3200" b="1" dirty="0">
              <a:latin typeface="Century Gothic" panose="020B0502020202020204" pitchFamily="34" charset="0"/>
            </a:endParaRPr>
          </a:p>
        </p:txBody>
      </p:sp>
      <p:sp>
        <p:nvSpPr>
          <p:cNvPr id="6" name="Content Placeholder 2">
            <a:extLst>
              <a:ext uri="{FF2B5EF4-FFF2-40B4-BE49-F238E27FC236}">
                <a16:creationId xmlns:a16="http://schemas.microsoft.com/office/drawing/2014/main" xmlns="" id="{6B4FD84C-161D-47D8-9604-A17B1D638A23}"/>
              </a:ext>
            </a:extLst>
          </p:cNvPr>
          <p:cNvSpPr>
            <a:spLocks noGrp="1"/>
          </p:cNvSpPr>
          <p:nvPr>
            <p:ph idx="1"/>
          </p:nvPr>
        </p:nvSpPr>
        <p:spPr>
          <a:xfrm>
            <a:off x="1" y="1031631"/>
            <a:ext cx="8968154" cy="5449380"/>
          </a:xfrm>
        </p:spPr>
        <p:txBody>
          <a:bodyPr>
            <a:noAutofit/>
          </a:bodyPr>
          <a:lstStyle/>
          <a:p>
            <a:pPr algn="just">
              <a:lnSpc>
                <a:spcPct val="120000"/>
              </a:lnSpc>
              <a:buClr>
                <a:srgbClr val="FFC000"/>
              </a:buClr>
              <a:buFont typeface="Wingdings" panose="05000000000000000000" pitchFamily="2" charset="2"/>
              <a:buChar char="q"/>
            </a:pPr>
            <a:r>
              <a:rPr lang="en-US" altLang="en-US" sz="1900" b="1" dirty="0">
                <a:solidFill>
                  <a:schemeClr val="tx1"/>
                </a:solidFill>
                <a:latin typeface="Century Gothic" panose="020B0502020202020204" pitchFamily="34" charset="0"/>
              </a:rPr>
              <a:t>Process  delays </a:t>
            </a:r>
            <a:r>
              <a:rPr lang="en-US" altLang="en-US" sz="1900" dirty="0">
                <a:solidFill>
                  <a:schemeClr val="tx1"/>
                </a:solidFill>
                <a:latin typeface="Century Gothic" panose="020B0502020202020204" pitchFamily="34" charset="0"/>
              </a:rPr>
              <a:t>– refers to under/non-achievement due to factors which are not within the control of the DSI and therefore the achievement of such targets is mainly dependent on outside stakeholders </a:t>
            </a:r>
            <a:r>
              <a:rPr lang="en-US" altLang="en-US" sz="1900" i="1" dirty="0">
                <a:solidFill>
                  <a:schemeClr val="tx1"/>
                </a:solidFill>
                <a:latin typeface="Century Gothic" panose="020B0502020202020204" pitchFamily="34" charset="0"/>
              </a:rPr>
              <a:t>(Such targets require the department to better manage the inter-dependent nature of the deliverables which, in turn, affect the DSI deliverables).</a:t>
            </a:r>
          </a:p>
          <a:p>
            <a:pPr lvl="0" algn="just">
              <a:lnSpc>
                <a:spcPct val="120000"/>
              </a:lnSpc>
              <a:buClr>
                <a:srgbClr val="FFC000"/>
              </a:buClr>
              <a:buFont typeface="Wingdings" panose="05000000000000000000" pitchFamily="2" charset="2"/>
              <a:buChar char="q"/>
            </a:pPr>
            <a:r>
              <a:rPr lang="en-US" sz="1900" b="1" dirty="0">
                <a:solidFill>
                  <a:schemeClr val="tx1"/>
                </a:solidFill>
                <a:latin typeface="Century Gothic" panose="020B0502020202020204" pitchFamily="34" charset="0"/>
                <a:ea typeface="ＭＳ Ｐゴシック" charset="0"/>
              </a:rPr>
              <a:t>Ineffectiveness of implementers </a:t>
            </a:r>
            <a:r>
              <a:rPr lang="en-US" sz="1900" dirty="0">
                <a:solidFill>
                  <a:schemeClr val="tx1"/>
                </a:solidFill>
                <a:latin typeface="Century Gothic" panose="020B0502020202020204" pitchFamily="34" charset="0"/>
                <a:ea typeface="ＭＳ Ｐゴシック" charset="0"/>
              </a:rPr>
              <a:t>– refers to non-achievement due to </a:t>
            </a:r>
            <a:r>
              <a:rPr lang="en-ZA" sz="1900" dirty="0">
                <a:solidFill>
                  <a:schemeClr val="tx1"/>
                </a:solidFill>
                <a:latin typeface="Century Gothic" panose="020B0502020202020204" pitchFamily="34" charset="0"/>
                <a:ea typeface="ＭＳ Ｐゴシック" charset="0"/>
              </a:rPr>
              <a:t>deficiencies during the implementation phase </a:t>
            </a:r>
            <a:r>
              <a:rPr lang="en-ZA" sz="1900" i="1" dirty="0">
                <a:solidFill>
                  <a:schemeClr val="tx1"/>
                </a:solidFill>
                <a:latin typeface="Century Gothic" panose="020B0502020202020204" pitchFamily="34" charset="0"/>
                <a:ea typeface="ＭＳ Ｐゴシック" charset="0"/>
              </a:rPr>
              <a:t>(</a:t>
            </a:r>
            <a:r>
              <a:rPr lang="en-US" altLang="en-US" sz="1900" i="1" dirty="0">
                <a:solidFill>
                  <a:schemeClr val="tx1"/>
                </a:solidFill>
                <a:latin typeface="Century Gothic" panose="020B0502020202020204" pitchFamily="34" charset="0"/>
              </a:rPr>
              <a:t>Such targets require the department to better manage the planning of its targets to be aligned  to the entities’ targets to ensure that they are working towards achieving a common goal)</a:t>
            </a:r>
          </a:p>
          <a:p>
            <a:pPr lvl="0" algn="just">
              <a:lnSpc>
                <a:spcPct val="120000"/>
              </a:lnSpc>
              <a:buClr>
                <a:srgbClr val="FFC000"/>
              </a:buClr>
              <a:buFont typeface="Wingdings" panose="05000000000000000000" pitchFamily="2" charset="2"/>
              <a:buChar char="q"/>
            </a:pPr>
            <a:r>
              <a:rPr lang="en-US" altLang="en-US" sz="1900" b="1" dirty="0">
                <a:solidFill>
                  <a:schemeClr val="tx1"/>
                </a:solidFill>
                <a:latin typeface="Century Gothic" panose="020B0502020202020204" pitchFamily="34" charset="0"/>
              </a:rPr>
              <a:t>Target formulation </a:t>
            </a:r>
            <a:r>
              <a:rPr lang="en-ZA" altLang="en-US" sz="1900" b="1" dirty="0">
                <a:solidFill>
                  <a:schemeClr val="tx1"/>
                </a:solidFill>
                <a:latin typeface="Century Gothic" panose="020B0502020202020204" pitchFamily="34" charset="0"/>
              </a:rPr>
              <a:t>deficiencies</a:t>
            </a:r>
            <a:r>
              <a:rPr lang="en-US" altLang="en-US" sz="1900" b="1" dirty="0">
                <a:solidFill>
                  <a:schemeClr val="tx1"/>
                </a:solidFill>
                <a:latin typeface="Century Gothic" panose="020B0502020202020204" pitchFamily="34" charset="0"/>
              </a:rPr>
              <a:t> </a:t>
            </a:r>
            <a:r>
              <a:rPr lang="en-US" altLang="en-US" sz="1900" dirty="0">
                <a:solidFill>
                  <a:schemeClr val="tx1"/>
                </a:solidFill>
                <a:latin typeface="Century Gothic" panose="020B0502020202020204" pitchFamily="34" charset="0"/>
              </a:rPr>
              <a:t>– refers to under/non-achievement due to variables which were not foreseen during the target formulation phase </a:t>
            </a:r>
            <a:r>
              <a:rPr lang="en-US" altLang="en-US" sz="1900" i="1" dirty="0">
                <a:solidFill>
                  <a:schemeClr val="tx1"/>
                </a:solidFill>
                <a:latin typeface="Century Gothic" panose="020B0502020202020204" pitchFamily="34" charset="0"/>
              </a:rPr>
              <a:t>(These gaps can be addressed during the strategic planning processes of the following financial year as part of the lessons learnt)</a:t>
            </a:r>
          </a:p>
          <a:p>
            <a:pPr>
              <a:lnSpc>
                <a:spcPct val="120000"/>
              </a:lnSpc>
              <a:buClr>
                <a:srgbClr val="FFC000"/>
              </a:buClr>
              <a:buFont typeface="Wingdings" panose="05000000000000000000" pitchFamily="2" charset="2"/>
              <a:buChar char="q"/>
            </a:pPr>
            <a:endParaRPr lang="en-ZA" sz="1900" dirty="0">
              <a:latin typeface="Century Gothic" panose="020B0502020202020204" pitchFamily="34" charset="0"/>
            </a:endParaRPr>
          </a:p>
        </p:txBody>
      </p:sp>
    </p:spTree>
    <p:extLst>
      <p:ext uri="{BB962C8B-B14F-4D97-AF65-F5344CB8AC3E}">
        <p14:creationId xmlns:p14="http://schemas.microsoft.com/office/powerpoint/2010/main" xmlns="" val="7706597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3846AF59-615F-4976-9067-98E26A50B848}"/>
              </a:ext>
            </a:extLst>
          </p:cNvPr>
          <p:cNvSpPr>
            <a:spLocks noGrp="1"/>
          </p:cNvSpPr>
          <p:nvPr>
            <p:ph type="sldNum" sz="quarter" idx="12"/>
          </p:nvPr>
        </p:nvSpPr>
        <p:spPr/>
        <p:txBody>
          <a:bodyPr/>
          <a:lstStyle/>
          <a:p>
            <a:fld id="{6BEAD508-187F-9C41-8168-FD791BBC9830}" type="slidenum">
              <a:rPr lang="en-US" smtClean="0"/>
              <a:pPr/>
              <a:t>36</a:t>
            </a:fld>
            <a:endParaRPr lang="en-US" dirty="0"/>
          </a:p>
        </p:txBody>
      </p:sp>
      <p:sp>
        <p:nvSpPr>
          <p:cNvPr id="5" name="Title 1">
            <a:extLst>
              <a:ext uri="{FF2B5EF4-FFF2-40B4-BE49-F238E27FC236}">
                <a16:creationId xmlns:a16="http://schemas.microsoft.com/office/drawing/2014/main" xmlns="" id="{071FDCC5-9659-4CD0-A470-5E788227FEF5}"/>
              </a:ext>
            </a:extLst>
          </p:cNvPr>
          <p:cNvSpPr>
            <a:spLocks noGrp="1"/>
          </p:cNvSpPr>
          <p:nvPr>
            <p:ph type="title"/>
          </p:nvPr>
        </p:nvSpPr>
        <p:spPr>
          <a:xfrm>
            <a:off x="1" y="0"/>
            <a:ext cx="9143999" cy="624988"/>
          </a:xfrm>
        </p:spPr>
        <p:txBody>
          <a:bodyPr>
            <a:noAutofit/>
          </a:bodyPr>
          <a:lstStyle/>
          <a:p>
            <a:pPr marL="101600">
              <a:lnSpc>
                <a:spcPct val="80000"/>
              </a:lnSpc>
              <a:spcBef>
                <a:spcPts val="850"/>
              </a:spcBef>
            </a:pPr>
            <a:r>
              <a:rPr lang="en-US" sz="3200" b="1" dirty="0">
                <a:latin typeface="Century Gothic" panose="020B0502020202020204" pitchFamily="34" charset="0"/>
                <a:sym typeface="Helvetica Neue" charset="0"/>
              </a:rPr>
              <a:t>DSI’s Underperformance Overview</a:t>
            </a:r>
            <a:r>
              <a:rPr lang="en-US" sz="2800" dirty="0">
                <a:latin typeface="Century Gothic" panose="020B0502020202020204" pitchFamily="34" charset="0"/>
              </a:rPr>
              <a:t/>
            </a:r>
            <a:br>
              <a:rPr lang="en-US" sz="2800" dirty="0">
                <a:latin typeface="Century Gothic" panose="020B0502020202020204" pitchFamily="34" charset="0"/>
              </a:rPr>
            </a:br>
            <a:r>
              <a:rPr lang="en-US" sz="2800" dirty="0">
                <a:latin typeface="Century Gothic" panose="020B0502020202020204" pitchFamily="34" charset="0"/>
              </a:rPr>
              <a:t/>
            </a:r>
            <a:br>
              <a:rPr lang="en-US" sz="2800" dirty="0">
                <a:latin typeface="Century Gothic" panose="020B0502020202020204" pitchFamily="34" charset="0"/>
              </a:rPr>
            </a:br>
            <a:endParaRPr lang="en-US" sz="2800" b="1" dirty="0">
              <a:latin typeface="Century Gothic" panose="020B0502020202020204" pitchFamily="34" charset="0"/>
            </a:endParaRPr>
          </a:p>
        </p:txBody>
      </p:sp>
      <p:sp>
        <p:nvSpPr>
          <p:cNvPr id="6" name="Content Placeholder 2">
            <a:extLst>
              <a:ext uri="{FF2B5EF4-FFF2-40B4-BE49-F238E27FC236}">
                <a16:creationId xmlns:a16="http://schemas.microsoft.com/office/drawing/2014/main" xmlns="" id="{39DCBF69-C2B0-4302-9AD9-1FE8D86EEB0F}"/>
              </a:ext>
            </a:extLst>
          </p:cNvPr>
          <p:cNvSpPr>
            <a:spLocks noGrp="1"/>
          </p:cNvSpPr>
          <p:nvPr>
            <p:ph idx="1"/>
          </p:nvPr>
        </p:nvSpPr>
        <p:spPr>
          <a:xfrm>
            <a:off x="0" y="1008085"/>
            <a:ext cx="9143999" cy="5285693"/>
          </a:xfrm>
        </p:spPr>
        <p:txBody>
          <a:bodyPr>
            <a:noAutofit/>
          </a:bodyPr>
          <a:lstStyle/>
          <a:p>
            <a:pPr marL="0" indent="0">
              <a:lnSpc>
                <a:spcPct val="110000"/>
              </a:lnSpc>
              <a:buNone/>
            </a:pPr>
            <a:endParaRPr lang="en-ZA" sz="1600" b="1" dirty="0">
              <a:solidFill>
                <a:schemeClr val="tx1"/>
              </a:solidFill>
              <a:latin typeface="Century Gothic" panose="020B0502020202020204" pitchFamily="34" charset="0"/>
            </a:endParaRPr>
          </a:p>
        </p:txBody>
      </p:sp>
      <p:graphicFrame>
        <p:nvGraphicFramePr>
          <p:cNvPr id="7" name="Content Placeholder 3">
            <a:extLst>
              <a:ext uri="{FF2B5EF4-FFF2-40B4-BE49-F238E27FC236}">
                <a16:creationId xmlns:a16="http://schemas.microsoft.com/office/drawing/2014/main" xmlns="" id="{D5248872-2BE7-4130-B81C-B11EEA550F55}"/>
              </a:ext>
            </a:extLst>
          </p:cNvPr>
          <p:cNvGraphicFramePr>
            <a:graphicFrameLocks noGrp="1"/>
          </p:cNvGraphicFramePr>
          <p:nvPr>
            <p:extLst>
              <p:ext uri="{D42A27DB-BD31-4B8C-83A1-F6EECF244321}">
                <p14:modId xmlns:p14="http://schemas.microsoft.com/office/powerpoint/2010/main" xmlns="" val="36549741"/>
              </p:ext>
            </p:extLst>
          </p:nvPr>
        </p:nvGraphicFramePr>
        <p:xfrm>
          <a:off x="0" y="1072272"/>
          <a:ext cx="9144000" cy="5586630"/>
        </p:xfrm>
        <a:graphic>
          <a:graphicData uri="http://schemas.openxmlformats.org/drawingml/2006/table">
            <a:tbl>
              <a:tblPr/>
              <a:tblGrid>
                <a:gridCol w="2045110">
                  <a:extLst>
                    <a:ext uri="{9D8B030D-6E8A-4147-A177-3AD203B41FA5}">
                      <a16:colId xmlns:a16="http://schemas.microsoft.com/office/drawing/2014/main" xmlns="" val="20000"/>
                    </a:ext>
                  </a:extLst>
                </a:gridCol>
                <a:gridCol w="2428567">
                  <a:extLst>
                    <a:ext uri="{9D8B030D-6E8A-4147-A177-3AD203B41FA5}">
                      <a16:colId xmlns:a16="http://schemas.microsoft.com/office/drawing/2014/main" xmlns="" val="20001"/>
                    </a:ext>
                  </a:extLst>
                </a:gridCol>
                <a:gridCol w="2081493">
                  <a:extLst>
                    <a:ext uri="{9D8B030D-6E8A-4147-A177-3AD203B41FA5}">
                      <a16:colId xmlns:a16="http://schemas.microsoft.com/office/drawing/2014/main" xmlns="" val="20002"/>
                    </a:ext>
                  </a:extLst>
                </a:gridCol>
                <a:gridCol w="1112956">
                  <a:extLst>
                    <a:ext uri="{9D8B030D-6E8A-4147-A177-3AD203B41FA5}">
                      <a16:colId xmlns:a16="http://schemas.microsoft.com/office/drawing/2014/main" xmlns="" val="20003"/>
                    </a:ext>
                  </a:extLst>
                </a:gridCol>
                <a:gridCol w="1475874">
                  <a:extLst>
                    <a:ext uri="{9D8B030D-6E8A-4147-A177-3AD203B41FA5}">
                      <a16:colId xmlns:a16="http://schemas.microsoft.com/office/drawing/2014/main" xmlns="" val="20004"/>
                    </a:ext>
                  </a:extLst>
                </a:gridCol>
              </a:tblGrid>
              <a:tr h="67931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rPr>
                        <a:t>Annual  Target</a:t>
                      </a:r>
                      <a:endParaRPr kumimoji="0" lang="en-GB" altLang="en-US" sz="14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endParaRPr>
                    </a:p>
                  </a:txBody>
                  <a:tcPr marT="45659" marB="45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rPr>
                        <a:t>Annual  Progress</a:t>
                      </a:r>
                      <a:endParaRPr kumimoji="0" lang="en-GB" altLang="en-US" sz="14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endParaRPr>
                    </a:p>
                  </a:txBody>
                  <a:tcPr marT="45659" marB="45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rPr>
                        <a:t>Reasons for non-achievement</a:t>
                      </a:r>
                      <a:endParaRPr kumimoji="0" lang="en-GB" altLang="en-US" sz="14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endParaRPr>
                    </a:p>
                  </a:txBody>
                  <a:tcPr marT="45659" marB="45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rPr>
                        <a:t>Status</a:t>
                      </a:r>
                      <a:endParaRPr kumimoji="0" lang="en-GB" altLang="en-US" sz="14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GB" altLang="en-US" sz="12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endParaRPr>
                    </a:p>
                  </a:txBody>
                  <a:tcPr marT="45659" marB="45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rPr>
                        <a:t>Variance Classification </a:t>
                      </a:r>
                      <a:endParaRPr kumimoji="0" lang="en-GB" altLang="en-US" sz="14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endParaRPr>
                    </a:p>
                  </a:txBody>
                  <a:tcPr marT="45659" marB="45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1509861">
                <a:tc>
                  <a:txBody>
                    <a:bodyPr/>
                    <a:lstStyle/>
                    <a:p>
                      <a:r>
                        <a:rPr lang="en-US" sz="1400" b="0" i="0" u="none" strike="noStrike" kern="1200" baseline="0" dirty="0">
                          <a:solidFill>
                            <a:schemeClr val="dk1"/>
                          </a:solidFill>
                          <a:latin typeface="Century Gothic" panose="020B0502020202020204" pitchFamily="34" charset="0"/>
                          <a:ea typeface="+mn-ea"/>
                          <a:cs typeface="+mn-cs"/>
                        </a:rPr>
                        <a:t>Flight model</a:t>
                      </a:r>
                    </a:p>
                    <a:p>
                      <a:r>
                        <a:rPr lang="en-US" sz="1400" b="0" i="0" u="none" strike="noStrike" kern="1200" baseline="0" dirty="0">
                          <a:solidFill>
                            <a:schemeClr val="dk1"/>
                          </a:solidFill>
                          <a:latin typeface="Century Gothic" panose="020B0502020202020204" pitchFamily="34" charset="0"/>
                          <a:ea typeface="+mn-ea"/>
                          <a:cs typeface="+mn-cs"/>
                        </a:rPr>
                        <a:t>delivered</a:t>
                      </a:r>
                    </a:p>
                    <a:p>
                      <a:r>
                        <a:rPr lang="en-US" sz="1400" b="0" i="0" u="none" strike="noStrike" kern="1200" baseline="0" dirty="0">
                          <a:solidFill>
                            <a:schemeClr val="dk1"/>
                          </a:solidFill>
                          <a:latin typeface="Century Gothic" panose="020B0502020202020204" pitchFamily="34" charset="0"/>
                          <a:ea typeface="+mn-ea"/>
                          <a:cs typeface="+mn-cs"/>
                        </a:rPr>
                        <a:t>and ready for</a:t>
                      </a:r>
                    </a:p>
                    <a:p>
                      <a:r>
                        <a:rPr lang="en-US" sz="1400" b="0" i="0" u="none" strike="noStrike" kern="1200" baseline="0" dirty="0">
                          <a:solidFill>
                            <a:schemeClr val="dk1"/>
                          </a:solidFill>
                          <a:latin typeface="Century Gothic" panose="020B0502020202020204" pitchFamily="34" charset="0"/>
                          <a:ea typeface="+mn-ea"/>
                          <a:cs typeface="+mn-cs"/>
                        </a:rPr>
                        <a:t>launching by</a:t>
                      </a:r>
                    </a:p>
                    <a:p>
                      <a:r>
                        <a:rPr lang="en-US" sz="1400" b="0" i="0" u="none" strike="noStrike" kern="1200" baseline="0" dirty="0">
                          <a:solidFill>
                            <a:schemeClr val="dk1"/>
                          </a:solidFill>
                          <a:latin typeface="Century Gothic" panose="020B0502020202020204" pitchFamily="34" charset="0"/>
                          <a:ea typeface="+mn-ea"/>
                          <a:cs typeface="+mn-cs"/>
                        </a:rPr>
                        <a:t>31 December 2020</a:t>
                      </a:r>
                      <a:r>
                        <a:rPr lang="en-US" sz="1200" b="0" i="0" u="none" strike="noStrike" kern="1200" baseline="0" dirty="0">
                          <a:solidFill>
                            <a:schemeClr val="dk1"/>
                          </a:solidFill>
                          <a:latin typeface="Century Gothic" panose="020B0502020202020204" pitchFamily="34" charset="0"/>
                          <a:ea typeface="+mn-ea"/>
                          <a:cs typeface="+mn-cs"/>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r>
                        <a:rPr lang="en-US" sz="1400" b="0" i="0" u="none" strike="noStrike" kern="1200" baseline="0" dirty="0">
                          <a:solidFill>
                            <a:schemeClr val="dk1"/>
                          </a:solidFill>
                          <a:latin typeface="Century Gothic" panose="020B0502020202020204" pitchFamily="34" charset="0"/>
                          <a:ea typeface="+mn-ea"/>
                          <a:cs typeface="+mn-cs"/>
                        </a:rPr>
                        <a:t>Flight model</a:t>
                      </a:r>
                    </a:p>
                    <a:p>
                      <a:r>
                        <a:rPr lang="en-US" sz="1400" b="0" i="0" u="none" strike="noStrike" kern="1200" baseline="0" dirty="0">
                          <a:solidFill>
                            <a:schemeClr val="dk1"/>
                          </a:solidFill>
                          <a:latin typeface="Century Gothic" panose="020B0502020202020204" pitchFamily="34" charset="0"/>
                          <a:ea typeface="+mn-ea"/>
                          <a:cs typeface="+mn-cs"/>
                        </a:rPr>
                        <a:t>delivered</a:t>
                      </a:r>
                    </a:p>
                    <a:p>
                      <a:r>
                        <a:rPr lang="en-US" sz="1400" b="0" i="0" u="none" strike="noStrike" kern="1200" baseline="0" dirty="0">
                          <a:solidFill>
                            <a:schemeClr val="dk1"/>
                          </a:solidFill>
                          <a:latin typeface="Century Gothic" panose="020B0502020202020204" pitchFamily="34" charset="0"/>
                          <a:ea typeface="+mn-ea"/>
                          <a:cs typeface="+mn-cs"/>
                        </a:rPr>
                        <a:t>but not</a:t>
                      </a:r>
                    </a:p>
                    <a:p>
                      <a:r>
                        <a:rPr lang="en-US" sz="1400" b="0" i="0" u="none" strike="noStrike" kern="1200" baseline="0" dirty="0">
                          <a:solidFill>
                            <a:schemeClr val="dk1"/>
                          </a:solidFill>
                          <a:latin typeface="Century Gothic" panose="020B0502020202020204" pitchFamily="34" charset="0"/>
                          <a:ea typeface="+mn-ea"/>
                          <a:cs typeface="+mn-cs"/>
                        </a:rPr>
                        <a:t>launched by</a:t>
                      </a:r>
                    </a:p>
                    <a:p>
                      <a:r>
                        <a:rPr lang="en-US" sz="1400" b="0" i="0" u="none" strike="noStrike" kern="1200" baseline="0" dirty="0">
                          <a:solidFill>
                            <a:schemeClr val="dk1"/>
                          </a:solidFill>
                          <a:latin typeface="Century Gothic" panose="020B0502020202020204" pitchFamily="34" charset="0"/>
                          <a:ea typeface="+mn-ea"/>
                          <a:cs typeface="+mn-cs"/>
                        </a:rPr>
                        <a:t>31 December 2020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indent="0" algn="l" defTabSz="912114"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latin typeface="Century Gothic" panose="020B0502020202020204" pitchFamily="34" charset="0"/>
                          <a:ea typeface="+mn-ea"/>
                          <a:cs typeface="+mn-cs"/>
                        </a:rPr>
                        <a:t>Launched delayed due to effects of COVID-19 on Global space value chain</a:t>
                      </a:r>
                      <a:r>
                        <a:rPr lang="en-ZA" sz="1400" b="0" i="0" u="none" strike="noStrike" kern="1200" baseline="0" dirty="0">
                          <a:solidFill>
                            <a:schemeClr val="dk1"/>
                          </a:solidFill>
                          <a:latin typeface="Century Gothic" panose="020B0502020202020204" pitchFamily="34" charset="0"/>
                          <a:ea typeface="+mn-ea"/>
                          <a:cs typeface="+mn-cs"/>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r>
                        <a:rPr lang="en-US" sz="1400" b="1" dirty="0">
                          <a:latin typeface="Century Gothic" panose="020B0502020202020204" pitchFamily="34" charset="0"/>
                        </a:rPr>
                        <a:t>Not Achieved</a:t>
                      </a:r>
                      <a:endParaRPr lang="en-ZA" sz="1400" b="1" dirty="0">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r>
                        <a:rPr lang="en-US" sz="1400" b="1" dirty="0">
                          <a:latin typeface="Century Gothic" panose="020B0502020202020204" pitchFamily="34" charset="0"/>
                        </a:rPr>
                        <a:t>Process delays</a:t>
                      </a:r>
                      <a:endParaRPr lang="en-ZA" sz="1400" b="1" dirty="0">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xmlns="" val="2771737889"/>
                  </a:ext>
                </a:extLst>
              </a:tr>
              <a:tr h="3397459">
                <a:tc>
                  <a:txBody>
                    <a:bodyPr/>
                    <a:lstStyle/>
                    <a:p>
                      <a:r>
                        <a:rPr lang="en-US" sz="1600" b="0" i="0" u="none" strike="noStrike" kern="1200" baseline="0" dirty="0">
                          <a:solidFill>
                            <a:schemeClr val="dk1"/>
                          </a:solidFill>
                          <a:latin typeface="Century Gothic" panose="020B0502020202020204" pitchFamily="34" charset="0"/>
                          <a:ea typeface="+mn-ea"/>
                          <a:cs typeface="+mn-cs"/>
                        </a:rPr>
                        <a:t>200 black emerging farmers (subsistence, small-scale, and potential commercial farmers) benefiting from technology/ innovation support programmes by 31 Mar. 2021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r>
                        <a:rPr lang="en-US" sz="1400" b="0" i="0" u="none" strike="noStrike" kern="1200" baseline="0" dirty="0">
                          <a:solidFill>
                            <a:schemeClr val="dk1"/>
                          </a:solidFill>
                          <a:latin typeface="Century Gothic" panose="020B0502020202020204" pitchFamily="34" charset="0"/>
                          <a:ea typeface="+mn-ea"/>
                          <a:cs typeface="+mn-cs"/>
                        </a:rPr>
                        <a:t>71 black emerging farmers (subsistence, small-scale, and potential commercial farmers) benefiting from technology/ innovation support programmes by 31 Mar. 2021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2114"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mn-cs"/>
                        </a:rPr>
                        <a:t>Support to enough black emerging farmers were reported in signed reports to meet the target, however, only 71 could be verified as the necessary documentation could not be sourced in time. The documentation will be improved in the next financial year</a:t>
                      </a:r>
                      <a:endParaRPr kumimoji="0" lang="en-ZA"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r>
                        <a:rPr lang="en-ZA" sz="1400" b="1" dirty="0">
                          <a:latin typeface="Century Gothic" panose="020B0502020202020204" pitchFamily="34" charset="0"/>
                        </a:rPr>
                        <a:t>Not Achieved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r>
                        <a:rPr lang="en-ZA" sz="1400" b="1" dirty="0">
                          <a:latin typeface="Century Gothic" panose="020B0502020202020204" pitchFamily="34" charset="0"/>
                        </a:rPr>
                        <a:t>Target</a:t>
                      </a:r>
                      <a:r>
                        <a:rPr lang="en-ZA" sz="1400" b="1" baseline="0" dirty="0">
                          <a:latin typeface="Century Gothic" panose="020B0502020202020204" pitchFamily="34" charset="0"/>
                        </a:rPr>
                        <a:t> formulation deficiencies</a:t>
                      </a:r>
                      <a:endParaRPr lang="en-ZA" sz="1400" b="1" dirty="0">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xmlns="" val="835982524"/>
                  </a:ext>
                </a:extLst>
              </a:tr>
            </a:tbl>
          </a:graphicData>
        </a:graphic>
      </p:graphicFrame>
      <p:sp>
        <p:nvSpPr>
          <p:cNvPr id="8" name="Content Placeholder 2">
            <a:extLst>
              <a:ext uri="{FF2B5EF4-FFF2-40B4-BE49-F238E27FC236}">
                <a16:creationId xmlns:a16="http://schemas.microsoft.com/office/drawing/2014/main" xmlns="" id="{39DCBF69-C2B0-4302-9AD9-1FE8D86EEB0F}"/>
              </a:ext>
            </a:extLst>
          </p:cNvPr>
          <p:cNvSpPr txBox="1">
            <a:spLocks/>
          </p:cNvSpPr>
          <p:nvPr/>
        </p:nvSpPr>
        <p:spPr>
          <a:xfrm>
            <a:off x="189412" y="639097"/>
            <a:ext cx="3301040" cy="304800"/>
          </a:xfrm>
          <a:prstGeom prst="rect">
            <a:avLst/>
          </a:prstGeom>
          <a:solidFill>
            <a:srgbClr val="FFC000"/>
          </a:solidFill>
        </p:spPr>
        <p:txBody>
          <a:bodyPr vert="horz" lIns="91440" tIns="45720" rIns="91440" bIns="45720" rtlCol="0">
            <a:noAutofit/>
          </a:bodyPr>
          <a:lstStyle>
            <a:lvl1pPr marL="228029" indent="-228029" algn="l" defTabSz="912114" rtl="0" eaLnBrk="1" latinLnBrk="0" hangingPunct="1">
              <a:lnSpc>
                <a:spcPct val="90000"/>
              </a:lnSpc>
              <a:spcBef>
                <a:spcPts val="998"/>
              </a:spcBef>
              <a:buFont typeface="Arial" panose="020B0604020202020204" pitchFamily="34" charset="0"/>
              <a:buChar char="•"/>
              <a:defRPr sz="18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1pPr>
            <a:lvl2pPr marL="684086" indent="-228029" algn="l" defTabSz="912114" rtl="0" eaLnBrk="1" latinLnBrk="0" hangingPunct="1">
              <a:lnSpc>
                <a:spcPct val="90000"/>
              </a:lnSpc>
              <a:spcBef>
                <a:spcPts val="499"/>
              </a:spcBef>
              <a:buFont typeface="Arial" panose="020B0604020202020204" pitchFamily="34" charset="0"/>
              <a:buChar char="•"/>
              <a:defRPr sz="18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2pPr>
            <a:lvl3pPr marL="1140143" indent="-228029" algn="l" defTabSz="912114" rtl="0" eaLnBrk="1" latinLnBrk="0" hangingPunct="1">
              <a:lnSpc>
                <a:spcPct val="90000"/>
              </a:lnSpc>
              <a:spcBef>
                <a:spcPts val="499"/>
              </a:spcBef>
              <a:buFont typeface="Arial" panose="020B0604020202020204" pitchFamily="34" charset="0"/>
              <a:buChar char="•"/>
              <a:defRPr sz="18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3pPr>
            <a:lvl4pPr marL="1596200" indent="-228029" algn="l" defTabSz="912114" rtl="0" eaLnBrk="1" latinLnBrk="0" hangingPunct="1">
              <a:lnSpc>
                <a:spcPct val="90000"/>
              </a:lnSpc>
              <a:spcBef>
                <a:spcPts val="499"/>
              </a:spcBef>
              <a:buFont typeface="Arial" panose="020B0604020202020204" pitchFamily="34" charset="0"/>
              <a:buChar char="•"/>
              <a:defRPr sz="18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4pPr>
            <a:lvl5pPr marL="2052257" indent="-228029" algn="l" defTabSz="912114" rtl="0" eaLnBrk="1" latinLnBrk="0" hangingPunct="1">
              <a:lnSpc>
                <a:spcPct val="90000"/>
              </a:lnSpc>
              <a:spcBef>
                <a:spcPts val="499"/>
              </a:spcBef>
              <a:buFont typeface="Arial" panose="020B0604020202020204" pitchFamily="34" charset="0"/>
              <a:buChar char="•"/>
              <a:defRPr sz="18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5pPr>
            <a:lvl6pPr marL="2508314"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en-US" sz="1600" b="1" dirty="0">
                <a:solidFill>
                  <a:schemeClr val="tx1"/>
                </a:solidFill>
                <a:latin typeface="Century Gothic" panose="020B0502020202020204" pitchFamily="34" charset="0"/>
              </a:rPr>
              <a:t>Annual targets not achieved</a:t>
            </a:r>
            <a:r>
              <a:rPr lang="en-GB" sz="1600" b="1" dirty="0">
                <a:solidFill>
                  <a:schemeClr val="tx1"/>
                </a:solidFill>
                <a:latin typeface="Century Gothic" panose="020B0502020202020204" pitchFamily="34" charset="0"/>
              </a:rPr>
              <a:t> </a:t>
            </a:r>
            <a:endParaRPr lang="en-ZA" sz="16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xmlns="" val="24773881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3846AF59-615F-4976-9067-98E26A50B848}"/>
              </a:ext>
            </a:extLst>
          </p:cNvPr>
          <p:cNvSpPr>
            <a:spLocks noGrp="1"/>
          </p:cNvSpPr>
          <p:nvPr>
            <p:ph type="sldNum" sz="quarter" idx="12"/>
          </p:nvPr>
        </p:nvSpPr>
        <p:spPr/>
        <p:txBody>
          <a:bodyPr/>
          <a:lstStyle/>
          <a:p>
            <a:fld id="{6BEAD508-187F-9C41-8168-FD791BBC9830}" type="slidenum">
              <a:rPr lang="en-US" smtClean="0"/>
              <a:pPr/>
              <a:t>37</a:t>
            </a:fld>
            <a:endParaRPr lang="en-US" dirty="0"/>
          </a:p>
        </p:txBody>
      </p:sp>
      <p:sp>
        <p:nvSpPr>
          <p:cNvPr id="5" name="Title 1">
            <a:extLst>
              <a:ext uri="{FF2B5EF4-FFF2-40B4-BE49-F238E27FC236}">
                <a16:creationId xmlns:a16="http://schemas.microsoft.com/office/drawing/2014/main" xmlns="" id="{071FDCC5-9659-4CD0-A470-5E788227FEF5}"/>
              </a:ext>
            </a:extLst>
          </p:cNvPr>
          <p:cNvSpPr>
            <a:spLocks noGrp="1"/>
          </p:cNvSpPr>
          <p:nvPr>
            <p:ph type="title"/>
          </p:nvPr>
        </p:nvSpPr>
        <p:spPr>
          <a:xfrm>
            <a:off x="0" y="47726"/>
            <a:ext cx="9143999" cy="504042"/>
          </a:xfrm>
        </p:spPr>
        <p:txBody>
          <a:bodyPr>
            <a:noAutofit/>
          </a:bodyPr>
          <a:lstStyle/>
          <a:p>
            <a:pPr marL="101600">
              <a:lnSpc>
                <a:spcPct val="80000"/>
              </a:lnSpc>
              <a:spcBef>
                <a:spcPts val="850"/>
              </a:spcBef>
            </a:pPr>
            <a:r>
              <a:rPr lang="en-US" sz="3200" b="1" dirty="0">
                <a:latin typeface="Century Gothic" panose="020B0502020202020204" pitchFamily="34" charset="0"/>
                <a:sym typeface="Helvetica Neue" charset="0"/>
              </a:rPr>
              <a:t>DSI’s Underperformance Overview</a:t>
            </a:r>
            <a:r>
              <a:rPr lang="en-US" sz="2800" dirty="0">
                <a:latin typeface="Century Gothic" panose="020B0502020202020204" pitchFamily="34" charset="0"/>
              </a:rPr>
              <a:t/>
            </a:r>
            <a:br>
              <a:rPr lang="en-US" sz="2800" dirty="0">
                <a:latin typeface="Century Gothic" panose="020B0502020202020204" pitchFamily="34" charset="0"/>
              </a:rPr>
            </a:br>
            <a:r>
              <a:rPr lang="en-US" sz="2800" dirty="0">
                <a:latin typeface="Century Gothic" panose="020B0502020202020204" pitchFamily="34" charset="0"/>
              </a:rPr>
              <a:t/>
            </a:r>
            <a:br>
              <a:rPr lang="en-US" sz="2800" dirty="0">
                <a:latin typeface="Century Gothic" panose="020B0502020202020204" pitchFamily="34" charset="0"/>
              </a:rPr>
            </a:br>
            <a:endParaRPr lang="en-US" sz="2800" b="1" dirty="0">
              <a:latin typeface="Century Gothic" panose="020B0502020202020204" pitchFamily="34" charset="0"/>
            </a:endParaRPr>
          </a:p>
        </p:txBody>
      </p:sp>
      <p:sp>
        <p:nvSpPr>
          <p:cNvPr id="6" name="Content Placeholder 2">
            <a:extLst>
              <a:ext uri="{FF2B5EF4-FFF2-40B4-BE49-F238E27FC236}">
                <a16:creationId xmlns:a16="http://schemas.microsoft.com/office/drawing/2014/main" xmlns="" id="{39DCBF69-C2B0-4302-9AD9-1FE8D86EEB0F}"/>
              </a:ext>
            </a:extLst>
          </p:cNvPr>
          <p:cNvSpPr>
            <a:spLocks noGrp="1"/>
          </p:cNvSpPr>
          <p:nvPr>
            <p:ph idx="1"/>
          </p:nvPr>
        </p:nvSpPr>
        <p:spPr>
          <a:xfrm>
            <a:off x="5648" y="1008085"/>
            <a:ext cx="9143999" cy="5832453"/>
          </a:xfrm>
        </p:spPr>
        <p:txBody>
          <a:bodyPr>
            <a:noAutofit/>
          </a:bodyPr>
          <a:lstStyle/>
          <a:p>
            <a:pPr marL="0" indent="0">
              <a:lnSpc>
                <a:spcPct val="110000"/>
              </a:lnSpc>
              <a:buNone/>
            </a:pPr>
            <a:r>
              <a:rPr lang="en-US" sz="1600" b="1" dirty="0">
                <a:solidFill>
                  <a:schemeClr val="tx1"/>
                </a:solidFill>
                <a:latin typeface="Century Gothic" panose="020B0502020202020204" pitchFamily="34" charset="0"/>
              </a:rPr>
              <a:t>Quarter 4 targets which were not achieved</a:t>
            </a:r>
            <a:r>
              <a:rPr lang="en-GB" sz="1600" b="1" dirty="0">
                <a:solidFill>
                  <a:schemeClr val="tx1"/>
                </a:solidFill>
                <a:latin typeface="Century Gothic" panose="020B0502020202020204" pitchFamily="34" charset="0"/>
              </a:rPr>
              <a:t> </a:t>
            </a:r>
            <a:endParaRPr lang="en-ZA" sz="1600" b="1" dirty="0">
              <a:solidFill>
                <a:schemeClr val="tx1"/>
              </a:solidFill>
              <a:latin typeface="Century Gothic" panose="020B0502020202020204" pitchFamily="34" charset="0"/>
            </a:endParaRPr>
          </a:p>
        </p:txBody>
      </p:sp>
      <p:graphicFrame>
        <p:nvGraphicFramePr>
          <p:cNvPr id="7" name="Content Placeholder 3">
            <a:extLst>
              <a:ext uri="{FF2B5EF4-FFF2-40B4-BE49-F238E27FC236}">
                <a16:creationId xmlns:a16="http://schemas.microsoft.com/office/drawing/2014/main" xmlns="" id="{D5248872-2BE7-4130-B81C-B11EEA550F55}"/>
              </a:ext>
            </a:extLst>
          </p:cNvPr>
          <p:cNvGraphicFramePr>
            <a:graphicFrameLocks noGrp="1"/>
          </p:cNvGraphicFramePr>
          <p:nvPr>
            <p:extLst>
              <p:ext uri="{D42A27DB-BD31-4B8C-83A1-F6EECF244321}">
                <p14:modId xmlns:p14="http://schemas.microsoft.com/office/powerpoint/2010/main" xmlns="" val="3293724964"/>
              </p:ext>
            </p:extLst>
          </p:nvPr>
        </p:nvGraphicFramePr>
        <p:xfrm>
          <a:off x="0" y="1008085"/>
          <a:ext cx="9144001" cy="5776296"/>
        </p:xfrm>
        <a:graphic>
          <a:graphicData uri="http://schemas.openxmlformats.org/drawingml/2006/table">
            <a:tbl>
              <a:tblPr/>
              <a:tblGrid>
                <a:gridCol w="2390274">
                  <a:extLst>
                    <a:ext uri="{9D8B030D-6E8A-4147-A177-3AD203B41FA5}">
                      <a16:colId xmlns:a16="http://schemas.microsoft.com/office/drawing/2014/main" xmlns="" val="20000"/>
                    </a:ext>
                  </a:extLst>
                </a:gridCol>
                <a:gridCol w="2390273">
                  <a:extLst>
                    <a:ext uri="{9D8B030D-6E8A-4147-A177-3AD203B41FA5}">
                      <a16:colId xmlns:a16="http://schemas.microsoft.com/office/drawing/2014/main" xmlns="" val="20001"/>
                    </a:ext>
                  </a:extLst>
                </a:gridCol>
                <a:gridCol w="1776223">
                  <a:extLst>
                    <a:ext uri="{9D8B030D-6E8A-4147-A177-3AD203B41FA5}">
                      <a16:colId xmlns:a16="http://schemas.microsoft.com/office/drawing/2014/main" xmlns="" val="20002"/>
                    </a:ext>
                  </a:extLst>
                </a:gridCol>
                <a:gridCol w="1020017">
                  <a:extLst>
                    <a:ext uri="{9D8B030D-6E8A-4147-A177-3AD203B41FA5}">
                      <a16:colId xmlns:a16="http://schemas.microsoft.com/office/drawing/2014/main" xmlns="" val="20003"/>
                    </a:ext>
                  </a:extLst>
                </a:gridCol>
                <a:gridCol w="1567214">
                  <a:extLst>
                    <a:ext uri="{9D8B030D-6E8A-4147-A177-3AD203B41FA5}">
                      <a16:colId xmlns:a16="http://schemas.microsoft.com/office/drawing/2014/main" xmlns="" val="20004"/>
                    </a:ext>
                  </a:extLst>
                </a:gridCol>
              </a:tblGrid>
              <a:tr h="50312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rPr>
                        <a:t>Annual  Target</a:t>
                      </a:r>
                      <a:endParaRPr kumimoji="0" lang="en-GB" altLang="en-US" sz="14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endParaRPr>
                    </a:p>
                  </a:txBody>
                  <a:tcPr marT="45659" marB="45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rPr>
                        <a:t>Annual Progress</a:t>
                      </a:r>
                      <a:endParaRPr kumimoji="0" lang="en-GB" altLang="en-US" sz="14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endParaRPr>
                    </a:p>
                  </a:txBody>
                  <a:tcPr marT="45659" marB="45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rPr>
                        <a:t>Reasons for non-achievement</a:t>
                      </a:r>
                      <a:endParaRPr kumimoji="0" lang="en-GB" altLang="en-US" sz="14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endParaRPr>
                    </a:p>
                  </a:txBody>
                  <a:tcPr marT="45659" marB="45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rPr>
                        <a:t>Status</a:t>
                      </a:r>
                      <a:endParaRPr kumimoji="0" lang="en-GB" altLang="en-US" sz="14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GB" altLang="en-US" sz="14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endParaRPr>
                    </a:p>
                  </a:txBody>
                  <a:tcPr marT="45659" marB="45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rPr>
                        <a:t>Variance Classification </a:t>
                      </a:r>
                      <a:endParaRPr kumimoji="0" lang="en-GB" altLang="en-US" sz="14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endParaRPr>
                    </a:p>
                  </a:txBody>
                  <a:tcPr marT="45659" marB="45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2042573">
                <a:tc>
                  <a:txBody>
                    <a:bodyPr/>
                    <a:lstStyle/>
                    <a:p>
                      <a:r>
                        <a:rPr lang="en-US" sz="1200" b="0" i="0" u="none" strike="noStrike" kern="1200" baseline="0" dirty="0">
                          <a:solidFill>
                            <a:schemeClr val="dk1"/>
                          </a:solidFill>
                          <a:latin typeface="Century Gothic" panose="020B0502020202020204" pitchFamily="34" charset="0"/>
                          <a:ea typeface="+mn-ea"/>
                          <a:cs typeface="+mn-cs"/>
                        </a:rPr>
                        <a:t>32 capacity building</a:t>
                      </a:r>
                    </a:p>
                    <a:p>
                      <a:r>
                        <a:rPr lang="en-US" sz="1200" b="0" i="0" u="none" strike="noStrike" kern="1200" baseline="0" dirty="0">
                          <a:solidFill>
                            <a:schemeClr val="dk1"/>
                          </a:solidFill>
                          <a:latin typeface="Century Gothic" panose="020B0502020202020204" pitchFamily="34" charset="0"/>
                          <a:ea typeface="+mn-ea"/>
                          <a:cs typeface="+mn-cs"/>
                        </a:rPr>
                        <a:t>initiatives for</a:t>
                      </a:r>
                    </a:p>
                    <a:p>
                      <a:r>
                        <a:rPr lang="en-US" sz="1200" b="0" i="0" u="none" strike="noStrike" kern="1200" baseline="0" dirty="0">
                          <a:solidFill>
                            <a:schemeClr val="dk1"/>
                          </a:solidFill>
                          <a:latin typeface="Century Gothic" panose="020B0502020202020204" pitchFamily="34" charset="0"/>
                          <a:ea typeface="+mn-ea"/>
                          <a:cs typeface="+mn-cs"/>
                        </a:rPr>
                        <a:t>international</a:t>
                      </a:r>
                    </a:p>
                    <a:p>
                      <a:r>
                        <a:rPr lang="en-US" sz="1200" b="0" i="0" u="none" strike="noStrike" kern="1200" baseline="0" dirty="0">
                          <a:solidFill>
                            <a:schemeClr val="dk1"/>
                          </a:solidFill>
                          <a:latin typeface="Century Gothic" panose="020B0502020202020204" pitchFamily="34" charset="0"/>
                          <a:ea typeface="+mn-ea"/>
                          <a:cs typeface="+mn-cs"/>
                        </a:rPr>
                        <a:t>cooperation</a:t>
                      </a:r>
                    </a:p>
                    <a:p>
                      <a:r>
                        <a:rPr lang="en-US" sz="1200" b="0" i="0" u="none" strike="noStrike" kern="1200" baseline="0" dirty="0">
                          <a:solidFill>
                            <a:schemeClr val="dk1"/>
                          </a:solidFill>
                          <a:latin typeface="Century Gothic" panose="020B0502020202020204" pitchFamily="34" charset="0"/>
                          <a:ea typeface="+mn-ea"/>
                          <a:cs typeface="+mn-cs"/>
                        </a:rPr>
                        <a:t>specifically</a:t>
                      </a:r>
                    </a:p>
                    <a:p>
                      <a:r>
                        <a:rPr lang="en-US" sz="1200" b="0" i="0" u="none" strike="noStrike" kern="1200" baseline="0" dirty="0">
                          <a:solidFill>
                            <a:schemeClr val="dk1"/>
                          </a:solidFill>
                          <a:latin typeface="Century Gothic" panose="020B0502020202020204" pitchFamily="34" charset="0"/>
                          <a:ea typeface="+mn-ea"/>
                          <a:cs typeface="+mn-cs"/>
                        </a:rPr>
                        <a:t>targeting</a:t>
                      </a:r>
                    </a:p>
                    <a:p>
                      <a:r>
                        <a:rPr lang="en-US" sz="1200" b="0" i="0" u="none" strike="noStrike" kern="1200" baseline="0" dirty="0">
                          <a:solidFill>
                            <a:schemeClr val="dk1"/>
                          </a:solidFill>
                          <a:latin typeface="Century Gothic" panose="020B0502020202020204" pitchFamily="34" charset="0"/>
                          <a:ea typeface="+mn-ea"/>
                          <a:cs typeface="+mn-cs"/>
                        </a:rPr>
                        <a:t>historically</a:t>
                      </a:r>
                    </a:p>
                    <a:p>
                      <a:r>
                        <a:rPr lang="en-US" sz="1200" b="0" i="0" u="none" strike="noStrike" kern="1200" baseline="0" dirty="0">
                          <a:solidFill>
                            <a:schemeClr val="dk1"/>
                          </a:solidFill>
                          <a:latin typeface="Century Gothic" panose="020B0502020202020204" pitchFamily="34" charset="0"/>
                          <a:ea typeface="+mn-ea"/>
                          <a:cs typeface="+mn-cs"/>
                        </a:rPr>
                        <a:t>disadvantaged</a:t>
                      </a:r>
                    </a:p>
                    <a:p>
                      <a:r>
                        <a:rPr lang="en-US" sz="1200" b="0" i="0" u="none" strike="noStrike" kern="1200" baseline="0" dirty="0">
                          <a:solidFill>
                            <a:schemeClr val="dk1"/>
                          </a:solidFill>
                          <a:latin typeface="Century Gothic" panose="020B0502020202020204" pitchFamily="34" charset="0"/>
                          <a:ea typeface="+mn-ea"/>
                          <a:cs typeface="+mn-cs"/>
                        </a:rPr>
                        <a:t>institutions and</a:t>
                      </a:r>
                    </a:p>
                    <a:p>
                      <a:r>
                        <a:rPr lang="en-US" sz="1200" b="0" i="0" u="none" strike="noStrike" kern="1200" baseline="0" dirty="0">
                          <a:solidFill>
                            <a:schemeClr val="dk1"/>
                          </a:solidFill>
                          <a:latin typeface="Century Gothic" panose="020B0502020202020204" pitchFamily="34" charset="0"/>
                          <a:ea typeface="+mn-ea"/>
                          <a:cs typeface="+mn-cs"/>
                        </a:rPr>
                        <a:t>individuals by</a:t>
                      </a:r>
                    </a:p>
                    <a:p>
                      <a:r>
                        <a:rPr lang="en-US" sz="1200" b="0" i="0" u="none" strike="noStrike" kern="1200" baseline="0" dirty="0">
                          <a:solidFill>
                            <a:schemeClr val="dk1"/>
                          </a:solidFill>
                          <a:latin typeface="Century Gothic" panose="020B0502020202020204" pitchFamily="34" charset="0"/>
                          <a:ea typeface="+mn-ea"/>
                          <a:cs typeface="+mn-cs"/>
                        </a:rPr>
                        <a:t>31 March 2021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r>
                        <a:rPr lang="en-US" sz="1200" b="0" i="0" u="none" strike="noStrike" kern="1200" baseline="0" dirty="0">
                          <a:solidFill>
                            <a:schemeClr val="dk1"/>
                          </a:solidFill>
                          <a:latin typeface="Century Gothic" panose="020B0502020202020204" pitchFamily="34" charset="0"/>
                          <a:ea typeface="+mn-ea"/>
                          <a:cs typeface="+mn-cs"/>
                        </a:rPr>
                        <a:t>17 capacity building</a:t>
                      </a:r>
                    </a:p>
                    <a:p>
                      <a:r>
                        <a:rPr lang="en-US" sz="1200" b="0" i="0" u="none" strike="noStrike" kern="1200" baseline="0" dirty="0">
                          <a:solidFill>
                            <a:schemeClr val="dk1"/>
                          </a:solidFill>
                          <a:latin typeface="Century Gothic" panose="020B0502020202020204" pitchFamily="34" charset="0"/>
                          <a:ea typeface="+mn-ea"/>
                          <a:cs typeface="+mn-cs"/>
                        </a:rPr>
                        <a:t>initiatives for</a:t>
                      </a:r>
                    </a:p>
                    <a:p>
                      <a:r>
                        <a:rPr lang="en-US" sz="1200" b="0" i="0" u="none" strike="noStrike" kern="1200" baseline="0" dirty="0">
                          <a:solidFill>
                            <a:schemeClr val="dk1"/>
                          </a:solidFill>
                          <a:latin typeface="Century Gothic" panose="020B0502020202020204" pitchFamily="34" charset="0"/>
                          <a:ea typeface="+mn-ea"/>
                          <a:cs typeface="+mn-cs"/>
                        </a:rPr>
                        <a:t>international</a:t>
                      </a:r>
                    </a:p>
                    <a:p>
                      <a:r>
                        <a:rPr lang="en-US" sz="1200" b="0" i="0" u="none" strike="noStrike" kern="1200" baseline="0" dirty="0">
                          <a:solidFill>
                            <a:schemeClr val="dk1"/>
                          </a:solidFill>
                          <a:latin typeface="Century Gothic" panose="020B0502020202020204" pitchFamily="34" charset="0"/>
                          <a:ea typeface="+mn-ea"/>
                          <a:cs typeface="+mn-cs"/>
                        </a:rPr>
                        <a:t>cooperation</a:t>
                      </a:r>
                    </a:p>
                    <a:p>
                      <a:r>
                        <a:rPr lang="en-US" sz="1200" b="0" i="0" u="none" strike="noStrike" kern="1200" baseline="0" dirty="0">
                          <a:solidFill>
                            <a:schemeClr val="dk1"/>
                          </a:solidFill>
                          <a:latin typeface="Century Gothic" panose="020B0502020202020204" pitchFamily="34" charset="0"/>
                          <a:ea typeface="+mn-ea"/>
                          <a:cs typeface="+mn-cs"/>
                        </a:rPr>
                        <a:t>specifically</a:t>
                      </a:r>
                    </a:p>
                    <a:p>
                      <a:r>
                        <a:rPr lang="en-US" sz="1200" b="0" i="0" u="none" strike="noStrike" kern="1200" baseline="0" dirty="0">
                          <a:solidFill>
                            <a:schemeClr val="dk1"/>
                          </a:solidFill>
                          <a:latin typeface="Century Gothic" panose="020B0502020202020204" pitchFamily="34" charset="0"/>
                          <a:ea typeface="+mn-ea"/>
                          <a:cs typeface="+mn-cs"/>
                        </a:rPr>
                        <a:t>targeting</a:t>
                      </a:r>
                    </a:p>
                    <a:p>
                      <a:r>
                        <a:rPr lang="en-US" sz="1200" b="0" i="0" u="none" strike="noStrike" kern="1200" baseline="0" dirty="0">
                          <a:solidFill>
                            <a:schemeClr val="dk1"/>
                          </a:solidFill>
                          <a:latin typeface="Century Gothic" panose="020B0502020202020204" pitchFamily="34" charset="0"/>
                          <a:ea typeface="+mn-ea"/>
                          <a:cs typeface="+mn-cs"/>
                        </a:rPr>
                        <a:t>historically</a:t>
                      </a:r>
                    </a:p>
                    <a:p>
                      <a:r>
                        <a:rPr lang="en-US" sz="1200" b="0" i="0" u="none" strike="noStrike" kern="1200" baseline="0" dirty="0">
                          <a:solidFill>
                            <a:schemeClr val="dk1"/>
                          </a:solidFill>
                          <a:latin typeface="Century Gothic" panose="020B0502020202020204" pitchFamily="34" charset="0"/>
                          <a:ea typeface="+mn-ea"/>
                          <a:cs typeface="+mn-cs"/>
                        </a:rPr>
                        <a:t>disadvantaged</a:t>
                      </a:r>
                    </a:p>
                    <a:p>
                      <a:r>
                        <a:rPr lang="en-US" sz="1200" b="0" i="0" u="none" strike="noStrike" kern="1200" baseline="0" dirty="0">
                          <a:solidFill>
                            <a:schemeClr val="dk1"/>
                          </a:solidFill>
                          <a:latin typeface="Century Gothic" panose="020B0502020202020204" pitchFamily="34" charset="0"/>
                          <a:ea typeface="+mn-ea"/>
                          <a:cs typeface="+mn-cs"/>
                        </a:rPr>
                        <a:t>institutions and</a:t>
                      </a:r>
                    </a:p>
                    <a:p>
                      <a:r>
                        <a:rPr lang="en-US" sz="1200" b="0" i="0" u="none" strike="noStrike" kern="1200" baseline="0" dirty="0">
                          <a:solidFill>
                            <a:schemeClr val="dk1"/>
                          </a:solidFill>
                          <a:latin typeface="Century Gothic" panose="020B0502020202020204" pitchFamily="34" charset="0"/>
                          <a:ea typeface="+mn-ea"/>
                          <a:cs typeface="+mn-cs"/>
                        </a:rPr>
                        <a:t>individuals by</a:t>
                      </a:r>
                    </a:p>
                    <a:p>
                      <a:r>
                        <a:rPr lang="en-US" sz="1200" b="0" i="0" u="none" strike="noStrike" kern="1200" baseline="0" dirty="0">
                          <a:solidFill>
                            <a:schemeClr val="dk1"/>
                          </a:solidFill>
                          <a:latin typeface="Century Gothic" panose="020B0502020202020204" pitchFamily="34" charset="0"/>
                          <a:ea typeface="+mn-ea"/>
                          <a:cs typeface="+mn-cs"/>
                        </a:rPr>
                        <a:t>31 March 2021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r>
                        <a:rPr lang="en-US" sz="1200" dirty="0">
                          <a:latin typeface="Century Gothic" panose="020B0502020202020204" pitchFamily="34" charset="0"/>
                        </a:rPr>
                        <a:t>Due to COVID restrictions engagement opportunities with HDIs were limited as a result of connectivity in rural areas. </a:t>
                      </a:r>
                      <a:endParaRPr lang="en-ZA" sz="1200" dirty="0">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r>
                        <a:rPr lang="en-ZA" sz="1200" b="1" dirty="0">
                          <a:latin typeface="Century Gothic" panose="020B0502020202020204" pitchFamily="34" charset="0"/>
                        </a:rPr>
                        <a:t>Not Achieved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r>
                        <a:rPr lang="en-ZA" sz="1200" b="1" dirty="0">
                          <a:latin typeface="Century Gothic" panose="020B0502020202020204" pitchFamily="34" charset="0"/>
                        </a:rPr>
                        <a:t>Process delays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xmlns="" val="1351206160"/>
                  </a:ext>
                </a:extLst>
              </a:tr>
              <a:tr h="1417778">
                <a:tc>
                  <a:txBody>
                    <a:bodyPr/>
                    <a:lstStyle/>
                    <a:p>
                      <a:pPr marL="0" marR="0" indent="0" algn="l" defTabSz="912114"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Century Gothic" panose="020B0502020202020204" pitchFamily="34" charset="0"/>
                          <a:ea typeface="+mn-ea"/>
                          <a:cs typeface="+mn-cs"/>
                        </a:rPr>
                        <a:t>Regulations</a:t>
                      </a:r>
                    </a:p>
                    <a:p>
                      <a:pPr marL="0" marR="0" indent="0" algn="l" defTabSz="912114"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Century Gothic" panose="020B0502020202020204" pitchFamily="34" charset="0"/>
                          <a:ea typeface="+mn-ea"/>
                          <a:cs typeface="+mn-cs"/>
                        </a:rPr>
                        <a:t>for the IK Act</a:t>
                      </a:r>
                    </a:p>
                    <a:p>
                      <a:pPr marL="0" marR="0" indent="0" algn="l" defTabSz="912114"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Century Gothic" panose="020B0502020202020204" pitchFamily="34" charset="0"/>
                          <a:ea typeface="+mn-ea"/>
                          <a:cs typeface="+mn-cs"/>
                        </a:rPr>
                        <a:t>approved by the</a:t>
                      </a:r>
                    </a:p>
                    <a:p>
                      <a:pPr marL="0" marR="0" indent="0" algn="l" defTabSz="912114"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Century Gothic" panose="020B0502020202020204" pitchFamily="34" charset="0"/>
                          <a:ea typeface="+mn-ea"/>
                          <a:cs typeface="+mn-cs"/>
                        </a:rPr>
                        <a:t>Minister by</a:t>
                      </a:r>
                    </a:p>
                    <a:p>
                      <a:pPr marL="0" marR="0" indent="0" algn="l" defTabSz="912114"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Century Gothic" panose="020B0502020202020204" pitchFamily="34" charset="0"/>
                          <a:ea typeface="+mn-ea"/>
                          <a:cs typeface="+mn-cs"/>
                        </a:rPr>
                        <a:t>31 March 2021</a:t>
                      </a:r>
                      <a:r>
                        <a:rPr lang="en-US" sz="1100" b="0" i="0" u="none" strike="noStrike" kern="1200" baseline="0" dirty="0">
                          <a:solidFill>
                            <a:schemeClr val="dk1"/>
                          </a:solidFill>
                          <a:latin typeface="Century Gothic" panose="020B0502020202020204" pitchFamily="34" charset="0"/>
                          <a:ea typeface="+mn-ea"/>
                          <a:cs typeface="+mn-cs"/>
                        </a:rPr>
                        <a:t>	</a:t>
                      </a:r>
                    </a:p>
                    <a:p>
                      <a:r>
                        <a:rPr lang="en-US" sz="1100" b="0" i="0" u="none" strike="noStrike" kern="1200" baseline="0" dirty="0">
                          <a:solidFill>
                            <a:schemeClr val="dk1"/>
                          </a:solidFill>
                          <a:latin typeface="Century Gothic" panose="020B0502020202020204" pitchFamily="34" charset="0"/>
                          <a:ea typeface="+mn-ea"/>
                          <a:cs typeface="+mn-cs"/>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r>
                        <a:rPr lang="en-US" sz="1200" b="0" i="0" u="none" strike="noStrike" kern="1200" baseline="0" dirty="0">
                          <a:solidFill>
                            <a:schemeClr val="dk1"/>
                          </a:solidFill>
                          <a:latin typeface="Century Gothic" panose="020B0502020202020204" pitchFamily="34" charset="0"/>
                          <a:ea typeface="+mn-ea"/>
                          <a:cs typeface="+mn-cs"/>
                        </a:rPr>
                        <a:t>The Minister could not approve the IK Act Regulations due to internal delays in finalising the regulations for consultations to take place. On 10 March 2021, EXCO</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r>
                        <a:rPr lang="en-US" sz="1200" b="0" i="0" u="none" strike="noStrike" kern="1200" baseline="0" dirty="0">
                          <a:solidFill>
                            <a:schemeClr val="dk1"/>
                          </a:solidFill>
                          <a:latin typeface="Century Gothic" panose="020B0502020202020204" pitchFamily="34" charset="0"/>
                          <a:ea typeface="+mn-ea"/>
                          <a:cs typeface="+mn-cs"/>
                        </a:rPr>
                        <a:t>Due to internal delays in finalising the IK Act Regulations, the outputs were not achieved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r>
                        <a:rPr lang="en-US" sz="1200" b="1" dirty="0">
                          <a:latin typeface="Century Gothic" panose="020B0502020202020204" pitchFamily="34" charset="0"/>
                        </a:rPr>
                        <a:t>Not Achieved</a:t>
                      </a:r>
                      <a:endParaRPr lang="en-ZA" sz="1200" b="1" dirty="0">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r>
                        <a:rPr lang="en-US" sz="1200" b="1" dirty="0">
                          <a:latin typeface="Century Gothic" panose="020B0502020202020204" pitchFamily="34" charset="0"/>
                        </a:rPr>
                        <a:t>Ineffectiveness</a:t>
                      </a:r>
                      <a:r>
                        <a:rPr lang="en-US" sz="1200" b="1" baseline="0" dirty="0">
                          <a:latin typeface="Century Gothic" panose="020B0502020202020204" pitchFamily="34" charset="0"/>
                        </a:rPr>
                        <a:t> of Implementers</a:t>
                      </a:r>
                      <a:endParaRPr lang="en-ZA" sz="1200" b="1" dirty="0">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xmlns="" val="835982524"/>
                  </a:ext>
                </a:extLst>
              </a:tr>
              <a:tr h="1687343">
                <a:tc>
                  <a:txBody>
                    <a:bodyPr/>
                    <a:lstStyle/>
                    <a:p>
                      <a:r>
                        <a:rPr lang="en-US" sz="1200" b="0" i="0" u="none" strike="noStrike" kern="1200" baseline="0" dirty="0">
                          <a:solidFill>
                            <a:schemeClr val="dk1"/>
                          </a:solidFill>
                          <a:latin typeface="Century Gothic" panose="020B0502020202020204" pitchFamily="34" charset="0"/>
                          <a:ea typeface="+mn-ea"/>
                          <a:cs typeface="+mn-cs"/>
                        </a:rPr>
                        <a:t>12 strategic</a:t>
                      </a:r>
                    </a:p>
                    <a:p>
                      <a:r>
                        <a:rPr lang="en-US" sz="1200" b="0" i="0" u="none" strike="noStrike" kern="1200" baseline="0" dirty="0">
                          <a:solidFill>
                            <a:schemeClr val="dk1"/>
                          </a:solidFill>
                          <a:latin typeface="Century Gothic" panose="020B0502020202020204" pitchFamily="34" charset="0"/>
                          <a:ea typeface="+mn-ea"/>
                          <a:cs typeface="+mn-cs"/>
                        </a:rPr>
                        <a:t>and technical</a:t>
                      </a:r>
                    </a:p>
                    <a:p>
                      <a:r>
                        <a:rPr lang="en-US" sz="1200" b="0" i="0" u="none" strike="noStrike" kern="1200" baseline="0" dirty="0">
                          <a:solidFill>
                            <a:schemeClr val="dk1"/>
                          </a:solidFill>
                          <a:latin typeface="Century Gothic" panose="020B0502020202020204" pitchFamily="34" charset="0"/>
                          <a:ea typeface="+mn-ea"/>
                          <a:cs typeface="+mn-cs"/>
                        </a:rPr>
                        <a:t>engagements</a:t>
                      </a:r>
                    </a:p>
                    <a:p>
                      <a:r>
                        <a:rPr lang="en-US" sz="1200" b="0" i="0" u="none" strike="noStrike" kern="1200" baseline="0" dirty="0">
                          <a:solidFill>
                            <a:schemeClr val="dk1"/>
                          </a:solidFill>
                          <a:latin typeface="Century Gothic" panose="020B0502020202020204" pitchFamily="34" charset="0"/>
                          <a:ea typeface="+mn-ea"/>
                          <a:cs typeface="+mn-cs"/>
                        </a:rPr>
                        <a:t>with NRF,</a:t>
                      </a:r>
                    </a:p>
                    <a:p>
                      <a:r>
                        <a:rPr lang="en-US" sz="1200" b="0" i="0" u="none" strike="noStrike" kern="1200" baseline="0" dirty="0">
                          <a:solidFill>
                            <a:schemeClr val="dk1"/>
                          </a:solidFill>
                          <a:latin typeface="Century Gothic" panose="020B0502020202020204" pitchFamily="34" charset="0"/>
                          <a:ea typeface="+mn-ea"/>
                          <a:cs typeface="+mn-cs"/>
                        </a:rPr>
                        <a:t>SACNASP and</a:t>
                      </a:r>
                    </a:p>
                    <a:p>
                      <a:r>
                        <a:rPr lang="en-US" sz="1200" b="0" i="0" u="none" strike="noStrike" kern="1200" baseline="0" dirty="0">
                          <a:solidFill>
                            <a:schemeClr val="dk1"/>
                          </a:solidFill>
                          <a:latin typeface="Century Gothic" panose="020B0502020202020204" pitchFamily="34" charset="0"/>
                          <a:ea typeface="+mn-ea"/>
                          <a:cs typeface="+mn-cs"/>
                        </a:rPr>
                        <a:t>ASSAf to ensure</a:t>
                      </a:r>
                    </a:p>
                    <a:p>
                      <a:r>
                        <a:rPr lang="en-US" sz="1200" b="0" i="0" u="none" strike="noStrike" kern="1200" baseline="0" dirty="0">
                          <a:solidFill>
                            <a:schemeClr val="dk1"/>
                          </a:solidFill>
                          <a:latin typeface="Century Gothic" panose="020B0502020202020204" pitchFamily="34" charset="0"/>
                          <a:ea typeface="+mn-ea"/>
                          <a:cs typeface="+mn-cs"/>
                        </a:rPr>
                        <a:t>alignment to</a:t>
                      </a:r>
                    </a:p>
                    <a:p>
                      <a:r>
                        <a:rPr lang="en-US" sz="1200" b="0" i="0" u="none" strike="noStrike" kern="1200" baseline="0" dirty="0">
                          <a:solidFill>
                            <a:schemeClr val="dk1"/>
                          </a:solidFill>
                          <a:latin typeface="Century Gothic" panose="020B0502020202020204" pitchFamily="34" charset="0"/>
                          <a:ea typeface="+mn-ea"/>
                          <a:cs typeface="+mn-cs"/>
                        </a:rPr>
                        <a:t>national priorities</a:t>
                      </a:r>
                    </a:p>
                    <a:p>
                      <a:r>
                        <a:rPr lang="en-US" sz="1200" b="0" i="0" u="none" strike="noStrike" kern="1200" baseline="0" dirty="0">
                          <a:solidFill>
                            <a:schemeClr val="dk1"/>
                          </a:solidFill>
                          <a:latin typeface="Century Gothic" panose="020B0502020202020204" pitchFamily="34" charset="0"/>
                          <a:ea typeface="+mn-ea"/>
                          <a:cs typeface="+mn-cs"/>
                        </a:rPr>
                        <a:t>by 31 March 2021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r>
                        <a:rPr lang="en-US" sz="1200" b="0" i="0" u="none" strike="noStrike" kern="1200" baseline="0" dirty="0">
                          <a:solidFill>
                            <a:schemeClr val="dk1"/>
                          </a:solidFill>
                          <a:latin typeface="Century Gothic" panose="020B0502020202020204" pitchFamily="34" charset="0"/>
                          <a:ea typeface="+mn-ea"/>
                          <a:cs typeface="+mn-cs"/>
                        </a:rPr>
                        <a:t>9 strategic</a:t>
                      </a:r>
                    </a:p>
                    <a:p>
                      <a:r>
                        <a:rPr lang="en-US" sz="1200" b="0" i="0" u="none" strike="noStrike" kern="1200" baseline="0" dirty="0">
                          <a:solidFill>
                            <a:schemeClr val="dk1"/>
                          </a:solidFill>
                          <a:latin typeface="Century Gothic" panose="020B0502020202020204" pitchFamily="34" charset="0"/>
                          <a:ea typeface="+mn-ea"/>
                          <a:cs typeface="+mn-cs"/>
                        </a:rPr>
                        <a:t>and technical</a:t>
                      </a:r>
                    </a:p>
                    <a:p>
                      <a:r>
                        <a:rPr lang="en-US" sz="1200" b="0" i="0" u="none" strike="noStrike" kern="1200" baseline="0" dirty="0">
                          <a:solidFill>
                            <a:schemeClr val="dk1"/>
                          </a:solidFill>
                          <a:latin typeface="Century Gothic" panose="020B0502020202020204" pitchFamily="34" charset="0"/>
                          <a:ea typeface="+mn-ea"/>
                          <a:cs typeface="+mn-cs"/>
                        </a:rPr>
                        <a:t>engagements</a:t>
                      </a:r>
                    </a:p>
                    <a:p>
                      <a:r>
                        <a:rPr lang="en-US" sz="1200" b="0" i="0" u="none" strike="noStrike" kern="1200" baseline="0" dirty="0">
                          <a:solidFill>
                            <a:schemeClr val="dk1"/>
                          </a:solidFill>
                          <a:latin typeface="Century Gothic" panose="020B0502020202020204" pitchFamily="34" charset="0"/>
                          <a:ea typeface="+mn-ea"/>
                          <a:cs typeface="+mn-cs"/>
                        </a:rPr>
                        <a:t>with NRF,</a:t>
                      </a:r>
                    </a:p>
                    <a:p>
                      <a:r>
                        <a:rPr lang="en-US" sz="1200" b="0" i="0" u="none" strike="noStrike" kern="1200" baseline="0" dirty="0">
                          <a:solidFill>
                            <a:schemeClr val="dk1"/>
                          </a:solidFill>
                          <a:latin typeface="Century Gothic" panose="020B0502020202020204" pitchFamily="34" charset="0"/>
                          <a:ea typeface="+mn-ea"/>
                          <a:cs typeface="+mn-cs"/>
                        </a:rPr>
                        <a:t>SACNASP and</a:t>
                      </a:r>
                    </a:p>
                    <a:p>
                      <a:r>
                        <a:rPr lang="en-US" sz="1200" b="0" i="0" u="none" strike="noStrike" kern="1200" baseline="0" dirty="0">
                          <a:solidFill>
                            <a:schemeClr val="dk1"/>
                          </a:solidFill>
                          <a:latin typeface="Century Gothic" panose="020B0502020202020204" pitchFamily="34" charset="0"/>
                          <a:ea typeface="+mn-ea"/>
                          <a:cs typeface="+mn-cs"/>
                        </a:rPr>
                        <a:t>ASSAf to ensure</a:t>
                      </a:r>
                    </a:p>
                    <a:p>
                      <a:r>
                        <a:rPr lang="en-US" sz="1200" b="0" i="0" u="none" strike="noStrike" kern="1200" baseline="0" dirty="0">
                          <a:solidFill>
                            <a:schemeClr val="dk1"/>
                          </a:solidFill>
                          <a:latin typeface="Century Gothic" panose="020B0502020202020204" pitchFamily="34" charset="0"/>
                          <a:ea typeface="+mn-ea"/>
                          <a:cs typeface="+mn-cs"/>
                        </a:rPr>
                        <a:t>alignment to</a:t>
                      </a:r>
                    </a:p>
                    <a:p>
                      <a:r>
                        <a:rPr lang="en-US" sz="1200" b="0" i="0" u="none" strike="noStrike" kern="1200" baseline="0" dirty="0">
                          <a:solidFill>
                            <a:schemeClr val="dk1"/>
                          </a:solidFill>
                          <a:latin typeface="Century Gothic" panose="020B0502020202020204" pitchFamily="34" charset="0"/>
                          <a:ea typeface="+mn-ea"/>
                          <a:cs typeface="+mn-cs"/>
                        </a:rPr>
                        <a:t>national priorities</a:t>
                      </a:r>
                    </a:p>
                    <a:p>
                      <a:r>
                        <a:rPr lang="en-US" sz="1200" b="0" i="0" u="none" strike="noStrike" kern="1200" baseline="0" dirty="0">
                          <a:solidFill>
                            <a:schemeClr val="dk1"/>
                          </a:solidFill>
                          <a:latin typeface="Century Gothic" panose="020B0502020202020204" pitchFamily="34" charset="0"/>
                          <a:ea typeface="+mn-ea"/>
                          <a:cs typeface="+mn-cs"/>
                        </a:rPr>
                        <a:t>by 31 March 2021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r>
                        <a:rPr lang="en-US" sz="1200" b="0" i="0" u="none" strike="noStrike" kern="1200" baseline="0" dirty="0">
                          <a:solidFill>
                            <a:schemeClr val="dk1"/>
                          </a:solidFill>
                          <a:latin typeface="Century Gothic" panose="020B0502020202020204" pitchFamily="34" charset="0"/>
                          <a:ea typeface="+mn-ea"/>
                          <a:cs typeface="+mn-cs"/>
                        </a:rPr>
                        <a:t>Some institutions could not hold meetings in quarter one and quarter two</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r>
                        <a:rPr lang="en-ZA" sz="1200" b="1" dirty="0">
                          <a:latin typeface="Century Gothic" panose="020B0502020202020204" pitchFamily="34" charset="0"/>
                        </a:rPr>
                        <a:t>Not Achieved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r>
                        <a:rPr lang="en-ZA" sz="1200" b="1" dirty="0">
                          <a:latin typeface="Century Gothic" panose="020B0502020202020204" pitchFamily="34" charset="0"/>
                        </a:rPr>
                        <a:t>Process delays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xmlns="" val="1552633170"/>
                  </a:ext>
                </a:extLst>
              </a:tr>
            </a:tbl>
          </a:graphicData>
        </a:graphic>
      </p:graphicFrame>
      <p:sp>
        <p:nvSpPr>
          <p:cNvPr id="8" name="Content Placeholder 2">
            <a:extLst>
              <a:ext uri="{FF2B5EF4-FFF2-40B4-BE49-F238E27FC236}">
                <a16:creationId xmlns:a16="http://schemas.microsoft.com/office/drawing/2014/main" xmlns="" id="{39DCBF69-C2B0-4302-9AD9-1FE8D86EEB0F}"/>
              </a:ext>
            </a:extLst>
          </p:cNvPr>
          <p:cNvSpPr txBox="1">
            <a:spLocks/>
          </p:cNvSpPr>
          <p:nvPr/>
        </p:nvSpPr>
        <p:spPr>
          <a:xfrm>
            <a:off x="189412" y="551768"/>
            <a:ext cx="3301040" cy="304800"/>
          </a:xfrm>
          <a:prstGeom prst="rect">
            <a:avLst/>
          </a:prstGeom>
          <a:solidFill>
            <a:srgbClr val="FFC000"/>
          </a:solidFill>
        </p:spPr>
        <p:txBody>
          <a:bodyPr vert="horz" lIns="91440" tIns="45720" rIns="91440" bIns="45720" rtlCol="0">
            <a:noAutofit/>
          </a:bodyPr>
          <a:lstStyle>
            <a:lvl1pPr marL="228029" indent="-228029" algn="l" defTabSz="912114" rtl="0" eaLnBrk="1" latinLnBrk="0" hangingPunct="1">
              <a:lnSpc>
                <a:spcPct val="90000"/>
              </a:lnSpc>
              <a:spcBef>
                <a:spcPts val="998"/>
              </a:spcBef>
              <a:buFont typeface="Arial" panose="020B0604020202020204" pitchFamily="34" charset="0"/>
              <a:buChar char="•"/>
              <a:defRPr sz="18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1pPr>
            <a:lvl2pPr marL="684086" indent="-228029" algn="l" defTabSz="912114" rtl="0" eaLnBrk="1" latinLnBrk="0" hangingPunct="1">
              <a:lnSpc>
                <a:spcPct val="90000"/>
              </a:lnSpc>
              <a:spcBef>
                <a:spcPts val="499"/>
              </a:spcBef>
              <a:buFont typeface="Arial" panose="020B0604020202020204" pitchFamily="34" charset="0"/>
              <a:buChar char="•"/>
              <a:defRPr sz="18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2pPr>
            <a:lvl3pPr marL="1140143" indent="-228029" algn="l" defTabSz="912114" rtl="0" eaLnBrk="1" latinLnBrk="0" hangingPunct="1">
              <a:lnSpc>
                <a:spcPct val="90000"/>
              </a:lnSpc>
              <a:spcBef>
                <a:spcPts val="499"/>
              </a:spcBef>
              <a:buFont typeface="Arial" panose="020B0604020202020204" pitchFamily="34" charset="0"/>
              <a:buChar char="•"/>
              <a:defRPr sz="18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3pPr>
            <a:lvl4pPr marL="1596200" indent="-228029" algn="l" defTabSz="912114" rtl="0" eaLnBrk="1" latinLnBrk="0" hangingPunct="1">
              <a:lnSpc>
                <a:spcPct val="90000"/>
              </a:lnSpc>
              <a:spcBef>
                <a:spcPts val="499"/>
              </a:spcBef>
              <a:buFont typeface="Arial" panose="020B0604020202020204" pitchFamily="34" charset="0"/>
              <a:buChar char="•"/>
              <a:defRPr sz="18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4pPr>
            <a:lvl5pPr marL="2052257" indent="-228029" algn="l" defTabSz="912114" rtl="0" eaLnBrk="1" latinLnBrk="0" hangingPunct="1">
              <a:lnSpc>
                <a:spcPct val="90000"/>
              </a:lnSpc>
              <a:spcBef>
                <a:spcPts val="499"/>
              </a:spcBef>
              <a:buFont typeface="Arial" panose="020B0604020202020204" pitchFamily="34" charset="0"/>
              <a:buChar char="•"/>
              <a:defRPr sz="18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5pPr>
            <a:lvl6pPr marL="2508314"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en-US" sz="1600" b="1" dirty="0">
                <a:solidFill>
                  <a:schemeClr val="tx1"/>
                </a:solidFill>
                <a:latin typeface="Century Gothic" panose="020B0502020202020204" pitchFamily="34" charset="0"/>
              </a:rPr>
              <a:t>Annual targets not achieved</a:t>
            </a:r>
            <a:r>
              <a:rPr lang="en-GB" sz="1600" b="1" dirty="0">
                <a:solidFill>
                  <a:schemeClr val="tx1"/>
                </a:solidFill>
                <a:latin typeface="Century Gothic" panose="020B0502020202020204" pitchFamily="34" charset="0"/>
              </a:rPr>
              <a:t> </a:t>
            </a:r>
            <a:endParaRPr lang="en-ZA" sz="16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xmlns="" val="31476282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3846AF59-615F-4976-9067-98E26A50B848}"/>
              </a:ext>
            </a:extLst>
          </p:cNvPr>
          <p:cNvSpPr>
            <a:spLocks noGrp="1"/>
          </p:cNvSpPr>
          <p:nvPr>
            <p:ph type="sldNum" sz="quarter" idx="12"/>
          </p:nvPr>
        </p:nvSpPr>
        <p:spPr/>
        <p:txBody>
          <a:bodyPr/>
          <a:lstStyle/>
          <a:p>
            <a:fld id="{6BEAD508-187F-9C41-8168-FD791BBC9830}" type="slidenum">
              <a:rPr lang="en-US" smtClean="0"/>
              <a:pPr/>
              <a:t>38</a:t>
            </a:fld>
            <a:endParaRPr lang="en-US" dirty="0"/>
          </a:p>
        </p:txBody>
      </p:sp>
      <p:sp>
        <p:nvSpPr>
          <p:cNvPr id="5" name="Title 1">
            <a:extLst>
              <a:ext uri="{FF2B5EF4-FFF2-40B4-BE49-F238E27FC236}">
                <a16:creationId xmlns:a16="http://schemas.microsoft.com/office/drawing/2014/main" xmlns="" id="{071FDCC5-9659-4CD0-A470-5E788227FEF5}"/>
              </a:ext>
            </a:extLst>
          </p:cNvPr>
          <p:cNvSpPr>
            <a:spLocks noGrp="1"/>
          </p:cNvSpPr>
          <p:nvPr>
            <p:ph type="title"/>
          </p:nvPr>
        </p:nvSpPr>
        <p:spPr>
          <a:xfrm>
            <a:off x="0" y="47726"/>
            <a:ext cx="9143999" cy="504042"/>
          </a:xfrm>
        </p:spPr>
        <p:txBody>
          <a:bodyPr>
            <a:noAutofit/>
          </a:bodyPr>
          <a:lstStyle/>
          <a:p>
            <a:pPr marL="101600">
              <a:lnSpc>
                <a:spcPct val="80000"/>
              </a:lnSpc>
              <a:spcBef>
                <a:spcPts val="850"/>
              </a:spcBef>
            </a:pPr>
            <a:r>
              <a:rPr lang="en-US" sz="3200" b="1" dirty="0">
                <a:latin typeface="Century Gothic" panose="020B0502020202020204" pitchFamily="34" charset="0"/>
                <a:sym typeface="Helvetica Neue" charset="0"/>
              </a:rPr>
              <a:t>DSI’s Underperformance Overview</a:t>
            </a:r>
            <a:r>
              <a:rPr lang="en-US" sz="3000" dirty="0">
                <a:latin typeface="Century Gothic" panose="020B0502020202020204" pitchFamily="34" charset="0"/>
              </a:rPr>
              <a:t/>
            </a:r>
            <a:br>
              <a:rPr lang="en-US" sz="3000" dirty="0">
                <a:latin typeface="Century Gothic" panose="020B0502020202020204" pitchFamily="34" charset="0"/>
              </a:rPr>
            </a:br>
            <a:r>
              <a:rPr lang="en-US" sz="3000" dirty="0">
                <a:latin typeface="Century Gothic" panose="020B0502020202020204" pitchFamily="34" charset="0"/>
              </a:rPr>
              <a:t/>
            </a:r>
            <a:br>
              <a:rPr lang="en-US" sz="3000" dirty="0">
                <a:latin typeface="Century Gothic" panose="020B0502020202020204" pitchFamily="34" charset="0"/>
              </a:rPr>
            </a:br>
            <a:endParaRPr lang="en-US" sz="3000" b="1" dirty="0">
              <a:latin typeface="Century Gothic" panose="020B0502020202020204" pitchFamily="34" charset="0"/>
            </a:endParaRPr>
          </a:p>
        </p:txBody>
      </p:sp>
      <p:sp>
        <p:nvSpPr>
          <p:cNvPr id="6" name="Content Placeholder 2">
            <a:extLst>
              <a:ext uri="{FF2B5EF4-FFF2-40B4-BE49-F238E27FC236}">
                <a16:creationId xmlns:a16="http://schemas.microsoft.com/office/drawing/2014/main" xmlns="" id="{39DCBF69-C2B0-4302-9AD9-1FE8D86EEB0F}"/>
              </a:ext>
            </a:extLst>
          </p:cNvPr>
          <p:cNvSpPr>
            <a:spLocks noGrp="1"/>
          </p:cNvSpPr>
          <p:nvPr>
            <p:ph idx="1"/>
          </p:nvPr>
        </p:nvSpPr>
        <p:spPr>
          <a:xfrm>
            <a:off x="5648" y="1008085"/>
            <a:ext cx="9143999" cy="5832453"/>
          </a:xfrm>
        </p:spPr>
        <p:txBody>
          <a:bodyPr>
            <a:noAutofit/>
          </a:bodyPr>
          <a:lstStyle/>
          <a:p>
            <a:pPr marL="0" indent="0">
              <a:lnSpc>
                <a:spcPct val="110000"/>
              </a:lnSpc>
              <a:buNone/>
            </a:pPr>
            <a:endParaRPr lang="en-ZA" sz="1600" b="1" dirty="0">
              <a:solidFill>
                <a:schemeClr val="tx1"/>
              </a:solidFill>
              <a:latin typeface="Century Gothic" panose="020B0502020202020204" pitchFamily="34" charset="0"/>
            </a:endParaRPr>
          </a:p>
        </p:txBody>
      </p:sp>
      <p:graphicFrame>
        <p:nvGraphicFramePr>
          <p:cNvPr id="7" name="Content Placeholder 3">
            <a:extLst>
              <a:ext uri="{FF2B5EF4-FFF2-40B4-BE49-F238E27FC236}">
                <a16:creationId xmlns:a16="http://schemas.microsoft.com/office/drawing/2014/main" xmlns="" id="{D5248872-2BE7-4130-B81C-B11EEA550F55}"/>
              </a:ext>
            </a:extLst>
          </p:cNvPr>
          <p:cNvGraphicFramePr>
            <a:graphicFrameLocks noGrp="1"/>
          </p:cNvGraphicFramePr>
          <p:nvPr>
            <p:extLst>
              <p:ext uri="{D42A27DB-BD31-4B8C-83A1-F6EECF244321}">
                <p14:modId xmlns:p14="http://schemas.microsoft.com/office/powerpoint/2010/main" xmlns="" val="2389638643"/>
              </p:ext>
            </p:extLst>
          </p:nvPr>
        </p:nvGraphicFramePr>
        <p:xfrm>
          <a:off x="0" y="1065914"/>
          <a:ext cx="9144001" cy="5674588"/>
        </p:xfrm>
        <a:graphic>
          <a:graphicData uri="http://schemas.openxmlformats.org/drawingml/2006/table">
            <a:tbl>
              <a:tblPr/>
              <a:tblGrid>
                <a:gridCol w="1764632">
                  <a:extLst>
                    <a:ext uri="{9D8B030D-6E8A-4147-A177-3AD203B41FA5}">
                      <a16:colId xmlns:a16="http://schemas.microsoft.com/office/drawing/2014/main" xmlns="" val="20000"/>
                    </a:ext>
                  </a:extLst>
                </a:gridCol>
                <a:gridCol w="1764631">
                  <a:extLst>
                    <a:ext uri="{9D8B030D-6E8A-4147-A177-3AD203B41FA5}">
                      <a16:colId xmlns:a16="http://schemas.microsoft.com/office/drawing/2014/main" xmlns="" val="20001"/>
                    </a:ext>
                  </a:extLst>
                </a:gridCol>
                <a:gridCol w="3027507">
                  <a:extLst>
                    <a:ext uri="{9D8B030D-6E8A-4147-A177-3AD203B41FA5}">
                      <a16:colId xmlns:a16="http://schemas.microsoft.com/office/drawing/2014/main" xmlns="" val="20002"/>
                    </a:ext>
                  </a:extLst>
                </a:gridCol>
                <a:gridCol w="1020017">
                  <a:extLst>
                    <a:ext uri="{9D8B030D-6E8A-4147-A177-3AD203B41FA5}">
                      <a16:colId xmlns:a16="http://schemas.microsoft.com/office/drawing/2014/main" xmlns="" val="20003"/>
                    </a:ext>
                  </a:extLst>
                </a:gridCol>
                <a:gridCol w="1567214">
                  <a:extLst>
                    <a:ext uri="{9D8B030D-6E8A-4147-A177-3AD203B41FA5}">
                      <a16:colId xmlns:a16="http://schemas.microsoft.com/office/drawing/2014/main" xmlns="" val="20004"/>
                    </a:ext>
                  </a:extLst>
                </a:gridCol>
              </a:tblGrid>
              <a:tr h="4450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rPr>
                        <a:t>Annual  Target</a:t>
                      </a:r>
                      <a:endParaRPr kumimoji="0" lang="en-GB" altLang="en-US" sz="12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endParaRPr>
                    </a:p>
                  </a:txBody>
                  <a:tcPr marT="45659" marB="45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rPr>
                        <a:t>Annual Progress</a:t>
                      </a:r>
                      <a:endParaRPr kumimoji="0" lang="en-GB" altLang="en-US" sz="12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endParaRPr>
                    </a:p>
                  </a:txBody>
                  <a:tcPr marT="45659" marB="45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rPr>
                        <a:t>Reasons for non-achievement</a:t>
                      </a:r>
                      <a:endParaRPr kumimoji="0" lang="en-GB" altLang="en-US" sz="12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endParaRPr>
                    </a:p>
                  </a:txBody>
                  <a:tcPr marT="45659" marB="45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rPr>
                        <a:t>Status</a:t>
                      </a:r>
                      <a:endParaRPr kumimoji="0" lang="en-GB" altLang="en-US" sz="12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GB" altLang="en-US" sz="12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endParaRPr>
                    </a:p>
                  </a:txBody>
                  <a:tcPr marT="45659" marB="45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rPr>
                        <a:t>Variance Classification </a:t>
                      </a:r>
                      <a:endParaRPr kumimoji="0" lang="en-GB" altLang="en-US" sz="12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endParaRPr>
                    </a:p>
                  </a:txBody>
                  <a:tcPr marT="45659" marB="45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2582158">
                <a:tc>
                  <a:txBody>
                    <a:bodyPr/>
                    <a:lstStyle/>
                    <a:p>
                      <a:pPr marL="0" marR="0" indent="0" algn="l" defTabSz="912114"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Century Gothic" panose="020B0502020202020204" pitchFamily="34" charset="0"/>
                          <a:ea typeface="+mn-ea"/>
                          <a:cs typeface="+mn-cs"/>
                        </a:rPr>
                        <a:t>Preapproval</a:t>
                      </a:r>
                    </a:p>
                    <a:p>
                      <a:pPr marL="0" marR="0" indent="0" algn="l" defTabSz="912114"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Century Gothic" panose="020B0502020202020204" pitchFamily="34" charset="0"/>
                          <a:ea typeface="+mn-ea"/>
                          <a:cs typeface="+mn-cs"/>
                        </a:rPr>
                        <a:t>decisions</a:t>
                      </a:r>
                    </a:p>
                    <a:p>
                      <a:pPr marL="0" marR="0" indent="0" algn="l" defTabSz="912114"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Century Gothic" panose="020B0502020202020204" pitchFamily="34" charset="0"/>
                          <a:ea typeface="+mn-ea"/>
                          <a:cs typeface="+mn-cs"/>
                        </a:rPr>
                        <a:t>provided within</a:t>
                      </a:r>
                    </a:p>
                    <a:p>
                      <a:pPr marL="0" marR="0" indent="0" algn="l" defTabSz="912114"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Century Gothic" panose="020B0502020202020204" pitchFamily="34" charset="0"/>
                          <a:ea typeface="+mn-ea"/>
                          <a:cs typeface="+mn-cs"/>
                        </a:rPr>
                        <a:t>90 days from date</a:t>
                      </a:r>
                    </a:p>
                    <a:p>
                      <a:pPr marL="0" marR="0" indent="0" algn="l" defTabSz="912114"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Century Gothic" panose="020B0502020202020204" pitchFamily="34" charset="0"/>
                          <a:ea typeface="+mn-ea"/>
                          <a:cs typeface="+mn-cs"/>
                        </a:rPr>
                        <a:t>of receipt for 80%</a:t>
                      </a:r>
                    </a:p>
                    <a:p>
                      <a:pPr marL="0" marR="0" indent="0" algn="l" defTabSz="912114"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Century Gothic" panose="020B0502020202020204" pitchFamily="34" charset="0"/>
                          <a:ea typeface="+mn-ea"/>
                          <a:cs typeface="+mn-cs"/>
                        </a:rPr>
                        <a:t>of applications</a:t>
                      </a:r>
                    </a:p>
                    <a:p>
                      <a:pPr marL="0" marR="0" indent="0" algn="l" defTabSz="912114"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Century Gothic" panose="020B0502020202020204" pitchFamily="34" charset="0"/>
                          <a:ea typeface="+mn-ea"/>
                          <a:cs typeface="+mn-cs"/>
                        </a:rPr>
                        <a:t>for the R&amp;D</a:t>
                      </a:r>
                    </a:p>
                    <a:p>
                      <a:pPr marL="0" marR="0" indent="0" algn="l" defTabSz="912114"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Century Gothic" panose="020B0502020202020204" pitchFamily="34" charset="0"/>
                          <a:ea typeface="+mn-ea"/>
                          <a:cs typeface="+mn-cs"/>
                        </a:rPr>
                        <a:t>tax incentive</a:t>
                      </a:r>
                    </a:p>
                    <a:p>
                      <a:pPr marL="0" marR="0" indent="0" algn="l" defTabSz="912114"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Century Gothic" panose="020B0502020202020204" pitchFamily="34" charset="0"/>
                          <a:ea typeface="+mn-ea"/>
                          <a:cs typeface="+mn-cs"/>
                        </a:rPr>
                        <a:t>received between</a:t>
                      </a:r>
                    </a:p>
                    <a:p>
                      <a:pPr marL="0" marR="0" indent="0" algn="l" defTabSz="912114"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Century Gothic" panose="020B0502020202020204" pitchFamily="34" charset="0"/>
                          <a:ea typeface="+mn-ea"/>
                          <a:cs typeface="+mn-cs"/>
                        </a:rPr>
                        <a:t>1 January 2020</a:t>
                      </a:r>
                    </a:p>
                    <a:p>
                      <a:pPr marL="0" marR="0" indent="0" algn="l" defTabSz="912114"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Century Gothic" panose="020B0502020202020204" pitchFamily="34" charset="0"/>
                          <a:ea typeface="+mn-ea"/>
                          <a:cs typeface="+mn-cs"/>
                        </a:rPr>
                        <a:t>and 31 December</a:t>
                      </a:r>
                    </a:p>
                    <a:p>
                      <a:pPr marL="0" marR="0" indent="0" algn="l" defTabSz="912114"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Century Gothic" panose="020B0502020202020204" pitchFamily="34" charset="0"/>
                          <a:ea typeface="+mn-ea"/>
                          <a:cs typeface="+mn-cs"/>
                        </a:rPr>
                        <a:t>2020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indent="0" algn="l" defTabSz="912114"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Century Gothic" panose="020B0502020202020204" pitchFamily="34" charset="0"/>
                          <a:ea typeface="+mn-ea"/>
                          <a:cs typeface="+mn-cs"/>
                        </a:rPr>
                        <a:t>Preapproval</a:t>
                      </a:r>
                    </a:p>
                    <a:p>
                      <a:pPr marL="0" marR="0" indent="0" algn="l" defTabSz="912114"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Century Gothic" panose="020B0502020202020204" pitchFamily="34" charset="0"/>
                          <a:ea typeface="+mn-ea"/>
                          <a:cs typeface="+mn-cs"/>
                        </a:rPr>
                        <a:t>decisions</a:t>
                      </a:r>
                    </a:p>
                    <a:p>
                      <a:pPr marL="0" marR="0" indent="0" algn="l" defTabSz="912114"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Century Gothic" panose="020B0502020202020204" pitchFamily="34" charset="0"/>
                          <a:ea typeface="+mn-ea"/>
                          <a:cs typeface="+mn-cs"/>
                        </a:rPr>
                        <a:t>provided within</a:t>
                      </a:r>
                    </a:p>
                    <a:p>
                      <a:pPr marL="0" marR="0" indent="0" algn="l" defTabSz="912114"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Century Gothic" panose="020B0502020202020204" pitchFamily="34" charset="0"/>
                          <a:ea typeface="+mn-ea"/>
                          <a:cs typeface="+mn-cs"/>
                        </a:rPr>
                        <a:t>90 days from date</a:t>
                      </a:r>
                    </a:p>
                    <a:p>
                      <a:pPr marL="0" marR="0" indent="0" algn="l" defTabSz="912114"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Century Gothic" panose="020B0502020202020204" pitchFamily="34" charset="0"/>
                          <a:ea typeface="+mn-ea"/>
                          <a:cs typeface="+mn-cs"/>
                        </a:rPr>
                        <a:t>of receipt for 20.2% (or 23)</a:t>
                      </a:r>
                    </a:p>
                    <a:p>
                      <a:pPr marL="0" marR="0" indent="0" algn="l" defTabSz="912114"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Century Gothic" panose="020B0502020202020204" pitchFamily="34" charset="0"/>
                          <a:ea typeface="+mn-ea"/>
                          <a:cs typeface="+mn-cs"/>
                        </a:rPr>
                        <a:t>of the 114 </a:t>
                      </a:r>
                    </a:p>
                    <a:p>
                      <a:pPr marL="0" marR="0" indent="0" algn="l" defTabSz="912114"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Century Gothic" panose="020B0502020202020204" pitchFamily="34" charset="0"/>
                          <a:ea typeface="+mn-ea"/>
                          <a:cs typeface="+mn-cs"/>
                        </a:rPr>
                        <a:t>of applications</a:t>
                      </a:r>
                    </a:p>
                    <a:p>
                      <a:pPr marL="0" marR="0" indent="0" algn="l" defTabSz="912114"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Century Gothic" panose="020B0502020202020204" pitchFamily="34" charset="0"/>
                          <a:ea typeface="+mn-ea"/>
                          <a:cs typeface="+mn-cs"/>
                        </a:rPr>
                        <a:t>for the R&amp;D</a:t>
                      </a:r>
                    </a:p>
                    <a:p>
                      <a:pPr marL="0" marR="0" indent="0" algn="l" defTabSz="912114"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Century Gothic" panose="020B0502020202020204" pitchFamily="34" charset="0"/>
                          <a:ea typeface="+mn-ea"/>
                          <a:cs typeface="+mn-cs"/>
                        </a:rPr>
                        <a:t>tax incentive</a:t>
                      </a:r>
                    </a:p>
                    <a:p>
                      <a:pPr marL="0" marR="0" indent="0" algn="l" defTabSz="912114"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Century Gothic" panose="020B0502020202020204" pitchFamily="34" charset="0"/>
                          <a:ea typeface="+mn-ea"/>
                          <a:cs typeface="+mn-cs"/>
                        </a:rPr>
                        <a:t>received between</a:t>
                      </a:r>
                    </a:p>
                    <a:p>
                      <a:pPr marL="0" marR="0" indent="0" algn="l" defTabSz="912114"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Century Gothic" panose="020B0502020202020204" pitchFamily="34" charset="0"/>
                          <a:ea typeface="+mn-ea"/>
                          <a:cs typeface="+mn-cs"/>
                        </a:rPr>
                        <a:t>1 January 2020</a:t>
                      </a:r>
                    </a:p>
                    <a:p>
                      <a:pPr marL="0" marR="0" indent="0" algn="l" defTabSz="912114"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Century Gothic" panose="020B0502020202020204" pitchFamily="34" charset="0"/>
                          <a:ea typeface="+mn-ea"/>
                          <a:cs typeface="+mn-cs"/>
                        </a:rPr>
                        <a:t>and 31 December</a:t>
                      </a:r>
                    </a:p>
                    <a:p>
                      <a:pPr marL="0" marR="0" indent="0" algn="l" defTabSz="912114"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Century Gothic" panose="020B0502020202020204" pitchFamily="34" charset="0"/>
                          <a:ea typeface="+mn-ea"/>
                          <a:cs typeface="+mn-cs"/>
                        </a:rPr>
                        <a:t>2020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indent="0" algn="l" defTabSz="912114"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Century Gothic" panose="020B0502020202020204" pitchFamily="34" charset="0"/>
                          <a:ea typeface="+mn-ea"/>
                          <a:cs typeface="+mn-cs"/>
                        </a:rPr>
                        <a:t>Capacity within the R&amp;D Tax Incentive unit, no online system, delays caused by requests for additional information from applicants as well as adherence to the PAJA process, general delays with processing applications.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r>
                        <a:rPr lang="en-US" sz="1200" b="1" dirty="0">
                          <a:latin typeface="Century Gothic" panose="020B0502020202020204" pitchFamily="34" charset="0"/>
                        </a:rPr>
                        <a:t>Not Achieved</a:t>
                      </a:r>
                      <a:endParaRPr lang="en-ZA" sz="1200" b="1" dirty="0">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r>
                        <a:rPr lang="en-US" sz="1200" b="1" dirty="0">
                          <a:latin typeface="Century Gothic" panose="020B0502020202020204" pitchFamily="34" charset="0"/>
                        </a:rPr>
                        <a:t>Process</a:t>
                      </a:r>
                      <a:r>
                        <a:rPr lang="en-US" sz="1200" b="1" baseline="0" dirty="0">
                          <a:latin typeface="Century Gothic" panose="020B0502020202020204" pitchFamily="34" charset="0"/>
                        </a:rPr>
                        <a:t> delays</a:t>
                      </a:r>
                      <a:endParaRPr lang="en-ZA" sz="1200" b="1" dirty="0">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xmlns="" val="1351206160"/>
                  </a:ext>
                </a:extLst>
              </a:tr>
              <a:tr h="2565750">
                <a:tc>
                  <a:txBody>
                    <a:bodyPr/>
                    <a:lstStyle/>
                    <a:p>
                      <a:pPr marL="0" marR="0" indent="0" algn="l" defTabSz="912114"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Century Gothic" panose="020B0502020202020204" pitchFamily="34" charset="0"/>
                          <a:ea typeface="+mn-ea"/>
                          <a:cs typeface="+mn-cs"/>
                        </a:rPr>
                        <a:t>1 700 PYEI</a:t>
                      </a:r>
                    </a:p>
                    <a:p>
                      <a:pPr marL="0" marR="0" indent="0" algn="l" defTabSz="912114"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Century Gothic" panose="020B0502020202020204" pitchFamily="34" charset="0"/>
                          <a:ea typeface="+mn-ea"/>
                          <a:cs typeface="+mn-cs"/>
                        </a:rPr>
                        <a:t>beneficiaries by</a:t>
                      </a:r>
                    </a:p>
                    <a:p>
                      <a:pPr marL="0" marR="0" indent="0" algn="l" defTabSz="912114"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Century Gothic" panose="020B0502020202020204" pitchFamily="34" charset="0"/>
                          <a:ea typeface="+mn-ea"/>
                          <a:cs typeface="+mn-cs"/>
                        </a:rPr>
                        <a:t>31 March 2021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indent="0" algn="l" defTabSz="912114"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Century Gothic" panose="020B0502020202020204" pitchFamily="34" charset="0"/>
                          <a:ea typeface="+mn-ea"/>
                          <a:cs typeface="+mn-cs"/>
                        </a:rPr>
                        <a:t>641  PYEI</a:t>
                      </a:r>
                    </a:p>
                    <a:p>
                      <a:pPr marL="0" marR="0" indent="0" algn="l" defTabSz="912114"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Century Gothic" panose="020B0502020202020204" pitchFamily="34" charset="0"/>
                          <a:ea typeface="+mn-ea"/>
                          <a:cs typeface="+mn-cs"/>
                        </a:rPr>
                        <a:t>beneficiaries by</a:t>
                      </a:r>
                    </a:p>
                    <a:p>
                      <a:pPr marL="0" marR="0" indent="0" algn="l" defTabSz="912114"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Century Gothic" panose="020B0502020202020204" pitchFamily="34" charset="0"/>
                          <a:ea typeface="+mn-ea"/>
                          <a:cs typeface="+mn-cs"/>
                        </a:rPr>
                        <a:t>31 March 2021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indent="0" algn="l" defTabSz="912114"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Century Gothic" panose="020B0502020202020204" pitchFamily="34" charset="0"/>
                          <a:ea typeface="+mn-ea"/>
                          <a:cs typeface="+mn-cs"/>
                        </a:rPr>
                        <a:t>A new indicator introduced after the start of the financial year, that is, in July 2021 to accommodate performance requirements associated with the Presidential Employment Stimulus. The initiative initially encountered delays to the funding allocation only being finalised in September. The available funding was not sufficient to continue with the initiative and savings needed to be generated to cover the shortfall. This only happened by December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r>
                        <a:rPr lang="en-US" sz="1200" b="1" dirty="0">
                          <a:latin typeface="Century Gothic" panose="020B0502020202020204" pitchFamily="34" charset="0"/>
                        </a:rPr>
                        <a:t>Not Achieved</a:t>
                      </a:r>
                      <a:endParaRPr lang="en-ZA" sz="1200" b="1" dirty="0">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r>
                        <a:rPr lang="en-US" sz="1200" b="1" dirty="0">
                          <a:latin typeface="Century Gothic" panose="020B0502020202020204" pitchFamily="34" charset="0"/>
                        </a:rPr>
                        <a:t>Process</a:t>
                      </a:r>
                      <a:r>
                        <a:rPr lang="en-US" sz="1200" b="1" baseline="0" dirty="0">
                          <a:latin typeface="Century Gothic" panose="020B0502020202020204" pitchFamily="34" charset="0"/>
                        </a:rPr>
                        <a:t> delays</a:t>
                      </a:r>
                      <a:endParaRPr lang="en-ZA" sz="1200" b="1" dirty="0">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xmlns="" val="1552633170"/>
                  </a:ext>
                </a:extLst>
              </a:tr>
            </a:tbl>
          </a:graphicData>
        </a:graphic>
      </p:graphicFrame>
      <p:sp>
        <p:nvSpPr>
          <p:cNvPr id="8" name="Content Placeholder 2">
            <a:extLst>
              <a:ext uri="{FF2B5EF4-FFF2-40B4-BE49-F238E27FC236}">
                <a16:creationId xmlns:a16="http://schemas.microsoft.com/office/drawing/2014/main" xmlns="" id="{39DCBF69-C2B0-4302-9AD9-1FE8D86EEB0F}"/>
              </a:ext>
            </a:extLst>
          </p:cNvPr>
          <p:cNvSpPr txBox="1">
            <a:spLocks/>
          </p:cNvSpPr>
          <p:nvPr/>
        </p:nvSpPr>
        <p:spPr>
          <a:xfrm>
            <a:off x="189412" y="551768"/>
            <a:ext cx="3301040" cy="304800"/>
          </a:xfrm>
          <a:prstGeom prst="rect">
            <a:avLst/>
          </a:prstGeom>
          <a:solidFill>
            <a:srgbClr val="FFC000"/>
          </a:solidFill>
        </p:spPr>
        <p:txBody>
          <a:bodyPr vert="horz" lIns="91440" tIns="45720" rIns="91440" bIns="45720" rtlCol="0">
            <a:noAutofit/>
          </a:bodyPr>
          <a:lstStyle>
            <a:lvl1pPr marL="228029" indent="-228029" algn="l" defTabSz="912114" rtl="0" eaLnBrk="1" latinLnBrk="0" hangingPunct="1">
              <a:lnSpc>
                <a:spcPct val="90000"/>
              </a:lnSpc>
              <a:spcBef>
                <a:spcPts val="998"/>
              </a:spcBef>
              <a:buFont typeface="Arial" panose="020B0604020202020204" pitchFamily="34" charset="0"/>
              <a:buChar char="•"/>
              <a:defRPr sz="18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1pPr>
            <a:lvl2pPr marL="684086" indent="-228029" algn="l" defTabSz="912114" rtl="0" eaLnBrk="1" latinLnBrk="0" hangingPunct="1">
              <a:lnSpc>
                <a:spcPct val="90000"/>
              </a:lnSpc>
              <a:spcBef>
                <a:spcPts val="499"/>
              </a:spcBef>
              <a:buFont typeface="Arial" panose="020B0604020202020204" pitchFamily="34" charset="0"/>
              <a:buChar char="•"/>
              <a:defRPr sz="18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2pPr>
            <a:lvl3pPr marL="1140143" indent="-228029" algn="l" defTabSz="912114" rtl="0" eaLnBrk="1" latinLnBrk="0" hangingPunct="1">
              <a:lnSpc>
                <a:spcPct val="90000"/>
              </a:lnSpc>
              <a:spcBef>
                <a:spcPts val="499"/>
              </a:spcBef>
              <a:buFont typeface="Arial" panose="020B0604020202020204" pitchFamily="34" charset="0"/>
              <a:buChar char="•"/>
              <a:defRPr sz="18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3pPr>
            <a:lvl4pPr marL="1596200" indent="-228029" algn="l" defTabSz="912114" rtl="0" eaLnBrk="1" latinLnBrk="0" hangingPunct="1">
              <a:lnSpc>
                <a:spcPct val="90000"/>
              </a:lnSpc>
              <a:spcBef>
                <a:spcPts val="499"/>
              </a:spcBef>
              <a:buFont typeface="Arial" panose="020B0604020202020204" pitchFamily="34" charset="0"/>
              <a:buChar char="•"/>
              <a:defRPr sz="18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4pPr>
            <a:lvl5pPr marL="2052257" indent="-228029" algn="l" defTabSz="912114" rtl="0" eaLnBrk="1" latinLnBrk="0" hangingPunct="1">
              <a:lnSpc>
                <a:spcPct val="90000"/>
              </a:lnSpc>
              <a:spcBef>
                <a:spcPts val="499"/>
              </a:spcBef>
              <a:buFont typeface="Arial" panose="020B0604020202020204" pitchFamily="34" charset="0"/>
              <a:buChar char="•"/>
              <a:defRPr sz="18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5pPr>
            <a:lvl6pPr marL="2508314"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en-US" sz="1600" b="1" dirty="0">
                <a:solidFill>
                  <a:schemeClr val="tx1"/>
                </a:solidFill>
                <a:latin typeface="Gill Sans MT" panose="020B0502020104020203" pitchFamily="34" charset="0"/>
              </a:rPr>
              <a:t>Annual targets not achieved</a:t>
            </a:r>
            <a:r>
              <a:rPr lang="en-GB" sz="1600" b="1" dirty="0">
                <a:solidFill>
                  <a:schemeClr val="tx1"/>
                </a:solidFill>
                <a:latin typeface="Gill Sans MT" panose="020B0502020104020203" pitchFamily="34" charset="0"/>
              </a:rPr>
              <a:t> </a:t>
            </a:r>
            <a:endParaRPr lang="en-ZA" sz="1600" b="1" dirty="0">
              <a:solidFill>
                <a:schemeClr val="tx1"/>
              </a:solidFill>
              <a:latin typeface="Gill Sans MT" panose="020B0502020104020203" pitchFamily="34" charset="0"/>
            </a:endParaRPr>
          </a:p>
        </p:txBody>
      </p:sp>
    </p:spTree>
    <p:extLst>
      <p:ext uri="{BB962C8B-B14F-4D97-AF65-F5344CB8AC3E}">
        <p14:creationId xmlns:p14="http://schemas.microsoft.com/office/powerpoint/2010/main" xmlns="" val="1649495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57776BAC-665E-F04B-86D9-AD262CA9C397}"/>
              </a:ext>
            </a:extLst>
          </p:cNvPr>
          <p:cNvSpPr>
            <a:spLocks noGrp="1"/>
          </p:cNvSpPr>
          <p:nvPr>
            <p:ph type="sldNum" sz="quarter" idx="12"/>
          </p:nvPr>
        </p:nvSpPr>
        <p:spPr/>
        <p:txBody>
          <a:bodyPr/>
          <a:lstStyle/>
          <a:p>
            <a:fld id="{6BEAD508-187F-9C41-8168-FD791BBC9830}" type="slidenum">
              <a:rPr lang="en-US" smtClean="0"/>
              <a:pPr/>
              <a:t>3</a:t>
            </a:fld>
            <a:endParaRPr lang="en-US" dirty="0"/>
          </a:p>
        </p:txBody>
      </p:sp>
      <p:pic>
        <p:nvPicPr>
          <p:cNvPr id="7" name="Picture 2" descr="C:\Users\Elke-HP\Documents\Jobs\Stock images\Science &amp; technology\shutterstock_61518634.jpg">
            <a:extLst>
              <a:ext uri="{FF2B5EF4-FFF2-40B4-BE49-F238E27FC236}">
                <a16:creationId xmlns:a16="http://schemas.microsoft.com/office/drawing/2014/main" xmlns="" id="{29D12D3E-910B-4EAC-AD00-EC3ED6886E6E}"/>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t="30705" b="16917"/>
          <a:stretch>
            <a:fillRect/>
          </a:stretch>
        </p:blipFill>
        <p:spPr bwMode="auto">
          <a:xfrm>
            <a:off x="0" y="942109"/>
            <a:ext cx="9144000" cy="50284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8" name="Diagram 7">
            <a:extLst>
              <a:ext uri="{FF2B5EF4-FFF2-40B4-BE49-F238E27FC236}">
                <a16:creationId xmlns:a16="http://schemas.microsoft.com/office/drawing/2014/main" xmlns="" id="{65460526-F63C-4EBE-97CF-2CD1632FC477}"/>
              </a:ext>
            </a:extLst>
          </p:cNvPr>
          <p:cNvGraphicFramePr/>
          <p:nvPr>
            <p:extLst>
              <p:ext uri="{D42A27DB-BD31-4B8C-83A1-F6EECF244321}">
                <p14:modId xmlns:p14="http://schemas.microsoft.com/office/powerpoint/2010/main" xmlns="" val="2078986934"/>
              </p:ext>
            </p:extLst>
          </p:nvPr>
        </p:nvGraphicFramePr>
        <p:xfrm>
          <a:off x="73891" y="1416676"/>
          <a:ext cx="8991600" cy="46357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9151730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Users\Elke-HP\Documents\Jobs\Stock images\Science &amp; technology\shutterstock_61518634.jpg"/>
          <p:cNvPicPr>
            <a:picLocks noChangeAspect="1" noChangeArrowheads="1"/>
          </p:cNvPicPr>
          <p:nvPr/>
        </p:nvPicPr>
        <p:blipFill>
          <a:blip r:embed="rId2">
            <a:extLst>
              <a:ext uri="{28A0092B-C50C-407E-A947-70E740481C1C}">
                <a14:useLocalDpi xmlns:a14="http://schemas.microsoft.com/office/drawing/2010/main" xmlns="" val="0"/>
              </a:ext>
            </a:extLst>
          </a:blip>
          <a:srcRect t="30705" b="16917"/>
          <a:stretch>
            <a:fillRect/>
          </a:stretch>
        </p:blipFill>
        <p:spPr bwMode="auto">
          <a:xfrm>
            <a:off x="11642" y="1021331"/>
            <a:ext cx="9120717" cy="49340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867" name="Rectangle 6"/>
          <p:cNvSpPr>
            <a:spLocks noGrp="1" noChangeArrowheads="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F36403"/>
              </a:buClr>
              <a:buFont typeface="Arial" panose="020B0604020202020204" pitchFamily="34" charset="0"/>
              <a:buChar char="•"/>
              <a:defRPr sz="3192">
                <a:solidFill>
                  <a:schemeClr val="tx1"/>
                </a:solidFill>
                <a:latin typeface="Arial" panose="020B0604020202020204" pitchFamily="34" charset="0"/>
                <a:cs typeface="Arial" panose="020B0604020202020204" pitchFamily="34" charset="0"/>
              </a:defRPr>
            </a:lvl1pPr>
            <a:lvl2pPr marL="741093" indent="-285036">
              <a:spcBef>
                <a:spcPct val="20000"/>
              </a:spcBef>
              <a:buClr>
                <a:srgbClr val="0E66B1"/>
              </a:buClr>
              <a:buFont typeface="Arial" panose="020B0604020202020204" pitchFamily="34" charset="0"/>
              <a:buChar char="–"/>
              <a:defRPr sz="2793">
                <a:solidFill>
                  <a:srgbClr val="404040"/>
                </a:solidFill>
                <a:latin typeface="Arial" panose="020B0604020202020204" pitchFamily="34" charset="0"/>
                <a:cs typeface="Arial" panose="020B0604020202020204" pitchFamily="34" charset="0"/>
              </a:defRPr>
            </a:lvl2pPr>
            <a:lvl3pPr marL="1140143" indent="-228029">
              <a:spcBef>
                <a:spcPct val="20000"/>
              </a:spcBef>
              <a:buClr>
                <a:srgbClr val="0E66B1"/>
              </a:buClr>
              <a:buFont typeface="Arial" panose="020B0604020202020204" pitchFamily="34" charset="0"/>
              <a:buChar char="•"/>
              <a:defRPr sz="2394">
                <a:solidFill>
                  <a:srgbClr val="404040"/>
                </a:solidFill>
                <a:latin typeface="Arial" panose="020B0604020202020204" pitchFamily="34" charset="0"/>
                <a:cs typeface="Arial" panose="020B0604020202020204" pitchFamily="34" charset="0"/>
              </a:defRPr>
            </a:lvl3pPr>
            <a:lvl4pPr marL="1596200" indent="-228029">
              <a:spcBef>
                <a:spcPct val="20000"/>
              </a:spcBef>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4pPr>
            <a:lvl5pPr marL="2052257" indent="-228029">
              <a:spcBef>
                <a:spcPct val="20000"/>
              </a:spcBef>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5pPr>
            <a:lvl6pPr marL="2508314"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6pPr>
            <a:lvl7pPr marL="2964371"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7pPr>
            <a:lvl8pPr marL="3420428"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8pPr>
            <a:lvl9pPr marL="3876485"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9pPr>
          </a:lstStyle>
          <a:p>
            <a:pPr defTabSz="456057" fontAlgn="base">
              <a:spcBef>
                <a:spcPct val="0"/>
              </a:spcBef>
              <a:spcAft>
                <a:spcPct val="0"/>
              </a:spcAft>
              <a:buClrTx/>
              <a:buNone/>
              <a:defRPr/>
            </a:pPr>
            <a:endParaRPr lang="en-US" altLang="en-US" sz="1197" b="1" dirty="0">
              <a:solidFill>
                <a:prstClr val="black"/>
              </a:solidFill>
              <a:latin typeface="Gill Sans MT" panose="020B0502020104020203" pitchFamily="34" charset="0"/>
              <a:ea typeface="MS PGothic" pitchFamily="34" charset="-128"/>
            </a:endParaRPr>
          </a:p>
          <a:p>
            <a:pPr defTabSz="456057" fontAlgn="base">
              <a:spcBef>
                <a:spcPct val="0"/>
              </a:spcBef>
              <a:spcAft>
                <a:spcPct val="0"/>
              </a:spcAft>
              <a:buClrTx/>
              <a:buNone/>
              <a:defRPr/>
            </a:pPr>
            <a:endParaRPr lang="en-US" altLang="en-US" sz="1197" b="1" dirty="0">
              <a:solidFill>
                <a:prstClr val="black"/>
              </a:solidFill>
              <a:latin typeface="Gill Sans MT" panose="020B0502020104020203" pitchFamily="34" charset="0"/>
              <a:ea typeface="MS PGothic" pitchFamily="34" charset="-128"/>
            </a:endParaRPr>
          </a:p>
          <a:p>
            <a:pPr defTabSz="456057" fontAlgn="base">
              <a:spcBef>
                <a:spcPct val="0"/>
              </a:spcBef>
              <a:spcAft>
                <a:spcPct val="0"/>
              </a:spcAft>
              <a:buClrTx/>
              <a:buNone/>
              <a:defRPr/>
            </a:pPr>
            <a:fld id="{08940E61-EA34-412A-BFF9-8227408F6093}" type="slidenum">
              <a:rPr lang="en-US" altLang="en-US" sz="1197" b="1">
                <a:solidFill>
                  <a:prstClr val="black"/>
                </a:solidFill>
                <a:latin typeface="Gill Sans MT" panose="020B0502020104020203" pitchFamily="34" charset="0"/>
                <a:ea typeface="MS PGothic" pitchFamily="34" charset="-128"/>
              </a:rPr>
              <a:pPr defTabSz="456057" fontAlgn="base">
                <a:spcBef>
                  <a:spcPct val="0"/>
                </a:spcBef>
                <a:spcAft>
                  <a:spcPct val="0"/>
                </a:spcAft>
                <a:buClrTx/>
                <a:buNone/>
                <a:defRPr/>
              </a:pPr>
              <a:t>39</a:t>
            </a:fld>
            <a:endParaRPr lang="en-US" altLang="en-US" sz="1197" b="1" dirty="0">
              <a:solidFill>
                <a:prstClr val="black"/>
              </a:solidFill>
              <a:latin typeface="Gill Sans MT" panose="020B0502020104020203" pitchFamily="34" charset="0"/>
              <a:ea typeface="MS PGothic" pitchFamily="34" charset="-128"/>
            </a:endParaRPr>
          </a:p>
        </p:txBody>
      </p:sp>
      <p:sp>
        <p:nvSpPr>
          <p:cNvPr id="36868" name="Date Placeholder 6"/>
          <p:cNvSpPr>
            <a:spLocks noGrp="1"/>
          </p:cNvSpPr>
          <p:nvPr>
            <p:ph type="dt" sz="quarter" idx="429496729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F36403"/>
              </a:buClr>
              <a:buFont typeface="Arial" panose="020B0604020202020204" pitchFamily="34" charset="0"/>
              <a:buChar char="•"/>
              <a:defRPr sz="3192">
                <a:solidFill>
                  <a:schemeClr val="tx1"/>
                </a:solidFill>
                <a:latin typeface="Arial" panose="020B0604020202020204" pitchFamily="34" charset="0"/>
                <a:cs typeface="Arial" panose="020B0604020202020204" pitchFamily="34" charset="0"/>
              </a:defRPr>
            </a:lvl1pPr>
            <a:lvl2pPr marL="741093" indent="-285036">
              <a:spcBef>
                <a:spcPct val="20000"/>
              </a:spcBef>
              <a:buClr>
                <a:srgbClr val="0E66B1"/>
              </a:buClr>
              <a:buFont typeface="Arial" panose="020B0604020202020204" pitchFamily="34" charset="0"/>
              <a:buChar char="–"/>
              <a:defRPr sz="2793">
                <a:solidFill>
                  <a:srgbClr val="404040"/>
                </a:solidFill>
                <a:latin typeface="Arial" panose="020B0604020202020204" pitchFamily="34" charset="0"/>
                <a:cs typeface="Arial" panose="020B0604020202020204" pitchFamily="34" charset="0"/>
              </a:defRPr>
            </a:lvl2pPr>
            <a:lvl3pPr marL="1140143" indent="-228029">
              <a:spcBef>
                <a:spcPct val="20000"/>
              </a:spcBef>
              <a:buClr>
                <a:srgbClr val="0E66B1"/>
              </a:buClr>
              <a:buFont typeface="Arial" panose="020B0604020202020204" pitchFamily="34" charset="0"/>
              <a:buChar char="•"/>
              <a:defRPr sz="2394">
                <a:solidFill>
                  <a:srgbClr val="404040"/>
                </a:solidFill>
                <a:latin typeface="Arial" panose="020B0604020202020204" pitchFamily="34" charset="0"/>
                <a:cs typeface="Arial" panose="020B0604020202020204" pitchFamily="34" charset="0"/>
              </a:defRPr>
            </a:lvl3pPr>
            <a:lvl4pPr marL="1596200" indent="-228029">
              <a:spcBef>
                <a:spcPct val="20000"/>
              </a:spcBef>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4pPr>
            <a:lvl5pPr marL="2052257" indent="-228029">
              <a:spcBef>
                <a:spcPct val="20000"/>
              </a:spcBef>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5pPr>
            <a:lvl6pPr marL="2508314"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6pPr>
            <a:lvl7pPr marL="2964371"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7pPr>
            <a:lvl8pPr marL="3420428"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8pPr>
            <a:lvl9pPr marL="3876485"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9pPr>
          </a:lstStyle>
          <a:p>
            <a:pPr defTabSz="456057" fontAlgn="base">
              <a:spcBef>
                <a:spcPct val="0"/>
              </a:spcBef>
              <a:spcAft>
                <a:spcPct val="0"/>
              </a:spcAft>
              <a:buClrTx/>
              <a:buNone/>
              <a:defRPr/>
            </a:pPr>
            <a:fld id="{221A8707-A2EC-4254-8B7C-ADBC933CB761}" type="datetime1">
              <a:rPr lang="en-US" altLang="en-US" sz="1197">
                <a:solidFill>
                  <a:srgbClr val="898989"/>
                </a:solidFill>
                <a:ea typeface="MS PGothic" pitchFamily="34" charset="-128"/>
              </a:rPr>
              <a:pPr defTabSz="456057" fontAlgn="base">
                <a:spcBef>
                  <a:spcPct val="0"/>
                </a:spcBef>
                <a:spcAft>
                  <a:spcPct val="0"/>
                </a:spcAft>
                <a:buClrTx/>
                <a:buNone/>
                <a:defRPr/>
              </a:pPr>
              <a:t>11/12/2021</a:t>
            </a:fld>
            <a:endParaRPr lang="en-US" altLang="en-US" sz="1197" dirty="0">
              <a:solidFill>
                <a:srgbClr val="898989"/>
              </a:solidFill>
              <a:ea typeface="MS PGothic" pitchFamily="34" charset="-128"/>
            </a:endParaRPr>
          </a:p>
        </p:txBody>
      </p:sp>
      <p:graphicFrame>
        <p:nvGraphicFramePr>
          <p:cNvPr id="12" name="Diagram 11"/>
          <p:cNvGraphicFramePr/>
          <p:nvPr>
            <p:extLst>
              <p:ext uri="{D42A27DB-BD31-4B8C-83A1-F6EECF244321}">
                <p14:modId xmlns:p14="http://schemas.microsoft.com/office/powerpoint/2010/main" xmlns="" val="3526515442"/>
              </p:ext>
            </p:extLst>
          </p:nvPr>
        </p:nvGraphicFramePr>
        <p:xfrm>
          <a:off x="619689" y="1418778"/>
          <a:ext cx="8056633" cy="40536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1185765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13A83746-98CB-4C5B-AEF5-12E96D278307}"/>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BEAD508-187F-9C41-8168-FD791BBC9830}" type="slidenum">
              <a:rPr kumimoji="0" lang="en-US" sz="119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40</a:t>
            </a:fld>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xmlns="" id="{626BB57D-AFEA-4785-8439-7DC4F961AA69}"/>
              </a:ext>
            </a:extLst>
          </p:cNvPr>
          <p:cNvSpPr>
            <a:spLocks noGrp="1"/>
          </p:cNvSpPr>
          <p:nvPr>
            <p:ph type="title"/>
          </p:nvPr>
        </p:nvSpPr>
        <p:spPr>
          <a:xfrm>
            <a:off x="163654" y="8709"/>
            <a:ext cx="8728019" cy="832239"/>
          </a:xfrm>
        </p:spPr>
        <p:txBody>
          <a:bodyPr>
            <a:noAutofit/>
          </a:bodyPr>
          <a:lstStyle/>
          <a:p>
            <a:pPr>
              <a:defRPr/>
            </a:pPr>
            <a:r>
              <a:rPr lang="en-ZA" sz="3192" b="1" dirty="0">
                <a:solidFill>
                  <a:srgbClr val="FFC000"/>
                </a:solidFill>
                <a:latin typeface="Century Gothic" panose="020B0502020202020204" pitchFamily="34" charset="0"/>
              </a:rPr>
              <a:t>Financial Statements: Sources of Revenue and Spending</a:t>
            </a:r>
            <a:r>
              <a:rPr lang="en-ZA" sz="3192" dirty="0">
                <a:latin typeface="Century Gothic" panose="020B0502020202020204" pitchFamily="34" charset="0"/>
              </a:rPr>
              <a:t/>
            </a:r>
            <a:br>
              <a:rPr lang="en-ZA" sz="3192" dirty="0">
                <a:latin typeface="Century Gothic" panose="020B0502020202020204" pitchFamily="34" charset="0"/>
              </a:rPr>
            </a:br>
            <a:r>
              <a:rPr lang="en-ZA" sz="3192" dirty="0">
                <a:latin typeface="Gill Sans MT" panose="020B0502020104020203" pitchFamily="34" charset="0"/>
              </a:rPr>
              <a:t>Appropriation Statement</a:t>
            </a:r>
            <a:r>
              <a:rPr lang="en-ZA" sz="3192" dirty="0">
                <a:latin typeface="Calibri" panose="020F0502020204030204" pitchFamily="34" charset="0"/>
                <a:cs typeface="Calibri" panose="020F0502020204030204" pitchFamily="34" charset="0"/>
              </a:rPr>
              <a:t/>
            </a:r>
            <a:br>
              <a:rPr lang="en-ZA" sz="3192" dirty="0">
                <a:latin typeface="Calibri" panose="020F0502020204030204" pitchFamily="34" charset="0"/>
                <a:cs typeface="Calibri" panose="020F0502020204030204" pitchFamily="34" charset="0"/>
              </a:rPr>
            </a:br>
            <a:endParaRPr lang="en-US" sz="2993" dirty="0"/>
          </a:p>
        </p:txBody>
      </p:sp>
      <p:sp>
        <p:nvSpPr>
          <p:cNvPr id="6" name="Rectangle 5">
            <a:extLst>
              <a:ext uri="{FF2B5EF4-FFF2-40B4-BE49-F238E27FC236}">
                <a16:creationId xmlns:a16="http://schemas.microsoft.com/office/drawing/2014/main" xmlns="" id="{2CCCDB9C-B3C0-4318-928C-D25CF6E6B91D}"/>
              </a:ext>
            </a:extLst>
          </p:cNvPr>
          <p:cNvSpPr/>
          <p:nvPr/>
        </p:nvSpPr>
        <p:spPr>
          <a:xfrm>
            <a:off x="0" y="1054609"/>
            <a:ext cx="9055510" cy="6186309"/>
          </a:xfrm>
          <a:prstGeom prst="rect">
            <a:avLst/>
          </a:prstGeom>
        </p:spPr>
        <p:txBody>
          <a:bodyPr wrap="square">
            <a:spAutoFit/>
          </a:bodyPr>
          <a:lstStyle/>
          <a:p>
            <a:pPr marR="0" lvl="0" algn="just" defTabSz="685800" rtl="0" eaLnBrk="1" fontAlgn="auto" latinLnBrk="0" hangingPunct="1">
              <a:lnSpc>
                <a:spcPct val="100000"/>
              </a:lnSpc>
              <a:spcBef>
                <a:spcPts val="0"/>
              </a:spcBef>
              <a:spcAft>
                <a:spcPts val="0"/>
              </a:spcAft>
              <a:buClrTx/>
              <a:buSzTx/>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cs typeface="Calibri" panose="020F0502020204030204" pitchFamily="34" charset="0"/>
              </a:rPr>
              <a:t>The Appropriation Statement provides an indication of the Department’s spending against the final Appropriated funds.</a:t>
            </a:r>
          </a:p>
          <a:p>
            <a:pPr marL="291370" marR="0" lvl="0" indent="0" algn="just" defTabSz="685800" rtl="0" eaLnBrk="1" fontAlgn="auto" latinLnBrk="0" hangingPunct="1">
              <a:lnSpc>
                <a:spcPct val="100000"/>
              </a:lnSpc>
              <a:spcBef>
                <a:spcPts val="0"/>
              </a:spcBef>
              <a:spcAft>
                <a:spcPts val="0"/>
              </a:spcAft>
              <a:buClrTx/>
              <a:buSzTx/>
              <a:buFontTx/>
              <a:buNone/>
              <a:tabLst>
                <a:tab pos="291370" algn="l"/>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cs typeface="Calibri" panose="020F0502020204030204" pitchFamily="34" charset="0"/>
            </a:endParaRPr>
          </a:p>
          <a:p>
            <a:pPr marL="570071" marR="0" lvl="0" indent="-278702" algn="just"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cs typeface="Calibri" panose="020F0502020204030204" pitchFamily="34" charset="0"/>
              </a:rPr>
              <a:t>In summary the position is as follows: R’000</a:t>
            </a:r>
          </a:p>
          <a:p>
            <a:pPr marL="291370" marR="0" lvl="0" indent="0" algn="just"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cs typeface="Calibri" panose="020F0502020204030204" pitchFamily="34" charset="0"/>
            </a:endParaRPr>
          </a:p>
          <a:p>
            <a:pPr marL="570071" marR="0" lvl="0" indent="-278702" algn="just"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cs typeface="Calibri" panose="020F0502020204030204" pitchFamily="34" charset="0"/>
              </a:rPr>
              <a:t>Final Appropriation, including donor funds: 	R7, 350, 080</a:t>
            </a:r>
          </a:p>
          <a:p>
            <a:pPr marL="291370" marR="0" lvl="0" indent="0" algn="just"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cs typeface="Calibri" panose="020F0502020204030204" pitchFamily="34" charset="0"/>
              </a:rPr>
              <a:t>	</a:t>
            </a:r>
            <a:r>
              <a:rPr kumimoji="0" lang="en-US" sz="1800" b="0" i="1" u="none" strike="noStrike" kern="1200" cap="none" spc="0" normalizeH="0" baseline="0" noProof="0" dirty="0">
                <a:ln>
                  <a:noFill/>
                </a:ln>
                <a:solidFill>
                  <a:prstClr val="black"/>
                </a:solidFill>
                <a:effectLst/>
                <a:uLnTx/>
                <a:uFillTx/>
                <a:latin typeface="Century Gothic" panose="020B0502020202020204" pitchFamily="34" charset="0"/>
                <a:cs typeface="Calibri" panose="020F0502020204030204" pitchFamily="34" charset="0"/>
              </a:rPr>
              <a:t>Voted Funds: 					R7, 278, 287</a:t>
            </a:r>
          </a:p>
          <a:p>
            <a:pPr marL="291370" marR="0" lvl="0" indent="0" algn="just" defTabSz="6858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entury Gothic" panose="020B0502020202020204" pitchFamily="34" charset="0"/>
                <a:cs typeface="Calibri" panose="020F0502020204030204" pitchFamily="34" charset="0"/>
              </a:rPr>
              <a:t>	Donor Funds: 					R69, 552</a:t>
            </a:r>
          </a:p>
          <a:p>
            <a:pPr marL="291370" marR="0" lvl="0" indent="0" algn="just" defTabSz="6858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entury Gothic" panose="020B0502020202020204" pitchFamily="34" charset="0"/>
                <a:cs typeface="Calibri" panose="020F0502020204030204" pitchFamily="34" charset="0"/>
              </a:rPr>
              <a:t>	Departmental receipts				R2, 241</a:t>
            </a:r>
          </a:p>
          <a:p>
            <a:pPr marL="291370" marR="0" lvl="0" indent="0" algn="just"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cs typeface="Calibri" panose="020F0502020204030204" pitchFamily="34" charset="0"/>
            </a:endParaRPr>
          </a:p>
          <a:p>
            <a:pPr marL="576405" marR="0" lvl="0" indent="-285036" algn="just"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cs typeface="Calibri" panose="020F0502020204030204" pitchFamily="34" charset="0"/>
              </a:rPr>
              <a:t>Actual Expenditure:				(R7, 234, 396)</a:t>
            </a:r>
          </a:p>
          <a:p>
            <a:pPr marL="291370" marR="0" lvl="0" indent="0" algn="just"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cs typeface="Calibri" panose="020F0502020204030204" pitchFamily="34" charset="0"/>
              </a:rPr>
              <a:t>	</a:t>
            </a:r>
            <a:r>
              <a:rPr kumimoji="0" lang="en-US" sz="1800" b="0" i="1" u="none" strike="noStrike" kern="1200" cap="none" spc="0" normalizeH="0" baseline="0" noProof="0" dirty="0">
                <a:ln>
                  <a:noFill/>
                </a:ln>
                <a:solidFill>
                  <a:prstClr val="black"/>
                </a:solidFill>
                <a:effectLst/>
                <a:uLnTx/>
                <a:uFillTx/>
                <a:latin typeface="Century Gothic" panose="020B0502020202020204" pitchFamily="34" charset="0"/>
                <a:cs typeface="Calibri" panose="020F0502020204030204" pitchFamily="34" charset="0"/>
              </a:rPr>
              <a:t>Voted Funds:					(R7, 165, 265)</a:t>
            </a:r>
          </a:p>
          <a:p>
            <a:pPr marL="291370" marR="0" lvl="0" indent="0" algn="just" defTabSz="6858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entury Gothic" panose="020B0502020202020204" pitchFamily="34" charset="0"/>
                <a:cs typeface="Calibri" panose="020F0502020204030204" pitchFamily="34" charset="0"/>
              </a:rPr>
              <a:t>	Donor Funds:					(69, 131) </a:t>
            </a:r>
          </a:p>
          <a:p>
            <a:pPr marL="291370" marR="0" lvl="0" indent="0" algn="just" defTabSz="6858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prstClr val="black"/>
              </a:solidFill>
              <a:effectLst/>
              <a:uLnTx/>
              <a:uFillTx/>
              <a:latin typeface="Century Gothic" panose="020B0502020202020204" pitchFamily="34" charset="0"/>
              <a:cs typeface="Calibri" panose="020F0502020204030204" pitchFamily="34" charset="0"/>
            </a:endParaRPr>
          </a:p>
          <a:p>
            <a:pPr marL="576405" marR="0" lvl="0" indent="-285036" algn="just"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cs typeface="Calibri" panose="020F0502020204030204" pitchFamily="34" charset="0"/>
              </a:rPr>
              <a:t>Variance (Underspending): 			R113, 442 (2.2%)</a:t>
            </a:r>
          </a:p>
          <a:p>
            <a:pPr marL="291370" marR="0" lvl="0" indent="0" algn="just"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cs typeface="Calibri" panose="020F0502020204030204" pitchFamily="34" charset="0"/>
              </a:rPr>
              <a:t>	</a:t>
            </a:r>
            <a:r>
              <a:rPr kumimoji="0" lang="en-US" sz="1800" b="0" i="1" u="none" strike="noStrike" kern="1200" cap="none" spc="0" normalizeH="0" baseline="0" noProof="0" dirty="0">
                <a:ln>
                  <a:noFill/>
                </a:ln>
                <a:solidFill>
                  <a:prstClr val="black"/>
                </a:solidFill>
                <a:effectLst/>
                <a:uLnTx/>
                <a:uFillTx/>
                <a:latin typeface="Century Gothic" panose="020B0502020202020204" pitchFamily="34" charset="0"/>
                <a:cs typeface="Calibri" panose="020F0502020204030204" pitchFamily="34" charset="0"/>
              </a:rPr>
              <a:t>Voted funds: 					R113 022 (1.6%)</a:t>
            </a:r>
          </a:p>
          <a:p>
            <a:pPr marL="291370" marR="0" lvl="0" indent="0" algn="just" defTabSz="6858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entury Gothic" panose="020B0502020202020204" pitchFamily="34" charset="0"/>
                <a:cs typeface="Calibri" panose="020F0502020204030204" pitchFamily="34" charset="0"/>
              </a:rPr>
              <a:t>	Donor funds:					R420 (0.6)</a:t>
            </a:r>
          </a:p>
          <a:p>
            <a:pPr marL="291370" marR="0" lvl="0" indent="0" algn="just"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cs typeface="Calibri" panose="020F0502020204030204" pitchFamily="34" charset="0"/>
            </a:endParaRPr>
          </a:p>
          <a:p>
            <a:pPr marL="291370" marR="0" lvl="0" indent="0" algn="just" defTabSz="6858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entury Gothic" panose="020B0502020202020204" pitchFamily="34" charset="0"/>
              </a:rPr>
              <a:t>Detailed Information per Programme and Economic Classification is presented in the Appropriation section of the Annual Report</a:t>
            </a:r>
          </a:p>
          <a:p>
            <a:pPr marL="291370" marR="0" lvl="0" indent="0" algn="just"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cs typeface="Calibri" panose="020F0502020204030204" pitchFamily="34" charset="0"/>
            </a:endParaRPr>
          </a:p>
          <a:p>
            <a:pPr marL="228029" marR="0" lvl="0" indent="-228029" algn="just"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cs typeface="Calibri" panose="020F0502020204030204" pitchFamily="34" charset="0"/>
              </a:rPr>
              <a:t> </a:t>
            </a:r>
          </a:p>
        </p:txBody>
      </p:sp>
    </p:spTree>
    <p:extLst>
      <p:ext uri="{BB962C8B-B14F-4D97-AF65-F5344CB8AC3E}">
        <p14:creationId xmlns:p14="http://schemas.microsoft.com/office/powerpoint/2010/main" xmlns="" val="7469226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ED03C8-68D5-5E40-B352-48C008369A7C}"/>
              </a:ext>
            </a:extLst>
          </p:cNvPr>
          <p:cNvSpPr>
            <a:spLocks noGrp="1"/>
          </p:cNvSpPr>
          <p:nvPr>
            <p:ph type="title"/>
          </p:nvPr>
        </p:nvSpPr>
        <p:spPr>
          <a:xfrm>
            <a:off x="0" y="117530"/>
            <a:ext cx="7906314" cy="683738"/>
          </a:xfrm>
        </p:spPr>
        <p:txBody>
          <a:bodyPr>
            <a:noAutofit/>
          </a:bodyPr>
          <a:lstStyle/>
          <a:p>
            <a:r>
              <a:rPr lang="en-US" sz="3200" b="1" dirty="0">
                <a:latin typeface="Century Gothic" panose="020B0502020202020204" pitchFamily="34" charset="0"/>
              </a:rPr>
              <a:t>2020/21 Adjustment Budget Split</a:t>
            </a:r>
          </a:p>
        </p:txBody>
      </p:sp>
      <p:sp>
        <p:nvSpPr>
          <p:cNvPr id="4" name="Slide Number Placeholder 3">
            <a:extLst>
              <a:ext uri="{FF2B5EF4-FFF2-40B4-BE49-F238E27FC236}">
                <a16:creationId xmlns:a16="http://schemas.microsoft.com/office/drawing/2014/main" xmlns="" id="{71B4009C-4B0B-544B-A9DB-13BB75A8537A}"/>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BEAD508-187F-9C41-8168-FD791BBC9830}" type="slidenum">
              <a:rPr kumimoji="0" lang="en-US" sz="1197"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685800" rtl="0" eaLnBrk="1" fontAlgn="auto" latinLnBrk="0" hangingPunct="1">
                <a:lnSpc>
                  <a:spcPct val="100000"/>
                </a:lnSpc>
                <a:spcBef>
                  <a:spcPts val="0"/>
                </a:spcBef>
                <a:spcAft>
                  <a:spcPts val="0"/>
                </a:spcAft>
                <a:buClrTx/>
                <a:buSzTx/>
                <a:buFontTx/>
                <a:buNone/>
                <a:tabLst/>
                <a:defRPr/>
              </a:pPr>
              <a:t>41</a:t>
            </a:fld>
            <a:endParaRPr kumimoji="0" lang="en-US" sz="1197"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5" name="Content Placeholder 3">
            <a:extLst>
              <a:ext uri="{FF2B5EF4-FFF2-40B4-BE49-F238E27FC236}">
                <a16:creationId xmlns:a16="http://schemas.microsoft.com/office/drawing/2014/main" xmlns="" id="{B07F8BB1-C0E6-DB4F-9794-A639FD84C695}"/>
              </a:ext>
            </a:extLst>
          </p:cNvPr>
          <p:cNvGraphicFramePr>
            <a:graphicFrameLocks/>
          </p:cNvGraphicFramePr>
          <p:nvPr>
            <p:extLst>
              <p:ext uri="{D42A27DB-BD31-4B8C-83A1-F6EECF244321}">
                <p14:modId xmlns:p14="http://schemas.microsoft.com/office/powerpoint/2010/main" xmlns="" val="1846719843"/>
              </p:ext>
            </p:extLst>
          </p:nvPr>
        </p:nvGraphicFramePr>
        <p:xfrm>
          <a:off x="147483" y="1007746"/>
          <a:ext cx="8790039" cy="5696122"/>
        </p:xfrm>
        <a:graphic>
          <a:graphicData uri="http://schemas.openxmlformats.org/drawingml/2006/table">
            <a:tbl>
              <a:tblPr>
                <a:tableStyleId>{5C22544A-7EE6-4342-B048-85BDC9FD1C3A}</a:tableStyleId>
              </a:tblPr>
              <a:tblGrid>
                <a:gridCol w="5987846">
                  <a:extLst>
                    <a:ext uri="{9D8B030D-6E8A-4147-A177-3AD203B41FA5}">
                      <a16:colId xmlns:a16="http://schemas.microsoft.com/office/drawing/2014/main" xmlns="" val="725438536"/>
                    </a:ext>
                  </a:extLst>
                </a:gridCol>
                <a:gridCol w="2802193">
                  <a:extLst>
                    <a:ext uri="{9D8B030D-6E8A-4147-A177-3AD203B41FA5}">
                      <a16:colId xmlns:a16="http://schemas.microsoft.com/office/drawing/2014/main" xmlns="" val="2353476963"/>
                    </a:ext>
                  </a:extLst>
                </a:gridCol>
              </a:tblGrid>
              <a:tr h="1061840">
                <a:tc>
                  <a:txBody>
                    <a:bodyPr/>
                    <a:lstStyle/>
                    <a:p>
                      <a:pPr algn="l" fontAlgn="ctr"/>
                      <a:r>
                        <a:rPr lang="en-ZA" sz="2400" b="1" u="none" strike="noStrike" dirty="0">
                          <a:solidFill>
                            <a:srgbClr val="FFC000"/>
                          </a:solidFill>
                          <a:effectLst/>
                          <a:latin typeface="Century Gothic" panose="020B0502020202020204" pitchFamily="34" charset="0"/>
                          <a:cs typeface="Arial" panose="020B0604020202020204" pitchFamily="34" charset="0"/>
                        </a:rPr>
                        <a:t>  Economic classification</a:t>
                      </a:r>
                      <a:endParaRPr lang="en-ZA" sz="2400" b="1" i="0" u="none" strike="noStrike" dirty="0">
                        <a:solidFill>
                          <a:srgbClr val="FFC000"/>
                        </a:solidFill>
                        <a:effectLst/>
                        <a:latin typeface="Century Gothic" panose="020B0502020202020204" pitchFamily="34" charset="0"/>
                        <a:cs typeface="Arial" panose="020B0604020202020204" pitchFamily="34" charset="0"/>
                      </a:endParaRPr>
                    </a:p>
                  </a:txBody>
                  <a:tcPr marL="9525" marR="9525" marT="9525" marB="0" anchor="ctr">
                    <a:solidFill>
                      <a:srgbClr val="5B9BD5"/>
                    </a:solidFill>
                  </a:tcPr>
                </a:tc>
                <a:tc>
                  <a:txBody>
                    <a:bodyPr/>
                    <a:lstStyle/>
                    <a:p>
                      <a:pPr algn="ctr" fontAlgn="b"/>
                      <a:r>
                        <a:rPr lang="en-ZA" sz="2400" b="1" i="0" u="none" strike="noStrike" dirty="0">
                          <a:solidFill>
                            <a:srgbClr val="FFC000"/>
                          </a:solidFill>
                          <a:effectLst/>
                          <a:latin typeface="Century Gothic" panose="020B0502020202020204" pitchFamily="34" charset="0"/>
                          <a:cs typeface="Arial" panose="020B0604020202020204" pitchFamily="34" charset="0"/>
                        </a:rPr>
                        <a:t>Adjusted </a:t>
                      </a:r>
                    </a:p>
                    <a:p>
                      <a:pPr algn="ctr" fontAlgn="b"/>
                      <a:r>
                        <a:rPr lang="en-ZA" sz="2400" b="1" i="0" u="none" strike="noStrike" dirty="0">
                          <a:solidFill>
                            <a:srgbClr val="FFC000"/>
                          </a:solidFill>
                          <a:effectLst/>
                          <a:latin typeface="Century Gothic" panose="020B0502020202020204" pitchFamily="34" charset="0"/>
                          <a:cs typeface="Arial" panose="020B0604020202020204" pitchFamily="34" charset="0"/>
                        </a:rPr>
                        <a:t>Budget</a:t>
                      </a:r>
                    </a:p>
                    <a:p>
                      <a:pPr algn="ctr" fontAlgn="b"/>
                      <a:r>
                        <a:rPr lang="en-ZA" sz="2400" b="1" i="0" u="none" strike="noStrike" dirty="0">
                          <a:solidFill>
                            <a:srgbClr val="FFC000"/>
                          </a:solidFill>
                          <a:effectLst/>
                          <a:latin typeface="Century Gothic" panose="020B0502020202020204" pitchFamily="34" charset="0"/>
                          <a:cs typeface="Arial" panose="020B0604020202020204" pitchFamily="34" charset="0"/>
                        </a:rPr>
                        <a:t>R’000</a:t>
                      </a:r>
                    </a:p>
                  </a:txBody>
                  <a:tcPr marL="9525" marR="9525" marT="9525" marB="0" anchor="ctr">
                    <a:solidFill>
                      <a:srgbClr val="5B9BD5"/>
                    </a:solidFill>
                  </a:tcPr>
                </a:tc>
                <a:extLst>
                  <a:ext uri="{0D108BD9-81ED-4DB2-BD59-A6C34878D82A}">
                    <a16:rowId xmlns:a16="http://schemas.microsoft.com/office/drawing/2014/main" xmlns="" val="3459856685"/>
                  </a:ext>
                </a:extLst>
              </a:tr>
              <a:tr h="714372">
                <a:tc>
                  <a:txBody>
                    <a:bodyPr/>
                    <a:lstStyle/>
                    <a:p>
                      <a:pPr algn="l" fontAlgn="b"/>
                      <a:r>
                        <a:rPr lang="en-ZA" sz="2000" b="1" u="none" strike="noStrike" dirty="0">
                          <a:solidFill>
                            <a:schemeClr val="tx1"/>
                          </a:solidFill>
                          <a:effectLst/>
                          <a:latin typeface="Century Gothic" panose="020B0502020202020204" pitchFamily="34" charset="0"/>
                          <a:cs typeface="Arial" panose="020B0604020202020204" pitchFamily="34" charset="0"/>
                        </a:rPr>
                        <a:t>  Compensation of employees</a:t>
                      </a:r>
                      <a:endParaRPr lang="en-ZA" sz="2000" b="1" i="0" u="none" strike="noStrike" dirty="0">
                        <a:solidFill>
                          <a:schemeClr val="tx1"/>
                        </a:solidFill>
                        <a:effectLst/>
                        <a:latin typeface="Century Gothic" panose="020B0502020202020204" pitchFamily="34" charset="0"/>
                        <a:cs typeface="Arial" panose="020B0604020202020204" pitchFamily="34" charset="0"/>
                      </a:endParaRPr>
                    </a:p>
                  </a:txBody>
                  <a:tcPr marL="9525" marR="9525" marT="9525" marB="0" anchor="ctr"/>
                </a:tc>
                <a:tc>
                  <a:txBody>
                    <a:bodyPr/>
                    <a:lstStyle/>
                    <a:p>
                      <a:pPr algn="r" fontAlgn="ctr"/>
                      <a:r>
                        <a:rPr lang="en-US" sz="2000" b="0" i="0" u="none" strike="noStrike" dirty="0">
                          <a:solidFill>
                            <a:srgbClr val="000000"/>
                          </a:solidFill>
                          <a:effectLst/>
                          <a:latin typeface="Century Gothic" panose="020B0502020202020204" pitchFamily="34" charset="0"/>
                        </a:rPr>
                        <a:t>           361,993 </a:t>
                      </a:r>
                    </a:p>
                  </a:txBody>
                  <a:tcPr marL="3810" marR="3810" marT="3810" marB="0" anchor="ctr"/>
                </a:tc>
                <a:extLst>
                  <a:ext uri="{0D108BD9-81ED-4DB2-BD59-A6C34878D82A}">
                    <a16:rowId xmlns:a16="http://schemas.microsoft.com/office/drawing/2014/main" xmlns="" val="1571848896"/>
                  </a:ext>
                </a:extLst>
              </a:tr>
              <a:tr h="805016">
                <a:tc>
                  <a:txBody>
                    <a:bodyPr/>
                    <a:lstStyle/>
                    <a:p>
                      <a:pPr algn="l" fontAlgn="b"/>
                      <a:r>
                        <a:rPr lang="en-ZA" sz="2000" b="1" u="none" strike="noStrike" dirty="0">
                          <a:solidFill>
                            <a:schemeClr val="tx1"/>
                          </a:solidFill>
                          <a:effectLst/>
                          <a:latin typeface="Century Gothic" panose="020B0502020202020204" pitchFamily="34" charset="0"/>
                          <a:cs typeface="Arial" panose="020B0604020202020204" pitchFamily="34" charset="0"/>
                        </a:rPr>
                        <a:t>  Goods and services</a:t>
                      </a:r>
                      <a:endParaRPr lang="en-ZA" sz="2000" b="1" i="0" u="none" strike="noStrike" dirty="0">
                        <a:solidFill>
                          <a:schemeClr val="tx1"/>
                        </a:solidFill>
                        <a:effectLst/>
                        <a:latin typeface="Century Gothic" panose="020B0502020202020204" pitchFamily="34" charset="0"/>
                        <a:cs typeface="Arial" panose="020B0604020202020204" pitchFamily="34" charset="0"/>
                      </a:endParaRPr>
                    </a:p>
                  </a:txBody>
                  <a:tcPr marL="9525" marR="9525" marT="9525" marB="0" anchor="ctr">
                    <a:solidFill>
                      <a:schemeClr val="accent1">
                        <a:lumMod val="40000"/>
                        <a:lumOff val="60000"/>
                      </a:schemeClr>
                    </a:solidFill>
                  </a:tcPr>
                </a:tc>
                <a:tc>
                  <a:txBody>
                    <a:bodyPr/>
                    <a:lstStyle/>
                    <a:p>
                      <a:pPr algn="r" fontAlgn="ctr"/>
                      <a:r>
                        <a:rPr lang="en-US" sz="2000" b="0" i="0" u="none" strike="noStrike" dirty="0">
                          <a:solidFill>
                            <a:srgbClr val="000000"/>
                          </a:solidFill>
                          <a:effectLst/>
                          <a:latin typeface="Century Gothic" panose="020B0502020202020204" pitchFamily="34" charset="0"/>
                        </a:rPr>
                        <a:t>           119,369 </a:t>
                      </a:r>
                    </a:p>
                  </a:txBody>
                  <a:tcPr marL="3810" marR="3810" marT="3810" marB="0" anchor="ctr">
                    <a:solidFill>
                      <a:schemeClr val="accent1">
                        <a:lumMod val="40000"/>
                        <a:lumOff val="60000"/>
                      </a:schemeClr>
                    </a:solidFill>
                  </a:tcPr>
                </a:tc>
                <a:extLst>
                  <a:ext uri="{0D108BD9-81ED-4DB2-BD59-A6C34878D82A}">
                    <a16:rowId xmlns:a16="http://schemas.microsoft.com/office/drawing/2014/main" xmlns="" val="2383750751"/>
                  </a:ext>
                </a:extLst>
              </a:tr>
              <a:tr h="659226">
                <a:tc>
                  <a:txBody>
                    <a:bodyPr/>
                    <a:lstStyle/>
                    <a:p>
                      <a:pPr algn="l" fontAlgn="b"/>
                      <a:r>
                        <a:rPr lang="en-ZA" sz="2000" b="1" u="none" strike="noStrike" dirty="0">
                          <a:effectLst/>
                          <a:latin typeface="Century Gothic" panose="020B0502020202020204" pitchFamily="34" charset="0"/>
                          <a:cs typeface="Arial" panose="020B0604020202020204" pitchFamily="34" charset="0"/>
                        </a:rPr>
                        <a:t>  Transfers and subsidies</a:t>
                      </a:r>
                      <a:endParaRPr lang="en-ZA" sz="2000" b="1" i="0" u="none" strike="noStrike" dirty="0">
                        <a:solidFill>
                          <a:srgbClr val="000000"/>
                        </a:solidFill>
                        <a:effectLst/>
                        <a:latin typeface="Century Gothic" panose="020B0502020202020204" pitchFamily="34" charset="0"/>
                        <a:cs typeface="Arial" panose="020B0604020202020204" pitchFamily="34" charset="0"/>
                      </a:endParaRPr>
                    </a:p>
                  </a:txBody>
                  <a:tcPr marL="9525" marR="9525" marT="9525" marB="0" anchor="ctr"/>
                </a:tc>
                <a:tc>
                  <a:txBody>
                    <a:bodyPr/>
                    <a:lstStyle/>
                    <a:p>
                      <a:pPr algn="r" fontAlgn="ctr"/>
                      <a:r>
                        <a:rPr kumimoji="0" lang="en-US" sz="2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6,789,431</a:t>
                      </a:r>
                      <a:r>
                        <a:rPr lang="en-US" sz="2000" b="0" i="0" u="none" strike="noStrike" dirty="0">
                          <a:solidFill>
                            <a:srgbClr val="000000"/>
                          </a:solidFill>
                          <a:effectLst/>
                          <a:latin typeface="Century Gothic" panose="020B0502020202020204" pitchFamily="34" charset="0"/>
                        </a:rPr>
                        <a:t>              </a:t>
                      </a:r>
                    </a:p>
                  </a:txBody>
                  <a:tcPr marL="3810" marR="3810" marT="3810" marB="0" anchor="ctr"/>
                </a:tc>
                <a:extLst>
                  <a:ext uri="{0D108BD9-81ED-4DB2-BD59-A6C34878D82A}">
                    <a16:rowId xmlns:a16="http://schemas.microsoft.com/office/drawing/2014/main" xmlns="" val="2767330768"/>
                  </a:ext>
                </a:extLst>
              </a:tr>
              <a:tr h="684581">
                <a:tc>
                  <a:txBody>
                    <a:bodyPr/>
                    <a:lstStyle/>
                    <a:p>
                      <a:pPr algn="l" fontAlgn="b"/>
                      <a:r>
                        <a:rPr lang="en-ZA" sz="2000" b="1" u="none" strike="noStrike" dirty="0">
                          <a:solidFill>
                            <a:schemeClr val="tx1"/>
                          </a:solidFill>
                          <a:effectLst/>
                          <a:latin typeface="Century Gothic" panose="020B0502020202020204" pitchFamily="34" charset="0"/>
                          <a:cs typeface="Arial" panose="020B0604020202020204" pitchFamily="34" charset="0"/>
                        </a:rPr>
                        <a:t>  Payments for capital assets</a:t>
                      </a:r>
                      <a:endParaRPr lang="en-ZA" sz="2000" b="1" i="0" u="none" strike="noStrike" dirty="0">
                        <a:solidFill>
                          <a:schemeClr val="tx1"/>
                        </a:solidFill>
                        <a:effectLst/>
                        <a:latin typeface="Century Gothic" panose="020B0502020202020204" pitchFamily="34" charset="0"/>
                        <a:cs typeface="Arial" panose="020B0604020202020204" pitchFamily="34" charset="0"/>
                      </a:endParaRPr>
                    </a:p>
                  </a:txBody>
                  <a:tcPr marL="9525" marR="9525" marT="9525" marB="0" anchor="ctr">
                    <a:solidFill>
                      <a:schemeClr val="accent1">
                        <a:lumMod val="40000"/>
                        <a:lumOff val="60000"/>
                      </a:schemeClr>
                    </a:solidFill>
                  </a:tcPr>
                </a:tc>
                <a:tc>
                  <a:txBody>
                    <a:bodyPr/>
                    <a:lstStyle/>
                    <a:p>
                      <a:pPr algn="r" fontAlgn="ctr"/>
                      <a:r>
                        <a:rPr lang="en-US" sz="2000" b="0" i="0" u="none" strike="noStrike" dirty="0">
                          <a:solidFill>
                            <a:srgbClr val="000000"/>
                          </a:solidFill>
                          <a:effectLst/>
                          <a:latin typeface="Century Gothic" panose="020B0502020202020204" pitchFamily="34" charset="0"/>
                        </a:rPr>
                        <a:t>6,994</a:t>
                      </a:r>
                    </a:p>
                  </a:txBody>
                  <a:tcPr marL="3810" marR="3810" marT="3810" marB="0" anchor="ctr">
                    <a:solidFill>
                      <a:schemeClr val="accent1">
                        <a:lumMod val="40000"/>
                        <a:lumOff val="60000"/>
                      </a:schemeClr>
                    </a:solidFill>
                  </a:tcPr>
                </a:tc>
                <a:extLst>
                  <a:ext uri="{0D108BD9-81ED-4DB2-BD59-A6C34878D82A}">
                    <a16:rowId xmlns:a16="http://schemas.microsoft.com/office/drawing/2014/main" xmlns="" val="2688732593"/>
                  </a:ext>
                </a:extLst>
              </a:tr>
              <a:tr h="697258">
                <a:tc>
                  <a:txBody>
                    <a:bodyPr/>
                    <a:lstStyle/>
                    <a:p>
                      <a:pPr algn="l" fontAlgn="b"/>
                      <a:r>
                        <a:rPr lang="en-ZA" sz="2000" b="1" i="0" u="none" strike="noStrike" dirty="0">
                          <a:solidFill>
                            <a:srgbClr val="000000"/>
                          </a:solidFill>
                          <a:effectLst/>
                          <a:latin typeface="Century Gothic" panose="020B0502020202020204" pitchFamily="34" charset="0"/>
                          <a:cs typeface="Arial" panose="020B0604020202020204" pitchFamily="34" charset="0"/>
                        </a:rPr>
                        <a:t>  Payments for financial assets</a:t>
                      </a:r>
                    </a:p>
                  </a:txBody>
                  <a:tcPr marL="9525" marR="9525" marT="9525" marB="0" anchor="ctr"/>
                </a:tc>
                <a:tc>
                  <a:txBody>
                    <a:bodyPr/>
                    <a:lstStyle/>
                    <a:p>
                      <a:pPr algn="r" fontAlgn="ctr"/>
                      <a:r>
                        <a:rPr lang="en-US" sz="2000" b="0" i="0" u="none" strike="noStrike" dirty="0">
                          <a:solidFill>
                            <a:srgbClr val="000000"/>
                          </a:solidFill>
                          <a:effectLst/>
                          <a:latin typeface="Century Gothic" panose="020B0502020202020204" pitchFamily="34" charset="0"/>
                        </a:rPr>
                        <a:t>500</a:t>
                      </a:r>
                    </a:p>
                  </a:txBody>
                  <a:tcPr marL="3810" marR="3810" marT="3810" marB="0" anchor="ctr"/>
                </a:tc>
                <a:extLst>
                  <a:ext uri="{0D108BD9-81ED-4DB2-BD59-A6C34878D82A}">
                    <a16:rowId xmlns:a16="http://schemas.microsoft.com/office/drawing/2014/main" xmlns="" val="3767110816"/>
                  </a:ext>
                </a:extLst>
              </a:tr>
              <a:tr h="1028864">
                <a:tc>
                  <a:txBody>
                    <a:bodyPr/>
                    <a:lstStyle/>
                    <a:p>
                      <a:pPr algn="l" fontAlgn="b"/>
                      <a:r>
                        <a:rPr lang="en-ZA" sz="2000" b="1" u="none" strike="noStrike" dirty="0">
                          <a:effectLst/>
                          <a:latin typeface="Century Gothic" panose="020B0502020202020204" pitchFamily="34" charset="0"/>
                          <a:cs typeface="Arial" panose="020B0604020202020204" pitchFamily="34" charset="0"/>
                        </a:rPr>
                        <a:t>  Total </a:t>
                      </a:r>
                      <a:endParaRPr lang="en-ZA" sz="2000" b="1" i="0" u="none" strike="noStrike" dirty="0">
                        <a:solidFill>
                          <a:srgbClr val="000000"/>
                        </a:solidFill>
                        <a:effectLst/>
                        <a:latin typeface="Century Gothic" panose="020B0502020202020204" pitchFamily="34" charset="0"/>
                        <a:cs typeface="Arial" panose="020B0604020202020204" pitchFamily="34" charset="0"/>
                      </a:endParaRPr>
                    </a:p>
                  </a:txBody>
                  <a:tcPr marL="9525" marR="9525" marT="9525" marB="0" anchor="ctr"/>
                </a:tc>
                <a:tc>
                  <a:txBody>
                    <a:bodyPr/>
                    <a:lstStyle/>
                    <a:p>
                      <a:pPr algn="r" fontAlgn="ctr"/>
                      <a:r>
                        <a:rPr lang="en-US" sz="2000" b="1" i="0" u="none" strike="noStrike" dirty="0">
                          <a:solidFill>
                            <a:srgbClr val="000000"/>
                          </a:solidFill>
                          <a:effectLst/>
                          <a:latin typeface="Century Gothic" panose="020B0502020202020204" pitchFamily="34" charset="0"/>
                        </a:rPr>
                        <a:t>        7,278,287 </a:t>
                      </a:r>
                    </a:p>
                  </a:txBody>
                  <a:tcPr marL="3810" marR="3810" marT="3810" marB="0" anchor="ctr"/>
                </a:tc>
                <a:extLst>
                  <a:ext uri="{0D108BD9-81ED-4DB2-BD59-A6C34878D82A}">
                    <a16:rowId xmlns:a16="http://schemas.microsoft.com/office/drawing/2014/main" xmlns="" val="4130400346"/>
                  </a:ext>
                </a:extLst>
              </a:tr>
            </a:tbl>
          </a:graphicData>
        </a:graphic>
      </p:graphicFrame>
    </p:spTree>
    <p:extLst>
      <p:ext uri="{BB962C8B-B14F-4D97-AF65-F5344CB8AC3E}">
        <p14:creationId xmlns:p14="http://schemas.microsoft.com/office/powerpoint/2010/main" xmlns="" val="37896267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546C48-5F56-444A-ADBB-28A109A0553B}"/>
              </a:ext>
            </a:extLst>
          </p:cNvPr>
          <p:cNvSpPr>
            <a:spLocks noGrp="1"/>
          </p:cNvSpPr>
          <p:nvPr>
            <p:ph type="title"/>
          </p:nvPr>
        </p:nvSpPr>
        <p:spPr>
          <a:xfrm>
            <a:off x="0" y="214024"/>
            <a:ext cx="7021688" cy="456685"/>
          </a:xfrm>
        </p:spPr>
        <p:txBody>
          <a:bodyPr>
            <a:noAutofit/>
          </a:bodyPr>
          <a:lstStyle/>
          <a:p>
            <a:r>
              <a:rPr lang="en-US" sz="3600" b="1" dirty="0">
                <a:latin typeface="Century Gothic" panose="020B0502020202020204" pitchFamily="34" charset="0"/>
              </a:rPr>
              <a:t>Overall Financial Performance</a:t>
            </a:r>
          </a:p>
        </p:txBody>
      </p:sp>
      <p:sp>
        <p:nvSpPr>
          <p:cNvPr id="3" name="Content Placeholder 2">
            <a:extLst>
              <a:ext uri="{FF2B5EF4-FFF2-40B4-BE49-F238E27FC236}">
                <a16:creationId xmlns:a16="http://schemas.microsoft.com/office/drawing/2014/main" xmlns="" id="{7D3CEB76-1D08-E947-A239-8ADA5FA4E0A2}"/>
              </a:ext>
            </a:extLst>
          </p:cNvPr>
          <p:cNvSpPr>
            <a:spLocks noGrp="1"/>
          </p:cNvSpPr>
          <p:nvPr>
            <p:ph idx="1"/>
          </p:nvPr>
        </p:nvSpPr>
        <p:spPr>
          <a:xfrm>
            <a:off x="88489" y="1008822"/>
            <a:ext cx="8927691" cy="1940855"/>
          </a:xfrm>
        </p:spPr>
        <p:txBody>
          <a:bodyPr>
            <a:normAutofit/>
          </a:bodyPr>
          <a:lstStyle/>
          <a:p>
            <a:pPr algn="just">
              <a:lnSpc>
                <a:spcPct val="130000"/>
              </a:lnSpc>
              <a:spcBef>
                <a:spcPts val="0"/>
              </a:spcBef>
            </a:pPr>
            <a:r>
              <a:rPr lang="en-ZA" sz="1600" dirty="0">
                <a:latin typeface="Century Gothic" panose="020B0502020202020204" pitchFamily="34" charset="0"/>
              </a:rPr>
              <a:t>The department planned to spend R7,278 billion by end of the financial year.</a:t>
            </a:r>
          </a:p>
          <a:p>
            <a:pPr algn="just">
              <a:lnSpc>
                <a:spcPct val="130000"/>
              </a:lnSpc>
              <a:spcBef>
                <a:spcPts val="0"/>
              </a:spcBef>
            </a:pPr>
            <a:r>
              <a:rPr lang="en-ZA" sz="1600" dirty="0">
                <a:latin typeface="Century Gothic" panose="020B0502020202020204" pitchFamily="34" charset="0"/>
              </a:rPr>
              <a:t>The actual spending for the period amounted to R7,165 billion (98,4% of the total adjusted budget of R7,278 billion).</a:t>
            </a:r>
          </a:p>
          <a:p>
            <a:pPr algn="just">
              <a:lnSpc>
                <a:spcPct val="130000"/>
              </a:lnSpc>
              <a:spcBef>
                <a:spcPts val="0"/>
              </a:spcBef>
            </a:pPr>
            <a:r>
              <a:rPr lang="en-ZA" sz="1600" dirty="0">
                <a:latin typeface="Century Gothic" panose="020B0502020202020204" pitchFamily="34" charset="0"/>
              </a:rPr>
              <a:t>This translates to a variance of R113 million or 1,6% of planned expenditure. </a:t>
            </a:r>
          </a:p>
          <a:p>
            <a:pPr marL="0" indent="0" algn="just">
              <a:lnSpc>
                <a:spcPct val="150000"/>
              </a:lnSpc>
              <a:buNone/>
            </a:pPr>
            <a:endParaRPr lang="en-ZA" sz="2000" dirty="0">
              <a:latin typeface="Century Gothic" panose="020B0502020202020204" pitchFamily="34" charset="0"/>
            </a:endParaRPr>
          </a:p>
          <a:p>
            <a:pPr marL="0" indent="0">
              <a:buNone/>
            </a:pPr>
            <a:endParaRPr lang="en-ZA" sz="2000" dirty="0">
              <a:latin typeface="Century Gothic" panose="020B0502020202020204" pitchFamily="34" charset="0"/>
            </a:endParaRPr>
          </a:p>
          <a:p>
            <a:pPr marL="0" indent="0">
              <a:buNone/>
            </a:pPr>
            <a:endParaRPr lang="en-US" sz="2000"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xmlns="" id="{926F6D43-937B-9D4F-A182-315661E88346}"/>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BEAD508-187F-9C41-8168-FD791BBC9830}" type="slidenum">
              <a:rPr kumimoji="0" lang="en-US" sz="119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42</a:t>
            </a:fld>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5" name="Picture 4"/>
          <p:cNvPicPr>
            <a:picLocks noChangeAspect="1"/>
          </p:cNvPicPr>
          <p:nvPr/>
        </p:nvPicPr>
        <p:blipFill>
          <a:blip r:embed="rId2"/>
          <a:stretch>
            <a:fillRect/>
          </a:stretch>
        </p:blipFill>
        <p:spPr>
          <a:xfrm>
            <a:off x="186813" y="2408904"/>
            <a:ext cx="8829367" cy="4328214"/>
          </a:xfrm>
          <a:prstGeom prst="rect">
            <a:avLst/>
          </a:prstGeom>
        </p:spPr>
      </p:pic>
    </p:spTree>
    <p:extLst>
      <p:ext uri="{BB962C8B-B14F-4D97-AF65-F5344CB8AC3E}">
        <p14:creationId xmlns:p14="http://schemas.microsoft.com/office/powerpoint/2010/main" xmlns="" val="3508847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13A83746-98CB-4C5B-AEF5-12E96D278307}"/>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BEAD508-187F-9C41-8168-FD791BBC9830}" type="slidenum">
              <a:rPr kumimoji="0" lang="en-US" sz="119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43</a:t>
            </a:fld>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xmlns="" id="{626BB57D-AFEA-4785-8439-7DC4F961AA69}"/>
              </a:ext>
            </a:extLst>
          </p:cNvPr>
          <p:cNvSpPr>
            <a:spLocks noGrp="1"/>
          </p:cNvSpPr>
          <p:nvPr>
            <p:ph type="title"/>
          </p:nvPr>
        </p:nvSpPr>
        <p:spPr>
          <a:xfrm>
            <a:off x="0" y="8709"/>
            <a:ext cx="9075174" cy="832239"/>
          </a:xfrm>
        </p:spPr>
        <p:txBody>
          <a:bodyPr>
            <a:noAutofit/>
          </a:bodyPr>
          <a:lstStyle/>
          <a:p>
            <a:pPr>
              <a:defRPr/>
            </a:pPr>
            <a:r>
              <a:rPr lang="en-ZA" sz="3192" b="1" dirty="0">
                <a:latin typeface="Century Gothic" panose="020B0502020202020204" pitchFamily="34" charset="0"/>
              </a:rPr>
              <a:t>Financial Statements: Financial Performance Per Programme</a:t>
            </a:r>
            <a:r>
              <a:rPr lang="en-ZA" sz="3192" dirty="0">
                <a:latin typeface="Gill Sans MT" panose="020B0502020104020203" pitchFamily="34" charset="0"/>
              </a:rPr>
              <a:t/>
            </a:r>
            <a:br>
              <a:rPr lang="en-ZA" sz="3192" dirty="0">
                <a:latin typeface="Gill Sans MT" panose="020B0502020104020203" pitchFamily="34" charset="0"/>
              </a:rPr>
            </a:br>
            <a:r>
              <a:rPr lang="en-ZA" sz="3192" dirty="0">
                <a:latin typeface="Gill Sans MT" panose="020B0502020104020203" pitchFamily="34" charset="0"/>
              </a:rPr>
              <a:t>Appropriation Statement</a:t>
            </a:r>
            <a:r>
              <a:rPr lang="en-ZA" sz="3192" dirty="0">
                <a:latin typeface="Calibri" panose="020F0502020204030204" pitchFamily="34" charset="0"/>
                <a:cs typeface="Calibri" panose="020F0502020204030204" pitchFamily="34" charset="0"/>
              </a:rPr>
              <a:t/>
            </a:r>
            <a:br>
              <a:rPr lang="en-ZA" sz="3192" dirty="0">
                <a:latin typeface="Calibri" panose="020F0502020204030204" pitchFamily="34" charset="0"/>
                <a:cs typeface="Calibri" panose="020F0502020204030204" pitchFamily="34" charset="0"/>
              </a:rPr>
            </a:br>
            <a:endParaRPr lang="en-US" sz="2993" dirty="0"/>
          </a:p>
        </p:txBody>
      </p:sp>
      <p:sp>
        <p:nvSpPr>
          <p:cNvPr id="6" name="Rectangle 5">
            <a:extLst>
              <a:ext uri="{FF2B5EF4-FFF2-40B4-BE49-F238E27FC236}">
                <a16:creationId xmlns:a16="http://schemas.microsoft.com/office/drawing/2014/main" xmlns="" id="{2CCCDB9C-B3C0-4318-928C-D25CF6E6B91D}"/>
              </a:ext>
            </a:extLst>
          </p:cNvPr>
          <p:cNvSpPr/>
          <p:nvPr/>
        </p:nvSpPr>
        <p:spPr>
          <a:xfrm>
            <a:off x="98323" y="1114015"/>
            <a:ext cx="8108145" cy="1013354"/>
          </a:xfrm>
          <a:prstGeom prst="rect">
            <a:avLst/>
          </a:prstGeom>
        </p:spPr>
        <p:txBody>
          <a:bodyPr wrap="square">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n-US" sz="1995"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The underspending per programme was a follows</a:t>
            </a:r>
            <a:r>
              <a:rPr kumimoji="0" lang="en-US" sz="1995" b="0" i="0" u="none" strike="noStrike" kern="1200" cap="none" spc="0" normalizeH="0" baseline="0" noProof="0" dirty="0">
                <a:ln>
                  <a:noFill/>
                </a:ln>
                <a:solidFill>
                  <a:prstClr val="black"/>
                </a:solidFill>
                <a:effectLst/>
                <a:uLnTx/>
                <a:uFillTx/>
                <a:latin typeface="Gill Sans MT" panose="020B0502020104020203" pitchFamily="34" charset="0"/>
                <a:ea typeface="+mn-ea"/>
                <a:cs typeface="Calibri" panose="020F0502020204030204" pitchFamily="34" charset="0"/>
              </a:rPr>
              <a:t>:				</a:t>
            </a:r>
          </a:p>
          <a:p>
            <a:pPr marL="228029" marR="0" lvl="0" indent="-228029" algn="just" defTabSz="685800" rtl="0" eaLnBrk="1" fontAlgn="auto" latinLnBrk="0" hangingPunct="1">
              <a:lnSpc>
                <a:spcPct val="100000"/>
              </a:lnSpc>
              <a:spcBef>
                <a:spcPts val="0"/>
              </a:spcBef>
              <a:spcAft>
                <a:spcPts val="0"/>
              </a:spcAft>
              <a:buClrTx/>
              <a:buSzTx/>
              <a:buFontTx/>
              <a:buNone/>
              <a:tabLst/>
              <a:defRPr/>
            </a:pPr>
            <a:r>
              <a:rPr kumimoji="0" lang="en-US" sz="1995" b="0" i="0" u="none" strike="noStrike" kern="1200" cap="none" spc="0" normalizeH="0" baseline="0" noProof="0" dirty="0">
                <a:ln>
                  <a:noFill/>
                </a:ln>
                <a:solidFill>
                  <a:prstClr val="black"/>
                </a:solidFill>
                <a:effectLst/>
                <a:uLnTx/>
                <a:uFillTx/>
                <a:latin typeface="Gill Sans MT" panose="020B0502020104020203" pitchFamily="34" charset="0"/>
                <a:ea typeface="+mn-ea"/>
                <a:cs typeface="Calibri" panose="020F0502020204030204" pitchFamily="34" charset="0"/>
              </a:rPr>
              <a:t> </a:t>
            </a:r>
          </a:p>
        </p:txBody>
      </p:sp>
      <p:graphicFrame>
        <p:nvGraphicFramePr>
          <p:cNvPr id="2" name="Table 1">
            <a:extLst>
              <a:ext uri="{FF2B5EF4-FFF2-40B4-BE49-F238E27FC236}">
                <a16:creationId xmlns:a16="http://schemas.microsoft.com/office/drawing/2014/main" xmlns="" id="{014D772A-52CC-4729-AAE7-CC69E96DBC20}"/>
              </a:ext>
            </a:extLst>
          </p:cNvPr>
          <p:cNvGraphicFramePr>
            <a:graphicFrameLocks noGrp="1"/>
          </p:cNvGraphicFramePr>
          <p:nvPr>
            <p:extLst>
              <p:ext uri="{D42A27DB-BD31-4B8C-83A1-F6EECF244321}">
                <p14:modId xmlns:p14="http://schemas.microsoft.com/office/powerpoint/2010/main" xmlns="" val="420787452"/>
              </p:ext>
            </p:extLst>
          </p:nvPr>
        </p:nvGraphicFramePr>
        <p:xfrm>
          <a:off x="98323" y="1504335"/>
          <a:ext cx="8976851" cy="5260258"/>
        </p:xfrm>
        <a:graphic>
          <a:graphicData uri="http://schemas.openxmlformats.org/drawingml/2006/table">
            <a:tbl>
              <a:tblPr firstRow="1" bandRow="1">
                <a:tableStyleId>{5C22544A-7EE6-4342-B048-85BDC9FD1C3A}</a:tableStyleId>
              </a:tblPr>
              <a:tblGrid>
                <a:gridCol w="2836165">
                  <a:extLst>
                    <a:ext uri="{9D8B030D-6E8A-4147-A177-3AD203B41FA5}">
                      <a16:colId xmlns:a16="http://schemas.microsoft.com/office/drawing/2014/main" xmlns="" val="2680001827"/>
                    </a:ext>
                  </a:extLst>
                </a:gridCol>
                <a:gridCol w="1769349">
                  <a:extLst>
                    <a:ext uri="{9D8B030D-6E8A-4147-A177-3AD203B41FA5}">
                      <a16:colId xmlns:a16="http://schemas.microsoft.com/office/drawing/2014/main" xmlns="" val="1718761013"/>
                    </a:ext>
                  </a:extLst>
                </a:gridCol>
                <a:gridCol w="1709877">
                  <a:extLst>
                    <a:ext uri="{9D8B030D-6E8A-4147-A177-3AD203B41FA5}">
                      <a16:colId xmlns:a16="http://schemas.microsoft.com/office/drawing/2014/main" xmlns="" val="476017537"/>
                    </a:ext>
                  </a:extLst>
                </a:gridCol>
                <a:gridCol w="1397638">
                  <a:extLst>
                    <a:ext uri="{9D8B030D-6E8A-4147-A177-3AD203B41FA5}">
                      <a16:colId xmlns:a16="http://schemas.microsoft.com/office/drawing/2014/main" xmlns="" val="3081610396"/>
                    </a:ext>
                  </a:extLst>
                </a:gridCol>
                <a:gridCol w="1263822">
                  <a:extLst>
                    <a:ext uri="{9D8B030D-6E8A-4147-A177-3AD203B41FA5}">
                      <a16:colId xmlns:a16="http://schemas.microsoft.com/office/drawing/2014/main" xmlns="" val="1378140703"/>
                    </a:ext>
                  </a:extLst>
                </a:gridCol>
              </a:tblGrid>
              <a:tr h="960583">
                <a:tc>
                  <a:txBody>
                    <a:bodyPr/>
                    <a:lstStyle/>
                    <a:p>
                      <a:endParaRPr lang="en-US" sz="1700" dirty="0">
                        <a:solidFill>
                          <a:srgbClr val="FFC000"/>
                        </a:solidFill>
                        <a:latin typeface="Century Gothic" panose="020B0502020202020204" pitchFamily="34" charset="0"/>
                        <a:cs typeface="Arial" panose="020B0604020202020204" pitchFamily="34" charset="0"/>
                      </a:endParaRPr>
                    </a:p>
                    <a:p>
                      <a:r>
                        <a:rPr lang="en-US" sz="1700" dirty="0">
                          <a:solidFill>
                            <a:srgbClr val="FFC000"/>
                          </a:solidFill>
                          <a:latin typeface="Century Gothic" panose="020B0502020202020204" pitchFamily="34" charset="0"/>
                          <a:cs typeface="Arial" panose="020B0604020202020204" pitchFamily="34" charset="0"/>
                        </a:rPr>
                        <a:t>Programmes</a:t>
                      </a:r>
                      <a:endParaRPr lang="en-ZA" sz="1700" dirty="0">
                        <a:solidFill>
                          <a:srgbClr val="FFC000"/>
                        </a:solidFill>
                        <a:latin typeface="Century Gothic" panose="020B0502020202020204" pitchFamily="34" charset="0"/>
                        <a:cs typeface="Arial" panose="020B0604020202020204" pitchFamily="34" charset="0"/>
                      </a:endParaRPr>
                    </a:p>
                  </a:txBody>
                  <a:tcPr marL="68231" marR="68231" marT="45488" marB="45488">
                    <a:solidFill>
                      <a:srgbClr val="5B9BD5"/>
                    </a:solidFill>
                  </a:tcPr>
                </a:tc>
                <a:tc>
                  <a:txBody>
                    <a:bodyPr/>
                    <a:lstStyle/>
                    <a:p>
                      <a:pPr algn="ctr"/>
                      <a:r>
                        <a:rPr lang="en-US" sz="1700" dirty="0">
                          <a:solidFill>
                            <a:srgbClr val="FFC000"/>
                          </a:solidFill>
                          <a:latin typeface="Century Gothic" panose="020B0502020202020204" pitchFamily="34" charset="0"/>
                          <a:cs typeface="Arial" panose="020B0604020202020204" pitchFamily="34" charset="0"/>
                        </a:rPr>
                        <a:t>Appropriated amount </a:t>
                      </a:r>
                    </a:p>
                    <a:p>
                      <a:pPr algn="ctr"/>
                      <a:r>
                        <a:rPr lang="en-US" sz="1700" dirty="0">
                          <a:solidFill>
                            <a:srgbClr val="FFC000"/>
                          </a:solidFill>
                          <a:latin typeface="Century Gothic" panose="020B0502020202020204" pitchFamily="34" charset="0"/>
                          <a:cs typeface="Arial" panose="020B0604020202020204" pitchFamily="34" charset="0"/>
                        </a:rPr>
                        <a:t>R’000</a:t>
                      </a:r>
                      <a:endParaRPr lang="en-ZA" sz="1700" dirty="0">
                        <a:solidFill>
                          <a:srgbClr val="FFC000"/>
                        </a:solidFill>
                        <a:latin typeface="Century Gothic" panose="020B0502020202020204" pitchFamily="34" charset="0"/>
                        <a:cs typeface="Arial" panose="020B0604020202020204" pitchFamily="34" charset="0"/>
                      </a:endParaRPr>
                    </a:p>
                  </a:txBody>
                  <a:tcPr marL="68231" marR="68231" marT="45488" marB="45488"/>
                </a:tc>
                <a:tc>
                  <a:txBody>
                    <a:bodyPr/>
                    <a:lstStyle/>
                    <a:p>
                      <a:pPr algn="ctr"/>
                      <a:r>
                        <a:rPr lang="en-US" sz="1700" dirty="0">
                          <a:solidFill>
                            <a:srgbClr val="FFC000"/>
                          </a:solidFill>
                          <a:latin typeface="Century Gothic" panose="020B0502020202020204" pitchFamily="34" charset="0"/>
                          <a:cs typeface="Arial" panose="020B0604020202020204" pitchFamily="34" charset="0"/>
                        </a:rPr>
                        <a:t>Actual expenditure</a:t>
                      </a:r>
                    </a:p>
                    <a:p>
                      <a:pPr algn="ctr"/>
                      <a:r>
                        <a:rPr lang="en-US" sz="1700" dirty="0">
                          <a:solidFill>
                            <a:srgbClr val="FFC000"/>
                          </a:solidFill>
                          <a:latin typeface="Century Gothic" panose="020B0502020202020204" pitchFamily="34" charset="0"/>
                          <a:cs typeface="Arial" panose="020B0604020202020204" pitchFamily="34" charset="0"/>
                        </a:rPr>
                        <a:t>R’000</a:t>
                      </a:r>
                      <a:endParaRPr lang="en-ZA" sz="1700" dirty="0">
                        <a:solidFill>
                          <a:srgbClr val="FFC000"/>
                        </a:solidFill>
                        <a:latin typeface="Century Gothic" panose="020B0502020202020204" pitchFamily="34" charset="0"/>
                        <a:cs typeface="Arial" panose="020B0604020202020204" pitchFamily="34" charset="0"/>
                      </a:endParaRPr>
                    </a:p>
                  </a:txBody>
                  <a:tcPr marL="68231" marR="68231" marT="45488" marB="45488"/>
                </a:tc>
                <a:tc>
                  <a:txBody>
                    <a:bodyPr/>
                    <a:lstStyle/>
                    <a:p>
                      <a:pPr algn="ctr"/>
                      <a:r>
                        <a:rPr lang="en-US" sz="1700" dirty="0">
                          <a:solidFill>
                            <a:srgbClr val="FFC000"/>
                          </a:solidFill>
                          <a:latin typeface="Century Gothic" panose="020B0502020202020204" pitchFamily="34" charset="0"/>
                          <a:cs typeface="Arial" panose="020B0604020202020204" pitchFamily="34" charset="0"/>
                        </a:rPr>
                        <a:t>Variance</a:t>
                      </a:r>
                    </a:p>
                    <a:p>
                      <a:pPr algn="ctr"/>
                      <a:r>
                        <a:rPr lang="en-US" sz="1700" dirty="0">
                          <a:solidFill>
                            <a:srgbClr val="FFC000"/>
                          </a:solidFill>
                          <a:latin typeface="Century Gothic" panose="020B0502020202020204" pitchFamily="34" charset="0"/>
                          <a:cs typeface="Arial" panose="020B0604020202020204" pitchFamily="34" charset="0"/>
                        </a:rPr>
                        <a:t>R’000</a:t>
                      </a:r>
                      <a:endParaRPr lang="en-ZA" sz="1700" dirty="0">
                        <a:solidFill>
                          <a:srgbClr val="FFC000"/>
                        </a:solidFill>
                        <a:latin typeface="Century Gothic" panose="020B0502020202020204" pitchFamily="34" charset="0"/>
                        <a:cs typeface="Arial" panose="020B0604020202020204" pitchFamily="34" charset="0"/>
                      </a:endParaRPr>
                    </a:p>
                  </a:txBody>
                  <a:tcPr marL="68231" marR="68231" marT="45488" marB="45488"/>
                </a:tc>
                <a:tc>
                  <a:txBody>
                    <a:bodyPr/>
                    <a:lstStyle/>
                    <a:p>
                      <a:pPr algn="ctr"/>
                      <a:r>
                        <a:rPr lang="en-US" sz="1700" dirty="0">
                          <a:solidFill>
                            <a:srgbClr val="FFC000"/>
                          </a:solidFill>
                          <a:latin typeface="Century Gothic" panose="020B0502020202020204" pitchFamily="34" charset="0"/>
                          <a:cs typeface="Arial" panose="020B0604020202020204" pitchFamily="34" charset="0"/>
                        </a:rPr>
                        <a:t>% Variance</a:t>
                      </a:r>
                      <a:endParaRPr lang="en-ZA" sz="1700" dirty="0">
                        <a:solidFill>
                          <a:srgbClr val="FFC000"/>
                        </a:solidFill>
                        <a:latin typeface="Century Gothic" panose="020B0502020202020204" pitchFamily="34" charset="0"/>
                        <a:cs typeface="Arial" panose="020B0604020202020204" pitchFamily="34" charset="0"/>
                      </a:endParaRPr>
                    </a:p>
                  </a:txBody>
                  <a:tcPr marL="68231" marR="68231" marT="45488" marB="45488"/>
                </a:tc>
                <a:extLst>
                  <a:ext uri="{0D108BD9-81ED-4DB2-BD59-A6C34878D82A}">
                    <a16:rowId xmlns:a16="http://schemas.microsoft.com/office/drawing/2014/main" xmlns="" val="4098431460"/>
                  </a:ext>
                </a:extLst>
              </a:tr>
              <a:tr h="500040">
                <a:tc>
                  <a:txBody>
                    <a:bodyPr/>
                    <a:lstStyle/>
                    <a:p>
                      <a:r>
                        <a:rPr lang="en-US" sz="1700" dirty="0">
                          <a:latin typeface="Century Gothic" panose="020B0502020202020204" pitchFamily="34" charset="0"/>
                          <a:cs typeface="Calibri" panose="020F0502020204030204" pitchFamily="34" charset="0"/>
                        </a:rPr>
                        <a:t>Administration</a:t>
                      </a:r>
                      <a:endParaRPr lang="en-US" sz="1700" dirty="0">
                        <a:latin typeface="Century Gothic" panose="020B0502020202020204" pitchFamily="34" charset="0"/>
                      </a:endParaRPr>
                    </a:p>
                  </a:txBody>
                  <a:tcPr marL="91207" marR="91207" marT="45604" marB="45604"/>
                </a:tc>
                <a:tc>
                  <a:txBody>
                    <a:bodyPr/>
                    <a:lstStyle/>
                    <a:p>
                      <a:pPr algn="r"/>
                      <a:r>
                        <a:rPr lang="en-US" sz="1700" dirty="0">
                          <a:latin typeface="Century Gothic" panose="020B0502020202020204" pitchFamily="34" charset="0"/>
                        </a:rPr>
                        <a:t>R294, 416</a:t>
                      </a:r>
                    </a:p>
                  </a:txBody>
                  <a:tcPr marL="91207" marR="91207" marT="45604" marB="45604"/>
                </a:tc>
                <a:tc>
                  <a:txBody>
                    <a:bodyPr/>
                    <a:lstStyle/>
                    <a:p>
                      <a:pPr algn="r"/>
                      <a:r>
                        <a:rPr lang="en-US" sz="1700" dirty="0">
                          <a:latin typeface="Century Gothic" panose="020B0502020202020204" pitchFamily="34" charset="0"/>
                        </a:rPr>
                        <a:t>R262, 240</a:t>
                      </a:r>
                    </a:p>
                  </a:txBody>
                  <a:tcPr marL="91207" marR="91207" marT="45604" marB="45604"/>
                </a:tc>
                <a:tc>
                  <a:txBody>
                    <a:bodyPr/>
                    <a:lstStyle/>
                    <a:p>
                      <a:pPr algn="r"/>
                      <a:r>
                        <a:rPr lang="en-US" sz="1700" dirty="0">
                          <a:latin typeface="Century Gothic" panose="020B0502020202020204" pitchFamily="34" charset="0"/>
                          <a:cs typeface="Calibri" panose="020F0502020204030204" pitchFamily="34" charset="0"/>
                        </a:rPr>
                        <a:t>R32, 176 </a:t>
                      </a:r>
                      <a:endParaRPr lang="en-US" sz="1700" dirty="0">
                        <a:latin typeface="Century Gothic" panose="020B0502020202020204" pitchFamily="34" charset="0"/>
                      </a:endParaRPr>
                    </a:p>
                  </a:txBody>
                  <a:tcPr marL="91207" marR="91207" marT="45604" marB="45604"/>
                </a:tc>
                <a:tc>
                  <a:txBody>
                    <a:bodyPr/>
                    <a:lstStyle/>
                    <a:p>
                      <a:pPr algn="r"/>
                      <a:r>
                        <a:rPr lang="en-US" sz="1700" dirty="0">
                          <a:latin typeface="Century Gothic" panose="020B0502020202020204" pitchFamily="34" charset="0"/>
                          <a:cs typeface="Calibri" panose="020F0502020204030204" pitchFamily="34" charset="0"/>
                        </a:rPr>
                        <a:t> 10.9%</a:t>
                      </a:r>
                      <a:endParaRPr lang="en-US" sz="1700" dirty="0">
                        <a:latin typeface="Century Gothic" panose="020B0502020202020204" pitchFamily="34" charset="0"/>
                      </a:endParaRPr>
                    </a:p>
                  </a:txBody>
                  <a:tcPr marL="91207" marR="91207" marT="45604" marB="45604"/>
                </a:tc>
                <a:extLst>
                  <a:ext uri="{0D108BD9-81ED-4DB2-BD59-A6C34878D82A}">
                    <a16:rowId xmlns:a16="http://schemas.microsoft.com/office/drawing/2014/main" xmlns="" val="1706628455"/>
                  </a:ext>
                </a:extLst>
              </a:tr>
              <a:tr h="590535">
                <a:tc>
                  <a:txBody>
                    <a:bodyPr/>
                    <a:lstStyle/>
                    <a:p>
                      <a:r>
                        <a:rPr lang="en-US" sz="1700" dirty="0">
                          <a:latin typeface="Century Gothic" panose="020B0502020202020204" pitchFamily="34" charset="0"/>
                          <a:cs typeface="Calibri" panose="020F0502020204030204" pitchFamily="34" charset="0"/>
                        </a:rPr>
                        <a:t>Technology Innovation</a:t>
                      </a:r>
                      <a:endParaRPr lang="en-US" sz="1700" dirty="0">
                        <a:latin typeface="Century Gothic" panose="020B0502020202020204" pitchFamily="34" charset="0"/>
                      </a:endParaRPr>
                    </a:p>
                  </a:txBody>
                  <a:tcPr marL="91207" marR="91207" marT="45604" marB="45604"/>
                </a:tc>
                <a:tc>
                  <a:txBody>
                    <a:bodyPr/>
                    <a:lstStyle/>
                    <a:p>
                      <a:pPr algn="r"/>
                      <a:r>
                        <a:rPr lang="en-US" sz="1700" dirty="0">
                          <a:latin typeface="Century Gothic" panose="020B0502020202020204" pitchFamily="34" charset="0"/>
                        </a:rPr>
                        <a:t>R1, 397, 065</a:t>
                      </a:r>
                    </a:p>
                  </a:txBody>
                  <a:tcPr marL="91207" marR="91207" marT="45604" marB="45604"/>
                </a:tc>
                <a:tc>
                  <a:txBody>
                    <a:bodyPr/>
                    <a:lstStyle/>
                    <a:p>
                      <a:pPr algn="r"/>
                      <a:r>
                        <a:rPr lang="en-US" sz="1700" dirty="0">
                          <a:latin typeface="Century Gothic" panose="020B0502020202020204" pitchFamily="34" charset="0"/>
                        </a:rPr>
                        <a:t>R1, 379, 841</a:t>
                      </a:r>
                    </a:p>
                  </a:txBody>
                  <a:tcPr marL="91207" marR="91207" marT="45604" marB="45604"/>
                </a:tc>
                <a:tc>
                  <a:txBody>
                    <a:bodyPr/>
                    <a:lstStyle/>
                    <a:p>
                      <a:pPr algn="r"/>
                      <a:r>
                        <a:rPr lang="en-US" sz="1700" dirty="0">
                          <a:latin typeface="Century Gothic" panose="020B0502020202020204" pitchFamily="34" charset="0"/>
                          <a:cs typeface="Calibri" panose="020F0502020204030204" pitchFamily="34" charset="0"/>
                        </a:rPr>
                        <a:t>R17, 224 </a:t>
                      </a:r>
                      <a:endParaRPr lang="en-US" sz="1700" dirty="0">
                        <a:latin typeface="Century Gothic" panose="020B0502020202020204" pitchFamily="34" charset="0"/>
                      </a:endParaRPr>
                    </a:p>
                  </a:txBody>
                  <a:tcPr marL="91207" marR="91207" marT="45604" marB="45604"/>
                </a:tc>
                <a:tc>
                  <a:txBody>
                    <a:bodyPr/>
                    <a:lstStyle/>
                    <a:p>
                      <a:pPr algn="r"/>
                      <a:r>
                        <a:rPr lang="en-US" sz="1700" dirty="0">
                          <a:latin typeface="Century Gothic" panose="020B0502020202020204" pitchFamily="34" charset="0"/>
                          <a:cs typeface="Calibri" panose="020F0502020204030204" pitchFamily="34" charset="0"/>
                        </a:rPr>
                        <a:t> 1.2%</a:t>
                      </a:r>
                      <a:endParaRPr lang="en-US" sz="1700" dirty="0">
                        <a:latin typeface="Century Gothic" panose="020B0502020202020204" pitchFamily="34" charset="0"/>
                      </a:endParaRPr>
                    </a:p>
                  </a:txBody>
                  <a:tcPr marL="91207" marR="91207" marT="45604" marB="45604"/>
                </a:tc>
                <a:extLst>
                  <a:ext uri="{0D108BD9-81ED-4DB2-BD59-A6C34878D82A}">
                    <a16:rowId xmlns:a16="http://schemas.microsoft.com/office/drawing/2014/main" xmlns="" val="852481964"/>
                  </a:ext>
                </a:extLst>
              </a:tr>
              <a:tr h="1056910">
                <a:tc>
                  <a:txBody>
                    <a:bodyPr/>
                    <a:lstStyle/>
                    <a:p>
                      <a:r>
                        <a:rPr lang="en-US" sz="1700" dirty="0">
                          <a:latin typeface="Century Gothic" panose="020B0502020202020204" pitchFamily="34" charset="0"/>
                          <a:cs typeface="Calibri" panose="020F0502020204030204" pitchFamily="34" charset="0"/>
                        </a:rPr>
                        <a:t>International Cooperation and Resources</a:t>
                      </a:r>
                      <a:endParaRPr lang="en-US" sz="1700" dirty="0">
                        <a:latin typeface="Century Gothic" panose="020B0502020202020204" pitchFamily="34" charset="0"/>
                      </a:endParaRPr>
                    </a:p>
                  </a:txBody>
                  <a:tcPr marL="91207" marR="91207" marT="45604" marB="45604"/>
                </a:tc>
                <a:tc>
                  <a:txBody>
                    <a:bodyPr/>
                    <a:lstStyle/>
                    <a:p>
                      <a:pPr algn="r"/>
                      <a:r>
                        <a:rPr lang="en-US" sz="1700" dirty="0">
                          <a:latin typeface="Century Gothic" panose="020B0502020202020204" pitchFamily="34" charset="0"/>
                        </a:rPr>
                        <a:t>R119, 302</a:t>
                      </a:r>
                    </a:p>
                  </a:txBody>
                  <a:tcPr marL="91207" marR="91207" marT="45604" marB="45604"/>
                </a:tc>
                <a:tc>
                  <a:txBody>
                    <a:bodyPr/>
                    <a:lstStyle/>
                    <a:p>
                      <a:pPr algn="r"/>
                      <a:r>
                        <a:rPr lang="en-US" sz="1700" dirty="0">
                          <a:latin typeface="Century Gothic" panose="020B0502020202020204" pitchFamily="34" charset="0"/>
                        </a:rPr>
                        <a:t>R114, 229</a:t>
                      </a:r>
                    </a:p>
                  </a:txBody>
                  <a:tcPr marL="91207" marR="91207" marT="45604" marB="45604"/>
                </a:tc>
                <a:tc>
                  <a:txBody>
                    <a:bodyPr/>
                    <a:lstStyle/>
                    <a:p>
                      <a:pPr algn="r"/>
                      <a:r>
                        <a:rPr lang="en-US" sz="1700" dirty="0">
                          <a:latin typeface="Century Gothic" panose="020B0502020202020204" pitchFamily="34" charset="0"/>
                          <a:cs typeface="Calibri" panose="020F0502020204030204" pitchFamily="34" charset="0"/>
                        </a:rPr>
                        <a:t>R5, 073 </a:t>
                      </a:r>
                      <a:endParaRPr lang="en-US" sz="1700" dirty="0">
                        <a:latin typeface="Century Gothic" panose="020B0502020202020204" pitchFamily="34" charset="0"/>
                      </a:endParaRPr>
                    </a:p>
                  </a:txBody>
                  <a:tcPr marL="91207" marR="91207" marT="45604" marB="45604"/>
                </a:tc>
                <a:tc>
                  <a:txBody>
                    <a:bodyPr/>
                    <a:lstStyle/>
                    <a:p>
                      <a:pPr algn="r"/>
                      <a:r>
                        <a:rPr lang="en-US" sz="1700" dirty="0">
                          <a:latin typeface="Century Gothic" panose="020B0502020202020204" pitchFamily="34" charset="0"/>
                          <a:cs typeface="Calibri" panose="020F0502020204030204" pitchFamily="34" charset="0"/>
                        </a:rPr>
                        <a:t>4.3%</a:t>
                      </a:r>
                      <a:endParaRPr lang="en-US" sz="1700" dirty="0">
                        <a:latin typeface="Century Gothic" panose="020B0502020202020204" pitchFamily="34" charset="0"/>
                      </a:endParaRPr>
                    </a:p>
                  </a:txBody>
                  <a:tcPr marL="91207" marR="91207" marT="45604" marB="45604"/>
                </a:tc>
                <a:extLst>
                  <a:ext uri="{0D108BD9-81ED-4DB2-BD59-A6C34878D82A}">
                    <a16:rowId xmlns:a16="http://schemas.microsoft.com/office/drawing/2014/main" xmlns="" val="4037506420"/>
                  </a:ext>
                </a:extLst>
              </a:tr>
              <a:tr h="799951">
                <a:tc>
                  <a:txBody>
                    <a:bodyPr/>
                    <a:lstStyle/>
                    <a:p>
                      <a:r>
                        <a:rPr lang="en-US" sz="1700" dirty="0">
                          <a:latin typeface="Century Gothic" panose="020B0502020202020204" pitchFamily="34" charset="0"/>
                          <a:cs typeface="Calibri" panose="020F0502020204030204" pitchFamily="34" charset="0"/>
                        </a:rPr>
                        <a:t>Research, Development and Support</a:t>
                      </a:r>
                      <a:endParaRPr lang="en-US" sz="1700" dirty="0">
                        <a:latin typeface="Century Gothic" panose="020B0502020202020204" pitchFamily="34" charset="0"/>
                      </a:endParaRPr>
                    </a:p>
                  </a:txBody>
                  <a:tcPr marL="91207" marR="91207" marT="45604" marB="45604"/>
                </a:tc>
                <a:tc>
                  <a:txBody>
                    <a:bodyPr/>
                    <a:lstStyle/>
                    <a:p>
                      <a:pPr algn="r"/>
                      <a:r>
                        <a:rPr lang="en-US" sz="1700" dirty="0">
                          <a:latin typeface="Century Gothic" panose="020B0502020202020204" pitchFamily="34" charset="0"/>
                        </a:rPr>
                        <a:t>R3, 735, 718</a:t>
                      </a:r>
                    </a:p>
                  </a:txBody>
                  <a:tcPr marL="91207" marR="91207" marT="45604" marB="45604"/>
                </a:tc>
                <a:tc>
                  <a:txBody>
                    <a:bodyPr/>
                    <a:lstStyle/>
                    <a:p>
                      <a:pPr algn="r"/>
                      <a:r>
                        <a:rPr lang="en-US" sz="1700" dirty="0">
                          <a:latin typeface="Century Gothic" panose="020B0502020202020204" pitchFamily="34" charset="0"/>
                        </a:rPr>
                        <a:t>R3, 730, 976</a:t>
                      </a:r>
                    </a:p>
                  </a:txBody>
                  <a:tcPr marL="91207" marR="91207" marT="45604" marB="45604"/>
                </a:tc>
                <a:tc>
                  <a:txBody>
                    <a:bodyPr/>
                    <a:lstStyle/>
                    <a:p>
                      <a:pPr algn="r"/>
                      <a:r>
                        <a:rPr lang="en-US" sz="1700" dirty="0">
                          <a:latin typeface="Century Gothic" panose="020B0502020202020204" pitchFamily="34" charset="0"/>
                          <a:cs typeface="Calibri" panose="020F0502020204030204" pitchFamily="34" charset="0"/>
                        </a:rPr>
                        <a:t>R4, 742</a:t>
                      </a:r>
                      <a:endParaRPr lang="en-US" sz="1700" dirty="0">
                        <a:latin typeface="Century Gothic" panose="020B0502020202020204" pitchFamily="34" charset="0"/>
                      </a:endParaRPr>
                    </a:p>
                  </a:txBody>
                  <a:tcPr marL="91207" marR="91207" marT="45604" marB="45604"/>
                </a:tc>
                <a:tc>
                  <a:txBody>
                    <a:bodyPr/>
                    <a:lstStyle/>
                    <a:p>
                      <a:pPr algn="r"/>
                      <a:r>
                        <a:rPr lang="en-US" sz="1700" dirty="0">
                          <a:latin typeface="Century Gothic" panose="020B0502020202020204" pitchFamily="34" charset="0"/>
                          <a:cs typeface="Calibri" panose="020F0502020204030204" pitchFamily="34" charset="0"/>
                        </a:rPr>
                        <a:t>0.1%</a:t>
                      </a:r>
                      <a:endParaRPr lang="en-US" sz="1700" dirty="0">
                        <a:latin typeface="Century Gothic" panose="020B0502020202020204" pitchFamily="34" charset="0"/>
                      </a:endParaRPr>
                    </a:p>
                  </a:txBody>
                  <a:tcPr marL="91207" marR="91207" marT="45604" marB="45604"/>
                </a:tc>
                <a:extLst>
                  <a:ext uri="{0D108BD9-81ED-4DB2-BD59-A6C34878D82A}">
                    <a16:rowId xmlns:a16="http://schemas.microsoft.com/office/drawing/2014/main" xmlns="" val="1333585049"/>
                  </a:ext>
                </a:extLst>
              </a:tr>
              <a:tr h="799951">
                <a:tc>
                  <a:txBody>
                    <a:bodyPr/>
                    <a:lstStyle/>
                    <a:p>
                      <a:r>
                        <a:rPr lang="en-US" sz="1700" dirty="0">
                          <a:latin typeface="Century Gothic" panose="020B0502020202020204" pitchFamily="34" charset="0"/>
                          <a:cs typeface="Calibri" panose="020F0502020204030204" pitchFamily="34" charset="0"/>
                        </a:rPr>
                        <a:t>Socio-Economic Innovation Partnerships</a:t>
                      </a:r>
                      <a:endParaRPr lang="en-US" sz="1700" dirty="0">
                        <a:latin typeface="Century Gothic" panose="020B0502020202020204" pitchFamily="34" charset="0"/>
                      </a:endParaRPr>
                    </a:p>
                  </a:txBody>
                  <a:tcPr marL="91207" marR="91207" marT="45604" marB="45604"/>
                </a:tc>
                <a:tc>
                  <a:txBody>
                    <a:bodyPr/>
                    <a:lstStyle/>
                    <a:p>
                      <a:pPr algn="r"/>
                      <a:r>
                        <a:rPr lang="en-US" sz="1700" dirty="0">
                          <a:latin typeface="Century Gothic" panose="020B0502020202020204" pitchFamily="34" charset="0"/>
                        </a:rPr>
                        <a:t>R1, 731, 786</a:t>
                      </a:r>
                    </a:p>
                  </a:txBody>
                  <a:tcPr marL="91207" marR="91207" marT="45604" marB="45604"/>
                </a:tc>
                <a:tc>
                  <a:txBody>
                    <a:bodyPr/>
                    <a:lstStyle/>
                    <a:p>
                      <a:pPr algn="r"/>
                      <a:r>
                        <a:rPr lang="en-US" sz="1700" dirty="0">
                          <a:latin typeface="Century Gothic" panose="020B0502020202020204" pitchFamily="34" charset="0"/>
                        </a:rPr>
                        <a:t>R1, 677, 979</a:t>
                      </a:r>
                    </a:p>
                  </a:txBody>
                  <a:tcPr marL="91207" marR="91207" marT="45604" marB="45604"/>
                </a:tc>
                <a:tc>
                  <a:txBody>
                    <a:bodyPr/>
                    <a:lstStyle/>
                    <a:p>
                      <a:pPr algn="r"/>
                      <a:r>
                        <a:rPr lang="en-US" sz="1700" dirty="0">
                          <a:latin typeface="Century Gothic" panose="020B0502020202020204" pitchFamily="34" charset="0"/>
                          <a:cs typeface="Calibri" panose="020F0502020204030204" pitchFamily="34" charset="0"/>
                        </a:rPr>
                        <a:t>R53, 807 </a:t>
                      </a:r>
                      <a:endParaRPr lang="en-US" sz="1700" dirty="0">
                        <a:latin typeface="Century Gothic" panose="020B0502020202020204" pitchFamily="34" charset="0"/>
                      </a:endParaRPr>
                    </a:p>
                  </a:txBody>
                  <a:tcPr marL="91207" marR="91207" marT="45604" marB="45604"/>
                </a:tc>
                <a:tc>
                  <a:txBody>
                    <a:bodyPr/>
                    <a:lstStyle/>
                    <a:p>
                      <a:pPr algn="r"/>
                      <a:r>
                        <a:rPr lang="en-US" sz="1700" dirty="0">
                          <a:latin typeface="Century Gothic" panose="020B0502020202020204" pitchFamily="34" charset="0"/>
                          <a:cs typeface="Calibri" panose="020F0502020204030204" pitchFamily="34" charset="0"/>
                        </a:rPr>
                        <a:t> 3.1%</a:t>
                      </a:r>
                      <a:endParaRPr lang="en-US" sz="1700" dirty="0">
                        <a:latin typeface="Century Gothic" panose="020B0502020202020204" pitchFamily="34" charset="0"/>
                      </a:endParaRPr>
                    </a:p>
                  </a:txBody>
                  <a:tcPr marL="91207" marR="91207" marT="45604" marB="45604"/>
                </a:tc>
                <a:extLst>
                  <a:ext uri="{0D108BD9-81ED-4DB2-BD59-A6C34878D82A}">
                    <a16:rowId xmlns:a16="http://schemas.microsoft.com/office/drawing/2014/main" xmlns="" val="2043408636"/>
                  </a:ext>
                </a:extLst>
              </a:tr>
              <a:tr h="552288">
                <a:tc>
                  <a:txBody>
                    <a:bodyPr/>
                    <a:lstStyle/>
                    <a:p>
                      <a:r>
                        <a:rPr lang="en-US" sz="1700" b="1" dirty="0">
                          <a:latin typeface="Century Gothic" panose="020B0502020202020204" pitchFamily="34" charset="0"/>
                        </a:rPr>
                        <a:t>Total</a:t>
                      </a:r>
                    </a:p>
                  </a:txBody>
                  <a:tcPr marL="91207" marR="91207" marT="45604" marB="45604"/>
                </a:tc>
                <a:tc>
                  <a:txBody>
                    <a:bodyPr/>
                    <a:lstStyle/>
                    <a:p>
                      <a:pPr algn="r"/>
                      <a:r>
                        <a:rPr lang="en-US" sz="1700" b="1" dirty="0">
                          <a:latin typeface="Century Gothic" panose="020B0502020202020204" pitchFamily="34" charset="0"/>
                        </a:rPr>
                        <a:t>R7, 278, 287</a:t>
                      </a:r>
                    </a:p>
                  </a:txBody>
                  <a:tcPr marL="91207" marR="91207" marT="45604" marB="45604"/>
                </a:tc>
                <a:tc>
                  <a:txBody>
                    <a:bodyPr/>
                    <a:lstStyle/>
                    <a:p>
                      <a:pPr algn="r"/>
                      <a:r>
                        <a:rPr lang="en-US" sz="1700" b="1" dirty="0">
                          <a:latin typeface="Century Gothic" panose="020B0502020202020204" pitchFamily="34" charset="0"/>
                        </a:rPr>
                        <a:t>R7, 165, 265</a:t>
                      </a:r>
                    </a:p>
                  </a:txBody>
                  <a:tcPr marL="91207" marR="91207" marT="45604" marB="45604"/>
                </a:tc>
                <a:tc>
                  <a:txBody>
                    <a:bodyPr/>
                    <a:lstStyle/>
                    <a:p>
                      <a:pPr algn="r"/>
                      <a:r>
                        <a:rPr lang="en-US" sz="1700" b="1" dirty="0">
                          <a:latin typeface="Century Gothic" panose="020B0502020202020204" pitchFamily="34" charset="0"/>
                        </a:rPr>
                        <a:t>R113, 022</a:t>
                      </a:r>
                    </a:p>
                  </a:txBody>
                  <a:tcPr marL="91207" marR="91207" marT="45604" marB="45604"/>
                </a:tc>
                <a:tc>
                  <a:txBody>
                    <a:bodyPr/>
                    <a:lstStyle/>
                    <a:p>
                      <a:pPr algn="r"/>
                      <a:r>
                        <a:rPr lang="en-US" sz="1700" b="1" dirty="0">
                          <a:latin typeface="Century Gothic" panose="020B0502020202020204" pitchFamily="34" charset="0"/>
                        </a:rPr>
                        <a:t>1.6%</a:t>
                      </a:r>
                    </a:p>
                  </a:txBody>
                  <a:tcPr marL="91207" marR="91207" marT="45604" marB="45604"/>
                </a:tc>
                <a:extLst>
                  <a:ext uri="{0D108BD9-81ED-4DB2-BD59-A6C34878D82A}">
                    <a16:rowId xmlns:a16="http://schemas.microsoft.com/office/drawing/2014/main" xmlns="" val="314938702"/>
                  </a:ext>
                </a:extLst>
              </a:tr>
            </a:tbl>
          </a:graphicData>
        </a:graphic>
      </p:graphicFrame>
    </p:spTree>
    <p:extLst>
      <p:ext uri="{BB962C8B-B14F-4D97-AF65-F5344CB8AC3E}">
        <p14:creationId xmlns:p14="http://schemas.microsoft.com/office/powerpoint/2010/main" xmlns="" val="16809677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C35DA178-EB53-410F-93F9-C8DA58705671}"/>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BEAD508-187F-9C41-8168-FD791BBC9830}" type="slidenum">
              <a:rPr kumimoji="0" lang="en-US" sz="119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44</a:t>
            </a:fld>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xmlns="" id="{B132A4FA-0978-46C7-BC6A-D9AA6B0B52E3}"/>
              </a:ext>
            </a:extLst>
          </p:cNvPr>
          <p:cNvSpPr>
            <a:spLocks noGrp="1"/>
          </p:cNvSpPr>
          <p:nvPr>
            <p:ph type="title"/>
          </p:nvPr>
        </p:nvSpPr>
        <p:spPr>
          <a:xfrm>
            <a:off x="0" y="0"/>
            <a:ext cx="9143999" cy="1007403"/>
          </a:xfrm>
        </p:spPr>
        <p:txBody>
          <a:bodyPr>
            <a:noAutofit/>
          </a:bodyPr>
          <a:lstStyle/>
          <a:p>
            <a:r>
              <a:rPr lang="en-GB" sz="3100" b="1" dirty="0">
                <a:latin typeface="Century Gothic" panose="020B0502020202020204" pitchFamily="34" charset="0"/>
              </a:rPr>
              <a:t>Financial Statements: Financial Performance Per Programme </a:t>
            </a:r>
            <a:endParaRPr lang="en-US" sz="3100" b="1" dirty="0">
              <a:latin typeface="Century Gothic" panose="020B0502020202020204" pitchFamily="34" charset="0"/>
            </a:endParaRPr>
          </a:p>
        </p:txBody>
      </p:sp>
      <p:graphicFrame>
        <p:nvGraphicFramePr>
          <p:cNvPr id="6" name="Chart 5">
            <a:extLst>
              <a:ext uri="{FF2B5EF4-FFF2-40B4-BE49-F238E27FC236}">
                <a16:creationId xmlns:a16="http://schemas.microsoft.com/office/drawing/2014/main" xmlns="" id="{591A02D0-90FA-422B-BE48-C13197E0610F}"/>
              </a:ext>
            </a:extLst>
          </p:cNvPr>
          <p:cNvGraphicFramePr>
            <a:graphicFrameLocks/>
          </p:cNvGraphicFramePr>
          <p:nvPr>
            <p:extLst>
              <p:ext uri="{D42A27DB-BD31-4B8C-83A1-F6EECF244321}">
                <p14:modId xmlns:p14="http://schemas.microsoft.com/office/powerpoint/2010/main" xmlns="" val="3334406036"/>
              </p:ext>
            </p:extLst>
          </p:nvPr>
        </p:nvGraphicFramePr>
        <p:xfrm>
          <a:off x="98323" y="1168400"/>
          <a:ext cx="8881751" cy="54905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727251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13A83746-98CB-4C5B-AEF5-12E96D278307}"/>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BEAD508-187F-9C41-8168-FD791BBC9830}" type="slidenum">
              <a:rPr kumimoji="0" lang="en-US" sz="119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45</a:t>
            </a:fld>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xmlns="" id="{626BB57D-AFEA-4785-8439-7DC4F961AA69}"/>
              </a:ext>
            </a:extLst>
          </p:cNvPr>
          <p:cNvSpPr>
            <a:spLocks noGrp="1"/>
          </p:cNvSpPr>
          <p:nvPr>
            <p:ph type="title"/>
          </p:nvPr>
        </p:nvSpPr>
        <p:spPr>
          <a:xfrm>
            <a:off x="0" y="1"/>
            <a:ext cx="9040761" cy="1087326"/>
          </a:xfrm>
        </p:spPr>
        <p:txBody>
          <a:bodyPr>
            <a:noAutofit/>
          </a:bodyPr>
          <a:lstStyle/>
          <a:p>
            <a:pPr>
              <a:defRPr/>
            </a:pPr>
            <a:r>
              <a:rPr lang="en-ZA" sz="3192" b="1" dirty="0">
                <a:latin typeface="Century Gothic" panose="020B0502020202020204" pitchFamily="34" charset="0"/>
              </a:rPr>
              <a:t>Financial Statements:  Appropriation Statement</a:t>
            </a:r>
            <a:endParaRPr lang="en-US" sz="2993" b="1" dirty="0">
              <a:latin typeface="Century Gothic" panose="020B0502020202020204" pitchFamily="34" charset="0"/>
            </a:endParaRPr>
          </a:p>
        </p:txBody>
      </p:sp>
      <p:sp>
        <p:nvSpPr>
          <p:cNvPr id="6" name="Rectangle 5">
            <a:extLst>
              <a:ext uri="{FF2B5EF4-FFF2-40B4-BE49-F238E27FC236}">
                <a16:creationId xmlns:a16="http://schemas.microsoft.com/office/drawing/2014/main" xmlns="" id="{2CCCDB9C-B3C0-4318-928C-D25CF6E6B91D}"/>
              </a:ext>
            </a:extLst>
          </p:cNvPr>
          <p:cNvSpPr/>
          <p:nvPr/>
        </p:nvSpPr>
        <p:spPr>
          <a:xfrm>
            <a:off x="429675" y="1054608"/>
            <a:ext cx="7777944" cy="712415"/>
          </a:xfrm>
          <a:prstGeom prst="rect">
            <a:avLst/>
          </a:prstGeom>
        </p:spPr>
        <p:txBody>
          <a:bodyPr wrap="square">
            <a:spAutoFit/>
          </a:bodyPr>
          <a:lstStyle/>
          <a:p>
            <a:pPr marL="291370" marR="0" lvl="0" indent="0" algn="just" defTabSz="685800"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dirty="0">
              <a:ln>
                <a:noFill/>
              </a:ln>
              <a:solidFill>
                <a:prstClr val="black"/>
              </a:solidFill>
              <a:effectLst/>
              <a:uLnTx/>
              <a:uFillTx/>
              <a:latin typeface="Gill Sans MT" panose="020B0502020104020203" pitchFamily="34" charset="0"/>
              <a:ea typeface="+mn-ea"/>
              <a:cs typeface="Calibri" panose="020F0502020204030204" pitchFamily="34" charset="0"/>
            </a:endParaRPr>
          </a:p>
          <a:p>
            <a:pPr marL="291370" marR="0" lvl="0" indent="0" algn="just" defTabSz="685800"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dirty="0">
              <a:ln>
                <a:noFill/>
              </a:ln>
              <a:solidFill>
                <a:prstClr val="black"/>
              </a:solidFill>
              <a:effectLst/>
              <a:uLnTx/>
              <a:uFillTx/>
              <a:latin typeface="Gill Sans MT" panose="020B0502020104020203" pitchFamily="34" charset="0"/>
              <a:ea typeface="+mn-ea"/>
              <a:cs typeface="Calibri" panose="020F0502020204030204" pitchFamily="34" charset="0"/>
            </a:endParaRPr>
          </a:p>
          <a:p>
            <a:pPr marL="228029" marR="0" lvl="0" indent="-228029" algn="just" defTabSz="685800" rtl="0" eaLnBrk="1" fontAlgn="auto" latinLnBrk="0" hangingPunct="1">
              <a:lnSpc>
                <a:spcPct val="100000"/>
              </a:lnSpc>
              <a:spcBef>
                <a:spcPts val="0"/>
              </a:spcBef>
              <a:spcAft>
                <a:spcPts val="0"/>
              </a:spcAft>
              <a:buClrTx/>
              <a:buSzTx/>
              <a:buFontTx/>
              <a:buNone/>
              <a:tabLst/>
              <a:defRPr/>
            </a:pPr>
            <a:r>
              <a:rPr kumimoji="0" lang="en-US" sz="1347" b="0" i="0" u="none" strike="noStrike" kern="1200" cap="none" spc="0" normalizeH="0" baseline="0" noProof="0" dirty="0">
                <a:ln>
                  <a:noFill/>
                </a:ln>
                <a:solidFill>
                  <a:prstClr val="black"/>
                </a:solidFill>
                <a:effectLst/>
                <a:uLnTx/>
                <a:uFillTx/>
                <a:latin typeface="Gill Sans MT" panose="020B0502020104020203" pitchFamily="34" charset="0"/>
                <a:ea typeface="+mn-ea"/>
                <a:cs typeface="Calibri" panose="020F0502020204030204" pitchFamily="34" charset="0"/>
              </a:rPr>
              <a:t> </a:t>
            </a:r>
          </a:p>
        </p:txBody>
      </p:sp>
      <p:graphicFrame>
        <p:nvGraphicFramePr>
          <p:cNvPr id="7" name="Content Placeholder 4">
            <a:extLst>
              <a:ext uri="{FF2B5EF4-FFF2-40B4-BE49-F238E27FC236}">
                <a16:creationId xmlns:a16="http://schemas.microsoft.com/office/drawing/2014/main" xmlns="" id="{C35FD624-2FE8-46C0-96F1-D1E2107636C1}"/>
              </a:ext>
            </a:extLst>
          </p:cNvPr>
          <p:cNvGraphicFramePr>
            <a:graphicFrameLocks/>
          </p:cNvGraphicFramePr>
          <p:nvPr>
            <p:extLst>
              <p:ext uri="{D42A27DB-BD31-4B8C-83A1-F6EECF244321}">
                <p14:modId xmlns:p14="http://schemas.microsoft.com/office/powerpoint/2010/main" xmlns="" val="1568642513"/>
              </p:ext>
            </p:extLst>
          </p:nvPr>
        </p:nvGraphicFramePr>
        <p:xfrm>
          <a:off x="163654" y="1054611"/>
          <a:ext cx="8877108" cy="5523170"/>
        </p:xfrm>
        <a:graphic>
          <a:graphicData uri="http://schemas.openxmlformats.org/drawingml/2006/table">
            <a:tbl>
              <a:tblPr firstRow="1" bandRow="1">
                <a:tableStyleId>{5C22544A-7EE6-4342-B048-85BDC9FD1C3A}</a:tableStyleId>
              </a:tblPr>
              <a:tblGrid>
                <a:gridCol w="2972485">
                  <a:extLst>
                    <a:ext uri="{9D8B030D-6E8A-4147-A177-3AD203B41FA5}">
                      <a16:colId xmlns:a16="http://schemas.microsoft.com/office/drawing/2014/main" xmlns="" val="940239341"/>
                    </a:ext>
                  </a:extLst>
                </a:gridCol>
                <a:gridCol w="1737517">
                  <a:extLst>
                    <a:ext uri="{9D8B030D-6E8A-4147-A177-3AD203B41FA5}">
                      <a16:colId xmlns:a16="http://schemas.microsoft.com/office/drawing/2014/main" xmlns="" val="1691263736"/>
                    </a:ext>
                  </a:extLst>
                </a:gridCol>
                <a:gridCol w="1525982">
                  <a:extLst>
                    <a:ext uri="{9D8B030D-6E8A-4147-A177-3AD203B41FA5}">
                      <a16:colId xmlns:a16="http://schemas.microsoft.com/office/drawing/2014/main" xmlns="" val="3457182210"/>
                    </a:ext>
                  </a:extLst>
                </a:gridCol>
                <a:gridCol w="1215406">
                  <a:extLst>
                    <a:ext uri="{9D8B030D-6E8A-4147-A177-3AD203B41FA5}">
                      <a16:colId xmlns:a16="http://schemas.microsoft.com/office/drawing/2014/main" xmlns="" val="2686628278"/>
                    </a:ext>
                  </a:extLst>
                </a:gridCol>
                <a:gridCol w="1425718">
                  <a:extLst>
                    <a:ext uri="{9D8B030D-6E8A-4147-A177-3AD203B41FA5}">
                      <a16:colId xmlns:a16="http://schemas.microsoft.com/office/drawing/2014/main" xmlns="" val="797936648"/>
                    </a:ext>
                  </a:extLst>
                </a:gridCol>
              </a:tblGrid>
              <a:tr h="1200906">
                <a:tc>
                  <a:txBody>
                    <a:bodyPr/>
                    <a:lstStyle/>
                    <a:p>
                      <a:endParaRPr lang="en-US" sz="1800" dirty="0">
                        <a:solidFill>
                          <a:srgbClr val="FFC000"/>
                        </a:solidFill>
                        <a:latin typeface="Century Gothic" panose="020B0502020202020204" pitchFamily="34" charset="0"/>
                        <a:cs typeface="Arial" panose="020B0604020202020204" pitchFamily="34" charset="0"/>
                      </a:endParaRPr>
                    </a:p>
                    <a:p>
                      <a:r>
                        <a:rPr lang="en-US" sz="1800" dirty="0">
                          <a:solidFill>
                            <a:srgbClr val="FFC000"/>
                          </a:solidFill>
                          <a:latin typeface="Century Gothic" panose="020B0502020202020204" pitchFamily="34" charset="0"/>
                          <a:cs typeface="Arial" panose="020B0604020202020204" pitchFamily="34" charset="0"/>
                        </a:rPr>
                        <a:t>Economic Classification</a:t>
                      </a:r>
                      <a:endParaRPr lang="en-ZA" sz="1800" dirty="0">
                        <a:solidFill>
                          <a:srgbClr val="FFC000"/>
                        </a:solidFill>
                        <a:latin typeface="Century Gothic" panose="020B0502020202020204" pitchFamily="34" charset="0"/>
                        <a:cs typeface="Arial" panose="020B0604020202020204" pitchFamily="34" charset="0"/>
                      </a:endParaRPr>
                    </a:p>
                  </a:txBody>
                  <a:tcPr marL="68231" marR="68231" marT="45488" marB="45488"/>
                </a:tc>
                <a:tc>
                  <a:txBody>
                    <a:bodyPr/>
                    <a:lstStyle/>
                    <a:p>
                      <a:pPr algn="ctr"/>
                      <a:r>
                        <a:rPr lang="en-US" sz="1800" dirty="0">
                          <a:solidFill>
                            <a:srgbClr val="FFC000"/>
                          </a:solidFill>
                          <a:latin typeface="Century Gothic" panose="020B0502020202020204" pitchFamily="34" charset="0"/>
                          <a:cs typeface="Arial" panose="020B0604020202020204" pitchFamily="34" charset="0"/>
                        </a:rPr>
                        <a:t>Appropriated amount </a:t>
                      </a:r>
                    </a:p>
                    <a:p>
                      <a:pPr algn="ctr"/>
                      <a:r>
                        <a:rPr lang="en-US" sz="1800" dirty="0">
                          <a:solidFill>
                            <a:srgbClr val="FFC000"/>
                          </a:solidFill>
                          <a:latin typeface="Century Gothic" panose="020B0502020202020204" pitchFamily="34" charset="0"/>
                          <a:cs typeface="Arial" panose="020B0604020202020204" pitchFamily="34" charset="0"/>
                        </a:rPr>
                        <a:t>R’000</a:t>
                      </a:r>
                      <a:endParaRPr lang="en-ZA" sz="1800" dirty="0">
                        <a:solidFill>
                          <a:srgbClr val="FFC000"/>
                        </a:solidFill>
                        <a:latin typeface="Century Gothic" panose="020B0502020202020204" pitchFamily="34" charset="0"/>
                        <a:cs typeface="Arial" panose="020B0604020202020204" pitchFamily="34" charset="0"/>
                      </a:endParaRPr>
                    </a:p>
                  </a:txBody>
                  <a:tcPr marL="68231" marR="68231" marT="45488" marB="45488"/>
                </a:tc>
                <a:tc>
                  <a:txBody>
                    <a:bodyPr/>
                    <a:lstStyle/>
                    <a:p>
                      <a:pPr algn="ctr"/>
                      <a:r>
                        <a:rPr lang="en-US" sz="1800" dirty="0">
                          <a:solidFill>
                            <a:srgbClr val="FFC000"/>
                          </a:solidFill>
                          <a:latin typeface="Century Gothic" panose="020B0502020202020204" pitchFamily="34" charset="0"/>
                          <a:cs typeface="Arial" panose="020B0604020202020204" pitchFamily="34" charset="0"/>
                        </a:rPr>
                        <a:t>Actual expenditure</a:t>
                      </a:r>
                    </a:p>
                    <a:p>
                      <a:pPr algn="ctr"/>
                      <a:r>
                        <a:rPr lang="en-US" sz="1800" dirty="0">
                          <a:solidFill>
                            <a:srgbClr val="FFC000"/>
                          </a:solidFill>
                          <a:latin typeface="Century Gothic" panose="020B0502020202020204" pitchFamily="34" charset="0"/>
                          <a:cs typeface="Arial" panose="020B0604020202020204" pitchFamily="34" charset="0"/>
                        </a:rPr>
                        <a:t>R’000</a:t>
                      </a:r>
                      <a:endParaRPr lang="en-ZA" sz="1800" dirty="0">
                        <a:solidFill>
                          <a:srgbClr val="FFC000"/>
                        </a:solidFill>
                        <a:latin typeface="Century Gothic" panose="020B0502020202020204" pitchFamily="34" charset="0"/>
                        <a:cs typeface="Arial" panose="020B0604020202020204" pitchFamily="34" charset="0"/>
                      </a:endParaRPr>
                    </a:p>
                  </a:txBody>
                  <a:tcPr marL="68231" marR="68231" marT="45488" marB="45488"/>
                </a:tc>
                <a:tc>
                  <a:txBody>
                    <a:bodyPr/>
                    <a:lstStyle/>
                    <a:p>
                      <a:pPr algn="ctr"/>
                      <a:r>
                        <a:rPr lang="en-US" sz="1800" dirty="0">
                          <a:solidFill>
                            <a:srgbClr val="FFC000"/>
                          </a:solidFill>
                          <a:latin typeface="Century Gothic" panose="020B0502020202020204" pitchFamily="34" charset="0"/>
                          <a:cs typeface="Arial" panose="020B0604020202020204" pitchFamily="34" charset="0"/>
                        </a:rPr>
                        <a:t>Variance</a:t>
                      </a:r>
                    </a:p>
                    <a:p>
                      <a:pPr algn="ctr"/>
                      <a:r>
                        <a:rPr lang="en-US" sz="1800" dirty="0">
                          <a:solidFill>
                            <a:srgbClr val="FFC000"/>
                          </a:solidFill>
                          <a:latin typeface="Century Gothic" panose="020B0502020202020204" pitchFamily="34" charset="0"/>
                          <a:cs typeface="Arial" panose="020B0604020202020204" pitchFamily="34" charset="0"/>
                        </a:rPr>
                        <a:t>R’000</a:t>
                      </a:r>
                      <a:endParaRPr lang="en-ZA" sz="1800" dirty="0">
                        <a:solidFill>
                          <a:srgbClr val="FFC000"/>
                        </a:solidFill>
                        <a:latin typeface="Century Gothic" panose="020B0502020202020204" pitchFamily="34" charset="0"/>
                        <a:cs typeface="Arial" panose="020B0604020202020204" pitchFamily="34" charset="0"/>
                      </a:endParaRPr>
                    </a:p>
                  </a:txBody>
                  <a:tcPr marL="68231" marR="68231" marT="45488" marB="45488"/>
                </a:tc>
                <a:tc>
                  <a:txBody>
                    <a:bodyPr/>
                    <a:lstStyle/>
                    <a:p>
                      <a:pPr algn="ctr"/>
                      <a:r>
                        <a:rPr lang="en-US" sz="1800" dirty="0">
                          <a:solidFill>
                            <a:srgbClr val="FFC000"/>
                          </a:solidFill>
                          <a:latin typeface="Century Gothic" panose="020B0502020202020204" pitchFamily="34" charset="0"/>
                          <a:cs typeface="Arial" panose="020B0604020202020204" pitchFamily="34" charset="0"/>
                        </a:rPr>
                        <a:t>% Variance</a:t>
                      </a:r>
                      <a:endParaRPr lang="en-ZA" sz="1800" dirty="0">
                        <a:solidFill>
                          <a:srgbClr val="FFC000"/>
                        </a:solidFill>
                        <a:latin typeface="Century Gothic" panose="020B0502020202020204" pitchFamily="34" charset="0"/>
                        <a:cs typeface="Arial" panose="020B0604020202020204" pitchFamily="34" charset="0"/>
                      </a:endParaRPr>
                    </a:p>
                  </a:txBody>
                  <a:tcPr marL="68231" marR="68231" marT="45488" marB="45488"/>
                </a:tc>
                <a:extLst>
                  <a:ext uri="{0D108BD9-81ED-4DB2-BD59-A6C34878D82A}">
                    <a16:rowId xmlns:a16="http://schemas.microsoft.com/office/drawing/2014/main" xmlns="" val="3240000986"/>
                  </a:ext>
                </a:extLst>
              </a:tr>
              <a:tr h="719519">
                <a:tc>
                  <a:txBody>
                    <a:bodyPr/>
                    <a:lstStyle/>
                    <a:p>
                      <a:pPr marL="63500" indent="-63500" algn="l" fontAlgn="ctr"/>
                      <a:r>
                        <a:rPr lang="en-US" sz="1800" b="0" i="0" u="none" strike="noStrike" dirty="0">
                          <a:solidFill>
                            <a:srgbClr val="000000"/>
                          </a:solidFill>
                          <a:effectLst/>
                          <a:latin typeface="Century Gothic" panose="020B0502020202020204" pitchFamily="34" charset="0"/>
                        </a:rPr>
                        <a:t> Compensation of employees</a:t>
                      </a:r>
                    </a:p>
                  </a:txBody>
                  <a:tcPr marL="3800" marR="3800" marT="3800" marB="0" anchor="ctr"/>
                </a:tc>
                <a:tc>
                  <a:txBody>
                    <a:bodyPr/>
                    <a:lstStyle/>
                    <a:p>
                      <a:pPr algn="r" fontAlgn="ctr"/>
                      <a:r>
                        <a:rPr lang="en-US" sz="1800" b="0" i="0" u="none" strike="noStrike" dirty="0">
                          <a:solidFill>
                            <a:srgbClr val="000000"/>
                          </a:solidFill>
                          <a:effectLst/>
                          <a:latin typeface="Century Gothic" panose="020B0502020202020204" pitchFamily="34" charset="0"/>
                        </a:rPr>
                        <a:t>        361, 993 </a:t>
                      </a:r>
                    </a:p>
                  </a:txBody>
                  <a:tcPr marL="3800" marR="3800" marT="3800" marB="0" anchor="ctr"/>
                </a:tc>
                <a:tc>
                  <a:txBody>
                    <a:bodyPr/>
                    <a:lstStyle/>
                    <a:p>
                      <a:pPr algn="r" fontAlgn="ctr"/>
                      <a:r>
                        <a:rPr lang="en-US" sz="1800" b="0" i="0" u="none" strike="noStrike" dirty="0">
                          <a:solidFill>
                            <a:srgbClr val="000000"/>
                          </a:solidFill>
                          <a:effectLst/>
                          <a:latin typeface="Century Gothic" panose="020B0502020202020204" pitchFamily="34" charset="0"/>
                        </a:rPr>
                        <a:t>321, 938</a:t>
                      </a:r>
                    </a:p>
                  </a:txBody>
                  <a:tcPr marL="3800" marR="3800" marT="3800" marB="0" anchor="ctr"/>
                </a:tc>
                <a:tc>
                  <a:txBody>
                    <a:bodyPr/>
                    <a:lstStyle/>
                    <a:p>
                      <a:pPr algn="r" fontAlgn="ctr"/>
                      <a:r>
                        <a:rPr lang="en-US" sz="1800" b="0" i="0" u="none" strike="noStrike" dirty="0">
                          <a:solidFill>
                            <a:srgbClr val="000000"/>
                          </a:solidFill>
                          <a:effectLst/>
                          <a:latin typeface="Century Gothic" panose="020B0502020202020204" pitchFamily="34" charset="0"/>
                        </a:rPr>
                        <a:t>40, 055</a:t>
                      </a:r>
                    </a:p>
                  </a:txBody>
                  <a:tcPr marL="3800" marR="3800" marT="3800" marB="0" anchor="ctr"/>
                </a:tc>
                <a:tc>
                  <a:txBody>
                    <a:bodyPr/>
                    <a:lstStyle/>
                    <a:p>
                      <a:pPr algn="r" fontAlgn="ctr"/>
                      <a:r>
                        <a:rPr lang="en-US" sz="1800" b="0" i="0" u="none" strike="noStrike" dirty="0">
                          <a:solidFill>
                            <a:srgbClr val="000000"/>
                          </a:solidFill>
                          <a:effectLst/>
                          <a:latin typeface="Century Gothic" panose="020B0502020202020204" pitchFamily="34" charset="0"/>
                        </a:rPr>
                        <a:t>11.1%</a:t>
                      </a:r>
                    </a:p>
                  </a:txBody>
                  <a:tcPr marL="3800" marR="3800" marT="3800" marB="0" anchor="ctr"/>
                </a:tc>
                <a:extLst>
                  <a:ext uri="{0D108BD9-81ED-4DB2-BD59-A6C34878D82A}">
                    <a16:rowId xmlns:a16="http://schemas.microsoft.com/office/drawing/2014/main" xmlns="" val="3691566580"/>
                  </a:ext>
                </a:extLst>
              </a:tr>
              <a:tr h="478849">
                <a:tc>
                  <a:txBody>
                    <a:bodyPr/>
                    <a:lstStyle/>
                    <a:p>
                      <a:pPr algn="l" fontAlgn="ctr"/>
                      <a:r>
                        <a:rPr lang="en-US" sz="1800" b="0" i="0" u="none" strike="noStrike" dirty="0">
                          <a:solidFill>
                            <a:srgbClr val="000000"/>
                          </a:solidFill>
                          <a:effectLst/>
                          <a:latin typeface="Century Gothic" panose="020B0502020202020204" pitchFamily="34" charset="0"/>
                        </a:rPr>
                        <a:t> Good and services</a:t>
                      </a:r>
                    </a:p>
                  </a:txBody>
                  <a:tcPr marL="3800" marR="3800" marT="3800" marB="0" anchor="ctr"/>
                </a:tc>
                <a:tc>
                  <a:txBody>
                    <a:bodyPr/>
                    <a:lstStyle/>
                    <a:p>
                      <a:pPr algn="r" fontAlgn="ctr"/>
                      <a:r>
                        <a:rPr lang="en-US" sz="1800" b="0" i="0" u="none" strike="noStrike" dirty="0">
                          <a:solidFill>
                            <a:srgbClr val="000000"/>
                          </a:solidFill>
                          <a:effectLst/>
                          <a:latin typeface="Century Gothic" panose="020B0502020202020204" pitchFamily="34" charset="0"/>
                        </a:rPr>
                        <a:t>119, 369</a:t>
                      </a:r>
                    </a:p>
                  </a:txBody>
                  <a:tcPr marL="3800" marR="3800" marT="3800" marB="0" anchor="ctr"/>
                </a:tc>
                <a:tc>
                  <a:txBody>
                    <a:bodyPr/>
                    <a:lstStyle/>
                    <a:p>
                      <a:pPr algn="r" fontAlgn="ctr"/>
                      <a:r>
                        <a:rPr lang="en-US" sz="1800" b="0" i="0" u="none" strike="noStrike" dirty="0">
                          <a:solidFill>
                            <a:srgbClr val="000000"/>
                          </a:solidFill>
                          <a:effectLst/>
                          <a:latin typeface="Century Gothic" panose="020B0502020202020204" pitchFamily="34" charset="0"/>
                        </a:rPr>
                        <a:t>         107, 016 </a:t>
                      </a:r>
                    </a:p>
                  </a:txBody>
                  <a:tcPr marL="3800" marR="3800" marT="3800" marB="0" anchor="ctr"/>
                </a:tc>
                <a:tc>
                  <a:txBody>
                    <a:bodyPr/>
                    <a:lstStyle/>
                    <a:p>
                      <a:pPr algn="r" fontAlgn="ctr"/>
                      <a:r>
                        <a:rPr lang="en-US" sz="1800" b="0" i="0" u="none" strike="noStrike" dirty="0">
                          <a:solidFill>
                            <a:srgbClr val="000000"/>
                          </a:solidFill>
                          <a:effectLst/>
                          <a:latin typeface="Century Gothic" panose="020B0502020202020204" pitchFamily="34" charset="0"/>
                        </a:rPr>
                        <a:t>12, 353        </a:t>
                      </a:r>
                    </a:p>
                  </a:txBody>
                  <a:tcPr marL="3800" marR="3800" marT="3800" marB="0" anchor="ctr"/>
                </a:tc>
                <a:tc>
                  <a:txBody>
                    <a:bodyPr/>
                    <a:lstStyle/>
                    <a:p>
                      <a:pPr algn="r" fontAlgn="ctr"/>
                      <a:r>
                        <a:rPr lang="en-US" sz="1800" b="0" i="0" u="none" strike="noStrike" dirty="0">
                          <a:solidFill>
                            <a:srgbClr val="000000"/>
                          </a:solidFill>
                          <a:effectLst/>
                          <a:latin typeface="Century Gothic" panose="020B0502020202020204" pitchFamily="34" charset="0"/>
                        </a:rPr>
                        <a:t>10.3%</a:t>
                      </a:r>
                    </a:p>
                  </a:txBody>
                  <a:tcPr marL="3800" marR="3800" marT="3800" marB="0" anchor="ctr"/>
                </a:tc>
                <a:extLst>
                  <a:ext uri="{0D108BD9-81ED-4DB2-BD59-A6C34878D82A}">
                    <a16:rowId xmlns:a16="http://schemas.microsoft.com/office/drawing/2014/main" xmlns="" val="3857387561"/>
                  </a:ext>
                </a:extLst>
              </a:tr>
              <a:tr h="532402">
                <a:tc>
                  <a:txBody>
                    <a:bodyPr/>
                    <a:lstStyle/>
                    <a:p>
                      <a:pPr algn="l" fontAlgn="ctr"/>
                      <a:r>
                        <a:rPr lang="en-US" sz="1800" b="0" i="0" u="none" strike="noStrike" dirty="0">
                          <a:solidFill>
                            <a:srgbClr val="000000"/>
                          </a:solidFill>
                          <a:effectLst/>
                          <a:latin typeface="Century Gothic" panose="020B0502020202020204" pitchFamily="34" charset="0"/>
                        </a:rPr>
                        <a:t> Transfers and subsidies</a:t>
                      </a:r>
                    </a:p>
                  </a:txBody>
                  <a:tcPr marL="3800" marR="3800" marT="3800" marB="0" anchor="ctr"/>
                </a:tc>
                <a:tc>
                  <a:txBody>
                    <a:bodyPr/>
                    <a:lstStyle/>
                    <a:p>
                      <a:pPr algn="r" fontAlgn="ctr"/>
                      <a:r>
                        <a:rPr lang="en-US" sz="1800" b="0" i="0" u="none" strike="noStrike" dirty="0">
                          <a:solidFill>
                            <a:srgbClr val="000000"/>
                          </a:solidFill>
                          <a:effectLst/>
                          <a:latin typeface="Century Gothic" panose="020B0502020202020204" pitchFamily="34" charset="0"/>
                        </a:rPr>
                        <a:t>     6, 789, 431</a:t>
                      </a:r>
                    </a:p>
                  </a:txBody>
                  <a:tcPr marL="3800" marR="3800" marT="3800" marB="0" anchor="ctr"/>
                </a:tc>
                <a:tc>
                  <a:txBody>
                    <a:bodyPr/>
                    <a:lstStyle/>
                    <a:p>
                      <a:pPr algn="r" fontAlgn="ctr"/>
                      <a:r>
                        <a:rPr lang="en-US" sz="1800" b="0" i="0" u="none" strike="noStrike" dirty="0">
                          <a:solidFill>
                            <a:srgbClr val="000000"/>
                          </a:solidFill>
                          <a:effectLst/>
                          <a:latin typeface="Century Gothic" panose="020B0502020202020204" pitchFamily="34" charset="0"/>
                        </a:rPr>
                        <a:t>6, 729, 702</a:t>
                      </a:r>
                    </a:p>
                  </a:txBody>
                  <a:tcPr marL="3800" marR="3800" marT="3800" marB="0" anchor="ctr"/>
                </a:tc>
                <a:tc>
                  <a:txBody>
                    <a:bodyPr/>
                    <a:lstStyle/>
                    <a:p>
                      <a:pPr algn="r" fontAlgn="ctr"/>
                      <a:r>
                        <a:rPr lang="en-US" sz="1800" b="0" i="0" u="none" strike="noStrike" dirty="0">
                          <a:solidFill>
                            <a:srgbClr val="000000"/>
                          </a:solidFill>
                          <a:effectLst/>
                          <a:latin typeface="Century Gothic" panose="020B0502020202020204" pitchFamily="34" charset="0"/>
                        </a:rPr>
                        <a:t>111, 734        </a:t>
                      </a:r>
                    </a:p>
                  </a:txBody>
                  <a:tcPr marL="3800" marR="3800" marT="3800" marB="0" anchor="ctr"/>
                </a:tc>
                <a:tc>
                  <a:txBody>
                    <a:bodyPr/>
                    <a:lstStyle/>
                    <a:p>
                      <a:pPr algn="r" fontAlgn="ctr"/>
                      <a:r>
                        <a:rPr lang="en-US" sz="1800" b="0" i="0" u="none" strike="noStrike" dirty="0">
                          <a:solidFill>
                            <a:srgbClr val="000000"/>
                          </a:solidFill>
                          <a:effectLst/>
                          <a:latin typeface="Century Gothic" panose="020B0502020202020204" pitchFamily="34" charset="0"/>
                        </a:rPr>
                        <a:t>1.6%</a:t>
                      </a:r>
                    </a:p>
                  </a:txBody>
                  <a:tcPr marL="3800" marR="3800" marT="3800" marB="0" anchor="ctr"/>
                </a:tc>
                <a:extLst>
                  <a:ext uri="{0D108BD9-81ED-4DB2-BD59-A6C34878D82A}">
                    <a16:rowId xmlns:a16="http://schemas.microsoft.com/office/drawing/2014/main" xmlns="" val="1147957193"/>
                  </a:ext>
                </a:extLst>
              </a:tr>
              <a:tr h="719519">
                <a:tc>
                  <a:txBody>
                    <a:bodyPr/>
                    <a:lstStyle/>
                    <a:p>
                      <a:pPr marL="63500" indent="-63500" algn="l" fontAlgn="ctr"/>
                      <a:r>
                        <a:rPr lang="en-US" sz="1800" b="0" i="0" u="none" strike="noStrike" dirty="0">
                          <a:solidFill>
                            <a:srgbClr val="000000"/>
                          </a:solidFill>
                          <a:effectLst/>
                          <a:latin typeface="Century Gothic" panose="020B0502020202020204" pitchFamily="34" charset="0"/>
                        </a:rPr>
                        <a:t> Payments for Capital Assets</a:t>
                      </a:r>
                    </a:p>
                  </a:txBody>
                  <a:tcPr marL="3800" marR="3800" marT="3800" marB="0" anchor="ctr"/>
                </a:tc>
                <a:tc>
                  <a:txBody>
                    <a:bodyPr/>
                    <a:lstStyle/>
                    <a:p>
                      <a:pPr algn="r" fontAlgn="ctr"/>
                      <a:r>
                        <a:rPr lang="en-US" sz="1800" b="0" i="0" u="none" strike="noStrike" dirty="0">
                          <a:solidFill>
                            <a:srgbClr val="000000"/>
                          </a:solidFill>
                          <a:effectLst/>
                          <a:latin typeface="Century Gothic" panose="020B0502020202020204" pitchFamily="34" charset="0"/>
                        </a:rPr>
                        <a:t>6, 994            </a:t>
                      </a:r>
                    </a:p>
                  </a:txBody>
                  <a:tcPr marL="3800" marR="3800" marT="3800" marB="0" anchor="ctr"/>
                </a:tc>
                <a:tc>
                  <a:txBody>
                    <a:bodyPr/>
                    <a:lstStyle/>
                    <a:p>
                      <a:pPr algn="r" fontAlgn="ctr"/>
                      <a:r>
                        <a:rPr lang="en-US" sz="1800" b="0" i="0" u="none" strike="noStrike" dirty="0">
                          <a:solidFill>
                            <a:srgbClr val="000000"/>
                          </a:solidFill>
                          <a:effectLst/>
                          <a:latin typeface="Century Gothic" panose="020B0502020202020204" pitchFamily="34" charset="0"/>
                        </a:rPr>
                        <a:t>            6, 062 </a:t>
                      </a:r>
                    </a:p>
                  </a:txBody>
                  <a:tcPr marL="3800" marR="3800" marT="3800" marB="0" anchor="ctr"/>
                </a:tc>
                <a:tc>
                  <a:txBody>
                    <a:bodyPr/>
                    <a:lstStyle/>
                    <a:p>
                      <a:pPr algn="r" fontAlgn="ctr"/>
                      <a:r>
                        <a:rPr lang="en-US" sz="1800" b="0" i="0" u="none" strike="noStrike" dirty="0">
                          <a:solidFill>
                            <a:srgbClr val="000000"/>
                          </a:solidFill>
                          <a:effectLst/>
                          <a:latin typeface="Century Gothic" panose="020B0502020202020204" pitchFamily="34" charset="0"/>
                        </a:rPr>
                        <a:t>932         </a:t>
                      </a:r>
                    </a:p>
                  </a:txBody>
                  <a:tcPr marL="3800" marR="3800" marT="3800" marB="0" anchor="ctr"/>
                </a:tc>
                <a:tc>
                  <a:txBody>
                    <a:bodyPr/>
                    <a:lstStyle/>
                    <a:p>
                      <a:pPr algn="r" fontAlgn="ctr"/>
                      <a:r>
                        <a:rPr lang="en-US" sz="1800" b="0" i="0" u="none" strike="noStrike" dirty="0">
                          <a:solidFill>
                            <a:srgbClr val="000000"/>
                          </a:solidFill>
                          <a:effectLst/>
                          <a:latin typeface="Century Gothic" panose="020B0502020202020204" pitchFamily="34" charset="0"/>
                        </a:rPr>
                        <a:t>13.3%</a:t>
                      </a:r>
                    </a:p>
                  </a:txBody>
                  <a:tcPr marL="3800" marR="3800" marT="3800" marB="0" anchor="ctr"/>
                </a:tc>
                <a:extLst>
                  <a:ext uri="{0D108BD9-81ED-4DB2-BD59-A6C34878D82A}">
                    <a16:rowId xmlns:a16="http://schemas.microsoft.com/office/drawing/2014/main" xmlns="" val="2141484551"/>
                  </a:ext>
                </a:extLst>
              </a:tr>
              <a:tr h="1077044">
                <a:tc>
                  <a:txBody>
                    <a:bodyPr/>
                    <a:lstStyle/>
                    <a:p>
                      <a:pPr marL="63500" indent="-63500" algn="l" fontAlgn="ctr"/>
                      <a:r>
                        <a:rPr lang="en-US" sz="1800" b="0" i="0" u="none" strike="noStrike" dirty="0">
                          <a:solidFill>
                            <a:srgbClr val="000000"/>
                          </a:solidFill>
                          <a:effectLst/>
                          <a:latin typeface="Century Gothic" panose="020B0502020202020204" pitchFamily="34" charset="0"/>
                        </a:rPr>
                        <a:t> Payments for financial assets (damages written-off against savings)</a:t>
                      </a:r>
                    </a:p>
                  </a:txBody>
                  <a:tcPr marL="3800" marR="3800" marT="3800" marB="0" anchor="ctr"/>
                </a:tc>
                <a:tc>
                  <a:txBody>
                    <a:bodyPr/>
                    <a:lstStyle/>
                    <a:p>
                      <a:pPr algn="r" fontAlgn="ctr"/>
                      <a:r>
                        <a:rPr lang="en-US" sz="1800" b="0" i="0" u="none" strike="noStrike" dirty="0">
                          <a:solidFill>
                            <a:srgbClr val="000000"/>
                          </a:solidFill>
                          <a:effectLst/>
                          <a:latin typeface="Century Gothic" panose="020B0502020202020204" pitchFamily="34" charset="0"/>
                        </a:rPr>
                        <a:t>                500 </a:t>
                      </a:r>
                    </a:p>
                  </a:txBody>
                  <a:tcPr marL="3800" marR="3800" marT="3800" marB="0" anchor="ctr"/>
                </a:tc>
                <a:tc>
                  <a:txBody>
                    <a:bodyPr/>
                    <a:lstStyle/>
                    <a:p>
                      <a:pPr algn="r" fontAlgn="ctr"/>
                      <a:r>
                        <a:rPr lang="en-US" sz="1800" b="0" i="0" u="none" strike="noStrike" dirty="0">
                          <a:solidFill>
                            <a:srgbClr val="000000"/>
                          </a:solidFill>
                          <a:effectLst/>
                          <a:latin typeface="Century Gothic" panose="020B0502020202020204" pitchFamily="34" charset="0"/>
                        </a:rPr>
                        <a:t>                547 </a:t>
                      </a:r>
                    </a:p>
                  </a:txBody>
                  <a:tcPr marL="3800" marR="3800" marT="3800" marB="0" anchor="ctr"/>
                </a:tc>
                <a:tc>
                  <a:txBody>
                    <a:bodyPr/>
                    <a:lstStyle/>
                    <a:p>
                      <a:pPr algn="r" fontAlgn="ctr"/>
                      <a:r>
                        <a:rPr lang="en-US" sz="1800" b="0" i="0" u="none" strike="noStrike" dirty="0">
                          <a:solidFill>
                            <a:srgbClr val="000000"/>
                          </a:solidFill>
                          <a:effectLst/>
                          <a:latin typeface="Century Gothic" panose="020B0502020202020204" pitchFamily="34" charset="0"/>
                        </a:rPr>
                        <a:t>(47)         </a:t>
                      </a:r>
                    </a:p>
                  </a:txBody>
                  <a:tcPr marL="3800" marR="3800" marT="3800" marB="0" anchor="ctr"/>
                </a:tc>
                <a:tc>
                  <a:txBody>
                    <a:bodyPr/>
                    <a:lstStyle/>
                    <a:p>
                      <a:pPr algn="r" fontAlgn="ctr"/>
                      <a:r>
                        <a:rPr lang="en-US" sz="1800" b="0" i="0" u="none" strike="noStrike" dirty="0">
                          <a:solidFill>
                            <a:srgbClr val="000000"/>
                          </a:solidFill>
                          <a:effectLst/>
                          <a:latin typeface="Century Gothic" panose="020B0502020202020204" pitchFamily="34" charset="0"/>
                        </a:rPr>
                        <a:t>(9.4%)</a:t>
                      </a:r>
                    </a:p>
                  </a:txBody>
                  <a:tcPr marL="3800" marR="3800" marT="3800" marB="0" anchor="ctr"/>
                </a:tc>
                <a:extLst>
                  <a:ext uri="{0D108BD9-81ED-4DB2-BD59-A6C34878D82A}">
                    <a16:rowId xmlns:a16="http://schemas.microsoft.com/office/drawing/2014/main" xmlns="" val="10003"/>
                  </a:ext>
                </a:extLst>
              </a:tr>
              <a:tr h="794931">
                <a:tc>
                  <a:txBody>
                    <a:bodyPr/>
                    <a:lstStyle/>
                    <a:p>
                      <a:pPr algn="l" fontAlgn="ctr"/>
                      <a:r>
                        <a:rPr lang="en-US" sz="1800" b="1" i="0" u="none" strike="noStrike" dirty="0">
                          <a:solidFill>
                            <a:srgbClr val="000000"/>
                          </a:solidFill>
                          <a:effectLst/>
                          <a:latin typeface="Century Gothic" panose="020B0502020202020204" pitchFamily="34" charset="0"/>
                        </a:rPr>
                        <a:t>TOTAL</a:t>
                      </a:r>
                    </a:p>
                  </a:txBody>
                  <a:tcPr marL="3800" marR="3800" marT="3800" marB="0" anchor="ctr"/>
                </a:tc>
                <a:tc>
                  <a:txBody>
                    <a:bodyPr/>
                    <a:lstStyle/>
                    <a:p>
                      <a:pPr algn="r" fontAlgn="ctr"/>
                      <a:r>
                        <a:rPr lang="en-US" sz="1800" b="1" i="0" u="none" strike="noStrike" dirty="0">
                          <a:solidFill>
                            <a:srgbClr val="000000"/>
                          </a:solidFill>
                          <a:effectLst/>
                          <a:latin typeface="Century Gothic" panose="020B0502020202020204" pitchFamily="34" charset="0"/>
                        </a:rPr>
                        <a:t>7, 278, 287</a:t>
                      </a:r>
                    </a:p>
                  </a:txBody>
                  <a:tcPr marL="3800" marR="3800" marT="3800" marB="0" anchor="ctr"/>
                </a:tc>
                <a:tc>
                  <a:txBody>
                    <a:bodyPr/>
                    <a:lstStyle/>
                    <a:p>
                      <a:pPr algn="r" fontAlgn="ctr"/>
                      <a:r>
                        <a:rPr lang="en-US" sz="1800" b="1" i="0" u="none" strike="noStrike" dirty="0">
                          <a:solidFill>
                            <a:srgbClr val="000000"/>
                          </a:solidFill>
                          <a:effectLst/>
                          <a:latin typeface="Century Gothic" panose="020B0502020202020204" pitchFamily="34" charset="0"/>
                        </a:rPr>
                        <a:t>7, 165, 265</a:t>
                      </a:r>
                    </a:p>
                  </a:txBody>
                  <a:tcPr marL="3800" marR="3800" marT="3800" marB="0" anchor="ctr"/>
                </a:tc>
                <a:tc>
                  <a:txBody>
                    <a:bodyPr/>
                    <a:lstStyle/>
                    <a:p>
                      <a:pPr algn="r" fontAlgn="ctr"/>
                      <a:r>
                        <a:rPr lang="en-US" sz="1800" b="1" i="0" u="none" strike="noStrike" dirty="0">
                          <a:solidFill>
                            <a:srgbClr val="000000"/>
                          </a:solidFill>
                          <a:effectLst/>
                          <a:latin typeface="Century Gothic" panose="020B0502020202020204" pitchFamily="34" charset="0"/>
                        </a:rPr>
                        <a:t>113, 022</a:t>
                      </a:r>
                    </a:p>
                  </a:txBody>
                  <a:tcPr marL="3800" marR="3800" marT="3800" marB="0" anchor="ctr"/>
                </a:tc>
                <a:tc>
                  <a:txBody>
                    <a:bodyPr/>
                    <a:lstStyle/>
                    <a:p>
                      <a:pPr algn="r" fontAlgn="ctr"/>
                      <a:r>
                        <a:rPr lang="en-US" sz="1800" b="1" i="0" u="none" strike="noStrike" dirty="0">
                          <a:solidFill>
                            <a:srgbClr val="000000"/>
                          </a:solidFill>
                          <a:effectLst/>
                          <a:latin typeface="Century Gothic" panose="020B0502020202020204" pitchFamily="34" charset="0"/>
                        </a:rPr>
                        <a:t>1.6%</a:t>
                      </a:r>
                    </a:p>
                  </a:txBody>
                  <a:tcPr marL="3800" marR="3800" marT="3800" marB="0" anchor="ctr"/>
                </a:tc>
                <a:extLst>
                  <a:ext uri="{0D108BD9-81ED-4DB2-BD59-A6C34878D82A}">
                    <a16:rowId xmlns:a16="http://schemas.microsoft.com/office/drawing/2014/main" xmlns="" val="791496744"/>
                  </a:ext>
                </a:extLst>
              </a:tr>
            </a:tbl>
          </a:graphicData>
        </a:graphic>
      </p:graphicFrame>
      <mc:AlternateContent xmlns:mc="http://schemas.openxmlformats.org/markup-compatibility/2006">
        <mc:Choice xmlns="" xmlns:pslz="http://schemas.microsoft.com/office/powerpoint/2016/slidezoom" Requires="pslz">
          <p:graphicFrame>
            <p:nvGraphicFramePr>
              <p:cNvPr id="3" name="Slide Zoom 2">
                <a:extLst>
                  <a:ext uri="{FF2B5EF4-FFF2-40B4-BE49-F238E27FC236}">
                    <a16:creationId xmlns:a16="http://schemas.microsoft.com/office/drawing/2014/main" id="{E5785117-C89E-42C5-85A5-B52F3E3B34E7}"/>
                  </a:ext>
                </a:extLst>
              </p:cNvPr>
              <p:cNvGraphicFramePr>
                <a:graphicFrameLocks noChangeAspect="1"/>
              </p:cNvGraphicFramePr>
              <p:nvPr>
                <p:extLst/>
              </p:nvPr>
            </p:nvGraphicFramePr>
            <p:xfrm>
              <a:off x="-2439100" y="4183383"/>
              <a:ext cx="2280179" cy="1705780"/>
            </p:xfrm>
            <a:graphic>
              <a:graphicData uri="http://schemas.microsoft.com/office/powerpoint/2016/slidezoom">
                <pslz:sldZm>
                  <pslz:sldZmObj sldId="645" cId="4091251258">
                    <pslz:zmPr id="{C10C6DB5-8BB0-449D-B96A-E15EE999D708}" returnToParent="0" transitionDur="1000">
                      <p166:blipFill xmlns:p166="http://schemas.microsoft.com/office/powerpoint/2016/6/main">
                        <a:blip r:embed="rId2"/>
                        <a:stretch>
                          <a:fillRect/>
                        </a:stretch>
                      </p166:blipFill>
                      <p166:spPr xmlns:p166="http://schemas.microsoft.com/office/powerpoint/2016/6/main">
                        <a:xfrm>
                          <a:off x="0" y="0"/>
                          <a:ext cx="2280179" cy="1705780"/>
                        </a:xfrm>
                        <a:prstGeom prst="rect">
                          <a:avLst/>
                        </a:prstGeom>
                        <a:ln w="3175">
                          <a:solidFill>
                            <a:prstClr val="ltGray"/>
                          </a:solidFill>
                        </a:ln>
                      </p166:spPr>
                    </pslz:zmPr>
                  </pslz:sldZmObj>
                </pslz:sldZm>
              </a:graphicData>
            </a:graphic>
          </p:graphicFrame>
        </mc:Choice>
        <mc:Fallback>
          <p:pic>
            <p:nvPicPr>
              <p:cNvPr id="3" name="Slide Zoom 2">
                <a:hlinkClick r:id="rId3" action="ppaction://hlinksldjump"/>
                <a:extLst>
                  <a:ext uri="{FF2B5EF4-FFF2-40B4-BE49-F238E27FC236}">
                    <a16:creationId xmlns:a16="http://schemas.microsoft.com/office/drawing/2014/main" xmlns="" id="{E5785117-C89E-42C5-85A5-B52F3E3B34E7}"/>
                  </a:ext>
                </a:extLst>
              </p:cNvPr>
              <p:cNvPicPr>
                <a:picLocks noGrp="1" noRot="1" noChangeAspect="1" noMove="1" noResize="1" noEditPoints="1" noAdjustHandles="1" noChangeArrowheads="1" noChangeShapeType="1"/>
              </p:cNvPicPr>
              <p:nvPr/>
            </p:nvPicPr>
            <p:blipFill>
              <a:blip r:embed="rId4"/>
              <a:stretch>
                <a:fillRect/>
              </a:stretch>
            </p:blipFill>
            <p:spPr>
              <a:xfrm>
                <a:off x="-2439100" y="4183383"/>
                <a:ext cx="2280179" cy="1705780"/>
              </a:xfrm>
              <a:prstGeom prst="rect">
                <a:avLst/>
              </a:prstGeom>
              <a:ln w="3175">
                <a:solidFill>
                  <a:prstClr val="ltGray"/>
                </a:solidFill>
              </a:ln>
            </p:spPr>
          </p:pic>
        </mc:Fallback>
      </mc:AlternateContent>
    </p:spTree>
    <p:extLst>
      <p:ext uri="{BB962C8B-B14F-4D97-AF65-F5344CB8AC3E}">
        <p14:creationId xmlns:p14="http://schemas.microsoft.com/office/powerpoint/2010/main" xmlns="" val="10212298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51A8C8C1-E8FA-403F-B5DD-801368FD7B01}"/>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BEAD508-187F-9C41-8168-FD791BBC9830}" type="slidenum">
              <a:rPr kumimoji="0" lang="en-US" sz="119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46</a:t>
            </a:fld>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xmlns="" id="{A2DADA06-7E0D-4556-B898-654497F8C3DF}"/>
              </a:ext>
            </a:extLst>
          </p:cNvPr>
          <p:cNvSpPr>
            <a:spLocks noGrp="1"/>
          </p:cNvSpPr>
          <p:nvPr>
            <p:ph type="title"/>
          </p:nvPr>
        </p:nvSpPr>
        <p:spPr>
          <a:xfrm>
            <a:off x="-1" y="1637"/>
            <a:ext cx="9055509" cy="1007403"/>
          </a:xfrm>
        </p:spPr>
        <p:txBody>
          <a:bodyPr>
            <a:noAutofit/>
          </a:bodyPr>
          <a:lstStyle/>
          <a:p>
            <a:r>
              <a:rPr lang="en-US" sz="3600" b="1" dirty="0">
                <a:latin typeface="Century Gothic" panose="020B0502020202020204" pitchFamily="34" charset="0"/>
              </a:rPr>
              <a:t>Financial Performance Per Classification</a:t>
            </a:r>
          </a:p>
        </p:txBody>
      </p:sp>
      <p:graphicFrame>
        <p:nvGraphicFramePr>
          <p:cNvPr id="6" name="Chart 5">
            <a:extLst>
              <a:ext uri="{FF2B5EF4-FFF2-40B4-BE49-F238E27FC236}">
                <a16:creationId xmlns:a16="http://schemas.microsoft.com/office/drawing/2014/main" xmlns="" id="{B2561C2A-2F5B-431C-91B7-52140DB6FCD5}"/>
              </a:ext>
            </a:extLst>
          </p:cNvPr>
          <p:cNvGraphicFramePr>
            <a:graphicFrameLocks/>
          </p:cNvGraphicFramePr>
          <p:nvPr>
            <p:extLst>
              <p:ext uri="{D42A27DB-BD31-4B8C-83A1-F6EECF244321}">
                <p14:modId xmlns:p14="http://schemas.microsoft.com/office/powerpoint/2010/main" xmlns="" val="3859834506"/>
              </p:ext>
            </p:extLst>
          </p:nvPr>
        </p:nvGraphicFramePr>
        <p:xfrm>
          <a:off x="0" y="1009040"/>
          <a:ext cx="9055509" cy="55490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42709325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EC4CAD10-2106-43B3-87F9-C043A0AADC60}"/>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BEAD508-187F-9C41-8168-FD791BBC9830}" type="slidenum">
              <a:rPr kumimoji="0" lang="en-US" sz="119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47</a:t>
            </a:fld>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xmlns="" id="{10537C88-85BE-4BFA-A36D-AA55978B3B11}"/>
              </a:ext>
            </a:extLst>
          </p:cNvPr>
          <p:cNvSpPr>
            <a:spLocks noGrp="1"/>
          </p:cNvSpPr>
          <p:nvPr>
            <p:ph type="title"/>
          </p:nvPr>
        </p:nvSpPr>
        <p:spPr>
          <a:xfrm>
            <a:off x="0" y="47968"/>
            <a:ext cx="9144000" cy="1007403"/>
          </a:xfrm>
        </p:spPr>
        <p:txBody>
          <a:bodyPr>
            <a:noAutofit/>
          </a:bodyPr>
          <a:lstStyle/>
          <a:p>
            <a:r>
              <a:rPr lang="en-US" sz="3100" b="1" dirty="0">
                <a:latin typeface="Century Gothic" panose="020B0502020202020204" pitchFamily="34" charset="0"/>
              </a:rPr>
              <a:t>Reasons For Variances and Proposed Remedies</a:t>
            </a:r>
          </a:p>
        </p:txBody>
      </p:sp>
      <p:graphicFrame>
        <p:nvGraphicFramePr>
          <p:cNvPr id="6" name="Table 5">
            <a:extLst>
              <a:ext uri="{FF2B5EF4-FFF2-40B4-BE49-F238E27FC236}">
                <a16:creationId xmlns:a16="http://schemas.microsoft.com/office/drawing/2014/main" xmlns="" id="{0A3FCE4F-8B38-4AC3-A182-FE825554B8FD}"/>
              </a:ext>
            </a:extLst>
          </p:cNvPr>
          <p:cNvGraphicFramePr>
            <a:graphicFrameLocks noGrp="1"/>
          </p:cNvGraphicFramePr>
          <p:nvPr>
            <p:extLst>
              <p:ext uri="{D42A27DB-BD31-4B8C-83A1-F6EECF244321}">
                <p14:modId xmlns:p14="http://schemas.microsoft.com/office/powerpoint/2010/main" xmlns="" val="2422477266"/>
              </p:ext>
            </p:extLst>
          </p:nvPr>
        </p:nvGraphicFramePr>
        <p:xfrm>
          <a:off x="0" y="989864"/>
          <a:ext cx="9075174" cy="5882640"/>
        </p:xfrm>
        <a:graphic>
          <a:graphicData uri="http://schemas.openxmlformats.org/drawingml/2006/table">
            <a:tbl>
              <a:tblPr firstRow="1" bandRow="1">
                <a:tableStyleId>{5C22544A-7EE6-4342-B048-85BDC9FD1C3A}</a:tableStyleId>
              </a:tblPr>
              <a:tblGrid>
                <a:gridCol w="1730478">
                  <a:extLst>
                    <a:ext uri="{9D8B030D-6E8A-4147-A177-3AD203B41FA5}">
                      <a16:colId xmlns:a16="http://schemas.microsoft.com/office/drawing/2014/main" xmlns="" val="20000"/>
                    </a:ext>
                  </a:extLst>
                </a:gridCol>
                <a:gridCol w="4374187">
                  <a:extLst>
                    <a:ext uri="{9D8B030D-6E8A-4147-A177-3AD203B41FA5}">
                      <a16:colId xmlns:a16="http://schemas.microsoft.com/office/drawing/2014/main" xmlns="" val="20001"/>
                    </a:ext>
                  </a:extLst>
                </a:gridCol>
                <a:gridCol w="2970509">
                  <a:extLst>
                    <a:ext uri="{9D8B030D-6E8A-4147-A177-3AD203B41FA5}">
                      <a16:colId xmlns:a16="http://schemas.microsoft.com/office/drawing/2014/main" xmlns="" val="20002"/>
                    </a:ext>
                  </a:extLst>
                </a:gridCol>
              </a:tblGrid>
              <a:tr h="568473">
                <a:tc>
                  <a:txBody>
                    <a:bodyPr/>
                    <a:lstStyle/>
                    <a:p>
                      <a:r>
                        <a:rPr lang="en-US" sz="1600" dirty="0">
                          <a:solidFill>
                            <a:srgbClr val="FFC000"/>
                          </a:solidFill>
                          <a:latin typeface="Century Gothic" panose="020B0502020202020204" pitchFamily="34" charset="0"/>
                          <a:cs typeface="Arial"/>
                        </a:rPr>
                        <a:t>Expenditure Category</a:t>
                      </a:r>
                    </a:p>
                  </a:txBody>
                  <a:tcPr/>
                </a:tc>
                <a:tc>
                  <a:txBody>
                    <a:bodyPr/>
                    <a:lstStyle/>
                    <a:p>
                      <a:r>
                        <a:rPr lang="en-US" sz="1600" dirty="0">
                          <a:solidFill>
                            <a:srgbClr val="FFC000"/>
                          </a:solidFill>
                          <a:latin typeface="Century Gothic" panose="020B0502020202020204" pitchFamily="34" charset="0"/>
                          <a:cs typeface="Arial"/>
                        </a:rPr>
                        <a:t>Reasons</a:t>
                      </a:r>
                      <a:r>
                        <a:rPr lang="en-US" sz="1600" baseline="0" dirty="0">
                          <a:solidFill>
                            <a:srgbClr val="FFC000"/>
                          </a:solidFill>
                          <a:latin typeface="Century Gothic" panose="020B0502020202020204" pitchFamily="34" charset="0"/>
                          <a:cs typeface="Arial"/>
                        </a:rPr>
                        <a:t> for variance</a:t>
                      </a:r>
                      <a:endParaRPr lang="en-US" sz="1600" dirty="0">
                        <a:solidFill>
                          <a:srgbClr val="FFC000"/>
                        </a:solidFill>
                        <a:latin typeface="Century Gothic" panose="020B0502020202020204" pitchFamily="34" charset="0"/>
                        <a:cs typeface="Arial"/>
                      </a:endParaRPr>
                    </a:p>
                  </a:txBody>
                  <a:tcPr/>
                </a:tc>
                <a:tc>
                  <a:txBody>
                    <a:bodyPr/>
                    <a:lstStyle/>
                    <a:p>
                      <a:r>
                        <a:rPr lang="en-US" sz="1600" dirty="0">
                          <a:solidFill>
                            <a:srgbClr val="FFC000"/>
                          </a:solidFill>
                          <a:latin typeface="Century Gothic" panose="020B0502020202020204" pitchFamily="34" charset="0"/>
                          <a:cs typeface="Arial"/>
                        </a:rPr>
                        <a:t>Remedies</a:t>
                      </a:r>
                    </a:p>
                  </a:txBody>
                  <a:tcPr/>
                </a:tc>
                <a:extLst>
                  <a:ext uri="{0D108BD9-81ED-4DB2-BD59-A6C34878D82A}">
                    <a16:rowId xmlns:a16="http://schemas.microsoft.com/office/drawing/2014/main" xmlns="" val="10000"/>
                  </a:ext>
                </a:extLst>
              </a:tr>
              <a:tr h="2483329">
                <a:tc>
                  <a:txBody>
                    <a:bodyPr/>
                    <a:lstStyle/>
                    <a:p>
                      <a:r>
                        <a:rPr lang="en-US" sz="1600" b="1" dirty="0">
                          <a:latin typeface="Century Gothic" panose="020B0502020202020204" pitchFamily="34" charset="0"/>
                          <a:cs typeface="Arial"/>
                        </a:rPr>
                        <a:t>Compensation of employees</a:t>
                      </a:r>
                    </a:p>
                  </a:txBody>
                  <a:tcPr/>
                </a:tc>
                <a:tc>
                  <a:txBody>
                    <a:bodyPr/>
                    <a:lstStyle/>
                    <a:p>
                      <a:pPr marL="285750" marR="0" lvl="0" indent="-285750" algn="just" defTabSz="912114" rtl="0" eaLnBrk="1" fontAlgn="auto" latinLnBrk="0" hangingPunct="1">
                        <a:lnSpc>
                          <a:spcPct val="100000"/>
                        </a:lnSpc>
                        <a:spcBef>
                          <a:spcPts val="0"/>
                        </a:spcBef>
                        <a:spcAft>
                          <a:spcPts val="0"/>
                        </a:spcAft>
                        <a:buClrTx/>
                        <a:buSzTx/>
                        <a:buFont typeface="Wingdings" pitchFamily="2" charset="2"/>
                        <a:buChar char="§"/>
                        <a:tabLst/>
                        <a:defRPr/>
                      </a:pPr>
                      <a:r>
                        <a:rPr lang="en-GB" sz="1600" dirty="0">
                          <a:solidFill>
                            <a:schemeClr val="tx1"/>
                          </a:solidFill>
                          <a:latin typeface="Century Gothic" panose="020B0502020202020204" pitchFamily="34" charset="0"/>
                          <a:cs typeface="Arial"/>
                        </a:rPr>
                        <a:t>Nationwide lockdown  delayed the filling of prioritised positions.</a:t>
                      </a:r>
                    </a:p>
                    <a:p>
                      <a:pPr marL="0" indent="0" algn="just">
                        <a:buFont typeface="Wingdings" pitchFamily="2" charset="2"/>
                        <a:buNone/>
                      </a:pPr>
                      <a:endParaRPr lang="en-GB" sz="1600" dirty="0">
                        <a:solidFill>
                          <a:schemeClr val="tx1"/>
                        </a:solidFill>
                        <a:latin typeface="Century Gothic" panose="020B0502020202020204" pitchFamily="34" charset="0"/>
                        <a:cs typeface="Arial"/>
                      </a:endParaRPr>
                    </a:p>
                    <a:p>
                      <a:pPr marL="285750" indent="-285750" algn="just">
                        <a:buFont typeface="Wingdings" pitchFamily="2" charset="2"/>
                        <a:buChar char="§"/>
                      </a:pPr>
                      <a:r>
                        <a:rPr lang="en-GB" sz="1600" dirty="0">
                          <a:solidFill>
                            <a:schemeClr val="tx1"/>
                          </a:solidFill>
                          <a:latin typeface="Century Gothic" panose="020B0502020202020204" pitchFamily="34" charset="0"/>
                          <a:cs typeface="Arial"/>
                        </a:rPr>
                        <a:t>The budget cuts effected on the compensation of employees budget affected the filling of positions for the current financial year. The DSI can only feel critical positions that are affordable for the 2021 MTEF period.</a:t>
                      </a:r>
                    </a:p>
                    <a:p>
                      <a:pPr marL="0" indent="0" algn="just">
                        <a:buFont typeface="Wingdings" pitchFamily="2" charset="2"/>
                        <a:buNone/>
                      </a:pPr>
                      <a:endParaRPr lang="en-GB" sz="1600" dirty="0">
                        <a:solidFill>
                          <a:schemeClr val="tx1"/>
                        </a:solidFill>
                        <a:latin typeface="Century Gothic" panose="020B0502020202020204" pitchFamily="34" charset="0"/>
                        <a:cs typeface="Arial"/>
                      </a:endParaRPr>
                    </a:p>
                  </a:txBody>
                  <a:tcPr/>
                </a:tc>
                <a:tc>
                  <a:txBody>
                    <a:bodyPr/>
                    <a:lstStyle/>
                    <a:p>
                      <a:pPr marL="285750" indent="-285750" algn="just">
                        <a:buFont typeface="Wingdings" pitchFamily="2" charset="2"/>
                        <a:buChar char="§"/>
                      </a:pPr>
                      <a:r>
                        <a:rPr lang="en-US" sz="1600" baseline="0" dirty="0">
                          <a:solidFill>
                            <a:schemeClr val="tx1"/>
                          </a:solidFill>
                          <a:latin typeface="Century Gothic" panose="020B0502020202020204" pitchFamily="34" charset="0"/>
                          <a:cs typeface="Arial"/>
                        </a:rPr>
                        <a:t>Three phases of prioritised positions have been approved by EXCO and the department is  accelerating the process of filling vacancies.</a:t>
                      </a:r>
                      <a:r>
                        <a:rPr lang="en-GB" sz="1600" kern="1200" dirty="0">
                          <a:solidFill>
                            <a:schemeClr val="dk1"/>
                          </a:solidFill>
                          <a:effectLst/>
                          <a:latin typeface="Century Gothic" panose="020B0502020202020204" pitchFamily="34" charset="0"/>
                          <a:ea typeface="+mn-ea"/>
                          <a:cs typeface="Arial" panose="020B0604020202020204" pitchFamily="34" charset="0"/>
                        </a:rPr>
                        <a:t> </a:t>
                      </a:r>
                      <a:endParaRPr lang="en-US" sz="1600" baseline="0" dirty="0">
                        <a:solidFill>
                          <a:schemeClr val="tx1"/>
                        </a:solidFill>
                        <a:latin typeface="Century Gothic" panose="020B0502020202020204" pitchFamily="34" charset="0"/>
                        <a:cs typeface="Arial" panose="020B0604020202020204" pitchFamily="34" charset="0"/>
                      </a:endParaRPr>
                    </a:p>
                  </a:txBody>
                  <a:tcPr/>
                </a:tc>
                <a:extLst>
                  <a:ext uri="{0D108BD9-81ED-4DB2-BD59-A6C34878D82A}">
                    <a16:rowId xmlns:a16="http://schemas.microsoft.com/office/drawing/2014/main" xmlns="" val="2127776186"/>
                  </a:ext>
                </a:extLst>
              </a:tr>
              <a:tr h="2722686">
                <a:tc>
                  <a:txBody>
                    <a:bodyPr/>
                    <a:lstStyle/>
                    <a:p>
                      <a:pPr marL="0" marR="0" indent="0" algn="l" defTabSz="456057" rtl="0" eaLnBrk="1" fontAlgn="auto" latinLnBrk="0" hangingPunct="1">
                        <a:lnSpc>
                          <a:spcPct val="100000"/>
                        </a:lnSpc>
                        <a:spcBef>
                          <a:spcPts val="0"/>
                        </a:spcBef>
                        <a:spcAft>
                          <a:spcPts val="0"/>
                        </a:spcAft>
                        <a:buClrTx/>
                        <a:buSzTx/>
                        <a:buFontTx/>
                        <a:buNone/>
                        <a:tabLst/>
                        <a:defRPr/>
                      </a:pPr>
                      <a:r>
                        <a:rPr lang="en-US" sz="1600" b="1" dirty="0">
                          <a:latin typeface="Century Gothic" panose="020B0502020202020204" pitchFamily="34" charset="0"/>
                          <a:cs typeface="Arial"/>
                        </a:rPr>
                        <a:t>Goods and services</a:t>
                      </a:r>
                    </a:p>
                  </a:txBody>
                  <a:tcPr/>
                </a:tc>
                <a:tc>
                  <a:txBody>
                    <a:bodyPr/>
                    <a:lstStyle/>
                    <a:p>
                      <a:pPr marL="0" marR="0" lvl="0" indent="0" algn="just" defTabSz="912114"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effectLst/>
                          <a:latin typeface="Century Gothic" panose="020B0502020202020204" pitchFamily="34" charset="0"/>
                          <a:ea typeface="+mn-ea"/>
                          <a:cs typeface="Arial" panose="020B0604020202020204" pitchFamily="34" charset="0"/>
                        </a:rPr>
                        <a:t>Most services under this item were not rendered as planned, including the Budget Vote, which were held virtually, and three public participation programmes, which were cancelled. Expenditure incurred was mainly for communication (data and airtime), operating leases, property payments, and consumable supplies related to COVID-19 (sanitisers, sanitiser dispensers, masks, etc.)</a:t>
                      </a:r>
                    </a:p>
                  </a:txBody>
                  <a:tcPr/>
                </a:tc>
                <a:tc>
                  <a:txBody>
                    <a:bodyPr/>
                    <a:lstStyle/>
                    <a:p>
                      <a:pPr marL="0" indent="0" algn="just">
                        <a:buFont typeface="Wingdings" pitchFamily="2" charset="2"/>
                        <a:buNone/>
                      </a:pPr>
                      <a:r>
                        <a:rPr lang="en-US" sz="1600" baseline="0" dirty="0">
                          <a:latin typeface="Century Gothic" panose="020B0502020202020204" pitchFamily="34" charset="0"/>
                          <a:cs typeface="Arial"/>
                        </a:rPr>
                        <a:t>R53.4 million was cut from the budget due to COVID19.</a:t>
                      </a:r>
                    </a:p>
                    <a:p>
                      <a:pPr marL="0" indent="0" algn="just">
                        <a:buFont typeface="Wingdings" pitchFamily="2" charset="2"/>
                        <a:buNone/>
                      </a:pPr>
                      <a:endParaRPr lang="en-US" sz="1600" baseline="0" dirty="0">
                        <a:latin typeface="Century Gothic" panose="020B0502020202020204" pitchFamily="34" charset="0"/>
                        <a:cs typeface="Arial"/>
                      </a:endParaRPr>
                    </a:p>
                    <a:p>
                      <a:pPr marL="0" indent="0" algn="just">
                        <a:buFont typeface="Wingdings" pitchFamily="2" charset="2"/>
                        <a:buNone/>
                      </a:pPr>
                      <a:r>
                        <a:rPr lang="en-US" sz="1600" baseline="0" dirty="0">
                          <a:latin typeface="Century Gothic" panose="020B0502020202020204" pitchFamily="34" charset="0"/>
                          <a:cs typeface="Arial"/>
                        </a:rPr>
                        <a:t>In addition to the cut, a virement of R20 million has been effected within and to other items to cover shortfalls on some initiatives.</a:t>
                      </a:r>
                    </a:p>
                    <a:p>
                      <a:pPr marL="0" indent="0" algn="just">
                        <a:buFont typeface="Wingdings" pitchFamily="2" charset="2"/>
                        <a:buNone/>
                      </a:pPr>
                      <a:endParaRPr lang="en-US" sz="1600" baseline="0" dirty="0">
                        <a:latin typeface="Century Gothic" panose="020B0502020202020204" pitchFamily="34" charset="0"/>
                        <a:cs typeface="Arial"/>
                      </a:endParaRPr>
                    </a:p>
                    <a:p>
                      <a:pPr marL="0" indent="0" algn="just">
                        <a:buFont typeface="Wingdings" pitchFamily="2" charset="2"/>
                        <a:buNone/>
                      </a:pPr>
                      <a:endParaRPr lang="en-US" sz="1600" baseline="0" dirty="0">
                        <a:latin typeface="Century Gothic" panose="020B0502020202020204" pitchFamily="34" charset="0"/>
                        <a:cs typeface="Arial"/>
                      </a:endParaRPr>
                    </a:p>
                  </a:txBody>
                  <a:tcPr/>
                </a:tc>
                <a:extLst>
                  <a:ext uri="{0D108BD9-81ED-4DB2-BD59-A6C34878D82A}">
                    <a16:rowId xmlns:a16="http://schemas.microsoft.com/office/drawing/2014/main" xmlns="" val="2801109582"/>
                  </a:ext>
                </a:extLst>
              </a:tr>
            </a:tbl>
          </a:graphicData>
        </a:graphic>
      </p:graphicFrame>
    </p:spTree>
    <p:extLst>
      <p:ext uri="{BB962C8B-B14F-4D97-AF65-F5344CB8AC3E}">
        <p14:creationId xmlns:p14="http://schemas.microsoft.com/office/powerpoint/2010/main" xmlns="" val="17809184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EC4CAD10-2106-43B3-87F9-C043A0AADC60}"/>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BEAD508-187F-9C41-8168-FD791BBC9830}" type="slidenum">
              <a:rPr kumimoji="0" lang="en-US" sz="119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48</a:t>
            </a:fld>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xmlns="" id="{10537C88-85BE-4BFA-A36D-AA55978B3B11}"/>
              </a:ext>
            </a:extLst>
          </p:cNvPr>
          <p:cNvSpPr>
            <a:spLocks noGrp="1"/>
          </p:cNvSpPr>
          <p:nvPr>
            <p:ph type="title"/>
          </p:nvPr>
        </p:nvSpPr>
        <p:spPr>
          <a:xfrm>
            <a:off x="280219" y="48900"/>
            <a:ext cx="8996516" cy="1007403"/>
          </a:xfrm>
        </p:spPr>
        <p:txBody>
          <a:bodyPr>
            <a:noAutofit/>
          </a:bodyPr>
          <a:lstStyle/>
          <a:p>
            <a:r>
              <a:rPr lang="en-US" sz="3100" b="1" dirty="0">
                <a:latin typeface="Century Gothic" panose="020B0502020202020204" pitchFamily="34" charset="0"/>
              </a:rPr>
              <a:t>Reasons For Variances and Proposed Remedies</a:t>
            </a:r>
            <a:endParaRPr lang="en-US" sz="3100" b="1" dirty="0"/>
          </a:p>
        </p:txBody>
      </p:sp>
      <p:graphicFrame>
        <p:nvGraphicFramePr>
          <p:cNvPr id="6" name="Table 5">
            <a:extLst>
              <a:ext uri="{FF2B5EF4-FFF2-40B4-BE49-F238E27FC236}">
                <a16:creationId xmlns:a16="http://schemas.microsoft.com/office/drawing/2014/main" xmlns="" id="{0A3FCE4F-8B38-4AC3-A182-FE825554B8FD}"/>
              </a:ext>
            </a:extLst>
          </p:cNvPr>
          <p:cNvGraphicFramePr>
            <a:graphicFrameLocks noGrp="1"/>
          </p:cNvGraphicFramePr>
          <p:nvPr>
            <p:extLst>
              <p:ext uri="{D42A27DB-BD31-4B8C-83A1-F6EECF244321}">
                <p14:modId xmlns:p14="http://schemas.microsoft.com/office/powerpoint/2010/main" xmlns="" val="2169860101"/>
              </p:ext>
            </p:extLst>
          </p:nvPr>
        </p:nvGraphicFramePr>
        <p:xfrm>
          <a:off x="0" y="963560"/>
          <a:ext cx="9075174" cy="5876977"/>
        </p:xfrm>
        <a:graphic>
          <a:graphicData uri="http://schemas.openxmlformats.org/drawingml/2006/table">
            <a:tbl>
              <a:tblPr firstRow="1" bandRow="1">
                <a:tableStyleId>{5C22544A-7EE6-4342-B048-85BDC9FD1C3A}</a:tableStyleId>
              </a:tblPr>
              <a:tblGrid>
                <a:gridCol w="2655828">
                  <a:extLst>
                    <a:ext uri="{9D8B030D-6E8A-4147-A177-3AD203B41FA5}">
                      <a16:colId xmlns:a16="http://schemas.microsoft.com/office/drawing/2014/main" xmlns="" val="20000"/>
                    </a:ext>
                  </a:extLst>
                </a:gridCol>
                <a:gridCol w="3394289">
                  <a:extLst>
                    <a:ext uri="{9D8B030D-6E8A-4147-A177-3AD203B41FA5}">
                      <a16:colId xmlns:a16="http://schemas.microsoft.com/office/drawing/2014/main" xmlns="" val="20001"/>
                    </a:ext>
                  </a:extLst>
                </a:gridCol>
                <a:gridCol w="3025057">
                  <a:extLst>
                    <a:ext uri="{9D8B030D-6E8A-4147-A177-3AD203B41FA5}">
                      <a16:colId xmlns:a16="http://schemas.microsoft.com/office/drawing/2014/main" xmlns="" val="20002"/>
                    </a:ext>
                  </a:extLst>
                </a:gridCol>
              </a:tblGrid>
              <a:tr h="431373">
                <a:tc>
                  <a:txBody>
                    <a:bodyPr/>
                    <a:lstStyle/>
                    <a:p>
                      <a:r>
                        <a:rPr lang="en-US" sz="1600" dirty="0">
                          <a:solidFill>
                            <a:srgbClr val="FFC000"/>
                          </a:solidFill>
                          <a:latin typeface="Century Gothic" panose="020B0502020202020204" pitchFamily="34" charset="0"/>
                          <a:cs typeface="Arial"/>
                        </a:rPr>
                        <a:t>Expenditure Category</a:t>
                      </a:r>
                    </a:p>
                  </a:txBody>
                  <a:tcPr/>
                </a:tc>
                <a:tc>
                  <a:txBody>
                    <a:bodyPr/>
                    <a:lstStyle/>
                    <a:p>
                      <a:r>
                        <a:rPr lang="en-US" sz="1600" dirty="0">
                          <a:solidFill>
                            <a:srgbClr val="FFC000"/>
                          </a:solidFill>
                          <a:latin typeface="Century Gothic" panose="020B0502020202020204" pitchFamily="34" charset="0"/>
                          <a:cs typeface="Arial"/>
                        </a:rPr>
                        <a:t>Reason</a:t>
                      </a:r>
                      <a:r>
                        <a:rPr lang="en-US" sz="1600" baseline="0" dirty="0">
                          <a:solidFill>
                            <a:srgbClr val="FFC000"/>
                          </a:solidFill>
                          <a:latin typeface="Century Gothic" panose="020B0502020202020204" pitchFamily="34" charset="0"/>
                          <a:cs typeface="Arial"/>
                        </a:rPr>
                        <a:t>s for variance</a:t>
                      </a:r>
                      <a:endParaRPr lang="en-US" sz="1600" dirty="0">
                        <a:solidFill>
                          <a:srgbClr val="FFC000"/>
                        </a:solidFill>
                        <a:latin typeface="Century Gothic" panose="020B0502020202020204" pitchFamily="34" charset="0"/>
                        <a:cs typeface="Arial"/>
                      </a:endParaRPr>
                    </a:p>
                  </a:txBody>
                  <a:tcPr/>
                </a:tc>
                <a:tc>
                  <a:txBody>
                    <a:bodyPr/>
                    <a:lstStyle/>
                    <a:p>
                      <a:r>
                        <a:rPr lang="en-US" sz="1600" dirty="0">
                          <a:solidFill>
                            <a:srgbClr val="FFC000"/>
                          </a:solidFill>
                          <a:latin typeface="Century Gothic" panose="020B0502020202020204" pitchFamily="34" charset="0"/>
                          <a:cs typeface="Arial"/>
                        </a:rPr>
                        <a:t>Remedies</a:t>
                      </a:r>
                    </a:p>
                  </a:txBody>
                  <a:tcPr/>
                </a:tc>
                <a:extLst>
                  <a:ext uri="{0D108BD9-81ED-4DB2-BD59-A6C34878D82A}">
                    <a16:rowId xmlns:a16="http://schemas.microsoft.com/office/drawing/2014/main" xmlns="" val="10000"/>
                  </a:ext>
                </a:extLst>
              </a:tr>
              <a:tr h="5445604">
                <a:tc>
                  <a:txBody>
                    <a:bodyPr/>
                    <a:lstStyle/>
                    <a:p>
                      <a:r>
                        <a:rPr lang="en-US" sz="1600" b="1" dirty="0">
                          <a:latin typeface="Century Gothic" panose="020B0502020202020204" pitchFamily="34" charset="0"/>
                          <a:cs typeface="Arial"/>
                        </a:rPr>
                        <a:t>Transfers and subsidies</a:t>
                      </a:r>
                    </a:p>
                  </a:txBody>
                  <a:tcPr/>
                </a:tc>
                <a:tc>
                  <a:txBody>
                    <a:bodyPr/>
                    <a:lstStyle/>
                    <a:p>
                      <a:pPr marL="0" marR="0" lvl="0" indent="0" algn="just" defTabSz="912114"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kern="1200" dirty="0">
                          <a:solidFill>
                            <a:schemeClr val="dk1"/>
                          </a:solidFill>
                          <a:effectLst/>
                          <a:latin typeface="Century Gothic" panose="020B0502020202020204" pitchFamily="34" charset="0"/>
                          <a:ea typeface="+mn-ea"/>
                          <a:cs typeface="Arial" panose="020B0604020202020204" pitchFamily="34" charset="0"/>
                        </a:rPr>
                        <a:t>The variance is due to the following:</a:t>
                      </a:r>
                    </a:p>
                    <a:p>
                      <a:pPr algn="just"/>
                      <a:endParaRPr lang="en-US" sz="1600" kern="1200" dirty="0">
                        <a:solidFill>
                          <a:schemeClr val="dk1"/>
                        </a:solidFill>
                        <a:effectLst/>
                        <a:latin typeface="Century Gothic" panose="020B0502020202020204" pitchFamily="34" charset="0"/>
                        <a:ea typeface="+mn-ea"/>
                        <a:cs typeface="Arial" panose="020B0604020202020204" pitchFamily="34" charset="0"/>
                      </a:endParaRPr>
                    </a:p>
                    <a:p>
                      <a:pPr algn="just"/>
                      <a:r>
                        <a:rPr lang="en-US" sz="1600" kern="1200" dirty="0">
                          <a:solidFill>
                            <a:schemeClr val="dk1"/>
                          </a:solidFill>
                          <a:effectLst/>
                          <a:latin typeface="Century Gothic" panose="020B0502020202020204" pitchFamily="34" charset="0"/>
                          <a:ea typeface="+mn-ea"/>
                          <a:cs typeface="Arial" panose="020B0604020202020204" pitchFamily="34" charset="0"/>
                        </a:rPr>
                        <a:t>Delays in finalising contracts for Presidential employment stimulus package due to the funding only being made available in October.</a:t>
                      </a:r>
                    </a:p>
                    <a:p>
                      <a:pPr algn="just"/>
                      <a:endParaRPr lang="en-US" sz="1600" kern="1200" dirty="0">
                        <a:solidFill>
                          <a:schemeClr val="dk1"/>
                        </a:solidFill>
                        <a:effectLst/>
                        <a:latin typeface="Century Gothic" panose="020B0502020202020204" pitchFamily="34" charset="0"/>
                        <a:ea typeface="+mn-ea"/>
                        <a:cs typeface="Arial" panose="020B0604020202020204" pitchFamily="34" charset="0"/>
                      </a:endParaRPr>
                    </a:p>
                    <a:p>
                      <a:pPr algn="just"/>
                      <a:r>
                        <a:rPr lang="en-US" sz="1600" kern="1200" dirty="0">
                          <a:solidFill>
                            <a:schemeClr val="dk1"/>
                          </a:solidFill>
                          <a:effectLst/>
                          <a:latin typeface="Century Gothic" panose="020B0502020202020204" pitchFamily="34" charset="0"/>
                          <a:ea typeface="+mn-ea"/>
                          <a:cs typeface="Arial" panose="020B0604020202020204" pitchFamily="34" charset="0"/>
                        </a:rPr>
                        <a:t>It took longer for the DSI to identify funding to top up shortfalls on </a:t>
                      </a: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Presidential employment stimulus package</a:t>
                      </a:r>
                      <a:endParaRPr lang="en-US" sz="1600" kern="1200" dirty="0">
                        <a:solidFill>
                          <a:schemeClr val="dk1"/>
                        </a:solidFill>
                        <a:effectLst/>
                        <a:latin typeface="Century Gothic" panose="020B0502020202020204" pitchFamily="34" charset="0"/>
                        <a:ea typeface="+mn-ea"/>
                        <a:cs typeface="Arial" panose="020B0604020202020204" pitchFamily="34" charset="0"/>
                      </a:endParaRPr>
                    </a:p>
                    <a:p>
                      <a:pPr algn="just"/>
                      <a:endParaRPr lang="en-US" sz="1600" kern="1200" dirty="0">
                        <a:solidFill>
                          <a:schemeClr val="dk1"/>
                        </a:solidFill>
                        <a:effectLst/>
                        <a:latin typeface="Century Gothic" panose="020B0502020202020204" pitchFamily="34" charset="0"/>
                        <a:ea typeface="+mn-ea"/>
                        <a:cs typeface="Arial" panose="020B0604020202020204" pitchFamily="34" charset="0"/>
                      </a:endParaRPr>
                    </a:p>
                    <a:p>
                      <a:pPr marL="0" marR="0" lvl="0" indent="0" algn="just" defTabSz="912114"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kern="1200" dirty="0">
                        <a:solidFill>
                          <a:schemeClr val="dk1"/>
                        </a:solidFill>
                        <a:effectLst/>
                        <a:latin typeface="Century Gothic" panose="020B0502020202020204" pitchFamily="34" charset="0"/>
                        <a:ea typeface="+mn-ea"/>
                        <a:cs typeface="Arial" panose="020B0604020202020204" pitchFamily="34" charset="0"/>
                      </a:endParaRPr>
                    </a:p>
                  </a:txBody>
                  <a:tcPr/>
                </a:tc>
                <a:tc>
                  <a:txBody>
                    <a:bodyPr/>
                    <a:lstStyle/>
                    <a:p>
                      <a:pPr marL="0" indent="0" algn="just">
                        <a:buFont typeface="Wingdings" pitchFamily="2" charset="2"/>
                        <a:buNone/>
                      </a:pPr>
                      <a:r>
                        <a:rPr lang="en-US" sz="1600" baseline="0" dirty="0">
                          <a:latin typeface="Century Gothic" panose="020B0502020202020204" pitchFamily="34" charset="0"/>
                          <a:cs typeface="Arial"/>
                        </a:rPr>
                        <a:t>The department requested a roll-over from the National Treasury however it was not approved. Presidential Employment Stimulus Package was funded through </a:t>
                      </a:r>
                      <a:r>
                        <a:rPr lang="en-US" sz="1600" baseline="0" dirty="0" err="1">
                          <a:latin typeface="Century Gothic" panose="020B0502020202020204" pitchFamily="34" charset="0"/>
                          <a:cs typeface="Arial"/>
                        </a:rPr>
                        <a:t>reprioritisation</a:t>
                      </a:r>
                      <a:r>
                        <a:rPr lang="en-US" sz="1600" baseline="0" dirty="0">
                          <a:latin typeface="Century Gothic" panose="020B0502020202020204" pitchFamily="34" charset="0"/>
                          <a:cs typeface="Arial"/>
                        </a:rPr>
                        <a:t>.</a:t>
                      </a:r>
                    </a:p>
                  </a:txBody>
                  <a:tcPr/>
                </a:tc>
                <a:extLst>
                  <a:ext uri="{0D108BD9-81ED-4DB2-BD59-A6C34878D82A}">
                    <a16:rowId xmlns:a16="http://schemas.microsoft.com/office/drawing/2014/main" xmlns="" val="3269825514"/>
                  </a:ext>
                </a:extLst>
              </a:tr>
            </a:tbl>
          </a:graphicData>
        </a:graphic>
      </p:graphicFrame>
    </p:spTree>
    <p:extLst>
      <p:ext uri="{BB962C8B-B14F-4D97-AF65-F5344CB8AC3E}">
        <p14:creationId xmlns:p14="http://schemas.microsoft.com/office/powerpoint/2010/main" xmlns="" val="3453007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CC7343AE-23DE-FD4B-B75D-4A4A6BC51771}"/>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BEAD508-187F-9C41-8168-FD791BBC9830}" type="slidenum">
              <a:rPr kumimoji="0" lang="en-US" sz="119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a:t>
            </a:fld>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xmlns="" id="{179D1546-E2A0-4744-95A1-67723CA71490}"/>
              </a:ext>
            </a:extLst>
          </p:cNvPr>
          <p:cNvSpPr>
            <a:spLocks noGrp="1"/>
          </p:cNvSpPr>
          <p:nvPr>
            <p:ph type="title"/>
          </p:nvPr>
        </p:nvSpPr>
        <p:spPr>
          <a:xfrm>
            <a:off x="0" y="0"/>
            <a:ext cx="9067799" cy="932874"/>
          </a:xfrm>
        </p:spPr>
        <p:txBody>
          <a:bodyPr anchor="ctr">
            <a:noAutofit/>
          </a:bodyPr>
          <a:lstStyle/>
          <a:p>
            <a:pPr marL="101600">
              <a:lnSpc>
                <a:spcPct val="80000"/>
              </a:lnSpc>
              <a:spcBef>
                <a:spcPts val="850"/>
              </a:spcBef>
            </a:pPr>
            <a:r>
              <a:rPr lang="en-US" sz="3000" b="1" dirty="0">
                <a:latin typeface="Century Gothic" panose="020B0502020202020204" pitchFamily="34" charset="0"/>
              </a:rPr>
              <a:t/>
            </a:r>
            <a:br>
              <a:rPr lang="en-US" sz="3000" b="1" dirty="0">
                <a:latin typeface="Century Gothic" panose="020B0502020202020204" pitchFamily="34" charset="0"/>
              </a:rPr>
            </a:br>
            <a:r>
              <a:rPr lang="en-US" sz="3000" b="1" dirty="0">
                <a:latin typeface="Century Gothic" panose="020B0502020202020204" pitchFamily="34" charset="0"/>
              </a:rPr>
              <a:t/>
            </a:r>
            <a:br>
              <a:rPr lang="en-US" sz="3000" b="1" dirty="0">
                <a:latin typeface="Century Gothic" panose="020B0502020202020204" pitchFamily="34" charset="0"/>
              </a:rPr>
            </a:br>
            <a:r>
              <a:rPr lang="en-US" sz="3400" b="1" dirty="0">
                <a:latin typeface="Century Gothic" panose="020B0502020202020204" pitchFamily="34" charset="0"/>
              </a:rPr>
              <a:t>2020/21 DSI Annual  overall performance </a:t>
            </a:r>
            <a:r>
              <a:rPr lang="en-US" sz="3000" b="1" dirty="0">
                <a:latin typeface="Century Gothic" panose="020B0502020202020204" pitchFamily="34" charset="0"/>
              </a:rPr>
              <a:t/>
            </a:r>
            <a:br>
              <a:rPr lang="en-US" sz="3000" b="1" dirty="0">
                <a:latin typeface="Century Gothic" panose="020B0502020202020204" pitchFamily="34" charset="0"/>
              </a:rPr>
            </a:br>
            <a:r>
              <a:rPr lang="en-US" sz="3000" b="1" dirty="0">
                <a:latin typeface="Century Gothic" panose="020B0502020202020204" pitchFamily="34" charset="0"/>
              </a:rPr>
              <a:t/>
            </a:r>
            <a:br>
              <a:rPr lang="en-US" sz="3000" b="1" dirty="0">
                <a:latin typeface="Century Gothic" panose="020B0502020202020204" pitchFamily="34" charset="0"/>
              </a:rPr>
            </a:br>
            <a:endParaRPr lang="en-US" sz="3000" b="1" dirty="0">
              <a:latin typeface="Century Gothic" panose="020B0502020202020204" pitchFamily="34" charset="0"/>
            </a:endParaRPr>
          </a:p>
        </p:txBody>
      </p:sp>
      <p:sp>
        <p:nvSpPr>
          <p:cNvPr id="7" name="Rectangle 3">
            <a:extLst>
              <a:ext uri="{FF2B5EF4-FFF2-40B4-BE49-F238E27FC236}">
                <a16:creationId xmlns:a16="http://schemas.microsoft.com/office/drawing/2014/main" xmlns="" id="{2719A20F-A6FF-4191-95BF-E2B38962FCF7}"/>
              </a:ext>
            </a:extLst>
          </p:cNvPr>
          <p:cNvSpPr txBox="1">
            <a:spLocks noChangeArrowheads="1"/>
          </p:cNvSpPr>
          <p:nvPr/>
        </p:nvSpPr>
        <p:spPr>
          <a:xfrm>
            <a:off x="-1" y="1019908"/>
            <a:ext cx="9067799" cy="5599967"/>
          </a:xfrm>
          <a:prstGeom prst="rect">
            <a:avLst/>
          </a:prstGeom>
        </p:spPr>
        <p:txBody>
          <a:bodyPr vert="horz" lIns="91440" tIns="45720" rIns="91440" bIns="45720" rtlCol="0">
            <a:normAutofit/>
          </a:bodyPr>
          <a:lstStyle>
            <a:lvl1pPr marL="228029" indent="-228029" algn="l" defTabSz="912114" rtl="0" eaLnBrk="1" latinLnBrk="0" hangingPunct="1">
              <a:lnSpc>
                <a:spcPct val="90000"/>
              </a:lnSpc>
              <a:spcBef>
                <a:spcPts val="998"/>
              </a:spcBef>
              <a:buFont typeface="Arial" panose="020B0604020202020204" pitchFamily="34" charset="0"/>
              <a:buChar char="•"/>
              <a:defRPr sz="18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1pPr>
            <a:lvl2pPr marL="684086" indent="-228029" algn="l" defTabSz="912114" rtl="0" eaLnBrk="1" latinLnBrk="0" hangingPunct="1">
              <a:lnSpc>
                <a:spcPct val="90000"/>
              </a:lnSpc>
              <a:spcBef>
                <a:spcPts val="499"/>
              </a:spcBef>
              <a:buFont typeface="Arial" panose="020B0604020202020204" pitchFamily="34" charset="0"/>
              <a:buChar char="•"/>
              <a:defRPr sz="18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2pPr>
            <a:lvl3pPr marL="1140143" indent="-228029" algn="l" defTabSz="912114" rtl="0" eaLnBrk="1" latinLnBrk="0" hangingPunct="1">
              <a:lnSpc>
                <a:spcPct val="90000"/>
              </a:lnSpc>
              <a:spcBef>
                <a:spcPts val="499"/>
              </a:spcBef>
              <a:buFont typeface="Arial" panose="020B0604020202020204" pitchFamily="34" charset="0"/>
              <a:buChar char="•"/>
              <a:defRPr sz="18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3pPr>
            <a:lvl4pPr marL="1596200" indent="-228029" algn="l" defTabSz="912114" rtl="0" eaLnBrk="1" latinLnBrk="0" hangingPunct="1">
              <a:lnSpc>
                <a:spcPct val="90000"/>
              </a:lnSpc>
              <a:spcBef>
                <a:spcPts val="499"/>
              </a:spcBef>
              <a:buFont typeface="Arial" panose="020B0604020202020204" pitchFamily="34" charset="0"/>
              <a:buChar char="•"/>
              <a:defRPr sz="18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4pPr>
            <a:lvl5pPr marL="2052257" indent="-228029" algn="l" defTabSz="912114" rtl="0" eaLnBrk="1" latinLnBrk="0" hangingPunct="1">
              <a:lnSpc>
                <a:spcPct val="90000"/>
              </a:lnSpc>
              <a:spcBef>
                <a:spcPts val="499"/>
              </a:spcBef>
              <a:buFont typeface="Arial" panose="020B0604020202020204" pitchFamily="34" charset="0"/>
              <a:buChar char="•"/>
              <a:defRPr sz="18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5pPr>
            <a:lvl6pPr marL="2508314"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9pPr>
          </a:lstStyle>
          <a:p>
            <a:pPr marL="228029" marR="0" lvl="0" indent="-228029" algn="ctr" defTabSz="912114" rtl="0" eaLnBrk="1" fontAlgn="auto" latinLnBrk="0" hangingPunct="1">
              <a:lnSpc>
                <a:spcPct val="90000"/>
              </a:lnSpc>
              <a:spcBef>
                <a:spcPts val="998"/>
              </a:spcBef>
              <a:spcAft>
                <a:spcPts val="0"/>
              </a:spcAft>
              <a:buClrTx/>
              <a:buSzTx/>
              <a:buFont typeface="Arial" panose="020B0604020202020204" pitchFamily="34" charset="0"/>
              <a:buNone/>
              <a:tabLst/>
              <a:defRPr/>
            </a:pPr>
            <a:endParaRPr kumimoji="0" lang="en-US" sz="2800" b="1" i="0" u="none" strike="noStrike" kern="1200" cap="none" spc="0" normalizeH="0" baseline="0" noProof="0" dirty="0">
              <a:ln>
                <a:noFill/>
              </a:ln>
              <a:solidFill>
                <a:srgbClr val="FF6600"/>
              </a:solidFill>
              <a:effectLst/>
              <a:uLnTx/>
              <a:uFillTx/>
              <a:latin typeface="Gill Sans MT"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xmlns="" id="{A9502731-2048-40C7-A326-95E991C46854}"/>
              </a:ext>
            </a:extLst>
          </p:cNvPr>
          <p:cNvSpPr>
            <a:spLocks noGrp="1"/>
          </p:cNvSpPr>
          <p:nvPr>
            <p:ph idx="1"/>
          </p:nvPr>
        </p:nvSpPr>
        <p:spPr>
          <a:xfrm>
            <a:off x="64656" y="969818"/>
            <a:ext cx="8985560" cy="5870720"/>
          </a:xfrm>
        </p:spPr>
        <p:txBody>
          <a:bodyPr>
            <a:normAutofit/>
          </a:bodyPr>
          <a:lstStyle/>
          <a:p>
            <a:pPr marL="114300" lvl="0" indent="0" algn="just" defTabSz="914400">
              <a:buClr>
                <a:srgbClr val="FFC000"/>
              </a:buClr>
              <a:buNone/>
              <a:tabLst>
                <a:tab pos="-285750" algn="l"/>
                <a:tab pos="263525" algn="l"/>
                <a:tab pos="285750" algn="l"/>
              </a:tabLst>
            </a:pPr>
            <a:r>
              <a:rPr lang="en-US" altLang="zh-CN" dirty="0">
                <a:solidFill>
                  <a:schemeClr val="tx1"/>
                </a:solidFill>
                <a:latin typeface="Century Gothic" panose="020B0502020202020204" pitchFamily="34" charset="0"/>
                <a:ea typeface="SimSun" charset="0"/>
                <a:cs typeface="SimSun" charset="0"/>
              </a:rPr>
              <a:t>Approved 2020/21 Annual Performance Plan (APP)</a:t>
            </a:r>
          </a:p>
          <a:p>
            <a:pPr marL="400050" indent="-285750" algn="just" defTabSz="914400">
              <a:buClr>
                <a:srgbClr val="FFC000"/>
              </a:buClr>
              <a:tabLst>
                <a:tab pos="-285750" algn="l"/>
                <a:tab pos="263525" algn="l"/>
                <a:tab pos="285750" algn="l"/>
              </a:tabLst>
            </a:pPr>
            <a:r>
              <a:rPr lang="en-US" altLang="zh-CN" dirty="0">
                <a:solidFill>
                  <a:schemeClr val="tx1"/>
                </a:solidFill>
                <a:latin typeface="Century Gothic" panose="020B0502020202020204" pitchFamily="34" charset="0"/>
                <a:ea typeface="SimSun" charset="0"/>
                <a:cs typeface="SimSun" charset="0"/>
              </a:rPr>
              <a:t>total number of output targets n=52 </a:t>
            </a:r>
          </a:p>
          <a:p>
            <a:pPr marL="114300" indent="0" algn="just" defTabSz="914400">
              <a:buClr>
                <a:srgbClr val="FFC000"/>
              </a:buClr>
              <a:buNone/>
              <a:tabLst>
                <a:tab pos="-285750" algn="l"/>
                <a:tab pos="263525" algn="l"/>
                <a:tab pos="285750" algn="l"/>
              </a:tabLst>
            </a:pPr>
            <a:r>
              <a:rPr lang="en-US" altLang="zh-CN" b="1" dirty="0">
                <a:solidFill>
                  <a:schemeClr val="tx1"/>
                </a:solidFill>
                <a:latin typeface="Century Gothic" panose="020B0502020202020204" pitchFamily="34" charset="0"/>
                <a:ea typeface="SimSun" charset="0"/>
                <a:cs typeface="SimSun" charset="0"/>
              </a:rPr>
              <a:t>			</a:t>
            </a:r>
            <a:r>
              <a:rPr lang="en-US" altLang="zh-CN" b="1" dirty="0">
                <a:solidFill>
                  <a:srgbClr val="009900"/>
                </a:solidFill>
                <a:latin typeface="Century Gothic" panose="020B0502020202020204" pitchFamily="34" charset="0"/>
                <a:ea typeface="SimSun" charset="0"/>
                <a:cs typeface="SimSun" charset="0"/>
              </a:rPr>
              <a:t>[achieved: 45 (87%)]</a:t>
            </a:r>
            <a:r>
              <a:rPr lang="en-US" altLang="zh-CN" dirty="0">
                <a:solidFill>
                  <a:schemeClr val="tx1"/>
                </a:solidFill>
                <a:latin typeface="Century Gothic" panose="020B0502020202020204" pitchFamily="34" charset="0"/>
                <a:ea typeface="SimSun" charset="0"/>
                <a:cs typeface="SimSun" charset="0"/>
              </a:rPr>
              <a:t> and </a:t>
            </a:r>
            <a:r>
              <a:rPr lang="en-US" altLang="zh-CN" b="1" dirty="0">
                <a:solidFill>
                  <a:srgbClr val="FF0000"/>
                </a:solidFill>
                <a:latin typeface="Century Gothic" panose="020B0502020202020204" pitchFamily="34" charset="0"/>
                <a:ea typeface="SimSun" charset="0"/>
                <a:cs typeface="SimSun" charset="0"/>
              </a:rPr>
              <a:t>[7 (13%) not achieved]</a:t>
            </a:r>
          </a:p>
          <a:p>
            <a:pPr marL="114300" lvl="0" indent="0" algn="just" defTabSz="914400">
              <a:buNone/>
              <a:tabLst>
                <a:tab pos="-285750" algn="l"/>
                <a:tab pos="263525" algn="l"/>
                <a:tab pos="285750" algn="l"/>
              </a:tabLst>
            </a:pPr>
            <a:r>
              <a:rPr lang="en-US" altLang="zh-CN" sz="1600" b="1" dirty="0">
                <a:solidFill>
                  <a:schemeClr val="tx1"/>
                </a:solidFill>
                <a:latin typeface="Century Gothic" panose="020B0502020202020204" pitchFamily="34" charset="0"/>
                <a:ea typeface="SimSun" charset="0"/>
                <a:cs typeface="SimSun" charset="0"/>
              </a:rPr>
              <a:t>				</a:t>
            </a:r>
            <a:endParaRPr lang="en-ZA" b="1" dirty="0">
              <a:latin typeface="Century Gothic" panose="020B0502020202020204" pitchFamily="34" charset="0"/>
            </a:endParaRPr>
          </a:p>
        </p:txBody>
      </p:sp>
      <p:graphicFrame>
        <p:nvGraphicFramePr>
          <p:cNvPr id="9" name="Chart 8">
            <a:extLst>
              <a:ext uri="{FF2B5EF4-FFF2-40B4-BE49-F238E27FC236}">
                <a16:creationId xmlns:a16="http://schemas.microsoft.com/office/drawing/2014/main" xmlns="" id="{BEED0D15-B3CD-4B40-B995-335D00A663BE}"/>
              </a:ext>
            </a:extLst>
          </p:cNvPr>
          <p:cNvGraphicFramePr>
            <a:graphicFrameLocks/>
          </p:cNvGraphicFramePr>
          <p:nvPr>
            <p:extLst>
              <p:ext uri="{D42A27DB-BD31-4B8C-83A1-F6EECF244321}">
                <p14:modId xmlns:p14="http://schemas.microsoft.com/office/powerpoint/2010/main" xmlns="" val="3451091124"/>
              </p:ext>
            </p:extLst>
          </p:nvPr>
        </p:nvGraphicFramePr>
        <p:xfrm>
          <a:off x="64656" y="2149642"/>
          <a:ext cx="9003142" cy="46908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5469427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C84870-1DE2-F549-9500-D160C26FCA2A}"/>
              </a:ext>
            </a:extLst>
          </p:cNvPr>
          <p:cNvSpPr>
            <a:spLocks noGrp="1"/>
          </p:cNvSpPr>
          <p:nvPr>
            <p:ph type="title"/>
          </p:nvPr>
        </p:nvSpPr>
        <p:spPr>
          <a:xfrm>
            <a:off x="0" y="245806"/>
            <a:ext cx="8059356" cy="577653"/>
          </a:xfrm>
        </p:spPr>
        <p:txBody>
          <a:bodyPr>
            <a:noAutofit/>
          </a:bodyPr>
          <a:lstStyle/>
          <a:p>
            <a:r>
              <a:rPr lang="en-US" sz="3100" b="1" dirty="0">
                <a:latin typeface="Century Gothic" panose="020B0502020202020204" pitchFamily="34" charset="0"/>
              </a:rPr>
              <a:t>Budget and Expenditure For COVID19</a:t>
            </a:r>
          </a:p>
        </p:txBody>
      </p:sp>
      <p:graphicFrame>
        <p:nvGraphicFramePr>
          <p:cNvPr id="5" name="Content Placeholder 4">
            <a:extLst>
              <a:ext uri="{FF2B5EF4-FFF2-40B4-BE49-F238E27FC236}">
                <a16:creationId xmlns:a16="http://schemas.microsoft.com/office/drawing/2014/main" xmlns="" id="{27DD8F24-8A2F-8848-B5EF-40D5B52A12EA}"/>
              </a:ext>
            </a:extLst>
          </p:cNvPr>
          <p:cNvGraphicFramePr>
            <a:graphicFrameLocks noGrp="1"/>
          </p:cNvGraphicFramePr>
          <p:nvPr>
            <p:ph idx="1"/>
            <p:extLst>
              <p:ext uri="{D42A27DB-BD31-4B8C-83A1-F6EECF244321}">
                <p14:modId xmlns:p14="http://schemas.microsoft.com/office/powerpoint/2010/main" xmlns="" val="2885019235"/>
              </p:ext>
            </p:extLst>
          </p:nvPr>
        </p:nvGraphicFramePr>
        <p:xfrm>
          <a:off x="0" y="983227"/>
          <a:ext cx="9055510" cy="5675676"/>
        </p:xfrm>
        <a:graphic>
          <a:graphicData uri="http://schemas.openxmlformats.org/drawingml/2006/table">
            <a:tbl>
              <a:tblPr firstRow="1" bandRow="1">
                <a:tableStyleId>{5C22544A-7EE6-4342-B048-85BDC9FD1C3A}</a:tableStyleId>
              </a:tblPr>
              <a:tblGrid>
                <a:gridCol w="1674224">
                  <a:extLst>
                    <a:ext uri="{9D8B030D-6E8A-4147-A177-3AD203B41FA5}">
                      <a16:colId xmlns:a16="http://schemas.microsoft.com/office/drawing/2014/main" xmlns="" val="984368849"/>
                    </a:ext>
                  </a:extLst>
                </a:gridCol>
                <a:gridCol w="1079714">
                  <a:extLst>
                    <a:ext uri="{9D8B030D-6E8A-4147-A177-3AD203B41FA5}">
                      <a16:colId xmlns:a16="http://schemas.microsoft.com/office/drawing/2014/main" xmlns="" val="2488764161"/>
                    </a:ext>
                  </a:extLst>
                </a:gridCol>
                <a:gridCol w="1542450">
                  <a:extLst>
                    <a:ext uri="{9D8B030D-6E8A-4147-A177-3AD203B41FA5}">
                      <a16:colId xmlns:a16="http://schemas.microsoft.com/office/drawing/2014/main" xmlns="" val="930800493"/>
                    </a:ext>
                  </a:extLst>
                </a:gridCol>
                <a:gridCol w="4759122">
                  <a:extLst>
                    <a:ext uri="{9D8B030D-6E8A-4147-A177-3AD203B41FA5}">
                      <a16:colId xmlns:a16="http://schemas.microsoft.com/office/drawing/2014/main" xmlns="" val="2624172350"/>
                    </a:ext>
                  </a:extLst>
                </a:gridCol>
              </a:tblGrid>
              <a:tr h="702874">
                <a:tc>
                  <a:txBody>
                    <a:bodyPr/>
                    <a:lstStyle/>
                    <a:p>
                      <a:pPr algn="l"/>
                      <a:r>
                        <a:rPr lang="en-US" sz="1600" dirty="0">
                          <a:solidFill>
                            <a:srgbClr val="FFC000"/>
                          </a:solidFill>
                          <a:effectLst/>
                          <a:latin typeface="Century Gothic" panose="020B0502020202020204" pitchFamily="34" charset="0"/>
                          <a:cs typeface="Arial" panose="020B0604020202020204" pitchFamily="34" charset="0"/>
                        </a:rPr>
                        <a:t>Item</a:t>
                      </a:r>
                      <a:endParaRPr lang="en-ZA" sz="1600" dirty="0">
                        <a:solidFill>
                          <a:srgbClr val="FFC000"/>
                        </a:solidFill>
                        <a:effectLst/>
                        <a:latin typeface="Century Gothic" panose="020B0502020202020204" pitchFamily="34" charset="0"/>
                        <a:ea typeface="Calibri" panose="020F0502020204030204" pitchFamily="34" charset="0"/>
                        <a:cs typeface="Arial" panose="020B0604020202020204" pitchFamily="34" charset="0"/>
                      </a:endParaRPr>
                    </a:p>
                  </a:txBody>
                  <a:tcPr marL="73842" marR="73842" marT="36921" marB="36921"/>
                </a:tc>
                <a:tc>
                  <a:txBody>
                    <a:bodyPr/>
                    <a:lstStyle/>
                    <a:p>
                      <a:pPr algn="ctr"/>
                      <a:r>
                        <a:rPr lang="en-US" sz="1600" dirty="0">
                          <a:solidFill>
                            <a:srgbClr val="FFC000"/>
                          </a:solidFill>
                          <a:effectLst/>
                          <a:latin typeface="Century Gothic" panose="020B0502020202020204" pitchFamily="34" charset="0"/>
                          <a:cs typeface="Arial" panose="020B0604020202020204" pitchFamily="34" charset="0"/>
                        </a:rPr>
                        <a:t>Budget </a:t>
                      </a:r>
                      <a:endParaRPr lang="en-ZA" sz="1600" dirty="0">
                        <a:solidFill>
                          <a:srgbClr val="FFC000"/>
                        </a:solidFill>
                        <a:effectLst/>
                        <a:latin typeface="Century Gothic" panose="020B0502020202020204" pitchFamily="34" charset="0"/>
                        <a:cs typeface="Arial" panose="020B0604020202020204" pitchFamily="34" charset="0"/>
                      </a:endParaRPr>
                    </a:p>
                    <a:p>
                      <a:pPr algn="ctr"/>
                      <a:r>
                        <a:rPr lang="en-US" sz="1600" dirty="0">
                          <a:solidFill>
                            <a:srgbClr val="FFC000"/>
                          </a:solidFill>
                          <a:effectLst/>
                          <a:latin typeface="Century Gothic" panose="020B0502020202020204" pitchFamily="34" charset="0"/>
                          <a:cs typeface="Arial" panose="020B0604020202020204" pitchFamily="34" charset="0"/>
                        </a:rPr>
                        <a:t>R’000</a:t>
                      </a:r>
                      <a:endParaRPr lang="en-ZA" sz="1600" dirty="0">
                        <a:solidFill>
                          <a:srgbClr val="FFC000"/>
                        </a:solidFill>
                        <a:effectLst/>
                        <a:latin typeface="Century Gothic" panose="020B0502020202020204" pitchFamily="34" charset="0"/>
                        <a:ea typeface="Calibri" panose="020F0502020204030204" pitchFamily="34" charset="0"/>
                        <a:cs typeface="Arial" panose="020B0604020202020204" pitchFamily="34" charset="0"/>
                      </a:endParaRPr>
                    </a:p>
                  </a:txBody>
                  <a:tcPr marL="73842" marR="73842" marT="36921" marB="36921"/>
                </a:tc>
                <a:tc>
                  <a:txBody>
                    <a:bodyPr/>
                    <a:lstStyle/>
                    <a:p>
                      <a:pPr algn="ctr"/>
                      <a:r>
                        <a:rPr lang="en-US" sz="1600" dirty="0">
                          <a:solidFill>
                            <a:srgbClr val="FFC000"/>
                          </a:solidFill>
                          <a:effectLst/>
                          <a:latin typeface="Century Gothic" panose="020B0502020202020204" pitchFamily="34" charset="0"/>
                          <a:cs typeface="Arial" panose="020B0604020202020204" pitchFamily="34" charset="0"/>
                        </a:rPr>
                        <a:t>Expenditure </a:t>
                      </a:r>
                    </a:p>
                    <a:p>
                      <a:pPr algn="ctr"/>
                      <a:r>
                        <a:rPr lang="en-US" sz="1600" dirty="0">
                          <a:solidFill>
                            <a:srgbClr val="FFC000"/>
                          </a:solidFill>
                          <a:effectLst/>
                          <a:latin typeface="Century Gothic" panose="020B0502020202020204" pitchFamily="34" charset="0"/>
                          <a:cs typeface="Arial" panose="020B0604020202020204" pitchFamily="34" charset="0"/>
                        </a:rPr>
                        <a:t>R’000</a:t>
                      </a:r>
                      <a:endParaRPr lang="en-ZA" sz="1600" dirty="0">
                        <a:solidFill>
                          <a:srgbClr val="FFC000"/>
                        </a:solidFill>
                        <a:effectLst/>
                        <a:latin typeface="Century Gothic" panose="020B0502020202020204" pitchFamily="34" charset="0"/>
                        <a:ea typeface="Calibri" panose="020F0502020204030204" pitchFamily="34" charset="0"/>
                        <a:cs typeface="Arial" panose="020B0604020202020204" pitchFamily="34" charset="0"/>
                      </a:endParaRPr>
                    </a:p>
                  </a:txBody>
                  <a:tcPr marL="73842" marR="73842" marT="36921" marB="36921"/>
                </a:tc>
                <a:tc>
                  <a:txBody>
                    <a:bodyPr/>
                    <a:lstStyle/>
                    <a:p>
                      <a:pPr algn="ctr"/>
                      <a:r>
                        <a:rPr lang="en-US" sz="1600" dirty="0">
                          <a:solidFill>
                            <a:srgbClr val="FFC000"/>
                          </a:solidFill>
                          <a:effectLst/>
                          <a:latin typeface="Century Gothic" panose="020B0502020202020204" pitchFamily="34" charset="0"/>
                          <a:cs typeface="Arial" panose="020B0604020202020204" pitchFamily="34" charset="0"/>
                        </a:rPr>
                        <a:t>Comments</a:t>
                      </a:r>
                      <a:endParaRPr lang="en-ZA" sz="1600" dirty="0">
                        <a:solidFill>
                          <a:srgbClr val="FFC000"/>
                        </a:solidFill>
                        <a:effectLst/>
                        <a:latin typeface="Century Gothic" panose="020B0502020202020204" pitchFamily="34" charset="0"/>
                        <a:ea typeface="Calibri" panose="020F0502020204030204" pitchFamily="34" charset="0"/>
                        <a:cs typeface="Arial" panose="020B0604020202020204" pitchFamily="34" charset="0"/>
                      </a:endParaRPr>
                    </a:p>
                  </a:txBody>
                  <a:tcPr marL="73842" marR="73842" marT="36921" marB="36921"/>
                </a:tc>
                <a:extLst>
                  <a:ext uri="{0D108BD9-81ED-4DB2-BD59-A6C34878D82A}">
                    <a16:rowId xmlns:a16="http://schemas.microsoft.com/office/drawing/2014/main" xmlns="" val="1739340906"/>
                  </a:ext>
                </a:extLst>
              </a:tr>
              <a:tr h="2909266">
                <a:tc>
                  <a:txBody>
                    <a:bodyPr/>
                    <a:lstStyle/>
                    <a:p>
                      <a:r>
                        <a:rPr lang="en-US" sz="1600" b="1" dirty="0">
                          <a:effectLst/>
                          <a:latin typeface="Century Gothic" panose="020B0502020202020204" pitchFamily="34" charset="0"/>
                          <a:cs typeface="Arial" panose="020B0604020202020204" pitchFamily="34" charset="0"/>
                        </a:rPr>
                        <a:t>Transfers and subsidies</a:t>
                      </a:r>
                      <a:endParaRPr lang="en-ZA" sz="1600" b="1" dirty="0">
                        <a:effectLst/>
                        <a:latin typeface="Century Gothic" panose="020B0502020202020204" pitchFamily="34" charset="0"/>
                        <a:ea typeface="Calibri" panose="020F0502020204030204" pitchFamily="34" charset="0"/>
                        <a:cs typeface="Arial" panose="020B0604020202020204" pitchFamily="34" charset="0"/>
                      </a:endParaRPr>
                    </a:p>
                  </a:txBody>
                  <a:tcPr marL="73842" marR="73842" marT="36921" marB="36921"/>
                </a:tc>
                <a:tc>
                  <a:txBody>
                    <a:bodyPr/>
                    <a:lstStyle/>
                    <a:p>
                      <a:pPr algn="r"/>
                      <a:r>
                        <a:rPr lang="en-ZA" sz="1600" dirty="0">
                          <a:effectLst/>
                          <a:latin typeface="Century Gothic" panose="020B0502020202020204" pitchFamily="34" charset="0"/>
                          <a:ea typeface="Calibri" panose="020F0502020204030204" pitchFamily="34" charset="0"/>
                          <a:cs typeface="Arial" panose="020B0604020202020204" pitchFamily="34" charset="0"/>
                        </a:rPr>
                        <a:t>189,863</a:t>
                      </a:r>
                    </a:p>
                  </a:txBody>
                  <a:tcPr marL="3077" marR="3077" marT="3077" marB="0"/>
                </a:tc>
                <a:tc>
                  <a:txBody>
                    <a:bodyPr/>
                    <a:lstStyle/>
                    <a:p>
                      <a:pPr algn="r"/>
                      <a:r>
                        <a:rPr lang="en-ZA" sz="16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rPr>
                        <a:t> 147,080 </a:t>
                      </a:r>
                    </a:p>
                  </a:txBody>
                  <a:tcPr marL="73842" marR="73842" marT="36921" marB="36921"/>
                </a:tc>
                <a:tc>
                  <a:txBody>
                    <a:bodyPr/>
                    <a:lstStyle/>
                    <a:p>
                      <a:pPr algn="just"/>
                      <a:r>
                        <a:rPr lang="en-US" sz="1600" dirty="0">
                          <a:effectLst/>
                          <a:latin typeface="Century Gothic" panose="020B0502020202020204" pitchFamily="34" charset="0"/>
                          <a:cs typeface="Arial" panose="020B0604020202020204" pitchFamily="34" charset="0"/>
                        </a:rPr>
                        <a:t>The money was paid through Strategic Health Innovation Partnerships (SHIP) for different initiatives focusing on diagnostics, prevention and treatment, sequencing/surveillance.</a:t>
                      </a:r>
                    </a:p>
                    <a:p>
                      <a:pPr algn="just"/>
                      <a:r>
                        <a:rPr lang="en-US" sz="1600" dirty="0">
                          <a:effectLst/>
                          <a:latin typeface="Century Gothic" panose="020B0502020202020204" pitchFamily="34" charset="0"/>
                          <a:cs typeface="Arial" panose="020B0604020202020204" pitchFamily="34" charset="0"/>
                        </a:rPr>
                        <a:t>Implementation of social science outreach, communication, dissemination and impact Programme for Africa.</a:t>
                      </a:r>
                    </a:p>
                    <a:p>
                      <a:pPr algn="just"/>
                      <a:endParaRPr lang="en-US" sz="1600" dirty="0">
                        <a:effectLst/>
                        <a:latin typeface="Century Gothic" panose="020B0502020202020204" pitchFamily="34" charset="0"/>
                        <a:cs typeface="Arial" panose="020B0604020202020204" pitchFamily="34" charset="0"/>
                      </a:endParaRPr>
                    </a:p>
                    <a:p>
                      <a:pPr algn="just"/>
                      <a:r>
                        <a:rPr lang="en-US" sz="1600" dirty="0">
                          <a:effectLst/>
                          <a:latin typeface="Century Gothic" panose="020B0502020202020204" pitchFamily="34" charset="0"/>
                          <a:ea typeface="Calibri" panose="020F0502020204030204" pitchFamily="34" charset="0"/>
                          <a:cs typeface="Arial" panose="020B0604020202020204" pitchFamily="34" charset="0"/>
                        </a:rPr>
                        <a:t>Electricity to support temporary and existing facilities where COVID-19 patients will be receiving treatment.</a:t>
                      </a:r>
                      <a:endParaRPr lang="en-ZA" sz="1600" dirty="0">
                        <a:effectLst/>
                        <a:latin typeface="Century Gothic" panose="020B0502020202020204" pitchFamily="34" charset="0"/>
                        <a:ea typeface="Calibri" panose="020F0502020204030204" pitchFamily="34" charset="0"/>
                        <a:cs typeface="Arial" panose="020B0604020202020204" pitchFamily="34" charset="0"/>
                      </a:endParaRPr>
                    </a:p>
                  </a:txBody>
                  <a:tcPr marL="73842" marR="73842" marT="36921" marB="36921" anchor="ctr"/>
                </a:tc>
                <a:extLst>
                  <a:ext uri="{0D108BD9-81ED-4DB2-BD59-A6C34878D82A}">
                    <a16:rowId xmlns:a16="http://schemas.microsoft.com/office/drawing/2014/main" xmlns="" val="491309696"/>
                  </a:ext>
                </a:extLst>
              </a:tr>
              <a:tr h="1622302">
                <a:tc>
                  <a:txBody>
                    <a:bodyPr/>
                    <a:lstStyle/>
                    <a:p>
                      <a:r>
                        <a:rPr lang="en-US" sz="1600" b="1" dirty="0">
                          <a:effectLst/>
                          <a:latin typeface="Century Gothic" panose="020B0502020202020204" pitchFamily="34" charset="0"/>
                          <a:cs typeface="Arial" panose="020B0604020202020204" pitchFamily="34" charset="0"/>
                        </a:rPr>
                        <a:t>Goods and services</a:t>
                      </a:r>
                      <a:endParaRPr lang="en-ZA" sz="1600" b="1" dirty="0">
                        <a:effectLst/>
                        <a:latin typeface="Century Gothic" panose="020B0502020202020204" pitchFamily="34" charset="0"/>
                        <a:ea typeface="Calibri" panose="020F0502020204030204" pitchFamily="34" charset="0"/>
                        <a:cs typeface="Arial" panose="020B0604020202020204" pitchFamily="34" charset="0"/>
                      </a:endParaRPr>
                    </a:p>
                  </a:txBody>
                  <a:tcPr marL="73842" marR="73842" marT="36921" marB="36921"/>
                </a:tc>
                <a:tc>
                  <a:txBody>
                    <a:bodyPr/>
                    <a:lstStyle/>
                    <a:p>
                      <a:pPr algn="r"/>
                      <a:r>
                        <a:rPr lang="en-ZA" sz="16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rPr>
                        <a:t>5,222</a:t>
                      </a:r>
                    </a:p>
                  </a:txBody>
                  <a:tcPr marL="3077" marR="3077" marT="3077" marB="0"/>
                </a:tc>
                <a:tc>
                  <a:txBody>
                    <a:bodyPr/>
                    <a:lstStyle/>
                    <a:p>
                      <a:pPr algn="r"/>
                      <a:r>
                        <a:rPr lang="en-US" sz="1600" b="0" dirty="0">
                          <a:latin typeface="Century Gothic" panose="020B0502020202020204" pitchFamily="34" charset="0"/>
                          <a:cs typeface="Arial" panose="020B0604020202020204" pitchFamily="34" charset="0"/>
                        </a:rPr>
                        <a:t>1,873</a:t>
                      </a:r>
                    </a:p>
                  </a:txBody>
                  <a:tcPr/>
                </a:tc>
                <a:tc>
                  <a:txBody>
                    <a:bodyPr/>
                    <a:lstStyle/>
                    <a:p>
                      <a:pPr algn="just"/>
                      <a:r>
                        <a:rPr lang="en-US" sz="1600" dirty="0">
                          <a:effectLst/>
                          <a:latin typeface="Century Gothic" panose="020B0502020202020204" pitchFamily="34" charset="0"/>
                          <a:cs typeface="Arial" panose="020B0604020202020204" pitchFamily="34" charset="0"/>
                        </a:rPr>
                        <a:t>The money was spent on decontamination of the DSI building, personal protective equipment, foot petals and digital communication services to share information through social media platforms during the lockdown. </a:t>
                      </a:r>
                      <a:endParaRPr lang="en-ZA" sz="1600" dirty="0">
                        <a:effectLst/>
                        <a:latin typeface="Century Gothic" panose="020B0502020202020204" pitchFamily="34" charset="0"/>
                        <a:ea typeface="Calibri" panose="020F0502020204030204" pitchFamily="34" charset="0"/>
                        <a:cs typeface="Arial" panose="020B0604020202020204" pitchFamily="34" charset="0"/>
                      </a:endParaRPr>
                    </a:p>
                  </a:txBody>
                  <a:tcPr marL="73842" marR="73842" marT="36921" marB="36921" anchor="ctr"/>
                </a:tc>
                <a:extLst>
                  <a:ext uri="{0D108BD9-81ED-4DB2-BD59-A6C34878D82A}">
                    <a16:rowId xmlns:a16="http://schemas.microsoft.com/office/drawing/2014/main" xmlns="" val="3942437765"/>
                  </a:ext>
                </a:extLst>
              </a:tr>
              <a:tr h="441234">
                <a:tc>
                  <a:txBody>
                    <a:bodyPr/>
                    <a:lstStyle/>
                    <a:p>
                      <a:r>
                        <a:rPr lang="en-US" sz="1600" b="1" dirty="0">
                          <a:effectLst/>
                          <a:latin typeface="Century Gothic" panose="020B0502020202020204" pitchFamily="34" charset="0"/>
                          <a:cs typeface="Arial" panose="020B0604020202020204" pitchFamily="34" charset="0"/>
                        </a:rPr>
                        <a:t>Total</a:t>
                      </a:r>
                      <a:endParaRPr lang="en-ZA" sz="1600" b="1" dirty="0">
                        <a:effectLst/>
                        <a:latin typeface="Century Gothic" panose="020B0502020202020204" pitchFamily="34" charset="0"/>
                        <a:ea typeface="Calibri" panose="020F0502020204030204" pitchFamily="34" charset="0"/>
                        <a:cs typeface="Arial" panose="020B0604020202020204" pitchFamily="34" charset="0"/>
                      </a:endParaRPr>
                    </a:p>
                  </a:txBody>
                  <a:tcPr marL="73842" marR="73842" marT="36921" marB="36921" anchor="ctr"/>
                </a:tc>
                <a:tc>
                  <a:txBody>
                    <a:bodyPr/>
                    <a:lstStyle/>
                    <a:p>
                      <a:pPr algn="r"/>
                      <a:r>
                        <a:rPr lang="en-US" sz="1600" b="1" dirty="0">
                          <a:effectLst/>
                          <a:latin typeface="Century Gothic" panose="020B0502020202020204" pitchFamily="34" charset="0"/>
                          <a:ea typeface="+mn-ea"/>
                          <a:cs typeface="Arial" panose="020B0604020202020204" pitchFamily="34" charset="0"/>
                        </a:rPr>
                        <a:t>195,085</a:t>
                      </a:r>
                      <a:endParaRPr lang="en-ZA" sz="1600" b="1" dirty="0">
                        <a:effectLst/>
                        <a:latin typeface="Century Gothic" panose="020B0502020202020204" pitchFamily="34" charset="0"/>
                        <a:ea typeface="Calibri" panose="020F0502020204030204" pitchFamily="34" charset="0"/>
                        <a:cs typeface="Arial" panose="020B0604020202020204" pitchFamily="34" charset="0"/>
                      </a:endParaRPr>
                    </a:p>
                  </a:txBody>
                  <a:tcPr marL="73842" marR="73842" marT="36921" marB="36921" anchor="ctr"/>
                </a:tc>
                <a:tc>
                  <a:txBody>
                    <a:bodyPr/>
                    <a:lstStyle/>
                    <a:p>
                      <a:pPr algn="r"/>
                      <a:r>
                        <a:rPr lang="en-US" sz="1600" b="1" dirty="0">
                          <a:solidFill>
                            <a:schemeClr val="tx1"/>
                          </a:solidFill>
                          <a:latin typeface="Century Gothic" panose="020B0502020202020204" pitchFamily="34" charset="0"/>
                          <a:cs typeface="Arial" panose="020B0604020202020204" pitchFamily="34" charset="0"/>
                        </a:rPr>
                        <a:t>148,953</a:t>
                      </a:r>
                    </a:p>
                  </a:txBody>
                  <a:tcPr anchor="ctr"/>
                </a:tc>
                <a:tc>
                  <a:txBody>
                    <a:bodyPr/>
                    <a:lstStyle/>
                    <a:p>
                      <a:endParaRPr lang="en-ZA" sz="1600" dirty="0">
                        <a:effectLst/>
                        <a:latin typeface="Century Gothic" panose="020B0502020202020204" pitchFamily="34" charset="0"/>
                        <a:cs typeface="Arial" panose="020B0604020202020204" pitchFamily="34" charset="0"/>
                      </a:endParaRPr>
                    </a:p>
                  </a:txBody>
                  <a:tcPr marL="73842" marR="73842" marT="36921" marB="36921" anchor="ctr"/>
                </a:tc>
                <a:extLst>
                  <a:ext uri="{0D108BD9-81ED-4DB2-BD59-A6C34878D82A}">
                    <a16:rowId xmlns:a16="http://schemas.microsoft.com/office/drawing/2014/main" xmlns="" val="3048508378"/>
                  </a:ext>
                </a:extLst>
              </a:tr>
            </a:tbl>
          </a:graphicData>
        </a:graphic>
      </p:graphicFrame>
      <p:sp>
        <p:nvSpPr>
          <p:cNvPr id="4" name="Slide Number Placeholder 3">
            <a:extLst>
              <a:ext uri="{FF2B5EF4-FFF2-40B4-BE49-F238E27FC236}">
                <a16:creationId xmlns:a16="http://schemas.microsoft.com/office/drawing/2014/main" xmlns="" id="{2568CD48-0A30-8F43-9D48-C1E8E23F67C4}"/>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BEAD508-187F-9C41-8168-FD791BBC9830}" type="slidenum">
              <a:rPr kumimoji="0" lang="en-US" sz="119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49</a:t>
            </a:fld>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7785050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13A83746-98CB-4C5B-AEF5-12E96D278307}"/>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BEAD508-187F-9C41-8168-FD791BBC9830}" type="slidenum">
              <a:rPr kumimoji="0" lang="en-US" sz="119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50</a:t>
            </a:fld>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xmlns="" id="{626BB57D-AFEA-4785-8439-7DC4F961AA69}"/>
              </a:ext>
            </a:extLst>
          </p:cNvPr>
          <p:cNvSpPr>
            <a:spLocks noGrp="1"/>
          </p:cNvSpPr>
          <p:nvPr>
            <p:ph type="title"/>
          </p:nvPr>
        </p:nvSpPr>
        <p:spPr>
          <a:xfrm>
            <a:off x="11642" y="8709"/>
            <a:ext cx="9120717" cy="1057012"/>
          </a:xfrm>
        </p:spPr>
        <p:txBody>
          <a:bodyPr>
            <a:noAutofit/>
          </a:bodyPr>
          <a:lstStyle/>
          <a:p>
            <a:pPr>
              <a:defRPr/>
            </a:pPr>
            <a:r>
              <a:rPr lang="en-ZA" sz="2993" b="1" dirty="0">
                <a:latin typeface="Gill Sans MT" panose="020B0502020104020203" pitchFamily="34" charset="0"/>
              </a:rPr>
              <a:t>Financial Statements: Highest spending goods and services items, note 5</a:t>
            </a:r>
            <a:r>
              <a:rPr lang="en-ZA" sz="2993" dirty="0">
                <a:solidFill>
                  <a:srgbClr val="FFC000"/>
                </a:solidFill>
                <a:latin typeface="Gill Sans MT" panose="020B0502020104020203" pitchFamily="34" charset="0"/>
                <a:cs typeface="Calibri" panose="020F0502020204030204" pitchFamily="34" charset="0"/>
              </a:rPr>
              <a:t/>
            </a:r>
            <a:br>
              <a:rPr lang="en-ZA" sz="2993" dirty="0">
                <a:solidFill>
                  <a:srgbClr val="FFC000"/>
                </a:solidFill>
                <a:latin typeface="Gill Sans MT" panose="020B0502020104020203" pitchFamily="34" charset="0"/>
                <a:cs typeface="Calibri" panose="020F0502020204030204" pitchFamily="34" charset="0"/>
              </a:rPr>
            </a:br>
            <a:endParaRPr lang="en-US" sz="2993" dirty="0">
              <a:solidFill>
                <a:srgbClr val="FFC000"/>
              </a:solidFill>
              <a:latin typeface="Gill Sans MT" panose="020B0502020104020203" pitchFamily="34" charset="0"/>
            </a:endParaRPr>
          </a:p>
        </p:txBody>
      </p:sp>
      <p:graphicFrame>
        <p:nvGraphicFramePr>
          <p:cNvPr id="7" name="Content Placeholder 4">
            <a:extLst>
              <a:ext uri="{FF2B5EF4-FFF2-40B4-BE49-F238E27FC236}">
                <a16:creationId xmlns:a16="http://schemas.microsoft.com/office/drawing/2014/main" xmlns="" id="{C35FD624-2FE8-46C0-96F1-D1E2107636C1}"/>
              </a:ext>
            </a:extLst>
          </p:cNvPr>
          <p:cNvGraphicFramePr>
            <a:graphicFrameLocks/>
          </p:cNvGraphicFramePr>
          <p:nvPr>
            <p:extLst>
              <p:ext uri="{D42A27DB-BD31-4B8C-83A1-F6EECF244321}">
                <p14:modId xmlns:p14="http://schemas.microsoft.com/office/powerpoint/2010/main" xmlns="" val="1782159903"/>
              </p:ext>
            </p:extLst>
          </p:nvPr>
        </p:nvGraphicFramePr>
        <p:xfrm>
          <a:off x="11643" y="1025498"/>
          <a:ext cx="9022404" cy="4917219"/>
        </p:xfrm>
        <a:graphic>
          <a:graphicData uri="http://schemas.openxmlformats.org/drawingml/2006/table">
            <a:tbl>
              <a:tblPr firstRow="1" bandRow="1">
                <a:tableStyleId>{5C22544A-7EE6-4342-B048-85BDC9FD1C3A}</a:tableStyleId>
              </a:tblPr>
              <a:tblGrid>
                <a:gridCol w="1787660">
                  <a:extLst>
                    <a:ext uri="{9D8B030D-6E8A-4147-A177-3AD203B41FA5}">
                      <a16:colId xmlns:a16="http://schemas.microsoft.com/office/drawing/2014/main" xmlns="" val="940239341"/>
                    </a:ext>
                  </a:extLst>
                </a:gridCol>
                <a:gridCol w="1222092">
                  <a:extLst>
                    <a:ext uri="{9D8B030D-6E8A-4147-A177-3AD203B41FA5}">
                      <a16:colId xmlns:a16="http://schemas.microsoft.com/office/drawing/2014/main" xmlns="" val="1794046840"/>
                    </a:ext>
                  </a:extLst>
                </a:gridCol>
                <a:gridCol w="1414584">
                  <a:extLst>
                    <a:ext uri="{9D8B030D-6E8A-4147-A177-3AD203B41FA5}">
                      <a16:colId xmlns:a16="http://schemas.microsoft.com/office/drawing/2014/main" xmlns="" val="2982036731"/>
                    </a:ext>
                  </a:extLst>
                </a:gridCol>
                <a:gridCol w="1459729">
                  <a:extLst>
                    <a:ext uri="{9D8B030D-6E8A-4147-A177-3AD203B41FA5}">
                      <a16:colId xmlns:a16="http://schemas.microsoft.com/office/drawing/2014/main" xmlns="" val="4072086136"/>
                    </a:ext>
                  </a:extLst>
                </a:gridCol>
                <a:gridCol w="3138339">
                  <a:extLst>
                    <a:ext uri="{9D8B030D-6E8A-4147-A177-3AD203B41FA5}">
                      <a16:colId xmlns:a16="http://schemas.microsoft.com/office/drawing/2014/main" xmlns="" val="3940674050"/>
                    </a:ext>
                  </a:extLst>
                </a:gridCol>
              </a:tblGrid>
              <a:tr h="594626">
                <a:tc>
                  <a:txBody>
                    <a:bodyPr/>
                    <a:lstStyle/>
                    <a:p>
                      <a:r>
                        <a:rPr lang="en-ZA" sz="1700" dirty="0">
                          <a:solidFill>
                            <a:srgbClr val="FFC000"/>
                          </a:solidFill>
                          <a:latin typeface="Century Gothic" panose="020B0502020202020204" pitchFamily="34" charset="0"/>
                          <a:cs typeface="Arial" panose="020B0604020202020204" pitchFamily="34" charset="0"/>
                        </a:rPr>
                        <a:t>Items</a:t>
                      </a:r>
                    </a:p>
                  </a:txBody>
                  <a:tcPr marL="68231" marR="68231" marT="45488" marB="45488"/>
                </a:tc>
                <a:tc>
                  <a:txBody>
                    <a:bodyPr/>
                    <a:lstStyle/>
                    <a:p>
                      <a:pPr algn="ctr"/>
                      <a:r>
                        <a:rPr lang="en-ZA" sz="1700" dirty="0">
                          <a:solidFill>
                            <a:srgbClr val="FFC000"/>
                          </a:solidFill>
                          <a:latin typeface="Century Gothic" panose="020B0502020202020204" pitchFamily="34" charset="0"/>
                          <a:cs typeface="Arial" panose="020B0604020202020204" pitchFamily="34" charset="0"/>
                        </a:rPr>
                        <a:t>2020/21</a:t>
                      </a:r>
                    </a:p>
                    <a:p>
                      <a:pPr algn="ctr"/>
                      <a:r>
                        <a:rPr lang="en-ZA" sz="1700" dirty="0">
                          <a:solidFill>
                            <a:srgbClr val="FFC000"/>
                          </a:solidFill>
                          <a:latin typeface="Century Gothic" panose="020B0502020202020204" pitchFamily="34" charset="0"/>
                          <a:cs typeface="Arial" panose="020B0604020202020204" pitchFamily="34" charset="0"/>
                        </a:rPr>
                        <a:t>R’000</a:t>
                      </a:r>
                    </a:p>
                  </a:txBody>
                  <a:tcPr marL="68231" marR="68231" marT="45488" marB="45488"/>
                </a:tc>
                <a:tc>
                  <a:txBody>
                    <a:bodyPr/>
                    <a:lstStyle/>
                    <a:p>
                      <a:pPr algn="ctr"/>
                      <a:r>
                        <a:rPr lang="en-ZA" sz="1700" dirty="0">
                          <a:solidFill>
                            <a:srgbClr val="FFC000"/>
                          </a:solidFill>
                          <a:latin typeface="Century Gothic" panose="020B0502020202020204" pitchFamily="34" charset="0"/>
                          <a:cs typeface="Arial" panose="020B0604020202020204" pitchFamily="34" charset="0"/>
                        </a:rPr>
                        <a:t>2019/20</a:t>
                      </a:r>
                    </a:p>
                    <a:p>
                      <a:pPr algn="ctr"/>
                      <a:r>
                        <a:rPr lang="en-ZA" sz="1700" dirty="0">
                          <a:solidFill>
                            <a:srgbClr val="FFC000"/>
                          </a:solidFill>
                          <a:latin typeface="Century Gothic" panose="020B0502020202020204" pitchFamily="34" charset="0"/>
                          <a:cs typeface="Arial" panose="020B0604020202020204" pitchFamily="34" charset="0"/>
                        </a:rPr>
                        <a:t>R’000</a:t>
                      </a:r>
                    </a:p>
                  </a:txBody>
                  <a:tcPr marL="68231" marR="68231" marT="45488" marB="45488"/>
                </a:tc>
                <a:tc>
                  <a:txBody>
                    <a:bodyPr/>
                    <a:lstStyle/>
                    <a:p>
                      <a:pPr algn="ctr"/>
                      <a:r>
                        <a:rPr lang="en-ZA" sz="1700" dirty="0">
                          <a:solidFill>
                            <a:srgbClr val="FFC000"/>
                          </a:solidFill>
                          <a:latin typeface="Century Gothic" panose="020B0502020202020204" pitchFamily="34" charset="0"/>
                          <a:cs typeface="Arial" panose="020B0604020202020204" pitchFamily="34" charset="0"/>
                        </a:rPr>
                        <a:t>% variance </a:t>
                      </a:r>
                    </a:p>
                  </a:txBody>
                  <a:tcPr marL="68231" marR="68231" marT="45488" marB="45488"/>
                </a:tc>
                <a:tc>
                  <a:txBody>
                    <a:bodyPr/>
                    <a:lstStyle/>
                    <a:p>
                      <a:pPr algn="ctr"/>
                      <a:r>
                        <a:rPr lang="en-ZA" sz="1700" dirty="0">
                          <a:solidFill>
                            <a:srgbClr val="FFC000"/>
                          </a:solidFill>
                          <a:latin typeface="Century Gothic" panose="020B0502020202020204" pitchFamily="34" charset="0"/>
                          <a:cs typeface="Arial" panose="020B0604020202020204" pitchFamily="34" charset="0"/>
                        </a:rPr>
                        <a:t>Reason for variance</a:t>
                      </a:r>
                    </a:p>
                  </a:txBody>
                  <a:tcPr marL="68231" marR="68231" marT="45488" marB="45488"/>
                </a:tc>
                <a:extLst>
                  <a:ext uri="{0D108BD9-81ED-4DB2-BD59-A6C34878D82A}">
                    <a16:rowId xmlns:a16="http://schemas.microsoft.com/office/drawing/2014/main" xmlns="" val="3240000986"/>
                  </a:ext>
                </a:extLst>
              </a:tr>
              <a:tr h="1482787">
                <a:tc>
                  <a:txBody>
                    <a:bodyPr/>
                    <a:lstStyle/>
                    <a:p>
                      <a:pPr marL="63500" indent="0" algn="l" fontAlgn="ctr"/>
                      <a:r>
                        <a:rPr lang="en-US" sz="1700" b="1" i="0" u="none" strike="noStrike" dirty="0">
                          <a:solidFill>
                            <a:schemeClr val="tx1"/>
                          </a:solidFill>
                          <a:effectLst/>
                          <a:latin typeface="Century Gothic" panose="020B0502020202020204" pitchFamily="34" charset="0"/>
                        </a:rPr>
                        <a:t>Communication</a:t>
                      </a:r>
                    </a:p>
                  </a:txBody>
                  <a:tcPr marL="3800" marR="3800" marT="3800" marB="0"/>
                </a:tc>
                <a:tc>
                  <a:txBody>
                    <a:bodyPr/>
                    <a:lstStyle/>
                    <a:p>
                      <a:pPr algn="r" fontAlgn="ctr"/>
                      <a:r>
                        <a:rPr lang="en-US" sz="1700" b="0" i="0" u="none" strike="noStrike" dirty="0">
                          <a:solidFill>
                            <a:schemeClr val="tx1"/>
                          </a:solidFill>
                          <a:effectLst/>
                          <a:latin typeface="Century Gothic" panose="020B0502020202020204" pitchFamily="34" charset="0"/>
                        </a:rPr>
                        <a:t>R12, 793</a:t>
                      </a:r>
                    </a:p>
                  </a:txBody>
                  <a:tcPr marL="3800" marR="3800" marT="3800" marB="0"/>
                </a:tc>
                <a:tc>
                  <a:txBody>
                    <a:bodyPr/>
                    <a:lstStyle/>
                    <a:p>
                      <a:pPr algn="r" fontAlgn="ctr"/>
                      <a:r>
                        <a:rPr lang="en-US" sz="1700" b="0" i="0" u="none" strike="noStrike" dirty="0">
                          <a:solidFill>
                            <a:schemeClr val="tx1"/>
                          </a:solidFill>
                          <a:effectLst/>
                          <a:latin typeface="Century Gothic" panose="020B0502020202020204" pitchFamily="34" charset="0"/>
                        </a:rPr>
                        <a:t>R7, 204</a:t>
                      </a:r>
                    </a:p>
                  </a:txBody>
                  <a:tcPr marL="3800" marR="3800" marT="3800" marB="0"/>
                </a:tc>
                <a:tc>
                  <a:txBody>
                    <a:bodyPr/>
                    <a:lstStyle/>
                    <a:p>
                      <a:pPr algn="ctr" fontAlgn="ctr"/>
                      <a:r>
                        <a:rPr lang="en-US" sz="1700" b="0" i="0" u="none" strike="noStrike" dirty="0">
                          <a:solidFill>
                            <a:schemeClr val="tx1"/>
                          </a:solidFill>
                          <a:effectLst/>
                          <a:latin typeface="Century Gothic" panose="020B0502020202020204" pitchFamily="34" charset="0"/>
                        </a:rPr>
                        <a:t>43.6%</a:t>
                      </a:r>
                    </a:p>
                  </a:txBody>
                  <a:tcPr marL="3800" marR="3800" marT="3800" marB="0"/>
                </a:tc>
                <a:tc>
                  <a:txBody>
                    <a:bodyPr/>
                    <a:lstStyle/>
                    <a:p>
                      <a:pPr algn="just" fontAlgn="ctr"/>
                      <a:r>
                        <a:rPr lang="en-US" sz="1700" b="0" i="0" u="none" strike="noStrike" dirty="0">
                          <a:solidFill>
                            <a:schemeClr val="tx1"/>
                          </a:solidFill>
                          <a:effectLst/>
                          <a:latin typeface="Century Gothic" panose="020B0502020202020204" pitchFamily="34" charset="0"/>
                        </a:rPr>
                        <a:t>Due to COVID 19 and a need to work from home, most officials had to use voice and data as a result spending on the item increased.</a:t>
                      </a:r>
                    </a:p>
                  </a:txBody>
                  <a:tcPr marL="3800" marR="3800" marT="3800" marB="0"/>
                </a:tc>
                <a:extLst>
                  <a:ext uri="{0D108BD9-81ED-4DB2-BD59-A6C34878D82A}">
                    <a16:rowId xmlns:a16="http://schemas.microsoft.com/office/drawing/2014/main" xmlns="" val="1147957193"/>
                  </a:ext>
                </a:extLst>
              </a:tr>
              <a:tr h="1295512">
                <a:tc>
                  <a:txBody>
                    <a:bodyPr/>
                    <a:lstStyle/>
                    <a:p>
                      <a:pPr marL="63500" indent="0" algn="l" fontAlgn="ctr"/>
                      <a:r>
                        <a:rPr lang="en-US" sz="1700" b="1" i="0" u="none" strike="noStrike" dirty="0">
                          <a:solidFill>
                            <a:schemeClr val="tx1"/>
                          </a:solidFill>
                          <a:effectLst/>
                          <a:latin typeface="Century Gothic" panose="020B0502020202020204" pitchFamily="34" charset="0"/>
                        </a:rPr>
                        <a:t>Computer services</a:t>
                      </a:r>
                    </a:p>
                  </a:txBody>
                  <a:tcPr marL="3800" marR="3800" marT="3800" marB="0"/>
                </a:tc>
                <a:tc>
                  <a:txBody>
                    <a:bodyPr/>
                    <a:lstStyle/>
                    <a:p>
                      <a:pPr algn="r" fontAlgn="ctr"/>
                      <a:r>
                        <a:rPr lang="en-US" sz="1700" b="0" i="0" u="none" strike="noStrike" dirty="0">
                          <a:solidFill>
                            <a:schemeClr val="tx1"/>
                          </a:solidFill>
                          <a:effectLst/>
                          <a:latin typeface="Century Gothic" panose="020B0502020202020204" pitchFamily="34" charset="0"/>
                        </a:rPr>
                        <a:t>R25, 577</a:t>
                      </a:r>
                    </a:p>
                  </a:txBody>
                  <a:tcPr marL="3800" marR="3800" marT="3800" marB="0"/>
                </a:tc>
                <a:tc>
                  <a:txBody>
                    <a:bodyPr/>
                    <a:lstStyle/>
                    <a:p>
                      <a:pPr algn="r" fontAlgn="ctr"/>
                      <a:r>
                        <a:rPr lang="en-US" sz="1700" b="0" i="0" u="none" strike="noStrike" dirty="0">
                          <a:solidFill>
                            <a:schemeClr val="tx1"/>
                          </a:solidFill>
                          <a:effectLst/>
                          <a:latin typeface="Century Gothic" panose="020B0502020202020204" pitchFamily="34" charset="0"/>
                        </a:rPr>
                        <a:t>R13, 090</a:t>
                      </a:r>
                    </a:p>
                  </a:txBody>
                  <a:tcPr marL="3800" marR="3800" marT="3800" marB="0"/>
                </a:tc>
                <a:tc>
                  <a:txBody>
                    <a:bodyPr/>
                    <a:lstStyle/>
                    <a:p>
                      <a:pPr algn="ctr" fontAlgn="ctr"/>
                      <a:r>
                        <a:rPr lang="en-US" sz="1700" b="0" i="0" u="none" strike="noStrike" dirty="0">
                          <a:solidFill>
                            <a:schemeClr val="tx1"/>
                          </a:solidFill>
                          <a:effectLst/>
                          <a:latin typeface="Century Gothic" panose="020B0502020202020204" pitchFamily="34" charset="0"/>
                        </a:rPr>
                        <a:t> 48.8%</a:t>
                      </a:r>
                    </a:p>
                  </a:txBody>
                  <a:tcPr marL="3800" marR="3800" marT="3800" marB="0"/>
                </a:tc>
                <a:tc>
                  <a:txBody>
                    <a:bodyPr/>
                    <a:lstStyle/>
                    <a:p>
                      <a:pPr algn="just" fontAlgn="ctr"/>
                      <a:r>
                        <a:rPr lang="en-US" sz="1700" b="0" i="0" u="none" strike="noStrike" dirty="0">
                          <a:solidFill>
                            <a:schemeClr val="tx1"/>
                          </a:solidFill>
                          <a:effectLst/>
                          <a:latin typeface="Century Gothic" panose="020B0502020202020204" pitchFamily="34" charset="0"/>
                        </a:rPr>
                        <a:t>The increase was due to the procurement of systems required for officials to be able to work from home .</a:t>
                      </a:r>
                    </a:p>
                  </a:txBody>
                  <a:tcPr marL="3800" marR="3800" marT="3800" marB="0"/>
                </a:tc>
                <a:extLst>
                  <a:ext uri="{0D108BD9-81ED-4DB2-BD59-A6C34878D82A}">
                    <a16:rowId xmlns:a16="http://schemas.microsoft.com/office/drawing/2014/main" xmlns="" val="2141484551"/>
                  </a:ext>
                </a:extLst>
              </a:tr>
              <a:tr h="1529784">
                <a:tc>
                  <a:txBody>
                    <a:bodyPr/>
                    <a:lstStyle/>
                    <a:p>
                      <a:pPr marL="63500" indent="0" algn="l" fontAlgn="ctr"/>
                      <a:r>
                        <a:rPr lang="en-US" sz="1700" b="1" i="0" u="none" strike="noStrike" dirty="0">
                          <a:solidFill>
                            <a:schemeClr val="tx1"/>
                          </a:solidFill>
                          <a:effectLst/>
                          <a:latin typeface="Century Gothic" panose="020B0502020202020204" pitchFamily="34" charset="0"/>
                        </a:rPr>
                        <a:t>Agency outsourced services</a:t>
                      </a:r>
                    </a:p>
                  </a:txBody>
                  <a:tcPr marL="3800" marR="3800" marT="3800" marB="0"/>
                </a:tc>
                <a:tc>
                  <a:txBody>
                    <a:bodyPr/>
                    <a:lstStyle/>
                    <a:p>
                      <a:pPr algn="r" fontAlgn="ctr"/>
                      <a:r>
                        <a:rPr lang="en-US" sz="1700" b="0" i="0" u="none" strike="noStrike" dirty="0">
                          <a:solidFill>
                            <a:schemeClr val="tx1"/>
                          </a:solidFill>
                          <a:effectLst/>
                          <a:latin typeface="Century Gothic" panose="020B0502020202020204" pitchFamily="34" charset="0"/>
                        </a:rPr>
                        <a:t>R10, 242</a:t>
                      </a:r>
                    </a:p>
                  </a:txBody>
                  <a:tcPr marL="3800" marR="3800" marT="3800" marB="0"/>
                </a:tc>
                <a:tc>
                  <a:txBody>
                    <a:bodyPr/>
                    <a:lstStyle/>
                    <a:p>
                      <a:pPr algn="r" fontAlgn="ctr"/>
                      <a:r>
                        <a:rPr lang="en-US" sz="1700" b="0" i="0" u="none" strike="noStrike" dirty="0">
                          <a:solidFill>
                            <a:schemeClr val="tx1"/>
                          </a:solidFill>
                          <a:effectLst/>
                          <a:latin typeface="Century Gothic" panose="020B0502020202020204" pitchFamily="34" charset="0"/>
                        </a:rPr>
                        <a:t>R9, 149</a:t>
                      </a:r>
                    </a:p>
                  </a:txBody>
                  <a:tcPr marL="3800" marR="3800" marT="3800" marB="0"/>
                </a:tc>
                <a:tc>
                  <a:txBody>
                    <a:bodyPr/>
                    <a:lstStyle/>
                    <a:p>
                      <a:pPr algn="ctr" fontAlgn="ctr"/>
                      <a:r>
                        <a:rPr lang="en-US" sz="1700" b="0" i="0" u="none" strike="noStrike" dirty="0">
                          <a:solidFill>
                            <a:schemeClr val="tx1"/>
                          </a:solidFill>
                          <a:effectLst/>
                          <a:latin typeface="Century Gothic" panose="020B0502020202020204" pitchFamily="34" charset="0"/>
                        </a:rPr>
                        <a:t>10.7%</a:t>
                      </a:r>
                    </a:p>
                  </a:txBody>
                  <a:tcPr marL="3800" marR="3800" marT="3800" marB="0"/>
                </a:tc>
                <a:tc>
                  <a:txBody>
                    <a:bodyPr/>
                    <a:lstStyle/>
                    <a:p>
                      <a:pPr algn="just" fontAlgn="ctr"/>
                      <a:r>
                        <a:rPr lang="en-US" sz="1700" b="0" i="0" u="none" strike="noStrike" dirty="0">
                          <a:solidFill>
                            <a:schemeClr val="tx1"/>
                          </a:solidFill>
                          <a:effectLst/>
                          <a:latin typeface="Century Gothic" panose="020B0502020202020204" pitchFamily="34" charset="0"/>
                        </a:rPr>
                        <a:t>The increase was due to use of temporary employment services.</a:t>
                      </a:r>
                    </a:p>
                  </a:txBody>
                  <a:tcPr marL="3800" marR="3800" marT="3800" marB="0"/>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13549285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C89F13-6FA4-2247-8ACC-725851C886C8}"/>
              </a:ext>
            </a:extLst>
          </p:cNvPr>
          <p:cNvSpPr>
            <a:spLocks noGrp="1"/>
          </p:cNvSpPr>
          <p:nvPr>
            <p:ph type="title"/>
          </p:nvPr>
        </p:nvSpPr>
        <p:spPr>
          <a:xfrm>
            <a:off x="-1" y="8710"/>
            <a:ext cx="9045677" cy="956397"/>
          </a:xfrm>
        </p:spPr>
        <p:txBody>
          <a:bodyPr>
            <a:noAutofit/>
          </a:bodyPr>
          <a:lstStyle/>
          <a:p>
            <a:pPr>
              <a:defRPr/>
            </a:pPr>
            <a:r>
              <a:rPr lang="en-ZA" sz="3192" b="1" dirty="0">
                <a:latin typeface="Gill Sans MT" panose="020B0502020104020203" pitchFamily="34" charset="0"/>
                <a:cs typeface="Calibri" panose="020F0502020204030204" pitchFamily="34" charset="0"/>
              </a:rPr>
              <a:t>Financial Statements: Reasons for slow spending on goods and services</a:t>
            </a:r>
          </a:p>
        </p:txBody>
      </p:sp>
      <p:sp>
        <p:nvSpPr>
          <p:cNvPr id="4" name="Slide Number Placeholder 3">
            <a:extLst>
              <a:ext uri="{FF2B5EF4-FFF2-40B4-BE49-F238E27FC236}">
                <a16:creationId xmlns:a16="http://schemas.microsoft.com/office/drawing/2014/main" xmlns="" id="{AB393BB7-24BF-A844-AF18-A334CD5E8990}"/>
              </a:ext>
            </a:extLst>
          </p:cNvPr>
          <p:cNvSpPr>
            <a:spLocks noGrp="1"/>
          </p:cNvSpPr>
          <p:nvPr>
            <p:ph type="sldNum" sz="quarter" idx="12"/>
          </p:nvPr>
        </p:nvSpPr>
        <p:spPr/>
        <p:txBody>
          <a:bodyPr/>
          <a:lstStyle/>
          <a:p>
            <a:pPr marL="0" marR="0" lvl="0" indent="0" algn="r" defTabSz="684086" rtl="0" eaLnBrk="1" fontAlgn="auto" latinLnBrk="0" hangingPunct="1">
              <a:lnSpc>
                <a:spcPct val="100000"/>
              </a:lnSpc>
              <a:spcBef>
                <a:spcPts val="0"/>
              </a:spcBef>
              <a:spcAft>
                <a:spcPts val="0"/>
              </a:spcAft>
              <a:buClrTx/>
              <a:buSzTx/>
              <a:buFontTx/>
              <a:buNone/>
              <a:tabLst/>
              <a:defRPr/>
            </a:pPr>
            <a:fld id="{6BEAD508-187F-9C41-8168-FD791BBC9830}" type="slidenum">
              <a:rPr kumimoji="0" lang="en-US" sz="1194"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684086" rtl="0" eaLnBrk="1" fontAlgn="auto" latinLnBrk="0" hangingPunct="1">
                <a:lnSpc>
                  <a:spcPct val="100000"/>
                </a:lnSpc>
                <a:spcBef>
                  <a:spcPts val="0"/>
                </a:spcBef>
                <a:spcAft>
                  <a:spcPts val="0"/>
                </a:spcAft>
                <a:buClrTx/>
                <a:buSzTx/>
                <a:buFontTx/>
                <a:buNone/>
                <a:tabLst/>
                <a:defRPr/>
              </a:pPr>
              <a:t>51</a:t>
            </a:fld>
            <a:endParaRPr kumimoji="0" lang="en-US" sz="1194"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Content Placeholder 2">
            <a:extLst>
              <a:ext uri="{FF2B5EF4-FFF2-40B4-BE49-F238E27FC236}">
                <a16:creationId xmlns:a16="http://schemas.microsoft.com/office/drawing/2014/main" xmlns="" id="{9D54A5E4-160A-7A48-A6C1-024C9ACB8023}"/>
              </a:ext>
            </a:extLst>
          </p:cNvPr>
          <p:cNvSpPr txBox="1">
            <a:spLocks/>
          </p:cNvSpPr>
          <p:nvPr/>
        </p:nvSpPr>
        <p:spPr>
          <a:xfrm>
            <a:off x="0" y="1123093"/>
            <a:ext cx="9045676" cy="5013326"/>
          </a:xfrm>
          <a:prstGeom prst="rect">
            <a:avLst/>
          </a:prstGeom>
        </p:spPr>
        <p:txBody>
          <a:bodyPr vert="horz" lIns="91207" tIns="45604" rIns="91207" bIns="45604" rtlCol="0">
            <a:normAutofit/>
          </a:bodyPr>
          <a:lstStyle>
            <a:lvl1pPr marL="228029" indent="-228029" algn="l" defTabSz="912114" rtl="0" eaLnBrk="1" latinLnBrk="0" hangingPunct="1">
              <a:lnSpc>
                <a:spcPct val="90000"/>
              </a:lnSpc>
              <a:spcBef>
                <a:spcPts val="998"/>
              </a:spcBef>
              <a:buFont typeface="Arial" panose="020B0604020202020204" pitchFamily="34" charset="0"/>
              <a:buChar char="•"/>
              <a:defRPr sz="18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1pPr>
            <a:lvl2pPr marL="684086" indent="-228029" algn="l" defTabSz="912114" rtl="0" eaLnBrk="1" latinLnBrk="0" hangingPunct="1">
              <a:lnSpc>
                <a:spcPct val="90000"/>
              </a:lnSpc>
              <a:spcBef>
                <a:spcPts val="499"/>
              </a:spcBef>
              <a:buFont typeface="Arial" panose="020B0604020202020204" pitchFamily="34" charset="0"/>
              <a:buChar char="•"/>
              <a:defRPr sz="18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2pPr>
            <a:lvl3pPr marL="1140143" indent="-228029" algn="l" defTabSz="912114" rtl="0" eaLnBrk="1" latinLnBrk="0" hangingPunct="1">
              <a:lnSpc>
                <a:spcPct val="90000"/>
              </a:lnSpc>
              <a:spcBef>
                <a:spcPts val="499"/>
              </a:spcBef>
              <a:buFont typeface="Arial" panose="020B0604020202020204" pitchFamily="34" charset="0"/>
              <a:buChar char="•"/>
              <a:defRPr sz="18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3pPr>
            <a:lvl4pPr marL="1596200" indent="-228029" algn="l" defTabSz="912114" rtl="0" eaLnBrk="1" latinLnBrk="0" hangingPunct="1">
              <a:lnSpc>
                <a:spcPct val="90000"/>
              </a:lnSpc>
              <a:spcBef>
                <a:spcPts val="499"/>
              </a:spcBef>
              <a:buFont typeface="Arial" panose="020B0604020202020204" pitchFamily="34" charset="0"/>
              <a:buChar char="•"/>
              <a:defRPr sz="18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4pPr>
            <a:lvl5pPr marL="2052257" indent="-228029" algn="l" defTabSz="912114" rtl="0" eaLnBrk="1" latinLnBrk="0" hangingPunct="1">
              <a:lnSpc>
                <a:spcPct val="90000"/>
              </a:lnSpc>
              <a:spcBef>
                <a:spcPts val="499"/>
              </a:spcBef>
              <a:buFont typeface="Arial" panose="020B0604020202020204" pitchFamily="34" charset="0"/>
              <a:buChar char="•"/>
              <a:defRPr sz="18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5pPr>
            <a:lvl6pPr marL="2508314"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9pPr>
          </a:lstStyle>
          <a:p>
            <a:pPr marL="45808" marR="0" lvl="1" indent="0" algn="just" defTabSz="912114" rtl="0" eaLnBrk="1" fontAlgn="auto" latinLnBrk="0" hangingPunct="1">
              <a:lnSpc>
                <a:spcPct val="90000"/>
              </a:lnSpc>
              <a:spcBef>
                <a:spcPts val="499"/>
              </a:spcBef>
              <a:spcAft>
                <a:spcPts val="0"/>
              </a:spcAft>
              <a:buClrTx/>
              <a:buSzTx/>
              <a:buFont typeface="Arial" panose="020B0604020202020204" pitchFamily="34" charset="0"/>
              <a:buNone/>
              <a:tabLst/>
              <a:defRPr/>
            </a:pPr>
            <a:r>
              <a:rPr kumimoji="0" lang="en-GB" sz="19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Due to COVID 19 pandemic the department experienced slow spending on most of their items due to the following reasons:</a:t>
            </a:r>
          </a:p>
          <a:p>
            <a:pPr marL="45808" marR="0" lvl="1" indent="0" algn="just" defTabSz="912114" rtl="0" eaLnBrk="1" fontAlgn="auto" latinLnBrk="0" hangingPunct="1">
              <a:lnSpc>
                <a:spcPct val="90000"/>
              </a:lnSpc>
              <a:spcBef>
                <a:spcPts val="499"/>
              </a:spcBef>
              <a:spcAft>
                <a:spcPts val="0"/>
              </a:spcAft>
              <a:buClrTx/>
              <a:buSzTx/>
              <a:buFont typeface="Arial" panose="020B0604020202020204" pitchFamily="34" charset="0"/>
              <a:buNone/>
              <a:tabLst/>
              <a:defRPr/>
            </a:pPr>
            <a:endParaRPr kumimoji="0" lang="en-GB" sz="19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endParaRPr>
          </a:p>
          <a:p>
            <a:pPr marL="387851" marR="0" lvl="1" indent="-342043" algn="just" defTabSz="912114" rtl="0" eaLnBrk="1" fontAlgn="auto" latinLnBrk="0" hangingPunct="1">
              <a:lnSpc>
                <a:spcPct val="90000"/>
              </a:lnSpc>
              <a:spcBef>
                <a:spcPts val="499"/>
              </a:spcBef>
              <a:spcAft>
                <a:spcPts val="0"/>
              </a:spcAft>
              <a:buClrTx/>
              <a:buSzTx/>
              <a:buFont typeface="Arial" panose="020B0604020202020204" pitchFamily="34" charset="0"/>
              <a:buChar char="•"/>
              <a:tabLst/>
              <a:defRPr/>
            </a:pPr>
            <a:r>
              <a:rPr kumimoji="0" lang="en-GB" sz="19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There was no travel during the lockdown. When the lockdown was eased little travel took place.</a:t>
            </a:r>
          </a:p>
          <a:p>
            <a:pPr marL="45808" marR="0" lvl="1" indent="0" algn="just" defTabSz="912114" rtl="0" eaLnBrk="1" fontAlgn="auto" latinLnBrk="0" hangingPunct="1">
              <a:lnSpc>
                <a:spcPct val="90000"/>
              </a:lnSpc>
              <a:spcBef>
                <a:spcPts val="499"/>
              </a:spcBef>
              <a:spcAft>
                <a:spcPts val="0"/>
              </a:spcAft>
              <a:buClrTx/>
              <a:buSzTx/>
              <a:buFont typeface="Arial" panose="020B0604020202020204" pitchFamily="34" charset="0"/>
              <a:buNone/>
              <a:tabLst/>
              <a:defRPr/>
            </a:pPr>
            <a:endParaRPr kumimoji="0" lang="en-GB" sz="19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endParaRPr>
          </a:p>
          <a:p>
            <a:pPr marL="387851" marR="0" lvl="1" indent="-342043" algn="just" defTabSz="912114" rtl="0" eaLnBrk="1" fontAlgn="auto" latinLnBrk="0" hangingPunct="1">
              <a:lnSpc>
                <a:spcPct val="90000"/>
              </a:lnSpc>
              <a:spcBef>
                <a:spcPts val="499"/>
              </a:spcBef>
              <a:spcAft>
                <a:spcPts val="0"/>
              </a:spcAft>
              <a:buClrTx/>
              <a:buSzTx/>
              <a:buFont typeface="Arial" panose="020B0604020202020204" pitchFamily="34" charset="0"/>
              <a:buChar char="•"/>
              <a:tabLst/>
              <a:defRPr/>
            </a:pPr>
            <a:r>
              <a:rPr kumimoji="0" lang="en-GB" sz="19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There were no meetings as a result there was little spending on catering and venues and facilities.</a:t>
            </a:r>
          </a:p>
          <a:p>
            <a:pPr marL="45808" marR="0" lvl="1" indent="0" algn="just" defTabSz="912114" rtl="0" eaLnBrk="1" fontAlgn="auto" latinLnBrk="0" hangingPunct="1">
              <a:lnSpc>
                <a:spcPct val="90000"/>
              </a:lnSpc>
              <a:spcBef>
                <a:spcPts val="499"/>
              </a:spcBef>
              <a:spcAft>
                <a:spcPts val="0"/>
              </a:spcAft>
              <a:buClrTx/>
              <a:buSzTx/>
              <a:buFont typeface="Arial" panose="020B0604020202020204" pitchFamily="34" charset="0"/>
              <a:buNone/>
              <a:tabLst/>
              <a:defRPr/>
            </a:pPr>
            <a:endParaRPr kumimoji="0" lang="en-GB" sz="19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endParaRPr>
          </a:p>
          <a:p>
            <a:pPr marL="387851" marR="0" lvl="1" indent="-342043" algn="just" defTabSz="912114" rtl="0" eaLnBrk="1" fontAlgn="auto" latinLnBrk="0" hangingPunct="1">
              <a:lnSpc>
                <a:spcPct val="90000"/>
              </a:lnSpc>
              <a:spcBef>
                <a:spcPts val="499"/>
              </a:spcBef>
              <a:spcAft>
                <a:spcPts val="0"/>
              </a:spcAft>
              <a:buClrTx/>
              <a:buSzTx/>
              <a:buFont typeface="Arial" panose="020B0604020202020204" pitchFamily="34" charset="0"/>
              <a:buChar char="•"/>
              <a:tabLst/>
              <a:defRPr/>
            </a:pPr>
            <a:r>
              <a:rPr kumimoji="0" lang="en-GB" sz="19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There was little maintenance of the building due to lockdown.</a:t>
            </a:r>
          </a:p>
          <a:p>
            <a:pPr marL="45808" marR="0" lvl="1" indent="0" algn="just" defTabSz="912114" rtl="0" eaLnBrk="1" fontAlgn="auto" latinLnBrk="0" hangingPunct="1">
              <a:lnSpc>
                <a:spcPct val="90000"/>
              </a:lnSpc>
              <a:spcBef>
                <a:spcPts val="499"/>
              </a:spcBef>
              <a:spcAft>
                <a:spcPts val="0"/>
              </a:spcAft>
              <a:buClrTx/>
              <a:buSzTx/>
              <a:buFont typeface="Arial" panose="020B0604020202020204" pitchFamily="34" charset="0"/>
              <a:buNone/>
              <a:tabLst/>
              <a:defRPr/>
            </a:pPr>
            <a:endParaRPr kumimoji="0" lang="en-GB" sz="19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endParaRPr>
          </a:p>
          <a:p>
            <a:pPr marL="387851" marR="0" lvl="1" indent="-342043" algn="just" defTabSz="912114" rtl="0" eaLnBrk="1" fontAlgn="auto" latinLnBrk="0" hangingPunct="1">
              <a:lnSpc>
                <a:spcPct val="90000"/>
              </a:lnSpc>
              <a:spcBef>
                <a:spcPts val="499"/>
              </a:spcBef>
              <a:spcAft>
                <a:spcPts val="0"/>
              </a:spcAft>
              <a:buClrTx/>
              <a:buSzTx/>
              <a:buFont typeface="Arial" panose="020B0604020202020204" pitchFamily="34" charset="0"/>
              <a:buChar char="•"/>
              <a:tabLst/>
              <a:defRPr/>
            </a:pPr>
            <a:r>
              <a:rPr kumimoji="0" lang="en-GB" sz="19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There was no training that took place during lockdown and when training resumed few took place.</a:t>
            </a:r>
          </a:p>
          <a:p>
            <a:pPr marL="45808" marR="0" lvl="1" indent="0" algn="just" defTabSz="912114" rtl="0" eaLnBrk="1" fontAlgn="auto" latinLnBrk="0" hangingPunct="1">
              <a:lnSpc>
                <a:spcPct val="90000"/>
              </a:lnSpc>
              <a:spcBef>
                <a:spcPts val="499"/>
              </a:spcBef>
              <a:spcAft>
                <a:spcPts val="0"/>
              </a:spcAft>
              <a:buClrTx/>
              <a:buSzTx/>
              <a:buFont typeface="Arial" panose="020B0604020202020204" pitchFamily="34" charset="0"/>
              <a:buNone/>
              <a:tabLst/>
              <a:defRPr/>
            </a:pPr>
            <a:endParaRPr kumimoji="0" lang="en-GB" sz="19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endParaRPr>
          </a:p>
          <a:p>
            <a:pPr marL="387851" marR="0" lvl="1" indent="-342043" algn="just" defTabSz="912114" rtl="0" eaLnBrk="1" fontAlgn="auto" latinLnBrk="0" hangingPunct="1">
              <a:lnSpc>
                <a:spcPct val="90000"/>
              </a:lnSpc>
              <a:spcBef>
                <a:spcPts val="499"/>
              </a:spcBef>
              <a:spcAft>
                <a:spcPts val="0"/>
              </a:spcAft>
              <a:buClrTx/>
              <a:buSzTx/>
              <a:buFont typeface="Arial" panose="020B0604020202020204" pitchFamily="34" charset="0"/>
              <a:buChar char="•"/>
              <a:tabLst/>
              <a:defRPr/>
            </a:pPr>
            <a:r>
              <a:rPr kumimoji="0" lang="en-GB" sz="19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Due to lockdown lot of activities did not take place resulting in slow spending under goods and services.</a:t>
            </a:r>
          </a:p>
          <a:p>
            <a:pPr marL="45808" marR="0" lvl="1" indent="0" algn="just" defTabSz="912114" rtl="0" eaLnBrk="1" fontAlgn="auto" latinLnBrk="0" hangingPunct="1">
              <a:lnSpc>
                <a:spcPct val="90000"/>
              </a:lnSpc>
              <a:spcBef>
                <a:spcPts val="499"/>
              </a:spcBef>
              <a:spcAft>
                <a:spcPts val="0"/>
              </a:spcAft>
              <a:buClrTx/>
              <a:buSzTx/>
              <a:buFont typeface="Arial" panose="020B0604020202020204" pitchFamily="34" charset="0"/>
              <a:buNone/>
              <a:tabLst/>
              <a:defRPr/>
            </a:pPr>
            <a:endParaRPr kumimoji="0" lang="en-GB" sz="1990" b="0" i="0" u="none" strike="noStrike" kern="1200" cap="none" spc="0" normalizeH="0" baseline="0" noProof="0" dirty="0">
              <a:ln>
                <a:noFill/>
              </a:ln>
              <a:solidFill>
                <a:prstClr val="black"/>
              </a:solidFill>
              <a:effectLst/>
              <a:uLnTx/>
              <a:uFillTx/>
              <a:latin typeface="Gill Sans MT" panose="020B0502020104020203" pitchFamily="34" charset="0"/>
              <a:cs typeface="Arial" panose="020B0604020202020204" pitchFamily="34" charset="0"/>
            </a:endParaRPr>
          </a:p>
          <a:p>
            <a:pPr marL="387851" marR="0" lvl="1" indent="-342043" algn="just" defTabSz="912114" rtl="0" eaLnBrk="1" fontAlgn="auto" latinLnBrk="0" hangingPunct="1">
              <a:lnSpc>
                <a:spcPct val="90000"/>
              </a:lnSpc>
              <a:spcBef>
                <a:spcPts val="499"/>
              </a:spcBef>
              <a:spcAft>
                <a:spcPts val="0"/>
              </a:spcAft>
              <a:buClrTx/>
              <a:buSzTx/>
              <a:buFont typeface="Arial" panose="020B0604020202020204" pitchFamily="34" charset="0"/>
              <a:buChar char="•"/>
              <a:tabLst/>
              <a:defRPr/>
            </a:pPr>
            <a:endParaRPr kumimoji="0" lang="en-GB" sz="1990" b="0" i="0" u="none" strike="noStrike" kern="1200" cap="none" spc="0" normalizeH="0" baseline="0" noProof="0" dirty="0">
              <a:ln>
                <a:noFill/>
              </a:ln>
              <a:solidFill>
                <a:prstClr val="black">
                  <a:lumMod val="65000"/>
                  <a:lumOff val="35000"/>
                </a:prstClr>
              </a:solidFill>
              <a:effectLst/>
              <a:uLnTx/>
              <a:uFillTx/>
              <a:latin typeface="Gill Sans MT" panose="020B0502020104020203" pitchFamily="34" charset="0"/>
              <a:cs typeface="Arial" panose="020B0604020202020204" pitchFamily="34" charset="0"/>
            </a:endParaRPr>
          </a:p>
          <a:p>
            <a:pPr marL="45808" marR="0" lvl="1" indent="0" algn="just" defTabSz="912114" rtl="0" eaLnBrk="1" fontAlgn="auto" latinLnBrk="0" hangingPunct="1">
              <a:lnSpc>
                <a:spcPct val="90000"/>
              </a:lnSpc>
              <a:spcBef>
                <a:spcPts val="499"/>
              </a:spcBef>
              <a:spcAft>
                <a:spcPts val="0"/>
              </a:spcAft>
              <a:buClrTx/>
              <a:buSzTx/>
              <a:buFont typeface="Arial" panose="020B0604020202020204" pitchFamily="34" charset="0"/>
              <a:buNone/>
              <a:tabLst/>
              <a:defRPr/>
            </a:pPr>
            <a:endParaRPr kumimoji="0" lang="en-GB" sz="199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endParaRPr>
          </a:p>
          <a:p>
            <a:pPr marL="45808" marR="0" lvl="1" indent="0" algn="just" defTabSz="912114" rtl="0" eaLnBrk="1" fontAlgn="auto" latinLnBrk="0" hangingPunct="1">
              <a:lnSpc>
                <a:spcPct val="90000"/>
              </a:lnSpc>
              <a:spcBef>
                <a:spcPts val="499"/>
              </a:spcBef>
              <a:spcAft>
                <a:spcPts val="0"/>
              </a:spcAft>
              <a:buClrTx/>
              <a:buSzTx/>
              <a:buFont typeface="Arial" panose="020B0604020202020204" pitchFamily="34" charset="0"/>
              <a:buNone/>
              <a:tabLst/>
              <a:defRPr/>
            </a:pPr>
            <a:endParaRPr kumimoji="0" lang="en-GB" sz="199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endParaRPr>
          </a:p>
          <a:p>
            <a:pPr marL="45808" marR="0" lvl="1" indent="0" algn="just" defTabSz="912114" rtl="0" eaLnBrk="1" fontAlgn="auto" latinLnBrk="0" hangingPunct="1">
              <a:lnSpc>
                <a:spcPct val="90000"/>
              </a:lnSpc>
              <a:spcBef>
                <a:spcPts val="499"/>
              </a:spcBef>
              <a:spcAft>
                <a:spcPts val="0"/>
              </a:spcAft>
              <a:buClrTx/>
              <a:buSzTx/>
              <a:buFont typeface="Arial" panose="020B0604020202020204" pitchFamily="34" charset="0"/>
              <a:buNone/>
              <a:tabLst/>
              <a:defRPr/>
            </a:pPr>
            <a:endParaRPr kumimoji="0" lang="en-GB" sz="199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endParaRPr>
          </a:p>
          <a:p>
            <a:pPr marL="387851" marR="0" lvl="1" indent="-342043" algn="just" defTabSz="912114" rtl="0" eaLnBrk="1" fontAlgn="auto" latinLnBrk="0" hangingPunct="1">
              <a:lnSpc>
                <a:spcPct val="90000"/>
              </a:lnSpc>
              <a:spcBef>
                <a:spcPts val="499"/>
              </a:spcBef>
              <a:spcAft>
                <a:spcPts val="0"/>
              </a:spcAft>
              <a:buClrTx/>
              <a:buSzTx/>
              <a:buFont typeface="Arial" panose="020B0604020202020204" pitchFamily="34" charset="0"/>
              <a:buChar char="•"/>
              <a:tabLst/>
              <a:defRPr/>
            </a:pPr>
            <a:endParaRPr kumimoji="0" lang="en-GB" sz="199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endParaRPr>
          </a:p>
          <a:p>
            <a:pPr marL="387851" marR="0" lvl="1" indent="-342043" algn="just" defTabSz="912114" rtl="0" eaLnBrk="1" fontAlgn="auto" latinLnBrk="0" hangingPunct="1">
              <a:lnSpc>
                <a:spcPct val="90000"/>
              </a:lnSpc>
              <a:spcBef>
                <a:spcPts val="499"/>
              </a:spcBef>
              <a:spcAft>
                <a:spcPts val="0"/>
              </a:spcAft>
              <a:buClrTx/>
              <a:buSzTx/>
              <a:buFont typeface="Arial" panose="020B0604020202020204" pitchFamily="34" charset="0"/>
              <a:buChar char="•"/>
              <a:tabLst/>
              <a:defRPr/>
            </a:pPr>
            <a:endParaRPr kumimoji="0" lang="en-GB" sz="199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endParaRPr>
          </a:p>
          <a:p>
            <a:pPr marL="45808" marR="0" lvl="1" indent="0" algn="just" defTabSz="912114" rtl="0" eaLnBrk="1" fontAlgn="auto" latinLnBrk="0" hangingPunct="1">
              <a:lnSpc>
                <a:spcPct val="90000"/>
              </a:lnSpc>
              <a:spcBef>
                <a:spcPts val="499"/>
              </a:spcBef>
              <a:spcAft>
                <a:spcPts val="0"/>
              </a:spcAft>
              <a:buClrTx/>
              <a:buSzTx/>
              <a:buFont typeface="Arial" panose="020B0604020202020204" pitchFamily="34" charset="0"/>
              <a:buNone/>
              <a:tabLst/>
              <a:defRPr/>
            </a:pPr>
            <a:endParaRPr kumimoji="0" lang="en-GB" sz="199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endParaRPr>
          </a:p>
          <a:p>
            <a:pPr marL="387851" marR="0" lvl="1" indent="-342043" algn="just" defTabSz="912114" rtl="0" eaLnBrk="1" fontAlgn="auto" latinLnBrk="0" hangingPunct="1">
              <a:lnSpc>
                <a:spcPct val="90000"/>
              </a:lnSpc>
              <a:spcBef>
                <a:spcPts val="499"/>
              </a:spcBef>
              <a:spcAft>
                <a:spcPts val="0"/>
              </a:spcAft>
              <a:buClrTx/>
              <a:buSzTx/>
              <a:buFont typeface="Arial" panose="020B0604020202020204" pitchFamily="34" charset="0"/>
              <a:buChar char="•"/>
              <a:tabLst/>
              <a:defRPr/>
            </a:pPr>
            <a:endParaRPr kumimoji="0" lang="en-GB" sz="199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endParaRPr>
          </a:p>
          <a:p>
            <a:pPr marL="45808" marR="0" lvl="1" indent="0" algn="just" defTabSz="912114" rtl="0" eaLnBrk="1" fontAlgn="auto" latinLnBrk="0" hangingPunct="1">
              <a:lnSpc>
                <a:spcPct val="90000"/>
              </a:lnSpc>
              <a:spcBef>
                <a:spcPts val="499"/>
              </a:spcBef>
              <a:spcAft>
                <a:spcPts val="0"/>
              </a:spcAft>
              <a:buClrTx/>
              <a:buSzTx/>
              <a:buFont typeface="Arial" panose="020B0604020202020204" pitchFamily="34" charset="0"/>
              <a:buNone/>
              <a:tabLst/>
              <a:defRPr/>
            </a:pPr>
            <a:endParaRPr kumimoji="0" lang="en-GB" sz="199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endParaRPr>
          </a:p>
          <a:p>
            <a:pPr marL="387851" marR="0" lvl="1" indent="-342043" algn="just" defTabSz="912114" rtl="0" eaLnBrk="1" fontAlgn="auto" latinLnBrk="0" hangingPunct="1">
              <a:lnSpc>
                <a:spcPct val="90000"/>
              </a:lnSpc>
              <a:spcBef>
                <a:spcPts val="499"/>
              </a:spcBef>
              <a:spcAft>
                <a:spcPts val="0"/>
              </a:spcAft>
              <a:buClrTx/>
              <a:buSzTx/>
              <a:buFont typeface="Arial" panose="020B0604020202020204" pitchFamily="34" charset="0"/>
              <a:buChar char="•"/>
              <a:tabLst/>
              <a:defRPr/>
            </a:pPr>
            <a:endParaRPr kumimoji="0" lang="en-GB" sz="199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endParaRPr>
          </a:p>
          <a:p>
            <a:pPr marL="387851" marR="0" lvl="1" indent="-342043" algn="just" defTabSz="912114" rtl="0" eaLnBrk="1" fontAlgn="auto" latinLnBrk="0" hangingPunct="1">
              <a:lnSpc>
                <a:spcPct val="90000"/>
              </a:lnSpc>
              <a:spcBef>
                <a:spcPts val="499"/>
              </a:spcBef>
              <a:spcAft>
                <a:spcPts val="0"/>
              </a:spcAft>
              <a:buClrTx/>
              <a:buSzTx/>
              <a:buFont typeface="Arial" panose="020B0604020202020204" pitchFamily="34" charset="0"/>
              <a:buChar char="•"/>
              <a:tabLst/>
              <a:defRPr/>
            </a:pPr>
            <a:endParaRPr kumimoji="0" lang="en-GB" sz="199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endParaRPr>
          </a:p>
          <a:p>
            <a:pPr marL="387851" marR="0" lvl="1" indent="-342043" algn="just" defTabSz="912114" rtl="0" eaLnBrk="1" fontAlgn="auto" latinLnBrk="0" hangingPunct="1">
              <a:lnSpc>
                <a:spcPct val="90000"/>
              </a:lnSpc>
              <a:spcBef>
                <a:spcPts val="499"/>
              </a:spcBef>
              <a:spcAft>
                <a:spcPts val="0"/>
              </a:spcAft>
              <a:buClrTx/>
              <a:buSzTx/>
              <a:buFont typeface="Arial" panose="020B0604020202020204" pitchFamily="34" charset="0"/>
              <a:buChar char="•"/>
              <a:tabLst/>
              <a:defRPr/>
            </a:pPr>
            <a:endParaRPr kumimoji="0" lang="en-GB" sz="199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endParaRPr>
          </a:p>
          <a:p>
            <a:pPr marL="387851" marR="0" lvl="1" indent="-342043" algn="just" defTabSz="912114" rtl="0" eaLnBrk="1" fontAlgn="auto" latinLnBrk="0" hangingPunct="1">
              <a:lnSpc>
                <a:spcPct val="90000"/>
              </a:lnSpc>
              <a:spcBef>
                <a:spcPts val="499"/>
              </a:spcBef>
              <a:spcAft>
                <a:spcPts val="0"/>
              </a:spcAft>
              <a:buClrTx/>
              <a:buSzTx/>
              <a:buFont typeface="Arial" panose="020B0604020202020204" pitchFamily="34" charset="0"/>
              <a:buChar char="•"/>
              <a:tabLst/>
              <a:defRPr/>
            </a:pPr>
            <a:endParaRPr kumimoji="0" lang="en-GB" sz="199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endParaRPr>
          </a:p>
          <a:p>
            <a:pPr marL="387851" marR="0" lvl="1" indent="-342043" algn="just" defTabSz="912114" rtl="0" eaLnBrk="1" fontAlgn="auto" latinLnBrk="0" hangingPunct="1">
              <a:lnSpc>
                <a:spcPct val="90000"/>
              </a:lnSpc>
              <a:spcBef>
                <a:spcPts val="499"/>
              </a:spcBef>
              <a:spcAft>
                <a:spcPts val="0"/>
              </a:spcAft>
              <a:buClrTx/>
              <a:buSzTx/>
              <a:buFont typeface="Arial" panose="020B0604020202020204" pitchFamily="34" charset="0"/>
              <a:buChar char="•"/>
              <a:tabLst/>
              <a:defRPr/>
            </a:pPr>
            <a:endParaRPr kumimoji="0" lang="en-GB" sz="199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endParaRPr>
          </a:p>
          <a:p>
            <a:pPr marL="387851" marR="0" lvl="1" indent="-342043" algn="just" defTabSz="912114" rtl="0" eaLnBrk="1" fontAlgn="auto" latinLnBrk="0" hangingPunct="1">
              <a:lnSpc>
                <a:spcPct val="90000"/>
              </a:lnSpc>
              <a:spcBef>
                <a:spcPts val="499"/>
              </a:spcBef>
              <a:spcAft>
                <a:spcPts val="0"/>
              </a:spcAft>
              <a:buClrTx/>
              <a:buSzTx/>
              <a:buFont typeface="Arial" panose="020B0604020202020204" pitchFamily="34" charset="0"/>
              <a:buChar char="•"/>
              <a:tabLst/>
              <a:defRPr/>
            </a:pPr>
            <a:endParaRPr kumimoji="0" lang="en-GB" sz="199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endParaRPr>
          </a:p>
          <a:p>
            <a:pPr marL="387851" marR="0" lvl="1" indent="-342043" algn="just" defTabSz="912114" rtl="0" eaLnBrk="1" fontAlgn="auto" latinLnBrk="0" hangingPunct="1">
              <a:lnSpc>
                <a:spcPct val="90000"/>
              </a:lnSpc>
              <a:spcBef>
                <a:spcPts val="499"/>
              </a:spcBef>
              <a:spcAft>
                <a:spcPts val="0"/>
              </a:spcAft>
              <a:buClrTx/>
              <a:buSzTx/>
              <a:buFont typeface="Arial" panose="020B0604020202020204" pitchFamily="34" charset="0"/>
              <a:buChar char="•"/>
              <a:tabLst/>
              <a:defRPr/>
            </a:pPr>
            <a:endParaRPr kumimoji="0" lang="en-GB" sz="199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endParaRPr>
          </a:p>
          <a:p>
            <a:pPr marL="454917" marR="0" lvl="1" indent="0" algn="just" defTabSz="912114" rtl="0" eaLnBrk="1" fontAlgn="auto" latinLnBrk="0" hangingPunct="1">
              <a:lnSpc>
                <a:spcPct val="90000"/>
              </a:lnSpc>
              <a:spcBef>
                <a:spcPts val="499"/>
              </a:spcBef>
              <a:spcAft>
                <a:spcPts val="0"/>
              </a:spcAft>
              <a:buClrTx/>
              <a:buSzTx/>
              <a:buFont typeface="Arial" panose="020B0604020202020204" pitchFamily="34" charset="0"/>
              <a:buNone/>
              <a:tabLst/>
              <a:defRPr/>
            </a:pPr>
            <a:endParaRPr kumimoji="0" lang="en-ZA" sz="199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endParaRPr>
          </a:p>
          <a:p>
            <a:pPr marL="228029" marR="0" lvl="0" indent="-228029" algn="l" defTabSz="912114" rtl="0" eaLnBrk="1" fontAlgn="auto" latinLnBrk="0" hangingPunct="1">
              <a:lnSpc>
                <a:spcPct val="90000"/>
              </a:lnSpc>
              <a:spcBef>
                <a:spcPts val="998"/>
              </a:spcBef>
              <a:spcAft>
                <a:spcPts val="0"/>
              </a:spcAft>
              <a:buClrTx/>
              <a:buSzTx/>
              <a:buFont typeface="Arial" panose="020B0604020202020204" pitchFamily="34" charset="0"/>
              <a:buChar char="•"/>
              <a:tabLst/>
              <a:defRPr/>
            </a:pPr>
            <a:endParaRPr kumimoji="0" lang="en-US" sz="199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endParaRPr>
          </a:p>
          <a:p>
            <a:pPr marL="228029" marR="0" lvl="0" indent="-228029" algn="l" defTabSz="912114" rtl="0" eaLnBrk="1" fontAlgn="auto" latinLnBrk="0" hangingPunct="1">
              <a:lnSpc>
                <a:spcPct val="90000"/>
              </a:lnSpc>
              <a:spcBef>
                <a:spcPts val="998"/>
              </a:spcBef>
              <a:spcAft>
                <a:spcPts val="0"/>
              </a:spcAft>
              <a:buClrTx/>
              <a:buSzTx/>
              <a:buFont typeface="Arial" panose="020B0604020202020204" pitchFamily="34" charset="0"/>
              <a:buChar char="•"/>
              <a:tabLst/>
              <a:defRPr/>
            </a:pPr>
            <a:endParaRPr kumimoji="0" lang="en-US" sz="199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endParaRPr>
          </a:p>
          <a:p>
            <a:pPr marL="228029" marR="0" lvl="0" indent="-228029" algn="l" defTabSz="912114" rtl="0" eaLnBrk="1" fontAlgn="auto" latinLnBrk="0" hangingPunct="1">
              <a:lnSpc>
                <a:spcPct val="90000"/>
              </a:lnSpc>
              <a:spcBef>
                <a:spcPts val="998"/>
              </a:spcBef>
              <a:spcAft>
                <a:spcPts val="0"/>
              </a:spcAft>
              <a:buClrTx/>
              <a:buSzTx/>
              <a:buFont typeface="Arial" panose="020B0604020202020204" pitchFamily="34" charset="0"/>
              <a:buChar char="•"/>
              <a:tabLst/>
              <a:defRPr/>
            </a:pPr>
            <a:endParaRPr kumimoji="0" lang="en-US" sz="199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endParaRPr>
          </a:p>
          <a:p>
            <a:pPr marL="228029" marR="0" lvl="0" indent="-228029" algn="l" defTabSz="912114" rtl="0" eaLnBrk="1" fontAlgn="auto" latinLnBrk="0" hangingPunct="1">
              <a:lnSpc>
                <a:spcPct val="90000"/>
              </a:lnSpc>
              <a:spcBef>
                <a:spcPts val="998"/>
              </a:spcBef>
              <a:spcAft>
                <a:spcPts val="0"/>
              </a:spcAft>
              <a:buClrTx/>
              <a:buSzTx/>
              <a:buFont typeface="Arial" panose="020B0604020202020204" pitchFamily="34" charset="0"/>
              <a:buChar char="•"/>
              <a:tabLst/>
              <a:defRPr/>
            </a:pPr>
            <a:endParaRPr kumimoji="0" lang="en-US" sz="199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endParaRPr>
          </a:p>
          <a:p>
            <a:pPr marL="228029" marR="0" lvl="0" indent="-228029" algn="l" defTabSz="912114" rtl="0" eaLnBrk="1" fontAlgn="auto" latinLnBrk="0" hangingPunct="1">
              <a:lnSpc>
                <a:spcPct val="90000"/>
              </a:lnSpc>
              <a:spcBef>
                <a:spcPts val="998"/>
              </a:spcBef>
              <a:spcAft>
                <a:spcPts val="0"/>
              </a:spcAft>
              <a:buClrTx/>
              <a:buSzTx/>
              <a:buFont typeface="Arial" panose="020B0604020202020204" pitchFamily="34" charset="0"/>
              <a:buChar char="•"/>
              <a:tabLst/>
              <a:defRPr/>
            </a:pPr>
            <a:endParaRPr kumimoji="0" lang="en-US" sz="199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endParaRPr>
          </a:p>
          <a:p>
            <a:pPr marL="228029" marR="0" lvl="0" indent="-228029" algn="l" defTabSz="912114" rtl="0" eaLnBrk="1" fontAlgn="auto" latinLnBrk="0" hangingPunct="1">
              <a:lnSpc>
                <a:spcPct val="90000"/>
              </a:lnSpc>
              <a:spcBef>
                <a:spcPts val="998"/>
              </a:spcBef>
              <a:spcAft>
                <a:spcPts val="0"/>
              </a:spcAft>
              <a:buClrTx/>
              <a:buSzTx/>
              <a:buFont typeface="Arial" panose="020B0604020202020204" pitchFamily="34" charset="0"/>
              <a:buChar char="•"/>
              <a:tabLst/>
              <a:defRPr/>
            </a:pPr>
            <a:endParaRPr kumimoji="0" lang="en-US" sz="199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endParaRPr>
          </a:p>
          <a:p>
            <a:pPr marL="228029" marR="0" lvl="0" indent="-228029" algn="l" defTabSz="912114" rtl="0" eaLnBrk="1" fontAlgn="auto" latinLnBrk="0" hangingPunct="1">
              <a:lnSpc>
                <a:spcPct val="90000"/>
              </a:lnSpc>
              <a:spcBef>
                <a:spcPts val="998"/>
              </a:spcBef>
              <a:spcAft>
                <a:spcPts val="0"/>
              </a:spcAft>
              <a:buClrTx/>
              <a:buSzTx/>
              <a:buFont typeface="Arial" panose="020B0604020202020204" pitchFamily="34" charset="0"/>
              <a:buChar char="•"/>
              <a:tabLst/>
              <a:defRPr/>
            </a:pPr>
            <a:endParaRPr kumimoji="0" lang="en-US" sz="199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endParaRPr>
          </a:p>
          <a:p>
            <a:pPr marL="228029" marR="0" lvl="0" indent="-228029" algn="l" defTabSz="912114" rtl="0" eaLnBrk="1" fontAlgn="auto" latinLnBrk="0" hangingPunct="1">
              <a:lnSpc>
                <a:spcPct val="90000"/>
              </a:lnSpc>
              <a:spcBef>
                <a:spcPts val="998"/>
              </a:spcBef>
              <a:spcAft>
                <a:spcPts val="0"/>
              </a:spcAft>
              <a:buClrTx/>
              <a:buSzTx/>
              <a:buFont typeface="Arial" panose="020B0604020202020204" pitchFamily="34" charset="0"/>
              <a:buChar char="•"/>
              <a:tabLst/>
              <a:defRPr/>
            </a:pPr>
            <a:endParaRPr kumimoji="0" lang="en-US" sz="1795"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73358972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E6B9AC72-71CD-4A71-883E-E68B9E686329}"/>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BEAD508-187F-9C41-8168-FD791BBC9830}" type="slidenum">
              <a:rPr kumimoji="0" lang="en-US" sz="119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52</a:t>
            </a:fld>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xmlns="" id="{978196F9-FBC3-48BD-B5A3-B717DAEFAFEA}"/>
              </a:ext>
            </a:extLst>
          </p:cNvPr>
          <p:cNvSpPr>
            <a:spLocks noGrp="1"/>
          </p:cNvSpPr>
          <p:nvPr>
            <p:ph type="title"/>
          </p:nvPr>
        </p:nvSpPr>
        <p:spPr>
          <a:xfrm>
            <a:off x="11642" y="8710"/>
            <a:ext cx="9120716" cy="1004838"/>
          </a:xfrm>
        </p:spPr>
        <p:txBody>
          <a:bodyPr>
            <a:noAutofit/>
          </a:bodyPr>
          <a:lstStyle/>
          <a:p>
            <a:r>
              <a:rPr lang="en-US" sz="3100" b="1" dirty="0">
                <a:latin typeface="Century Gothic" panose="020B0502020202020204" pitchFamily="34" charset="0"/>
              </a:rPr>
              <a:t>Financial Statements: Spending on Transfers and Subsidies (High Spending line item(s)</a:t>
            </a:r>
            <a:r>
              <a:rPr lang="en-US" sz="3100" b="1" dirty="0">
                <a:solidFill>
                  <a:srgbClr val="FFC000"/>
                </a:solidFill>
                <a:latin typeface="Century Gothic" panose="020B0502020202020204" pitchFamily="34" charset="0"/>
              </a:rPr>
              <a:t/>
            </a:r>
            <a:br>
              <a:rPr lang="en-US" sz="3100" b="1" dirty="0">
                <a:solidFill>
                  <a:srgbClr val="FFC000"/>
                </a:solidFill>
                <a:latin typeface="Century Gothic" panose="020B0502020202020204" pitchFamily="34" charset="0"/>
              </a:rPr>
            </a:br>
            <a:endParaRPr lang="en-US" sz="3100" b="1" dirty="0">
              <a:solidFill>
                <a:srgbClr val="FFC000"/>
              </a:solidFill>
              <a:latin typeface="Century Gothic" panose="020B0502020202020204" pitchFamily="34" charset="0"/>
            </a:endParaRPr>
          </a:p>
        </p:txBody>
      </p:sp>
      <p:graphicFrame>
        <p:nvGraphicFramePr>
          <p:cNvPr id="8" name="Content Placeholder 4">
            <a:extLst>
              <a:ext uri="{FF2B5EF4-FFF2-40B4-BE49-F238E27FC236}">
                <a16:creationId xmlns:a16="http://schemas.microsoft.com/office/drawing/2014/main" xmlns="" id="{38C9560F-DDE1-49F9-8210-9D2ACC914D97}"/>
              </a:ext>
            </a:extLst>
          </p:cNvPr>
          <p:cNvGraphicFramePr>
            <a:graphicFrameLocks/>
          </p:cNvGraphicFramePr>
          <p:nvPr>
            <p:extLst>
              <p:ext uri="{D42A27DB-BD31-4B8C-83A1-F6EECF244321}">
                <p14:modId xmlns:p14="http://schemas.microsoft.com/office/powerpoint/2010/main" xmlns="" val="1455128672"/>
              </p:ext>
            </p:extLst>
          </p:nvPr>
        </p:nvGraphicFramePr>
        <p:xfrm>
          <a:off x="108155" y="1014405"/>
          <a:ext cx="8908026" cy="5646929"/>
        </p:xfrm>
        <a:graphic>
          <a:graphicData uri="http://schemas.openxmlformats.org/drawingml/2006/table">
            <a:tbl>
              <a:tblPr firstRow="1" bandRow="1">
                <a:tableStyleId>{5C22544A-7EE6-4342-B048-85BDC9FD1C3A}</a:tableStyleId>
              </a:tblPr>
              <a:tblGrid>
                <a:gridCol w="7060862">
                  <a:extLst>
                    <a:ext uri="{9D8B030D-6E8A-4147-A177-3AD203B41FA5}">
                      <a16:colId xmlns:a16="http://schemas.microsoft.com/office/drawing/2014/main" xmlns="" val="940239341"/>
                    </a:ext>
                  </a:extLst>
                </a:gridCol>
                <a:gridCol w="1847164">
                  <a:extLst>
                    <a:ext uri="{9D8B030D-6E8A-4147-A177-3AD203B41FA5}">
                      <a16:colId xmlns:a16="http://schemas.microsoft.com/office/drawing/2014/main" xmlns="" val="1691263736"/>
                    </a:ext>
                  </a:extLst>
                </a:gridCol>
              </a:tblGrid>
              <a:tr h="698144">
                <a:tc>
                  <a:txBody>
                    <a:bodyPr/>
                    <a:lstStyle/>
                    <a:p>
                      <a:r>
                        <a:rPr lang="en-US" sz="2000" dirty="0">
                          <a:solidFill>
                            <a:srgbClr val="FFC000"/>
                          </a:solidFill>
                          <a:latin typeface="Century Gothic" panose="020B0502020202020204" pitchFamily="34" charset="0"/>
                          <a:cs typeface="Arial" panose="020B0604020202020204" pitchFamily="34" charset="0"/>
                        </a:rPr>
                        <a:t>Item</a:t>
                      </a:r>
                      <a:endParaRPr lang="en-ZA" sz="2000" dirty="0">
                        <a:solidFill>
                          <a:srgbClr val="FFC000"/>
                        </a:solidFill>
                        <a:latin typeface="Century Gothic" panose="020B0502020202020204" pitchFamily="34" charset="0"/>
                        <a:cs typeface="Arial" panose="020B0604020202020204" pitchFamily="34" charset="0"/>
                      </a:endParaRPr>
                    </a:p>
                  </a:txBody>
                  <a:tcPr marL="68231" marR="68231" marT="45488" marB="45488" anchor="ctr"/>
                </a:tc>
                <a:tc>
                  <a:txBody>
                    <a:bodyPr/>
                    <a:lstStyle/>
                    <a:p>
                      <a:pPr algn="ctr"/>
                      <a:r>
                        <a:rPr lang="en-US" sz="2000" dirty="0">
                          <a:solidFill>
                            <a:srgbClr val="FFC000"/>
                          </a:solidFill>
                          <a:latin typeface="Century Gothic" panose="020B0502020202020204" pitchFamily="34" charset="0"/>
                          <a:cs typeface="Arial" panose="020B0604020202020204" pitchFamily="34" charset="0"/>
                        </a:rPr>
                        <a:t>2020/21</a:t>
                      </a:r>
                    </a:p>
                    <a:p>
                      <a:pPr algn="ctr"/>
                      <a:r>
                        <a:rPr lang="en-US" sz="2000" dirty="0">
                          <a:solidFill>
                            <a:srgbClr val="FFC000"/>
                          </a:solidFill>
                          <a:latin typeface="Century Gothic" panose="020B0502020202020204" pitchFamily="34" charset="0"/>
                          <a:cs typeface="Arial" panose="020B0604020202020204" pitchFamily="34" charset="0"/>
                        </a:rPr>
                        <a:t>R’000</a:t>
                      </a:r>
                      <a:endParaRPr lang="en-ZA" sz="2000" dirty="0">
                        <a:solidFill>
                          <a:srgbClr val="FFC000"/>
                        </a:solidFill>
                        <a:latin typeface="Century Gothic" panose="020B0502020202020204" pitchFamily="34" charset="0"/>
                        <a:cs typeface="Arial" panose="020B0604020202020204" pitchFamily="34" charset="0"/>
                      </a:endParaRPr>
                    </a:p>
                  </a:txBody>
                  <a:tcPr marL="68231" marR="68231" marT="45488" marB="45488" anchor="ctr"/>
                </a:tc>
                <a:extLst>
                  <a:ext uri="{0D108BD9-81ED-4DB2-BD59-A6C34878D82A}">
                    <a16:rowId xmlns:a16="http://schemas.microsoft.com/office/drawing/2014/main" xmlns="" val="3240000986"/>
                  </a:ext>
                </a:extLst>
              </a:tr>
              <a:tr h="436653">
                <a:tc>
                  <a:txBody>
                    <a:bodyPr/>
                    <a:lstStyle/>
                    <a:p>
                      <a:pPr algn="l" fontAlgn="ctr"/>
                      <a:r>
                        <a:rPr lang="en-US" sz="1800" b="1" i="0" u="none" strike="noStrike" dirty="0">
                          <a:solidFill>
                            <a:schemeClr val="tx1"/>
                          </a:solidFill>
                          <a:effectLst/>
                          <a:latin typeface="Century Gothic" panose="020B0502020202020204" pitchFamily="34" charset="0"/>
                        </a:rPr>
                        <a:t>Parliamentary grants</a:t>
                      </a:r>
                    </a:p>
                  </a:txBody>
                  <a:tcPr marL="3800" marR="3800" marT="3800" marB="0" anchor="ctr"/>
                </a:tc>
                <a:tc>
                  <a:txBody>
                    <a:bodyPr/>
                    <a:lstStyle/>
                    <a:p>
                      <a:pPr algn="r" fontAlgn="b"/>
                      <a:r>
                        <a:rPr lang="en-US" sz="1800" b="1" i="0" u="none" strike="noStrike" dirty="0">
                          <a:solidFill>
                            <a:srgbClr val="000000"/>
                          </a:solidFill>
                          <a:effectLst/>
                          <a:latin typeface="Century Gothic" panose="020B0502020202020204" pitchFamily="34" charset="0"/>
                        </a:rPr>
                        <a:t>2 63 7236</a:t>
                      </a:r>
                    </a:p>
                  </a:txBody>
                  <a:tcPr marL="3810" marR="3810" marT="3810" marB="0" anchor="b"/>
                </a:tc>
                <a:extLst>
                  <a:ext uri="{0D108BD9-81ED-4DB2-BD59-A6C34878D82A}">
                    <a16:rowId xmlns:a16="http://schemas.microsoft.com/office/drawing/2014/main" xmlns="" val="3691566580"/>
                  </a:ext>
                </a:extLst>
              </a:tr>
              <a:tr h="303569">
                <a:tc>
                  <a:txBody>
                    <a:bodyPr/>
                    <a:lstStyle/>
                    <a:p>
                      <a:pPr algn="l" fontAlgn="ctr"/>
                      <a:r>
                        <a:rPr lang="en-US" sz="1800" b="0" i="0" u="none" strike="noStrike" dirty="0">
                          <a:solidFill>
                            <a:schemeClr val="tx1"/>
                          </a:solidFill>
                          <a:effectLst/>
                          <a:latin typeface="Century Gothic" panose="020B0502020202020204" pitchFamily="34" charset="0"/>
                        </a:rPr>
                        <a:t>Academy of Science of South Africa</a:t>
                      </a:r>
                    </a:p>
                  </a:txBody>
                  <a:tcPr marL="3800" marR="3800" marT="3800" marB="0" anchor="ctr"/>
                </a:tc>
                <a:tc>
                  <a:txBody>
                    <a:bodyPr/>
                    <a:lstStyle/>
                    <a:p>
                      <a:pPr algn="r" fontAlgn="ctr"/>
                      <a:r>
                        <a:rPr lang="en-US" sz="1800" b="0" i="0" u="none" strike="noStrike" dirty="0">
                          <a:solidFill>
                            <a:schemeClr val="tx1"/>
                          </a:solidFill>
                          <a:effectLst/>
                          <a:latin typeface="Century Gothic" panose="020B0502020202020204" pitchFamily="34" charset="0"/>
                        </a:rPr>
                        <a:t>24 840</a:t>
                      </a:r>
                    </a:p>
                  </a:txBody>
                  <a:tcPr marL="3800" marR="3800" marT="3800" marB="0" anchor="ctr"/>
                </a:tc>
                <a:extLst>
                  <a:ext uri="{0D108BD9-81ED-4DB2-BD59-A6C34878D82A}">
                    <a16:rowId xmlns:a16="http://schemas.microsoft.com/office/drawing/2014/main" xmlns="" val="3857387561"/>
                  </a:ext>
                </a:extLst>
              </a:tr>
              <a:tr h="406533">
                <a:tc>
                  <a:txBody>
                    <a:bodyPr/>
                    <a:lstStyle/>
                    <a:p>
                      <a:pPr algn="l" fontAlgn="ctr"/>
                      <a:r>
                        <a:rPr lang="en-US" sz="1800" b="0" i="0" u="none" strike="noStrike" dirty="0">
                          <a:solidFill>
                            <a:schemeClr val="tx1"/>
                          </a:solidFill>
                          <a:effectLst/>
                          <a:latin typeface="Century Gothic" panose="020B0502020202020204" pitchFamily="34" charset="0"/>
                        </a:rPr>
                        <a:t>Council for Scientific and Industrial Research</a:t>
                      </a:r>
                    </a:p>
                  </a:txBody>
                  <a:tcPr marL="3800" marR="3800" marT="3800" marB="0" anchor="ctr"/>
                </a:tc>
                <a:tc>
                  <a:txBody>
                    <a:bodyPr/>
                    <a:lstStyle/>
                    <a:p>
                      <a:pPr algn="r" fontAlgn="ctr"/>
                      <a:r>
                        <a:rPr lang="en-US" sz="1800" b="0" i="0" u="none" strike="noStrike" dirty="0">
                          <a:solidFill>
                            <a:srgbClr val="000000"/>
                          </a:solidFill>
                          <a:effectLst/>
                          <a:latin typeface="Century Gothic" panose="020B0502020202020204" pitchFamily="34" charset="0"/>
                        </a:rPr>
                        <a:t>           893 581 </a:t>
                      </a:r>
                    </a:p>
                  </a:txBody>
                  <a:tcPr marL="3810" marR="3810" marT="3810" marB="0" anchor="ctr"/>
                </a:tc>
                <a:extLst>
                  <a:ext uri="{0D108BD9-81ED-4DB2-BD59-A6C34878D82A}">
                    <a16:rowId xmlns:a16="http://schemas.microsoft.com/office/drawing/2014/main" xmlns="" val="1147957193"/>
                  </a:ext>
                </a:extLst>
              </a:tr>
              <a:tr h="320594">
                <a:tc>
                  <a:txBody>
                    <a:bodyPr/>
                    <a:lstStyle/>
                    <a:p>
                      <a:pPr algn="l" fontAlgn="ctr"/>
                      <a:r>
                        <a:rPr lang="en-US" sz="1800" b="0" i="0" u="none" strike="noStrike" dirty="0">
                          <a:solidFill>
                            <a:schemeClr val="tx1"/>
                          </a:solidFill>
                          <a:effectLst/>
                          <a:latin typeface="Century Gothic" panose="020B0502020202020204" pitchFamily="34" charset="0"/>
                        </a:rPr>
                        <a:t>Human Science Research Council</a:t>
                      </a:r>
                    </a:p>
                  </a:txBody>
                  <a:tcPr marL="3800" marR="3800" marT="3800" marB="0" anchor="ctr"/>
                </a:tc>
                <a:tc>
                  <a:txBody>
                    <a:bodyPr/>
                    <a:lstStyle/>
                    <a:p>
                      <a:pPr algn="r" fontAlgn="ctr"/>
                      <a:r>
                        <a:rPr lang="en-US" sz="1800" b="0" i="0" u="none" strike="noStrike" dirty="0">
                          <a:solidFill>
                            <a:srgbClr val="000000"/>
                          </a:solidFill>
                          <a:effectLst/>
                          <a:latin typeface="Century Gothic" panose="020B0502020202020204" pitchFamily="34" charset="0"/>
                        </a:rPr>
                        <a:t>           289 325 </a:t>
                      </a:r>
                    </a:p>
                  </a:txBody>
                  <a:tcPr marL="3810" marR="3810" marT="3810" marB="0" anchor="ctr"/>
                </a:tc>
                <a:extLst>
                  <a:ext uri="{0D108BD9-81ED-4DB2-BD59-A6C34878D82A}">
                    <a16:rowId xmlns:a16="http://schemas.microsoft.com/office/drawing/2014/main" xmlns="" val="10003"/>
                  </a:ext>
                </a:extLst>
              </a:tr>
              <a:tr h="409924">
                <a:tc>
                  <a:txBody>
                    <a:bodyPr/>
                    <a:lstStyle/>
                    <a:p>
                      <a:pPr algn="l" fontAlgn="ctr"/>
                      <a:r>
                        <a:rPr lang="en-US" sz="1800" b="0" i="0" u="none" strike="noStrike" dirty="0">
                          <a:solidFill>
                            <a:schemeClr val="tx1"/>
                          </a:solidFill>
                          <a:effectLst/>
                          <a:latin typeface="Century Gothic" panose="020B0502020202020204" pitchFamily="34" charset="0"/>
                        </a:rPr>
                        <a:t>National Research Foundation</a:t>
                      </a:r>
                    </a:p>
                  </a:txBody>
                  <a:tcPr marL="3800" marR="3800" marT="3800" marB="0" anchor="ctr"/>
                </a:tc>
                <a:tc>
                  <a:txBody>
                    <a:bodyPr/>
                    <a:lstStyle/>
                    <a:p>
                      <a:pPr marL="0" marR="0" lvl="0" indent="0" algn="r" defTabSz="912114" rtl="0" eaLnBrk="1" fontAlgn="ctr"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859 469</a:t>
                      </a:r>
                    </a:p>
                  </a:txBody>
                  <a:tcPr marL="3800" marR="3800" marT="3800" marB="0" anchor="ctr"/>
                </a:tc>
                <a:extLst>
                  <a:ext uri="{0D108BD9-81ED-4DB2-BD59-A6C34878D82A}">
                    <a16:rowId xmlns:a16="http://schemas.microsoft.com/office/drawing/2014/main" xmlns="" val="470557572"/>
                  </a:ext>
                </a:extLst>
              </a:tr>
              <a:tr h="305121">
                <a:tc>
                  <a:txBody>
                    <a:bodyPr/>
                    <a:lstStyle/>
                    <a:p>
                      <a:pPr algn="l" fontAlgn="ctr"/>
                      <a:r>
                        <a:rPr lang="en-US" sz="1800" b="0" i="0" u="none" strike="noStrike" dirty="0">
                          <a:solidFill>
                            <a:schemeClr val="tx1"/>
                          </a:solidFill>
                          <a:effectLst/>
                          <a:latin typeface="Century Gothic" panose="020B0502020202020204" pitchFamily="34" charset="0"/>
                        </a:rPr>
                        <a:t>South African National Space Agency</a:t>
                      </a:r>
                    </a:p>
                  </a:txBody>
                  <a:tcPr marL="3800" marR="3800" marT="3800" marB="0" anchor="ctr"/>
                </a:tc>
                <a:tc>
                  <a:txBody>
                    <a:bodyPr/>
                    <a:lstStyle/>
                    <a:p>
                      <a:pPr algn="r" fontAlgn="ctr"/>
                      <a:r>
                        <a:rPr lang="en-US" sz="1800" b="0" i="0" u="none" strike="noStrike" dirty="0">
                          <a:solidFill>
                            <a:schemeClr val="tx1"/>
                          </a:solidFill>
                          <a:effectLst/>
                          <a:latin typeface="Century Gothic" panose="020B0502020202020204" pitchFamily="34" charset="0"/>
                        </a:rPr>
                        <a:t>161 196</a:t>
                      </a:r>
                    </a:p>
                  </a:txBody>
                  <a:tcPr marL="3800" marR="3800" marT="3800" marB="0" anchor="ctr"/>
                </a:tc>
                <a:extLst>
                  <a:ext uri="{0D108BD9-81ED-4DB2-BD59-A6C34878D82A}">
                    <a16:rowId xmlns:a16="http://schemas.microsoft.com/office/drawing/2014/main" xmlns="" val="1659625399"/>
                  </a:ext>
                </a:extLst>
              </a:tr>
              <a:tr h="402486">
                <a:tc>
                  <a:txBody>
                    <a:bodyPr/>
                    <a:lstStyle/>
                    <a:p>
                      <a:pPr algn="l" fontAlgn="ctr"/>
                      <a:r>
                        <a:rPr lang="en-US" sz="1800" b="0" i="0" u="none" strike="noStrike" dirty="0">
                          <a:solidFill>
                            <a:schemeClr val="tx1"/>
                          </a:solidFill>
                          <a:effectLst/>
                          <a:latin typeface="Century Gothic" panose="020B0502020202020204" pitchFamily="34" charset="0"/>
                        </a:rPr>
                        <a:t>Technology Innovation Agency</a:t>
                      </a:r>
                    </a:p>
                  </a:txBody>
                  <a:tcPr marL="3800" marR="3800" marT="3800" marB="0" anchor="ctr"/>
                </a:tc>
                <a:tc>
                  <a:txBody>
                    <a:bodyPr/>
                    <a:lstStyle/>
                    <a:p>
                      <a:pPr algn="r" fontAlgn="ctr"/>
                      <a:r>
                        <a:rPr lang="en-US" sz="1800" b="0" i="0" u="none" strike="noStrike" dirty="0">
                          <a:solidFill>
                            <a:schemeClr val="tx1"/>
                          </a:solidFill>
                          <a:effectLst/>
                          <a:latin typeface="Century Gothic" panose="020B0502020202020204" pitchFamily="34" charset="0"/>
                        </a:rPr>
                        <a:t>408 825</a:t>
                      </a:r>
                    </a:p>
                  </a:txBody>
                  <a:tcPr marL="3800" marR="3800" marT="3800" marB="0" anchor="ctr"/>
                </a:tc>
                <a:extLst>
                  <a:ext uri="{0D108BD9-81ED-4DB2-BD59-A6C34878D82A}">
                    <a16:rowId xmlns:a16="http://schemas.microsoft.com/office/drawing/2014/main" xmlns="" val="1751944382"/>
                  </a:ext>
                </a:extLst>
              </a:tr>
              <a:tr h="402486">
                <a:tc>
                  <a:txBody>
                    <a:bodyPr/>
                    <a:lstStyle/>
                    <a:p>
                      <a:pPr algn="l" fontAlgn="ctr"/>
                      <a:r>
                        <a:rPr lang="en-US" sz="1800" b="1" i="0" u="none" strike="noStrike" dirty="0">
                          <a:solidFill>
                            <a:schemeClr val="tx1"/>
                          </a:solidFill>
                          <a:effectLst/>
                          <a:latin typeface="Century Gothic" panose="020B0502020202020204" pitchFamily="34" charset="0"/>
                        </a:rPr>
                        <a:t>High spending line items</a:t>
                      </a:r>
                    </a:p>
                  </a:txBody>
                  <a:tcPr marL="3800" marR="3800" marT="3800" marB="0" anchor="ctr"/>
                </a:tc>
                <a:tc>
                  <a:txBody>
                    <a:bodyPr/>
                    <a:lstStyle/>
                    <a:p>
                      <a:pPr algn="r" fontAlgn="b"/>
                      <a:r>
                        <a:rPr lang="en-US" sz="1800" b="1" i="0" u="none" strike="noStrike" dirty="0">
                          <a:solidFill>
                            <a:srgbClr val="000000"/>
                          </a:solidFill>
                          <a:effectLst/>
                          <a:latin typeface="Century Gothic" panose="020B0502020202020204" pitchFamily="34" charset="0"/>
                        </a:rPr>
                        <a:t>2 440 951</a:t>
                      </a:r>
                    </a:p>
                  </a:txBody>
                  <a:tcPr marL="3810" marR="3810" marT="3810" marB="0" anchor="b"/>
                </a:tc>
                <a:extLst>
                  <a:ext uri="{0D108BD9-81ED-4DB2-BD59-A6C34878D82A}">
                    <a16:rowId xmlns:a16="http://schemas.microsoft.com/office/drawing/2014/main" xmlns="" val="3682647585"/>
                  </a:ext>
                </a:extLst>
              </a:tr>
              <a:tr h="349043">
                <a:tc>
                  <a:txBody>
                    <a:bodyPr/>
                    <a:lstStyle/>
                    <a:p>
                      <a:pPr algn="l" fontAlgn="ctr"/>
                      <a:r>
                        <a:rPr lang="en-US" sz="1800" b="0" i="0" u="none" strike="noStrike" dirty="0">
                          <a:solidFill>
                            <a:schemeClr val="tx1"/>
                          </a:solidFill>
                          <a:effectLst/>
                          <a:latin typeface="Century Gothic" panose="020B0502020202020204" pitchFamily="34" charset="0"/>
                        </a:rPr>
                        <a:t>Human Resource Development</a:t>
                      </a:r>
                    </a:p>
                  </a:txBody>
                  <a:tcPr marL="3800" marR="3800" marT="3800" marB="0" anchor="ctr"/>
                </a:tc>
                <a:tc>
                  <a:txBody>
                    <a:bodyPr/>
                    <a:lstStyle/>
                    <a:p>
                      <a:pPr algn="r" fontAlgn="ctr"/>
                      <a:r>
                        <a:rPr lang="en-US" sz="1800" b="0" i="0" u="none" strike="noStrike" dirty="0">
                          <a:solidFill>
                            <a:srgbClr val="000000"/>
                          </a:solidFill>
                          <a:effectLst/>
                          <a:latin typeface="Century Gothic" panose="020B0502020202020204" pitchFamily="34" charset="0"/>
                        </a:rPr>
                        <a:t>           831,109 </a:t>
                      </a:r>
                    </a:p>
                  </a:txBody>
                  <a:tcPr marL="3810" marR="3810" marT="3810" marB="0" anchor="ctr"/>
                </a:tc>
                <a:extLst>
                  <a:ext uri="{0D108BD9-81ED-4DB2-BD59-A6C34878D82A}">
                    <a16:rowId xmlns:a16="http://schemas.microsoft.com/office/drawing/2014/main" xmlns="" val="277656066"/>
                  </a:ext>
                </a:extLst>
              </a:tr>
              <a:tr h="402486">
                <a:tc>
                  <a:txBody>
                    <a:bodyPr/>
                    <a:lstStyle/>
                    <a:p>
                      <a:pPr algn="l" fontAlgn="ctr"/>
                      <a:r>
                        <a:rPr lang="en-US" sz="1800" b="0" i="0" u="none" strike="noStrike" dirty="0">
                          <a:solidFill>
                            <a:schemeClr val="tx1"/>
                          </a:solidFill>
                          <a:effectLst/>
                          <a:latin typeface="Century Gothic" panose="020B0502020202020204" pitchFamily="34" charset="0"/>
                        </a:rPr>
                        <a:t>Research and Development Infrastructure</a:t>
                      </a:r>
                    </a:p>
                  </a:txBody>
                  <a:tcPr marL="3800" marR="3800" marT="3800" marB="0" anchor="ctr"/>
                </a:tc>
                <a:tc>
                  <a:txBody>
                    <a:bodyPr/>
                    <a:lstStyle/>
                    <a:p>
                      <a:pPr algn="r" fontAlgn="ctr"/>
                      <a:r>
                        <a:rPr lang="en-US" sz="1800" b="0" i="0" u="none" strike="noStrike" dirty="0">
                          <a:solidFill>
                            <a:srgbClr val="000000"/>
                          </a:solidFill>
                          <a:effectLst/>
                          <a:latin typeface="Century Gothic" panose="020B0502020202020204" pitchFamily="34" charset="0"/>
                        </a:rPr>
                        <a:t>           587,679 </a:t>
                      </a:r>
                    </a:p>
                  </a:txBody>
                  <a:tcPr marL="3810" marR="3810" marT="3810" marB="0" anchor="ctr"/>
                </a:tc>
                <a:extLst>
                  <a:ext uri="{0D108BD9-81ED-4DB2-BD59-A6C34878D82A}">
                    <a16:rowId xmlns:a16="http://schemas.microsoft.com/office/drawing/2014/main" xmlns="" val="1100748375"/>
                  </a:ext>
                </a:extLst>
              </a:tr>
              <a:tr h="402486">
                <a:tc>
                  <a:txBody>
                    <a:bodyPr/>
                    <a:lstStyle/>
                    <a:p>
                      <a:pPr algn="l" fontAlgn="ctr"/>
                      <a:r>
                        <a:rPr lang="en-US" sz="1800" b="0" i="0" u="none" strike="noStrike" dirty="0">
                          <a:solidFill>
                            <a:schemeClr val="tx1"/>
                          </a:solidFill>
                          <a:effectLst/>
                          <a:latin typeface="Century Gothic" panose="020B0502020202020204" pitchFamily="34" charset="0"/>
                        </a:rPr>
                        <a:t>Square Kilometre Array</a:t>
                      </a:r>
                    </a:p>
                  </a:txBody>
                  <a:tcPr marL="3800" marR="3800" marT="3800" marB="0" anchor="ctr"/>
                </a:tc>
                <a:tc>
                  <a:txBody>
                    <a:bodyPr/>
                    <a:lstStyle/>
                    <a:p>
                      <a:pPr algn="r" fontAlgn="ctr"/>
                      <a:r>
                        <a:rPr lang="en-US" sz="1800" b="0" i="0" u="none" strike="noStrike" dirty="0">
                          <a:solidFill>
                            <a:srgbClr val="000000"/>
                          </a:solidFill>
                          <a:effectLst/>
                          <a:latin typeface="Century Gothic" panose="020B0502020202020204" pitchFamily="34" charset="0"/>
                        </a:rPr>
                        <a:t>           477,655 </a:t>
                      </a:r>
                    </a:p>
                  </a:txBody>
                  <a:tcPr marL="3810" marR="3810" marT="3810" marB="0" anchor="ctr"/>
                </a:tc>
                <a:extLst>
                  <a:ext uri="{0D108BD9-81ED-4DB2-BD59-A6C34878D82A}">
                    <a16:rowId xmlns:a16="http://schemas.microsoft.com/office/drawing/2014/main" xmlns="" val="534643414"/>
                  </a:ext>
                </a:extLst>
              </a:tr>
              <a:tr h="402486">
                <a:tc>
                  <a:txBody>
                    <a:bodyPr/>
                    <a:lstStyle/>
                    <a:p>
                      <a:pPr algn="l" fontAlgn="ctr"/>
                      <a:r>
                        <a:rPr lang="en-US" sz="1800" b="0" i="0" u="none" strike="noStrike" dirty="0">
                          <a:solidFill>
                            <a:schemeClr val="tx1"/>
                          </a:solidFill>
                          <a:effectLst/>
                          <a:latin typeface="Century Gothic" panose="020B0502020202020204" pitchFamily="34" charset="0"/>
                        </a:rPr>
                        <a:t>South African Research Chairs Initiative</a:t>
                      </a:r>
                    </a:p>
                  </a:txBody>
                  <a:tcPr marL="3800" marR="3800" marT="3800" marB="0" anchor="ctr"/>
                </a:tc>
                <a:tc>
                  <a:txBody>
                    <a:bodyPr/>
                    <a:lstStyle/>
                    <a:p>
                      <a:pPr algn="r" fontAlgn="ctr"/>
                      <a:r>
                        <a:rPr lang="en-US" sz="1800" b="0" i="0" u="none" strike="noStrike" dirty="0">
                          <a:solidFill>
                            <a:srgbClr val="000000"/>
                          </a:solidFill>
                          <a:effectLst/>
                          <a:latin typeface="Century Gothic" panose="020B0502020202020204" pitchFamily="34" charset="0"/>
                        </a:rPr>
                        <a:t>           544,508 </a:t>
                      </a:r>
                    </a:p>
                  </a:txBody>
                  <a:tcPr marL="3810" marR="3810" marT="3810" marB="0" anchor="ctr"/>
                </a:tc>
                <a:extLst>
                  <a:ext uri="{0D108BD9-81ED-4DB2-BD59-A6C34878D82A}">
                    <a16:rowId xmlns:a16="http://schemas.microsoft.com/office/drawing/2014/main" xmlns="" val="1425151219"/>
                  </a:ext>
                </a:extLst>
              </a:tr>
              <a:tr h="402486">
                <a:tc>
                  <a:txBody>
                    <a:bodyPr/>
                    <a:lstStyle/>
                    <a:p>
                      <a:pPr algn="l" fontAlgn="ctr"/>
                      <a:r>
                        <a:rPr lang="en-US" sz="1800" b="1" i="0" u="none" strike="noStrike" dirty="0">
                          <a:solidFill>
                            <a:schemeClr val="tx1"/>
                          </a:solidFill>
                          <a:effectLst/>
                          <a:latin typeface="Century Gothic" panose="020B0502020202020204" pitchFamily="34" charset="0"/>
                        </a:rPr>
                        <a:t>Total</a:t>
                      </a:r>
                    </a:p>
                  </a:txBody>
                  <a:tcPr marL="3800" marR="3800" marT="3800" marB="0" anchor="ctr"/>
                </a:tc>
                <a:tc>
                  <a:txBody>
                    <a:bodyPr/>
                    <a:lstStyle/>
                    <a:p>
                      <a:pPr algn="r" fontAlgn="ctr"/>
                      <a:r>
                        <a:rPr lang="en-US" sz="1800" b="1" i="0" u="none" strike="noStrike" dirty="0">
                          <a:solidFill>
                            <a:schemeClr val="tx1"/>
                          </a:solidFill>
                          <a:effectLst/>
                          <a:latin typeface="Century Gothic" panose="020B0502020202020204" pitchFamily="34" charset="0"/>
                        </a:rPr>
                        <a:t>5 078 187</a:t>
                      </a:r>
                    </a:p>
                  </a:txBody>
                  <a:tcPr marL="3800" marR="3800" marT="3800" marB="0" anchor="ctr"/>
                </a:tc>
                <a:extLst>
                  <a:ext uri="{0D108BD9-81ED-4DB2-BD59-A6C34878D82A}">
                    <a16:rowId xmlns:a16="http://schemas.microsoft.com/office/drawing/2014/main" xmlns="" val="4241287585"/>
                  </a:ext>
                </a:extLst>
              </a:tr>
            </a:tbl>
          </a:graphicData>
        </a:graphic>
      </p:graphicFrame>
    </p:spTree>
    <p:extLst>
      <p:ext uri="{BB962C8B-B14F-4D97-AF65-F5344CB8AC3E}">
        <p14:creationId xmlns:p14="http://schemas.microsoft.com/office/powerpoint/2010/main" xmlns="" val="10545608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C89F13-6FA4-2247-8ACC-725851C886C8}"/>
              </a:ext>
            </a:extLst>
          </p:cNvPr>
          <p:cNvSpPr>
            <a:spLocks noGrp="1"/>
          </p:cNvSpPr>
          <p:nvPr>
            <p:ph type="title"/>
          </p:nvPr>
        </p:nvSpPr>
        <p:spPr>
          <a:xfrm>
            <a:off x="0" y="8710"/>
            <a:ext cx="8917858" cy="956397"/>
          </a:xfrm>
        </p:spPr>
        <p:txBody>
          <a:bodyPr>
            <a:noAutofit/>
          </a:bodyPr>
          <a:lstStyle/>
          <a:p>
            <a:pPr>
              <a:defRPr/>
            </a:pPr>
            <a:r>
              <a:rPr lang="en-ZA" sz="3192" b="1" dirty="0">
                <a:latin typeface="Century Gothic" panose="020B0502020202020204" pitchFamily="34" charset="0"/>
                <a:cs typeface="Calibri" panose="020F0502020204030204" pitchFamily="34" charset="0"/>
              </a:rPr>
              <a:t>Financial Statements: Impact on Operations</a:t>
            </a:r>
          </a:p>
        </p:txBody>
      </p:sp>
      <p:sp>
        <p:nvSpPr>
          <p:cNvPr id="3" name="Content Placeholder 2">
            <a:extLst>
              <a:ext uri="{FF2B5EF4-FFF2-40B4-BE49-F238E27FC236}">
                <a16:creationId xmlns:a16="http://schemas.microsoft.com/office/drawing/2014/main" xmlns="" id="{B257BFB0-760B-EB4F-9D18-D668126E8180}"/>
              </a:ext>
            </a:extLst>
          </p:cNvPr>
          <p:cNvSpPr>
            <a:spLocks noGrp="1"/>
          </p:cNvSpPr>
          <p:nvPr>
            <p:ph idx="1"/>
          </p:nvPr>
        </p:nvSpPr>
        <p:spPr>
          <a:xfrm>
            <a:off x="-1" y="1004816"/>
            <a:ext cx="9026013" cy="5302877"/>
          </a:xfrm>
        </p:spPr>
        <p:txBody>
          <a:bodyPr/>
          <a:lstStyle/>
          <a:p>
            <a:pPr marL="0" indent="0">
              <a:buNone/>
            </a:pPr>
            <a:r>
              <a:rPr lang="en-US" sz="2394" b="1" dirty="0">
                <a:solidFill>
                  <a:schemeClr val="tx1"/>
                </a:solidFill>
                <a:latin typeface="Gill Sans MT" panose="020B0502020104020203" pitchFamily="34" charset="0"/>
              </a:rPr>
              <a:t>The impact of the underspending to the </a:t>
            </a:r>
            <a:r>
              <a:rPr lang="en-US" sz="2394" b="1" dirty="0">
                <a:latin typeface="Gill Sans MT" panose="020B0502020104020203" pitchFamily="34" charset="0"/>
              </a:rPr>
              <a:t>department</a:t>
            </a:r>
            <a:r>
              <a:rPr lang="en-US" b="1" dirty="0"/>
              <a:t>:</a:t>
            </a:r>
          </a:p>
          <a:p>
            <a:endParaRPr lang="en-US" dirty="0"/>
          </a:p>
        </p:txBody>
      </p:sp>
      <p:sp>
        <p:nvSpPr>
          <p:cNvPr id="4" name="Slide Number Placeholder 3">
            <a:extLst>
              <a:ext uri="{FF2B5EF4-FFF2-40B4-BE49-F238E27FC236}">
                <a16:creationId xmlns:a16="http://schemas.microsoft.com/office/drawing/2014/main" xmlns="" id="{AB393BB7-24BF-A844-AF18-A334CD5E8990}"/>
              </a:ext>
            </a:extLst>
          </p:cNvPr>
          <p:cNvSpPr>
            <a:spLocks noGrp="1"/>
          </p:cNvSpPr>
          <p:nvPr>
            <p:ph type="sldNum" sz="quarter" idx="12"/>
          </p:nvPr>
        </p:nvSpPr>
        <p:spPr/>
        <p:txBody>
          <a:bodyPr/>
          <a:lstStyle/>
          <a:p>
            <a:pPr marL="0" marR="0" lvl="0" indent="0" algn="r" defTabSz="684086" rtl="0" eaLnBrk="1" fontAlgn="auto" latinLnBrk="0" hangingPunct="1">
              <a:lnSpc>
                <a:spcPct val="100000"/>
              </a:lnSpc>
              <a:spcBef>
                <a:spcPts val="0"/>
              </a:spcBef>
              <a:spcAft>
                <a:spcPts val="0"/>
              </a:spcAft>
              <a:buClrTx/>
              <a:buSzTx/>
              <a:buFontTx/>
              <a:buNone/>
              <a:tabLst/>
              <a:defRPr/>
            </a:pPr>
            <a:fld id="{6BEAD508-187F-9C41-8168-FD791BBC9830}" type="slidenum">
              <a:rPr kumimoji="0" lang="en-US" sz="1194"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684086" rtl="0" eaLnBrk="1" fontAlgn="auto" latinLnBrk="0" hangingPunct="1">
                <a:lnSpc>
                  <a:spcPct val="100000"/>
                </a:lnSpc>
                <a:spcBef>
                  <a:spcPts val="0"/>
                </a:spcBef>
                <a:spcAft>
                  <a:spcPts val="0"/>
                </a:spcAft>
                <a:buClrTx/>
                <a:buSzTx/>
                <a:buFontTx/>
                <a:buNone/>
                <a:tabLst/>
                <a:defRPr/>
              </a:pPr>
              <a:t>53</a:t>
            </a:fld>
            <a:endParaRPr kumimoji="0" lang="en-US" sz="1194"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Content Placeholder 2">
            <a:extLst>
              <a:ext uri="{FF2B5EF4-FFF2-40B4-BE49-F238E27FC236}">
                <a16:creationId xmlns:a16="http://schemas.microsoft.com/office/drawing/2014/main" xmlns="" id="{9D54A5E4-160A-7A48-A6C1-024C9ACB8023}"/>
              </a:ext>
            </a:extLst>
          </p:cNvPr>
          <p:cNvSpPr txBox="1">
            <a:spLocks/>
          </p:cNvSpPr>
          <p:nvPr/>
        </p:nvSpPr>
        <p:spPr>
          <a:xfrm>
            <a:off x="0" y="1614545"/>
            <a:ext cx="9026012" cy="4572244"/>
          </a:xfrm>
          <a:prstGeom prst="rect">
            <a:avLst/>
          </a:prstGeom>
        </p:spPr>
        <p:txBody>
          <a:bodyPr vert="horz" lIns="91207" tIns="45604" rIns="91207" bIns="45604" rtlCol="0">
            <a:noAutofit/>
          </a:bodyPr>
          <a:lstStyle>
            <a:lvl1pPr marL="228029" indent="-228029" algn="l" defTabSz="912114" rtl="0" eaLnBrk="1" latinLnBrk="0" hangingPunct="1">
              <a:lnSpc>
                <a:spcPct val="90000"/>
              </a:lnSpc>
              <a:spcBef>
                <a:spcPts val="998"/>
              </a:spcBef>
              <a:buFont typeface="Arial" panose="020B0604020202020204" pitchFamily="34" charset="0"/>
              <a:buChar char="•"/>
              <a:defRPr sz="18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1pPr>
            <a:lvl2pPr marL="684086" indent="-228029" algn="l" defTabSz="912114" rtl="0" eaLnBrk="1" latinLnBrk="0" hangingPunct="1">
              <a:lnSpc>
                <a:spcPct val="90000"/>
              </a:lnSpc>
              <a:spcBef>
                <a:spcPts val="499"/>
              </a:spcBef>
              <a:buFont typeface="Arial" panose="020B0604020202020204" pitchFamily="34" charset="0"/>
              <a:buChar char="•"/>
              <a:defRPr sz="18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2pPr>
            <a:lvl3pPr marL="1140143" indent="-228029" algn="l" defTabSz="912114" rtl="0" eaLnBrk="1" latinLnBrk="0" hangingPunct="1">
              <a:lnSpc>
                <a:spcPct val="90000"/>
              </a:lnSpc>
              <a:spcBef>
                <a:spcPts val="499"/>
              </a:spcBef>
              <a:buFont typeface="Arial" panose="020B0604020202020204" pitchFamily="34" charset="0"/>
              <a:buChar char="•"/>
              <a:defRPr sz="18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3pPr>
            <a:lvl4pPr marL="1596200" indent="-228029" algn="l" defTabSz="912114" rtl="0" eaLnBrk="1" latinLnBrk="0" hangingPunct="1">
              <a:lnSpc>
                <a:spcPct val="90000"/>
              </a:lnSpc>
              <a:spcBef>
                <a:spcPts val="499"/>
              </a:spcBef>
              <a:buFont typeface="Arial" panose="020B0604020202020204" pitchFamily="34" charset="0"/>
              <a:buChar char="•"/>
              <a:defRPr sz="18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4pPr>
            <a:lvl5pPr marL="2052257" indent="-228029" algn="l" defTabSz="912114" rtl="0" eaLnBrk="1" latinLnBrk="0" hangingPunct="1">
              <a:lnSpc>
                <a:spcPct val="90000"/>
              </a:lnSpc>
              <a:spcBef>
                <a:spcPts val="499"/>
              </a:spcBef>
              <a:buFont typeface="Arial" panose="020B0604020202020204" pitchFamily="34" charset="0"/>
              <a:buChar char="•"/>
              <a:defRPr sz="18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5pPr>
            <a:lvl6pPr marL="2508314"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9pPr>
          </a:lstStyle>
          <a:p>
            <a:pPr marL="388708" marR="0" lvl="1" indent="-342900" algn="just" defTabSz="912114" rtl="0" eaLnBrk="1" fontAlgn="auto" latinLnBrk="0" hangingPunct="1">
              <a:lnSpc>
                <a:spcPct val="90000"/>
              </a:lnSpc>
              <a:spcBef>
                <a:spcPts val="499"/>
              </a:spcBef>
              <a:spcAft>
                <a:spcPts val="0"/>
              </a:spcAft>
              <a:buClrTx/>
              <a:buSzTx/>
              <a:buFont typeface="Wingdings" panose="05000000000000000000" pitchFamily="2" charset="2"/>
              <a:buChar char="§"/>
              <a:tabLst/>
              <a:defRPr/>
            </a:pPr>
            <a:r>
              <a:rPr kumimoji="0" lang="en-GB" sz="1900" b="0" i="0" u="none" strike="noStrike" kern="1200" cap="none" spc="0" normalizeH="0" baseline="0" noProof="0" dirty="0">
                <a:ln>
                  <a:noFill/>
                </a:ln>
                <a:solidFill>
                  <a:prstClr val="black"/>
                </a:solidFill>
                <a:effectLst/>
                <a:uLnTx/>
                <a:uFillTx/>
                <a:latin typeface="Century Gothic" panose="020B0502020202020204" pitchFamily="34" charset="0"/>
              </a:rPr>
              <a:t>There won’t be any financial impact to the department as a result of underspending under compensation item. However the delays in the filling of positions will have an impact on the existing personnel due to added responsibilities.</a:t>
            </a:r>
          </a:p>
          <a:p>
            <a:pPr marL="388708" marR="0" lvl="1" indent="-342900" algn="just" defTabSz="912114" rtl="0" eaLnBrk="1" fontAlgn="auto" latinLnBrk="0" hangingPunct="1">
              <a:lnSpc>
                <a:spcPct val="90000"/>
              </a:lnSpc>
              <a:spcBef>
                <a:spcPts val="499"/>
              </a:spcBef>
              <a:spcAft>
                <a:spcPts val="0"/>
              </a:spcAft>
              <a:buClrTx/>
              <a:buSzTx/>
              <a:buFont typeface="Wingdings" panose="05000000000000000000" pitchFamily="2" charset="2"/>
              <a:buChar char="§"/>
              <a:tabLst/>
              <a:defRPr/>
            </a:pPr>
            <a:endParaRPr kumimoji="0" lang="en-GB" sz="1900" b="0" i="0" u="none" strike="noStrike" kern="1200" cap="none" spc="0" normalizeH="0" baseline="0" noProof="0" dirty="0">
              <a:ln>
                <a:noFill/>
              </a:ln>
              <a:solidFill>
                <a:prstClr val="black"/>
              </a:solidFill>
              <a:effectLst/>
              <a:uLnTx/>
              <a:uFillTx/>
              <a:latin typeface="Century Gothic" panose="020B0502020202020204" pitchFamily="34" charset="0"/>
            </a:endParaRPr>
          </a:p>
          <a:p>
            <a:pPr marL="388708" marR="0" lvl="1" indent="-342900" algn="just" defTabSz="912114" rtl="0" eaLnBrk="1" fontAlgn="auto" latinLnBrk="0" hangingPunct="1">
              <a:lnSpc>
                <a:spcPct val="90000"/>
              </a:lnSpc>
              <a:spcBef>
                <a:spcPts val="499"/>
              </a:spcBef>
              <a:spcAft>
                <a:spcPts val="0"/>
              </a:spcAft>
              <a:buClrTx/>
              <a:buSzTx/>
              <a:buFont typeface="Wingdings" panose="05000000000000000000" pitchFamily="2" charset="2"/>
              <a:buChar char="§"/>
              <a:tabLst/>
              <a:defRPr/>
            </a:pPr>
            <a:r>
              <a:rPr kumimoji="0" lang="en-GB" sz="1900" b="0" i="0" u="none" strike="noStrike" kern="1200" cap="none" spc="0" normalizeH="0" baseline="0" noProof="0" dirty="0">
                <a:ln>
                  <a:noFill/>
                </a:ln>
                <a:solidFill>
                  <a:prstClr val="black"/>
                </a:solidFill>
                <a:effectLst/>
                <a:uLnTx/>
                <a:uFillTx/>
                <a:latin typeface="Century Gothic" panose="020B0502020202020204" pitchFamily="34" charset="0"/>
              </a:rPr>
              <a:t>For the underspending in transfers and subsidies for the Presidential Employment Stimulus package, the department requested a roll-over from the National Treasury for this funds but it was declined. The department reprioritised funding from slow spending programmes for this project.</a:t>
            </a:r>
          </a:p>
          <a:p>
            <a:pPr marL="388708" marR="0" lvl="1" indent="-342900" algn="just" defTabSz="912114" rtl="0" eaLnBrk="1" fontAlgn="auto" latinLnBrk="0" hangingPunct="1">
              <a:lnSpc>
                <a:spcPct val="90000"/>
              </a:lnSpc>
              <a:spcBef>
                <a:spcPts val="499"/>
              </a:spcBef>
              <a:spcAft>
                <a:spcPts val="0"/>
              </a:spcAft>
              <a:buClrTx/>
              <a:buSzTx/>
              <a:buFont typeface="Wingdings" panose="05000000000000000000" pitchFamily="2" charset="2"/>
              <a:buChar char="§"/>
              <a:tabLst/>
              <a:defRPr/>
            </a:pPr>
            <a:endParaRPr kumimoji="0" lang="en-GB" sz="1900" b="0" i="0" u="none" strike="noStrike" kern="1200" cap="none" spc="0" normalizeH="0" baseline="0" noProof="0" dirty="0">
              <a:ln>
                <a:noFill/>
              </a:ln>
              <a:solidFill>
                <a:prstClr val="black"/>
              </a:solidFill>
              <a:effectLst/>
              <a:uLnTx/>
              <a:uFillTx/>
              <a:latin typeface="Century Gothic" panose="020B0502020202020204" pitchFamily="34" charset="0"/>
            </a:endParaRPr>
          </a:p>
          <a:p>
            <a:pPr marL="388708" marR="0" lvl="1" indent="-342900" algn="just" defTabSz="912114" rtl="0" eaLnBrk="1" fontAlgn="auto" latinLnBrk="0" hangingPunct="1">
              <a:lnSpc>
                <a:spcPct val="90000"/>
              </a:lnSpc>
              <a:spcBef>
                <a:spcPts val="499"/>
              </a:spcBef>
              <a:spcAft>
                <a:spcPts val="0"/>
              </a:spcAft>
              <a:buClrTx/>
              <a:buSzTx/>
              <a:buFont typeface="Wingdings" panose="05000000000000000000" pitchFamily="2" charset="2"/>
              <a:buChar char="§"/>
              <a:tabLst/>
              <a:defRPr/>
            </a:pPr>
            <a:r>
              <a:rPr kumimoji="0" lang="en-GB" sz="1900" b="0" i="0" u="none" strike="noStrike" kern="1200" cap="none" spc="0" normalizeH="0" baseline="0" noProof="0" dirty="0">
                <a:ln>
                  <a:noFill/>
                </a:ln>
                <a:solidFill>
                  <a:prstClr val="black"/>
                </a:solidFill>
                <a:effectLst/>
                <a:uLnTx/>
                <a:uFillTx/>
                <a:latin typeface="Century Gothic" panose="020B0502020202020204" pitchFamily="34" charset="0"/>
              </a:rPr>
              <a:t>The projects that were not finalised;</a:t>
            </a:r>
          </a:p>
          <a:p>
            <a:pPr marL="844765" lvl="2" indent="-342900" algn="just">
              <a:buFont typeface="Wingdings" panose="05000000000000000000" pitchFamily="2" charset="2"/>
              <a:buChar char="ü"/>
              <a:defRPr/>
            </a:pPr>
            <a:r>
              <a:rPr kumimoji="0" lang="en-GB" sz="1900" b="0" i="0" u="none" strike="noStrike" kern="1200" cap="none" spc="0" normalizeH="0" baseline="0" noProof="0" dirty="0">
                <a:ln>
                  <a:noFill/>
                </a:ln>
                <a:solidFill>
                  <a:prstClr val="black"/>
                </a:solidFill>
                <a:effectLst/>
                <a:uLnTx/>
                <a:uFillTx/>
                <a:latin typeface="Century Gothic" panose="020B0502020202020204" pitchFamily="34" charset="0"/>
              </a:rPr>
              <a:t>in goods and services will be financed through shifting of funds in the subsequent financial year</a:t>
            </a:r>
          </a:p>
          <a:p>
            <a:pPr marL="844765" lvl="2" indent="-342900" algn="just">
              <a:buFont typeface="Wingdings" panose="05000000000000000000" pitchFamily="2" charset="2"/>
              <a:buChar char="ü"/>
              <a:defRPr/>
            </a:pPr>
            <a:r>
              <a:rPr kumimoji="0" lang="en-GB" sz="1900" b="0" i="0" u="none" strike="noStrike" kern="1200" cap="none" spc="0" normalizeH="0" baseline="0" noProof="0" dirty="0">
                <a:ln>
                  <a:noFill/>
                </a:ln>
                <a:solidFill>
                  <a:prstClr val="black"/>
                </a:solidFill>
                <a:effectLst/>
                <a:uLnTx/>
                <a:uFillTx/>
                <a:latin typeface="Century Gothic" panose="020B0502020202020204" pitchFamily="34" charset="0"/>
              </a:rPr>
              <a:t>in capital assets will be financed through shifting of funds in the subsequent financial year</a:t>
            </a:r>
          </a:p>
          <a:p>
            <a:pPr marL="387851" marR="0" lvl="1" indent="-342043" algn="just" defTabSz="912114" rtl="0" eaLnBrk="1" fontAlgn="auto" latinLnBrk="0" hangingPunct="1">
              <a:lnSpc>
                <a:spcPct val="90000"/>
              </a:lnSpc>
              <a:spcBef>
                <a:spcPts val="499"/>
              </a:spcBef>
              <a:spcAft>
                <a:spcPts val="0"/>
              </a:spcAft>
              <a:buClrTx/>
              <a:buSzTx/>
              <a:buFont typeface="Arial" panose="020B0604020202020204" pitchFamily="34" charset="0"/>
              <a:buChar char="•"/>
              <a:tabLst/>
              <a:defRPr/>
            </a:pPr>
            <a:endParaRPr kumimoji="0" lang="en-GB" sz="19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ndParaRPr>
          </a:p>
          <a:p>
            <a:pPr marL="45808" marR="0" lvl="1" indent="0" algn="just" defTabSz="912114" rtl="0" eaLnBrk="1" fontAlgn="auto" latinLnBrk="0" hangingPunct="1">
              <a:lnSpc>
                <a:spcPct val="90000"/>
              </a:lnSpc>
              <a:spcBef>
                <a:spcPts val="499"/>
              </a:spcBef>
              <a:spcAft>
                <a:spcPts val="0"/>
              </a:spcAft>
              <a:buClrTx/>
              <a:buSzTx/>
              <a:buFont typeface="Arial" panose="020B0604020202020204" pitchFamily="34" charset="0"/>
              <a:buNone/>
              <a:tabLst/>
              <a:defRPr/>
            </a:pPr>
            <a:endParaRPr kumimoji="0" lang="en-GB" sz="19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ndParaRPr>
          </a:p>
          <a:p>
            <a:pPr marL="45808" marR="0" lvl="1" indent="0" algn="just" defTabSz="912114" rtl="0" eaLnBrk="1" fontAlgn="auto" latinLnBrk="0" hangingPunct="1">
              <a:lnSpc>
                <a:spcPct val="90000"/>
              </a:lnSpc>
              <a:spcBef>
                <a:spcPts val="499"/>
              </a:spcBef>
              <a:spcAft>
                <a:spcPts val="0"/>
              </a:spcAft>
              <a:buClrTx/>
              <a:buSzTx/>
              <a:buFont typeface="Arial" panose="020B0604020202020204" pitchFamily="34" charset="0"/>
              <a:buNone/>
              <a:tabLst/>
              <a:defRPr/>
            </a:pPr>
            <a:endParaRPr kumimoji="0" lang="en-GB" sz="19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ndParaRPr>
          </a:p>
          <a:p>
            <a:pPr marL="45808" marR="0" lvl="1" indent="0" algn="just" defTabSz="912114" rtl="0" eaLnBrk="1" fontAlgn="auto" latinLnBrk="0" hangingPunct="1">
              <a:lnSpc>
                <a:spcPct val="90000"/>
              </a:lnSpc>
              <a:spcBef>
                <a:spcPts val="499"/>
              </a:spcBef>
              <a:spcAft>
                <a:spcPts val="0"/>
              </a:spcAft>
              <a:buClrTx/>
              <a:buSzTx/>
              <a:buFont typeface="Arial" panose="020B0604020202020204" pitchFamily="34" charset="0"/>
              <a:buNone/>
              <a:tabLst/>
              <a:defRPr/>
            </a:pPr>
            <a:endParaRPr kumimoji="0" lang="en-GB" sz="19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ndParaRPr>
          </a:p>
          <a:p>
            <a:pPr marL="387851" marR="0" lvl="1" indent="-342043" algn="just" defTabSz="912114" rtl="0" eaLnBrk="1" fontAlgn="auto" latinLnBrk="0" hangingPunct="1">
              <a:lnSpc>
                <a:spcPct val="90000"/>
              </a:lnSpc>
              <a:spcBef>
                <a:spcPts val="499"/>
              </a:spcBef>
              <a:spcAft>
                <a:spcPts val="0"/>
              </a:spcAft>
              <a:buClrTx/>
              <a:buSzTx/>
              <a:buFont typeface="Arial" panose="020B0604020202020204" pitchFamily="34" charset="0"/>
              <a:buChar char="•"/>
              <a:tabLst/>
              <a:defRPr/>
            </a:pPr>
            <a:endParaRPr kumimoji="0" lang="en-GB" sz="19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ndParaRPr>
          </a:p>
          <a:p>
            <a:pPr marL="387851" marR="0" lvl="1" indent="-342043" algn="just" defTabSz="912114" rtl="0" eaLnBrk="1" fontAlgn="auto" latinLnBrk="0" hangingPunct="1">
              <a:lnSpc>
                <a:spcPct val="90000"/>
              </a:lnSpc>
              <a:spcBef>
                <a:spcPts val="499"/>
              </a:spcBef>
              <a:spcAft>
                <a:spcPts val="0"/>
              </a:spcAft>
              <a:buClrTx/>
              <a:buSzTx/>
              <a:buFont typeface="Arial" panose="020B0604020202020204" pitchFamily="34" charset="0"/>
              <a:buChar char="•"/>
              <a:tabLst/>
              <a:defRPr/>
            </a:pPr>
            <a:endParaRPr kumimoji="0" lang="en-GB" sz="19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ndParaRPr>
          </a:p>
          <a:p>
            <a:pPr marL="45808" marR="0" lvl="1" indent="0" algn="just" defTabSz="912114" rtl="0" eaLnBrk="1" fontAlgn="auto" latinLnBrk="0" hangingPunct="1">
              <a:lnSpc>
                <a:spcPct val="90000"/>
              </a:lnSpc>
              <a:spcBef>
                <a:spcPts val="499"/>
              </a:spcBef>
              <a:spcAft>
                <a:spcPts val="0"/>
              </a:spcAft>
              <a:buClrTx/>
              <a:buSzTx/>
              <a:buFont typeface="Arial" panose="020B0604020202020204" pitchFamily="34" charset="0"/>
              <a:buNone/>
              <a:tabLst/>
              <a:defRPr/>
            </a:pPr>
            <a:endParaRPr kumimoji="0" lang="en-GB" sz="19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ndParaRPr>
          </a:p>
          <a:p>
            <a:pPr marL="387851" marR="0" lvl="1" indent="-342043" algn="just" defTabSz="912114" rtl="0" eaLnBrk="1" fontAlgn="auto" latinLnBrk="0" hangingPunct="1">
              <a:lnSpc>
                <a:spcPct val="90000"/>
              </a:lnSpc>
              <a:spcBef>
                <a:spcPts val="499"/>
              </a:spcBef>
              <a:spcAft>
                <a:spcPts val="0"/>
              </a:spcAft>
              <a:buClrTx/>
              <a:buSzTx/>
              <a:buFont typeface="Arial" panose="020B0604020202020204" pitchFamily="34" charset="0"/>
              <a:buChar char="•"/>
              <a:tabLst/>
              <a:defRPr/>
            </a:pPr>
            <a:endParaRPr kumimoji="0" lang="en-GB" sz="19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ndParaRPr>
          </a:p>
          <a:p>
            <a:pPr marL="45808" marR="0" lvl="1" indent="0" algn="just" defTabSz="912114" rtl="0" eaLnBrk="1" fontAlgn="auto" latinLnBrk="0" hangingPunct="1">
              <a:lnSpc>
                <a:spcPct val="90000"/>
              </a:lnSpc>
              <a:spcBef>
                <a:spcPts val="499"/>
              </a:spcBef>
              <a:spcAft>
                <a:spcPts val="0"/>
              </a:spcAft>
              <a:buClrTx/>
              <a:buSzTx/>
              <a:buFont typeface="Arial" panose="020B0604020202020204" pitchFamily="34" charset="0"/>
              <a:buNone/>
              <a:tabLst/>
              <a:defRPr/>
            </a:pPr>
            <a:endParaRPr kumimoji="0" lang="en-GB" sz="19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ndParaRPr>
          </a:p>
          <a:p>
            <a:pPr marL="387851" marR="0" lvl="1" indent="-342043" algn="just" defTabSz="912114" rtl="0" eaLnBrk="1" fontAlgn="auto" latinLnBrk="0" hangingPunct="1">
              <a:lnSpc>
                <a:spcPct val="90000"/>
              </a:lnSpc>
              <a:spcBef>
                <a:spcPts val="499"/>
              </a:spcBef>
              <a:spcAft>
                <a:spcPts val="0"/>
              </a:spcAft>
              <a:buClrTx/>
              <a:buSzTx/>
              <a:buFont typeface="Arial" panose="020B0604020202020204" pitchFamily="34" charset="0"/>
              <a:buChar char="•"/>
              <a:tabLst/>
              <a:defRPr/>
            </a:pPr>
            <a:endParaRPr kumimoji="0" lang="en-GB" sz="19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ndParaRPr>
          </a:p>
          <a:p>
            <a:pPr marL="387851" marR="0" lvl="1" indent="-342043" algn="just" defTabSz="912114" rtl="0" eaLnBrk="1" fontAlgn="auto" latinLnBrk="0" hangingPunct="1">
              <a:lnSpc>
                <a:spcPct val="90000"/>
              </a:lnSpc>
              <a:spcBef>
                <a:spcPts val="499"/>
              </a:spcBef>
              <a:spcAft>
                <a:spcPts val="0"/>
              </a:spcAft>
              <a:buClrTx/>
              <a:buSzTx/>
              <a:buFont typeface="Arial" panose="020B0604020202020204" pitchFamily="34" charset="0"/>
              <a:buChar char="•"/>
              <a:tabLst/>
              <a:defRPr/>
            </a:pPr>
            <a:endParaRPr kumimoji="0" lang="en-GB" sz="19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ndParaRPr>
          </a:p>
          <a:p>
            <a:pPr marL="387851" marR="0" lvl="1" indent="-342043" algn="just" defTabSz="912114" rtl="0" eaLnBrk="1" fontAlgn="auto" latinLnBrk="0" hangingPunct="1">
              <a:lnSpc>
                <a:spcPct val="90000"/>
              </a:lnSpc>
              <a:spcBef>
                <a:spcPts val="499"/>
              </a:spcBef>
              <a:spcAft>
                <a:spcPts val="0"/>
              </a:spcAft>
              <a:buClrTx/>
              <a:buSzTx/>
              <a:buFont typeface="Arial" panose="020B0604020202020204" pitchFamily="34" charset="0"/>
              <a:buChar char="•"/>
              <a:tabLst/>
              <a:defRPr/>
            </a:pPr>
            <a:endParaRPr kumimoji="0" lang="en-GB" sz="19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ndParaRPr>
          </a:p>
          <a:p>
            <a:pPr marL="387851" marR="0" lvl="1" indent="-342043" algn="just" defTabSz="912114" rtl="0" eaLnBrk="1" fontAlgn="auto" latinLnBrk="0" hangingPunct="1">
              <a:lnSpc>
                <a:spcPct val="90000"/>
              </a:lnSpc>
              <a:spcBef>
                <a:spcPts val="499"/>
              </a:spcBef>
              <a:spcAft>
                <a:spcPts val="0"/>
              </a:spcAft>
              <a:buClrTx/>
              <a:buSzTx/>
              <a:buFont typeface="Arial" panose="020B0604020202020204" pitchFamily="34" charset="0"/>
              <a:buChar char="•"/>
              <a:tabLst/>
              <a:defRPr/>
            </a:pPr>
            <a:endParaRPr kumimoji="0" lang="en-GB" sz="19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ndParaRPr>
          </a:p>
          <a:p>
            <a:pPr marL="387851" marR="0" lvl="1" indent="-342043" algn="just" defTabSz="912114" rtl="0" eaLnBrk="1" fontAlgn="auto" latinLnBrk="0" hangingPunct="1">
              <a:lnSpc>
                <a:spcPct val="90000"/>
              </a:lnSpc>
              <a:spcBef>
                <a:spcPts val="499"/>
              </a:spcBef>
              <a:spcAft>
                <a:spcPts val="0"/>
              </a:spcAft>
              <a:buClrTx/>
              <a:buSzTx/>
              <a:buFont typeface="Arial" panose="020B0604020202020204" pitchFamily="34" charset="0"/>
              <a:buChar char="•"/>
              <a:tabLst/>
              <a:defRPr/>
            </a:pPr>
            <a:endParaRPr kumimoji="0" lang="en-GB" sz="19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ndParaRPr>
          </a:p>
          <a:p>
            <a:pPr marL="387851" marR="0" lvl="1" indent="-342043" algn="just" defTabSz="912114" rtl="0" eaLnBrk="1" fontAlgn="auto" latinLnBrk="0" hangingPunct="1">
              <a:lnSpc>
                <a:spcPct val="90000"/>
              </a:lnSpc>
              <a:spcBef>
                <a:spcPts val="499"/>
              </a:spcBef>
              <a:spcAft>
                <a:spcPts val="0"/>
              </a:spcAft>
              <a:buClrTx/>
              <a:buSzTx/>
              <a:buFont typeface="Arial" panose="020B0604020202020204" pitchFamily="34" charset="0"/>
              <a:buChar char="•"/>
              <a:tabLst/>
              <a:defRPr/>
            </a:pPr>
            <a:endParaRPr kumimoji="0" lang="en-GB" sz="19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ndParaRPr>
          </a:p>
          <a:p>
            <a:pPr marL="387851" marR="0" lvl="1" indent="-342043" algn="just" defTabSz="912114" rtl="0" eaLnBrk="1" fontAlgn="auto" latinLnBrk="0" hangingPunct="1">
              <a:lnSpc>
                <a:spcPct val="90000"/>
              </a:lnSpc>
              <a:spcBef>
                <a:spcPts val="499"/>
              </a:spcBef>
              <a:spcAft>
                <a:spcPts val="0"/>
              </a:spcAft>
              <a:buClrTx/>
              <a:buSzTx/>
              <a:buFont typeface="Arial" panose="020B0604020202020204" pitchFamily="34" charset="0"/>
              <a:buChar char="•"/>
              <a:tabLst/>
              <a:defRPr/>
            </a:pPr>
            <a:endParaRPr kumimoji="0" lang="en-GB" sz="19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ndParaRPr>
          </a:p>
          <a:p>
            <a:pPr marL="454917" marR="0" lvl="1" indent="0" algn="just" defTabSz="912114" rtl="0" eaLnBrk="1" fontAlgn="auto" latinLnBrk="0" hangingPunct="1">
              <a:lnSpc>
                <a:spcPct val="90000"/>
              </a:lnSpc>
              <a:spcBef>
                <a:spcPts val="499"/>
              </a:spcBef>
              <a:spcAft>
                <a:spcPts val="0"/>
              </a:spcAft>
              <a:buClrTx/>
              <a:buSzTx/>
              <a:buFont typeface="Arial" panose="020B0604020202020204" pitchFamily="34" charset="0"/>
              <a:buNone/>
              <a:tabLst/>
              <a:defRPr/>
            </a:pPr>
            <a:endParaRPr kumimoji="0" lang="en-ZA" sz="19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ndParaRPr>
          </a:p>
          <a:p>
            <a:pPr marL="228029" marR="0" lvl="0" indent="-228029" algn="l" defTabSz="912114" rtl="0" eaLnBrk="1" fontAlgn="auto" latinLnBrk="0" hangingPunct="1">
              <a:lnSpc>
                <a:spcPct val="90000"/>
              </a:lnSpc>
              <a:spcBef>
                <a:spcPts val="998"/>
              </a:spcBef>
              <a:spcAft>
                <a:spcPts val="0"/>
              </a:spcAft>
              <a:buClrTx/>
              <a:buSzTx/>
              <a:buFont typeface="Arial" panose="020B0604020202020204" pitchFamily="34" charset="0"/>
              <a:buChar char="•"/>
              <a:tabLst/>
              <a:defRPr/>
            </a:pPr>
            <a:endParaRPr kumimoji="0" lang="en-US" sz="19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ndParaRPr>
          </a:p>
          <a:p>
            <a:pPr marL="228029" marR="0" lvl="0" indent="-228029" algn="l" defTabSz="912114" rtl="0" eaLnBrk="1" fontAlgn="auto" latinLnBrk="0" hangingPunct="1">
              <a:lnSpc>
                <a:spcPct val="90000"/>
              </a:lnSpc>
              <a:spcBef>
                <a:spcPts val="998"/>
              </a:spcBef>
              <a:spcAft>
                <a:spcPts val="0"/>
              </a:spcAft>
              <a:buClrTx/>
              <a:buSzTx/>
              <a:buFont typeface="Arial" panose="020B0604020202020204" pitchFamily="34" charset="0"/>
              <a:buChar char="•"/>
              <a:tabLst/>
              <a:defRPr/>
            </a:pPr>
            <a:endParaRPr kumimoji="0" lang="en-US" sz="19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ndParaRPr>
          </a:p>
          <a:p>
            <a:pPr marL="228029" marR="0" lvl="0" indent="-228029" algn="l" defTabSz="912114" rtl="0" eaLnBrk="1" fontAlgn="auto" latinLnBrk="0" hangingPunct="1">
              <a:lnSpc>
                <a:spcPct val="90000"/>
              </a:lnSpc>
              <a:spcBef>
                <a:spcPts val="998"/>
              </a:spcBef>
              <a:spcAft>
                <a:spcPts val="0"/>
              </a:spcAft>
              <a:buClrTx/>
              <a:buSzTx/>
              <a:buFont typeface="Arial" panose="020B0604020202020204" pitchFamily="34" charset="0"/>
              <a:buChar char="•"/>
              <a:tabLst/>
              <a:defRPr/>
            </a:pPr>
            <a:endParaRPr kumimoji="0" lang="en-US" sz="19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ndParaRPr>
          </a:p>
          <a:p>
            <a:pPr marL="228029" marR="0" lvl="0" indent="-228029" algn="l" defTabSz="912114" rtl="0" eaLnBrk="1" fontAlgn="auto" latinLnBrk="0" hangingPunct="1">
              <a:lnSpc>
                <a:spcPct val="90000"/>
              </a:lnSpc>
              <a:spcBef>
                <a:spcPts val="998"/>
              </a:spcBef>
              <a:spcAft>
                <a:spcPts val="0"/>
              </a:spcAft>
              <a:buClrTx/>
              <a:buSzTx/>
              <a:buFont typeface="Arial" panose="020B0604020202020204" pitchFamily="34" charset="0"/>
              <a:buChar char="•"/>
              <a:tabLst/>
              <a:defRPr/>
            </a:pPr>
            <a:endParaRPr kumimoji="0" lang="en-US" sz="19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ndParaRPr>
          </a:p>
          <a:p>
            <a:pPr marL="228029" marR="0" lvl="0" indent="-228029" algn="l" defTabSz="912114" rtl="0" eaLnBrk="1" fontAlgn="auto" latinLnBrk="0" hangingPunct="1">
              <a:lnSpc>
                <a:spcPct val="90000"/>
              </a:lnSpc>
              <a:spcBef>
                <a:spcPts val="998"/>
              </a:spcBef>
              <a:spcAft>
                <a:spcPts val="0"/>
              </a:spcAft>
              <a:buClrTx/>
              <a:buSzTx/>
              <a:buFont typeface="Arial" panose="020B0604020202020204" pitchFamily="34" charset="0"/>
              <a:buChar char="•"/>
              <a:tabLst/>
              <a:defRPr/>
            </a:pPr>
            <a:endParaRPr kumimoji="0" lang="en-US" sz="19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ndParaRPr>
          </a:p>
          <a:p>
            <a:pPr marL="228029" marR="0" lvl="0" indent="-228029" algn="l" defTabSz="912114" rtl="0" eaLnBrk="1" fontAlgn="auto" latinLnBrk="0" hangingPunct="1">
              <a:lnSpc>
                <a:spcPct val="90000"/>
              </a:lnSpc>
              <a:spcBef>
                <a:spcPts val="998"/>
              </a:spcBef>
              <a:spcAft>
                <a:spcPts val="0"/>
              </a:spcAft>
              <a:buClrTx/>
              <a:buSzTx/>
              <a:buFont typeface="Arial" panose="020B0604020202020204" pitchFamily="34" charset="0"/>
              <a:buChar char="•"/>
              <a:tabLst/>
              <a:defRPr/>
            </a:pPr>
            <a:endParaRPr kumimoji="0" lang="en-US" sz="19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ndParaRPr>
          </a:p>
          <a:p>
            <a:pPr marL="228029" marR="0" lvl="0" indent="-228029" algn="l" defTabSz="912114" rtl="0" eaLnBrk="1" fontAlgn="auto" latinLnBrk="0" hangingPunct="1">
              <a:lnSpc>
                <a:spcPct val="90000"/>
              </a:lnSpc>
              <a:spcBef>
                <a:spcPts val="998"/>
              </a:spcBef>
              <a:spcAft>
                <a:spcPts val="0"/>
              </a:spcAft>
              <a:buClrTx/>
              <a:buSzTx/>
              <a:buFont typeface="Arial" panose="020B0604020202020204" pitchFamily="34" charset="0"/>
              <a:buChar char="•"/>
              <a:tabLst/>
              <a:defRPr/>
            </a:pPr>
            <a:endParaRPr kumimoji="0" lang="en-US" sz="19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ndParaRPr>
          </a:p>
          <a:p>
            <a:pPr marL="228029" marR="0" lvl="0" indent="-228029" algn="l" defTabSz="912114" rtl="0" eaLnBrk="1" fontAlgn="auto" latinLnBrk="0" hangingPunct="1">
              <a:lnSpc>
                <a:spcPct val="90000"/>
              </a:lnSpc>
              <a:spcBef>
                <a:spcPts val="998"/>
              </a:spcBef>
              <a:spcAft>
                <a:spcPts val="0"/>
              </a:spcAft>
              <a:buClrTx/>
              <a:buSzTx/>
              <a:buFont typeface="Arial" panose="020B0604020202020204" pitchFamily="34" charset="0"/>
              <a:buChar char="•"/>
              <a:tabLst/>
              <a:defRPr/>
            </a:pPr>
            <a:endParaRPr kumimoji="0" lang="en-US" sz="19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ndParaRPr>
          </a:p>
        </p:txBody>
      </p:sp>
    </p:spTree>
    <p:extLst>
      <p:ext uri="{BB962C8B-B14F-4D97-AF65-F5344CB8AC3E}">
        <p14:creationId xmlns:p14="http://schemas.microsoft.com/office/powerpoint/2010/main" xmlns="" val="24295666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3D097443-18E9-4C68-A95F-7E7A29FAC01D}"/>
              </a:ext>
            </a:extLst>
          </p:cNvPr>
          <p:cNvSpPr>
            <a:spLocks noGrp="1"/>
          </p:cNvSpPr>
          <p:nvPr>
            <p:ph type="sldNum" sz="quarter" idx="12"/>
          </p:nvPr>
        </p:nvSpPr>
        <p:spPr/>
        <p:txBody>
          <a:bodyPr/>
          <a:lstStyle/>
          <a:p>
            <a:pPr marL="0" marR="0" lvl="0" indent="0" algn="r" defTabSz="456057" rtl="0" eaLnBrk="1" fontAlgn="base" latinLnBrk="0" hangingPunct="1">
              <a:lnSpc>
                <a:spcPct val="100000"/>
              </a:lnSpc>
              <a:spcBef>
                <a:spcPct val="0"/>
              </a:spcBef>
              <a:spcAft>
                <a:spcPct val="0"/>
              </a:spcAft>
              <a:buClrTx/>
              <a:buSzTx/>
              <a:buFontTx/>
              <a:buNone/>
              <a:tabLst/>
              <a:defRPr/>
            </a:pPr>
            <a:fld id="{6BEAD508-187F-9C41-8168-FD791BBC9830}" type="slidenum">
              <a:rPr kumimoji="0" lang="en-US" sz="1197" b="0" i="0" u="none" strike="noStrike" kern="1200" cap="none" spc="0" normalizeH="0" baseline="0" noProof="0">
                <a:ln>
                  <a:noFill/>
                </a:ln>
                <a:solidFill>
                  <a:prstClr val="black"/>
                </a:solidFill>
                <a:effectLst/>
                <a:uLnTx/>
                <a:uFillTx/>
                <a:latin typeface="Calibri" panose="020F0502020204030204"/>
                <a:ea typeface="MS PGothic" panose="020B0600070205080204" pitchFamily="34" charset="-128"/>
                <a:cs typeface="+mn-cs"/>
              </a:rPr>
              <a:pPr marL="0" marR="0" lvl="0" indent="0" algn="r" defTabSz="456057" rtl="0" eaLnBrk="1" fontAlgn="base" latinLnBrk="0" hangingPunct="1">
                <a:lnSpc>
                  <a:spcPct val="100000"/>
                </a:lnSpc>
                <a:spcBef>
                  <a:spcPct val="0"/>
                </a:spcBef>
                <a:spcAft>
                  <a:spcPct val="0"/>
                </a:spcAft>
                <a:buClrTx/>
                <a:buSzTx/>
                <a:buFontTx/>
                <a:buNone/>
                <a:tabLst/>
                <a:defRPr/>
              </a:pPr>
              <a:t>54</a:t>
            </a:fld>
            <a:endParaRPr kumimoji="0" lang="en-US" sz="1197"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endParaRPr>
          </a:p>
        </p:txBody>
      </p:sp>
      <p:sp>
        <p:nvSpPr>
          <p:cNvPr id="6" name="Subtitle 2">
            <a:extLst>
              <a:ext uri="{FF2B5EF4-FFF2-40B4-BE49-F238E27FC236}">
                <a16:creationId xmlns:a16="http://schemas.microsoft.com/office/drawing/2014/main" xmlns="" id="{3D9A354D-7294-42F1-B2A4-0E30A3EEF3AE}"/>
              </a:ext>
            </a:extLst>
          </p:cNvPr>
          <p:cNvSpPr>
            <a:spLocks noGrp="1"/>
          </p:cNvSpPr>
          <p:nvPr>
            <p:ph idx="1"/>
          </p:nvPr>
        </p:nvSpPr>
        <p:spPr>
          <a:xfrm>
            <a:off x="0" y="1107152"/>
            <a:ext cx="9144000" cy="1075609"/>
          </a:xfrm>
        </p:spPr>
        <p:txBody>
          <a:bodyPr>
            <a:noAutofit/>
          </a:bodyPr>
          <a:lstStyle/>
          <a:p>
            <a:pPr marL="0" lvl="1" indent="0" algn="just">
              <a:buNone/>
            </a:pPr>
            <a:r>
              <a:rPr lang="en-GB" sz="1700" dirty="0">
                <a:latin typeface="Century Gothic" panose="020B0502020202020204" pitchFamily="34" charset="0"/>
              </a:rPr>
              <a:t>The Total procurement expenditure on goods and services from 1 April 2020 to 31 March 2021 amounted to </a:t>
            </a:r>
            <a:r>
              <a:rPr lang="en-US" sz="1700" dirty="0">
                <a:latin typeface="Century Gothic" panose="020B0502020202020204" pitchFamily="34" charset="0"/>
              </a:rPr>
              <a:t>R47 643 764</a:t>
            </a:r>
            <a:r>
              <a:rPr lang="en-ZA" sz="1700" dirty="0">
                <a:latin typeface="Century Gothic" panose="020B0502020202020204" pitchFamily="34" charset="0"/>
              </a:rPr>
              <a:t>.</a:t>
            </a:r>
          </a:p>
          <a:p>
            <a:pPr marL="0" lvl="1" indent="0" algn="just">
              <a:buNone/>
            </a:pPr>
            <a:r>
              <a:rPr lang="en-GB" sz="1700" dirty="0">
                <a:latin typeface="Century Gothic" panose="020B0502020202020204" pitchFamily="34" charset="0"/>
              </a:rPr>
              <a:t>The procurement expenditure on </a:t>
            </a:r>
            <a:r>
              <a:rPr lang="en-ZA" sz="1700" dirty="0">
                <a:latin typeface="Century Gothic" panose="020B0502020202020204" pitchFamily="34" charset="0"/>
              </a:rPr>
              <a:t>SMMEs, Black, Women and Youth Owned Companies is depicted below </a:t>
            </a:r>
            <a:r>
              <a:rPr lang="en-GB" sz="1700" dirty="0">
                <a:latin typeface="Century Gothic" panose="020B0502020202020204" pitchFamily="34" charset="0"/>
              </a:rPr>
              <a:t>as follows:</a:t>
            </a:r>
            <a:endParaRPr lang="en-ZA" sz="1700" dirty="0">
              <a:latin typeface="Century Gothic" panose="020B0502020202020204" pitchFamily="34" charset="0"/>
            </a:endParaRPr>
          </a:p>
          <a:p>
            <a:pPr marL="0" lvl="1" indent="0" algn="just">
              <a:buNone/>
            </a:pPr>
            <a:endParaRPr lang="en-ZA" sz="1700" b="1" dirty="0">
              <a:latin typeface="Century Gothic" panose="020B0502020202020204" pitchFamily="34" charset="0"/>
            </a:endParaRPr>
          </a:p>
        </p:txBody>
      </p:sp>
      <p:graphicFrame>
        <p:nvGraphicFramePr>
          <p:cNvPr id="9" name="Table 8">
            <a:extLst>
              <a:ext uri="{FF2B5EF4-FFF2-40B4-BE49-F238E27FC236}">
                <a16:creationId xmlns:a16="http://schemas.microsoft.com/office/drawing/2014/main" xmlns="" id="{C6DBE052-02A8-2449-92B7-E3BFAA813AAE}"/>
              </a:ext>
            </a:extLst>
          </p:cNvPr>
          <p:cNvGraphicFramePr>
            <a:graphicFrameLocks noGrp="1"/>
          </p:cNvGraphicFramePr>
          <p:nvPr>
            <p:extLst>
              <p:ext uri="{D42A27DB-BD31-4B8C-83A1-F6EECF244321}">
                <p14:modId xmlns:p14="http://schemas.microsoft.com/office/powerpoint/2010/main" xmlns="" val="1857616659"/>
              </p:ext>
            </p:extLst>
          </p:nvPr>
        </p:nvGraphicFramePr>
        <p:xfrm>
          <a:off x="68826" y="2296623"/>
          <a:ext cx="8947355" cy="2122153"/>
        </p:xfrm>
        <a:graphic>
          <a:graphicData uri="http://schemas.openxmlformats.org/drawingml/2006/table">
            <a:tbl>
              <a:tblPr firstRow="1" bandRow="1">
                <a:tableStyleId>{5C22544A-7EE6-4342-B048-85BDC9FD1C3A}</a:tableStyleId>
              </a:tblPr>
              <a:tblGrid>
                <a:gridCol w="1953830">
                  <a:extLst>
                    <a:ext uri="{9D8B030D-6E8A-4147-A177-3AD203B41FA5}">
                      <a16:colId xmlns:a16="http://schemas.microsoft.com/office/drawing/2014/main" xmlns="" val="20000"/>
                    </a:ext>
                  </a:extLst>
                </a:gridCol>
                <a:gridCol w="1801302">
                  <a:extLst>
                    <a:ext uri="{9D8B030D-6E8A-4147-A177-3AD203B41FA5}">
                      <a16:colId xmlns:a16="http://schemas.microsoft.com/office/drawing/2014/main" xmlns="" val="20001"/>
                    </a:ext>
                  </a:extLst>
                </a:gridCol>
                <a:gridCol w="1709232">
                  <a:extLst>
                    <a:ext uri="{9D8B030D-6E8A-4147-A177-3AD203B41FA5}">
                      <a16:colId xmlns:a16="http://schemas.microsoft.com/office/drawing/2014/main" xmlns="" val="20002"/>
                    </a:ext>
                  </a:extLst>
                </a:gridCol>
                <a:gridCol w="1702538">
                  <a:extLst>
                    <a:ext uri="{9D8B030D-6E8A-4147-A177-3AD203B41FA5}">
                      <a16:colId xmlns:a16="http://schemas.microsoft.com/office/drawing/2014/main" xmlns="" val="20003"/>
                    </a:ext>
                  </a:extLst>
                </a:gridCol>
                <a:gridCol w="1780453">
                  <a:extLst>
                    <a:ext uri="{9D8B030D-6E8A-4147-A177-3AD203B41FA5}">
                      <a16:colId xmlns:a16="http://schemas.microsoft.com/office/drawing/2014/main" xmlns="" val="1184478447"/>
                    </a:ext>
                  </a:extLst>
                </a:gridCol>
              </a:tblGrid>
              <a:tr h="155029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TOTAL</a:t>
                      </a:r>
                      <a:r>
                        <a:rPr lang="en-US" sz="1600" baseline="0" dirty="0">
                          <a:latin typeface="Arial" panose="020B0604020202020204" pitchFamily="34" charset="0"/>
                          <a:cs typeface="Arial" panose="020B0604020202020204" pitchFamily="34" charset="0"/>
                        </a:rPr>
                        <a:t> PROCUREMENT</a:t>
                      </a:r>
                    </a:p>
                    <a:p>
                      <a:pPr marL="0" marR="0" indent="0" algn="ctr" defTabSz="457200" rtl="0" eaLnBrk="1" fontAlgn="auto" latinLnBrk="0" hangingPunct="1">
                        <a:lnSpc>
                          <a:spcPct val="100000"/>
                        </a:lnSpc>
                        <a:spcBef>
                          <a:spcPts val="0"/>
                        </a:spcBef>
                        <a:spcAft>
                          <a:spcPts val="0"/>
                        </a:spcAft>
                        <a:buClrTx/>
                        <a:buSzTx/>
                        <a:buFontTx/>
                        <a:buNone/>
                        <a:tabLst/>
                        <a:defRPr/>
                      </a:pPr>
                      <a:r>
                        <a:rPr lang="en-US" sz="1600" baseline="0" dirty="0">
                          <a:latin typeface="Arial" panose="020B0604020202020204" pitchFamily="34" charset="0"/>
                          <a:cs typeface="Arial" panose="020B0604020202020204" pitchFamily="34" charset="0"/>
                        </a:rPr>
                        <a:t>EXPENDITURE</a:t>
                      </a:r>
                      <a:endParaRPr lang="en-US" sz="1600" dirty="0">
                        <a:latin typeface="Arial" panose="020B0604020202020204" pitchFamily="34" charset="0"/>
                        <a:cs typeface="Arial" panose="020B0604020202020204" pitchFamily="34" charset="0"/>
                      </a:endParaRPr>
                    </a:p>
                  </a:txBody>
                  <a:tcPr marL="91207" marR="91207" marT="45488" marB="45488"/>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TOTAL EXPENDITURE ON SMME COMPANIES</a:t>
                      </a:r>
                    </a:p>
                    <a:p>
                      <a:pPr algn="ctr"/>
                      <a:endParaRPr lang="en-US" sz="1600" dirty="0">
                        <a:latin typeface="Arial" panose="020B0604020202020204" pitchFamily="34" charset="0"/>
                        <a:cs typeface="Arial" panose="020B0604020202020204" pitchFamily="34" charset="0"/>
                      </a:endParaRPr>
                    </a:p>
                  </a:txBody>
                  <a:tcPr marL="91207" marR="91207" marT="45488" marB="45488"/>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TOTAL EXPENDITURE ON BLACK COMPANIES</a:t>
                      </a:r>
                    </a:p>
                    <a:p>
                      <a:pPr algn="ctr"/>
                      <a:endParaRPr lang="en-US" sz="1600" dirty="0">
                        <a:latin typeface="Arial" panose="020B0604020202020204" pitchFamily="34" charset="0"/>
                        <a:cs typeface="Arial" panose="020B0604020202020204" pitchFamily="34" charset="0"/>
                      </a:endParaRPr>
                    </a:p>
                  </a:txBody>
                  <a:tcPr marL="91207" marR="91207" marT="45488" marB="45488"/>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TOTAL EXPENDITURE ON WOMAN OWNED COMPANIES</a:t>
                      </a:r>
                    </a:p>
                  </a:txBody>
                  <a:tcPr marL="91207" marR="91207" marT="45488" marB="45488"/>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TOTAL EXPENDITURE ON YOUTH OWNED COMPANIES</a:t>
                      </a:r>
                    </a:p>
                    <a:p>
                      <a:pPr marL="0" marR="0" indent="0" algn="ctr" defTabSz="457200" rtl="0" eaLnBrk="1" fontAlgn="auto" latinLnBrk="0" hangingPunct="1">
                        <a:lnSpc>
                          <a:spcPct val="100000"/>
                        </a:lnSpc>
                        <a:spcBef>
                          <a:spcPts val="0"/>
                        </a:spcBef>
                        <a:spcAft>
                          <a:spcPts val="0"/>
                        </a:spcAft>
                        <a:buClrTx/>
                        <a:buSzTx/>
                        <a:buFontTx/>
                        <a:buNone/>
                        <a:tabLst/>
                        <a:defRPr/>
                      </a:pPr>
                      <a:endParaRPr lang="en-US" sz="1600" dirty="0">
                        <a:latin typeface="Arial" panose="020B0604020202020204" pitchFamily="34" charset="0"/>
                        <a:cs typeface="Arial" panose="020B0604020202020204" pitchFamily="34" charset="0"/>
                      </a:endParaRPr>
                    </a:p>
                  </a:txBody>
                  <a:tcPr marL="91207" marR="91207" marT="45488" marB="45488"/>
                </a:tc>
                <a:extLst>
                  <a:ext uri="{0D108BD9-81ED-4DB2-BD59-A6C34878D82A}">
                    <a16:rowId xmlns:a16="http://schemas.microsoft.com/office/drawing/2014/main" xmlns="" val="10000"/>
                  </a:ext>
                </a:extLst>
              </a:tr>
              <a:tr h="568137">
                <a:tc>
                  <a:txBody>
                    <a:bodyPr/>
                    <a:lstStyle/>
                    <a:p>
                      <a:pPr algn="ctr" rtl="0" fontAlgn="ctr"/>
                      <a:r>
                        <a:rPr lang="en-US" sz="1600" b="1" i="0" u="none" strike="noStrike">
                          <a:solidFill>
                            <a:srgbClr val="000000"/>
                          </a:solidFill>
                          <a:effectLst/>
                          <a:latin typeface="Arial" panose="020B0604020202020204" pitchFamily="34" charset="0"/>
                        </a:rPr>
                        <a:t>R47 643 764</a:t>
                      </a:r>
                    </a:p>
                  </a:txBody>
                  <a:tcPr marL="7620" marR="7620" marT="7620" marB="0" anchor="ctr"/>
                </a:tc>
                <a:tc>
                  <a:txBody>
                    <a:bodyPr/>
                    <a:lstStyle/>
                    <a:p>
                      <a:pPr algn="ctr" rtl="0" fontAlgn="ctr"/>
                      <a:r>
                        <a:rPr lang="en-US" sz="1600" b="1" i="0" u="none" strike="noStrike">
                          <a:solidFill>
                            <a:srgbClr val="000000"/>
                          </a:solidFill>
                          <a:effectLst/>
                          <a:latin typeface="Arial" panose="020B0604020202020204" pitchFamily="34" charset="0"/>
                        </a:rPr>
                        <a:t>R18 960 682</a:t>
                      </a:r>
                    </a:p>
                  </a:txBody>
                  <a:tcPr marL="7620" marR="7620" marT="7620" marB="0" anchor="ctr"/>
                </a:tc>
                <a:tc>
                  <a:txBody>
                    <a:bodyPr/>
                    <a:lstStyle/>
                    <a:p>
                      <a:pPr algn="ctr" rtl="0" fontAlgn="ctr"/>
                      <a:r>
                        <a:rPr lang="en-US" sz="1600" b="1" i="0" u="none" strike="noStrike" dirty="0">
                          <a:solidFill>
                            <a:srgbClr val="000000"/>
                          </a:solidFill>
                          <a:effectLst/>
                          <a:latin typeface="Arial" panose="020B0604020202020204" pitchFamily="34" charset="0"/>
                        </a:rPr>
                        <a:t>R31 925 822</a:t>
                      </a:r>
                    </a:p>
                  </a:txBody>
                  <a:tcPr marL="7620" marR="7620" marT="7620" marB="0" anchor="ctr"/>
                </a:tc>
                <a:tc>
                  <a:txBody>
                    <a:bodyPr/>
                    <a:lstStyle/>
                    <a:p>
                      <a:pPr algn="ctr" rtl="0" fontAlgn="ctr"/>
                      <a:r>
                        <a:rPr lang="en-US" sz="1600" b="1" i="0" u="none" strike="noStrike" dirty="0">
                          <a:solidFill>
                            <a:srgbClr val="000000"/>
                          </a:solidFill>
                          <a:effectLst/>
                          <a:latin typeface="Arial" panose="020B0604020202020204" pitchFamily="34" charset="0"/>
                        </a:rPr>
                        <a:t>R15 072 225</a:t>
                      </a:r>
                    </a:p>
                  </a:txBody>
                  <a:tcPr marL="7620" marR="7620" marT="7620" marB="0" anchor="ctr"/>
                </a:tc>
                <a:tc>
                  <a:txBody>
                    <a:bodyPr/>
                    <a:lstStyle/>
                    <a:p>
                      <a:pPr algn="ctr" rtl="0" fontAlgn="ctr"/>
                      <a:r>
                        <a:rPr lang="en-US" sz="1600" b="1" i="0" u="none" strike="noStrike" dirty="0">
                          <a:solidFill>
                            <a:srgbClr val="000000"/>
                          </a:solidFill>
                          <a:effectLst/>
                          <a:latin typeface="Arial" panose="020B0604020202020204" pitchFamily="34" charset="0"/>
                        </a:rPr>
                        <a:t>R6 762 090</a:t>
                      </a:r>
                    </a:p>
                  </a:txBody>
                  <a:tcPr marL="7620" marR="7620" marT="7620" marB="0" anchor="ctr"/>
                </a:tc>
                <a:extLst>
                  <a:ext uri="{0D108BD9-81ED-4DB2-BD59-A6C34878D82A}">
                    <a16:rowId xmlns:a16="http://schemas.microsoft.com/office/drawing/2014/main" xmlns="" val="10001"/>
                  </a:ext>
                </a:extLst>
              </a:tr>
            </a:tbl>
          </a:graphicData>
        </a:graphic>
      </p:graphicFrame>
      <p:graphicFrame>
        <p:nvGraphicFramePr>
          <p:cNvPr id="10" name="Table 9">
            <a:extLst>
              <a:ext uri="{FF2B5EF4-FFF2-40B4-BE49-F238E27FC236}">
                <a16:creationId xmlns:a16="http://schemas.microsoft.com/office/drawing/2014/main" xmlns="" id="{126E3F9D-3366-E541-A148-607DA0A6559B}"/>
              </a:ext>
            </a:extLst>
          </p:cNvPr>
          <p:cNvGraphicFramePr>
            <a:graphicFrameLocks noGrp="1"/>
          </p:cNvGraphicFramePr>
          <p:nvPr>
            <p:extLst>
              <p:ext uri="{D42A27DB-BD31-4B8C-83A1-F6EECF244321}">
                <p14:modId xmlns:p14="http://schemas.microsoft.com/office/powerpoint/2010/main" xmlns="" val="2556061279"/>
              </p:ext>
            </p:extLst>
          </p:nvPr>
        </p:nvGraphicFramePr>
        <p:xfrm>
          <a:off x="68826" y="4480667"/>
          <a:ext cx="8947354" cy="1453655"/>
        </p:xfrm>
        <a:graphic>
          <a:graphicData uri="http://schemas.openxmlformats.org/drawingml/2006/table">
            <a:tbl>
              <a:tblPr firstRow="1" bandRow="1">
                <a:tableStyleId>{5C22544A-7EE6-4342-B048-85BDC9FD1C3A}</a:tableStyleId>
              </a:tblPr>
              <a:tblGrid>
                <a:gridCol w="1943682">
                  <a:extLst>
                    <a:ext uri="{9D8B030D-6E8A-4147-A177-3AD203B41FA5}">
                      <a16:colId xmlns:a16="http://schemas.microsoft.com/office/drawing/2014/main" xmlns="" val="20000"/>
                    </a:ext>
                  </a:extLst>
                </a:gridCol>
                <a:gridCol w="2603106">
                  <a:extLst>
                    <a:ext uri="{9D8B030D-6E8A-4147-A177-3AD203B41FA5}">
                      <a16:colId xmlns:a16="http://schemas.microsoft.com/office/drawing/2014/main" xmlns="" val="20001"/>
                    </a:ext>
                  </a:extLst>
                </a:gridCol>
                <a:gridCol w="2117790">
                  <a:extLst>
                    <a:ext uri="{9D8B030D-6E8A-4147-A177-3AD203B41FA5}">
                      <a16:colId xmlns:a16="http://schemas.microsoft.com/office/drawing/2014/main" xmlns="" val="20002"/>
                    </a:ext>
                  </a:extLst>
                </a:gridCol>
                <a:gridCol w="2282776">
                  <a:extLst>
                    <a:ext uri="{9D8B030D-6E8A-4147-A177-3AD203B41FA5}">
                      <a16:colId xmlns:a16="http://schemas.microsoft.com/office/drawing/2014/main" xmlns="" val="2664668599"/>
                    </a:ext>
                  </a:extLst>
                </a:gridCol>
              </a:tblGrid>
              <a:tr h="1063852">
                <a:tc>
                  <a:txBody>
                    <a:bodyPr/>
                    <a:lstStyle/>
                    <a:p>
                      <a:pPr algn="ctr"/>
                      <a:r>
                        <a:rPr lang="en-US" sz="1600" dirty="0">
                          <a:latin typeface="Gill Sans MT"/>
                          <a:cs typeface="Gill Sans MT"/>
                        </a:rPr>
                        <a:t>% EXPENDITURE ON SMME COMPANIES</a:t>
                      </a:r>
                    </a:p>
                  </a:txBody>
                  <a:tcPr marL="91207" marR="91207" marT="45488" marB="45488"/>
                </a:tc>
                <a:tc>
                  <a:txBody>
                    <a:bodyPr/>
                    <a:lstStyle/>
                    <a:p>
                      <a:pPr algn="ctr"/>
                      <a:r>
                        <a:rPr lang="en-US" sz="1600" dirty="0">
                          <a:latin typeface="Gill Sans MT"/>
                          <a:cs typeface="Gill Sans MT"/>
                        </a:rPr>
                        <a:t>%</a:t>
                      </a:r>
                      <a:r>
                        <a:rPr lang="en-US" sz="1600" baseline="0" dirty="0">
                          <a:latin typeface="Gill Sans MT"/>
                          <a:cs typeface="Gill Sans MT"/>
                        </a:rPr>
                        <a:t> EXPENDITURE ON BLACK OWNED COMPANIES </a:t>
                      </a:r>
                      <a:endParaRPr lang="en-US" sz="1600" dirty="0">
                        <a:latin typeface="Gill Sans MT"/>
                        <a:cs typeface="Gill Sans MT"/>
                      </a:endParaRPr>
                    </a:p>
                  </a:txBody>
                  <a:tcPr marL="91207" marR="91207" marT="45488" marB="45488"/>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latin typeface="Gill Sans MT"/>
                          <a:cs typeface="Gill Sans MT"/>
                        </a:rPr>
                        <a:t>%</a:t>
                      </a:r>
                      <a:r>
                        <a:rPr lang="en-US" sz="1600" baseline="0" dirty="0">
                          <a:latin typeface="Gill Sans MT"/>
                          <a:cs typeface="Gill Sans MT"/>
                        </a:rPr>
                        <a:t> EXPENDITURE ON WOMEN OWNED COMPANIES </a:t>
                      </a:r>
                      <a:endParaRPr lang="en-US" sz="1600" dirty="0">
                        <a:latin typeface="Gill Sans MT"/>
                        <a:cs typeface="Gill Sans MT"/>
                      </a:endParaRPr>
                    </a:p>
                  </a:txBody>
                  <a:tcPr marL="91207" marR="91207" marT="45488" marB="45488"/>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latin typeface="Gill Sans MT"/>
                          <a:cs typeface="Gill Sans MT"/>
                        </a:rPr>
                        <a:t>%</a:t>
                      </a:r>
                      <a:r>
                        <a:rPr lang="en-US" sz="1600" baseline="0" dirty="0">
                          <a:latin typeface="Gill Sans MT"/>
                          <a:cs typeface="Gill Sans MT"/>
                        </a:rPr>
                        <a:t> EXPENDITURE ON  YOUTH OWNED COMPANIES </a:t>
                      </a:r>
                      <a:endParaRPr lang="en-US" sz="1600" dirty="0">
                        <a:latin typeface="Gill Sans MT"/>
                        <a:cs typeface="Gill Sans MT"/>
                      </a:endParaRPr>
                    </a:p>
                  </a:txBody>
                  <a:tcPr marL="91207" marR="91207" marT="45488" marB="45488"/>
                </a:tc>
                <a:extLst>
                  <a:ext uri="{0D108BD9-81ED-4DB2-BD59-A6C34878D82A}">
                    <a16:rowId xmlns:a16="http://schemas.microsoft.com/office/drawing/2014/main" xmlns="" val="10000"/>
                  </a:ext>
                </a:extLst>
              </a:tr>
              <a:tr h="387319">
                <a:tc>
                  <a:txBody>
                    <a:bodyPr/>
                    <a:lstStyle/>
                    <a:p>
                      <a:pPr algn="ctr" rtl="0" fontAlgn="ctr"/>
                      <a:r>
                        <a:rPr lang="en-US" sz="1600" b="1" i="0" u="none" strike="noStrike">
                          <a:solidFill>
                            <a:srgbClr val="000000"/>
                          </a:solidFill>
                          <a:effectLst/>
                          <a:latin typeface="Arial" panose="020B0604020202020204" pitchFamily="34" charset="0"/>
                        </a:rPr>
                        <a:t>39,8%</a:t>
                      </a:r>
                    </a:p>
                  </a:txBody>
                  <a:tcPr marL="7620" marR="7620" marT="7620" marB="0" anchor="ctr"/>
                </a:tc>
                <a:tc>
                  <a:txBody>
                    <a:bodyPr/>
                    <a:lstStyle/>
                    <a:p>
                      <a:pPr algn="ctr" rtl="0" fontAlgn="ctr"/>
                      <a:r>
                        <a:rPr lang="en-US" sz="1600" b="1" i="0" u="none" strike="noStrike">
                          <a:solidFill>
                            <a:srgbClr val="000000"/>
                          </a:solidFill>
                          <a:effectLst/>
                          <a:latin typeface="Arial" panose="020B0604020202020204" pitchFamily="34" charset="0"/>
                        </a:rPr>
                        <a:t>67,0%</a:t>
                      </a:r>
                    </a:p>
                  </a:txBody>
                  <a:tcPr marL="7620" marR="7620" marT="7620" marB="0" anchor="ctr"/>
                </a:tc>
                <a:tc>
                  <a:txBody>
                    <a:bodyPr/>
                    <a:lstStyle/>
                    <a:p>
                      <a:pPr algn="ctr" rtl="0" fontAlgn="ctr"/>
                      <a:r>
                        <a:rPr lang="en-US" sz="1600" b="1" i="0" u="none" strike="noStrike">
                          <a:solidFill>
                            <a:srgbClr val="000000"/>
                          </a:solidFill>
                          <a:effectLst/>
                          <a:latin typeface="Arial" panose="020B0604020202020204" pitchFamily="34" charset="0"/>
                        </a:rPr>
                        <a:t>31,6%</a:t>
                      </a:r>
                    </a:p>
                  </a:txBody>
                  <a:tcPr marL="7620" marR="7620" marT="7620" marB="0" anchor="ctr"/>
                </a:tc>
                <a:tc>
                  <a:txBody>
                    <a:bodyPr/>
                    <a:lstStyle/>
                    <a:p>
                      <a:pPr algn="ctr" rtl="0" fontAlgn="ctr"/>
                      <a:r>
                        <a:rPr lang="en-US" sz="1600" b="1" i="0" u="none" strike="noStrike" dirty="0">
                          <a:solidFill>
                            <a:srgbClr val="000000"/>
                          </a:solidFill>
                          <a:effectLst/>
                          <a:latin typeface="Arial" panose="020B0604020202020204" pitchFamily="34" charset="0"/>
                        </a:rPr>
                        <a:t>14,2%</a:t>
                      </a:r>
                    </a:p>
                  </a:txBody>
                  <a:tcPr marL="7620" marR="7620" marT="7620" marB="0" anchor="ctr"/>
                </a:tc>
                <a:extLst>
                  <a:ext uri="{0D108BD9-81ED-4DB2-BD59-A6C34878D82A}">
                    <a16:rowId xmlns:a16="http://schemas.microsoft.com/office/drawing/2014/main" xmlns="" val="10001"/>
                  </a:ext>
                </a:extLst>
              </a:tr>
            </a:tbl>
          </a:graphicData>
        </a:graphic>
      </p:graphicFrame>
      <p:sp>
        <p:nvSpPr>
          <p:cNvPr id="7" name="Title 1">
            <a:extLst>
              <a:ext uri="{FF2B5EF4-FFF2-40B4-BE49-F238E27FC236}">
                <a16:creationId xmlns:a16="http://schemas.microsoft.com/office/drawing/2014/main" xmlns="" id="{E09D627D-5C9C-4628-87A8-C9A9F00C4D80}"/>
              </a:ext>
            </a:extLst>
          </p:cNvPr>
          <p:cNvSpPr txBox="1">
            <a:spLocks/>
          </p:cNvSpPr>
          <p:nvPr/>
        </p:nvSpPr>
        <p:spPr bwMode="auto">
          <a:xfrm>
            <a:off x="68826" y="122278"/>
            <a:ext cx="8436482" cy="7204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207" tIns="45604" rIns="91207" bIns="45604" numCol="1" anchor="ctr" anchorCtr="0" compatLnSpc="1">
            <a:prstTxWarp prst="textNoShape">
              <a:avLst/>
            </a:prstTxWarp>
          </a:bodyPr>
          <a:lstStyle>
            <a:lvl1pPr algn="l" defTabSz="457200" rtl="0" eaLnBrk="1" fontAlgn="base" hangingPunct="1">
              <a:spcBef>
                <a:spcPct val="0"/>
              </a:spcBef>
              <a:spcAft>
                <a:spcPct val="0"/>
              </a:spcAft>
              <a:defRPr sz="4400" b="1" kern="1200">
                <a:solidFill>
                  <a:srgbClr val="F36403"/>
                </a:solidFill>
                <a:latin typeface="Arial"/>
                <a:ea typeface="MS PGothic" pitchFamily="34" charset="-128"/>
                <a:cs typeface="Arial"/>
              </a:defRPr>
            </a:lvl1pPr>
            <a:lvl2pPr algn="l" defTabSz="457200" rtl="0" eaLnBrk="1" fontAlgn="base" hangingPunct="1">
              <a:spcBef>
                <a:spcPct val="0"/>
              </a:spcBef>
              <a:spcAft>
                <a:spcPct val="0"/>
              </a:spcAft>
              <a:defRPr sz="4400" b="1">
                <a:solidFill>
                  <a:srgbClr val="F36403"/>
                </a:solidFill>
                <a:latin typeface="Arial" pitchFamily="34" charset="0"/>
                <a:ea typeface="MS PGothic" pitchFamily="34" charset="-128"/>
                <a:cs typeface="Arial" pitchFamily="34" charset="0"/>
              </a:defRPr>
            </a:lvl2pPr>
            <a:lvl3pPr algn="l" defTabSz="457200" rtl="0" eaLnBrk="1" fontAlgn="base" hangingPunct="1">
              <a:spcBef>
                <a:spcPct val="0"/>
              </a:spcBef>
              <a:spcAft>
                <a:spcPct val="0"/>
              </a:spcAft>
              <a:defRPr sz="4400" b="1">
                <a:solidFill>
                  <a:srgbClr val="F36403"/>
                </a:solidFill>
                <a:latin typeface="Arial" pitchFamily="34" charset="0"/>
                <a:ea typeface="MS PGothic" pitchFamily="34" charset="-128"/>
                <a:cs typeface="Arial" pitchFamily="34" charset="0"/>
              </a:defRPr>
            </a:lvl3pPr>
            <a:lvl4pPr algn="l" defTabSz="457200" rtl="0" eaLnBrk="1" fontAlgn="base" hangingPunct="1">
              <a:spcBef>
                <a:spcPct val="0"/>
              </a:spcBef>
              <a:spcAft>
                <a:spcPct val="0"/>
              </a:spcAft>
              <a:defRPr sz="4400" b="1">
                <a:solidFill>
                  <a:srgbClr val="F36403"/>
                </a:solidFill>
                <a:latin typeface="Arial" pitchFamily="34" charset="0"/>
                <a:ea typeface="MS PGothic" pitchFamily="34" charset="-128"/>
                <a:cs typeface="Arial" pitchFamily="34" charset="0"/>
              </a:defRPr>
            </a:lvl4pPr>
            <a:lvl5pPr algn="l" defTabSz="457200" rtl="0" eaLnBrk="1" fontAlgn="base" hangingPunct="1">
              <a:spcBef>
                <a:spcPct val="0"/>
              </a:spcBef>
              <a:spcAft>
                <a:spcPct val="0"/>
              </a:spcAft>
              <a:defRPr sz="4400" b="1">
                <a:solidFill>
                  <a:srgbClr val="F36403"/>
                </a:solidFill>
                <a:latin typeface="Arial" pitchFamily="34" charset="0"/>
                <a:ea typeface="MS PGothic" pitchFamily="34" charset="-128"/>
                <a:cs typeface="Arial" pitchFamily="34" charset="0"/>
              </a:defRPr>
            </a:lvl5pPr>
            <a:lvl6pPr marL="457200" algn="l" defTabSz="457200" rtl="0" eaLnBrk="1" fontAlgn="base" hangingPunct="1">
              <a:spcBef>
                <a:spcPct val="0"/>
              </a:spcBef>
              <a:spcAft>
                <a:spcPct val="0"/>
              </a:spcAft>
              <a:defRPr b="1">
                <a:solidFill>
                  <a:srgbClr val="F36403"/>
                </a:solidFill>
                <a:latin typeface="Arial" pitchFamily="34" charset="0"/>
                <a:cs typeface="Arial" pitchFamily="34" charset="0"/>
              </a:defRPr>
            </a:lvl6pPr>
            <a:lvl7pPr marL="914400" algn="l" defTabSz="457200" rtl="0" eaLnBrk="1" fontAlgn="base" hangingPunct="1">
              <a:spcBef>
                <a:spcPct val="0"/>
              </a:spcBef>
              <a:spcAft>
                <a:spcPct val="0"/>
              </a:spcAft>
              <a:defRPr b="1">
                <a:solidFill>
                  <a:srgbClr val="F36403"/>
                </a:solidFill>
                <a:latin typeface="Arial" pitchFamily="34" charset="0"/>
                <a:cs typeface="Arial" pitchFamily="34" charset="0"/>
              </a:defRPr>
            </a:lvl7pPr>
            <a:lvl8pPr marL="1371600" algn="l" defTabSz="457200" rtl="0" eaLnBrk="1" fontAlgn="base" hangingPunct="1">
              <a:spcBef>
                <a:spcPct val="0"/>
              </a:spcBef>
              <a:spcAft>
                <a:spcPct val="0"/>
              </a:spcAft>
              <a:defRPr b="1">
                <a:solidFill>
                  <a:srgbClr val="F36403"/>
                </a:solidFill>
                <a:latin typeface="Arial" pitchFamily="34" charset="0"/>
                <a:cs typeface="Arial" pitchFamily="34" charset="0"/>
              </a:defRPr>
            </a:lvl8pPr>
            <a:lvl9pPr marL="1828800" algn="l" defTabSz="457200" rtl="0" eaLnBrk="1" fontAlgn="base" hangingPunct="1">
              <a:spcBef>
                <a:spcPct val="0"/>
              </a:spcBef>
              <a:spcAft>
                <a:spcPct val="0"/>
              </a:spcAft>
              <a:defRPr b="1">
                <a:solidFill>
                  <a:srgbClr val="F36403"/>
                </a:solidFill>
                <a:latin typeface="Arial" pitchFamily="34" charset="0"/>
                <a:cs typeface="Arial" pitchFamily="34" charset="0"/>
              </a:defRPr>
            </a:lvl9pPr>
          </a:lstStyle>
          <a:p>
            <a:pPr marL="0" marR="0" lvl="0" indent="0" algn="just" defTabSz="456057" rtl="0" eaLnBrk="1" fontAlgn="base" latinLnBrk="0" hangingPunct="1">
              <a:lnSpc>
                <a:spcPct val="100000"/>
              </a:lnSpc>
              <a:spcBef>
                <a:spcPct val="20000"/>
              </a:spcBef>
              <a:spcAft>
                <a:spcPct val="0"/>
              </a:spcAft>
              <a:buClr>
                <a:srgbClr val="F36403"/>
              </a:buClr>
              <a:buSzTx/>
              <a:buFontTx/>
              <a:buNone/>
              <a:tabLst/>
              <a:defRPr/>
            </a:pPr>
            <a:r>
              <a:rPr kumimoji="0" lang="en-US" sz="3100" b="1" i="0" u="none" strike="noStrike" kern="1200" cap="none" spc="0" normalizeH="0" baseline="0" noProof="0" dirty="0">
                <a:ln>
                  <a:noFill/>
                </a:ln>
                <a:solidFill>
                  <a:prstClr val="white"/>
                </a:solidFill>
                <a:effectLst/>
                <a:uLnTx/>
                <a:uFillTx/>
                <a:latin typeface="Century Gothic" panose="020B0502020202020204" pitchFamily="34" charset="0"/>
                <a:ea typeface="MS PGothic" pitchFamily="34" charset="-128"/>
                <a:cs typeface="Arial"/>
              </a:rPr>
              <a:t>2020/2021: Spending on Procurement</a:t>
            </a:r>
          </a:p>
        </p:txBody>
      </p:sp>
    </p:spTree>
    <p:extLst>
      <p:ext uri="{BB962C8B-B14F-4D97-AF65-F5344CB8AC3E}">
        <p14:creationId xmlns:p14="http://schemas.microsoft.com/office/powerpoint/2010/main" xmlns="" val="16448699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3D097443-18E9-4C68-A95F-7E7A29FAC01D}"/>
              </a:ext>
            </a:extLst>
          </p:cNvPr>
          <p:cNvSpPr>
            <a:spLocks noGrp="1"/>
          </p:cNvSpPr>
          <p:nvPr>
            <p:ph type="sldNum" sz="quarter" idx="12"/>
          </p:nvPr>
        </p:nvSpPr>
        <p:spPr/>
        <p:txBody>
          <a:bodyPr/>
          <a:lstStyle/>
          <a:p>
            <a:pPr marL="0" marR="0" lvl="0" indent="0" algn="r" defTabSz="456057" rtl="0" eaLnBrk="1" fontAlgn="base" latinLnBrk="0" hangingPunct="1">
              <a:lnSpc>
                <a:spcPct val="100000"/>
              </a:lnSpc>
              <a:spcBef>
                <a:spcPct val="0"/>
              </a:spcBef>
              <a:spcAft>
                <a:spcPct val="0"/>
              </a:spcAft>
              <a:buClrTx/>
              <a:buSzTx/>
              <a:buFontTx/>
              <a:buNone/>
              <a:tabLst/>
              <a:defRPr/>
            </a:pPr>
            <a:fld id="{6BEAD508-187F-9C41-8168-FD791BBC9830}" type="slidenum">
              <a:rPr kumimoji="0" lang="en-US" sz="1197" b="0" i="0" u="none" strike="noStrike" kern="1200" cap="none" spc="0" normalizeH="0" baseline="0" noProof="0">
                <a:ln>
                  <a:noFill/>
                </a:ln>
                <a:solidFill>
                  <a:prstClr val="black"/>
                </a:solidFill>
                <a:effectLst/>
                <a:uLnTx/>
                <a:uFillTx/>
                <a:latin typeface="Calibri" panose="020F0502020204030204"/>
                <a:ea typeface="MS PGothic" panose="020B0600070205080204" pitchFamily="34" charset="-128"/>
                <a:cs typeface="+mn-cs"/>
              </a:rPr>
              <a:pPr marL="0" marR="0" lvl="0" indent="0" algn="r" defTabSz="456057" rtl="0" eaLnBrk="1" fontAlgn="base" latinLnBrk="0" hangingPunct="1">
                <a:lnSpc>
                  <a:spcPct val="100000"/>
                </a:lnSpc>
                <a:spcBef>
                  <a:spcPct val="0"/>
                </a:spcBef>
                <a:spcAft>
                  <a:spcPct val="0"/>
                </a:spcAft>
                <a:buClrTx/>
                <a:buSzTx/>
                <a:buFontTx/>
                <a:buNone/>
                <a:tabLst/>
                <a:defRPr/>
              </a:pPr>
              <a:t>55</a:t>
            </a:fld>
            <a:endParaRPr kumimoji="0" lang="en-US" sz="1197"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endParaRPr>
          </a:p>
        </p:txBody>
      </p:sp>
      <p:sp>
        <p:nvSpPr>
          <p:cNvPr id="6" name="Subtitle 2">
            <a:extLst>
              <a:ext uri="{FF2B5EF4-FFF2-40B4-BE49-F238E27FC236}">
                <a16:creationId xmlns:a16="http://schemas.microsoft.com/office/drawing/2014/main" xmlns="" id="{3D9A354D-7294-42F1-B2A4-0E30A3EEF3AE}"/>
              </a:ext>
            </a:extLst>
          </p:cNvPr>
          <p:cNvSpPr>
            <a:spLocks noGrp="1"/>
          </p:cNvSpPr>
          <p:nvPr>
            <p:ph idx="1"/>
          </p:nvPr>
        </p:nvSpPr>
        <p:spPr>
          <a:xfrm>
            <a:off x="0" y="1115015"/>
            <a:ext cx="8967019" cy="1184103"/>
          </a:xfrm>
        </p:spPr>
        <p:txBody>
          <a:bodyPr>
            <a:noAutofit/>
          </a:bodyPr>
          <a:lstStyle/>
          <a:p>
            <a:pPr marL="0" lvl="1" indent="0" algn="just">
              <a:buNone/>
            </a:pPr>
            <a:r>
              <a:rPr lang="en-GB" sz="1700" dirty="0">
                <a:latin typeface="Century Gothic" panose="020B0502020202020204" pitchFamily="34" charset="0"/>
              </a:rPr>
              <a:t>The total COVID-19 procurement expenditure on goods and services from 1 April 2020 to 31 March 2021 amounted to </a:t>
            </a:r>
            <a:r>
              <a:rPr lang="en-US" sz="1700" dirty="0">
                <a:latin typeface="Century Gothic" panose="020B0502020202020204" pitchFamily="34" charset="0"/>
              </a:rPr>
              <a:t>R1 873 051</a:t>
            </a:r>
            <a:r>
              <a:rPr lang="en-ZA" sz="1700" dirty="0">
                <a:latin typeface="Century Gothic" panose="020B0502020202020204" pitchFamily="34" charset="0"/>
              </a:rPr>
              <a:t>.</a:t>
            </a:r>
          </a:p>
          <a:p>
            <a:pPr marL="0" lvl="1" indent="0" algn="just">
              <a:buNone/>
            </a:pPr>
            <a:r>
              <a:rPr lang="en-GB" sz="1700" dirty="0">
                <a:latin typeface="Century Gothic" panose="020B0502020202020204" pitchFamily="34" charset="0"/>
              </a:rPr>
              <a:t>The procurement expenditure on </a:t>
            </a:r>
            <a:r>
              <a:rPr lang="en-ZA" sz="1700" dirty="0">
                <a:latin typeface="Century Gothic" panose="020B0502020202020204" pitchFamily="34" charset="0"/>
              </a:rPr>
              <a:t>SMMEs, Black, Women and Youth Owned Companies is depicted below </a:t>
            </a:r>
            <a:r>
              <a:rPr lang="en-GB" sz="1700" dirty="0">
                <a:latin typeface="Century Gothic" panose="020B0502020202020204" pitchFamily="34" charset="0"/>
              </a:rPr>
              <a:t>as follows:</a:t>
            </a:r>
            <a:endParaRPr lang="en-ZA" sz="1700" dirty="0">
              <a:latin typeface="Century Gothic" panose="020B0502020202020204" pitchFamily="34" charset="0"/>
            </a:endParaRPr>
          </a:p>
          <a:p>
            <a:pPr marL="0" lvl="1" indent="0" algn="just">
              <a:buNone/>
            </a:pPr>
            <a:endParaRPr lang="en-ZA" sz="1995" b="1" dirty="0">
              <a:latin typeface="Gill Sans MT" panose="020B0502020104020203" pitchFamily="34" charset="0"/>
            </a:endParaRPr>
          </a:p>
        </p:txBody>
      </p:sp>
      <p:graphicFrame>
        <p:nvGraphicFramePr>
          <p:cNvPr id="9" name="Table 8">
            <a:extLst>
              <a:ext uri="{FF2B5EF4-FFF2-40B4-BE49-F238E27FC236}">
                <a16:creationId xmlns:a16="http://schemas.microsoft.com/office/drawing/2014/main" xmlns="" id="{C6DBE052-02A8-2449-92B7-E3BFAA813AAE}"/>
              </a:ext>
            </a:extLst>
          </p:cNvPr>
          <p:cNvGraphicFramePr>
            <a:graphicFrameLocks noGrp="1"/>
          </p:cNvGraphicFramePr>
          <p:nvPr>
            <p:extLst>
              <p:ext uri="{D42A27DB-BD31-4B8C-83A1-F6EECF244321}">
                <p14:modId xmlns:p14="http://schemas.microsoft.com/office/powerpoint/2010/main" xmlns="" val="1766462570"/>
              </p:ext>
            </p:extLst>
          </p:nvPr>
        </p:nvGraphicFramePr>
        <p:xfrm>
          <a:off x="167148" y="2359192"/>
          <a:ext cx="8799871" cy="2122153"/>
        </p:xfrm>
        <a:graphic>
          <a:graphicData uri="http://schemas.openxmlformats.org/drawingml/2006/table">
            <a:tbl>
              <a:tblPr firstRow="1" bandRow="1">
                <a:tableStyleId>{5C22544A-7EE6-4342-B048-85BDC9FD1C3A}</a:tableStyleId>
              </a:tblPr>
              <a:tblGrid>
                <a:gridCol w="1921624">
                  <a:extLst>
                    <a:ext uri="{9D8B030D-6E8A-4147-A177-3AD203B41FA5}">
                      <a16:colId xmlns:a16="http://schemas.microsoft.com/office/drawing/2014/main" xmlns="" val="20000"/>
                    </a:ext>
                  </a:extLst>
                </a:gridCol>
                <a:gridCol w="1771610">
                  <a:extLst>
                    <a:ext uri="{9D8B030D-6E8A-4147-A177-3AD203B41FA5}">
                      <a16:colId xmlns:a16="http://schemas.microsoft.com/office/drawing/2014/main" xmlns="" val="20001"/>
                    </a:ext>
                  </a:extLst>
                </a:gridCol>
                <a:gridCol w="1681058">
                  <a:extLst>
                    <a:ext uri="{9D8B030D-6E8A-4147-A177-3AD203B41FA5}">
                      <a16:colId xmlns:a16="http://schemas.microsoft.com/office/drawing/2014/main" xmlns="" val="20002"/>
                    </a:ext>
                  </a:extLst>
                </a:gridCol>
                <a:gridCol w="1674474">
                  <a:extLst>
                    <a:ext uri="{9D8B030D-6E8A-4147-A177-3AD203B41FA5}">
                      <a16:colId xmlns:a16="http://schemas.microsoft.com/office/drawing/2014/main" xmlns="" val="20003"/>
                    </a:ext>
                  </a:extLst>
                </a:gridCol>
                <a:gridCol w="1751105">
                  <a:extLst>
                    <a:ext uri="{9D8B030D-6E8A-4147-A177-3AD203B41FA5}">
                      <a16:colId xmlns:a16="http://schemas.microsoft.com/office/drawing/2014/main" xmlns="" val="1184478447"/>
                    </a:ext>
                  </a:extLst>
                </a:gridCol>
              </a:tblGrid>
              <a:tr h="155029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TOTAL</a:t>
                      </a:r>
                      <a:r>
                        <a:rPr lang="en-US" sz="1600" baseline="0" dirty="0">
                          <a:latin typeface="Arial" panose="020B0604020202020204" pitchFamily="34" charset="0"/>
                          <a:cs typeface="Arial" panose="020B0604020202020204" pitchFamily="34" charset="0"/>
                        </a:rPr>
                        <a:t> PROCUREMENT</a:t>
                      </a:r>
                    </a:p>
                    <a:p>
                      <a:pPr marL="0" marR="0" indent="0" algn="ctr" defTabSz="457200" rtl="0" eaLnBrk="1" fontAlgn="auto" latinLnBrk="0" hangingPunct="1">
                        <a:lnSpc>
                          <a:spcPct val="100000"/>
                        </a:lnSpc>
                        <a:spcBef>
                          <a:spcPts val="0"/>
                        </a:spcBef>
                        <a:spcAft>
                          <a:spcPts val="0"/>
                        </a:spcAft>
                        <a:buClrTx/>
                        <a:buSzTx/>
                        <a:buFontTx/>
                        <a:buNone/>
                        <a:tabLst/>
                        <a:defRPr/>
                      </a:pPr>
                      <a:r>
                        <a:rPr lang="en-US" sz="1600" baseline="0" dirty="0">
                          <a:latin typeface="Arial" panose="020B0604020202020204" pitchFamily="34" charset="0"/>
                          <a:cs typeface="Arial" panose="020B0604020202020204" pitchFamily="34" charset="0"/>
                        </a:rPr>
                        <a:t>EXPENDITURE</a:t>
                      </a:r>
                      <a:endParaRPr lang="en-US" sz="1600" dirty="0">
                        <a:latin typeface="Arial" panose="020B0604020202020204" pitchFamily="34" charset="0"/>
                        <a:cs typeface="Arial" panose="020B0604020202020204" pitchFamily="34" charset="0"/>
                      </a:endParaRPr>
                    </a:p>
                  </a:txBody>
                  <a:tcPr marL="91207" marR="91207" marT="45488" marB="45488"/>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TOTAL EXPENDITURE ON SMME COMPANIES</a:t>
                      </a:r>
                    </a:p>
                    <a:p>
                      <a:pPr algn="ctr"/>
                      <a:endParaRPr lang="en-US" sz="1600" dirty="0">
                        <a:latin typeface="Arial" panose="020B0604020202020204" pitchFamily="34" charset="0"/>
                        <a:cs typeface="Arial" panose="020B0604020202020204" pitchFamily="34" charset="0"/>
                      </a:endParaRPr>
                    </a:p>
                  </a:txBody>
                  <a:tcPr marL="91207" marR="91207" marT="45488" marB="45488"/>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TOTAL EXPENDITURE ON BLACK COMPANIES</a:t>
                      </a:r>
                    </a:p>
                    <a:p>
                      <a:pPr algn="ctr"/>
                      <a:endParaRPr lang="en-US" sz="1600" dirty="0">
                        <a:latin typeface="Arial" panose="020B0604020202020204" pitchFamily="34" charset="0"/>
                        <a:cs typeface="Arial" panose="020B0604020202020204" pitchFamily="34" charset="0"/>
                      </a:endParaRPr>
                    </a:p>
                  </a:txBody>
                  <a:tcPr marL="91207" marR="91207" marT="45488" marB="45488"/>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TOTAL EXPENDITURE ON WOMAN OWNED COMPANIES</a:t>
                      </a:r>
                    </a:p>
                  </a:txBody>
                  <a:tcPr marL="91207" marR="91207" marT="45488" marB="45488"/>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TOTAL EXPENDITURE ON YOUTH OWNED COMPANIES</a:t>
                      </a:r>
                    </a:p>
                    <a:p>
                      <a:pPr marL="0" marR="0" indent="0" algn="ctr" defTabSz="457200" rtl="0" eaLnBrk="1" fontAlgn="auto" latinLnBrk="0" hangingPunct="1">
                        <a:lnSpc>
                          <a:spcPct val="100000"/>
                        </a:lnSpc>
                        <a:spcBef>
                          <a:spcPts val="0"/>
                        </a:spcBef>
                        <a:spcAft>
                          <a:spcPts val="0"/>
                        </a:spcAft>
                        <a:buClrTx/>
                        <a:buSzTx/>
                        <a:buFontTx/>
                        <a:buNone/>
                        <a:tabLst/>
                        <a:defRPr/>
                      </a:pPr>
                      <a:endParaRPr lang="en-US" sz="1600" dirty="0">
                        <a:latin typeface="Arial" panose="020B0604020202020204" pitchFamily="34" charset="0"/>
                        <a:cs typeface="Arial" panose="020B0604020202020204" pitchFamily="34" charset="0"/>
                      </a:endParaRPr>
                    </a:p>
                  </a:txBody>
                  <a:tcPr marL="91207" marR="91207" marT="45488" marB="45488"/>
                </a:tc>
                <a:extLst>
                  <a:ext uri="{0D108BD9-81ED-4DB2-BD59-A6C34878D82A}">
                    <a16:rowId xmlns:a16="http://schemas.microsoft.com/office/drawing/2014/main" xmlns="" val="10000"/>
                  </a:ext>
                </a:extLst>
              </a:tr>
              <a:tr h="568137">
                <a:tc>
                  <a:txBody>
                    <a:bodyPr/>
                    <a:lstStyle/>
                    <a:p>
                      <a:pPr algn="ctr" rtl="0" fontAlgn="ctr"/>
                      <a:r>
                        <a:rPr lang="en-US" sz="1600" b="1" i="0" u="none" strike="noStrike">
                          <a:solidFill>
                            <a:srgbClr val="000000"/>
                          </a:solidFill>
                          <a:effectLst/>
                          <a:latin typeface="Arial" panose="020B0604020202020204" pitchFamily="34" charset="0"/>
                        </a:rPr>
                        <a:t>R1 873 051</a:t>
                      </a:r>
                    </a:p>
                  </a:txBody>
                  <a:tcPr marL="0" marR="0" marT="0" marB="0" anchor="ctr"/>
                </a:tc>
                <a:tc>
                  <a:txBody>
                    <a:bodyPr/>
                    <a:lstStyle/>
                    <a:p>
                      <a:pPr algn="ctr" rtl="0" fontAlgn="ctr"/>
                      <a:r>
                        <a:rPr lang="en-US" sz="1600" b="1" i="0" u="none" strike="noStrike">
                          <a:solidFill>
                            <a:srgbClr val="000000"/>
                          </a:solidFill>
                          <a:effectLst/>
                          <a:latin typeface="Arial" panose="020B0604020202020204" pitchFamily="34" charset="0"/>
                        </a:rPr>
                        <a:t>R1 748 595</a:t>
                      </a:r>
                    </a:p>
                  </a:txBody>
                  <a:tcPr marL="0" marR="0" marT="0" marB="0" anchor="ctr"/>
                </a:tc>
                <a:tc>
                  <a:txBody>
                    <a:bodyPr/>
                    <a:lstStyle/>
                    <a:p>
                      <a:pPr algn="ctr" rtl="0" fontAlgn="ctr"/>
                      <a:r>
                        <a:rPr lang="en-US" sz="1600" b="1" i="0" u="none" strike="noStrike">
                          <a:solidFill>
                            <a:srgbClr val="000000"/>
                          </a:solidFill>
                          <a:effectLst/>
                          <a:latin typeface="Arial" panose="020B0604020202020204" pitchFamily="34" charset="0"/>
                        </a:rPr>
                        <a:t>R1 368 039</a:t>
                      </a:r>
                    </a:p>
                  </a:txBody>
                  <a:tcPr marL="0" marR="0" marT="0" marB="0" anchor="ctr"/>
                </a:tc>
                <a:tc>
                  <a:txBody>
                    <a:bodyPr/>
                    <a:lstStyle/>
                    <a:p>
                      <a:pPr algn="ctr" rtl="0" fontAlgn="ctr"/>
                      <a:r>
                        <a:rPr lang="en-US" sz="1600" b="1" i="0" u="none" strike="noStrike">
                          <a:solidFill>
                            <a:srgbClr val="000000"/>
                          </a:solidFill>
                          <a:effectLst/>
                          <a:latin typeface="Arial" panose="020B0604020202020204" pitchFamily="34" charset="0"/>
                        </a:rPr>
                        <a:t>R304 960</a:t>
                      </a:r>
                    </a:p>
                  </a:txBody>
                  <a:tcPr marL="0" marR="0" marT="0" marB="0" anchor="ctr"/>
                </a:tc>
                <a:tc>
                  <a:txBody>
                    <a:bodyPr/>
                    <a:lstStyle/>
                    <a:p>
                      <a:pPr algn="ctr" rtl="0" fontAlgn="ctr"/>
                      <a:r>
                        <a:rPr lang="en-US" sz="1600" b="1" i="0" u="none" strike="noStrike" dirty="0">
                          <a:solidFill>
                            <a:srgbClr val="000000"/>
                          </a:solidFill>
                          <a:effectLst/>
                          <a:latin typeface="Arial" panose="020B0604020202020204" pitchFamily="34" charset="0"/>
                        </a:rPr>
                        <a:t>R1 122 035</a:t>
                      </a:r>
                    </a:p>
                  </a:txBody>
                  <a:tcPr marL="0" marR="0" marT="0" marB="0" anchor="ctr"/>
                </a:tc>
                <a:extLst>
                  <a:ext uri="{0D108BD9-81ED-4DB2-BD59-A6C34878D82A}">
                    <a16:rowId xmlns:a16="http://schemas.microsoft.com/office/drawing/2014/main" xmlns="" val="10001"/>
                  </a:ext>
                </a:extLst>
              </a:tr>
            </a:tbl>
          </a:graphicData>
        </a:graphic>
      </p:graphicFrame>
      <p:graphicFrame>
        <p:nvGraphicFramePr>
          <p:cNvPr id="10" name="Table 9">
            <a:extLst>
              <a:ext uri="{FF2B5EF4-FFF2-40B4-BE49-F238E27FC236}">
                <a16:creationId xmlns:a16="http://schemas.microsoft.com/office/drawing/2014/main" xmlns="" id="{126E3F9D-3366-E541-A148-607DA0A6559B}"/>
              </a:ext>
            </a:extLst>
          </p:cNvPr>
          <p:cNvGraphicFramePr>
            <a:graphicFrameLocks noGrp="1"/>
          </p:cNvGraphicFramePr>
          <p:nvPr>
            <p:extLst>
              <p:ext uri="{D42A27DB-BD31-4B8C-83A1-F6EECF244321}">
                <p14:modId xmlns:p14="http://schemas.microsoft.com/office/powerpoint/2010/main" xmlns="" val="1886293969"/>
              </p:ext>
            </p:extLst>
          </p:nvPr>
        </p:nvGraphicFramePr>
        <p:xfrm>
          <a:off x="167148" y="4550845"/>
          <a:ext cx="8799871" cy="1435290"/>
        </p:xfrm>
        <a:graphic>
          <a:graphicData uri="http://schemas.openxmlformats.org/drawingml/2006/table">
            <a:tbl>
              <a:tblPr firstRow="1" bandRow="1">
                <a:tableStyleId>{5C22544A-7EE6-4342-B048-85BDC9FD1C3A}</a:tableStyleId>
              </a:tblPr>
              <a:tblGrid>
                <a:gridCol w="1911643">
                  <a:extLst>
                    <a:ext uri="{9D8B030D-6E8A-4147-A177-3AD203B41FA5}">
                      <a16:colId xmlns:a16="http://schemas.microsoft.com/office/drawing/2014/main" xmlns="" val="20000"/>
                    </a:ext>
                  </a:extLst>
                </a:gridCol>
                <a:gridCol w="2560198">
                  <a:extLst>
                    <a:ext uri="{9D8B030D-6E8A-4147-A177-3AD203B41FA5}">
                      <a16:colId xmlns:a16="http://schemas.microsoft.com/office/drawing/2014/main" xmlns="" val="20001"/>
                    </a:ext>
                  </a:extLst>
                </a:gridCol>
                <a:gridCol w="2082882">
                  <a:extLst>
                    <a:ext uri="{9D8B030D-6E8A-4147-A177-3AD203B41FA5}">
                      <a16:colId xmlns:a16="http://schemas.microsoft.com/office/drawing/2014/main" xmlns="" val="20002"/>
                    </a:ext>
                  </a:extLst>
                </a:gridCol>
                <a:gridCol w="2245148">
                  <a:extLst>
                    <a:ext uri="{9D8B030D-6E8A-4147-A177-3AD203B41FA5}">
                      <a16:colId xmlns:a16="http://schemas.microsoft.com/office/drawing/2014/main" xmlns="" val="2664668599"/>
                    </a:ext>
                  </a:extLst>
                </a:gridCol>
              </a:tblGrid>
              <a:tr h="1063852">
                <a:tc>
                  <a:txBody>
                    <a:bodyPr/>
                    <a:lstStyle/>
                    <a:p>
                      <a:pPr algn="ctr"/>
                      <a:r>
                        <a:rPr lang="en-US" sz="1600" dirty="0">
                          <a:latin typeface="Gill Sans MT"/>
                          <a:cs typeface="Gill Sans MT"/>
                        </a:rPr>
                        <a:t>% EXPENDITURE ON SMME COMPANIES</a:t>
                      </a:r>
                    </a:p>
                  </a:txBody>
                  <a:tcPr marL="91207" marR="91207" marT="45488" marB="45488"/>
                </a:tc>
                <a:tc>
                  <a:txBody>
                    <a:bodyPr/>
                    <a:lstStyle/>
                    <a:p>
                      <a:pPr algn="ctr"/>
                      <a:r>
                        <a:rPr lang="en-US" sz="1600" dirty="0">
                          <a:latin typeface="Gill Sans MT"/>
                          <a:cs typeface="Gill Sans MT"/>
                        </a:rPr>
                        <a:t>%</a:t>
                      </a:r>
                      <a:r>
                        <a:rPr lang="en-US" sz="1600" baseline="0" dirty="0">
                          <a:latin typeface="Gill Sans MT"/>
                          <a:cs typeface="Gill Sans MT"/>
                        </a:rPr>
                        <a:t> EXPENDITURE ON BLACK OWNED COMPANIES </a:t>
                      </a:r>
                      <a:endParaRPr lang="en-US" sz="1600" dirty="0">
                        <a:latin typeface="Gill Sans MT"/>
                        <a:cs typeface="Gill Sans MT"/>
                      </a:endParaRPr>
                    </a:p>
                  </a:txBody>
                  <a:tcPr marL="91207" marR="91207" marT="45488" marB="45488"/>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latin typeface="Gill Sans MT"/>
                          <a:cs typeface="Gill Sans MT"/>
                        </a:rPr>
                        <a:t>%</a:t>
                      </a:r>
                      <a:r>
                        <a:rPr lang="en-US" sz="1600" baseline="0" dirty="0">
                          <a:latin typeface="Gill Sans MT"/>
                          <a:cs typeface="Gill Sans MT"/>
                        </a:rPr>
                        <a:t> EXPENDITURE ON WOMEN OWNED COMPANIES </a:t>
                      </a:r>
                      <a:endParaRPr lang="en-US" sz="1600" dirty="0">
                        <a:latin typeface="Gill Sans MT"/>
                        <a:cs typeface="Gill Sans MT"/>
                      </a:endParaRPr>
                    </a:p>
                  </a:txBody>
                  <a:tcPr marL="91207" marR="91207" marT="45488" marB="45488"/>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latin typeface="Gill Sans MT"/>
                          <a:cs typeface="Gill Sans MT"/>
                        </a:rPr>
                        <a:t>%</a:t>
                      </a:r>
                      <a:r>
                        <a:rPr lang="en-US" sz="1600" baseline="0" dirty="0">
                          <a:latin typeface="Gill Sans MT"/>
                          <a:cs typeface="Gill Sans MT"/>
                        </a:rPr>
                        <a:t> EXPENDITURE ON  YOUTH OWNED COMPANIES </a:t>
                      </a:r>
                      <a:endParaRPr lang="en-US" sz="1600" dirty="0">
                        <a:latin typeface="Gill Sans MT"/>
                        <a:cs typeface="Gill Sans MT"/>
                      </a:endParaRPr>
                    </a:p>
                  </a:txBody>
                  <a:tcPr marL="91207" marR="91207" marT="45488" marB="45488"/>
                </a:tc>
                <a:extLst>
                  <a:ext uri="{0D108BD9-81ED-4DB2-BD59-A6C34878D82A}">
                    <a16:rowId xmlns:a16="http://schemas.microsoft.com/office/drawing/2014/main" xmlns="" val="10000"/>
                  </a:ext>
                </a:extLst>
              </a:tr>
              <a:tr h="368954">
                <a:tc>
                  <a:txBody>
                    <a:bodyPr/>
                    <a:lstStyle/>
                    <a:p>
                      <a:pPr algn="ctr" rtl="0" fontAlgn="ctr"/>
                      <a:r>
                        <a:rPr lang="en-US" sz="1600" b="1" i="0" u="none" strike="noStrike">
                          <a:solidFill>
                            <a:srgbClr val="000000"/>
                          </a:solidFill>
                          <a:effectLst/>
                          <a:latin typeface="Arial" panose="020B0604020202020204" pitchFamily="34" charset="0"/>
                        </a:rPr>
                        <a:t>93,4%</a:t>
                      </a:r>
                    </a:p>
                  </a:txBody>
                  <a:tcPr marL="0" marR="0" marT="0" marB="0" anchor="ctr"/>
                </a:tc>
                <a:tc>
                  <a:txBody>
                    <a:bodyPr/>
                    <a:lstStyle/>
                    <a:p>
                      <a:pPr algn="ctr" rtl="0" fontAlgn="ctr"/>
                      <a:r>
                        <a:rPr lang="en-US" sz="1600" b="1" i="0" u="none" strike="noStrike">
                          <a:solidFill>
                            <a:srgbClr val="000000"/>
                          </a:solidFill>
                          <a:effectLst/>
                          <a:latin typeface="Arial" panose="020B0604020202020204" pitchFamily="34" charset="0"/>
                        </a:rPr>
                        <a:t>73,0%</a:t>
                      </a:r>
                    </a:p>
                  </a:txBody>
                  <a:tcPr marL="0" marR="0" marT="0" marB="0" anchor="ctr"/>
                </a:tc>
                <a:tc>
                  <a:txBody>
                    <a:bodyPr/>
                    <a:lstStyle/>
                    <a:p>
                      <a:pPr algn="ctr" rtl="0" fontAlgn="ctr"/>
                      <a:r>
                        <a:rPr lang="en-US" sz="1600" b="1" i="0" u="none" strike="noStrike">
                          <a:solidFill>
                            <a:srgbClr val="000000"/>
                          </a:solidFill>
                          <a:effectLst/>
                          <a:latin typeface="Arial" panose="020B0604020202020204" pitchFamily="34" charset="0"/>
                        </a:rPr>
                        <a:t>16,3%</a:t>
                      </a:r>
                    </a:p>
                  </a:txBody>
                  <a:tcPr marL="0" marR="0" marT="0" marB="0" anchor="ctr"/>
                </a:tc>
                <a:tc>
                  <a:txBody>
                    <a:bodyPr/>
                    <a:lstStyle/>
                    <a:p>
                      <a:pPr algn="ctr" rtl="0" fontAlgn="ctr"/>
                      <a:r>
                        <a:rPr lang="en-US" sz="1600" b="1" i="0" u="none" strike="noStrike" dirty="0">
                          <a:solidFill>
                            <a:srgbClr val="000000"/>
                          </a:solidFill>
                          <a:effectLst/>
                          <a:latin typeface="Arial" panose="020B0604020202020204" pitchFamily="34" charset="0"/>
                        </a:rPr>
                        <a:t>59,9%</a:t>
                      </a:r>
                    </a:p>
                  </a:txBody>
                  <a:tcPr marL="0" marR="0" marT="0" marB="0" anchor="ctr"/>
                </a:tc>
                <a:extLst>
                  <a:ext uri="{0D108BD9-81ED-4DB2-BD59-A6C34878D82A}">
                    <a16:rowId xmlns:a16="http://schemas.microsoft.com/office/drawing/2014/main" xmlns="" val="10001"/>
                  </a:ext>
                </a:extLst>
              </a:tr>
            </a:tbl>
          </a:graphicData>
        </a:graphic>
      </p:graphicFrame>
      <p:sp>
        <p:nvSpPr>
          <p:cNvPr id="7" name="Title 1">
            <a:extLst>
              <a:ext uri="{FF2B5EF4-FFF2-40B4-BE49-F238E27FC236}">
                <a16:creationId xmlns:a16="http://schemas.microsoft.com/office/drawing/2014/main" xmlns="" id="{BB2FC476-550B-477A-B783-CFB86C4ADA5D}"/>
              </a:ext>
            </a:extLst>
          </p:cNvPr>
          <p:cNvSpPr txBox="1">
            <a:spLocks/>
          </p:cNvSpPr>
          <p:nvPr/>
        </p:nvSpPr>
        <p:spPr bwMode="auto">
          <a:xfrm>
            <a:off x="0" y="181635"/>
            <a:ext cx="8967019" cy="7204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207" tIns="45604" rIns="91207" bIns="45604" numCol="1" anchor="ctr" anchorCtr="0" compatLnSpc="1">
            <a:prstTxWarp prst="textNoShape">
              <a:avLst/>
            </a:prstTxWarp>
          </a:bodyPr>
          <a:lstStyle>
            <a:lvl1pPr algn="l" defTabSz="457200" rtl="0" eaLnBrk="1" fontAlgn="base" hangingPunct="1">
              <a:spcBef>
                <a:spcPct val="0"/>
              </a:spcBef>
              <a:spcAft>
                <a:spcPct val="0"/>
              </a:spcAft>
              <a:defRPr sz="4400" b="1" kern="1200">
                <a:solidFill>
                  <a:srgbClr val="F36403"/>
                </a:solidFill>
                <a:latin typeface="Arial"/>
                <a:ea typeface="MS PGothic" pitchFamily="34" charset="-128"/>
                <a:cs typeface="Arial"/>
              </a:defRPr>
            </a:lvl1pPr>
            <a:lvl2pPr algn="l" defTabSz="457200" rtl="0" eaLnBrk="1" fontAlgn="base" hangingPunct="1">
              <a:spcBef>
                <a:spcPct val="0"/>
              </a:spcBef>
              <a:spcAft>
                <a:spcPct val="0"/>
              </a:spcAft>
              <a:defRPr sz="4400" b="1">
                <a:solidFill>
                  <a:srgbClr val="F36403"/>
                </a:solidFill>
                <a:latin typeface="Arial" pitchFamily="34" charset="0"/>
                <a:ea typeface="MS PGothic" pitchFamily="34" charset="-128"/>
                <a:cs typeface="Arial" pitchFamily="34" charset="0"/>
              </a:defRPr>
            </a:lvl2pPr>
            <a:lvl3pPr algn="l" defTabSz="457200" rtl="0" eaLnBrk="1" fontAlgn="base" hangingPunct="1">
              <a:spcBef>
                <a:spcPct val="0"/>
              </a:spcBef>
              <a:spcAft>
                <a:spcPct val="0"/>
              </a:spcAft>
              <a:defRPr sz="4400" b="1">
                <a:solidFill>
                  <a:srgbClr val="F36403"/>
                </a:solidFill>
                <a:latin typeface="Arial" pitchFamily="34" charset="0"/>
                <a:ea typeface="MS PGothic" pitchFamily="34" charset="-128"/>
                <a:cs typeface="Arial" pitchFamily="34" charset="0"/>
              </a:defRPr>
            </a:lvl3pPr>
            <a:lvl4pPr algn="l" defTabSz="457200" rtl="0" eaLnBrk="1" fontAlgn="base" hangingPunct="1">
              <a:spcBef>
                <a:spcPct val="0"/>
              </a:spcBef>
              <a:spcAft>
                <a:spcPct val="0"/>
              </a:spcAft>
              <a:defRPr sz="4400" b="1">
                <a:solidFill>
                  <a:srgbClr val="F36403"/>
                </a:solidFill>
                <a:latin typeface="Arial" pitchFamily="34" charset="0"/>
                <a:ea typeface="MS PGothic" pitchFamily="34" charset="-128"/>
                <a:cs typeface="Arial" pitchFamily="34" charset="0"/>
              </a:defRPr>
            </a:lvl4pPr>
            <a:lvl5pPr algn="l" defTabSz="457200" rtl="0" eaLnBrk="1" fontAlgn="base" hangingPunct="1">
              <a:spcBef>
                <a:spcPct val="0"/>
              </a:spcBef>
              <a:spcAft>
                <a:spcPct val="0"/>
              </a:spcAft>
              <a:defRPr sz="4400" b="1">
                <a:solidFill>
                  <a:srgbClr val="F36403"/>
                </a:solidFill>
                <a:latin typeface="Arial" pitchFamily="34" charset="0"/>
                <a:ea typeface="MS PGothic" pitchFamily="34" charset="-128"/>
                <a:cs typeface="Arial" pitchFamily="34" charset="0"/>
              </a:defRPr>
            </a:lvl5pPr>
            <a:lvl6pPr marL="457200" algn="l" defTabSz="457200" rtl="0" eaLnBrk="1" fontAlgn="base" hangingPunct="1">
              <a:spcBef>
                <a:spcPct val="0"/>
              </a:spcBef>
              <a:spcAft>
                <a:spcPct val="0"/>
              </a:spcAft>
              <a:defRPr b="1">
                <a:solidFill>
                  <a:srgbClr val="F36403"/>
                </a:solidFill>
                <a:latin typeface="Arial" pitchFamily="34" charset="0"/>
                <a:cs typeface="Arial" pitchFamily="34" charset="0"/>
              </a:defRPr>
            </a:lvl6pPr>
            <a:lvl7pPr marL="914400" algn="l" defTabSz="457200" rtl="0" eaLnBrk="1" fontAlgn="base" hangingPunct="1">
              <a:spcBef>
                <a:spcPct val="0"/>
              </a:spcBef>
              <a:spcAft>
                <a:spcPct val="0"/>
              </a:spcAft>
              <a:defRPr b="1">
                <a:solidFill>
                  <a:srgbClr val="F36403"/>
                </a:solidFill>
                <a:latin typeface="Arial" pitchFamily="34" charset="0"/>
                <a:cs typeface="Arial" pitchFamily="34" charset="0"/>
              </a:defRPr>
            </a:lvl7pPr>
            <a:lvl8pPr marL="1371600" algn="l" defTabSz="457200" rtl="0" eaLnBrk="1" fontAlgn="base" hangingPunct="1">
              <a:spcBef>
                <a:spcPct val="0"/>
              </a:spcBef>
              <a:spcAft>
                <a:spcPct val="0"/>
              </a:spcAft>
              <a:defRPr b="1">
                <a:solidFill>
                  <a:srgbClr val="F36403"/>
                </a:solidFill>
                <a:latin typeface="Arial" pitchFamily="34" charset="0"/>
                <a:cs typeface="Arial" pitchFamily="34" charset="0"/>
              </a:defRPr>
            </a:lvl8pPr>
            <a:lvl9pPr marL="1828800" algn="l" defTabSz="457200" rtl="0" eaLnBrk="1" fontAlgn="base" hangingPunct="1">
              <a:spcBef>
                <a:spcPct val="0"/>
              </a:spcBef>
              <a:spcAft>
                <a:spcPct val="0"/>
              </a:spcAft>
              <a:defRPr b="1">
                <a:solidFill>
                  <a:srgbClr val="F36403"/>
                </a:solidFill>
                <a:latin typeface="Arial" pitchFamily="34" charset="0"/>
                <a:cs typeface="Arial" pitchFamily="34" charset="0"/>
              </a:defRPr>
            </a:lvl9pPr>
          </a:lstStyle>
          <a:p>
            <a:pPr marL="0" marR="0" lvl="0" indent="0" defTabSz="456057" rtl="0" eaLnBrk="1" fontAlgn="base" latinLnBrk="0" hangingPunct="1">
              <a:lnSpc>
                <a:spcPct val="100000"/>
              </a:lnSpc>
              <a:spcBef>
                <a:spcPct val="20000"/>
              </a:spcBef>
              <a:spcAft>
                <a:spcPct val="0"/>
              </a:spcAft>
              <a:buClr>
                <a:srgbClr val="F36403"/>
              </a:buClr>
              <a:buSzTx/>
              <a:buFontTx/>
              <a:buNone/>
              <a:tabLst/>
              <a:defRPr/>
            </a:pPr>
            <a:r>
              <a:rPr kumimoji="0" lang="en-US" sz="2793" b="1" i="0" u="none" strike="noStrike" kern="1200" cap="none" spc="0" normalizeH="0" baseline="0" noProof="0" dirty="0">
                <a:ln>
                  <a:noFill/>
                </a:ln>
                <a:solidFill>
                  <a:prstClr val="white"/>
                </a:solidFill>
                <a:effectLst/>
                <a:uLnTx/>
                <a:uFillTx/>
                <a:latin typeface="Century Gothic" panose="020B0502020202020204" pitchFamily="34" charset="0"/>
                <a:ea typeface="MS PGothic" pitchFamily="34" charset="-128"/>
                <a:cs typeface="Arial"/>
              </a:rPr>
              <a:t>2020/21 Spending on COVID-19 Procurement</a:t>
            </a:r>
          </a:p>
        </p:txBody>
      </p:sp>
    </p:spTree>
    <p:extLst>
      <p:ext uri="{BB962C8B-B14F-4D97-AF65-F5344CB8AC3E}">
        <p14:creationId xmlns:p14="http://schemas.microsoft.com/office/powerpoint/2010/main" xmlns="" val="1870058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8640021F-DA4D-46BA-A76A-90A6AF465706}"/>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BEAD508-187F-9C41-8168-FD791BBC9830}" type="slidenum">
              <a:rPr kumimoji="0" lang="en-US" sz="119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56</a:t>
            </a:fld>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xmlns="" id="{32524B47-BC00-41A7-9C92-42C24EA5030B}"/>
              </a:ext>
            </a:extLst>
          </p:cNvPr>
          <p:cNvSpPr>
            <a:spLocks noGrp="1"/>
          </p:cNvSpPr>
          <p:nvPr>
            <p:ph type="title"/>
          </p:nvPr>
        </p:nvSpPr>
        <p:spPr>
          <a:xfrm>
            <a:off x="0" y="121116"/>
            <a:ext cx="9144000" cy="845535"/>
          </a:xfrm>
        </p:spPr>
        <p:txBody>
          <a:bodyPr>
            <a:noAutofit/>
          </a:bodyPr>
          <a:lstStyle/>
          <a:p>
            <a:r>
              <a:rPr lang="en-US" sz="3100" b="1" dirty="0">
                <a:latin typeface="Century Gothic" panose="020B0502020202020204" pitchFamily="34" charset="0"/>
              </a:rPr>
              <a:t>Average Payment Days of Invoices Per Month For 2019/20 And 2020/21 Financial Years</a:t>
            </a:r>
          </a:p>
        </p:txBody>
      </p:sp>
      <p:graphicFrame>
        <p:nvGraphicFramePr>
          <p:cNvPr id="9" name="Content Placeholder 4">
            <a:extLst>
              <a:ext uri="{FF2B5EF4-FFF2-40B4-BE49-F238E27FC236}">
                <a16:creationId xmlns:a16="http://schemas.microsoft.com/office/drawing/2014/main" xmlns="" id="{62164046-FB5D-4C60-A336-1B430DE2900C}"/>
              </a:ext>
            </a:extLst>
          </p:cNvPr>
          <p:cNvGraphicFramePr>
            <a:graphicFrameLocks noGrp="1"/>
          </p:cNvGraphicFramePr>
          <p:nvPr>
            <p:ph idx="1"/>
            <p:extLst>
              <p:ext uri="{D42A27DB-BD31-4B8C-83A1-F6EECF244321}">
                <p14:modId xmlns:p14="http://schemas.microsoft.com/office/powerpoint/2010/main" xmlns="" val="2370954062"/>
              </p:ext>
            </p:extLst>
          </p:nvPr>
        </p:nvGraphicFramePr>
        <p:xfrm>
          <a:off x="108155" y="1050926"/>
          <a:ext cx="8957187" cy="5764032"/>
        </p:xfrm>
        <a:graphic>
          <a:graphicData uri="http://schemas.openxmlformats.org/drawingml/2006/table">
            <a:tbl>
              <a:tblPr firstRow="1" bandRow="1">
                <a:tableStyleId>{5C22544A-7EE6-4342-B048-85BDC9FD1C3A}</a:tableStyleId>
              </a:tblPr>
              <a:tblGrid>
                <a:gridCol w="4423163">
                  <a:extLst>
                    <a:ext uri="{9D8B030D-6E8A-4147-A177-3AD203B41FA5}">
                      <a16:colId xmlns:a16="http://schemas.microsoft.com/office/drawing/2014/main" xmlns="" val="20000"/>
                    </a:ext>
                  </a:extLst>
                </a:gridCol>
                <a:gridCol w="2427559">
                  <a:extLst>
                    <a:ext uri="{9D8B030D-6E8A-4147-A177-3AD203B41FA5}">
                      <a16:colId xmlns:a16="http://schemas.microsoft.com/office/drawing/2014/main" xmlns="" val="2249556431"/>
                    </a:ext>
                  </a:extLst>
                </a:gridCol>
                <a:gridCol w="2106465">
                  <a:extLst>
                    <a:ext uri="{9D8B030D-6E8A-4147-A177-3AD203B41FA5}">
                      <a16:colId xmlns:a16="http://schemas.microsoft.com/office/drawing/2014/main" xmlns="" val="20001"/>
                    </a:ext>
                  </a:extLst>
                </a:gridCol>
              </a:tblGrid>
              <a:tr h="350171">
                <a:tc rowSpan="2">
                  <a:txBody>
                    <a:bodyPr/>
                    <a:lstStyle/>
                    <a:p>
                      <a:pPr algn="ctr"/>
                      <a:r>
                        <a:rPr lang="en-US" sz="1900" dirty="0">
                          <a:solidFill>
                            <a:schemeClr val="tx1"/>
                          </a:solidFill>
                          <a:latin typeface="Century Gothic" panose="020B0502020202020204" pitchFamily="34" charset="0"/>
                          <a:cs typeface="Arial" panose="020B0604020202020204" pitchFamily="34" charset="0"/>
                        </a:rPr>
                        <a:t>Month</a:t>
                      </a:r>
                    </a:p>
                  </a:txBody>
                  <a:tcPr marL="91207" marR="91207" marT="45604" marB="45604"/>
                </a:tc>
                <a:tc gridSpan="2">
                  <a:txBody>
                    <a:bodyPr/>
                    <a:lstStyle/>
                    <a:p>
                      <a:pPr algn="ctr"/>
                      <a:r>
                        <a:rPr lang="en-US" sz="1900" dirty="0">
                          <a:solidFill>
                            <a:schemeClr val="tx1"/>
                          </a:solidFill>
                          <a:latin typeface="Century Gothic" panose="020B0502020202020204" pitchFamily="34" charset="0"/>
                          <a:cs typeface="Arial" panose="020B0604020202020204" pitchFamily="34" charset="0"/>
                        </a:rPr>
                        <a:t>Average</a:t>
                      </a:r>
                      <a:r>
                        <a:rPr lang="en-US" sz="1900" baseline="0" dirty="0">
                          <a:solidFill>
                            <a:schemeClr val="tx1"/>
                          </a:solidFill>
                          <a:latin typeface="Century Gothic" panose="020B0502020202020204" pitchFamily="34" charset="0"/>
                          <a:cs typeface="Arial" panose="020B0604020202020204" pitchFamily="34" charset="0"/>
                        </a:rPr>
                        <a:t> payment days</a:t>
                      </a:r>
                      <a:endParaRPr lang="en-US" sz="1900" dirty="0">
                        <a:solidFill>
                          <a:schemeClr val="tx1"/>
                        </a:solidFill>
                        <a:latin typeface="Century Gothic" panose="020B0502020202020204" pitchFamily="34" charset="0"/>
                        <a:cs typeface="Arial" panose="020B0604020202020204" pitchFamily="34" charset="0"/>
                      </a:endParaRPr>
                    </a:p>
                  </a:txBody>
                  <a:tcPr marL="91207" marR="91207" marT="45604" marB="45604"/>
                </a:tc>
                <a:tc hMerge="1">
                  <a:txBody>
                    <a:bodyPr/>
                    <a:lstStyle/>
                    <a:p>
                      <a:pPr algn="ctr"/>
                      <a:endParaRPr lang="en-US" sz="1800" dirty="0">
                        <a:solidFill>
                          <a:schemeClr val="tx1"/>
                        </a:solidFill>
                        <a:latin typeface="Arial"/>
                        <a:cs typeface="Arial"/>
                      </a:endParaRPr>
                    </a:p>
                  </a:txBody>
                  <a:tcPr marL="91207" marR="91207" marT="45604" marB="45604"/>
                </a:tc>
                <a:extLst>
                  <a:ext uri="{0D108BD9-81ED-4DB2-BD59-A6C34878D82A}">
                    <a16:rowId xmlns:a16="http://schemas.microsoft.com/office/drawing/2014/main" xmlns="" val="10000"/>
                  </a:ext>
                </a:extLst>
              </a:tr>
              <a:tr h="383458">
                <a:tc vMerge="1">
                  <a:txBody>
                    <a:bodyPr/>
                    <a:lstStyle/>
                    <a:p>
                      <a:pPr algn="l"/>
                      <a:endParaRPr lang="en-US" sz="1800" dirty="0">
                        <a:latin typeface="Arial"/>
                        <a:cs typeface="Arial"/>
                      </a:endParaRPr>
                    </a:p>
                  </a:txBody>
                  <a:tcPr marL="91207" marR="91207" marT="45604" marB="45604"/>
                </a:tc>
                <a:tc>
                  <a:txBody>
                    <a:bodyPr/>
                    <a:lstStyle/>
                    <a:p>
                      <a:pPr algn="ctr"/>
                      <a:r>
                        <a:rPr lang="en-US" sz="1900" b="1" dirty="0">
                          <a:latin typeface="Century Gothic" panose="020B0502020202020204" pitchFamily="34" charset="0"/>
                          <a:cs typeface="Arial" panose="020B0604020202020204" pitchFamily="34" charset="0"/>
                        </a:rPr>
                        <a:t>2020/21</a:t>
                      </a:r>
                    </a:p>
                  </a:txBody>
                  <a:tcPr marL="91207" marR="91207" marT="45604" marB="45604"/>
                </a:tc>
                <a:tc>
                  <a:txBody>
                    <a:bodyPr/>
                    <a:lstStyle/>
                    <a:p>
                      <a:pPr algn="ctr"/>
                      <a:r>
                        <a:rPr lang="en-US" sz="1900" b="1" dirty="0">
                          <a:latin typeface="Century Gothic" panose="020B0502020202020204" pitchFamily="34" charset="0"/>
                          <a:cs typeface="Arial" panose="020B0604020202020204" pitchFamily="34" charset="0"/>
                        </a:rPr>
                        <a:t>2019/20</a:t>
                      </a:r>
                    </a:p>
                  </a:txBody>
                  <a:tcPr marL="91207" marR="91207" marT="45604" marB="45604"/>
                </a:tc>
                <a:extLst>
                  <a:ext uri="{0D108BD9-81ED-4DB2-BD59-A6C34878D82A}">
                    <a16:rowId xmlns:a16="http://schemas.microsoft.com/office/drawing/2014/main" xmlns="" val="810133974"/>
                  </a:ext>
                </a:extLst>
              </a:tr>
              <a:tr h="339686">
                <a:tc>
                  <a:txBody>
                    <a:bodyPr/>
                    <a:lstStyle/>
                    <a:p>
                      <a:pPr algn="l"/>
                      <a:r>
                        <a:rPr lang="en-US" sz="1900" dirty="0">
                          <a:latin typeface="Century Gothic" panose="020B0502020202020204" pitchFamily="34" charset="0"/>
                          <a:cs typeface="Arial" panose="020B0604020202020204" pitchFamily="34" charset="0"/>
                        </a:rPr>
                        <a:t>April</a:t>
                      </a:r>
                    </a:p>
                  </a:txBody>
                  <a:tcPr marL="91207" marR="91207" marT="45604" marB="45604"/>
                </a:tc>
                <a:tc>
                  <a:txBody>
                    <a:bodyPr/>
                    <a:lstStyle/>
                    <a:p>
                      <a:pPr algn="ctr"/>
                      <a:r>
                        <a:rPr lang="en-US" sz="1900" dirty="0">
                          <a:latin typeface="Century Gothic" panose="020B0502020202020204" pitchFamily="34" charset="0"/>
                          <a:cs typeface="Arial" panose="020B0604020202020204" pitchFamily="34" charset="0"/>
                        </a:rPr>
                        <a:t>12</a:t>
                      </a:r>
                    </a:p>
                  </a:txBody>
                  <a:tcPr marL="91207" marR="91207" marT="45604" marB="45604"/>
                </a:tc>
                <a:tc>
                  <a:txBody>
                    <a:bodyPr/>
                    <a:lstStyle/>
                    <a:p>
                      <a:pPr algn="ctr"/>
                      <a:r>
                        <a:rPr lang="en-US" sz="1900" dirty="0">
                          <a:latin typeface="Century Gothic" panose="020B0502020202020204" pitchFamily="34" charset="0"/>
                          <a:cs typeface="Arial" panose="020B0604020202020204" pitchFamily="34" charset="0"/>
                        </a:rPr>
                        <a:t>11</a:t>
                      </a:r>
                    </a:p>
                  </a:txBody>
                  <a:tcPr marL="91207" marR="91207" marT="45604" marB="45604"/>
                </a:tc>
                <a:extLst>
                  <a:ext uri="{0D108BD9-81ED-4DB2-BD59-A6C34878D82A}">
                    <a16:rowId xmlns:a16="http://schemas.microsoft.com/office/drawing/2014/main" xmlns="" val="10001"/>
                  </a:ext>
                </a:extLst>
              </a:tr>
              <a:tr h="277091">
                <a:tc>
                  <a:txBody>
                    <a:bodyPr/>
                    <a:lstStyle/>
                    <a:p>
                      <a:pPr algn="l"/>
                      <a:r>
                        <a:rPr lang="en-US" sz="1900" dirty="0">
                          <a:latin typeface="Century Gothic" panose="020B0502020202020204" pitchFamily="34" charset="0"/>
                          <a:cs typeface="Arial" panose="020B0604020202020204" pitchFamily="34" charset="0"/>
                        </a:rPr>
                        <a:t>May </a:t>
                      </a:r>
                    </a:p>
                  </a:txBody>
                  <a:tcPr marL="91207" marR="91207" marT="45604" marB="45604"/>
                </a:tc>
                <a:tc>
                  <a:txBody>
                    <a:bodyPr/>
                    <a:lstStyle/>
                    <a:p>
                      <a:pPr algn="ctr"/>
                      <a:r>
                        <a:rPr lang="en-US" sz="1900" dirty="0">
                          <a:latin typeface="Century Gothic" panose="020B0502020202020204" pitchFamily="34" charset="0"/>
                          <a:cs typeface="Arial" panose="020B0604020202020204" pitchFamily="34" charset="0"/>
                        </a:rPr>
                        <a:t>8</a:t>
                      </a:r>
                    </a:p>
                  </a:txBody>
                  <a:tcPr marL="91207" marR="91207" marT="45604" marB="45604"/>
                </a:tc>
                <a:tc>
                  <a:txBody>
                    <a:bodyPr/>
                    <a:lstStyle/>
                    <a:p>
                      <a:pPr algn="ctr"/>
                      <a:r>
                        <a:rPr lang="en-US" sz="1900" dirty="0">
                          <a:latin typeface="Century Gothic" panose="020B0502020202020204" pitchFamily="34" charset="0"/>
                          <a:cs typeface="Arial" panose="020B0604020202020204" pitchFamily="34" charset="0"/>
                        </a:rPr>
                        <a:t>9</a:t>
                      </a:r>
                    </a:p>
                  </a:txBody>
                  <a:tcPr marL="91207" marR="91207" marT="45604" marB="45604"/>
                </a:tc>
                <a:extLst>
                  <a:ext uri="{0D108BD9-81ED-4DB2-BD59-A6C34878D82A}">
                    <a16:rowId xmlns:a16="http://schemas.microsoft.com/office/drawing/2014/main" xmlns="" val="10002"/>
                  </a:ext>
                </a:extLst>
              </a:tr>
              <a:tr h="329970">
                <a:tc>
                  <a:txBody>
                    <a:bodyPr/>
                    <a:lstStyle/>
                    <a:p>
                      <a:pPr algn="l"/>
                      <a:r>
                        <a:rPr lang="en-US" sz="1900" dirty="0">
                          <a:latin typeface="Century Gothic" panose="020B0502020202020204" pitchFamily="34" charset="0"/>
                          <a:cs typeface="Arial" panose="020B0604020202020204" pitchFamily="34" charset="0"/>
                        </a:rPr>
                        <a:t>June </a:t>
                      </a:r>
                    </a:p>
                  </a:txBody>
                  <a:tcPr marL="91207" marR="91207" marT="45604" marB="45604"/>
                </a:tc>
                <a:tc>
                  <a:txBody>
                    <a:bodyPr/>
                    <a:lstStyle/>
                    <a:p>
                      <a:pPr algn="ctr"/>
                      <a:r>
                        <a:rPr lang="en-US" sz="1900" dirty="0">
                          <a:latin typeface="Century Gothic" panose="020B0502020202020204" pitchFamily="34" charset="0"/>
                          <a:cs typeface="Arial" panose="020B0604020202020204" pitchFamily="34" charset="0"/>
                        </a:rPr>
                        <a:t>12</a:t>
                      </a:r>
                    </a:p>
                  </a:txBody>
                  <a:tcPr marL="91207" marR="91207" marT="45604" marB="45604"/>
                </a:tc>
                <a:tc>
                  <a:txBody>
                    <a:bodyPr/>
                    <a:lstStyle/>
                    <a:p>
                      <a:pPr algn="ctr"/>
                      <a:r>
                        <a:rPr lang="en-US" sz="1900" dirty="0">
                          <a:latin typeface="Century Gothic" panose="020B0502020202020204" pitchFamily="34" charset="0"/>
                          <a:cs typeface="Arial" panose="020B0604020202020204" pitchFamily="34" charset="0"/>
                        </a:rPr>
                        <a:t>9</a:t>
                      </a:r>
                    </a:p>
                  </a:txBody>
                  <a:tcPr marL="91207" marR="91207" marT="45604" marB="45604"/>
                </a:tc>
                <a:extLst>
                  <a:ext uri="{0D108BD9-81ED-4DB2-BD59-A6C34878D82A}">
                    <a16:rowId xmlns:a16="http://schemas.microsoft.com/office/drawing/2014/main" xmlns="" val="10003"/>
                  </a:ext>
                </a:extLst>
              </a:tr>
              <a:tr h="299722">
                <a:tc>
                  <a:txBody>
                    <a:bodyPr/>
                    <a:lstStyle/>
                    <a:p>
                      <a:pPr algn="l"/>
                      <a:r>
                        <a:rPr lang="en-US" sz="1900" dirty="0">
                          <a:latin typeface="Century Gothic" panose="020B0502020202020204" pitchFamily="34" charset="0"/>
                          <a:cs typeface="Arial" panose="020B0604020202020204" pitchFamily="34" charset="0"/>
                        </a:rPr>
                        <a:t>July</a:t>
                      </a:r>
                    </a:p>
                  </a:txBody>
                  <a:tcPr marL="91207" marR="91207" marT="45604" marB="45604"/>
                </a:tc>
                <a:tc>
                  <a:txBody>
                    <a:bodyPr/>
                    <a:lstStyle/>
                    <a:p>
                      <a:pPr algn="ctr" fontAlgn="b"/>
                      <a:r>
                        <a:rPr lang="en-US" sz="1900" b="0" i="0" u="none" strike="noStrike" dirty="0">
                          <a:solidFill>
                            <a:srgbClr val="000000"/>
                          </a:solidFill>
                          <a:effectLst/>
                          <a:latin typeface="Century Gothic" panose="020B0502020202020204" pitchFamily="34" charset="0"/>
                          <a:cs typeface="Arial" panose="020B0604020202020204" pitchFamily="34" charset="0"/>
                        </a:rPr>
                        <a:t>11</a:t>
                      </a:r>
                    </a:p>
                  </a:txBody>
                  <a:tcPr marL="9525" marR="9525" marT="9525" marB="0"/>
                </a:tc>
                <a:tc>
                  <a:txBody>
                    <a:bodyPr/>
                    <a:lstStyle/>
                    <a:p>
                      <a:pPr algn="ctr" fontAlgn="b"/>
                      <a:r>
                        <a:rPr lang="en-ZA" sz="1900" b="0" i="0" u="none" strike="noStrike" dirty="0">
                          <a:solidFill>
                            <a:srgbClr val="000000"/>
                          </a:solidFill>
                          <a:effectLst/>
                          <a:latin typeface="Century Gothic" panose="020B0502020202020204" pitchFamily="34" charset="0"/>
                          <a:cs typeface="Arial" panose="020B0604020202020204" pitchFamily="34" charset="0"/>
                        </a:rPr>
                        <a:t>8</a:t>
                      </a:r>
                    </a:p>
                  </a:txBody>
                  <a:tcPr marL="9525" marR="9525" marT="9525" marB="0"/>
                </a:tc>
                <a:extLst>
                  <a:ext uri="{0D108BD9-81ED-4DB2-BD59-A6C34878D82A}">
                    <a16:rowId xmlns:a16="http://schemas.microsoft.com/office/drawing/2014/main" xmlns="" val="384837795"/>
                  </a:ext>
                </a:extLst>
              </a:tr>
              <a:tr h="297183">
                <a:tc>
                  <a:txBody>
                    <a:bodyPr/>
                    <a:lstStyle/>
                    <a:p>
                      <a:pPr algn="l"/>
                      <a:r>
                        <a:rPr lang="en-US" sz="1900" dirty="0">
                          <a:latin typeface="Century Gothic" panose="020B0502020202020204" pitchFamily="34" charset="0"/>
                          <a:cs typeface="Arial" panose="020B0604020202020204" pitchFamily="34" charset="0"/>
                        </a:rPr>
                        <a:t>August</a:t>
                      </a:r>
                    </a:p>
                  </a:txBody>
                  <a:tcPr marL="91207" marR="91207" marT="45604" marB="45604"/>
                </a:tc>
                <a:tc>
                  <a:txBody>
                    <a:bodyPr/>
                    <a:lstStyle/>
                    <a:p>
                      <a:pPr algn="ctr" fontAlgn="b"/>
                      <a:r>
                        <a:rPr lang="en-US" sz="1900" b="0" i="0" u="none" strike="noStrike" dirty="0">
                          <a:solidFill>
                            <a:srgbClr val="000000"/>
                          </a:solidFill>
                          <a:effectLst/>
                          <a:latin typeface="Century Gothic" panose="020B0502020202020204" pitchFamily="34" charset="0"/>
                          <a:cs typeface="Arial" panose="020B0604020202020204" pitchFamily="34" charset="0"/>
                        </a:rPr>
                        <a:t>10</a:t>
                      </a:r>
                    </a:p>
                  </a:txBody>
                  <a:tcPr marL="9525" marR="9525" marT="9525" marB="0"/>
                </a:tc>
                <a:tc>
                  <a:txBody>
                    <a:bodyPr/>
                    <a:lstStyle/>
                    <a:p>
                      <a:pPr algn="ctr" fontAlgn="b"/>
                      <a:r>
                        <a:rPr lang="en-ZA" sz="1900" b="0" i="0" u="none" strike="noStrike" dirty="0">
                          <a:solidFill>
                            <a:srgbClr val="000000"/>
                          </a:solidFill>
                          <a:effectLst/>
                          <a:latin typeface="Century Gothic" panose="020B0502020202020204" pitchFamily="34" charset="0"/>
                          <a:cs typeface="Arial" panose="020B0604020202020204" pitchFamily="34" charset="0"/>
                        </a:rPr>
                        <a:t>8</a:t>
                      </a:r>
                    </a:p>
                  </a:txBody>
                  <a:tcPr marL="9525" marR="9525" marT="9525" marB="0"/>
                </a:tc>
                <a:extLst>
                  <a:ext uri="{0D108BD9-81ED-4DB2-BD59-A6C34878D82A}">
                    <a16:rowId xmlns:a16="http://schemas.microsoft.com/office/drawing/2014/main" xmlns="" val="143125753"/>
                  </a:ext>
                </a:extLst>
              </a:tr>
              <a:tr h="308499">
                <a:tc>
                  <a:txBody>
                    <a:bodyPr/>
                    <a:lstStyle/>
                    <a:p>
                      <a:pPr algn="l"/>
                      <a:r>
                        <a:rPr lang="en-US" sz="1900" dirty="0">
                          <a:latin typeface="Century Gothic" panose="020B0502020202020204" pitchFamily="34" charset="0"/>
                          <a:cs typeface="Arial" panose="020B0604020202020204" pitchFamily="34" charset="0"/>
                        </a:rPr>
                        <a:t>September</a:t>
                      </a:r>
                    </a:p>
                  </a:txBody>
                  <a:tcPr marL="91207" marR="91207" marT="45604" marB="45604"/>
                </a:tc>
                <a:tc>
                  <a:txBody>
                    <a:bodyPr/>
                    <a:lstStyle/>
                    <a:p>
                      <a:pPr algn="ctr" fontAlgn="b"/>
                      <a:r>
                        <a:rPr lang="en-US" sz="1900" b="0" i="0" u="none" strike="noStrike" dirty="0">
                          <a:solidFill>
                            <a:srgbClr val="000000"/>
                          </a:solidFill>
                          <a:effectLst/>
                          <a:latin typeface="Century Gothic" panose="020B0502020202020204" pitchFamily="34" charset="0"/>
                          <a:cs typeface="Arial" panose="020B0604020202020204" pitchFamily="34" charset="0"/>
                        </a:rPr>
                        <a:t>9</a:t>
                      </a:r>
                    </a:p>
                  </a:txBody>
                  <a:tcPr marL="9525" marR="9525" marT="9525" marB="0"/>
                </a:tc>
                <a:tc>
                  <a:txBody>
                    <a:bodyPr/>
                    <a:lstStyle/>
                    <a:p>
                      <a:pPr algn="ctr" fontAlgn="b"/>
                      <a:r>
                        <a:rPr lang="en-ZA" sz="1900" b="0" i="0" u="none" strike="noStrike" dirty="0">
                          <a:solidFill>
                            <a:srgbClr val="000000"/>
                          </a:solidFill>
                          <a:effectLst/>
                          <a:latin typeface="Century Gothic" panose="020B0502020202020204" pitchFamily="34" charset="0"/>
                          <a:cs typeface="Arial" panose="020B0604020202020204" pitchFamily="34" charset="0"/>
                        </a:rPr>
                        <a:t>7</a:t>
                      </a:r>
                    </a:p>
                  </a:txBody>
                  <a:tcPr marL="9525" marR="9525" marT="9525" marB="0"/>
                </a:tc>
                <a:extLst>
                  <a:ext uri="{0D108BD9-81ED-4DB2-BD59-A6C34878D82A}">
                    <a16:rowId xmlns:a16="http://schemas.microsoft.com/office/drawing/2014/main" xmlns="" val="1109451106"/>
                  </a:ext>
                </a:extLst>
              </a:tr>
              <a:tr h="319814">
                <a:tc>
                  <a:txBody>
                    <a:bodyPr/>
                    <a:lstStyle/>
                    <a:p>
                      <a:pPr algn="l"/>
                      <a:r>
                        <a:rPr lang="en-US" sz="1900" dirty="0">
                          <a:latin typeface="Century Gothic" panose="020B0502020202020204" pitchFamily="34" charset="0"/>
                          <a:cs typeface="Arial" panose="020B0604020202020204" pitchFamily="34" charset="0"/>
                        </a:rPr>
                        <a:t>October</a:t>
                      </a:r>
                    </a:p>
                  </a:txBody>
                  <a:tcPr marL="91207" marR="91207" marT="45604" marB="45604"/>
                </a:tc>
                <a:tc>
                  <a:txBody>
                    <a:bodyPr/>
                    <a:lstStyle/>
                    <a:p>
                      <a:pPr algn="ctr" fontAlgn="b"/>
                      <a:r>
                        <a:rPr lang="en-US" sz="1900" b="0" i="0" u="none" strike="noStrike" dirty="0">
                          <a:solidFill>
                            <a:srgbClr val="000000"/>
                          </a:solidFill>
                          <a:effectLst/>
                          <a:latin typeface="Century Gothic" panose="020B0502020202020204" pitchFamily="34" charset="0"/>
                          <a:cs typeface="Arial" panose="020B0604020202020204" pitchFamily="34" charset="0"/>
                        </a:rPr>
                        <a:t>8</a:t>
                      </a:r>
                    </a:p>
                  </a:txBody>
                  <a:tcPr marL="9525" marR="9525" marT="9525" marB="0"/>
                </a:tc>
                <a:tc>
                  <a:txBody>
                    <a:bodyPr/>
                    <a:lstStyle/>
                    <a:p>
                      <a:pPr algn="ctr" fontAlgn="b"/>
                      <a:r>
                        <a:rPr lang="en-ZA" sz="1900" b="0" i="0" u="none" strike="noStrike" dirty="0">
                          <a:solidFill>
                            <a:srgbClr val="000000"/>
                          </a:solidFill>
                          <a:effectLst/>
                          <a:latin typeface="Century Gothic" panose="020B0502020202020204" pitchFamily="34" charset="0"/>
                          <a:cs typeface="Arial" panose="020B0604020202020204" pitchFamily="34" charset="0"/>
                        </a:rPr>
                        <a:t>8</a:t>
                      </a:r>
                    </a:p>
                  </a:txBody>
                  <a:tcPr marL="9525" marR="9525" marT="9525" marB="0"/>
                </a:tc>
                <a:extLst>
                  <a:ext uri="{0D108BD9-81ED-4DB2-BD59-A6C34878D82A}">
                    <a16:rowId xmlns:a16="http://schemas.microsoft.com/office/drawing/2014/main" xmlns="" val="779018097"/>
                  </a:ext>
                </a:extLst>
              </a:tr>
              <a:tr h="317275">
                <a:tc>
                  <a:txBody>
                    <a:bodyPr/>
                    <a:lstStyle/>
                    <a:p>
                      <a:pPr algn="l"/>
                      <a:r>
                        <a:rPr lang="en-US" sz="1900" dirty="0">
                          <a:latin typeface="Century Gothic" panose="020B0502020202020204" pitchFamily="34" charset="0"/>
                          <a:cs typeface="Arial" panose="020B0604020202020204" pitchFamily="34" charset="0"/>
                        </a:rPr>
                        <a:t>November</a:t>
                      </a:r>
                    </a:p>
                  </a:txBody>
                  <a:tcPr marL="91207" marR="91207" marT="45604" marB="45604"/>
                </a:tc>
                <a:tc>
                  <a:txBody>
                    <a:bodyPr/>
                    <a:lstStyle/>
                    <a:p>
                      <a:pPr algn="ctr" fontAlgn="b"/>
                      <a:r>
                        <a:rPr lang="en-US" sz="1900" b="0" i="0" u="none" strike="noStrike" dirty="0">
                          <a:solidFill>
                            <a:srgbClr val="000000"/>
                          </a:solidFill>
                          <a:effectLst/>
                          <a:latin typeface="Century Gothic" panose="020B0502020202020204" pitchFamily="34" charset="0"/>
                          <a:cs typeface="Arial" panose="020B0604020202020204" pitchFamily="34" charset="0"/>
                        </a:rPr>
                        <a:t>11</a:t>
                      </a:r>
                    </a:p>
                  </a:txBody>
                  <a:tcPr marL="9525" marR="9525" marT="9525" marB="0"/>
                </a:tc>
                <a:tc>
                  <a:txBody>
                    <a:bodyPr/>
                    <a:lstStyle/>
                    <a:p>
                      <a:pPr algn="ctr" fontAlgn="b"/>
                      <a:r>
                        <a:rPr lang="en-ZA" sz="1900" b="0" i="0" u="none" strike="noStrike" dirty="0">
                          <a:solidFill>
                            <a:srgbClr val="000000"/>
                          </a:solidFill>
                          <a:effectLst/>
                          <a:latin typeface="Century Gothic" panose="020B0502020202020204" pitchFamily="34" charset="0"/>
                          <a:cs typeface="Arial" panose="020B0604020202020204" pitchFamily="34" charset="0"/>
                        </a:rPr>
                        <a:t>8</a:t>
                      </a:r>
                    </a:p>
                  </a:txBody>
                  <a:tcPr marL="9525" marR="9525" marT="9525" marB="0"/>
                </a:tc>
                <a:extLst>
                  <a:ext uri="{0D108BD9-81ED-4DB2-BD59-A6C34878D82A}">
                    <a16:rowId xmlns:a16="http://schemas.microsoft.com/office/drawing/2014/main" xmlns="" val="2638998509"/>
                  </a:ext>
                </a:extLst>
              </a:tr>
              <a:tr h="356300">
                <a:tc>
                  <a:txBody>
                    <a:bodyPr/>
                    <a:lstStyle/>
                    <a:p>
                      <a:pPr algn="l"/>
                      <a:r>
                        <a:rPr lang="en-US" sz="1900" dirty="0">
                          <a:latin typeface="Century Gothic" panose="020B0502020202020204" pitchFamily="34" charset="0"/>
                          <a:cs typeface="Arial" panose="020B0604020202020204" pitchFamily="34" charset="0"/>
                        </a:rPr>
                        <a:t>December</a:t>
                      </a:r>
                    </a:p>
                  </a:txBody>
                  <a:tcPr marL="91207" marR="91207" marT="45604" marB="45604"/>
                </a:tc>
                <a:tc>
                  <a:txBody>
                    <a:bodyPr/>
                    <a:lstStyle/>
                    <a:p>
                      <a:pPr algn="ctr" fontAlgn="b"/>
                      <a:r>
                        <a:rPr lang="en-US" sz="1900" b="0" i="0" u="none" strike="noStrike" dirty="0">
                          <a:solidFill>
                            <a:srgbClr val="000000"/>
                          </a:solidFill>
                          <a:effectLst/>
                          <a:latin typeface="Century Gothic" panose="020B0502020202020204" pitchFamily="34" charset="0"/>
                          <a:cs typeface="Arial" panose="020B0604020202020204" pitchFamily="34" charset="0"/>
                        </a:rPr>
                        <a:t>7</a:t>
                      </a:r>
                    </a:p>
                  </a:txBody>
                  <a:tcPr marL="9525" marR="9525" marT="9525" marB="0"/>
                </a:tc>
                <a:tc>
                  <a:txBody>
                    <a:bodyPr/>
                    <a:lstStyle/>
                    <a:p>
                      <a:pPr algn="ctr" fontAlgn="b"/>
                      <a:r>
                        <a:rPr lang="en-ZA" sz="1900" b="0" i="0" u="none" strike="noStrike" dirty="0">
                          <a:solidFill>
                            <a:srgbClr val="000000"/>
                          </a:solidFill>
                          <a:effectLst/>
                          <a:latin typeface="Century Gothic" panose="020B0502020202020204" pitchFamily="34" charset="0"/>
                          <a:cs typeface="Arial" panose="020B0604020202020204" pitchFamily="34" charset="0"/>
                        </a:rPr>
                        <a:t>9</a:t>
                      </a:r>
                    </a:p>
                  </a:txBody>
                  <a:tcPr marL="9525" marR="9525" marT="9525" marB="0"/>
                </a:tc>
                <a:extLst>
                  <a:ext uri="{0D108BD9-81ED-4DB2-BD59-A6C34878D82A}">
                    <a16:rowId xmlns:a16="http://schemas.microsoft.com/office/drawing/2014/main" xmlns="" val="4244642416"/>
                  </a:ext>
                </a:extLst>
              </a:tr>
              <a:tr h="346364">
                <a:tc>
                  <a:txBody>
                    <a:bodyPr/>
                    <a:lstStyle/>
                    <a:p>
                      <a:pPr algn="l"/>
                      <a:r>
                        <a:rPr lang="en-US" sz="1900" dirty="0">
                          <a:latin typeface="Century Gothic" panose="020B0502020202020204" pitchFamily="34" charset="0"/>
                          <a:cs typeface="Arial" panose="020B0604020202020204" pitchFamily="34" charset="0"/>
                        </a:rPr>
                        <a:t>January</a:t>
                      </a:r>
                    </a:p>
                  </a:txBody>
                  <a:tcPr marL="91207" marR="91207" marT="45604" marB="45604"/>
                </a:tc>
                <a:tc>
                  <a:txBody>
                    <a:bodyPr/>
                    <a:lstStyle/>
                    <a:p>
                      <a:pPr algn="ctr" fontAlgn="b"/>
                      <a:r>
                        <a:rPr lang="en-US" sz="1900" b="0" i="0" u="none" strike="noStrike" dirty="0">
                          <a:solidFill>
                            <a:srgbClr val="000000"/>
                          </a:solidFill>
                          <a:effectLst/>
                          <a:latin typeface="Century Gothic" panose="020B0502020202020204" pitchFamily="34" charset="0"/>
                          <a:cs typeface="Arial" panose="020B0604020202020204" pitchFamily="34" charset="0"/>
                        </a:rPr>
                        <a:t>6</a:t>
                      </a:r>
                    </a:p>
                  </a:txBody>
                  <a:tcPr marL="9525" marR="9525" marT="9525" marB="0"/>
                </a:tc>
                <a:tc>
                  <a:txBody>
                    <a:bodyPr/>
                    <a:lstStyle/>
                    <a:p>
                      <a:pPr algn="ctr" fontAlgn="b"/>
                      <a:r>
                        <a:rPr lang="en-ZA" sz="1900" b="0" i="0" u="none" strike="noStrike" dirty="0">
                          <a:solidFill>
                            <a:srgbClr val="000000"/>
                          </a:solidFill>
                          <a:effectLst/>
                          <a:latin typeface="Century Gothic" panose="020B0502020202020204" pitchFamily="34" charset="0"/>
                          <a:cs typeface="Arial" panose="020B0604020202020204" pitchFamily="34" charset="0"/>
                        </a:rPr>
                        <a:t>11</a:t>
                      </a:r>
                    </a:p>
                  </a:txBody>
                  <a:tcPr marL="9525" marR="9525" marT="9525" marB="0"/>
                </a:tc>
                <a:extLst>
                  <a:ext uri="{0D108BD9-81ED-4DB2-BD59-A6C34878D82A}">
                    <a16:rowId xmlns:a16="http://schemas.microsoft.com/office/drawing/2014/main" xmlns="" val="2887508134"/>
                  </a:ext>
                </a:extLst>
              </a:tr>
              <a:tr h="346363">
                <a:tc>
                  <a:txBody>
                    <a:bodyPr/>
                    <a:lstStyle/>
                    <a:p>
                      <a:pPr algn="l"/>
                      <a:r>
                        <a:rPr lang="en-US" sz="1900" dirty="0">
                          <a:latin typeface="Century Gothic" panose="020B0502020202020204" pitchFamily="34" charset="0"/>
                          <a:cs typeface="Arial" panose="020B0604020202020204" pitchFamily="34" charset="0"/>
                        </a:rPr>
                        <a:t>February</a:t>
                      </a:r>
                    </a:p>
                  </a:txBody>
                  <a:tcPr marL="91207" marR="91207" marT="45604" marB="45604"/>
                </a:tc>
                <a:tc>
                  <a:txBody>
                    <a:bodyPr/>
                    <a:lstStyle/>
                    <a:p>
                      <a:pPr algn="ctr" fontAlgn="b"/>
                      <a:r>
                        <a:rPr lang="en-US" sz="1900" b="0" i="0" u="none" strike="noStrike" dirty="0">
                          <a:solidFill>
                            <a:srgbClr val="000000"/>
                          </a:solidFill>
                          <a:effectLst/>
                          <a:latin typeface="Century Gothic" panose="020B0502020202020204" pitchFamily="34" charset="0"/>
                          <a:cs typeface="Arial" panose="020B0604020202020204" pitchFamily="34" charset="0"/>
                        </a:rPr>
                        <a:t>11</a:t>
                      </a:r>
                    </a:p>
                  </a:txBody>
                  <a:tcPr marL="9525" marR="9525" marT="9525" marB="0"/>
                </a:tc>
                <a:tc>
                  <a:txBody>
                    <a:bodyPr/>
                    <a:lstStyle/>
                    <a:p>
                      <a:pPr algn="ctr" fontAlgn="b"/>
                      <a:r>
                        <a:rPr lang="en-ZA" sz="1900" b="0" i="0" u="none" strike="noStrike" dirty="0">
                          <a:solidFill>
                            <a:srgbClr val="000000"/>
                          </a:solidFill>
                          <a:effectLst/>
                          <a:latin typeface="Century Gothic" panose="020B0502020202020204" pitchFamily="34" charset="0"/>
                          <a:cs typeface="Arial" panose="020B0604020202020204" pitchFamily="34" charset="0"/>
                        </a:rPr>
                        <a:t>8</a:t>
                      </a:r>
                    </a:p>
                  </a:txBody>
                  <a:tcPr marL="9525" marR="9525" marT="9525" marB="0"/>
                </a:tc>
                <a:extLst>
                  <a:ext uri="{0D108BD9-81ED-4DB2-BD59-A6C34878D82A}">
                    <a16:rowId xmlns:a16="http://schemas.microsoft.com/office/drawing/2014/main" xmlns="" val="3942193975"/>
                  </a:ext>
                </a:extLst>
              </a:tr>
              <a:tr h="374073">
                <a:tc>
                  <a:txBody>
                    <a:bodyPr/>
                    <a:lstStyle/>
                    <a:p>
                      <a:pPr algn="l"/>
                      <a:r>
                        <a:rPr lang="en-US" sz="1900" dirty="0">
                          <a:latin typeface="Century Gothic" panose="020B0502020202020204" pitchFamily="34" charset="0"/>
                          <a:cs typeface="Arial" panose="020B0604020202020204" pitchFamily="34" charset="0"/>
                        </a:rPr>
                        <a:t>March</a:t>
                      </a:r>
                    </a:p>
                  </a:txBody>
                  <a:tcPr marL="91207" marR="91207" marT="45604" marB="45604"/>
                </a:tc>
                <a:tc>
                  <a:txBody>
                    <a:bodyPr/>
                    <a:lstStyle/>
                    <a:p>
                      <a:pPr algn="ctr" fontAlgn="b"/>
                      <a:r>
                        <a:rPr lang="en-US" sz="1900" b="0" i="0" u="none" strike="noStrike" dirty="0">
                          <a:solidFill>
                            <a:srgbClr val="000000"/>
                          </a:solidFill>
                          <a:effectLst/>
                          <a:latin typeface="Century Gothic" panose="020B0502020202020204" pitchFamily="34" charset="0"/>
                          <a:cs typeface="Arial" panose="020B0604020202020204" pitchFamily="34" charset="0"/>
                        </a:rPr>
                        <a:t>7</a:t>
                      </a:r>
                    </a:p>
                  </a:txBody>
                  <a:tcPr marL="9525" marR="9525" marT="9525" marB="0"/>
                </a:tc>
                <a:tc>
                  <a:txBody>
                    <a:bodyPr/>
                    <a:lstStyle/>
                    <a:p>
                      <a:pPr algn="ctr" fontAlgn="b"/>
                      <a:r>
                        <a:rPr lang="en-ZA" sz="1900" b="0" i="0" u="none" strike="noStrike" dirty="0">
                          <a:solidFill>
                            <a:srgbClr val="000000"/>
                          </a:solidFill>
                          <a:effectLst/>
                          <a:latin typeface="Century Gothic" panose="020B0502020202020204" pitchFamily="34" charset="0"/>
                          <a:cs typeface="Arial" panose="020B0604020202020204" pitchFamily="34" charset="0"/>
                        </a:rPr>
                        <a:t>7</a:t>
                      </a:r>
                    </a:p>
                  </a:txBody>
                  <a:tcPr marL="9525" marR="9525" marT="9525" marB="0"/>
                </a:tc>
                <a:extLst>
                  <a:ext uri="{0D108BD9-81ED-4DB2-BD59-A6C34878D82A}">
                    <a16:rowId xmlns:a16="http://schemas.microsoft.com/office/drawing/2014/main" xmlns="" val="4203529873"/>
                  </a:ext>
                </a:extLst>
              </a:tr>
              <a:tr h="430590">
                <a:tc>
                  <a:txBody>
                    <a:bodyPr/>
                    <a:lstStyle/>
                    <a:p>
                      <a:pPr algn="l"/>
                      <a:r>
                        <a:rPr lang="en-US" sz="1900" b="1" dirty="0">
                          <a:latin typeface="Century Gothic" panose="020B0502020202020204" pitchFamily="34" charset="0"/>
                          <a:cs typeface="Arial" panose="020B0604020202020204" pitchFamily="34" charset="0"/>
                        </a:rPr>
                        <a:t>Total average number of days</a:t>
                      </a:r>
                    </a:p>
                  </a:txBody>
                  <a:tcPr marL="91207" marR="91207" marT="45604" marB="45604">
                    <a:solidFill>
                      <a:schemeClr val="accent1"/>
                    </a:solidFill>
                  </a:tcPr>
                </a:tc>
                <a:tc>
                  <a:txBody>
                    <a:bodyPr/>
                    <a:lstStyle/>
                    <a:p>
                      <a:pPr algn="ctr" fontAlgn="b"/>
                      <a:r>
                        <a:rPr lang="en-US" sz="1900" b="1" i="0" u="none" strike="noStrike" dirty="0">
                          <a:solidFill>
                            <a:srgbClr val="000000"/>
                          </a:solidFill>
                          <a:effectLst/>
                          <a:latin typeface="Century Gothic" panose="020B0502020202020204" pitchFamily="34" charset="0"/>
                          <a:cs typeface="Arial" panose="020B0604020202020204" pitchFamily="34" charset="0"/>
                        </a:rPr>
                        <a:t>9</a:t>
                      </a:r>
                      <a:endParaRPr lang="en-ZA" sz="1900" b="1" i="0" u="none" strike="noStrike" dirty="0">
                        <a:solidFill>
                          <a:srgbClr val="000000"/>
                        </a:solidFill>
                        <a:effectLst/>
                        <a:latin typeface="Century Gothic" panose="020B0502020202020204" pitchFamily="34" charset="0"/>
                        <a:cs typeface="Arial" panose="020B0604020202020204" pitchFamily="34" charset="0"/>
                      </a:endParaRPr>
                    </a:p>
                  </a:txBody>
                  <a:tcPr marL="9525" marR="9525" marT="9525" marB="0">
                    <a:solidFill>
                      <a:schemeClr val="accent1"/>
                    </a:solidFill>
                  </a:tcPr>
                </a:tc>
                <a:tc>
                  <a:txBody>
                    <a:bodyPr/>
                    <a:lstStyle/>
                    <a:p>
                      <a:pPr algn="ctr" fontAlgn="b"/>
                      <a:r>
                        <a:rPr lang="en-US" sz="1900" b="1" i="0" u="none" strike="noStrike" dirty="0">
                          <a:solidFill>
                            <a:srgbClr val="000000"/>
                          </a:solidFill>
                          <a:effectLst/>
                          <a:latin typeface="Century Gothic" panose="020B0502020202020204" pitchFamily="34" charset="0"/>
                          <a:cs typeface="Arial" panose="020B0604020202020204" pitchFamily="34" charset="0"/>
                        </a:rPr>
                        <a:t>9</a:t>
                      </a:r>
                      <a:endParaRPr lang="en-ZA" sz="1900" b="1" i="0" u="none" strike="noStrike" dirty="0">
                        <a:solidFill>
                          <a:srgbClr val="000000"/>
                        </a:solidFill>
                        <a:effectLst/>
                        <a:latin typeface="Century Gothic" panose="020B0502020202020204" pitchFamily="34" charset="0"/>
                        <a:cs typeface="Arial" panose="020B0604020202020204" pitchFamily="34" charset="0"/>
                      </a:endParaRPr>
                    </a:p>
                  </a:txBody>
                  <a:tcPr marL="9525" marR="9525" marT="9525" marB="0">
                    <a:solidFill>
                      <a:schemeClr val="accent1"/>
                    </a:solidFill>
                  </a:tcPr>
                </a:tc>
                <a:extLst>
                  <a:ext uri="{0D108BD9-81ED-4DB2-BD59-A6C34878D82A}">
                    <a16:rowId xmlns:a16="http://schemas.microsoft.com/office/drawing/2014/main" xmlns="" val="780130681"/>
                  </a:ext>
                </a:extLst>
              </a:tr>
            </a:tbl>
          </a:graphicData>
        </a:graphic>
      </p:graphicFrame>
    </p:spTree>
    <p:extLst>
      <p:ext uri="{BB962C8B-B14F-4D97-AF65-F5344CB8AC3E}">
        <p14:creationId xmlns:p14="http://schemas.microsoft.com/office/powerpoint/2010/main" xmlns="" val="12102188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8640021F-DA4D-46BA-A76A-90A6AF465706}"/>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BEAD508-187F-9C41-8168-FD791BBC9830}" type="slidenum">
              <a:rPr kumimoji="0" lang="en-US" sz="119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57</a:t>
            </a:fld>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xmlns="" id="{32524B47-BC00-41A7-9C92-42C24EA5030B}"/>
              </a:ext>
            </a:extLst>
          </p:cNvPr>
          <p:cNvSpPr>
            <a:spLocks noGrp="1"/>
          </p:cNvSpPr>
          <p:nvPr>
            <p:ph type="title"/>
          </p:nvPr>
        </p:nvSpPr>
        <p:spPr>
          <a:xfrm>
            <a:off x="280616" y="66777"/>
            <a:ext cx="8293281" cy="845535"/>
          </a:xfrm>
        </p:spPr>
        <p:txBody>
          <a:bodyPr>
            <a:noAutofit/>
          </a:bodyPr>
          <a:lstStyle/>
          <a:p>
            <a:r>
              <a:rPr lang="en-US" sz="3100" b="1" dirty="0">
                <a:latin typeface="Century Gothic" panose="020B0502020202020204" pitchFamily="34" charset="0"/>
              </a:rPr>
              <a:t>Percentage Of Invoice Paid Within 30 Days Per Month For 2019/20 and 2020/21 Financial Years</a:t>
            </a:r>
          </a:p>
        </p:txBody>
      </p:sp>
      <p:graphicFrame>
        <p:nvGraphicFramePr>
          <p:cNvPr id="9" name="Content Placeholder 4">
            <a:extLst>
              <a:ext uri="{FF2B5EF4-FFF2-40B4-BE49-F238E27FC236}">
                <a16:creationId xmlns:a16="http://schemas.microsoft.com/office/drawing/2014/main" xmlns="" id="{62164046-FB5D-4C60-A336-1B430DE2900C}"/>
              </a:ext>
            </a:extLst>
          </p:cNvPr>
          <p:cNvGraphicFramePr>
            <a:graphicFrameLocks noGrp="1"/>
          </p:cNvGraphicFramePr>
          <p:nvPr>
            <p:ph idx="1"/>
            <p:extLst>
              <p:ext uri="{D42A27DB-BD31-4B8C-83A1-F6EECF244321}">
                <p14:modId xmlns:p14="http://schemas.microsoft.com/office/powerpoint/2010/main" xmlns="" val="2466760375"/>
              </p:ext>
            </p:extLst>
          </p:nvPr>
        </p:nvGraphicFramePr>
        <p:xfrm>
          <a:off x="108157" y="995054"/>
          <a:ext cx="8957185" cy="5803964"/>
        </p:xfrm>
        <a:graphic>
          <a:graphicData uri="http://schemas.openxmlformats.org/drawingml/2006/table">
            <a:tbl>
              <a:tblPr firstRow="1" bandRow="1">
                <a:tableStyleId>{5C22544A-7EE6-4342-B048-85BDC9FD1C3A}</a:tableStyleId>
              </a:tblPr>
              <a:tblGrid>
                <a:gridCol w="1415843">
                  <a:extLst>
                    <a:ext uri="{9D8B030D-6E8A-4147-A177-3AD203B41FA5}">
                      <a16:colId xmlns:a16="http://schemas.microsoft.com/office/drawing/2014/main" xmlns="" val="20000"/>
                    </a:ext>
                  </a:extLst>
                </a:gridCol>
                <a:gridCol w="1297858">
                  <a:extLst>
                    <a:ext uri="{9D8B030D-6E8A-4147-A177-3AD203B41FA5}">
                      <a16:colId xmlns:a16="http://schemas.microsoft.com/office/drawing/2014/main" xmlns="" val="2249556431"/>
                    </a:ext>
                  </a:extLst>
                </a:gridCol>
                <a:gridCol w="1396181">
                  <a:extLst>
                    <a:ext uri="{9D8B030D-6E8A-4147-A177-3AD203B41FA5}">
                      <a16:colId xmlns:a16="http://schemas.microsoft.com/office/drawing/2014/main" xmlns="" val="20001"/>
                    </a:ext>
                  </a:extLst>
                </a:gridCol>
                <a:gridCol w="4847303">
                  <a:extLst>
                    <a:ext uri="{9D8B030D-6E8A-4147-A177-3AD203B41FA5}">
                      <a16:colId xmlns:a16="http://schemas.microsoft.com/office/drawing/2014/main" xmlns="" val="954211425"/>
                    </a:ext>
                  </a:extLst>
                </a:gridCol>
              </a:tblGrid>
              <a:tr h="325623">
                <a:tc rowSpan="2">
                  <a:txBody>
                    <a:bodyPr/>
                    <a:lstStyle/>
                    <a:p>
                      <a:pPr algn="ctr"/>
                      <a:endParaRPr lang="en-US" sz="1600" dirty="0">
                        <a:solidFill>
                          <a:schemeClr val="tx1"/>
                        </a:solidFill>
                        <a:latin typeface="Century Gothic" panose="020B0502020202020204" pitchFamily="34" charset="0"/>
                        <a:cs typeface="Arial" panose="020B0604020202020204" pitchFamily="34" charset="0"/>
                      </a:endParaRPr>
                    </a:p>
                    <a:p>
                      <a:pPr algn="ctr"/>
                      <a:r>
                        <a:rPr lang="en-US" sz="1600" dirty="0">
                          <a:solidFill>
                            <a:schemeClr val="tx1"/>
                          </a:solidFill>
                          <a:latin typeface="Century Gothic" panose="020B0502020202020204" pitchFamily="34" charset="0"/>
                          <a:cs typeface="Arial" panose="020B0604020202020204" pitchFamily="34" charset="0"/>
                        </a:rPr>
                        <a:t>Month</a:t>
                      </a:r>
                    </a:p>
                  </a:txBody>
                  <a:tcPr marL="91207" marR="91207" marT="45604" marB="45604"/>
                </a:tc>
                <a:tc gridSpan="2">
                  <a:txBody>
                    <a:bodyPr/>
                    <a:lstStyle/>
                    <a:p>
                      <a:pPr algn="ctr"/>
                      <a:r>
                        <a:rPr lang="en-US" sz="1600" dirty="0">
                          <a:solidFill>
                            <a:schemeClr val="tx1"/>
                          </a:solidFill>
                          <a:latin typeface="Century Gothic" panose="020B0502020202020204" pitchFamily="34" charset="0"/>
                          <a:cs typeface="Arial" panose="020B0604020202020204" pitchFamily="34" charset="0"/>
                        </a:rPr>
                        <a:t>Average</a:t>
                      </a:r>
                      <a:r>
                        <a:rPr lang="en-US" sz="1600" baseline="0" dirty="0">
                          <a:solidFill>
                            <a:schemeClr val="tx1"/>
                          </a:solidFill>
                          <a:latin typeface="Century Gothic" panose="020B0502020202020204" pitchFamily="34" charset="0"/>
                          <a:cs typeface="Arial" panose="020B0604020202020204" pitchFamily="34" charset="0"/>
                        </a:rPr>
                        <a:t> payment days</a:t>
                      </a:r>
                      <a:endParaRPr lang="en-US" sz="1600" dirty="0">
                        <a:solidFill>
                          <a:schemeClr val="tx1"/>
                        </a:solidFill>
                        <a:latin typeface="Century Gothic" panose="020B0502020202020204" pitchFamily="34" charset="0"/>
                        <a:cs typeface="Arial" panose="020B0604020202020204" pitchFamily="34" charset="0"/>
                      </a:endParaRPr>
                    </a:p>
                  </a:txBody>
                  <a:tcPr marL="91207" marR="91207" marT="45604" marB="45604"/>
                </a:tc>
                <a:tc hMerge="1">
                  <a:txBody>
                    <a:bodyPr/>
                    <a:lstStyle/>
                    <a:p>
                      <a:pPr algn="ctr"/>
                      <a:endParaRPr lang="en-US" sz="1800" dirty="0">
                        <a:solidFill>
                          <a:schemeClr val="tx1"/>
                        </a:solidFill>
                        <a:latin typeface="Arial"/>
                        <a:cs typeface="Arial"/>
                      </a:endParaRPr>
                    </a:p>
                  </a:txBody>
                  <a:tcPr marL="91207" marR="91207" marT="45604" marB="45604"/>
                </a:tc>
                <a:tc>
                  <a:txBody>
                    <a:bodyPr/>
                    <a:lstStyle/>
                    <a:p>
                      <a:pPr algn="ctr"/>
                      <a:r>
                        <a:rPr lang="en-US" sz="1600" dirty="0">
                          <a:solidFill>
                            <a:schemeClr val="tx1"/>
                          </a:solidFill>
                          <a:latin typeface="Century Gothic" panose="020B0502020202020204" pitchFamily="34" charset="0"/>
                          <a:cs typeface="Arial" panose="020B0604020202020204" pitchFamily="34" charset="0"/>
                        </a:rPr>
                        <a:t>Comments</a:t>
                      </a:r>
                    </a:p>
                  </a:txBody>
                  <a:tcPr marL="91207" marR="91207" marT="45604" marB="45604"/>
                </a:tc>
                <a:extLst>
                  <a:ext uri="{0D108BD9-81ED-4DB2-BD59-A6C34878D82A}">
                    <a16:rowId xmlns:a16="http://schemas.microsoft.com/office/drawing/2014/main" xmlns="" val="10000"/>
                  </a:ext>
                </a:extLst>
              </a:tr>
              <a:tr h="325623">
                <a:tc vMerge="1">
                  <a:txBody>
                    <a:bodyPr/>
                    <a:lstStyle/>
                    <a:p>
                      <a:pPr algn="l"/>
                      <a:endParaRPr lang="en-US" sz="1800" dirty="0">
                        <a:latin typeface="Arial"/>
                        <a:cs typeface="Arial"/>
                      </a:endParaRPr>
                    </a:p>
                  </a:txBody>
                  <a:tcPr marL="91207" marR="91207" marT="45604" marB="45604"/>
                </a:tc>
                <a:tc>
                  <a:txBody>
                    <a:bodyPr/>
                    <a:lstStyle/>
                    <a:p>
                      <a:pPr algn="ctr"/>
                      <a:r>
                        <a:rPr lang="en-US" sz="1600" b="1" dirty="0">
                          <a:latin typeface="Century Gothic" panose="020B0502020202020204" pitchFamily="34" charset="0"/>
                          <a:cs typeface="Arial" panose="020B0604020202020204" pitchFamily="34" charset="0"/>
                        </a:rPr>
                        <a:t>2020/21</a:t>
                      </a:r>
                    </a:p>
                  </a:txBody>
                  <a:tcPr marL="91207" marR="91207" marT="45604" marB="45604"/>
                </a:tc>
                <a:tc>
                  <a:txBody>
                    <a:bodyPr/>
                    <a:lstStyle/>
                    <a:p>
                      <a:pPr algn="ctr"/>
                      <a:r>
                        <a:rPr lang="en-US" sz="1600" b="1" dirty="0">
                          <a:latin typeface="Century Gothic" panose="020B0502020202020204" pitchFamily="34" charset="0"/>
                          <a:cs typeface="Arial" panose="020B0604020202020204" pitchFamily="34" charset="0"/>
                        </a:rPr>
                        <a:t>2019/20</a:t>
                      </a:r>
                    </a:p>
                  </a:txBody>
                  <a:tcPr marL="91207" marR="91207" marT="45604" marB="45604"/>
                </a:tc>
                <a:tc>
                  <a:txBody>
                    <a:bodyPr/>
                    <a:lstStyle/>
                    <a:p>
                      <a:pPr algn="ctr"/>
                      <a:endParaRPr lang="en-US" sz="1600" b="1" dirty="0">
                        <a:latin typeface="Century Gothic" panose="020B0502020202020204" pitchFamily="34" charset="0"/>
                        <a:cs typeface="Arial" panose="020B0604020202020204" pitchFamily="34" charset="0"/>
                      </a:endParaRPr>
                    </a:p>
                  </a:txBody>
                  <a:tcPr marL="91207" marR="91207" marT="45604" marB="45604"/>
                </a:tc>
                <a:extLst>
                  <a:ext uri="{0D108BD9-81ED-4DB2-BD59-A6C34878D82A}">
                    <a16:rowId xmlns:a16="http://schemas.microsoft.com/office/drawing/2014/main" xmlns="" val="810133974"/>
                  </a:ext>
                </a:extLst>
              </a:tr>
              <a:tr h="325623">
                <a:tc>
                  <a:txBody>
                    <a:bodyPr/>
                    <a:lstStyle/>
                    <a:p>
                      <a:pPr algn="l"/>
                      <a:r>
                        <a:rPr lang="en-US" sz="1600" dirty="0">
                          <a:latin typeface="Century Gothic" panose="020B0502020202020204" pitchFamily="34" charset="0"/>
                          <a:cs typeface="Arial" panose="020B0604020202020204" pitchFamily="34" charset="0"/>
                        </a:rPr>
                        <a:t>April</a:t>
                      </a:r>
                    </a:p>
                  </a:txBody>
                  <a:tcPr marL="91207" marR="91207" marT="45604" marB="45604"/>
                </a:tc>
                <a:tc>
                  <a:txBody>
                    <a:bodyPr/>
                    <a:lstStyle/>
                    <a:p>
                      <a:pPr algn="ctr"/>
                      <a:r>
                        <a:rPr lang="en-US" sz="1600" dirty="0">
                          <a:latin typeface="Century Gothic" panose="020B0502020202020204" pitchFamily="34" charset="0"/>
                          <a:cs typeface="Arial" panose="020B0604020202020204" pitchFamily="34" charset="0"/>
                        </a:rPr>
                        <a:t>100%</a:t>
                      </a:r>
                    </a:p>
                  </a:txBody>
                  <a:tcPr marL="91207" marR="91207" marT="45604" marB="45604"/>
                </a:tc>
                <a:tc>
                  <a:txBody>
                    <a:bodyPr/>
                    <a:lstStyle/>
                    <a:p>
                      <a:pPr algn="ctr"/>
                      <a:r>
                        <a:rPr lang="en-US" sz="1600" dirty="0">
                          <a:latin typeface="Century Gothic" panose="020B0502020202020204" pitchFamily="34" charset="0"/>
                          <a:cs typeface="Arial" panose="020B0604020202020204" pitchFamily="34" charset="0"/>
                        </a:rPr>
                        <a:t>100%</a:t>
                      </a:r>
                    </a:p>
                  </a:txBody>
                  <a:tcPr marL="91207" marR="91207" marT="45604" marB="45604"/>
                </a:tc>
                <a:tc>
                  <a:txBody>
                    <a:bodyPr/>
                    <a:lstStyle/>
                    <a:p>
                      <a:pPr algn="ctr"/>
                      <a:endParaRPr lang="en-US" sz="1600" dirty="0">
                        <a:latin typeface="Century Gothic" panose="020B0502020202020204" pitchFamily="34" charset="0"/>
                        <a:cs typeface="Arial" panose="020B0604020202020204" pitchFamily="34" charset="0"/>
                      </a:endParaRPr>
                    </a:p>
                  </a:txBody>
                  <a:tcPr marL="91207" marR="91207" marT="45604" marB="45604"/>
                </a:tc>
                <a:extLst>
                  <a:ext uri="{0D108BD9-81ED-4DB2-BD59-A6C34878D82A}">
                    <a16:rowId xmlns:a16="http://schemas.microsoft.com/office/drawing/2014/main" xmlns="" val="10001"/>
                  </a:ext>
                </a:extLst>
              </a:tr>
              <a:tr h="325623">
                <a:tc>
                  <a:txBody>
                    <a:bodyPr/>
                    <a:lstStyle/>
                    <a:p>
                      <a:pPr algn="l"/>
                      <a:r>
                        <a:rPr lang="en-US" sz="1600" dirty="0">
                          <a:latin typeface="Century Gothic" panose="020B0502020202020204" pitchFamily="34" charset="0"/>
                          <a:cs typeface="Arial" panose="020B0604020202020204" pitchFamily="34" charset="0"/>
                        </a:rPr>
                        <a:t>May </a:t>
                      </a:r>
                    </a:p>
                  </a:txBody>
                  <a:tcPr marL="91207" marR="91207" marT="45604" marB="45604"/>
                </a:tc>
                <a:tc>
                  <a:txBody>
                    <a:bodyPr/>
                    <a:lstStyle/>
                    <a:p>
                      <a:pPr marL="0" marR="0" lvl="0" indent="0" algn="ctr" defTabSz="91211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100%</a:t>
                      </a:r>
                    </a:p>
                  </a:txBody>
                  <a:tcPr marL="91207" marR="91207" marT="45604" marB="45604"/>
                </a:tc>
                <a:tc>
                  <a:txBody>
                    <a:bodyPr/>
                    <a:lstStyle/>
                    <a:p>
                      <a:pPr marL="0" marR="0" lvl="0" indent="0" algn="ctr" defTabSz="91211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100%</a:t>
                      </a:r>
                      <a:endPar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endParaRPr>
                    </a:p>
                  </a:txBody>
                  <a:tcPr marL="91207" marR="91207" marT="45604" marB="45604"/>
                </a:tc>
                <a:tc>
                  <a:txBody>
                    <a:bodyPr/>
                    <a:lstStyle/>
                    <a:p>
                      <a:pPr marL="0" marR="0" lvl="0" indent="0" algn="ctr" defTabSz="912114"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endParaRPr>
                    </a:p>
                  </a:txBody>
                  <a:tcPr marL="91207" marR="91207" marT="45604" marB="45604"/>
                </a:tc>
                <a:extLst>
                  <a:ext uri="{0D108BD9-81ED-4DB2-BD59-A6C34878D82A}">
                    <a16:rowId xmlns:a16="http://schemas.microsoft.com/office/drawing/2014/main" xmlns="" val="10002"/>
                  </a:ext>
                </a:extLst>
              </a:tr>
              <a:tr h="325623">
                <a:tc>
                  <a:txBody>
                    <a:bodyPr/>
                    <a:lstStyle/>
                    <a:p>
                      <a:pPr algn="l"/>
                      <a:r>
                        <a:rPr lang="en-US" sz="1600" dirty="0">
                          <a:latin typeface="Century Gothic" panose="020B0502020202020204" pitchFamily="34" charset="0"/>
                          <a:cs typeface="Arial" panose="020B0604020202020204" pitchFamily="34" charset="0"/>
                        </a:rPr>
                        <a:t>June </a:t>
                      </a:r>
                    </a:p>
                  </a:txBody>
                  <a:tcPr marL="91207" marR="91207" marT="45604" marB="45604"/>
                </a:tc>
                <a:tc>
                  <a:txBody>
                    <a:bodyPr/>
                    <a:lstStyle/>
                    <a:p>
                      <a:pPr marL="0" marR="0" lvl="0" indent="0" algn="ctr" defTabSz="91211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100%</a:t>
                      </a:r>
                    </a:p>
                  </a:txBody>
                  <a:tcPr marL="91207" marR="91207" marT="45604" marB="45604"/>
                </a:tc>
                <a:tc>
                  <a:txBody>
                    <a:bodyPr/>
                    <a:lstStyle/>
                    <a:p>
                      <a:pPr marL="0" marR="0" lvl="0" indent="0" algn="ctr" defTabSz="91211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100%</a:t>
                      </a:r>
                      <a:endPar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endParaRPr>
                    </a:p>
                  </a:txBody>
                  <a:tcPr marL="91207" marR="91207" marT="45604" marB="45604"/>
                </a:tc>
                <a:tc>
                  <a:txBody>
                    <a:bodyPr/>
                    <a:lstStyle/>
                    <a:p>
                      <a:pPr marL="0" marR="0" lvl="0" indent="0" algn="ctr" defTabSz="912114"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endParaRPr>
                    </a:p>
                  </a:txBody>
                  <a:tcPr marL="91207" marR="91207" marT="45604" marB="45604"/>
                </a:tc>
                <a:extLst>
                  <a:ext uri="{0D108BD9-81ED-4DB2-BD59-A6C34878D82A}">
                    <a16:rowId xmlns:a16="http://schemas.microsoft.com/office/drawing/2014/main" xmlns="" val="10003"/>
                  </a:ext>
                </a:extLst>
              </a:tr>
              <a:tr h="325623">
                <a:tc>
                  <a:txBody>
                    <a:bodyPr/>
                    <a:lstStyle/>
                    <a:p>
                      <a:pPr algn="l"/>
                      <a:r>
                        <a:rPr lang="en-US" sz="1600" dirty="0">
                          <a:latin typeface="Century Gothic" panose="020B0502020202020204" pitchFamily="34" charset="0"/>
                          <a:cs typeface="Arial" panose="020B0604020202020204" pitchFamily="34" charset="0"/>
                        </a:rPr>
                        <a:t>July</a:t>
                      </a:r>
                    </a:p>
                  </a:txBody>
                  <a:tcPr marL="91207" marR="91207" marT="45604" marB="45604"/>
                </a:tc>
                <a:tc>
                  <a:txBody>
                    <a:bodyPr/>
                    <a:lstStyle/>
                    <a:p>
                      <a:pPr marL="0" marR="0" lvl="0" indent="0" algn="ctr" defTabSz="91211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100%</a:t>
                      </a:r>
                    </a:p>
                  </a:txBody>
                  <a:tcPr marL="9525" marR="9525" marT="9525" marB="0"/>
                </a:tc>
                <a:tc>
                  <a:txBody>
                    <a:bodyPr/>
                    <a:lstStyle/>
                    <a:p>
                      <a:pPr marL="0" marR="0" lvl="0" indent="0" algn="ctr" defTabSz="91211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100%</a:t>
                      </a:r>
                      <a:endPar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endParaRPr>
                    </a:p>
                  </a:txBody>
                  <a:tcPr marL="9525" marR="9525" marT="9525" marB="0"/>
                </a:tc>
                <a:tc>
                  <a:txBody>
                    <a:bodyPr/>
                    <a:lstStyle/>
                    <a:p>
                      <a:pPr marL="0" marR="0" lvl="0" indent="0" algn="ctr" defTabSz="912114"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endParaRPr>
                    </a:p>
                  </a:txBody>
                  <a:tcPr marL="9525" marR="9525" marT="9525" marB="0"/>
                </a:tc>
                <a:extLst>
                  <a:ext uri="{0D108BD9-81ED-4DB2-BD59-A6C34878D82A}">
                    <a16:rowId xmlns:a16="http://schemas.microsoft.com/office/drawing/2014/main" xmlns="" val="384837795"/>
                  </a:ext>
                </a:extLst>
              </a:tr>
              <a:tr h="542464">
                <a:tc>
                  <a:txBody>
                    <a:bodyPr/>
                    <a:lstStyle/>
                    <a:p>
                      <a:pPr algn="l"/>
                      <a:r>
                        <a:rPr lang="en-US" sz="1600" dirty="0">
                          <a:latin typeface="Century Gothic" panose="020B0502020202020204" pitchFamily="34" charset="0"/>
                          <a:cs typeface="Arial" panose="020B0604020202020204" pitchFamily="34" charset="0"/>
                        </a:rPr>
                        <a:t>August</a:t>
                      </a:r>
                    </a:p>
                  </a:txBody>
                  <a:tcPr marL="91207" marR="91207" marT="45604" marB="45604"/>
                </a:tc>
                <a:tc>
                  <a:txBody>
                    <a:bodyPr/>
                    <a:lstStyle/>
                    <a:p>
                      <a:pPr marL="0" marR="0" lvl="0" indent="0" algn="ctr" defTabSz="91211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92.57%</a:t>
                      </a:r>
                    </a:p>
                  </a:txBody>
                  <a:tcPr marL="9525" marR="9525" marT="9525" marB="0"/>
                </a:tc>
                <a:tc>
                  <a:txBody>
                    <a:bodyPr/>
                    <a:lstStyle/>
                    <a:p>
                      <a:pPr marL="0" marR="0" lvl="0" indent="0" algn="ctr" defTabSz="91211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100%</a:t>
                      </a:r>
                    </a:p>
                  </a:txBody>
                  <a:tcPr marL="9525" marR="9525" marT="9525" marB="0"/>
                </a:tc>
                <a:tc>
                  <a:txBody>
                    <a:bodyPr/>
                    <a:lstStyle/>
                    <a:p>
                      <a:pPr marL="0" marR="0" lvl="0" indent="0" algn="just" defTabSz="91211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The department could not process all invoices due to the closure of the building and self-isolation of finance staff as a result of COVID 19 cases.</a:t>
                      </a:r>
                    </a:p>
                  </a:txBody>
                  <a:tcPr marL="9525" marR="9525" marT="9525" marB="0"/>
                </a:tc>
                <a:extLst>
                  <a:ext uri="{0D108BD9-81ED-4DB2-BD59-A6C34878D82A}">
                    <a16:rowId xmlns:a16="http://schemas.microsoft.com/office/drawing/2014/main" xmlns="" val="143125753"/>
                  </a:ext>
                </a:extLst>
              </a:tr>
              <a:tr h="599317">
                <a:tc>
                  <a:txBody>
                    <a:bodyPr/>
                    <a:lstStyle/>
                    <a:p>
                      <a:pPr algn="l"/>
                      <a:r>
                        <a:rPr lang="en-US" sz="1600" dirty="0">
                          <a:latin typeface="Century Gothic" panose="020B0502020202020204" pitchFamily="34" charset="0"/>
                          <a:cs typeface="Arial" panose="020B0604020202020204" pitchFamily="34" charset="0"/>
                        </a:rPr>
                        <a:t>September</a:t>
                      </a:r>
                    </a:p>
                  </a:txBody>
                  <a:tcPr marL="91207" marR="91207" marT="45604" marB="45604"/>
                </a:tc>
                <a:tc>
                  <a:txBody>
                    <a:bodyPr/>
                    <a:lstStyle/>
                    <a:p>
                      <a:pPr marL="0" marR="0" lvl="0" indent="0" algn="ctr" defTabSz="91211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94.97%</a:t>
                      </a:r>
                    </a:p>
                  </a:txBody>
                  <a:tcPr marL="9525" marR="9525" marT="9525" marB="0"/>
                </a:tc>
                <a:tc>
                  <a:txBody>
                    <a:bodyPr/>
                    <a:lstStyle/>
                    <a:p>
                      <a:pPr marL="0" marR="0" lvl="0" indent="0" algn="ctr" defTabSz="91211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100%</a:t>
                      </a:r>
                    </a:p>
                  </a:txBody>
                  <a:tcPr marL="9525" marR="9525" marT="9525" marB="0"/>
                </a:tc>
                <a:tc>
                  <a:txBody>
                    <a:bodyPr/>
                    <a:lstStyle/>
                    <a:p>
                      <a:pPr marL="0" marR="0" lvl="0" indent="0" algn="just" defTabSz="91211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Few invoices could not be processes because the service provider’s tax matters were not in order and this was only pick-up during the processing of invoices.</a:t>
                      </a:r>
                    </a:p>
                  </a:txBody>
                  <a:tcPr marL="9525" marR="9525" marT="9525" marB="0"/>
                </a:tc>
                <a:extLst>
                  <a:ext uri="{0D108BD9-81ED-4DB2-BD59-A6C34878D82A}">
                    <a16:rowId xmlns:a16="http://schemas.microsoft.com/office/drawing/2014/main" xmlns="" val="1109451106"/>
                  </a:ext>
                </a:extLst>
              </a:tr>
              <a:tr h="325623">
                <a:tc>
                  <a:txBody>
                    <a:bodyPr/>
                    <a:lstStyle/>
                    <a:p>
                      <a:pPr algn="l"/>
                      <a:r>
                        <a:rPr lang="en-US" sz="1600" dirty="0">
                          <a:latin typeface="Century Gothic" panose="020B0502020202020204" pitchFamily="34" charset="0"/>
                          <a:cs typeface="Arial" panose="020B0604020202020204" pitchFamily="34" charset="0"/>
                        </a:rPr>
                        <a:t>October</a:t>
                      </a:r>
                    </a:p>
                  </a:txBody>
                  <a:tcPr marL="91207" marR="91207" marT="45604" marB="45604"/>
                </a:tc>
                <a:tc>
                  <a:txBody>
                    <a:bodyPr/>
                    <a:lstStyle/>
                    <a:p>
                      <a:pPr marL="0" marR="0" lvl="0" indent="0" algn="ctr" defTabSz="91211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100%</a:t>
                      </a:r>
                    </a:p>
                  </a:txBody>
                  <a:tcPr marL="9525" marR="9525" marT="9525" marB="0"/>
                </a:tc>
                <a:tc>
                  <a:txBody>
                    <a:bodyPr/>
                    <a:lstStyle/>
                    <a:p>
                      <a:pPr marL="0" marR="0" lvl="0" indent="0" algn="ctr" defTabSz="91211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100%</a:t>
                      </a:r>
                    </a:p>
                  </a:txBody>
                  <a:tcPr marL="9525" marR="9525" marT="9525" marB="0"/>
                </a:tc>
                <a:tc>
                  <a:txBody>
                    <a:bodyPr/>
                    <a:lstStyle/>
                    <a:p>
                      <a:pPr marL="0" marR="0" lvl="0" indent="0" algn="just" defTabSz="91211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endParaRPr>
                    </a:p>
                  </a:txBody>
                  <a:tcPr marL="9525" marR="9525" marT="9525" marB="0"/>
                </a:tc>
                <a:extLst>
                  <a:ext uri="{0D108BD9-81ED-4DB2-BD59-A6C34878D82A}">
                    <a16:rowId xmlns:a16="http://schemas.microsoft.com/office/drawing/2014/main" xmlns="" val="2018621710"/>
                  </a:ext>
                </a:extLst>
              </a:tr>
              <a:tr h="382066">
                <a:tc>
                  <a:txBody>
                    <a:bodyPr/>
                    <a:lstStyle/>
                    <a:p>
                      <a:pPr algn="l"/>
                      <a:r>
                        <a:rPr lang="en-US" sz="1600" dirty="0">
                          <a:latin typeface="Century Gothic" panose="020B0502020202020204" pitchFamily="34" charset="0"/>
                          <a:cs typeface="Arial" panose="020B0604020202020204" pitchFamily="34" charset="0"/>
                        </a:rPr>
                        <a:t>November</a:t>
                      </a:r>
                    </a:p>
                  </a:txBody>
                  <a:tcPr marL="91207" marR="91207" marT="45604" marB="45604"/>
                </a:tc>
                <a:tc>
                  <a:txBody>
                    <a:bodyPr/>
                    <a:lstStyle/>
                    <a:p>
                      <a:pPr marL="0" marR="0" lvl="0" indent="0" algn="ctr" defTabSz="91211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98.87%</a:t>
                      </a:r>
                    </a:p>
                  </a:txBody>
                  <a:tcPr marL="9525" marR="9525" marT="9525" marB="0"/>
                </a:tc>
                <a:tc>
                  <a:txBody>
                    <a:bodyPr/>
                    <a:lstStyle/>
                    <a:p>
                      <a:pPr marL="0" marR="0" lvl="0" indent="0" algn="ctr" defTabSz="91211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100%</a:t>
                      </a:r>
                    </a:p>
                  </a:txBody>
                  <a:tcPr marL="9525" marR="9525" marT="9525" marB="0"/>
                </a:tc>
                <a:tc>
                  <a:txBody>
                    <a:bodyPr/>
                    <a:lstStyle/>
                    <a:p>
                      <a:pPr marL="0" marR="0" lvl="0" indent="0" algn="just" defTabSz="91211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The invoice was incorrectly captured and not verified by responsible official.</a:t>
                      </a:r>
                    </a:p>
                  </a:txBody>
                  <a:tcPr marL="9525" marR="9525" marT="9525" marB="0"/>
                </a:tc>
                <a:extLst>
                  <a:ext uri="{0D108BD9-81ED-4DB2-BD59-A6C34878D82A}">
                    <a16:rowId xmlns:a16="http://schemas.microsoft.com/office/drawing/2014/main" xmlns="" val="1189831468"/>
                  </a:ext>
                </a:extLst>
              </a:tr>
              <a:tr h="325623">
                <a:tc>
                  <a:txBody>
                    <a:bodyPr/>
                    <a:lstStyle/>
                    <a:p>
                      <a:pPr algn="l"/>
                      <a:r>
                        <a:rPr lang="en-US" sz="1600" dirty="0">
                          <a:latin typeface="Century Gothic" panose="020B0502020202020204" pitchFamily="34" charset="0"/>
                          <a:cs typeface="Arial" panose="020B0604020202020204" pitchFamily="34" charset="0"/>
                        </a:rPr>
                        <a:t>December</a:t>
                      </a:r>
                    </a:p>
                  </a:txBody>
                  <a:tcPr marL="91207" marR="91207" marT="45604" marB="45604"/>
                </a:tc>
                <a:tc>
                  <a:txBody>
                    <a:bodyPr/>
                    <a:lstStyle/>
                    <a:p>
                      <a:pPr marL="0" marR="0" lvl="0" indent="0" algn="ctr" defTabSz="91211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100%</a:t>
                      </a:r>
                    </a:p>
                  </a:txBody>
                  <a:tcPr marL="9525" marR="9525" marT="9525" marB="0"/>
                </a:tc>
                <a:tc>
                  <a:txBody>
                    <a:bodyPr/>
                    <a:lstStyle/>
                    <a:p>
                      <a:pPr marL="0" marR="0" lvl="0" indent="0" algn="ctr" defTabSz="91211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100%</a:t>
                      </a:r>
                    </a:p>
                  </a:txBody>
                  <a:tcPr marL="9525" marR="9525" marT="9525" marB="0"/>
                </a:tc>
                <a:tc>
                  <a:txBody>
                    <a:bodyPr/>
                    <a:lstStyle/>
                    <a:p>
                      <a:pPr marL="0" marR="0" lvl="0" indent="0" algn="just" defTabSz="912114"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endParaRPr>
                    </a:p>
                  </a:txBody>
                  <a:tcPr marL="9525" marR="9525" marT="9525" marB="0"/>
                </a:tc>
                <a:extLst>
                  <a:ext uri="{0D108BD9-81ED-4DB2-BD59-A6C34878D82A}">
                    <a16:rowId xmlns:a16="http://schemas.microsoft.com/office/drawing/2014/main" xmlns="" val="2003086264"/>
                  </a:ext>
                </a:extLst>
              </a:tr>
              <a:tr h="325623">
                <a:tc>
                  <a:txBody>
                    <a:bodyPr/>
                    <a:lstStyle/>
                    <a:p>
                      <a:pPr algn="l"/>
                      <a:r>
                        <a:rPr lang="en-US" sz="1600" dirty="0">
                          <a:latin typeface="Century Gothic" panose="020B0502020202020204" pitchFamily="34" charset="0"/>
                          <a:cs typeface="Arial" panose="020B0604020202020204" pitchFamily="34" charset="0"/>
                        </a:rPr>
                        <a:t>January</a:t>
                      </a:r>
                    </a:p>
                  </a:txBody>
                  <a:tcPr marL="91207" marR="91207" marT="45604" marB="45604"/>
                </a:tc>
                <a:tc>
                  <a:txBody>
                    <a:bodyPr/>
                    <a:lstStyle/>
                    <a:p>
                      <a:pPr marL="0" marR="0" lvl="0" indent="0" algn="ctr" defTabSz="91211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100%</a:t>
                      </a:r>
                    </a:p>
                  </a:txBody>
                  <a:tcPr marL="9525" marR="9525" marT="9525" marB="0"/>
                </a:tc>
                <a:tc>
                  <a:txBody>
                    <a:bodyPr/>
                    <a:lstStyle/>
                    <a:p>
                      <a:pPr marL="0" marR="0" lvl="0" indent="0" algn="ctr" defTabSz="91211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100%</a:t>
                      </a:r>
                    </a:p>
                  </a:txBody>
                  <a:tcPr marL="9525" marR="9525" marT="9525" marB="0"/>
                </a:tc>
                <a:tc>
                  <a:txBody>
                    <a:bodyPr/>
                    <a:lstStyle/>
                    <a:p>
                      <a:pPr marL="0" marR="0" lvl="0" indent="0" algn="just" defTabSz="912114"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endParaRPr>
                    </a:p>
                  </a:txBody>
                  <a:tcPr marL="9525" marR="9525" marT="9525" marB="0"/>
                </a:tc>
                <a:extLst>
                  <a:ext uri="{0D108BD9-81ED-4DB2-BD59-A6C34878D82A}">
                    <a16:rowId xmlns:a16="http://schemas.microsoft.com/office/drawing/2014/main" xmlns="" val="4129807932"/>
                  </a:ext>
                </a:extLst>
              </a:tr>
              <a:tr h="325623">
                <a:tc>
                  <a:txBody>
                    <a:bodyPr/>
                    <a:lstStyle/>
                    <a:p>
                      <a:pPr algn="l"/>
                      <a:r>
                        <a:rPr lang="en-US" sz="1600" dirty="0">
                          <a:latin typeface="Century Gothic" panose="020B0502020202020204" pitchFamily="34" charset="0"/>
                          <a:cs typeface="Arial" panose="020B0604020202020204" pitchFamily="34" charset="0"/>
                        </a:rPr>
                        <a:t>February</a:t>
                      </a:r>
                    </a:p>
                  </a:txBody>
                  <a:tcPr marL="91207" marR="91207" marT="45604" marB="45604"/>
                </a:tc>
                <a:tc>
                  <a:txBody>
                    <a:bodyPr/>
                    <a:lstStyle/>
                    <a:p>
                      <a:pPr marL="0" marR="0" lvl="0" indent="0" algn="ctr" defTabSz="91211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100%</a:t>
                      </a:r>
                    </a:p>
                  </a:txBody>
                  <a:tcPr marL="9525" marR="9525" marT="9525" marB="0"/>
                </a:tc>
                <a:tc>
                  <a:txBody>
                    <a:bodyPr/>
                    <a:lstStyle/>
                    <a:p>
                      <a:pPr marL="0" marR="0" lvl="0" indent="0" algn="ctr" defTabSz="91211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100%</a:t>
                      </a:r>
                    </a:p>
                  </a:txBody>
                  <a:tcPr marL="9525" marR="9525" marT="9525" marB="0"/>
                </a:tc>
                <a:tc>
                  <a:txBody>
                    <a:bodyPr/>
                    <a:lstStyle/>
                    <a:p>
                      <a:pPr marL="0" marR="0" lvl="0" indent="0" algn="just" defTabSz="912114"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endParaRPr>
                    </a:p>
                  </a:txBody>
                  <a:tcPr marL="9525" marR="9525" marT="9525" marB="0"/>
                </a:tc>
                <a:extLst>
                  <a:ext uri="{0D108BD9-81ED-4DB2-BD59-A6C34878D82A}">
                    <a16:rowId xmlns:a16="http://schemas.microsoft.com/office/drawing/2014/main" xmlns="" val="2278759835"/>
                  </a:ext>
                </a:extLst>
              </a:tr>
              <a:tr h="325623">
                <a:tc>
                  <a:txBody>
                    <a:bodyPr/>
                    <a:lstStyle/>
                    <a:p>
                      <a:pPr algn="l"/>
                      <a:r>
                        <a:rPr lang="en-US" sz="1600" dirty="0">
                          <a:latin typeface="Century Gothic" panose="020B0502020202020204" pitchFamily="34" charset="0"/>
                          <a:cs typeface="Arial" panose="020B0604020202020204" pitchFamily="34" charset="0"/>
                        </a:rPr>
                        <a:t>March</a:t>
                      </a:r>
                    </a:p>
                  </a:txBody>
                  <a:tcPr marL="91207" marR="91207" marT="45604" marB="45604"/>
                </a:tc>
                <a:tc>
                  <a:txBody>
                    <a:bodyPr/>
                    <a:lstStyle/>
                    <a:p>
                      <a:pPr marL="0" marR="0" lvl="0" indent="0" algn="ctr" defTabSz="91211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100%</a:t>
                      </a:r>
                    </a:p>
                  </a:txBody>
                  <a:tcPr marL="9525" marR="9525" marT="9525" marB="0"/>
                </a:tc>
                <a:tc>
                  <a:txBody>
                    <a:bodyPr/>
                    <a:lstStyle/>
                    <a:p>
                      <a:pPr marL="0" marR="0" lvl="0" indent="0" algn="ctr" defTabSz="91211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99.51%</a:t>
                      </a:r>
                    </a:p>
                  </a:txBody>
                  <a:tcPr marL="9525" marR="9525" marT="9525" marB="0"/>
                </a:tc>
                <a:tc>
                  <a:txBody>
                    <a:bodyPr/>
                    <a:lstStyle/>
                    <a:p>
                      <a:pPr marL="0" marR="0" lvl="0" indent="0" algn="just" defTabSz="912114"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endParaRPr>
                    </a:p>
                  </a:txBody>
                  <a:tcPr marL="9525" marR="9525" marT="9525" marB="0"/>
                </a:tc>
                <a:extLst>
                  <a:ext uri="{0D108BD9-81ED-4DB2-BD59-A6C34878D82A}">
                    <a16:rowId xmlns:a16="http://schemas.microsoft.com/office/drawing/2014/main" xmlns="" val="2563289757"/>
                  </a:ext>
                </a:extLst>
              </a:tr>
              <a:tr h="562604">
                <a:tc>
                  <a:txBody>
                    <a:bodyPr/>
                    <a:lstStyle/>
                    <a:p>
                      <a:pPr algn="l"/>
                      <a:r>
                        <a:rPr lang="en-US" sz="1600" b="1" dirty="0">
                          <a:latin typeface="Century Gothic" panose="020B0502020202020204" pitchFamily="34" charset="0"/>
                          <a:cs typeface="Arial" panose="020B0604020202020204" pitchFamily="34" charset="0"/>
                        </a:rPr>
                        <a:t>Average percentage</a:t>
                      </a:r>
                    </a:p>
                  </a:txBody>
                  <a:tcPr marL="91207" marR="91207" marT="45604" marB="45604">
                    <a:solidFill>
                      <a:schemeClr val="accent1"/>
                    </a:solidFill>
                  </a:tcPr>
                </a:tc>
                <a:tc>
                  <a:txBody>
                    <a:bodyPr/>
                    <a:lstStyle/>
                    <a:p>
                      <a:pPr algn="ctr" fontAlgn="b"/>
                      <a:r>
                        <a:rPr lang="en-US" sz="1600" b="1" i="0" u="none" strike="noStrike" dirty="0">
                          <a:solidFill>
                            <a:srgbClr val="000000"/>
                          </a:solidFill>
                          <a:effectLst/>
                          <a:latin typeface="Century Gothic" panose="020B0502020202020204" pitchFamily="34" charset="0"/>
                          <a:cs typeface="Arial" panose="020B0604020202020204" pitchFamily="34" charset="0"/>
                        </a:rPr>
                        <a:t>98.86%</a:t>
                      </a:r>
                      <a:endParaRPr lang="en-ZA" sz="1600" b="1" i="0" u="none" strike="noStrike" dirty="0">
                        <a:solidFill>
                          <a:srgbClr val="000000"/>
                        </a:solidFill>
                        <a:effectLst/>
                        <a:latin typeface="Century Gothic" panose="020B0502020202020204" pitchFamily="34" charset="0"/>
                        <a:cs typeface="Arial" panose="020B0604020202020204" pitchFamily="34" charset="0"/>
                      </a:endParaRPr>
                    </a:p>
                  </a:txBody>
                  <a:tcPr marL="9525" marR="9525" marT="9525" marB="0">
                    <a:solidFill>
                      <a:schemeClr val="accent1"/>
                    </a:solidFill>
                  </a:tcPr>
                </a:tc>
                <a:tc>
                  <a:txBody>
                    <a:bodyPr/>
                    <a:lstStyle/>
                    <a:p>
                      <a:pPr algn="ctr" fontAlgn="b"/>
                      <a:r>
                        <a:rPr lang="en-US" sz="1600" b="1" i="0" u="none" strike="noStrike" dirty="0">
                          <a:solidFill>
                            <a:srgbClr val="000000"/>
                          </a:solidFill>
                          <a:effectLst/>
                          <a:latin typeface="Century Gothic" panose="020B0502020202020204" pitchFamily="34" charset="0"/>
                          <a:cs typeface="Arial" panose="020B0604020202020204" pitchFamily="34" charset="0"/>
                        </a:rPr>
                        <a:t>99.96%</a:t>
                      </a:r>
                      <a:endParaRPr lang="en-ZA" sz="1600" b="1" i="0" u="none" strike="noStrike" dirty="0">
                        <a:solidFill>
                          <a:srgbClr val="000000"/>
                        </a:solidFill>
                        <a:effectLst/>
                        <a:latin typeface="Century Gothic" panose="020B0502020202020204" pitchFamily="34" charset="0"/>
                        <a:cs typeface="Arial" panose="020B0604020202020204" pitchFamily="34" charset="0"/>
                      </a:endParaRPr>
                    </a:p>
                  </a:txBody>
                  <a:tcPr marL="9525" marR="9525" marT="9525" marB="0">
                    <a:solidFill>
                      <a:schemeClr val="accent1"/>
                    </a:solidFill>
                  </a:tcPr>
                </a:tc>
                <a:tc>
                  <a:txBody>
                    <a:bodyPr/>
                    <a:lstStyle/>
                    <a:p>
                      <a:pPr algn="ctr" fontAlgn="b"/>
                      <a:endParaRPr lang="en-ZA" sz="1600" b="1" i="0" u="none" strike="noStrike" dirty="0">
                        <a:solidFill>
                          <a:srgbClr val="000000"/>
                        </a:solidFill>
                        <a:effectLst/>
                        <a:latin typeface="Century Gothic" panose="020B0502020202020204" pitchFamily="34" charset="0"/>
                        <a:cs typeface="Arial" panose="020B0604020202020204" pitchFamily="34" charset="0"/>
                      </a:endParaRPr>
                    </a:p>
                  </a:txBody>
                  <a:tcPr marL="9525" marR="9525" marT="9525" marB="0">
                    <a:solidFill>
                      <a:schemeClr val="accent1"/>
                    </a:solidFill>
                  </a:tcPr>
                </a:tc>
                <a:extLst>
                  <a:ext uri="{0D108BD9-81ED-4DB2-BD59-A6C34878D82A}">
                    <a16:rowId xmlns:a16="http://schemas.microsoft.com/office/drawing/2014/main" xmlns="" val="780130681"/>
                  </a:ext>
                </a:extLst>
              </a:tr>
            </a:tbl>
          </a:graphicData>
        </a:graphic>
      </p:graphicFrame>
    </p:spTree>
    <p:extLst>
      <p:ext uri="{BB962C8B-B14F-4D97-AF65-F5344CB8AC3E}">
        <p14:creationId xmlns:p14="http://schemas.microsoft.com/office/powerpoint/2010/main" xmlns="" val="27758862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AD64E2E3-8F4F-4327-AA32-04DF77014FDD}"/>
              </a:ext>
            </a:extLst>
          </p:cNvPr>
          <p:cNvSpPr>
            <a:spLocks noGrp="1"/>
          </p:cNvSpPr>
          <p:nvPr>
            <p:ph type="sldNum" sz="quarter" idx="12"/>
          </p:nvPr>
        </p:nvSpPr>
        <p:spPr/>
        <p:txBody>
          <a:bodyPr/>
          <a:lstStyle/>
          <a:p>
            <a:fld id="{6BEAD508-187F-9C41-8168-FD791BBC9830}" type="slidenum">
              <a:rPr lang="en-US" smtClean="0"/>
              <a:pPr/>
              <a:t>58</a:t>
            </a:fld>
            <a:endParaRPr lang="en-US" dirty="0"/>
          </a:p>
        </p:txBody>
      </p:sp>
      <p:pic>
        <p:nvPicPr>
          <p:cNvPr id="5" name="Picture 3" descr="C:\Users\UrszulaR\Pictures\DST photographs\Science engagement.JPG">
            <a:extLst>
              <a:ext uri="{FF2B5EF4-FFF2-40B4-BE49-F238E27FC236}">
                <a16:creationId xmlns:a16="http://schemas.microsoft.com/office/drawing/2014/main" xmlns="" id="{67137097-3E59-432B-A5B1-2932FCC9D36B}"/>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97557" y="-6447032"/>
            <a:ext cx="24384000" cy="1828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8">
            <a:extLst>
              <a:ext uri="{FF2B5EF4-FFF2-40B4-BE49-F238E27FC236}">
                <a16:creationId xmlns:a16="http://schemas.microsoft.com/office/drawing/2014/main" xmlns="" id="{C18B0673-E1DF-4112-9BD6-A393888435BF}"/>
              </a:ext>
            </a:extLst>
          </p:cNvPr>
          <p:cNvSpPr>
            <a:spLocks noChangeArrowheads="1"/>
          </p:cNvSpPr>
          <p:nvPr/>
        </p:nvSpPr>
        <p:spPr bwMode="auto">
          <a:xfrm>
            <a:off x="5781675" y="-1544638"/>
            <a:ext cx="3352800" cy="61863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660400" indent="-660400" algn="ctr" eaLnBrk="1" hangingPunct="1"/>
            <a:endParaRPr lang="en-US" sz="3600" b="1" i="1" dirty="0">
              <a:solidFill>
                <a:srgbClr val="FFFFFF"/>
              </a:solidFill>
            </a:endParaRPr>
          </a:p>
          <a:p>
            <a:pPr marL="660400" indent="-660400" algn="ctr" eaLnBrk="1" hangingPunct="1"/>
            <a:endParaRPr lang="en-US" sz="3600" b="1" i="1" dirty="0">
              <a:solidFill>
                <a:srgbClr val="FFFFFF"/>
              </a:solidFill>
            </a:endParaRPr>
          </a:p>
          <a:p>
            <a:pPr marL="660400" indent="-660400" algn="ctr" eaLnBrk="1" hangingPunct="1"/>
            <a:endParaRPr lang="en-US" sz="3600" b="1" i="1" dirty="0">
              <a:solidFill>
                <a:srgbClr val="FFFFFF"/>
              </a:solidFill>
            </a:endParaRPr>
          </a:p>
          <a:p>
            <a:pPr marL="660400" indent="-660400" algn="ctr" eaLnBrk="1" hangingPunct="1"/>
            <a:r>
              <a:rPr lang="en-US" sz="3600" b="1" i="1" dirty="0">
                <a:solidFill>
                  <a:srgbClr val="FFFFFF"/>
                </a:solidFill>
                <a:latin typeface="Century Gothic" panose="020B0502020202020204" pitchFamily="34" charset="0"/>
              </a:rPr>
              <a:t>Dankie</a:t>
            </a:r>
          </a:p>
          <a:p>
            <a:pPr marL="660400" indent="-660400" algn="ctr" eaLnBrk="1" hangingPunct="1"/>
            <a:r>
              <a:rPr lang="en-US" sz="3600" b="1" i="1" dirty="0">
                <a:solidFill>
                  <a:srgbClr val="FFFFFF"/>
                </a:solidFill>
                <a:latin typeface="Century Gothic" panose="020B0502020202020204" pitchFamily="34" charset="0"/>
              </a:rPr>
              <a:t>Enkosi</a:t>
            </a:r>
          </a:p>
          <a:p>
            <a:pPr marL="660400" indent="-660400" algn="ctr" eaLnBrk="1" hangingPunct="1"/>
            <a:r>
              <a:rPr lang="en-US" sz="3600" b="1" i="1" dirty="0">
                <a:solidFill>
                  <a:srgbClr val="FFFFFF"/>
                </a:solidFill>
                <a:latin typeface="Century Gothic" panose="020B0502020202020204" pitchFamily="34" charset="0"/>
              </a:rPr>
              <a:t>Ha khensa</a:t>
            </a:r>
          </a:p>
          <a:p>
            <a:pPr marL="660400" indent="-660400" algn="ctr" eaLnBrk="1" hangingPunct="1"/>
            <a:r>
              <a:rPr lang="en-US" sz="3600" b="1" i="1" dirty="0">
                <a:solidFill>
                  <a:srgbClr val="FFFFFF"/>
                </a:solidFill>
                <a:latin typeface="Century Gothic" panose="020B0502020202020204" pitchFamily="34" charset="0"/>
              </a:rPr>
              <a:t>Re a leboga</a:t>
            </a:r>
          </a:p>
          <a:p>
            <a:pPr marL="660400" indent="-660400" algn="ctr" eaLnBrk="1" hangingPunct="1"/>
            <a:r>
              <a:rPr lang="en-US" sz="3600" b="1" i="1" dirty="0">
                <a:solidFill>
                  <a:srgbClr val="FFFFFF"/>
                </a:solidFill>
                <a:latin typeface="Century Gothic" panose="020B0502020202020204" pitchFamily="34" charset="0"/>
              </a:rPr>
              <a:t>Ro livhuwa </a:t>
            </a:r>
          </a:p>
          <a:p>
            <a:pPr marL="660400" indent="-660400" algn="ctr" eaLnBrk="1" hangingPunct="1"/>
            <a:r>
              <a:rPr lang="en-US" sz="3600" b="1" i="1" dirty="0">
                <a:solidFill>
                  <a:srgbClr val="FFFFFF"/>
                </a:solidFill>
                <a:latin typeface="Century Gothic" panose="020B0502020202020204" pitchFamily="34" charset="0"/>
              </a:rPr>
              <a:t>Siyabonga</a:t>
            </a:r>
          </a:p>
          <a:p>
            <a:pPr marL="660400" indent="-660400" algn="ctr" eaLnBrk="1" hangingPunct="1"/>
            <a:r>
              <a:rPr lang="en-US" sz="3600" b="1" i="1" dirty="0">
                <a:solidFill>
                  <a:srgbClr val="FFFFFF"/>
                </a:solidFill>
                <a:latin typeface="Century Gothic" panose="020B0502020202020204" pitchFamily="34" charset="0"/>
              </a:rPr>
              <a:t>Siyathokoza </a:t>
            </a:r>
          </a:p>
          <a:p>
            <a:pPr marL="660400" indent="-660400" algn="ctr" eaLnBrk="1" hangingPunct="1"/>
            <a:r>
              <a:rPr lang="en-US" sz="3600" b="1" i="1" dirty="0">
                <a:solidFill>
                  <a:srgbClr val="FFFFFF"/>
                </a:solidFill>
                <a:latin typeface="Century Gothic" panose="020B0502020202020204" pitchFamily="34" charset="0"/>
              </a:rPr>
              <a:t>Thank you</a:t>
            </a:r>
          </a:p>
        </p:txBody>
      </p:sp>
    </p:spTree>
    <p:extLst>
      <p:ext uri="{BB962C8B-B14F-4D97-AF65-F5344CB8AC3E}">
        <p14:creationId xmlns:p14="http://schemas.microsoft.com/office/powerpoint/2010/main" xmlns="" val="1635412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44865A29-94FC-5F40-9DD2-C510EAEEF717}"/>
              </a:ext>
            </a:extLst>
          </p:cNvPr>
          <p:cNvSpPr>
            <a:spLocks noGrp="1"/>
          </p:cNvSpPr>
          <p:nvPr>
            <p:ph type="sldNum" sz="quarter" idx="12"/>
          </p:nvPr>
        </p:nvSpPr>
        <p:spPr/>
        <p:txBody>
          <a:bodyPr/>
          <a:lstStyle/>
          <a:p>
            <a:fld id="{6BEAD508-187F-9C41-8168-FD791BBC9830}" type="slidenum">
              <a:rPr lang="en-US" smtClean="0"/>
              <a:pPr/>
              <a:t>5</a:t>
            </a:fld>
            <a:endParaRPr lang="en-US" dirty="0"/>
          </a:p>
        </p:txBody>
      </p:sp>
      <p:sp>
        <p:nvSpPr>
          <p:cNvPr id="5" name="Title 1">
            <a:extLst>
              <a:ext uri="{FF2B5EF4-FFF2-40B4-BE49-F238E27FC236}">
                <a16:creationId xmlns:a16="http://schemas.microsoft.com/office/drawing/2014/main" xmlns="" id="{102B157E-AED8-4AA4-9DF3-BD4C84ECC50B}"/>
              </a:ext>
            </a:extLst>
          </p:cNvPr>
          <p:cNvSpPr>
            <a:spLocks noGrp="1"/>
          </p:cNvSpPr>
          <p:nvPr>
            <p:ph type="title"/>
          </p:nvPr>
        </p:nvSpPr>
        <p:spPr>
          <a:xfrm>
            <a:off x="0" y="29981"/>
            <a:ext cx="9144000" cy="973014"/>
          </a:xfrm>
        </p:spPr>
        <p:txBody>
          <a:bodyPr>
            <a:noAutofit/>
          </a:bodyPr>
          <a:lstStyle/>
          <a:p>
            <a:r>
              <a:rPr lang="en-US" sz="2900" b="1" dirty="0">
                <a:solidFill>
                  <a:srgbClr val="FFC000"/>
                </a:solidFill>
                <a:latin typeface="Century Gothic" panose="020B0502020202020204" pitchFamily="34" charset="0"/>
              </a:rPr>
              <a:t>A TRANSFORMED, INCLUSIVE, RESPONSIVE COORDINATED AND EFFICIENT NSI </a:t>
            </a:r>
            <a:r>
              <a:rPr lang="en-US" sz="2900" dirty="0">
                <a:latin typeface="Century Gothic" panose="020B0502020202020204" pitchFamily="34" charset="0"/>
              </a:rPr>
              <a:t/>
            </a:r>
            <a:br>
              <a:rPr lang="en-US" sz="2900" dirty="0">
                <a:latin typeface="Century Gothic" panose="020B0502020202020204" pitchFamily="34" charset="0"/>
              </a:rPr>
            </a:br>
            <a:endParaRPr lang="en-US" sz="2900" dirty="0">
              <a:latin typeface="Century Gothic" panose="020B0502020202020204" pitchFamily="34" charset="0"/>
            </a:endParaRPr>
          </a:p>
        </p:txBody>
      </p:sp>
      <p:sp>
        <p:nvSpPr>
          <p:cNvPr id="7" name="Content Placeholder 2">
            <a:extLst>
              <a:ext uri="{FF2B5EF4-FFF2-40B4-BE49-F238E27FC236}">
                <a16:creationId xmlns:a16="http://schemas.microsoft.com/office/drawing/2014/main" xmlns="" id="{0EC7AC37-FADC-42C1-A9D6-332852BDC2E3}"/>
              </a:ext>
            </a:extLst>
          </p:cNvPr>
          <p:cNvSpPr>
            <a:spLocks noGrp="1"/>
          </p:cNvSpPr>
          <p:nvPr>
            <p:ph idx="1"/>
          </p:nvPr>
        </p:nvSpPr>
        <p:spPr>
          <a:xfrm>
            <a:off x="0" y="973015"/>
            <a:ext cx="9031705" cy="5867523"/>
          </a:xfrm>
        </p:spPr>
        <p:txBody>
          <a:bodyPr>
            <a:noAutofit/>
          </a:bodyPr>
          <a:lstStyle/>
          <a:p>
            <a:pPr algn="just">
              <a:lnSpc>
                <a:spcPct val="150000"/>
              </a:lnSpc>
              <a:buClr>
                <a:schemeClr val="accent4"/>
              </a:buClr>
              <a:buFont typeface="Wingdings" panose="05000000000000000000" pitchFamily="2" charset="2"/>
              <a:buChar char="q"/>
            </a:pPr>
            <a:r>
              <a:rPr lang="en-ZA" sz="2000" dirty="0">
                <a:solidFill>
                  <a:schemeClr val="tx1"/>
                </a:solidFill>
                <a:latin typeface="Century Gothic" panose="020B0502020202020204" pitchFamily="34" charset="0"/>
              </a:rPr>
              <a:t>Decadal Plan approved by Cabinet in March 2021 &amp; pronounced as a </a:t>
            </a:r>
            <a:r>
              <a:rPr lang="en-US" sz="2000" dirty="0">
                <a:solidFill>
                  <a:schemeClr val="tx1"/>
                </a:solidFill>
                <a:latin typeface="Century Gothic" panose="020B0502020202020204" pitchFamily="34" charset="0"/>
              </a:rPr>
              <a:t>masterplan of government.</a:t>
            </a:r>
          </a:p>
          <a:p>
            <a:pPr algn="just">
              <a:lnSpc>
                <a:spcPct val="150000"/>
              </a:lnSpc>
              <a:buClr>
                <a:schemeClr val="accent4"/>
              </a:buClr>
              <a:buFont typeface="Wingdings" panose="05000000000000000000" pitchFamily="2" charset="2"/>
              <a:buChar char="q"/>
            </a:pPr>
            <a:r>
              <a:rPr lang="en-US" sz="2000" dirty="0">
                <a:solidFill>
                  <a:schemeClr val="tx1"/>
                </a:solidFill>
                <a:latin typeface="Century Gothic" panose="020B0502020202020204" pitchFamily="34" charset="0"/>
              </a:rPr>
              <a:t>Cabinet endorsed Inter-departmental consultations on the Decadal Plan to discuss cross cutting NSI.  </a:t>
            </a:r>
          </a:p>
          <a:p>
            <a:pPr algn="just">
              <a:lnSpc>
                <a:spcPct val="150000"/>
              </a:lnSpc>
              <a:buClr>
                <a:schemeClr val="accent4"/>
              </a:buClr>
              <a:buFont typeface="Wingdings" panose="05000000000000000000" pitchFamily="2" charset="2"/>
              <a:buChar char="q"/>
            </a:pPr>
            <a:r>
              <a:rPr lang="en-US" sz="2000" dirty="0">
                <a:solidFill>
                  <a:schemeClr val="tx1"/>
                </a:solidFill>
                <a:latin typeface="Century Gothic" panose="020B0502020202020204" pitchFamily="34" charset="0"/>
              </a:rPr>
              <a:t>In-principle agreement by National Treasury that a Public STI Budget Coordination Mechanism be integrated into the annual Medium-Term Expenditure Committee (MTEC) processes to improve the allocation of funding to STI across government.</a:t>
            </a:r>
          </a:p>
          <a:p>
            <a:pPr algn="just">
              <a:lnSpc>
                <a:spcPct val="150000"/>
              </a:lnSpc>
              <a:buClr>
                <a:schemeClr val="accent4"/>
              </a:buClr>
              <a:buFont typeface="Wingdings" panose="05000000000000000000" pitchFamily="2" charset="2"/>
              <a:buChar char="q"/>
            </a:pPr>
            <a:r>
              <a:rPr lang="en-US" sz="2000" dirty="0">
                <a:solidFill>
                  <a:schemeClr val="tx1"/>
                </a:solidFill>
                <a:latin typeface="Century Gothic" panose="020B0502020202020204" pitchFamily="34" charset="0"/>
              </a:rPr>
              <a:t>Higher Education, Science, Technology and Innovation Institutional Landscape (HESTIIL) Review report finalized and presented to the Minister in September 2020.</a:t>
            </a:r>
          </a:p>
        </p:txBody>
      </p:sp>
    </p:spTree>
    <p:extLst>
      <p:ext uri="{BB962C8B-B14F-4D97-AF65-F5344CB8AC3E}">
        <p14:creationId xmlns:p14="http://schemas.microsoft.com/office/powerpoint/2010/main" xmlns="" val="4137427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CC7343AE-23DE-FD4B-B75D-4A4A6BC51771}"/>
              </a:ext>
            </a:extLst>
          </p:cNvPr>
          <p:cNvSpPr>
            <a:spLocks noGrp="1"/>
          </p:cNvSpPr>
          <p:nvPr>
            <p:ph type="sldNum" sz="quarter" idx="12"/>
          </p:nvPr>
        </p:nvSpPr>
        <p:spPr/>
        <p:txBody>
          <a:bodyPr/>
          <a:lstStyle/>
          <a:p>
            <a:pPr defTabSz="515687"/>
            <a:fld id="{6BEAD508-187F-9C41-8168-FD791BBC9830}" type="slidenum">
              <a:rPr lang="en-US">
                <a:solidFill>
                  <a:prstClr val="black">
                    <a:tint val="75000"/>
                  </a:prstClr>
                </a:solidFill>
                <a:latin typeface="Calibri" panose="020F0502020204030204"/>
              </a:rPr>
              <a:pPr defTabSz="515687"/>
              <a:t>6</a:t>
            </a:fld>
            <a:endParaRPr lang="en-US" dirty="0">
              <a:solidFill>
                <a:prstClr val="black">
                  <a:tint val="75000"/>
                </a:prstClr>
              </a:solidFill>
              <a:latin typeface="Calibri" panose="020F0502020204030204"/>
            </a:endParaRPr>
          </a:p>
        </p:txBody>
      </p:sp>
      <p:sp>
        <p:nvSpPr>
          <p:cNvPr id="7" name="Content Placeholder 2">
            <a:extLst>
              <a:ext uri="{FF2B5EF4-FFF2-40B4-BE49-F238E27FC236}">
                <a16:creationId xmlns:a16="http://schemas.microsoft.com/office/drawing/2014/main" xmlns="" id="{0EC7AC37-FADC-42C1-A9D6-332852BDC2E3}"/>
              </a:ext>
            </a:extLst>
          </p:cNvPr>
          <p:cNvSpPr>
            <a:spLocks noGrp="1"/>
          </p:cNvSpPr>
          <p:nvPr>
            <p:ph idx="1"/>
          </p:nvPr>
        </p:nvSpPr>
        <p:spPr>
          <a:xfrm>
            <a:off x="137652" y="1071716"/>
            <a:ext cx="8858863" cy="5587188"/>
          </a:xfrm>
        </p:spPr>
        <p:txBody>
          <a:bodyPr>
            <a:noAutofit/>
          </a:bodyPr>
          <a:lstStyle/>
          <a:p>
            <a:pPr marL="0" indent="0" algn="just">
              <a:lnSpc>
                <a:spcPct val="150000"/>
              </a:lnSpc>
              <a:spcBef>
                <a:spcPts val="450"/>
              </a:spcBef>
              <a:buClr>
                <a:srgbClr val="FFC000"/>
              </a:buClr>
              <a:buNone/>
            </a:pPr>
            <a:r>
              <a:rPr lang="en-ZA" sz="1600" b="1" i="1" dirty="0">
                <a:solidFill>
                  <a:prstClr val="black"/>
                </a:solidFill>
                <a:latin typeface="Century Gothic" panose="020B0502020202020204" pitchFamily="34" charset="0"/>
              </a:rPr>
              <a:t>DSI Human capital development (HCD) targeted interventions:</a:t>
            </a:r>
          </a:p>
          <a:p>
            <a:pPr algn="just">
              <a:lnSpc>
                <a:spcPct val="150000"/>
              </a:lnSpc>
              <a:spcBef>
                <a:spcPts val="450"/>
              </a:spcBef>
              <a:buClr>
                <a:srgbClr val="FFC000"/>
              </a:buClr>
              <a:buFont typeface="Wingdings" panose="05000000000000000000" pitchFamily="2" charset="2"/>
              <a:buChar char="q"/>
            </a:pPr>
            <a:r>
              <a:rPr lang="en-ZA" sz="1600" dirty="0">
                <a:solidFill>
                  <a:prstClr val="black"/>
                </a:solidFill>
                <a:latin typeface="Century Gothic" panose="020B0502020202020204" pitchFamily="34" charset="0"/>
              </a:rPr>
              <a:t>The NDP envisaged HCD as central in addressing South Africa’s unemployment, poverty and inequality challenges.</a:t>
            </a:r>
          </a:p>
          <a:p>
            <a:pPr marL="0" indent="0" algn="just">
              <a:lnSpc>
                <a:spcPct val="150000"/>
              </a:lnSpc>
              <a:spcBef>
                <a:spcPts val="450"/>
              </a:spcBef>
              <a:buClr>
                <a:srgbClr val="FFC000"/>
              </a:buClr>
              <a:buNone/>
            </a:pPr>
            <a:r>
              <a:rPr lang="en-ZA" sz="1600" b="1" i="1" dirty="0">
                <a:solidFill>
                  <a:prstClr val="black"/>
                </a:solidFill>
                <a:latin typeface="Century Gothic" panose="020B0502020202020204" pitchFamily="34" charset="0"/>
              </a:rPr>
              <a:t>Postgraduate Bursaries and Internships awarded  through NRF and other agencies</a:t>
            </a:r>
          </a:p>
          <a:p>
            <a:pPr marL="0" indent="0" algn="just">
              <a:lnSpc>
                <a:spcPct val="150000"/>
              </a:lnSpc>
              <a:buClr>
                <a:srgbClr val="FFC000"/>
              </a:buClr>
              <a:buNone/>
            </a:pPr>
            <a:endParaRPr lang="en-ZA" sz="1600" b="1" i="1" dirty="0">
              <a:solidFill>
                <a:prstClr val="black"/>
              </a:solidFill>
              <a:latin typeface="Century Gothic" panose="020B0502020202020204" pitchFamily="34" charset="0"/>
            </a:endParaRPr>
          </a:p>
          <a:p>
            <a:pPr marL="0" indent="0" algn="just">
              <a:lnSpc>
                <a:spcPct val="150000"/>
              </a:lnSpc>
              <a:buClr>
                <a:srgbClr val="FFC000"/>
              </a:buClr>
              <a:buNone/>
            </a:pPr>
            <a:endParaRPr lang="en-ZA" sz="1600" b="1" i="1" dirty="0">
              <a:solidFill>
                <a:prstClr val="black"/>
              </a:solidFill>
              <a:latin typeface="Century Gothic" panose="020B0502020202020204" pitchFamily="34" charset="0"/>
            </a:endParaRPr>
          </a:p>
          <a:p>
            <a:pPr marL="0" indent="0" algn="just">
              <a:lnSpc>
                <a:spcPct val="150000"/>
              </a:lnSpc>
              <a:buClr>
                <a:srgbClr val="FFC000"/>
              </a:buClr>
              <a:buNone/>
            </a:pPr>
            <a:endParaRPr lang="en-ZA" sz="1600" b="1" i="1" dirty="0">
              <a:solidFill>
                <a:prstClr val="black"/>
              </a:solidFill>
              <a:latin typeface="Century Gothic" panose="020B0502020202020204" pitchFamily="34" charset="0"/>
            </a:endParaRPr>
          </a:p>
          <a:p>
            <a:pPr marL="0" indent="0" algn="just">
              <a:lnSpc>
                <a:spcPct val="150000"/>
              </a:lnSpc>
              <a:spcBef>
                <a:spcPts val="450"/>
              </a:spcBef>
              <a:buClr>
                <a:srgbClr val="FFC000"/>
              </a:buClr>
              <a:buNone/>
            </a:pPr>
            <a:endParaRPr lang="en-ZA" sz="1600" b="1" dirty="0">
              <a:solidFill>
                <a:prstClr val="black"/>
              </a:solidFill>
              <a:latin typeface="Century Gothic" panose="020B0502020202020204" pitchFamily="34" charset="0"/>
            </a:endParaRPr>
          </a:p>
          <a:p>
            <a:pPr marL="0" indent="0" algn="just">
              <a:lnSpc>
                <a:spcPct val="150000"/>
              </a:lnSpc>
              <a:spcBef>
                <a:spcPts val="450"/>
              </a:spcBef>
              <a:buClr>
                <a:srgbClr val="FFC000"/>
              </a:buClr>
              <a:buNone/>
            </a:pPr>
            <a:endParaRPr lang="en-ZA" sz="1600" b="1" dirty="0">
              <a:solidFill>
                <a:prstClr val="black"/>
              </a:solidFill>
              <a:latin typeface="Century Gothic" panose="020B0502020202020204" pitchFamily="34" charset="0"/>
            </a:endParaRPr>
          </a:p>
          <a:p>
            <a:pPr marL="0" indent="0" algn="just">
              <a:lnSpc>
                <a:spcPct val="150000"/>
              </a:lnSpc>
              <a:spcBef>
                <a:spcPts val="450"/>
              </a:spcBef>
              <a:buClr>
                <a:srgbClr val="FFC000"/>
              </a:buClr>
              <a:buNone/>
            </a:pPr>
            <a:r>
              <a:rPr lang="en-ZA" sz="1600" b="1" i="1" dirty="0">
                <a:solidFill>
                  <a:prstClr val="black"/>
                </a:solidFill>
                <a:latin typeface="Century Gothic" panose="020B0502020202020204" pitchFamily="34" charset="0"/>
              </a:rPr>
              <a:t>Current transformation Interventions; </a:t>
            </a:r>
          </a:p>
          <a:p>
            <a:pPr marL="0" indent="0" algn="just">
              <a:lnSpc>
                <a:spcPct val="150000"/>
              </a:lnSpc>
              <a:spcBef>
                <a:spcPts val="450"/>
              </a:spcBef>
              <a:buClr>
                <a:srgbClr val="FFC000"/>
              </a:buClr>
              <a:buNone/>
            </a:pPr>
            <a:r>
              <a:rPr lang="en-ZA" sz="1600" b="1" dirty="0">
                <a:solidFill>
                  <a:prstClr val="black"/>
                </a:solidFill>
                <a:latin typeface="Century Gothic" panose="020B0502020202020204" pitchFamily="34" charset="0"/>
              </a:rPr>
              <a:t>Task team established within the DSI to; </a:t>
            </a:r>
          </a:p>
          <a:p>
            <a:pPr lvl="1"/>
            <a:r>
              <a:rPr lang="en-GB" sz="1600" dirty="0">
                <a:latin typeface="Century Gothic" panose="020B0502020202020204" pitchFamily="34" charset="0"/>
              </a:rPr>
              <a:t>co-create a robust and evidence-based transformation agenda for the next 10 years and  </a:t>
            </a:r>
          </a:p>
          <a:p>
            <a:pPr lvl="1"/>
            <a:r>
              <a:rPr lang="en-GB" sz="1600" dirty="0">
                <a:latin typeface="Century Gothic" panose="020B0502020202020204" pitchFamily="34" charset="0"/>
              </a:rPr>
              <a:t>identify reforms and actions to be implemented over the 2020-2025 cycle by DSI and its entities to enhance transformation outcomes.</a:t>
            </a:r>
            <a:endParaRPr lang="en-US" sz="1600" dirty="0">
              <a:latin typeface="Century Gothic" panose="020B0502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4036583266"/>
              </p:ext>
            </p:extLst>
          </p:nvPr>
        </p:nvGraphicFramePr>
        <p:xfrm>
          <a:off x="137651" y="2756160"/>
          <a:ext cx="8858865" cy="2218300"/>
        </p:xfrm>
        <a:graphic>
          <a:graphicData uri="http://schemas.openxmlformats.org/drawingml/2006/table">
            <a:tbl>
              <a:tblPr firstRow="1" bandRow="1">
                <a:tableStyleId>{5C22544A-7EE6-4342-B048-85BDC9FD1C3A}</a:tableStyleId>
              </a:tblPr>
              <a:tblGrid>
                <a:gridCol w="2290586">
                  <a:extLst>
                    <a:ext uri="{9D8B030D-6E8A-4147-A177-3AD203B41FA5}">
                      <a16:colId xmlns:a16="http://schemas.microsoft.com/office/drawing/2014/main" xmlns="" val="1636696817"/>
                    </a:ext>
                  </a:extLst>
                </a:gridCol>
                <a:gridCol w="1599161">
                  <a:extLst>
                    <a:ext uri="{9D8B030D-6E8A-4147-A177-3AD203B41FA5}">
                      <a16:colId xmlns:a16="http://schemas.microsoft.com/office/drawing/2014/main" xmlns="" val="3606583256"/>
                    </a:ext>
                  </a:extLst>
                </a:gridCol>
                <a:gridCol w="820145">
                  <a:extLst>
                    <a:ext uri="{9D8B030D-6E8A-4147-A177-3AD203B41FA5}">
                      <a16:colId xmlns:a16="http://schemas.microsoft.com/office/drawing/2014/main" xmlns="" val="2952191548"/>
                    </a:ext>
                  </a:extLst>
                </a:gridCol>
                <a:gridCol w="974527">
                  <a:extLst>
                    <a:ext uri="{9D8B030D-6E8A-4147-A177-3AD203B41FA5}">
                      <a16:colId xmlns:a16="http://schemas.microsoft.com/office/drawing/2014/main" xmlns="" val="977056465"/>
                    </a:ext>
                  </a:extLst>
                </a:gridCol>
                <a:gridCol w="955228">
                  <a:extLst>
                    <a:ext uri="{9D8B030D-6E8A-4147-A177-3AD203B41FA5}">
                      <a16:colId xmlns:a16="http://schemas.microsoft.com/office/drawing/2014/main" xmlns="" val="2298069494"/>
                    </a:ext>
                  </a:extLst>
                </a:gridCol>
                <a:gridCol w="1080663">
                  <a:extLst>
                    <a:ext uri="{9D8B030D-6E8A-4147-A177-3AD203B41FA5}">
                      <a16:colId xmlns:a16="http://schemas.microsoft.com/office/drawing/2014/main" xmlns="" val="43065338"/>
                    </a:ext>
                  </a:extLst>
                </a:gridCol>
                <a:gridCol w="1138555">
                  <a:extLst>
                    <a:ext uri="{9D8B030D-6E8A-4147-A177-3AD203B41FA5}">
                      <a16:colId xmlns:a16="http://schemas.microsoft.com/office/drawing/2014/main" xmlns="" val="365615251"/>
                    </a:ext>
                  </a:extLst>
                </a:gridCol>
              </a:tblGrid>
              <a:tr h="388796">
                <a:tc>
                  <a:txBody>
                    <a:bodyPr/>
                    <a:lstStyle/>
                    <a:p>
                      <a:endParaRPr lang="en-US" sz="1300" dirty="0">
                        <a:latin typeface="Century Gothic" panose="020B0502020202020204" pitchFamily="34" charset="0"/>
                      </a:endParaRPr>
                    </a:p>
                  </a:txBody>
                  <a:tcPr marL="68755" marR="68755" marT="34378" marB="34378"/>
                </a:tc>
                <a:tc>
                  <a:txBody>
                    <a:bodyPr/>
                    <a:lstStyle/>
                    <a:p>
                      <a:pPr algn="ctr"/>
                      <a:r>
                        <a:rPr lang="en-ZA" sz="1300" dirty="0">
                          <a:solidFill>
                            <a:srgbClr val="FFC000"/>
                          </a:solidFill>
                          <a:latin typeface="Century Gothic" panose="020B0502020202020204" pitchFamily="34" charset="0"/>
                        </a:rPr>
                        <a:t>Total Beneficiaries</a:t>
                      </a:r>
                    </a:p>
                    <a:p>
                      <a:pPr algn="ctr"/>
                      <a:endParaRPr lang="en-ZA" sz="1300" dirty="0">
                        <a:solidFill>
                          <a:srgbClr val="FFC000"/>
                        </a:solidFill>
                        <a:latin typeface="Century Gothic" panose="020B0502020202020204" pitchFamily="34" charset="0"/>
                      </a:endParaRPr>
                    </a:p>
                  </a:txBody>
                  <a:tcPr marL="68755" marR="68755" marT="34378" marB="34378"/>
                </a:tc>
                <a:tc>
                  <a:txBody>
                    <a:bodyPr/>
                    <a:lstStyle/>
                    <a:p>
                      <a:pPr algn="ctr"/>
                      <a:r>
                        <a:rPr lang="en-US" sz="1300" dirty="0">
                          <a:solidFill>
                            <a:srgbClr val="FFC000"/>
                          </a:solidFill>
                          <a:latin typeface="Century Gothic" panose="020B0502020202020204" pitchFamily="34" charset="0"/>
                        </a:rPr>
                        <a:t>Black</a:t>
                      </a:r>
                      <a:endParaRPr lang="en-ZA" sz="1300" dirty="0">
                        <a:solidFill>
                          <a:srgbClr val="FFC000"/>
                        </a:solidFill>
                        <a:latin typeface="Century Gothic" panose="020B0502020202020204" pitchFamily="34" charset="0"/>
                      </a:endParaRPr>
                    </a:p>
                  </a:txBody>
                  <a:tcPr marL="68755" marR="68755" marT="34378" marB="34378"/>
                </a:tc>
                <a:tc>
                  <a:txBody>
                    <a:bodyPr/>
                    <a:lstStyle/>
                    <a:p>
                      <a:pPr algn="ctr"/>
                      <a:r>
                        <a:rPr lang="en-US" sz="1300" dirty="0">
                          <a:solidFill>
                            <a:srgbClr val="FFC000"/>
                          </a:solidFill>
                          <a:latin typeface="Century Gothic" panose="020B0502020202020204" pitchFamily="34" charset="0"/>
                        </a:rPr>
                        <a:t>Women</a:t>
                      </a:r>
                      <a:endParaRPr lang="en-ZA" sz="1300" dirty="0">
                        <a:solidFill>
                          <a:srgbClr val="FFC000"/>
                        </a:solidFill>
                        <a:latin typeface="Century Gothic" panose="020B0502020202020204" pitchFamily="34" charset="0"/>
                      </a:endParaRPr>
                    </a:p>
                  </a:txBody>
                  <a:tcPr marL="68755" marR="68755" marT="34378" marB="34378"/>
                </a:tc>
                <a:tc>
                  <a:txBody>
                    <a:bodyPr/>
                    <a:lstStyle/>
                    <a:p>
                      <a:pPr algn="ctr"/>
                      <a:r>
                        <a:rPr lang="en-ZA" sz="1300" dirty="0">
                          <a:solidFill>
                            <a:srgbClr val="FFC000"/>
                          </a:solidFill>
                          <a:latin typeface="Century Gothic" panose="020B0502020202020204" pitchFamily="34" charset="0"/>
                        </a:rPr>
                        <a:t>Black Women</a:t>
                      </a:r>
                    </a:p>
                  </a:txBody>
                  <a:tcPr marL="68755" marR="68755" marT="34378" marB="34378"/>
                </a:tc>
                <a:tc>
                  <a:txBody>
                    <a:bodyPr/>
                    <a:lstStyle/>
                    <a:p>
                      <a:pPr algn="ctr"/>
                      <a:r>
                        <a:rPr lang="en-ZA" sz="1300" dirty="0">
                          <a:solidFill>
                            <a:srgbClr val="FFC000"/>
                          </a:solidFill>
                          <a:latin typeface="Century Gothic" panose="020B0502020202020204" pitchFamily="34" charset="0"/>
                        </a:rPr>
                        <a:t>People with Disabilities</a:t>
                      </a:r>
                    </a:p>
                  </a:txBody>
                  <a:tcPr marL="68755" marR="68755" marT="34378" marB="34378"/>
                </a:tc>
                <a:tc>
                  <a:txBody>
                    <a:bodyPr/>
                    <a:lstStyle/>
                    <a:p>
                      <a:pPr algn="ctr"/>
                      <a:r>
                        <a:rPr lang="en-ZA" sz="1300" baseline="0" dirty="0">
                          <a:solidFill>
                            <a:srgbClr val="FFC000"/>
                          </a:solidFill>
                          <a:latin typeface="Century Gothic" panose="020B0502020202020204" pitchFamily="34" charset="0"/>
                        </a:rPr>
                        <a:t>South</a:t>
                      </a:r>
                    </a:p>
                    <a:p>
                      <a:pPr algn="ctr"/>
                      <a:r>
                        <a:rPr lang="en-ZA" sz="1300" baseline="0" dirty="0">
                          <a:solidFill>
                            <a:srgbClr val="FFC000"/>
                          </a:solidFill>
                          <a:latin typeface="Century Gothic" panose="020B0502020202020204" pitchFamily="34" charset="0"/>
                        </a:rPr>
                        <a:t> Africans </a:t>
                      </a:r>
                      <a:endParaRPr lang="en-ZA" sz="1300" dirty="0">
                        <a:solidFill>
                          <a:srgbClr val="FFC000"/>
                        </a:solidFill>
                        <a:latin typeface="Century Gothic" panose="020B0502020202020204" pitchFamily="34" charset="0"/>
                      </a:endParaRPr>
                    </a:p>
                  </a:txBody>
                  <a:tcPr marL="68755" marR="68755" marT="34378" marB="34378"/>
                </a:tc>
                <a:extLst>
                  <a:ext uri="{0D108BD9-81ED-4DB2-BD59-A6C34878D82A}">
                    <a16:rowId xmlns:a16="http://schemas.microsoft.com/office/drawing/2014/main" xmlns="" val="1705150894"/>
                  </a:ext>
                </a:extLst>
              </a:tr>
              <a:tr h="388796">
                <a:tc>
                  <a:txBody>
                    <a:bodyPr/>
                    <a:lstStyle/>
                    <a:p>
                      <a:r>
                        <a:rPr lang="en-ZA" sz="1300" dirty="0">
                          <a:latin typeface="Century Gothic" panose="020B0502020202020204" pitchFamily="34" charset="0"/>
                        </a:rPr>
                        <a:t>BTech/Honours and master’s students</a:t>
                      </a:r>
                    </a:p>
                  </a:txBody>
                  <a:tcPr marL="68755" marR="68755" marT="34378" marB="34378"/>
                </a:tc>
                <a:tc>
                  <a:txBody>
                    <a:bodyPr/>
                    <a:lstStyle/>
                    <a:p>
                      <a:pPr algn="ctr"/>
                      <a:r>
                        <a:rPr lang="en-US" sz="1500" dirty="0">
                          <a:latin typeface="Century Gothic" panose="020B0502020202020204" pitchFamily="34" charset="0"/>
                        </a:rPr>
                        <a:t>8 610</a:t>
                      </a:r>
                      <a:endParaRPr lang="en-ZA" sz="1500" dirty="0">
                        <a:latin typeface="Century Gothic" panose="020B0502020202020204" pitchFamily="34" charset="0"/>
                      </a:endParaRPr>
                    </a:p>
                  </a:txBody>
                  <a:tcPr marL="68755" marR="68755" marT="34378" marB="34378"/>
                </a:tc>
                <a:tc>
                  <a:txBody>
                    <a:bodyPr/>
                    <a:lstStyle/>
                    <a:p>
                      <a:pPr algn="ctr"/>
                      <a:r>
                        <a:rPr lang="en-ZA" sz="1500" dirty="0">
                          <a:latin typeface="Century Gothic" panose="020B0502020202020204" pitchFamily="34" charset="0"/>
                        </a:rPr>
                        <a:t>7 151</a:t>
                      </a:r>
                    </a:p>
                  </a:txBody>
                  <a:tcPr marL="68755" marR="68755" marT="34378" marB="34378"/>
                </a:tc>
                <a:tc>
                  <a:txBody>
                    <a:bodyPr/>
                    <a:lstStyle/>
                    <a:p>
                      <a:pPr algn="ctr"/>
                      <a:r>
                        <a:rPr lang="en-ZA" sz="1500" dirty="0">
                          <a:latin typeface="Century Gothic" panose="020B0502020202020204" pitchFamily="34" charset="0"/>
                        </a:rPr>
                        <a:t>5 346</a:t>
                      </a:r>
                    </a:p>
                  </a:txBody>
                  <a:tcPr marL="68755" marR="68755" marT="34378" marB="34378"/>
                </a:tc>
                <a:tc>
                  <a:txBody>
                    <a:bodyPr/>
                    <a:lstStyle/>
                    <a:p>
                      <a:pPr algn="ctr"/>
                      <a:r>
                        <a:rPr lang="en-ZA" sz="1500" dirty="0">
                          <a:latin typeface="Century Gothic" panose="020B0502020202020204" pitchFamily="34" charset="0"/>
                        </a:rPr>
                        <a:t>4 525</a:t>
                      </a:r>
                    </a:p>
                  </a:txBody>
                  <a:tcPr marL="68755" marR="68755" marT="34378" marB="34378"/>
                </a:tc>
                <a:tc>
                  <a:txBody>
                    <a:bodyPr/>
                    <a:lstStyle/>
                    <a:p>
                      <a:pPr algn="ctr"/>
                      <a:r>
                        <a:rPr lang="en-ZA" sz="1500" dirty="0">
                          <a:latin typeface="Century Gothic" panose="020B0502020202020204" pitchFamily="34" charset="0"/>
                        </a:rPr>
                        <a:t>18</a:t>
                      </a:r>
                    </a:p>
                  </a:txBody>
                  <a:tcPr marL="68755" marR="68755" marT="34378" marB="34378"/>
                </a:tc>
                <a:tc>
                  <a:txBody>
                    <a:bodyPr/>
                    <a:lstStyle/>
                    <a:p>
                      <a:pPr algn="ctr"/>
                      <a:r>
                        <a:rPr lang="en-ZA" sz="1500" dirty="0">
                          <a:latin typeface="Century Gothic" panose="020B0502020202020204" pitchFamily="34" charset="0"/>
                        </a:rPr>
                        <a:t> 8 309</a:t>
                      </a:r>
                    </a:p>
                  </a:txBody>
                  <a:tcPr marL="68755" marR="68755" marT="34378" marB="34378"/>
                </a:tc>
                <a:extLst>
                  <a:ext uri="{0D108BD9-81ED-4DB2-BD59-A6C34878D82A}">
                    <a16:rowId xmlns:a16="http://schemas.microsoft.com/office/drawing/2014/main" xmlns="" val="3597871095"/>
                  </a:ext>
                </a:extLst>
              </a:tr>
              <a:tr h="228776">
                <a:tc>
                  <a:txBody>
                    <a:bodyPr/>
                    <a:lstStyle/>
                    <a:p>
                      <a:r>
                        <a:rPr lang="en-US" sz="1300" dirty="0">
                          <a:latin typeface="Century Gothic" panose="020B0502020202020204" pitchFamily="34" charset="0"/>
                        </a:rPr>
                        <a:t>Doctoral students</a:t>
                      </a:r>
                      <a:endParaRPr lang="en-ZA" sz="1300" dirty="0">
                        <a:latin typeface="Century Gothic" panose="020B0502020202020204" pitchFamily="34" charset="0"/>
                      </a:endParaRPr>
                    </a:p>
                  </a:txBody>
                  <a:tcPr marL="68755" marR="68755" marT="34378" marB="34378"/>
                </a:tc>
                <a:tc>
                  <a:txBody>
                    <a:bodyPr/>
                    <a:lstStyle/>
                    <a:p>
                      <a:pPr algn="ctr"/>
                      <a:r>
                        <a:rPr lang="en-US" sz="1500" dirty="0">
                          <a:latin typeface="Century Gothic" panose="020B0502020202020204" pitchFamily="34" charset="0"/>
                        </a:rPr>
                        <a:t>2 961</a:t>
                      </a:r>
                      <a:endParaRPr lang="en-ZA" sz="1500" dirty="0">
                        <a:latin typeface="Century Gothic" panose="020B0502020202020204" pitchFamily="34" charset="0"/>
                      </a:endParaRPr>
                    </a:p>
                  </a:txBody>
                  <a:tcPr marL="68755" marR="68755" marT="34378" marB="34378"/>
                </a:tc>
                <a:tc>
                  <a:txBody>
                    <a:bodyPr/>
                    <a:lstStyle/>
                    <a:p>
                      <a:pPr algn="ctr"/>
                      <a:r>
                        <a:rPr lang="en-ZA" sz="1500" dirty="0">
                          <a:latin typeface="Century Gothic" panose="020B0502020202020204" pitchFamily="34" charset="0"/>
                        </a:rPr>
                        <a:t>1 882</a:t>
                      </a:r>
                    </a:p>
                  </a:txBody>
                  <a:tcPr marL="68755" marR="68755" marT="34378" marB="34378"/>
                </a:tc>
                <a:tc>
                  <a:txBody>
                    <a:bodyPr/>
                    <a:lstStyle/>
                    <a:p>
                      <a:pPr algn="ctr"/>
                      <a:r>
                        <a:rPr lang="en-ZA" sz="1500" dirty="0">
                          <a:latin typeface="Century Gothic" panose="020B0502020202020204" pitchFamily="34" charset="0"/>
                        </a:rPr>
                        <a:t>1 653</a:t>
                      </a:r>
                    </a:p>
                  </a:txBody>
                  <a:tcPr marL="68755" marR="68755" marT="34378" marB="34378"/>
                </a:tc>
                <a:tc>
                  <a:txBody>
                    <a:bodyPr/>
                    <a:lstStyle/>
                    <a:p>
                      <a:pPr algn="ctr"/>
                      <a:r>
                        <a:rPr lang="en-ZA" sz="1500" dirty="0">
                          <a:latin typeface="Century Gothic" panose="020B0502020202020204" pitchFamily="34" charset="0"/>
                        </a:rPr>
                        <a:t>1 148</a:t>
                      </a:r>
                    </a:p>
                  </a:txBody>
                  <a:tcPr marL="68755" marR="68755" marT="34378" marB="34378"/>
                </a:tc>
                <a:tc>
                  <a:txBody>
                    <a:bodyPr/>
                    <a:lstStyle/>
                    <a:p>
                      <a:pPr algn="ctr"/>
                      <a:r>
                        <a:rPr lang="en-ZA" sz="1500" dirty="0">
                          <a:latin typeface="Century Gothic" panose="020B0502020202020204" pitchFamily="34" charset="0"/>
                        </a:rPr>
                        <a:t>29</a:t>
                      </a:r>
                    </a:p>
                  </a:txBody>
                  <a:tcPr marL="68755" marR="68755" marT="34378" marB="34378"/>
                </a:tc>
                <a:tc>
                  <a:txBody>
                    <a:bodyPr/>
                    <a:lstStyle/>
                    <a:p>
                      <a:pPr algn="ctr"/>
                      <a:r>
                        <a:rPr lang="en-ZA" sz="1500">
                          <a:latin typeface="Century Gothic" panose="020B0502020202020204" pitchFamily="34" charset="0"/>
                        </a:rPr>
                        <a:t>  2 </a:t>
                      </a:r>
                      <a:r>
                        <a:rPr lang="en-ZA" sz="1500" dirty="0">
                          <a:latin typeface="Century Gothic" panose="020B0502020202020204" pitchFamily="34" charset="0"/>
                        </a:rPr>
                        <a:t>442</a:t>
                      </a:r>
                    </a:p>
                  </a:txBody>
                  <a:tcPr marL="68755" marR="68755" marT="34378" marB="34378"/>
                </a:tc>
                <a:extLst>
                  <a:ext uri="{0D108BD9-81ED-4DB2-BD59-A6C34878D82A}">
                    <a16:rowId xmlns:a16="http://schemas.microsoft.com/office/drawing/2014/main" xmlns="" val="4130232810"/>
                  </a:ext>
                </a:extLst>
              </a:tr>
              <a:tr h="388796">
                <a:tc>
                  <a:txBody>
                    <a:bodyPr/>
                    <a:lstStyle/>
                    <a:p>
                      <a:r>
                        <a:rPr lang="en-ZA" sz="1300" b="1" dirty="0">
                          <a:latin typeface="Century Gothic" panose="020B0502020202020204" pitchFamily="34" charset="0"/>
                        </a:rPr>
                        <a:t>Total no of students funded</a:t>
                      </a:r>
                    </a:p>
                    <a:p>
                      <a:endParaRPr lang="en-ZA" sz="1300" b="1" dirty="0">
                        <a:latin typeface="Century Gothic" panose="020B0502020202020204" pitchFamily="34" charset="0"/>
                      </a:endParaRPr>
                    </a:p>
                  </a:txBody>
                  <a:tcPr marL="68755" marR="68755" marT="34378" marB="34378"/>
                </a:tc>
                <a:tc>
                  <a:txBody>
                    <a:bodyPr/>
                    <a:lstStyle/>
                    <a:p>
                      <a:pPr marL="0" marR="0" indent="0" algn="ctr" defTabSz="912114" rtl="0" eaLnBrk="1" fontAlgn="auto" latinLnBrk="0" hangingPunct="1">
                        <a:lnSpc>
                          <a:spcPct val="100000"/>
                        </a:lnSpc>
                        <a:spcBef>
                          <a:spcPts val="0"/>
                        </a:spcBef>
                        <a:spcAft>
                          <a:spcPts val="0"/>
                        </a:spcAft>
                        <a:buClrTx/>
                        <a:buSzTx/>
                        <a:buFontTx/>
                        <a:buNone/>
                        <a:tabLst/>
                        <a:defRPr/>
                      </a:pPr>
                      <a:r>
                        <a:rPr lang="en-ZA" sz="1500" b="1" dirty="0">
                          <a:latin typeface="Century Gothic" panose="020B0502020202020204" pitchFamily="34" charset="0"/>
                        </a:rPr>
                        <a:t>11 571</a:t>
                      </a:r>
                    </a:p>
                    <a:p>
                      <a:pPr algn="ctr"/>
                      <a:endParaRPr lang="en-ZA" sz="1500" b="1" dirty="0">
                        <a:latin typeface="Century Gothic" panose="020B0502020202020204" pitchFamily="34" charset="0"/>
                      </a:endParaRPr>
                    </a:p>
                  </a:txBody>
                  <a:tcPr marL="68755" marR="68755" marT="34378" marB="34378"/>
                </a:tc>
                <a:tc>
                  <a:txBody>
                    <a:bodyPr/>
                    <a:lstStyle/>
                    <a:p>
                      <a:pPr algn="ctr"/>
                      <a:r>
                        <a:rPr lang="en-ZA" sz="1500" b="1" dirty="0">
                          <a:latin typeface="Century Gothic" panose="020B0502020202020204" pitchFamily="34" charset="0"/>
                        </a:rPr>
                        <a:t>9 033</a:t>
                      </a:r>
                    </a:p>
                  </a:txBody>
                  <a:tcPr marL="68755" marR="68755" marT="34378" marB="34378"/>
                </a:tc>
                <a:tc>
                  <a:txBody>
                    <a:bodyPr/>
                    <a:lstStyle/>
                    <a:p>
                      <a:pPr marL="0" algn="ctr" defTabSz="914485" rtl="0" eaLnBrk="1" latinLnBrk="0" hangingPunct="1"/>
                      <a:r>
                        <a:rPr lang="en-ZA" sz="1500" b="1" kern="1200" dirty="0">
                          <a:solidFill>
                            <a:schemeClr val="dk1"/>
                          </a:solidFill>
                          <a:latin typeface="Century Gothic" panose="020B0502020202020204" pitchFamily="34" charset="0"/>
                          <a:ea typeface="+mn-ea"/>
                          <a:cs typeface="+mn-cs"/>
                        </a:rPr>
                        <a:t>6 999</a:t>
                      </a:r>
                    </a:p>
                  </a:txBody>
                  <a:tcPr marL="68755" marR="68755" marT="34378" marB="34378"/>
                </a:tc>
                <a:tc>
                  <a:txBody>
                    <a:bodyPr/>
                    <a:lstStyle/>
                    <a:p>
                      <a:pPr algn="ctr"/>
                      <a:r>
                        <a:rPr lang="en-ZA" sz="1500" b="1" dirty="0">
                          <a:latin typeface="Century Gothic" panose="020B0502020202020204" pitchFamily="34" charset="0"/>
                        </a:rPr>
                        <a:t>5 673</a:t>
                      </a:r>
                    </a:p>
                  </a:txBody>
                  <a:tcPr marL="68755" marR="68755" marT="34378" marB="34378"/>
                </a:tc>
                <a:tc>
                  <a:txBody>
                    <a:bodyPr/>
                    <a:lstStyle/>
                    <a:p>
                      <a:pPr algn="ctr"/>
                      <a:r>
                        <a:rPr lang="en-ZA" sz="1500" b="1" dirty="0">
                          <a:latin typeface="Century Gothic" panose="020B0502020202020204" pitchFamily="34" charset="0"/>
                        </a:rPr>
                        <a:t>47</a:t>
                      </a:r>
                    </a:p>
                  </a:txBody>
                  <a:tcPr marL="68755" marR="68755" marT="34378" marB="34378"/>
                </a:tc>
                <a:tc>
                  <a:txBody>
                    <a:bodyPr/>
                    <a:lstStyle/>
                    <a:p>
                      <a:pPr algn="ctr"/>
                      <a:r>
                        <a:rPr lang="en-ZA" sz="1500" b="1" dirty="0">
                          <a:latin typeface="Century Gothic" panose="020B0502020202020204" pitchFamily="34" charset="0"/>
                        </a:rPr>
                        <a:t>10 751</a:t>
                      </a:r>
                    </a:p>
                  </a:txBody>
                  <a:tcPr marL="68755" marR="68755" marT="34378" marB="34378"/>
                </a:tc>
                <a:extLst>
                  <a:ext uri="{0D108BD9-81ED-4DB2-BD59-A6C34878D82A}">
                    <a16:rowId xmlns:a16="http://schemas.microsoft.com/office/drawing/2014/main" xmlns="" val="574713983"/>
                  </a:ext>
                </a:extLst>
              </a:tr>
              <a:tr h="388796">
                <a:tc>
                  <a:txBody>
                    <a:bodyPr/>
                    <a:lstStyle/>
                    <a:p>
                      <a:r>
                        <a:rPr lang="en-ZA" sz="1300" b="1" dirty="0">
                          <a:latin typeface="Century Gothic" panose="020B0502020202020204" pitchFamily="34" charset="0"/>
                        </a:rPr>
                        <a:t>Interns</a:t>
                      </a:r>
                    </a:p>
                    <a:p>
                      <a:endParaRPr lang="en-ZA" sz="1300" b="1" dirty="0">
                        <a:latin typeface="Century Gothic" panose="020B0502020202020204" pitchFamily="34" charset="0"/>
                      </a:endParaRPr>
                    </a:p>
                  </a:txBody>
                  <a:tcPr marL="68755" marR="68755" marT="34378" marB="34378"/>
                </a:tc>
                <a:tc>
                  <a:txBody>
                    <a:bodyPr/>
                    <a:lstStyle/>
                    <a:p>
                      <a:pPr algn="ctr"/>
                      <a:r>
                        <a:rPr lang="en-ZA" sz="1500" b="1" dirty="0">
                          <a:latin typeface="Century Gothic" panose="020B0502020202020204" pitchFamily="34" charset="0"/>
                        </a:rPr>
                        <a:t>1 085</a:t>
                      </a:r>
                    </a:p>
                  </a:txBody>
                  <a:tcPr marL="68755" marR="68755" marT="34378" marB="34378"/>
                </a:tc>
                <a:tc>
                  <a:txBody>
                    <a:bodyPr/>
                    <a:lstStyle/>
                    <a:p>
                      <a:pPr algn="ctr"/>
                      <a:r>
                        <a:rPr lang="en-ZA" sz="1500" b="1" dirty="0">
                          <a:latin typeface="Century Gothic" panose="020B0502020202020204" pitchFamily="34" charset="0"/>
                        </a:rPr>
                        <a:t>982</a:t>
                      </a:r>
                    </a:p>
                  </a:txBody>
                  <a:tcPr marL="68755" marR="68755" marT="34378" marB="34378"/>
                </a:tc>
                <a:tc>
                  <a:txBody>
                    <a:bodyPr/>
                    <a:lstStyle/>
                    <a:p>
                      <a:pPr algn="ctr"/>
                      <a:r>
                        <a:rPr lang="en-ZA" sz="1500" b="1" dirty="0">
                          <a:latin typeface="Century Gothic" panose="020B0502020202020204" pitchFamily="34" charset="0"/>
                        </a:rPr>
                        <a:t>700</a:t>
                      </a:r>
                    </a:p>
                  </a:txBody>
                  <a:tcPr marL="68755" marR="68755" marT="34378" marB="34378"/>
                </a:tc>
                <a:tc>
                  <a:txBody>
                    <a:bodyPr/>
                    <a:lstStyle/>
                    <a:p>
                      <a:pPr algn="ctr"/>
                      <a:r>
                        <a:rPr lang="en-ZA" sz="1500" b="1" dirty="0">
                          <a:latin typeface="Century Gothic" panose="020B0502020202020204" pitchFamily="34" charset="0"/>
                        </a:rPr>
                        <a:t>557</a:t>
                      </a:r>
                    </a:p>
                  </a:txBody>
                  <a:tcPr marL="68755" marR="68755" marT="34378" marB="34378"/>
                </a:tc>
                <a:tc>
                  <a:txBody>
                    <a:bodyPr/>
                    <a:lstStyle/>
                    <a:p>
                      <a:pPr algn="ctr"/>
                      <a:r>
                        <a:rPr lang="en-ZA" sz="1500" b="1" dirty="0">
                          <a:latin typeface="Century Gothic" panose="020B0502020202020204" pitchFamily="34" charset="0"/>
                        </a:rPr>
                        <a:t>5</a:t>
                      </a:r>
                    </a:p>
                  </a:txBody>
                  <a:tcPr marL="68755" marR="68755" marT="34378" marB="34378"/>
                </a:tc>
                <a:tc>
                  <a:txBody>
                    <a:bodyPr/>
                    <a:lstStyle/>
                    <a:p>
                      <a:pPr algn="ctr"/>
                      <a:r>
                        <a:rPr lang="en-ZA" sz="1500" b="1" dirty="0">
                          <a:latin typeface="Century Gothic" panose="020B0502020202020204" pitchFamily="34" charset="0"/>
                        </a:rPr>
                        <a:t>1085</a:t>
                      </a:r>
                    </a:p>
                  </a:txBody>
                  <a:tcPr marL="68755" marR="68755" marT="34378" marB="34378"/>
                </a:tc>
                <a:extLst>
                  <a:ext uri="{0D108BD9-81ED-4DB2-BD59-A6C34878D82A}">
                    <a16:rowId xmlns:a16="http://schemas.microsoft.com/office/drawing/2014/main" xmlns="" val="73967060"/>
                  </a:ext>
                </a:extLst>
              </a:tr>
            </a:tbl>
          </a:graphicData>
        </a:graphic>
      </p:graphicFrame>
      <p:sp>
        <p:nvSpPr>
          <p:cNvPr id="8" name="Title 1">
            <a:extLst>
              <a:ext uri="{FF2B5EF4-FFF2-40B4-BE49-F238E27FC236}">
                <a16:creationId xmlns:a16="http://schemas.microsoft.com/office/drawing/2014/main" xmlns="" id="{102B157E-AED8-4AA4-9DF3-BD4C84ECC50B}"/>
              </a:ext>
            </a:extLst>
          </p:cNvPr>
          <p:cNvSpPr>
            <a:spLocks noGrp="1"/>
          </p:cNvSpPr>
          <p:nvPr>
            <p:ph type="title"/>
          </p:nvPr>
        </p:nvSpPr>
        <p:spPr>
          <a:xfrm>
            <a:off x="0" y="1"/>
            <a:ext cx="9144000" cy="973014"/>
          </a:xfrm>
        </p:spPr>
        <p:txBody>
          <a:bodyPr>
            <a:noAutofit/>
          </a:bodyPr>
          <a:lstStyle/>
          <a:p>
            <a:r>
              <a:rPr lang="en-ZA" sz="2900" b="1" dirty="0">
                <a:latin typeface="Century Gothic" panose="020B0502020202020204" pitchFamily="34" charset="0"/>
              </a:rPr>
              <a:t>HUMAN RESOURCES AND SKILLS FOR </a:t>
            </a:r>
            <a:br>
              <a:rPr lang="en-ZA" sz="2900" b="1" dirty="0">
                <a:latin typeface="Century Gothic" panose="020B0502020202020204" pitchFamily="34" charset="0"/>
              </a:rPr>
            </a:br>
            <a:r>
              <a:rPr lang="en-ZA" sz="2900" b="1" dirty="0">
                <a:latin typeface="Century Gothic" panose="020B0502020202020204" pitchFamily="34" charset="0"/>
              </a:rPr>
              <a:t>ECONOMIC DEVELOPMENT (1)</a:t>
            </a:r>
            <a:br>
              <a:rPr lang="en-ZA" sz="2900" b="1" dirty="0">
                <a:latin typeface="Century Gothic" panose="020B0502020202020204" pitchFamily="34" charset="0"/>
              </a:rPr>
            </a:br>
            <a:endParaRPr lang="en-US" sz="2900" dirty="0">
              <a:latin typeface="Century Gothic" panose="020B0502020202020204" pitchFamily="34" charset="0"/>
            </a:endParaRPr>
          </a:p>
        </p:txBody>
      </p:sp>
    </p:spTree>
    <p:extLst>
      <p:ext uri="{BB962C8B-B14F-4D97-AF65-F5344CB8AC3E}">
        <p14:creationId xmlns:p14="http://schemas.microsoft.com/office/powerpoint/2010/main" xmlns="" val="3579070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44865A29-94FC-5F40-9DD2-C510EAEEF717}"/>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BEAD508-187F-9C41-8168-FD791BBC9830}" type="slidenum">
              <a:rPr kumimoji="0" lang="en-US" sz="119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7</a:t>
            </a:fld>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xmlns="" id="{102B157E-AED8-4AA4-9DF3-BD4C84ECC50B}"/>
              </a:ext>
            </a:extLst>
          </p:cNvPr>
          <p:cNvSpPr>
            <a:spLocks noGrp="1"/>
          </p:cNvSpPr>
          <p:nvPr>
            <p:ph type="title"/>
          </p:nvPr>
        </p:nvSpPr>
        <p:spPr>
          <a:xfrm>
            <a:off x="0" y="29981"/>
            <a:ext cx="9144000" cy="973014"/>
          </a:xfrm>
        </p:spPr>
        <p:txBody>
          <a:bodyPr>
            <a:noAutofit/>
          </a:bodyPr>
          <a:lstStyle/>
          <a:p>
            <a:r>
              <a:rPr lang="en-US" sz="2900" b="1" dirty="0">
                <a:latin typeface="Century Gothic" panose="020B0502020202020204" pitchFamily="34" charset="0"/>
              </a:rPr>
              <a:t>HUMAN RESOURCES AND SKILLS FOR </a:t>
            </a:r>
            <a:br>
              <a:rPr lang="en-US" sz="2900" b="1" dirty="0">
                <a:latin typeface="Century Gothic" panose="020B0502020202020204" pitchFamily="34" charset="0"/>
              </a:rPr>
            </a:br>
            <a:r>
              <a:rPr lang="en-US" sz="2900" b="1" dirty="0">
                <a:latin typeface="Century Gothic" panose="020B0502020202020204" pitchFamily="34" charset="0"/>
              </a:rPr>
              <a:t>ECONOMIC DEVELOPMENT (2)</a:t>
            </a:r>
            <a:r>
              <a:rPr lang="en-US" sz="2900" dirty="0">
                <a:latin typeface="Century Gothic" panose="020B0502020202020204" pitchFamily="34" charset="0"/>
              </a:rPr>
              <a:t/>
            </a:r>
            <a:br>
              <a:rPr lang="en-US" sz="2900" dirty="0">
                <a:latin typeface="Century Gothic" panose="020B0502020202020204" pitchFamily="34" charset="0"/>
              </a:rPr>
            </a:br>
            <a:endParaRPr lang="en-US" sz="2900" dirty="0">
              <a:latin typeface="Century Gothic" panose="020B0502020202020204" pitchFamily="34" charset="0"/>
            </a:endParaRPr>
          </a:p>
        </p:txBody>
      </p:sp>
      <p:sp>
        <p:nvSpPr>
          <p:cNvPr id="7" name="Content Placeholder 2">
            <a:extLst>
              <a:ext uri="{FF2B5EF4-FFF2-40B4-BE49-F238E27FC236}">
                <a16:creationId xmlns:a16="http://schemas.microsoft.com/office/drawing/2014/main" xmlns="" id="{0EC7AC37-FADC-42C1-A9D6-332852BDC2E3}"/>
              </a:ext>
            </a:extLst>
          </p:cNvPr>
          <p:cNvSpPr>
            <a:spLocks noGrp="1"/>
          </p:cNvSpPr>
          <p:nvPr>
            <p:ph idx="1"/>
          </p:nvPr>
        </p:nvSpPr>
        <p:spPr>
          <a:xfrm>
            <a:off x="0" y="973015"/>
            <a:ext cx="9144000" cy="5320763"/>
          </a:xfrm>
        </p:spPr>
        <p:txBody>
          <a:bodyPr>
            <a:noAutofit/>
          </a:bodyPr>
          <a:lstStyle/>
          <a:p>
            <a:pPr marL="0" indent="0" algn="just">
              <a:lnSpc>
                <a:spcPct val="150000"/>
              </a:lnSpc>
              <a:buClr>
                <a:schemeClr val="accent4"/>
              </a:buClr>
              <a:buNone/>
            </a:pPr>
            <a:r>
              <a:rPr lang="en-US" sz="2100" b="1" i="1" dirty="0">
                <a:solidFill>
                  <a:schemeClr val="tx1"/>
                </a:solidFill>
                <a:latin typeface="Century Gothic" panose="020B0502020202020204" pitchFamily="34" charset="0"/>
              </a:rPr>
              <a:t>Increased the development of technical and vocational skills for the economy:</a:t>
            </a:r>
          </a:p>
          <a:p>
            <a:pPr algn="just">
              <a:lnSpc>
                <a:spcPct val="150000"/>
              </a:lnSpc>
              <a:buClr>
                <a:schemeClr val="accent4"/>
              </a:buClr>
              <a:buFont typeface="Wingdings" panose="05000000000000000000" pitchFamily="2" charset="2"/>
              <a:buChar char="q"/>
            </a:pPr>
            <a:r>
              <a:rPr lang="en-ZA" sz="2100" dirty="0">
                <a:solidFill>
                  <a:schemeClr val="tx1"/>
                </a:solidFill>
                <a:latin typeface="Century Gothic" panose="020B0502020202020204" pitchFamily="34" charset="0"/>
              </a:rPr>
              <a:t>50 Artisans and/or technicians trained in the energy and agriculture sectors, e.g.</a:t>
            </a:r>
          </a:p>
          <a:p>
            <a:pPr algn="just">
              <a:lnSpc>
                <a:spcPct val="150000"/>
              </a:lnSpc>
              <a:buClr>
                <a:schemeClr val="accent4"/>
              </a:buClr>
            </a:pPr>
            <a:r>
              <a:rPr lang="en-ZA" sz="2100" dirty="0">
                <a:solidFill>
                  <a:schemeClr val="tx1"/>
                </a:solidFill>
                <a:latin typeface="Century Gothic" panose="020B0502020202020204" pitchFamily="34" charset="0"/>
              </a:rPr>
              <a:t>6 – week Hydrogen Fuel Cell Training conducted through the </a:t>
            </a:r>
            <a:r>
              <a:rPr lang="en-ZA" sz="2100" dirty="0" err="1">
                <a:solidFill>
                  <a:schemeClr val="tx1"/>
                </a:solidFill>
                <a:latin typeface="Century Gothic" panose="020B0502020202020204" pitchFamily="34" charset="0"/>
              </a:rPr>
              <a:t>Bambili</a:t>
            </a:r>
            <a:r>
              <a:rPr lang="en-ZA" sz="2100" dirty="0">
                <a:solidFill>
                  <a:schemeClr val="tx1"/>
                </a:solidFill>
                <a:latin typeface="Century Gothic" panose="020B0502020202020204" pitchFamily="34" charset="0"/>
              </a:rPr>
              <a:t> Energy Group in partnership with the University of Pretoria. In support of DSI’s implementation of the Cabinet approved Hydrogen South Africa (HySA) Strategy through the 15-year HySA Programme. 17 graduates (15 unemployed TVET graduates with minimum N4 Chemical and Electrical Engineering)</a:t>
            </a:r>
          </a:p>
          <a:p>
            <a:pPr marL="0" indent="0" algn="just">
              <a:lnSpc>
                <a:spcPct val="150000"/>
              </a:lnSpc>
              <a:buClr>
                <a:schemeClr val="accent4"/>
              </a:buClr>
              <a:buNone/>
            </a:pPr>
            <a:endParaRPr lang="en-US" sz="2100" b="1" dirty="0">
              <a:solidFill>
                <a:schemeClr val="tx1"/>
              </a:solidFill>
              <a:latin typeface="Century Gothic" panose="020B0502020202020204" pitchFamily="34" charset="0"/>
            </a:endParaRPr>
          </a:p>
          <a:p>
            <a:pPr algn="just">
              <a:lnSpc>
                <a:spcPct val="150000"/>
              </a:lnSpc>
              <a:buClr>
                <a:schemeClr val="accent4"/>
              </a:buClr>
              <a:buFont typeface="Wingdings" panose="05000000000000000000" pitchFamily="2" charset="2"/>
              <a:buChar char="ü"/>
            </a:pPr>
            <a:endParaRPr lang="en-US" sz="2100" b="1" dirty="0">
              <a:solidFill>
                <a:schemeClr val="tx1"/>
              </a:solidFill>
              <a:latin typeface="Century Gothic" panose="020B0502020202020204" pitchFamily="34" charset="0"/>
            </a:endParaRPr>
          </a:p>
          <a:p>
            <a:pPr algn="just">
              <a:lnSpc>
                <a:spcPct val="150000"/>
              </a:lnSpc>
              <a:buClr>
                <a:schemeClr val="accent4"/>
              </a:buClr>
              <a:buFont typeface="Wingdings" panose="05000000000000000000" pitchFamily="2" charset="2"/>
              <a:buChar char="ü"/>
            </a:pPr>
            <a:endParaRPr lang="en-US" sz="2100" dirty="0">
              <a:solidFill>
                <a:schemeClr val="tx1"/>
              </a:solidFill>
            </a:endParaRPr>
          </a:p>
        </p:txBody>
      </p:sp>
    </p:spTree>
    <p:extLst>
      <p:ext uri="{BB962C8B-B14F-4D97-AF65-F5344CB8AC3E}">
        <p14:creationId xmlns:p14="http://schemas.microsoft.com/office/powerpoint/2010/main" xmlns="" val="2368526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ADEF5FD8-99BD-D64A-BEDE-9B8A1DC0D37F}"/>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BEAD508-187F-9C41-8168-FD791BBC9830}" type="slidenum">
              <a:rPr kumimoji="0" lang="en-US" sz="119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8</a:t>
            </a:fld>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xmlns="" id="{102B157E-AED8-4AA4-9DF3-BD4C84ECC50B}"/>
              </a:ext>
            </a:extLst>
          </p:cNvPr>
          <p:cNvSpPr>
            <a:spLocks noGrp="1"/>
          </p:cNvSpPr>
          <p:nvPr>
            <p:ph type="title"/>
          </p:nvPr>
        </p:nvSpPr>
        <p:spPr>
          <a:xfrm>
            <a:off x="0" y="44971"/>
            <a:ext cx="9144000" cy="973014"/>
          </a:xfrm>
        </p:spPr>
        <p:txBody>
          <a:bodyPr>
            <a:noAutofit/>
          </a:bodyPr>
          <a:lstStyle/>
          <a:p>
            <a:r>
              <a:rPr lang="en-US" sz="2900" b="1" dirty="0">
                <a:latin typeface="Century Gothic" panose="020B0502020202020204" pitchFamily="34" charset="0"/>
              </a:rPr>
              <a:t>INCREASED KNOWLEDGE GENERATION </a:t>
            </a:r>
            <a:br>
              <a:rPr lang="en-US" sz="2900" b="1" dirty="0">
                <a:latin typeface="Century Gothic" panose="020B0502020202020204" pitchFamily="34" charset="0"/>
              </a:rPr>
            </a:br>
            <a:r>
              <a:rPr lang="en-US" sz="2900" b="1" dirty="0">
                <a:latin typeface="Century Gothic" panose="020B0502020202020204" pitchFamily="34" charset="0"/>
              </a:rPr>
              <a:t>AND INNOVATION OUTPUTS (1)</a:t>
            </a:r>
            <a:r>
              <a:rPr lang="en-US" sz="2900" dirty="0">
                <a:latin typeface="Century Gothic" panose="020B0502020202020204" pitchFamily="34" charset="0"/>
              </a:rPr>
              <a:t/>
            </a:r>
            <a:br>
              <a:rPr lang="en-US" sz="2900" dirty="0">
                <a:latin typeface="Century Gothic" panose="020B0502020202020204" pitchFamily="34" charset="0"/>
              </a:rPr>
            </a:br>
            <a:endParaRPr lang="en-US" sz="2900" dirty="0">
              <a:latin typeface="Century Gothic" panose="020B0502020202020204" pitchFamily="34" charset="0"/>
            </a:endParaRPr>
          </a:p>
        </p:txBody>
      </p:sp>
      <p:sp>
        <p:nvSpPr>
          <p:cNvPr id="6" name="Content Placeholder 2">
            <a:extLst>
              <a:ext uri="{FF2B5EF4-FFF2-40B4-BE49-F238E27FC236}">
                <a16:creationId xmlns:a16="http://schemas.microsoft.com/office/drawing/2014/main" xmlns="" id="{0EC7AC37-FADC-42C1-A9D6-332852BDC2E3}"/>
              </a:ext>
            </a:extLst>
          </p:cNvPr>
          <p:cNvSpPr>
            <a:spLocks noGrp="1"/>
          </p:cNvSpPr>
          <p:nvPr>
            <p:ph idx="1"/>
          </p:nvPr>
        </p:nvSpPr>
        <p:spPr>
          <a:xfrm>
            <a:off x="0" y="1003583"/>
            <a:ext cx="9068586" cy="5275793"/>
          </a:xfrm>
        </p:spPr>
        <p:txBody>
          <a:bodyPr>
            <a:noAutofit/>
          </a:bodyPr>
          <a:lstStyle/>
          <a:p>
            <a:pPr marL="0" indent="0" algn="just">
              <a:lnSpc>
                <a:spcPct val="150000"/>
              </a:lnSpc>
              <a:buClr>
                <a:srgbClr val="FFC000"/>
              </a:buClr>
              <a:buNone/>
            </a:pPr>
            <a:r>
              <a:rPr lang="en-US" sz="2000" b="1" i="1" dirty="0">
                <a:solidFill>
                  <a:schemeClr val="tx1"/>
                </a:solidFill>
                <a:latin typeface="Century Gothic" panose="020B0502020202020204" pitchFamily="34" charset="0"/>
                <a:ea typeface="Calibri" panose="020F0502020204030204" pitchFamily="34" charset="0"/>
              </a:rPr>
              <a:t>Maintained/ increased the relative contribution of South African researchers to global scientific and innovation output: </a:t>
            </a:r>
          </a:p>
          <a:p>
            <a:pPr algn="just">
              <a:lnSpc>
                <a:spcPct val="150000"/>
              </a:lnSpc>
              <a:buClr>
                <a:srgbClr val="FFC000"/>
              </a:buClr>
              <a:buFont typeface="Wingdings" panose="05000000000000000000" pitchFamily="2" charset="2"/>
              <a:buChar char="§"/>
            </a:pPr>
            <a:r>
              <a:rPr lang="en-US" sz="2000" dirty="0">
                <a:solidFill>
                  <a:schemeClr val="tx1"/>
                </a:solidFill>
                <a:latin typeface="Century Gothic" panose="020B0502020202020204" pitchFamily="34" charset="0"/>
                <a:ea typeface="Calibri" panose="020F0502020204030204" pitchFamily="34" charset="0"/>
              </a:rPr>
              <a:t>8150 research articles were published by DSI-NRF-funded researchers and cited in the Web of Science Citation Database.</a:t>
            </a:r>
          </a:p>
          <a:p>
            <a:pPr marL="0" lvl="0" indent="0" algn="just">
              <a:lnSpc>
                <a:spcPct val="150000"/>
              </a:lnSpc>
              <a:buClr>
                <a:srgbClr val="FFC000"/>
              </a:buClr>
              <a:buNone/>
            </a:pPr>
            <a:r>
              <a:rPr lang="en-ZA" sz="2000" b="1" dirty="0">
                <a:solidFill>
                  <a:prstClr val="black"/>
                </a:solidFill>
                <a:latin typeface="Century Gothic" panose="020B0502020202020204" pitchFamily="34" charset="0"/>
                <a:ea typeface="Calibri" panose="020F0502020204030204" pitchFamily="34" charset="0"/>
              </a:rPr>
              <a:t>Research Grants</a:t>
            </a:r>
            <a:endParaRPr lang="en-US" sz="2000" dirty="0">
              <a:solidFill>
                <a:schemeClr val="tx1"/>
              </a:solidFill>
              <a:latin typeface="Century Gothic" panose="020B0502020202020204" pitchFamily="34" charset="0"/>
              <a:ea typeface="Calibri" panose="020F0502020204030204" pitchFamily="34" charset="0"/>
            </a:endParaRPr>
          </a:p>
          <a:p>
            <a:pPr algn="just">
              <a:lnSpc>
                <a:spcPct val="150000"/>
              </a:lnSpc>
              <a:buClr>
                <a:srgbClr val="FFC000"/>
              </a:buClr>
              <a:buFont typeface="Wingdings" panose="05000000000000000000" pitchFamily="2" charset="2"/>
              <a:buChar char="§"/>
            </a:pPr>
            <a:r>
              <a:rPr lang="en-US" sz="2000" dirty="0">
                <a:solidFill>
                  <a:schemeClr val="tx1"/>
                </a:solidFill>
                <a:latin typeface="Century Gothic" panose="020B0502020202020204" pitchFamily="34" charset="0"/>
                <a:ea typeface="Calibri" panose="020F0502020204030204" pitchFamily="34" charset="0"/>
              </a:rPr>
              <a:t>Awarded 3000 research grants through DSI-NRF-managed programmes, 49% (1445) black  and 46% (674) black women. </a:t>
            </a:r>
          </a:p>
          <a:p>
            <a:pPr algn="just">
              <a:lnSpc>
                <a:spcPct val="150000"/>
              </a:lnSpc>
              <a:buClr>
                <a:srgbClr val="FFC000"/>
              </a:buClr>
              <a:buFont typeface="Wingdings" panose="05000000000000000000" pitchFamily="2" charset="2"/>
              <a:buChar char="§"/>
            </a:pPr>
            <a:r>
              <a:rPr lang="en-US" sz="2000" dirty="0">
                <a:solidFill>
                  <a:schemeClr val="tx1"/>
                </a:solidFill>
                <a:latin typeface="Century Gothic" panose="020B0502020202020204" pitchFamily="34" charset="0"/>
                <a:ea typeface="Calibri" panose="020F0502020204030204" pitchFamily="34" charset="0"/>
              </a:rPr>
              <a:t>30 research infrastructure grants awarded through the DSI, the NRF and the South African Research Infrastructure Roadmap (SARIR)</a:t>
            </a:r>
          </a:p>
        </p:txBody>
      </p:sp>
    </p:spTree>
    <p:extLst>
      <p:ext uri="{BB962C8B-B14F-4D97-AF65-F5344CB8AC3E}">
        <p14:creationId xmlns:p14="http://schemas.microsoft.com/office/powerpoint/2010/main" xmlns="" val="116582799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172EDCD85052418FB7CF3EDB607B2B" ma:contentTypeVersion="10" ma:contentTypeDescription="Create a new document." ma:contentTypeScope="" ma:versionID="7b142b2f3c58b2d24dc75504636f1aaa">
  <xsd:schema xmlns:xsd="http://www.w3.org/2001/XMLSchema" xmlns:xs="http://www.w3.org/2001/XMLSchema" xmlns:p="http://schemas.microsoft.com/office/2006/metadata/properties" xmlns:ns3="e49c6129-34a5-48f5-8e0f-5b8204c68096" targetNamespace="http://schemas.microsoft.com/office/2006/metadata/properties" ma:root="true" ma:fieldsID="cd183ffa3cf13f0d29c3de6b76939e91" ns3:_="">
    <xsd:import namespace="e49c6129-34a5-48f5-8e0f-5b8204c6809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9c6129-34a5-48f5-8e0f-5b8204c680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351743A-8264-4A88-9C5B-DCBE10695A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9c6129-34a5-48f5-8e0f-5b8204c680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EDDCDD5-003A-4EDE-A167-040C07C398A7}">
  <ds:schemaRefs>
    <ds:schemaRef ds:uri="http://schemas.microsoft.com/sharepoint/v3/contenttype/forms"/>
  </ds:schemaRefs>
</ds:datastoreItem>
</file>

<file path=customXml/itemProps3.xml><?xml version="1.0" encoding="utf-8"?>
<ds:datastoreItem xmlns:ds="http://schemas.openxmlformats.org/officeDocument/2006/customXml" ds:itemID="{AA62F174-0BE3-479A-A3D7-173F9C4DB89F}">
  <ds:schemaRefs>
    <ds:schemaRef ds:uri="http://schemas.microsoft.com/office/infopath/2007/PartnerControls"/>
    <ds:schemaRef ds:uri="http://purl.org/dc/dcmitype/"/>
    <ds:schemaRef ds:uri="http://purl.org/dc/elements/1.1/"/>
    <ds:schemaRef ds:uri="http://www.w3.org/XML/1998/namespace"/>
    <ds:schemaRef ds:uri="http://schemas.microsoft.com/office/2006/metadata/properties"/>
    <ds:schemaRef ds:uri="http://purl.org/dc/terms/"/>
    <ds:schemaRef ds:uri="http://schemas.microsoft.com/office/2006/documentManagement/types"/>
    <ds:schemaRef ds:uri="http://schemas.openxmlformats.org/package/2006/metadata/core-properties"/>
    <ds:schemaRef ds:uri="e49c6129-34a5-48f5-8e0f-5b8204c68096"/>
  </ds:schemaRefs>
</ds:datastoreItem>
</file>

<file path=docProps/app.xml><?xml version="1.0" encoding="utf-8"?>
<Properties xmlns="http://schemas.openxmlformats.org/officeDocument/2006/extended-properties" xmlns:vt="http://schemas.openxmlformats.org/officeDocument/2006/docPropsVTypes">
  <Template>Office Theme</Template>
  <TotalTime>4234</TotalTime>
  <Words>6114</Words>
  <Application>Microsoft Office PowerPoint</Application>
  <PresentationFormat>Custom</PresentationFormat>
  <Paragraphs>1064</Paragraphs>
  <Slides>59</Slides>
  <Notes>3</Notes>
  <HiddenSlides>0</HiddenSlides>
  <MMClips>0</MMClips>
  <ScaleCrop>false</ScaleCrop>
  <HeadingPairs>
    <vt:vector size="4" baseType="variant">
      <vt:variant>
        <vt:lpstr>Theme</vt:lpstr>
      </vt:variant>
      <vt:variant>
        <vt:i4>4</vt:i4>
      </vt:variant>
      <vt:variant>
        <vt:lpstr>Slide Titles</vt:lpstr>
      </vt:variant>
      <vt:variant>
        <vt:i4>59</vt:i4>
      </vt:variant>
    </vt:vector>
  </HeadingPairs>
  <TitlesOfParts>
    <vt:vector size="63" baseType="lpstr">
      <vt:lpstr>Office Theme</vt:lpstr>
      <vt:lpstr>Custom Design</vt:lpstr>
      <vt:lpstr>1_Office Theme</vt:lpstr>
      <vt:lpstr>2_Office Theme</vt:lpstr>
      <vt:lpstr>Contents</vt:lpstr>
      <vt:lpstr>Presentation Outline</vt:lpstr>
      <vt:lpstr>DSI’s OUTCOME GOALS </vt:lpstr>
      <vt:lpstr>Slide 3</vt:lpstr>
      <vt:lpstr>  2020/21 DSI Annual  overall performance   </vt:lpstr>
      <vt:lpstr>A TRANSFORMED, INCLUSIVE, RESPONSIVE COORDINATED AND EFFICIENT NSI  </vt:lpstr>
      <vt:lpstr>HUMAN RESOURCES AND SKILLS FOR  ECONOMIC DEVELOPMENT (1) </vt:lpstr>
      <vt:lpstr>HUMAN RESOURCES AND SKILLS FOR  ECONOMIC DEVELOPMENT (2) </vt:lpstr>
      <vt:lpstr>INCREASED KNOWLEDGE GENERATION  AND INNOVATION OUTPUTS (1) </vt:lpstr>
      <vt:lpstr>INCREASED KNOWLEDGE GENERATION  AND INNOVATION OUTPUTS (2) </vt:lpstr>
      <vt:lpstr>Slide 10</vt:lpstr>
      <vt:lpstr>Slide 11</vt:lpstr>
      <vt:lpstr>Slide 12</vt:lpstr>
      <vt:lpstr>Slide 13</vt:lpstr>
      <vt:lpstr>Slide 14</vt:lpstr>
      <vt:lpstr>INCREASED KNOWLEDGE GENERATION  AND INNOVATION OUTPUTS (3) </vt:lpstr>
      <vt:lpstr>DSI COVID-19 INTERVENTIONS (1)  </vt:lpstr>
      <vt:lpstr>DSI COVID-19 INTERVENTIONS  (2) </vt:lpstr>
      <vt:lpstr>Slide 18</vt:lpstr>
      <vt:lpstr>National Policy Data Observatory (NPDO) </vt:lpstr>
      <vt:lpstr>National Policy Data Observatory (NPDO) </vt:lpstr>
      <vt:lpstr>KNOWLEDGE UTILISATION FOR ECONOMIC DEVELOPMENT (1)   </vt:lpstr>
      <vt:lpstr>KNOWLEDGE UTILISATION FOR ECONOMIC DEVELOPMENT (2)   </vt:lpstr>
      <vt:lpstr>KNOWLEDGE UTILISATION FOR  ECONOMIC DEVELOPMENT (3)   </vt:lpstr>
      <vt:lpstr>Knowledge utilisation for inclusive development (1)   </vt:lpstr>
      <vt:lpstr>Knowledge utilisation for inclusive development (2)   </vt:lpstr>
      <vt:lpstr>Innovation in support of a capable and developmental state (1)   </vt:lpstr>
      <vt:lpstr>Innovation in support of a capable and developmental state (2)   </vt:lpstr>
      <vt:lpstr>Innovation in support of a capable and developmental state (3)   </vt:lpstr>
      <vt:lpstr>DSI DDM projects</vt:lpstr>
      <vt:lpstr>International cooperation and resources (1)   </vt:lpstr>
      <vt:lpstr>International cooperation and resources (2)   </vt:lpstr>
      <vt:lpstr>Performance Overview for All DSI Entities (1) </vt:lpstr>
      <vt:lpstr>Performance Overview for All DSI Entities (2)  </vt:lpstr>
      <vt:lpstr> 2020/21  UNDERPERFORMANCE </vt:lpstr>
      <vt:lpstr>Classification of reasons for variances due  to non/under achievement                                         </vt:lpstr>
      <vt:lpstr>DSI’s Underperformance Overview  </vt:lpstr>
      <vt:lpstr>DSI’s Underperformance Overview  </vt:lpstr>
      <vt:lpstr>DSI’s Underperformance Overview  </vt:lpstr>
      <vt:lpstr>Slide 39</vt:lpstr>
      <vt:lpstr>Financial Statements: Sources of Revenue and Spending Appropriation Statement </vt:lpstr>
      <vt:lpstr>2020/21 Adjustment Budget Split</vt:lpstr>
      <vt:lpstr>Overall Financial Performance</vt:lpstr>
      <vt:lpstr>Financial Statements: Financial Performance Per Programme Appropriation Statement </vt:lpstr>
      <vt:lpstr>Financial Statements: Financial Performance Per Programme </vt:lpstr>
      <vt:lpstr>Financial Statements:  Appropriation Statement</vt:lpstr>
      <vt:lpstr>Financial Performance Per Classification</vt:lpstr>
      <vt:lpstr>Reasons For Variances and Proposed Remedies</vt:lpstr>
      <vt:lpstr>Reasons For Variances and Proposed Remedies</vt:lpstr>
      <vt:lpstr>Budget and Expenditure For COVID19</vt:lpstr>
      <vt:lpstr>Financial Statements: Highest spending goods and services items, note 5 </vt:lpstr>
      <vt:lpstr>Financial Statements: Reasons for slow spending on goods and services</vt:lpstr>
      <vt:lpstr>Financial Statements: Spending on Transfers and Subsidies (High Spending line item(s) </vt:lpstr>
      <vt:lpstr>Financial Statements: Impact on Operations</vt:lpstr>
      <vt:lpstr>Slide 54</vt:lpstr>
      <vt:lpstr>Slide 55</vt:lpstr>
      <vt:lpstr>Average Payment Days of Invoices Per Month For 2019/20 And 2020/21 Financial Years</vt:lpstr>
      <vt:lpstr>Percentage Of Invoice Paid Within 30 Days Per Month For 2019/20 and 2020/21 Financial Years</vt:lpstr>
      <vt:lpstr>Slide 58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USER</cp:lastModifiedBy>
  <cp:revision>484</cp:revision>
  <cp:lastPrinted>2021-10-11T09:22:15Z</cp:lastPrinted>
  <dcterms:created xsi:type="dcterms:W3CDTF">2018-03-06T16:17:46Z</dcterms:created>
  <dcterms:modified xsi:type="dcterms:W3CDTF">2021-11-12T13:58:21Z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0x01010082172EDCD85052418FB7CF3EDB607B2B</vt:lpwstr>
  </property>
</Properties>
</file>