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8" r:id="rId4"/>
    <p:sldId id="272" r:id="rId5"/>
    <p:sldId id="281" r:id="rId6"/>
    <p:sldId id="286" r:id="rId7"/>
    <p:sldId id="271" r:id="rId8"/>
    <p:sldId id="274" r:id="rId9"/>
    <p:sldId id="273" r:id="rId10"/>
    <p:sldId id="282" r:id="rId11"/>
    <p:sldId id="283" r:id="rId12"/>
    <p:sldId id="284" r:id="rId13"/>
    <p:sldId id="285" r:id="rId14"/>
    <p:sldId id="264"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249" autoAdjust="0"/>
  </p:normalViewPr>
  <p:slideViewPr>
    <p:cSldViewPr>
      <p:cViewPr varScale="1">
        <p:scale>
          <a:sx n="107" d="100"/>
          <a:sy n="107" d="100"/>
        </p:scale>
        <p:origin x="1740"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D5A8471-8B2C-4399-80C9-08D6D333783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D3E652F0-F4E4-4775-A9BD-A9EE33640C7B}" type="slidenum">
              <a:rPr lang="en-GB" smtClean="0"/>
              <a:pPr/>
              <a:t>1</a:t>
            </a:fld>
            <a:endParaRPr lang="en-GB"/>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2581432-5FEA-4423-BEEB-ACF1F9220CD1}" type="slidenum">
              <a:rPr lang="en-GB" smtClean="0"/>
              <a:pPr/>
              <a:t>10</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70879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2581432-5FEA-4423-BEEB-ACF1F9220CD1}" type="slidenum">
              <a:rPr lang="en-GB" smtClean="0"/>
              <a:pPr/>
              <a:t>11</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54175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2581432-5FEA-4423-BEEB-ACF1F9220CD1}" type="slidenum">
              <a:rPr lang="en-GB" smtClean="0"/>
              <a:pPr/>
              <a:t>12</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806562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2581432-5FEA-4423-BEEB-ACF1F9220CD1}" type="slidenum">
              <a:rPr lang="en-GB" smtClean="0"/>
              <a:pPr/>
              <a:t>13</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82472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CB44D78-775E-49D3-A56F-9D959D24D720}" type="slidenum">
              <a:rPr lang="en-GB" smtClean="0"/>
              <a:pPr/>
              <a:t>14</a:t>
            </a:fld>
            <a:endParaRPr lang="en-GB"/>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B4CF8B9-530B-4FB7-8FE4-1F15D3AE17F1}" type="slidenum">
              <a:rPr lang="en-GB" smtClean="0"/>
              <a:pPr/>
              <a:t>2</a:t>
            </a:fld>
            <a:endParaRPr lang="en-GB"/>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4DB17DD-CE35-4094-8FDE-1F0700A7C37B}" type="slidenum">
              <a:rPr lang="en-GB" smtClean="0"/>
              <a:pPr/>
              <a:t>3</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88C18FF-2C55-4B63-8FE5-10E152FAC0D7}" type="slidenum">
              <a:rPr lang="en-GB" smtClean="0"/>
              <a:pPr/>
              <a:t>4</a:t>
            </a:fld>
            <a:endParaRPr lang="en-GB"/>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88C18FF-2C55-4B63-8FE5-10E152FAC0D7}" type="slidenum">
              <a:rPr lang="en-GB" smtClean="0"/>
              <a:pPr/>
              <a:t>5</a:t>
            </a:fld>
            <a:endParaRPr lang="en-GB"/>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78532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88C18FF-2C55-4B63-8FE5-10E152FAC0D7}" type="slidenum">
              <a:rPr lang="en-GB" smtClean="0"/>
              <a:pPr/>
              <a:t>6</a:t>
            </a:fld>
            <a:endParaRPr lang="en-GB"/>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97432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5350567-F235-4364-9706-60F88BC6ADBB}" type="slidenum">
              <a:rPr lang="en-GB" smtClean="0"/>
              <a:pPr/>
              <a:t>7</a:t>
            </a:fld>
            <a:endParaRPr lang="en-GB"/>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B8C3973-202B-45C0-861F-42CE617D017A}" type="slidenum">
              <a:rPr lang="en-GB" smtClean="0"/>
              <a:pPr/>
              <a:t>8</a:t>
            </a:fld>
            <a:endParaRPr lang="en-GB"/>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B2581432-5FEA-4423-BEEB-ACF1F9220CD1}" type="slidenum">
              <a:rPr lang="en-GB" smtClean="0"/>
              <a:pPr/>
              <a:t>9</a:t>
            </a:fld>
            <a:endParaRPr lang="en-GB"/>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38396C6-92D0-4399-A67D-B7647726DEE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C49F5ED-8BC6-478E-AB80-1E6BADEE15E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B66351-7F92-4D57-B879-7993357DB82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F71BEEC-FC76-403D-B1F0-12B6954C354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4FF7B10-4E95-4C6B-898D-7962AB96340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5ECE210-2C65-4EC4-92B8-F549E0B0822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191C50E-E4DB-4E72-B8E6-B6900AEF1B3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DB85401-C622-4281-AE22-D275716465A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0FE7681-13A6-438F-9E74-01346AEA326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788466F-547E-406D-8009-587E2C6B7C8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11A54DD-A19F-4134-805C-269DF020614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696E26C-C6F8-49B6-A74F-4AE8EB3EFCD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6F651DC8-63E4-4FB7-8CAD-D87EEF91A12F}" type="slidenum">
              <a:rPr lang="en-GB" smtClean="0"/>
              <a:pPr/>
              <a:t>1</a:t>
            </a:fld>
            <a:endParaRPr lang="en-GB"/>
          </a:p>
        </p:txBody>
      </p:sp>
      <p:sp>
        <p:nvSpPr>
          <p:cNvPr id="2051" name="Rectangle 2"/>
          <p:cNvSpPr>
            <a:spLocks noGrp="1" noChangeArrowheads="1"/>
          </p:cNvSpPr>
          <p:nvPr>
            <p:ph type="ctrTitle"/>
          </p:nvPr>
        </p:nvSpPr>
        <p:spPr>
          <a:xfrm>
            <a:off x="684213" y="2852936"/>
            <a:ext cx="7772400" cy="966589"/>
          </a:xfrm>
        </p:spPr>
        <p:txBody>
          <a:bodyPr/>
          <a:lstStyle/>
          <a:p>
            <a:pPr marL="0" marR="0" algn="ctr">
              <a:spcBef>
                <a:spcPts val="200"/>
              </a:spcBef>
              <a:spcAft>
                <a:spcPts val="0"/>
              </a:spcAft>
            </a:pPr>
            <a:br>
              <a:rPr lang="en-US" sz="1800" b="0" i="0" u="none" strike="noStrike" baseline="0" dirty="0">
                <a:solidFill>
                  <a:srgbClr val="000000"/>
                </a:solidFill>
                <a:latin typeface="Arial" panose="020B0604020202020204" pitchFamily="34" charset="0"/>
              </a:rPr>
            </a:br>
            <a:r>
              <a:rPr lang="en-US" sz="1800" b="1" dirty="0">
                <a:solidFill>
                  <a:schemeClr val="tx1"/>
                </a:solidFill>
                <a:latin typeface="Century Gothic" panose="020B0502020202020204" pitchFamily="34" charset="0"/>
                <a:cs typeface="Times New Roman" panose="02020603050405020304" pitchFamily="18" charset="0"/>
              </a:rPr>
              <a:t>ANNUAL </a:t>
            </a:r>
            <a:r>
              <a:rPr lang="en-ZA" sz="1800" b="1"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REPORT OF THE AUDIT COMMITTEE ON THE COMMISSION FOR GENDER EQUALITY</a:t>
            </a:r>
            <a:br>
              <a:rPr lang="en-US" sz="18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n-GB" sz="1800" dirty="0">
                <a:effectLst/>
                <a:latin typeface="Century Gothic" panose="020B0502020202020204" pitchFamily="34" charset="0"/>
                <a:ea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br>
              <a:rPr lang="en-US" sz="2400" dirty="0">
                <a:latin typeface="Arial Black" panose="020B0A04020102020204" pitchFamily="34" charset="0"/>
              </a:rPr>
            </a:br>
            <a:br>
              <a:rPr lang="en-US" sz="4000" dirty="0"/>
            </a:br>
            <a:endParaRPr lang="en-GB" sz="4000" b="1" dirty="0">
              <a:solidFill>
                <a:schemeClr val="tx1"/>
              </a:solidFill>
              <a:latin typeface="Century Gothic" pitchFamily="34" charset="0"/>
              <a:sym typeface="Century Gothic" pitchFamily="34" charset="0"/>
            </a:endParaRPr>
          </a:p>
        </p:txBody>
      </p:sp>
      <p:sp>
        <p:nvSpPr>
          <p:cNvPr id="2052" name="Rectangle 3"/>
          <p:cNvSpPr>
            <a:spLocks noGrp="1" noChangeArrowheads="1"/>
          </p:cNvSpPr>
          <p:nvPr>
            <p:ph type="subTitle" idx="1"/>
          </p:nvPr>
        </p:nvSpPr>
        <p:spPr>
          <a:xfrm>
            <a:off x="1392070" y="4329417"/>
            <a:ext cx="6400800" cy="1752600"/>
          </a:xfrm>
        </p:spPr>
        <p:txBody>
          <a:bodyPr/>
          <a:lstStyle/>
          <a:p>
            <a:pPr eaLnBrk="1" hangingPunct="1"/>
            <a:r>
              <a:rPr lang="en-US" dirty="0"/>
              <a:t>Audit Committee</a:t>
            </a:r>
          </a:p>
        </p:txBody>
      </p:sp>
      <p:grpSp>
        <p:nvGrpSpPr>
          <p:cNvPr id="2053" name="Group 8"/>
          <p:cNvGrpSpPr>
            <a:grpSpLocks/>
          </p:cNvGrpSpPr>
          <p:nvPr/>
        </p:nvGrpSpPr>
        <p:grpSpPr bwMode="auto">
          <a:xfrm>
            <a:off x="20470" y="-387424"/>
            <a:ext cx="9144000" cy="6524625"/>
            <a:chOff x="0" y="-899376"/>
            <a:chExt cx="9144000" cy="7757375"/>
          </a:xfrm>
        </p:grpSpPr>
        <p:pic>
          <p:nvPicPr>
            <p:cNvPr id="2054" name="Picture 10" descr="CGE Banner1"/>
            <p:cNvPicPr>
              <a:picLocks noChangeAspect="1" noChangeArrowheads="1"/>
            </p:cNvPicPr>
            <p:nvPr/>
          </p:nvPicPr>
          <p:blipFill>
            <a:blip r:embed="rId3" cstate="print"/>
            <a:srcRect/>
            <a:stretch>
              <a:fillRect/>
            </a:stretch>
          </p:blipFill>
          <p:spPr bwMode="auto">
            <a:xfrm>
              <a:off x="0" y="-899376"/>
              <a:ext cx="9144000" cy="2815489"/>
            </a:xfrm>
            <a:prstGeom prst="rect">
              <a:avLst/>
            </a:prstGeom>
            <a:noFill/>
            <a:ln w="9525">
              <a:noFill/>
              <a:miter lim="800000"/>
              <a:headEnd/>
              <a:tailEnd/>
            </a:ln>
          </p:spPr>
        </p:pic>
        <p:pic>
          <p:nvPicPr>
            <p:cNvPr id="2055" name="Picture 14"/>
            <p:cNvPicPr>
              <a:picLocks noChangeAspect="1" noChangeArrowheads="1"/>
            </p:cNvPicPr>
            <p:nvPr/>
          </p:nvPicPr>
          <p:blipFill>
            <a:blip r:embed="rId4" cstate="print"/>
            <a:srcRect/>
            <a:stretch>
              <a:fillRect/>
            </a:stretch>
          </p:blipFill>
          <p:spPr bwMode="auto">
            <a:xfrm flipV="1">
              <a:off x="0" y="3571876"/>
              <a:ext cx="9144000" cy="228598"/>
            </a:xfrm>
            <a:prstGeom prst="rect">
              <a:avLst/>
            </a:prstGeom>
            <a:noFill/>
            <a:ln w="9525">
              <a:noFill/>
              <a:miter lim="800000"/>
              <a:headEnd/>
              <a:tailEnd/>
            </a:ln>
          </p:spPr>
        </p:pic>
        <p:pic>
          <p:nvPicPr>
            <p:cNvPr id="2056" name="Picture 15"/>
            <p:cNvPicPr>
              <a:picLocks noChangeAspect="1" noChangeArrowheads="1"/>
            </p:cNvPicPr>
            <p:nvPr/>
          </p:nvPicPr>
          <p:blipFill>
            <a:blip r:embed="rId4" cstate="print"/>
            <a:srcRect/>
            <a:stretch>
              <a:fillRect/>
            </a:stretch>
          </p:blipFill>
          <p:spPr bwMode="auto">
            <a:xfrm flipV="1">
              <a:off x="0" y="6629401"/>
              <a:ext cx="9144000" cy="228598"/>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0"/>
          <p:cNvGrpSpPr>
            <a:grpSpLocks/>
          </p:cNvGrpSpPr>
          <p:nvPr/>
        </p:nvGrpSpPr>
        <p:grpSpPr bwMode="auto">
          <a:xfrm>
            <a:off x="0" y="0"/>
            <a:ext cx="9144000" cy="6858000"/>
            <a:chOff x="0" y="0"/>
            <a:chExt cx="9144000" cy="6859122"/>
          </a:xfrm>
        </p:grpSpPr>
        <p:pic>
          <p:nvPicPr>
            <p:cNvPr id="1229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229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12292" name="Rectangle 2"/>
          <p:cNvSpPr>
            <a:spLocks noGrp="1" noChangeArrowheads="1"/>
          </p:cNvSpPr>
          <p:nvPr>
            <p:ph type="title"/>
          </p:nvPr>
        </p:nvSpPr>
        <p:spPr>
          <a:xfrm>
            <a:off x="457200" y="1895235"/>
            <a:ext cx="8229600" cy="1281113"/>
          </a:xfrm>
        </p:spPr>
        <p:txBody>
          <a:bodyPr/>
          <a:lstStyle/>
          <a:p>
            <a:pPr eaLnBrk="1" hangingPunct="1"/>
            <a:r>
              <a:rPr lang="en-US" sz="3200" b="1" dirty="0">
                <a:solidFill>
                  <a:schemeClr val="tx1"/>
                </a:solidFill>
                <a:latin typeface="Century Gothic" pitchFamily="34" charset="0"/>
                <a:sym typeface="Century Gothic" pitchFamily="34" charset="0"/>
              </a:rPr>
              <a:t>Evaluation of Annual Financial Statements</a:t>
            </a:r>
            <a:endParaRPr lang="en-GB" sz="3200" b="1" dirty="0">
              <a:solidFill>
                <a:schemeClr val="tx1"/>
              </a:solidFill>
              <a:latin typeface="Century Gothic" pitchFamily="34" charset="0"/>
              <a:sym typeface="Century Gothic" pitchFamily="34" charset="0"/>
            </a:endParaRPr>
          </a:p>
        </p:txBody>
      </p:sp>
      <p:sp>
        <p:nvSpPr>
          <p:cNvPr id="2" name="Content Placeholder 1">
            <a:extLst>
              <a:ext uri="{FF2B5EF4-FFF2-40B4-BE49-F238E27FC236}">
                <a16:creationId xmlns:a16="http://schemas.microsoft.com/office/drawing/2014/main" id="{EBA0BC3D-DB96-4B59-B20A-E1A1393E2B4B}"/>
              </a:ext>
            </a:extLst>
          </p:cNvPr>
          <p:cNvSpPr>
            <a:spLocks noGrp="1"/>
          </p:cNvSpPr>
          <p:nvPr>
            <p:ph idx="1"/>
          </p:nvPr>
        </p:nvSpPr>
        <p:spPr>
          <a:xfrm>
            <a:off x="457200" y="3285949"/>
            <a:ext cx="8229600" cy="2840214"/>
          </a:xfrm>
        </p:spPr>
        <p:txBody>
          <a:bodyPr/>
          <a:lstStyle/>
          <a:p>
            <a:pPr marL="0" marR="0" algn="just">
              <a:spcBef>
                <a:spcPts val="0"/>
              </a:spcBef>
              <a:spcAft>
                <a:spcPts val="0"/>
              </a:spcAft>
            </a:pPr>
            <a:r>
              <a:rPr lang="en-GB" sz="1800" dirty="0">
                <a:effectLst/>
                <a:latin typeface="Century Gothic" panose="020B0502020202020204" pitchFamily="34" charset="0"/>
                <a:ea typeface="Times New Roman" panose="02020603050405020304" pitchFamily="18" charset="0"/>
                <a:cs typeface="Arial" panose="020B0604020202020204" pitchFamily="34" charset="0"/>
              </a:rPr>
              <a:t>The Audit </a:t>
            </a:r>
            <a:r>
              <a:rPr lang="en-US" sz="1800" dirty="0">
                <a:effectLst/>
                <a:latin typeface="Century Gothic" panose="020B0502020202020204" pitchFamily="34" charset="0"/>
                <a:ea typeface="Times New Roman" panose="02020603050405020304" pitchFamily="18" charset="0"/>
                <a:cs typeface="Arial" panose="020B0604020202020204" pitchFamily="34" charset="0"/>
              </a:rPr>
              <a:t>Committee has reviewed and discussed financial statements and performance information for the 2020/21 financial year with management and duly recommended them for approval. </a:t>
            </a:r>
          </a:p>
          <a:p>
            <a:pPr marL="0" marR="0" algn="just">
              <a:spcBef>
                <a:spcPts val="0"/>
              </a:spcBef>
              <a:spcAft>
                <a:spcPts val="0"/>
              </a:spcAft>
            </a:pPr>
            <a:endParaRPr lang="en-US" sz="1800" dirty="0">
              <a:latin typeface="Century Gothic" panose="020B0502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US" sz="1800" dirty="0">
                <a:effectLst/>
                <a:latin typeface="Century Gothic" panose="020B0502020202020204" pitchFamily="34" charset="0"/>
                <a:ea typeface="Times New Roman" panose="02020603050405020304" pitchFamily="18" charset="0"/>
                <a:cs typeface="Arial" panose="020B0604020202020204" pitchFamily="34" charset="0"/>
              </a:rPr>
              <a:t>We have also reviewed the Commission’s compliance with legal and regulatory requirements and satisfied with the outcome. </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12291" name="Slide Number Placeholder 5"/>
          <p:cNvSpPr>
            <a:spLocks noGrp="1"/>
          </p:cNvSpPr>
          <p:nvPr>
            <p:ph type="sldNum" sz="quarter" idx="12"/>
          </p:nvPr>
        </p:nvSpPr>
        <p:spPr>
          <a:noFill/>
        </p:spPr>
        <p:txBody>
          <a:bodyPr/>
          <a:lstStyle/>
          <a:p>
            <a:fld id="{F2F3BAA8-B512-4031-A339-E45003BA3C4E}" type="slidenum">
              <a:rPr lang="en-GB" smtClean="0"/>
              <a:pPr/>
              <a:t>10</a:t>
            </a:fld>
            <a:endParaRPr lang="en-GB"/>
          </a:p>
        </p:txBody>
      </p:sp>
    </p:spTree>
    <p:extLst>
      <p:ext uri="{BB962C8B-B14F-4D97-AF65-F5344CB8AC3E}">
        <p14:creationId xmlns:p14="http://schemas.microsoft.com/office/powerpoint/2010/main" val="35876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0"/>
          <p:cNvGrpSpPr>
            <a:grpSpLocks/>
          </p:cNvGrpSpPr>
          <p:nvPr/>
        </p:nvGrpSpPr>
        <p:grpSpPr bwMode="auto">
          <a:xfrm>
            <a:off x="0" y="0"/>
            <a:ext cx="9144000" cy="6858000"/>
            <a:chOff x="0" y="0"/>
            <a:chExt cx="9144000" cy="6859122"/>
          </a:xfrm>
        </p:grpSpPr>
        <p:pic>
          <p:nvPicPr>
            <p:cNvPr id="1229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229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12292" name="Rectangle 2"/>
          <p:cNvSpPr>
            <a:spLocks noGrp="1" noChangeArrowheads="1"/>
          </p:cNvSpPr>
          <p:nvPr>
            <p:ph type="title"/>
          </p:nvPr>
        </p:nvSpPr>
        <p:spPr>
          <a:xfrm>
            <a:off x="457200" y="1895236"/>
            <a:ext cx="8229600" cy="803858"/>
          </a:xfrm>
        </p:spPr>
        <p:txBody>
          <a:bodyPr/>
          <a:lstStyle/>
          <a:p>
            <a:pPr eaLnBrk="1" hangingPunct="1"/>
            <a:r>
              <a:rPr lang="en-GB" sz="3200" b="1" dirty="0">
                <a:solidFill>
                  <a:schemeClr val="tx1"/>
                </a:solidFill>
                <a:latin typeface="Century Gothic" pitchFamily="34" charset="0"/>
                <a:sym typeface="Century Gothic" pitchFamily="34" charset="0"/>
              </a:rPr>
              <a:t>Auditor General’s Report</a:t>
            </a:r>
          </a:p>
        </p:txBody>
      </p:sp>
      <p:sp>
        <p:nvSpPr>
          <p:cNvPr id="2" name="Content Placeholder 1">
            <a:extLst>
              <a:ext uri="{FF2B5EF4-FFF2-40B4-BE49-F238E27FC236}">
                <a16:creationId xmlns:a16="http://schemas.microsoft.com/office/drawing/2014/main" id="{EBA0BC3D-DB96-4B59-B20A-E1A1393E2B4B}"/>
              </a:ext>
            </a:extLst>
          </p:cNvPr>
          <p:cNvSpPr>
            <a:spLocks noGrp="1"/>
          </p:cNvSpPr>
          <p:nvPr>
            <p:ph idx="1"/>
          </p:nvPr>
        </p:nvSpPr>
        <p:spPr>
          <a:xfrm>
            <a:off x="457200" y="2636912"/>
            <a:ext cx="8229600" cy="3489251"/>
          </a:xfrm>
        </p:spPr>
        <p:txBody>
          <a:bodyPr/>
          <a:lstStyle/>
          <a:p>
            <a:pPr marL="0" marR="0" algn="just">
              <a:spcBef>
                <a:spcPts val="0"/>
              </a:spcBef>
              <a:spcAft>
                <a:spcPts val="0"/>
              </a:spcAft>
            </a:pPr>
            <a:r>
              <a:rPr lang="en-GB" sz="1800" dirty="0">
                <a:effectLst/>
                <a:latin typeface="Century Gothic" panose="020B0502020202020204" pitchFamily="34" charset="0"/>
                <a:ea typeface="Times New Roman" panose="02020603050405020304" pitchFamily="18" charset="0"/>
                <a:cs typeface="Arial" panose="020B0604020202020204" pitchFamily="34" charset="0"/>
              </a:rPr>
              <a:t>The Committee has reviewed the Commission’s implementation plan for audit issues raised in the prior year. We have noted that some issues identified by the Auditor General in the previous year have not been addressed for various reasons which management have stated. Management has made further commitments to address the shortcomings noted and we are satisfied that if those commitments can be implemented accordingly, the issues raised will be resolved. </a:t>
            </a: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endParaRPr lang="en-US" sz="1800" dirty="0">
              <a:latin typeface="Century Gothic" panose="020B0502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GB" sz="1800" dirty="0">
                <a:effectLst/>
                <a:latin typeface="Century Gothic" panose="020B0502020202020204" pitchFamily="34" charset="0"/>
                <a:ea typeface="Times New Roman" panose="02020603050405020304" pitchFamily="18" charset="0"/>
                <a:cs typeface="Arial" panose="020B0604020202020204" pitchFamily="34" charset="0"/>
              </a:rPr>
              <a:t>The Committee has reviewed the Auditor-General South Africa’s management’s letter and audit reports and we concur with their conclusions. </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12291" name="Slide Number Placeholder 5"/>
          <p:cNvSpPr>
            <a:spLocks noGrp="1"/>
          </p:cNvSpPr>
          <p:nvPr>
            <p:ph type="sldNum" sz="quarter" idx="12"/>
          </p:nvPr>
        </p:nvSpPr>
        <p:spPr>
          <a:noFill/>
        </p:spPr>
        <p:txBody>
          <a:bodyPr/>
          <a:lstStyle/>
          <a:p>
            <a:fld id="{F2F3BAA8-B512-4031-A339-E45003BA3C4E}" type="slidenum">
              <a:rPr lang="en-GB" smtClean="0"/>
              <a:pPr/>
              <a:t>11</a:t>
            </a:fld>
            <a:endParaRPr lang="en-GB"/>
          </a:p>
        </p:txBody>
      </p:sp>
    </p:spTree>
    <p:extLst>
      <p:ext uri="{BB962C8B-B14F-4D97-AF65-F5344CB8AC3E}">
        <p14:creationId xmlns:p14="http://schemas.microsoft.com/office/powerpoint/2010/main" val="29817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0"/>
          <p:cNvGrpSpPr>
            <a:grpSpLocks/>
          </p:cNvGrpSpPr>
          <p:nvPr/>
        </p:nvGrpSpPr>
        <p:grpSpPr bwMode="auto">
          <a:xfrm>
            <a:off x="0" y="0"/>
            <a:ext cx="9144000" cy="6858000"/>
            <a:chOff x="0" y="0"/>
            <a:chExt cx="9144000" cy="6859122"/>
          </a:xfrm>
        </p:grpSpPr>
        <p:pic>
          <p:nvPicPr>
            <p:cNvPr id="1229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229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12292" name="Rectangle 2"/>
          <p:cNvSpPr>
            <a:spLocks noGrp="1" noChangeArrowheads="1"/>
          </p:cNvSpPr>
          <p:nvPr>
            <p:ph type="title"/>
          </p:nvPr>
        </p:nvSpPr>
        <p:spPr>
          <a:xfrm>
            <a:off x="457200" y="1895236"/>
            <a:ext cx="8229600" cy="803858"/>
          </a:xfrm>
        </p:spPr>
        <p:txBody>
          <a:bodyPr/>
          <a:lstStyle/>
          <a:p>
            <a:pPr eaLnBrk="1" hangingPunct="1"/>
            <a:r>
              <a:rPr lang="en-GB" sz="3200" b="1" dirty="0">
                <a:solidFill>
                  <a:schemeClr val="tx1"/>
                </a:solidFill>
                <a:latin typeface="Century Gothic" pitchFamily="34" charset="0"/>
                <a:sym typeface="Century Gothic" pitchFamily="34" charset="0"/>
              </a:rPr>
              <a:t>Auditor General’s Report</a:t>
            </a:r>
          </a:p>
        </p:txBody>
      </p:sp>
      <p:sp>
        <p:nvSpPr>
          <p:cNvPr id="2" name="Content Placeholder 1">
            <a:extLst>
              <a:ext uri="{FF2B5EF4-FFF2-40B4-BE49-F238E27FC236}">
                <a16:creationId xmlns:a16="http://schemas.microsoft.com/office/drawing/2014/main" id="{EBA0BC3D-DB96-4B59-B20A-E1A1393E2B4B}"/>
              </a:ext>
            </a:extLst>
          </p:cNvPr>
          <p:cNvSpPr>
            <a:spLocks noGrp="1"/>
          </p:cNvSpPr>
          <p:nvPr>
            <p:ph idx="1"/>
          </p:nvPr>
        </p:nvSpPr>
        <p:spPr>
          <a:xfrm>
            <a:off x="457200" y="2636912"/>
            <a:ext cx="8229600" cy="3489251"/>
          </a:xfrm>
        </p:spPr>
        <p:txBody>
          <a:bodyPr/>
          <a:lstStyle/>
          <a:p>
            <a:r>
              <a:rPr lang="en-GB" sz="1800" dirty="0">
                <a:latin typeface="Century Gothic" panose="020B0502020202020204" pitchFamily="34" charset="0"/>
                <a:cs typeface="Arial" panose="020B0604020202020204" pitchFamily="34" charset="0"/>
              </a:rPr>
              <a:t>The Committee has reviewed the Commission’s implementation plan for audit issues raised in the prior year. We have noted that some issues identified by the Auditor General in the previous year have not been addressed for various reasons which management have stated. Management has made further commitments to address the shortcomings noted and we are satisfied that if those commitments can be implemented accordingly, the issues raised will be resolved.</a:t>
            </a:r>
          </a:p>
          <a:p>
            <a:pPr marL="0" indent="0">
              <a:buNone/>
            </a:pPr>
            <a:r>
              <a:rPr lang="en-GB" sz="1800" dirty="0">
                <a:latin typeface="Century Gothic" panose="020B0502020202020204" pitchFamily="34" charset="0"/>
                <a:cs typeface="Arial" panose="020B0604020202020204" pitchFamily="34" charset="0"/>
              </a:rPr>
              <a:t> </a:t>
            </a:r>
            <a:endParaRPr lang="en-US" sz="1800" dirty="0">
              <a:latin typeface="Century Gothic" panose="020B0502020202020204" pitchFamily="34" charset="0"/>
              <a:cs typeface="Arial" panose="020B0604020202020204" pitchFamily="34" charset="0"/>
            </a:endParaRPr>
          </a:p>
          <a:p>
            <a:pPr marR="0"/>
            <a:r>
              <a:rPr lang="en-GB" sz="1800" dirty="0">
                <a:latin typeface="Century Gothic" panose="020B0502020202020204" pitchFamily="34" charset="0"/>
                <a:cs typeface="Arial" panose="020B0604020202020204" pitchFamily="34" charset="0"/>
              </a:rPr>
              <a:t>The Committee has reviewed the Auditor-General South Africa’s management’s letter and audit reports and we concur with their conclusions. </a:t>
            </a:r>
            <a:endParaRPr lang="en-US" sz="1800" dirty="0">
              <a:latin typeface="Century Gothic" panose="020B0502020202020204" pitchFamily="34" charset="0"/>
              <a:cs typeface="Arial" panose="020B0604020202020204" pitchFamily="34" charset="0"/>
            </a:endParaRPr>
          </a:p>
          <a:p>
            <a:pPr marL="0" indent="0">
              <a:buNone/>
            </a:pPr>
            <a:endParaRPr lang="en-US" dirty="0"/>
          </a:p>
        </p:txBody>
      </p:sp>
      <p:sp>
        <p:nvSpPr>
          <p:cNvPr id="12291" name="Slide Number Placeholder 5"/>
          <p:cNvSpPr>
            <a:spLocks noGrp="1"/>
          </p:cNvSpPr>
          <p:nvPr>
            <p:ph type="sldNum" sz="quarter" idx="12"/>
          </p:nvPr>
        </p:nvSpPr>
        <p:spPr>
          <a:noFill/>
        </p:spPr>
        <p:txBody>
          <a:bodyPr/>
          <a:lstStyle/>
          <a:p>
            <a:fld id="{F2F3BAA8-B512-4031-A339-E45003BA3C4E}" type="slidenum">
              <a:rPr lang="en-GB" smtClean="0"/>
              <a:pPr/>
              <a:t>12</a:t>
            </a:fld>
            <a:endParaRPr lang="en-GB" dirty="0"/>
          </a:p>
        </p:txBody>
      </p:sp>
    </p:spTree>
    <p:extLst>
      <p:ext uri="{BB962C8B-B14F-4D97-AF65-F5344CB8AC3E}">
        <p14:creationId xmlns:p14="http://schemas.microsoft.com/office/powerpoint/2010/main" val="916434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0"/>
          <p:cNvGrpSpPr>
            <a:grpSpLocks/>
          </p:cNvGrpSpPr>
          <p:nvPr/>
        </p:nvGrpSpPr>
        <p:grpSpPr bwMode="auto">
          <a:xfrm>
            <a:off x="0" y="0"/>
            <a:ext cx="9144000" cy="6858000"/>
            <a:chOff x="0" y="0"/>
            <a:chExt cx="9144000" cy="6859122"/>
          </a:xfrm>
        </p:grpSpPr>
        <p:pic>
          <p:nvPicPr>
            <p:cNvPr id="1229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229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12292" name="Rectangle 2"/>
          <p:cNvSpPr>
            <a:spLocks noGrp="1" noChangeArrowheads="1"/>
          </p:cNvSpPr>
          <p:nvPr>
            <p:ph type="title"/>
          </p:nvPr>
        </p:nvSpPr>
        <p:spPr>
          <a:xfrm>
            <a:off x="457200" y="1895236"/>
            <a:ext cx="8229600" cy="803858"/>
          </a:xfrm>
        </p:spPr>
        <p:txBody>
          <a:bodyPr/>
          <a:lstStyle/>
          <a:p>
            <a:pPr eaLnBrk="1" hangingPunct="1"/>
            <a:r>
              <a:rPr lang="en-GB" sz="3200" b="1" dirty="0">
                <a:solidFill>
                  <a:schemeClr val="tx1"/>
                </a:solidFill>
                <a:latin typeface="Century Gothic" pitchFamily="34" charset="0"/>
                <a:sym typeface="Century Gothic" pitchFamily="34" charset="0"/>
              </a:rPr>
              <a:t>Auditor General’s Report</a:t>
            </a:r>
          </a:p>
        </p:txBody>
      </p:sp>
      <p:sp>
        <p:nvSpPr>
          <p:cNvPr id="2" name="Content Placeholder 1">
            <a:extLst>
              <a:ext uri="{FF2B5EF4-FFF2-40B4-BE49-F238E27FC236}">
                <a16:creationId xmlns:a16="http://schemas.microsoft.com/office/drawing/2014/main" id="{EBA0BC3D-DB96-4B59-B20A-E1A1393E2B4B}"/>
              </a:ext>
            </a:extLst>
          </p:cNvPr>
          <p:cNvSpPr>
            <a:spLocks noGrp="1"/>
          </p:cNvSpPr>
          <p:nvPr>
            <p:ph idx="1"/>
          </p:nvPr>
        </p:nvSpPr>
        <p:spPr>
          <a:xfrm>
            <a:off x="457200" y="2636912"/>
            <a:ext cx="8229600" cy="3489251"/>
          </a:xfrm>
        </p:spPr>
        <p:txBody>
          <a:bodyPr/>
          <a:lstStyle/>
          <a:p>
            <a:pPr marL="0" indent="0">
              <a:buNone/>
            </a:pPr>
            <a:r>
              <a:rPr lang="en-GB" sz="1800" dirty="0">
                <a:effectLst/>
                <a:latin typeface="Century Gothic" panose="020B0502020202020204" pitchFamily="34" charset="0"/>
                <a:ea typeface="Times New Roman" panose="02020603050405020304" pitchFamily="18" charset="0"/>
                <a:cs typeface="Arial" panose="020B0604020202020204" pitchFamily="34" charset="0"/>
              </a:rPr>
              <a:t>The Audit Committee would like to express our appreciation to the </a:t>
            </a:r>
            <a:r>
              <a:rPr lang="en-GB" sz="1800" b="1" dirty="0">
                <a:effectLst/>
                <a:latin typeface="Century Gothic" panose="020B0502020202020204" pitchFamily="34" charset="0"/>
                <a:ea typeface="Times New Roman" panose="02020603050405020304" pitchFamily="18" charset="0"/>
                <a:cs typeface="Arial" panose="020B0604020202020204" pitchFamily="34" charset="0"/>
              </a:rPr>
              <a:t>Commissioners, Accounting Officer, Management, and to Internal Audit</a:t>
            </a:r>
            <a:r>
              <a:rPr lang="en-GB" sz="1800" dirty="0">
                <a:effectLst/>
                <a:latin typeface="Century Gothic" panose="020B0502020202020204" pitchFamily="34" charset="0"/>
                <a:ea typeface="Times New Roman" panose="02020603050405020304" pitchFamily="18" charset="0"/>
                <a:cs typeface="Arial" panose="020B0604020202020204" pitchFamily="34" charset="0"/>
              </a:rPr>
              <a:t> for their commitment and achievement of an unqualified audit opinion.</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12291" name="Slide Number Placeholder 5"/>
          <p:cNvSpPr>
            <a:spLocks noGrp="1"/>
          </p:cNvSpPr>
          <p:nvPr>
            <p:ph type="sldNum" sz="quarter" idx="12"/>
          </p:nvPr>
        </p:nvSpPr>
        <p:spPr>
          <a:noFill/>
        </p:spPr>
        <p:txBody>
          <a:bodyPr/>
          <a:lstStyle/>
          <a:p>
            <a:fld id="{F2F3BAA8-B512-4031-A339-E45003BA3C4E}" type="slidenum">
              <a:rPr lang="en-GB" smtClean="0"/>
              <a:pPr/>
              <a:t>13</a:t>
            </a:fld>
            <a:endParaRPr lang="en-GB" dirty="0"/>
          </a:p>
        </p:txBody>
      </p:sp>
    </p:spTree>
    <p:extLst>
      <p:ext uri="{BB962C8B-B14F-4D97-AF65-F5344CB8AC3E}">
        <p14:creationId xmlns:p14="http://schemas.microsoft.com/office/powerpoint/2010/main" val="157295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49B345C6-A8B3-4009-9020-4A415F174EE7}" type="slidenum">
              <a:rPr lang="en-GB" smtClean="0"/>
              <a:pPr/>
              <a:t>14</a:t>
            </a:fld>
            <a:endParaRPr lang="en-GB"/>
          </a:p>
        </p:txBody>
      </p:sp>
      <p:sp>
        <p:nvSpPr>
          <p:cNvPr id="18435" name="Rectangle 2"/>
          <p:cNvSpPr>
            <a:spLocks noGrp="1" noChangeArrowheads="1"/>
          </p:cNvSpPr>
          <p:nvPr>
            <p:ph type="ctrTitle"/>
          </p:nvPr>
        </p:nvSpPr>
        <p:spPr>
          <a:xfrm>
            <a:off x="755650" y="2214563"/>
            <a:ext cx="7772400" cy="285750"/>
          </a:xfrm>
        </p:spPr>
        <p:txBody>
          <a:bodyPr/>
          <a:lstStyle/>
          <a:p>
            <a:pPr eaLnBrk="1" hangingPunct="1"/>
            <a:r>
              <a:rPr lang="en-ZA" sz="3200" b="1">
                <a:solidFill>
                  <a:schemeClr val="tx1"/>
                </a:solidFill>
                <a:latin typeface="Century Gothic" pitchFamily="34" charset="0"/>
                <a:sym typeface="Century Gothic" pitchFamily="34" charset="0"/>
              </a:rPr>
              <a:t>Thank You</a:t>
            </a:r>
            <a:br>
              <a:rPr lang="en-ZA" sz="3200" b="1">
                <a:solidFill>
                  <a:schemeClr val="tx1"/>
                </a:solidFill>
                <a:latin typeface="Century Gothic" pitchFamily="34" charset="0"/>
                <a:sym typeface="Century Gothic" pitchFamily="34" charset="0"/>
              </a:rPr>
            </a:br>
            <a:r>
              <a:rPr lang="en-ZA" sz="3200" b="1">
                <a:solidFill>
                  <a:schemeClr val="tx1"/>
                </a:solidFill>
                <a:latin typeface="Century Gothic" pitchFamily="34" charset="0"/>
                <a:sym typeface="Century Gothic" pitchFamily="34" charset="0"/>
              </a:rPr>
              <a:t>Ndo livhuwa</a:t>
            </a:r>
            <a:endParaRPr lang="en-GB" sz="3200" b="1">
              <a:solidFill>
                <a:schemeClr val="tx1"/>
              </a:solidFill>
              <a:latin typeface="Century Gothic" pitchFamily="34" charset="0"/>
              <a:sym typeface="Century Gothic" pitchFamily="34" charset="0"/>
            </a:endParaRPr>
          </a:p>
        </p:txBody>
      </p:sp>
      <p:sp>
        <p:nvSpPr>
          <p:cNvPr id="23555" name="Rectangle 3"/>
          <p:cNvSpPr>
            <a:spLocks noGrp="1" noChangeArrowheads="1"/>
          </p:cNvSpPr>
          <p:nvPr>
            <p:ph type="subTitle" idx="1"/>
          </p:nvPr>
        </p:nvSpPr>
        <p:spPr>
          <a:xfrm>
            <a:off x="0" y="2997200"/>
            <a:ext cx="9144000" cy="3103563"/>
          </a:xfrm>
        </p:spPr>
        <p:txBody>
          <a:bodyPr/>
          <a:lstStyle/>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HAVE A GENDER RELATED COMPLAINT ????</a:t>
            </a:r>
          </a:p>
          <a:p>
            <a:pPr eaLnBrk="1" hangingPunct="1">
              <a:lnSpc>
                <a:spcPct val="90000"/>
              </a:lnSpc>
              <a:spcBef>
                <a:spcPct val="0"/>
              </a:spcBef>
              <a:defRPr/>
            </a:pPr>
            <a:r>
              <a:rPr lang="en-ZA" sz="2400" b="1" i="1" dirty="0">
                <a:solidFill>
                  <a:srgbClr val="041C31"/>
                </a:solidFill>
                <a:effectLst>
                  <a:outerShdw blurRad="38100" dist="38100" dir="2700000" algn="tl">
                    <a:srgbClr val="C0C0C0"/>
                  </a:outerShdw>
                </a:effectLst>
              </a:rPr>
              <a:t>REPORT IT TO </a:t>
            </a:r>
          </a:p>
          <a:p>
            <a:pPr eaLnBrk="1" hangingPunct="1">
              <a:lnSpc>
                <a:spcPct val="90000"/>
              </a:lnSpc>
              <a:defRPr/>
            </a:pPr>
            <a:endParaRPr lang="en-ZA" sz="2600" b="1" dirty="0">
              <a:solidFill>
                <a:srgbClr val="0000FF"/>
              </a:solidFill>
              <a:effectLst>
                <a:outerShdw blurRad="38100" dist="38100" dir="2700000" algn="tl">
                  <a:srgbClr val="C0C0C0"/>
                </a:outerShdw>
              </a:effectLst>
            </a:endParaRPr>
          </a:p>
          <a:p>
            <a:pPr eaLnBrk="1" hangingPunct="1">
              <a:lnSpc>
                <a:spcPct val="90000"/>
              </a:lnSpc>
              <a:spcBef>
                <a:spcPct val="0"/>
              </a:spcBef>
              <a:defRPr/>
            </a:pPr>
            <a:r>
              <a:rPr lang="en-US" sz="5500" b="1" i="1" dirty="0">
                <a:solidFill>
                  <a:srgbClr val="FF0000"/>
                </a:solidFill>
              </a:rPr>
              <a:t>0800 007 709 </a:t>
            </a:r>
          </a:p>
          <a:p>
            <a:pPr eaLnBrk="1" hangingPunct="1">
              <a:lnSpc>
                <a:spcPct val="90000"/>
              </a:lnSpc>
              <a:spcBef>
                <a:spcPct val="0"/>
              </a:spcBef>
              <a:defRPr/>
            </a:pPr>
            <a:r>
              <a:rPr lang="en-US" sz="3300" b="1" i="1" dirty="0">
                <a:solidFill>
                  <a:srgbClr val="FF0000"/>
                </a:solidFill>
              </a:rPr>
              <a:t>Twitter</a:t>
            </a:r>
            <a:r>
              <a:rPr lang="en-US" sz="3300" b="1" i="1" dirty="0">
                <a:solidFill>
                  <a:srgbClr val="002060"/>
                </a:solidFill>
              </a:rPr>
              <a:t> </a:t>
            </a:r>
            <a:r>
              <a:rPr lang="en-US" sz="3300" b="1" i="1" dirty="0">
                <a:solidFill>
                  <a:srgbClr val="FF0000"/>
                </a:solidFill>
              </a:rPr>
              <a:t>Handle </a:t>
            </a:r>
            <a:r>
              <a:rPr lang="en-US" sz="3300" dirty="0">
                <a:solidFill>
                  <a:srgbClr val="002060"/>
                </a:solidFill>
              </a:rPr>
              <a:t>@</a:t>
            </a:r>
            <a:r>
              <a:rPr lang="en-US" sz="3300" dirty="0" err="1">
                <a:solidFill>
                  <a:srgbClr val="002060"/>
                </a:solidFill>
              </a:rPr>
              <a:t>CGEinfo</a:t>
            </a:r>
            <a:br>
              <a:rPr lang="en-US" sz="3300" dirty="0">
                <a:solidFill>
                  <a:srgbClr val="002060"/>
                </a:solidFill>
              </a:rPr>
            </a:br>
            <a:r>
              <a:rPr lang="en-US" sz="3300" dirty="0" err="1">
                <a:solidFill>
                  <a:srgbClr val="002060"/>
                </a:solidFill>
              </a:rPr>
              <a:t>Facebook</a:t>
            </a:r>
            <a:r>
              <a:rPr lang="en-US" sz="3300" dirty="0">
                <a:solidFill>
                  <a:srgbClr val="002060"/>
                </a:solidFill>
              </a:rPr>
              <a:t>: Gender Commission of South Africa</a:t>
            </a:r>
            <a:endParaRPr lang="en-GB" sz="3300" dirty="0">
              <a:solidFill>
                <a:srgbClr val="002060"/>
              </a:solidFill>
            </a:endParaRPr>
          </a:p>
        </p:txBody>
      </p:sp>
      <p:pic>
        <p:nvPicPr>
          <p:cNvPr id="18437" name="Picture 4" descr="Banner6"/>
          <p:cNvPicPr>
            <a:picLocks noChangeAspect="1" noChangeArrowheads="1"/>
          </p:cNvPicPr>
          <p:nvPr/>
        </p:nvPicPr>
        <p:blipFill>
          <a:blip r:embed="rId3" cstate="print"/>
          <a:srcRect t="9167" b="8321"/>
          <a:stretch>
            <a:fillRect/>
          </a:stretch>
        </p:blipFill>
        <p:spPr bwMode="auto">
          <a:xfrm>
            <a:off x="0" y="0"/>
            <a:ext cx="9144000" cy="1700213"/>
          </a:xfrm>
          <a:prstGeom prst="rect">
            <a:avLst/>
          </a:prstGeom>
          <a:noFill/>
          <a:ln w="9525">
            <a:noFill/>
            <a:miter lim="800000"/>
            <a:headEnd/>
            <a:tailEnd/>
          </a:ln>
        </p:spPr>
      </p:pic>
      <p:grpSp>
        <p:nvGrpSpPr>
          <p:cNvPr id="18438" name="Group 8"/>
          <p:cNvGrpSpPr>
            <a:grpSpLocks/>
          </p:cNvGrpSpPr>
          <p:nvPr/>
        </p:nvGrpSpPr>
        <p:grpSpPr bwMode="auto">
          <a:xfrm>
            <a:off x="0" y="0"/>
            <a:ext cx="9144000" cy="6856413"/>
            <a:chOff x="0" y="1"/>
            <a:chExt cx="9144000" cy="6856204"/>
          </a:xfrm>
        </p:grpSpPr>
        <p:pic>
          <p:nvPicPr>
            <p:cNvPr id="18439" name="Picture 5" descr="CGE Banner1"/>
            <p:cNvPicPr>
              <a:picLocks noChangeAspect="1" noChangeArrowheads="1"/>
            </p:cNvPicPr>
            <p:nvPr/>
          </p:nvPicPr>
          <p:blipFill>
            <a:blip r:embed="rId4" cstate="print"/>
            <a:srcRect/>
            <a:stretch>
              <a:fillRect/>
            </a:stretch>
          </p:blipFill>
          <p:spPr bwMode="auto">
            <a:xfrm>
              <a:off x="0" y="1"/>
              <a:ext cx="9144000" cy="1928802"/>
            </a:xfrm>
            <a:prstGeom prst="rect">
              <a:avLst/>
            </a:prstGeom>
            <a:noFill/>
            <a:ln w="9525">
              <a:noFill/>
              <a:miter lim="800000"/>
              <a:headEnd/>
              <a:tailEnd/>
            </a:ln>
          </p:spPr>
        </p:pic>
        <p:pic>
          <p:nvPicPr>
            <p:cNvPr id="18440" name="Picture 6"/>
            <p:cNvPicPr>
              <a:picLocks noChangeAspect="1" noChangeArrowheads="1"/>
            </p:cNvPicPr>
            <p:nvPr/>
          </p:nvPicPr>
          <p:blipFill>
            <a:blip r:embed="rId5" cstate="print"/>
            <a:srcRect/>
            <a:stretch>
              <a:fillRect/>
            </a:stretch>
          </p:blipFill>
          <p:spPr bwMode="auto">
            <a:xfrm flipV="1">
              <a:off x="0" y="6702425"/>
              <a:ext cx="9144000" cy="153780"/>
            </a:xfrm>
            <a:prstGeom prst="rect">
              <a:avLst/>
            </a:prstGeom>
            <a:noFill/>
            <a:ln w="9525">
              <a:noFill/>
              <a:miter lim="800000"/>
              <a:headEnd/>
              <a:tailEnd/>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8"/>
          <p:cNvGrpSpPr>
            <a:grpSpLocks/>
          </p:cNvGrpSpPr>
          <p:nvPr/>
        </p:nvGrpSpPr>
        <p:grpSpPr bwMode="auto">
          <a:xfrm>
            <a:off x="0" y="0"/>
            <a:ext cx="9144000" cy="6858000"/>
            <a:chOff x="0" y="1029"/>
            <a:chExt cx="9144000" cy="6858000"/>
          </a:xfrm>
        </p:grpSpPr>
        <p:pic>
          <p:nvPicPr>
            <p:cNvPr id="3078" name="Picture 7" descr="CGE Banner1"/>
            <p:cNvPicPr>
              <a:picLocks noChangeAspect="1" noChangeArrowheads="1"/>
            </p:cNvPicPr>
            <p:nvPr/>
          </p:nvPicPr>
          <p:blipFill>
            <a:blip r:embed="rId3" cstate="print"/>
            <a:srcRect/>
            <a:stretch>
              <a:fillRect/>
            </a:stretch>
          </p:blipFill>
          <p:spPr bwMode="auto">
            <a:xfrm>
              <a:off x="0" y="1029"/>
              <a:ext cx="9144000" cy="1928802"/>
            </a:xfrm>
            <a:prstGeom prst="rect">
              <a:avLst/>
            </a:prstGeom>
            <a:noFill/>
            <a:ln w="9525">
              <a:noFill/>
              <a:miter lim="800000"/>
              <a:headEnd/>
              <a:tailEnd/>
            </a:ln>
          </p:spPr>
        </p:pic>
        <p:pic>
          <p:nvPicPr>
            <p:cNvPr id="3079" name="Picture 9"/>
            <p:cNvPicPr>
              <a:picLocks noChangeAspect="1" noChangeArrowheads="1"/>
            </p:cNvPicPr>
            <p:nvPr/>
          </p:nvPicPr>
          <p:blipFill>
            <a:blip r:embed="rId4" cstate="print"/>
            <a:srcRect/>
            <a:stretch>
              <a:fillRect/>
            </a:stretch>
          </p:blipFill>
          <p:spPr bwMode="auto">
            <a:xfrm flipV="1">
              <a:off x="0" y="6702424"/>
              <a:ext cx="9144000" cy="156605"/>
            </a:xfrm>
            <a:prstGeom prst="rect">
              <a:avLst/>
            </a:prstGeom>
            <a:noFill/>
            <a:ln w="9525">
              <a:noFill/>
              <a:miter lim="800000"/>
              <a:headEnd/>
              <a:tailEnd/>
            </a:ln>
          </p:spPr>
        </p:pic>
      </p:grpSp>
      <p:sp>
        <p:nvSpPr>
          <p:cNvPr id="3075" name="Slide Number Placeholder 5"/>
          <p:cNvSpPr>
            <a:spLocks noGrp="1"/>
          </p:cNvSpPr>
          <p:nvPr>
            <p:ph type="sldNum" sz="quarter" idx="12"/>
          </p:nvPr>
        </p:nvSpPr>
        <p:spPr>
          <a:noFill/>
        </p:spPr>
        <p:txBody>
          <a:bodyPr/>
          <a:lstStyle/>
          <a:p>
            <a:fld id="{75989A17-F87E-4BD7-88AF-C81FDA11A8A6}" type="slidenum">
              <a:rPr lang="en-GB" smtClean="0"/>
              <a:pPr/>
              <a:t>2</a:t>
            </a:fld>
            <a:endParaRPr lang="en-GB"/>
          </a:p>
        </p:txBody>
      </p:sp>
      <p:sp>
        <p:nvSpPr>
          <p:cNvPr id="3076" name="Rectangle 2"/>
          <p:cNvSpPr>
            <a:spLocks noGrp="1" noChangeArrowheads="1"/>
          </p:cNvSpPr>
          <p:nvPr>
            <p:ph type="ctrTitle"/>
          </p:nvPr>
        </p:nvSpPr>
        <p:spPr>
          <a:xfrm>
            <a:off x="685800" y="2066957"/>
            <a:ext cx="7772400" cy="431800"/>
          </a:xfrm>
        </p:spPr>
        <p:txBody>
          <a:bodyPr/>
          <a:lstStyle/>
          <a:p>
            <a:r>
              <a:rPr lang="en-US" sz="2800" b="1" dirty="0"/>
              <a:t>Audit Committee members and attendance </a:t>
            </a:r>
            <a:endParaRPr lang="en-ZA" sz="2800" b="1" dirty="0"/>
          </a:p>
        </p:txBody>
      </p:sp>
      <p:sp>
        <p:nvSpPr>
          <p:cNvPr id="3077" name="Rectangle 3"/>
          <p:cNvSpPr>
            <a:spLocks noGrp="1" noChangeArrowheads="1"/>
          </p:cNvSpPr>
          <p:nvPr>
            <p:ph type="subTitle" idx="1"/>
          </p:nvPr>
        </p:nvSpPr>
        <p:spPr>
          <a:xfrm>
            <a:off x="500063" y="2636912"/>
            <a:ext cx="8215312" cy="3240360"/>
          </a:xfrm>
        </p:spPr>
        <p:txBody>
          <a:bodyPr/>
          <a:lstStyle/>
          <a:p>
            <a:pPr marL="285750" indent="-285750" algn="just">
              <a:buFont typeface="Arial" panose="020B0604020202020204" pitchFamily="34" charset="0"/>
              <a:buChar char="•"/>
            </a:pPr>
            <a:r>
              <a:rPr lang="en-GB" sz="1800" dirty="0">
                <a:latin typeface="Century Gothic" panose="020B0502020202020204" pitchFamily="34" charset="0"/>
              </a:rPr>
              <a:t>The Audit Committee for the year under review comprised of three external members. </a:t>
            </a:r>
          </a:p>
          <a:p>
            <a:pPr marL="285750" indent="-285750" algn="just">
              <a:buFont typeface="Arial" panose="020B0604020202020204" pitchFamily="34" charset="0"/>
              <a:buChar char="•"/>
            </a:pPr>
            <a:r>
              <a:rPr lang="en-GB" sz="1800" dirty="0">
                <a:latin typeface="Century Gothic" panose="020B0502020202020204" pitchFamily="34" charset="0"/>
              </a:rPr>
              <a:t>The members of the Audit Committee are listed hereunder. The Audit Committee is required to meet at least four times a year according to its approved terms of reference (TOR) and the PFMA and National Treasury Regulations. </a:t>
            </a:r>
          </a:p>
          <a:p>
            <a:pPr marL="285750" indent="-285750" algn="just">
              <a:buFont typeface="Arial" panose="020B0604020202020204" pitchFamily="34" charset="0"/>
              <a:buChar char="•"/>
            </a:pPr>
            <a:r>
              <a:rPr lang="en-GB" sz="1800" dirty="0">
                <a:latin typeface="Century Gothic" panose="020B0502020202020204" pitchFamily="34" charset="0"/>
              </a:rPr>
              <a:t>During the current year, the committee held Nine (9) meetings.</a:t>
            </a:r>
          </a:p>
          <a:p>
            <a:pPr algn="just"/>
            <a:endParaRPr lang="en-GB" sz="1800" dirty="0">
              <a:latin typeface="Century Gothic" panose="020B0502020202020204" pitchFamily="34" charset="0"/>
              <a:ea typeface="Times New Roman" panose="02020603050405020304" pitchFamily="18" charset="0"/>
            </a:endParaRPr>
          </a:p>
          <a:p>
            <a:pPr algn="just"/>
            <a:endParaRPr lang="en-GB" sz="1800" dirty="0">
              <a:latin typeface="Century Gothic" panose="020B0502020202020204" pitchFamily="34" charset="0"/>
              <a:ea typeface="Times New Roman" panose="02020603050405020304" pitchFamily="18" charset="0"/>
            </a:endParaRPr>
          </a:p>
          <a:p>
            <a:pPr algn="just"/>
            <a:endParaRPr lang="en-GB" sz="1800" dirty="0">
              <a:effectLst/>
              <a:latin typeface="Century Gothic" panose="020B0502020202020204" pitchFamily="34" charset="0"/>
              <a:ea typeface="Times New Roman" panose="02020603050405020304" pitchFamily="18" charset="0"/>
            </a:endParaRPr>
          </a:p>
          <a:p>
            <a:pPr algn="l"/>
            <a:endParaRPr lang="en-GB" sz="1800" dirty="0">
              <a:latin typeface="Century Gothic" panose="020B0502020202020204" pitchFamily="34" charset="0"/>
              <a:ea typeface="Times New Roman" panose="02020603050405020304" pitchFamily="18" charset="0"/>
            </a:endParaRPr>
          </a:p>
          <a:p>
            <a:pPr algn="l"/>
            <a:endParaRPr lang="en-GB" sz="1800" dirty="0">
              <a:latin typeface="Century Gothic" panose="020B0502020202020204" pitchFamily="34" charset="0"/>
              <a:ea typeface="Times New Roman" panose="02020603050405020304" pitchFamily="18" charset="0"/>
            </a:endParaRPr>
          </a:p>
          <a:p>
            <a:pPr algn="l">
              <a:spcBef>
                <a:spcPts val="0"/>
              </a:spcBef>
              <a:spcAft>
                <a:spcPts val="0"/>
              </a:spcAft>
            </a:pPr>
            <a:r>
              <a:rPr lang="en-GB" sz="1200" b="1" dirty="0">
                <a:effectLst/>
                <a:latin typeface="Century Gothic" panose="020B0502020202020204" pitchFamily="34" charset="0"/>
                <a:ea typeface="Times New Roman" panose="02020603050405020304" pitchFamily="18" charset="0"/>
                <a:cs typeface="Times New Roman" panose="02020603050405020304" pitchFamily="18" charset="0"/>
              </a:rPr>
              <a:t>*</a:t>
            </a:r>
            <a:r>
              <a:rPr lang="en-GB" sz="1200" b="1" dirty="0">
                <a:solidFill>
                  <a:srgbClr val="2E74B5"/>
                </a:solidFill>
                <a:effectLst/>
                <a:latin typeface="Century Gothic" panose="020B0502020202020204" pitchFamily="34" charset="0"/>
                <a:ea typeface="Times New Roman" panose="02020603050405020304" pitchFamily="18" charset="0"/>
                <a:cs typeface="Times New Roman" panose="02020603050405020304" pitchFamily="18" charset="0"/>
              </a:rPr>
              <a:t> </a:t>
            </a:r>
            <a:r>
              <a:rPr lang="en-GB" sz="1200" i="1" dirty="0">
                <a:latin typeface="Century Gothic" panose="020B0502020202020204" pitchFamily="34" charset="0"/>
              </a:rPr>
              <a:t>The contract of the members ended on the 31st of December 2020.</a:t>
            </a:r>
            <a:endParaRPr lang="en-US" sz="1200" i="1" dirty="0">
              <a:latin typeface="Century Gothic" panose="020B0502020202020204" pitchFamily="34" charset="0"/>
            </a:endParaRPr>
          </a:p>
          <a:p>
            <a:pPr marL="0" marR="0" algn="l">
              <a:spcBef>
                <a:spcPts val="0"/>
              </a:spcBef>
              <a:spcAft>
                <a:spcPts val="0"/>
              </a:spcAft>
            </a:pPr>
            <a:r>
              <a:rPr lang="en-GB" sz="1200" b="1" dirty="0">
                <a:effectLst/>
                <a:latin typeface="Times New Roman" panose="02020603050405020304" pitchFamily="18" charset="0"/>
                <a:ea typeface="Times New Roman" panose="02020603050405020304" pitchFamily="18" charset="0"/>
              </a:rPr>
              <a:t>**</a:t>
            </a:r>
            <a:r>
              <a:rPr lang="en-GB" sz="1200" i="1" dirty="0">
                <a:effectLst/>
                <a:latin typeface="Century Gothic" panose="020B0502020202020204" pitchFamily="34" charset="0"/>
                <a:ea typeface="Times New Roman" panose="02020603050405020304" pitchFamily="18" charset="0"/>
              </a:rPr>
              <a:t>New members appointed from the 1st of January 2021.</a:t>
            </a:r>
            <a:endParaRPr lang="en-US" sz="1200" dirty="0">
              <a:effectLst/>
              <a:latin typeface="Times New Roman" panose="02020603050405020304" pitchFamily="18" charset="0"/>
              <a:ea typeface="Times New Roman" panose="02020603050405020304" pitchFamily="18" charset="0"/>
            </a:endParaRPr>
          </a:p>
          <a:p>
            <a:pPr algn="just"/>
            <a:endParaRPr lang="en-US" sz="1800" dirty="0">
              <a:effectLst/>
              <a:latin typeface="Times New Roman" panose="02020603050405020304" pitchFamily="18" charset="0"/>
              <a:ea typeface="Times New Roman" panose="02020603050405020304" pitchFamily="18" charset="0"/>
            </a:endParaRPr>
          </a:p>
          <a:p>
            <a:pPr algn="just"/>
            <a:endParaRPr lang="en-ZA" sz="1600" i="1" dirty="0"/>
          </a:p>
        </p:txBody>
      </p:sp>
      <p:graphicFrame>
        <p:nvGraphicFramePr>
          <p:cNvPr id="2" name="Table 1">
            <a:extLst>
              <a:ext uri="{FF2B5EF4-FFF2-40B4-BE49-F238E27FC236}">
                <a16:creationId xmlns:a16="http://schemas.microsoft.com/office/drawing/2014/main" id="{AA7571CF-2370-41CC-B517-35D6E48E5929}"/>
              </a:ext>
            </a:extLst>
          </p:cNvPr>
          <p:cNvGraphicFramePr>
            <a:graphicFrameLocks noGrp="1"/>
          </p:cNvGraphicFramePr>
          <p:nvPr>
            <p:extLst>
              <p:ext uri="{D42A27DB-BD31-4B8C-83A1-F6EECF244321}">
                <p14:modId xmlns:p14="http://schemas.microsoft.com/office/powerpoint/2010/main" val="3988983425"/>
              </p:ext>
            </p:extLst>
          </p:nvPr>
        </p:nvGraphicFramePr>
        <p:xfrm>
          <a:off x="640135" y="4869160"/>
          <a:ext cx="8075240" cy="1389466"/>
        </p:xfrm>
        <a:graphic>
          <a:graphicData uri="http://schemas.openxmlformats.org/drawingml/2006/table">
            <a:tbl>
              <a:tblPr firstRow="1" firstCol="1" bandRow="1" bandCol="1">
                <a:tableStyleId>{5C22544A-7EE6-4342-B048-85BDC9FD1C3A}</a:tableStyleId>
              </a:tblPr>
              <a:tblGrid>
                <a:gridCol w="3810444">
                  <a:extLst>
                    <a:ext uri="{9D8B030D-6E8A-4147-A177-3AD203B41FA5}">
                      <a16:colId xmlns:a16="http://schemas.microsoft.com/office/drawing/2014/main" val="762960575"/>
                    </a:ext>
                  </a:extLst>
                </a:gridCol>
                <a:gridCol w="2477094">
                  <a:extLst>
                    <a:ext uri="{9D8B030D-6E8A-4147-A177-3AD203B41FA5}">
                      <a16:colId xmlns:a16="http://schemas.microsoft.com/office/drawing/2014/main" val="2193784968"/>
                    </a:ext>
                  </a:extLst>
                </a:gridCol>
                <a:gridCol w="1787702">
                  <a:extLst>
                    <a:ext uri="{9D8B030D-6E8A-4147-A177-3AD203B41FA5}">
                      <a16:colId xmlns:a16="http://schemas.microsoft.com/office/drawing/2014/main" val="1896792068"/>
                    </a:ext>
                  </a:extLst>
                </a:gridCol>
              </a:tblGrid>
              <a:tr h="228090">
                <a:tc>
                  <a:txBody>
                    <a:bodyPr/>
                    <a:lstStyle/>
                    <a:p>
                      <a:pPr marL="0" marR="0" algn="just">
                        <a:lnSpc>
                          <a:spcPct val="107000"/>
                        </a:lnSpc>
                        <a:spcBef>
                          <a:spcPts val="0"/>
                        </a:spcBef>
                        <a:spcAft>
                          <a:spcPts val="0"/>
                        </a:spcAft>
                      </a:pPr>
                      <a:r>
                        <a:rPr lang="en-GB" sz="1200" dirty="0">
                          <a:effectLst/>
                        </a:rPr>
                        <a:t>Name of Member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Designation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Number of meetings attended</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34620681"/>
                  </a:ext>
                </a:extLst>
              </a:tr>
              <a:tr h="202290">
                <a:tc>
                  <a:txBody>
                    <a:bodyPr/>
                    <a:lstStyle/>
                    <a:p>
                      <a:pPr marL="0" marR="0" algn="just">
                        <a:lnSpc>
                          <a:spcPct val="107000"/>
                        </a:lnSpc>
                        <a:spcBef>
                          <a:spcPts val="0"/>
                        </a:spcBef>
                        <a:spcAft>
                          <a:spcPts val="0"/>
                        </a:spcAft>
                      </a:pPr>
                      <a:r>
                        <a:rPr lang="en-GB" sz="1200">
                          <a:effectLst/>
                        </a:rPr>
                        <a:t>Mr. M.G Nthakheni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Chairperson (External)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50152317"/>
                  </a:ext>
                </a:extLst>
              </a:tr>
              <a:tr h="202290">
                <a:tc>
                  <a:txBody>
                    <a:bodyPr/>
                    <a:lstStyle/>
                    <a:p>
                      <a:pPr marL="0" marR="0" algn="just">
                        <a:lnSpc>
                          <a:spcPct val="107000"/>
                        </a:lnSpc>
                        <a:spcBef>
                          <a:spcPts val="0"/>
                        </a:spcBef>
                        <a:spcAft>
                          <a:spcPts val="0"/>
                        </a:spcAft>
                      </a:pPr>
                      <a:r>
                        <a:rPr lang="en-GB" sz="1200">
                          <a:effectLst/>
                        </a:rPr>
                        <a:t>Ms. S. Setati*</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Member (External)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49423896"/>
                  </a:ext>
                </a:extLst>
              </a:tr>
              <a:tr h="202290">
                <a:tc>
                  <a:txBody>
                    <a:bodyPr/>
                    <a:lstStyle/>
                    <a:p>
                      <a:pPr marL="0" marR="0" algn="just">
                        <a:lnSpc>
                          <a:spcPct val="107000"/>
                        </a:lnSpc>
                        <a:spcBef>
                          <a:spcPts val="0"/>
                        </a:spcBef>
                        <a:spcAft>
                          <a:spcPts val="0"/>
                        </a:spcAft>
                      </a:pPr>
                      <a:r>
                        <a:rPr lang="en-GB" sz="1200">
                          <a:effectLst/>
                        </a:rPr>
                        <a:t>Ms. R Matenche**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Chairperson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5713556"/>
                  </a:ext>
                </a:extLst>
              </a:tr>
              <a:tr h="202290">
                <a:tc>
                  <a:txBody>
                    <a:bodyPr/>
                    <a:lstStyle/>
                    <a:p>
                      <a:pPr marL="0" marR="0" algn="just">
                        <a:lnSpc>
                          <a:spcPct val="107000"/>
                        </a:lnSpc>
                        <a:spcBef>
                          <a:spcPts val="0"/>
                        </a:spcBef>
                        <a:spcAft>
                          <a:spcPts val="0"/>
                        </a:spcAft>
                      </a:pPr>
                      <a:r>
                        <a:rPr lang="en-GB" sz="1200">
                          <a:effectLst/>
                        </a:rPr>
                        <a:t>Mr. N Mashabane**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a:effectLst/>
                        </a:rPr>
                        <a:t>Member (External)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97721244"/>
                  </a:ext>
                </a:extLst>
              </a:tr>
              <a:tr h="202290">
                <a:tc>
                  <a:txBody>
                    <a:bodyPr/>
                    <a:lstStyle/>
                    <a:p>
                      <a:pPr marL="0" marR="0" algn="just">
                        <a:lnSpc>
                          <a:spcPct val="107000"/>
                        </a:lnSpc>
                        <a:spcBef>
                          <a:spcPts val="0"/>
                        </a:spcBef>
                        <a:spcAft>
                          <a:spcPts val="0"/>
                        </a:spcAft>
                      </a:pPr>
                      <a:r>
                        <a:rPr lang="en-GB" sz="1200" dirty="0">
                          <a:effectLst/>
                        </a:rPr>
                        <a:t>Ms. K </a:t>
                      </a:r>
                      <a:r>
                        <a:rPr lang="en-GB" sz="1200" dirty="0" err="1">
                          <a:effectLst/>
                        </a:rPr>
                        <a:t>Muthen</a:t>
                      </a:r>
                      <a:r>
                        <a:rPr lang="en-GB" sz="1200" dirty="0">
                          <a:effectLst/>
                        </a:rPr>
                        <a: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Member (External)</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200" dirty="0">
                          <a:effectLst/>
                        </a:rPr>
                        <a:t>3</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2978221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0"/>
          <p:cNvGrpSpPr>
            <a:grpSpLocks/>
          </p:cNvGrpSpPr>
          <p:nvPr/>
        </p:nvGrpSpPr>
        <p:grpSpPr bwMode="auto">
          <a:xfrm>
            <a:off x="0" y="0"/>
            <a:ext cx="9144000" cy="6858000"/>
            <a:chOff x="0" y="0"/>
            <a:chExt cx="9144000" cy="6859122"/>
          </a:xfrm>
        </p:grpSpPr>
        <p:pic>
          <p:nvPicPr>
            <p:cNvPr id="8199"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8200"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8195" name="Slide Number Placeholder 5"/>
          <p:cNvSpPr>
            <a:spLocks noGrp="1"/>
          </p:cNvSpPr>
          <p:nvPr>
            <p:ph type="sldNum" sz="quarter" idx="12"/>
          </p:nvPr>
        </p:nvSpPr>
        <p:spPr>
          <a:noFill/>
        </p:spPr>
        <p:txBody>
          <a:bodyPr/>
          <a:lstStyle/>
          <a:p>
            <a:fld id="{FBEF1614-2BD9-46B0-982F-027980F6D4C9}" type="slidenum">
              <a:rPr lang="en-GB" smtClean="0"/>
              <a:pPr/>
              <a:t>3</a:t>
            </a:fld>
            <a:endParaRPr lang="en-GB"/>
          </a:p>
        </p:txBody>
      </p:sp>
      <p:sp>
        <p:nvSpPr>
          <p:cNvPr id="8196" name="Rectangle 2"/>
          <p:cNvSpPr>
            <a:spLocks noGrp="1" noChangeArrowheads="1"/>
          </p:cNvSpPr>
          <p:nvPr>
            <p:ph type="ctrTitle"/>
          </p:nvPr>
        </p:nvSpPr>
        <p:spPr>
          <a:xfrm>
            <a:off x="755650" y="2060575"/>
            <a:ext cx="7772400" cy="431800"/>
          </a:xfrm>
        </p:spPr>
        <p:txBody>
          <a:bodyPr/>
          <a:lstStyle/>
          <a:p>
            <a:pPr eaLnBrk="1" hangingPunct="1"/>
            <a:r>
              <a:rPr lang="en-US" sz="3200" b="1" dirty="0"/>
              <a:t>Audit committee responsibility</a:t>
            </a:r>
            <a:endParaRPr lang="en-GB" sz="3200" b="1" dirty="0">
              <a:solidFill>
                <a:schemeClr val="tx1"/>
              </a:solidFill>
              <a:latin typeface="Century Gothic" pitchFamily="34" charset="0"/>
              <a:sym typeface="Century Gothic" pitchFamily="34" charset="0"/>
            </a:endParaRPr>
          </a:p>
        </p:txBody>
      </p:sp>
      <p:sp>
        <p:nvSpPr>
          <p:cNvPr id="8197" name="Rectangle 3"/>
          <p:cNvSpPr>
            <a:spLocks noGrp="1" noChangeArrowheads="1"/>
          </p:cNvSpPr>
          <p:nvPr>
            <p:ph type="subTitle" idx="1"/>
          </p:nvPr>
        </p:nvSpPr>
        <p:spPr>
          <a:xfrm>
            <a:off x="357188" y="2643188"/>
            <a:ext cx="8501062" cy="3714750"/>
          </a:xfrm>
        </p:spPr>
        <p:txBody>
          <a:bodyPr/>
          <a:lstStyle/>
          <a:p>
            <a:pPr marL="285750" indent="-285750" algn="just">
              <a:buFont typeface="Arial" panose="020B0604020202020204" pitchFamily="34" charset="0"/>
              <a:buChar char="•"/>
            </a:pPr>
            <a:endParaRPr lang="en-GB" sz="1800" dirty="0">
              <a:effectLst/>
              <a:latin typeface="Century Gothic" panose="020B0502020202020204" pitchFamily="34" charset="0"/>
              <a:ea typeface="Times New Roman" panose="02020603050405020304" pitchFamily="18" charset="0"/>
            </a:endParaRPr>
          </a:p>
          <a:p>
            <a:pPr marL="285750" indent="-285750" algn="jus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We report that we have complied with the responsibilities that emanate from Sections 38 (1) (a) and 77 of the Public Finance Management Act No. 1 of 1999 and Treasury Regulation 3.1. </a:t>
            </a:r>
          </a:p>
          <a:p>
            <a:pPr algn="just"/>
            <a:endParaRPr lang="en-GB" sz="1800" dirty="0">
              <a:effectLst/>
              <a:latin typeface="Century Gothic" panose="020B0502020202020204" pitchFamily="34" charset="0"/>
              <a:ea typeface="Times New Roman" panose="02020603050405020304" pitchFamily="18" charset="0"/>
            </a:endParaRPr>
          </a:p>
          <a:p>
            <a:pPr marL="285750" indent="-285750" algn="jus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We also report that we have adopted appropriate formal Terms of Reference. We report that the affairs of the Committee were conducted in compliance with the Terms of Reference referred to above.</a:t>
            </a:r>
          </a:p>
          <a:p>
            <a:pPr marL="285750" indent="-285750" algn="just">
              <a:buFont typeface="Arial" panose="020B0604020202020204" pitchFamily="34" charset="0"/>
              <a:buChar char="•"/>
            </a:pPr>
            <a:endParaRPr lang="en-US" sz="1800" dirty="0">
              <a:effectLst/>
              <a:latin typeface="Times New Roman" panose="02020603050405020304" pitchFamily="18" charset="0"/>
              <a:ea typeface="Times New Roman" panose="02020603050405020304" pitchFamily="18" charset="0"/>
            </a:endParaRPr>
          </a:p>
          <a:p>
            <a:pPr algn="just"/>
            <a:r>
              <a:rPr lang="en-US" sz="2800" dirty="0"/>
              <a:t> </a:t>
            </a:r>
            <a:endParaRPr lang="en-GB" dirty="0">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9D35035B-967D-43E9-900F-DC9C3490984D}" type="slidenum">
              <a:rPr lang="en-GB" smtClean="0"/>
              <a:pPr/>
              <a:t>4</a:t>
            </a:fld>
            <a:endParaRPr lang="en-GB" dirty="0"/>
          </a:p>
        </p:txBody>
      </p:sp>
      <p:sp>
        <p:nvSpPr>
          <p:cNvPr id="9220" name="Rectangle 2"/>
          <p:cNvSpPr>
            <a:spLocks noGrp="1" noChangeArrowheads="1"/>
          </p:cNvSpPr>
          <p:nvPr>
            <p:ph type="ctrTitle"/>
          </p:nvPr>
        </p:nvSpPr>
        <p:spPr>
          <a:xfrm>
            <a:off x="755650" y="2060575"/>
            <a:ext cx="7772400" cy="431800"/>
          </a:xfrm>
        </p:spPr>
        <p:txBody>
          <a:bodyPr/>
          <a:lstStyle/>
          <a:p>
            <a:pPr eaLnBrk="1" hangingPunct="1"/>
            <a:r>
              <a:rPr lang="en-US" sz="3200" b="1" dirty="0"/>
              <a:t>Effectiveness of internal control</a:t>
            </a:r>
            <a:endParaRPr lang="en-GB" sz="3200" b="1" dirty="0">
              <a:solidFill>
                <a:schemeClr val="tx1"/>
              </a:solidFill>
              <a:latin typeface="Century Gothic" pitchFamily="34" charset="0"/>
              <a:sym typeface="Century Gothic" pitchFamily="34" charset="0"/>
            </a:endParaRPr>
          </a:p>
        </p:txBody>
      </p:sp>
      <p:sp>
        <p:nvSpPr>
          <p:cNvPr id="9221" name="Rectangle 3"/>
          <p:cNvSpPr>
            <a:spLocks noGrp="1" noChangeArrowheads="1"/>
          </p:cNvSpPr>
          <p:nvPr>
            <p:ph type="subTitle" idx="1"/>
          </p:nvPr>
        </p:nvSpPr>
        <p:spPr>
          <a:xfrm>
            <a:off x="357188" y="2691854"/>
            <a:ext cx="8501062" cy="3473450"/>
          </a:xfrm>
        </p:spPr>
        <p:txBody>
          <a:bodyPr/>
          <a:lstStyle/>
          <a:p>
            <a:pPr marL="285750" marR="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The Commission has designed a system of internal control to provide cost-effective assurance that its goals will be achieved economically, effectively, and efficiently.</a:t>
            </a:r>
          </a:p>
          <a:p>
            <a:pPr marR="0"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In line with the PFMA, the International Standards for the Professional Practice of Internal Auditing issued by the Institute of Internal Auditors and the requirements of the King IV Report on Corporate Governance, Internal Audit provided the Audit Committee and management with assurance as to whether internal controls are adequate and effective. </a:t>
            </a:r>
          </a:p>
          <a:p>
            <a:pPr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lgn="just" eaLnBrk="1" hangingPunct="1"/>
            <a:endParaRPr lang="en-GB" dirty="0">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9D35035B-967D-43E9-900F-DC9C3490984D}" type="slidenum">
              <a:rPr lang="en-GB" smtClean="0"/>
              <a:pPr/>
              <a:t>5</a:t>
            </a:fld>
            <a:endParaRPr lang="en-GB" dirty="0"/>
          </a:p>
        </p:txBody>
      </p:sp>
      <p:sp>
        <p:nvSpPr>
          <p:cNvPr id="9220" name="Rectangle 2"/>
          <p:cNvSpPr>
            <a:spLocks noGrp="1" noChangeArrowheads="1"/>
          </p:cNvSpPr>
          <p:nvPr>
            <p:ph type="ctrTitle"/>
          </p:nvPr>
        </p:nvSpPr>
        <p:spPr>
          <a:xfrm>
            <a:off x="755650" y="2060575"/>
            <a:ext cx="7772400" cy="431800"/>
          </a:xfrm>
        </p:spPr>
        <p:txBody>
          <a:bodyPr/>
          <a:lstStyle/>
          <a:p>
            <a:pPr eaLnBrk="1" hangingPunct="1"/>
            <a:r>
              <a:rPr lang="en-US" sz="3200" b="1" dirty="0"/>
              <a:t>Effectiveness of internal control</a:t>
            </a:r>
            <a:endParaRPr lang="en-GB" sz="3200" b="1" dirty="0">
              <a:solidFill>
                <a:schemeClr val="tx1"/>
              </a:solidFill>
              <a:latin typeface="Century Gothic" pitchFamily="34" charset="0"/>
              <a:sym typeface="Century Gothic" pitchFamily="34" charset="0"/>
            </a:endParaRPr>
          </a:p>
        </p:txBody>
      </p:sp>
      <p:sp>
        <p:nvSpPr>
          <p:cNvPr id="9221" name="Rectangle 3"/>
          <p:cNvSpPr>
            <a:spLocks noGrp="1" noChangeArrowheads="1"/>
          </p:cNvSpPr>
          <p:nvPr>
            <p:ph type="subTitle" idx="1"/>
          </p:nvPr>
        </p:nvSpPr>
        <p:spPr>
          <a:xfrm>
            <a:off x="357188" y="2691854"/>
            <a:ext cx="8501062" cy="3473450"/>
          </a:xfrm>
        </p:spPr>
        <p:txBody>
          <a:bodyPr/>
          <a:lstStyle/>
          <a:p>
            <a:pPr marL="285750" marR="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Shortcomings were identified by Internal Audit during the financial year and, management has put commitments to address these through implementation of management audit action plan. Several deficiencies in the system of internal control were reported by Internal Audit and the Auditor General of South Africa. In most areas, the matters reported previously have been addressed. </a:t>
            </a:r>
          </a:p>
          <a:p>
            <a:pPr marR="0" algn="just">
              <a:spcBef>
                <a:spcPts val="0"/>
              </a:spcBef>
              <a:spcAft>
                <a:spcPts val="0"/>
              </a:spcAft>
            </a:pPr>
            <a:endParaRPr lang="en-GB" sz="1800" dirty="0">
              <a:effectLst/>
              <a:latin typeface="Century Gothic" panose="020B0502020202020204" pitchFamily="34"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In the reporting period, a breakdown of internal controls worth noting that was brought to our attention was the payment of Part-time Commissioners without timesheets, which resulted in irregular expenditure.  </a:t>
            </a:r>
          </a:p>
          <a:p>
            <a:pPr marR="0"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lgn="just" eaLnBrk="1" hangingPunct="1"/>
            <a:endParaRPr lang="en-GB" dirty="0">
              <a:latin typeface="Century Gothic" pitchFamily="34" charset="0"/>
            </a:endParaRPr>
          </a:p>
        </p:txBody>
      </p:sp>
    </p:spTree>
    <p:extLst>
      <p:ext uri="{BB962C8B-B14F-4D97-AF65-F5344CB8AC3E}">
        <p14:creationId xmlns:p14="http://schemas.microsoft.com/office/powerpoint/2010/main" val="144066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a:grpSpLocks/>
          </p:cNvGrpSpPr>
          <p:nvPr/>
        </p:nvGrpSpPr>
        <p:grpSpPr bwMode="auto">
          <a:xfrm>
            <a:off x="0" y="0"/>
            <a:ext cx="9144000" cy="6858000"/>
            <a:chOff x="0" y="0"/>
            <a:chExt cx="9144000" cy="6859122"/>
          </a:xfrm>
        </p:grpSpPr>
        <p:pic>
          <p:nvPicPr>
            <p:cNvPr id="9222"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9219" name="Slide Number Placeholder 5"/>
          <p:cNvSpPr>
            <a:spLocks noGrp="1"/>
          </p:cNvSpPr>
          <p:nvPr>
            <p:ph type="sldNum" sz="quarter" idx="12"/>
          </p:nvPr>
        </p:nvSpPr>
        <p:spPr>
          <a:noFill/>
        </p:spPr>
        <p:txBody>
          <a:bodyPr/>
          <a:lstStyle/>
          <a:p>
            <a:fld id="{9D35035B-967D-43E9-900F-DC9C3490984D}" type="slidenum">
              <a:rPr lang="en-GB" smtClean="0"/>
              <a:pPr/>
              <a:t>6</a:t>
            </a:fld>
            <a:endParaRPr lang="en-GB" dirty="0"/>
          </a:p>
        </p:txBody>
      </p:sp>
      <p:sp>
        <p:nvSpPr>
          <p:cNvPr id="9220" name="Rectangle 2"/>
          <p:cNvSpPr>
            <a:spLocks noGrp="1" noChangeArrowheads="1"/>
          </p:cNvSpPr>
          <p:nvPr>
            <p:ph type="ctrTitle"/>
          </p:nvPr>
        </p:nvSpPr>
        <p:spPr>
          <a:xfrm>
            <a:off x="755650" y="2060575"/>
            <a:ext cx="7772400" cy="431800"/>
          </a:xfrm>
        </p:spPr>
        <p:txBody>
          <a:bodyPr/>
          <a:lstStyle/>
          <a:p>
            <a:pPr eaLnBrk="1" hangingPunct="1"/>
            <a:r>
              <a:rPr lang="en-US" sz="3200" b="1" dirty="0"/>
              <a:t>Effectiveness of internal control</a:t>
            </a:r>
            <a:endParaRPr lang="en-GB" sz="3200" b="1" dirty="0">
              <a:solidFill>
                <a:schemeClr val="tx1"/>
              </a:solidFill>
              <a:latin typeface="Century Gothic" pitchFamily="34" charset="0"/>
              <a:sym typeface="Century Gothic" pitchFamily="34" charset="0"/>
            </a:endParaRPr>
          </a:p>
        </p:txBody>
      </p:sp>
      <p:sp>
        <p:nvSpPr>
          <p:cNvPr id="9221" name="Rectangle 3"/>
          <p:cNvSpPr>
            <a:spLocks noGrp="1" noChangeArrowheads="1"/>
          </p:cNvSpPr>
          <p:nvPr>
            <p:ph type="subTitle" idx="1"/>
          </p:nvPr>
        </p:nvSpPr>
        <p:spPr>
          <a:xfrm>
            <a:off x="357188" y="2691854"/>
            <a:ext cx="8501062" cy="3473450"/>
          </a:xfrm>
        </p:spPr>
        <p:txBody>
          <a:bodyPr/>
          <a:lstStyle/>
          <a:p>
            <a:pPr marL="28575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Accordingly, with the exception of the reported deficiencies and deviations, we can report that we are satisfied with the key controls implemented over financial and performance management reporting for the period under review. </a:t>
            </a:r>
            <a:endParaRPr lang="en-US" sz="1800" dirty="0">
              <a:effectLst/>
              <a:latin typeface="Times New Roman" panose="02020603050405020304" pitchFamily="18"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Times New Roman" panose="02020603050405020304" pitchFamily="18" charset="0"/>
            </a:endParaRPr>
          </a:p>
          <a:p>
            <a:pPr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algn="just" eaLnBrk="1" hangingPunct="1"/>
            <a:endParaRPr lang="en-GB" dirty="0">
              <a:latin typeface="Century Gothic" pitchFamily="34" charset="0"/>
            </a:endParaRPr>
          </a:p>
        </p:txBody>
      </p:sp>
    </p:spTree>
    <p:extLst>
      <p:ext uri="{BB962C8B-B14F-4D97-AF65-F5344CB8AC3E}">
        <p14:creationId xmlns:p14="http://schemas.microsoft.com/office/powerpoint/2010/main" val="2441058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0"/>
          <p:cNvGrpSpPr>
            <a:grpSpLocks/>
          </p:cNvGrpSpPr>
          <p:nvPr/>
        </p:nvGrpSpPr>
        <p:grpSpPr bwMode="auto">
          <a:xfrm>
            <a:off x="0" y="0"/>
            <a:ext cx="9144000" cy="6858000"/>
            <a:chOff x="0" y="0"/>
            <a:chExt cx="9144000" cy="6859122"/>
          </a:xfrm>
        </p:grpSpPr>
        <p:pic>
          <p:nvPicPr>
            <p:cNvPr id="10245"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0246"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2" name="Title 1">
            <a:extLst>
              <a:ext uri="{FF2B5EF4-FFF2-40B4-BE49-F238E27FC236}">
                <a16:creationId xmlns:a16="http://schemas.microsoft.com/office/drawing/2014/main" id="{FC09AF9F-6C4D-4164-B68C-82300D9E64DC}"/>
              </a:ext>
            </a:extLst>
          </p:cNvPr>
          <p:cNvSpPr>
            <a:spLocks noGrp="1"/>
          </p:cNvSpPr>
          <p:nvPr>
            <p:ph type="ctrTitle"/>
          </p:nvPr>
        </p:nvSpPr>
        <p:spPr>
          <a:xfrm>
            <a:off x="685800" y="1952716"/>
            <a:ext cx="7772400" cy="1017525"/>
          </a:xfrm>
        </p:spPr>
        <p:txBody>
          <a:bodyPr/>
          <a:lstStyle/>
          <a:p>
            <a:pPr eaLnBrk="1" hangingPunct="1"/>
            <a:r>
              <a:rPr lang="en-US" sz="3200" b="1" dirty="0"/>
              <a:t>Internal Audit </a:t>
            </a:r>
          </a:p>
        </p:txBody>
      </p:sp>
      <p:sp>
        <p:nvSpPr>
          <p:cNvPr id="3" name="Subtitle 2">
            <a:extLst>
              <a:ext uri="{FF2B5EF4-FFF2-40B4-BE49-F238E27FC236}">
                <a16:creationId xmlns:a16="http://schemas.microsoft.com/office/drawing/2014/main" id="{6A48AC9E-F47C-435B-B89E-44BAD162C501}"/>
              </a:ext>
            </a:extLst>
          </p:cNvPr>
          <p:cNvSpPr>
            <a:spLocks noGrp="1"/>
          </p:cNvSpPr>
          <p:nvPr>
            <p:ph type="subTitle" idx="1"/>
          </p:nvPr>
        </p:nvSpPr>
        <p:spPr>
          <a:xfrm>
            <a:off x="251520" y="2852935"/>
            <a:ext cx="8712968" cy="3392289"/>
          </a:xfrm>
        </p:spPr>
        <p:txBody>
          <a:bodyPr/>
          <a:lstStyle/>
          <a:p>
            <a:pPr marL="285750" marR="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cs typeface="Arial" panose="020B0604020202020204" pitchFamily="34" charset="0"/>
              </a:rPr>
              <a:t>The Audit Committee reviewed the internal audit quarterly reports to ensure that internal audit activities were conducted in terms of the approved risk based annual and three-year rolling plan. Internal audit has discharged its responsibilities in terms of approved charter and executed the plan accordingly. The Audit Committee has continued to register its concerns to Management regarding the adequacy of human resources within the Internal Audit function.</a:t>
            </a:r>
            <a:endParaRPr lang="en-US" sz="1800" dirty="0">
              <a:effectLst/>
              <a:latin typeface="Times New Roman" panose="02020603050405020304" pitchFamily="18" charset="0"/>
              <a:ea typeface="Times New Roman" panose="02020603050405020304" pitchFamily="18" charset="0"/>
            </a:endParaRPr>
          </a:p>
          <a:p>
            <a:pPr marR="0"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cs typeface="Arial" panose="020B0604020202020204" pitchFamily="34" charset="0"/>
              </a:rPr>
              <a:t>Management has further committed to consider other sourcing arrangements when deemed necessary to ensure that the work of Internal Audit complies with the requirements of the Standards for Professional Practice of Internal Audit. </a:t>
            </a:r>
            <a:endParaRPr lang="en-US" sz="1800" dirty="0">
              <a:effectLst/>
              <a:latin typeface="Times New Roman" panose="02020603050405020304" pitchFamily="18" charset="0"/>
              <a:ea typeface="Times New Roman" panose="02020603050405020304" pitchFamily="18" charset="0"/>
            </a:endParaRPr>
          </a:p>
          <a:p>
            <a:pPr algn="just"/>
            <a:endParaRPr lang="en-US" sz="2000" dirty="0"/>
          </a:p>
        </p:txBody>
      </p:sp>
      <p:sp>
        <p:nvSpPr>
          <p:cNvPr id="10243" name="Slide Number Placeholder 5"/>
          <p:cNvSpPr>
            <a:spLocks noGrp="1"/>
          </p:cNvSpPr>
          <p:nvPr>
            <p:ph type="sldNum" sz="quarter" idx="12"/>
          </p:nvPr>
        </p:nvSpPr>
        <p:spPr>
          <a:noFill/>
        </p:spPr>
        <p:txBody>
          <a:bodyPr/>
          <a:lstStyle/>
          <a:p>
            <a:fld id="{255FC0F8-F726-4929-B683-D5017090ED19}"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0"/>
          <p:cNvGrpSpPr>
            <a:grpSpLocks/>
          </p:cNvGrpSpPr>
          <p:nvPr/>
        </p:nvGrpSpPr>
        <p:grpSpPr bwMode="auto">
          <a:xfrm>
            <a:off x="0" y="0"/>
            <a:ext cx="9144000" cy="6858000"/>
            <a:chOff x="0" y="0"/>
            <a:chExt cx="9144000" cy="6859122"/>
          </a:xfrm>
        </p:grpSpPr>
        <p:pic>
          <p:nvPicPr>
            <p:cNvPr id="11270"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1271"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11267" name="Slide Number Placeholder 5"/>
          <p:cNvSpPr>
            <a:spLocks noGrp="1"/>
          </p:cNvSpPr>
          <p:nvPr>
            <p:ph type="sldNum" sz="quarter" idx="12"/>
          </p:nvPr>
        </p:nvSpPr>
        <p:spPr>
          <a:noFill/>
        </p:spPr>
        <p:txBody>
          <a:bodyPr/>
          <a:lstStyle/>
          <a:p>
            <a:fld id="{024F52C9-234B-4006-B573-3F38296BB983}" type="slidenum">
              <a:rPr lang="en-GB" smtClean="0"/>
              <a:pPr/>
              <a:t>8</a:t>
            </a:fld>
            <a:endParaRPr lang="en-GB"/>
          </a:p>
        </p:txBody>
      </p:sp>
      <p:sp>
        <p:nvSpPr>
          <p:cNvPr id="11268" name="Rectangle 2"/>
          <p:cNvSpPr>
            <a:spLocks noGrp="1" noChangeArrowheads="1"/>
          </p:cNvSpPr>
          <p:nvPr>
            <p:ph type="ctrTitle"/>
          </p:nvPr>
        </p:nvSpPr>
        <p:spPr>
          <a:xfrm>
            <a:off x="714375" y="2071688"/>
            <a:ext cx="7772400" cy="431800"/>
          </a:xfrm>
        </p:spPr>
        <p:txBody>
          <a:bodyPr/>
          <a:lstStyle/>
          <a:p>
            <a:pPr eaLnBrk="1" hangingPunct="1"/>
            <a:r>
              <a:rPr lang="en-US" sz="3200" b="1" dirty="0"/>
              <a:t>Risk Management </a:t>
            </a:r>
            <a:endParaRPr lang="en-GB" sz="3200" b="1" dirty="0">
              <a:sym typeface="Century Gothic" pitchFamily="34" charset="0"/>
            </a:endParaRPr>
          </a:p>
        </p:txBody>
      </p:sp>
      <p:sp>
        <p:nvSpPr>
          <p:cNvPr id="11269" name="Rectangle 3"/>
          <p:cNvSpPr>
            <a:spLocks noGrp="1" noChangeArrowheads="1"/>
          </p:cNvSpPr>
          <p:nvPr>
            <p:ph type="subTitle" idx="1"/>
          </p:nvPr>
        </p:nvSpPr>
        <p:spPr>
          <a:xfrm>
            <a:off x="357188" y="2643188"/>
            <a:ext cx="8501062" cy="3473450"/>
          </a:xfrm>
        </p:spPr>
        <p:txBody>
          <a:bodyPr/>
          <a:lstStyle/>
          <a:p>
            <a:pPr marL="285750" marR="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Management is responsible for proactively identifying, evaluating, managing, and monitoring all significant risks faced by the Commission. The Commission has developed a comprehensive risk management policy with a view to safeguarding its staff, assets, corporate credibility, and reputation.</a:t>
            </a:r>
            <a:endParaRPr lang="en-US" sz="1800" dirty="0">
              <a:effectLst/>
              <a:latin typeface="Times New Roman" panose="02020603050405020304" pitchFamily="18" charset="0"/>
              <a:ea typeface="Times New Roman" panose="02020603050405020304" pitchFamily="18" charset="0"/>
            </a:endParaRPr>
          </a:p>
          <a:p>
            <a:pPr marR="0"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GB" sz="1800" dirty="0">
                <a:effectLst/>
                <a:latin typeface="Century Gothic" panose="020B0502020202020204" pitchFamily="34" charset="0"/>
                <a:ea typeface="Times New Roman" panose="02020603050405020304" pitchFamily="18" charset="0"/>
              </a:rPr>
              <a:t>During the period under review, the Audit Committee made various recommendations to management to improve the Commission’s risk maturity level, which has remained constant in the reporting period. </a:t>
            </a:r>
            <a:endParaRPr lang="en-US" sz="1800" dirty="0">
              <a:effectLst/>
              <a:latin typeface="Times New Roman" panose="02020603050405020304" pitchFamily="18" charset="0"/>
              <a:ea typeface="Times New Roman" panose="02020603050405020304" pitchFamily="18" charset="0"/>
            </a:endParaRPr>
          </a:p>
          <a:p>
            <a:pPr algn="just" eaLnBrk="1" hangingPunct="1"/>
            <a:endParaRPr lang="en-GB"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0"/>
          <p:cNvGrpSpPr>
            <a:grpSpLocks/>
          </p:cNvGrpSpPr>
          <p:nvPr/>
        </p:nvGrpSpPr>
        <p:grpSpPr bwMode="auto">
          <a:xfrm>
            <a:off x="0" y="0"/>
            <a:ext cx="9144000" cy="6858000"/>
            <a:chOff x="0" y="0"/>
            <a:chExt cx="9144000" cy="6859122"/>
          </a:xfrm>
        </p:grpSpPr>
        <p:pic>
          <p:nvPicPr>
            <p:cNvPr id="12294" name="Picture 5" descr="CGE Banner1"/>
            <p:cNvPicPr>
              <a:picLocks noChangeAspect="1" noChangeArrowheads="1"/>
            </p:cNvPicPr>
            <p:nvPr/>
          </p:nvPicPr>
          <p:blipFill>
            <a:blip r:embed="rId3" cstate="print"/>
            <a:srcRect/>
            <a:stretch>
              <a:fillRect/>
            </a:stretch>
          </p:blipFill>
          <p:spPr bwMode="auto">
            <a:xfrm>
              <a:off x="0" y="0"/>
              <a:ext cx="9144000" cy="1785926"/>
            </a:xfrm>
            <a:prstGeom prst="rect">
              <a:avLst/>
            </a:prstGeom>
            <a:noFill/>
            <a:ln w="9525">
              <a:noFill/>
              <a:miter lim="800000"/>
              <a:headEnd/>
              <a:tailEnd/>
            </a:ln>
          </p:spPr>
        </p:pic>
        <p:pic>
          <p:nvPicPr>
            <p:cNvPr id="12295" name="Picture 6"/>
            <p:cNvPicPr>
              <a:picLocks noChangeAspect="1" noChangeArrowheads="1"/>
            </p:cNvPicPr>
            <p:nvPr/>
          </p:nvPicPr>
          <p:blipFill>
            <a:blip r:embed="rId4" cstate="print"/>
            <a:srcRect/>
            <a:stretch>
              <a:fillRect/>
            </a:stretch>
          </p:blipFill>
          <p:spPr bwMode="auto">
            <a:xfrm flipV="1">
              <a:off x="0" y="6714117"/>
              <a:ext cx="9144000" cy="145005"/>
            </a:xfrm>
            <a:prstGeom prst="rect">
              <a:avLst/>
            </a:prstGeom>
            <a:noFill/>
            <a:ln w="9525">
              <a:noFill/>
              <a:miter lim="800000"/>
              <a:headEnd/>
              <a:tailEnd/>
            </a:ln>
          </p:spPr>
        </p:pic>
      </p:grpSp>
      <p:sp>
        <p:nvSpPr>
          <p:cNvPr id="12292" name="Rectangle 2"/>
          <p:cNvSpPr>
            <a:spLocks noGrp="1" noChangeArrowheads="1"/>
          </p:cNvSpPr>
          <p:nvPr>
            <p:ph type="title"/>
          </p:nvPr>
        </p:nvSpPr>
        <p:spPr>
          <a:xfrm>
            <a:off x="457200" y="1895235"/>
            <a:ext cx="8229600" cy="1281113"/>
          </a:xfrm>
        </p:spPr>
        <p:txBody>
          <a:bodyPr/>
          <a:lstStyle/>
          <a:p>
            <a:pPr eaLnBrk="1" hangingPunct="1"/>
            <a:r>
              <a:rPr lang="en-US" sz="3200" b="1" dirty="0">
                <a:solidFill>
                  <a:schemeClr val="tx1"/>
                </a:solidFill>
                <a:latin typeface="Century Gothic" pitchFamily="34" charset="0"/>
                <a:sym typeface="Century Gothic" pitchFamily="34" charset="0"/>
              </a:rPr>
              <a:t>In-Year Management and Quarterly Report</a:t>
            </a:r>
            <a:endParaRPr lang="en-GB" sz="3200" b="1" dirty="0">
              <a:solidFill>
                <a:schemeClr val="tx1"/>
              </a:solidFill>
              <a:latin typeface="Century Gothic" pitchFamily="34" charset="0"/>
              <a:sym typeface="Century Gothic" pitchFamily="34" charset="0"/>
            </a:endParaRPr>
          </a:p>
        </p:txBody>
      </p:sp>
      <p:sp>
        <p:nvSpPr>
          <p:cNvPr id="2" name="Content Placeholder 1">
            <a:extLst>
              <a:ext uri="{FF2B5EF4-FFF2-40B4-BE49-F238E27FC236}">
                <a16:creationId xmlns:a16="http://schemas.microsoft.com/office/drawing/2014/main" id="{EBA0BC3D-DB96-4B59-B20A-E1A1393E2B4B}"/>
              </a:ext>
            </a:extLst>
          </p:cNvPr>
          <p:cNvSpPr>
            <a:spLocks noGrp="1"/>
          </p:cNvSpPr>
          <p:nvPr>
            <p:ph idx="1"/>
          </p:nvPr>
        </p:nvSpPr>
        <p:spPr>
          <a:xfrm>
            <a:off x="457200" y="3285949"/>
            <a:ext cx="8229600" cy="2840214"/>
          </a:xfrm>
        </p:spPr>
        <p:txBody>
          <a:bodyPr/>
          <a:lstStyle/>
          <a:p>
            <a:r>
              <a:rPr lang="en-GB" sz="1800" dirty="0">
                <a:effectLst/>
                <a:latin typeface="Century Gothic" panose="020B0502020202020204" pitchFamily="34" charset="0"/>
                <a:ea typeface="Times New Roman" panose="02020603050405020304" pitchFamily="18" charset="0"/>
                <a:cs typeface="Arial" panose="020B0604020202020204" pitchFamily="34" charset="0"/>
              </a:rPr>
              <a:t>The Audit Committee has reviewed the content and quality of the quarterly financial and performance reports prepared and issued by the Commission during the year under review, in compliance with the statutory reporting framework. </a:t>
            </a:r>
          </a:p>
          <a:p>
            <a:endParaRPr lang="en-GB" sz="1800" dirty="0">
              <a:latin typeface="Century Gothic" panose="020B0502020202020204" pitchFamily="34" charset="0"/>
              <a:ea typeface="Times New Roman" panose="02020603050405020304" pitchFamily="18" charset="0"/>
              <a:cs typeface="Arial" panose="020B0604020202020204" pitchFamily="34" charset="0"/>
            </a:endParaRPr>
          </a:p>
          <a:p>
            <a:r>
              <a:rPr lang="en-GB" sz="1800" dirty="0">
                <a:effectLst/>
                <a:latin typeface="Century Gothic" panose="020B0502020202020204" pitchFamily="34" charset="0"/>
                <a:ea typeface="Times New Roman" panose="02020603050405020304" pitchFamily="18" charset="0"/>
                <a:cs typeface="Arial" panose="020B0604020202020204" pitchFamily="34" charset="0"/>
              </a:rPr>
              <a:t>The Committee has noted continuous improvement in the quality of quarterly financial and performance reports submitted by management for review over time.  </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12291" name="Slide Number Placeholder 5"/>
          <p:cNvSpPr>
            <a:spLocks noGrp="1"/>
          </p:cNvSpPr>
          <p:nvPr>
            <p:ph type="sldNum" sz="quarter" idx="12"/>
          </p:nvPr>
        </p:nvSpPr>
        <p:spPr>
          <a:noFill/>
        </p:spPr>
        <p:txBody>
          <a:bodyPr/>
          <a:lstStyle/>
          <a:p>
            <a:fld id="{F2F3BAA8-B512-4031-A339-E45003BA3C4E}" type="slidenum">
              <a:rPr lang="en-GB" smtClean="0"/>
              <a:pPr/>
              <a:t>9</a:t>
            </a:fld>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1724</TotalTime>
  <Words>1061</Words>
  <Application>Microsoft Office PowerPoint</Application>
  <PresentationFormat>On-screen Show (4:3)</PresentationFormat>
  <Paragraphs>110</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Calibri Light</vt:lpstr>
      <vt:lpstr>Century Gothic</vt:lpstr>
      <vt:lpstr>Times New Roman</vt:lpstr>
      <vt:lpstr>Default Design</vt:lpstr>
      <vt:lpstr> ANNUAL REPORT OF THE AUDIT COMMITTEE ON THE COMMISSION FOR GENDER EQUALITY     </vt:lpstr>
      <vt:lpstr>Audit Committee members and attendance </vt:lpstr>
      <vt:lpstr>Audit committee responsibility</vt:lpstr>
      <vt:lpstr>Effectiveness of internal control</vt:lpstr>
      <vt:lpstr>Effectiveness of internal control</vt:lpstr>
      <vt:lpstr>Effectiveness of internal control</vt:lpstr>
      <vt:lpstr>Internal Audit </vt:lpstr>
      <vt:lpstr>Risk Management </vt:lpstr>
      <vt:lpstr>In-Year Management and Quarterly Report</vt:lpstr>
      <vt:lpstr>Evaluation of Annual Financial Statements</vt:lpstr>
      <vt:lpstr>Auditor General’s Report</vt:lpstr>
      <vt:lpstr>Auditor General’s Report</vt:lpstr>
      <vt:lpstr>Auditor General’s Report</vt:lpstr>
      <vt:lpstr>Thank You Ndo livhuwa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Mofihli</dc:creator>
  <cp:lastModifiedBy>Cedric Seaba</cp:lastModifiedBy>
  <cp:revision>43</cp:revision>
  <dcterms:created xsi:type="dcterms:W3CDTF">2015-05-20T12:02:58Z</dcterms:created>
  <dcterms:modified xsi:type="dcterms:W3CDTF">2021-11-11T16:02:47Z</dcterms:modified>
</cp:coreProperties>
</file>