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charts/colors1.xml" ContentType="application/vnd.ms-office.chartcolorstyle+xml"/>
  <Override PartName="/ppt/diagrams/layout2.xml" ContentType="application/vnd.openxmlformats-officedocument.drawingml.diagram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9" r:id="rId2"/>
    <p:sldId id="304" r:id="rId3"/>
    <p:sldId id="258" r:id="rId4"/>
    <p:sldId id="271" r:id="rId5"/>
    <p:sldId id="275" r:id="rId6"/>
    <p:sldId id="276" r:id="rId7"/>
    <p:sldId id="277" r:id="rId8"/>
    <p:sldId id="291" r:id="rId9"/>
    <p:sldId id="289" r:id="rId10"/>
    <p:sldId id="274" r:id="rId11"/>
    <p:sldId id="296" r:id="rId12"/>
    <p:sldId id="293" r:id="rId13"/>
    <p:sldId id="297" r:id="rId14"/>
    <p:sldId id="294" r:id="rId15"/>
    <p:sldId id="298" r:id="rId16"/>
    <p:sldId id="288" r:id="rId17"/>
    <p:sldId id="299" r:id="rId18"/>
    <p:sldId id="272" r:id="rId19"/>
    <p:sldId id="302" r:id="rId20"/>
    <p:sldId id="300" r:id="rId21"/>
    <p:sldId id="273" r:id="rId22"/>
    <p:sldId id="305" r:id="rId23"/>
    <p:sldId id="301" r:id="rId24"/>
    <p:sldId id="303" r:id="rId25"/>
    <p:sldId id="264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59595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3"/>
    <p:restoredTop sz="94643"/>
  </p:normalViewPr>
  <p:slideViewPr>
    <p:cSldViewPr snapToGrid="0" snapToObjects="1">
      <p:cViewPr varScale="1">
        <p:scale>
          <a:sx n="73" d="100"/>
          <a:sy n="73" d="100"/>
        </p:scale>
        <p:origin x="-42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bert Tjatji" userId="9dba5ebf-1e20-46a9-9855-c63e085842e4" providerId="ADAL" clId="{6C4A87A5-9FC5-438C-AFB4-717157C9D589}"/>
    <pc:docChg chg="custSel addSld modSld">
      <pc:chgData name="Albert Tjatji" userId="9dba5ebf-1e20-46a9-9855-c63e085842e4" providerId="ADAL" clId="{6C4A87A5-9FC5-438C-AFB4-717157C9D589}" dt="2021-09-15T08:24:56.768" v="422" actId="207"/>
      <pc:docMkLst>
        <pc:docMk/>
      </pc:docMkLst>
      <pc:sldChg chg="modSp mod">
        <pc:chgData name="Albert Tjatji" userId="9dba5ebf-1e20-46a9-9855-c63e085842e4" providerId="ADAL" clId="{6C4A87A5-9FC5-438C-AFB4-717157C9D589}" dt="2021-09-15T08:03:47.416" v="62" actId="20577"/>
        <pc:sldMkLst>
          <pc:docMk/>
          <pc:sldMk cId="3365156945" sldId="303"/>
        </pc:sldMkLst>
        <pc:spChg chg="mod">
          <ac:chgData name="Albert Tjatji" userId="9dba5ebf-1e20-46a9-9855-c63e085842e4" providerId="ADAL" clId="{6C4A87A5-9FC5-438C-AFB4-717157C9D589}" dt="2021-09-15T08:03:47.416" v="62" actId="20577"/>
          <ac:spMkLst>
            <pc:docMk/>
            <pc:sldMk cId="3365156945" sldId="303"/>
            <ac:spMk id="3" creationId="{8ABCF991-11D6-4559-9C58-482CA2CD4FE9}"/>
          </ac:spMkLst>
        </pc:spChg>
      </pc:sldChg>
      <pc:sldChg chg="addSp delSp modSp new mod">
        <pc:chgData name="Albert Tjatji" userId="9dba5ebf-1e20-46a9-9855-c63e085842e4" providerId="ADAL" clId="{6C4A87A5-9FC5-438C-AFB4-717157C9D589}" dt="2021-09-15T08:24:56.768" v="422" actId="207"/>
        <pc:sldMkLst>
          <pc:docMk/>
          <pc:sldMk cId="2317693305" sldId="305"/>
        </pc:sldMkLst>
        <pc:spChg chg="mod">
          <ac:chgData name="Albert Tjatji" userId="9dba5ebf-1e20-46a9-9855-c63e085842e4" providerId="ADAL" clId="{6C4A87A5-9FC5-438C-AFB4-717157C9D589}" dt="2021-09-15T08:07:04.597" v="90" actId="14100"/>
          <ac:spMkLst>
            <pc:docMk/>
            <pc:sldMk cId="2317693305" sldId="305"/>
            <ac:spMk id="2" creationId="{8F5D29E7-7234-4E8D-AD47-13F795902BEF}"/>
          </ac:spMkLst>
        </pc:spChg>
        <pc:spChg chg="del">
          <ac:chgData name="Albert Tjatji" userId="9dba5ebf-1e20-46a9-9855-c63e085842e4" providerId="ADAL" clId="{6C4A87A5-9FC5-438C-AFB4-717157C9D589}" dt="2021-09-15T08:06:33.829" v="64" actId="478"/>
          <ac:spMkLst>
            <pc:docMk/>
            <pc:sldMk cId="2317693305" sldId="305"/>
            <ac:spMk id="3" creationId="{6ED15450-2B6A-4EAA-BCA3-CB23AA8DE1A9}"/>
          </ac:spMkLst>
        </pc:spChg>
        <pc:graphicFrameChg chg="add mod modGraphic">
          <ac:chgData name="Albert Tjatji" userId="9dba5ebf-1e20-46a9-9855-c63e085842e4" providerId="ADAL" clId="{6C4A87A5-9FC5-438C-AFB4-717157C9D589}" dt="2021-09-15T08:24:56.768" v="422" actId="207"/>
          <ac:graphicFrameMkLst>
            <pc:docMk/>
            <pc:sldMk cId="2317693305" sldId="305"/>
            <ac:graphicFrameMk id="5" creationId="{DAAB423C-2F13-4062-B7C1-6A3C3071A1E2}"/>
          </ac:graphicFrameMkLst>
        </pc:graphicFrameChg>
        <pc:picChg chg="add del mod">
          <ac:chgData name="Albert Tjatji" userId="9dba5ebf-1e20-46a9-9855-c63e085842e4" providerId="ADAL" clId="{6C4A87A5-9FC5-438C-AFB4-717157C9D589}" dt="2021-09-15T08:07:12.660" v="91" actId="478"/>
          <ac:picMkLst>
            <pc:docMk/>
            <pc:sldMk cId="2317693305" sldId="305"/>
            <ac:picMk id="4" creationId="{8745A383-C2BA-4B5B-8CDF-F63F43F12B21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Office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style val="4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pPr>
            <a:r>
              <a:rPr lang="en-ZA" sz="1200">
                <a:latin typeface="Arial" panose="020B0604020202020204" pitchFamily="34" charset="0"/>
                <a:cs typeface="Arial" panose="020B0604020202020204" pitchFamily="34" charset="0"/>
              </a:rPr>
              <a:t>COMPARISON OF 2016/17 TO</a:t>
            </a:r>
            <a:r>
              <a:rPr lang="en-ZA" sz="1200" baseline="0">
                <a:latin typeface="Arial" panose="020B0604020202020204" pitchFamily="34" charset="0"/>
                <a:cs typeface="Arial" panose="020B0604020202020204" pitchFamily="34" charset="0"/>
              </a:rPr>
              <a:t> 2020/21 F</a:t>
            </a:r>
            <a:r>
              <a:rPr lang="en-ZA" sz="1200">
                <a:latin typeface="Arial" panose="020B0604020202020204" pitchFamily="34" charset="0"/>
                <a:cs typeface="Arial" panose="020B0604020202020204" pitchFamily="34" charset="0"/>
              </a:rPr>
              <a:t>INANCIAL YEARS</a:t>
            </a:r>
            <a:r>
              <a:rPr lang="en-ZA" sz="1200" baseline="0">
                <a:latin typeface="Arial" panose="020B0604020202020204" pitchFamily="34" charset="0"/>
                <a:cs typeface="Arial" panose="020B0604020202020204" pitchFamily="34" charset="0"/>
              </a:rPr>
              <a:t> ANNUAL CUMULATIVE TARGETS PERFORMANCE</a:t>
            </a:r>
            <a:endParaRPr lang="en-ZA" sz="120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11845566506983832"/>
          <c:y val="2.1457226383287457E-2"/>
        </c:manualLayout>
      </c:layout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dPt>
            <c:idx val="0"/>
            <c:spPr>
              <a:solidFill>
                <a:srgbClr val="59595B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6B15-45A4-AC2C-30D53676197F}"/>
              </c:ext>
            </c:extLst>
          </c:dPt>
          <c:dPt>
            <c:idx val="1"/>
            <c:spPr>
              <a:solidFill>
                <a:srgbClr val="59595B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B15-45A4-AC2C-30D53676197F}"/>
              </c:ext>
            </c:extLst>
          </c:dPt>
          <c:dPt>
            <c:idx val="2"/>
            <c:spPr>
              <a:solidFill>
                <a:srgbClr val="59595B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6B15-45A4-AC2C-30D53676197F}"/>
              </c:ext>
            </c:extLst>
          </c:dPt>
          <c:dPt>
            <c:idx val="3"/>
            <c:spPr>
              <a:solidFill>
                <a:srgbClr val="59595B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B15-45A4-AC2C-30D53676197F}"/>
              </c:ext>
            </c:extLst>
          </c:dPt>
          <c:dPt>
            <c:idx val="4"/>
            <c:extLst xmlns:c16r2="http://schemas.microsoft.com/office/drawing/2015/06/chart">
              <c:ext xmlns:c16="http://schemas.microsoft.com/office/drawing/2014/chart" uri="{C3380CC4-5D6E-409C-BE32-E72D297353CC}">
                <c16:uniqueId val="{00000001-93EB-4D61-BFB4-9ECC510FE670}"/>
              </c:ext>
            </c:extLst>
          </c:dPt>
          <c:dLbls>
            <c:spPr>
              <a:noFill/>
              <a:ln w="25400"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Sheet1!$A$49:$A$53</c:f>
              <c:strCache>
                <c:ptCount val="5"/>
                <c:pt idx="0">
                  <c:v>2016/17</c:v>
                </c:pt>
                <c:pt idx="1">
                  <c:v>2017/18</c:v>
                </c:pt>
                <c:pt idx="2">
                  <c:v>2018/19</c:v>
                </c:pt>
                <c:pt idx="3">
                  <c:v>2019/20</c:v>
                </c:pt>
                <c:pt idx="4">
                  <c:v>2020/21</c:v>
                </c:pt>
              </c:strCache>
            </c:strRef>
          </c:cat>
          <c:val>
            <c:numRef>
              <c:f>Sheet1!$B$49:$B$53</c:f>
              <c:numCache>
                <c:formatCode>0%</c:formatCode>
                <c:ptCount val="5"/>
                <c:pt idx="0">
                  <c:v>0.89000000000000012</c:v>
                </c:pt>
                <c:pt idx="1">
                  <c:v>0.72000000000000008</c:v>
                </c:pt>
                <c:pt idx="2">
                  <c:v>1</c:v>
                </c:pt>
                <c:pt idx="3">
                  <c:v>0.94000000000000006</c:v>
                </c:pt>
                <c:pt idx="4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3EB-4D61-BFB4-9ECC510FE670}"/>
            </c:ext>
          </c:extLst>
        </c:ser>
        <c:dLbls/>
        <c:axId val="96642560"/>
        <c:axId val="96644096"/>
      </c:barChart>
      <c:catAx>
        <c:axId val="9664256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96644096"/>
        <c:crosses val="autoZero"/>
        <c:auto val="1"/>
        <c:lblAlgn val="ctr"/>
        <c:lblOffset val="100"/>
      </c:catAx>
      <c:valAx>
        <c:axId val="96644096"/>
        <c:scaling>
          <c:orientation val="minMax"/>
        </c:scaling>
        <c:axPos val="l"/>
        <c:numFmt formatCode="0%" sourceLinked="1"/>
        <c:maj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96642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 w="6350" cap="flat" cmpd="sng" algn="ctr">
      <a:solidFill>
        <a:schemeClr val="tx1"/>
      </a:solidFill>
      <a:prstDash val="solid"/>
      <a:miter lim="800000"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style val="6"/>
  <c:chart>
    <c:autoTitleDeleted val="1"/>
    <c:plotArea>
      <c:layout/>
      <c:barChart>
        <c:barDir val="bar"/>
        <c:grouping val="clustered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dPt>
            <c:idx val="1"/>
            <c:spPr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B68-42E0-9C31-DFEA6F5E532C}"/>
              </c:ext>
            </c:extLst>
          </c:dPt>
          <c:dPt>
            <c:idx val="3"/>
            <c:spPr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B68-42E0-9C31-DFEA6F5E532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baseline="0">
                    <a:solidFill>
                      <a:schemeClr val="tx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Sheet3!$D$5:$D$9</c:f>
              <c:strCache>
                <c:ptCount val="5"/>
                <c:pt idx="0">
                  <c:v>2016/17</c:v>
                </c:pt>
                <c:pt idx="1">
                  <c:v>2017/18</c:v>
                </c:pt>
                <c:pt idx="2">
                  <c:v>2018/19</c:v>
                </c:pt>
                <c:pt idx="3">
                  <c:v>2019/20</c:v>
                </c:pt>
                <c:pt idx="4">
                  <c:v>2020/21</c:v>
                </c:pt>
              </c:strCache>
            </c:strRef>
          </c:cat>
          <c:val>
            <c:numRef>
              <c:f>Sheet3!$E$5:$E$9</c:f>
              <c:numCache>
                <c:formatCode>0%</c:formatCode>
                <c:ptCount val="5"/>
                <c:pt idx="0">
                  <c:v>0.34</c:v>
                </c:pt>
                <c:pt idx="1">
                  <c:v>0.11</c:v>
                </c:pt>
                <c:pt idx="2">
                  <c:v>0.19</c:v>
                </c:pt>
                <c:pt idx="3">
                  <c:v>0.16</c:v>
                </c:pt>
                <c:pt idx="4">
                  <c:v>0.12000000000000001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9B68-42E0-9C31-DFEA6F5E532C}"/>
            </c:ext>
          </c:extLst>
        </c:ser>
        <c:dLbls>
          <c:showVal val="1"/>
        </c:dLbls>
        <c:gapWidth val="6"/>
        <c:axId val="100321920"/>
        <c:axId val="100323712"/>
      </c:barChart>
      <c:catAx>
        <c:axId val="100321920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baseline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0323712"/>
        <c:crosses val="autoZero"/>
        <c:auto val="1"/>
        <c:lblAlgn val="ctr"/>
        <c:lblOffset val="100"/>
      </c:catAx>
      <c:valAx>
        <c:axId val="100323712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tickLblPos val="none"/>
        <c:crossAx val="100321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2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41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E8BD1E-C195-4CF4-A0CC-D8E0393E2C70}" type="doc">
      <dgm:prSet loTypeId="urn:microsoft.com/office/officeart/2005/8/layout/chevron2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094526B0-7DF7-40A1-9B14-E8A41E4BDFD3}">
      <dgm:prSet phldrT="[Text]"/>
      <dgm:spPr/>
      <dgm:t>
        <a:bodyPr/>
        <a:lstStyle/>
        <a:p>
          <a:r>
            <a:rPr lang="en-US" dirty="0"/>
            <a:t>1</a:t>
          </a:r>
        </a:p>
      </dgm:t>
    </dgm:pt>
    <dgm:pt modelId="{7F10AAB6-F924-4D37-A7F2-D1F2397DE8DA}" type="parTrans" cxnId="{1E229676-EF85-48DD-98FC-597BE367BA40}">
      <dgm:prSet/>
      <dgm:spPr/>
      <dgm:t>
        <a:bodyPr/>
        <a:lstStyle/>
        <a:p>
          <a:endParaRPr lang="en-US"/>
        </a:p>
      </dgm:t>
    </dgm:pt>
    <dgm:pt modelId="{E06FA119-E512-4C5D-A461-BEEBD9ECF6C3}" type="sibTrans" cxnId="{1E229676-EF85-48DD-98FC-597BE367BA40}">
      <dgm:prSet/>
      <dgm:spPr/>
      <dgm:t>
        <a:bodyPr/>
        <a:lstStyle/>
        <a:p>
          <a:endParaRPr lang="en-US"/>
        </a:p>
      </dgm:t>
    </dgm:pt>
    <dgm:pt modelId="{1BF0E77F-54AB-4823-8B67-FF30DBBB9D7D}">
      <dgm:prSet phldrT="[Text]"/>
      <dgm:spPr/>
      <dgm:t>
        <a:bodyPr/>
        <a:lstStyle/>
        <a:p>
          <a:pPr>
            <a:buFontTx/>
            <a:buNone/>
          </a:pPr>
          <a:r>
            <a:rPr lang="en-US" dirty="0"/>
            <a:t>Strategic focus</a:t>
          </a:r>
        </a:p>
      </dgm:t>
    </dgm:pt>
    <dgm:pt modelId="{19B2AA77-1FF8-444C-BF57-41C184C3DAB5}" type="parTrans" cxnId="{7F50D728-9ABD-4E91-82A6-25D404BEF4C8}">
      <dgm:prSet/>
      <dgm:spPr/>
      <dgm:t>
        <a:bodyPr/>
        <a:lstStyle/>
        <a:p>
          <a:endParaRPr lang="en-US"/>
        </a:p>
      </dgm:t>
    </dgm:pt>
    <dgm:pt modelId="{DB55692D-85AC-406B-A25E-2B3288F57920}" type="sibTrans" cxnId="{7F50D728-9ABD-4E91-82A6-25D404BEF4C8}">
      <dgm:prSet/>
      <dgm:spPr/>
      <dgm:t>
        <a:bodyPr/>
        <a:lstStyle/>
        <a:p>
          <a:endParaRPr lang="en-US"/>
        </a:p>
      </dgm:t>
    </dgm:pt>
    <dgm:pt modelId="{1967A369-6B3F-4B9C-B5B5-C68188F4499D}">
      <dgm:prSet phldrT="[Text]"/>
      <dgm:spPr/>
      <dgm:t>
        <a:bodyPr/>
        <a:lstStyle/>
        <a:p>
          <a:r>
            <a:rPr lang="en-US" dirty="0"/>
            <a:t>3</a:t>
          </a:r>
        </a:p>
      </dgm:t>
    </dgm:pt>
    <dgm:pt modelId="{4E93A329-967A-4F61-9481-1C9F420D2385}" type="parTrans" cxnId="{709C5D9E-2689-4303-8635-9F7D8F49A33A}">
      <dgm:prSet/>
      <dgm:spPr/>
      <dgm:t>
        <a:bodyPr/>
        <a:lstStyle/>
        <a:p>
          <a:endParaRPr lang="en-US"/>
        </a:p>
      </dgm:t>
    </dgm:pt>
    <dgm:pt modelId="{F745D6C0-1840-4067-894B-6923EA799475}" type="sibTrans" cxnId="{709C5D9E-2689-4303-8635-9F7D8F49A33A}">
      <dgm:prSet/>
      <dgm:spPr/>
      <dgm:t>
        <a:bodyPr/>
        <a:lstStyle/>
        <a:p>
          <a:endParaRPr lang="en-US"/>
        </a:p>
      </dgm:t>
    </dgm:pt>
    <dgm:pt modelId="{17D49F8F-857C-4FD0-A2A1-765C9FDD937E}">
      <dgm:prSet phldrT="[Text]"/>
      <dgm:spPr/>
      <dgm:t>
        <a:bodyPr/>
        <a:lstStyle/>
        <a:p>
          <a:pPr>
            <a:buFontTx/>
            <a:buNone/>
          </a:pPr>
          <a:r>
            <a:rPr lang="en-US"/>
            <a:t>2020/21 Performance Highlights</a:t>
          </a:r>
          <a:endParaRPr lang="en-US" dirty="0"/>
        </a:p>
      </dgm:t>
    </dgm:pt>
    <dgm:pt modelId="{2663FFAF-DAC6-47E8-9AC9-3E4A42D20D33}" type="parTrans" cxnId="{F9F9D271-F0DC-4627-BEE7-35F7D5C013C1}">
      <dgm:prSet/>
      <dgm:spPr/>
      <dgm:t>
        <a:bodyPr/>
        <a:lstStyle/>
        <a:p>
          <a:endParaRPr lang="en-US"/>
        </a:p>
      </dgm:t>
    </dgm:pt>
    <dgm:pt modelId="{FB51D532-23D7-404B-B5F4-F8BF74582A69}" type="sibTrans" cxnId="{F9F9D271-F0DC-4627-BEE7-35F7D5C013C1}">
      <dgm:prSet/>
      <dgm:spPr/>
      <dgm:t>
        <a:bodyPr/>
        <a:lstStyle/>
        <a:p>
          <a:endParaRPr lang="en-US"/>
        </a:p>
      </dgm:t>
    </dgm:pt>
    <dgm:pt modelId="{FBC3577E-8BF5-4BF5-88B9-6BECF35ABD72}">
      <dgm:prSet phldrT="[Text]"/>
      <dgm:spPr/>
      <dgm:t>
        <a:bodyPr/>
        <a:lstStyle/>
        <a:p>
          <a:r>
            <a:rPr lang="en-US" dirty="0"/>
            <a:t>4</a:t>
          </a:r>
        </a:p>
      </dgm:t>
    </dgm:pt>
    <dgm:pt modelId="{F5F29B1C-32AB-4EC4-96B2-8FFF86D85305}" type="parTrans" cxnId="{904A616D-74E0-406B-8FD4-01DDB75484B5}">
      <dgm:prSet/>
      <dgm:spPr/>
      <dgm:t>
        <a:bodyPr/>
        <a:lstStyle/>
        <a:p>
          <a:endParaRPr lang="en-US"/>
        </a:p>
      </dgm:t>
    </dgm:pt>
    <dgm:pt modelId="{45EF9463-7807-413A-B6E1-7EF3F8774F7D}" type="sibTrans" cxnId="{904A616D-74E0-406B-8FD4-01DDB75484B5}">
      <dgm:prSet/>
      <dgm:spPr/>
      <dgm:t>
        <a:bodyPr/>
        <a:lstStyle/>
        <a:p>
          <a:endParaRPr lang="en-US"/>
        </a:p>
      </dgm:t>
    </dgm:pt>
    <dgm:pt modelId="{5F8FC023-9CCE-4C05-A543-650FE5EA1478}">
      <dgm:prSet phldrT="[Text]"/>
      <dgm:spPr/>
      <dgm:t>
        <a:bodyPr/>
        <a:lstStyle/>
        <a:p>
          <a:pPr>
            <a:buFontTx/>
            <a:buNone/>
          </a:pPr>
          <a:r>
            <a:rPr lang="en-US" dirty="0"/>
            <a:t>RSR Contribution to government priorities</a:t>
          </a:r>
        </a:p>
      </dgm:t>
    </dgm:pt>
    <dgm:pt modelId="{FC2A3C74-170C-49B6-859F-950D28869552}" type="parTrans" cxnId="{2F004A9D-BBE0-407F-BC08-82DCD593C998}">
      <dgm:prSet/>
      <dgm:spPr/>
      <dgm:t>
        <a:bodyPr/>
        <a:lstStyle/>
        <a:p>
          <a:endParaRPr lang="en-US"/>
        </a:p>
      </dgm:t>
    </dgm:pt>
    <dgm:pt modelId="{6E0515EF-B8DA-4BA0-A2D3-4D7024F68C26}" type="sibTrans" cxnId="{2F004A9D-BBE0-407F-BC08-82DCD593C998}">
      <dgm:prSet/>
      <dgm:spPr/>
      <dgm:t>
        <a:bodyPr/>
        <a:lstStyle/>
        <a:p>
          <a:endParaRPr lang="en-US"/>
        </a:p>
      </dgm:t>
    </dgm:pt>
    <dgm:pt modelId="{8A7B8CD9-EC84-4DA0-AD95-FEBA4CC85144}">
      <dgm:prSet phldrT="[Text]"/>
      <dgm:spPr/>
      <dgm:t>
        <a:bodyPr/>
        <a:lstStyle/>
        <a:p>
          <a:r>
            <a:rPr lang="en-US" dirty="0"/>
            <a:t>5</a:t>
          </a:r>
        </a:p>
      </dgm:t>
    </dgm:pt>
    <dgm:pt modelId="{1A0C8AAC-0EB8-4510-9AB1-7CAD418FB7B2}" type="parTrans" cxnId="{25F0732D-E9DE-4B16-886B-E07F1EA53146}">
      <dgm:prSet/>
      <dgm:spPr/>
      <dgm:t>
        <a:bodyPr/>
        <a:lstStyle/>
        <a:p>
          <a:endParaRPr lang="en-US"/>
        </a:p>
      </dgm:t>
    </dgm:pt>
    <dgm:pt modelId="{FB643DD4-3F9B-4DCF-8D2A-1C022E7C5A4B}" type="sibTrans" cxnId="{25F0732D-E9DE-4B16-886B-E07F1EA53146}">
      <dgm:prSet/>
      <dgm:spPr/>
      <dgm:t>
        <a:bodyPr/>
        <a:lstStyle/>
        <a:p>
          <a:endParaRPr lang="en-US"/>
        </a:p>
      </dgm:t>
    </dgm:pt>
    <dgm:pt modelId="{4A34413A-0565-49B4-BF20-EFE4E49DA37A}">
      <dgm:prSet phldrT="[Text]"/>
      <dgm:spPr/>
      <dgm:t>
        <a:bodyPr/>
        <a:lstStyle/>
        <a:p>
          <a:r>
            <a:rPr lang="en-US" dirty="0"/>
            <a:t>2</a:t>
          </a:r>
        </a:p>
      </dgm:t>
    </dgm:pt>
    <dgm:pt modelId="{5D8607B3-9DEC-4643-A49A-AFC458379F3A}" type="parTrans" cxnId="{7143E0A3-384F-4874-9F59-AA0B98A42BA2}">
      <dgm:prSet/>
      <dgm:spPr/>
      <dgm:t>
        <a:bodyPr/>
        <a:lstStyle/>
        <a:p>
          <a:endParaRPr lang="en-US"/>
        </a:p>
      </dgm:t>
    </dgm:pt>
    <dgm:pt modelId="{C0A6F062-3388-4668-9772-BD05C0EA088B}" type="sibTrans" cxnId="{7143E0A3-384F-4874-9F59-AA0B98A42BA2}">
      <dgm:prSet/>
      <dgm:spPr/>
      <dgm:t>
        <a:bodyPr/>
        <a:lstStyle/>
        <a:p>
          <a:endParaRPr lang="en-US"/>
        </a:p>
      </dgm:t>
    </dgm:pt>
    <dgm:pt modelId="{64E05180-75B3-499A-BBAD-015F456661AD}">
      <dgm:prSet phldrT="[Text]"/>
      <dgm:spPr/>
      <dgm:t>
        <a:bodyPr/>
        <a:lstStyle/>
        <a:p>
          <a:pPr>
            <a:buFontTx/>
            <a:buNone/>
          </a:pPr>
          <a:r>
            <a:rPr lang="en-US" dirty="0"/>
            <a:t>Strategic drivers</a:t>
          </a:r>
        </a:p>
      </dgm:t>
    </dgm:pt>
    <dgm:pt modelId="{247714EE-BA5F-4BAD-98F5-46C85A3376FB}" type="parTrans" cxnId="{85287729-7AC7-41C7-950E-87A39FBC943E}">
      <dgm:prSet/>
      <dgm:spPr/>
      <dgm:t>
        <a:bodyPr/>
        <a:lstStyle/>
        <a:p>
          <a:endParaRPr lang="en-US"/>
        </a:p>
      </dgm:t>
    </dgm:pt>
    <dgm:pt modelId="{ABE28977-24C3-478A-80AC-CE0C0B06BDC8}" type="sibTrans" cxnId="{85287729-7AC7-41C7-950E-87A39FBC943E}">
      <dgm:prSet/>
      <dgm:spPr/>
      <dgm:t>
        <a:bodyPr/>
        <a:lstStyle/>
        <a:p>
          <a:endParaRPr lang="en-US"/>
        </a:p>
      </dgm:t>
    </dgm:pt>
    <dgm:pt modelId="{51539090-1A4C-417F-AAA0-3A175964FE9F}">
      <dgm:prSet/>
      <dgm:spPr/>
      <dgm:t>
        <a:bodyPr/>
        <a:lstStyle/>
        <a:p>
          <a:pPr>
            <a:buFontTx/>
            <a:buNone/>
          </a:pPr>
          <a:r>
            <a:rPr lang="en-US" dirty="0"/>
            <a:t>Human Resource</a:t>
          </a:r>
        </a:p>
      </dgm:t>
    </dgm:pt>
    <dgm:pt modelId="{67D47F2B-3A82-4B5F-AA04-20CBE928F25E}" type="parTrans" cxnId="{B5BB9FAF-1F07-44C0-82C3-2219CFCC172C}">
      <dgm:prSet/>
      <dgm:spPr/>
      <dgm:t>
        <a:bodyPr/>
        <a:lstStyle/>
        <a:p>
          <a:endParaRPr lang="en-US"/>
        </a:p>
      </dgm:t>
    </dgm:pt>
    <dgm:pt modelId="{E3988383-C053-47D2-BDD1-3058A89367A0}" type="sibTrans" cxnId="{B5BB9FAF-1F07-44C0-82C3-2219CFCC172C}">
      <dgm:prSet/>
      <dgm:spPr/>
      <dgm:t>
        <a:bodyPr/>
        <a:lstStyle/>
        <a:p>
          <a:endParaRPr lang="en-US"/>
        </a:p>
      </dgm:t>
    </dgm:pt>
    <dgm:pt modelId="{33C19B07-B0D8-410D-A3DB-87605665ED4B}" type="pres">
      <dgm:prSet presAssocID="{39E8BD1E-C195-4CF4-A0CC-D8E0393E2C7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6961E0E-B7C9-454F-ABEE-61BC4B751682}" type="pres">
      <dgm:prSet presAssocID="{094526B0-7DF7-40A1-9B14-E8A41E4BDFD3}" presName="composite" presStyleCnt="0"/>
      <dgm:spPr/>
    </dgm:pt>
    <dgm:pt modelId="{B0F7F3D4-3808-4FEC-8F85-AEA4F049C42A}" type="pres">
      <dgm:prSet presAssocID="{094526B0-7DF7-40A1-9B14-E8A41E4BDFD3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6E48D2-D76C-4DF0-A9B8-F9674DC90577}" type="pres">
      <dgm:prSet presAssocID="{094526B0-7DF7-40A1-9B14-E8A41E4BDFD3}" presName="descendantText" presStyleLbl="alignAcc1" presStyleIdx="0" presStyleCnt="5" custLinFactNeighborX="-213" custLinFactNeighborY="-2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F16121-0413-4CA0-9A6E-D28CDDB718A3}" type="pres">
      <dgm:prSet presAssocID="{E06FA119-E512-4C5D-A461-BEEBD9ECF6C3}" presName="sp" presStyleCnt="0"/>
      <dgm:spPr/>
    </dgm:pt>
    <dgm:pt modelId="{69B9D60B-7E00-4BAE-97F8-7E8223572701}" type="pres">
      <dgm:prSet presAssocID="{4A34413A-0565-49B4-BF20-EFE4E49DA37A}" presName="composite" presStyleCnt="0"/>
      <dgm:spPr/>
    </dgm:pt>
    <dgm:pt modelId="{5D41A919-6CAF-4DE3-A5CB-F4BDB85674D0}" type="pres">
      <dgm:prSet presAssocID="{4A34413A-0565-49B4-BF20-EFE4E49DA37A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1A35F8-30A6-4DAD-A78E-820398F98C31}" type="pres">
      <dgm:prSet presAssocID="{4A34413A-0565-49B4-BF20-EFE4E49DA37A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E1B462-FE20-4CA0-B0F9-F838CFC2BEC2}" type="pres">
      <dgm:prSet presAssocID="{C0A6F062-3388-4668-9772-BD05C0EA088B}" presName="sp" presStyleCnt="0"/>
      <dgm:spPr/>
    </dgm:pt>
    <dgm:pt modelId="{55037D99-0D48-4E12-A6FD-501B2D1C9A97}" type="pres">
      <dgm:prSet presAssocID="{1967A369-6B3F-4B9C-B5B5-C68188F4499D}" presName="composite" presStyleCnt="0"/>
      <dgm:spPr/>
    </dgm:pt>
    <dgm:pt modelId="{7B767F54-6855-4443-AC1E-6AC08559CFFC}" type="pres">
      <dgm:prSet presAssocID="{1967A369-6B3F-4B9C-B5B5-C68188F4499D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035E83-3515-4480-B1F3-DFCE86DE349C}" type="pres">
      <dgm:prSet presAssocID="{1967A369-6B3F-4B9C-B5B5-C68188F4499D}" presName="descendantText" presStyleLbl="alignAcc1" presStyleIdx="2" presStyleCnt="5" custLinFactNeighborX="-2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A7FFE6-B33D-4451-BEEF-372728B82C82}" type="pres">
      <dgm:prSet presAssocID="{F745D6C0-1840-4067-894B-6923EA799475}" presName="sp" presStyleCnt="0"/>
      <dgm:spPr/>
    </dgm:pt>
    <dgm:pt modelId="{B14BF27C-B2E2-4CF9-AB06-77170A8CAA9A}" type="pres">
      <dgm:prSet presAssocID="{FBC3577E-8BF5-4BF5-88B9-6BECF35ABD72}" presName="composite" presStyleCnt="0"/>
      <dgm:spPr/>
    </dgm:pt>
    <dgm:pt modelId="{B2BFE009-4FC7-4E7E-B5B5-D76F7A94B0C4}" type="pres">
      <dgm:prSet presAssocID="{FBC3577E-8BF5-4BF5-88B9-6BECF35ABD72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CFA2ED-1C49-47D4-804B-5C422C867D10}" type="pres">
      <dgm:prSet presAssocID="{FBC3577E-8BF5-4BF5-88B9-6BECF35ABD72}" presName="descendantText" presStyleLbl="alignAcc1" presStyleIdx="3" presStyleCnt="5" custLinFactNeighborX="-2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AA0364-BA68-41C9-B9AA-794ACCDA1AC1}" type="pres">
      <dgm:prSet presAssocID="{45EF9463-7807-413A-B6E1-7EF3F8774F7D}" presName="sp" presStyleCnt="0"/>
      <dgm:spPr/>
    </dgm:pt>
    <dgm:pt modelId="{342F2A06-48B6-4DA2-9737-12674F9ACA8A}" type="pres">
      <dgm:prSet presAssocID="{8A7B8CD9-EC84-4DA0-AD95-FEBA4CC85144}" presName="composite" presStyleCnt="0"/>
      <dgm:spPr/>
    </dgm:pt>
    <dgm:pt modelId="{6C26E983-F0D2-4BAE-B349-D4F1D26B90E2}" type="pres">
      <dgm:prSet presAssocID="{8A7B8CD9-EC84-4DA0-AD95-FEBA4CC85144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F24221-4229-4743-9C2E-FFC197476975}" type="pres">
      <dgm:prSet presAssocID="{8A7B8CD9-EC84-4DA0-AD95-FEBA4CC85144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04A616D-74E0-406B-8FD4-01DDB75484B5}" srcId="{39E8BD1E-C195-4CF4-A0CC-D8E0393E2C70}" destId="{FBC3577E-8BF5-4BF5-88B9-6BECF35ABD72}" srcOrd="3" destOrd="0" parTransId="{F5F29B1C-32AB-4EC4-96B2-8FFF86D85305}" sibTransId="{45EF9463-7807-413A-B6E1-7EF3F8774F7D}"/>
    <dgm:cxn modelId="{CAA8D870-42A1-4DB1-B7FA-2BB597A92A5F}" type="presOf" srcId="{FBC3577E-8BF5-4BF5-88B9-6BECF35ABD72}" destId="{B2BFE009-4FC7-4E7E-B5B5-D76F7A94B0C4}" srcOrd="0" destOrd="0" presId="urn:microsoft.com/office/officeart/2005/8/layout/chevron2"/>
    <dgm:cxn modelId="{4C0B5974-46FD-46DE-ACAB-7F9492E34C57}" type="presOf" srcId="{8A7B8CD9-EC84-4DA0-AD95-FEBA4CC85144}" destId="{6C26E983-F0D2-4BAE-B349-D4F1D26B90E2}" srcOrd="0" destOrd="0" presId="urn:microsoft.com/office/officeart/2005/8/layout/chevron2"/>
    <dgm:cxn modelId="{EB053065-9D52-490D-B05A-D13D9679D5EF}" type="presOf" srcId="{1BF0E77F-54AB-4823-8B67-FF30DBBB9D7D}" destId="{916E48D2-D76C-4DF0-A9B8-F9674DC90577}" srcOrd="0" destOrd="0" presId="urn:microsoft.com/office/officeart/2005/8/layout/chevron2"/>
    <dgm:cxn modelId="{7F50D728-9ABD-4E91-82A6-25D404BEF4C8}" srcId="{094526B0-7DF7-40A1-9B14-E8A41E4BDFD3}" destId="{1BF0E77F-54AB-4823-8B67-FF30DBBB9D7D}" srcOrd="0" destOrd="0" parTransId="{19B2AA77-1FF8-444C-BF57-41C184C3DAB5}" sibTransId="{DB55692D-85AC-406B-A25E-2B3288F57920}"/>
    <dgm:cxn modelId="{1E229676-EF85-48DD-98FC-597BE367BA40}" srcId="{39E8BD1E-C195-4CF4-A0CC-D8E0393E2C70}" destId="{094526B0-7DF7-40A1-9B14-E8A41E4BDFD3}" srcOrd="0" destOrd="0" parTransId="{7F10AAB6-F924-4D37-A7F2-D1F2397DE8DA}" sibTransId="{E06FA119-E512-4C5D-A461-BEEBD9ECF6C3}"/>
    <dgm:cxn modelId="{7143E0A3-384F-4874-9F59-AA0B98A42BA2}" srcId="{39E8BD1E-C195-4CF4-A0CC-D8E0393E2C70}" destId="{4A34413A-0565-49B4-BF20-EFE4E49DA37A}" srcOrd="1" destOrd="0" parTransId="{5D8607B3-9DEC-4643-A49A-AFC458379F3A}" sibTransId="{C0A6F062-3388-4668-9772-BD05C0EA088B}"/>
    <dgm:cxn modelId="{9D081AF9-CE08-45C9-8BAF-B0C5B129AD59}" type="presOf" srcId="{094526B0-7DF7-40A1-9B14-E8A41E4BDFD3}" destId="{B0F7F3D4-3808-4FEC-8F85-AEA4F049C42A}" srcOrd="0" destOrd="0" presId="urn:microsoft.com/office/officeart/2005/8/layout/chevron2"/>
    <dgm:cxn modelId="{2F004A9D-BBE0-407F-BC08-82DCD593C998}" srcId="{FBC3577E-8BF5-4BF5-88B9-6BECF35ABD72}" destId="{5F8FC023-9CCE-4C05-A543-650FE5EA1478}" srcOrd="0" destOrd="0" parTransId="{FC2A3C74-170C-49B6-859F-950D28869552}" sibTransId="{6E0515EF-B8DA-4BA0-A2D3-4D7024F68C26}"/>
    <dgm:cxn modelId="{4754DDC6-FFC1-4D33-92E2-2032F9DD12CD}" type="presOf" srcId="{17D49F8F-857C-4FD0-A2A1-765C9FDD937E}" destId="{22035E83-3515-4480-B1F3-DFCE86DE349C}" srcOrd="0" destOrd="0" presId="urn:microsoft.com/office/officeart/2005/8/layout/chevron2"/>
    <dgm:cxn modelId="{A7F85824-06A3-411E-B133-583517641B40}" type="presOf" srcId="{39E8BD1E-C195-4CF4-A0CC-D8E0393E2C70}" destId="{33C19B07-B0D8-410D-A3DB-87605665ED4B}" srcOrd="0" destOrd="0" presId="urn:microsoft.com/office/officeart/2005/8/layout/chevron2"/>
    <dgm:cxn modelId="{5532861B-96F9-4B99-A315-28026B4DE780}" type="presOf" srcId="{5F8FC023-9CCE-4C05-A543-650FE5EA1478}" destId="{E4CFA2ED-1C49-47D4-804B-5C422C867D10}" srcOrd="0" destOrd="0" presId="urn:microsoft.com/office/officeart/2005/8/layout/chevron2"/>
    <dgm:cxn modelId="{F9F9D271-F0DC-4627-BEE7-35F7D5C013C1}" srcId="{1967A369-6B3F-4B9C-B5B5-C68188F4499D}" destId="{17D49F8F-857C-4FD0-A2A1-765C9FDD937E}" srcOrd="0" destOrd="0" parTransId="{2663FFAF-DAC6-47E8-9AC9-3E4A42D20D33}" sibTransId="{FB51D532-23D7-404B-B5F4-F8BF74582A69}"/>
    <dgm:cxn modelId="{E9097487-28B1-435F-BAB5-90838C43D422}" type="presOf" srcId="{64E05180-75B3-499A-BBAD-015F456661AD}" destId="{241A35F8-30A6-4DAD-A78E-820398F98C31}" srcOrd="0" destOrd="0" presId="urn:microsoft.com/office/officeart/2005/8/layout/chevron2"/>
    <dgm:cxn modelId="{85287729-7AC7-41C7-950E-87A39FBC943E}" srcId="{4A34413A-0565-49B4-BF20-EFE4E49DA37A}" destId="{64E05180-75B3-499A-BBAD-015F456661AD}" srcOrd="0" destOrd="0" parTransId="{247714EE-BA5F-4BAD-98F5-46C85A3376FB}" sibTransId="{ABE28977-24C3-478A-80AC-CE0C0B06BDC8}"/>
    <dgm:cxn modelId="{B14D70B2-B951-446B-8D61-790867B4E247}" type="presOf" srcId="{1967A369-6B3F-4B9C-B5B5-C68188F4499D}" destId="{7B767F54-6855-4443-AC1E-6AC08559CFFC}" srcOrd="0" destOrd="0" presId="urn:microsoft.com/office/officeart/2005/8/layout/chevron2"/>
    <dgm:cxn modelId="{709C5D9E-2689-4303-8635-9F7D8F49A33A}" srcId="{39E8BD1E-C195-4CF4-A0CC-D8E0393E2C70}" destId="{1967A369-6B3F-4B9C-B5B5-C68188F4499D}" srcOrd="2" destOrd="0" parTransId="{4E93A329-967A-4F61-9481-1C9F420D2385}" sibTransId="{F745D6C0-1840-4067-894B-6923EA799475}"/>
    <dgm:cxn modelId="{B5BB9FAF-1F07-44C0-82C3-2219CFCC172C}" srcId="{8A7B8CD9-EC84-4DA0-AD95-FEBA4CC85144}" destId="{51539090-1A4C-417F-AAA0-3A175964FE9F}" srcOrd="0" destOrd="0" parTransId="{67D47F2B-3A82-4B5F-AA04-20CBE928F25E}" sibTransId="{E3988383-C053-47D2-BDD1-3058A89367A0}"/>
    <dgm:cxn modelId="{7A095BF7-C87F-436C-A62D-90039C6C8A4A}" type="presOf" srcId="{51539090-1A4C-417F-AAA0-3A175964FE9F}" destId="{FBF24221-4229-4743-9C2E-FFC197476975}" srcOrd="0" destOrd="0" presId="urn:microsoft.com/office/officeart/2005/8/layout/chevron2"/>
    <dgm:cxn modelId="{5B8514CF-16BB-441E-8700-8DC262A62E6F}" type="presOf" srcId="{4A34413A-0565-49B4-BF20-EFE4E49DA37A}" destId="{5D41A919-6CAF-4DE3-A5CB-F4BDB85674D0}" srcOrd="0" destOrd="0" presId="urn:microsoft.com/office/officeart/2005/8/layout/chevron2"/>
    <dgm:cxn modelId="{25F0732D-E9DE-4B16-886B-E07F1EA53146}" srcId="{39E8BD1E-C195-4CF4-A0CC-D8E0393E2C70}" destId="{8A7B8CD9-EC84-4DA0-AD95-FEBA4CC85144}" srcOrd="4" destOrd="0" parTransId="{1A0C8AAC-0EB8-4510-9AB1-7CAD418FB7B2}" sibTransId="{FB643DD4-3F9B-4DCF-8D2A-1C022E7C5A4B}"/>
    <dgm:cxn modelId="{806423BF-0F98-499D-8C71-8DDE36A02849}" type="presParOf" srcId="{33C19B07-B0D8-410D-A3DB-87605665ED4B}" destId="{16961E0E-B7C9-454F-ABEE-61BC4B751682}" srcOrd="0" destOrd="0" presId="urn:microsoft.com/office/officeart/2005/8/layout/chevron2"/>
    <dgm:cxn modelId="{E5ADB0D6-948A-4979-BB51-928983C9796B}" type="presParOf" srcId="{16961E0E-B7C9-454F-ABEE-61BC4B751682}" destId="{B0F7F3D4-3808-4FEC-8F85-AEA4F049C42A}" srcOrd="0" destOrd="0" presId="urn:microsoft.com/office/officeart/2005/8/layout/chevron2"/>
    <dgm:cxn modelId="{027F0039-30EB-44BC-BB8F-91956520D105}" type="presParOf" srcId="{16961E0E-B7C9-454F-ABEE-61BC4B751682}" destId="{916E48D2-D76C-4DF0-A9B8-F9674DC90577}" srcOrd="1" destOrd="0" presId="urn:microsoft.com/office/officeart/2005/8/layout/chevron2"/>
    <dgm:cxn modelId="{323EB347-177A-453F-B635-CE491F3A52EF}" type="presParOf" srcId="{33C19B07-B0D8-410D-A3DB-87605665ED4B}" destId="{50F16121-0413-4CA0-9A6E-D28CDDB718A3}" srcOrd="1" destOrd="0" presId="urn:microsoft.com/office/officeart/2005/8/layout/chevron2"/>
    <dgm:cxn modelId="{C8C67EF8-35EC-4A6F-BA99-861E4A7A88BD}" type="presParOf" srcId="{33C19B07-B0D8-410D-A3DB-87605665ED4B}" destId="{69B9D60B-7E00-4BAE-97F8-7E8223572701}" srcOrd="2" destOrd="0" presId="urn:microsoft.com/office/officeart/2005/8/layout/chevron2"/>
    <dgm:cxn modelId="{0D3A6121-52E0-484D-8356-45B88D6259FA}" type="presParOf" srcId="{69B9D60B-7E00-4BAE-97F8-7E8223572701}" destId="{5D41A919-6CAF-4DE3-A5CB-F4BDB85674D0}" srcOrd="0" destOrd="0" presId="urn:microsoft.com/office/officeart/2005/8/layout/chevron2"/>
    <dgm:cxn modelId="{23F40B4A-D538-497F-BAF9-038CB190353A}" type="presParOf" srcId="{69B9D60B-7E00-4BAE-97F8-7E8223572701}" destId="{241A35F8-30A6-4DAD-A78E-820398F98C31}" srcOrd="1" destOrd="0" presId="urn:microsoft.com/office/officeart/2005/8/layout/chevron2"/>
    <dgm:cxn modelId="{C869844C-BD2A-4BC5-8CE3-AECB67887B05}" type="presParOf" srcId="{33C19B07-B0D8-410D-A3DB-87605665ED4B}" destId="{C9E1B462-FE20-4CA0-B0F9-F838CFC2BEC2}" srcOrd="3" destOrd="0" presId="urn:microsoft.com/office/officeart/2005/8/layout/chevron2"/>
    <dgm:cxn modelId="{31DBD3A6-C6AC-4859-AAB9-FFDB7D14F566}" type="presParOf" srcId="{33C19B07-B0D8-410D-A3DB-87605665ED4B}" destId="{55037D99-0D48-4E12-A6FD-501B2D1C9A97}" srcOrd="4" destOrd="0" presId="urn:microsoft.com/office/officeart/2005/8/layout/chevron2"/>
    <dgm:cxn modelId="{09388260-C9D9-4460-9840-EAC14920BC31}" type="presParOf" srcId="{55037D99-0D48-4E12-A6FD-501B2D1C9A97}" destId="{7B767F54-6855-4443-AC1E-6AC08559CFFC}" srcOrd="0" destOrd="0" presId="urn:microsoft.com/office/officeart/2005/8/layout/chevron2"/>
    <dgm:cxn modelId="{4959BAA9-B8D1-4C25-AF5F-76CE3199C48B}" type="presParOf" srcId="{55037D99-0D48-4E12-A6FD-501B2D1C9A97}" destId="{22035E83-3515-4480-B1F3-DFCE86DE349C}" srcOrd="1" destOrd="0" presId="urn:microsoft.com/office/officeart/2005/8/layout/chevron2"/>
    <dgm:cxn modelId="{E3ECF3DE-BEAE-49E3-9BBC-8E44ED7FF905}" type="presParOf" srcId="{33C19B07-B0D8-410D-A3DB-87605665ED4B}" destId="{0EA7FFE6-B33D-4451-BEEF-372728B82C82}" srcOrd="5" destOrd="0" presId="urn:microsoft.com/office/officeart/2005/8/layout/chevron2"/>
    <dgm:cxn modelId="{CF9ED576-B0B9-4F99-90E8-83CCF994019A}" type="presParOf" srcId="{33C19B07-B0D8-410D-A3DB-87605665ED4B}" destId="{B14BF27C-B2E2-4CF9-AB06-77170A8CAA9A}" srcOrd="6" destOrd="0" presId="urn:microsoft.com/office/officeart/2005/8/layout/chevron2"/>
    <dgm:cxn modelId="{4F8887B6-7931-4F6C-886F-DAE4450F7FCE}" type="presParOf" srcId="{B14BF27C-B2E2-4CF9-AB06-77170A8CAA9A}" destId="{B2BFE009-4FC7-4E7E-B5B5-D76F7A94B0C4}" srcOrd="0" destOrd="0" presId="urn:microsoft.com/office/officeart/2005/8/layout/chevron2"/>
    <dgm:cxn modelId="{E869C361-13C1-4E40-9D27-2573FBD9F732}" type="presParOf" srcId="{B14BF27C-B2E2-4CF9-AB06-77170A8CAA9A}" destId="{E4CFA2ED-1C49-47D4-804B-5C422C867D10}" srcOrd="1" destOrd="0" presId="urn:microsoft.com/office/officeart/2005/8/layout/chevron2"/>
    <dgm:cxn modelId="{4733C1F8-CB78-4EE0-AEE6-2F14F877B737}" type="presParOf" srcId="{33C19B07-B0D8-410D-A3DB-87605665ED4B}" destId="{47AA0364-BA68-41C9-B9AA-794ACCDA1AC1}" srcOrd="7" destOrd="0" presId="urn:microsoft.com/office/officeart/2005/8/layout/chevron2"/>
    <dgm:cxn modelId="{ED3C0C32-7E06-45E1-B944-882040C52A7A}" type="presParOf" srcId="{33C19B07-B0D8-410D-A3DB-87605665ED4B}" destId="{342F2A06-48B6-4DA2-9737-12674F9ACA8A}" srcOrd="8" destOrd="0" presId="urn:microsoft.com/office/officeart/2005/8/layout/chevron2"/>
    <dgm:cxn modelId="{85C0D597-A1A6-48FB-9C32-11155CBDFF9C}" type="presParOf" srcId="{342F2A06-48B6-4DA2-9737-12674F9ACA8A}" destId="{6C26E983-F0D2-4BAE-B349-D4F1D26B90E2}" srcOrd="0" destOrd="0" presId="urn:microsoft.com/office/officeart/2005/8/layout/chevron2"/>
    <dgm:cxn modelId="{93760FD3-209B-4938-A231-10EE0CE46CE8}" type="presParOf" srcId="{342F2A06-48B6-4DA2-9737-12674F9ACA8A}" destId="{FBF24221-4229-4743-9C2E-FFC19747697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6EA2AFF-12C4-4C7B-A02C-ECE80355A90C}" type="doc">
      <dgm:prSet loTypeId="urn:microsoft.com/office/officeart/2005/8/layout/hProcess7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C0031E03-93C7-43B5-A384-82968173BAA9}">
      <dgm:prSet phldrT="[Text]"/>
      <dgm:spPr>
        <a:solidFill>
          <a:schemeClr val="tx2"/>
        </a:solidFill>
        <a:scene3d>
          <a:camera prst="perspectiveFront"/>
          <a:lightRig rig="threePt" dir="t"/>
        </a:scene3d>
      </dgm:spPr>
      <dgm:t>
        <a:bodyPr/>
        <a:lstStyle/>
        <a:p>
          <a:r>
            <a:rPr lang="en-US" dirty="0"/>
            <a:t>VISION </a:t>
          </a:r>
          <a:endParaRPr lang="en-ZA" dirty="0"/>
        </a:p>
      </dgm:t>
    </dgm:pt>
    <dgm:pt modelId="{E73224F1-1555-43B2-B8CF-8B7A92057478}" type="parTrans" cxnId="{2ACFDAF8-EB14-44E4-BA92-D9387901FC46}">
      <dgm:prSet/>
      <dgm:spPr/>
      <dgm:t>
        <a:bodyPr/>
        <a:lstStyle/>
        <a:p>
          <a:endParaRPr lang="en-ZA"/>
        </a:p>
      </dgm:t>
    </dgm:pt>
    <dgm:pt modelId="{825D37E2-2388-499C-BF89-6516730D9A56}" type="sibTrans" cxnId="{2ACFDAF8-EB14-44E4-BA92-D9387901FC46}">
      <dgm:prSet/>
      <dgm:spPr/>
      <dgm:t>
        <a:bodyPr/>
        <a:lstStyle/>
        <a:p>
          <a:endParaRPr lang="en-ZA"/>
        </a:p>
      </dgm:t>
    </dgm:pt>
    <dgm:pt modelId="{3035118E-9672-4FFB-9B55-B542E8D74392}">
      <dgm:prSet phldrT="[Text]" custT="1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en-US" sz="1200" dirty="0"/>
        </a:p>
        <a:p>
          <a:endParaRPr lang="en-US" sz="1200" dirty="0"/>
        </a:p>
        <a:p>
          <a:endParaRPr lang="en-US" sz="1200" dirty="0"/>
        </a:p>
        <a:p>
          <a:endParaRPr lang="en-US" sz="1200" dirty="0"/>
        </a:p>
        <a:p>
          <a:endParaRPr lang="en-US" sz="1200" dirty="0"/>
        </a:p>
        <a:p>
          <a:endParaRPr lang="en-US" sz="1200" dirty="0"/>
        </a:p>
        <a:p>
          <a:endParaRPr lang="en-US" sz="1200" dirty="0"/>
        </a:p>
        <a:p>
          <a:endParaRPr lang="en-US" sz="1200" dirty="0"/>
        </a:p>
        <a:p>
          <a:r>
            <a:rPr lang="en-US" sz="1600" dirty="0"/>
            <a:t>Safe, reliable and sustainable railway operations, recognised globally</a:t>
          </a:r>
          <a:endParaRPr lang="en-ZA" sz="1600" dirty="0"/>
        </a:p>
      </dgm:t>
    </dgm:pt>
    <dgm:pt modelId="{6FA21449-B46E-4F99-A9E3-1371FD9B4236}" type="parTrans" cxnId="{5BD544FC-9B0F-4142-92AE-ED689814C1CD}">
      <dgm:prSet/>
      <dgm:spPr/>
      <dgm:t>
        <a:bodyPr/>
        <a:lstStyle/>
        <a:p>
          <a:endParaRPr lang="en-ZA"/>
        </a:p>
      </dgm:t>
    </dgm:pt>
    <dgm:pt modelId="{426397A8-D85D-4141-9C08-B6ED1A9AB1B7}" type="sibTrans" cxnId="{5BD544FC-9B0F-4142-92AE-ED689814C1CD}">
      <dgm:prSet/>
      <dgm:spPr/>
      <dgm:t>
        <a:bodyPr/>
        <a:lstStyle/>
        <a:p>
          <a:endParaRPr lang="en-ZA"/>
        </a:p>
      </dgm:t>
    </dgm:pt>
    <dgm:pt modelId="{2344C391-86FC-490A-B89A-ACCA50C8B308}">
      <dgm:prSet phldrT="[Text]"/>
      <dgm:spPr>
        <a:gradFill flip="none" rotWithShape="0">
          <a:gsLst>
            <a:gs pos="0">
              <a:schemeClr val="tx2">
                <a:lumMod val="60000"/>
                <a:lumOff val="40000"/>
                <a:shade val="30000"/>
                <a:satMod val="115000"/>
              </a:schemeClr>
            </a:gs>
            <a:gs pos="50000">
              <a:schemeClr val="tx2">
                <a:lumMod val="60000"/>
                <a:lumOff val="40000"/>
                <a:shade val="67500"/>
                <a:satMod val="115000"/>
              </a:schemeClr>
            </a:gs>
            <a:gs pos="100000">
              <a:schemeClr val="tx2">
                <a:lumMod val="60000"/>
                <a:lumOff val="40000"/>
                <a:shade val="100000"/>
                <a:satMod val="115000"/>
              </a:schemeClr>
            </a:gs>
          </a:gsLst>
          <a:lin ang="2700000" scaled="1"/>
          <a:tileRect/>
        </a:gra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n-US" dirty="0"/>
            <a:t>MISSION</a:t>
          </a:r>
          <a:endParaRPr lang="en-ZA" dirty="0"/>
        </a:p>
      </dgm:t>
    </dgm:pt>
    <dgm:pt modelId="{00BCE356-06E5-4557-97EC-42B4D484D10E}" type="parTrans" cxnId="{AF5498C7-0BBB-4BE0-8308-8544F213B541}">
      <dgm:prSet/>
      <dgm:spPr/>
      <dgm:t>
        <a:bodyPr/>
        <a:lstStyle/>
        <a:p>
          <a:endParaRPr lang="en-ZA"/>
        </a:p>
      </dgm:t>
    </dgm:pt>
    <dgm:pt modelId="{6A0FED1C-2694-40D6-A4C8-322FC046D944}" type="sibTrans" cxnId="{AF5498C7-0BBB-4BE0-8308-8544F213B541}">
      <dgm:prSet/>
      <dgm:spPr/>
      <dgm:t>
        <a:bodyPr/>
        <a:lstStyle/>
        <a:p>
          <a:endParaRPr lang="en-ZA"/>
        </a:p>
      </dgm:t>
    </dgm:pt>
    <dgm:pt modelId="{C72534BE-9125-4313-A678-FF4ECE9D0065}">
      <dgm:prSet phldrT="[Text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endParaRPr lang="en-US" sz="1400" dirty="0"/>
        </a:p>
        <a:p>
          <a:endParaRPr lang="en-ZA" sz="1400" dirty="0"/>
        </a:p>
        <a:p>
          <a:endParaRPr lang="en-ZA" sz="1400" dirty="0"/>
        </a:p>
        <a:p>
          <a:endParaRPr lang="en-ZA" sz="1400" dirty="0"/>
        </a:p>
        <a:p>
          <a:endParaRPr lang="en-ZA" sz="1400" dirty="0"/>
        </a:p>
        <a:p>
          <a:endParaRPr lang="en-ZA" sz="1400" dirty="0"/>
        </a:p>
        <a:p>
          <a:endParaRPr lang="en-ZA" sz="1400" dirty="0"/>
        </a:p>
        <a:p>
          <a:endParaRPr lang="en-ZA" sz="1400" dirty="0"/>
        </a:p>
        <a:p>
          <a:endParaRPr lang="en-ZA" sz="1400" dirty="0"/>
        </a:p>
        <a:p>
          <a:endParaRPr lang="en-ZA" sz="1400" dirty="0"/>
        </a:p>
        <a:p>
          <a:endParaRPr lang="en-ZA" sz="1400" dirty="0"/>
        </a:p>
        <a:p>
          <a:r>
            <a:rPr lang="en-ZA" sz="1400" dirty="0"/>
            <a:t>To oversee and promote safe railway operations through appropriate support, monitoring and enforcement, guided by an enabling regulatory framework</a:t>
          </a:r>
        </a:p>
      </dgm:t>
    </dgm:pt>
    <dgm:pt modelId="{6D0860B4-A247-437F-A294-14A8CEAD8A2A}" type="parTrans" cxnId="{D00DE72A-A64F-415F-AFAF-956B525E1501}">
      <dgm:prSet/>
      <dgm:spPr/>
      <dgm:t>
        <a:bodyPr/>
        <a:lstStyle/>
        <a:p>
          <a:endParaRPr lang="en-ZA"/>
        </a:p>
      </dgm:t>
    </dgm:pt>
    <dgm:pt modelId="{88CB0103-34FD-4475-8B4F-CBA695FAB48A}" type="sibTrans" cxnId="{D00DE72A-A64F-415F-AFAF-956B525E1501}">
      <dgm:prSet/>
      <dgm:spPr/>
      <dgm:t>
        <a:bodyPr/>
        <a:lstStyle/>
        <a:p>
          <a:endParaRPr lang="en-ZA"/>
        </a:p>
      </dgm:t>
    </dgm:pt>
    <dgm:pt modelId="{187CF722-42CB-4151-A985-24D4DADE07AE}">
      <dgm:prSet phldrT="[Text]"/>
      <dgm:spPr>
        <a:gradFill flip="none" rotWithShape="0">
          <a:gsLst>
            <a:gs pos="0">
              <a:schemeClr val="tx2">
                <a:lumMod val="40000"/>
                <a:lumOff val="60000"/>
                <a:shade val="30000"/>
                <a:satMod val="115000"/>
              </a:schemeClr>
            </a:gs>
            <a:gs pos="50000">
              <a:schemeClr val="tx2">
                <a:lumMod val="40000"/>
                <a:lumOff val="60000"/>
                <a:shade val="67500"/>
                <a:satMod val="115000"/>
              </a:schemeClr>
            </a:gs>
            <a:gs pos="100000">
              <a:schemeClr val="tx2">
                <a:lumMod val="40000"/>
                <a:lumOff val="60000"/>
                <a:shade val="100000"/>
                <a:satMod val="115000"/>
              </a:schemeClr>
            </a:gs>
          </a:gsLst>
          <a:path path="circle">
            <a:fillToRect t="100000" r="100000"/>
          </a:path>
          <a:tileRect l="-100000" b="-100000"/>
        </a:gra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n-US" dirty="0"/>
            <a:t>VALUES</a:t>
          </a:r>
          <a:endParaRPr lang="en-ZA" dirty="0"/>
        </a:p>
      </dgm:t>
    </dgm:pt>
    <dgm:pt modelId="{D0B6C05E-8F51-4D72-BA29-6E52A7405489}" type="parTrans" cxnId="{736308B9-3FA4-4821-A9FD-11B2537E3D1E}">
      <dgm:prSet/>
      <dgm:spPr/>
      <dgm:t>
        <a:bodyPr/>
        <a:lstStyle/>
        <a:p>
          <a:endParaRPr lang="en-ZA"/>
        </a:p>
      </dgm:t>
    </dgm:pt>
    <dgm:pt modelId="{9718B594-CE10-4A17-9FF9-DCAF6A0779C2}" type="sibTrans" cxnId="{736308B9-3FA4-4821-A9FD-11B2537E3D1E}">
      <dgm:prSet/>
      <dgm:spPr/>
      <dgm:t>
        <a:bodyPr/>
        <a:lstStyle/>
        <a:p>
          <a:endParaRPr lang="en-ZA"/>
        </a:p>
      </dgm:t>
    </dgm:pt>
    <dgm:pt modelId="{37227ED1-EBAB-4B36-A73B-302592D793D2}">
      <dgm:prSet phldrT="[Text]" custT="1"/>
      <dgm:spPr/>
      <dgm:t>
        <a:bodyPr/>
        <a:lstStyle/>
        <a:p>
          <a:endParaRPr lang="en-US" sz="1200" dirty="0"/>
        </a:p>
        <a:p>
          <a:endParaRPr lang="en-ZA" sz="1200" dirty="0"/>
        </a:p>
        <a:p>
          <a:endParaRPr lang="en-ZA" sz="1200" dirty="0"/>
        </a:p>
        <a:p>
          <a:endParaRPr lang="en-ZA" sz="1200" dirty="0"/>
        </a:p>
        <a:p>
          <a:endParaRPr lang="en-ZA" sz="1200" dirty="0"/>
        </a:p>
        <a:p>
          <a:endParaRPr lang="en-ZA" sz="1200" dirty="0"/>
        </a:p>
        <a:p>
          <a:endParaRPr lang="en-ZA" sz="1200" dirty="0"/>
        </a:p>
        <a:p>
          <a:r>
            <a:rPr lang="en-ZA" sz="1400" dirty="0"/>
            <a:t>Integrity</a:t>
          </a:r>
        </a:p>
        <a:p>
          <a:r>
            <a:rPr lang="en-ZA" sz="1400" dirty="0"/>
            <a:t>Transparency</a:t>
          </a:r>
        </a:p>
        <a:p>
          <a:r>
            <a:rPr lang="en-ZA" sz="1400" dirty="0"/>
            <a:t>Fairness</a:t>
          </a:r>
        </a:p>
        <a:p>
          <a:r>
            <a:rPr lang="en-ZA" sz="1400" dirty="0"/>
            <a:t>Innovation</a:t>
          </a:r>
        </a:p>
        <a:p>
          <a:r>
            <a:rPr lang="en-ZA" sz="1400" dirty="0"/>
            <a:t>Timely &amp; accountable delivery</a:t>
          </a:r>
        </a:p>
        <a:p>
          <a:r>
            <a:rPr lang="en-ZA" sz="1400" dirty="0"/>
            <a:t>Mutual respect</a:t>
          </a:r>
        </a:p>
        <a:p>
          <a:r>
            <a:rPr lang="en-ZA" sz="1400" dirty="0"/>
            <a:t>Excellence</a:t>
          </a:r>
        </a:p>
      </dgm:t>
    </dgm:pt>
    <dgm:pt modelId="{35EF5709-6204-467C-8285-5898DF2F6C7C}" type="parTrans" cxnId="{5072A08D-6F65-428A-BF0A-3A617D16276C}">
      <dgm:prSet/>
      <dgm:spPr/>
      <dgm:t>
        <a:bodyPr/>
        <a:lstStyle/>
        <a:p>
          <a:endParaRPr lang="en-ZA"/>
        </a:p>
      </dgm:t>
    </dgm:pt>
    <dgm:pt modelId="{E76DC1CD-DB63-4EF2-A6CD-555BD6A47D3E}" type="sibTrans" cxnId="{5072A08D-6F65-428A-BF0A-3A617D16276C}">
      <dgm:prSet/>
      <dgm:spPr/>
      <dgm:t>
        <a:bodyPr/>
        <a:lstStyle/>
        <a:p>
          <a:endParaRPr lang="en-ZA"/>
        </a:p>
      </dgm:t>
    </dgm:pt>
    <dgm:pt modelId="{35A039EC-6145-4B0B-BA48-85F831897036}" type="pres">
      <dgm:prSet presAssocID="{36EA2AFF-12C4-4C7B-A02C-ECE80355A90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B238513-AE83-41AF-A9AA-D1EEE8628134}" type="pres">
      <dgm:prSet presAssocID="{C0031E03-93C7-43B5-A384-82968173BAA9}" presName="compositeNode" presStyleCnt="0">
        <dgm:presLayoutVars>
          <dgm:bulletEnabled val="1"/>
        </dgm:presLayoutVars>
      </dgm:prSet>
      <dgm:spPr/>
    </dgm:pt>
    <dgm:pt modelId="{C0B0851E-C4C7-4A2C-A767-A57B7407CB24}" type="pres">
      <dgm:prSet presAssocID="{C0031E03-93C7-43B5-A384-82968173BAA9}" presName="bgRect" presStyleLbl="node1" presStyleIdx="0" presStyleCnt="3" custScaleX="78182" custScaleY="108162"/>
      <dgm:spPr/>
      <dgm:t>
        <a:bodyPr/>
        <a:lstStyle/>
        <a:p>
          <a:endParaRPr lang="en-US"/>
        </a:p>
      </dgm:t>
    </dgm:pt>
    <dgm:pt modelId="{32FA0CCF-5E30-4229-AEB3-19D5A00C9EB3}" type="pres">
      <dgm:prSet presAssocID="{C0031E03-93C7-43B5-A384-82968173BAA9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0DB8EB-DBCB-4CB6-8D92-1BB6DA09DB11}" type="pres">
      <dgm:prSet presAssocID="{C0031E03-93C7-43B5-A384-82968173BAA9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FFFDE6-BC3C-4308-AC5F-9D0A668FB543}" type="pres">
      <dgm:prSet presAssocID="{825D37E2-2388-499C-BF89-6516730D9A56}" presName="hSp" presStyleCnt="0"/>
      <dgm:spPr/>
    </dgm:pt>
    <dgm:pt modelId="{56B265A0-7F12-4F07-83D6-04C887DD85A7}" type="pres">
      <dgm:prSet presAssocID="{825D37E2-2388-499C-BF89-6516730D9A56}" presName="vProcSp" presStyleCnt="0"/>
      <dgm:spPr/>
    </dgm:pt>
    <dgm:pt modelId="{CCF136CE-8982-41E9-AC0A-FAAB1B125C6E}" type="pres">
      <dgm:prSet presAssocID="{825D37E2-2388-499C-BF89-6516730D9A56}" presName="vSp1" presStyleCnt="0"/>
      <dgm:spPr/>
    </dgm:pt>
    <dgm:pt modelId="{7DDE0825-F06B-4A01-9B42-AE1584C7664E}" type="pres">
      <dgm:prSet presAssocID="{825D37E2-2388-499C-BF89-6516730D9A56}" presName="simulatedConn" presStyleLbl="solidFgAcc1" presStyleIdx="0" presStyleCnt="2" custLinFactY="-64706" custLinFactNeighborX="5401" custLinFactNeighborY="-100000"/>
      <dgm:spPr/>
    </dgm:pt>
    <dgm:pt modelId="{6BBE4AE3-F4B1-4C15-936D-C4DB89116FDB}" type="pres">
      <dgm:prSet presAssocID="{825D37E2-2388-499C-BF89-6516730D9A56}" presName="vSp2" presStyleCnt="0"/>
      <dgm:spPr/>
    </dgm:pt>
    <dgm:pt modelId="{0CD8ED26-5652-4DB0-8FD5-F931231E0744}" type="pres">
      <dgm:prSet presAssocID="{825D37E2-2388-499C-BF89-6516730D9A56}" presName="sibTrans" presStyleCnt="0"/>
      <dgm:spPr/>
    </dgm:pt>
    <dgm:pt modelId="{14C98413-029E-44D4-A395-F148643927A7}" type="pres">
      <dgm:prSet presAssocID="{2344C391-86FC-490A-B89A-ACCA50C8B308}" presName="compositeNode" presStyleCnt="0">
        <dgm:presLayoutVars>
          <dgm:bulletEnabled val="1"/>
        </dgm:presLayoutVars>
      </dgm:prSet>
      <dgm:spPr/>
    </dgm:pt>
    <dgm:pt modelId="{8E0A77F8-D44E-45EB-99A6-91CD5CDA2F6F}" type="pres">
      <dgm:prSet presAssocID="{2344C391-86FC-490A-B89A-ACCA50C8B308}" presName="bgRect" presStyleLbl="node1" presStyleIdx="1" presStyleCnt="3" custScaleX="66570" custScaleY="98675" custLinFactNeighborX="33" custLinFactNeighborY="0"/>
      <dgm:spPr/>
      <dgm:t>
        <a:bodyPr/>
        <a:lstStyle/>
        <a:p>
          <a:endParaRPr lang="en-US"/>
        </a:p>
      </dgm:t>
    </dgm:pt>
    <dgm:pt modelId="{3AFA99AA-2EBD-4C5E-9305-874375BC3C95}" type="pres">
      <dgm:prSet presAssocID="{2344C391-86FC-490A-B89A-ACCA50C8B308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CD959C-2D9F-4B81-ADD5-7759A2DDF89D}" type="pres">
      <dgm:prSet presAssocID="{2344C391-86FC-490A-B89A-ACCA50C8B308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CC8C78-52AD-4372-9C34-3045AEB6012E}" type="pres">
      <dgm:prSet presAssocID="{6A0FED1C-2694-40D6-A4C8-322FC046D944}" presName="hSp" presStyleCnt="0"/>
      <dgm:spPr/>
    </dgm:pt>
    <dgm:pt modelId="{FA723233-71B2-46CF-BEA3-1F313F94828B}" type="pres">
      <dgm:prSet presAssocID="{6A0FED1C-2694-40D6-A4C8-322FC046D944}" presName="vProcSp" presStyleCnt="0"/>
      <dgm:spPr/>
    </dgm:pt>
    <dgm:pt modelId="{7FD85358-E423-42C5-B3AB-FDE840B8DEAF}" type="pres">
      <dgm:prSet presAssocID="{6A0FED1C-2694-40D6-A4C8-322FC046D944}" presName="vSp1" presStyleCnt="0"/>
      <dgm:spPr/>
    </dgm:pt>
    <dgm:pt modelId="{4267929A-2B53-4FC9-81FE-C9E0FD54CEE6}" type="pres">
      <dgm:prSet presAssocID="{6A0FED1C-2694-40D6-A4C8-322FC046D944}" presName="simulatedConn" presStyleLbl="solidFgAcc1" presStyleIdx="1" presStyleCnt="2"/>
      <dgm:spPr/>
    </dgm:pt>
    <dgm:pt modelId="{AC8AD360-DBDA-4042-B33A-727594F936D2}" type="pres">
      <dgm:prSet presAssocID="{6A0FED1C-2694-40D6-A4C8-322FC046D944}" presName="vSp2" presStyleCnt="0"/>
      <dgm:spPr/>
    </dgm:pt>
    <dgm:pt modelId="{F50286A6-906F-49D9-81E1-773AC9704124}" type="pres">
      <dgm:prSet presAssocID="{6A0FED1C-2694-40D6-A4C8-322FC046D944}" presName="sibTrans" presStyleCnt="0"/>
      <dgm:spPr/>
    </dgm:pt>
    <dgm:pt modelId="{91D8E41B-7CB8-474B-BE6D-48F971E60CF4}" type="pres">
      <dgm:prSet presAssocID="{187CF722-42CB-4151-A985-24D4DADE07AE}" presName="compositeNode" presStyleCnt="0">
        <dgm:presLayoutVars>
          <dgm:bulletEnabled val="1"/>
        </dgm:presLayoutVars>
      </dgm:prSet>
      <dgm:spPr/>
    </dgm:pt>
    <dgm:pt modelId="{77A1936E-279A-44CF-BCE2-461AF91E62C9}" type="pres">
      <dgm:prSet presAssocID="{187CF722-42CB-4151-A985-24D4DADE07AE}" presName="bgRect" presStyleLbl="node1" presStyleIdx="2" presStyleCnt="3" custScaleX="63842" custScaleY="75434"/>
      <dgm:spPr/>
      <dgm:t>
        <a:bodyPr/>
        <a:lstStyle/>
        <a:p>
          <a:endParaRPr lang="en-US"/>
        </a:p>
      </dgm:t>
    </dgm:pt>
    <dgm:pt modelId="{5B828BFA-6D67-4D20-8F08-F62DCFD97693}" type="pres">
      <dgm:prSet presAssocID="{187CF722-42CB-4151-A985-24D4DADE07AE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52330D-F922-461E-988A-E03CAD96B739}" type="pres">
      <dgm:prSet presAssocID="{187CF722-42CB-4151-A985-24D4DADE07AE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25ED811-0861-4E2E-A34D-24661AC4D63E}" type="presOf" srcId="{187CF722-42CB-4151-A985-24D4DADE07AE}" destId="{77A1936E-279A-44CF-BCE2-461AF91E62C9}" srcOrd="0" destOrd="0" presId="urn:microsoft.com/office/officeart/2005/8/layout/hProcess7#1"/>
    <dgm:cxn modelId="{AF5498C7-0BBB-4BE0-8308-8544F213B541}" srcId="{36EA2AFF-12C4-4C7B-A02C-ECE80355A90C}" destId="{2344C391-86FC-490A-B89A-ACCA50C8B308}" srcOrd="1" destOrd="0" parTransId="{00BCE356-06E5-4557-97EC-42B4D484D10E}" sibTransId="{6A0FED1C-2694-40D6-A4C8-322FC046D944}"/>
    <dgm:cxn modelId="{D00DE72A-A64F-415F-AFAF-956B525E1501}" srcId="{2344C391-86FC-490A-B89A-ACCA50C8B308}" destId="{C72534BE-9125-4313-A678-FF4ECE9D0065}" srcOrd="0" destOrd="0" parTransId="{6D0860B4-A247-437F-A294-14A8CEAD8A2A}" sibTransId="{88CB0103-34FD-4475-8B4F-CBA695FAB48A}"/>
    <dgm:cxn modelId="{71A7D78F-2A72-4732-806E-42857454BD8F}" type="presOf" srcId="{187CF722-42CB-4151-A985-24D4DADE07AE}" destId="{5B828BFA-6D67-4D20-8F08-F62DCFD97693}" srcOrd="1" destOrd="0" presId="urn:microsoft.com/office/officeart/2005/8/layout/hProcess7#1"/>
    <dgm:cxn modelId="{FCFAD6D0-621F-4429-983F-64CDA3B215D6}" type="presOf" srcId="{C0031E03-93C7-43B5-A384-82968173BAA9}" destId="{C0B0851E-C4C7-4A2C-A767-A57B7407CB24}" srcOrd="0" destOrd="0" presId="urn:microsoft.com/office/officeart/2005/8/layout/hProcess7#1"/>
    <dgm:cxn modelId="{435BBDD6-0E1F-4EB9-9DA0-6A36D14FCCB8}" type="presOf" srcId="{37227ED1-EBAB-4B36-A73B-302592D793D2}" destId="{8F52330D-F922-461E-988A-E03CAD96B739}" srcOrd="0" destOrd="0" presId="urn:microsoft.com/office/officeart/2005/8/layout/hProcess7#1"/>
    <dgm:cxn modelId="{733A0F64-5E8F-4FC6-9A32-24AC08ACDFEF}" type="presOf" srcId="{3035118E-9672-4FFB-9B55-B542E8D74392}" destId="{4C0DB8EB-DBCB-4CB6-8D92-1BB6DA09DB11}" srcOrd="0" destOrd="0" presId="urn:microsoft.com/office/officeart/2005/8/layout/hProcess7#1"/>
    <dgm:cxn modelId="{9B707E2D-D9C6-4652-8481-5A80BBC1547A}" type="presOf" srcId="{2344C391-86FC-490A-B89A-ACCA50C8B308}" destId="{8E0A77F8-D44E-45EB-99A6-91CD5CDA2F6F}" srcOrd="0" destOrd="0" presId="urn:microsoft.com/office/officeart/2005/8/layout/hProcess7#1"/>
    <dgm:cxn modelId="{2ACFDAF8-EB14-44E4-BA92-D9387901FC46}" srcId="{36EA2AFF-12C4-4C7B-A02C-ECE80355A90C}" destId="{C0031E03-93C7-43B5-A384-82968173BAA9}" srcOrd="0" destOrd="0" parTransId="{E73224F1-1555-43B2-B8CF-8B7A92057478}" sibTransId="{825D37E2-2388-499C-BF89-6516730D9A56}"/>
    <dgm:cxn modelId="{B0399BFA-78DE-4C4A-B4D7-745EC378BEEE}" type="presOf" srcId="{C72534BE-9125-4313-A678-FF4ECE9D0065}" destId="{DCCD959C-2D9F-4B81-ADD5-7759A2DDF89D}" srcOrd="0" destOrd="0" presId="urn:microsoft.com/office/officeart/2005/8/layout/hProcess7#1"/>
    <dgm:cxn modelId="{40CB87BC-B54B-4448-AA5A-B0256D43EDCE}" type="presOf" srcId="{36EA2AFF-12C4-4C7B-A02C-ECE80355A90C}" destId="{35A039EC-6145-4B0B-BA48-85F831897036}" srcOrd="0" destOrd="0" presId="urn:microsoft.com/office/officeart/2005/8/layout/hProcess7#1"/>
    <dgm:cxn modelId="{FA616577-4ED5-4D8D-A0DD-5C65E0ED080A}" type="presOf" srcId="{C0031E03-93C7-43B5-A384-82968173BAA9}" destId="{32FA0CCF-5E30-4229-AEB3-19D5A00C9EB3}" srcOrd="1" destOrd="0" presId="urn:microsoft.com/office/officeart/2005/8/layout/hProcess7#1"/>
    <dgm:cxn modelId="{5072A08D-6F65-428A-BF0A-3A617D16276C}" srcId="{187CF722-42CB-4151-A985-24D4DADE07AE}" destId="{37227ED1-EBAB-4B36-A73B-302592D793D2}" srcOrd="0" destOrd="0" parTransId="{35EF5709-6204-467C-8285-5898DF2F6C7C}" sibTransId="{E76DC1CD-DB63-4EF2-A6CD-555BD6A47D3E}"/>
    <dgm:cxn modelId="{5BD544FC-9B0F-4142-92AE-ED689814C1CD}" srcId="{C0031E03-93C7-43B5-A384-82968173BAA9}" destId="{3035118E-9672-4FFB-9B55-B542E8D74392}" srcOrd="0" destOrd="0" parTransId="{6FA21449-B46E-4F99-A9E3-1371FD9B4236}" sibTransId="{426397A8-D85D-4141-9C08-B6ED1A9AB1B7}"/>
    <dgm:cxn modelId="{736308B9-3FA4-4821-A9FD-11B2537E3D1E}" srcId="{36EA2AFF-12C4-4C7B-A02C-ECE80355A90C}" destId="{187CF722-42CB-4151-A985-24D4DADE07AE}" srcOrd="2" destOrd="0" parTransId="{D0B6C05E-8F51-4D72-BA29-6E52A7405489}" sibTransId="{9718B594-CE10-4A17-9FF9-DCAF6A0779C2}"/>
    <dgm:cxn modelId="{50C2983C-B288-4BE4-99F6-EC77F56D10D1}" type="presOf" srcId="{2344C391-86FC-490A-B89A-ACCA50C8B308}" destId="{3AFA99AA-2EBD-4C5E-9305-874375BC3C95}" srcOrd="1" destOrd="0" presId="urn:microsoft.com/office/officeart/2005/8/layout/hProcess7#1"/>
    <dgm:cxn modelId="{46E96EBB-0849-4757-890C-1D15ADDC7879}" type="presParOf" srcId="{35A039EC-6145-4B0B-BA48-85F831897036}" destId="{3B238513-AE83-41AF-A9AA-D1EEE8628134}" srcOrd="0" destOrd="0" presId="urn:microsoft.com/office/officeart/2005/8/layout/hProcess7#1"/>
    <dgm:cxn modelId="{807D9E7F-6F3F-4D62-B301-2D81FF9F440D}" type="presParOf" srcId="{3B238513-AE83-41AF-A9AA-D1EEE8628134}" destId="{C0B0851E-C4C7-4A2C-A767-A57B7407CB24}" srcOrd="0" destOrd="0" presId="urn:microsoft.com/office/officeart/2005/8/layout/hProcess7#1"/>
    <dgm:cxn modelId="{7E9A59D7-B0F9-4F5B-AC8C-0122EB93603C}" type="presParOf" srcId="{3B238513-AE83-41AF-A9AA-D1EEE8628134}" destId="{32FA0CCF-5E30-4229-AEB3-19D5A00C9EB3}" srcOrd="1" destOrd="0" presId="urn:microsoft.com/office/officeart/2005/8/layout/hProcess7#1"/>
    <dgm:cxn modelId="{E2CBAA7B-219E-46B3-B064-39CF5B03D33D}" type="presParOf" srcId="{3B238513-AE83-41AF-A9AA-D1EEE8628134}" destId="{4C0DB8EB-DBCB-4CB6-8D92-1BB6DA09DB11}" srcOrd="2" destOrd="0" presId="urn:microsoft.com/office/officeart/2005/8/layout/hProcess7#1"/>
    <dgm:cxn modelId="{87C31628-289A-4219-901F-DC37326C8A92}" type="presParOf" srcId="{35A039EC-6145-4B0B-BA48-85F831897036}" destId="{CAFFFDE6-BC3C-4308-AC5F-9D0A668FB543}" srcOrd="1" destOrd="0" presId="urn:microsoft.com/office/officeart/2005/8/layout/hProcess7#1"/>
    <dgm:cxn modelId="{7C60D08F-ADC2-40C3-A182-C83832243DEE}" type="presParOf" srcId="{35A039EC-6145-4B0B-BA48-85F831897036}" destId="{56B265A0-7F12-4F07-83D6-04C887DD85A7}" srcOrd="2" destOrd="0" presId="urn:microsoft.com/office/officeart/2005/8/layout/hProcess7#1"/>
    <dgm:cxn modelId="{99A4E517-8990-4C1E-BA48-E96086232945}" type="presParOf" srcId="{56B265A0-7F12-4F07-83D6-04C887DD85A7}" destId="{CCF136CE-8982-41E9-AC0A-FAAB1B125C6E}" srcOrd="0" destOrd="0" presId="urn:microsoft.com/office/officeart/2005/8/layout/hProcess7#1"/>
    <dgm:cxn modelId="{7DCEA784-2793-4711-913F-0D331612E95D}" type="presParOf" srcId="{56B265A0-7F12-4F07-83D6-04C887DD85A7}" destId="{7DDE0825-F06B-4A01-9B42-AE1584C7664E}" srcOrd="1" destOrd="0" presId="urn:microsoft.com/office/officeart/2005/8/layout/hProcess7#1"/>
    <dgm:cxn modelId="{3772D94F-ABF0-4844-B793-266FDE488148}" type="presParOf" srcId="{56B265A0-7F12-4F07-83D6-04C887DD85A7}" destId="{6BBE4AE3-F4B1-4C15-936D-C4DB89116FDB}" srcOrd="2" destOrd="0" presId="urn:microsoft.com/office/officeart/2005/8/layout/hProcess7#1"/>
    <dgm:cxn modelId="{6382A956-7056-4465-943F-883798258124}" type="presParOf" srcId="{35A039EC-6145-4B0B-BA48-85F831897036}" destId="{0CD8ED26-5652-4DB0-8FD5-F931231E0744}" srcOrd="3" destOrd="0" presId="urn:microsoft.com/office/officeart/2005/8/layout/hProcess7#1"/>
    <dgm:cxn modelId="{14F8446F-4CCE-4D4E-B2FE-E68DFDF12AE0}" type="presParOf" srcId="{35A039EC-6145-4B0B-BA48-85F831897036}" destId="{14C98413-029E-44D4-A395-F148643927A7}" srcOrd="4" destOrd="0" presId="urn:microsoft.com/office/officeart/2005/8/layout/hProcess7#1"/>
    <dgm:cxn modelId="{5A6DA4B5-88D0-44B2-B158-43361C46211A}" type="presParOf" srcId="{14C98413-029E-44D4-A395-F148643927A7}" destId="{8E0A77F8-D44E-45EB-99A6-91CD5CDA2F6F}" srcOrd="0" destOrd="0" presId="urn:microsoft.com/office/officeart/2005/8/layout/hProcess7#1"/>
    <dgm:cxn modelId="{314FF449-C44B-427E-9994-74919DEFBC8F}" type="presParOf" srcId="{14C98413-029E-44D4-A395-F148643927A7}" destId="{3AFA99AA-2EBD-4C5E-9305-874375BC3C95}" srcOrd="1" destOrd="0" presId="urn:microsoft.com/office/officeart/2005/8/layout/hProcess7#1"/>
    <dgm:cxn modelId="{293585DF-18BF-4829-9C51-F211FD791226}" type="presParOf" srcId="{14C98413-029E-44D4-A395-F148643927A7}" destId="{DCCD959C-2D9F-4B81-ADD5-7759A2DDF89D}" srcOrd="2" destOrd="0" presId="urn:microsoft.com/office/officeart/2005/8/layout/hProcess7#1"/>
    <dgm:cxn modelId="{04B625E7-F0B2-493F-BCA8-9DC0DBF6DC49}" type="presParOf" srcId="{35A039EC-6145-4B0B-BA48-85F831897036}" destId="{B1CC8C78-52AD-4372-9C34-3045AEB6012E}" srcOrd="5" destOrd="0" presId="urn:microsoft.com/office/officeart/2005/8/layout/hProcess7#1"/>
    <dgm:cxn modelId="{BC5A7424-616D-415C-8C34-218A363A94B2}" type="presParOf" srcId="{35A039EC-6145-4B0B-BA48-85F831897036}" destId="{FA723233-71B2-46CF-BEA3-1F313F94828B}" srcOrd="6" destOrd="0" presId="urn:microsoft.com/office/officeart/2005/8/layout/hProcess7#1"/>
    <dgm:cxn modelId="{88E6F510-1FEE-42F2-B1B8-6BE6263F762E}" type="presParOf" srcId="{FA723233-71B2-46CF-BEA3-1F313F94828B}" destId="{7FD85358-E423-42C5-B3AB-FDE840B8DEAF}" srcOrd="0" destOrd="0" presId="urn:microsoft.com/office/officeart/2005/8/layout/hProcess7#1"/>
    <dgm:cxn modelId="{BB430B5F-CDBA-47C6-BC7B-77209E62890C}" type="presParOf" srcId="{FA723233-71B2-46CF-BEA3-1F313F94828B}" destId="{4267929A-2B53-4FC9-81FE-C9E0FD54CEE6}" srcOrd="1" destOrd="0" presId="urn:microsoft.com/office/officeart/2005/8/layout/hProcess7#1"/>
    <dgm:cxn modelId="{FF055FF5-A41A-4CEC-830A-9FBB56E63F22}" type="presParOf" srcId="{FA723233-71B2-46CF-BEA3-1F313F94828B}" destId="{AC8AD360-DBDA-4042-B33A-727594F936D2}" srcOrd="2" destOrd="0" presId="urn:microsoft.com/office/officeart/2005/8/layout/hProcess7#1"/>
    <dgm:cxn modelId="{2516D60B-7C3D-4FF9-BC6E-7CBC62C3D440}" type="presParOf" srcId="{35A039EC-6145-4B0B-BA48-85F831897036}" destId="{F50286A6-906F-49D9-81E1-773AC9704124}" srcOrd="7" destOrd="0" presId="urn:microsoft.com/office/officeart/2005/8/layout/hProcess7#1"/>
    <dgm:cxn modelId="{B6BB3046-6833-42A1-B771-434A62C6C122}" type="presParOf" srcId="{35A039EC-6145-4B0B-BA48-85F831897036}" destId="{91D8E41B-7CB8-474B-BE6D-48F971E60CF4}" srcOrd="8" destOrd="0" presId="urn:microsoft.com/office/officeart/2005/8/layout/hProcess7#1"/>
    <dgm:cxn modelId="{77641A4E-4398-4434-BF15-55E9FBB426EE}" type="presParOf" srcId="{91D8E41B-7CB8-474B-BE6D-48F971E60CF4}" destId="{77A1936E-279A-44CF-BCE2-461AF91E62C9}" srcOrd="0" destOrd="0" presId="urn:microsoft.com/office/officeart/2005/8/layout/hProcess7#1"/>
    <dgm:cxn modelId="{7A9EE479-BFF3-45A4-8E04-59BCB70A68E2}" type="presParOf" srcId="{91D8E41B-7CB8-474B-BE6D-48F971E60CF4}" destId="{5B828BFA-6D67-4D20-8F08-F62DCFD97693}" srcOrd="1" destOrd="0" presId="urn:microsoft.com/office/officeart/2005/8/layout/hProcess7#1"/>
    <dgm:cxn modelId="{0B4713D3-BBDD-425D-BD46-A2C8C9D77D6C}" type="presParOf" srcId="{91D8E41B-7CB8-474B-BE6D-48F971E60CF4}" destId="{8F52330D-F922-461E-988A-E03CAD96B739}" srcOrd="2" destOrd="0" presId="urn:microsoft.com/office/officeart/2005/8/layout/hProcess7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0F7F3D4-3808-4FEC-8F85-AEA4F049C42A}">
      <dsp:nvSpPr>
        <dsp:cNvPr id="0" name=""/>
        <dsp:cNvSpPr/>
      </dsp:nvSpPr>
      <dsp:spPr>
        <a:xfrm rot="5400000">
          <a:off x="-99304" y="100457"/>
          <a:ext cx="662029" cy="463420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/>
            <a:t>1</a:t>
          </a:r>
        </a:p>
      </dsp:txBody>
      <dsp:txXfrm rot="5400000">
        <a:off x="-99304" y="100457"/>
        <a:ext cx="662029" cy="463420"/>
      </dsp:txXfrm>
    </dsp:sp>
    <dsp:sp modelId="{916E48D2-D76C-4DF0-A9B8-F9674DC90577}">
      <dsp:nvSpPr>
        <dsp:cNvPr id="0" name=""/>
        <dsp:cNvSpPr/>
      </dsp:nvSpPr>
      <dsp:spPr>
        <a:xfrm rot="5400000">
          <a:off x="3944089" y="-3496480"/>
          <a:ext cx="430319" cy="7423279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Char char="••"/>
          </a:pPr>
          <a:r>
            <a:rPr lang="en-US" sz="2600" kern="1200" dirty="0"/>
            <a:t>Strategic focus</a:t>
          </a:r>
        </a:p>
      </dsp:txBody>
      <dsp:txXfrm rot="5400000">
        <a:off x="3944089" y="-3496480"/>
        <a:ext cx="430319" cy="7423279"/>
      </dsp:txXfrm>
    </dsp:sp>
    <dsp:sp modelId="{5D41A919-6CAF-4DE3-A5CB-F4BDB85674D0}">
      <dsp:nvSpPr>
        <dsp:cNvPr id="0" name=""/>
        <dsp:cNvSpPr/>
      </dsp:nvSpPr>
      <dsp:spPr>
        <a:xfrm rot="5400000">
          <a:off x="-99304" y="636152"/>
          <a:ext cx="662029" cy="463420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/>
            <a:t>2</a:t>
          </a:r>
        </a:p>
      </dsp:txBody>
      <dsp:txXfrm rot="5400000">
        <a:off x="-99304" y="636152"/>
        <a:ext cx="662029" cy="463420"/>
      </dsp:txXfrm>
    </dsp:sp>
    <dsp:sp modelId="{241A35F8-30A6-4DAD-A78E-820398F98C31}">
      <dsp:nvSpPr>
        <dsp:cNvPr id="0" name=""/>
        <dsp:cNvSpPr/>
      </dsp:nvSpPr>
      <dsp:spPr>
        <a:xfrm rot="5400000">
          <a:off x="3959900" y="-2959632"/>
          <a:ext cx="430319" cy="7423279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Char char="••"/>
          </a:pPr>
          <a:r>
            <a:rPr lang="en-US" sz="2600" kern="1200" dirty="0"/>
            <a:t>Strategic drivers</a:t>
          </a:r>
        </a:p>
      </dsp:txBody>
      <dsp:txXfrm rot="5400000">
        <a:off x="3959900" y="-2959632"/>
        <a:ext cx="430319" cy="7423279"/>
      </dsp:txXfrm>
    </dsp:sp>
    <dsp:sp modelId="{7B767F54-6855-4443-AC1E-6AC08559CFFC}">
      <dsp:nvSpPr>
        <dsp:cNvPr id="0" name=""/>
        <dsp:cNvSpPr/>
      </dsp:nvSpPr>
      <dsp:spPr>
        <a:xfrm rot="5400000">
          <a:off x="-99304" y="1171846"/>
          <a:ext cx="662029" cy="463420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/>
            <a:t>3</a:t>
          </a:r>
        </a:p>
      </dsp:txBody>
      <dsp:txXfrm rot="5400000">
        <a:off x="-99304" y="1171846"/>
        <a:ext cx="662029" cy="463420"/>
      </dsp:txXfrm>
    </dsp:sp>
    <dsp:sp modelId="{22035E83-3515-4480-B1F3-DFCE86DE349C}">
      <dsp:nvSpPr>
        <dsp:cNvPr id="0" name=""/>
        <dsp:cNvSpPr/>
      </dsp:nvSpPr>
      <dsp:spPr>
        <a:xfrm rot="5400000">
          <a:off x="3943346" y="-2423937"/>
          <a:ext cx="430319" cy="7423279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Char char="••"/>
          </a:pPr>
          <a:r>
            <a:rPr lang="en-US" sz="2600" kern="1200"/>
            <a:t>2020/21 Performance Highlights</a:t>
          </a:r>
          <a:endParaRPr lang="en-US" sz="2600" kern="1200" dirty="0"/>
        </a:p>
      </dsp:txBody>
      <dsp:txXfrm rot="5400000">
        <a:off x="3943346" y="-2423937"/>
        <a:ext cx="430319" cy="7423279"/>
      </dsp:txXfrm>
    </dsp:sp>
    <dsp:sp modelId="{B2BFE009-4FC7-4E7E-B5B5-D76F7A94B0C4}">
      <dsp:nvSpPr>
        <dsp:cNvPr id="0" name=""/>
        <dsp:cNvSpPr/>
      </dsp:nvSpPr>
      <dsp:spPr>
        <a:xfrm rot="5400000">
          <a:off x="-99304" y="1707541"/>
          <a:ext cx="662029" cy="463420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/>
            <a:t>4</a:t>
          </a:r>
        </a:p>
      </dsp:txBody>
      <dsp:txXfrm rot="5400000">
        <a:off x="-99304" y="1707541"/>
        <a:ext cx="662029" cy="463420"/>
      </dsp:txXfrm>
    </dsp:sp>
    <dsp:sp modelId="{E4CFA2ED-1C49-47D4-804B-5C422C867D10}">
      <dsp:nvSpPr>
        <dsp:cNvPr id="0" name=""/>
        <dsp:cNvSpPr/>
      </dsp:nvSpPr>
      <dsp:spPr>
        <a:xfrm rot="5400000">
          <a:off x="3944089" y="-1888243"/>
          <a:ext cx="430319" cy="7423279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Char char="••"/>
          </a:pPr>
          <a:r>
            <a:rPr lang="en-US" sz="2600" kern="1200" dirty="0"/>
            <a:t>RSR Contribution to government priorities</a:t>
          </a:r>
        </a:p>
      </dsp:txBody>
      <dsp:txXfrm rot="5400000">
        <a:off x="3944089" y="-1888243"/>
        <a:ext cx="430319" cy="7423279"/>
      </dsp:txXfrm>
    </dsp:sp>
    <dsp:sp modelId="{6C26E983-F0D2-4BAE-B349-D4F1D26B90E2}">
      <dsp:nvSpPr>
        <dsp:cNvPr id="0" name=""/>
        <dsp:cNvSpPr/>
      </dsp:nvSpPr>
      <dsp:spPr>
        <a:xfrm rot="5400000">
          <a:off x="-99304" y="2243236"/>
          <a:ext cx="662029" cy="463420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/>
            <a:t>5</a:t>
          </a:r>
        </a:p>
      </dsp:txBody>
      <dsp:txXfrm rot="5400000">
        <a:off x="-99304" y="2243236"/>
        <a:ext cx="662029" cy="463420"/>
      </dsp:txXfrm>
    </dsp:sp>
    <dsp:sp modelId="{FBF24221-4229-4743-9C2E-FFC197476975}">
      <dsp:nvSpPr>
        <dsp:cNvPr id="0" name=""/>
        <dsp:cNvSpPr/>
      </dsp:nvSpPr>
      <dsp:spPr>
        <a:xfrm rot="5400000">
          <a:off x="3959900" y="-1352548"/>
          <a:ext cx="430319" cy="7423279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Char char="••"/>
          </a:pPr>
          <a:r>
            <a:rPr lang="en-US" sz="2600" kern="1200" dirty="0"/>
            <a:t>Human Resource</a:t>
          </a:r>
        </a:p>
      </dsp:txBody>
      <dsp:txXfrm rot="5400000">
        <a:off x="3959900" y="-1352548"/>
        <a:ext cx="430319" cy="742327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0B0851E-C4C7-4A2C-A767-A57B7407CB24}">
      <dsp:nvSpPr>
        <dsp:cNvPr id="0" name=""/>
        <dsp:cNvSpPr/>
      </dsp:nvSpPr>
      <dsp:spPr>
        <a:xfrm>
          <a:off x="4222" y="5"/>
          <a:ext cx="3112537" cy="5167300"/>
        </a:xfrm>
        <a:prstGeom prst="roundRect">
          <a:avLst>
            <a:gd name="adj" fmla="val 5000"/>
          </a:avLst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perspectiveFront"/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2870" rIns="133350" bIns="0" numCol="1" spcCol="1270" anchor="t" anchorCtr="0">
          <a:noAutofit/>
        </a:bodyPr>
        <a:lstStyle/>
        <a:p>
          <a:pPr lvl="0" algn="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/>
            <a:t>VISION </a:t>
          </a:r>
          <a:endParaRPr lang="en-ZA" sz="3000" kern="1200" dirty="0"/>
        </a:p>
      </dsp:txBody>
      <dsp:txXfrm rot="16200000">
        <a:off x="-1803117" y="1807344"/>
        <a:ext cx="4237186" cy="622507"/>
      </dsp:txXfrm>
    </dsp:sp>
    <dsp:sp modelId="{4C0DB8EB-DBCB-4CB6-8D92-1BB6DA09DB11}">
      <dsp:nvSpPr>
        <dsp:cNvPr id="0" name=""/>
        <dsp:cNvSpPr/>
      </dsp:nvSpPr>
      <dsp:spPr>
        <a:xfrm>
          <a:off x="689703" y="5"/>
          <a:ext cx="2318840" cy="516730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1148" rIns="0" bIns="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Safe, reliable and sustainable railway operations, recognised globally</a:t>
          </a:r>
          <a:endParaRPr lang="en-ZA" sz="1600" kern="1200" dirty="0"/>
        </a:p>
      </dsp:txBody>
      <dsp:txXfrm>
        <a:off x="689703" y="5"/>
        <a:ext cx="2318840" cy="5167300"/>
      </dsp:txXfrm>
    </dsp:sp>
    <dsp:sp modelId="{8E0A77F8-D44E-45EB-99A6-91CD5CDA2F6F}">
      <dsp:nvSpPr>
        <dsp:cNvPr id="0" name=""/>
        <dsp:cNvSpPr/>
      </dsp:nvSpPr>
      <dsp:spPr>
        <a:xfrm>
          <a:off x="3257413" y="5"/>
          <a:ext cx="2650246" cy="4714071"/>
        </a:xfrm>
        <a:prstGeom prst="roundRect">
          <a:avLst>
            <a:gd name="adj" fmla="val 5000"/>
          </a:avLst>
        </a:prstGeom>
        <a:gradFill flip="none" rotWithShape="0">
          <a:gsLst>
            <a:gs pos="0">
              <a:schemeClr val="tx2">
                <a:lumMod val="60000"/>
                <a:lumOff val="40000"/>
                <a:shade val="30000"/>
                <a:satMod val="115000"/>
              </a:schemeClr>
            </a:gs>
            <a:gs pos="50000">
              <a:schemeClr val="tx2">
                <a:lumMod val="60000"/>
                <a:lumOff val="40000"/>
                <a:shade val="67500"/>
                <a:satMod val="115000"/>
              </a:schemeClr>
            </a:gs>
            <a:gs pos="100000">
              <a:schemeClr val="tx2">
                <a:lumMod val="60000"/>
                <a:lumOff val="40000"/>
                <a:shade val="100000"/>
                <a:satMod val="115000"/>
              </a:schemeClr>
            </a:gs>
          </a:gsLst>
          <a:lin ang="2700000" scaled="1"/>
          <a:tileRect/>
        </a:gradFill>
        <a:ln w="1270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2870" rIns="133350" bIns="0" numCol="1" spcCol="1270" anchor="t" anchorCtr="0">
          <a:noAutofit/>
        </a:bodyPr>
        <a:lstStyle/>
        <a:p>
          <a:pPr lvl="0" algn="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/>
            <a:t>MISSION</a:t>
          </a:r>
          <a:endParaRPr lang="en-ZA" sz="3000" kern="1200" dirty="0"/>
        </a:p>
      </dsp:txBody>
      <dsp:txXfrm rot="16200000">
        <a:off x="1589668" y="1667749"/>
        <a:ext cx="3865538" cy="530049"/>
      </dsp:txXfrm>
    </dsp:sp>
    <dsp:sp modelId="{7DDE0825-F06B-4A01-9B42-AE1584C7664E}">
      <dsp:nvSpPr>
        <dsp:cNvPr id="0" name=""/>
        <dsp:cNvSpPr/>
      </dsp:nvSpPr>
      <dsp:spPr>
        <a:xfrm rot="5400000">
          <a:off x="2957344" y="3013767"/>
          <a:ext cx="701827" cy="597171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CD959C-2D9F-4B81-ADD5-7759A2DDF89D}">
      <dsp:nvSpPr>
        <dsp:cNvPr id="0" name=""/>
        <dsp:cNvSpPr/>
      </dsp:nvSpPr>
      <dsp:spPr>
        <a:xfrm>
          <a:off x="3883952" y="5"/>
          <a:ext cx="1974433" cy="471407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8006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1400" kern="1200" dirty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1400" kern="1200" dirty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1400" kern="1200" dirty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1400" kern="1200" dirty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1400" kern="1200" dirty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1400" kern="1200" dirty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1400" kern="1200" dirty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1400" kern="1200" dirty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1400" kern="1200" dirty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1400" kern="1200" dirty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400" kern="1200" dirty="0"/>
            <a:t>To oversee and promote safe railway operations through appropriate support, monitoring and enforcement, guided by an enabling regulatory framework</a:t>
          </a:r>
        </a:p>
      </dsp:txBody>
      <dsp:txXfrm>
        <a:off x="3883952" y="5"/>
        <a:ext cx="1974433" cy="4714071"/>
      </dsp:txXfrm>
    </dsp:sp>
    <dsp:sp modelId="{77A1936E-279A-44CF-BCE2-461AF91E62C9}">
      <dsp:nvSpPr>
        <dsp:cNvPr id="0" name=""/>
        <dsp:cNvSpPr/>
      </dsp:nvSpPr>
      <dsp:spPr>
        <a:xfrm>
          <a:off x="6045686" y="5"/>
          <a:ext cx="2541641" cy="3603762"/>
        </a:xfrm>
        <a:prstGeom prst="roundRect">
          <a:avLst>
            <a:gd name="adj" fmla="val 5000"/>
          </a:avLst>
        </a:prstGeom>
        <a:gradFill flip="none" rotWithShape="0">
          <a:gsLst>
            <a:gs pos="0">
              <a:schemeClr val="tx2">
                <a:lumMod val="40000"/>
                <a:lumOff val="60000"/>
                <a:shade val="30000"/>
                <a:satMod val="115000"/>
              </a:schemeClr>
            </a:gs>
            <a:gs pos="50000">
              <a:schemeClr val="tx2">
                <a:lumMod val="40000"/>
                <a:lumOff val="60000"/>
                <a:shade val="67500"/>
                <a:satMod val="115000"/>
              </a:schemeClr>
            </a:gs>
            <a:gs pos="100000">
              <a:schemeClr val="tx2">
                <a:lumMod val="40000"/>
                <a:lumOff val="60000"/>
                <a:shade val="100000"/>
                <a:satMod val="115000"/>
              </a:schemeClr>
            </a:gs>
          </a:gsLst>
          <a:path path="circle">
            <a:fillToRect t="100000" r="100000"/>
          </a:path>
          <a:tileRect l="-100000" b="-100000"/>
        </a:gradFill>
        <a:ln w="1270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2870" rIns="133350" bIns="0" numCol="1" spcCol="1270" anchor="t" anchorCtr="0">
          <a:noAutofit/>
        </a:bodyPr>
        <a:lstStyle/>
        <a:p>
          <a:pPr lvl="0" algn="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/>
            <a:t>VALUES</a:t>
          </a:r>
          <a:endParaRPr lang="en-ZA" sz="3000" kern="1200" dirty="0"/>
        </a:p>
      </dsp:txBody>
      <dsp:txXfrm rot="16200000">
        <a:off x="4822307" y="1223383"/>
        <a:ext cx="2955085" cy="508328"/>
      </dsp:txXfrm>
    </dsp:sp>
    <dsp:sp modelId="{4267929A-2B53-4FC9-81FE-C9E0FD54CEE6}">
      <dsp:nvSpPr>
        <dsp:cNvPr id="0" name=""/>
        <dsp:cNvSpPr/>
      </dsp:nvSpPr>
      <dsp:spPr>
        <a:xfrm rot="5400000">
          <a:off x="5714678" y="3795411"/>
          <a:ext cx="701827" cy="597171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52330D-F922-461E-988A-E03CAD96B739}">
      <dsp:nvSpPr>
        <dsp:cNvPr id="0" name=""/>
        <dsp:cNvSpPr/>
      </dsp:nvSpPr>
      <dsp:spPr>
        <a:xfrm>
          <a:off x="6658378" y="5"/>
          <a:ext cx="1893522" cy="360376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1148" rIns="0" bIns="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1200" kern="1200" dirty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1200" kern="1200" dirty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1200" kern="1200" dirty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1200" kern="1200" dirty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1200" kern="1200" dirty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1200" kern="1200" dirty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400" kern="1200" dirty="0"/>
            <a:t>Integrity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400" kern="1200" dirty="0"/>
            <a:t>Transparency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400" kern="1200" dirty="0"/>
            <a:t>Fairness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400" kern="1200" dirty="0"/>
            <a:t>Innovation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400" kern="1200" dirty="0"/>
            <a:t>Timely &amp; accountable delivery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400" kern="1200" dirty="0"/>
            <a:t>Mutual respect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400" kern="1200" dirty="0"/>
            <a:t>Excellence</a:t>
          </a:r>
        </a:p>
      </dsp:txBody>
      <dsp:txXfrm>
        <a:off x="6658378" y="5"/>
        <a:ext cx="1893522" cy="36037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7#1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82969BC-C1B6-A34E-B4DF-74A74FDFD6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2485"/>
          <a:stretch/>
        </p:blipFill>
        <p:spPr>
          <a:xfrm>
            <a:off x="-1" y="0"/>
            <a:ext cx="9144001" cy="70328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0215" y="3973605"/>
            <a:ext cx="6578973" cy="726422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0215" y="4827773"/>
            <a:ext cx="6858000" cy="55777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D6100-311A-C341-A85B-3BE8F26A4450}" type="datetimeFigureOut">
              <a:rPr lang="en-US" smtClean="0"/>
              <a:pPr/>
              <a:t>11/11/2021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5B752-FBC1-0A48-A45F-2162E3C29A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86863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D6100-311A-C341-A85B-3BE8F26A4450}" type="datetimeFigureOut">
              <a:rPr lang="en-US" smtClean="0"/>
              <a:pPr/>
              <a:t>11/11/2021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5B752-FBC1-0A48-A45F-2162E3C29A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0962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41BF328D-A20E-1E4F-9861-9BD3543780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57" t="758" r="2628"/>
          <a:stretch/>
        </p:blipFill>
        <p:spPr>
          <a:xfrm>
            <a:off x="0" y="0"/>
            <a:ext cx="9144001" cy="70445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7689" y="5432612"/>
            <a:ext cx="6893017" cy="830917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67689" y="629448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762141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D6100-311A-C341-A85B-3BE8F26A4450}" type="datetimeFigureOut">
              <a:rPr lang="en-US" smtClean="0"/>
              <a:pPr/>
              <a:t>11/11/2021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5B752-FBC1-0A48-A45F-2162E3C29A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04817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D6100-311A-C341-A85B-3BE8F26A4450}" type="datetimeFigureOut">
              <a:rPr lang="en-US" smtClean="0"/>
              <a:pPr/>
              <a:t>11/11/2021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5B752-FBC1-0A48-A45F-2162E3C29A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4011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D6100-311A-C341-A85B-3BE8F26A4450}" type="datetimeFigureOut">
              <a:rPr lang="en-US" smtClean="0"/>
              <a:pPr/>
              <a:t>11/11/2021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5B752-FBC1-0A48-A45F-2162E3C29A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32703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38D2D53-FE2F-EB49-B4D3-23D10108A3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205" t="21955" b="1"/>
          <a:stretch/>
        </p:blipFill>
        <p:spPr>
          <a:xfrm>
            <a:off x="0" y="1539688"/>
            <a:ext cx="9144000" cy="5472953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D6100-311A-C341-A85B-3BE8F26A4450}" type="datetimeFigureOut">
              <a:rPr lang="en-US" smtClean="0"/>
              <a:pPr/>
              <a:t>11/11/2021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5B752-FBC1-0A48-A45F-2162E3C29A6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F90ADEE-BC73-8F47-9A75-F0B1B181B3CD}"/>
              </a:ext>
            </a:extLst>
          </p:cNvPr>
          <p:cNvSpPr/>
          <p:nvPr userDrawn="1"/>
        </p:nvSpPr>
        <p:spPr>
          <a:xfrm>
            <a:off x="0" y="0"/>
            <a:ext cx="8875059" cy="7597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95100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A14FD69-E40E-C34F-AC36-BE818051C4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205"/>
          <a:stretch/>
        </p:blipFill>
        <p:spPr>
          <a:xfrm>
            <a:off x="0" y="0"/>
            <a:ext cx="9144000" cy="70126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0" y="457200"/>
            <a:ext cx="7263583" cy="611841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667435"/>
            <a:ext cx="4629150" cy="419361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667435"/>
            <a:ext cx="2949178" cy="420155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D6100-311A-C341-A85B-3BE8F26A4450}" type="datetimeFigureOut">
              <a:rPr lang="en-US" smtClean="0"/>
              <a:pPr/>
              <a:t>11/11/2021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5B752-FBC1-0A48-A45F-2162E3C29A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01237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D6100-311A-C341-A85B-3BE8F26A4450}" type="datetimeFigureOut">
              <a:rPr lang="en-US" smtClean="0"/>
              <a:pPr/>
              <a:t>11/11/2021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5B752-FBC1-0A48-A45F-2162E3C29A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42942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AFF0059-39E4-0643-83BE-C2F2FF9A04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/>
          <a:srcRect l="2486"/>
          <a:stretch/>
        </p:blipFill>
        <p:spPr>
          <a:xfrm>
            <a:off x="0" y="0"/>
            <a:ext cx="9144000" cy="703281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3497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3497" y="2003612"/>
            <a:ext cx="7886700" cy="35903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13497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9ED6100-311A-C341-A85B-3BE8F26A4450}" type="datetimeFigureOut">
              <a:rPr lang="en-US" smtClean="0"/>
              <a:pPr/>
              <a:t>11/11/2021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8644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96535" y="6356351"/>
            <a:ext cx="4807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135B752-FBC1-0A48-A45F-2162E3C29A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22803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70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59595B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59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59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59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59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59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Worksheet2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Worksheet4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B8F084-E334-EF40-8EF9-601B996AA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4904" y="5463567"/>
            <a:ext cx="6679096" cy="1268537"/>
          </a:xfrm>
        </p:spPr>
        <p:txBody>
          <a:bodyPr/>
          <a:lstStyle/>
          <a:p>
            <a:pPr algn="ctr"/>
            <a:r>
              <a:rPr lang="en-US" dirty="0"/>
              <a:t>RSR 2020/21</a:t>
            </a:r>
            <a:br>
              <a:rPr lang="en-US" dirty="0"/>
            </a:br>
            <a:r>
              <a:rPr lang="en-US" dirty="0"/>
              <a:t>ANNUAL REPORT</a:t>
            </a:r>
          </a:p>
        </p:txBody>
      </p:sp>
    </p:spTree>
    <p:extLst>
      <p:ext uri="{BB962C8B-B14F-4D97-AF65-F5344CB8AC3E}">
        <p14:creationId xmlns:p14="http://schemas.microsoft.com/office/powerpoint/2010/main" xmlns="" val="7372583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E3AAEED-03B2-4D24-AB20-2A7046E3F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246" y="365126"/>
            <a:ext cx="8825753" cy="1325563"/>
          </a:xfrm>
        </p:spPr>
        <p:txBody>
          <a:bodyPr>
            <a:normAutofit/>
          </a:bodyPr>
          <a:lstStyle/>
          <a:p>
            <a:r>
              <a:rPr lang="en-US" sz="3200" dirty="0"/>
              <a:t>PERFORMANCE TREND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ABCF991-11D6-4559-9C58-482CA2CD4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90689"/>
            <a:ext cx="9143999" cy="528161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endParaRPr lang="en-US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xmlns="" id="{C90986B6-091A-4A83-B406-87064CC240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976019321"/>
              </p:ext>
            </p:extLst>
          </p:nvPr>
        </p:nvGraphicFramePr>
        <p:xfrm>
          <a:off x="318246" y="1890395"/>
          <a:ext cx="8549529" cy="37484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4388375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9477B94-8D5A-CA4D-BFE8-02FC446A3A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7700" y="2722881"/>
            <a:ext cx="8496300" cy="2082800"/>
          </a:xfrm>
        </p:spPr>
        <p:txBody>
          <a:bodyPr>
            <a:normAutofit fontScale="47500" lnSpcReduction="20000"/>
          </a:bodyPr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r>
              <a:rPr lang="en-US" sz="4000" dirty="0"/>
              <a:t>      </a:t>
            </a:r>
            <a:r>
              <a:rPr lang="en-US" sz="8400" b="1" dirty="0"/>
              <a:t>RSR CONTRIBUTION TO</a:t>
            </a:r>
          </a:p>
          <a:p>
            <a:r>
              <a:rPr lang="en-US" sz="8400" b="1" dirty="0"/>
              <a:t> GOVERNMENT PRIORITIES </a:t>
            </a:r>
            <a:endParaRPr lang="en-ZA" sz="8400" b="1" dirty="0"/>
          </a:p>
        </p:txBody>
      </p:sp>
    </p:spTree>
    <p:extLst>
      <p:ext uri="{BB962C8B-B14F-4D97-AF65-F5344CB8AC3E}">
        <p14:creationId xmlns:p14="http://schemas.microsoft.com/office/powerpoint/2010/main" xmlns="" val="34124329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E3AAEED-03B2-4D24-AB20-2A7046E3F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246" y="365126"/>
            <a:ext cx="8825753" cy="1325563"/>
          </a:xfrm>
        </p:spPr>
        <p:txBody>
          <a:bodyPr>
            <a:normAutofit/>
          </a:bodyPr>
          <a:lstStyle/>
          <a:p>
            <a:r>
              <a:rPr lang="en-US" sz="3200" dirty="0"/>
              <a:t>OUTCOME 1: RAILWAYS ARE SAFER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ABCF991-11D6-4559-9C58-482CA2CD4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90689"/>
            <a:ext cx="9143999" cy="528161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endParaRPr lang="en-US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xmlns="" id="{C02B5C91-E25F-4078-89BE-1FC69D0CF7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36841359"/>
              </p:ext>
            </p:extLst>
          </p:nvPr>
        </p:nvGraphicFramePr>
        <p:xfrm>
          <a:off x="-1" y="1857135"/>
          <a:ext cx="9086851" cy="421110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90726">
                  <a:extLst>
                    <a:ext uri="{9D8B030D-6E8A-4147-A177-3AD203B41FA5}">
                      <a16:colId xmlns:a16="http://schemas.microsoft.com/office/drawing/2014/main" xmlns="" val="1429428452"/>
                    </a:ext>
                  </a:extLst>
                </a:gridCol>
                <a:gridCol w="7096125">
                  <a:extLst>
                    <a:ext uri="{9D8B030D-6E8A-4147-A177-3AD203B41FA5}">
                      <a16:colId xmlns:a16="http://schemas.microsoft.com/office/drawing/2014/main" xmlns="" val="1638300564"/>
                    </a:ext>
                  </a:extLst>
                </a:gridCol>
              </a:tblGrid>
              <a:tr h="279187">
                <a:tc gridSpan="2">
                  <a:txBody>
                    <a:bodyPr/>
                    <a:lstStyle/>
                    <a:p>
                      <a:r>
                        <a:rPr lang="en-US" sz="1200" dirty="0">
                          <a:latin typeface="+mj-lt"/>
                        </a:rPr>
                        <a:t>APEX PRIORITY                       CONTRIBUTIONS</a:t>
                      </a:r>
                      <a:endParaRPr lang="en-ZA" sz="1200" dirty="0">
                        <a:latin typeface="+mj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en-US" sz="1200" dirty="0">
                          <a:latin typeface="+mj-lt"/>
                        </a:rPr>
                        <a:t>Output Indicator</a:t>
                      </a:r>
                      <a:endParaRPr lang="en-ZA" sz="12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73632736"/>
                  </a:ext>
                </a:extLst>
              </a:tr>
              <a:tr h="3864428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+mj-lt"/>
                        </a:rPr>
                        <a:t>Advance national-building and social  cohesion and a safe South Africa</a:t>
                      </a:r>
                      <a:endParaRPr lang="en-ZA" sz="1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ZA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Occurrence reporting categories published;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ZA" sz="18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ZA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Industry-wide hazard log;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ZA" sz="18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ZA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Railway Management Maturity Model;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ZA" sz="18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ZA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Verbal Safety Communication Determination developed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ZA" sz="18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ZA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Interface Agreements Framework; and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ZA" sz="18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ZA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National Rail Communicators Forum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ZA" sz="18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Research</a:t>
                      </a:r>
                      <a:r>
                        <a:rPr lang="en-US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was conducted on level crossings as well as on personal safety on trains.</a:t>
                      </a:r>
                      <a:endParaRPr lang="en-ZA" sz="18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257204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2982187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E3AAEED-03B2-4D24-AB20-2A7046E3F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246" y="365126"/>
            <a:ext cx="8825753" cy="1325563"/>
          </a:xfrm>
        </p:spPr>
        <p:txBody>
          <a:bodyPr>
            <a:normAutofit/>
          </a:bodyPr>
          <a:lstStyle/>
          <a:p>
            <a:r>
              <a:rPr lang="en-US" sz="3200" dirty="0"/>
              <a:t>OUTCOME 2: GOOD GOVERNANCE AND CLEAN ADMINISTRATION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ABCF991-11D6-4559-9C58-482CA2CD4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90689"/>
            <a:ext cx="9143999" cy="528161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endParaRPr lang="en-US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xmlns="" id="{C02B5C91-E25F-4078-89BE-1FC69D0CF7C8}"/>
              </a:ext>
            </a:extLst>
          </p:cNvPr>
          <p:cNvGraphicFramePr>
            <a:graphicFrameLocks noGrp="1"/>
          </p:cNvGraphicFramePr>
          <p:nvPr/>
        </p:nvGraphicFramePr>
        <p:xfrm>
          <a:off x="-1" y="1857135"/>
          <a:ext cx="8972551" cy="414361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90726">
                  <a:extLst>
                    <a:ext uri="{9D8B030D-6E8A-4147-A177-3AD203B41FA5}">
                      <a16:colId xmlns:a16="http://schemas.microsoft.com/office/drawing/2014/main" xmlns="" val="1429428452"/>
                    </a:ext>
                  </a:extLst>
                </a:gridCol>
                <a:gridCol w="6981825">
                  <a:extLst>
                    <a:ext uri="{9D8B030D-6E8A-4147-A177-3AD203B41FA5}">
                      <a16:colId xmlns:a16="http://schemas.microsoft.com/office/drawing/2014/main" xmlns="" val="1638300564"/>
                    </a:ext>
                  </a:extLst>
                </a:gridCol>
              </a:tblGrid>
              <a:tr h="279187">
                <a:tc gridSpan="2">
                  <a:txBody>
                    <a:bodyPr/>
                    <a:lstStyle/>
                    <a:p>
                      <a:r>
                        <a:rPr lang="en-US" sz="1200" dirty="0">
                          <a:latin typeface="+mj-lt"/>
                        </a:rPr>
                        <a:t>APEX PRIORITY                       CONTRIBUTIONS</a:t>
                      </a:r>
                      <a:endParaRPr lang="en-ZA" sz="1200" dirty="0">
                        <a:latin typeface="+mj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en-US" sz="1200" dirty="0">
                          <a:latin typeface="+mj-lt"/>
                        </a:rPr>
                        <a:t>Output Indicator</a:t>
                      </a:r>
                      <a:endParaRPr lang="en-ZA" sz="12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73632736"/>
                  </a:ext>
                </a:extLst>
              </a:tr>
              <a:tr h="3864428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+mj-lt"/>
                        </a:rPr>
                        <a:t>Transforming the economy to serve all South Africans and create jobs</a:t>
                      </a:r>
                      <a:endParaRPr lang="en-ZA" sz="1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 RSR spent a total amount of R35.7 million of which 93 per cent which equates to R33.4 million was spent on B-BBEE compliant suppliers,</a:t>
                      </a:r>
                    </a:p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endParaRPr lang="en-US" sz="18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ZA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 </a:t>
                      </a: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per cent which equates to R6.3 million was spent on </a:t>
                      </a:r>
                      <a:r>
                        <a:rPr lang="en-ZA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women-owned companies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ZA" sz="18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ZA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8.71 per cent of </a:t>
                      </a: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which equates to R2.9 million was spent on youth owned </a:t>
                      </a:r>
                      <a:r>
                        <a:rPr lang="en-ZA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companies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ZA" sz="18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Out of the total 242 companies utilised, 166 (69 %) were EMEs, 37 (15 %) were QSEs and the remaining 39 (16per cent) were large </a:t>
                      </a:r>
                      <a:r>
                        <a:rPr lang="en-ZA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companies.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257204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0216074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E3AAEED-03B2-4D24-AB20-2A7046E3F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246" y="365126"/>
            <a:ext cx="8825753" cy="1325563"/>
          </a:xfrm>
        </p:spPr>
        <p:txBody>
          <a:bodyPr>
            <a:normAutofit/>
          </a:bodyPr>
          <a:lstStyle/>
          <a:p>
            <a:r>
              <a:rPr lang="en-US" sz="3200" dirty="0"/>
              <a:t>OUTCOME 2: GOOD GOVERNANCE AND CLEAN ADMINISTRATION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ABCF991-11D6-4559-9C58-482CA2CD4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90689"/>
            <a:ext cx="9143999" cy="528161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endParaRPr lang="en-US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xmlns="" id="{C02B5C91-E25F-4078-89BE-1FC69D0CF7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78694000"/>
              </p:ext>
            </p:extLst>
          </p:nvPr>
        </p:nvGraphicFramePr>
        <p:xfrm>
          <a:off x="-1" y="1857134"/>
          <a:ext cx="9143998" cy="380071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90726">
                  <a:extLst>
                    <a:ext uri="{9D8B030D-6E8A-4147-A177-3AD203B41FA5}">
                      <a16:colId xmlns:a16="http://schemas.microsoft.com/office/drawing/2014/main" xmlns="" val="1429428452"/>
                    </a:ext>
                  </a:extLst>
                </a:gridCol>
                <a:gridCol w="7153272">
                  <a:extLst>
                    <a:ext uri="{9D8B030D-6E8A-4147-A177-3AD203B41FA5}">
                      <a16:colId xmlns:a16="http://schemas.microsoft.com/office/drawing/2014/main" xmlns="" val="1638300564"/>
                    </a:ext>
                  </a:extLst>
                </a:gridCol>
              </a:tblGrid>
              <a:tr h="366831">
                <a:tc gridSpan="2">
                  <a:txBody>
                    <a:bodyPr/>
                    <a:lstStyle/>
                    <a:p>
                      <a:r>
                        <a:rPr lang="en-US" sz="1200" dirty="0">
                          <a:latin typeface="+mj-lt"/>
                        </a:rPr>
                        <a:t>APEX PRIORITY                          CONTRIBUTIONS</a:t>
                      </a:r>
                      <a:endParaRPr lang="en-ZA" sz="1200" dirty="0">
                        <a:latin typeface="+mj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en-US" sz="1200" dirty="0">
                          <a:latin typeface="+mj-lt"/>
                        </a:rPr>
                        <a:t>Output Indicator</a:t>
                      </a:r>
                      <a:endParaRPr lang="en-ZA" sz="12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73632736"/>
                  </a:ext>
                </a:extLst>
              </a:tr>
              <a:tr h="3433883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+mj-lt"/>
                        </a:rPr>
                        <a:t>Investing in the capabilities of all the people, through an education and skills revolution</a:t>
                      </a:r>
                      <a:endParaRPr lang="en-ZA" sz="1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 total of 12 students were awarded bursaries to the value of R1 million covering tuition, </a:t>
                      </a:r>
                      <a:r>
                        <a:rPr lang="en-ZA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accommodation, and incidental expenses.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ZA" sz="18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ZA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 RSR appointed </a:t>
                      </a: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 interns for a period of one year as from 1 March </a:t>
                      </a:r>
                      <a:r>
                        <a:rPr lang="en-ZA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2021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ZA" sz="18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 RSR also entered into a secondment agreement with the African Rail Industry Association (ARIA) to regulate the terms and conditions of the secondment of two interns to the Regulator.</a:t>
                      </a:r>
                    </a:p>
                    <a:p>
                      <a:pPr algn="just"/>
                      <a:endParaRPr lang="en-ZA" sz="12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257204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9715690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E3AAEED-03B2-4D24-AB20-2A7046E3F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246" y="365126"/>
            <a:ext cx="8825753" cy="1325563"/>
          </a:xfrm>
        </p:spPr>
        <p:txBody>
          <a:bodyPr>
            <a:normAutofit/>
          </a:bodyPr>
          <a:lstStyle/>
          <a:p>
            <a:r>
              <a:rPr lang="en-US" sz="3200" dirty="0"/>
              <a:t>OUTCOME 3: IMPROVED STAKEHOLDER SERVICE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ABCF991-11D6-4559-9C58-482CA2CD4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90689"/>
            <a:ext cx="9143999" cy="528161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endParaRPr lang="en-US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xmlns="" id="{C02B5C91-E25F-4078-89BE-1FC69D0CF7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09768819"/>
              </p:ext>
            </p:extLst>
          </p:nvPr>
        </p:nvGraphicFramePr>
        <p:xfrm>
          <a:off x="-1" y="1857134"/>
          <a:ext cx="9143998" cy="511516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695576">
                  <a:extLst>
                    <a:ext uri="{9D8B030D-6E8A-4147-A177-3AD203B41FA5}">
                      <a16:colId xmlns:a16="http://schemas.microsoft.com/office/drawing/2014/main" xmlns="" val="1429428452"/>
                    </a:ext>
                  </a:extLst>
                </a:gridCol>
                <a:gridCol w="6448422">
                  <a:extLst>
                    <a:ext uri="{9D8B030D-6E8A-4147-A177-3AD203B41FA5}">
                      <a16:colId xmlns:a16="http://schemas.microsoft.com/office/drawing/2014/main" xmlns="" val="1638300564"/>
                    </a:ext>
                  </a:extLst>
                </a:gridCol>
              </a:tblGrid>
              <a:tr h="315179">
                <a:tc gridSpan="2">
                  <a:txBody>
                    <a:bodyPr/>
                    <a:lstStyle/>
                    <a:p>
                      <a:r>
                        <a:rPr lang="en-US" sz="1200" dirty="0">
                          <a:latin typeface="+mj-lt"/>
                        </a:rPr>
                        <a:t>APEX PRIORITY                          CONTRIBUTIONS</a:t>
                      </a:r>
                      <a:endParaRPr lang="en-ZA" sz="1200" dirty="0">
                        <a:latin typeface="+mj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en-US" sz="1200" dirty="0">
                          <a:latin typeface="+mj-lt"/>
                        </a:rPr>
                        <a:t>Output Indicator</a:t>
                      </a:r>
                      <a:endParaRPr lang="en-ZA" sz="12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73632736"/>
                  </a:ext>
                </a:extLst>
              </a:tr>
              <a:tr h="4799987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+mj-lt"/>
                        </a:rPr>
                        <a:t>Tackling the persistence of apartheid spatial development to build sustainable and safe human settlements, towns and rural areas, and effective local government</a:t>
                      </a:r>
                    </a:p>
                    <a:p>
                      <a:endParaRPr lang="en-US" sz="1800" dirty="0">
                        <a:latin typeface="+mj-lt"/>
                      </a:endParaRPr>
                    </a:p>
                    <a:p>
                      <a:endParaRPr lang="en-US" sz="1800" dirty="0">
                        <a:latin typeface="+mj-lt"/>
                      </a:endParaRPr>
                    </a:p>
                    <a:p>
                      <a:endParaRPr lang="en-US" sz="1800" dirty="0">
                        <a:latin typeface="+mj-lt"/>
                      </a:endParaRPr>
                    </a:p>
                    <a:p>
                      <a:r>
                        <a:rPr lang="en-ZA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Build a better Africa and world</a:t>
                      </a:r>
                      <a:endParaRPr lang="en-US" sz="1800" b="0" dirty="0">
                        <a:latin typeface="+mj-lt"/>
                      </a:endParaRPr>
                    </a:p>
                    <a:p>
                      <a:endParaRPr lang="en-US" sz="1800" dirty="0">
                        <a:latin typeface="+mj-lt"/>
                      </a:endParaRPr>
                    </a:p>
                    <a:p>
                      <a:endParaRPr lang="en-US" sz="1800" dirty="0">
                        <a:latin typeface="+mj-lt"/>
                      </a:endParaRPr>
                    </a:p>
                    <a:p>
                      <a:endParaRPr lang="en-US" sz="1800" dirty="0">
                        <a:latin typeface="+mj-lt"/>
                      </a:endParaRPr>
                    </a:p>
                    <a:p>
                      <a:endParaRPr lang="en-ZA" sz="1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 RSR conducted several meetings with SALGA during the period under review.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8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Key matters of undertaken included the collaboration of the RSR, PRASA and Transnet to address issues of mutual interest, particularly on rail compliance by </a:t>
                      </a:r>
                      <a:r>
                        <a:rPr lang="en-ZA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municipalities.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ZA" sz="18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ZA" sz="18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ZA" sz="18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ZA" sz="18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ZA" sz="18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RSR’s contribution: The RSR is a member of the SARA, an association that aims to promote the harmonisation of the railway safety regime in the SADC railway operations.</a:t>
                      </a:r>
                      <a:endParaRPr lang="en-ZA" sz="1200" b="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257204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20953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9477B94-8D5A-CA4D-BFE8-02FC446A3A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0" y="1667435"/>
            <a:ext cx="7613011" cy="4201553"/>
          </a:xfrm>
        </p:spPr>
        <p:txBody>
          <a:bodyPr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sz="4000" b="1" dirty="0"/>
              <a:t>HUMAN RESOURCES </a:t>
            </a:r>
          </a:p>
        </p:txBody>
      </p:sp>
    </p:spTree>
    <p:extLst>
      <p:ext uri="{BB962C8B-B14F-4D97-AF65-F5344CB8AC3E}">
        <p14:creationId xmlns:p14="http://schemas.microsoft.com/office/powerpoint/2010/main" xmlns="" val="8230059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E3AAEED-03B2-4D24-AB20-2A7046E3F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246" y="365126"/>
            <a:ext cx="8825753" cy="1325563"/>
          </a:xfrm>
        </p:spPr>
        <p:txBody>
          <a:bodyPr>
            <a:normAutofit/>
          </a:bodyPr>
          <a:lstStyle/>
          <a:p>
            <a:r>
              <a:rPr lang="en-US" sz="3200" dirty="0"/>
              <a:t>HR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ABCF991-11D6-4559-9C58-482CA2CD4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90689"/>
            <a:ext cx="9143999" cy="528161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endParaRPr lang="en-US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8AB4AA8-AB31-475C-832F-13B9BE2FAB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175" y="1690690"/>
            <a:ext cx="5267326" cy="4150622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xmlns="" id="{4787A0CF-3248-496A-8245-890D0ADCF295}"/>
              </a:ext>
            </a:extLst>
          </p:cNvPr>
          <p:cNvCxnSpPr>
            <a:cxnSpLocks/>
          </p:cNvCxnSpPr>
          <p:nvPr/>
        </p:nvCxnSpPr>
        <p:spPr>
          <a:xfrm flipH="1">
            <a:off x="4305300" y="2389784"/>
            <a:ext cx="2776536" cy="5880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xmlns="" id="{6CEC173A-3748-43F2-8FF0-1CB18291F06E}"/>
              </a:ext>
            </a:extLst>
          </p:cNvPr>
          <p:cNvCxnSpPr>
            <a:cxnSpLocks/>
          </p:cNvCxnSpPr>
          <p:nvPr/>
        </p:nvCxnSpPr>
        <p:spPr>
          <a:xfrm flipH="1" flipV="1">
            <a:off x="2097154" y="5518148"/>
            <a:ext cx="2927480" cy="3231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xmlns="" id="{EE282D64-BC04-4778-AE01-2FD8932325E2}"/>
              </a:ext>
            </a:extLst>
          </p:cNvPr>
          <p:cNvCxnSpPr>
            <a:cxnSpLocks/>
          </p:cNvCxnSpPr>
          <p:nvPr/>
        </p:nvCxnSpPr>
        <p:spPr>
          <a:xfrm flipH="1">
            <a:off x="5134757" y="3846546"/>
            <a:ext cx="234315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C35E5359-5CB3-4D5F-9A64-0731E5C6C80B}"/>
              </a:ext>
            </a:extLst>
          </p:cNvPr>
          <p:cNvSpPr txBox="1"/>
          <p:nvPr/>
        </p:nvSpPr>
        <p:spPr>
          <a:xfrm>
            <a:off x="7582682" y="3573968"/>
            <a:ext cx="5868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b="1" u="sng" dirty="0">
                <a:solidFill>
                  <a:schemeClr val="accent6"/>
                </a:solidFill>
              </a:rPr>
              <a:t>12</a:t>
            </a:r>
          </a:p>
          <a:p>
            <a:pPr algn="ctr"/>
            <a:r>
              <a:rPr lang="en-ZA" b="1" dirty="0">
                <a:solidFill>
                  <a:schemeClr val="tx2"/>
                </a:solidFill>
              </a:rPr>
              <a:t>13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819B8B0-99BA-4F2E-922D-D955B4C8DA0E}"/>
              </a:ext>
            </a:extLst>
          </p:cNvPr>
          <p:cNvSpPr txBox="1"/>
          <p:nvPr/>
        </p:nvSpPr>
        <p:spPr>
          <a:xfrm>
            <a:off x="5084083" y="5598892"/>
            <a:ext cx="52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b="1" u="sng" dirty="0">
                <a:solidFill>
                  <a:schemeClr val="accent6"/>
                </a:solidFill>
              </a:rPr>
              <a:t>10</a:t>
            </a:r>
          </a:p>
          <a:p>
            <a:pPr algn="ctr"/>
            <a:r>
              <a:rPr lang="en-ZA" b="1" dirty="0">
                <a:solidFill>
                  <a:schemeClr val="tx2"/>
                </a:solidFill>
              </a:rPr>
              <a:t>14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0D5A4D37-AB18-451E-90AA-0B874BA54037}"/>
              </a:ext>
            </a:extLst>
          </p:cNvPr>
          <p:cNvSpPr txBox="1"/>
          <p:nvPr/>
        </p:nvSpPr>
        <p:spPr>
          <a:xfrm>
            <a:off x="7071246" y="1913080"/>
            <a:ext cx="767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b="1" u="sng" dirty="0">
                <a:solidFill>
                  <a:schemeClr val="accent6"/>
                </a:solidFill>
              </a:rPr>
              <a:t>140</a:t>
            </a:r>
          </a:p>
          <a:p>
            <a:pPr algn="ctr"/>
            <a:r>
              <a:rPr lang="en-ZA" b="1" dirty="0">
                <a:solidFill>
                  <a:schemeClr val="tx2"/>
                </a:solidFill>
              </a:rPr>
              <a:t>150</a:t>
            </a:r>
          </a:p>
        </p:txBody>
      </p: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xmlns="" id="{47527B9B-FDB7-4867-9E08-595BD3F6E1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17971962"/>
              </p:ext>
            </p:extLst>
          </p:nvPr>
        </p:nvGraphicFramePr>
        <p:xfrm>
          <a:off x="628650" y="6296025"/>
          <a:ext cx="3409950" cy="723900"/>
        </p:xfrm>
        <a:graphic>
          <a:graphicData uri="http://schemas.openxmlformats.org/drawingml/2006/table">
            <a:tbl>
              <a:tblPr/>
              <a:tblGrid>
                <a:gridCol w="3409950">
                  <a:extLst>
                    <a:ext uri="{9D8B030D-6E8A-4147-A177-3AD203B41FA5}">
                      <a16:colId xmlns:a16="http://schemas.microsoft.com/office/drawing/2014/main" xmlns="" val="725186612"/>
                    </a:ext>
                  </a:extLst>
                </a:gridCol>
              </a:tblGrid>
              <a:tr h="723900">
                <a:tc>
                  <a:txBody>
                    <a:bodyPr/>
                    <a:lstStyle/>
                    <a:p>
                      <a:r>
                        <a:rPr lang="en-US" dirty="0"/>
                        <a:t>No. of Employees - 162</a:t>
                      </a:r>
                    </a:p>
                    <a:p>
                      <a:r>
                        <a:rPr lang="en-US" dirty="0"/>
                        <a:t>No. of positions    - 177</a:t>
                      </a:r>
                      <a:endParaRPr lang="en-ZA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363636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1468853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E3AAEED-03B2-4D24-AB20-2A7046E3F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246" y="365126"/>
            <a:ext cx="8825753" cy="1325563"/>
          </a:xfrm>
        </p:spPr>
        <p:txBody>
          <a:bodyPr>
            <a:normAutofit/>
          </a:bodyPr>
          <a:lstStyle/>
          <a:p>
            <a:r>
              <a:rPr lang="en-US" sz="3200" dirty="0"/>
              <a:t>EMPLOYMENT EQUITY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ABCF991-11D6-4559-9C58-482CA2CD4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90689"/>
            <a:ext cx="9143999" cy="5357811"/>
          </a:xfrm>
        </p:spPr>
        <p:txBody>
          <a:bodyPr>
            <a:noAutofit/>
          </a:bodyPr>
          <a:lstStyle/>
          <a:p>
            <a:pPr marL="57150" lvl="1" indent="0" algn="just">
              <a:lnSpc>
                <a:spcPct val="120000"/>
              </a:lnSpc>
              <a:buNone/>
            </a:pPr>
            <a:endParaRPr lang="en-US" sz="1700" dirty="0"/>
          </a:p>
          <a:p>
            <a:pPr marL="57150" lvl="1" indent="0" algn="just">
              <a:lnSpc>
                <a:spcPct val="120000"/>
              </a:lnSpc>
              <a:buNone/>
            </a:pPr>
            <a:endParaRPr lang="en-US" sz="1700" dirty="0"/>
          </a:p>
          <a:p>
            <a:pPr marL="285750" lvl="1" algn="just">
              <a:lnSpc>
                <a:spcPct val="120000"/>
              </a:lnSpc>
            </a:pPr>
            <a:endParaRPr lang="en-US" sz="1700" dirty="0"/>
          </a:p>
          <a:p>
            <a:pPr marL="0" indent="0">
              <a:buNone/>
            </a:pPr>
            <a:endParaRPr lang="en-US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r>
              <a:rPr lang="en-US" sz="1800" b="0" i="0" u="none" strike="noStrike" baseline="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	</a:t>
            </a:r>
          </a:p>
          <a:p>
            <a:pPr marL="0" indent="0">
              <a:buNone/>
            </a:pPr>
            <a:endParaRPr lang="en-US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xmlns="" id="{7DEC9740-A203-48BC-91EB-113E3260EAB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699796204"/>
              </p:ext>
            </p:extLst>
          </p:nvPr>
        </p:nvGraphicFramePr>
        <p:xfrm>
          <a:off x="318246" y="1965324"/>
          <a:ext cx="8723355" cy="3378201"/>
        </p:xfrm>
        <a:graphic>
          <a:graphicData uri="http://schemas.openxmlformats.org/presentationml/2006/ole">
            <p:oleObj spid="_x0000_s1026" name="Worksheet" r:id="rId3" imgW="5003849" imgH="1670101" progId="Excel.Shee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0874833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E3AAEED-03B2-4D24-AB20-2A7046E3F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246" y="365126"/>
            <a:ext cx="8825753" cy="1325563"/>
          </a:xfrm>
        </p:spPr>
        <p:txBody>
          <a:bodyPr>
            <a:normAutofit/>
          </a:bodyPr>
          <a:lstStyle/>
          <a:p>
            <a:r>
              <a:rPr lang="en-US" sz="3200" dirty="0"/>
              <a:t>EMPLOYMENT EQUITY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ABCF991-11D6-4559-9C58-482CA2CD4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90689"/>
            <a:ext cx="9143999" cy="5357811"/>
          </a:xfrm>
        </p:spPr>
        <p:txBody>
          <a:bodyPr>
            <a:noAutofit/>
          </a:bodyPr>
          <a:lstStyle/>
          <a:p>
            <a:pPr marL="57150" lvl="1" indent="0" algn="just">
              <a:lnSpc>
                <a:spcPct val="120000"/>
              </a:lnSpc>
              <a:buNone/>
            </a:pPr>
            <a:endParaRPr lang="en-US" sz="1700" dirty="0"/>
          </a:p>
          <a:p>
            <a:pPr marL="285750" lvl="1" algn="just">
              <a:lnSpc>
                <a:spcPct val="120000"/>
              </a:lnSpc>
            </a:pPr>
            <a:endParaRPr lang="en-US" sz="1700" dirty="0"/>
          </a:p>
          <a:p>
            <a:pPr marL="0" indent="0">
              <a:buNone/>
            </a:pPr>
            <a:endParaRPr lang="en-US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r>
              <a:rPr lang="en-US" sz="1800" b="0" i="0" u="none" strike="noStrike" baseline="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	</a:t>
            </a:r>
          </a:p>
          <a:p>
            <a:pPr marL="0" indent="0">
              <a:buNone/>
            </a:pPr>
            <a:endParaRPr lang="en-US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xmlns="" id="{C1A6251F-61F4-4513-BDBE-A81B7A87DB1B}"/>
              </a:ext>
            </a:extLst>
          </p:cNvPr>
          <p:cNvGraphicFramePr>
            <a:graphicFrameLocks/>
          </p:cNvGraphicFramePr>
          <p:nvPr/>
        </p:nvGraphicFramePr>
        <p:xfrm>
          <a:off x="945705" y="1933575"/>
          <a:ext cx="7188797" cy="3655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0161345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CB99D03-BDD1-465C-AECA-15B56396F9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76375"/>
            <a:ext cx="9144000" cy="6419155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xmlns="" id="{9B2A4C53-6EC0-4E2D-864E-DF38A2B07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32" y="203986"/>
            <a:ext cx="7263583" cy="611841"/>
          </a:xfrm>
        </p:spPr>
        <p:txBody>
          <a:bodyPr/>
          <a:lstStyle/>
          <a:p>
            <a:r>
              <a:rPr lang="en-US" dirty="0"/>
              <a:t>RSR ACHIEVEMENTS !!!!</a:t>
            </a:r>
            <a:endParaRPr lang="en-Z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9477B94-8D5A-CA4D-BFE8-02FC446A3A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0" y="1667435"/>
            <a:ext cx="3942159" cy="4201553"/>
          </a:xfrm>
        </p:spPr>
        <p:txBody>
          <a:bodyPr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sz="4000" b="1" dirty="0"/>
          </a:p>
          <a:p>
            <a:pPr algn="ctr"/>
            <a:endParaRPr lang="en-US" sz="4000" b="1" dirty="0"/>
          </a:p>
        </p:txBody>
      </p: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xmlns="" id="{A10DCDC3-6D74-4DD0-8D45-AF1B2AD3CCC3}"/>
              </a:ext>
            </a:extLst>
          </p:cNvPr>
          <p:cNvSpPr/>
          <p:nvPr/>
        </p:nvSpPr>
        <p:spPr>
          <a:xfrm>
            <a:off x="6778416" y="686089"/>
            <a:ext cx="2365584" cy="2115091"/>
          </a:xfrm>
          <a:prstGeom prst="wedgeEllipseCallout">
            <a:avLst>
              <a:gd name="adj1" fmla="val -84682"/>
              <a:gd name="adj2" fmla="val 55826"/>
            </a:avLst>
          </a:prstGeom>
          <a:solidFill>
            <a:schemeClr val="accent1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u="sng" dirty="0"/>
              <a:t>AGSA </a:t>
            </a:r>
          </a:p>
          <a:p>
            <a:pPr algn="ctr"/>
            <a:endParaRPr lang="en-US" sz="1600" b="1" u="sng" dirty="0"/>
          </a:p>
          <a:p>
            <a:pPr algn="ctr"/>
            <a:r>
              <a:rPr lang="en-US" sz="1600" b="1" dirty="0"/>
              <a:t>CLEAN AUDIT!</a:t>
            </a:r>
            <a:endParaRPr lang="en-ZA" sz="1600" b="1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05DC9B31-6580-457B-B514-19FC2E0DF0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32" y="4947196"/>
            <a:ext cx="2507843" cy="1843584"/>
          </a:xfrm>
          <a:prstGeom prst="wedgeEllipseCallout">
            <a:avLst>
              <a:gd name="adj1" fmla="val 43626"/>
              <a:gd name="adj2" fmla="val -104897"/>
            </a:avLst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indent="0" algn="ctr">
              <a:buNone/>
            </a:pPr>
            <a:r>
              <a:rPr lang="en-US" sz="1800" b="1" dirty="0"/>
              <a:t> 100%</a:t>
            </a:r>
          </a:p>
          <a:p>
            <a:pPr marL="0" indent="0" algn="ctr">
              <a:buNone/>
            </a:pPr>
            <a:r>
              <a:rPr lang="en-US" sz="1800" b="1" dirty="0"/>
              <a:t> </a:t>
            </a:r>
            <a:r>
              <a:rPr lang="en-US" sz="1600" b="1" dirty="0"/>
              <a:t>ANNUAL PERFORMANCE</a:t>
            </a:r>
            <a:endParaRPr lang="en-ZA" sz="1600" b="1" dirty="0"/>
          </a:p>
          <a:p>
            <a:pPr marL="0" indent="0" algn="ctr">
              <a:buNone/>
            </a:pPr>
            <a:endParaRPr lang="en-ZA" sz="1800" b="1" dirty="0"/>
          </a:p>
        </p:txBody>
      </p:sp>
    </p:spTree>
    <p:extLst>
      <p:ext uri="{BB962C8B-B14F-4D97-AF65-F5344CB8AC3E}">
        <p14:creationId xmlns:p14="http://schemas.microsoft.com/office/powerpoint/2010/main" xmlns="" val="31985617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9477B94-8D5A-CA4D-BFE8-02FC446A3A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0" y="1667435"/>
            <a:ext cx="7613011" cy="4201553"/>
          </a:xfrm>
        </p:spPr>
        <p:txBody>
          <a:bodyPr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sz="4000" b="1" dirty="0"/>
              <a:t>FINANCE</a:t>
            </a:r>
          </a:p>
        </p:txBody>
      </p:sp>
    </p:spTree>
    <p:extLst>
      <p:ext uri="{BB962C8B-B14F-4D97-AF65-F5344CB8AC3E}">
        <p14:creationId xmlns:p14="http://schemas.microsoft.com/office/powerpoint/2010/main" xmlns="" val="19291046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E3AAEED-03B2-4D24-AB20-2A7046E3F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246" y="365126"/>
            <a:ext cx="8825753" cy="1325563"/>
          </a:xfrm>
        </p:spPr>
        <p:txBody>
          <a:bodyPr>
            <a:normAutofit/>
          </a:bodyPr>
          <a:lstStyle/>
          <a:p>
            <a:r>
              <a:rPr lang="en-US" sz="3200" dirty="0"/>
              <a:t>AUDITOR GENERAL OPINION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ABCF991-11D6-4559-9C58-482CA2CD4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90689"/>
            <a:ext cx="9143999" cy="5357811"/>
          </a:xfrm>
        </p:spPr>
        <p:txBody>
          <a:bodyPr>
            <a:noAutofit/>
          </a:bodyPr>
          <a:lstStyle/>
          <a:p>
            <a:pPr marL="57150" lvl="1" indent="0" algn="just">
              <a:lnSpc>
                <a:spcPct val="120000"/>
              </a:lnSpc>
              <a:buNone/>
            </a:pPr>
            <a:endParaRPr lang="en-US" sz="1700" dirty="0"/>
          </a:p>
          <a:p>
            <a:pPr marL="285750" lvl="1" algn="just">
              <a:lnSpc>
                <a:spcPct val="120000"/>
              </a:lnSpc>
            </a:pPr>
            <a:endParaRPr lang="en-US" sz="1700" dirty="0"/>
          </a:p>
          <a:p>
            <a:pPr marL="0" indent="0" algn="ctr">
              <a:buNone/>
            </a:pPr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</a:p>
          <a:p>
            <a:pPr marL="0" indent="0" algn="ctr">
              <a:buNone/>
            </a:pPr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     </a:t>
            </a:r>
            <a:r>
              <a:rPr lang="en-US" sz="4800" dirty="0">
                <a:latin typeface="Helvetica" panose="020B0604020202020204" pitchFamily="34" charset="0"/>
                <a:cs typeface="Helvetica" panose="020B0604020202020204" pitchFamily="34" charset="0"/>
              </a:rPr>
              <a:t>Clean Audit achieved </a:t>
            </a:r>
          </a:p>
          <a:p>
            <a:pPr marL="0" indent="0">
              <a:buNone/>
            </a:pPr>
            <a:endParaRPr lang="en-US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r>
              <a:rPr lang="en-US" sz="1800" b="0" i="0" u="none" strike="noStrike" baseline="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	</a:t>
            </a:r>
          </a:p>
          <a:p>
            <a:pPr marL="0" indent="0">
              <a:buNone/>
            </a:pPr>
            <a:endParaRPr lang="en-US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77B6781D-5440-4887-AC56-868B8F4E11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0830" y="3904488"/>
            <a:ext cx="2573541" cy="2156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997762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F5D29E7-7234-4E8D-AD47-13F795902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497" y="365126"/>
            <a:ext cx="7886700" cy="828243"/>
          </a:xfrm>
        </p:spPr>
        <p:txBody>
          <a:bodyPr/>
          <a:lstStyle/>
          <a:p>
            <a:r>
              <a:rPr lang="en-ZA" dirty="0"/>
              <a:t>AUDIT OUTCOME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xmlns="" id="{DAAB423C-2F13-4062-B7C1-6A3C3071A1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8336112"/>
              </p:ext>
            </p:extLst>
          </p:nvPr>
        </p:nvGraphicFramePr>
        <p:xfrm>
          <a:off x="627681" y="1823203"/>
          <a:ext cx="7950632" cy="42163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4075">
                  <a:extLst>
                    <a:ext uri="{9D8B030D-6E8A-4147-A177-3AD203B41FA5}">
                      <a16:colId xmlns:a16="http://schemas.microsoft.com/office/drawing/2014/main" xmlns="" val="862700332"/>
                    </a:ext>
                  </a:extLst>
                </a:gridCol>
                <a:gridCol w="2626963">
                  <a:extLst>
                    <a:ext uri="{9D8B030D-6E8A-4147-A177-3AD203B41FA5}">
                      <a16:colId xmlns:a16="http://schemas.microsoft.com/office/drawing/2014/main" xmlns="" val="2709951811"/>
                    </a:ext>
                  </a:extLst>
                </a:gridCol>
                <a:gridCol w="1774556">
                  <a:extLst>
                    <a:ext uri="{9D8B030D-6E8A-4147-A177-3AD203B41FA5}">
                      <a16:colId xmlns:a16="http://schemas.microsoft.com/office/drawing/2014/main" xmlns="" val="841595698"/>
                    </a:ext>
                  </a:extLst>
                </a:gridCol>
                <a:gridCol w="1945038">
                  <a:extLst>
                    <a:ext uri="{9D8B030D-6E8A-4147-A177-3AD203B41FA5}">
                      <a16:colId xmlns:a16="http://schemas.microsoft.com/office/drawing/2014/main" xmlns="" val="4080669987"/>
                    </a:ext>
                  </a:extLst>
                </a:gridCol>
              </a:tblGrid>
              <a:tr h="873502">
                <a:tc>
                  <a:txBody>
                    <a:bodyPr/>
                    <a:lstStyle/>
                    <a:p>
                      <a:r>
                        <a:rPr lang="en-ZA" dirty="0"/>
                        <a:t>FINANCIAL YEAR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OUTCOME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NUMBER OF FINDINGS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NUMBER OF RECURRING FINDINGS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86785914"/>
                  </a:ext>
                </a:extLst>
              </a:tr>
              <a:tr h="422639">
                <a:tc>
                  <a:txBody>
                    <a:bodyPr/>
                    <a:lstStyle/>
                    <a:p>
                      <a:r>
                        <a:rPr lang="en-ZA" dirty="0"/>
                        <a:t>2016/17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Unqualified Opinion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5309673"/>
                  </a:ext>
                </a:extLst>
              </a:tr>
              <a:tr h="422639">
                <a:tc>
                  <a:txBody>
                    <a:bodyPr/>
                    <a:lstStyle/>
                    <a:p>
                      <a:r>
                        <a:rPr lang="en-ZA" dirty="0"/>
                        <a:t>2017/18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8585B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Unqualified Opinion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67489216"/>
                  </a:ext>
                </a:extLst>
              </a:tr>
              <a:tr h="422639">
                <a:tc>
                  <a:txBody>
                    <a:bodyPr/>
                    <a:lstStyle/>
                    <a:p>
                      <a:r>
                        <a:rPr lang="en-ZA" dirty="0"/>
                        <a:t>2018/19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8585B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Unqualified Opinion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74305275"/>
                  </a:ext>
                </a:extLst>
              </a:tr>
              <a:tr h="422639">
                <a:tc>
                  <a:txBody>
                    <a:bodyPr/>
                    <a:lstStyle/>
                    <a:p>
                      <a:r>
                        <a:rPr lang="en-ZA" dirty="0"/>
                        <a:t>2019/20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8585B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Unqualified Opinion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94949222"/>
                  </a:ext>
                </a:extLst>
              </a:tr>
              <a:tr h="422639">
                <a:tc>
                  <a:txBody>
                    <a:bodyPr/>
                    <a:lstStyle/>
                    <a:p>
                      <a:r>
                        <a:rPr lang="en-ZA" dirty="0"/>
                        <a:t>2020/21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8585B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Unqualified Opinion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11931314"/>
                  </a:ext>
                </a:extLst>
              </a:tr>
              <a:tr h="422639">
                <a:tc gridSpan="4">
                  <a:txBody>
                    <a:bodyPr/>
                    <a:lstStyle/>
                    <a:p>
                      <a:r>
                        <a:rPr lang="en-ZA" b="1" dirty="0"/>
                        <a:t>Nature of findings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ZA" dirty="0"/>
                        <a:t>Procurement and contract management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ZA" dirty="0"/>
                        <a:t>Financial statement disclosure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ZA" dirty="0"/>
                        <a:t>B-BBEE Act and Regulations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8585B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7401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3176933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E3AAEED-03B2-4D24-AB20-2A7046E3F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246" y="365126"/>
            <a:ext cx="8825753" cy="1325563"/>
          </a:xfrm>
        </p:spPr>
        <p:txBody>
          <a:bodyPr>
            <a:normAutofit/>
          </a:bodyPr>
          <a:lstStyle/>
          <a:p>
            <a:r>
              <a:rPr lang="en-US" sz="3200" dirty="0"/>
              <a:t>REVENUE (R’000)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ABCF991-11D6-4559-9C58-482CA2CD4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90689"/>
            <a:ext cx="9143999" cy="5357811"/>
          </a:xfrm>
        </p:spPr>
        <p:txBody>
          <a:bodyPr>
            <a:noAutofit/>
          </a:bodyPr>
          <a:lstStyle/>
          <a:p>
            <a:pPr marL="57150" lvl="1" indent="0" algn="just">
              <a:lnSpc>
                <a:spcPct val="120000"/>
              </a:lnSpc>
              <a:buNone/>
            </a:pPr>
            <a:endParaRPr lang="en-US" sz="1700" dirty="0"/>
          </a:p>
          <a:p>
            <a:pPr marL="285750" lvl="1" algn="just">
              <a:lnSpc>
                <a:spcPct val="120000"/>
              </a:lnSpc>
            </a:pPr>
            <a:endParaRPr lang="en-US" sz="1700" dirty="0"/>
          </a:p>
          <a:p>
            <a:pPr marL="0" indent="0">
              <a:buNone/>
            </a:pPr>
            <a:endParaRPr lang="en-US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r>
              <a:rPr lang="en-US" sz="1800" b="0" i="0" u="none" strike="noStrike" baseline="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	</a:t>
            </a:r>
          </a:p>
          <a:p>
            <a:pPr marL="0" indent="0">
              <a:buNone/>
            </a:pPr>
            <a:endParaRPr lang="en-US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xmlns="" id="{84085160-02EE-41A3-9701-19583B78B43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89469984"/>
              </p:ext>
            </p:extLst>
          </p:nvPr>
        </p:nvGraphicFramePr>
        <p:xfrm>
          <a:off x="1110807" y="1964857"/>
          <a:ext cx="6643305" cy="3923880"/>
        </p:xfrm>
        <a:graphic>
          <a:graphicData uri="http://schemas.openxmlformats.org/presentationml/2006/ole">
            <p:oleObj spid="_x0000_s2050" name="Worksheet" r:id="rId3" imgW="4581398" imgH="2751099" progId="Excel.Shee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7761159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E3AAEED-03B2-4D24-AB20-2A7046E3F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246" y="365126"/>
            <a:ext cx="8825753" cy="1325563"/>
          </a:xfrm>
        </p:spPr>
        <p:txBody>
          <a:bodyPr>
            <a:normAutofit/>
          </a:bodyPr>
          <a:lstStyle/>
          <a:p>
            <a:r>
              <a:rPr lang="en-US" sz="3200" dirty="0"/>
              <a:t>FINANCIAL HEALTH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ABCF991-11D6-4559-9C58-482CA2CD4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90689"/>
            <a:ext cx="9143999" cy="5357811"/>
          </a:xfrm>
        </p:spPr>
        <p:txBody>
          <a:bodyPr>
            <a:noAutofit/>
          </a:bodyPr>
          <a:lstStyle/>
          <a:p>
            <a:pPr marL="57150" lvl="1" indent="0" algn="just">
              <a:lnSpc>
                <a:spcPct val="120000"/>
              </a:lnSpc>
              <a:buNone/>
            </a:pPr>
            <a:endParaRPr lang="en-US" sz="1700" dirty="0"/>
          </a:p>
          <a:p>
            <a:pPr marL="285750" lvl="1" algn="just">
              <a:lnSpc>
                <a:spcPct val="120000"/>
              </a:lnSpc>
            </a:pPr>
            <a:endParaRPr lang="en-US" sz="1700" dirty="0"/>
          </a:p>
          <a:p>
            <a:pPr marL="0" indent="0">
              <a:buNone/>
            </a:pPr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	2020/21 Revenue of </a:t>
            </a:r>
            <a:r>
              <a:rPr lang="en-US" sz="1800" b="1" dirty="0">
                <a:latin typeface="Helvetica" panose="020B0604020202020204" pitchFamily="34" charset="0"/>
                <a:cs typeface="Helvetica" panose="020B0604020202020204" pitchFamily="34" charset="0"/>
              </a:rPr>
              <a:t>R</a:t>
            </a:r>
            <a:r>
              <a:rPr lang="en-ZA" sz="1800" b="1" dirty="0">
                <a:latin typeface="Helvetica" panose="020B0604020202020204" pitchFamily="34" charset="0"/>
                <a:cs typeface="Helvetica" panose="020B0604020202020204" pitchFamily="34" charset="0"/>
              </a:rPr>
              <a:t>259 845 498</a:t>
            </a:r>
            <a:endParaRPr lang="en-US" sz="18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	2020/21 Accounting surplus of </a:t>
            </a:r>
            <a:r>
              <a:rPr lang="en-US" sz="1800" b="1" dirty="0">
                <a:latin typeface="Helvetica" panose="020B0604020202020204" pitchFamily="34" charset="0"/>
                <a:cs typeface="Helvetica" panose="020B0604020202020204" pitchFamily="34" charset="0"/>
              </a:rPr>
              <a:t>R2 613 294</a:t>
            </a:r>
          </a:p>
          <a:p>
            <a:pPr marL="0" indent="0">
              <a:buNone/>
            </a:pPr>
            <a:endParaRPr lang="en-US" sz="18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r>
              <a:rPr lang="en-US" sz="1800" b="1" dirty="0">
                <a:latin typeface="Helvetica" panose="020B0604020202020204" pitchFamily="34" charset="0"/>
                <a:cs typeface="Helvetica" panose="020B0604020202020204" pitchFamily="34" charset="0"/>
              </a:rPr>
              <a:t>	</a:t>
            </a:r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2020/21 Cash surplus of </a:t>
            </a:r>
            <a:r>
              <a:rPr lang="en-US" sz="1800" b="1" dirty="0">
                <a:latin typeface="Helvetica" panose="020B0604020202020204" pitchFamily="34" charset="0"/>
                <a:cs typeface="Helvetica" panose="020B0604020202020204" pitchFamily="34" charset="0"/>
              </a:rPr>
              <a:t>R121 067 656</a:t>
            </a:r>
            <a:endParaRPr lang="en-US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r>
              <a:rPr lang="en-US" sz="1800" b="0" i="0" u="none" strike="noStrike" baseline="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	</a:t>
            </a:r>
          </a:p>
          <a:p>
            <a:pPr marL="0" indent="0">
              <a:buNone/>
            </a:pPr>
            <a:endParaRPr lang="en-US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51569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9477B94-8D5A-CA4D-BFE8-02FC446A3A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0" y="1667435"/>
            <a:ext cx="7613011" cy="4201553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58585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THANK YOU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04207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B7DF8C-E61B-B14A-8C48-F038E1C5D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OF CONTENT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xmlns="" id="{FF028CE5-84AC-4E27-8C55-8B8144759F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642547188"/>
              </p:ext>
            </p:extLst>
          </p:nvPr>
        </p:nvGraphicFramePr>
        <p:xfrm>
          <a:off x="412750" y="2003426"/>
          <a:ext cx="7886700" cy="28071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9A9C0EAC-FD29-4522-B58F-7ED050946E57}"/>
              </a:ext>
            </a:extLst>
          </p:cNvPr>
          <p:cNvGrpSpPr/>
          <p:nvPr/>
        </p:nvGrpSpPr>
        <p:grpSpPr>
          <a:xfrm>
            <a:off x="876918" y="4692958"/>
            <a:ext cx="7423279" cy="430319"/>
            <a:chOff x="463420" y="2143932"/>
            <a:chExt cx="7423279" cy="430319"/>
          </a:xfrm>
        </p:grpSpPr>
        <p:sp>
          <p:nvSpPr>
            <p:cNvPr id="5" name="Rectangle: Top Corners Rounded 4">
              <a:extLst>
                <a:ext uri="{FF2B5EF4-FFF2-40B4-BE49-F238E27FC236}">
                  <a16:creationId xmlns:a16="http://schemas.microsoft.com/office/drawing/2014/main" xmlns="" id="{6ED7AF47-5EA8-4933-A141-07A2B3B857B6}"/>
                </a:ext>
              </a:extLst>
            </p:cNvPr>
            <p:cNvSpPr/>
            <p:nvPr/>
          </p:nvSpPr>
          <p:spPr>
            <a:xfrm rot="5400000">
              <a:off x="3959900" y="-1352548"/>
              <a:ext cx="430319" cy="7423279"/>
            </a:xfrm>
            <a:prstGeom prst="round2SameRect">
              <a:avLst/>
            </a:prstGeom>
          </p:spPr>
          <p:style>
            <a:lnRef idx="2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hemeClr val="lt2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2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Rectangle: Top Corners Rounded 4">
              <a:extLst>
                <a:ext uri="{FF2B5EF4-FFF2-40B4-BE49-F238E27FC236}">
                  <a16:creationId xmlns:a16="http://schemas.microsoft.com/office/drawing/2014/main" xmlns="" id="{9B28F68B-B533-456F-B1D6-F7A9A7D627FF}"/>
                </a:ext>
              </a:extLst>
            </p:cNvPr>
            <p:cNvSpPr txBox="1"/>
            <p:nvPr/>
          </p:nvSpPr>
          <p:spPr>
            <a:xfrm>
              <a:off x="463420" y="2164938"/>
              <a:ext cx="7402273" cy="3883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4912" tIns="16510" rIns="16510" bIns="16510" numCol="1" spcCol="1270" anchor="ctr" anchorCtr="0">
              <a:noAutofit/>
            </a:bodyPr>
            <a:lstStyle/>
            <a:p>
              <a:pPr marL="228600" lvl="1" indent="-228600" algn="l" defTabSz="11557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None/>
              </a:pPr>
              <a:r>
                <a:rPr lang="en-US" sz="2600" kern="1200" dirty="0"/>
                <a:t>Finance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1D30BBC4-80F1-4457-BB5A-B0400DE40E0B}"/>
              </a:ext>
            </a:extLst>
          </p:cNvPr>
          <p:cNvGrpSpPr/>
          <p:nvPr/>
        </p:nvGrpSpPr>
        <p:grpSpPr>
          <a:xfrm>
            <a:off x="413498" y="4692958"/>
            <a:ext cx="463420" cy="662029"/>
            <a:chOff x="1" y="2143931"/>
            <a:chExt cx="463420" cy="662029"/>
          </a:xfrm>
        </p:grpSpPr>
        <p:sp>
          <p:nvSpPr>
            <p:cNvPr id="8" name="Arrow: Chevron 7">
              <a:extLst>
                <a:ext uri="{FF2B5EF4-FFF2-40B4-BE49-F238E27FC236}">
                  <a16:creationId xmlns:a16="http://schemas.microsoft.com/office/drawing/2014/main" xmlns="" id="{B56A1930-7024-4C8E-A961-F76AFCDDD1FC}"/>
                </a:ext>
              </a:extLst>
            </p:cNvPr>
            <p:cNvSpPr/>
            <p:nvPr/>
          </p:nvSpPr>
          <p:spPr>
            <a:xfrm rot="5400000">
              <a:off x="-99304" y="2243236"/>
              <a:ext cx="662029" cy="463420"/>
            </a:xfrm>
            <a:prstGeom prst="chevron">
              <a:avLst/>
            </a:prstGeom>
          </p:spPr>
          <p:style>
            <a:lnRef idx="2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Arrow: Chevron 4">
              <a:extLst>
                <a:ext uri="{FF2B5EF4-FFF2-40B4-BE49-F238E27FC236}">
                  <a16:creationId xmlns:a16="http://schemas.microsoft.com/office/drawing/2014/main" xmlns="" id="{3BE98A4C-7FAD-41AF-83D5-5BE5C6A0601C}"/>
                </a:ext>
              </a:extLst>
            </p:cNvPr>
            <p:cNvSpPr txBox="1"/>
            <p:nvPr/>
          </p:nvSpPr>
          <p:spPr>
            <a:xfrm>
              <a:off x="1" y="2375641"/>
              <a:ext cx="463420" cy="1986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300" dirty="0"/>
                <a:t>6</a:t>
              </a:r>
              <a:endParaRPr lang="en-US" sz="13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652973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E3AAEED-03B2-4D24-AB20-2A7046E3F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246" y="365126"/>
            <a:ext cx="8825753" cy="1325563"/>
          </a:xfrm>
        </p:spPr>
        <p:txBody>
          <a:bodyPr>
            <a:normAutofit/>
          </a:bodyPr>
          <a:lstStyle/>
          <a:p>
            <a:r>
              <a:rPr lang="en-US" sz="3200" dirty="0"/>
              <a:t>RSR STRATEGIC FOCUS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ABCF991-11D6-4559-9C58-482CA2CD4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90689"/>
            <a:ext cx="9143999" cy="528161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endParaRPr lang="en-US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xmlns="" id="{BEF7ED47-B0F3-4BFD-A8D9-E4FA82EB95C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263022312"/>
              </p:ext>
            </p:extLst>
          </p:nvPr>
        </p:nvGraphicFramePr>
        <p:xfrm>
          <a:off x="390525" y="1690689"/>
          <a:ext cx="8591550" cy="51673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2971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E3AAEED-03B2-4D24-AB20-2A7046E3F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246" y="365126"/>
            <a:ext cx="8825753" cy="1325563"/>
          </a:xfrm>
        </p:spPr>
        <p:txBody>
          <a:bodyPr>
            <a:normAutofit/>
          </a:bodyPr>
          <a:lstStyle/>
          <a:p>
            <a:r>
              <a:rPr lang="en-US" sz="3200" dirty="0"/>
              <a:t>RSR STRATEGIC DRIVERS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ABCF991-11D6-4559-9C58-482CA2CD4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90689"/>
            <a:ext cx="9143999" cy="528161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endParaRPr lang="en-US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xmlns="" id="{4CBFC36D-DE56-4D93-9CF1-835C830B17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31711499"/>
              </p:ext>
            </p:extLst>
          </p:nvPr>
        </p:nvGraphicFramePr>
        <p:xfrm>
          <a:off x="318246" y="1836419"/>
          <a:ext cx="8749554" cy="395717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58254">
                  <a:extLst>
                    <a:ext uri="{9D8B030D-6E8A-4147-A177-3AD203B41FA5}">
                      <a16:colId xmlns:a16="http://schemas.microsoft.com/office/drawing/2014/main" xmlns="" val="1794760320"/>
                    </a:ext>
                  </a:extLst>
                </a:gridCol>
                <a:gridCol w="6591300">
                  <a:extLst>
                    <a:ext uri="{9D8B030D-6E8A-4147-A177-3AD203B41FA5}">
                      <a16:colId xmlns:a16="http://schemas.microsoft.com/office/drawing/2014/main" xmlns="" val="3458872822"/>
                    </a:ext>
                  </a:extLst>
                </a:gridCol>
              </a:tblGrid>
              <a:tr h="1148230">
                <a:tc>
                  <a:txBody>
                    <a:bodyPr/>
                    <a:lstStyle/>
                    <a:p>
                      <a:r>
                        <a:rPr lang="en-US" dirty="0"/>
                        <a:t>Risk Based Approach To Safety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 enhancements to the regulatory framework are all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aimed at understanding the safety risks within the environment and ensuring that adequate mitigations are put in place to reduce the risk to “as low as reasonably practicable”.</a:t>
                      </a:r>
                      <a:endParaRPr lang="en-ZA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89232436"/>
                  </a:ext>
                </a:extLst>
              </a:tr>
              <a:tr h="92281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Good governance and clean administration</a:t>
                      </a:r>
                      <a:endParaRPr lang="en-ZA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The organisation is committed to excellence and to practicing the highest standards of ethical and accountable behaviour at all levels within the organisation.</a:t>
                      </a:r>
                      <a:endParaRPr lang="en-ZA" dirty="0"/>
                    </a:p>
                  </a:txBody>
                  <a:tcP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59967602"/>
                  </a:ext>
                </a:extLst>
              </a:tr>
              <a:tr h="92281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Financial Sustainability</a:t>
                      </a:r>
                      <a:endParaRPr lang="en-ZA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The management of the RSR in a fiscally prudent and sustainable manner is an important cornerstone in carrying out its mandate.</a:t>
                      </a:r>
                      <a:endParaRPr lang="en-ZA" dirty="0"/>
                    </a:p>
                  </a:txBody>
                  <a:tcP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27601573"/>
                  </a:ext>
                </a:extLst>
              </a:tr>
              <a:tr h="92281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Stakeholder engagement</a:t>
                      </a:r>
                      <a:endParaRPr lang="en-ZA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Ensuring safe railway operations is a collaborate effort that</a:t>
                      </a:r>
                    </a:p>
                    <a:p>
                      <a:r>
                        <a:rPr lang="en-US" dirty="0"/>
                        <a:t>requires all stakeholders to play their part in a consistent and meaningful manner linked to their mandate.</a:t>
                      </a:r>
                      <a:endParaRPr lang="en-ZA" dirty="0"/>
                    </a:p>
                  </a:txBody>
                  <a:tcP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011743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2486225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E3AAEED-03B2-4D24-AB20-2A7046E3F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246" y="365126"/>
            <a:ext cx="8825753" cy="1325563"/>
          </a:xfrm>
        </p:spPr>
        <p:txBody>
          <a:bodyPr>
            <a:normAutofit/>
          </a:bodyPr>
          <a:lstStyle/>
          <a:p>
            <a:r>
              <a:rPr lang="en-US" sz="3200" dirty="0"/>
              <a:t>RSR STRATEGIC RISKS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ABCF991-11D6-4559-9C58-482CA2CD4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90689"/>
            <a:ext cx="9143999" cy="528161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endParaRPr lang="en-US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FCAED288-89DD-4560-84E0-3FC1A04146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44295742"/>
              </p:ext>
            </p:extLst>
          </p:nvPr>
        </p:nvGraphicFramePr>
        <p:xfrm>
          <a:off x="149087" y="1781175"/>
          <a:ext cx="8785363" cy="4076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3898">
                  <a:extLst>
                    <a:ext uri="{9D8B030D-6E8A-4147-A177-3AD203B41FA5}">
                      <a16:colId xmlns:a16="http://schemas.microsoft.com/office/drawing/2014/main" xmlns="" val="3110055987"/>
                    </a:ext>
                  </a:extLst>
                </a:gridCol>
                <a:gridCol w="3653678">
                  <a:extLst>
                    <a:ext uri="{9D8B030D-6E8A-4147-A177-3AD203B41FA5}">
                      <a16:colId xmlns:a16="http://schemas.microsoft.com/office/drawing/2014/main" xmlns="" val="670316550"/>
                    </a:ext>
                  </a:extLst>
                </a:gridCol>
                <a:gridCol w="3897787">
                  <a:extLst>
                    <a:ext uri="{9D8B030D-6E8A-4147-A177-3AD203B41FA5}">
                      <a16:colId xmlns:a16="http://schemas.microsoft.com/office/drawing/2014/main" xmlns="" val="1088810869"/>
                    </a:ext>
                  </a:extLst>
                </a:gridCol>
              </a:tblGrid>
              <a:tr h="453386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Outcome</a:t>
                      </a:r>
                      <a:endParaRPr lang="en-ZA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Risk Statement</a:t>
                      </a:r>
                      <a:endParaRPr lang="en-ZA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Mitigations</a:t>
                      </a:r>
                      <a:endParaRPr lang="en-ZA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97990214"/>
                  </a:ext>
                </a:extLst>
              </a:tr>
              <a:tr h="185251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Good governance and clean administration</a:t>
                      </a:r>
                      <a:endParaRPr lang="en-ZA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276" marR="63276" marT="31638" marB="316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ZA" sz="1200" b="1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Cyber security vulnerability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ZA" sz="12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Hackers may gain access to RSR systems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2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and corrupt data or share </a:t>
                      </a:r>
                      <a:r>
                        <a:rPr lang="en-ZA" sz="12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inappropriate operators’ information</a:t>
                      </a:r>
                      <a:endParaRPr lang="en-ZA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276" marR="63276" marT="31638" marB="316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Firewall, Antivirus and OS penetration </a:t>
                      </a:r>
                      <a:r>
                        <a:rPr lang="en-ZA" sz="12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test and vulnerability assessment 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ZA" sz="12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Evaluation of Mobile Device Management tools 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Source a service provider to conduct a </a:t>
                      </a:r>
                      <a:r>
                        <a:rPr lang="en-ZA" sz="12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cyber security awareness</a:t>
                      </a:r>
                      <a:endParaRPr lang="en-ZA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276" marR="63276" marT="31638" marB="316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70812162"/>
                  </a:ext>
                </a:extLst>
              </a:tr>
              <a:tr h="177080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Railways are safer</a:t>
                      </a:r>
                      <a:endParaRPr lang="en-ZA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488" marR="62488" marT="31244" marB="312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ZA" sz="1200" b="1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Inaccurate &amp; Incomplete Safety Information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ZA" sz="12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NIMS may have design faults, be inaccessible or </a:t>
                      </a:r>
                      <a:r>
                        <a:rPr lang="en-US" sz="12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data inputted on NIMS by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ZA" sz="12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operators may be incomplete or inaccurate resulting in non- compliance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2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with the requirements of the </a:t>
                      </a:r>
                      <a:r>
                        <a:rPr lang="en-ZA" sz="12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RSR Act.</a:t>
                      </a:r>
                      <a:endParaRPr lang="en-ZA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488" marR="62488" marT="31244" marB="312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Monthly and Quarterly data verification </a:t>
                      </a:r>
                      <a:r>
                        <a:rPr lang="en-ZA" sz="12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of operator data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ZA" sz="12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Manually request additional safety </a:t>
                      </a:r>
                      <a:r>
                        <a:rPr lang="en-US" sz="12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information from operators during permit </a:t>
                      </a:r>
                      <a:r>
                        <a:rPr lang="en-ZA" sz="12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assessments</a:t>
                      </a:r>
                      <a:endParaRPr lang="en-ZA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488" marR="62488" marT="31244" marB="312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258545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2508060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9">
            <a:extLst>
              <a:ext uri="{FF2B5EF4-FFF2-40B4-BE49-F238E27FC236}">
                <a16:creationId xmlns:a16="http://schemas.microsoft.com/office/drawing/2014/main" xmlns="" id="{1A95671B-3CC6-4792-9114-B74FAEA224E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ABCF991-11D6-4559-9C58-482CA2CD4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138" y="1459907"/>
            <a:ext cx="7631722" cy="767904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endParaRPr lang="en-US" sz="170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 algn="ctr">
              <a:buNone/>
            </a:pPr>
            <a:endParaRPr lang="en-US" sz="170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 algn="ctr">
              <a:buNone/>
            </a:pPr>
            <a:endParaRPr lang="en-US" sz="170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 algn="ctr">
              <a:buNone/>
            </a:pPr>
            <a:endParaRPr lang="en-US" sz="170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 algn="ctr">
              <a:buNone/>
            </a:pPr>
            <a:endParaRPr lang="en-US" sz="170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 algn="ctr">
              <a:buNone/>
            </a:pPr>
            <a:endParaRPr lang="en-US" sz="170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 algn="ctr">
              <a:buNone/>
            </a:pPr>
            <a:endParaRPr lang="en-US" sz="170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 algn="ctr">
              <a:buNone/>
            </a:pPr>
            <a:endParaRPr lang="en-US" sz="170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B8D10501-ACDD-4203-89B8-4A828B332A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50430562"/>
              </p:ext>
            </p:extLst>
          </p:nvPr>
        </p:nvGraphicFramePr>
        <p:xfrm>
          <a:off x="323850" y="714374"/>
          <a:ext cx="8458200" cy="61505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4890">
                  <a:extLst>
                    <a:ext uri="{9D8B030D-6E8A-4147-A177-3AD203B41FA5}">
                      <a16:colId xmlns:a16="http://schemas.microsoft.com/office/drawing/2014/main" xmlns="" val="3681406126"/>
                    </a:ext>
                  </a:extLst>
                </a:gridCol>
                <a:gridCol w="3046059">
                  <a:extLst>
                    <a:ext uri="{9D8B030D-6E8A-4147-A177-3AD203B41FA5}">
                      <a16:colId xmlns:a16="http://schemas.microsoft.com/office/drawing/2014/main" xmlns="" val="1822600030"/>
                    </a:ext>
                  </a:extLst>
                </a:gridCol>
                <a:gridCol w="3537251">
                  <a:extLst>
                    <a:ext uri="{9D8B030D-6E8A-4147-A177-3AD203B41FA5}">
                      <a16:colId xmlns:a16="http://schemas.microsoft.com/office/drawing/2014/main" xmlns="" val="623783267"/>
                    </a:ext>
                  </a:extLst>
                </a:gridCol>
              </a:tblGrid>
              <a:tr h="41165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Outcome</a:t>
                      </a:r>
                      <a:endParaRPr lang="en-ZA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276" marR="63276" marT="31638" marB="316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Risk Statement</a:t>
                      </a:r>
                      <a:endParaRPr lang="en-ZA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276" marR="63276" marT="31638" marB="316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Mitigations</a:t>
                      </a:r>
                      <a:endParaRPr lang="en-ZA" sz="120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276" marR="63276" marT="31638" marB="316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54826086"/>
                  </a:ext>
                </a:extLst>
              </a:tr>
              <a:tr h="194630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Railways are safer</a:t>
                      </a:r>
                      <a:endParaRPr lang="en-ZA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ZA" sz="1200" b="1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Inadequate Regulatory Framework and Competencies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2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The RSR may be implementing </a:t>
                      </a:r>
                      <a:r>
                        <a:rPr lang="en-ZA" sz="12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 incomplete, inconsistent, or incoherent mix of regulations, determinations, standards or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ZA" sz="12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protocols.</a:t>
                      </a:r>
                      <a:endParaRPr lang="en-ZA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ZA" sz="12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Stakeholder engagement and lobbing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SMS audits and inspection when dealing with transportation of dangerous goods 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Forming the industry working groups </a:t>
                      </a:r>
                      <a:r>
                        <a:rPr lang="en-ZA" sz="12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when developing regulatory tools</a:t>
                      </a:r>
                      <a:endParaRPr lang="en-ZA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9332247"/>
                  </a:ext>
                </a:extLst>
              </a:tr>
              <a:tr h="194630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Railways are safer</a:t>
                      </a:r>
                      <a:endParaRPr lang="en-ZA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ZA" sz="1200" b="1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Lack of independence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2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The RSR may fail to fully </a:t>
                      </a:r>
                      <a:r>
                        <a:rPr lang="en-US" sz="1200" b="0" i="0" u="none" strike="noStrike" kern="1200" baseline="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utilise</a:t>
                      </a:r>
                      <a:r>
                        <a:rPr lang="en-US" sz="12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12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its regulatory instruments </a:t>
                      </a:r>
                      <a:r>
                        <a:rPr lang="en-US" sz="12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and authority due to internal </a:t>
                      </a:r>
                      <a:r>
                        <a:rPr lang="en-ZA" sz="12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inefficiencies, political interference, or an inadequate independence from or familiarity with operators.</a:t>
                      </a:r>
                      <a:endParaRPr lang="en-ZA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Enforcement and monitoring of operator compliance to RSR directives and </a:t>
                      </a:r>
                      <a:r>
                        <a:rPr lang="en-ZA" sz="12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special conditions of permit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RSR not part of committees linked to </a:t>
                      </a:r>
                      <a:r>
                        <a:rPr lang="en-ZA" sz="12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operator matters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Aligning Board and Audit Committee composition to requirements of King </a:t>
                      </a:r>
                      <a:r>
                        <a:rPr lang="en-ZA" sz="12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Code</a:t>
                      </a:r>
                      <a:endParaRPr lang="en-ZA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790050180"/>
                  </a:ext>
                </a:extLst>
              </a:tr>
              <a:tr h="171553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Good governance and clean administration</a:t>
                      </a:r>
                      <a:endParaRPr lang="en-ZA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276" marR="63276" marT="31638" marB="316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ZA" sz="1200" b="1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Loss of key skilled personnel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2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The RSR may struggle to </a:t>
                      </a:r>
                      <a:r>
                        <a:rPr lang="en-ZA" sz="12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effectively execute its mandate </a:t>
                      </a:r>
                      <a:r>
                        <a:rPr lang="en-US" sz="12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due to departure of key </a:t>
                      </a:r>
                      <a:r>
                        <a:rPr lang="en-ZA" sz="12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personnel</a:t>
                      </a:r>
                      <a:endParaRPr lang="en-ZA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276" marR="63276" marT="31638" marB="316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ZA" sz="12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Industry benchmarked and aligned </a:t>
                      </a:r>
                      <a:r>
                        <a:rPr lang="en-US" sz="12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salary packages for RSR Staff 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ZA" sz="12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Effective performance management and incentive process </a:t>
                      </a:r>
                      <a:r>
                        <a:rPr lang="en-US" sz="12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Initiatives around building an excellent </a:t>
                      </a:r>
                      <a:r>
                        <a:rPr lang="en-ZA" sz="12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organisation</a:t>
                      </a:r>
                      <a:endParaRPr lang="en-ZA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276" marR="63276" marT="31638" marB="316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810482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3237109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9">
            <a:extLst>
              <a:ext uri="{FF2B5EF4-FFF2-40B4-BE49-F238E27FC236}">
                <a16:creationId xmlns:a16="http://schemas.microsoft.com/office/drawing/2014/main" xmlns="" id="{1A95671B-3CC6-4792-9114-B74FAEA224E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ABCF991-11D6-4559-9C58-482CA2CD4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138" y="1459907"/>
            <a:ext cx="7631722" cy="767904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endParaRPr lang="en-US" sz="170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 algn="ctr">
              <a:buNone/>
            </a:pPr>
            <a:endParaRPr lang="en-US" sz="170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 algn="ctr">
              <a:buNone/>
            </a:pPr>
            <a:endParaRPr lang="en-US" sz="170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 algn="ctr">
              <a:buNone/>
            </a:pPr>
            <a:endParaRPr lang="en-US" sz="170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 algn="ctr">
              <a:buNone/>
            </a:pPr>
            <a:endParaRPr lang="en-US" sz="170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 algn="ctr">
              <a:buNone/>
            </a:pPr>
            <a:endParaRPr lang="en-US" sz="170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 algn="ctr">
              <a:buNone/>
            </a:pPr>
            <a:endParaRPr lang="en-US" sz="170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 algn="ctr">
              <a:buNone/>
            </a:pPr>
            <a:endParaRPr lang="en-US" sz="170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B8D10501-ACDD-4203-89B8-4A828B332A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26866937"/>
              </p:ext>
            </p:extLst>
          </p:nvPr>
        </p:nvGraphicFramePr>
        <p:xfrm>
          <a:off x="323850" y="714374"/>
          <a:ext cx="8458200" cy="60304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4890">
                  <a:extLst>
                    <a:ext uri="{9D8B030D-6E8A-4147-A177-3AD203B41FA5}">
                      <a16:colId xmlns:a16="http://schemas.microsoft.com/office/drawing/2014/main" xmlns="" val="3681406126"/>
                    </a:ext>
                  </a:extLst>
                </a:gridCol>
                <a:gridCol w="3046059">
                  <a:extLst>
                    <a:ext uri="{9D8B030D-6E8A-4147-A177-3AD203B41FA5}">
                      <a16:colId xmlns:a16="http://schemas.microsoft.com/office/drawing/2014/main" xmlns="" val="1822600030"/>
                    </a:ext>
                  </a:extLst>
                </a:gridCol>
                <a:gridCol w="3537251">
                  <a:extLst>
                    <a:ext uri="{9D8B030D-6E8A-4147-A177-3AD203B41FA5}">
                      <a16:colId xmlns:a16="http://schemas.microsoft.com/office/drawing/2014/main" xmlns="" val="623783267"/>
                    </a:ext>
                  </a:extLst>
                </a:gridCol>
              </a:tblGrid>
              <a:tr h="41832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Outcome</a:t>
                      </a:r>
                      <a:endParaRPr lang="en-ZA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276" marR="63276" marT="31638" marB="316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Risk Statement</a:t>
                      </a:r>
                      <a:endParaRPr lang="en-ZA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276" marR="63276" marT="31638" marB="316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Mitigations</a:t>
                      </a:r>
                      <a:endParaRPr lang="en-ZA" sz="120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276" marR="63276" marT="31638" marB="316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54826086"/>
                  </a:ext>
                </a:extLst>
              </a:tr>
              <a:tr h="174333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Good governance and clean administration</a:t>
                      </a:r>
                      <a:endParaRPr lang="en-ZA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276" marR="63276" marT="31638" marB="316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ZA" sz="1200" b="1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Financial Sustainability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ZA" sz="12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The financial position may </a:t>
                      </a:r>
                      <a:r>
                        <a:rPr lang="en-US" sz="12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deteriorate to the extent that the RSR is unable to continue as a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2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going concern, unable to render regulatory services or unable to </a:t>
                      </a:r>
                      <a:r>
                        <a:rPr lang="en-ZA" sz="12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pay salaries and creditors.</a:t>
                      </a:r>
                      <a:endParaRPr lang="en-ZA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276" marR="63276" marT="31638" marB="316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Cost of employment targeted at 60 per cent (or lower) of fixed revenues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All accruals and commitments funded at </a:t>
                      </a:r>
                      <a:r>
                        <a:rPr lang="en-ZA" sz="12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year end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RSR Budget adjustment for revenue </a:t>
                      </a:r>
                      <a:r>
                        <a:rPr lang="en-ZA" sz="12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shortfalls</a:t>
                      </a:r>
                      <a:endParaRPr lang="en-ZA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276" marR="63276" marT="31638" marB="316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9332247"/>
                  </a:ext>
                </a:extLst>
              </a:tr>
              <a:tr h="174333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Railways are safer</a:t>
                      </a:r>
                      <a:endParaRPr lang="en-ZA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488" marR="62488" marT="31244" marB="312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ZA" sz="1200" b="1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Inadequate Stakeholder Buy-in &amp; Support (RSR initiatives)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ZA" sz="12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RSR initiatives may experience poor attendance, repeated </a:t>
                      </a:r>
                      <a:r>
                        <a:rPr lang="en-US" sz="12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objections or receive a lack </a:t>
                      </a:r>
                      <a:r>
                        <a:rPr lang="en-ZA" sz="12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of public comments thereby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ZA" sz="12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diminishing their value or delaying their implementation</a:t>
                      </a:r>
                      <a:endParaRPr lang="en-ZA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488" marR="62488" marT="31244" marB="312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RSR involvement in SARA in order to maintain relations with regional </a:t>
                      </a:r>
                      <a:r>
                        <a:rPr lang="en-ZA" sz="12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operators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RSR involvement in various National </a:t>
                      </a:r>
                      <a:r>
                        <a:rPr lang="en-ZA" sz="12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Department of Transport committees </a:t>
                      </a:r>
                      <a:r>
                        <a:rPr lang="en-US" sz="12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that bring together rail industry </a:t>
                      </a:r>
                      <a:r>
                        <a:rPr lang="en-ZA" sz="12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stakeholders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ZA" sz="12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MOU’s with partner national government departments, public entities, and relevant institutions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OCOO quarterly meetings with major </a:t>
                      </a:r>
                      <a:r>
                        <a:rPr lang="en-ZA" sz="12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operators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Permit application guide shared with all operators to clarify the permit and ASIP </a:t>
                      </a:r>
                      <a:r>
                        <a:rPr lang="en-ZA" sz="12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assessment requirements</a:t>
                      </a:r>
                      <a:endParaRPr lang="en-ZA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488" marR="62488" marT="31244" marB="312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7900501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5811924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9477B94-8D5A-CA4D-BFE8-02FC446A3A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0" y="1667435"/>
            <a:ext cx="7613011" cy="4201553"/>
          </a:xfrm>
        </p:spPr>
        <p:txBody>
          <a:bodyPr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sz="4000" b="1" dirty="0"/>
              <a:t>2020/21 PERFORMANCE HIGHLIGHTS </a:t>
            </a:r>
          </a:p>
        </p:txBody>
      </p:sp>
    </p:spTree>
    <p:extLst>
      <p:ext uri="{BB962C8B-B14F-4D97-AF65-F5344CB8AC3E}">
        <p14:creationId xmlns:p14="http://schemas.microsoft.com/office/powerpoint/2010/main" xmlns="" val="40118606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RSR Custom Colours">
      <a:dk1>
        <a:srgbClr val="58585B"/>
      </a:dk1>
      <a:lt1>
        <a:srgbClr val="FFFFFF"/>
      </a:lt1>
      <a:dk2>
        <a:srgbClr val="FF6600"/>
      </a:dk2>
      <a:lt2>
        <a:srgbClr val="E7E6E6"/>
      </a:lt2>
      <a:accent1>
        <a:srgbClr val="FFCC00"/>
      </a:accent1>
      <a:accent2>
        <a:srgbClr val="FF6600"/>
      </a:accent2>
      <a:accent3>
        <a:srgbClr val="003081"/>
      </a:accent3>
      <a:accent4>
        <a:srgbClr val="5BBF1A"/>
      </a:accent4>
      <a:accent5>
        <a:srgbClr val="5B9BD5"/>
      </a:accent5>
      <a:accent6>
        <a:srgbClr val="70AD4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1677</TotalTime>
  <Words>1172</Words>
  <Application>Microsoft Office PowerPoint</Application>
  <PresentationFormat>On-screen Show (4:3)</PresentationFormat>
  <Paragraphs>369</Paragraphs>
  <Slides>25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Office Theme</vt:lpstr>
      <vt:lpstr>Worksheet</vt:lpstr>
      <vt:lpstr>RSR 2020/21 ANNUAL REPORT</vt:lpstr>
      <vt:lpstr>RSR ACHIEVEMENTS !!!!</vt:lpstr>
      <vt:lpstr>TABLE OF CONTENT</vt:lpstr>
      <vt:lpstr>RSR STRATEGIC FOCUS </vt:lpstr>
      <vt:lpstr>RSR STRATEGIC DRIVERS</vt:lpstr>
      <vt:lpstr>RSR STRATEGIC RISKS</vt:lpstr>
      <vt:lpstr>Slide 7</vt:lpstr>
      <vt:lpstr>Slide 8</vt:lpstr>
      <vt:lpstr>Slide 9</vt:lpstr>
      <vt:lpstr>PERFORMANCE TREND</vt:lpstr>
      <vt:lpstr>Slide 11</vt:lpstr>
      <vt:lpstr>OUTCOME 1: RAILWAYS ARE SAFER</vt:lpstr>
      <vt:lpstr>OUTCOME 2: GOOD GOVERNANCE AND CLEAN ADMINISTRATION</vt:lpstr>
      <vt:lpstr>OUTCOME 2: GOOD GOVERNANCE AND CLEAN ADMINISTRATION</vt:lpstr>
      <vt:lpstr>OUTCOME 3: IMPROVED STAKEHOLDER SERVICE</vt:lpstr>
      <vt:lpstr>Slide 16</vt:lpstr>
      <vt:lpstr>HR OVERVIEW</vt:lpstr>
      <vt:lpstr>EMPLOYMENT EQUITY</vt:lpstr>
      <vt:lpstr>EMPLOYMENT EQUITY</vt:lpstr>
      <vt:lpstr>Slide 20</vt:lpstr>
      <vt:lpstr>AUDITOR GENERAL OPINION</vt:lpstr>
      <vt:lpstr>AUDIT OUTCOME</vt:lpstr>
      <vt:lpstr>REVENUE (R’000)</vt:lpstr>
      <vt:lpstr>FINANCIAL HEALTH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USER</cp:lastModifiedBy>
  <cp:revision>21</cp:revision>
  <dcterms:created xsi:type="dcterms:W3CDTF">2021-04-29T09:04:40Z</dcterms:created>
  <dcterms:modified xsi:type="dcterms:W3CDTF">2021-11-11T16:01:20Z</dcterms:modified>
</cp:coreProperties>
</file>