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notesSlides/notesSlide34.xml" ContentType="application/vnd.openxmlformats-officedocument.presentationml.notesSlide+xml"/>
  <Override PartName="/ppt/notesSlides/notesSlide43.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41.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notesSlides/notesSlide3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4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45"/>
  </p:notesMasterIdLst>
  <p:handoutMasterIdLst>
    <p:handoutMasterId r:id="rId46"/>
  </p:handoutMasterIdLst>
  <p:sldIdLst>
    <p:sldId id="256" r:id="rId2"/>
    <p:sldId id="311" r:id="rId3"/>
    <p:sldId id="261" r:id="rId4"/>
    <p:sldId id="339" r:id="rId5"/>
    <p:sldId id="263" r:id="rId6"/>
    <p:sldId id="268" r:id="rId7"/>
    <p:sldId id="329" r:id="rId8"/>
    <p:sldId id="337" r:id="rId9"/>
    <p:sldId id="330" r:id="rId10"/>
    <p:sldId id="334" r:id="rId11"/>
    <p:sldId id="277" r:id="rId12"/>
    <p:sldId id="278" r:id="rId13"/>
    <p:sldId id="324" r:id="rId14"/>
    <p:sldId id="332" r:id="rId15"/>
    <p:sldId id="280" r:id="rId16"/>
    <p:sldId id="281" r:id="rId17"/>
    <p:sldId id="335" r:id="rId18"/>
    <p:sldId id="319" r:id="rId19"/>
    <p:sldId id="320" r:id="rId20"/>
    <p:sldId id="314" r:id="rId21"/>
    <p:sldId id="264" r:id="rId22"/>
    <p:sldId id="283" r:id="rId23"/>
    <p:sldId id="284" r:id="rId24"/>
    <p:sldId id="338" r:id="rId25"/>
    <p:sldId id="285" r:id="rId26"/>
    <p:sldId id="286" r:id="rId27"/>
    <p:sldId id="287" r:id="rId28"/>
    <p:sldId id="265" r:id="rId29"/>
    <p:sldId id="288" r:id="rId30"/>
    <p:sldId id="294" r:id="rId31"/>
    <p:sldId id="295" r:id="rId32"/>
    <p:sldId id="296" r:id="rId33"/>
    <p:sldId id="266" r:id="rId34"/>
    <p:sldId id="307" r:id="rId35"/>
    <p:sldId id="306" r:id="rId36"/>
    <p:sldId id="305" r:id="rId37"/>
    <p:sldId id="304" r:id="rId38"/>
    <p:sldId id="303" r:id="rId39"/>
    <p:sldId id="302" r:id="rId40"/>
    <p:sldId id="300" r:id="rId41"/>
    <p:sldId id="309" r:id="rId42"/>
    <p:sldId id="336" r:id="rId43"/>
    <p:sldId id="310" r:id="rId4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FFFFCC"/>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660"/>
  </p:normalViewPr>
  <p:slideViewPr>
    <p:cSldViewPr snapToGrid="0">
      <p:cViewPr varScale="1">
        <p:scale>
          <a:sx n="64" d="100"/>
          <a:sy n="64" d="100"/>
        </p:scale>
        <p:origin x="-108" y="-186"/>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1B4354C3-03D0-42FA-A4F3-D4B9D47BDC60}" type="datetime1">
              <a:rPr lang="en-ZA" smtClean="0"/>
              <a:pPr/>
              <a:t>2021/11/12</a:t>
            </a:fld>
            <a:endParaRPr lang="en-ZA"/>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ZA"/>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9D4EB8D-DBB1-4C31-91E0-5F0BE557AFBD}" type="slidenum">
              <a:rPr lang="en-ZA" smtClean="0"/>
              <a:pPr/>
              <a:t>‹#›</a:t>
            </a:fld>
            <a:endParaRPr lang="en-ZA"/>
          </a:p>
        </p:txBody>
      </p:sp>
    </p:spTree>
    <p:extLst>
      <p:ext uri="{BB962C8B-B14F-4D97-AF65-F5344CB8AC3E}">
        <p14:creationId xmlns:p14="http://schemas.microsoft.com/office/powerpoint/2010/main" xmlns="" val="2332328148"/>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CD5575A-AFD0-44EE-8B96-FFB1108BD57D}" type="datetime1">
              <a:rPr lang="en-ZA" smtClean="0"/>
              <a:pPr/>
              <a:t>2021/11/12</a:t>
            </a:fld>
            <a:endParaRPr lang="en-ZA"/>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Z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Z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212E0B0-6EED-4682-B5F7-DDD462CA567A}" type="slidenum">
              <a:rPr lang="en-ZA" smtClean="0"/>
              <a:pPr/>
              <a:t>‹#›</a:t>
            </a:fld>
            <a:endParaRPr lang="en-ZA"/>
          </a:p>
        </p:txBody>
      </p:sp>
    </p:spTree>
    <p:extLst>
      <p:ext uri="{BB962C8B-B14F-4D97-AF65-F5344CB8AC3E}">
        <p14:creationId xmlns:p14="http://schemas.microsoft.com/office/powerpoint/2010/main" xmlns="" val="86520342"/>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fld id="{E212E0B0-6EED-4682-B5F7-DDD462CA567A}" type="slidenum">
              <a:rPr lang="en-ZA" smtClean="0"/>
              <a:pPr/>
              <a:t>1</a:t>
            </a:fld>
            <a:endParaRPr lang="en-ZA"/>
          </a:p>
        </p:txBody>
      </p:sp>
      <p:sp>
        <p:nvSpPr>
          <p:cNvPr id="5" name="Date Placeholder 4"/>
          <p:cNvSpPr>
            <a:spLocks noGrp="1"/>
          </p:cNvSpPr>
          <p:nvPr>
            <p:ph type="dt" idx="11"/>
          </p:nvPr>
        </p:nvSpPr>
        <p:spPr/>
        <p:txBody>
          <a:bodyPr/>
          <a:lstStyle/>
          <a:p>
            <a:fld id="{5D7255C5-163E-4608-B903-37BA6DFF6B38}" type="datetime1">
              <a:rPr lang="en-ZA" smtClean="0"/>
              <a:pPr/>
              <a:t>2021/11/12</a:t>
            </a:fld>
            <a:endParaRPr lang="en-ZA"/>
          </a:p>
        </p:txBody>
      </p:sp>
    </p:spTree>
    <p:extLst>
      <p:ext uri="{BB962C8B-B14F-4D97-AF65-F5344CB8AC3E}">
        <p14:creationId xmlns:p14="http://schemas.microsoft.com/office/powerpoint/2010/main" xmlns="" val="272954262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baseline="0" dirty="0" smtClean="0"/>
          </a:p>
        </p:txBody>
      </p:sp>
      <p:sp>
        <p:nvSpPr>
          <p:cNvPr id="4" name="Slide Number Placeholder 3"/>
          <p:cNvSpPr>
            <a:spLocks noGrp="1"/>
          </p:cNvSpPr>
          <p:nvPr>
            <p:ph type="sldNum" sz="quarter" idx="10"/>
          </p:nvPr>
        </p:nvSpPr>
        <p:spPr/>
        <p:txBody>
          <a:bodyPr/>
          <a:lstStyle/>
          <a:p>
            <a:fld id="{E212E0B0-6EED-4682-B5F7-DDD462CA567A}" type="slidenum">
              <a:rPr lang="en-ZA" smtClean="0"/>
              <a:pPr/>
              <a:t>10</a:t>
            </a:fld>
            <a:endParaRPr lang="en-ZA"/>
          </a:p>
        </p:txBody>
      </p:sp>
      <p:sp>
        <p:nvSpPr>
          <p:cNvPr id="5" name="Date Placeholder 4"/>
          <p:cNvSpPr>
            <a:spLocks noGrp="1"/>
          </p:cNvSpPr>
          <p:nvPr>
            <p:ph type="dt" idx="11"/>
          </p:nvPr>
        </p:nvSpPr>
        <p:spPr/>
        <p:txBody>
          <a:bodyPr/>
          <a:lstStyle/>
          <a:p>
            <a:fld id="{54D974D7-ADC4-49DF-9794-AC3BAD468C35}" type="datetime1">
              <a:rPr lang="en-ZA" smtClean="0"/>
              <a:pPr/>
              <a:t>2021/11/12</a:t>
            </a:fld>
            <a:endParaRPr lang="en-ZA"/>
          </a:p>
        </p:txBody>
      </p:sp>
    </p:spTree>
    <p:extLst>
      <p:ext uri="{BB962C8B-B14F-4D97-AF65-F5344CB8AC3E}">
        <p14:creationId xmlns:p14="http://schemas.microsoft.com/office/powerpoint/2010/main" xmlns="" val="144835131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ZA" baseline="0" dirty="0" smtClean="0"/>
              <a:t>Over-performed or underperformed – validated by audit – how did we get to that statement – quantify performance against targets </a:t>
            </a:r>
            <a:endParaRPr lang="en-ZA" dirty="0"/>
          </a:p>
        </p:txBody>
      </p:sp>
      <p:sp>
        <p:nvSpPr>
          <p:cNvPr id="4" name="Slide Number Placeholder 3"/>
          <p:cNvSpPr>
            <a:spLocks noGrp="1"/>
          </p:cNvSpPr>
          <p:nvPr>
            <p:ph type="sldNum" sz="quarter" idx="10"/>
          </p:nvPr>
        </p:nvSpPr>
        <p:spPr/>
        <p:txBody>
          <a:bodyPr/>
          <a:lstStyle/>
          <a:p>
            <a:fld id="{E212E0B0-6EED-4682-B5F7-DDD462CA567A}" type="slidenum">
              <a:rPr lang="en-ZA" smtClean="0"/>
              <a:pPr/>
              <a:t>11</a:t>
            </a:fld>
            <a:endParaRPr lang="en-ZA"/>
          </a:p>
        </p:txBody>
      </p:sp>
      <p:sp>
        <p:nvSpPr>
          <p:cNvPr id="5" name="Date Placeholder 4"/>
          <p:cNvSpPr>
            <a:spLocks noGrp="1"/>
          </p:cNvSpPr>
          <p:nvPr>
            <p:ph type="dt" idx="11"/>
          </p:nvPr>
        </p:nvSpPr>
        <p:spPr/>
        <p:txBody>
          <a:bodyPr/>
          <a:lstStyle/>
          <a:p>
            <a:fld id="{5E93EB98-837D-4020-AE14-F6EDD02CBE3D}" type="datetime1">
              <a:rPr lang="en-ZA" smtClean="0"/>
              <a:pPr/>
              <a:t>2021/11/12</a:t>
            </a:fld>
            <a:endParaRPr lang="en-ZA"/>
          </a:p>
        </p:txBody>
      </p:sp>
    </p:spTree>
    <p:extLst>
      <p:ext uri="{BB962C8B-B14F-4D97-AF65-F5344CB8AC3E}">
        <p14:creationId xmlns:p14="http://schemas.microsoft.com/office/powerpoint/2010/main" xmlns="" val="382345386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E212E0B0-6EED-4682-B5F7-DDD462CA567A}" type="slidenum">
              <a:rPr lang="en-ZA" smtClean="0"/>
              <a:pPr/>
              <a:t>12</a:t>
            </a:fld>
            <a:endParaRPr lang="en-ZA"/>
          </a:p>
        </p:txBody>
      </p:sp>
      <p:sp>
        <p:nvSpPr>
          <p:cNvPr id="5" name="Date Placeholder 4"/>
          <p:cNvSpPr>
            <a:spLocks noGrp="1"/>
          </p:cNvSpPr>
          <p:nvPr>
            <p:ph type="dt" idx="11"/>
          </p:nvPr>
        </p:nvSpPr>
        <p:spPr/>
        <p:txBody>
          <a:bodyPr/>
          <a:lstStyle/>
          <a:p>
            <a:fld id="{5372A735-7C54-4C12-8D18-63B9FE159C6A}" type="datetime1">
              <a:rPr lang="en-ZA" smtClean="0"/>
              <a:pPr/>
              <a:t>2021/11/12</a:t>
            </a:fld>
            <a:endParaRPr lang="en-ZA"/>
          </a:p>
        </p:txBody>
      </p:sp>
    </p:spTree>
    <p:extLst>
      <p:ext uri="{BB962C8B-B14F-4D97-AF65-F5344CB8AC3E}">
        <p14:creationId xmlns:p14="http://schemas.microsoft.com/office/powerpoint/2010/main" xmlns="" val="98572204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E212E0B0-6EED-4682-B5F7-DDD462CA567A}" type="slidenum">
              <a:rPr lang="en-ZA" smtClean="0"/>
              <a:pPr/>
              <a:t>13</a:t>
            </a:fld>
            <a:endParaRPr lang="en-ZA"/>
          </a:p>
        </p:txBody>
      </p:sp>
      <p:sp>
        <p:nvSpPr>
          <p:cNvPr id="5" name="Date Placeholder 4"/>
          <p:cNvSpPr>
            <a:spLocks noGrp="1"/>
          </p:cNvSpPr>
          <p:nvPr>
            <p:ph type="dt" idx="11"/>
          </p:nvPr>
        </p:nvSpPr>
        <p:spPr/>
        <p:txBody>
          <a:bodyPr/>
          <a:lstStyle/>
          <a:p>
            <a:fld id="{7C638418-FBDF-49B5-9AC2-B5395158E475}" type="datetime1">
              <a:rPr lang="en-ZA" smtClean="0"/>
              <a:pPr/>
              <a:t>2021/11/12</a:t>
            </a:fld>
            <a:endParaRPr lang="en-ZA"/>
          </a:p>
        </p:txBody>
      </p:sp>
    </p:spTree>
    <p:extLst>
      <p:ext uri="{BB962C8B-B14F-4D97-AF65-F5344CB8AC3E}">
        <p14:creationId xmlns:p14="http://schemas.microsoft.com/office/powerpoint/2010/main" xmlns="" val="102511972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ZA" baseline="0" dirty="0" smtClean="0"/>
              <a:t>Pages 41 to 44 in the hard copy AAR</a:t>
            </a:r>
            <a:endParaRPr lang="en-ZA" dirty="0"/>
          </a:p>
        </p:txBody>
      </p:sp>
      <p:sp>
        <p:nvSpPr>
          <p:cNvPr id="4" name="Slide Number Placeholder 3"/>
          <p:cNvSpPr>
            <a:spLocks noGrp="1"/>
          </p:cNvSpPr>
          <p:nvPr>
            <p:ph type="sldNum" sz="quarter" idx="10"/>
          </p:nvPr>
        </p:nvSpPr>
        <p:spPr/>
        <p:txBody>
          <a:bodyPr/>
          <a:lstStyle/>
          <a:p>
            <a:fld id="{E212E0B0-6EED-4682-B5F7-DDD462CA567A}" type="slidenum">
              <a:rPr lang="en-ZA" smtClean="0"/>
              <a:pPr/>
              <a:t>14</a:t>
            </a:fld>
            <a:endParaRPr lang="en-ZA"/>
          </a:p>
        </p:txBody>
      </p:sp>
      <p:sp>
        <p:nvSpPr>
          <p:cNvPr id="5" name="Date Placeholder 4"/>
          <p:cNvSpPr>
            <a:spLocks noGrp="1"/>
          </p:cNvSpPr>
          <p:nvPr>
            <p:ph type="dt" idx="11"/>
          </p:nvPr>
        </p:nvSpPr>
        <p:spPr/>
        <p:txBody>
          <a:bodyPr/>
          <a:lstStyle/>
          <a:p>
            <a:fld id="{7C638418-FBDF-49B5-9AC2-B5395158E475}" type="datetime1">
              <a:rPr lang="en-ZA" smtClean="0"/>
              <a:pPr/>
              <a:t>2021/11/12</a:t>
            </a:fld>
            <a:endParaRPr lang="en-ZA"/>
          </a:p>
        </p:txBody>
      </p:sp>
    </p:spTree>
    <p:extLst>
      <p:ext uri="{BB962C8B-B14F-4D97-AF65-F5344CB8AC3E}">
        <p14:creationId xmlns:p14="http://schemas.microsoft.com/office/powerpoint/2010/main" xmlns="" val="102511972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fld id="{E212E0B0-6EED-4682-B5F7-DDD462CA567A}" type="slidenum">
              <a:rPr lang="en-ZA" smtClean="0"/>
              <a:pPr/>
              <a:t>15</a:t>
            </a:fld>
            <a:endParaRPr lang="en-ZA"/>
          </a:p>
        </p:txBody>
      </p:sp>
      <p:sp>
        <p:nvSpPr>
          <p:cNvPr id="5" name="Date Placeholder 4"/>
          <p:cNvSpPr>
            <a:spLocks noGrp="1"/>
          </p:cNvSpPr>
          <p:nvPr>
            <p:ph type="dt" idx="11"/>
          </p:nvPr>
        </p:nvSpPr>
        <p:spPr/>
        <p:txBody>
          <a:bodyPr/>
          <a:lstStyle/>
          <a:p>
            <a:fld id="{7C638418-FBDF-49B5-9AC2-B5395158E475}" type="datetime1">
              <a:rPr lang="en-ZA" smtClean="0"/>
              <a:pPr/>
              <a:t>2021/11/12</a:t>
            </a:fld>
            <a:endParaRPr lang="en-ZA"/>
          </a:p>
        </p:txBody>
      </p:sp>
    </p:spTree>
    <p:extLst>
      <p:ext uri="{BB962C8B-B14F-4D97-AF65-F5344CB8AC3E}">
        <p14:creationId xmlns:p14="http://schemas.microsoft.com/office/powerpoint/2010/main" xmlns="" val="153285326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E212E0B0-6EED-4682-B5F7-DDD462CA567A}" type="slidenum">
              <a:rPr lang="en-ZA" smtClean="0"/>
              <a:pPr/>
              <a:t>16</a:t>
            </a:fld>
            <a:endParaRPr lang="en-ZA"/>
          </a:p>
        </p:txBody>
      </p:sp>
      <p:sp>
        <p:nvSpPr>
          <p:cNvPr id="5" name="Date Placeholder 4"/>
          <p:cNvSpPr>
            <a:spLocks noGrp="1"/>
          </p:cNvSpPr>
          <p:nvPr>
            <p:ph type="dt" idx="11"/>
          </p:nvPr>
        </p:nvSpPr>
        <p:spPr/>
        <p:txBody>
          <a:bodyPr/>
          <a:lstStyle/>
          <a:p>
            <a:fld id="{73985F94-A59A-412B-9F5A-303D94AD20DA}" type="datetime1">
              <a:rPr lang="en-ZA" smtClean="0"/>
              <a:pPr/>
              <a:t>2021/11/12</a:t>
            </a:fld>
            <a:endParaRPr lang="en-ZA"/>
          </a:p>
        </p:txBody>
      </p:sp>
    </p:spTree>
    <p:extLst>
      <p:ext uri="{BB962C8B-B14F-4D97-AF65-F5344CB8AC3E}">
        <p14:creationId xmlns:p14="http://schemas.microsoft.com/office/powerpoint/2010/main" xmlns="" val="396544431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E212E0B0-6EED-4682-B5F7-DDD462CA567A}" type="slidenum">
              <a:rPr lang="en-ZA" smtClean="0"/>
              <a:pPr/>
              <a:t>17</a:t>
            </a:fld>
            <a:endParaRPr lang="en-ZA"/>
          </a:p>
        </p:txBody>
      </p:sp>
      <p:sp>
        <p:nvSpPr>
          <p:cNvPr id="5" name="Date Placeholder 4"/>
          <p:cNvSpPr>
            <a:spLocks noGrp="1"/>
          </p:cNvSpPr>
          <p:nvPr>
            <p:ph type="dt" idx="11"/>
          </p:nvPr>
        </p:nvSpPr>
        <p:spPr/>
        <p:txBody>
          <a:bodyPr/>
          <a:lstStyle/>
          <a:p>
            <a:fld id="{73985F94-A59A-412B-9F5A-303D94AD20DA}" type="datetime1">
              <a:rPr lang="en-ZA" smtClean="0"/>
              <a:pPr/>
              <a:t>2021/11/12</a:t>
            </a:fld>
            <a:endParaRPr lang="en-ZA"/>
          </a:p>
        </p:txBody>
      </p:sp>
    </p:spTree>
    <p:extLst>
      <p:ext uri="{BB962C8B-B14F-4D97-AF65-F5344CB8AC3E}">
        <p14:creationId xmlns:p14="http://schemas.microsoft.com/office/powerpoint/2010/main" xmlns="" val="120198987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E212E0B0-6EED-4682-B5F7-DDD462CA567A}" type="slidenum">
              <a:rPr lang="en-ZA" smtClean="0"/>
              <a:pPr/>
              <a:t>18</a:t>
            </a:fld>
            <a:endParaRPr lang="en-ZA"/>
          </a:p>
        </p:txBody>
      </p:sp>
      <p:sp>
        <p:nvSpPr>
          <p:cNvPr id="5" name="Date Placeholder 4"/>
          <p:cNvSpPr>
            <a:spLocks noGrp="1"/>
          </p:cNvSpPr>
          <p:nvPr>
            <p:ph type="dt" idx="11"/>
          </p:nvPr>
        </p:nvSpPr>
        <p:spPr/>
        <p:txBody>
          <a:bodyPr/>
          <a:lstStyle/>
          <a:p>
            <a:fld id="{73985F94-A59A-412B-9F5A-303D94AD20DA}" type="datetime1">
              <a:rPr lang="en-ZA" smtClean="0"/>
              <a:pPr/>
              <a:t>2021/11/12</a:t>
            </a:fld>
            <a:endParaRPr lang="en-ZA"/>
          </a:p>
        </p:txBody>
      </p:sp>
    </p:spTree>
    <p:extLst>
      <p:ext uri="{BB962C8B-B14F-4D97-AF65-F5344CB8AC3E}">
        <p14:creationId xmlns:p14="http://schemas.microsoft.com/office/powerpoint/2010/main" xmlns="" val="334966557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ZA" dirty="0" smtClean="0"/>
              <a:t>Break</a:t>
            </a:r>
            <a:r>
              <a:rPr lang="en-ZA" baseline="0" dirty="0" smtClean="0"/>
              <a:t> down – so many for Sec Def and so many from CSANDF – how many can be implemented and why can others not be implemented</a:t>
            </a:r>
          </a:p>
          <a:p>
            <a:endParaRPr lang="en-ZA" baseline="0" dirty="0" smtClean="0"/>
          </a:p>
          <a:p>
            <a:r>
              <a:rPr lang="en-ZA" baseline="0" dirty="0" smtClean="0"/>
              <a:t>Communication with Sec Def should be in writing – we did try – Minister is not implementer - </a:t>
            </a:r>
            <a:endParaRPr lang="en-ZA" dirty="0"/>
          </a:p>
        </p:txBody>
      </p:sp>
      <p:sp>
        <p:nvSpPr>
          <p:cNvPr id="4" name="Slide Number Placeholder 3"/>
          <p:cNvSpPr>
            <a:spLocks noGrp="1"/>
          </p:cNvSpPr>
          <p:nvPr>
            <p:ph type="sldNum" sz="quarter" idx="10"/>
          </p:nvPr>
        </p:nvSpPr>
        <p:spPr/>
        <p:txBody>
          <a:bodyPr/>
          <a:lstStyle/>
          <a:p>
            <a:fld id="{E212E0B0-6EED-4682-B5F7-DDD462CA567A}" type="slidenum">
              <a:rPr lang="en-ZA" smtClean="0"/>
              <a:pPr/>
              <a:t>19</a:t>
            </a:fld>
            <a:endParaRPr lang="en-ZA"/>
          </a:p>
        </p:txBody>
      </p:sp>
      <p:sp>
        <p:nvSpPr>
          <p:cNvPr id="5" name="Date Placeholder 4"/>
          <p:cNvSpPr>
            <a:spLocks noGrp="1"/>
          </p:cNvSpPr>
          <p:nvPr>
            <p:ph type="dt" idx="11"/>
          </p:nvPr>
        </p:nvSpPr>
        <p:spPr/>
        <p:txBody>
          <a:bodyPr/>
          <a:lstStyle/>
          <a:p>
            <a:fld id="{73985F94-A59A-412B-9F5A-303D94AD20DA}" type="datetime1">
              <a:rPr lang="en-ZA" smtClean="0"/>
              <a:pPr/>
              <a:t>2021/11/12</a:t>
            </a:fld>
            <a:endParaRPr lang="en-ZA"/>
          </a:p>
        </p:txBody>
      </p:sp>
    </p:spTree>
    <p:extLst>
      <p:ext uri="{BB962C8B-B14F-4D97-AF65-F5344CB8AC3E}">
        <p14:creationId xmlns:p14="http://schemas.microsoft.com/office/powerpoint/2010/main" xmlns="" val="27014466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fld id="{E212E0B0-6EED-4682-B5F7-DDD462CA567A}" type="slidenum">
              <a:rPr lang="en-ZA" smtClean="0"/>
              <a:pPr/>
              <a:t>2</a:t>
            </a:fld>
            <a:endParaRPr lang="en-ZA"/>
          </a:p>
        </p:txBody>
      </p:sp>
      <p:sp>
        <p:nvSpPr>
          <p:cNvPr id="5" name="Date Placeholder 4"/>
          <p:cNvSpPr>
            <a:spLocks noGrp="1"/>
          </p:cNvSpPr>
          <p:nvPr>
            <p:ph type="dt" idx="11"/>
          </p:nvPr>
        </p:nvSpPr>
        <p:spPr/>
        <p:txBody>
          <a:bodyPr/>
          <a:lstStyle/>
          <a:p>
            <a:fld id="{CCEBD823-3822-4B21-AB90-C3EB6F632342}" type="datetime1">
              <a:rPr lang="en-ZA" smtClean="0"/>
              <a:pPr/>
              <a:t>2021/11/12</a:t>
            </a:fld>
            <a:endParaRPr lang="en-ZA"/>
          </a:p>
        </p:txBody>
      </p:sp>
    </p:spTree>
    <p:extLst>
      <p:ext uri="{BB962C8B-B14F-4D97-AF65-F5344CB8AC3E}">
        <p14:creationId xmlns:p14="http://schemas.microsoft.com/office/powerpoint/2010/main" xmlns="" val="112940335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E212E0B0-6EED-4682-B5F7-DDD462CA567A}" type="slidenum">
              <a:rPr lang="en-ZA" smtClean="0"/>
              <a:pPr/>
              <a:t>20</a:t>
            </a:fld>
            <a:endParaRPr lang="en-ZA"/>
          </a:p>
        </p:txBody>
      </p:sp>
      <p:sp>
        <p:nvSpPr>
          <p:cNvPr id="5" name="Date Placeholder 4"/>
          <p:cNvSpPr>
            <a:spLocks noGrp="1"/>
          </p:cNvSpPr>
          <p:nvPr>
            <p:ph type="dt" idx="11"/>
          </p:nvPr>
        </p:nvSpPr>
        <p:spPr/>
        <p:txBody>
          <a:bodyPr/>
          <a:lstStyle/>
          <a:p>
            <a:fld id="{73985F94-A59A-412B-9F5A-303D94AD20DA}" type="datetime1">
              <a:rPr lang="en-ZA" smtClean="0"/>
              <a:pPr/>
              <a:t>2021/11/12</a:t>
            </a:fld>
            <a:endParaRPr lang="en-ZA"/>
          </a:p>
        </p:txBody>
      </p:sp>
    </p:spTree>
    <p:extLst>
      <p:ext uri="{BB962C8B-B14F-4D97-AF65-F5344CB8AC3E}">
        <p14:creationId xmlns:p14="http://schemas.microsoft.com/office/powerpoint/2010/main" xmlns="" val="232001701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fld id="{E212E0B0-6EED-4682-B5F7-DDD462CA567A}" type="slidenum">
              <a:rPr lang="en-ZA" smtClean="0"/>
              <a:pPr/>
              <a:t>21</a:t>
            </a:fld>
            <a:endParaRPr lang="en-ZA"/>
          </a:p>
        </p:txBody>
      </p:sp>
      <p:sp>
        <p:nvSpPr>
          <p:cNvPr id="5" name="Date Placeholder 4"/>
          <p:cNvSpPr>
            <a:spLocks noGrp="1"/>
          </p:cNvSpPr>
          <p:nvPr>
            <p:ph type="dt" idx="11"/>
          </p:nvPr>
        </p:nvSpPr>
        <p:spPr/>
        <p:txBody>
          <a:bodyPr/>
          <a:lstStyle/>
          <a:p>
            <a:fld id="{43413109-C5B5-46AE-A658-A45671E4431F}" type="datetime1">
              <a:rPr lang="en-ZA" smtClean="0"/>
              <a:pPr/>
              <a:t>2021/11/12</a:t>
            </a:fld>
            <a:endParaRPr lang="en-ZA"/>
          </a:p>
        </p:txBody>
      </p:sp>
    </p:spTree>
    <p:extLst>
      <p:ext uri="{BB962C8B-B14F-4D97-AF65-F5344CB8AC3E}">
        <p14:creationId xmlns:p14="http://schemas.microsoft.com/office/powerpoint/2010/main" xmlns="" val="409565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E212E0B0-6EED-4682-B5F7-DDD462CA567A}" type="slidenum">
              <a:rPr lang="en-ZA" smtClean="0"/>
              <a:pPr/>
              <a:t>22</a:t>
            </a:fld>
            <a:endParaRPr lang="en-ZA"/>
          </a:p>
        </p:txBody>
      </p:sp>
      <p:sp>
        <p:nvSpPr>
          <p:cNvPr id="5" name="Date Placeholder 4"/>
          <p:cNvSpPr>
            <a:spLocks noGrp="1"/>
          </p:cNvSpPr>
          <p:nvPr>
            <p:ph type="dt" idx="11"/>
          </p:nvPr>
        </p:nvSpPr>
        <p:spPr/>
        <p:txBody>
          <a:bodyPr/>
          <a:lstStyle/>
          <a:p>
            <a:fld id="{A02065BE-EDD4-4A9C-8F0B-AD89DFAD1F47}" type="datetime1">
              <a:rPr lang="en-ZA" smtClean="0"/>
              <a:pPr/>
              <a:t>2021/11/12</a:t>
            </a:fld>
            <a:endParaRPr lang="en-ZA"/>
          </a:p>
        </p:txBody>
      </p:sp>
    </p:spTree>
    <p:extLst>
      <p:ext uri="{BB962C8B-B14F-4D97-AF65-F5344CB8AC3E}">
        <p14:creationId xmlns:p14="http://schemas.microsoft.com/office/powerpoint/2010/main" xmlns="" val="96026120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E212E0B0-6EED-4682-B5F7-DDD462CA567A}" type="slidenum">
              <a:rPr lang="en-ZA" smtClean="0"/>
              <a:pPr/>
              <a:t>23</a:t>
            </a:fld>
            <a:endParaRPr lang="en-ZA"/>
          </a:p>
        </p:txBody>
      </p:sp>
      <p:sp>
        <p:nvSpPr>
          <p:cNvPr id="5" name="Date Placeholder 4"/>
          <p:cNvSpPr>
            <a:spLocks noGrp="1"/>
          </p:cNvSpPr>
          <p:nvPr>
            <p:ph type="dt" idx="11"/>
          </p:nvPr>
        </p:nvSpPr>
        <p:spPr/>
        <p:txBody>
          <a:bodyPr/>
          <a:lstStyle/>
          <a:p>
            <a:fld id="{1725D8EA-042A-44C9-BFB7-5514816F23E8}" type="datetime1">
              <a:rPr lang="en-ZA" smtClean="0"/>
              <a:pPr/>
              <a:t>2021/11/12</a:t>
            </a:fld>
            <a:endParaRPr lang="en-ZA"/>
          </a:p>
        </p:txBody>
      </p:sp>
    </p:spTree>
    <p:extLst>
      <p:ext uri="{BB962C8B-B14F-4D97-AF65-F5344CB8AC3E}">
        <p14:creationId xmlns:p14="http://schemas.microsoft.com/office/powerpoint/2010/main" xmlns="" val="245265612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E212E0B0-6EED-4682-B5F7-DDD462CA567A}" type="slidenum">
              <a:rPr lang="en-ZA" smtClean="0"/>
              <a:pPr/>
              <a:t>24</a:t>
            </a:fld>
            <a:endParaRPr lang="en-ZA"/>
          </a:p>
        </p:txBody>
      </p:sp>
      <p:sp>
        <p:nvSpPr>
          <p:cNvPr id="5" name="Date Placeholder 4"/>
          <p:cNvSpPr>
            <a:spLocks noGrp="1"/>
          </p:cNvSpPr>
          <p:nvPr>
            <p:ph type="dt" idx="11"/>
          </p:nvPr>
        </p:nvSpPr>
        <p:spPr/>
        <p:txBody>
          <a:bodyPr/>
          <a:lstStyle/>
          <a:p>
            <a:fld id="{1725D8EA-042A-44C9-BFB7-5514816F23E8}" type="datetime1">
              <a:rPr lang="en-ZA" smtClean="0"/>
              <a:pPr/>
              <a:t>2021/11/12</a:t>
            </a:fld>
            <a:endParaRPr lang="en-ZA"/>
          </a:p>
        </p:txBody>
      </p:sp>
    </p:spTree>
    <p:extLst>
      <p:ext uri="{BB962C8B-B14F-4D97-AF65-F5344CB8AC3E}">
        <p14:creationId xmlns:p14="http://schemas.microsoft.com/office/powerpoint/2010/main" xmlns="" val="166208201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fld id="{E212E0B0-6EED-4682-B5F7-DDD462CA567A}" type="slidenum">
              <a:rPr lang="en-ZA" smtClean="0"/>
              <a:pPr/>
              <a:t>25</a:t>
            </a:fld>
            <a:endParaRPr lang="en-ZA"/>
          </a:p>
        </p:txBody>
      </p:sp>
      <p:sp>
        <p:nvSpPr>
          <p:cNvPr id="5" name="Date Placeholder 4"/>
          <p:cNvSpPr>
            <a:spLocks noGrp="1"/>
          </p:cNvSpPr>
          <p:nvPr>
            <p:ph type="dt" idx="11"/>
          </p:nvPr>
        </p:nvSpPr>
        <p:spPr/>
        <p:txBody>
          <a:bodyPr/>
          <a:lstStyle/>
          <a:p>
            <a:fld id="{3BA0B495-9767-4B0E-83F5-118355AA6D55}" type="datetime1">
              <a:rPr lang="en-ZA" smtClean="0"/>
              <a:pPr/>
              <a:t>2021/11/12</a:t>
            </a:fld>
            <a:endParaRPr lang="en-ZA"/>
          </a:p>
        </p:txBody>
      </p:sp>
    </p:spTree>
    <p:extLst>
      <p:ext uri="{BB962C8B-B14F-4D97-AF65-F5344CB8AC3E}">
        <p14:creationId xmlns:p14="http://schemas.microsoft.com/office/powerpoint/2010/main" xmlns="" val="269797809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fld id="{E212E0B0-6EED-4682-B5F7-DDD462CA567A}" type="slidenum">
              <a:rPr lang="en-ZA" smtClean="0"/>
              <a:pPr/>
              <a:t>26</a:t>
            </a:fld>
            <a:endParaRPr lang="en-ZA"/>
          </a:p>
        </p:txBody>
      </p:sp>
      <p:sp>
        <p:nvSpPr>
          <p:cNvPr id="5" name="Date Placeholder 4"/>
          <p:cNvSpPr>
            <a:spLocks noGrp="1"/>
          </p:cNvSpPr>
          <p:nvPr>
            <p:ph type="dt" idx="11"/>
          </p:nvPr>
        </p:nvSpPr>
        <p:spPr/>
        <p:txBody>
          <a:bodyPr/>
          <a:lstStyle/>
          <a:p>
            <a:fld id="{1BF3EF74-3846-4789-8201-F03E67077D0B}" type="datetime1">
              <a:rPr lang="en-ZA" smtClean="0"/>
              <a:pPr/>
              <a:t>2021/11/12</a:t>
            </a:fld>
            <a:endParaRPr lang="en-ZA"/>
          </a:p>
        </p:txBody>
      </p:sp>
    </p:spTree>
    <p:extLst>
      <p:ext uri="{BB962C8B-B14F-4D97-AF65-F5344CB8AC3E}">
        <p14:creationId xmlns:p14="http://schemas.microsoft.com/office/powerpoint/2010/main" xmlns="" val="8624038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fld id="{E212E0B0-6EED-4682-B5F7-DDD462CA567A}" type="slidenum">
              <a:rPr lang="en-ZA" smtClean="0"/>
              <a:pPr/>
              <a:t>27</a:t>
            </a:fld>
            <a:endParaRPr lang="en-ZA"/>
          </a:p>
        </p:txBody>
      </p:sp>
      <p:sp>
        <p:nvSpPr>
          <p:cNvPr id="5" name="Date Placeholder 4"/>
          <p:cNvSpPr>
            <a:spLocks noGrp="1"/>
          </p:cNvSpPr>
          <p:nvPr>
            <p:ph type="dt" idx="11"/>
          </p:nvPr>
        </p:nvSpPr>
        <p:spPr/>
        <p:txBody>
          <a:bodyPr/>
          <a:lstStyle/>
          <a:p>
            <a:fld id="{CFD2CBC7-ACC4-4B58-96CB-C14BE308D768}" type="datetime1">
              <a:rPr lang="en-ZA" smtClean="0"/>
              <a:pPr/>
              <a:t>2021/11/12</a:t>
            </a:fld>
            <a:endParaRPr lang="en-ZA"/>
          </a:p>
        </p:txBody>
      </p:sp>
    </p:spTree>
    <p:extLst>
      <p:ext uri="{BB962C8B-B14F-4D97-AF65-F5344CB8AC3E}">
        <p14:creationId xmlns:p14="http://schemas.microsoft.com/office/powerpoint/2010/main" xmlns="" val="393843154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fld id="{E212E0B0-6EED-4682-B5F7-DDD462CA567A}" type="slidenum">
              <a:rPr lang="en-ZA" smtClean="0"/>
              <a:pPr/>
              <a:t>28</a:t>
            </a:fld>
            <a:endParaRPr lang="en-ZA"/>
          </a:p>
        </p:txBody>
      </p:sp>
      <p:sp>
        <p:nvSpPr>
          <p:cNvPr id="5" name="Date Placeholder 4"/>
          <p:cNvSpPr>
            <a:spLocks noGrp="1"/>
          </p:cNvSpPr>
          <p:nvPr>
            <p:ph type="dt" idx="11"/>
          </p:nvPr>
        </p:nvSpPr>
        <p:spPr/>
        <p:txBody>
          <a:bodyPr/>
          <a:lstStyle/>
          <a:p>
            <a:fld id="{09DAC298-C650-44A4-B436-A6C28422CEC2}" type="datetime1">
              <a:rPr lang="en-ZA" smtClean="0"/>
              <a:pPr/>
              <a:t>2021/11/12</a:t>
            </a:fld>
            <a:endParaRPr lang="en-ZA"/>
          </a:p>
        </p:txBody>
      </p:sp>
    </p:spTree>
    <p:extLst>
      <p:ext uri="{BB962C8B-B14F-4D97-AF65-F5344CB8AC3E}">
        <p14:creationId xmlns:p14="http://schemas.microsoft.com/office/powerpoint/2010/main" xmlns="" val="13751406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ZA" dirty="0" smtClean="0"/>
              <a:t>No additional members were</a:t>
            </a:r>
            <a:r>
              <a:rPr lang="en-ZA" baseline="0" dirty="0" smtClean="0"/>
              <a:t> staffed within the Secretariat since 01 April 2020.</a:t>
            </a:r>
          </a:p>
          <a:p>
            <a:endParaRPr lang="en-ZA" baseline="0" dirty="0" smtClean="0"/>
          </a:p>
          <a:p>
            <a:r>
              <a:rPr lang="en-ZA" baseline="0" dirty="0" smtClean="0"/>
              <a:t>Review the structure currently </a:t>
            </a:r>
          </a:p>
          <a:p>
            <a:endParaRPr lang="en-ZA" dirty="0"/>
          </a:p>
        </p:txBody>
      </p:sp>
      <p:sp>
        <p:nvSpPr>
          <p:cNvPr id="4" name="Slide Number Placeholder 3"/>
          <p:cNvSpPr>
            <a:spLocks noGrp="1"/>
          </p:cNvSpPr>
          <p:nvPr>
            <p:ph type="sldNum" sz="quarter" idx="10"/>
          </p:nvPr>
        </p:nvSpPr>
        <p:spPr/>
        <p:txBody>
          <a:bodyPr/>
          <a:lstStyle/>
          <a:p>
            <a:fld id="{E212E0B0-6EED-4682-B5F7-DDD462CA567A}" type="slidenum">
              <a:rPr lang="en-ZA" smtClean="0"/>
              <a:pPr/>
              <a:t>29</a:t>
            </a:fld>
            <a:endParaRPr lang="en-ZA"/>
          </a:p>
        </p:txBody>
      </p:sp>
      <p:sp>
        <p:nvSpPr>
          <p:cNvPr id="5" name="Date Placeholder 4"/>
          <p:cNvSpPr>
            <a:spLocks noGrp="1"/>
          </p:cNvSpPr>
          <p:nvPr>
            <p:ph type="dt" idx="11"/>
          </p:nvPr>
        </p:nvSpPr>
        <p:spPr/>
        <p:txBody>
          <a:bodyPr/>
          <a:lstStyle/>
          <a:p>
            <a:fld id="{B0383ABF-9001-46B4-80DB-FC7E7B1D140D}" type="datetime1">
              <a:rPr lang="en-ZA" smtClean="0"/>
              <a:pPr/>
              <a:t>2021/11/12</a:t>
            </a:fld>
            <a:endParaRPr lang="en-ZA"/>
          </a:p>
        </p:txBody>
      </p:sp>
    </p:spTree>
    <p:extLst>
      <p:ext uri="{BB962C8B-B14F-4D97-AF65-F5344CB8AC3E}">
        <p14:creationId xmlns:p14="http://schemas.microsoft.com/office/powerpoint/2010/main" xmlns="" val="22424453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fld id="{E212E0B0-6EED-4682-B5F7-DDD462CA567A}" type="slidenum">
              <a:rPr lang="en-ZA" smtClean="0"/>
              <a:pPr/>
              <a:t>3</a:t>
            </a:fld>
            <a:endParaRPr lang="en-ZA"/>
          </a:p>
        </p:txBody>
      </p:sp>
      <p:sp>
        <p:nvSpPr>
          <p:cNvPr id="5" name="Date Placeholder 4"/>
          <p:cNvSpPr>
            <a:spLocks noGrp="1"/>
          </p:cNvSpPr>
          <p:nvPr>
            <p:ph type="dt" idx="11"/>
          </p:nvPr>
        </p:nvSpPr>
        <p:spPr/>
        <p:txBody>
          <a:bodyPr/>
          <a:lstStyle/>
          <a:p>
            <a:fld id="{2E947866-2722-4D4A-A8F3-A8F1E3F502B6}" type="datetime1">
              <a:rPr lang="en-ZA" smtClean="0"/>
              <a:pPr/>
              <a:t>2021/11/12</a:t>
            </a:fld>
            <a:endParaRPr lang="en-ZA"/>
          </a:p>
        </p:txBody>
      </p:sp>
    </p:spTree>
    <p:extLst>
      <p:ext uri="{BB962C8B-B14F-4D97-AF65-F5344CB8AC3E}">
        <p14:creationId xmlns:p14="http://schemas.microsoft.com/office/powerpoint/2010/main" xmlns="" val="389978652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fld id="{E212E0B0-6EED-4682-B5F7-DDD462CA567A}" type="slidenum">
              <a:rPr lang="en-ZA" smtClean="0"/>
              <a:pPr/>
              <a:t>30</a:t>
            </a:fld>
            <a:endParaRPr lang="en-ZA"/>
          </a:p>
        </p:txBody>
      </p:sp>
      <p:sp>
        <p:nvSpPr>
          <p:cNvPr id="5" name="Date Placeholder 4"/>
          <p:cNvSpPr>
            <a:spLocks noGrp="1"/>
          </p:cNvSpPr>
          <p:nvPr>
            <p:ph type="dt" idx="11"/>
          </p:nvPr>
        </p:nvSpPr>
        <p:spPr/>
        <p:txBody>
          <a:bodyPr/>
          <a:lstStyle/>
          <a:p>
            <a:fld id="{103DFFC1-220E-41C5-8DAC-4E5847343B38}" type="datetime1">
              <a:rPr lang="en-ZA" smtClean="0"/>
              <a:pPr/>
              <a:t>2021/11/12</a:t>
            </a:fld>
            <a:endParaRPr lang="en-ZA"/>
          </a:p>
        </p:txBody>
      </p:sp>
    </p:spTree>
    <p:extLst>
      <p:ext uri="{BB962C8B-B14F-4D97-AF65-F5344CB8AC3E}">
        <p14:creationId xmlns:p14="http://schemas.microsoft.com/office/powerpoint/2010/main" xmlns="" val="228573297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fld id="{E212E0B0-6EED-4682-B5F7-DDD462CA567A}" type="slidenum">
              <a:rPr lang="en-ZA" smtClean="0"/>
              <a:pPr/>
              <a:t>31</a:t>
            </a:fld>
            <a:endParaRPr lang="en-ZA"/>
          </a:p>
        </p:txBody>
      </p:sp>
      <p:sp>
        <p:nvSpPr>
          <p:cNvPr id="5" name="Date Placeholder 4"/>
          <p:cNvSpPr>
            <a:spLocks noGrp="1"/>
          </p:cNvSpPr>
          <p:nvPr>
            <p:ph type="dt" idx="11"/>
          </p:nvPr>
        </p:nvSpPr>
        <p:spPr/>
        <p:txBody>
          <a:bodyPr/>
          <a:lstStyle/>
          <a:p>
            <a:fld id="{89C7F7D3-0C06-4FFD-AC32-61715392B4F6}" type="datetime1">
              <a:rPr lang="en-ZA" smtClean="0"/>
              <a:pPr/>
              <a:t>2021/11/12</a:t>
            </a:fld>
            <a:endParaRPr lang="en-ZA"/>
          </a:p>
        </p:txBody>
      </p:sp>
    </p:spTree>
    <p:extLst>
      <p:ext uri="{BB962C8B-B14F-4D97-AF65-F5344CB8AC3E}">
        <p14:creationId xmlns:p14="http://schemas.microsoft.com/office/powerpoint/2010/main" xmlns="" val="219291068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ZA" dirty="0" smtClean="0"/>
              <a:t>Structure is not commensurate the work of the Commission.  We are working on the restructuring of the DFSC – allow to accommodate - </a:t>
            </a:r>
            <a:endParaRPr lang="en-ZA" dirty="0"/>
          </a:p>
        </p:txBody>
      </p:sp>
      <p:sp>
        <p:nvSpPr>
          <p:cNvPr id="4" name="Slide Number Placeholder 3"/>
          <p:cNvSpPr>
            <a:spLocks noGrp="1"/>
          </p:cNvSpPr>
          <p:nvPr>
            <p:ph type="sldNum" sz="quarter" idx="10"/>
          </p:nvPr>
        </p:nvSpPr>
        <p:spPr/>
        <p:txBody>
          <a:bodyPr/>
          <a:lstStyle/>
          <a:p>
            <a:fld id="{E212E0B0-6EED-4682-B5F7-DDD462CA567A}" type="slidenum">
              <a:rPr lang="en-ZA" smtClean="0"/>
              <a:pPr/>
              <a:t>32</a:t>
            </a:fld>
            <a:endParaRPr lang="en-ZA"/>
          </a:p>
        </p:txBody>
      </p:sp>
      <p:sp>
        <p:nvSpPr>
          <p:cNvPr id="5" name="Date Placeholder 4"/>
          <p:cNvSpPr>
            <a:spLocks noGrp="1"/>
          </p:cNvSpPr>
          <p:nvPr>
            <p:ph type="dt" idx="11"/>
          </p:nvPr>
        </p:nvSpPr>
        <p:spPr/>
        <p:txBody>
          <a:bodyPr/>
          <a:lstStyle/>
          <a:p>
            <a:fld id="{23E5A149-209C-4549-82B3-7DCADB7593DD}" type="datetime1">
              <a:rPr lang="en-ZA" smtClean="0"/>
              <a:pPr/>
              <a:t>2021/11/12</a:t>
            </a:fld>
            <a:endParaRPr lang="en-ZA"/>
          </a:p>
        </p:txBody>
      </p:sp>
    </p:spTree>
    <p:extLst>
      <p:ext uri="{BB962C8B-B14F-4D97-AF65-F5344CB8AC3E}">
        <p14:creationId xmlns:p14="http://schemas.microsoft.com/office/powerpoint/2010/main" xmlns="" val="57425720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fld id="{E212E0B0-6EED-4682-B5F7-DDD462CA567A}" type="slidenum">
              <a:rPr lang="en-ZA" smtClean="0"/>
              <a:pPr/>
              <a:t>33</a:t>
            </a:fld>
            <a:endParaRPr lang="en-ZA"/>
          </a:p>
        </p:txBody>
      </p:sp>
      <p:sp>
        <p:nvSpPr>
          <p:cNvPr id="5" name="Date Placeholder 4"/>
          <p:cNvSpPr>
            <a:spLocks noGrp="1"/>
          </p:cNvSpPr>
          <p:nvPr>
            <p:ph type="dt" idx="11"/>
          </p:nvPr>
        </p:nvSpPr>
        <p:spPr/>
        <p:txBody>
          <a:bodyPr/>
          <a:lstStyle/>
          <a:p>
            <a:fld id="{4F89C2BD-BB56-4281-BA8E-CF655CC77C27}" type="datetime1">
              <a:rPr lang="en-ZA" smtClean="0"/>
              <a:pPr/>
              <a:t>2021/11/12</a:t>
            </a:fld>
            <a:endParaRPr lang="en-ZA"/>
          </a:p>
        </p:txBody>
      </p:sp>
    </p:spTree>
    <p:extLst>
      <p:ext uri="{BB962C8B-B14F-4D97-AF65-F5344CB8AC3E}">
        <p14:creationId xmlns:p14="http://schemas.microsoft.com/office/powerpoint/2010/main" xmlns="" val="44094281"/>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E212E0B0-6EED-4682-B5F7-DDD462CA567A}" type="slidenum">
              <a:rPr lang="en-ZA" smtClean="0"/>
              <a:pPr/>
              <a:t>34</a:t>
            </a:fld>
            <a:endParaRPr lang="en-ZA"/>
          </a:p>
        </p:txBody>
      </p:sp>
      <p:sp>
        <p:nvSpPr>
          <p:cNvPr id="5" name="Date Placeholder 4"/>
          <p:cNvSpPr>
            <a:spLocks noGrp="1"/>
          </p:cNvSpPr>
          <p:nvPr>
            <p:ph type="dt" idx="11"/>
          </p:nvPr>
        </p:nvSpPr>
        <p:spPr/>
        <p:txBody>
          <a:bodyPr/>
          <a:lstStyle/>
          <a:p>
            <a:fld id="{D0F10629-05F7-43B4-85BA-F2A343626D68}" type="datetime1">
              <a:rPr lang="en-ZA" smtClean="0"/>
              <a:pPr/>
              <a:t>2021/11/12</a:t>
            </a:fld>
            <a:endParaRPr lang="en-ZA"/>
          </a:p>
        </p:txBody>
      </p:sp>
    </p:spTree>
    <p:extLst>
      <p:ext uri="{BB962C8B-B14F-4D97-AF65-F5344CB8AC3E}">
        <p14:creationId xmlns:p14="http://schemas.microsoft.com/office/powerpoint/2010/main" xmlns="" val="2974106989"/>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fld id="{E212E0B0-6EED-4682-B5F7-DDD462CA567A}" type="slidenum">
              <a:rPr lang="en-ZA" smtClean="0"/>
              <a:pPr/>
              <a:t>35</a:t>
            </a:fld>
            <a:endParaRPr lang="en-ZA"/>
          </a:p>
        </p:txBody>
      </p:sp>
      <p:sp>
        <p:nvSpPr>
          <p:cNvPr id="5" name="Date Placeholder 4"/>
          <p:cNvSpPr>
            <a:spLocks noGrp="1"/>
          </p:cNvSpPr>
          <p:nvPr>
            <p:ph type="dt" idx="11"/>
          </p:nvPr>
        </p:nvSpPr>
        <p:spPr/>
        <p:txBody>
          <a:bodyPr/>
          <a:lstStyle/>
          <a:p>
            <a:fld id="{A9302BF5-42F1-4E0E-9402-1C8E1A62B39F}" type="datetime1">
              <a:rPr lang="en-ZA" smtClean="0"/>
              <a:pPr/>
              <a:t>2021/11/12</a:t>
            </a:fld>
            <a:endParaRPr lang="en-ZA"/>
          </a:p>
        </p:txBody>
      </p:sp>
    </p:spTree>
    <p:extLst>
      <p:ext uri="{BB962C8B-B14F-4D97-AF65-F5344CB8AC3E}">
        <p14:creationId xmlns:p14="http://schemas.microsoft.com/office/powerpoint/2010/main" xmlns="" val="3357948305"/>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fld id="{E212E0B0-6EED-4682-B5F7-DDD462CA567A}" type="slidenum">
              <a:rPr lang="en-ZA" smtClean="0"/>
              <a:pPr/>
              <a:t>36</a:t>
            </a:fld>
            <a:endParaRPr lang="en-ZA"/>
          </a:p>
        </p:txBody>
      </p:sp>
      <p:sp>
        <p:nvSpPr>
          <p:cNvPr id="5" name="Date Placeholder 4"/>
          <p:cNvSpPr>
            <a:spLocks noGrp="1"/>
          </p:cNvSpPr>
          <p:nvPr>
            <p:ph type="dt" idx="11"/>
          </p:nvPr>
        </p:nvSpPr>
        <p:spPr/>
        <p:txBody>
          <a:bodyPr/>
          <a:lstStyle/>
          <a:p>
            <a:fld id="{025443B3-F076-4596-A8D7-9EBB119BDA47}" type="datetime1">
              <a:rPr lang="en-ZA" smtClean="0"/>
              <a:pPr/>
              <a:t>2021/11/12</a:t>
            </a:fld>
            <a:endParaRPr lang="en-ZA"/>
          </a:p>
        </p:txBody>
      </p:sp>
    </p:spTree>
    <p:extLst>
      <p:ext uri="{BB962C8B-B14F-4D97-AF65-F5344CB8AC3E}">
        <p14:creationId xmlns:p14="http://schemas.microsoft.com/office/powerpoint/2010/main" xmlns="" val="2171177922"/>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fld id="{E212E0B0-6EED-4682-B5F7-DDD462CA567A}" type="slidenum">
              <a:rPr lang="en-ZA" smtClean="0"/>
              <a:pPr/>
              <a:t>37</a:t>
            </a:fld>
            <a:endParaRPr lang="en-ZA"/>
          </a:p>
        </p:txBody>
      </p:sp>
      <p:sp>
        <p:nvSpPr>
          <p:cNvPr id="5" name="Date Placeholder 4"/>
          <p:cNvSpPr>
            <a:spLocks noGrp="1"/>
          </p:cNvSpPr>
          <p:nvPr>
            <p:ph type="dt" idx="11"/>
          </p:nvPr>
        </p:nvSpPr>
        <p:spPr/>
        <p:txBody>
          <a:bodyPr/>
          <a:lstStyle/>
          <a:p>
            <a:fld id="{6A1CEB5D-9A93-4778-B389-5D95EC0BD693}" type="datetime1">
              <a:rPr lang="en-ZA" smtClean="0"/>
              <a:pPr/>
              <a:t>2021/11/12</a:t>
            </a:fld>
            <a:endParaRPr lang="en-ZA"/>
          </a:p>
        </p:txBody>
      </p:sp>
    </p:spTree>
    <p:extLst>
      <p:ext uri="{BB962C8B-B14F-4D97-AF65-F5344CB8AC3E}">
        <p14:creationId xmlns:p14="http://schemas.microsoft.com/office/powerpoint/2010/main" xmlns="" val="3139491296"/>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fld id="{E212E0B0-6EED-4682-B5F7-DDD462CA567A}" type="slidenum">
              <a:rPr lang="en-ZA" smtClean="0"/>
              <a:pPr/>
              <a:t>38</a:t>
            </a:fld>
            <a:endParaRPr lang="en-ZA"/>
          </a:p>
        </p:txBody>
      </p:sp>
      <p:sp>
        <p:nvSpPr>
          <p:cNvPr id="5" name="Date Placeholder 4"/>
          <p:cNvSpPr>
            <a:spLocks noGrp="1"/>
          </p:cNvSpPr>
          <p:nvPr>
            <p:ph type="dt" idx="11"/>
          </p:nvPr>
        </p:nvSpPr>
        <p:spPr/>
        <p:txBody>
          <a:bodyPr/>
          <a:lstStyle/>
          <a:p>
            <a:fld id="{BCFC62F5-33CF-4C77-B49B-AE39DD6EDA1B}" type="datetime1">
              <a:rPr lang="en-ZA" smtClean="0"/>
              <a:pPr/>
              <a:t>2021/11/12</a:t>
            </a:fld>
            <a:endParaRPr lang="en-ZA"/>
          </a:p>
        </p:txBody>
      </p:sp>
    </p:spTree>
    <p:extLst>
      <p:ext uri="{BB962C8B-B14F-4D97-AF65-F5344CB8AC3E}">
        <p14:creationId xmlns:p14="http://schemas.microsoft.com/office/powerpoint/2010/main" xmlns="" val="3465057396"/>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E212E0B0-6EED-4682-B5F7-DDD462CA567A}" type="slidenum">
              <a:rPr lang="en-ZA" smtClean="0"/>
              <a:pPr/>
              <a:t>39</a:t>
            </a:fld>
            <a:endParaRPr lang="en-ZA"/>
          </a:p>
        </p:txBody>
      </p:sp>
      <p:sp>
        <p:nvSpPr>
          <p:cNvPr id="5" name="Date Placeholder 4"/>
          <p:cNvSpPr>
            <a:spLocks noGrp="1"/>
          </p:cNvSpPr>
          <p:nvPr>
            <p:ph type="dt" idx="11"/>
          </p:nvPr>
        </p:nvSpPr>
        <p:spPr/>
        <p:txBody>
          <a:bodyPr/>
          <a:lstStyle/>
          <a:p>
            <a:fld id="{B1EF5A81-6D73-4615-8715-8E04E0F4742B}" type="datetime1">
              <a:rPr lang="en-ZA" smtClean="0"/>
              <a:pPr/>
              <a:t>2021/11/12</a:t>
            </a:fld>
            <a:endParaRPr lang="en-ZA"/>
          </a:p>
        </p:txBody>
      </p:sp>
    </p:spTree>
    <p:extLst>
      <p:ext uri="{BB962C8B-B14F-4D97-AF65-F5344CB8AC3E}">
        <p14:creationId xmlns:p14="http://schemas.microsoft.com/office/powerpoint/2010/main" xmlns="" val="35014300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fld id="{E212E0B0-6EED-4682-B5F7-DDD462CA567A}" type="slidenum">
              <a:rPr lang="en-ZA" smtClean="0"/>
              <a:pPr/>
              <a:t>4</a:t>
            </a:fld>
            <a:endParaRPr lang="en-ZA"/>
          </a:p>
        </p:txBody>
      </p:sp>
      <p:sp>
        <p:nvSpPr>
          <p:cNvPr id="5" name="Date Placeholder 4"/>
          <p:cNvSpPr>
            <a:spLocks noGrp="1"/>
          </p:cNvSpPr>
          <p:nvPr>
            <p:ph type="dt" idx="11"/>
          </p:nvPr>
        </p:nvSpPr>
        <p:spPr/>
        <p:txBody>
          <a:bodyPr/>
          <a:lstStyle/>
          <a:p>
            <a:fld id="{2E947866-2722-4D4A-A8F3-A8F1E3F502B6}" type="datetime1">
              <a:rPr lang="en-ZA" smtClean="0"/>
              <a:pPr/>
              <a:t>2021/11/12</a:t>
            </a:fld>
            <a:endParaRPr lang="en-ZA"/>
          </a:p>
        </p:txBody>
      </p:sp>
    </p:spTree>
    <p:extLst>
      <p:ext uri="{BB962C8B-B14F-4D97-AF65-F5344CB8AC3E}">
        <p14:creationId xmlns:p14="http://schemas.microsoft.com/office/powerpoint/2010/main" xmlns="" val="4221859111"/>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fld id="{E212E0B0-6EED-4682-B5F7-DDD462CA567A}" type="slidenum">
              <a:rPr lang="en-ZA" smtClean="0"/>
              <a:pPr/>
              <a:t>40</a:t>
            </a:fld>
            <a:endParaRPr lang="en-ZA"/>
          </a:p>
        </p:txBody>
      </p:sp>
      <p:sp>
        <p:nvSpPr>
          <p:cNvPr id="5" name="Date Placeholder 4"/>
          <p:cNvSpPr>
            <a:spLocks noGrp="1"/>
          </p:cNvSpPr>
          <p:nvPr>
            <p:ph type="dt" idx="11"/>
          </p:nvPr>
        </p:nvSpPr>
        <p:spPr/>
        <p:txBody>
          <a:bodyPr/>
          <a:lstStyle/>
          <a:p>
            <a:fld id="{8FD658B1-39A1-4129-ACB2-28F42BC997E0}" type="datetime1">
              <a:rPr lang="en-ZA" smtClean="0"/>
              <a:pPr/>
              <a:t>2021/11/12</a:t>
            </a:fld>
            <a:endParaRPr lang="en-ZA"/>
          </a:p>
        </p:txBody>
      </p:sp>
    </p:spTree>
    <p:extLst>
      <p:ext uri="{BB962C8B-B14F-4D97-AF65-F5344CB8AC3E}">
        <p14:creationId xmlns:p14="http://schemas.microsoft.com/office/powerpoint/2010/main" xmlns="" val="3217704273"/>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ZA" dirty="0" smtClean="0"/>
              <a:t>The</a:t>
            </a:r>
            <a:r>
              <a:rPr lang="en-ZA" baseline="0" dirty="0" smtClean="0"/>
              <a:t> Commission had its last actual DFSC Planning Sessions on 20 and 21 March 2020 before the National State of Disaster was declared and a Level 5 lock down was implemented from 27 March 2020.  The Commission was able to interact more frequently through webinars and virtual platforms, and although the visibility of the Commission at Military Bases and Units were prohibited, the Commission was able to focus on strategic issues and effectiveness of the respective DFSC Committees.  </a:t>
            </a:r>
            <a:endParaRPr lang="en-ZA" dirty="0"/>
          </a:p>
        </p:txBody>
      </p:sp>
      <p:sp>
        <p:nvSpPr>
          <p:cNvPr id="4" name="Slide Number Placeholder 3"/>
          <p:cNvSpPr>
            <a:spLocks noGrp="1"/>
          </p:cNvSpPr>
          <p:nvPr>
            <p:ph type="sldNum" sz="quarter" idx="10"/>
          </p:nvPr>
        </p:nvSpPr>
        <p:spPr/>
        <p:txBody>
          <a:bodyPr/>
          <a:lstStyle/>
          <a:p>
            <a:fld id="{E212E0B0-6EED-4682-B5F7-DDD462CA567A}" type="slidenum">
              <a:rPr lang="en-ZA" smtClean="0"/>
              <a:pPr/>
              <a:t>41</a:t>
            </a:fld>
            <a:endParaRPr lang="en-ZA"/>
          </a:p>
        </p:txBody>
      </p:sp>
      <p:sp>
        <p:nvSpPr>
          <p:cNvPr id="5" name="Date Placeholder 4"/>
          <p:cNvSpPr>
            <a:spLocks noGrp="1"/>
          </p:cNvSpPr>
          <p:nvPr>
            <p:ph type="dt" idx="11"/>
          </p:nvPr>
        </p:nvSpPr>
        <p:spPr/>
        <p:txBody>
          <a:bodyPr/>
          <a:lstStyle/>
          <a:p>
            <a:fld id="{D32D7D81-941A-4E08-B465-443A5CD06613}" type="datetime1">
              <a:rPr lang="en-ZA" smtClean="0"/>
              <a:pPr/>
              <a:t>2021/11/12</a:t>
            </a:fld>
            <a:endParaRPr lang="en-ZA"/>
          </a:p>
        </p:txBody>
      </p:sp>
    </p:spTree>
    <p:extLst>
      <p:ext uri="{BB962C8B-B14F-4D97-AF65-F5344CB8AC3E}">
        <p14:creationId xmlns:p14="http://schemas.microsoft.com/office/powerpoint/2010/main" xmlns="" val="2893714378"/>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fld id="{E212E0B0-6EED-4682-B5F7-DDD462CA567A}" type="slidenum">
              <a:rPr lang="en-ZA" smtClean="0"/>
              <a:pPr/>
              <a:t>42</a:t>
            </a:fld>
            <a:endParaRPr lang="en-ZA"/>
          </a:p>
        </p:txBody>
      </p:sp>
      <p:sp>
        <p:nvSpPr>
          <p:cNvPr id="5" name="Date Placeholder 4"/>
          <p:cNvSpPr>
            <a:spLocks noGrp="1"/>
          </p:cNvSpPr>
          <p:nvPr>
            <p:ph type="dt" idx="11"/>
          </p:nvPr>
        </p:nvSpPr>
        <p:spPr/>
        <p:txBody>
          <a:bodyPr/>
          <a:lstStyle/>
          <a:p>
            <a:fld id="{2E947866-2722-4D4A-A8F3-A8F1E3F502B6}" type="datetime1">
              <a:rPr lang="en-ZA" smtClean="0"/>
              <a:pPr/>
              <a:t>2021/11/12</a:t>
            </a:fld>
            <a:endParaRPr lang="en-ZA"/>
          </a:p>
        </p:txBody>
      </p:sp>
    </p:spTree>
    <p:extLst>
      <p:ext uri="{BB962C8B-B14F-4D97-AF65-F5344CB8AC3E}">
        <p14:creationId xmlns:p14="http://schemas.microsoft.com/office/powerpoint/2010/main" xmlns="" val="4246002450"/>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fld id="{E212E0B0-6EED-4682-B5F7-DDD462CA567A}" type="slidenum">
              <a:rPr lang="en-ZA" smtClean="0"/>
              <a:pPr/>
              <a:t>43</a:t>
            </a:fld>
            <a:endParaRPr lang="en-ZA"/>
          </a:p>
        </p:txBody>
      </p:sp>
      <p:sp>
        <p:nvSpPr>
          <p:cNvPr id="5" name="Date Placeholder 4"/>
          <p:cNvSpPr>
            <a:spLocks noGrp="1"/>
          </p:cNvSpPr>
          <p:nvPr>
            <p:ph type="dt" idx="11"/>
          </p:nvPr>
        </p:nvSpPr>
        <p:spPr/>
        <p:txBody>
          <a:bodyPr/>
          <a:lstStyle/>
          <a:p>
            <a:fld id="{DFBBC599-CC43-45FB-BE69-DC7081E28510}" type="datetime1">
              <a:rPr lang="en-ZA" smtClean="0"/>
              <a:pPr/>
              <a:t>2021/11/12</a:t>
            </a:fld>
            <a:endParaRPr lang="en-ZA"/>
          </a:p>
        </p:txBody>
      </p:sp>
    </p:spTree>
    <p:extLst>
      <p:ext uri="{BB962C8B-B14F-4D97-AF65-F5344CB8AC3E}">
        <p14:creationId xmlns:p14="http://schemas.microsoft.com/office/powerpoint/2010/main" xmlns="" val="33936257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baseline="0" dirty="0" smtClean="0"/>
          </a:p>
          <a:p>
            <a:r>
              <a:rPr lang="en-ZA" baseline="0" dirty="0" smtClean="0"/>
              <a:t> </a:t>
            </a:r>
          </a:p>
          <a:p>
            <a:endParaRPr lang="en-ZA" dirty="0"/>
          </a:p>
        </p:txBody>
      </p:sp>
      <p:sp>
        <p:nvSpPr>
          <p:cNvPr id="4" name="Slide Number Placeholder 3"/>
          <p:cNvSpPr>
            <a:spLocks noGrp="1"/>
          </p:cNvSpPr>
          <p:nvPr>
            <p:ph type="sldNum" sz="quarter" idx="10"/>
          </p:nvPr>
        </p:nvSpPr>
        <p:spPr/>
        <p:txBody>
          <a:bodyPr/>
          <a:lstStyle/>
          <a:p>
            <a:fld id="{E212E0B0-6EED-4682-B5F7-DDD462CA567A}" type="slidenum">
              <a:rPr lang="en-ZA" smtClean="0"/>
              <a:pPr/>
              <a:t>5</a:t>
            </a:fld>
            <a:endParaRPr lang="en-ZA"/>
          </a:p>
        </p:txBody>
      </p:sp>
      <p:sp>
        <p:nvSpPr>
          <p:cNvPr id="5" name="Date Placeholder 4"/>
          <p:cNvSpPr>
            <a:spLocks noGrp="1"/>
          </p:cNvSpPr>
          <p:nvPr>
            <p:ph type="dt" idx="11"/>
          </p:nvPr>
        </p:nvSpPr>
        <p:spPr/>
        <p:txBody>
          <a:bodyPr/>
          <a:lstStyle/>
          <a:p>
            <a:fld id="{735D7AF9-AD08-4C78-A1B5-4CDDF3AF75E4}" type="datetime1">
              <a:rPr lang="en-ZA" smtClean="0"/>
              <a:pPr/>
              <a:t>2021/11/12</a:t>
            </a:fld>
            <a:endParaRPr lang="en-ZA"/>
          </a:p>
        </p:txBody>
      </p:sp>
    </p:spTree>
    <p:extLst>
      <p:ext uri="{BB962C8B-B14F-4D97-AF65-F5344CB8AC3E}">
        <p14:creationId xmlns:p14="http://schemas.microsoft.com/office/powerpoint/2010/main" xmlns="" val="28141559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ZA" dirty="0" smtClean="0"/>
              <a:t>Look at entire presentation and decide at the end </a:t>
            </a:r>
            <a:endParaRPr lang="en-ZA" dirty="0"/>
          </a:p>
        </p:txBody>
      </p:sp>
      <p:sp>
        <p:nvSpPr>
          <p:cNvPr id="4" name="Slide Number Placeholder 3"/>
          <p:cNvSpPr>
            <a:spLocks noGrp="1"/>
          </p:cNvSpPr>
          <p:nvPr>
            <p:ph type="sldNum" sz="quarter" idx="10"/>
          </p:nvPr>
        </p:nvSpPr>
        <p:spPr/>
        <p:txBody>
          <a:bodyPr/>
          <a:lstStyle/>
          <a:p>
            <a:fld id="{E212E0B0-6EED-4682-B5F7-DDD462CA567A}" type="slidenum">
              <a:rPr lang="en-ZA" smtClean="0"/>
              <a:pPr/>
              <a:t>6</a:t>
            </a:fld>
            <a:endParaRPr lang="en-ZA"/>
          </a:p>
        </p:txBody>
      </p:sp>
      <p:sp>
        <p:nvSpPr>
          <p:cNvPr id="5" name="Date Placeholder 4"/>
          <p:cNvSpPr>
            <a:spLocks noGrp="1"/>
          </p:cNvSpPr>
          <p:nvPr>
            <p:ph type="dt" idx="11"/>
          </p:nvPr>
        </p:nvSpPr>
        <p:spPr/>
        <p:txBody>
          <a:bodyPr/>
          <a:lstStyle/>
          <a:p>
            <a:fld id="{589DD3DF-7C69-4FC5-B861-4695005EDE01}" type="datetime1">
              <a:rPr lang="en-ZA" smtClean="0"/>
              <a:pPr/>
              <a:t>2021/11/12</a:t>
            </a:fld>
            <a:endParaRPr lang="en-ZA"/>
          </a:p>
        </p:txBody>
      </p:sp>
    </p:spTree>
    <p:extLst>
      <p:ext uri="{BB962C8B-B14F-4D97-AF65-F5344CB8AC3E}">
        <p14:creationId xmlns:p14="http://schemas.microsoft.com/office/powerpoint/2010/main" xmlns="" val="26144850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ZA" dirty="0" smtClean="0"/>
              <a:t>More info</a:t>
            </a:r>
            <a:r>
              <a:rPr lang="en-ZA" baseline="0" dirty="0" smtClean="0"/>
              <a:t> – detail than what is on the screen</a:t>
            </a:r>
          </a:p>
          <a:p>
            <a:r>
              <a:rPr lang="en-ZA" baseline="0" dirty="0" smtClean="0"/>
              <a:t>Give context why the website was cancelled – put on hold – price to high – went through process – for resubmission </a:t>
            </a:r>
            <a:endParaRPr lang="en-ZA" dirty="0"/>
          </a:p>
        </p:txBody>
      </p:sp>
      <p:sp>
        <p:nvSpPr>
          <p:cNvPr id="4" name="Slide Number Placeholder 3"/>
          <p:cNvSpPr>
            <a:spLocks noGrp="1"/>
          </p:cNvSpPr>
          <p:nvPr>
            <p:ph type="sldNum" sz="quarter" idx="10"/>
          </p:nvPr>
        </p:nvSpPr>
        <p:spPr/>
        <p:txBody>
          <a:bodyPr/>
          <a:lstStyle/>
          <a:p>
            <a:fld id="{E212E0B0-6EED-4682-B5F7-DDD462CA567A}" type="slidenum">
              <a:rPr lang="en-ZA" smtClean="0"/>
              <a:pPr/>
              <a:t>7</a:t>
            </a:fld>
            <a:endParaRPr lang="en-ZA"/>
          </a:p>
        </p:txBody>
      </p:sp>
      <p:sp>
        <p:nvSpPr>
          <p:cNvPr id="5" name="Date Placeholder 4"/>
          <p:cNvSpPr>
            <a:spLocks noGrp="1"/>
          </p:cNvSpPr>
          <p:nvPr>
            <p:ph type="dt" idx="11"/>
          </p:nvPr>
        </p:nvSpPr>
        <p:spPr/>
        <p:txBody>
          <a:bodyPr/>
          <a:lstStyle/>
          <a:p>
            <a:fld id="{54D974D7-ADC4-49DF-9794-AC3BAD468C35}" type="datetime1">
              <a:rPr lang="en-ZA" smtClean="0"/>
              <a:pPr/>
              <a:t>2021/11/12</a:t>
            </a:fld>
            <a:endParaRPr lang="en-ZA"/>
          </a:p>
        </p:txBody>
      </p:sp>
    </p:spTree>
    <p:extLst>
      <p:ext uri="{BB962C8B-B14F-4D97-AF65-F5344CB8AC3E}">
        <p14:creationId xmlns:p14="http://schemas.microsoft.com/office/powerpoint/2010/main" xmlns="" val="252093009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ZA" dirty="0" smtClean="0"/>
              <a:t>More info</a:t>
            </a:r>
            <a:r>
              <a:rPr lang="en-ZA" baseline="0" dirty="0" smtClean="0"/>
              <a:t> – detail than what is on the screen</a:t>
            </a:r>
          </a:p>
          <a:p>
            <a:r>
              <a:rPr lang="en-ZA" baseline="0" dirty="0" smtClean="0"/>
              <a:t>Give context why the website was cancelled – put on hold – price to high – went through process – for resubmission </a:t>
            </a:r>
            <a:endParaRPr lang="en-ZA" dirty="0"/>
          </a:p>
        </p:txBody>
      </p:sp>
      <p:sp>
        <p:nvSpPr>
          <p:cNvPr id="4" name="Slide Number Placeholder 3"/>
          <p:cNvSpPr>
            <a:spLocks noGrp="1"/>
          </p:cNvSpPr>
          <p:nvPr>
            <p:ph type="sldNum" sz="quarter" idx="10"/>
          </p:nvPr>
        </p:nvSpPr>
        <p:spPr/>
        <p:txBody>
          <a:bodyPr/>
          <a:lstStyle/>
          <a:p>
            <a:fld id="{E212E0B0-6EED-4682-B5F7-DDD462CA567A}" type="slidenum">
              <a:rPr lang="en-ZA" smtClean="0">
                <a:solidFill>
                  <a:prstClr val="black"/>
                </a:solidFill>
              </a:rPr>
              <a:pPr/>
              <a:t>8</a:t>
            </a:fld>
            <a:endParaRPr lang="en-ZA">
              <a:solidFill>
                <a:prstClr val="black"/>
              </a:solidFill>
            </a:endParaRPr>
          </a:p>
        </p:txBody>
      </p:sp>
      <p:sp>
        <p:nvSpPr>
          <p:cNvPr id="5" name="Date Placeholder 4"/>
          <p:cNvSpPr>
            <a:spLocks noGrp="1"/>
          </p:cNvSpPr>
          <p:nvPr>
            <p:ph type="dt" idx="11"/>
          </p:nvPr>
        </p:nvSpPr>
        <p:spPr/>
        <p:txBody>
          <a:bodyPr/>
          <a:lstStyle/>
          <a:p>
            <a:fld id="{54D974D7-ADC4-49DF-9794-AC3BAD468C35}" type="datetime1">
              <a:rPr lang="en-ZA" smtClean="0">
                <a:solidFill>
                  <a:prstClr val="black"/>
                </a:solidFill>
              </a:rPr>
              <a:pPr/>
              <a:t>2021/11/12</a:t>
            </a:fld>
            <a:endParaRPr lang="en-ZA">
              <a:solidFill>
                <a:prstClr val="black"/>
              </a:solidFill>
            </a:endParaRPr>
          </a:p>
        </p:txBody>
      </p:sp>
    </p:spTree>
    <p:extLst>
      <p:ext uri="{BB962C8B-B14F-4D97-AF65-F5344CB8AC3E}">
        <p14:creationId xmlns:p14="http://schemas.microsoft.com/office/powerpoint/2010/main" xmlns="" val="424963297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baseline="0" dirty="0" smtClean="0"/>
          </a:p>
        </p:txBody>
      </p:sp>
      <p:sp>
        <p:nvSpPr>
          <p:cNvPr id="4" name="Slide Number Placeholder 3"/>
          <p:cNvSpPr>
            <a:spLocks noGrp="1"/>
          </p:cNvSpPr>
          <p:nvPr>
            <p:ph type="sldNum" sz="quarter" idx="10"/>
          </p:nvPr>
        </p:nvSpPr>
        <p:spPr/>
        <p:txBody>
          <a:bodyPr/>
          <a:lstStyle/>
          <a:p>
            <a:fld id="{E212E0B0-6EED-4682-B5F7-DDD462CA567A}" type="slidenum">
              <a:rPr lang="en-ZA" smtClean="0"/>
              <a:pPr/>
              <a:t>9</a:t>
            </a:fld>
            <a:endParaRPr lang="en-ZA"/>
          </a:p>
        </p:txBody>
      </p:sp>
      <p:sp>
        <p:nvSpPr>
          <p:cNvPr id="5" name="Date Placeholder 4"/>
          <p:cNvSpPr>
            <a:spLocks noGrp="1"/>
          </p:cNvSpPr>
          <p:nvPr>
            <p:ph type="dt" idx="11"/>
          </p:nvPr>
        </p:nvSpPr>
        <p:spPr/>
        <p:txBody>
          <a:bodyPr/>
          <a:lstStyle/>
          <a:p>
            <a:fld id="{54D974D7-ADC4-49DF-9794-AC3BAD468C35}" type="datetime1">
              <a:rPr lang="en-ZA" smtClean="0"/>
              <a:pPr/>
              <a:t>2021/11/12</a:t>
            </a:fld>
            <a:endParaRPr lang="en-ZA"/>
          </a:p>
        </p:txBody>
      </p:sp>
    </p:spTree>
    <p:extLst>
      <p:ext uri="{BB962C8B-B14F-4D97-AF65-F5344CB8AC3E}">
        <p14:creationId xmlns:p14="http://schemas.microsoft.com/office/powerpoint/2010/main" xmlns="" val="13396493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ZA"/>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ZA"/>
          </a:p>
        </p:txBody>
      </p:sp>
      <p:sp>
        <p:nvSpPr>
          <p:cNvPr id="4" name="Date Placeholder 3"/>
          <p:cNvSpPr>
            <a:spLocks noGrp="1"/>
          </p:cNvSpPr>
          <p:nvPr>
            <p:ph type="dt" sz="half" idx="10"/>
          </p:nvPr>
        </p:nvSpPr>
        <p:spPr/>
        <p:txBody>
          <a:bodyPr/>
          <a:lstStyle/>
          <a:p>
            <a:fld id="{F9825DBF-5DFA-4A29-A94E-9457223D6E95}" type="datetime1">
              <a:rPr lang="en-ZA" smtClean="0"/>
              <a:pPr/>
              <a:t>2021/11/12</a:t>
            </a:fld>
            <a:endParaRPr lang="en-ZA"/>
          </a:p>
        </p:txBody>
      </p:sp>
      <p:sp>
        <p:nvSpPr>
          <p:cNvPr id="5" name="Footer Placeholder 4"/>
          <p:cNvSpPr>
            <a:spLocks noGrp="1"/>
          </p:cNvSpPr>
          <p:nvPr>
            <p:ph type="ftr" sz="quarter" idx="11"/>
          </p:nvPr>
        </p:nvSpPr>
        <p:spPr/>
        <p:txBody>
          <a:bodyPr/>
          <a:lstStyle/>
          <a:p>
            <a:r>
              <a:rPr lang="en-ZA" smtClean="0"/>
              <a:t>Defence Force Service Commision</a:t>
            </a:r>
            <a:endParaRPr lang="en-ZA"/>
          </a:p>
        </p:txBody>
      </p:sp>
      <p:sp>
        <p:nvSpPr>
          <p:cNvPr id="6" name="Slide Number Placeholder 5"/>
          <p:cNvSpPr>
            <a:spLocks noGrp="1"/>
          </p:cNvSpPr>
          <p:nvPr>
            <p:ph type="sldNum" sz="quarter" idx="12"/>
          </p:nvPr>
        </p:nvSpPr>
        <p:spPr/>
        <p:txBody>
          <a:bodyPr/>
          <a:lstStyle/>
          <a:p>
            <a:fld id="{C17A5886-F1EC-4A37-9934-51C959F0825D}" type="slidenum">
              <a:rPr lang="en-ZA" smtClean="0"/>
              <a:pPr/>
              <a:t>‹#›</a:t>
            </a:fld>
            <a:endParaRPr lang="en-ZA"/>
          </a:p>
        </p:txBody>
      </p:sp>
    </p:spTree>
    <p:extLst>
      <p:ext uri="{BB962C8B-B14F-4D97-AF65-F5344CB8AC3E}">
        <p14:creationId xmlns:p14="http://schemas.microsoft.com/office/powerpoint/2010/main" xmlns="" val="19418931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513A15BA-2967-4657-B806-BF963783EB72}" type="datetime1">
              <a:rPr lang="en-ZA" smtClean="0"/>
              <a:pPr/>
              <a:t>2021/11/12</a:t>
            </a:fld>
            <a:endParaRPr lang="en-ZA"/>
          </a:p>
        </p:txBody>
      </p:sp>
      <p:sp>
        <p:nvSpPr>
          <p:cNvPr id="5" name="Footer Placeholder 4"/>
          <p:cNvSpPr>
            <a:spLocks noGrp="1"/>
          </p:cNvSpPr>
          <p:nvPr>
            <p:ph type="ftr" sz="quarter" idx="11"/>
          </p:nvPr>
        </p:nvSpPr>
        <p:spPr/>
        <p:txBody>
          <a:bodyPr/>
          <a:lstStyle/>
          <a:p>
            <a:r>
              <a:rPr lang="en-ZA" smtClean="0"/>
              <a:t>Defence Force Service Commision</a:t>
            </a:r>
            <a:endParaRPr lang="en-ZA"/>
          </a:p>
        </p:txBody>
      </p:sp>
      <p:sp>
        <p:nvSpPr>
          <p:cNvPr id="6" name="Slide Number Placeholder 5"/>
          <p:cNvSpPr>
            <a:spLocks noGrp="1"/>
          </p:cNvSpPr>
          <p:nvPr>
            <p:ph type="sldNum" sz="quarter" idx="12"/>
          </p:nvPr>
        </p:nvSpPr>
        <p:spPr/>
        <p:txBody>
          <a:bodyPr/>
          <a:lstStyle/>
          <a:p>
            <a:fld id="{C17A5886-F1EC-4A37-9934-51C959F0825D}" type="slidenum">
              <a:rPr lang="en-ZA" smtClean="0"/>
              <a:pPr/>
              <a:t>‹#›</a:t>
            </a:fld>
            <a:endParaRPr lang="en-ZA"/>
          </a:p>
        </p:txBody>
      </p:sp>
    </p:spTree>
    <p:extLst>
      <p:ext uri="{BB962C8B-B14F-4D97-AF65-F5344CB8AC3E}">
        <p14:creationId xmlns:p14="http://schemas.microsoft.com/office/powerpoint/2010/main" xmlns="" val="11746262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ZA"/>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B14F9F92-D1A9-446C-9EC2-9183A6D5355D}" type="datetime1">
              <a:rPr lang="en-ZA" smtClean="0"/>
              <a:pPr/>
              <a:t>2021/11/12</a:t>
            </a:fld>
            <a:endParaRPr lang="en-ZA"/>
          </a:p>
        </p:txBody>
      </p:sp>
      <p:sp>
        <p:nvSpPr>
          <p:cNvPr id="5" name="Footer Placeholder 4"/>
          <p:cNvSpPr>
            <a:spLocks noGrp="1"/>
          </p:cNvSpPr>
          <p:nvPr>
            <p:ph type="ftr" sz="quarter" idx="11"/>
          </p:nvPr>
        </p:nvSpPr>
        <p:spPr/>
        <p:txBody>
          <a:bodyPr/>
          <a:lstStyle/>
          <a:p>
            <a:r>
              <a:rPr lang="en-ZA" smtClean="0"/>
              <a:t>Defence Force Service Commision</a:t>
            </a:r>
            <a:endParaRPr lang="en-ZA"/>
          </a:p>
        </p:txBody>
      </p:sp>
      <p:sp>
        <p:nvSpPr>
          <p:cNvPr id="6" name="Slide Number Placeholder 5"/>
          <p:cNvSpPr>
            <a:spLocks noGrp="1"/>
          </p:cNvSpPr>
          <p:nvPr>
            <p:ph type="sldNum" sz="quarter" idx="12"/>
          </p:nvPr>
        </p:nvSpPr>
        <p:spPr/>
        <p:txBody>
          <a:bodyPr/>
          <a:lstStyle/>
          <a:p>
            <a:fld id="{C17A5886-F1EC-4A37-9934-51C959F0825D}" type="slidenum">
              <a:rPr lang="en-ZA" smtClean="0"/>
              <a:pPr/>
              <a:t>‹#›</a:t>
            </a:fld>
            <a:endParaRPr lang="en-ZA"/>
          </a:p>
        </p:txBody>
      </p:sp>
    </p:spTree>
    <p:extLst>
      <p:ext uri="{BB962C8B-B14F-4D97-AF65-F5344CB8AC3E}">
        <p14:creationId xmlns:p14="http://schemas.microsoft.com/office/powerpoint/2010/main" xmlns="" val="21177573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D9B2E025-1DC9-46B6-AA08-B8E4443674F7}" type="datetime1">
              <a:rPr lang="en-ZA" smtClean="0"/>
              <a:pPr/>
              <a:t>2021/11/12</a:t>
            </a:fld>
            <a:endParaRPr lang="en-ZA"/>
          </a:p>
        </p:txBody>
      </p:sp>
      <p:sp>
        <p:nvSpPr>
          <p:cNvPr id="5" name="Footer Placeholder 4"/>
          <p:cNvSpPr>
            <a:spLocks noGrp="1"/>
          </p:cNvSpPr>
          <p:nvPr>
            <p:ph type="ftr" sz="quarter" idx="11"/>
          </p:nvPr>
        </p:nvSpPr>
        <p:spPr/>
        <p:txBody>
          <a:bodyPr/>
          <a:lstStyle/>
          <a:p>
            <a:r>
              <a:rPr lang="en-ZA" smtClean="0"/>
              <a:t>Defence Force Service Commision</a:t>
            </a:r>
            <a:endParaRPr lang="en-ZA"/>
          </a:p>
        </p:txBody>
      </p:sp>
      <p:sp>
        <p:nvSpPr>
          <p:cNvPr id="6" name="Slide Number Placeholder 5"/>
          <p:cNvSpPr>
            <a:spLocks noGrp="1"/>
          </p:cNvSpPr>
          <p:nvPr>
            <p:ph type="sldNum" sz="quarter" idx="12"/>
          </p:nvPr>
        </p:nvSpPr>
        <p:spPr/>
        <p:txBody>
          <a:bodyPr/>
          <a:lstStyle/>
          <a:p>
            <a:fld id="{C17A5886-F1EC-4A37-9934-51C959F0825D}" type="slidenum">
              <a:rPr lang="en-ZA" smtClean="0"/>
              <a:pPr/>
              <a:t>‹#›</a:t>
            </a:fld>
            <a:endParaRPr lang="en-ZA"/>
          </a:p>
        </p:txBody>
      </p:sp>
    </p:spTree>
    <p:extLst>
      <p:ext uri="{BB962C8B-B14F-4D97-AF65-F5344CB8AC3E}">
        <p14:creationId xmlns:p14="http://schemas.microsoft.com/office/powerpoint/2010/main" xmlns="" val="4656044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ZA"/>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FDF8C73-437F-4CA1-B9FE-68640DB7B4AE}" type="datetime1">
              <a:rPr lang="en-ZA" smtClean="0"/>
              <a:pPr/>
              <a:t>2021/11/12</a:t>
            </a:fld>
            <a:endParaRPr lang="en-ZA"/>
          </a:p>
        </p:txBody>
      </p:sp>
      <p:sp>
        <p:nvSpPr>
          <p:cNvPr id="5" name="Footer Placeholder 4"/>
          <p:cNvSpPr>
            <a:spLocks noGrp="1"/>
          </p:cNvSpPr>
          <p:nvPr>
            <p:ph type="ftr" sz="quarter" idx="11"/>
          </p:nvPr>
        </p:nvSpPr>
        <p:spPr/>
        <p:txBody>
          <a:bodyPr/>
          <a:lstStyle/>
          <a:p>
            <a:r>
              <a:rPr lang="en-ZA" smtClean="0"/>
              <a:t>Defence Force Service Commision</a:t>
            </a:r>
            <a:endParaRPr lang="en-ZA"/>
          </a:p>
        </p:txBody>
      </p:sp>
      <p:sp>
        <p:nvSpPr>
          <p:cNvPr id="6" name="Slide Number Placeholder 5"/>
          <p:cNvSpPr>
            <a:spLocks noGrp="1"/>
          </p:cNvSpPr>
          <p:nvPr>
            <p:ph type="sldNum" sz="quarter" idx="12"/>
          </p:nvPr>
        </p:nvSpPr>
        <p:spPr/>
        <p:txBody>
          <a:bodyPr/>
          <a:lstStyle/>
          <a:p>
            <a:fld id="{C17A5886-F1EC-4A37-9934-51C959F0825D}" type="slidenum">
              <a:rPr lang="en-ZA" smtClean="0"/>
              <a:pPr/>
              <a:t>‹#›</a:t>
            </a:fld>
            <a:endParaRPr lang="en-ZA"/>
          </a:p>
        </p:txBody>
      </p:sp>
    </p:spTree>
    <p:extLst>
      <p:ext uri="{BB962C8B-B14F-4D97-AF65-F5344CB8AC3E}">
        <p14:creationId xmlns:p14="http://schemas.microsoft.com/office/powerpoint/2010/main" xmlns="" val="12950251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Date Placeholder 4"/>
          <p:cNvSpPr>
            <a:spLocks noGrp="1"/>
          </p:cNvSpPr>
          <p:nvPr>
            <p:ph type="dt" sz="half" idx="10"/>
          </p:nvPr>
        </p:nvSpPr>
        <p:spPr/>
        <p:txBody>
          <a:bodyPr/>
          <a:lstStyle/>
          <a:p>
            <a:fld id="{7DF846F9-DDDB-4BFA-8932-16F93BB71A24}" type="datetime1">
              <a:rPr lang="en-ZA" smtClean="0"/>
              <a:pPr/>
              <a:t>2021/11/12</a:t>
            </a:fld>
            <a:endParaRPr lang="en-ZA"/>
          </a:p>
        </p:txBody>
      </p:sp>
      <p:sp>
        <p:nvSpPr>
          <p:cNvPr id="6" name="Footer Placeholder 5"/>
          <p:cNvSpPr>
            <a:spLocks noGrp="1"/>
          </p:cNvSpPr>
          <p:nvPr>
            <p:ph type="ftr" sz="quarter" idx="11"/>
          </p:nvPr>
        </p:nvSpPr>
        <p:spPr/>
        <p:txBody>
          <a:bodyPr/>
          <a:lstStyle/>
          <a:p>
            <a:r>
              <a:rPr lang="en-ZA" smtClean="0"/>
              <a:t>Defence Force Service Commision</a:t>
            </a:r>
            <a:endParaRPr lang="en-ZA"/>
          </a:p>
        </p:txBody>
      </p:sp>
      <p:sp>
        <p:nvSpPr>
          <p:cNvPr id="7" name="Slide Number Placeholder 6"/>
          <p:cNvSpPr>
            <a:spLocks noGrp="1"/>
          </p:cNvSpPr>
          <p:nvPr>
            <p:ph type="sldNum" sz="quarter" idx="12"/>
          </p:nvPr>
        </p:nvSpPr>
        <p:spPr/>
        <p:txBody>
          <a:bodyPr/>
          <a:lstStyle/>
          <a:p>
            <a:fld id="{C17A5886-F1EC-4A37-9934-51C959F0825D}" type="slidenum">
              <a:rPr lang="en-ZA" smtClean="0"/>
              <a:pPr/>
              <a:t>‹#›</a:t>
            </a:fld>
            <a:endParaRPr lang="en-ZA"/>
          </a:p>
        </p:txBody>
      </p:sp>
    </p:spTree>
    <p:extLst>
      <p:ext uri="{BB962C8B-B14F-4D97-AF65-F5344CB8AC3E}">
        <p14:creationId xmlns:p14="http://schemas.microsoft.com/office/powerpoint/2010/main" xmlns="" val="9404323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ZA"/>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7" name="Date Placeholder 6"/>
          <p:cNvSpPr>
            <a:spLocks noGrp="1"/>
          </p:cNvSpPr>
          <p:nvPr>
            <p:ph type="dt" sz="half" idx="10"/>
          </p:nvPr>
        </p:nvSpPr>
        <p:spPr/>
        <p:txBody>
          <a:bodyPr/>
          <a:lstStyle/>
          <a:p>
            <a:fld id="{8897E518-C4D4-465C-8F32-97404E53CBD9}" type="datetime1">
              <a:rPr lang="en-ZA" smtClean="0"/>
              <a:pPr/>
              <a:t>2021/11/12</a:t>
            </a:fld>
            <a:endParaRPr lang="en-ZA"/>
          </a:p>
        </p:txBody>
      </p:sp>
      <p:sp>
        <p:nvSpPr>
          <p:cNvPr id="8" name="Footer Placeholder 7"/>
          <p:cNvSpPr>
            <a:spLocks noGrp="1"/>
          </p:cNvSpPr>
          <p:nvPr>
            <p:ph type="ftr" sz="quarter" idx="11"/>
          </p:nvPr>
        </p:nvSpPr>
        <p:spPr/>
        <p:txBody>
          <a:bodyPr/>
          <a:lstStyle/>
          <a:p>
            <a:r>
              <a:rPr lang="en-ZA" smtClean="0"/>
              <a:t>Defence Force Service Commision</a:t>
            </a:r>
            <a:endParaRPr lang="en-ZA"/>
          </a:p>
        </p:txBody>
      </p:sp>
      <p:sp>
        <p:nvSpPr>
          <p:cNvPr id="9" name="Slide Number Placeholder 8"/>
          <p:cNvSpPr>
            <a:spLocks noGrp="1"/>
          </p:cNvSpPr>
          <p:nvPr>
            <p:ph type="sldNum" sz="quarter" idx="12"/>
          </p:nvPr>
        </p:nvSpPr>
        <p:spPr/>
        <p:txBody>
          <a:bodyPr/>
          <a:lstStyle/>
          <a:p>
            <a:fld id="{C17A5886-F1EC-4A37-9934-51C959F0825D}" type="slidenum">
              <a:rPr lang="en-ZA" smtClean="0"/>
              <a:pPr/>
              <a:t>‹#›</a:t>
            </a:fld>
            <a:endParaRPr lang="en-ZA"/>
          </a:p>
        </p:txBody>
      </p:sp>
    </p:spTree>
    <p:extLst>
      <p:ext uri="{BB962C8B-B14F-4D97-AF65-F5344CB8AC3E}">
        <p14:creationId xmlns:p14="http://schemas.microsoft.com/office/powerpoint/2010/main" xmlns="" val="11840502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Date Placeholder 2"/>
          <p:cNvSpPr>
            <a:spLocks noGrp="1"/>
          </p:cNvSpPr>
          <p:nvPr>
            <p:ph type="dt" sz="half" idx="10"/>
          </p:nvPr>
        </p:nvSpPr>
        <p:spPr/>
        <p:txBody>
          <a:bodyPr/>
          <a:lstStyle/>
          <a:p>
            <a:fld id="{6C29E2B7-B9FB-4BC6-8F8B-1CB4DC378020}" type="datetime1">
              <a:rPr lang="en-ZA" smtClean="0"/>
              <a:pPr/>
              <a:t>2021/11/12</a:t>
            </a:fld>
            <a:endParaRPr lang="en-ZA"/>
          </a:p>
        </p:txBody>
      </p:sp>
      <p:sp>
        <p:nvSpPr>
          <p:cNvPr id="4" name="Footer Placeholder 3"/>
          <p:cNvSpPr>
            <a:spLocks noGrp="1"/>
          </p:cNvSpPr>
          <p:nvPr>
            <p:ph type="ftr" sz="quarter" idx="11"/>
          </p:nvPr>
        </p:nvSpPr>
        <p:spPr/>
        <p:txBody>
          <a:bodyPr/>
          <a:lstStyle/>
          <a:p>
            <a:r>
              <a:rPr lang="en-ZA" smtClean="0"/>
              <a:t>Defence Force Service Commision</a:t>
            </a:r>
            <a:endParaRPr lang="en-ZA"/>
          </a:p>
        </p:txBody>
      </p:sp>
      <p:sp>
        <p:nvSpPr>
          <p:cNvPr id="5" name="Slide Number Placeholder 4"/>
          <p:cNvSpPr>
            <a:spLocks noGrp="1"/>
          </p:cNvSpPr>
          <p:nvPr>
            <p:ph type="sldNum" sz="quarter" idx="12"/>
          </p:nvPr>
        </p:nvSpPr>
        <p:spPr/>
        <p:txBody>
          <a:bodyPr/>
          <a:lstStyle/>
          <a:p>
            <a:fld id="{C17A5886-F1EC-4A37-9934-51C959F0825D}" type="slidenum">
              <a:rPr lang="en-ZA" smtClean="0"/>
              <a:pPr/>
              <a:t>‹#›</a:t>
            </a:fld>
            <a:endParaRPr lang="en-ZA"/>
          </a:p>
        </p:txBody>
      </p:sp>
    </p:spTree>
    <p:extLst>
      <p:ext uri="{BB962C8B-B14F-4D97-AF65-F5344CB8AC3E}">
        <p14:creationId xmlns:p14="http://schemas.microsoft.com/office/powerpoint/2010/main" xmlns="" val="40165207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239D7AA-76F5-40FF-9192-AD388DF4B438}" type="datetime1">
              <a:rPr lang="en-ZA" smtClean="0"/>
              <a:pPr/>
              <a:t>2021/11/12</a:t>
            </a:fld>
            <a:endParaRPr lang="en-ZA"/>
          </a:p>
        </p:txBody>
      </p:sp>
      <p:sp>
        <p:nvSpPr>
          <p:cNvPr id="3" name="Footer Placeholder 2"/>
          <p:cNvSpPr>
            <a:spLocks noGrp="1"/>
          </p:cNvSpPr>
          <p:nvPr>
            <p:ph type="ftr" sz="quarter" idx="11"/>
          </p:nvPr>
        </p:nvSpPr>
        <p:spPr/>
        <p:txBody>
          <a:bodyPr/>
          <a:lstStyle/>
          <a:p>
            <a:r>
              <a:rPr lang="en-ZA" smtClean="0"/>
              <a:t>Defence Force Service Commision</a:t>
            </a:r>
            <a:endParaRPr lang="en-ZA"/>
          </a:p>
        </p:txBody>
      </p:sp>
      <p:sp>
        <p:nvSpPr>
          <p:cNvPr id="4" name="Slide Number Placeholder 3"/>
          <p:cNvSpPr>
            <a:spLocks noGrp="1"/>
          </p:cNvSpPr>
          <p:nvPr>
            <p:ph type="sldNum" sz="quarter" idx="12"/>
          </p:nvPr>
        </p:nvSpPr>
        <p:spPr/>
        <p:txBody>
          <a:bodyPr/>
          <a:lstStyle/>
          <a:p>
            <a:fld id="{C17A5886-F1EC-4A37-9934-51C959F0825D}" type="slidenum">
              <a:rPr lang="en-ZA" smtClean="0"/>
              <a:pPr/>
              <a:t>‹#›</a:t>
            </a:fld>
            <a:endParaRPr lang="en-ZA"/>
          </a:p>
        </p:txBody>
      </p:sp>
    </p:spTree>
    <p:extLst>
      <p:ext uri="{BB962C8B-B14F-4D97-AF65-F5344CB8AC3E}">
        <p14:creationId xmlns:p14="http://schemas.microsoft.com/office/powerpoint/2010/main" xmlns="" val="19150938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ZA"/>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52AAFD7-1260-405A-8630-3AB1B8B870FA}" type="datetime1">
              <a:rPr lang="en-ZA" smtClean="0"/>
              <a:pPr/>
              <a:t>2021/11/12</a:t>
            </a:fld>
            <a:endParaRPr lang="en-ZA"/>
          </a:p>
        </p:txBody>
      </p:sp>
      <p:sp>
        <p:nvSpPr>
          <p:cNvPr id="6" name="Footer Placeholder 5"/>
          <p:cNvSpPr>
            <a:spLocks noGrp="1"/>
          </p:cNvSpPr>
          <p:nvPr>
            <p:ph type="ftr" sz="quarter" idx="11"/>
          </p:nvPr>
        </p:nvSpPr>
        <p:spPr/>
        <p:txBody>
          <a:bodyPr/>
          <a:lstStyle/>
          <a:p>
            <a:r>
              <a:rPr lang="en-ZA" smtClean="0"/>
              <a:t>Defence Force Service Commision</a:t>
            </a:r>
            <a:endParaRPr lang="en-ZA"/>
          </a:p>
        </p:txBody>
      </p:sp>
      <p:sp>
        <p:nvSpPr>
          <p:cNvPr id="7" name="Slide Number Placeholder 6"/>
          <p:cNvSpPr>
            <a:spLocks noGrp="1"/>
          </p:cNvSpPr>
          <p:nvPr>
            <p:ph type="sldNum" sz="quarter" idx="12"/>
          </p:nvPr>
        </p:nvSpPr>
        <p:spPr/>
        <p:txBody>
          <a:bodyPr/>
          <a:lstStyle/>
          <a:p>
            <a:fld id="{C17A5886-F1EC-4A37-9934-51C959F0825D}" type="slidenum">
              <a:rPr lang="en-ZA" smtClean="0"/>
              <a:pPr/>
              <a:t>‹#›</a:t>
            </a:fld>
            <a:endParaRPr lang="en-ZA"/>
          </a:p>
        </p:txBody>
      </p:sp>
    </p:spTree>
    <p:extLst>
      <p:ext uri="{BB962C8B-B14F-4D97-AF65-F5344CB8AC3E}">
        <p14:creationId xmlns:p14="http://schemas.microsoft.com/office/powerpoint/2010/main" xmlns="" val="12425918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ZA"/>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Z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AC3A242-D253-43B2-AC36-274292FC980F}" type="datetime1">
              <a:rPr lang="en-ZA" smtClean="0"/>
              <a:pPr/>
              <a:t>2021/11/12</a:t>
            </a:fld>
            <a:endParaRPr lang="en-ZA"/>
          </a:p>
        </p:txBody>
      </p:sp>
      <p:sp>
        <p:nvSpPr>
          <p:cNvPr id="6" name="Footer Placeholder 5"/>
          <p:cNvSpPr>
            <a:spLocks noGrp="1"/>
          </p:cNvSpPr>
          <p:nvPr>
            <p:ph type="ftr" sz="quarter" idx="11"/>
          </p:nvPr>
        </p:nvSpPr>
        <p:spPr/>
        <p:txBody>
          <a:bodyPr/>
          <a:lstStyle/>
          <a:p>
            <a:r>
              <a:rPr lang="en-ZA" smtClean="0"/>
              <a:t>Defence Force Service Commision</a:t>
            </a:r>
            <a:endParaRPr lang="en-ZA"/>
          </a:p>
        </p:txBody>
      </p:sp>
      <p:sp>
        <p:nvSpPr>
          <p:cNvPr id="7" name="Slide Number Placeholder 6"/>
          <p:cNvSpPr>
            <a:spLocks noGrp="1"/>
          </p:cNvSpPr>
          <p:nvPr>
            <p:ph type="sldNum" sz="quarter" idx="12"/>
          </p:nvPr>
        </p:nvSpPr>
        <p:spPr/>
        <p:txBody>
          <a:bodyPr/>
          <a:lstStyle/>
          <a:p>
            <a:fld id="{C17A5886-F1EC-4A37-9934-51C959F0825D}" type="slidenum">
              <a:rPr lang="en-ZA" smtClean="0"/>
              <a:pPr/>
              <a:t>‹#›</a:t>
            </a:fld>
            <a:endParaRPr lang="en-ZA"/>
          </a:p>
        </p:txBody>
      </p:sp>
    </p:spTree>
    <p:extLst>
      <p:ext uri="{BB962C8B-B14F-4D97-AF65-F5344CB8AC3E}">
        <p14:creationId xmlns:p14="http://schemas.microsoft.com/office/powerpoint/2010/main" xmlns="" val="32355186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ZA"/>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49F917A-9107-4D2B-ADC1-B3177737F8AA}" type="datetime1">
              <a:rPr lang="en-ZA" smtClean="0"/>
              <a:pPr/>
              <a:t>2021/11/12</a:t>
            </a:fld>
            <a:endParaRPr lang="en-ZA"/>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ZA" smtClean="0"/>
              <a:t>Defence Force Service Commision</a:t>
            </a:r>
            <a:endParaRPr lang="en-ZA"/>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17A5886-F1EC-4A37-9934-51C959F0825D}" type="slidenum">
              <a:rPr lang="en-ZA" smtClean="0"/>
              <a:pPr/>
              <a:t>‹#›</a:t>
            </a:fld>
            <a:endParaRPr lang="en-ZA"/>
          </a:p>
        </p:txBody>
      </p:sp>
    </p:spTree>
    <p:extLst>
      <p:ext uri="{BB962C8B-B14F-4D97-AF65-F5344CB8AC3E}">
        <p14:creationId xmlns:p14="http://schemas.microsoft.com/office/powerpoint/2010/main" xmlns="" val="30473592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10490" y="138546"/>
            <a:ext cx="10758055" cy="1413164"/>
          </a:xfrm>
          <a:solidFill>
            <a:schemeClr val="accent1">
              <a:lumMod val="20000"/>
              <a:lumOff val="80000"/>
            </a:schemeClr>
          </a:solidFill>
        </p:spPr>
        <p:txBody>
          <a:bodyPr>
            <a:normAutofit/>
          </a:bodyPr>
          <a:lstStyle/>
          <a:p>
            <a:pPr algn="ctr"/>
            <a:r>
              <a:rPr lang="en-ZA" sz="3600" b="1" dirty="0" smtClean="0">
                <a:latin typeface="Arial" panose="020B0604020202020204" pitchFamily="34" charset="0"/>
                <a:cs typeface="Arial" panose="020B0604020202020204" pitchFamily="34" charset="0"/>
              </a:rPr>
              <a:t>    Defence Force Service Commission </a:t>
            </a:r>
            <a:endParaRPr lang="en-ZA" sz="3600" b="1" dirty="0">
              <a:latin typeface="Arial" panose="020B0604020202020204" pitchFamily="34" charset="0"/>
              <a:cs typeface="Arial" panose="020B0604020202020204" pitchFamily="34" charset="0"/>
            </a:endParaRPr>
          </a:p>
        </p:txBody>
      </p:sp>
      <p:sp>
        <p:nvSpPr>
          <p:cNvPr id="5" name="Content Placeholder 4"/>
          <p:cNvSpPr>
            <a:spLocks noGrp="1"/>
          </p:cNvSpPr>
          <p:nvPr>
            <p:ph idx="1"/>
          </p:nvPr>
        </p:nvSpPr>
        <p:spPr>
          <a:xfrm>
            <a:off x="838200" y="1570686"/>
            <a:ext cx="10515600" cy="4341559"/>
          </a:xfrm>
        </p:spPr>
        <p:txBody>
          <a:bodyPr>
            <a:normAutofit fontScale="92500" lnSpcReduction="20000"/>
          </a:bodyPr>
          <a:lstStyle/>
          <a:p>
            <a:pPr marL="0" indent="0" algn="ctr">
              <a:buNone/>
            </a:pPr>
            <a:endParaRPr lang="en-US" sz="3000" b="1" dirty="0" smtClean="0">
              <a:latin typeface="Arial" panose="020B0604020202020204" pitchFamily="34" charset="0"/>
              <a:cs typeface="Arial" panose="020B0604020202020204" pitchFamily="34" charset="0"/>
            </a:endParaRPr>
          </a:p>
          <a:p>
            <a:pPr marL="0" indent="0" algn="ctr">
              <a:buNone/>
            </a:pPr>
            <a:r>
              <a:rPr lang="en-US" sz="3000" b="1" dirty="0" smtClean="0">
                <a:latin typeface="Arial" panose="020B0604020202020204" pitchFamily="34" charset="0"/>
                <a:cs typeface="Arial" panose="020B0604020202020204" pitchFamily="34" charset="0"/>
              </a:rPr>
              <a:t>Briefing by the Defence Force Service Commission on its Annual Activity Report for Financial Year 2020/21</a:t>
            </a:r>
          </a:p>
          <a:p>
            <a:pPr marL="0" indent="0" algn="ctr">
              <a:buNone/>
            </a:pPr>
            <a:endParaRPr lang="en-US" sz="3000" b="1" dirty="0" smtClean="0">
              <a:latin typeface="Arial" panose="020B0604020202020204" pitchFamily="34" charset="0"/>
              <a:cs typeface="Arial" panose="020B0604020202020204" pitchFamily="34" charset="0"/>
            </a:endParaRPr>
          </a:p>
          <a:p>
            <a:pPr marL="0" indent="0" algn="ctr">
              <a:buNone/>
            </a:pPr>
            <a:r>
              <a:rPr lang="en-ZA" sz="3000" b="1" dirty="0" smtClean="0">
                <a:latin typeface="Arial" panose="020B0604020202020204" pitchFamily="34" charset="0"/>
                <a:cs typeface="Arial" panose="020B0604020202020204" pitchFamily="34" charset="0"/>
              </a:rPr>
              <a:t>Presented by: </a:t>
            </a:r>
          </a:p>
          <a:p>
            <a:pPr marL="0" indent="0" algn="ctr">
              <a:buNone/>
            </a:pPr>
            <a:endParaRPr lang="en-ZA" sz="3000" b="1" dirty="0">
              <a:latin typeface="Arial" panose="020B0604020202020204" pitchFamily="34" charset="0"/>
              <a:cs typeface="Arial" panose="020B0604020202020204" pitchFamily="34" charset="0"/>
            </a:endParaRPr>
          </a:p>
          <a:p>
            <a:pPr marL="0" indent="0" algn="ctr">
              <a:buNone/>
            </a:pPr>
            <a:r>
              <a:rPr lang="en-ZA" sz="3000" b="1" dirty="0" smtClean="0">
                <a:latin typeface="Arial" panose="020B0604020202020204" pitchFamily="34" charset="0"/>
                <a:cs typeface="Arial" panose="020B0604020202020204" pitchFamily="34" charset="0"/>
              </a:rPr>
              <a:t>The Chairperson of the Defence Force Service Commission, Mr I.H. Robertson on  </a:t>
            </a:r>
          </a:p>
          <a:p>
            <a:pPr marL="0" indent="0" algn="ctr">
              <a:buNone/>
            </a:pPr>
            <a:r>
              <a:rPr lang="en-ZA" sz="3000" b="1" dirty="0" smtClean="0">
                <a:latin typeface="Arial" panose="020B0604020202020204" pitchFamily="34" charset="0"/>
                <a:cs typeface="Arial" panose="020B0604020202020204" pitchFamily="34" charset="0"/>
              </a:rPr>
              <a:t>09 September 2021 18:00 to 21:00</a:t>
            </a:r>
          </a:p>
          <a:p>
            <a:pPr marL="0" indent="0">
              <a:buNone/>
            </a:pPr>
            <a:r>
              <a:rPr lang="en-US" dirty="0" smtClean="0"/>
              <a:t> </a:t>
            </a:r>
            <a:endParaRPr lang="en-ZA" dirty="0"/>
          </a:p>
        </p:txBody>
      </p:sp>
      <p:sp>
        <p:nvSpPr>
          <p:cNvPr id="6" name="Date Placeholder 5"/>
          <p:cNvSpPr>
            <a:spLocks noGrp="1"/>
          </p:cNvSpPr>
          <p:nvPr>
            <p:ph type="dt" sz="half" idx="10"/>
          </p:nvPr>
        </p:nvSpPr>
        <p:spPr/>
        <p:txBody>
          <a:bodyPr/>
          <a:lstStyle/>
          <a:p>
            <a:fld id="{1DB6768C-79F1-4C22-8A23-539BC2C9F46B}" type="datetime1">
              <a:rPr lang="en-ZA" sz="1600" b="1" smtClean="0">
                <a:latin typeface="Arial Black" panose="020B0A04020102020204" pitchFamily="34" charset="0"/>
              </a:rPr>
              <a:pPr/>
              <a:t>2021/11/12</a:t>
            </a:fld>
            <a:endParaRPr lang="en-ZA" sz="1600" b="1" dirty="0">
              <a:latin typeface="Arial Black" panose="020B0A04020102020204" pitchFamily="34" charset="0"/>
            </a:endParaRPr>
          </a:p>
        </p:txBody>
      </p:sp>
      <p:sp>
        <p:nvSpPr>
          <p:cNvPr id="7" name="Footer Placeholder 6"/>
          <p:cNvSpPr>
            <a:spLocks noGrp="1"/>
          </p:cNvSpPr>
          <p:nvPr>
            <p:ph type="ftr" sz="quarter" idx="11"/>
          </p:nvPr>
        </p:nvSpPr>
        <p:spPr>
          <a:xfrm>
            <a:off x="4038600" y="6356350"/>
            <a:ext cx="4572000" cy="365125"/>
          </a:xfrm>
        </p:spPr>
        <p:txBody>
          <a:bodyPr/>
          <a:lstStyle/>
          <a:p>
            <a:r>
              <a:rPr lang="en-ZA" sz="1600" b="1" dirty="0" smtClean="0">
                <a:latin typeface="Arial Black" panose="020B0A04020102020204" pitchFamily="34" charset="0"/>
              </a:rPr>
              <a:t>Defence Force Service Commission</a:t>
            </a:r>
            <a:endParaRPr lang="en-ZA" sz="1600" b="1" dirty="0">
              <a:latin typeface="Arial Black" panose="020B0A04020102020204" pitchFamily="34" charset="0"/>
            </a:endParaRPr>
          </a:p>
        </p:txBody>
      </p:sp>
      <p:sp>
        <p:nvSpPr>
          <p:cNvPr id="8" name="Slide Number Placeholder 7"/>
          <p:cNvSpPr>
            <a:spLocks noGrp="1"/>
          </p:cNvSpPr>
          <p:nvPr>
            <p:ph type="sldNum" sz="quarter" idx="12"/>
          </p:nvPr>
        </p:nvSpPr>
        <p:spPr/>
        <p:txBody>
          <a:bodyPr/>
          <a:lstStyle/>
          <a:p>
            <a:fld id="{C17A5886-F1EC-4A37-9934-51C959F0825D}" type="slidenum">
              <a:rPr lang="en-ZA" sz="1600" b="1" smtClean="0">
                <a:latin typeface="Arial Black" panose="020B0A04020102020204" pitchFamily="34" charset="0"/>
              </a:rPr>
              <a:pPr/>
              <a:t>1</a:t>
            </a:fld>
            <a:endParaRPr lang="en-ZA" sz="1600" b="1" dirty="0">
              <a:latin typeface="Arial Black" panose="020B0A04020102020204" pitchFamily="34" charset="0"/>
            </a:endParaRPr>
          </a:p>
        </p:txBody>
      </p:sp>
      <p:pic>
        <p:nvPicPr>
          <p:cNvPr id="9" name="Picture 8" descr="F:\March 2016\March Plenary\Def Service Commision Logo - Heraldry.jpg"/>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0583611" y="359908"/>
            <a:ext cx="894080" cy="948055"/>
          </a:xfrm>
          <a:prstGeom prst="rect">
            <a:avLst/>
          </a:prstGeom>
          <a:noFill/>
          <a:ln>
            <a:noFill/>
          </a:ln>
        </p:spPr>
      </p:pic>
      <p:pic>
        <p:nvPicPr>
          <p:cNvPr id="10" name="Picture 9" descr="F:\March 2016\March Plenary\Def Service Commision Logo - Heraldry.jpg"/>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982415" y="373459"/>
            <a:ext cx="894080" cy="948055"/>
          </a:xfrm>
          <a:prstGeom prst="rect">
            <a:avLst/>
          </a:prstGeom>
          <a:noFill/>
          <a:ln>
            <a:noFill/>
          </a:ln>
        </p:spPr>
      </p:pic>
    </p:spTree>
    <p:extLst>
      <p:ext uri="{BB962C8B-B14F-4D97-AF65-F5344CB8AC3E}">
        <p14:creationId xmlns:p14="http://schemas.microsoft.com/office/powerpoint/2010/main" xmlns="" val="313985953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10490" y="138546"/>
            <a:ext cx="10758055" cy="1360470"/>
          </a:xfrm>
          <a:solidFill>
            <a:schemeClr val="accent1">
              <a:lumMod val="20000"/>
              <a:lumOff val="80000"/>
            </a:schemeClr>
          </a:solidFill>
        </p:spPr>
        <p:txBody>
          <a:bodyPr>
            <a:normAutofit/>
          </a:bodyPr>
          <a:lstStyle/>
          <a:p>
            <a:pPr algn="ctr"/>
            <a:r>
              <a:rPr lang="en-ZA" sz="3600" b="1" dirty="0" smtClean="0">
                <a:latin typeface="Arial" panose="020B0604020202020204" pitchFamily="34" charset="0"/>
                <a:cs typeface="Arial" panose="020B0604020202020204" pitchFamily="34" charset="0"/>
              </a:rPr>
              <a:t> Annual Activity Report and Financial Statements FY2020/21 </a:t>
            </a:r>
            <a:endParaRPr lang="en-ZA" sz="3600" b="1" dirty="0">
              <a:latin typeface="Arial" panose="020B0604020202020204" pitchFamily="34" charset="0"/>
              <a:cs typeface="Arial" panose="020B0604020202020204" pitchFamily="34" charset="0"/>
            </a:endParaRPr>
          </a:p>
        </p:txBody>
      </p:sp>
      <p:sp>
        <p:nvSpPr>
          <p:cNvPr id="5" name="Content Placeholder 4"/>
          <p:cNvSpPr>
            <a:spLocks noGrp="1"/>
          </p:cNvSpPr>
          <p:nvPr>
            <p:ph idx="1"/>
          </p:nvPr>
        </p:nvSpPr>
        <p:spPr>
          <a:xfrm>
            <a:off x="838199" y="1508301"/>
            <a:ext cx="10730345" cy="4799923"/>
          </a:xfrm>
        </p:spPr>
        <p:txBody>
          <a:bodyPr>
            <a:normAutofit/>
          </a:bodyPr>
          <a:lstStyle/>
          <a:p>
            <a:pPr marL="0" indent="0" algn="just">
              <a:lnSpc>
                <a:spcPct val="100000"/>
              </a:lnSpc>
              <a:spcBef>
                <a:spcPts val="0"/>
              </a:spcBef>
              <a:spcAft>
                <a:spcPts val="600"/>
              </a:spcAft>
              <a:buNone/>
            </a:pPr>
            <a:r>
              <a:rPr lang="en-US" sz="2200" b="1" u="sng" dirty="0" smtClean="0">
                <a:solidFill>
                  <a:schemeClr val="accent1">
                    <a:lumMod val="75000"/>
                  </a:schemeClr>
                </a:solidFill>
                <a:latin typeface="Arial" panose="020B0604020202020204" pitchFamily="34" charset="0"/>
                <a:cs typeface="Arial" panose="020B0604020202020204" pitchFamily="34" charset="0"/>
              </a:rPr>
              <a:t>Part B:  PERFORMANCE INFORMATION</a:t>
            </a:r>
            <a:r>
              <a:rPr lang="en-US" sz="2200" b="1" dirty="0" smtClean="0">
                <a:latin typeface="Arial" panose="020B0604020202020204" pitchFamily="34" charset="0"/>
                <a:cs typeface="Arial" panose="020B0604020202020204" pitchFamily="34" charset="0"/>
              </a:rPr>
              <a:t>:  </a:t>
            </a:r>
          </a:p>
          <a:p>
            <a:pPr marL="0" indent="0" algn="just">
              <a:lnSpc>
                <a:spcPct val="100000"/>
              </a:lnSpc>
              <a:spcBef>
                <a:spcPts val="0"/>
              </a:spcBef>
              <a:spcAft>
                <a:spcPts val="600"/>
              </a:spcAft>
              <a:buNone/>
            </a:pPr>
            <a:r>
              <a:rPr lang="en-US" sz="2200" b="1" dirty="0" smtClean="0">
                <a:solidFill>
                  <a:srgbClr val="FF0000"/>
                </a:solidFill>
                <a:latin typeface="Arial" panose="020B0604020202020204" pitchFamily="34" charset="0"/>
                <a:cs typeface="Arial" panose="020B0604020202020204" pitchFamily="34" charset="0"/>
              </a:rPr>
              <a:t>1.  Financial Performance Information (continues)</a:t>
            </a:r>
          </a:p>
          <a:p>
            <a:pPr marL="457200" indent="-457200" algn="just">
              <a:lnSpc>
                <a:spcPct val="100000"/>
              </a:lnSpc>
              <a:spcBef>
                <a:spcPts val="0"/>
              </a:spcBef>
              <a:spcAft>
                <a:spcPts val="600"/>
              </a:spcAft>
              <a:buFont typeface="Arial" panose="020B0604020202020204" pitchFamily="34" charset="0"/>
              <a:buAutoNum type="alphaLcParenBoth"/>
            </a:pPr>
            <a:r>
              <a:rPr lang="en-ZA" sz="2200" b="1" u="sng" dirty="0" smtClean="0">
                <a:latin typeface="Arial" panose="020B0604020202020204" pitchFamily="34" charset="0"/>
                <a:cs typeface="Arial" panose="020B0604020202020204" pitchFamily="34" charset="0"/>
              </a:rPr>
              <a:t>The DFSC Vote (continue)</a:t>
            </a:r>
            <a:r>
              <a:rPr lang="en-ZA" sz="2200" b="1" dirty="0" smtClean="0">
                <a:latin typeface="Arial" panose="020B0604020202020204" pitchFamily="34" charset="0"/>
                <a:cs typeface="Arial" panose="020B0604020202020204" pitchFamily="34" charset="0"/>
              </a:rPr>
              <a:t>:   (pages 28 &amp; 29:  AAR FY2020/21)</a:t>
            </a:r>
          </a:p>
          <a:p>
            <a:pPr marL="0" indent="0" algn="just">
              <a:lnSpc>
                <a:spcPct val="100000"/>
              </a:lnSpc>
              <a:spcBef>
                <a:spcPts val="0"/>
              </a:spcBef>
              <a:spcAft>
                <a:spcPts val="600"/>
              </a:spcAft>
              <a:buNone/>
            </a:pPr>
            <a:endParaRPr lang="en-ZA" sz="2200" b="1" dirty="0">
              <a:latin typeface="Arial" panose="020B0604020202020204" pitchFamily="34" charset="0"/>
              <a:cs typeface="Arial" panose="020B0604020202020204" pitchFamily="34" charset="0"/>
            </a:endParaRPr>
          </a:p>
          <a:p>
            <a:pPr marL="546100" lvl="1" indent="-546100" algn="just">
              <a:lnSpc>
                <a:spcPct val="100000"/>
              </a:lnSpc>
              <a:spcBef>
                <a:spcPts val="0"/>
              </a:spcBef>
              <a:spcAft>
                <a:spcPts val="600"/>
              </a:spcAft>
              <a:buFont typeface="Wingdings" panose="05000000000000000000" pitchFamily="2" charset="2"/>
              <a:buChar char="v"/>
            </a:pPr>
            <a:r>
              <a:rPr lang="en-ZA" sz="2200" b="1" dirty="0" smtClean="0">
                <a:latin typeface="Arial" panose="020B0604020202020204" pitchFamily="34" charset="0"/>
                <a:cs typeface="Arial" panose="020B0604020202020204" pitchFamily="34" charset="0"/>
              </a:rPr>
              <a:t>A member was staffed in the vacant Level 5 Procurement Clerk post, but resigned within 24 hours.  This contributed to a further underspending of R262 000.  </a:t>
            </a:r>
          </a:p>
          <a:p>
            <a:pPr marL="546100" lvl="1" indent="-546100" algn="just">
              <a:lnSpc>
                <a:spcPct val="100000"/>
              </a:lnSpc>
              <a:spcBef>
                <a:spcPts val="0"/>
              </a:spcBef>
              <a:spcAft>
                <a:spcPts val="600"/>
              </a:spcAft>
              <a:buFont typeface="Wingdings" panose="05000000000000000000" pitchFamily="2" charset="2"/>
              <a:buChar char="v"/>
            </a:pPr>
            <a:r>
              <a:rPr lang="en-ZA" sz="2200" b="1" dirty="0" smtClean="0">
                <a:latin typeface="Arial" panose="020B0604020202020204" pitchFamily="34" charset="0"/>
                <a:cs typeface="Arial" panose="020B0604020202020204" pitchFamily="34" charset="0"/>
              </a:rPr>
              <a:t>It was budgeted for ten Commissioners but only eight Commissioners were appointed thus a saving on two vacant Commissioners posts;</a:t>
            </a:r>
          </a:p>
          <a:p>
            <a:pPr marL="546100" lvl="1" indent="-546100" algn="just">
              <a:lnSpc>
                <a:spcPct val="100000"/>
              </a:lnSpc>
              <a:spcBef>
                <a:spcPts val="0"/>
              </a:spcBef>
              <a:spcAft>
                <a:spcPts val="600"/>
              </a:spcAft>
              <a:buFont typeface="Wingdings" panose="05000000000000000000" pitchFamily="2" charset="2"/>
              <a:buChar char="v"/>
            </a:pPr>
            <a:r>
              <a:rPr lang="en-ZA" sz="2200" b="1" dirty="0" smtClean="0">
                <a:latin typeface="Arial" panose="020B0604020202020204" pitchFamily="34" charset="0"/>
                <a:cs typeface="Arial" panose="020B0604020202020204" pitchFamily="34" charset="0"/>
              </a:rPr>
              <a:t>The non-payment of Performance Incentives, and </a:t>
            </a:r>
          </a:p>
          <a:p>
            <a:pPr marL="546100" lvl="1" indent="-546100" algn="just">
              <a:lnSpc>
                <a:spcPct val="100000"/>
              </a:lnSpc>
              <a:spcBef>
                <a:spcPts val="0"/>
              </a:spcBef>
              <a:spcAft>
                <a:spcPts val="600"/>
              </a:spcAft>
              <a:buFont typeface="Wingdings" panose="05000000000000000000" pitchFamily="2" charset="2"/>
              <a:buChar char="v"/>
            </a:pPr>
            <a:r>
              <a:rPr lang="en-ZA" sz="2200" b="1" dirty="0" smtClean="0">
                <a:latin typeface="Arial" panose="020B0604020202020204" pitchFamily="34" charset="0"/>
                <a:cs typeface="Arial" panose="020B0604020202020204" pitchFamily="34" charset="0"/>
              </a:rPr>
              <a:t>The non-implementation of the three year multi-term public wage agreement. </a:t>
            </a:r>
            <a:endParaRPr lang="en-ZA" sz="2200" b="1" dirty="0">
              <a:latin typeface="Arial" panose="020B0604020202020204" pitchFamily="34" charset="0"/>
              <a:cs typeface="Arial" panose="020B0604020202020204" pitchFamily="34" charset="0"/>
            </a:endParaRPr>
          </a:p>
          <a:p>
            <a:pPr marL="0" indent="0" algn="just">
              <a:lnSpc>
                <a:spcPct val="100000"/>
              </a:lnSpc>
              <a:spcBef>
                <a:spcPts val="0"/>
              </a:spcBef>
              <a:spcAft>
                <a:spcPts val="600"/>
              </a:spcAft>
              <a:buNone/>
            </a:pPr>
            <a:endParaRPr lang="en-ZA" sz="2200" b="1" dirty="0" smtClean="0">
              <a:latin typeface="Arial" panose="020B0604020202020204" pitchFamily="34" charset="0"/>
              <a:cs typeface="Arial" panose="020B0604020202020204" pitchFamily="34" charset="0"/>
            </a:endParaRPr>
          </a:p>
          <a:p>
            <a:pPr algn="just">
              <a:lnSpc>
                <a:spcPct val="100000"/>
              </a:lnSpc>
              <a:spcBef>
                <a:spcPts val="0"/>
              </a:spcBef>
              <a:spcAft>
                <a:spcPts val="600"/>
              </a:spcAft>
            </a:pPr>
            <a:endParaRPr lang="en-ZA" sz="2200" b="1" dirty="0">
              <a:latin typeface="Arial" panose="020B0604020202020204" pitchFamily="34" charset="0"/>
              <a:cs typeface="Arial" panose="020B0604020202020204" pitchFamily="34" charset="0"/>
            </a:endParaRPr>
          </a:p>
        </p:txBody>
      </p:sp>
      <p:sp>
        <p:nvSpPr>
          <p:cNvPr id="6" name="Date Placeholder 5"/>
          <p:cNvSpPr>
            <a:spLocks noGrp="1"/>
          </p:cNvSpPr>
          <p:nvPr>
            <p:ph type="dt" sz="half" idx="10"/>
          </p:nvPr>
        </p:nvSpPr>
        <p:spPr/>
        <p:txBody>
          <a:bodyPr/>
          <a:lstStyle/>
          <a:p>
            <a:fld id="{DC6A2809-D8EB-4695-B81C-EB7588338453}" type="datetime1">
              <a:rPr lang="en-ZA" sz="1600" b="1" smtClean="0">
                <a:latin typeface="Arial Black" panose="020B0A04020102020204" pitchFamily="34" charset="0"/>
              </a:rPr>
              <a:pPr/>
              <a:t>2021/11/12</a:t>
            </a:fld>
            <a:endParaRPr lang="en-ZA" sz="1600" b="1" dirty="0">
              <a:latin typeface="Arial Black" panose="020B0A04020102020204" pitchFamily="34" charset="0"/>
            </a:endParaRPr>
          </a:p>
        </p:txBody>
      </p:sp>
      <p:sp>
        <p:nvSpPr>
          <p:cNvPr id="7" name="Footer Placeholder 6"/>
          <p:cNvSpPr>
            <a:spLocks noGrp="1"/>
          </p:cNvSpPr>
          <p:nvPr>
            <p:ph type="ftr" sz="quarter" idx="11"/>
          </p:nvPr>
        </p:nvSpPr>
        <p:spPr>
          <a:xfrm>
            <a:off x="4038599" y="6356350"/>
            <a:ext cx="4704347" cy="365125"/>
          </a:xfrm>
        </p:spPr>
        <p:txBody>
          <a:bodyPr/>
          <a:lstStyle/>
          <a:p>
            <a:r>
              <a:rPr lang="en-ZA" sz="1600" b="1" dirty="0" smtClean="0">
                <a:latin typeface="Arial Black" panose="020B0A04020102020204" pitchFamily="34" charset="0"/>
              </a:rPr>
              <a:t>Defence Force Service Commission</a:t>
            </a:r>
            <a:endParaRPr lang="en-ZA" sz="1600" b="1" dirty="0">
              <a:latin typeface="Arial Black" panose="020B0A04020102020204" pitchFamily="34" charset="0"/>
            </a:endParaRPr>
          </a:p>
        </p:txBody>
      </p:sp>
      <p:sp>
        <p:nvSpPr>
          <p:cNvPr id="8" name="Slide Number Placeholder 7"/>
          <p:cNvSpPr>
            <a:spLocks noGrp="1"/>
          </p:cNvSpPr>
          <p:nvPr>
            <p:ph type="sldNum" sz="quarter" idx="12"/>
          </p:nvPr>
        </p:nvSpPr>
        <p:spPr/>
        <p:txBody>
          <a:bodyPr/>
          <a:lstStyle/>
          <a:p>
            <a:fld id="{C17A5886-F1EC-4A37-9934-51C959F0825D}" type="slidenum">
              <a:rPr lang="en-ZA" sz="1600" b="1" smtClean="0">
                <a:latin typeface="Arial Black" panose="020B0A04020102020204" pitchFamily="34" charset="0"/>
              </a:rPr>
              <a:pPr/>
              <a:t>10</a:t>
            </a:fld>
            <a:endParaRPr lang="en-ZA" sz="1600" b="1" dirty="0">
              <a:latin typeface="Arial Black" panose="020B0A04020102020204" pitchFamily="34" charset="0"/>
            </a:endParaRPr>
          </a:p>
        </p:txBody>
      </p:sp>
      <p:pic>
        <p:nvPicPr>
          <p:cNvPr id="9" name="Picture 8" descr="F:\March 2016\March Plenary\Def Service Commision Logo - Heraldry.jpg"/>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0583611" y="359908"/>
            <a:ext cx="894080" cy="948055"/>
          </a:xfrm>
          <a:prstGeom prst="rect">
            <a:avLst/>
          </a:prstGeom>
          <a:noFill/>
          <a:ln>
            <a:noFill/>
          </a:ln>
        </p:spPr>
      </p:pic>
      <p:pic>
        <p:nvPicPr>
          <p:cNvPr id="10" name="Picture 9" descr="F:\March 2016\March Plenary\Def Service Commision Logo - Heraldry.jpg"/>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982415" y="373459"/>
            <a:ext cx="894080" cy="948055"/>
          </a:xfrm>
          <a:prstGeom prst="rect">
            <a:avLst/>
          </a:prstGeom>
          <a:noFill/>
          <a:ln>
            <a:noFill/>
          </a:ln>
        </p:spPr>
      </p:pic>
    </p:spTree>
    <p:extLst>
      <p:ext uri="{BB962C8B-B14F-4D97-AF65-F5344CB8AC3E}">
        <p14:creationId xmlns:p14="http://schemas.microsoft.com/office/powerpoint/2010/main" xmlns="" val="170375939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10490" y="138546"/>
            <a:ext cx="10758055" cy="1360470"/>
          </a:xfrm>
          <a:solidFill>
            <a:schemeClr val="accent1">
              <a:lumMod val="20000"/>
              <a:lumOff val="80000"/>
            </a:schemeClr>
          </a:solidFill>
        </p:spPr>
        <p:txBody>
          <a:bodyPr>
            <a:normAutofit/>
          </a:bodyPr>
          <a:lstStyle/>
          <a:p>
            <a:pPr algn="ctr"/>
            <a:r>
              <a:rPr lang="en-ZA" sz="3600" b="1" dirty="0" smtClean="0">
                <a:latin typeface="Arial" panose="020B0604020202020204" pitchFamily="34" charset="0"/>
                <a:cs typeface="Arial" panose="020B0604020202020204" pitchFamily="34" charset="0"/>
              </a:rPr>
              <a:t> Annual Activity Report and Financial Statements FY2020/21 </a:t>
            </a:r>
            <a:endParaRPr lang="en-ZA" sz="3600" b="1" dirty="0">
              <a:latin typeface="Arial" panose="020B0604020202020204" pitchFamily="34" charset="0"/>
              <a:cs typeface="Arial" panose="020B0604020202020204" pitchFamily="34" charset="0"/>
            </a:endParaRPr>
          </a:p>
        </p:txBody>
      </p:sp>
      <p:sp>
        <p:nvSpPr>
          <p:cNvPr id="5" name="Content Placeholder 4"/>
          <p:cNvSpPr>
            <a:spLocks noGrp="1"/>
          </p:cNvSpPr>
          <p:nvPr>
            <p:ph idx="1"/>
          </p:nvPr>
        </p:nvSpPr>
        <p:spPr>
          <a:xfrm>
            <a:off x="838199" y="1508301"/>
            <a:ext cx="10730345" cy="4899791"/>
          </a:xfrm>
        </p:spPr>
        <p:txBody>
          <a:bodyPr>
            <a:noAutofit/>
          </a:bodyPr>
          <a:lstStyle/>
          <a:p>
            <a:pPr marL="0" indent="0" algn="just">
              <a:lnSpc>
                <a:spcPct val="100000"/>
              </a:lnSpc>
              <a:spcBef>
                <a:spcPts val="0"/>
              </a:spcBef>
              <a:spcAft>
                <a:spcPts val="600"/>
              </a:spcAft>
              <a:buNone/>
            </a:pPr>
            <a:r>
              <a:rPr lang="en-US" sz="2200" b="1" u="sng" dirty="0" smtClean="0">
                <a:solidFill>
                  <a:schemeClr val="accent1">
                    <a:lumMod val="75000"/>
                  </a:schemeClr>
                </a:solidFill>
                <a:latin typeface="Arial" panose="020B0604020202020204" pitchFamily="34" charset="0"/>
                <a:cs typeface="Arial" panose="020B0604020202020204" pitchFamily="34" charset="0"/>
              </a:rPr>
              <a:t>Part B:  PERFORMANCE INFORMATION</a:t>
            </a:r>
            <a:r>
              <a:rPr lang="en-US" sz="2200" b="1" dirty="0" smtClean="0">
                <a:latin typeface="Arial" panose="020B0604020202020204" pitchFamily="34" charset="0"/>
                <a:cs typeface="Arial" panose="020B0604020202020204" pitchFamily="34" charset="0"/>
              </a:rPr>
              <a:t>:  </a:t>
            </a:r>
          </a:p>
          <a:p>
            <a:pPr marL="0" indent="0" algn="just">
              <a:lnSpc>
                <a:spcPct val="100000"/>
              </a:lnSpc>
              <a:spcBef>
                <a:spcPts val="0"/>
              </a:spcBef>
              <a:spcAft>
                <a:spcPts val="600"/>
              </a:spcAft>
              <a:buNone/>
            </a:pPr>
            <a:r>
              <a:rPr lang="en-US" sz="2200" b="1" dirty="0" smtClean="0">
                <a:solidFill>
                  <a:srgbClr val="FF0000"/>
                </a:solidFill>
                <a:latin typeface="Arial" panose="020B0604020202020204" pitchFamily="34" charset="0"/>
                <a:cs typeface="Arial" panose="020B0604020202020204" pitchFamily="34" charset="0"/>
              </a:rPr>
              <a:t>2.  Non-Financial Performance Information:</a:t>
            </a:r>
          </a:p>
          <a:p>
            <a:pPr marL="457200" indent="-457200" algn="just">
              <a:lnSpc>
                <a:spcPct val="100000"/>
              </a:lnSpc>
              <a:spcBef>
                <a:spcPts val="0"/>
              </a:spcBef>
              <a:spcAft>
                <a:spcPts val="600"/>
              </a:spcAft>
              <a:buAutoNum type="alphaLcParenBoth"/>
            </a:pPr>
            <a:r>
              <a:rPr lang="en-ZA" sz="2200" b="1" u="sng" dirty="0" smtClean="0">
                <a:latin typeface="Arial" panose="020B0604020202020204" pitchFamily="34" charset="0"/>
                <a:cs typeface="Arial" panose="020B0604020202020204" pitchFamily="34" charset="0"/>
              </a:rPr>
              <a:t>Auditor General’s report</a:t>
            </a:r>
            <a:r>
              <a:rPr lang="en-ZA" sz="2200" b="1" dirty="0" smtClean="0">
                <a:latin typeface="Arial" panose="020B0604020202020204" pitchFamily="34" charset="0"/>
                <a:cs typeface="Arial" panose="020B0604020202020204" pitchFamily="34" charset="0"/>
              </a:rPr>
              <a:t>:  (</a:t>
            </a:r>
            <a:r>
              <a:rPr lang="en-ZA" sz="2200" b="1" dirty="0">
                <a:latin typeface="Arial" panose="020B0604020202020204" pitchFamily="34" charset="0"/>
                <a:cs typeface="Arial" panose="020B0604020202020204" pitchFamily="34" charset="0"/>
              </a:rPr>
              <a:t>page </a:t>
            </a:r>
            <a:r>
              <a:rPr lang="en-ZA" sz="2200" b="1" dirty="0" smtClean="0">
                <a:latin typeface="Arial" panose="020B0604020202020204" pitchFamily="34" charset="0"/>
                <a:cs typeface="Arial" panose="020B0604020202020204" pitchFamily="34" charset="0"/>
              </a:rPr>
              <a:t>31:  AAR FY2020/21)</a:t>
            </a:r>
            <a:endParaRPr lang="en-ZA" sz="2200" b="1" dirty="0">
              <a:latin typeface="Arial" panose="020B0604020202020204" pitchFamily="34" charset="0"/>
              <a:cs typeface="Arial" panose="020B0604020202020204" pitchFamily="34" charset="0"/>
            </a:endParaRPr>
          </a:p>
          <a:p>
            <a:pPr marL="0" indent="0" algn="just">
              <a:lnSpc>
                <a:spcPct val="100000"/>
              </a:lnSpc>
              <a:spcBef>
                <a:spcPts val="0"/>
              </a:spcBef>
              <a:spcAft>
                <a:spcPts val="600"/>
              </a:spcAft>
              <a:buNone/>
            </a:pPr>
            <a:endParaRPr lang="en-ZA" sz="2200" b="1" u="sng" dirty="0" smtClean="0">
              <a:latin typeface="Arial" panose="020B0604020202020204" pitchFamily="34" charset="0"/>
              <a:cs typeface="Arial" panose="020B0604020202020204" pitchFamily="34" charset="0"/>
            </a:endParaRPr>
          </a:p>
          <a:p>
            <a:pPr marL="546100" indent="-546100" algn="just">
              <a:lnSpc>
                <a:spcPct val="100000"/>
              </a:lnSpc>
              <a:spcBef>
                <a:spcPts val="0"/>
              </a:spcBef>
              <a:spcAft>
                <a:spcPts val="600"/>
              </a:spcAft>
              <a:buFont typeface="Wingdings" panose="05000000000000000000" pitchFamily="2" charset="2"/>
              <a:buChar char="v"/>
            </a:pPr>
            <a:r>
              <a:rPr lang="en-ZA" sz="2200" b="1" dirty="0" smtClean="0">
                <a:latin typeface="Arial" panose="020B0604020202020204" pitchFamily="34" charset="0"/>
                <a:cs typeface="Arial" panose="020B0604020202020204" pitchFamily="34" charset="0"/>
              </a:rPr>
              <a:t>The Auditor General of South Africa (AGSA) did not perform any formal audit on the performance information submitted within the Annual Activity Report of FY2019/20. </a:t>
            </a:r>
            <a:endParaRPr lang="en-ZA" sz="2200" b="1" dirty="0">
              <a:latin typeface="Arial" panose="020B0604020202020204" pitchFamily="34" charset="0"/>
              <a:cs typeface="Arial" panose="020B0604020202020204" pitchFamily="34" charset="0"/>
            </a:endParaRPr>
          </a:p>
          <a:p>
            <a:pPr marL="546100" indent="-546100" algn="just">
              <a:lnSpc>
                <a:spcPct val="100000"/>
              </a:lnSpc>
              <a:spcBef>
                <a:spcPts val="0"/>
              </a:spcBef>
              <a:spcAft>
                <a:spcPts val="600"/>
              </a:spcAft>
              <a:buFont typeface="Wingdings" panose="05000000000000000000" pitchFamily="2" charset="2"/>
              <a:buChar char="v"/>
            </a:pPr>
            <a:endParaRPr lang="en-ZA" sz="2200" b="1" dirty="0">
              <a:latin typeface="Arial" panose="020B0604020202020204" pitchFamily="34" charset="0"/>
              <a:cs typeface="Arial" panose="020B0604020202020204" pitchFamily="34" charset="0"/>
            </a:endParaRPr>
          </a:p>
          <a:p>
            <a:pPr marL="546100" indent="-546100" algn="just">
              <a:lnSpc>
                <a:spcPct val="100000"/>
              </a:lnSpc>
              <a:spcBef>
                <a:spcPts val="0"/>
              </a:spcBef>
              <a:spcAft>
                <a:spcPts val="600"/>
              </a:spcAft>
              <a:buFont typeface="Wingdings" panose="05000000000000000000" pitchFamily="2" charset="2"/>
              <a:buChar char="v"/>
            </a:pPr>
            <a:r>
              <a:rPr lang="en-ZA" sz="2200" b="1" dirty="0" smtClean="0">
                <a:latin typeface="Arial" panose="020B0604020202020204" pitchFamily="34" charset="0"/>
                <a:cs typeface="Arial" panose="020B0604020202020204" pitchFamily="34" charset="0"/>
              </a:rPr>
              <a:t>The DFSC was made aware that the AGSA performed audits on sample transactions within the DOD.  No audit findings were communicated to the Commission subsequent to any audits to the DOD.  </a:t>
            </a:r>
            <a:endParaRPr lang="en-ZA" sz="2200" b="1" dirty="0">
              <a:latin typeface="Arial" panose="020B0604020202020204" pitchFamily="34" charset="0"/>
              <a:cs typeface="Arial" panose="020B0604020202020204" pitchFamily="34" charset="0"/>
            </a:endParaRPr>
          </a:p>
        </p:txBody>
      </p:sp>
      <p:sp>
        <p:nvSpPr>
          <p:cNvPr id="8" name="Slide Number Placeholder 7"/>
          <p:cNvSpPr>
            <a:spLocks noGrp="1"/>
          </p:cNvSpPr>
          <p:nvPr>
            <p:ph type="sldNum" sz="quarter" idx="12"/>
          </p:nvPr>
        </p:nvSpPr>
        <p:spPr/>
        <p:txBody>
          <a:bodyPr/>
          <a:lstStyle/>
          <a:p>
            <a:fld id="{C17A5886-F1EC-4A37-9934-51C959F0825D}" type="slidenum">
              <a:rPr lang="en-ZA" sz="1600" b="1" smtClean="0">
                <a:latin typeface="Arial Black" panose="020B0A04020102020204" pitchFamily="34" charset="0"/>
              </a:rPr>
              <a:pPr/>
              <a:t>11</a:t>
            </a:fld>
            <a:endParaRPr lang="en-ZA" sz="1600" b="1" dirty="0">
              <a:latin typeface="Arial Black" panose="020B0A04020102020204" pitchFamily="34" charset="0"/>
            </a:endParaRPr>
          </a:p>
        </p:txBody>
      </p:sp>
      <p:pic>
        <p:nvPicPr>
          <p:cNvPr id="9" name="Picture 8" descr="F:\March 2016\March Plenary\Def Service Commision Logo - Heraldry.jpg"/>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0583611" y="359908"/>
            <a:ext cx="894080" cy="948055"/>
          </a:xfrm>
          <a:prstGeom prst="rect">
            <a:avLst/>
          </a:prstGeom>
          <a:noFill/>
          <a:ln>
            <a:noFill/>
          </a:ln>
        </p:spPr>
      </p:pic>
      <p:pic>
        <p:nvPicPr>
          <p:cNvPr id="10" name="Picture 9" descr="F:\March 2016\March Plenary\Def Service Commision Logo - Heraldry.jpg"/>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982415" y="373459"/>
            <a:ext cx="894080" cy="948055"/>
          </a:xfrm>
          <a:prstGeom prst="rect">
            <a:avLst/>
          </a:prstGeom>
          <a:noFill/>
          <a:ln>
            <a:noFill/>
          </a:ln>
        </p:spPr>
      </p:pic>
      <p:sp>
        <p:nvSpPr>
          <p:cNvPr id="12" name="Footer Placeholder 6"/>
          <p:cNvSpPr>
            <a:spLocks noGrp="1"/>
          </p:cNvSpPr>
          <p:nvPr>
            <p:ph type="ftr" sz="quarter" idx="11"/>
          </p:nvPr>
        </p:nvSpPr>
        <p:spPr>
          <a:xfrm>
            <a:off x="4038599" y="6356350"/>
            <a:ext cx="4571999" cy="365125"/>
          </a:xfrm>
        </p:spPr>
        <p:txBody>
          <a:bodyPr/>
          <a:lstStyle/>
          <a:p>
            <a:r>
              <a:rPr lang="en-ZA" sz="1600" b="1" dirty="0" smtClean="0">
                <a:latin typeface="Arial Black" panose="020B0A04020102020204" pitchFamily="34" charset="0"/>
              </a:rPr>
              <a:t>Defence Force Service Commission</a:t>
            </a:r>
            <a:endParaRPr lang="en-ZA" sz="1600" b="1" dirty="0">
              <a:latin typeface="Arial Black" panose="020B0A04020102020204" pitchFamily="34" charset="0"/>
            </a:endParaRPr>
          </a:p>
        </p:txBody>
      </p:sp>
      <p:sp>
        <p:nvSpPr>
          <p:cNvPr id="13" name="Date Placeholder 5"/>
          <p:cNvSpPr>
            <a:spLocks noGrp="1"/>
          </p:cNvSpPr>
          <p:nvPr>
            <p:ph type="dt" sz="half" idx="10"/>
          </p:nvPr>
        </p:nvSpPr>
        <p:spPr>
          <a:xfrm>
            <a:off x="838200" y="6356350"/>
            <a:ext cx="2743200" cy="365125"/>
          </a:xfrm>
        </p:spPr>
        <p:txBody>
          <a:bodyPr/>
          <a:lstStyle/>
          <a:p>
            <a:fld id="{10C69D42-1C44-4FB2-A2E7-BDEE73BA0D7C}" type="datetime1">
              <a:rPr lang="en-ZA" sz="1600" b="1" smtClean="0">
                <a:latin typeface="Arial Black" panose="020B0A04020102020204" pitchFamily="34" charset="0"/>
              </a:rPr>
              <a:pPr/>
              <a:t>2021/11/12</a:t>
            </a:fld>
            <a:endParaRPr lang="en-ZA" sz="1600" b="1" dirty="0">
              <a:latin typeface="Arial Black" panose="020B0A04020102020204" pitchFamily="34" charset="0"/>
            </a:endParaRPr>
          </a:p>
        </p:txBody>
      </p:sp>
    </p:spTree>
    <p:extLst>
      <p:ext uri="{BB962C8B-B14F-4D97-AF65-F5344CB8AC3E}">
        <p14:creationId xmlns:p14="http://schemas.microsoft.com/office/powerpoint/2010/main" xmlns="" val="44283212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10490" y="138546"/>
            <a:ext cx="10758055" cy="1360470"/>
          </a:xfrm>
          <a:solidFill>
            <a:schemeClr val="accent1">
              <a:lumMod val="20000"/>
              <a:lumOff val="80000"/>
            </a:schemeClr>
          </a:solidFill>
        </p:spPr>
        <p:txBody>
          <a:bodyPr>
            <a:normAutofit/>
          </a:bodyPr>
          <a:lstStyle/>
          <a:p>
            <a:pPr algn="ctr"/>
            <a:r>
              <a:rPr lang="en-ZA" sz="3600" b="1" dirty="0" smtClean="0">
                <a:latin typeface="Arial" panose="020B0604020202020204" pitchFamily="34" charset="0"/>
                <a:cs typeface="Arial" panose="020B0604020202020204" pitchFamily="34" charset="0"/>
              </a:rPr>
              <a:t> Annual Activity Report and Financial Statements FY2020/21 </a:t>
            </a:r>
            <a:endParaRPr lang="en-ZA" sz="3600" b="1" dirty="0">
              <a:latin typeface="Arial" panose="020B0604020202020204" pitchFamily="34" charset="0"/>
              <a:cs typeface="Arial" panose="020B0604020202020204" pitchFamily="34" charset="0"/>
            </a:endParaRPr>
          </a:p>
        </p:txBody>
      </p:sp>
      <p:sp>
        <p:nvSpPr>
          <p:cNvPr id="5" name="Content Placeholder 4"/>
          <p:cNvSpPr>
            <a:spLocks noGrp="1"/>
          </p:cNvSpPr>
          <p:nvPr>
            <p:ph idx="1"/>
          </p:nvPr>
        </p:nvSpPr>
        <p:spPr>
          <a:xfrm>
            <a:off x="838199" y="1508301"/>
            <a:ext cx="10730345" cy="4899791"/>
          </a:xfrm>
        </p:spPr>
        <p:txBody>
          <a:bodyPr>
            <a:noAutofit/>
          </a:bodyPr>
          <a:lstStyle/>
          <a:p>
            <a:pPr marL="0" indent="0" algn="just">
              <a:lnSpc>
                <a:spcPct val="100000"/>
              </a:lnSpc>
              <a:spcBef>
                <a:spcPts val="0"/>
              </a:spcBef>
              <a:spcAft>
                <a:spcPts val="600"/>
              </a:spcAft>
              <a:buNone/>
            </a:pPr>
            <a:r>
              <a:rPr lang="en-US" sz="2200" b="1" u="sng" dirty="0" smtClean="0">
                <a:solidFill>
                  <a:schemeClr val="accent1">
                    <a:lumMod val="75000"/>
                  </a:schemeClr>
                </a:solidFill>
                <a:latin typeface="Arial" panose="020B0604020202020204" pitchFamily="34" charset="0"/>
                <a:cs typeface="Arial" panose="020B0604020202020204" pitchFamily="34" charset="0"/>
              </a:rPr>
              <a:t>Part B:  PERFORMANCE INFORMATION</a:t>
            </a:r>
            <a:r>
              <a:rPr lang="en-US" sz="2200" b="1" dirty="0" smtClean="0">
                <a:latin typeface="Arial" panose="020B0604020202020204" pitchFamily="34" charset="0"/>
                <a:cs typeface="Arial" panose="020B0604020202020204" pitchFamily="34" charset="0"/>
              </a:rPr>
              <a:t>:  </a:t>
            </a:r>
          </a:p>
          <a:p>
            <a:pPr marL="0" indent="0" algn="just">
              <a:lnSpc>
                <a:spcPct val="100000"/>
              </a:lnSpc>
              <a:spcBef>
                <a:spcPts val="0"/>
              </a:spcBef>
              <a:spcAft>
                <a:spcPts val="600"/>
              </a:spcAft>
              <a:buNone/>
            </a:pPr>
            <a:r>
              <a:rPr lang="en-US" sz="2200" b="1" dirty="0" smtClean="0">
                <a:solidFill>
                  <a:srgbClr val="FF0000"/>
                </a:solidFill>
                <a:latin typeface="Arial" panose="020B0604020202020204" pitchFamily="34" charset="0"/>
                <a:cs typeface="Arial" panose="020B0604020202020204" pitchFamily="34" charset="0"/>
              </a:rPr>
              <a:t>2.  Non-Financial Performance Information (continues)</a:t>
            </a:r>
          </a:p>
          <a:p>
            <a:pPr marL="0" indent="0" algn="just">
              <a:lnSpc>
                <a:spcPct val="100000"/>
              </a:lnSpc>
              <a:spcBef>
                <a:spcPts val="0"/>
              </a:spcBef>
              <a:spcAft>
                <a:spcPts val="600"/>
              </a:spcAft>
              <a:buNone/>
            </a:pPr>
            <a:r>
              <a:rPr lang="en-ZA" sz="2200" b="1" dirty="0" smtClean="0">
                <a:latin typeface="Arial" panose="020B0604020202020204" pitchFamily="34" charset="0"/>
                <a:cs typeface="Arial" panose="020B0604020202020204" pitchFamily="34" charset="0"/>
              </a:rPr>
              <a:t>(b)  </a:t>
            </a:r>
            <a:r>
              <a:rPr lang="en-ZA" sz="2200" b="1" u="sng" dirty="0" smtClean="0">
                <a:latin typeface="Arial" panose="020B0604020202020204" pitchFamily="34" charset="0"/>
                <a:cs typeface="Arial" panose="020B0604020202020204" pitchFamily="34" charset="0"/>
              </a:rPr>
              <a:t>Outputs of the DFSC</a:t>
            </a:r>
            <a:r>
              <a:rPr lang="en-ZA" sz="2200" b="1" dirty="0" smtClean="0">
                <a:latin typeface="Arial" panose="020B0604020202020204" pitchFamily="34" charset="0"/>
                <a:cs typeface="Arial" panose="020B0604020202020204" pitchFamily="34" charset="0"/>
              </a:rPr>
              <a:t>:  </a:t>
            </a:r>
            <a:endParaRPr lang="en-ZA" sz="2200" b="1" dirty="0">
              <a:latin typeface="Arial" panose="020B0604020202020204" pitchFamily="34" charset="0"/>
              <a:cs typeface="Arial" panose="020B0604020202020204" pitchFamily="34" charset="0"/>
            </a:endParaRPr>
          </a:p>
          <a:p>
            <a:pPr marL="0" indent="0" algn="just">
              <a:lnSpc>
                <a:spcPct val="100000"/>
              </a:lnSpc>
              <a:spcBef>
                <a:spcPts val="0"/>
              </a:spcBef>
              <a:spcAft>
                <a:spcPts val="600"/>
              </a:spcAft>
              <a:buNone/>
            </a:pPr>
            <a:endParaRPr lang="en-ZA" sz="2200" b="1" u="sng" dirty="0" smtClean="0">
              <a:latin typeface="Arial" panose="020B0604020202020204" pitchFamily="34" charset="0"/>
              <a:cs typeface="Arial" panose="020B0604020202020204" pitchFamily="34" charset="0"/>
            </a:endParaRPr>
          </a:p>
          <a:p>
            <a:pPr marL="0" indent="0" algn="just">
              <a:lnSpc>
                <a:spcPct val="100000"/>
              </a:lnSpc>
              <a:spcBef>
                <a:spcPts val="0"/>
              </a:spcBef>
              <a:spcAft>
                <a:spcPts val="600"/>
              </a:spcAft>
              <a:buNone/>
            </a:pPr>
            <a:r>
              <a:rPr lang="en-ZA" sz="2200" b="1" dirty="0">
                <a:latin typeface="Arial" panose="020B0604020202020204" pitchFamily="34" charset="0"/>
                <a:cs typeface="Arial" panose="020B0604020202020204" pitchFamily="34" charset="0"/>
              </a:rPr>
              <a:t>The DFSC complied with </a:t>
            </a:r>
            <a:r>
              <a:rPr lang="en-ZA" sz="2200" b="1" dirty="0" smtClean="0">
                <a:latin typeface="Arial" panose="020B0604020202020204" pitchFamily="34" charset="0"/>
                <a:cs typeface="Arial" panose="020B0604020202020204" pitchFamily="34" charset="0"/>
              </a:rPr>
              <a:t>its Level 1 Strategic </a:t>
            </a:r>
            <a:r>
              <a:rPr lang="en-ZA" sz="2200" b="1" dirty="0">
                <a:latin typeface="Arial" panose="020B0604020202020204" pitchFamily="34" charset="0"/>
                <a:cs typeface="Arial" panose="020B0604020202020204" pitchFamily="34" charset="0"/>
              </a:rPr>
              <a:t>Output as per its Strategic Intent as guided by the Defence Amendment Act, Sec 62H(1)</a:t>
            </a:r>
            <a:r>
              <a:rPr lang="en-ZA" sz="2200" b="1" i="1" dirty="0">
                <a:latin typeface="Arial" panose="020B0604020202020204" pitchFamily="34" charset="0"/>
                <a:cs typeface="Arial" panose="020B0604020202020204" pitchFamily="34" charset="0"/>
              </a:rPr>
              <a:t>(b) </a:t>
            </a:r>
            <a:r>
              <a:rPr lang="en-ZA" sz="2200" b="1" dirty="0">
                <a:latin typeface="Arial" panose="020B0604020202020204" pitchFamily="34" charset="0"/>
                <a:cs typeface="Arial" panose="020B0604020202020204" pitchFamily="34" charset="0"/>
              </a:rPr>
              <a:t>namely</a:t>
            </a:r>
            <a:r>
              <a:rPr lang="en-ZA" sz="2200" b="1" i="1" dirty="0">
                <a:latin typeface="Arial" panose="020B0604020202020204" pitchFamily="34" charset="0"/>
                <a:cs typeface="Arial" panose="020B0604020202020204" pitchFamily="34" charset="0"/>
              </a:rPr>
              <a:t> </a:t>
            </a:r>
            <a:r>
              <a:rPr lang="en-ZA" sz="2200" b="1" dirty="0">
                <a:latin typeface="Arial" panose="020B0604020202020204" pitchFamily="34" charset="0"/>
                <a:cs typeface="Arial" panose="020B0604020202020204" pitchFamily="34" charset="0"/>
              </a:rPr>
              <a:t>to submit </a:t>
            </a:r>
            <a:r>
              <a:rPr lang="en-ZA" sz="2200" b="1" i="1" dirty="0">
                <a:latin typeface="Arial" panose="020B0604020202020204" pitchFamily="34" charset="0"/>
                <a:cs typeface="Arial" panose="020B0604020202020204" pitchFamily="34" charset="0"/>
              </a:rPr>
              <a:t>“ … within two months after the end of each financial year submit a report on its activities and findings to the Minister”. </a:t>
            </a:r>
          </a:p>
          <a:p>
            <a:pPr marL="0" indent="0" algn="just">
              <a:lnSpc>
                <a:spcPct val="100000"/>
              </a:lnSpc>
              <a:spcBef>
                <a:spcPts val="0"/>
              </a:spcBef>
              <a:spcAft>
                <a:spcPts val="600"/>
              </a:spcAft>
              <a:buNone/>
            </a:pPr>
            <a:endParaRPr lang="en-ZA" sz="2200" b="1" i="1" dirty="0">
              <a:latin typeface="Arial" panose="020B0604020202020204" pitchFamily="34" charset="0"/>
              <a:cs typeface="Arial" panose="020B0604020202020204" pitchFamily="34" charset="0"/>
            </a:endParaRPr>
          </a:p>
          <a:p>
            <a:pPr marL="546100" indent="-546100" algn="just">
              <a:lnSpc>
                <a:spcPct val="100000"/>
              </a:lnSpc>
              <a:spcBef>
                <a:spcPts val="0"/>
              </a:spcBef>
              <a:spcAft>
                <a:spcPts val="600"/>
              </a:spcAft>
              <a:buFont typeface="Wingdings" panose="05000000000000000000" pitchFamily="2" charset="2"/>
              <a:buChar char="v"/>
            </a:pPr>
            <a:r>
              <a:rPr lang="en-ZA" sz="2200" b="1" dirty="0">
                <a:latin typeface="Arial" panose="020B0604020202020204" pitchFamily="34" charset="0"/>
                <a:cs typeface="Arial" panose="020B0604020202020204" pitchFamily="34" charset="0"/>
              </a:rPr>
              <a:t>The Commission submitted its AAR FY2020/21 to the Minister on 27 May 2021.  An electronic copy of this AAR was also  tabled in Parliament on 27 May 2021.  </a:t>
            </a:r>
          </a:p>
        </p:txBody>
      </p:sp>
      <p:sp>
        <p:nvSpPr>
          <p:cNvPr id="8" name="Slide Number Placeholder 7"/>
          <p:cNvSpPr>
            <a:spLocks noGrp="1"/>
          </p:cNvSpPr>
          <p:nvPr>
            <p:ph type="sldNum" sz="quarter" idx="12"/>
          </p:nvPr>
        </p:nvSpPr>
        <p:spPr/>
        <p:txBody>
          <a:bodyPr/>
          <a:lstStyle/>
          <a:p>
            <a:fld id="{C17A5886-F1EC-4A37-9934-51C959F0825D}" type="slidenum">
              <a:rPr lang="en-ZA" sz="1600" b="1" smtClean="0">
                <a:latin typeface="Arial Black" panose="020B0A04020102020204" pitchFamily="34" charset="0"/>
              </a:rPr>
              <a:pPr/>
              <a:t>12</a:t>
            </a:fld>
            <a:endParaRPr lang="en-ZA" sz="1600" b="1" dirty="0">
              <a:latin typeface="Arial Black" panose="020B0A04020102020204" pitchFamily="34" charset="0"/>
            </a:endParaRPr>
          </a:p>
        </p:txBody>
      </p:sp>
      <p:pic>
        <p:nvPicPr>
          <p:cNvPr id="9" name="Picture 8" descr="F:\March 2016\March Plenary\Def Service Commision Logo - Heraldry.jpg"/>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0583611" y="359908"/>
            <a:ext cx="894080" cy="948055"/>
          </a:xfrm>
          <a:prstGeom prst="rect">
            <a:avLst/>
          </a:prstGeom>
          <a:noFill/>
          <a:ln>
            <a:noFill/>
          </a:ln>
        </p:spPr>
      </p:pic>
      <p:pic>
        <p:nvPicPr>
          <p:cNvPr id="10" name="Picture 9" descr="F:\March 2016\March Plenary\Def Service Commision Logo - Heraldry.jpg"/>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982415" y="373459"/>
            <a:ext cx="894080" cy="948055"/>
          </a:xfrm>
          <a:prstGeom prst="rect">
            <a:avLst/>
          </a:prstGeom>
          <a:noFill/>
          <a:ln>
            <a:noFill/>
          </a:ln>
        </p:spPr>
      </p:pic>
      <p:sp>
        <p:nvSpPr>
          <p:cNvPr id="11" name="Footer Placeholder 6"/>
          <p:cNvSpPr>
            <a:spLocks noGrp="1"/>
          </p:cNvSpPr>
          <p:nvPr>
            <p:ph type="ftr" sz="quarter" idx="11"/>
          </p:nvPr>
        </p:nvSpPr>
        <p:spPr>
          <a:xfrm>
            <a:off x="4038599" y="6356350"/>
            <a:ext cx="4571999" cy="365125"/>
          </a:xfrm>
        </p:spPr>
        <p:txBody>
          <a:bodyPr/>
          <a:lstStyle/>
          <a:p>
            <a:r>
              <a:rPr lang="en-ZA" sz="1600" b="1" dirty="0" smtClean="0">
                <a:latin typeface="Arial Black" panose="020B0A04020102020204" pitchFamily="34" charset="0"/>
              </a:rPr>
              <a:t>Defence Force Service Commission</a:t>
            </a:r>
            <a:endParaRPr lang="en-ZA" sz="1600" b="1" dirty="0">
              <a:latin typeface="Arial Black" panose="020B0A04020102020204" pitchFamily="34" charset="0"/>
            </a:endParaRPr>
          </a:p>
        </p:txBody>
      </p:sp>
      <p:sp>
        <p:nvSpPr>
          <p:cNvPr id="12" name="Date Placeholder 5"/>
          <p:cNvSpPr>
            <a:spLocks noGrp="1"/>
          </p:cNvSpPr>
          <p:nvPr>
            <p:ph type="dt" sz="half" idx="10"/>
          </p:nvPr>
        </p:nvSpPr>
        <p:spPr>
          <a:xfrm>
            <a:off x="838200" y="6356350"/>
            <a:ext cx="2743200" cy="365125"/>
          </a:xfrm>
        </p:spPr>
        <p:txBody>
          <a:bodyPr/>
          <a:lstStyle/>
          <a:p>
            <a:fld id="{10C69D42-1C44-4FB2-A2E7-BDEE73BA0D7C}" type="datetime1">
              <a:rPr lang="en-ZA" sz="1600" b="1" smtClean="0">
                <a:latin typeface="Arial Black" panose="020B0A04020102020204" pitchFamily="34" charset="0"/>
              </a:rPr>
              <a:pPr/>
              <a:t>2021/11/12</a:t>
            </a:fld>
            <a:endParaRPr lang="en-ZA" sz="1600" b="1" dirty="0">
              <a:latin typeface="Arial Black" panose="020B0A04020102020204" pitchFamily="34" charset="0"/>
            </a:endParaRPr>
          </a:p>
        </p:txBody>
      </p:sp>
    </p:spTree>
    <p:extLst>
      <p:ext uri="{BB962C8B-B14F-4D97-AF65-F5344CB8AC3E}">
        <p14:creationId xmlns:p14="http://schemas.microsoft.com/office/powerpoint/2010/main" xmlns="" val="309693100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10490" y="138546"/>
            <a:ext cx="10758055" cy="1360470"/>
          </a:xfrm>
          <a:solidFill>
            <a:schemeClr val="accent1">
              <a:lumMod val="20000"/>
              <a:lumOff val="80000"/>
            </a:schemeClr>
          </a:solidFill>
        </p:spPr>
        <p:txBody>
          <a:bodyPr>
            <a:normAutofit/>
          </a:bodyPr>
          <a:lstStyle/>
          <a:p>
            <a:pPr algn="ctr"/>
            <a:r>
              <a:rPr lang="en-ZA" sz="3600" b="1" dirty="0" smtClean="0">
                <a:latin typeface="Arial" panose="020B0604020202020204" pitchFamily="34" charset="0"/>
                <a:cs typeface="Arial" panose="020B0604020202020204" pitchFamily="34" charset="0"/>
              </a:rPr>
              <a:t> Annual Activity Report and Financial Statements FY2020/21 </a:t>
            </a:r>
            <a:endParaRPr lang="en-ZA" sz="3600" b="1" dirty="0">
              <a:latin typeface="Arial" panose="020B0604020202020204" pitchFamily="34" charset="0"/>
              <a:cs typeface="Arial" panose="020B0604020202020204" pitchFamily="34" charset="0"/>
            </a:endParaRPr>
          </a:p>
        </p:txBody>
      </p:sp>
      <p:sp>
        <p:nvSpPr>
          <p:cNvPr id="5" name="Content Placeholder 4"/>
          <p:cNvSpPr>
            <a:spLocks noGrp="1"/>
          </p:cNvSpPr>
          <p:nvPr>
            <p:ph idx="1"/>
          </p:nvPr>
        </p:nvSpPr>
        <p:spPr>
          <a:xfrm>
            <a:off x="838199" y="1508302"/>
            <a:ext cx="10730345" cy="4848048"/>
          </a:xfrm>
        </p:spPr>
        <p:txBody>
          <a:bodyPr>
            <a:noAutofit/>
          </a:bodyPr>
          <a:lstStyle/>
          <a:p>
            <a:pPr marL="0" indent="0" algn="just">
              <a:lnSpc>
                <a:spcPct val="100000"/>
              </a:lnSpc>
              <a:spcBef>
                <a:spcPts val="0"/>
              </a:spcBef>
              <a:spcAft>
                <a:spcPts val="600"/>
              </a:spcAft>
              <a:buNone/>
            </a:pPr>
            <a:r>
              <a:rPr lang="en-US" sz="2200" b="1" u="sng" dirty="0" smtClean="0">
                <a:solidFill>
                  <a:schemeClr val="accent1">
                    <a:lumMod val="75000"/>
                  </a:schemeClr>
                </a:solidFill>
                <a:latin typeface="Arial" panose="020B0604020202020204" pitchFamily="34" charset="0"/>
                <a:cs typeface="Arial" panose="020B0604020202020204" pitchFamily="34" charset="0"/>
              </a:rPr>
              <a:t>Part B:  PERFORMANCE INFORMATION</a:t>
            </a:r>
            <a:r>
              <a:rPr lang="en-US" sz="2200" b="1" dirty="0" smtClean="0">
                <a:latin typeface="Arial" panose="020B0604020202020204" pitchFamily="34" charset="0"/>
                <a:cs typeface="Arial" panose="020B0604020202020204" pitchFamily="34" charset="0"/>
              </a:rPr>
              <a:t>:  </a:t>
            </a:r>
          </a:p>
          <a:p>
            <a:pPr marL="457200" indent="-457200" algn="just">
              <a:lnSpc>
                <a:spcPct val="100000"/>
              </a:lnSpc>
              <a:spcBef>
                <a:spcPts val="0"/>
              </a:spcBef>
              <a:spcAft>
                <a:spcPts val="600"/>
              </a:spcAft>
              <a:buAutoNum type="arabicPeriod" startAt="2"/>
            </a:pPr>
            <a:r>
              <a:rPr lang="en-US" sz="2200" b="1" dirty="0" smtClean="0">
                <a:solidFill>
                  <a:srgbClr val="FF0000"/>
                </a:solidFill>
                <a:latin typeface="Arial" panose="020B0604020202020204" pitchFamily="34" charset="0"/>
                <a:cs typeface="Arial" panose="020B0604020202020204" pitchFamily="34" charset="0"/>
              </a:rPr>
              <a:t>Non-Financial Performance Information (continues)</a:t>
            </a:r>
          </a:p>
          <a:p>
            <a:pPr marL="457200" indent="-457200" algn="just">
              <a:lnSpc>
                <a:spcPct val="100000"/>
              </a:lnSpc>
              <a:spcBef>
                <a:spcPts val="0"/>
              </a:spcBef>
              <a:spcAft>
                <a:spcPts val="600"/>
              </a:spcAft>
              <a:buAutoNum type="alphaLcParenBoth" startAt="3"/>
            </a:pPr>
            <a:r>
              <a:rPr lang="en-US" sz="2200" b="1" u="sng" dirty="0" smtClean="0">
                <a:latin typeface="Arial" panose="020B0604020202020204" pitchFamily="34" charset="0"/>
                <a:cs typeface="Arial" panose="020B0604020202020204" pitchFamily="34" charset="0"/>
              </a:rPr>
              <a:t>Overview on the performance information of the DFSC</a:t>
            </a:r>
            <a:r>
              <a:rPr lang="en-US" sz="2200" b="1" dirty="0" smtClean="0">
                <a:latin typeface="Arial" panose="020B0604020202020204" pitchFamily="34" charset="0"/>
                <a:cs typeface="Arial" panose="020B0604020202020204" pitchFamily="34" charset="0"/>
              </a:rPr>
              <a:t>:  </a:t>
            </a:r>
          </a:p>
          <a:p>
            <a:pPr marL="0" indent="0" algn="just">
              <a:lnSpc>
                <a:spcPct val="100000"/>
              </a:lnSpc>
              <a:spcBef>
                <a:spcPts val="0"/>
              </a:spcBef>
              <a:spcAft>
                <a:spcPts val="600"/>
              </a:spcAft>
              <a:buNone/>
            </a:pPr>
            <a:r>
              <a:rPr lang="en-ZA" sz="2200" b="1" dirty="0" smtClean="0">
                <a:latin typeface="Arial" panose="020B0604020202020204" pitchFamily="34" charset="0"/>
                <a:cs typeface="Arial" panose="020B0604020202020204" pitchFamily="34" charset="0"/>
              </a:rPr>
              <a:t>(The activities of the DFSC are reflected from page 72 in the AAR FY2020/21)</a:t>
            </a:r>
          </a:p>
          <a:p>
            <a:pPr marL="0" indent="0" algn="just">
              <a:lnSpc>
                <a:spcPct val="100000"/>
              </a:lnSpc>
              <a:spcBef>
                <a:spcPts val="0"/>
              </a:spcBef>
              <a:spcAft>
                <a:spcPts val="600"/>
              </a:spcAft>
              <a:buNone/>
            </a:pPr>
            <a:endParaRPr lang="en-ZA" sz="2200" b="1" dirty="0">
              <a:latin typeface="Arial" panose="020B0604020202020204" pitchFamily="34" charset="0"/>
              <a:cs typeface="Arial" panose="020B0604020202020204" pitchFamily="34" charset="0"/>
            </a:endParaRPr>
          </a:p>
          <a:p>
            <a:pPr marL="546100" indent="-546100" algn="just">
              <a:lnSpc>
                <a:spcPct val="100000"/>
              </a:lnSpc>
              <a:spcBef>
                <a:spcPts val="0"/>
              </a:spcBef>
              <a:spcAft>
                <a:spcPts val="600"/>
              </a:spcAft>
              <a:buFont typeface="Wingdings" panose="05000000000000000000" pitchFamily="2" charset="2"/>
              <a:buChar char="v"/>
            </a:pPr>
            <a:r>
              <a:rPr lang="en-ZA" sz="2200" b="1" dirty="0" smtClean="0">
                <a:latin typeface="Arial" panose="020B0604020202020204" pitchFamily="34" charset="0"/>
                <a:cs typeface="Arial" panose="020B0604020202020204" pitchFamily="34" charset="0"/>
              </a:rPr>
              <a:t>The DFSC took part in 104 activities and engagements during FY2020/21 in order to achieve its </a:t>
            </a:r>
            <a:r>
              <a:rPr lang="en-US" sz="2200" b="1" dirty="0" smtClean="0">
                <a:latin typeface="Arial" panose="020B0604020202020204" pitchFamily="34" charset="0"/>
                <a:cs typeface="Arial" panose="020B0604020202020204" pitchFamily="34" charset="0"/>
              </a:rPr>
              <a:t>objectives as per the </a:t>
            </a:r>
            <a:r>
              <a:rPr lang="en-US" sz="2200" b="1" dirty="0">
                <a:latin typeface="Arial" panose="020B0604020202020204" pitchFamily="34" charset="0"/>
                <a:cs typeface="Arial" panose="020B0604020202020204" pitchFamily="34" charset="0"/>
              </a:rPr>
              <a:t>Strategic Intent of the Commission. </a:t>
            </a:r>
          </a:p>
          <a:p>
            <a:pPr marL="546100" indent="-546100" algn="just">
              <a:lnSpc>
                <a:spcPct val="100000"/>
              </a:lnSpc>
              <a:spcBef>
                <a:spcPts val="0"/>
              </a:spcBef>
              <a:spcAft>
                <a:spcPts val="600"/>
              </a:spcAft>
              <a:buFont typeface="Wingdings" panose="05000000000000000000" pitchFamily="2" charset="2"/>
              <a:buChar char="v"/>
            </a:pPr>
            <a:r>
              <a:rPr lang="en-ZA" sz="2200" b="1" dirty="0" smtClean="0">
                <a:latin typeface="Arial" panose="020B0604020202020204" pitchFamily="34" charset="0"/>
                <a:cs typeface="Arial" panose="020B0604020202020204" pitchFamily="34" charset="0"/>
              </a:rPr>
              <a:t>This included two virtual meetings with Parliamentary Committees.  One with the Joint Standing Committee on Defence (JSCD) on 04 June 2020, and one with the Port Folio Committee on Defence and Military Veterans (PCDMV) on 22 October 2020</a:t>
            </a:r>
            <a:r>
              <a:rPr lang="en-ZA" sz="2200" b="1" dirty="0">
                <a:latin typeface="Arial" panose="020B0604020202020204" pitchFamily="34" charset="0"/>
                <a:cs typeface="Arial" panose="020B0604020202020204" pitchFamily="34" charset="0"/>
              </a:rPr>
              <a:t>.</a:t>
            </a:r>
            <a:endParaRPr lang="en-ZA" sz="2200" b="1" dirty="0" smtClean="0">
              <a:latin typeface="Arial" panose="020B0604020202020204" pitchFamily="34" charset="0"/>
              <a:cs typeface="Arial" panose="020B0604020202020204" pitchFamily="34" charset="0"/>
            </a:endParaRPr>
          </a:p>
        </p:txBody>
      </p:sp>
      <p:sp>
        <p:nvSpPr>
          <p:cNvPr id="8" name="Slide Number Placeholder 7"/>
          <p:cNvSpPr>
            <a:spLocks noGrp="1"/>
          </p:cNvSpPr>
          <p:nvPr>
            <p:ph type="sldNum" sz="quarter" idx="12"/>
          </p:nvPr>
        </p:nvSpPr>
        <p:spPr/>
        <p:txBody>
          <a:bodyPr/>
          <a:lstStyle/>
          <a:p>
            <a:fld id="{C17A5886-F1EC-4A37-9934-51C959F0825D}" type="slidenum">
              <a:rPr lang="en-ZA" sz="1600" b="1" smtClean="0">
                <a:latin typeface="Arial Black" panose="020B0A04020102020204" pitchFamily="34" charset="0"/>
              </a:rPr>
              <a:pPr/>
              <a:t>13</a:t>
            </a:fld>
            <a:endParaRPr lang="en-ZA" sz="1600" b="1" dirty="0">
              <a:latin typeface="Arial Black" panose="020B0A04020102020204" pitchFamily="34" charset="0"/>
            </a:endParaRPr>
          </a:p>
        </p:txBody>
      </p:sp>
      <p:pic>
        <p:nvPicPr>
          <p:cNvPr id="9" name="Picture 8" descr="F:\March 2016\March Plenary\Def Service Commision Logo - Heraldry.jpg"/>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0583611" y="359908"/>
            <a:ext cx="894080" cy="948055"/>
          </a:xfrm>
          <a:prstGeom prst="rect">
            <a:avLst/>
          </a:prstGeom>
          <a:noFill/>
          <a:ln>
            <a:noFill/>
          </a:ln>
        </p:spPr>
      </p:pic>
      <p:pic>
        <p:nvPicPr>
          <p:cNvPr id="10" name="Picture 9" descr="F:\March 2016\March Plenary\Def Service Commision Logo - Heraldry.jpg"/>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982415" y="373459"/>
            <a:ext cx="894080" cy="948055"/>
          </a:xfrm>
          <a:prstGeom prst="rect">
            <a:avLst/>
          </a:prstGeom>
          <a:noFill/>
          <a:ln>
            <a:noFill/>
          </a:ln>
        </p:spPr>
      </p:pic>
      <p:sp>
        <p:nvSpPr>
          <p:cNvPr id="11" name="Footer Placeholder 6"/>
          <p:cNvSpPr>
            <a:spLocks noGrp="1"/>
          </p:cNvSpPr>
          <p:nvPr>
            <p:ph type="ftr" sz="quarter" idx="11"/>
          </p:nvPr>
        </p:nvSpPr>
        <p:spPr>
          <a:xfrm>
            <a:off x="4038599" y="6356350"/>
            <a:ext cx="4571999" cy="365125"/>
          </a:xfrm>
        </p:spPr>
        <p:txBody>
          <a:bodyPr/>
          <a:lstStyle/>
          <a:p>
            <a:r>
              <a:rPr lang="en-ZA" sz="1600" b="1" dirty="0" smtClean="0">
                <a:latin typeface="Arial Black" panose="020B0A04020102020204" pitchFamily="34" charset="0"/>
              </a:rPr>
              <a:t>Defence Force Service Commission</a:t>
            </a:r>
            <a:endParaRPr lang="en-ZA" sz="1600" b="1" dirty="0">
              <a:latin typeface="Arial Black" panose="020B0A04020102020204" pitchFamily="34" charset="0"/>
            </a:endParaRPr>
          </a:p>
        </p:txBody>
      </p:sp>
      <p:sp>
        <p:nvSpPr>
          <p:cNvPr id="12" name="Date Placeholder 5"/>
          <p:cNvSpPr>
            <a:spLocks noGrp="1"/>
          </p:cNvSpPr>
          <p:nvPr>
            <p:ph type="dt" sz="half" idx="10"/>
          </p:nvPr>
        </p:nvSpPr>
        <p:spPr>
          <a:xfrm>
            <a:off x="838200" y="6356350"/>
            <a:ext cx="2743200" cy="365125"/>
          </a:xfrm>
        </p:spPr>
        <p:txBody>
          <a:bodyPr/>
          <a:lstStyle/>
          <a:p>
            <a:fld id="{10C69D42-1C44-4FB2-A2E7-BDEE73BA0D7C}" type="datetime1">
              <a:rPr lang="en-ZA" sz="1600" b="1" smtClean="0">
                <a:latin typeface="Arial Black" panose="020B0A04020102020204" pitchFamily="34" charset="0"/>
              </a:rPr>
              <a:pPr/>
              <a:t>2021/11/12</a:t>
            </a:fld>
            <a:endParaRPr lang="en-ZA" sz="1600" b="1" dirty="0">
              <a:latin typeface="Arial Black" panose="020B0A04020102020204" pitchFamily="34" charset="0"/>
            </a:endParaRPr>
          </a:p>
        </p:txBody>
      </p:sp>
    </p:spTree>
    <p:extLst>
      <p:ext uri="{BB962C8B-B14F-4D97-AF65-F5344CB8AC3E}">
        <p14:creationId xmlns:p14="http://schemas.microsoft.com/office/powerpoint/2010/main" xmlns="" val="417695979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10490" y="138546"/>
            <a:ext cx="10758055" cy="1360470"/>
          </a:xfrm>
          <a:solidFill>
            <a:schemeClr val="accent1">
              <a:lumMod val="20000"/>
              <a:lumOff val="80000"/>
            </a:schemeClr>
          </a:solidFill>
        </p:spPr>
        <p:txBody>
          <a:bodyPr>
            <a:normAutofit/>
          </a:bodyPr>
          <a:lstStyle/>
          <a:p>
            <a:pPr algn="ctr"/>
            <a:r>
              <a:rPr lang="en-ZA" sz="3600" b="1" dirty="0" smtClean="0">
                <a:latin typeface="Arial" panose="020B0604020202020204" pitchFamily="34" charset="0"/>
                <a:cs typeface="Arial" panose="020B0604020202020204" pitchFamily="34" charset="0"/>
              </a:rPr>
              <a:t> Annual Activity Report and Financial Statements FY2020/21 </a:t>
            </a:r>
            <a:endParaRPr lang="en-ZA" sz="3600" b="1" dirty="0">
              <a:latin typeface="Arial" panose="020B0604020202020204" pitchFamily="34" charset="0"/>
              <a:cs typeface="Arial" panose="020B0604020202020204" pitchFamily="34" charset="0"/>
            </a:endParaRPr>
          </a:p>
        </p:txBody>
      </p:sp>
      <p:sp>
        <p:nvSpPr>
          <p:cNvPr id="5" name="Content Placeholder 4"/>
          <p:cNvSpPr>
            <a:spLocks noGrp="1"/>
          </p:cNvSpPr>
          <p:nvPr>
            <p:ph idx="1"/>
          </p:nvPr>
        </p:nvSpPr>
        <p:spPr>
          <a:xfrm>
            <a:off x="838199" y="1508302"/>
            <a:ext cx="10730345" cy="4539572"/>
          </a:xfrm>
        </p:spPr>
        <p:txBody>
          <a:bodyPr>
            <a:noAutofit/>
          </a:bodyPr>
          <a:lstStyle/>
          <a:p>
            <a:pPr marL="0" indent="0" algn="just">
              <a:lnSpc>
                <a:spcPct val="100000"/>
              </a:lnSpc>
              <a:spcBef>
                <a:spcPts val="0"/>
              </a:spcBef>
              <a:spcAft>
                <a:spcPts val="600"/>
              </a:spcAft>
              <a:buNone/>
            </a:pPr>
            <a:r>
              <a:rPr lang="en-US" sz="2200" b="1" u="sng" dirty="0" smtClean="0">
                <a:solidFill>
                  <a:schemeClr val="accent1">
                    <a:lumMod val="75000"/>
                  </a:schemeClr>
                </a:solidFill>
                <a:latin typeface="Arial" panose="020B0604020202020204" pitchFamily="34" charset="0"/>
                <a:cs typeface="Arial" panose="020B0604020202020204" pitchFamily="34" charset="0"/>
              </a:rPr>
              <a:t>Part B:  PERFORMANCE INFORMATION</a:t>
            </a:r>
            <a:r>
              <a:rPr lang="en-US" sz="2200" b="1" dirty="0" smtClean="0">
                <a:latin typeface="Arial" panose="020B0604020202020204" pitchFamily="34" charset="0"/>
                <a:cs typeface="Arial" panose="020B0604020202020204" pitchFamily="34" charset="0"/>
              </a:rPr>
              <a:t>:  </a:t>
            </a:r>
          </a:p>
          <a:p>
            <a:pPr marL="457200" indent="-457200" algn="just">
              <a:lnSpc>
                <a:spcPct val="100000"/>
              </a:lnSpc>
              <a:spcBef>
                <a:spcPts val="0"/>
              </a:spcBef>
              <a:spcAft>
                <a:spcPts val="600"/>
              </a:spcAft>
              <a:buAutoNum type="arabicPeriod" startAt="2"/>
            </a:pPr>
            <a:r>
              <a:rPr lang="en-US" sz="2200" b="1" dirty="0" smtClean="0">
                <a:solidFill>
                  <a:srgbClr val="FF0000"/>
                </a:solidFill>
                <a:latin typeface="Arial" panose="020B0604020202020204" pitchFamily="34" charset="0"/>
                <a:cs typeface="Arial" panose="020B0604020202020204" pitchFamily="34" charset="0"/>
              </a:rPr>
              <a:t>Non-Financial Performance Information (continues)</a:t>
            </a:r>
          </a:p>
          <a:p>
            <a:pPr marL="0" indent="0" algn="just">
              <a:lnSpc>
                <a:spcPct val="100000"/>
              </a:lnSpc>
              <a:spcBef>
                <a:spcPts val="0"/>
              </a:spcBef>
              <a:spcAft>
                <a:spcPts val="600"/>
              </a:spcAft>
              <a:buNone/>
            </a:pPr>
            <a:endParaRPr lang="en-US" sz="2200" b="1" u="sng" dirty="0" smtClean="0">
              <a:solidFill>
                <a:srgbClr val="FF0000"/>
              </a:solidFill>
              <a:latin typeface="Arial" panose="020B0604020202020204" pitchFamily="34" charset="0"/>
              <a:cs typeface="Arial" panose="020B0604020202020204" pitchFamily="34" charset="0"/>
            </a:endParaRPr>
          </a:p>
          <a:p>
            <a:pPr marL="546100" indent="-546100" algn="just">
              <a:lnSpc>
                <a:spcPct val="100000"/>
              </a:lnSpc>
              <a:spcBef>
                <a:spcPts val="0"/>
              </a:spcBef>
              <a:spcAft>
                <a:spcPts val="600"/>
              </a:spcAft>
              <a:buFont typeface="Wingdings" panose="05000000000000000000" pitchFamily="2" charset="2"/>
              <a:buChar char="v"/>
            </a:pPr>
            <a:r>
              <a:rPr lang="en-ZA" sz="2200" b="1" dirty="0" smtClean="0">
                <a:latin typeface="Arial" panose="020B0604020202020204" pitchFamily="34" charset="0"/>
                <a:cs typeface="Arial" panose="020B0604020202020204" pitchFamily="34" charset="0"/>
              </a:rPr>
              <a:t>The DFSC was invited to attend three briefings by Strategic Stakeholders (Department of Public Works; Department of Defence and Surgeon General) to Parliamentary Committees.  </a:t>
            </a:r>
          </a:p>
          <a:p>
            <a:pPr marL="546100" indent="-546100" algn="just">
              <a:lnSpc>
                <a:spcPct val="100000"/>
              </a:lnSpc>
              <a:spcBef>
                <a:spcPts val="0"/>
              </a:spcBef>
              <a:spcAft>
                <a:spcPts val="600"/>
              </a:spcAft>
              <a:buFont typeface="Wingdings" panose="05000000000000000000" pitchFamily="2" charset="2"/>
              <a:buChar char="v"/>
            </a:pPr>
            <a:endParaRPr lang="en-ZA" sz="2200" b="1" dirty="0" smtClean="0">
              <a:latin typeface="Arial" panose="020B0604020202020204" pitchFamily="34" charset="0"/>
              <a:cs typeface="Arial" panose="020B0604020202020204" pitchFamily="34" charset="0"/>
            </a:endParaRPr>
          </a:p>
          <a:p>
            <a:pPr marL="546100" indent="-546100" algn="just">
              <a:lnSpc>
                <a:spcPct val="100000"/>
              </a:lnSpc>
              <a:spcBef>
                <a:spcPts val="0"/>
              </a:spcBef>
              <a:spcAft>
                <a:spcPts val="600"/>
              </a:spcAft>
              <a:buFont typeface="Wingdings" panose="05000000000000000000" pitchFamily="2" charset="2"/>
              <a:buChar char="v"/>
            </a:pPr>
            <a:r>
              <a:rPr lang="en-ZA" sz="2200" b="1" dirty="0" smtClean="0">
                <a:latin typeface="Arial" panose="020B0604020202020204" pitchFamily="34" charset="0"/>
                <a:cs typeface="Arial" panose="020B0604020202020204" pitchFamily="34" charset="0"/>
              </a:rPr>
              <a:t>The Commission was invited to attend two workshops hosted by the Parliamentary Committees.  One was between the PCDMV and the Department of Defence and the second one was the combined workshop between the JSCD and the PCDMV.  </a:t>
            </a:r>
          </a:p>
        </p:txBody>
      </p:sp>
      <p:sp>
        <p:nvSpPr>
          <p:cNvPr id="8" name="Slide Number Placeholder 7"/>
          <p:cNvSpPr>
            <a:spLocks noGrp="1"/>
          </p:cNvSpPr>
          <p:nvPr>
            <p:ph type="sldNum" sz="quarter" idx="12"/>
          </p:nvPr>
        </p:nvSpPr>
        <p:spPr/>
        <p:txBody>
          <a:bodyPr/>
          <a:lstStyle/>
          <a:p>
            <a:fld id="{C17A5886-F1EC-4A37-9934-51C959F0825D}" type="slidenum">
              <a:rPr lang="en-ZA" sz="1600" b="1" smtClean="0">
                <a:latin typeface="Arial Black" panose="020B0A04020102020204" pitchFamily="34" charset="0"/>
              </a:rPr>
              <a:pPr/>
              <a:t>14</a:t>
            </a:fld>
            <a:endParaRPr lang="en-ZA" sz="1600" b="1" dirty="0">
              <a:latin typeface="Arial Black" panose="020B0A04020102020204" pitchFamily="34" charset="0"/>
            </a:endParaRPr>
          </a:p>
        </p:txBody>
      </p:sp>
      <p:pic>
        <p:nvPicPr>
          <p:cNvPr id="9" name="Picture 8" descr="F:\March 2016\March Plenary\Def Service Commision Logo - Heraldry.jpg"/>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0583611" y="359908"/>
            <a:ext cx="894080" cy="948055"/>
          </a:xfrm>
          <a:prstGeom prst="rect">
            <a:avLst/>
          </a:prstGeom>
          <a:noFill/>
          <a:ln>
            <a:noFill/>
          </a:ln>
        </p:spPr>
      </p:pic>
      <p:pic>
        <p:nvPicPr>
          <p:cNvPr id="10" name="Picture 9" descr="F:\March 2016\March Plenary\Def Service Commision Logo - Heraldry.jpg"/>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982415" y="373459"/>
            <a:ext cx="894080" cy="948055"/>
          </a:xfrm>
          <a:prstGeom prst="rect">
            <a:avLst/>
          </a:prstGeom>
          <a:noFill/>
          <a:ln>
            <a:noFill/>
          </a:ln>
        </p:spPr>
      </p:pic>
      <p:sp>
        <p:nvSpPr>
          <p:cNvPr id="11" name="Footer Placeholder 6"/>
          <p:cNvSpPr>
            <a:spLocks noGrp="1"/>
          </p:cNvSpPr>
          <p:nvPr>
            <p:ph type="ftr" sz="quarter" idx="11"/>
          </p:nvPr>
        </p:nvSpPr>
        <p:spPr>
          <a:xfrm>
            <a:off x="4038599" y="6356350"/>
            <a:ext cx="4571999" cy="365125"/>
          </a:xfrm>
        </p:spPr>
        <p:txBody>
          <a:bodyPr/>
          <a:lstStyle/>
          <a:p>
            <a:r>
              <a:rPr lang="en-ZA" sz="1600" b="1" dirty="0" smtClean="0">
                <a:latin typeface="Arial Black" panose="020B0A04020102020204" pitchFamily="34" charset="0"/>
              </a:rPr>
              <a:t>Defence Force Service Commission</a:t>
            </a:r>
            <a:endParaRPr lang="en-ZA" sz="1600" b="1" dirty="0">
              <a:latin typeface="Arial Black" panose="020B0A04020102020204" pitchFamily="34" charset="0"/>
            </a:endParaRPr>
          </a:p>
        </p:txBody>
      </p:sp>
      <p:sp>
        <p:nvSpPr>
          <p:cNvPr id="12" name="Date Placeholder 5"/>
          <p:cNvSpPr>
            <a:spLocks noGrp="1"/>
          </p:cNvSpPr>
          <p:nvPr>
            <p:ph type="dt" sz="half" idx="10"/>
          </p:nvPr>
        </p:nvSpPr>
        <p:spPr>
          <a:xfrm>
            <a:off x="838200" y="6356350"/>
            <a:ext cx="2743200" cy="365125"/>
          </a:xfrm>
        </p:spPr>
        <p:txBody>
          <a:bodyPr/>
          <a:lstStyle/>
          <a:p>
            <a:fld id="{10C69D42-1C44-4FB2-A2E7-BDEE73BA0D7C}" type="datetime1">
              <a:rPr lang="en-ZA" sz="1600" b="1" smtClean="0">
                <a:latin typeface="Arial Black" panose="020B0A04020102020204" pitchFamily="34" charset="0"/>
              </a:rPr>
              <a:pPr/>
              <a:t>2021/11/12</a:t>
            </a:fld>
            <a:endParaRPr lang="en-ZA" sz="1600" b="1" dirty="0">
              <a:latin typeface="Arial Black" panose="020B0A04020102020204" pitchFamily="34" charset="0"/>
            </a:endParaRPr>
          </a:p>
        </p:txBody>
      </p:sp>
    </p:spTree>
    <p:extLst>
      <p:ext uri="{BB962C8B-B14F-4D97-AF65-F5344CB8AC3E}">
        <p14:creationId xmlns:p14="http://schemas.microsoft.com/office/powerpoint/2010/main" xmlns="" val="287447904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10490" y="138546"/>
            <a:ext cx="10758055" cy="1360470"/>
          </a:xfrm>
          <a:solidFill>
            <a:schemeClr val="accent1">
              <a:lumMod val="20000"/>
              <a:lumOff val="80000"/>
            </a:schemeClr>
          </a:solidFill>
        </p:spPr>
        <p:txBody>
          <a:bodyPr>
            <a:normAutofit/>
          </a:bodyPr>
          <a:lstStyle/>
          <a:p>
            <a:pPr algn="ctr"/>
            <a:r>
              <a:rPr lang="en-ZA" sz="3600" b="1" dirty="0" smtClean="0">
                <a:latin typeface="Arial" panose="020B0604020202020204" pitchFamily="34" charset="0"/>
                <a:cs typeface="Arial" panose="020B0604020202020204" pitchFamily="34" charset="0"/>
              </a:rPr>
              <a:t> Annual Activity Report and Financial Statements FY2020/21 </a:t>
            </a:r>
            <a:endParaRPr lang="en-ZA" sz="3600" b="1" dirty="0">
              <a:latin typeface="Arial" panose="020B0604020202020204" pitchFamily="34" charset="0"/>
              <a:cs typeface="Arial" panose="020B0604020202020204" pitchFamily="34" charset="0"/>
            </a:endParaRPr>
          </a:p>
        </p:txBody>
      </p:sp>
      <p:sp>
        <p:nvSpPr>
          <p:cNvPr id="5" name="Content Placeholder 4"/>
          <p:cNvSpPr>
            <a:spLocks noGrp="1"/>
          </p:cNvSpPr>
          <p:nvPr>
            <p:ph idx="1"/>
          </p:nvPr>
        </p:nvSpPr>
        <p:spPr>
          <a:xfrm>
            <a:off x="838199" y="1508302"/>
            <a:ext cx="10730345" cy="4539572"/>
          </a:xfrm>
        </p:spPr>
        <p:txBody>
          <a:bodyPr>
            <a:noAutofit/>
          </a:bodyPr>
          <a:lstStyle/>
          <a:p>
            <a:pPr marL="0" indent="0" algn="just">
              <a:lnSpc>
                <a:spcPct val="100000"/>
              </a:lnSpc>
              <a:spcBef>
                <a:spcPts val="0"/>
              </a:spcBef>
              <a:spcAft>
                <a:spcPts val="600"/>
              </a:spcAft>
              <a:buNone/>
            </a:pPr>
            <a:r>
              <a:rPr lang="en-US" sz="2200" b="1" u="sng" dirty="0" smtClean="0">
                <a:solidFill>
                  <a:schemeClr val="accent1">
                    <a:lumMod val="75000"/>
                  </a:schemeClr>
                </a:solidFill>
                <a:latin typeface="Arial" panose="020B0604020202020204" pitchFamily="34" charset="0"/>
                <a:cs typeface="Arial" panose="020B0604020202020204" pitchFamily="34" charset="0"/>
              </a:rPr>
              <a:t>Part B:  PERFORMANCE INFORMATION</a:t>
            </a:r>
            <a:r>
              <a:rPr lang="en-US" sz="2200" b="1" dirty="0" smtClean="0">
                <a:latin typeface="Arial" panose="020B0604020202020204" pitchFamily="34" charset="0"/>
                <a:cs typeface="Arial" panose="020B0604020202020204" pitchFamily="34" charset="0"/>
              </a:rPr>
              <a:t>:  </a:t>
            </a:r>
          </a:p>
          <a:p>
            <a:pPr marL="0" indent="0" algn="just">
              <a:lnSpc>
                <a:spcPct val="100000"/>
              </a:lnSpc>
              <a:spcBef>
                <a:spcPts val="0"/>
              </a:spcBef>
              <a:spcAft>
                <a:spcPts val="600"/>
              </a:spcAft>
              <a:buNone/>
            </a:pPr>
            <a:r>
              <a:rPr lang="en-US" sz="2200" b="1" dirty="0" smtClean="0">
                <a:solidFill>
                  <a:srgbClr val="FF0000"/>
                </a:solidFill>
                <a:latin typeface="Arial" panose="020B0604020202020204" pitchFamily="34" charset="0"/>
                <a:cs typeface="Arial" panose="020B0604020202020204" pitchFamily="34" charset="0"/>
              </a:rPr>
              <a:t>2.  Non-Financial Performance Information (continues)</a:t>
            </a:r>
            <a:endParaRPr lang="en-US" sz="2200" b="1" u="sng" dirty="0" smtClean="0">
              <a:solidFill>
                <a:srgbClr val="FF0000"/>
              </a:solidFill>
              <a:latin typeface="Arial" panose="020B0604020202020204" pitchFamily="34" charset="0"/>
              <a:cs typeface="Arial" panose="020B0604020202020204" pitchFamily="34" charset="0"/>
            </a:endParaRPr>
          </a:p>
          <a:p>
            <a:pPr marL="0" indent="0" algn="just">
              <a:lnSpc>
                <a:spcPct val="100000"/>
              </a:lnSpc>
              <a:spcBef>
                <a:spcPts val="0"/>
              </a:spcBef>
              <a:spcAft>
                <a:spcPts val="600"/>
              </a:spcAft>
              <a:buNone/>
            </a:pPr>
            <a:r>
              <a:rPr lang="en-US" sz="2200" b="1" dirty="0" smtClean="0">
                <a:latin typeface="Arial" panose="020B0604020202020204" pitchFamily="34" charset="0"/>
                <a:cs typeface="Arial" panose="020B0604020202020204" pitchFamily="34" charset="0"/>
              </a:rPr>
              <a:t>(d)  </a:t>
            </a:r>
            <a:r>
              <a:rPr lang="en-US" sz="2200" b="1" u="sng" dirty="0" smtClean="0">
                <a:latin typeface="Arial" panose="020B0604020202020204" pitchFamily="34" charset="0"/>
                <a:cs typeface="Arial" panose="020B0604020202020204" pitchFamily="34" charset="0"/>
              </a:rPr>
              <a:t>Performance status of the DFSC</a:t>
            </a:r>
            <a:r>
              <a:rPr lang="en-US" sz="2200" b="1" dirty="0" smtClean="0">
                <a:latin typeface="Arial" panose="020B0604020202020204" pitchFamily="34" charset="0"/>
                <a:cs typeface="Arial" panose="020B0604020202020204" pitchFamily="34" charset="0"/>
              </a:rPr>
              <a:t>:  </a:t>
            </a:r>
            <a:r>
              <a:rPr lang="en-ZA" sz="2200" b="1" dirty="0" smtClean="0">
                <a:latin typeface="Arial" panose="020B0604020202020204" pitchFamily="34" charset="0"/>
                <a:cs typeface="Arial" panose="020B0604020202020204" pitchFamily="34" charset="0"/>
              </a:rPr>
              <a:t>(</a:t>
            </a:r>
            <a:r>
              <a:rPr lang="en-ZA" sz="2200" b="1" dirty="0">
                <a:latin typeface="Arial" panose="020B0604020202020204" pitchFamily="34" charset="0"/>
                <a:cs typeface="Arial" panose="020B0604020202020204" pitchFamily="34" charset="0"/>
              </a:rPr>
              <a:t>page </a:t>
            </a:r>
            <a:r>
              <a:rPr lang="en-ZA" sz="2200" b="1" dirty="0" smtClean="0">
                <a:latin typeface="Arial" panose="020B0604020202020204" pitchFamily="34" charset="0"/>
                <a:cs typeface="Arial" panose="020B0604020202020204" pitchFamily="34" charset="0"/>
              </a:rPr>
              <a:t>42:  AAR FY2020/21)</a:t>
            </a:r>
            <a:endParaRPr lang="en-ZA" sz="2200" b="1" u="sng" dirty="0" smtClean="0">
              <a:latin typeface="Arial" panose="020B0604020202020204" pitchFamily="34" charset="0"/>
              <a:cs typeface="Arial" panose="020B0604020202020204" pitchFamily="34" charset="0"/>
            </a:endParaRPr>
          </a:p>
          <a:p>
            <a:pPr marL="0" indent="0" algn="just">
              <a:lnSpc>
                <a:spcPct val="100000"/>
              </a:lnSpc>
              <a:spcBef>
                <a:spcPts val="0"/>
              </a:spcBef>
              <a:spcAft>
                <a:spcPts val="600"/>
              </a:spcAft>
              <a:buNone/>
            </a:pPr>
            <a:endParaRPr lang="en-ZA" sz="2200" b="1" u="sng" dirty="0" smtClean="0">
              <a:latin typeface="Arial" panose="020B0604020202020204" pitchFamily="34" charset="0"/>
              <a:cs typeface="Arial" panose="020B0604020202020204" pitchFamily="34" charset="0"/>
            </a:endParaRPr>
          </a:p>
          <a:p>
            <a:pPr marL="0" indent="0" algn="just">
              <a:lnSpc>
                <a:spcPct val="100000"/>
              </a:lnSpc>
              <a:spcBef>
                <a:spcPts val="0"/>
              </a:spcBef>
              <a:spcAft>
                <a:spcPts val="600"/>
              </a:spcAft>
              <a:buNone/>
            </a:pPr>
            <a:r>
              <a:rPr lang="en-ZA" sz="2200" b="1" dirty="0" smtClean="0">
                <a:latin typeface="Arial" panose="020B0604020202020204" pitchFamily="34" charset="0"/>
                <a:cs typeface="Arial" panose="020B0604020202020204" pitchFamily="34" charset="0"/>
              </a:rPr>
              <a:t>On the second Strategic Output as per the Defence Amendment Act stating that the Commission must … </a:t>
            </a:r>
            <a:r>
              <a:rPr lang="en-ZA" sz="2200" b="1" i="1" dirty="0" smtClean="0">
                <a:latin typeface="Arial" panose="020B0604020202020204" pitchFamily="34" charset="0"/>
                <a:cs typeface="Arial" panose="020B0604020202020204" pitchFamily="34" charset="0"/>
              </a:rPr>
              <a:t>“on an annual basis make recommendations to the Minister on improvement of salaries and service benefits of SANDF members”, </a:t>
            </a:r>
            <a:r>
              <a:rPr lang="en-ZA" sz="2200" b="1" dirty="0" smtClean="0">
                <a:latin typeface="Arial" panose="020B0604020202020204" pitchFamily="34" charset="0"/>
                <a:cs typeface="Arial" panose="020B0604020202020204" pitchFamily="34" charset="0"/>
              </a:rPr>
              <a:t>the Commission complied by tabling a recommendation on Conditions Of Living Adjustments for FY2021/22 to the Office of the Minister on 31 March 2021. </a:t>
            </a:r>
            <a:endParaRPr lang="en-ZA" sz="2200" b="1" dirty="0">
              <a:latin typeface="Arial" panose="020B0604020202020204" pitchFamily="34" charset="0"/>
              <a:cs typeface="Arial" panose="020B0604020202020204" pitchFamily="34" charset="0"/>
            </a:endParaRPr>
          </a:p>
        </p:txBody>
      </p:sp>
      <p:sp>
        <p:nvSpPr>
          <p:cNvPr id="8" name="Slide Number Placeholder 7"/>
          <p:cNvSpPr>
            <a:spLocks noGrp="1"/>
          </p:cNvSpPr>
          <p:nvPr>
            <p:ph type="sldNum" sz="quarter" idx="12"/>
          </p:nvPr>
        </p:nvSpPr>
        <p:spPr/>
        <p:txBody>
          <a:bodyPr/>
          <a:lstStyle/>
          <a:p>
            <a:fld id="{C17A5886-F1EC-4A37-9934-51C959F0825D}" type="slidenum">
              <a:rPr lang="en-ZA" sz="1600" b="1" smtClean="0">
                <a:latin typeface="Arial Black" panose="020B0A04020102020204" pitchFamily="34" charset="0"/>
              </a:rPr>
              <a:pPr/>
              <a:t>15</a:t>
            </a:fld>
            <a:endParaRPr lang="en-ZA" sz="1600" b="1" dirty="0">
              <a:latin typeface="Arial Black" panose="020B0A04020102020204" pitchFamily="34" charset="0"/>
            </a:endParaRPr>
          </a:p>
        </p:txBody>
      </p:sp>
      <p:pic>
        <p:nvPicPr>
          <p:cNvPr id="9" name="Picture 8" descr="F:\March 2016\March Plenary\Def Service Commision Logo - Heraldry.jpg"/>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0583611" y="359908"/>
            <a:ext cx="894080" cy="948055"/>
          </a:xfrm>
          <a:prstGeom prst="rect">
            <a:avLst/>
          </a:prstGeom>
          <a:noFill/>
          <a:ln>
            <a:noFill/>
          </a:ln>
        </p:spPr>
      </p:pic>
      <p:pic>
        <p:nvPicPr>
          <p:cNvPr id="10" name="Picture 9" descr="F:\March 2016\March Plenary\Def Service Commision Logo - Heraldry.jpg"/>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982415" y="373459"/>
            <a:ext cx="894080" cy="948055"/>
          </a:xfrm>
          <a:prstGeom prst="rect">
            <a:avLst/>
          </a:prstGeom>
          <a:noFill/>
          <a:ln>
            <a:noFill/>
          </a:ln>
        </p:spPr>
      </p:pic>
      <p:sp>
        <p:nvSpPr>
          <p:cNvPr id="11" name="Footer Placeholder 6"/>
          <p:cNvSpPr>
            <a:spLocks noGrp="1"/>
          </p:cNvSpPr>
          <p:nvPr>
            <p:ph type="ftr" sz="quarter" idx="11"/>
          </p:nvPr>
        </p:nvSpPr>
        <p:spPr>
          <a:xfrm>
            <a:off x="4038599" y="6356350"/>
            <a:ext cx="4571999" cy="365125"/>
          </a:xfrm>
        </p:spPr>
        <p:txBody>
          <a:bodyPr/>
          <a:lstStyle/>
          <a:p>
            <a:r>
              <a:rPr lang="en-ZA" sz="1600" b="1" dirty="0" smtClean="0">
                <a:latin typeface="Arial Black" panose="020B0A04020102020204" pitchFamily="34" charset="0"/>
              </a:rPr>
              <a:t>Defence Force Service Commission</a:t>
            </a:r>
            <a:endParaRPr lang="en-ZA" sz="1600" b="1" dirty="0">
              <a:latin typeface="Arial Black" panose="020B0A04020102020204" pitchFamily="34" charset="0"/>
            </a:endParaRPr>
          </a:p>
        </p:txBody>
      </p:sp>
      <p:sp>
        <p:nvSpPr>
          <p:cNvPr id="12" name="Date Placeholder 5"/>
          <p:cNvSpPr>
            <a:spLocks noGrp="1"/>
          </p:cNvSpPr>
          <p:nvPr>
            <p:ph type="dt" sz="half" idx="10"/>
          </p:nvPr>
        </p:nvSpPr>
        <p:spPr>
          <a:xfrm>
            <a:off x="838200" y="6356350"/>
            <a:ext cx="2743200" cy="365125"/>
          </a:xfrm>
        </p:spPr>
        <p:txBody>
          <a:bodyPr/>
          <a:lstStyle/>
          <a:p>
            <a:fld id="{10C69D42-1C44-4FB2-A2E7-BDEE73BA0D7C}" type="datetime1">
              <a:rPr lang="en-ZA" sz="1600" b="1" smtClean="0">
                <a:latin typeface="Arial Black" panose="020B0A04020102020204" pitchFamily="34" charset="0"/>
              </a:rPr>
              <a:pPr/>
              <a:t>2021/11/12</a:t>
            </a:fld>
            <a:endParaRPr lang="en-ZA" sz="1600" b="1" dirty="0">
              <a:latin typeface="Arial Black" panose="020B0A04020102020204" pitchFamily="34" charset="0"/>
            </a:endParaRPr>
          </a:p>
        </p:txBody>
      </p:sp>
    </p:spTree>
    <p:extLst>
      <p:ext uri="{BB962C8B-B14F-4D97-AF65-F5344CB8AC3E}">
        <p14:creationId xmlns:p14="http://schemas.microsoft.com/office/powerpoint/2010/main" xmlns="" val="53975903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10490" y="138546"/>
            <a:ext cx="10758055" cy="1360470"/>
          </a:xfrm>
          <a:solidFill>
            <a:schemeClr val="accent1">
              <a:lumMod val="20000"/>
              <a:lumOff val="80000"/>
            </a:schemeClr>
          </a:solidFill>
        </p:spPr>
        <p:txBody>
          <a:bodyPr>
            <a:normAutofit/>
          </a:bodyPr>
          <a:lstStyle/>
          <a:p>
            <a:pPr algn="ctr"/>
            <a:r>
              <a:rPr lang="en-ZA" sz="3600" b="1" dirty="0" smtClean="0">
                <a:latin typeface="Arial" panose="020B0604020202020204" pitchFamily="34" charset="0"/>
                <a:cs typeface="Arial" panose="020B0604020202020204" pitchFamily="34" charset="0"/>
              </a:rPr>
              <a:t> Annual Activity Report and Financial Statements FY2020/21 </a:t>
            </a:r>
            <a:endParaRPr lang="en-ZA" sz="3600" b="1" dirty="0">
              <a:latin typeface="Arial" panose="020B0604020202020204" pitchFamily="34" charset="0"/>
              <a:cs typeface="Arial" panose="020B0604020202020204" pitchFamily="34" charset="0"/>
            </a:endParaRPr>
          </a:p>
        </p:txBody>
      </p:sp>
      <p:sp>
        <p:nvSpPr>
          <p:cNvPr id="5" name="Content Placeholder 4"/>
          <p:cNvSpPr>
            <a:spLocks noGrp="1"/>
          </p:cNvSpPr>
          <p:nvPr>
            <p:ph idx="1"/>
          </p:nvPr>
        </p:nvSpPr>
        <p:spPr>
          <a:xfrm>
            <a:off x="838199" y="1508300"/>
            <a:ext cx="10730345" cy="4716654"/>
          </a:xfrm>
        </p:spPr>
        <p:txBody>
          <a:bodyPr>
            <a:noAutofit/>
          </a:bodyPr>
          <a:lstStyle/>
          <a:p>
            <a:pPr marL="0" indent="0" algn="just">
              <a:lnSpc>
                <a:spcPct val="100000"/>
              </a:lnSpc>
              <a:spcBef>
                <a:spcPts val="0"/>
              </a:spcBef>
              <a:spcAft>
                <a:spcPts val="600"/>
              </a:spcAft>
              <a:buNone/>
            </a:pPr>
            <a:r>
              <a:rPr lang="en-US" sz="2200" b="1" u="sng" dirty="0" smtClean="0">
                <a:solidFill>
                  <a:schemeClr val="accent1">
                    <a:lumMod val="75000"/>
                  </a:schemeClr>
                </a:solidFill>
                <a:latin typeface="Arial" panose="020B0604020202020204" pitchFamily="34" charset="0"/>
                <a:cs typeface="Arial" panose="020B0604020202020204" pitchFamily="34" charset="0"/>
              </a:rPr>
              <a:t>Part B:  PERFORMANCE INFORMATION</a:t>
            </a:r>
            <a:r>
              <a:rPr lang="en-US" sz="2200" b="1" dirty="0" smtClean="0">
                <a:latin typeface="Arial" panose="020B0604020202020204" pitchFamily="34" charset="0"/>
                <a:cs typeface="Arial" panose="020B0604020202020204" pitchFamily="34" charset="0"/>
              </a:rPr>
              <a:t>:  </a:t>
            </a:r>
          </a:p>
          <a:p>
            <a:pPr marL="0" indent="0" algn="just">
              <a:lnSpc>
                <a:spcPct val="100000"/>
              </a:lnSpc>
              <a:spcBef>
                <a:spcPts val="0"/>
              </a:spcBef>
              <a:spcAft>
                <a:spcPts val="600"/>
              </a:spcAft>
              <a:buNone/>
            </a:pPr>
            <a:r>
              <a:rPr lang="en-US" sz="2200" b="1" dirty="0" smtClean="0">
                <a:solidFill>
                  <a:srgbClr val="FF0000"/>
                </a:solidFill>
                <a:latin typeface="Arial" panose="020B0604020202020204" pitchFamily="34" charset="0"/>
                <a:cs typeface="Arial" panose="020B0604020202020204" pitchFamily="34" charset="0"/>
              </a:rPr>
              <a:t>2.  Non-Financial Performance Information (continues)</a:t>
            </a:r>
          </a:p>
          <a:p>
            <a:pPr marL="0" indent="0" algn="just">
              <a:lnSpc>
                <a:spcPct val="100000"/>
              </a:lnSpc>
              <a:spcBef>
                <a:spcPts val="0"/>
              </a:spcBef>
              <a:spcAft>
                <a:spcPts val="600"/>
              </a:spcAft>
              <a:buNone/>
            </a:pPr>
            <a:r>
              <a:rPr lang="en-US" sz="2200" b="1" dirty="0" smtClean="0">
                <a:latin typeface="Arial" panose="020B0604020202020204" pitchFamily="34" charset="0"/>
                <a:cs typeface="Arial" panose="020B0604020202020204" pitchFamily="34" charset="0"/>
              </a:rPr>
              <a:t>(d) </a:t>
            </a:r>
            <a:r>
              <a:rPr lang="en-US" sz="2200" b="1" u="sng" dirty="0">
                <a:latin typeface="Arial" panose="020B0604020202020204" pitchFamily="34" charset="0"/>
                <a:cs typeface="Arial" panose="020B0604020202020204" pitchFamily="34" charset="0"/>
              </a:rPr>
              <a:t>Performance status of the DFSC (continue</a:t>
            </a:r>
            <a:r>
              <a:rPr lang="en-US" sz="2200" b="1" u="sng" dirty="0" smtClean="0">
                <a:latin typeface="Arial" panose="020B0604020202020204" pitchFamily="34" charset="0"/>
                <a:cs typeface="Arial" panose="020B0604020202020204" pitchFamily="34" charset="0"/>
              </a:rPr>
              <a:t>)</a:t>
            </a:r>
            <a:r>
              <a:rPr lang="en-US" sz="2200" b="1" dirty="0" smtClean="0">
                <a:latin typeface="Arial" panose="020B0604020202020204" pitchFamily="34" charset="0"/>
                <a:cs typeface="Arial" panose="020B0604020202020204" pitchFamily="34" charset="0"/>
              </a:rPr>
              <a:t>:  </a:t>
            </a:r>
            <a:r>
              <a:rPr lang="en-ZA" sz="2200" b="1" dirty="0" smtClean="0">
                <a:latin typeface="Arial" panose="020B0604020202020204" pitchFamily="34" charset="0"/>
                <a:cs typeface="Arial" panose="020B0604020202020204" pitchFamily="34" charset="0"/>
              </a:rPr>
              <a:t>(</a:t>
            </a:r>
            <a:r>
              <a:rPr lang="en-ZA" sz="2200" b="1" dirty="0">
                <a:latin typeface="Arial" panose="020B0604020202020204" pitchFamily="34" charset="0"/>
                <a:cs typeface="Arial" panose="020B0604020202020204" pitchFamily="34" charset="0"/>
              </a:rPr>
              <a:t>page </a:t>
            </a:r>
            <a:r>
              <a:rPr lang="en-ZA" sz="2200" b="1" dirty="0" smtClean="0">
                <a:latin typeface="Arial" panose="020B0604020202020204" pitchFamily="34" charset="0"/>
                <a:cs typeface="Arial" panose="020B0604020202020204" pitchFamily="34" charset="0"/>
              </a:rPr>
              <a:t>42:  AAR FY2020/21)</a:t>
            </a:r>
            <a:endParaRPr lang="en-ZA" sz="2200" b="1" u="sng" dirty="0">
              <a:latin typeface="Arial" panose="020B0604020202020204" pitchFamily="34" charset="0"/>
              <a:cs typeface="Arial" panose="020B0604020202020204" pitchFamily="34" charset="0"/>
            </a:endParaRPr>
          </a:p>
          <a:p>
            <a:pPr marL="0" indent="0" algn="just">
              <a:lnSpc>
                <a:spcPct val="100000"/>
              </a:lnSpc>
              <a:spcBef>
                <a:spcPts val="0"/>
              </a:spcBef>
              <a:spcAft>
                <a:spcPts val="600"/>
              </a:spcAft>
              <a:buNone/>
            </a:pPr>
            <a:endParaRPr lang="en-ZA" sz="2200" b="1" u="sng" dirty="0" smtClean="0">
              <a:latin typeface="Arial" panose="020B0604020202020204" pitchFamily="34" charset="0"/>
              <a:cs typeface="Arial" panose="020B0604020202020204" pitchFamily="34" charset="0"/>
            </a:endParaRPr>
          </a:p>
          <a:p>
            <a:pPr marL="0" indent="0" algn="just">
              <a:lnSpc>
                <a:spcPct val="100000"/>
              </a:lnSpc>
              <a:spcBef>
                <a:spcPts val="0"/>
              </a:spcBef>
              <a:spcAft>
                <a:spcPts val="600"/>
              </a:spcAft>
              <a:buNone/>
            </a:pPr>
            <a:r>
              <a:rPr lang="en-ZA" sz="2200" b="1" dirty="0">
                <a:latin typeface="Arial" panose="020B0604020202020204" pitchFamily="34" charset="0"/>
                <a:cs typeface="Arial" panose="020B0604020202020204" pitchFamily="34" charset="0"/>
              </a:rPr>
              <a:t>On its </a:t>
            </a:r>
            <a:r>
              <a:rPr lang="en-ZA" sz="2200" b="1" dirty="0" smtClean="0">
                <a:latin typeface="Arial" panose="020B0604020202020204" pitchFamily="34" charset="0"/>
                <a:cs typeface="Arial" panose="020B0604020202020204" pitchFamily="34" charset="0"/>
              </a:rPr>
              <a:t>third Strategic </a:t>
            </a:r>
            <a:r>
              <a:rPr lang="en-ZA" sz="2200" b="1" dirty="0">
                <a:latin typeface="Arial" panose="020B0604020202020204" pitchFamily="34" charset="0"/>
                <a:cs typeface="Arial" panose="020B0604020202020204" pitchFamily="34" charset="0"/>
              </a:rPr>
              <a:t>Output as per the Defence Amendment Act stating that the Commission must </a:t>
            </a:r>
            <a:r>
              <a:rPr lang="en-ZA" sz="2200" b="1" dirty="0" smtClean="0">
                <a:latin typeface="Arial" panose="020B0604020202020204" pitchFamily="34" charset="0"/>
                <a:cs typeface="Arial" panose="020B0604020202020204" pitchFamily="34" charset="0"/>
              </a:rPr>
              <a:t>… </a:t>
            </a:r>
            <a:r>
              <a:rPr lang="en-ZA" sz="2200" b="1" i="1" dirty="0" smtClean="0">
                <a:latin typeface="Arial" panose="020B0604020202020204" pitchFamily="34" charset="0"/>
                <a:cs typeface="Arial" panose="020B0604020202020204" pitchFamily="34" charset="0"/>
              </a:rPr>
              <a:t>“Make recommendations to the Minister on policies in respect of conditions of service”, </a:t>
            </a:r>
            <a:r>
              <a:rPr lang="en-ZA" sz="2200" b="1" dirty="0" smtClean="0">
                <a:latin typeface="Arial" panose="020B0604020202020204" pitchFamily="34" charset="0"/>
                <a:cs typeface="Arial" panose="020B0604020202020204" pitchFamily="34" charset="0"/>
              </a:rPr>
              <a:t>the DFSC submitted six reports with findings and recommendations to the Minister.  </a:t>
            </a:r>
          </a:p>
          <a:p>
            <a:pPr marL="0" indent="0" algn="just">
              <a:lnSpc>
                <a:spcPct val="100000"/>
              </a:lnSpc>
              <a:spcBef>
                <a:spcPts val="0"/>
              </a:spcBef>
              <a:spcAft>
                <a:spcPts val="600"/>
              </a:spcAft>
              <a:buNone/>
            </a:pPr>
            <a:endParaRPr lang="en-ZA" sz="2200" b="1" dirty="0" smtClean="0">
              <a:latin typeface="Arial" panose="020B0604020202020204" pitchFamily="34" charset="0"/>
              <a:cs typeface="Arial" panose="020B0604020202020204" pitchFamily="34" charset="0"/>
            </a:endParaRPr>
          </a:p>
          <a:p>
            <a:pPr algn="just">
              <a:lnSpc>
                <a:spcPct val="100000"/>
              </a:lnSpc>
              <a:spcBef>
                <a:spcPts val="0"/>
              </a:spcBef>
              <a:spcAft>
                <a:spcPts val="600"/>
              </a:spcAft>
              <a:buFont typeface="Wingdings" panose="05000000000000000000" pitchFamily="2" charset="2"/>
              <a:buChar char="v"/>
            </a:pPr>
            <a:endParaRPr lang="en-ZA" sz="2200" b="1" dirty="0" smtClean="0">
              <a:latin typeface="Arial" panose="020B0604020202020204" pitchFamily="34" charset="0"/>
              <a:cs typeface="Arial" panose="020B0604020202020204" pitchFamily="34" charset="0"/>
            </a:endParaRPr>
          </a:p>
        </p:txBody>
      </p:sp>
      <p:sp>
        <p:nvSpPr>
          <p:cNvPr id="8" name="Slide Number Placeholder 7"/>
          <p:cNvSpPr>
            <a:spLocks noGrp="1"/>
          </p:cNvSpPr>
          <p:nvPr>
            <p:ph type="sldNum" sz="quarter" idx="12"/>
          </p:nvPr>
        </p:nvSpPr>
        <p:spPr/>
        <p:txBody>
          <a:bodyPr/>
          <a:lstStyle/>
          <a:p>
            <a:fld id="{C17A5886-F1EC-4A37-9934-51C959F0825D}" type="slidenum">
              <a:rPr lang="en-ZA" sz="1600" b="1" smtClean="0">
                <a:latin typeface="Arial Black" panose="020B0A04020102020204" pitchFamily="34" charset="0"/>
              </a:rPr>
              <a:pPr/>
              <a:t>16</a:t>
            </a:fld>
            <a:endParaRPr lang="en-ZA" sz="1600" b="1" dirty="0">
              <a:latin typeface="Arial Black" panose="020B0A04020102020204" pitchFamily="34" charset="0"/>
            </a:endParaRPr>
          </a:p>
        </p:txBody>
      </p:sp>
      <p:pic>
        <p:nvPicPr>
          <p:cNvPr id="9" name="Picture 8" descr="F:\March 2016\March Plenary\Def Service Commision Logo - Heraldry.jpg"/>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0583611" y="359908"/>
            <a:ext cx="894080" cy="948055"/>
          </a:xfrm>
          <a:prstGeom prst="rect">
            <a:avLst/>
          </a:prstGeom>
          <a:noFill/>
          <a:ln>
            <a:noFill/>
          </a:ln>
        </p:spPr>
      </p:pic>
      <p:pic>
        <p:nvPicPr>
          <p:cNvPr id="10" name="Picture 9" descr="F:\March 2016\March Plenary\Def Service Commision Logo - Heraldry.jpg"/>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982415" y="373459"/>
            <a:ext cx="894080" cy="948055"/>
          </a:xfrm>
          <a:prstGeom prst="rect">
            <a:avLst/>
          </a:prstGeom>
          <a:noFill/>
          <a:ln>
            <a:noFill/>
          </a:ln>
        </p:spPr>
      </p:pic>
      <p:sp>
        <p:nvSpPr>
          <p:cNvPr id="11" name="Footer Placeholder 6"/>
          <p:cNvSpPr>
            <a:spLocks noGrp="1"/>
          </p:cNvSpPr>
          <p:nvPr>
            <p:ph type="ftr" sz="quarter" idx="11"/>
          </p:nvPr>
        </p:nvSpPr>
        <p:spPr>
          <a:xfrm>
            <a:off x="4038599" y="6356350"/>
            <a:ext cx="4571999" cy="365125"/>
          </a:xfrm>
        </p:spPr>
        <p:txBody>
          <a:bodyPr/>
          <a:lstStyle/>
          <a:p>
            <a:r>
              <a:rPr lang="en-ZA" sz="1600" b="1" dirty="0" smtClean="0">
                <a:latin typeface="Arial Black" panose="020B0A04020102020204" pitchFamily="34" charset="0"/>
              </a:rPr>
              <a:t>Defence Force Service Commission</a:t>
            </a:r>
            <a:endParaRPr lang="en-ZA" sz="1600" b="1" dirty="0">
              <a:latin typeface="Arial Black" panose="020B0A04020102020204" pitchFamily="34" charset="0"/>
            </a:endParaRPr>
          </a:p>
        </p:txBody>
      </p:sp>
      <p:sp>
        <p:nvSpPr>
          <p:cNvPr id="12" name="Date Placeholder 5"/>
          <p:cNvSpPr>
            <a:spLocks noGrp="1"/>
          </p:cNvSpPr>
          <p:nvPr>
            <p:ph type="dt" sz="half" idx="10"/>
          </p:nvPr>
        </p:nvSpPr>
        <p:spPr>
          <a:xfrm>
            <a:off x="838200" y="6356350"/>
            <a:ext cx="2743200" cy="365125"/>
          </a:xfrm>
        </p:spPr>
        <p:txBody>
          <a:bodyPr/>
          <a:lstStyle/>
          <a:p>
            <a:fld id="{10C69D42-1C44-4FB2-A2E7-BDEE73BA0D7C}" type="datetime1">
              <a:rPr lang="en-ZA" sz="1600" b="1" smtClean="0">
                <a:latin typeface="Arial Black" panose="020B0A04020102020204" pitchFamily="34" charset="0"/>
              </a:rPr>
              <a:pPr/>
              <a:t>2021/11/12</a:t>
            </a:fld>
            <a:endParaRPr lang="en-ZA" sz="1600" b="1" dirty="0">
              <a:latin typeface="Arial Black" panose="020B0A04020102020204" pitchFamily="34" charset="0"/>
            </a:endParaRPr>
          </a:p>
        </p:txBody>
      </p:sp>
    </p:spTree>
    <p:extLst>
      <p:ext uri="{BB962C8B-B14F-4D97-AF65-F5344CB8AC3E}">
        <p14:creationId xmlns:p14="http://schemas.microsoft.com/office/powerpoint/2010/main" xmlns="" val="120776947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10490" y="138546"/>
            <a:ext cx="10758055" cy="1360470"/>
          </a:xfrm>
          <a:solidFill>
            <a:schemeClr val="accent1">
              <a:lumMod val="20000"/>
              <a:lumOff val="80000"/>
            </a:schemeClr>
          </a:solidFill>
        </p:spPr>
        <p:txBody>
          <a:bodyPr>
            <a:normAutofit/>
          </a:bodyPr>
          <a:lstStyle/>
          <a:p>
            <a:pPr algn="ctr"/>
            <a:r>
              <a:rPr lang="en-ZA" sz="3600" b="1" dirty="0" smtClean="0">
                <a:latin typeface="Arial" panose="020B0604020202020204" pitchFamily="34" charset="0"/>
                <a:cs typeface="Arial" panose="020B0604020202020204" pitchFamily="34" charset="0"/>
              </a:rPr>
              <a:t> Annual Activity Report and Financial Statements FY2020/21 </a:t>
            </a:r>
            <a:endParaRPr lang="en-ZA" sz="3600" b="1" dirty="0">
              <a:latin typeface="Arial" panose="020B0604020202020204" pitchFamily="34" charset="0"/>
              <a:cs typeface="Arial" panose="020B0604020202020204" pitchFamily="34" charset="0"/>
            </a:endParaRPr>
          </a:p>
        </p:txBody>
      </p:sp>
      <p:sp>
        <p:nvSpPr>
          <p:cNvPr id="5" name="Content Placeholder 4"/>
          <p:cNvSpPr>
            <a:spLocks noGrp="1"/>
          </p:cNvSpPr>
          <p:nvPr>
            <p:ph idx="1"/>
          </p:nvPr>
        </p:nvSpPr>
        <p:spPr>
          <a:xfrm>
            <a:off x="838199" y="1508300"/>
            <a:ext cx="10730345" cy="4716654"/>
          </a:xfrm>
        </p:spPr>
        <p:txBody>
          <a:bodyPr>
            <a:noAutofit/>
          </a:bodyPr>
          <a:lstStyle/>
          <a:p>
            <a:pPr marL="0" indent="0" algn="just">
              <a:lnSpc>
                <a:spcPct val="100000"/>
              </a:lnSpc>
              <a:spcBef>
                <a:spcPts val="0"/>
              </a:spcBef>
              <a:spcAft>
                <a:spcPts val="600"/>
              </a:spcAft>
              <a:buNone/>
            </a:pPr>
            <a:r>
              <a:rPr lang="en-US" sz="2200" b="1" u="sng" dirty="0" smtClean="0">
                <a:solidFill>
                  <a:schemeClr val="accent1">
                    <a:lumMod val="75000"/>
                  </a:schemeClr>
                </a:solidFill>
                <a:latin typeface="Arial" panose="020B0604020202020204" pitchFamily="34" charset="0"/>
                <a:cs typeface="Arial" panose="020B0604020202020204" pitchFamily="34" charset="0"/>
              </a:rPr>
              <a:t>Part B:  PERFORMANCE INFORMATION</a:t>
            </a:r>
            <a:r>
              <a:rPr lang="en-US" sz="2200" b="1" dirty="0" smtClean="0">
                <a:latin typeface="Arial" panose="020B0604020202020204" pitchFamily="34" charset="0"/>
                <a:cs typeface="Arial" panose="020B0604020202020204" pitchFamily="34" charset="0"/>
              </a:rPr>
              <a:t>:  </a:t>
            </a:r>
          </a:p>
          <a:p>
            <a:pPr marL="0" indent="0" algn="just">
              <a:lnSpc>
                <a:spcPct val="100000"/>
              </a:lnSpc>
              <a:spcBef>
                <a:spcPts val="0"/>
              </a:spcBef>
              <a:spcAft>
                <a:spcPts val="600"/>
              </a:spcAft>
              <a:buNone/>
            </a:pPr>
            <a:r>
              <a:rPr lang="en-US" sz="2200" b="1" dirty="0" smtClean="0">
                <a:solidFill>
                  <a:srgbClr val="FF0000"/>
                </a:solidFill>
                <a:latin typeface="Arial" panose="020B0604020202020204" pitchFamily="34" charset="0"/>
                <a:cs typeface="Arial" panose="020B0604020202020204" pitchFamily="34" charset="0"/>
              </a:rPr>
              <a:t>2.  Non-Financial Performance Information (continues)</a:t>
            </a:r>
          </a:p>
          <a:p>
            <a:pPr marL="0" indent="0" algn="just">
              <a:lnSpc>
                <a:spcPct val="100000"/>
              </a:lnSpc>
              <a:spcBef>
                <a:spcPts val="0"/>
              </a:spcBef>
              <a:spcAft>
                <a:spcPts val="600"/>
              </a:spcAft>
              <a:buNone/>
            </a:pPr>
            <a:r>
              <a:rPr lang="en-US" sz="2200" b="1" dirty="0" smtClean="0">
                <a:latin typeface="Arial" panose="020B0604020202020204" pitchFamily="34" charset="0"/>
                <a:cs typeface="Arial" panose="020B0604020202020204" pitchFamily="34" charset="0"/>
              </a:rPr>
              <a:t>(d) </a:t>
            </a:r>
            <a:r>
              <a:rPr lang="en-US" sz="2200" b="1" u="sng" dirty="0">
                <a:latin typeface="Arial" panose="020B0604020202020204" pitchFamily="34" charset="0"/>
                <a:cs typeface="Arial" panose="020B0604020202020204" pitchFamily="34" charset="0"/>
              </a:rPr>
              <a:t>Performance status of the DFSC (continue</a:t>
            </a:r>
            <a:r>
              <a:rPr lang="en-US" sz="2200" b="1" u="sng" dirty="0" smtClean="0">
                <a:latin typeface="Arial" panose="020B0604020202020204" pitchFamily="34" charset="0"/>
                <a:cs typeface="Arial" panose="020B0604020202020204" pitchFamily="34" charset="0"/>
              </a:rPr>
              <a:t>)</a:t>
            </a:r>
          </a:p>
          <a:p>
            <a:pPr marL="0" indent="0" algn="just">
              <a:lnSpc>
                <a:spcPct val="100000"/>
              </a:lnSpc>
              <a:spcBef>
                <a:spcPts val="0"/>
              </a:spcBef>
              <a:spcAft>
                <a:spcPts val="600"/>
              </a:spcAft>
              <a:buNone/>
            </a:pPr>
            <a:endParaRPr lang="en-ZA" sz="2200" b="1" u="sng" dirty="0" smtClean="0">
              <a:latin typeface="Arial" panose="020B0604020202020204" pitchFamily="34" charset="0"/>
              <a:cs typeface="Arial" panose="020B0604020202020204" pitchFamily="34" charset="0"/>
            </a:endParaRPr>
          </a:p>
          <a:p>
            <a:pPr marL="546100" indent="-546100" algn="just">
              <a:lnSpc>
                <a:spcPct val="100000"/>
              </a:lnSpc>
              <a:spcBef>
                <a:spcPts val="0"/>
              </a:spcBef>
              <a:spcAft>
                <a:spcPts val="600"/>
              </a:spcAft>
              <a:buFont typeface="Wingdings" panose="05000000000000000000" pitchFamily="2" charset="2"/>
              <a:buChar char="v"/>
            </a:pPr>
            <a:r>
              <a:rPr lang="en-ZA" sz="2200" b="1" dirty="0">
                <a:latin typeface="Arial" panose="020B0604020202020204" pitchFamily="34" charset="0"/>
                <a:cs typeface="Arial" panose="020B0604020202020204" pitchFamily="34" charset="0"/>
              </a:rPr>
              <a:t>Four follow-up visit reports on 1 Military Hospital; 2 Military Hospital; Air Force College and Operation CORONA Bases</a:t>
            </a:r>
            <a:r>
              <a:rPr lang="en-ZA" sz="2200" b="1" dirty="0" smtClean="0">
                <a:latin typeface="Arial" panose="020B0604020202020204" pitchFamily="34" charset="0"/>
                <a:cs typeface="Arial" panose="020B0604020202020204" pitchFamily="34" charset="0"/>
              </a:rPr>
              <a:t>;</a:t>
            </a:r>
          </a:p>
          <a:p>
            <a:pPr marL="546100" indent="-546100" algn="just">
              <a:lnSpc>
                <a:spcPct val="100000"/>
              </a:lnSpc>
              <a:spcBef>
                <a:spcPts val="0"/>
              </a:spcBef>
              <a:spcAft>
                <a:spcPts val="600"/>
              </a:spcAft>
              <a:buFont typeface="Wingdings" panose="05000000000000000000" pitchFamily="2" charset="2"/>
              <a:buChar char="v"/>
            </a:pPr>
            <a:endParaRPr lang="en-ZA" sz="2200" b="1" dirty="0">
              <a:latin typeface="Arial" panose="020B0604020202020204" pitchFamily="34" charset="0"/>
              <a:cs typeface="Arial" panose="020B0604020202020204" pitchFamily="34" charset="0"/>
            </a:endParaRPr>
          </a:p>
          <a:p>
            <a:pPr marL="546100" indent="-546100" algn="just">
              <a:lnSpc>
                <a:spcPct val="100000"/>
              </a:lnSpc>
              <a:spcBef>
                <a:spcPts val="0"/>
              </a:spcBef>
              <a:spcAft>
                <a:spcPts val="600"/>
              </a:spcAft>
              <a:buFont typeface="Wingdings" panose="05000000000000000000" pitchFamily="2" charset="2"/>
              <a:buChar char="v"/>
            </a:pPr>
            <a:r>
              <a:rPr lang="en-ZA" sz="2200" b="1" dirty="0">
                <a:latin typeface="Arial" panose="020B0604020202020204" pitchFamily="34" charset="0"/>
                <a:cs typeface="Arial" panose="020B0604020202020204" pitchFamily="34" charset="0"/>
              </a:rPr>
              <a:t>A report on the Intensive Care Unit at 2 Military Hospital, and a </a:t>
            </a:r>
            <a:endParaRPr lang="en-ZA" sz="2200" b="1" dirty="0" smtClean="0">
              <a:latin typeface="Arial" panose="020B0604020202020204" pitchFamily="34" charset="0"/>
              <a:cs typeface="Arial" panose="020B0604020202020204" pitchFamily="34" charset="0"/>
            </a:endParaRPr>
          </a:p>
          <a:p>
            <a:pPr marL="546100" indent="-546100" algn="just">
              <a:lnSpc>
                <a:spcPct val="100000"/>
              </a:lnSpc>
              <a:spcBef>
                <a:spcPts val="0"/>
              </a:spcBef>
              <a:spcAft>
                <a:spcPts val="600"/>
              </a:spcAft>
              <a:buFont typeface="Wingdings" panose="05000000000000000000" pitchFamily="2" charset="2"/>
              <a:buChar char="v"/>
            </a:pPr>
            <a:endParaRPr lang="en-ZA" sz="2200" b="1" dirty="0">
              <a:latin typeface="Arial" panose="020B0604020202020204" pitchFamily="34" charset="0"/>
              <a:cs typeface="Arial" panose="020B0604020202020204" pitchFamily="34" charset="0"/>
            </a:endParaRPr>
          </a:p>
          <a:p>
            <a:pPr marL="546100" indent="-546100" algn="just">
              <a:lnSpc>
                <a:spcPct val="100000"/>
              </a:lnSpc>
              <a:spcBef>
                <a:spcPts val="0"/>
              </a:spcBef>
              <a:spcAft>
                <a:spcPts val="600"/>
              </a:spcAft>
              <a:buFont typeface="Wingdings" panose="05000000000000000000" pitchFamily="2" charset="2"/>
              <a:buChar char="v"/>
            </a:pPr>
            <a:r>
              <a:rPr lang="en-ZA" sz="2200" b="1" dirty="0">
                <a:latin typeface="Arial" panose="020B0604020202020204" pitchFamily="34" charset="0"/>
                <a:cs typeface="Arial" panose="020B0604020202020204" pitchFamily="34" charset="0"/>
              </a:rPr>
              <a:t>A consolidated report on the three Military Hospitals. </a:t>
            </a:r>
          </a:p>
          <a:p>
            <a:pPr algn="just">
              <a:lnSpc>
                <a:spcPct val="100000"/>
              </a:lnSpc>
              <a:spcBef>
                <a:spcPts val="0"/>
              </a:spcBef>
              <a:spcAft>
                <a:spcPts val="600"/>
              </a:spcAft>
              <a:buFont typeface="Wingdings" panose="05000000000000000000" pitchFamily="2" charset="2"/>
              <a:buChar char="v"/>
            </a:pPr>
            <a:endParaRPr lang="en-ZA" sz="2200" b="1" dirty="0" smtClean="0">
              <a:latin typeface="Arial" panose="020B0604020202020204" pitchFamily="34" charset="0"/>
              <a:cs typeface="Arial" panose="020B0604020202020204" pitchFamily="34" charset="0"/>
            </a:endParaRPr>
          </a:p>
        </p:txBody>
      </p:sp>
      <p:sp>
        <p:nvSpPr>
          <p:cNvPr id="8" name="Slide Number Placeholder 7"/>
          <p:cNvSpPr>
            <a:spLocks noGrp="1"/>
          </p:cNvSpPr>
          <p:nvPr>
            <p:ph type="sldNum" sz="quarter" idx="12"/>
          </p:nvPr>
        </p:nvSpPr>
        <p:spPr/>
        <p:txBody>
          <a:bodyPr/>
          <a:lstStyle/>
          <a:p>
            <a:fld id="{C17A5886-F1EC-4A37-9934-51C959F0825D}" type="slidenum">
              <a:rPr lang="en-ZA" sz="1600" b="1" smtClean="0">
                <a:latin typeface="Arial Black" panose="020B0A04020102020204" pitchFamily="34" charset="0"/>
              </a:rPr>
              <a:pPr/>
              <a:t>17</a:t>
            </a:fld>
            <a:endParaRPr lang="en-ZA" sz="1600" b="1" dirty="0">
              <a:latin typeface="Arial Black" panose="020B0A04020102020204" pitchFamily="34" charset="0"/>
            </a:endParaRPr>
          </a:p>
        </p:txBody>
      </p:sp>
      <p:pic>
        <p:nvPicPr>
          <p:cNvPr id="9" name="Picture 8" descr="F:\March 2016\March Plenary\Def Service Commision Logo - Heraldry.jpg"/>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0583611" y="359908"/>
            <a:ext cx="894080" cy="948055"/>
          </a:xfrm>
          <a:prstGeom prst="rect">
            <a:avLst/>
          </a:prstGeom>
          <a:noFill/>
          <a:ln>
            <a:noFill/>
          </a:ln>
        </p:spPr>
      </p:pic>
      <p:pic>
        <p:nvPicPr>
          <p:cNvPr id="10" name="Picture 9" descr="F:\March 2016\March Plenary\Def Service Commision Logo - Heraldry.jpg"/>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982415" y="373459"/>
            <a:ext cx="894080" cy="948055"/>
          </a:xfrm>
          <a:prstGeom prst="rect">
            <a:avLst/>
          </a:prstGeom>
          <a:noFill/>
          <a:ln>
            <a:noFill/>
          </a:ln>
        </p:spPr>
      </p:pic>
      <p:sp>
        <p:nvSpPr>
          <p:cNvPr id="11" name="Footer Placeholder 6"/>
          <p:cNvSpPr>
            <a:spLocks noGrp="1"/>
          </p:cNvSpPr>
          <p:nvPr>
            <p:ph type="ftr" sz="quarter" idx="11"/>
          </p:nvPr>
        </p:nvSpPr>
        <p:spPr>
          <a:xfrm>
            <a:off x="4038599" y="6356350"/>
            <a:ext cx="4571999" cy="365125"/>
          </a:xfrm>
        </p:spPr>
        <p:txBody>
          <a:bodyPr/>
          <a:lstStyle/>
          <a:p>
            <a:r>
              <a:rPr lang="en-ZA" sz="1600" b="1" dirty="0" smtClean="0">
                <a:latin typeface="Arial Black" panose="020B0A04020102020204" pitchFamily="34" charset="0"/>
              </a:rPr>
              <a:t>Defence Force Service Commission</a:t>
            </a:r>
            <a:endParaRPr lang="en-ZA" sz="1600" b="1" dirty="0">
              <a:latin typeface="Arial Black" panose="020B0A04020102020204" pitchFamily="34" charset="0"/>
            </a:endParaRPr>
          </a:p>
        </p:txBody>
      </p:sp>
      <p:sp>
        <p:nvSpPr>
          <p:cNvPr id="12" name="Date Placeholder 5"/>
          <p:cNvSpPr>
            <a:spLocks noGrp="1"/>
          </p:cNvSpPr>
          <p:nvPr>
            <p:ph type="dt" sz="half" idx="10"/>
          </p:nvPr>
        </p:nvSpPr>
        <p:spPr>
          <a:xfrm>
            <a:off x="838200" y="6356350"/>
            <a:ext cx="2743200" cy="365125"/>
          </a:xfrm>
        </p:spPr>
        <p:txBody>
          <a:bodyPr/>
          <a:lstStyle/>
          <a:p>
            <a:fld id="{10C69D42-1C44-4FB2-A2E7-BDEE73BA0D7C}" type="datetime1">
              <a:rPr lang="en-ZA" sz="1600" b="1" smtClean="0">
                <a:latin typeface="Arial Black" panose="020B0A04020102020204" pitchFamily="34" charset="0"/>
              </a:rPr>
              <a:pPr/>
              <a:t>2021/11/12</a:t>
            </a:fld>
            <a:endParaRPr lang="en-ZA" sz="1600" b="1" dirty="0">
              <a:latin typeface="Arial Black" panose="020B0A04020102020204" pitchFamily="34" charset="0"/>
            </a:endParaRPr>
          </a:p>
        </p:txBody>
      </p:sp>
    </p:spTree>
    <p:extLst>
      <p:ext uri="{BB962C8B-B14F-4D97-AF65-F5344CB8AC3E}">
        <p14:creationId xmlns:p14="http://schemas.microsoft.com/office/powerpoint/2010/main" xmlns="" val="117683671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10490" y="138546"/>
            <a:ext cx="10758055" cy="1360470"/>
          </a:xfrm>
          <a:solidFill>
            <a:schemeClr val="accent1">
              <a:lumMod val="20000"/>
              <a:lumOff val="80000"/>
            </a:schemeClr>
          </a:solidFill>
        </p:spPr>
        <p:txBody>
          <a:bodyPr>
            <a:normAutofit/>
          </a:bodyPr>
          <a:lstStyle/>
          <a:p>
            <a:pPr algn="ctr"/>
            <a:r>
              <a:rPr lang="en-ZA" sz="3600" b="1" dirty="0" smtClean="0">
                <a:latin typeface="Arial" panose="020B0604020202020204" pitchFamily="34" charset="0"/>
                <a:cs typeface="Arial" panose="020B0604020202020204" pitchFamily="34" charset="0"/>
              </a:rPr>
              <a:t> Annual Activity Report and Financial Statements FY2020/21 </a:t>
            </a:r>
            <a:endParaRPr lang="en-ZA" sz="3600" b="1" dirty="0">
              <a:latin typeface="Arial" panose="020B0604020202020204" pitchFamily="34" charset="0"/>
              <a:cs typeface="Arial" panose="020B0604020202020204" pitchFamily="34" charset="0"/>
            </a:endParaRPr>
          </a:p>
        </p:txBody>
      </p:sp>
      <p:sp>
        <p:nvSpPr>
          <p:cNvPr id="5" name="Content Placeholder 4"/>
          <p:cNvSpPr>
            <a:spLocks noGrp="1"/>
          </p:cNvSpPr>
          <p:nvPr>
            <p:ph idx="1"/>
          </p:nvPr>
        </p:nvSpPr>
        <p:spPr>
          <a:xfrm>
            <a:off x="838199" y="1508300"/>
            <a:ext cx="10730345" cy="4670547"/>
          </a:xfrm>
        </p:spPr>
        <p:txBody>
          <a:bodyPr>
            <a:noAutofit/>
          </a:bodyPr>
          <a:lstStyle/>
          <a:p>
            <a:pPr marL="0" indent="0" algn="just">
              <a:lnSpc>
                <a:spcPct val="100000"/>
              </a:lnSpc>
              <a:spcBef>
                <a:spcPts val="0"/>
              </a:spcBef>
              <a:spcAft>
                <a:spcPts val="600"/>
              </a:spcAft>
              <a:buNone/>
            </a:pPr>
            <a:r>
              <a:rPr lang="en-US" sz="2200" b="1" u="sng" dirty="0" smtClean="0">
                <a:solidFill>
                  <a:schemeClr val="accent1">
                    <a:lumMod val="75000"/>
                  </a:schemeClr>
                </a:solidFill>
                <a:latin typeface="Arial" panose="020B0604020202020204" pitchFamily="34" charset="0"/>
                <a:cs typeface="Arial" panose="020B0604020202020204" pitchFamily="34" charset="0"/>
              </a:rPr>
              <a:t>Part B:  PERFORMANCE INFORMATION</a:t>
            </a:r>
            <a:r>
              <a:rPr lang="en-US" sz="2200" b="1" dirty="0" smtClean="0">
                <a:latin typeface="Arial" panose="020B0604020202020204" pitchFamily="34" charset="0"/>
                <a:cs typeface="Arial" panose="020B0604020202020204" pitchFamily="34" charset="0"/>
              </a:rPr>
              <a:t>:  </a:t>
            </a:r>
          </a:p>
          <a:p>
            <a:pPr marL="0" indent="0" algn="just">
              <a:lnSpc>
                <a:spcPct val="100000"/>
              </a:lnSpc>
              <a:spcBef>
                <a:spcPts val="0"/>
              </a:spcBef>
              <a:spcAft>
                <a:spcPts val="600"/>
              </a:spcAft>
              <a:buNone/>
            </a:pPr>
            <a:r>
              <a:rPr lang="en-US" sz="2200" b="1" dirty="0" smtClean="0">
                <a:solidFill>
                  <a:srgbClr val="FF0000"/>
                </a:solidFill>
                <a:latin typeface="Arial" panose="020B0604020202020204" pitchFamily="34" charset="0"/>
                <a:cs typeface="Arial" panose="020B0604020202020204" pitchFamily="34" charset="0"/>
              </a:rPr>
              <a:t>2.  Non-Financial Performance Information:</a:t>
            </a:r>
          </a:p>
          <a:p>
            <a:pPr marL="0" indent="0" algn="just">
              <a:lnSpc>
                <a:spcPct val="100000"/>
              </a:lnSpc>
              <a:spcBef>
                <a:spcPts val="0"/>
              </a:spcBef>
              <a:spcAft>
                <a:spcPts val="600"/>
              </a:spcAft>
              <a:buNone/>
            </a:pPr>
            <a:endParaRPr lang="en-ZA" sz="2200" b="1" u="sng" dirty="0" smtClean="0">
              <a:latin typeface="Arial" panose="020B0604020202020204" pitchFamily="34" charset="0"/>
              <a:cs typeface="Arial" panose="020B0604020202020204" pitchFamily="34" charset="0"/>
            </a:endParaRPr>
          </a:p>
          <a:p>
            <a:pPr marL="546100" indent="-546100" algn="just">
              <a:lnSpc>
                <a:spcPct val="100000"/>
              </a:lnSpc>
              <a:spcBef>
                <a:spcPts val="0"/>
              </a:spcBef>
              <a:spcAft>
                <a:spcPts val="600"/>
              </a:spcAft>
              <a:buFont typeface="Wingdings" panose="05000000000000000000" pitchFamily="2" charset="2"/>
              <a:buChar char="v"/>
            </a:pPr>
            <a:r>
              <a:rPr lang="en-ZA" sz="2200" b="1" dirty="0">
                <a:latin typeface="Arial" panose="020B0604020202020204" pitchFamily="34" charset="0"/>
                <a:cs typeface="Arial" panose="020B0604020202020204" pitchFamily="34" charset="0"/>
              </a:rPr>
              <a:t>The Minister acknowledged the receipt of all the reports and indicated that the reports were distributed to either the Secretary for Defence and or the Chief of the South African National Defence Force to investigate the possibility of implementation and to provide feedback to her Office.  </a:t>
            </a:r>
            <a:endParaRPr lang="en-ZA" sz="2200" b="1" dirty="0" smtClean="0">
              <a:latin typeface="Arial" panose="020B0604020202020204" pitchFamily="34" charset="0"/>
              <a:cs typeface="Arial" panose="020B0604020202020204" pitchFamily="34" charset="0"/>
            </a:endParaRPr>
          </a:p>
          <a:p>
            <a:pPr marL="546100" indent="-546100" algn="just">
              <a:lnSpc>
                <a:spcPct val="100000"/>
              </a:lnSpc>
              <a:spcBef>
                <a:spcPts val="0"/>
              </a:spcBef>
              <a:spcAft>
                <a:spcPts val="600"/>
              </a:spcAft>
              <a:buFont typeface="Wingdings" panose="05000000000000000000" pitchFamily="2" charset="2"/>
              <a:buChar char="v"/>
            </a:pPr>
            <a:endParaRPr lang="en-ZA" sz="2200" b="1" dirty="0">
              <a:latin typeface="Arial" panose="020B0604020202020204" pitchFamily="34" charset="0"/>
              <a:cs typeface="Arial" panose="020B0604020202020204" pitchFamily="34" charset="0"/>
            </a:endParaRPr>
          </a:p>
          <a:p>
            <a:pPr marL="546100" indent="-546100" algn="just">
              <a:lnSpc>
                <a:spcPct val="100000"/>
              </a:lnSpc>
              <a:spcBef>
                <a:spcPts val="0"/>
              </a:spcBef>
              <a:spcAft>
                <a:spcPts val="600"/>
              </a:spcAft>
              <a:buFont typeface="Wingdings" panose="05000000000000000000" pitchFamily="2" charset="2"/>
              <a:buChar char="v"/>
            </a:pPr>
            <a:r>
              <a:rPr lang="en-ZA" sz="2200" b="1" dirty="0">
                <a:latin typeface="Arial" panose="020B0604020202020204" pitchFamily="34" charset="0"/>
                <a:cs typeface="Arial" panose="020B0604020202020204" pitchFamily="34" charset="0"/>
              </a:rPr>
              <a:t>The Commission has yet not been provided with any feedback or progress reports to date. </a:t>
            </a:r>
          </a:p>
          <a:p>
            <a:pPr marL="0" indent="0" algn="just">
              <a:lnSpc>
                <a:spcPct val="100000"/>
              </a:lnSpc>
              <a:spcBef>
                <a:spcPts val="0"/>
              </a:spcBef>
              <a:spcAft>
                <a:spcPts val="600"/>
              </a:spcAft>
              <a:buNone/>
            </a:pPr>
            <a:endParaRPr lang="en-ZA" sz="2200" b="1" dirty="0">
              <a:latin typeface="Arial" panose="020B0604020202020204" pitchFamily="34" charset="0"/>
              <a:cs typeface="Arial" panose="020B0604020202020204" pitchFamily="34" charset="0"/>
            </a:endParaRPr>
          </a:p>
        </p:txBody>
      </p:sp>
      <p:sp>
        <p:nvSpPr>
          <p:cNvPr id="8" name="Slide Number Placeholder 7"/>
          <p:cNvSpPr>
            <a:spLocks noGrp="1"/>
          </p:cNvSpPr>
          <p:nvPr>
            <p:ph type="sldNum" sz="quarter" idx="12"/>
          </p:nvPr>
        </p:nvSpPr>
        <p:spPr/>
        <p:txBody>
          <a:bodyPr/>
          <a:lstStyle/>
          <a:p>
            <a:fld id="{C17A5886-F1EC-4A37-9934-51C959F0825D}" type="slidenum">
              <a:rPr lang="en-ZA" sz="1600" b="1" smtClean="0">
                <a:latin typeface="Arial Black" panose="020B0A04020102020204" pitchFamily="34" charset="0"/>
              </a:rPr>
              <a:pPr/>
              <a:t>18</a:t>
            </a:fld>
            <a:endParaRPr lang="en-ZA" sz="1600" b="1" dirty="0">
              <a:latin typeface="Arial Black" panose="020B0A04020102020204" pitchFamily="34" charset="0"/>
            </a:endParaRPr>
          </a:p>
        </p:txBody>
      </p:sp>
      <p:pic>
        <p:nvPicPr>
          <p:cNvPr id="9" name="Picture 8" descr="F:\March 2016\March Plenary\Def Service Commision Logo - Heraldry.jpg"/>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0583611" y="359908"/>
            <a:ext cx="894080" cy="948055"/>
          </a:xfrm>
          <a:prstGeom prst="rect">
            <a:avLst/>
          </a:prstGeom>
          <a:noFill/>
          <a:ln>
            <a:noFill/>
          </a:ln>
        </p:spPr>
      </p:pic>
      <p:pic>
        <p:nvPicPr>
          <p:cNvPr id="10" name="Picture 9" descr="F:\March 2016\March Plenary\Def Service Commision Logo - Heraldry.jpg"/>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982415" y="373459"/>
            <a:ext cx="894080" cy="948055"/>
          </a:xfrm>
          <a:prstGeom prst="rect">
            <a:avLst/>
          </a:prstGeom>
          <a:noFill/>
          <a:ln>
            <a:noFill/>
          </a:ln>
        </p:spPr>
      </p:pic>
      <p:sp>
        <p:nvSpPr>
          <p:cNvPr id="11" name="Footer Placeholder 6"/>
          <p:cNvSpPr>
            <a:spLocks noGrp="1"/>
          </p:cNvSpPr>
          <p:nvPr>
            <p:ph type="ftr" sz="quarter" idx="11"/>
          </p:nvPr>
        </p:nvSpPr>
        <p:spPr>
          <a:xfrm>
            <a:off x="4038599" y="6356350"/>
            <a:ext cx="4571999" cy="365125"/>
          </a:xfrm>
        </p:spPr>
        <p:txBody>
          <a:bodyPr/>
          <a:lstStyle/>
          <a:p>
            <a:r>
              <a:rPr lang="en-ZA" sz="1600" b="1" dirty="0" smtClean="0">
                <a:latin typeface="Arial Black" panose="020B0A04020102020204" pitchFamily="34" charset="0"/>
              </a:rPr>
              <a:t>Defence Force Service Commission</a:t>
            </a:r>
            <a:endParaRPr lang="en-ZA" sz="1600" b="1" dirty="0">
              <a:latin typeface="Arial Black" panose="020B0A04020102020204" pitchFamily="34" charset="0"/>
            </a:endParaRPr>
          </a:p>
        </p:txBody>
      </p:sp>
      <p:sp>
        <p:nvSpPr>
          <p:cNvPr id="12" name="Date Placeholder 5"/>
          <p:cNvSpPr>
            <a:spLocks noGrp="1"/>
          </p:cNvSpPr>
          <p:nvPr>
            <p:ph type="dt" sz="half" idx="10"/>
          </p:nvPr>
        </p:nvSpPr>
        <p:spPr>
          <a:xfrm>
            <a:off x="838200" y="6356350"/>
            <a:ext cx="2743200" cy="365125"/>
          </a:xfrm>
        </p:spPr>
        <p:txBody>
          <a:bodyPr/>
          <a:lstStyle/>
          <a:p>
            <a:fld id="{10C69D42-1C44-4FB2-A2E7-BDEE73BA0D7C}" type="datetime1">
              <a:rPr lang="en-ZA" sz="1600" b="1" smtClean="0">
                <a:latin typeface="Arial Black" panose="020B0A04020102020204" pitchFamily="34" charset="0"/>
              </a:rPr>
              <a:pPr/>
              <a:t>2021/11/12</a:t>
            </a:fld>
            <a:endParaRPr lang="en-ZA" sz="1600" b="1" dirty="0">
              <a:latin typeface="Arial Black" panose="020B0A04020102020204" pitchFamily="34" charset="0"/>
            </a:endParaRPr>
          </a:p>
        </p:txBody>
      </p:sp>
    </p:spTree>
    <p:extLst>
      <p:ext uri="{BB962C8B-B14F-4D97-AF65-F5344CB8AC3E}">
        <p14:creationId xmlns:p14="http://schemas.microsoft.com/office/powerpoint/2010/main" xmlns="" val="399052516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10490" y="138546"/>
            <a:ext cx="10758055" cy="1360470"/>
          </a:xfrm>
          <a:solidFill>
            <a:schemeClr val="accent1">
              <a:lumMod val="20000"/>
              <a:lumOff val="80000"/>
            </a:schemeClr>
          </a:solidFill>
        </p:spPr>
        <p:txBody>
          <a:bodyPr>
            <a:normAutofit/>
          </a:bodyPr>
          <a:lstStyle/>
          <a:p>
            <a:pPr algn="ctr"/>
            <a:r>
              <a:rPr lang="en-ZA" sz="3600" b="1" dirty="0" smtClean="0">
                <a:latin typeface="Arial" panose="020B0604020202020204" pitchFamily="34" charset="0"/>
                <a:cs typeface="Arial" panose="020B0604020202020204" pitchFamily="34" charset="0"/>
              </a:rPr>
              <a:t> Annual Activity Report and Financial Statements FY2020/21  </a:t>
            </a:r>
            <a:endParaRPr lang="en-ZA" sz="3600" b="1" dirty="0">
              <a:latin typeface="Arial" panose="020B0604020202020204" pitchFamily="34" charset="0"/>
              <a:cs typeface="Arial" panose="020B0604020202020204" pitchFamily="34" charset="0"/>
            </a:endParaRPr>
          </a:p>
        </p:txBody>
      </p:sp>
      <p:sp>
        <p:nvSpPr>
          <p:cNvPr id="5" name="Content Placeholder 4"/>
          <p:cNvSpPr>
            <a:spLocks noGrp="1"/>
          </p:cNvSpPr>
          <p:nvPr>
            <p:ph idx="1"/>
          </p:nvPr>
        </p:nvSpPr>
        <p:spPr>
          <a:xfrm>
            <a:off x="838199" y="1508300"/>
            <a:ext cx="10730345" cy="4670547"/>
          </a:xfrm>
        </p:spPr>
        <p:txBody>
          <a:bodyPr>
            <a:noAutofit/>
          </a:bodyPr>
          <a:lstStyle/>
          <a:p>
            <a:pPr marL="0" indent="0" algn="just">
              <a:lnSpc>
                <a:spcPct val="100000"/>
              </a:lnSpc>
              <a:spcBef>
                <a:spcPts val="0"/>
              </a:spcBef>
              <a:spcAft>
                <a:spcPts val="600"/>
              </a:spcAft>
              <a:buNone/>
            </a:pPr>
            <a:r>
              <a:rPr lang="en-US" sz="2200" b="1" u="sng" dirty="0" smtClean="0">
                <a:solidFill>
                  <a:schemeClr val="accent1">
                    <a:lumMod val="75000"/>
                  </a:schemeClr>
                </a:solidFill>
                <a:latin typeface="Arial" panose="020B0604020202020204" pitchFamily="34" charset="0"/>
                <a:cs typeface="Arial" panose="020B0604020202020204" pitchFamily="34" charset="0"/>
              </a:rPr>
              <a:t>Part B:  PERFORMANCE INFORMATION</a:t>
            </a:r>
            <a:r>
              <a:rPr lang="en-US" sz="2200" b="1" dirty="0" smtClean="0">
                <a:latin typeface="Arial" panose="020B0604020202020204" pitchFamily="34" charset="0"/>
                <a:cs typeface="Arial" panose="020B0604020202020204" pitchFamily="34" charset="0"/>
              </a:rPr>
              <a:t>:  </a:t>
            </a:r>
          </a:p>
          <a:p>
            <a:pPr marL="0" indent="0" algn="just">
              <a:lnSpc>
                <a:spcPct val="100000"/>
              </a:lnSpc>
              <a:spcBef>
                <a:spcPts val="0"/>
              </a:spcBef>
              <a:spcAft>
                <a:spcPts val="600"/>
              </a:spcAft>
              <a:buNone/>
            </a:pPr>
            <a:r>
              <a:rPr lang="en-US" sz="2200" b="1" dirty="0" smtClean="0">
                <a:solidFill>
                  <a:srgbClr val="FF0000"/>
                </a:solidFill>
                <a:latin typeface="Arial" panose="020B0604020202020204" pitchFamily="34" charset="0"/>
                <a:cs typeface="Arial" panose="020B0604020202020204" pitchFamily="34" charset="0"/>
              </a:rPr>
              <a:t>2.  Non-Financial Performance Information (continues):</a:t>
            </a:r>
          </a:p>
          <a:p>
            <a:pPr marL="0" indent="0" algn="just">
              <a:lnSpc>
                <a:spcPct val="100000"/>
              </a:lnSpc>
              <a:spcBef>
                <a:spcPts val="0"/>
              </a:spcBef>
              <a:spcAft>
                <a:spcPts val="600"/>
              </a:spcAft>
              <a:buNone/>
            </a:pPr>
            <a:endParaRPr lang="en-ZA" sz="2200" b="1" u="sng" dirty="0" smtClean="0">
              <a:latin typeface="Arial" panose="020B0604020202020204" pitchFamily="34" charset="0"/>
              <a:cs typeface="Arial" panose="020B0604020202020204" pitchFamily="34" charset="0"/>
            </a:endParaRPr>
          </a:p>
          <a:p>
            <a:pPr marL="546100" indent="-546100" algn="just">
              <a:lnSpc>
                <a:spcPct val="100000"/>
              </a:lnSpc>
              <a:spcBef>
                <a:spcPts val="0"/>
              </a:spcBef>
              <a:spcAft>
                <a:spcPts val="600"/>
              </a:spcAft>
              <a:buFont typeface="Wingdings" panose="05000000000000000000" pitchFamily="2" charset="2"/>
              <a:buChar char="v"/>
            </a:pPr>
            <a:r>
              <a:rPr lang="en-ZA" sz="2200" b="1" dirty="0" smtClean="0">
                <a:latin typeface="Arial" panose="020B0604020202020204" pitchFamily="34" charset="0"/>
                <a:cs typeface="Arial" panose="020B0604020202020204" pitchFamily="34" charset="0"/>
              </a:rPr>
              <a:t>The Commission was not required to pursue alternative solutions to its findings which required additional funding.  </a:t>
            </a:r>
          </a:p>
          <a:p>
            <a:pPr marL="546100" indent="-546100" algn="just">
              <a:lnSpc>
                <a:spcPct val="100000"/>
              </a:lnSpc>
              <a:spcBef>
                <a:spcPts val="0"/>
              </a:spcBef>
              <a:spcAft>
                <a:spcPts val="600"/>
              </a:spcAft>
              <a:buFont typeface="Wingdings" panose="05000000000000000000" pitchFamily="2" charset="2"/>
              <a:buChar char="v"/>
            </a:pPr>
            <a:endParaRPr lang="en-ZA" sz="2200" b="1" dirty="0" smtClean="0">
              <a:latin typeface="Arial" panose="020B0604020202020204" pitchFamily="34" charset="0"/>
              <a:cs typeface="Arial" panose="020B0604020202020204" pitchFamily="34" charset="0"/>
            </a:endParaRPr>
          </a:p>
          <a:p>
            <a:pPr marL="546100" indent="-546100" algn="just">
              <a:lnSpc>
                <a:spcPct val="100000"/>
              </a:lnSpc>
              <a:spcBef>
                <a:spcPts val="0"/>
              </a:spcBef>
              <a:spcAft>
                <a:spcPts val="600"/>
              </a:spcAft>
              <a:buFont typeface="Wingdings" panose="05000000000000000000" pitchFamily="2" charset="2"/>
              <a:buChar char="v"/>
            </a:pPr>
            <a:r>
              <a:rPr lang="en-ZA" sz="2200" b="1" dirty="0" smtClean="0">
                <a:latin typeface="Arial" panose="020B0604020202020204" pitchFamily="34" charset="0"/>
                <a:cs typeface="Arial" panose="020B0604020202020204" pitchFamily="34" charset="0"/>
              </a:rPr>
              <a:t>Measures were put in place by the DFSC Monitoring and Evaluation (M&amp;E) Committee to follow up on recommendations tabled to the Office of the Minister.  </a:t>
            </a:r>
          </a:p>
        </p:txBody>
      </p:sp>
      <p:sp>
        <p:nvSpPr>
          <p:cNvPr id="8" name="Slide Number Placeholder 7"/>
          <p:cNvSpPr>
            <a:spLocks noGrp="1"/>
          </p:cNvSpPr>
          <p:nvPr>
            <p:ph type="sldNum" sz="quarter" idx="12"/>
          </p:nvPr>
        </p:nvSpPr>
        <p:spPr/>
        <p:txBody>
          <a:bodyPr/>
          <a:lstStyle/>
          <a:p>
            <a:fld id="{C17A5886-F1EC-4A37-9934-51C959F0825D}" type="slidenum">
              <a:rPr lang="en-ZA" sz="1600" b="1" smtClean="0">
                <a:latin typeface="Arial Black" panose="020B0A04020102020204" pitchFamily="34" charset="0"/>
              </a:rPr>
              <a:pPr/>
              <a:t>19</a:t>
            </a:fld>
            <a:endParaRPr lang="en-ZA" sz="1600" b="1" dirty="0">
              <a:latin typeface="Arial Black" panose="020B0A04020102020204" pitchFamily="34" charset="0"/>
            </a:endParaRPr>
          </a:p>
        </p:txBody>
      </p:sp>
      <p:pic>
        <p:nvPicPr>
          <p:cNvPr id="9" name="Picture 8" descr="F:\March 2016\March Plenary\Def Service Commision Logo - Heraldry.jpg"/>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0583611" y="359908"/>
            <a:ext cx="894080" cy="948055"/>
          </a:xfrm>
          <a:prstGeom prst="rect">
            <a:avLst/>
          </a:prstGeom>
          <a:noFill/>
          <a:ln>
            <a:noFill/>
          </a:ln>
        </p:spPr>
      </p:pic>
      <p:pic>
        <p:nvPicPr>
          <p:cNvPr id="10" name="Picture 9" descr="F:\March 2016\March Plenary\Def Service Commision Logo - Heraldry.jpg"/>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982415" y="373459"/>
            <a:ext cx="894080" cy="948055"/>
          </a:xfrm>
          <a:prstGeom prst="rect">
            <a:avLst/>
          </a:prstGeom>
          <a:noFill/>
          <a:ln>
            <a:noFill/>
          </a:ln>
        </p:spPr>
      </p:pic>
      <p:sp>
        <p:nvSpPr>
          <p:cNvPr id="11" name="Footer Placeholder 6"/>
          <p:cNvSpPr>
            <a:spLocks noGrp="1"/>
          </p:cNvSpPr>
          <p:nvPr>
            <p:ph type="ftr" sz="quarter" idx="11"/>
          </p:nvPr>
        </p:nvSpPr>
        <p:spPr>
          <a:xfrm>
            <a:off x="4038599" y="6356350"/>
            <a:ext cx="4571999" cy="365125"/>
          </a:xfrm>
        </p:spPr>
        <p:txBody>
          <a:bodyPr/>
          <a:lstStyle/>
          <a:p>
            <a:r>
              <a:rPr lang="en-ZA" sz="1600" b="1" dirty="0" smtClean="0">
                <a:latin typeface="Arial Black" panose="020B0A04020102020204" pitchFamily="34" charset="0"/>
              </a:rPr>
              <a:t>Defence Force Service Commission</a:t>
            </a:r>
            <a:endParaRPr lang="en-ZA" sz="1600" b="1" dirty="0">
              <a:latin typeface="Arial Black" panose="020B0A04020102020204" pitchFamily="34" charset="0"/>
            </a:endParaRPr>
          </a:p>
        </p:txBody>
      </p:sp>
      <p:sp>
        <p:nvSpPr>
          <p:cNvPr id="12" name="Date Placeholder 5"/>
          <p:cNvSpPr>
            <a:spLocks noGrp="1"/>
          </p:cNvSpPr>
          <p:nvPr>
            <p:ph type="dt" sz="half" idx="10"/>
          </p:nvPr>
        </p:nvSpPr>
        <p:spPr>
          <a:xfrm>
            <a:off x="838200" y="6356350"/>
            <a:ext cx="2743200" cy="365125"/>
          </a:xfrm>
        </p:spPr>
        <p:txBody>
          <a:bodyPr/>
          <a:lstStyle/>
          <a:p>
            <a:fld id="{10C69D42-1C44-4FB2-A2E7-BDEE73BA0D7C}" type="datetime1">
              <a:rPr lang="en-ZA" sz="1600" b="1" smtClean="0">
                <a:latin typeface="Arial Black" panose="020B0A04020102020204" pitchFamily="34" charset="0"/>
              </a:rPr>
              <a:pPr/>
              <a:t>2021/11/12</a:t>
            </a:fld>
            <a:endParaRPr lang="en-ZA" sz="1600" b="1" dirty="0">
              <a:latin typeface="Arial Black" panose="020B0A04020102020204" pitchFamily="34" charset="0"/>
            </a:endParaRPr>
          </a:p>
        </p:txBody>
      </p:sp>
    </p:spTree>
    <p:extLst>
      <p:ext uri="{BB962C8B-B14F-4D97-AF65-F5344CB8AC3E}">
        <p14:creationId xmlns:p14="http://schemas.microsoft.com/office/powerpoint/2010/main" xmlns="" val="6954496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10490" y="138546"/>
            <a:ext cx="10758055" cy="1413164"/>
          </a:xfrm>
          <a:solidFill>
            <a:schemeClr val="accent1">
              <a:lumMod val="20000"/>
              <a:lumOff val="80000"/>
            </a:schemeClr>
          </a:solidFill>
        </p:spPr>
        <p:txBody>
          <a:bodyPr>
            <a:normAutofit/>
          </a:bodyPr>
          <a:lstStyle/>
          <a:p>
            <a:pPr algn="ctr"/>
            <a:r>
              <a:rPr lang="en-ZA" sz="3600" b="1" dirty="0" smtClean="0">
                <a:latin typeface="Arial" panose="020B0604020202020204" pitchFamily="34" charset="0"/>
                <a:cs typeface="Arial" panose="020B0604020202020204" pitchFamily="34" charset="0"/>
              </a:rPr>
              <a:t>    Defence Force Service Commission </a:t>
            </a:r>
            <a:endParaRPr lang="en-ZA" sz="3600" b="1" dirty="0">
              <a:latin typeface="Arial" panose="020B0604020202020204" pitchFamily="34" charset="0"/>
              <a:cs typeface="Arial" panose="020B0604020202020204" pitchFamily="34" charset="0"/>
            </a:endParaRPr>
          </a:p>
        </p:txBody>
      </p:sp>
      <p:sp>
        <p:nvSpPr>
          <p:cNvPr id="5" name="Content Placeholder 4"/>
          <p:cNvSpPr>
            <a:spLocks noGrp="1"/>
          </p:cNvSpPr>
          <p:nvPr>
            <p:ph idx="1"/>
          </p:nvPr>
        </p:nvSpPr>
        <p:spPr>
          <a:xfrm>
            <a:off x="838200" y="1570686"/>
            <a:ext cx="10515600" cy="4427131"/>
          </a:xfrm>
        </p:spPr>
        <p:txBody>
          <a:bodyPr>
            <a:normAutofit fontScale="92500"/>
          </a:bodyPr>
          <a:lstStyle/>
          <a:p>
            <a:pPr marL="0" indent="0" algn="ctr">
              <a:buNone/>
            </a:pPr>
            <a:r>
              <a:rPr lang="en-US" sz="3200" b="1" dirty="0" smtClean="0">
                <a:solidFill>
                  <a:srgbClr val="FF0000"/>
                </a:solidFill>
                <a:latin typeface="Arial" panose="020B0604020202020204" pitchFamily="34" charset="0"/>
                <a:cs typeface="Arial" panose="020B0604020202020204" pitchFamily="34" charset="0"/>
              </a:rPr>
              <a:t>AIM </a:t>
            </a:r>
          </a:p>
          <a:p>
            <a:pPr marL="0" indent="0" algn="ctr">
              <a:buNone/>
            </a:pPr>
            <a:endParaRPr lang="en-US" b="1" dirty="0" smtClean="0">
              <a:latin typeface="Arial" panose="020B0604020202020204" pitchFamily="34" charset="0"/>
              <a:cs typeface="Arial" panose="020B0604020202020204" pitchFamily="34" charset="0"/>
            </a:endParaRPr>
          </a:p>
          <a:p>
            <a:pPr marL="0" indent="0" algn="ctr">
              <a:buNone/>
            </a:pPr>
            <a:r>
              <a:rPr lang="en-US" b="1" dirty="0" smtClean="0">
                <a:latin typeface="Arial" panose="020B0604020202020204" pitchFamily="34" charset="0"/>
                <a:cs typeface="Arial" panose="020B0604020202020204" pitchFamily="34" charset="0"/>
              </a:rPr>
              <a:t>The Joint Standing Committee on Defence will be informed on  </a:t>
            </a:r>
          </a:p>
          <a:p>
            <a:pPr marL="0" indent="0" algn="ctr">
              <a:buNone/>
            </a:pPr>
            <a:r>
              <a:rPr lang="en-US" b="1" dirty="0" smtClean="0">
                <a:latin typeface="Arial" panose="020B0604020202020204" pitchFamily="34" charset="0"/>
                <a:cs typeface="Arial" panose="020B0604020202020204" pitchFamily="34" charset="0"/>
              </a:rPr>
              <a:t>the subject of </a:t>
            </a:r>
          </a:p>
          <a:p>
            <a:pPr marL="0" indent="0" algn="ctr">
              <a:buNone/>
            </a:pPr>
            <a:r>
              <a:rPr lang="en-US" b="1" dirty="0" smtClean="0">
                <a:latin typeface="Arial" panose="020B0604020202020204" pitchFamily="34" charset="0"/>
                <a:cs typeface="Arial" panose="020B0604020202020204" pitchFamily="34" charset="0"/>
              </a:rPr>
              <a:t> the Annual Activity Report of the</a:t>
            </a:r>
          </a:p>
          <a:p>
            <a:pPr marL="0" indent="0" algn="ctr">
              <a:buNone/>
            </a:pPr>
            <a:r>
              <a:rPr lang="en-US" b="1" dirty="0" smtClean="0">
                <a:latin typeface="Arial" panose="020B0604020202020204" pitchFamily="34" charset="0"/>
                <a:cs typeface="Arial" panose="020B0604020202020204" pitchFamily="34" charset="0"/>
              </a:rPr>
              <a:t> Defence Force Service Commission </a:t>
            </a:r>
          </a:p>
          <a:p>
            <a:pPr marL="0" indent="0" algn="ctr">
              <a:buNone/>
            </a:pPr>
            <a:r>
              <a:rPr lang="en-US" b="1" dirty="0" smtClean="0">
                <a:latin typeface="Arial" panose="020B0604020202020204" pitchFamily="34" charset="0"/>
                <a:cs typeface="Arial" panose="020B0604020202020204" pitchFamily="34" charset="0"/>
              </a:rPr>
              <a:t>for Financial Year 2020/21</a:t>
            </a:r>
          </a:p>
          <a:p>
            <a:pPr marL="0" indent="0" algn="ctr">
              <a:buNone/>
            </a:pPr>
            <a:endParaRPr lang="en-US" b="1" dirty="0" smtClean="0">
              <a:latin typeface="Arial" panose="020B0604020202020204" pitchFamily="34" charset="0"/>
              <a:cs typeface="Arial" panose="020B0604020202020204" pitchFamily="34" charset="0"/>
            </a:endParaRPr>
          </a:p>
          <a:p>
            <a:pPr marL="0" indent="0">
              <a:buNone/>
            </a:pPr>
            <a:r>
              <a:rPr lang="en-US" dirty="0" smtClean="0"/>
              <a:t> </a:t>
            </a:r>
            <a:endParaRPr lang="en-ZA" dirty="0"/>
          </a:p>
        </p:txBody>
      </p:sp>
      <p:sp>
        <p:nvSpPr>
          <p:cNvPr id="6" name="Date Placeholder 5"/>
          <p:cNvSpPr>
            <a:spLocks noGrp="1"/>
          </p:cNvSpPr>
          <p:nvPr>
            <p:ph type="dt" sz="half" idx="10"/>
          </p:nvPr>
        </p:nvSpPr>
        <p:spPr/>
        <p:txBody>
          <a:bodyPr/>
          <a:lstStyle/>
          <a:p>
            <a:fld id="{3FE25C44-4D96-4F47-84B4-06127EF217C1}" type="datetime1">
              <a:rPr lang="en-ZA" sz="1600" b="1" smtClean="0">
                <a:latin typeface="Arial Black" panose="020B0A04020102020204" pitchFamily="34" charset="0"/>
              </a:rPr>
              <a:pPr/>
              <a:t>2021/11/12</a:t>
            </a:fld>
            <a:endParaRPr lang="en-ZA" sz="1600" b="1">
              <a:latin typeface="Arial Black" panose="020B0A04020102020204" pitchFamily="34" charset="0"/>
            </a:endParaRPr>
          </a:p>
        </p:txBody>
      </p:sp>
      <p:sp>
        <p:nvSpPr>
          <p:cNvPr id="7" name="Footer Placeholder 6"/>
          <p:cNvSpPr>
            <a:spLocks noGrp="1"/>
          </p:cNvSpPr>
          <p:nvPr>
            <p:ph type="ftr" sz="quarter" idx="11"/>
          </p:nvPr>
        </p:nvSpPr>
        <p:spPr/>
        <p:txBody>
          <a:bodyPr/>
          <a:lstStyle/>
          <a:p>
            <a:r>
              <a:rPr lang="en-ZA" sz="1600" b="1" smtClean="0">
                <a:latin typeface="Arial Black" panose="020B0A04020102020204" pitchFamily="34" charset="0"/>
              </a:rPr>
              <a:t>Defence Force Service Commision</a:t>
            </a:r>
            <a:endParaRPr lang="en-ZA" sz="1600" b="1">
              <a:latin typeface="Arial Black" panose="020B0A04020102020204" pitchFamily="34" charset="0"/>
            </a:endParaRPr>
          </a:p>
        </p:txBody>
      </p:sp>
      <p:sp>
        <p:nvSpPr>
          <p:cNvPr id="8" name="Slide Number Placeholder 7"/>
          <p:cNvSpPr>
            <a:spLocks noGrp="1"/>
          </p:cNvSpPr>
          <p:nvPr>
            <p:ph type="sldNum" sz="quarter" idx="12"/>
          </p:nvPr>
        </p:nvSpPr>
        <p:spPr/>
        <p:txBody>
          <a:bodyPr/>
          <a:lstStyle/>
          <a:p>
            <a:fld id="{C17A5886-F1EC-4A37-9934-51C959F0825D}" type="slidenum">
              <a:rPr lang="en-ZA" sz="1600" smtClean="0">
                <a:latin typeface="Arial Black" panose="020B0A04020102020204" pitchFamily="34" charset="0"/>
              </a:rPr>
              <a:pPr/>
              <a:t>2</a:t>
            </a:fld>
            <a:endParaRPr lang="en-ZA" sz="1600" dirty="0">
              <a:latin typeface="Arial Black" panose="020B0A04020102020204" pitchFamily="34" charset="0"/>
            </a:endParaRPr>
          </a:p>
        </p:txBody>
      </p:sp>
      <p:pic>
        <p:nvPicPr>
          <p:cNvPr id="9" name="Picture 8" descr="F:\March 2016\March Plenary\Def Service Commision Logo - Heraldry.jpg"/>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0583611" y="359908"/>
            <a:ext cx="894080" cy="948055"/>
          </a:xfrm>
          <a:prstGeom prst="rect">
            <a:avLst/>
          </a:prstGeom>
          <a:noFill/>
          <a:ln>
            <a:noFill/>
          </a:ln>
        </p:spPr>
      </p:pic>
      <p:pic>
        <p:nvPicPr>
          <p:cNvPr id="10" name="Picture 9" descr="F:\March 2016\March Plenary\Def Service Commision Logo - Heraldry.jpg"/>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982415" y="373459"/>
            <a:ext cx="894080" cy="948055"/>
          </a:xfrm>
          <a:prstGeom prst="rect">
            <a:avLst/>
          </a:prstGeom>
          <a:noFill/>
          <a:ln>
            <a:noFill/>
          </a:ln>
        </p:spPr>
      </p:pic>
    </p:spTree>
    <p:extLst>
      <p:ext uri="{BB962C8B-B14F-4D97-AF65-F5344CB8AC3E}">
        <p14:creationId xmlns:p14="http://schemas.microsoft.com/office/powerpoint/2010/main" xmlns="" val="22071268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10490" y="138546"/>
            <a:ext cx="10758055" cy="1360470"/>
          </a:xfrm>
          <a:solidFill>
            <a:schemeClr val="accent1">
              <a:lumMod val="20000"/>
              <a:lumOff val="80000"/>
            </a:schemeClr>
          </a:solidFill>
        </p:spPr>
        <p:txBody>
          <a:bodyPr>
            <a:normAutofit/>
          </a:bodyPr>
          <a:lstStyle/>
          <a:p>
            <a:pPr algn="ctr"/>
            <a:r>
              <a:rPr lang="en-ZA" sz="3600" b="1" dirty="0" smtClean="0">
                <a:latin typeface="Arial" panose="020B0604020202020204" pitchFamily="34" charset="0"/>
                <a:cs typeface="Arial" panose="020B0604020202020204" pitchFamily="34" charset="0"/>
              </a:rPr>
              <a:t> Annual Activity Report and Financial Statements FY2020/21 </a:t>
            </a:r>
            <a:endParaRPr lang="en-ZA" sz="3600" b="1" dirty="0">
              <a:latin typeface="Arial" panose="020B0604020202020204" pitchFamily="34" charset="0"/>
              <a:cs typeface="Arial" panose="020B0604020202020204" pitchFamily="34" charset="0"/>
            </a:endParaRPr>
          </a:p>
        </p:txBody>
      </p:sp>
      <p:sp>
        <p:nvSpPr>
          <p:cNvPr id="5" name="Content Placeholder 4"/>
          <p:cNvSpPr>
            <a:spLocks noGrp="1"/>
          </p:cNvSpPr>
          <p:nvPr>
            <p:ph idx="1"/>
          </p:nvPr>
        </p:nvSpPr>
        <p:spPr>
          <a:xfrm>
            <a:off x="838199" y="1508300"/>
            <a:ext cx="10730345" cy="4848049"/>
          </a:xfrm>
        </p:spPr>
        <p:txBody>
          <a:bodyPr>
            <a:noAutofit/>
          </a:bodyPr>
          <a:lstStyle/>
          <a:p>
            <a:pPr marL="0" indent="0" algn="just">
              <a:lnSpc>
                <a:spcPct val="100000"/>
              </a:lnSpc>
              <a:spcBef>
                <a:spcPts val="0"/>
              </a:spcBef>
              <a:spcAft>
                <a:spcPts val="600"/>
              </a:spcAft>
              <a:buNone/>
            </a:pPr>
            <a:r>
              <a:rPr lang="en-US" sz="2200" b="1" u="sng" dirty="0" smtClean="0">
                <a:solidFill>
                  <a:schemeClr val="accent1">
                    <a:lumMod val="75000"/>
                  </a:schemeClr>
                </a:solidFill>
                <a:latin typeface="Arial" panose="020B0604020202020204" pitchFamily="34" charset="0"/>
                <a:cs typeface="Arial" panose="020B0604020202020204" pitchFamily="34" charset="0"/>
              </a:rPr>
              <a:t>Part B:  PERFORMANCE INFORMATION</a:t>
            </a:r>
            <a:r>
              <a:rPr lang="en-US" sz="2200" b="1" dirty="0" smtClean="0">
                <a:latin typeface="Arial" panose="020B0604020202020204" pitchFamily="34" charset="0"/>
                <a:cs typeface="Arial" panose="020B0604020202020204" pitchFamily="34" charset="0"/>
              </a:rPr>
              <a:t>:  </a:t>
            </a:r>
          </a:p>
          <a:p>
            <a:pPr marL="0" indent="0" algn="just">
              <a:lnSpc>
                <a:spcPct val="100000"/>
              </a:lnSpc>
              <a:spcBef>
                <a:spcPts val="0"/>
              </a:spcBef>
              <a:spcAft>
                <a:spcPts val="600"/>
              </a:spcAft>
              <a:buNone/>
            </a:pPr>
            <a:r>
              <a:rPr lang="en-US" sz="2200" b="1" dirty="0" smtClean="0">
                <a:solidFill>
                  <a:srgbClr val="FF0000"/>
                </a:solidFill>
                <a:latin typeface="Arial" panose="020B0604020202020204" pitchFamily="34" charset="0"/>
                <a:cs typeface="Arial" panose="020B0604020202020204" pitchFamily="34" charset="0"/>
              </a:rPr>
              <a:t>2.  Non-Financial Performance Information (continues)</a:t>
            </a:r>
          </a:p>
          <a:p>
            <a:pPr marL="0" indent="0" algn="just">
              <a:lnSpc>
                <a:spcPct val="100000"/>
              </a:lnSpc>
              <a:spcBef>
                <a:spcPts val="0"/>
              </a:spcBef>
              <a:spcAft>
                <a:spcPts val="600"/>
              </a:spcAft>
              <a:buNone/>
            </a:pPr>
            <a:r>
              <a:rPr lang="en-US" sz="2200" b="1" dirty="0" smtClean="0">
                <a:latin typeface="Arial" panose="020B0604020202020204" pitchFamily="34" charset="0"/>
                <a:cs typeface="Arial" panose="020B0604020202020204" pitchFamily="34" charset="0"/>
              </a:rPr>
              <a:t>(d) </a:t>
            </a:r>
            <a:r>
              <a:rPr lang="en-US" sz="2200" b="1" u="sng" dirty="0">
                <a:latin typeface="Arial" panose="020B0604020202020204" pitchFamily="34" charset="0"/>
                <a:cs typeface="Arial" panose="020B0604020202020204" pitchFamily="34" charset="0"/>
              </a:rPr>
              <a:t>Performance status of the DFSC (</a:t>
            </a:r>
            <a:r>
              <a:rPr lang="en-US" sz="2200" b="1" u="sng" dirty="0" smtClean="0">
                <a:latin typeface="Arial" panose="020B0604020202020204" pitchFamily="34" charset="0"/>
                <a:cs typeface="Arial" panose="020B0604020202020204" pitchFamily="34" charset="0"/>
              </a:rPr>
              <a:t>continues)</a:t>
            </a:r>
            <a:r>
              <a:rPr lang="en-US" sz="2200" b="1" dirty="0" smtClean="0">
                <a:latin typeface="Arial" panose="020B0604020202020204" pitchFamily="34" charset="0"/>
                <a:cs typeface="Arial" panose="020B0604020202020204" pitchFamily="34" charset="0"/>
              </a:rPr>
              <a:t>:  </a:t>
            </a:r>
            <a:r>
              <a:rPr lang="en-ZA" sz="2200" b="1" dirty="0" smtClean="0">
                <a:latin typeface="Arial" panose="020B0604020202020204" pitchFamily="34" charset="0"/>
                <a:cs typeface="Arial" panose="020B0604020202020204" pitchFamily="34" charset="0"/>
              </a:rPr>
              <a:t>(</a:t>
            </a:r>
            <a:r>
              <a:rPr lang="en-ZA" sz="2200" b="1" dirty="0">
                <a:latin typeface="Arial" panose="020B0604020202020204" pitchFamily="34" charset="0"/>
                <a:cs typeface="Arial" panose="020B0604020202020204" pitchFamily="34" charset="0"/>
              </a:rPr>
              <a:t>page </a:t>
            </a:r>
            <a:r>
              <a:rPr lang="en-ZA" sz="2200" b="1" dirty="0" smtClean="0">
                <a:latin typeface="Arial" panose="020B0604020202020204" pitchFamily="34" charset="0"/>
                <a:cs typeface="Arial" panose="020B0604020202020204" pitchFamily="34" charset="0"/>
              </a:rPr>
              <a:t>42:  AAR FY2020/21)</a:t>
            </a:r>
            <a:endParaRPr lang="en-ZA" sz="2200" b="1" u="sng" dirty="0">
              <a:latin typeface="Arial" panose="020B0604020202020204" pitchFamily="34" charset="0"/>
              <a:cs typeface="Arial" panose="020B0604020202020204" pitchFamily="34" charset="0"/>
            </a:endParaRPr>
          </a:p>
          <a:p>
            <a:pPr marL="0" indent="0" algn="just">
              <a:lnSpc>
                <a:spcPct val="100000"/>
              </a:lnSpc>
              <a:spcBef>
                <a:spcPts val="0"/>
              </a:spcBef>
              <a:spcAft>
                <a:spcPts val="600"/>
              </a:spcAft>
              <a:buNone/>
            </a:pPr>
            <a:endParaRPr lang="en-ZA" sz="2200" b="1" u="sng" dirty="0" smtClean="0">
              <a:latin typeface="Arial" panose="020B0604020202020204" pitchFamily="34" charset="0"/>
              <a:cs typeface="Arial" panose="020B0604020202020204" pitchFamily="34" charset="0"/>
            </a:endParaRPr>
          </a:p>
          <a:p>
            <a:pPr marL="0" indent="0" algn="just">
              <a:lnSpc>
                <a:spcPct val="100000"/>
              </a:lnSpc>
              <a:spcBef>
                <a:spcPts val="0"/>
              </a:spcBef>
              <a:spcAft>
                <a:spcPts val="600"/>
              </a:spcAft>
              <a:buNone/>
            </a:pPr>
            <a:r>
              <a:rPr lang="en-ZA" sz="2200" b="1" dirty="0">
                <a:latin typeface="Arial" panose="020B0604020202020204" pitchFamily="34" charset="0"/>
                <a:cs typeface="Arial" panose="020B0604020202020204" pitchFamily="34" charset="0"/>
              </a:rPr>
              <a:t>On </a:t>
            </a:r>
            <a:r>
              <a:rPr lang="en-ZA" sz="2200" b="1" dirty="0" smtClean="0">
                <a:latin typeface="Arial" panose="020B0604020202020204" pitchFamily="34" charset="0"/>
                <a:cs typeface="Arial" panose="020B0604020202020204" pitchFamily="34" charset="0"/>
              </a:rPr>
              <a:t>its fourth Strategic Output according to Section 62B.(1)</a:t>
            </a:r>
            <a:r>
              <a:rPr lang="en-ZA" sz="2200" b="1" i="1" dirty="0" smtClean="0">
                <a:latin typeface="Arial" panose="020B0604020202020204" pitchFamily="34" charset="0"/>
                <a:cs typeface="Arial" panose="020B0604020202020204" pitchFamily="34" charset="0"/>
              </a:rPr>
              <a:t>(c) </a:t>
            </a:r>
            <a:r>
              <a:rPr lang="en-ZA" sz="2200" b="1" dirty="0" smtClean="0">
                <a:latin typeface="Arial" panose="020B0604020202020204" pitchFamily="34" charset="0"/>
                <a:cs typeface="Arial" panose="020B0604020202020204" pitchFamily="34" charset="0"/>
              </a:rPr>
              <a:t>of the Defence Amendment Act</a:t>
            </a:r>
            <a:r>
              <a:rPr lang="en-ZA" sz="2200" b="1" dirty="0">
                <a:latin typeface="Arial" panose="020B0604020202020204" pitchFamily="34" charset="0"/>
                <a:cs typeface="Arial" panose="020B0604020202020204" pitchFamily="34" charset="0"/>
              </a:rPr>
              <a:t> </a:t>
            </a:r>
            <a:r>
              <a:rPr lang="en-ZA" sz="2200" b="1" dirty="0" smtClean="0">
                <a:latin typeface="Arial" panose="020B0604020202020204" pitchFamily="34" charset="0"/>
                <a:cs typeface="Arial" panose="020B0604020202020204" pitchFamily="34" charset="0"/>
              </a:rPr>
              <a:t>… to </a:t>
            </a:r>
            <a:r>
              <a:rPr lang="en-ZA" sz="2200" b="1" i="1" dirty="0" smtClean="0">
                <a:latin typeface="Arial" panose="020B0604020202020204" pitchFamily="34" charset="0"/>
                <a:cs typeface="Arial" panose="020B0604020202020204" pitchFamily="34" charset="0"/>
              </a:rPr>
              <a:t>“promote measures and set standards to ensure the effective and 	efficient implementation of policies on conditions of service within the Defence Force …” </a:t>
            </a:r>
            <a:r>
              <a:rPr lang="en-ZA" sz="2200" b="1" dirty="0" smtClean="0">
                <a:latin typeface="Arial" panose="020B0604020202020204" pitchFamily="34" charset="0"/>
                <a:cs typeface="Arial" panose="020B0604020202020204" pitchFamily="34" charset="0"/>
              </a:rPr>
              <a:t> the DFSC M&amp;E Committee engaged with several Strategic Stakeholders such as the Internal Audit Division to review the internal processes and procedures within the DFSC.  Throughout, the </a:t>
            </a:r>
            <a:r>
              <a:rPr lang="en-ZA" sz="2200" b="1" dirty="0" err="1" smtClean="0">
                <a:latin typeface="Arial" panose="020B0604020202020204" pitchFamily="34" charset="0"/>
                <a:cs typeface="Arial" panose="020B0604020202020204" pitchFamily="34" charset="0"/>
              </a:rPr>
              <a:t>M&amp;E</a:t>
            </a:r>
            <a:r>
              <a:rPr lang="en-ZA" sz="2200" b="1" dirty="0" smtClean="0">
                <a:latin typeface="Arial" panose="020B0604020202020204" pitchFamily="34" charset="0"/>
                <a:cs typeface="Arial" panose="020B0604020202020204" pitchFamily="34" charset="0"/>
              </a:rPr>
              <a:t> Committee was involved with follow-up research and the compilation of reports.  </a:t>
            </a:r>
          </a:p>
        </p:txBody>
      </p:sp>
      <p:sp>
        <p:nvSpPr>
          <p:cNvPr id="8" name="Slide Number Placeholder 7"/>
          <p:cNvSpPr>
            <a:spLocks noGrp="1"/>
          </p:cNvSpPr>
          <p:nvPr>
            <p:ph type="sldNum" sz="quarter" idx="12"/>
          </p:nvPr>
        </p:nvSpPr>
        <p:spPr/>
        <p:txBody>
          <a:bodyPr/>
          <a:lstStyle/>
          <a:p>
            <a:fld id="{C17A5886-F1EC-4A37-9934-51C959F0825D}" type="slidenum">
              <a:rPr lang="en-ZA" sz="1600" b="1" smtClean="0">
                <a:latin typeface="Arial Black" panose="020B0A04020102020204" pitchFamily="34" charset="0"/>
              </a:rPr>
              <a:pPr/>
              <a:t>20</a:t>
            </a:fld>
            <a:endParaRPr lang="en-ZA" sz="1600" b="1" dirty="0">
              <a:latin typeface="Arial Black" panose="020B0A04020102020204" pitchFamily="34" charset="0"/>
            </a:endParaRPr>
          </a:p>
        </p:txBody>
      </p:sp>
      <p:pic>
        <p:nvPicPr>
          <p:cNvPr id="9" name="Picture 8" descr="F:\March 2016\March Plenary\Def Service Commision Logo - Heraldry.jpg"/>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0583611" y="359908"/>
            <a:ext cx="894080" cy="948055"/>
          </a:xfrm>
          <a:prstGeom prst="rect">
            <a:avLst/>
          </a:prstGeom>
          <a:noFill/>
          <a:ln>
            <a:noFill/>
          </a:ln>
        </p:spPr>
      </p:pic>
      <p:pic>
        <p:nvPicPr>
          <p:cNvPr id="10" name="Picture 9" descr="F:\March 2016\March Plenary\Def Service Commision Logo - Heraldry.jpg"/>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982415" y="373459"/>
            <a:ext cx="894080" cy="948055"/>
          </a:xfrm>
          <a:prstGeom prst="rect">
            <a:avLst/>
          </a:prstGeom>
          <a:noFill/>
          <a:ln>
            <a:noFill/>
          </a:ln>
        </p:spPr>
      </p:pic>
      <p:sp>
        <p:nvSpPr>
          <p:cNvPr id="11" name="Footer Placeholder 6"/>
          <p:cNvSpPr>
            <a:spLocks noGrp="1"/>
          </p:cNvSpPr>
          <p:nvPr>
            <p:ph type="ftr" sz="quarter" idx="11"/>
          </p:nvPr>
        </p:nvSpPr>
        <p:spPr>
          <a:xfrm>
            <a:off x="4038599" y="6356350"/>
            <a:ext cx="4571999" cy="365125"/>
          </a:xfrm>
        </p:spPr>
        <p:txBody>
          <a:bodyPr/>
          <a:lstStyle/>
          <a:p>
            <a:r>
              <a:rPr lang="en-ZA" sz="1600" b="1" dirty="0" smtClean="0">
                <a:latin typeface="Arial Black" panose="020B0A04020102020204" pitchFamily="34" charset="0"/>
              </a:rPr>
              <a:t>Defence Force Service Commission</a:t>
            </a:r>
            <a:endParaRPr lang="en-ZA" sz="1600" b="1" dirty="0">
              <a:latin typeface="Arial Black" panose="020B0A04020102020204" pitchFamily="34" charset="0"/>
            </a:endParaRPr>
          </a:p>
        </p:txBody>
      </p:sp>
      <p:sp>
        <p:nvSpPr>
          <p:cNvPr id="12" name="Date Placeholder 5"/>
          <p:cNvSpPr>
            <a:spLocks noGrp="1"/>
          </p:cNvSpPr>
          <p:nvPr>
            <p:ph type="dt" sz="half" idx="10"/>
          </p:nvPr>
        </p:nvSpPr>
        <p:spPr>
          <a:xfrm>
            <a:off x="838200" y="6356350"/>
            <a:ext cx="2743200" cy="365125"/>
          </a:xfrm>
        </p:spPr>
        <p:txBody>
          <a:bodyPr/>
          <a:lstStyle/>
          <a:p>
            <a:fld id="{10C69D42-1C44-4FB2-A2E7-BDEE73BA0D7C}" type="datetime1">
              <a:rPr lang="en-ZA" sz="1600" b="1" smtClean="0">
                <a:latin typeface="Arial Black" panose="020B0A04020102020204" pitchFamily="34" charset="0"/>
              </a:rPr>
              <a:pPr/>
              <a:t>2021/11/12</a:t>
            </a:fld>
            <a:endParaRPr lang="en-ZA" sz="1600" b="1" dirty="0">
              <a:latin typeface="Arial Black" panose="020B0A04020102020204" pitchFamily="34" charset="0"/>
            </a:endParaRPr>
          </a:p>
        </p:txBody>
      </p:sp>
    </p:spTree>
    <p:extLst>
      <p:ext uri="{BB962C8B-B14F-4D97-AF65-F5344CB8AC3E}">
        <p14:creationId xmlns:p14="http://schemas.microsoft.com/office/powerpoint/2010/main" xmlns="" val="219152687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10490" y="138546"/>
            <a:ext cx="10758055" cy="1360470"/>
          </a:xfrm>
          <a:solidFill>
            <a:schemeClr val="accent1">
              <a:lumMod val="20000"/>
              <a:lumOff val="80000"/>
            </a:schemeClr>
          </a:solidFill>
        </p:spPr>
        <p:txBody>
          <a:bodyPr>
            <a:normAutofit/>
          </a:bodyPr>
          <a:lstStyle/>
          <a:p>
            <a:pPr algn="ctr"/>
            <a:r>
              <a:rPr lang="en-ZA" sz="3600" b="1" dirty="0" smtClean="0">
                <a:latin typeface="Arial" panose="020B0604020202020204" pitchFamily="34" charset="0"/>
                <a:cs typeface="Arial" panose="020B0604020202020204" pitchFamily="34" charset="0"/>
              </a:rPr>
              <a:t> Annual Activity Report and Financial Statements FY2020/21 </a:t>
            </a:r>
            <a:endParaRPr lang="en-ZA" sz="3600" b="1" dirty="0">
              <a:latin typeface="Arial" panose="020B0604020202020204" pitchFamily="34" charset="0"/>
              <a:cs typeface="Arial" panose="020B0604020202020204" pitchFamily="34" charset="0"/>
            </a:endParaRPr>
          </a:p>
        </p:txBody>
      </p:sp>
      <p:sp>
        <p:nvSpPr>
          <p:cNvPr id="5" name="Content Placeholder 4"/>
          <p:cNvSpPr>
            <a:spLocks noGrp="1"/>
          </p:cNvSpPr>
          <p:nvPr>
            <p:ph idx="1"/>
          </p:nvPr>
        </p:nvSpPr>
        <p:spPr>
          <a:xfrm>
            <a:off x="838199" y="1508302"/>
            <a:ext cx="10730345" cy="4266856"/>
          </a:xfrm>
        </p:spPr>
        <p:txBody>
          <a:bodyPr>
            <a:normAutofit/>
          </a:bodyPr>
          <a:lstStyle/>
          <a:p>
            <a:pPr marL="0" indent="0" algn="just">
              <a:buNone/>
            </a:pPr>
            <a:r>
              <a:rPr lang="en-US" sz="2200" b="1" u="sng" dirty="0" smtClean="0">
                <a:solidFill>
                  <a:schemeClr val="accent1">
                    <a:lumMod val="75000"/>
                  </a:schemeClr>
                </a:solidFill>
                <a:latin typeface="Arial" panose="020B0604020202020204" pitchFamily="34" charset="0"/>
                <a:cs typeface="Arial" panose="020B0604020202020204" pitchFamily="34" charset="0"/>
              </a:rPr>
              <a:t>Part C:  GOVERNANCE</a:t>
            </a:r>
            <a:r>
              <a:rPr lang="en-US" sz="2200" b="1" dirty="0" smtClean="0">
                <a:latin typeface="Arial" panose="020B0604020202020204" pitchFamily="34" charset="0"/>
                <a:cs typeface="Arial" panose="020B0604020202020204" pitchFamily="34" charset="0"/>
              </a:rPr>
              <a:t>:</a:t>
            </a:r>
          </a:p>
          <a:p>
            <a:pPr marL="0" indent="0" algn="just">
              <a:buNone/>
            </a:pPr>
            <a:r>
              <a:rPr lang="en-US" sz="2200" b="1" dirty="0" smtClean="0">
                <a:latin typeface="Arial" panose="020B0604020202020204" pitchFamily="34" charset="0"/>
                <a:cs typeface="Arial" panose="020B0604020202020204" pitchFamily="34" charset="0"/>
              </a:rPr>
              <a:t>This part comprised of four sub-sections namely: </a:t>
            </a:r>
            <a:r>
              <a:rPr lang="en-ZA" sz="2200" b="1" dirty="0">
                <a:latin typeface="Arial" panose="020B0604020202020204" pitchFamily="34" charset="0"/>
                <a:cs typeface="Arial" panose="020B0604020202020204" pitchFamily="34" charset="0"/>
              </a:rPr>
              <a:t>(page </a:t>
            </a:r>
            <a:r>
              <a:rPr lang="en-ZA" sz="2200" b="1" dirty="0" smtClean="0">
                <a:latin typeface="Arial" panose="020B0604020202020204" pitchFamily="34" charset="0"/>
                <a:cs typeface="Arial" panose="020B0604020202020204" pitchFamily="34" charset="0"/>
              </a:rPr>
              <a:t>43: AAR FY2020/21)</a:t>
            </a:r>
            <a:endParaRPr lang="en-US" sz="2200" b="1" dirty="0" smtClean="0">
              <a:latin typeface="Arial" panose="020B0604020202020204" pitchFamily="34" charset="0"/>
              <a:cs typeface="Arial" panose="020B0604020202020204" pitchFamily="34" charset="0"/>
            </a:endParaRPr>
          </a:p>
          <a:p>
            <a:pPr marL="0" indent="0" algn="just">
              <a:buNone/>
            </a:pPr>
            <a:endParaRPr lang="en-US" sz="2200" b="1" dirty="0" smtClean="0">
              <a:latin typeface="Arial" panose="020B0604020202020204" pitchFamily="34" charset="0"/>
              <a:cs typeface="Arial" panose="020B0604020202020204" pitchFamily="34" charset="0"/>
            </a:endParaRPr>
          </a:p>
          <a:p>
            <a:pPr marL="0" indent="0" algn="just">
              <a:buNone/>
            </a:pPr>
            <a:r>
              <a:rPr lang="en-US" sz="2200" b="1" dirty="0" smtClean="0">
                <a:latin typeface="Arial" panose="020B0604020202020204" pitchFamily="34" charset="0"/>
                <a:cs typeface="Arial" panose="020B0604020202020204" pitchFamily="34" charset="0"/>
              </a:rPr>
              <a:t>1.  Risks and Mitigating actions – from slide 22. </a:t>
            </a:r>
          </a:p>
          <a:p>
            <a:pPr marL="457200" indent="-457200" algn="just">
              <a:buAutoNum type="arabicPeriod" startAt="2"/>
            </a:pPr>
            <a:r>
              <a:rPr lang="en-US" sz="2200" b="1" dirty="0" smtClean="0">
                <a:latin typeface="Arial" panose="020B0604020202020204" pitchFamily="34" charset="0"/>
                <a:cs typeface="Arial" panose="020B0604020202020204" pitchFamily="34" charset="0"/>
              </a:rPr>
              <a:t>Fraud and Corruption </a:t>
            </a:r>
            <a:r>
              <a:rPr lang="en-US" sz="2200" b="1" dirty="0">
                <a:latin typeface="Arial" panose="020B0604020202020204" pitchFamily="34" charset="0"/>
                <a:cs typeface="Arial" panose="020B0604020202020204" pitchFamily="34" charset="0"/>
              </a:rPr>
              <a:t>prevention – </a:t>
            </a:r>
            <a:r>
              <a:rPr lang="en-US" sz="2200" b="1" dirty="0" smtClean="0">
                <a:latin typeface="Arial" panose="020B0604020202020204" pitchFamily="34" charset="0"/>
                <a:cs typeface="Arial" panose="020B0604020202020204" pitchFamily="34" charset="0"/>
              </a:rPr>
              <a:t>slide 25.</a:t>
            </a:r>
          </a:p>
          <a:p>
            <a:pPr marL="457200" indent="-457200" algn="just">
              <a:buAutoNum type="arabicPeriod" startAt="2"/>
            </a:pPr>
            <a:r>
              <a:rPr lang="en-US" sz="2200" b="1" dirty="0" smtClean="0">
                <a:latin typeface="Arial" panose="020B0604020202020204" pitchFamily="34" charset="0"/>
                <a:cs typeface="Arial" panose="020B0604020202020204" pitchFamily="34" charset="0"/>
              </a:rPr>
              <a:t>Health and Safety </a:t>
            </a:r>
            <a:r>
              <a:rPr lang="en-US" sz="2200" b="1" dirty="0">
                <a:latin typeface="Arial" panose="020B0604020202020204" pitchFamily="34" charset="0"/>
                <a:cs typeface="Arial" panose="020B0604020202020204" pitchFamily="34" charset="0"/>
              </a:rPr>
              <a:t>Issues – </a:t>
            </a:r>
            <a:r>
              <a:rPr lang="en-US" sz="2200" b="1" dirty="0" smtClean="0">
                <a:latin typeface="Arial" panose="020B0604020202020204" pitchFamily="34" charset="0"/>
                <a:cs typeface="Arial" panose="020B0604020202020204" pitchFamily="34" charset="0"/>
              </a:rPr>
              <a:t>slide 26.</a:t>
            </a:r>
          </a:p>
          <a:p>
            <a:pPr marL="457200" indent="-457200" algn="just">
              <a:buAutoNum type="arabicPeriod" startAt="2"/>
            </a:pPr>
            <a:r>
              <a:rPr lang="en-US" sz="2200" b="1" dirty="0" smtClean="0">
                <a:latin typeface="Arial" panose="020B0604020202020204" pitchFamily="34" charset="0"/>
                <a:cs typeface="Arial" panose="020B0604020202020204" pitchFamily="34" charset="0"/>
              </a:rPr>
              <a:t>Portfolio </a:t>
            </a:r>
            <a:r>
              <a:rPr lang="en-US" sz="2200" b="1" dirty="0">
                <a:latin typeface="Arial" panose="020B0604020202020204" pitchFamily="34" charset="0"/>
                <a:cs typeface="Arial" panose="020B0604020202020204" pitchFamily="34" charset="0"/>
              </a:rPr>
              <a:t>Committees – </a:t>
            </a:r>
            <a:r>
              <a:rPr lang="en-US" sz="2200" b="1" dirty="0" smtClean="0">
                <a:latin typeface="Arial" panose="020B0604020202020204" pitchFamily="34" charset="0"/>
                <a:cs typeface="Arial" panose="020B0604020202020204" pitchFamily="34" charset="0"/>
              </a:rPr>
              <a:t>slide 27.</a:t>
            </a:r>
          </a:p>
          <a:p>
            <a:pPr marL="457200" indent="-457200" algn="just">
              <a:buAutoNum type="arabicPeriod" startAt="2"/>
            </a:pPr>
            <a:endParaRPr lang="en-US" sz="2200" b="1" dirty="0" smtClean="0">
              <a:latin typeface="Arial" panose="020B0604020202020204" pitchFamily="34" charset="0"/>
              <a:cs typeface="Arial" panose="020B0604020202020204" pitchFamily="34" charset="0"/>
            </a:endParaRPr>
          </a:p>
          <a:p>
            <a:pPr marL="0" indent="0">
              <a:buNone/>
            </a:pPr>
            <a:endParaRPr lang="en-US" sz="2200" b="1" dirty="0" smtClean="0">
              <a:latin typeface="Arial" panose="020B0604020202020204" pitchFamily="34" charset="0"/>
              <a:cs typeface="Arial" panose="020B0604020202020204" pitchFamily="34" charset="0"/>
            </a:endParaRPr>
          </a:p>
        </p:txBody>
      </p:sp>
      <p:sp>
        <p:nvSpPr>
          <p:cNvPr id="8" name="Slide Number Placeholder 7"/>
          <p:cNvSpPr>
            <a:spLocks noGrp="1"/>
          </p:cNvSpPr>
          <p:nvPr>
            <p:ph type="sldNum" sz="quarter" idx="12"/>
          </p:nvPr>
        </p:nvSpPr>
        <p:spPr/>
        <p:txBody>
          <a:bodyPr/>
          <a:lstStyle/>
          <a:p>
            <a:fld id="{C17A5886-F1EC-4A37-9934-51C959F0825D}" type="slidenum">
              <a:rPr lang="en-ZA" sz="1600" b="1" smtClean="0">
                <a:latin typeface="Arial Black" panose="020B0A04020102020204" pitchFamily="34" charset="0"/>
              </a:rPr>
              <a:pPr/>
              <a:t>21</a:t>
            </a:fld>
            <a:endParaRPr lang="en-ZA" sz="1600" b="1">
              <a:latin typeface="Arial Black" panose="020B0A04020102020204" pitchFamily="34" charset="0"/>
            </a:endParaRPr>
          </a:p>
        </p:txBody>
      </p:sp>
      <p:pic>
        <p:nvPicPr>
          <p:cNvPr id="9" name="Picture 8" descr="F:\March 2016\March Plenary\Def Service Commision Logo - Heraldry.jpg"/>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0583611" y="359908"/>
            <a:ext cx="894080" cy="948055"/>
          </a:xfrm>
          <a:prstGeom prst="rect">
            <a:avLst/>
          </a:prstGeom>
          <a:noFill/>
          <a:ln>
            <a:noFill/>
          </a:ln>
        </p:spPr>
      </p:pic>
      <p:pic>
        <p:nvPicPr>
          <p:cNvPr id="10" name="Picture 9" descr="F:\March 2016\March Plenary\Def Service Commision Logo - Heraldry.jpg"/>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982415" y="373459"/>
            <a:ext cx="894080" cy="948055"/>
          </a:xfrm>
          <a:prstGeom prst="rect">
            <a:avLst/>
          </a:prstGeom>
          <a:noFill/>
          <a:ln>
            <a:noFill/>
          </a:ln>
        </p:spPr>
      </p:pic>
      <p:sp>
        <p:nvSpPr>
          <p:cNvPr id="11" name="Footer Placeholder 6"/>
          <p:cNvSpPr>
            <a:spLocks noGrp="1"/>
          </p:cNvSpPr>
          <p:nvPr>
            <p:ph type="ftr" sz="quarter" idx="11"/>
          </p:nvPr>
        </p:nvSpPr>
        <p:spPr>
          <a:xfrm>
            <a:off x="4038599" y="6356350"/>
            <a:ext cx="4571999" cy="365125"/>
          </a:xfrm>
        </p:spPr>
        <p:txBody>
          <a:bodyPr/>
          <a:lstStyle/>
          <a:p>
            <a:r>
              <a:rPr lang="en-ZA" sz="1600" b="1" dirty="0" smtClean="0">
                <a:latin typeface="Arial Black" panose="020B0A04020102020204" pitchFamily="34" charset="0"/>
              </a:rPr>
              <a:t>Defence Force Service Commission</a:t>
            </a:r>
            <a:endParaRPr lang="en-ZA" sz="1600" b="1" dirty="0">
              <a:latin typeface="Arial Black" panose="020B0A04020102020204" pitchFamily="34" charset="0"/>
            </a:endParaRPr>
          </a:p>
        </p:txBody>
      </p:sp>
      <p:sp>
        <p:nvSpPr>
          <p:cNvPr id="12" name="Date Placeholder 5"/>
          <p:cNvSpPr>
            <a:spLocks noGrp="1"/>
          </p:cNvSpPr>
          <p:nvPr>
            <p:ph type="dt" sz="half" idx="10"/>
          </p:nvPr>
        </p:nvSpPr>
        <p:spPr>
          <a:xfrm>
            <a:off x="838200" y="6356350"/>
            <a:ext cx="2743200" cy="365125"/>
          </a:xfrm>
        </p:spPr>
        <p:txBody>
          <a:bodyPr/>
          <a:lstStyle/>
          <a:p>
            <a:fld id="{10C69D42-1C44-4FB2-A2E7-BDEE73BA0D7C}" type="datetime1">
              <a:rPr lang="en-ZA" sz="1600" b="1" smtClean="0">
                <a:latin typeface="Arial Black" panose="020B0A04020102020204" pitchFamily="34" charset="0"/>
              </a:rPr>
              <a:pPr/>
              <a:t>2021/11/12</a:t>
            </a:fld>
            <a:endParaRPr lang="en-ZA" sz="1600" b="1" dirty="0">
              <a:latin typeface="Arial Black" panose="020B0A04020102020204" pitchFamily="34" charset="0"/>
            </a:endParaRPr>
          </a:p>
        </p:txBody>
      </p:sp>
    </p:spTree>
    <p:extLst>
      <p:ext uri="{BB962C8B-B14F-4D97-AF65-F5344CB8AC3E}">
        <p14:creationId xmlns:p14="http://schemas.microsoft.com/office/powerpoint/2010/main" xmlns="" val="277025913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10490" y="58336"/>
            <a:ext cx="10758055" cy="1360470"/>
          </a:xfrm>
          <a:solidFill>
            <a:schemeClr val="accent1">
              <a:lumMod val="20000"/>
              <a:lumOff val="80000"/>
            </a:schemeClr>
          </a:solidFill>
        </p:spPr>
        <p:txBody>
          <a:bodyPr>
            <a:normAutofit/>
          </a:bodyPr>
          <a:lstStyle/>
          <a:p>
            <a:pPr algn="ctr"/>
            <a:r>
              <a:rPr lang="en-ZA" sz="3600" b="1" dirty="0" smtClean="0">
                <a:latin typeface="Arial" panose="020B0604020202020204" pitchFamily="34" charset="0"/>
                <a:cs typeface="Arial" panose="020B0604020202020204" pitchFamily="34" charset="0"/>
              </a:rPr>
              <a:t> Annual Activity Report and Financial Statements FY2020/21 </a:t>
            </a:r>
            <a:endParaRPr lang="en-ZA" sz="3600" b="1" dirty="0">
              <a:latin typeface="Arial" panose="020B0604020202020204" pitchFamily="34" charset="0"/>
              <a:cs typeface="Arial" panose="020B0604020202020204" pitchFamily="34" charset="0"/>
            </a:endParaRPr>
          </a:p>
        </p:txBody>
      </p:sp>
      <p:sp>
        <p:nvSpPr>
          <p:cNvPr id="5" name="Content Placeholder 4"/>
          <p:cNvSpPr>
            <a:spLocks noGrp="1"/>
          </p:cNvSpPr>
          <p:nvPr>
            <p:ph idx="1"/>
          </p:nvPr>
        </p:nvSpPr>
        <p:spPr>
          <a:xfrm>
            <a:off x="838199" y="1460175"/>
            <a:ext cx="10730345" cy="5213174"/>
          </a:xfrm>
        </p:spPr>
        <p:txBody>
          <a:bodyPr>
            <a:normAutofit/>
          </a:bodyPr>
          <a:lstStyle/>
          <a:p>
            <a:pPr marL="0" indent="0" algn="just">
              <a:buNone/>
            </a:pPr>
            <a:r>
              <a:rPr lang="en-US" sz="2200" b="1" u="sng" dirty="0" smtClean="0">
                <a:solidFill>
                  <a:schemeClr val="accent1">
                    <a:lumMod val="75000"/>
                  </a:schemeClr>
                </a:solidFill>
                <a:latin typeface="Arial" panose="020B0604020202020204" pitchFamily="34" charset="0"/>
                <a:cs typeface="Arial" panose="020B0604020202020204" pitchFamily="34" charset="0"/>
              </a:rPr>
              <a:t>Part C:  GOVERNANCE</a:t>
            </a:r>
            <a:r>
              <a:rPr lang="en-US" sz="2200" b="1" dirty="0" smtClean="0">
                <a:latin typeface="Arial" panose="020B0604020202020204" pitchFamily="34" charset="0"/>
                <a:cs typeface="Arial" panose="020B0604020202020204" pitchFamily="34" charset="0"/>
              </a:rPr>
              <a:t>:  </a:t>
            </a:r>
          </a:p>
          <a:p>
            <a:pPr marL="0" indent="0" algn="just">
              <a:buNone/>
            </a:pPr>
            <a:r>
              <a:rPr lang="en-US" sz="2200" b="1" dirty="0" smtClean="0">
                <a:solidFill>
                  <a:srgbClr val="FF0000"/>
                </a:solidFill>
                <a:latin typeface="Arial" panose="020B0604020202020204" pitchFamily="34" charset="0"/>
                <a:cs typeface="Arial" panose="020B0604020202020204" pitchFamily="34" charset="0"/>
              </a:rPr>
              <a:t>1.  Risks and Mitigating actions</a:t>
            </a:r>
            <a:r>
              <a:rPr lang="en-US" sz="2200" b="1" dirty="0" smtClean="0">
                <a:latin typeface="Arial" panose="020B0604020202020204" pitchFamily="34" charset="0"/>
                <a:cs typeface="Arial" panose="020B0604020202020204" pitchFamily="34" charset="0"/>
              </a:rPr>
              <a:t>:  </a:t>
            </a:r>
            <a:r>
              <a:rPr lang="en-US" sz="2200" b="1" u="sng" dirty="0" smtClean="0">
                <a:latin typeface="Arial" panose="020B0604020202020204" pitchFamily="34" charset="0"/>
                <a:cs typeface="Arial" panose="020B0604020202020204" pitchFamily="34" charset="0"/>
              </a:rPr>
              <a:t>Operational Risks</a:t>
            </a:r>
            <a:r>
              <a:rPr lang="en-US" sz="2200" b="1" dirty="0">
                <a:latin typeface="Arial" panose="020B0604020202020204" pitchFamily="34" charset="0"/>
                <a:cs typeface="Arial" panose="020B0604020202020204" pitchFamily="34" charset="0"/>
              </a:rPr>
              <a:t>:  </a:t>
            </a:r>
            <a:r>
              <a:rPr lang="en-ZA" sz="2200" b="1" dirty="0">
                <a:latin typeface="Arial" panose="020B0604020202020204" pitchFamily="34" charset="0"/>
                <a:cs typeface="Arial" panose="020B0604020202020204" pitchFamily="34" charset="0"/>
              </a:rPr>
              <a:t>(page </a:t>
            </a:r>
            <a:r>
              <a:rPr lang="en-ZA" sz="2200" b="1" dirty="0" smtClean="0">
                <a:latin typeface="Arial" panose="020B0604020202020204" pitchFamily="34" charset="0"/>
                <a:cs typeface="Arial" panose="020B0604020202020204" pitchFamily="34" charset="0"/>
              </a:rPr>
              <a:t>44: </a:t>
            </a:r>
            <a:r>
              <a:rPr lang="en-ZA" sz="2200" b="1" dirty="0">
                <a:latin typeface="Arial" panose="020B0604020202020204" pitchFamily="34" charset="0"/>
                <a:cs typeface="Arial" panose="020B0604020202020204" pitchFamily="34" charset="0"/>
              </a:rPr>
              <a:t>AAR </a:t>
            </a:r>
            <a:r>
              <a:rPr lang="en-ZA" sz="2200" b="1" dirty="0" smtClean="0">
                <a:latin typeface="Arial" panose="020B0604020202020204" pitchFamily="34" charset="0"/>
                <a:cs typeface="Arial" panose="020B0604020202020204" pitchFamily="34" charset="0"/>
              </a:rPr>
              <a:t>FY2020/21)</a:t>
            </a:r>
            <a:endParaRPr lang="en-US" sz="2200" b="1" dirty="0">
              <a:latin typeface="Arial" panose="020B0604020202020204" pitchFamily="34" charset="0"/>
              <a:cs typeface="Arial" panose="020B0604020202020204" pitchFamily="34" charset="0"/>
            </a:endParaRPr>
          </a:p>
          <a:p>
            <a:pPr marL="0" indent="0" algn="just">
              <a:buNone/>
            </a:pPr>
            <a:endParaRPr lang="en-US" sz="2200" b="1" dirty="0">
              <a:latin typeface="Arial" panose="020B0604020202020204" pitchFamily="34" charset="0"/>
              <a:cs typeface="Arial" panose="020B0604020202020204" pitchFamily="34" charset="0"/>
            </a:endParaRPr>
          </a:p>
          <a:p>
            <a:pPr marL="0" indent="0" algn="just">
              <a:buNone/>
            </a:pPr>
            <a:endParaRPr lang="en-US" sz="2200" b="1" dirty="0" smtClean="0">
              <a:latin typeface="Arial" panose="020B0604020202020204" pitchFamily="34" charset="0"/>
              <a:cs typeface="Arial" panose="020B0604020202020204" pitchFamily="34" charset="0"/>
            </a:endParaRPr>
          </a:p>
          <a:p>
            <a:pPr marL="0" indent="0">
              <a:buNone/>
            </a:pPr>
            <a:endParaRPr lang="en-US" sz="2200" b="1" dirty="0" smtClean="0">
              <a:latin typeface="Arial" panose="020B0604020202020204" pitchFamily="34" charset="0"/>
              <a:cs typeface="Arial" panose="020B0604020202020204" pitchFamily="34" charset="0"/>
            </a:endParaRPr>
          </a:p>
        </p:txBody>
      </p:sp>
      <p:sp>
        <p:nvSpPr>
          <p:cNvPr id="8" name="Slide Number Placeholder 7"/>
          <p:cNvSpPr>
            <a:spLocks noGrp="1"/>
          </p:cNvSpPr>
          <p:nvPr>
            <p:ph type="sldNum" sz="quarter" idx="12"/>
          </p:nvPr>
        </p:nvSpPr>
        <p:spPr/>
        <p:txBody>
          <a:bodyPr/>
          <a:lstStyle/>
          <a:p>
            <a:fld id="{C17A5886-F1EC-4A37-9934-51C959F0825D}" type="slidenum">
              <a:rPr lang="en-ZA" sz="1600" b="1" smtClean="0">
                <a:latin typeface="Arial Black" panose="020B0A04020102020204" pitchFamily="34" charset="0"/>
              </a:rPr>
              <a:pPr/>
              <a:t>22</a:t>
            </a:fld>
            <a:endParaRPr lang="en-ZA" sz="1600" b="1" dirty="0">
              <a:latin typeface="Arial Black" panose="020B0A04020102020204" pitchFamily="34" charset="0"/>
            </a:endParaRPr>
          </a:p>
        </p:txBody>
      </p:sp>
      <p:pic>
        <p:nvPicPr>
          <p:cNvPr id="9" name="Picture 8" descr="F:\March 2016\March Plenary\Def Service Commision Logo - Heraldry.jpg"/>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0583611" y="359908"/>
            <a:ext cx="894080" cy="948055"/>
          </a:xfrm>
          <a:prstGeom prst="rect">
            <a:avLst/>
          </a:prstGeom>
          <a:noFill/>
          <a:ln>
            <a:noFill/>
          </a:ln>
        </p:spPr>
      </p:pic>
      <p:pic>
        <p:nvPicPr>
          <p:cNvPr id="10" name="Picture 9" descr="F:\March 2016\March Plenary\Def Service Commision Logo - Heraldry.jpg"/>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982415" y="373459"/>
            <a:ext cx="894080" cy="948055"/>
          </a:xfrm>
          <a:prstGeom prst="rect">
            <a:avLst/>
          </a:prstGeom>
          <a:noFill/>
          <a:ln>
            <a:noFill/>
          </a:ln>
        </p:spPr>
      </p:pic>
      <p:sp>
        <p:nvSpPr>
          <p:cNvPr id="11" name="Footer Placeholder 6"/>
          <p:cNvSpPr>
            <a:spLocks noGrp="1"/>
          </p:cNvSpPr>
          <p:nvPr>
            <p:ph type="ftr" sz="quarter" idx="11"/>
          </p:nvPr>
        </p:nvSpPr>
        <p:spPr>
          <a:xfrm>
            <a:off x="4038599" y="6356350"/>
            <a:ext cx="4571999" cy="365125"/>
          </a:xfrm>
        </p:spPr>
        <p:txBody>
          <a:bodyPr/>
          <a:lstStyle/>
          <a:p>
            <a:r>
              <a:rPr lang="en-ZA" sz="1600" b="1" dirty="0" smtClean="0">
                <a:latin typeface="Arial Black" panose="020B0A04020102020204" pitchFamily="34" charset="0"/>
              </a:rPr>
              <a:t>Defence Force Service Commission</a:t>
            </a:r>
            <a:endParaRPr lang="en-ZA" sz="1600" b="1" dirty="0">
              <a:latin typeface="Arial Black" panose="020B0A04020102020204" pitchFamily="34" charset="0"/>
            </a:endParaRPr>
          </a:p>
        </p:txBody>
      </p:sp>
      <p:sp>
        <p:nvSpPr>
          <p:cNvPr id="12" name="Date Placeholder 5"/>
          <p:cNvSpPr>
            <a:spLocks noGrp="1"/>
          </p:cNvSpPr>
          <p:nvPr>
            <p:ph type="dt" sz="half" idx="10"/>
          </p:nvPr>
        </p:nvSpPr>
        <p:spPr>
          <a:xfrm>
            <a:off x="838200" y="6356350"/>
            <a:ext cx="2743200" cy="365125"/>
          </a:xfrm>
        </p:spPr>
        <p:txBody>
          <a:bodyPr/>
          <a:lstStyle/>
          <a:p>
            <a:fld id="{10C69D42-1C44-4FB2-A2E7-BDEE73BA0D7C}" type="datetime1">
              <a:rPr lang="en-ZA" sz="1600" b="1" smtClean="0">
                <a:latin typeface="Arial Black" panose="020B0A04020102020204" pitchFamily="34" charset="0"/>
              </a:rPr>
              <a:pPr/>
              <a:t>2021/11/12</a:t>
            </a:fld>
            <a:endParaRPr lang="en-ZA" sz="1600" b="1" dirty="0">
              <a:latin typeface="Arial Black" panose="020B0A04020102020204"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xmlns="" val="1591949242"/>
              </p:ext>
            </p:extLst>
          </p:nvPr>
        </p:nvGraphicFramePr>
        <p:xfrm>
          <a:off x="810490" y="2320941"/>
          <a:ext cx="10758053" cy="4089275"/>
        </p:xfrm>
        <a:graphic>
          <a:graphicData uri="http://schemas.openxmlformats.org/drawingml/2006/table">
            <a:tbl>
              <a:tblPr firstRow="1" bandRow="1">
                <a:tableStyleId>{5C22544A-7EE6-4342-B048-85BDC9FD1C3A}</a:tableStyleId>
              </a:tblPr>
              <a:tblGrid>
                <a:gridCol w="3936446">
                  <a:extLst>
                    <a:ext uri="{9D8B030D-6E8A-4147-A177-3AD203B41FA5}">
                      <a16:colId xmlns:a16="http://schemas.microsoft.com/office/drawing/2014/main" xmlns="" val="20000"/>
                    </a:ext>
                  </a:extLst>
                </a:gridCol>
                <a:gridCol w="6821607">
                  <a:extLst>
                    <a:ext uri="{9D8B030D-6E8A-4147-A177-3AD203B41FA5}">
                      <a16:colId xmlns:a16="http://schemas.microsoft.com/office/drawing/2014/main" xmlns="" val="20001"/>
                    </a:ext>
                  </a:extLst>
                </a:gridCol>
              </a:tblGrid>
              <a:tr h="418247">
                <a:tc>
                  <a:txBody>
                    <a:bodyPr/>
                    <a:lstStyle/>
                    <a:p>
                      <a:pPr algn="ctr"/>
                      <a:r>
                        <a:rPr lang="en-ZA" sz="2200" dirty="0" smtClean="0">
                          <a:solidFill>
                            <a:schemeClr val="tx1"/>
                          </a:solidFill>
                          <a:latin typeface="Arial" panose="020B0604020202020204" pitchFamily="34" charset="0"/>
                          <a:cs typeface="Arial" panose="020B0604020202020204" pitchFamily="34" charset="0"/>
                        </a:rPr>
                        <a:t>Risk</a:t>
                      </a:r>
                      <a:endParaRPr lang="en-ZA" sz="2200" dirty="0">
                        <a:solidFill>
                          <a:schemeClr val="tx1"/>
                        </a:solidFill>
                        <a:latin typeface="Arial" panose="020B0604020202020204" pitchFamily="34" charset="0"/>
                        <a:cs typeface="Arial" panose="020B0604020202020204" pitchFamily="34" charset="0"/>
                      </a:endParaRPr>
                    </a:p>
                  </a:txBody>
                  <a:tcPr/>
                </a:tc>
                <a:tc>
                  <a:txBody>
                    <a:bodyPr/>
                    <a:lstStyle/>
                    <a:p>
                      <a:pPr algn="ctr"/>
                      <a:r>
                        <a:rPr lang="en-ZA" sz="2200" b="1" dirty="0" smtClean="0">
                          <a:solidFill>
                            <a:schemeClr val="tx1"/>
                          </a:solidFill>
                          <a:latin typeface="Arial" panose="020B0604020202020204" pitchFamily="34" charset="0"/>
                          <a:cs typeface="Arial" panose="020B0604020202020204" pitchFamily="34" charset="0"/>
                        </a:rPr>
                        <a:t>Mitigating Action</a:t>
                      </a:r>
                      <a:endParaRPr lang="en-ZA" sz="2200" b="1" dirty="0">
                        <a:solidFill>
                          <a:schemeClr val="tx1"/>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xmlns="" val="10000"/>
                  </a:ext>
                </a:extLst>
              </a:tr>
              <a:tr h="2240608">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US" sz="1600" b="1" dirty="0" smtClean="0">
                          <a:latin typeface="Arial" panose="020B0604020202020204" pitchFamily="34" charset="0"/>
                          <a:cs typeface="Arial" panose="020B0604020202020204" pitchFamily="34" charset="0"/>
                        </a:rPr>
                        <a:t>The inadequate core function structure (research component), </a:t>
                      </a:r>
                    </a:p>
                    <a:p>
                      <a:pPr algn="just"/>
                      <a:endParaRPr lang="en-ZA" sz="1600" dirty="0"/>
                    </a:p>
                  </a:txBody>
                  <a:tcPr/>
                </a:tc>
                <a:tc>
                  <a:txBody>
                    <a:bodyPr/>
                    <a:lstStyle/>
                    <a:p>
                      <a:pPr marL="285750" indent="-285750" algn="just">
                        <a:spcBef>
                          <a:spcPts val="0"/>
                        </a:spcBef>
                        <a:buFont typeface="Arial" panose="020B0604020202020204" pitchFamily="34" charset="0"/>
                        <a:buChar char="•"/>
                      </a:pPr>
                      <a:r>
                        <a:rPr lang="en-US" sz="1600" b="1" dirty="0" smtClean="0">
                          <a:latin typeface="Arial" panose="020B0604020202020204" pitchFamily="34" charset="0"/>
                          <a:cs typeface="Arial" panose="020B0604020202020204" pitchFamily="34" charset="0"/>
                        </a:rPr>
                        <a:t>A DFSC Task Team is simultaneously</a:t>
                      </a:r>
                      <a:r>
                        <a:rPr lang="en-US" sz="1600" b="1" baseline="0" dirty="0" smtClean="0">
                          <a:latin typeface="Arial" panose="020B0604020202020204" pitchFamily="34" charset="0"/>
                          <a:cs typeface="Arial" panose="020B0604020202020204" pitchFamily="34" charset="0"/>
                        </a:rPr>
                        <a:t> </a:t>
                      </a:r>
                      <a:r>
                        <a:rPr lang="en-US" sz="1600" b="1" dirty="0" smtClean="0">
                          <a:latin typeface="Arial" panose="020B0604020202020204" pitchFamily="34" charset="0"/>
                          <a:cs typeface="Arial" panose="020B0604020202020204" pitchFamily="34" charset="0"/>
                        </a:rPr>
                        <a:t>  revising </a:t>
                      </a:r>
                      <a:r>
                        <a:rPr lang="en-US" sz="1600" b="1" baseline="0" dirty="0" smtClean="0">
                          <a:latin typeface="Arial" panose="020B0604020202020204" pitchFamily="34" charset="0"/>
                          <a:cs typeface="Arial" panose="020B0604020202020204" pitchFamily="34" charset="0"/>
                        </a:rPr>
                        <a:t>the Amendment of the Defence Act and the correcting the support structure required for the Commission to successfully comply with its mandate.  </a:t>
                      </a:r>
                      <a:endParaRPr lang="en-US" sz="1600" b="1" dirty="0" smtClean="0">
                        <a:latin typeface="Arial" panose="020B0604020202020204" pitchFamily="34" charset="0"/>
                        <a:cs typeface="Arial" panose="020B0604020202020204" pitchFamily="34" charset="0"/>
                      </a:endParaRPr>
                    </a:p>
                    <a:p>
                      <a:pPr marL="285750" indent="-285750" algn="just">
                        <a:spcBef>
                          <a:spcPts val="0"/>
                        </a:spcBef>
                        <a:buFont typeface="Arial" panose="020B0604020202020204" pitchFamily="34" charset="0"/>
                        <a:buChar char="•"/>
                      </a:pPr>
                      <a:endParaRPr lang="en-US" sz="1600" b="1" dirty="0" smtClean="0">
                        <a:solidFill>
                          <a:srgbClr val="FF0000"/>
                        </a:solidFill>
                        <a:latin typeface="Arial" panose="020B0604020202020204" pitchFamily="34" charset="0"/>
                        <a:cs typeface="Arial" panose="020B0604020202020204" pitchFamily="34" charset="0"/>
                      </a:endParaRPr>
                    </a:p>
                    <a:p>
                      <a:pPr marL="285750" indent="-285750" algn="just">
                        <a:spcBef>
                          <a:spcPts val="0"/>
                        </a:spcBef>
                        <a:buFont typeface="Arial" panose="020B0604020202020204" pitchFamily="34" charset="0"/>
                        <a:buChar char="•"/>
                      </a:pPr>
                      <a:r>
                        <a:rPr lang="en-US" sz="1600" b="1" dirty="0" smtClean="0">
                          <a:solidFill>
                            <a:srgbClr val="FF0000"/>
                          </a:solidFill>
                          <a:latin typeface="Arial" panose="020B0604020202020204" pitchFamily="34" charset="0"/>
                          <a:cs typeface="Arial" panose="020B0604020202020204" pitchFamily="34" charset="0"/>
                        </a:rPr>
                        <a:t>During</a:t>
                      </a:r>
                      <a:r>
                        <a:rPr lang="en-US" sz="1600" b="1" baseline="0" dirty="0" smtClean="0">
                          <a:solidFill>
                            <a:srgbClr val="FF0000"/>
                          </a:solidFill>
                          <a:latin typeface="Arial" panose="020B0604020202020204" pitchFamily="34" charset="0"/>
                          <a:cs typeface="Arial" panose="020B0604020202020204" pitchFamily="34" charset="0"/>
                        </a:rPr>
                        <a:t> a meeting between the DFSC &amp; the MOD&amp;MV on 05 August 2021, commitment was received from the Minister, Chief of Human Resources and the Office of the Chief Finance Officer to support and assist the Commission in this regard.</a:t>
                      </a:r>
                      <a:endParaRPr lang="en-ZA" sz="1600" dirty="0"/>
                    </a:p>
                  </a:txBody>
                  <a:tcPr/>
                </a:tc>
                <a:extLst>
                  <a:ext uri="{0D108BD9-81ED-4DB2-BD59-A6C34878D82A}">
                    <a16:rowId xmlns:a16="http://schemas.microsoft.com/office/drawing/2014/main" xmlns="" val="10001"/>
                  </a:ext>
                </a:extLst>
              </a:tr>
              <a:tr h="1376555">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US" sz="1600" b="1" dirty="0" smtClean="0">
                          <a:latin typeface="Arial" panose="020B0604020202020204" pitchFamily="34" charset="0"/>
                          <a:cs typeface="Arial" panose="020B0604020202020204" pitchFamily="34" charset="0"/>
                        </a:rPr>
                        <a:t>The cost containment measures by National Treasury (NT) on the expansion and upgrading of the DFSC Secretariat structure.   </a:t>
                      </a:r>
                    </a:p>
                    <a:p>
                      <a:pPr algn="just"/>
                      <a:endParaRPr lang="en-ZA" sz="1600" dirty="0"/>
                    </a:p>
                  </a:txBody>
                  <a:tcPr/>
                </a:tc>
                <a:tc>
                  <a:txBody>
                    <a:bodyPr/>
                    <a:lstStyle/>
                    <a:p>
                      <a:pPr marL="285750" marR="0" lvl="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b="1" dirty="0" smtClean="0">
                          <a:latin typeface="Arial" panose="020B0604020202020204" pitchFamily="34" charset="0"/>
                          <a:cs typeface="Arial" panose="020B0604020202020204" pitchFamily="34" charset="0"/>
                        </a:rPr>
                        <a:t>Continuous call-up of Reserve Force (ResF) members for administrative, logistical and driver duties;   </a:t>
                      </a:r>
                    </a:p>
                    <a:p>
                      <a:pPr marL="285750" marR="0" lvl="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600" b="1" dirty="0" smtClean="0">
                        <a:latin typeface="Arial" panose="020B0604020202020204" pitchFamily="34" charset="0"/>
                        <a:cs typeface="Arial" panose="020B0604020202020204" pitchFamily="34" charset="0"/>
                      </a:endParaRPr>
                    </a:p>
                    <a:p>
                      <a:pPr marL="285750" marR="0" lvl="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b="1" dirty="0" smtClean="0">
                          <a:latin typeface="Arial" panose="020B0604020202020204" pitchFamily="34" charset="0"/>
                          <a:cs typeface="Arial" panose="020B0604020202020204" pitchFamily="34" charset="0"/>
                        </a:rPr>
                        <a:t>Administrative gaps and functions within the Secretariat were mitigated by the double hatting principle.  </a:t>
                      </a:r>
                      <a:endParaRPr lang="en-ZA" sz="1600" dirty="0"/>
                    </a:p>
                  </a:txBody>
                  <a:tcPr/>
                </a:tc>
                <a:extLst>
                  <a:ext uri="{0D108BD9-81ED-4DB2-BD59-A6C34878D82A}">
                    <a16:rowId xmlns:a16="http://schemas.microsoft.com/office/drawing/2014/main" xmlns="" val="10002"/>
                  </a:ext>
                </a:extLst>
              </a:tr>
            </a:tbl>
          </a:graphicData>
        </a:graphic>
      </p:graphicFrame>
    </p:spTree>
    <p:extLst>
      <p:ext uri="{BB962C8B-B14F-4D97-AF65-F5344CB8AC3E}">
        <p14:creationId xmlns:p14="http://schemas.microsoft.com/office/powerpoint/2010/main" xmlns="" val="350186350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10490" y="138546"/>
            <a:ext cx="10758055" cy="1360470"/>
          </a:xfrm>
          <a:solidFill>
            <a:schemeClr val="accent1">
              <a:lumMod val="20000"/>
              <a:lumOff val="80000"/>
            </a:schemeClr>
          </a:solidFill>
        </p:spPr>
        <p:txBody>
          <a:bodyPr>
            <a:normAutofit/>
          </a:bodyPr>
          <a:lstStyle/>
          <a:p>
            <a:pPr algn="ctr"/>
            <a:r>
              <a:rPr lang="en-ZA" sz="3600" b="1" dirty="0" smtClean="0">
                <a:latin typeface="Arial" panose="020B0604020202020204" pitchFamily="34" charset="0"/>
                <a:cs typeface="Arial" panose="020B0604020202020204" pitchFamily="34" charset="0"/>
              </a:rPr>
              <a:t> Annual Activity Report and Financial Statements FY2020/21 </a:t>
            </a:r>
            <a:endParaRPr lang="en-ZA" sz="3600" b="1" dirty="0">
              <a:latin typeface="Arial" panose="020B0604020202020204" pitchFamily="34" charset="0"/>
              <a:cs typeface="Arial" panose="020B0604020202020204" pitchFamily="34" charset="0"/>
            </a:endParaRPr>
          </a:p>
        </p:txBody>
      </p:sp>
      <p:sp>
        <p:nvSpPr>
          <p:cNvPr id="5" name="Content Placeholder 4"/>
          <p:cNvSpPr>
            <a:spLocks noGrp="1"/>
          </p:cNvSpPr>
          <p:nvPr>
            <p:ph idx="1"/>
          </p:nvPr>
        </p:nvSpPr>
        <p:spPr>
          <a:xfrm>
            <a:off x="838199" y="1508301"/>
            <a:ext cx="10730345" cy="4799923"/>
          </a:xfrm>
        </p:spPr>
        <p:txBody>
          <a:bodyPr>
            <a:normAutofit/>
          </a:bodyPr>
          <a:lstStyle/>
          <a:p>
            <a:pPr marL="0" indent="0" algn="just">
              <a:buNone/>
            </a:pPr>
            <a:r>
              <a:rPr lang="en-US" sz="2200" b="1" u="sng" dirty="0" smtClean="0">
                <a:solidFill>
                  <a:schemeClr val="accent1">
                    <a:lumMod val="75000"/>
                  </a:schemeClr>
                </a:solidFill>
                <a:latin typeface="Arial" panose="020B0604020202020204" pitchFamily="34" charset="0"/>
                <a:cs typeface="Arial" panose="020B0604020202020204" pitchFamily="34" charset="0"/>
              </a:rPr>
              <a:t>Part C:  GOVERNANCE</a:t>
            </a:r>
            <a:r>
              <a:rPr lang="en-US" sz="2200" b="1" dirty="0" smtClean="0">
                <a:latin typeface="Arial" panose="020B0604020202020204" pitchFamily="34" charset="0"/>
                <a:cs typeface="Arial" panose="020B0604020202020204" pitchFamily="34" charset="0"/>
              </a:rPr>
              <a:t>:  </a:t>
            </a:r>
          </a:p>
          <a:p>
            <a:pPr marL="0" indent="0" algn="just">
              <a:buNone/>
            </a:pPr>
            <a:r>
              <a:rPr lang="en-US" sz="2200" b="1" dirty="0" smtClean="0">
                <a:solidFill>
                  <a:srgbClr val="FF0000"/>
                </a:solidFill>
                <a:latin typeface="Arial" panose="020B0604020202020204" pitchFamily="34" charset="0"/>
                <a:cs typeface="Arial" panose="020B0604020202020204" pitchFamily="34" charset="0"/>
              </a:rPr>
              <a:t>1.  Risks and Mitigating actions: </a:t>
            </a:r>
            <a:r>
              <a:rPr lang="en-US" sz="2200" b="1" u="sng" dirty="0" smtClean="0">
                <a:latin typeface="Arial" panose="020B0604020202020204" pitchFamily="34" charset="0"/>
                <a:cs typeface="Arial" panose="020B0604020202020204" pitchFamily="34" charset="0"/>
              </a:rPr>
              <a:t>Ethics and Code of Conduct</a:t>
            </a:r>
            <a:r>
              <a:rPr lang="en-US" sz="2200" b="1" dirty="0" smtClean="0">
                <a:latin typeface="Arial" panose="020B0604020202020204" pitchFamily="34" charset="0"/>
                <a:cs typeface="Arial" panose="020B0604020202020204" pitchFamily="34" charset="0"/>
              </a:rPr>
              <a:t>:  </a:t>
            </a:r>
            <a:r>
              <a:rPr lang="en-ZA" sz="2200" b="1" dirty="0" smtClean="0">
                <a:latin typeface="Arial" panose="020B0604020202020204" pitchFamily="34" charset="0"/>
                <a:cs typeface="Arial" panose="020B0604020202020204" pitchFamily="34" charset="0"/>
              </a:rPr>
              <a:t>(</a:t>
            </a:r>
            <a:r>
              <a:rPr lang="en-ZA" sz="2200" b="1" dirty="0">
                <a:latin typeface="Arial" panose="020B0604020202020204" pitchFamily="34" charset="0"/>
                <a:cs typeface="Arial" panose="020B0604020202020204" pitchFamily="34" charset="0"/>
              </a:rPr>
              <a:t>page </a:t>
            </a:r>
            <a:r>
              <a:rPr lang="en-ZA" sz="2200" b="1" dirty="0" smtClean="0">
                <a:latin typeface="Arial" panose="020B0604020202020204" pitchFamily="34" charset="0"/>
                <a:cs typeface="Arial" panose="020B0604020202020204" pitchFamily="34" charset="0"/>
              </a:rPr>
              <a:t>45: </a:t>
            </a:r>
            <a:r>
              <a:rPr lang="en-ZA" sz="2200" b="1" dirty="0">
                <a:latin typeface="Arial" panose="020B0604020202020204" pitchFamily="34" charset="0"/>
                <a:cs typeface="Arial" panose="020B0604020202020204" pitchFamily="34" charset="0"/>
              </a:rPr>
              <a:t>AAR </a:t>
            </a:r>
            <a:r>
              <a:rPr lang="en-ZA" sz="2200" b="1" dirty="0" smtClean="0">
                <a:latin typeface="Arial" panose="020B0604020202020204" pitchFamily="34" charset="0"/>
                <a:cs typeface="Arial" panose="020B0604020202020204" pitchFamily="34" charset="0"/>
              </a:rPr>
              <a:t>FY2020/21). </a:t>
            </a:r>
            <a:endParaRPr lang="en-US" sz="2200" b="1" dirty="0" smtClean="0">
              <a:latin typeface="Arial" panose="020B0604020202020204" pitchFamily="34" charset="0"/>
              <a:cs typeface="Arial" panose="020B0604020202020204" pitchFamily="34" charset="0"/>
            </a:endParaRPr>
          </a:p>
          <a:p>
            <a:pPr algn="just">
              <a:spcBef>
                <a:spcPts val="0"/>
              </a:spcBef>
            </a:pPr>
            <a:endParaRPr lang="en-US" sz="2200" b="1" dirty="0">
              <a:latin typeface="Arial" panose="020B0604020202020204" pitchFamily="34" charset="0"/>
              <a:cs typeface="Arial" panose="020B0604020202020204" pitchFamily="34" charset="0"/>
            </a:endParaRPr>
          </a:p>
        </p:txBody>
      </p:sp>
      <p:sp>
        <p:nvSpPr>
          <p:cNvPr id="8" name="Slide Number Placeholder 7"/>
          <p:cNvSpPr>
            <a:spLocks noGrp="1"/>
          </p:cNvSpPr>
          <p:nvPr>
            <p:ph type="sldNum" sz="quarter" idx="12"/>
          </p:nvPr>
        </p:nvSpPr>
        <p:spPr/>
        <p:txBody>
          <a:bodyPr/>
          <a:lstStyle/>
          <a:p>
            <a:fld id="{C17A5886-F1EC-4A37-9934-51C959F0825D}" type="slidenum">
              <a:rPr lang="en-ZA" sz="1600" b="1" smtClean="0">
                <a:latin typeface="Arial Black" panose="020B0A04020102020204" pitchFamily="34" charset="0"/>
              </a:rPr>
              <a:pPr/>
              <a:t>23</a:t>
            </a:fld>
            <a:endParaRPr lang="en-ZA" sz="1600" b="1" dirty="0">
              <a:latin typeface="Arial Black" panose="020B0A04020102020204" pitchFamily="34" charset="0"/>
            </a:endParaRPr>
          </a:p>
        </p:txBody>
      </p:sp>
      <p:pic>
        <p:nvPicPr>
          <p:cNvPr id="9" name="Picture 8" descr="F:\March 2016\March Plenary\Def Service Commision Logo - Heraldry.jpg"/>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0583611" y="359908"/>
            <a:ext cx="894080" cy="948055"/>
          </a:xfrm>
          <a:prstGeom prst="rect">
            <a:avLst/>
          </a:prstGeom>
          <a:noFill/>
          <a:ln>
            <a:noFill/>
          </a:ln>
        </p:spPr>
      </p:pic>
      <p:pic>
        <p:nvPicPr>
          <p:cNvPr id="10" name="Picture 9" descr="F:\March 2016\March Plenary\Def Service Commision Logo - Heraldry.jpg"/>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982415" y="373459"/>
            <a:ext cx="894080" cy="948055"/>
          </a:xfrm>
          <a:prstGeom prst="rect">
            <a:avLst/>
          </a:prstGeom>
          <a:noFill/>
          <a:ln>
            <a:noFill/>
          </a:ln>
        </p:spPr>
      </p:pic>
      <p:sp>
        <p:nvSpPr>
          <p:cNvPr id="11" name="Footer Placeholder 6"/>
          <p:cNvSpPr>
            <a:spLocks noGrp="1"/>
          </p:cNvSpPr>
          <p:nvPr>
            <p:ph type="ftr" sz="quarter" idx="11"/>
          </p:nvPr>
        </p:nvSpPr>
        <p:spPr>
          <a:xfrm>
            <a:off x="4038599" y="6356350"/>
            <a:ext cx="4571999" cy="365125"/>
          </a:xfrm>
        </p:spPr>
        <p:txBody>
          <a:bodyPr/>
          <a:lstStyle/>
          <a:p>
            <a:r>
              <a:rPr lang="en-ZA" sz="1600" b="1" dirty="0" smtClean="0">
                <a:latin typeface="Arial Black" panose="020B0A04020102020204" pitchFamily="34" charset="0"/>
              </a:rPr>
              <a:t>Defence Force Service Commission</a:t>
            </a:r>
            <a:endParaRPr lang="en-ZA" sz="1600" b="1" dirty="0">
              <a:latin typeface="Arial Black" panose="020B0A04020102020204" pitchFamily="34" charset="0"/>
            </a:endParaRPr>
          </a:p>
        </p:txBody>
      </p:sp>
      <p:sp>
        <p:nvSpPr>
          <p:cNvPr id="12" name="Date Placeholder 5"/>
          <p:cNvSpPr>
            <a:spLocks noGrp="1"/>
          </p:cNvSpPr>
          <p:nvPr>
            <p:ph type="dt" sz="half" idx="10"/>
          </p:nvPr>
        </p:nvSpPr>
        <p:spPr>
          <a:xfrm>
            <a:off x="838200" y="6356350"/>
            <a:ext cx="2743200" cy="365125"/>
          </a:xfrm>
        </p:spPr>
        <p:txBody>
          <a:bodyPr/>
          <a:lstStyle/>
          <a:p>
            <a:fld id="{10C69D42-1C44-4FB2-A2E7-BDEE73BA0D7C}" type="datetime1">
              <a:rPr lang="en-ZA" sz="1600" b="1" smtClean="0">
                <a:latin typeface="Arial Black" panose="020B0A04020102020204" pitchFamily="34" charset="0"/>
              </a:rPr>
              <a:pPr/>
              <a:t>2021/11/12</a:t>
            </a:fld>
            <a:endParaRPr lang="en-ZA" sz="1600" b="1" dirty="0">
              <a:latin typeface="Arial Black" panose="020B0A04020102020204"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xmlns="" val="139979928"/>
              </p:ext>
            </p:extLst>
          </p:nvPr>
        </p:nvGraphicFramePr>
        <p:xfrm>
          <a:off x="982415" y="2675825"/>
          <a:ext cx="10495276" cy="3535680"/>
        </p:xfrm>
        <a:graphic>
          <a:graphicData uri="http://schemas.openxmlformats.org/drawingml/2006/table">
            <a:tbl>
              <a:tblPr firstRow="1" bandRow="1">
                <a:tableStyleId>{5C22544A-7EE6-4342-B048-85BDC9FD1C3A}</a:tableStyleId>
              </a:tblPr>
              <a:tblGrid>
                <a:gridCol w="3429164">
                  <a:extLst>
                    <a:ext uri="{9D8B030D-6E8A-4147-A177-3AD203B41FA5}">
                      <a16:colId xmlns:a16="http://schemas.microsoft.com/office/drawing/2014/main" xmlns="" val="20000"/>
                    </a:ext>
                  </a:extLst>
                </a:gridCol>
                <a:gridCol w="7066112">
                  <a:extLst>
                    <a:ext uri="{9D8B030D-6E8A-4147-A177-3AD203B41FA5}">
                      <a16:colId xmlns:a16="http://schemas.microsoft.com/office/drawing/2014/main" xmlns="" val="20001"/>
                    </a:ext>
                  </a:extLst>
                </a:gridCol>
              </a:tblGrid>
              <a:tr h="374057">
                <a:tc>
                  <a:txBody>
                    <a:bodyPr/>
                    <a:lstStyle/>
                    <a:p>
                      <a:pPr algn="ctr"/>
                      <a:r>
                        <a:rPr lang="en-ZA" sz="2200" dirty="0" smtClean="0">
                          <a:solidFill>
                            <a:schemeClr val="tx1"/>
                          </a:solidFill>
                          <a:latin typeface="Arial" panose="020B0604020202020204" pitchFamily="34" charset="0"/>
                          <a:cs typeface="Arial" panose="020B0604020202020204" pitchFamily="34" charset="0"/>
                        </a:rPr>
                        <a:t>Risk</a:t>
                      </a:r>
                      <a:endParaRPr lang="en-ZA" sz="2200" dirty="0">
                        <a:solidFill>
                          <a:schemeClr val="tx1"/>
                        </a:solidFill>
                        <a:latin typeface="Arial" panose="020B0604020202020204" pitchFamily="34" charset="0"/>
                        <a:cs typeface="Arial" panose="020B0604020202020204" pitchFamily="34" charset="0"/>
                      </a:endParaRPr>
                    </a:p>
                  </a:txBody>
                  <a:tcPr/>
                </a:tc>
                <a:tc>
                  <a:txBody>
                    <a:bodyPr/>
                    <a:lstStyle/>
                    <a:p>
                      <a:pPr algn="ctr"/>
                      <a:r>
                        <a:rPr lang="en-ZA" sz="2200" b="1" dirty="0" smtClean="0">
                          <a:solidFill>
                            <a:schemeClr val="tx1"/>
                          </a:solidFill>
                          <a:latin typeface="Arial" panose="020B0604020202020204" pitchFamily="34" charset="0"/>
                          <a:cs typeface="Arial" panose="020B0604020202020204" pitchFamily="34" charset="0"/>
                        </a:rPr>
                        <a:t>Mitigating Action</a:t>
                      </a:r>
                      <a:endParaRPr lang="en-ZA" sz="2200" b="1" dirty="0">
                        <a:solidFill>
                          <a:schemeClr val="tx1"/>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xmlns="" val="10000"/>
                  </a:ext>
                </a:extLst>
              </a:tr>
              <a:tr h="2725276">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US" sz="1800" b="1" dirty="0" smtClean="0">
                          <a:latin typeface="Arial" panose="020B0604020202020204" pitchFamily="34" charset="0"/>
                          <a:cs typeface="Arial" panose="020B0604020202020204" pitchFamily="34" charset="0"/>
                        </a:rPr>
                        <a:t>The DFSC Ethics Committee was not established as was envisaged during March 2020.    </a:t>
                      </a:r>
                    </a:p>
                    <a:p>
                      <a:endParaRPr lang="en-ZA" dirty="0"/>
                    </a:p>
                  </a:txBody>
                  <a:tcPr/>
                </a:tc>
                <a:tc>
                  <a:txBody>
                    <a:bodyPr/>
                    <a:lstStyle/>
                    <a:p>
                      <a:pPr marL="285750" marR="0" lvl="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b="1" dirty="0" smtClean="0">
                          <a:latin typeface="Arial" panose="020B0604020202020204" pitchFamily="34" charset="0"/>
                          <a:cs typeface="Arial" panose="020B0604020202020204" pitchFamily="34" charset="0"/>
                        </a:rPr>
                        <a:t>Members of the DFSC attended a virtual training session by the Ethics Institute of South Africa to introduce the DFSC to valuable Ethics and Corporate Governance principles.</a:t>
                      </a:r>
                    </a:p>
                    <a:p>
                      <a:pPr marL="285750" marR="0" lvl="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800" b="1" dirty="0" smtClean="0">
                        <a:latin typeface="Arial" panose="020B0604020202020204" pitchFamily="34" charset="0"/>
                        <a:cs typeface="Arial" panose="020B0604020202020204" pitchFamily="34" charset="0"/>
                      </a:endParaRPr>
                    </a:p>
                    <a:p>
                      <a:pPr marL="285750" marR="0" lvl="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b="1" dirty="0" smtClean="0">
                          <a:latin typeface="Arial" panose="020B0604020202020204" pitchFamily="34" charset="0"/>
                          <a:cs typeface="Arial" panose="020B0604020202020204" pitchFamily="34" charset="0"/>
                        </a:rPr>
                        <a:t>Employees of the DFSC conform to the Code of Conduct for Public Service Act Personnel and the ResF members conform to the Soldier of Africa:  Code of Conduct for Uniformed Members of the South African National Defence Force.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b="1" dirty="0" smtClean="0">
                        <a:latin typeface="Arial" panose="020B0604020202020204" pitchFamily="34" charset="0"/>
                        <a:cs typeface="Arial" panose="020B0604020202020204" pitchFamily="34" charset="0"/>
                      </a:endParaRPr>
                    </a:p>
                    <a:p>
                      <a:endParaRPr lang="en-ZA" dirty="0"/>
                    </a:p>
                  </a:txBody>
                  <a:tcPr/>
                </a:tc>
                <a:extLst>
                  <a:ext uri="{0D108BD9-81ED-4DB2-BD59-A6C34878D82A}">
                    <a16:rowId xmlns:a16="http://schemas.microsoft.com/office/drawing/2014/main" xmlns="" val="10001"/>
                  </a:ext>
                </a:extLst>
              </a:tr>
            </a:tbl>
          </a:graphicData>
        </a:graphic>
      </p:graphicFrame>
    </p:spTree>
    <p:extLst>
      <p:ext uri="{BB962C8B-B14F-4D97-AF65-F5344CB8AC3E}">
        <p14:creationId xmlns:p14="http://schemas.microsoft.com/office/powerpoint/2010/main" xmlns="" val="406814167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10490" y="138546"/>
            <a:ext cx="10758055" cy="1360470"/>
          </a:xfrm>
          <a:solidFill>
            <a:schemeClr val="accent1">
              <a:lumMod val="20000"/>
              <a:lumOff val="80000"/>
            </a:schemeClr>
          </a:solidFill>
        </p:spPr>
        <p:txBody>
          <a:bodyPr>
            <a:normAutofit/>
          </a:bodyPr>
          <a:lstStyle/>
          <a:p>
            <a:pPr algn="ctr"/>
            <a:r>
              <a:rPr lang="en-ZA" sz="3600" b="1" dirty="0" smtClean="0">
                <a:latin typeface="Arial" panose="020B0604020202020204" pitchFamily="34" charset="0"/>
                <a:cs typeface="Arial" panose="020B0604020202020204" pitchFamily="34" charset="0"/>
              </a:rPr>
              <a:t> Annual Activity Report and Financial Statements FY2020/21 </a:t>
            </a:r>
            <a:endParaRPr lang="en-ZA" sz="3600" b="1" dirty="0">
              <a:latin typeface="Arial" panose="020B0604020202020204" pitchFamily="34" charset="0"/>
              <a:cs typeface="Arial" panose="020B0604020202020204" pitchFamily="34" charset="0"/>
            </a:endParaRPr>
          </a:p>
        </p:txBody>
      </p:sp>
      <p:sp>
        <p:nvSpPr>
          <p:cNvPr id="5" name="Content Placeholder 4"/>
          <p:cNvSpPr>
            <a:spLocks noGrp="1"/>
          </p:cNvSpPr>
          <p:nvPr>
            <p:ph idx="1"/>
          </p:nvPr>
        </p:nvSpPr>
        <p:spPr>
          <a:xfrm>
            <a:off x="838199" y="1508302"/>
            <a:ext cx="10730345" cy="3897888"/>
          </a:xfrm>
        </p:spPr>
        <p:txBody>
          <a:bodyPr>
            <a:normAutofit/>
          </a:bodyPr>
          <a:lstStyle/>
          <a:p>
            <a:pPr marL="0" indent="0" algn="just">
              <a:buNone/>
            </a:pPr>
            <a:r>
              <a:rPr lang="en-US" sz="2200" b="1" u="sng" dirty="0" smtClean="0">
                <a:solidFill>
                  <a:schemeClr val="accent1">
                    <a:lumMod val="75000"/>
                  </a:schemeClr>
                </a:solidFill>
                <a:latin typeface="Arial" panose="020B0604020202020204" pitchFamily="34" charset="0"/>
                <a:cs typeface="Arial" panose="020B0604020202020204" pitchFamily="34" charset="0"/>
              </a:rPr>
              <a:t>Part C:  GOVERNANCE</a:t>
            </a:r>
            <a:r>
              <a:rPr lang="en-US" sz="2200" b="1" dirty="0" smtClean="0">
                <a:latin typeface="Arial" panose="020B0604020202020204" pitchFamily="34" charset="0"/>
                <a:cs typeface="Arial" panose="020B0604020202020204" pitchFamily="34" charset="0"/>
              </a:rPr>
              <a:t>:  </a:t>
            </a:r>
          </a:p>
          <a:p>
            <a:pPr marL="0" indent="0" algn="just">
              <a:buNone/>
            </a:pPr>
            <a:endParaRPr lang="en-US" sz="2200" b="1" dirty="0" smtClean="0">
              <a:solidFill>
                <a:srgbClr val="FF0000"/>
              </a:solidFill>
              <a:latin typeface="Arial" panose="020B0604020202020204" pitchFamily="34" charset="0"/>
              <a:cs typeface="Arial" panose="020B0604020202020204" pitchFamily="34" charset="0"/>
            </a:endParaRPr>
          </a:p>
          <a:p>
            <a:pPr marL="0" indent="0" algn="just">
              <a:buNone/>
            </a:pPr>
            <a:endParaRPr lang="en-US" sz="2200" b="1" dirty="0">
              <a:solidFill>
                <a:srgbClr val="FF0000"/>
              </a:solidFill>
              <a:latin typeface="Arial" panose="020B0604020202020204" pitchFamily="34" charset="0"/>
              <a:cs typeface="Arial" panose="020B0604020202020204" pitchFamily="34" charset="0"/>
            </a:endParaRPr>
          </a:p>
          <a:p>
            <a:pPr marL="0" indent="0" algn="just">
              <a:buNone/>
            </a:pPr>
            <a:r>
              <a:rPr lang="en-US" sz="2200" b="1" dirty="0" smtClean="0">
                <a:latin typeface="Arial" panose="020B0604020202020204" pitchFamily="34" charset="0"/>
                <a:cs typeface="Arial" panose="020B0604020202020204" pitchFamily="34" charset="0"/>
              </a:rPr>
              <a:t>The DFSC is making use of the NT prescribed template provided to the Department of Defence to compile its Risk Register.  This template makes provision for the utilization of a color code risk identification.  The information within the DFSC Risk Register is also populated in the DOD Risk Register.     </a:t>
            </a:r>
          </a:p>
        </p:txBody>
      </p:sp>
      <p:sp>
        <p:nvSpPr>
          <p:cNvPr id="8" name="Slide Number Placeholder 7"/>
          <p:cNvSpPr>
            <a:spLocks noGrp="1"/>
          </p:cNvSpPr>
          <p:nvPr>
            <p:ph type="sldNum" sz="quarter" idx="12"/>
          </p:nvPr>
        </p:nvSpPr>
        <p:spPr/>
        <p:txBody>
          <a:bodyPr/>
          <a:lstStyle/>
          <a:p>
            <a:fld id="{C17A5886-F1EC-4A37-9934-51C959F0825D}" type="slidenum">
              <a:rPr lang="en-ZA" sz="1600" b="1" smtClean="0">
                <a:latin typeface="Arial Black" panose="020B0A04020102020204" pitchFamily="34" charset="0"/>
              </a:rPr>
              <a:pPr/>
              <a:t>24</a:t>
            </a:fld>
            <a:endParaRPr lang="en-ZA" sz="1600" b="1" dirty="0">
              <a:latin typeface="Arial Black" panose="020B0A04020102020204" pitchFamily="34" charset="0"/>
            </a:endParaRPr>
          </a:p>
        </p:txBody>
      </p:sp>
      <p:pic>
        <p:nvPicPr>
          <p:cNvPr id="9" name="Picture 8" descr="F:\March 2016\March Plenary\Def Service Commision Logo - Heraldry.jpg"/>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0583611" y="359908"/>
            <a:ext cx="894080" cy="948055"/>
          </a:xfrm>
          <a:prstGeom prst="rect">
            <a:avLst/>
          </a:prstGeom>
          <a:noFill/>
          <a:ln>
            <a:noFill/>
          </a:ln>
        </p:spPr>
      </p:pic>
      <p:pic>
        <p:nvPicPr>
          <p:cNvPr id="10" name="Picture 9" descr="F:\March 2016\March Plenary\Def Service Commision Logo - Heraldry.jpg"/>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982415" y="373459"/>
            <a:ext cx="894080" cy="948055"/>
          </a:xfrm>
          <a:prstGeom prst="rect">
            <a:avLst/>
          </a:prstGeom>
          <a:noFill/>
          <a:ln>
            <a:noFill/>
          </a:ln>
        </p:spPr>
      </p:pic>
      <p:sp>
        <p:nvSpPr>
          <p:cNvPr id="11" name="Footer Placeholder 6"/>
          <p:cNvSpPr>
            <a:spLocks noGrp="1"/>
          </p:cNvSpPr>
          <p:nvPr>
            <p:ph type="ftr" sz="quarter" idx="11"/>
          </p:nvPr>
        </p:nvSpPr>
        <p:spPr>
          <a:xfrm>
            <a:off x="4038599" y="6356350"/>
            <a:ext cx="4571999" cy="365125"/>
          </a:xfrm>
        </p:spPr>
        <p:txBody>
          <a:bodyPr/>
          <a:lstStyle/>
          <a:p>
            <a:r>
              <a:rPr lang="en-ZA" sz="1600" b="1" dirty="0" smtClean="0">
                <a:latin typeface="Arial Black" panose="020B0A04020102020204" pitchFamily="34" charset="0"/>
              </a:rPr>
              <a:t>Defence Force Service Commission</a:t>
            </a:r>
            <a:endParaRPr lang="en-ZA" sz="1600" b="1" dirty="0">
              <a:latin typeface="Arial Black" panose="020B0A04020102020204" pitchFamily="34" charset="0"/>
            </a:endParaRPr>
          </a:p>
        </p:txBody>
      </p:sp>
      <p:sp>
        <p:nvSpPr>
          <p:cNvPr id="12" name="Date Placeholder 5"/>
          <p:cNvSpPr>
            <a:spLocks noGrp="1"/>
          </p:cNvSpPr>
          <p:nvPr>
            <p:ph type="dt" sz="half" idx="10"/>
          </p:nvPr>
        </p:nvSpPr>
        <p:spPr>
          <a:xfrm>
            <a:off x="838200" y="6356350"/>
            <a:ext cx="2743200" cy="365125"/>
          </a:xfrm>
        </p:spPr>
        <p:txBody>
          <a:bodyPr/>
          <a:lstStyle/>
          <a:p>
            <a:fld id="{10C69D42-1C44-4FB2-A2E7-BDEE73BA0D7C}" type="datetime1">
              <a:rPr lang="en-ZA" sz="1600" b="1" smtClean="0">
                <a:latin typeface="Arial Black" panose="020B0A04020102020204" pitchFamily="34" charset="0"/>
              </a:rPr>
              <a:pPr/>
              <a:t>2021/11/12</a:t>
            </a:fld>
            <a:endParaRPr lang="en-ZA" sz="1600" b="1" dirty="0">
              <a:latin typeface="Arial Black" panose="020B0A04020102020204" pitchFamily="34" charset="0"/>
            </a:endParaRPr>
          </a:p>
        </p:txBody>
      </p:sp>
    </p:spTree>
    <p:extLst>
      <p:ext uri="{BB962C8B-B14F-4D97-AF65-F5344CB8AC3E}">
        <p14:creationId xmlns:p14="http://schemas.microsoft.com/office/powerpoint/2010/main" xmlns="" val="198854753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10490" y="138546"/>
            <a:ext cx="10758055" cy="1360470"/>
          </a:xfrm>
          <a:solidFill>
            <a:schemeClr val="accent1">
              <a:lumMod val="20000"/>
              <a:lumOff val="80000"/>
            </a:schemeClr>
          </a:solidFill>
        </p:spPr>
        <p:txBody>
          <a:bodyPr>
            <a:normAutofit/>
          </a:bodyPr>
          <a:lstStyle/>
          <a:p>
            <a:pPr algn="ctr"/>
            <a:r>
              <a:rPr lang="en-ZA" sz="3600" b="1" dirty="0" smtClean="0">
                <a:latin typeface="Arial" panose="020B0604020202020204" pitchFamily="34" charset="0"/>
                <a:cs typeface="Arial" panose="020B0604020202020204" pitchFamily="34" charset="0"/>
              </a:rPr>
              <a:t> Annual Activity Report and Financial Statements FY2020/21  </a:t>
            </a:r>
            <a:endParaRPr lang="en-ZA" sz="3600" b="1" dirty="0">
              <a:latin typeface="Arial" panose="020B0604020202020204" pitchFamily="34" charset="0"/>
              <a:cs typeface="Arial" panose="020B0604020202020204" pitchFamily="34" charset="0"/>
            </a:endParaRPr>
          </a:p>
        </p:txBody>
      </p:sp>
      <p:sp>
        <p:nvSpPr>
          <p:cNvPr id="5" name="Content Placeholder 4"/>
          <p:cNvSpPr>
            <a:spLocks noGrp="1"/>
          </p:cNvSpPr>
          <p:nvPr>
            <p:ph idx="1"/>
          </p:nvPr>
        </p:nvSpPr>
        <p:spPr>
          <a:xfrm>
            <a:off x="838199" y="1508302"/>
            <a:ext cx="10730345" cy="4234772"/>
          </a:xfrm>
        </p:spPr>
        <p:txBody>
          <a:bodyPr>
            <a:normAutofit/>
          </a:bodyPr>
          <a:lstStyle/>
          <a:p>
            <a:pPr marL="0" indent="0" algn="just">
              <a:buNone/>
            </a:pPr>
            <a:r>
              <a:rPr lang="en-US" sz="2200" b="1" u="sng" dirty="0" smtClean="0">
                <a:solidFill>
                  <a:schemeClr val="accent1">
                    <a:lumMod val="75000"/>
                  </a:schemeClr>
                </a:solidFill>
                <a:latin typeface="Arial" panose="020B0604020202020204" pitchFamily="34" charset="0"/>
                <a:cs typeface="Arial" panose="020B0604020202020204" pitchFamily="34" charset="0"/>
              </a:rPr>
              <a:t>Part C:  GOVERNANCE</a:t>
            </a:r>
            <a:r>
              <a:rPr lang="en-US" sz="2200" b="1" dirty="0" smtClean="0">
                <a:latin typeface="Arial" panose="020B0604020202020204" pitchFamily="34" charset="0"/>
                <a:cs typeface="Arial" panose="020B0604020202020204" pitchFamily="34" charset="0"/>
              </a:rPr>
              <a:t>:  </a:t>
            </a:r>
          </a:p>
          <a:p>
            <a:pPr marL="0" indent="0" algn="just">
              <a:buNone/>
            </a:pPr>
            <a:r>
              <a:rPr lang="en-US" sz="2200" b="1" dirty="0" smtClean="0">
                <a:solidFill>
                  <a:srgbClr val="FF0000"/>
                </a:solidFill>
                <a:latin typeface="Arial" panose="020B0604020202020204" pitchFamily="34" charset="0"/>
                <a:cs typeface="Arial" panose="020B0604020202020204" pitchFamily="34" charset="0"/>
              </a:rPr>
              <a:t>2.  Fraud and Prevention</a:t>
            </a:r>
            <a:r>
              <a:rPr lang="en-US" sz="2200" b="1" dirty="0" smtClean="0">
                <a:latin typeface="Arial" panose="020B0604020202020204" pitchFamily="34" charset="0"/>
                <a:cs typeface="Arial" panose="020B0604020202020204" pitchFamily="34" charset="0"/>
              </a:rPr>
              <a:t>:  </a:t>
            </a:r>
            <a:r>
              <a:rPr lang="en-ZA" sz="2200" b="1" dirty="0" smtClean="0">
                <a:latin typeface="Arial" panose="020B0604020202020204" pitchFamily="34" charset="0"/>
                <a:cs typeface="Arial" panose="020B0604020202020204" pitchFamily="34" charset="0"/>
              </a:rPr>
              <a:t>(page 45: </a:t>
            </a:r>
            <a:r>
              <a:rPr lang="en-ZA" sz="2200" b="1" dirty="0">
                <a:latin typeface="Arial" panose="020B0604020202020204" pitchFamily="34" charset="0"/>
                <a:cs typeface="Arial" panose="020B0604020202020204" pitchFamily="34" charset="0"/>
              </a:rPr>
              <a:t>AAR </a:t>
            </a:r>
            <a:r>
              <a:rPr lang="en-ZA" sz="2200" b="1" dirty="0" smtClean="0">
                <a:latin typeface="Arial" panose="020B0604020202020204" pitchFamily="34" charset="0"/>
                <a:cs typeface="Arial" panose="020B0604020202020204" pitchFamily="34" charset="0"/>
              </a:rPr>
              <a:t>FY2020/21)</a:t>
            </a:r>
            <a:endParaRPr lang="en-US" sz="2200" b="1" dirty="0">
              <a:latin typeface="Arial" panose="020B0604020202020204" pitchFamily="34" charset="0"/>
              <a:cs typeface="Arial" panose="020B0604020202020204" pitchFamily="34" charset="0"/>
            </a:endParaRPr>
          </a:p>
          <a:p>
            <a:pPr marL="0" indent="0" algn="just">
              <a:buNone/>
            </a:pPr>
            <a:endParaRPr lang="en-US" sz="2200" b="1" dirty="0" smtClean="0">
              <a:solidFill>
                <a:srgbClr val="FF0000"/>
              </a:solidFill>
              <a:latin typeface="Arial" panose="020B0604020202020204" pitchFamily="34" charset="0"/>
              <a:cs typeface="Arial" panose="020B0604020202020204" pitchFamily="34" charset="0"/>
            </a:endParaRPr>
          </a:p>
          <a:p>
            <a:pPr marL="546100" indent="-546100" algn="just">
              <a:buFont typeface="Wingdings" panose="05000000000000000000" pitchFamily="2" charset="2"/>
              <a:buChar char="v"/>
            </a:pPr>
            <a:r>
              <a:rPr lang="en-US" sz="2200" b="1" dirty="0" smtClean="0">
                <a:latin typeface="Arial" panose="020B0604020202020204" pitchFamily="34" charset="0"/>
                <a:cs typeface="Arial" panose="020B0604020202020204" pitchFamily="34" charset="0"/>
              </a:rPr>
              <a:t>No incidences of fraud and or corruption were registered or investigated during reporting period.</a:t>
            </a:r>
          </a:p>
          <a:p>
            <a:pPr marL="546100" indent="-546100" algn="just">
              <a:buFont typeface="Wingdings" panose="05000000000000000000" pitchFamily="2" charset="2"/>
              <a:buChar char="v"/>
            </a:pPr>
            <a:endParaRPr lang="en-US" sz="2200" b="1" dirty="0" smtClean="0">
              <a:latin typeface="Arial" panose="020B0604020202020204" pitchFamily="34" charset="0"/>
              <a:cs typeface="Arial" panose="020B0604020202020204" pitchFamily="34" charset="0"/>
            </a:endParaRPr>
          </a:p>
          <a:p>
            <a:pPr marL="546100" indent="-546100" algn="just">
              <a:buFont typeface="Wingdings" panose="05000000000000000000" pitchFamily="2" charset="2"/>
              <a:buChar char="v"/>
            </a:pPr>
            <a:r>
              <a:rPr lang="en-US" sz="2200" b="1" dirty="0" smtClean="0">
                <a:latin typeface="Arial" panose="020B0604020202020204" pitchFamily="34" charset="0"/>
                <a:cs typeface="Arial" panose="020B0604020202020204" pitchFamily="34" charset="0"/>
              </a:rPr>
              <a:t>All procurement processes and procedures are executed according to DOD Procurement policies and Instructions that are aligned with NT policies and regulations. </a:t>
            </a:r>
          </a:p>
          <a:p>
            <a:pPr marL="0" indent="0" algn="just">
              <a:buNone/>
            </a:pPr>
            <a:endParaRPr lang="en-US" sz="2200" b="1" dirty="0">
              <a:latin typeface="Arial" panose="020B0604020202020204" pitchFamily="34" charset="0"/>
              <a:cs typeface="Arial" panose="020B0604020202020204" pitchFamily="34" charset="0"/>
            </a:endParaRPr>
          </a:p>
          <a:p>
            <a:pPr marL="0" indent="0" algn="just">
              <a:buNone/>
            </a:pPr>
            <a:endParaRPr lang="en-US" sz="2200" b="1" dirty="0" smtClean="0">
              <a:latin typeface="Arial" panose="020B0604020202020204" pitchFamily="34" charset="0"/>
              <a:cs typeface="Arial" panose="020B0604020202020204" pitchFamily="34" charset="0"/>
            </a:endParaRPr>
          </a:p>
        </p:txBody>
      </p:sp>
      <p:sp>
        <p:nvSpPr>
          <p:cNvPr id="8" name="Slide Number Placeholder 7"/>
          <p:cNvSpPr>
            <a:spLocks noGrp="1"/>
          </p:cNvSpPr>
          <p:nvPr>
            <p:ph type="sldNum" sz="quarter" idx="12"/>
          </p:nvPr>
        </p:nvSpPr>
        <p:spPr/>
        <p:txBody>
          <a:bodyPr/>
          <a:lstStyle/>
          <a:p>
            <a:fld id="{C17A5886-F1EC-4A37-9934-51C959F0825D}" type="slidenum">
              <a:rPr lang="en-ZA" sz="1600" b="1" smtClean="0">
                <a:latin typeface="Arial Black" panose="020B0A04020102020204" pitchFamily="34" charset="0"/>
              </a:rPr>
              <a:pPr/>
              <a:t>25</a:t>
            </a:fld>
            <a:endParaRPr lang="en-ZA" sz="1600" b="1" dirty="0">
              <a:latin typeface="Arial Black" panose="020B0A04020102020204" pitchFamily="34" charset="0"/>
            </a:endParaRPr>
          </a:p>
        </p:txBody>
      </p:sp>
      <p:pic>
        <p:nvPicPr>
          <p:cNvPr id="9" name="Picture 8" descr="F:\March 2016\March Plenary\Def Service Commision Logo - Heraldry.jpg"/>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0583611" y="359908"/>
            <a:ext cx="894080" cy="948055"/>
          </a:xfrm>
          <a:prstGeom prst="rect">
            <a:avLst/>
          </a:prstGeom>
          <a:noFill/>
          <a:ln>
            <a:noFill/>
          </a:ln>
        </p:spPr>
      </p:pic>
      <p:pic>
        <p:nvPicPr>
          <p:cNvPr id="10" name="Picture 9" descr="F:\March 2016\March Plenary\Def Service Commision Logo - Heraldry.jpg"/>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982415" y="373459"/>
            <a:ext cx="894080" cy="948055"/>
          </a:xfrm>
          <a:prstGeom prst="rect">
            <a:avLst/>
          </a:prstGeom>
          <a:noFill/>
          <a:ln>
            <a:noFill/>
          </a:ln>
        </p:spPr>
      </p:pic>
      <p:sp>
        <p:nvSpPr>
          <p:cNvPr id="11" name="Footer Placeholder 6"/>
          <p:cNvSpPr>
            <a:spLocks noGrp="1"/>
          </p:cNvSpPr>
          <p:nvPr>
            <p:ph type="ftr" sz="quarter" idx="11"/>
          </p:nvPr>
        </p:nvSpPr>
        <p:spPr>
          <a:xfrm>
            <a:off x="4038599" y="6356350"/>
            <a:ext cx="4571999" cy="365125"/>
          </a:xfrm>
        </p:spPr>
        <p:txBody>
          <a:bodyPr/>
          <a:lstStyle/>
          <a:p>
            <a:r>
              <a:rPr lang="en-ZA" sz="1600" b="1" dirty="0" smtClean="0">
                <a:latin typeface="Arial Black" panose="020B0A04020102020204" pitchFamily="34" charset="0"/>
              </a:rPr>
              <a:t>Defence Force Service Commission</a:t>
            </a:r>
            <a:endParaRPr lang="en-ZA" sz="1600" b="1" dirty="0">
              <a:latin typeface="Arial Black" panose="020B0A04020102020204" pitchFamily="34" charset="0"/>
            </a:endParaRPr>
          </a:p>
        </p:txBody>
      </p:sp>
      <p:sp>
        <p:nvSpPr>
          <p:cNvPr id="12" name="Date Placeholder 5"/>
          <p:cNvSpPr>
            <a:spLocks noGrp="1"/>
          </p:cNvSpPr>
          <p:nvPr>
            <p:ph type="dt" sz="half" idx="10"/>
          </p:nvPr>
        </p:nvSpPr>
        <p:spPr>
          <a:xfrm>
            <a:off x="838200" y="6356350"/>
            <a:ext cx="2743200" cy="365125"/>
          </a:xfrm>
        </p:spPr>
        <p:txBody>
          <a:bodyPr/>
          <a:lstStyle/>
          <a:p>
            <a:fld id="{10C69D42-1C44-4FB2-A2E7-BDEE73BA0D7C}" type="datetime1">
              <a:rPr lang="en-ZA" sz="1600" b="1" smtClean="0">
                <a:latin typeface="Arial Black" panose="020B0A04020102020204" pitchFamily="34" charset="0"/>
              </a:rPr>
              <a:pPr/>
              <a:t>2021/11/12</a:t>
            </a:fld>
            <a:endParaRPr lang="en-ZA" sz="1600" b="1" dirty="0">
              <a:latin typeface="Arial Black" panose="020B0A04020102020204" pitchFamily="34" charset="0"/>
            </a:endParaRPr>
          </a:p>
        </p:txBody>
      </p:sp>
    </p:spTree>
    <p:extLst>
      <p:ext uri="{BB962C8B-B14F-4D97-AF65-F5344CB8AC3E}">
        <p14:creationId xmlns:p14="http://schemas.microsoft.com/office/powerpoint/2010/main" xmlns="" val="358249812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10490" y="138546"/>
            <a:ext cx="10758055" cy="1360470"/>
          </a:xfrm>
          <a:solidFill>
            <a:schemeClr val="accent1">
              <a:lumMod val="20000"/>
              <a:lumOff val="80000"/>
            </a:schemeClr>
          </a:solidFill>
        </p:spPr>
        <p:txBody>
          <a:bodyPr>
            <a:normAutofit/>
          </a:bodyPr>
          <a:lstStyle/>
          <a:p>
            <a:pPr algn="ctr"/>
            <a:r>
              <a:rPr lang="en-ZA" sz="3600" b="1" dirty="0" smtClean="0">
                <a:latin typeface="Arial" panose="020B0604020202020204" pitchFamily="34" charset="0"/>
                <a:cs typeface="Arial" panose="020B0604020202020204" pitchFamily="34" charset="0"/>
              </a:rPr>
              <a:t> Annual Activity Report and Financial Statements FY2020/21 </a:t>
            </a:r>
            <a:endParaRPr lang="en-ZA" sz="3600" b="1" dirty="0">
              <a:latin typeface="Arial" panose="020B0604020202020204" pitchFamily="34" charset="0"/>
              <a:cs typeface="Arial" panose="020B0604020202020204" pitchFamily="34" charset="0"/>
            </a:endParaRPr>
          </a:p>
        </p:txBody>
      </p:sp>
      <p:sp>
        <p:nvSpPr>
          <p:cNvPr id="5" name="Content Placeholder 4"/>
          <p:cNvSpPr>
            <a:spLocks noGrp="1"/>
          </p:cNvSpPr>
          <p:nvPr>
            <p:ph idx="1"/>
          </p:nvPr>
        </p:nvSpPr>
        <p:spPr>
          <a:xfrm>
            <a:off x="838199" y="1508301"/>
            <a:ext cx="10730345" cy="4799923"/>
          </a:xfrm>
        </p:spPr>
        <p:txBody>
          <a:bodyPr>
            <a:normAutofit/>
          </a:bodyPr>
          <a:lstStyle/>
          <a:p>
            <a:pPr marL="0" indent="0" algn="just">
              <a:buNone/>
            </a:pPr>
            <a:r>
              <a:rPr lang="en-US" sz="2200" b="1" u="sng" dirty="0" smtClean="0">
                <a:solidFill>
                  <a:schemeClr val="accent1">
                    <a:lumMod val="75000"/>
                  </a:schemeClr>
                </a:solidFill>
                <a:latin typeface="Arial" panose="020B0604020202020204" pitchFamily="34" charset="0"/>
                <a:cs typeface="Arial" panose="020B0604020202020204" pitchFamily="34" charset="0"/>
              </a:rPr>
              <a:t>Part C:  GOVERNANCE</a:t>
            </a:r>
            <a:r>
              <a:rPr lang="en-US" sz="2200" b="1" dirty="0" smtClean="0">
                <a:latin typeface="Arial" panose="020B0604020202020204" pitchFamily="34" charset="0"/>
                <a:cs typeface="Arial" panose="020B0604020202020204" pitchFamily="34" charset="0"/>
              </a:rPr>
              <a:t>:  </a:t>
            </a:r>
          </a:p>
          <a:p>
            <a:pPr marL="0" indent="0" algn="just">
              <a:buNone/>
            </a:pPr>
            <a:r>
              <a:rPr lang="en-US" sz="2200" b="1" dirty="0" smtClean="0">
                <a:solidFill>
                  <a:srgbClr val="FF0000"/>
                </a:solidFill>
                <a:latin typeface="Arial" panose="020B0604020202020204" pitchFamily="34" charset="0"/>
                <a:cs typeface="Arial" panose="020B0604020202020204" pitchFamily="34" charset="0"/>
              </a:rPr>
              <a:t>3.  Health and Safety Issues: </a:t>
            </a:r>
            <a:r>
              <a:rPr lang="en-ZA" sz="2200" b="1" dirty="0" smtClean="0">
                <a:latin typeface="Arial" panose="020B0604020202020204" pitchFamily="34" charset="0"/>
                <a:cs typeface="Arial" panose="020B0604020202020204" pitchFamily="34" charset="0"/>
              </a:rPr>
              <a:t>(</a:t>
            </a:r>
            <a:r>
              <a:rPr lang="en-ZA" sz="2200" b="1" dirty="0">
                <a:latin typeface="Arial" panose="020B0604020202020204" pitchFamily="34" charset="0"/>
                <a:cs typeface="Arial" panose="020B0604020202020204" pitchFamily="34" charset="0"/>
              </a:rPr>
              <a:t>page </a:t>
            </a:r>
            <a:r>
              <a:rPr lang="en-ZA" sz="2200" b="1" dirty="0" smtClean="0">
                <a:latin typeface="Arial" panose="020B0604020202020204" pitchFamily="34" charset="0"/>
                <a:cs typeface="Arial" panose="020B0604020202020204" pitchFamily="34" charset="0"/>
              </a:rPr>
              <a:t>45: </a:t>
            </a:r>
            <a:r>
              <a:rPr lang="en-ZA" sz="2200" b="1" dirty="0">
                <a:latin typeface="Arial" panose="020B0604020202020204" pitchFamily="34" charset="0"/>
                <a:cs typeface="Arial" panose="020B0604020202020204" pitchFamily="34" charset="0"/>
              </a:rPr>
              <a:t>AAR </a:t>
            </a:r>
            <a:r>
              <a:rPr lang="en-ZA" sz="2200" b="1" dirty="0" smtClean="0">
                <a:latin typeface="Arial" panose="020B0604020202020204" pitchFamily="34" charset="0"/>
                <a:cs typeface="Arial" panose="020B0604020202020204" pitchFamily="34" charset="0"/>
              </a:rPr>
              <a:t>FY2020/21)</a:t>
            </a:r>
            <a:endParaRPr lang="en-US" sz="2200" b="1" dirty="0">
              <a:latin typeface="Arial" panose="020B0604020202020204" pitchFamily="34" charset="0"/>
              <a:cs typeface="Arial" panose="020B0604020202020204" pitchFamily="34" charset="0"/>
            </a:endParaRPr>
          </a:p>
          <a:p>
            <a:pPr marL="0" indent="0" algn="just">
              <a:buNone/>
            </a:pPr>
            <a:endParaRPr lang="en-US" sz="2200" b="1" dirty="0" smtClean="0">
              <a:latin typeface="Arial" panose="020B0604020202020204" pitchFamily="34" charset="0"/>
              <a:cs typeface="Arial" panose="020B0604020202020204" pitchFamily="34" charset="0"/>
            </a:endParaRPr>
          </a:p>
          <a:p>
            <a:pPr marL="546100" indent="-546100" algn="just">
              <a:buFont typeface="Wingdings" panose="05000000000000000000" pitchFamily="2" charset="2"/>
              <a:buChar char="v"/>
            </a:pPr>
            <a:r>
              <a:rPr lang="en-US" sz="2200" b="1" dirty="0">
                <a:latin typeface="Arial" panose="020B0604020202020204" pitchFamily="34" charset="0"/>
                <a:cs typeface="Arial" panose="020B0604020202020204" pitchFamily="34" charset="0"/>
              </a:rPr>
              <a:t>Health related hazards, risks and dangers are reported to the appointed OHS Officer within the South African Medical Health Service (SAMHS) Head Quarters, where the DFSC is located.  </a:t>
            </a:r>
          </a:p>
          <a:p>
            <a:pPr marL="546100" indent="-546100" algn="just">
              <a:buFont typeface="Wingdings" panose="05000000000000000000" pitchFamily="2" charset="2"/>
              <a:buChar char="v"/>
            </a:pPr>
            <a:r>
              <a:rPr lang="en-US" sz="2200" b="1" dirty="0">
                <a:latin typeface="Arial" panose="020B0604020202020204" pitchFamily="34" charset="0"/>
                <a:cs typeface="Arial" panose="020B0604020202020204" pitchFamily="34" charset="0"/>
              </a:rPr>
              <a:t>The DFSC complied with all COVID-19 Regulations in terms of hand sanitizers, gloves, social distances and masks which were </a:t>
            </a:r>
            <a:r>
              <a:rPr lang="en-US" sz="2200" b="1" dirty="0" smtClean="0">
                <a:latin typeface="Arial" panose="020B0604020202020204" pitchFamily="34" charset="0"/>
                <a:cs typeface="Arial" panose="020B0604020202020204" pitchFamily="34" charset="0"/>
              </a:rPr>
              <a:t>supplied </a:t>
            </a:r>
            <a:r>
              <a:rPr lang="en-US" sz="2200" b="1" dirty="0">
                <a:latin typeface="Arial" panose="020B0604020202020204" pitchFamily="34" charset="0"/>
                <a:cs typeface="Arial" panose="020B0604020202020204" pitchFamily="34" charset="0"/>
              </a:rPr>
              <a:t>to the employees by the DOD.  Employees were working on a rotational </a:t>
            </a:r>
            <a:r>
              <a:rPr lang="en-US" sz="2200" b="1" dirty="0" smtClean="0">
                <a:latin typeface="Arial" panose="020B0604020202020204" pitchFamily="34" charset="0"/>
                <a:cs typeface="Arial" panose="020B0604020202020204" pitchFamily="34" charset="0"/>
              </a:rPr>
              <a:t>basis</a:t>
            </a:r>
            <a:r>
              <a:rPr lang="en-US" sz="2200" b="1" dirty="0">
                <a:latin typeface="Arial" panose="020B0604020202020204" pitchFamily="34" charset="0"/>
                <a:cs typeface="Arial" panose="020B0604020202020204" pitchFamily="34" charset="0"/>
              </a:rPr>
              <a:t>.  The </a:t>
            </a:r>
            <a:r>
              <a:rPr lang="en-US" sz="2200" b="1" dirty="0" smtClean="0">
                <a:latin typeface="Arial" panose="020B0604020202020204" pitchFamily="34" charset="0"/>
                <a:cs typeface="Arial" panose="020B0604020202020204" pitchFamily="34" charset="0"/>
              </a:rPr>
              <a:t>building and offices are de-contaminated bi-weekly by </a:t>
            </a:r>
            <a:r>
              <a:rPr lang="en-US" sz="2200" b="1" dirty="0">
                <a:latin typeface="Arial" panose="020B0604020202020204" pitchFamily="34" charset="0"/>
                <a:cs typeface="Arial" panose="020B0604020202020204" pitchFamily="34" charset="0"/>
              </a:rPr>
              <a:t>SAMHS.</a:t>
            </a:r>
          </a:p>
          <a:p>
            <a:pPr marL="546100" indent="-546100" algn="just">
              <a:buFont typeface="Wingdings" panose="05000000000000000000" pitchFamily="2" charset="2"/>
              <a:buChar char="v"/>
            </a:pPr>
            <a:r>
              <a:rPr lang="en-US" sz="2200" b="1" dirty="0">
                <a:latin typeface="Arial" panose="020B0604020202020204" pitchFamily="34" charset="0"/>
                <a:cs typeface="Arial" panose="020B0604020202020204" pitchFamily="34" charset="0"/>
              </a:rPr>
              <a:t>Three </a:t>
            </a:r>
            <a:r>
              <a:rPr lang="en-US" sz="2200" b="1" dirty="0" smtClean="0">
                <a:latin typeface="Arial" panose="020B0604020202020204" pitchFamily="34" charset="0"/>
                <a:cs typeface="Arial" panose="020B0604020202020204" pitchFamily="34" charset="0"/>
              </a:rPr>
              <a:t>Commissioners and </a:t>
            </a:r>
            <a:r>
              <a:rPr lang="en-US" sz="2200" b="1" dirty="0">
                <a:latin typeface="Arial" panose="020B0604020202020204" pitchFamily="34" charset="0"/>
                <a:cs typeface="Arial" panose="020B0604020202020204" pitchFamily="34" charset="0"/>
              </a:rPr>
              <a:t>four members of the </a:t>
            </a:r>
            <a:r>
              <a:rPr lang="en-US" sz="2200" b="1" dirty="0" smtClean="0">
                <a:latin typeface="Arial" panose="020B0604020202020204" pitchFamily="34" charset="0"/>
                <a:cs typeface="Arial" panose="020B0604020202020204" pitchFamily="34" charset="0"/>
              </a:rPr>
              <a:t>Secretariat were </a:t>
            </a:r>
            <a:r>
              <a:rPr lang="en-US" sz="2200" b="1" dirty="0">
                <a:latin typeface="Arial" panose="020B0604020202020204" pitchFamily="34" charset="0"/>
                <a:cs typeface="Arial" panose="020B0604020202020204" pitchFamily="34" charset="0"/>
              </a:rPr>
              <a:t>diagnosed with COVID-19.  </a:t>
            </a:r>
          </a:p>
          <a:p>
            <a:pPr marL="0" indent="0" algn="just">
              <a:buNone/>
            </a:pPr>
            <a:endParaRPr lang="en-US" sz="2200" b="1" dirty="0">
              <a:latin typeface="Arial" panose="020B0604020202020204" pitchFamily="34" charset="0"/>
              <a:cs typeface="Arial" panose="020B0604020202020204" pitchFamily="34" charset="0"/>
            </a:endParaRPr>
          </a:p>
          <a:p>
            <a:pPr marL="0" indent="0" algn="just">
              <a:buNone/>
            </a:pPr>
            <a:endParaRPr lang="en-US" sz="2200" b="1" dirty="0" smtClean="0">
              <a:latin typeface="Arial" panose="020B0604020202020204" pitchFamily="34" charset="0"/>
              <a:cs typeface="Arial" panose="020B0604020202020204" pitchFamily="34" charset="0"/>
            </a:endParaRPr>
          </a:p>
        </p:txBody>
      </p:sp>
      <p:sp>
        <p:nvSpPr>
          <p:cNvPr id="8" name="Slide Number Placeholder 7"/>
          <p:cNvSpPr>
            <a:spLocks noGrp="1"/>
          </p:cNvSpPr>
          <p:nvPr>
            <p:ph type="sldNum" sz="quarter" idx="12"/>
          </p:nvPr>
        </p:nvSpPr>
        <p:spPr/>
        <p:txBody>
          <a:bodyPr/>
          <a:lstStyle/>
          <a:p>
            <a:fld id="{C17A5886-F1EC-4A37-9934-51C959F0825D}" type="slidenum">
              <a:rPr lang="en-ZA" sz="1600" b="1" smtClean="0">
                <a:latin typeface="Arial Black" panose="020B0A04020102020204" pitchFamily="34" charset="0"/>
              </a:rPr>
              <a:pPr/>
              <a:t>26</a:t>
            </a:fld>
            <a:endParaRPr lang="en-ZA" sz="1600" b="1" dirty="0">
              <a:latin typeface="Arial Black" panose="020B0A04020102020204" pitchFamily="34" charset="0"/>
            </a:endParaRPr>
          </a:p>
        </p:txBody>
      </p:sp>
      <p:pic>
        <p:nvPicPr>
          <p:cNvPr id="9" name="Picture 8" descr="F:\March 2016\March Plenary\Def Service Commision Logo - Heraldry.jpg"/>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0583611" y="359908"/>
            <a:ext cx="894080" cy="948055"/>
          </a:xfrm>
          <a:prstGeom prst="rect">
            <a:avLst/>
          </a:prstGeom>
          <a:noFill/>
          <a:ln>
            <a:noFill/>
          </a:ln>
        </p:spPr>
      </p:pic>
      <p:pic>
        <p:nvPicPr>
          <p:cNvPr id="10" name="Picture 9" descr="F:\March 2016\March Plenary\Def Service Commision Logo - Heraldry.jpg"/>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982415" y="373459"/>
            <a:ext cx="894080" cy="948055"/>
          </a:xfrm>
          <a:prstGeom prst="rect">
            <a:avLst/>
          </a:prstGeom>
          <a:noFill/>
          <a:ln>
            <a:noFill/>
          </a:ln>
        </p:spPr>
      </p:pic>
      <p:sp>
        <p:nvSpPr>
          <p:cNvPr id="11" name="Footer Placeholder 6"/>
          <p:cNvSpPr>
            <a:spLocks noGrp="1"/>
          </p:cNvSpPr>
          <p:nvPr>
            <p:ph type="ftr" sz="quarter" idx="11"/>
          </p:nvPr>
        </p:nvSpPr>
        <p:spPr>
          <a:xfrm>
            <a:off x="4038599" y="6356350"/>
            <a:ext cx="4571999" cy="365125"/>
          </a:xfrm>
        </p:spPr>
        <p:txBody>
          <a:bodyPr/>
          <a:lstStyle/>
          <a:p>
            <a:r>
              <a:rPr lang="en-ZA" sz="1600" b="1" dirty="0" smtClean="0">
                <a:latin typeface="Arial Black" panose="020B0A04020102020204" pitchFamily="34" charset="0"/>
              </a:rPr>
              <a:t>Defence Force Service Commission</a:t>
            </a:r>
            <a:endParaRPr lang="en-ZA" sz="1600" b="1" dirty="0">
              <a:latin typeface="Arial Black" panose="020B0A04020102020204" pitchFamily="34" charset="0"/>
            </a:endParaRPr>
          </a:p>
        </p:txBody>
      </p:sp>
      <p:sp>
        <p:nvSpPr>
          <p:cNvPr id="12" name="Date Placeholder 5"/>
          <p:cNvSpPr>
            <a:spLocks noGrp="1"/>
          </p:cNvSpPr>
          <p:nvPr>
            <p:ph type="dt" sz="half" idx="10"/>
          </p:nvPr>
        </p:nvSpPr>
        <p:spPr>
          <a:xfrm>
            <a:off x="838200" y="6356350"/>
            <a:ext cx="2743200" cy="365125"/>
          </a:xfrm>
        </p:spPr>
        <p:txBody>
          <a:bodyPr/>
          <a:lstStyle/>
          <a:p>
            <a:fld id="{10C69D42-1C44-4FB2-A2E7-BDEE73BA0D7C}" type="datetime1">
              <a:rPr lang="en-ZA" sz="1600" b="1" smtClean="0">
                <a:latin typeface="Arial Black" panose="020B0A04020102020204" pitchFamily="34" charset="0"/>
              </a:rPr>
              <a:pPr/>
              <a:t>2021/11/12</a:t>
            </a:fld>
            <a:endParaRPr lang="en-ZA" sz="1600" b="1" dirty="0">
              <a:latin typeface="Arial Black" panose="020B0A04020102020204" pitchFamily="34" charset="0"/>
            </a:endParaRPr>
          </a:p>
        </p:txBody>
      </p:sp>
    </p:spTree>
    <p:extLst>
      <p:ext uri="{BB962C8B-B14F-4D97-AF65-F5344CB8AC3E}">
        <p14:creationId xmlns:p14="http://schemas.microsoft.com/office/powerpoint/2010/main" xmlns="" val="313214932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10490" y="138546"/>
            <a:ext cx="10758055" cy="1360470"/>
          </a:xfrm>
          <a:solidFill>
            <a:schemeClr val="accent1">
              <a:lumMod val="20000"/>
              <a:lumOff val="80000"/>
            </a:schemeClr>
          </a:solidFill>
        </p:spPr>
        <p:txBody>
          <a:bodyPr>
            <a:normAutofit/>
          </a:bodyPr>
          <a:lstStyle/>
          <a:p>
            <a:pPr algn="ctr"/>
            <a:r>
              <a:rPr lang="en-ZA" sz="3600" b="1" dirty="0" smtClean="0">
                <a:latin typeface="Arial" panose="020B0604020202020204" pitchFamily="34" charset="0"/>
                <a:cs typeface="Arial" panose="020B0604020202020204" pitchFamily="34" charset="0"/>
              </a:rPr>
              <a:t> Annual Activity Report and Financial Statements FY2020/21 </a:t>
            </a:r>
            <a:endParaRPr lang="en-ZA" sz="3600" b="1" dirty="0">
              <a:latin typeface="Arial" panose="020B0604020202020204" pitchFamily="34" charset="0"/>
              <a:cs typeface="Arial" panose="020B0604020202020204" pitchFamily="34" charset="0"/>
            </a:endParaRPr>
          </a:p>
        </p:txBody>
      </p:sp>
      <p:sp>
        <p:nvSpPr>
          <p:cNvPr id="5" name="Content Placeholder 4"/>
          <p:cNvSpPr>
            <a:spLocks noGrp="1"/>
          </p:cNvSpPr>
          <p:nvPr>
            <p:ph idx="1"/>
          </p:nvPr>
        </p:nvSpPr>
        <p:spPr>
          <a:xfrm>
            <a:off x="838199" y="1508301"/>
            <a:ext cx="10730345" cy="4799923"/>
          </a:xfrm>
        </p:spPr>
        <p:txBody>
          <a:bodyPr>
            <a:normAutofit/>
          </a:bodyPr>
          <a:lstStyle/>
          <a:p>
            <a:pPr marL="0" indent="0" algn="just">
              <a:buNone/>
            </a:pPr>
            <a:r>
              <a:rPr lang="en-US" sz="2200" b="1" u="sng" dirty="0" smtClean="0">
                <a:solidFill>
                  <a:schemeClr val="accent1">
                    <a:lumMod val="75000"/>
                  </a:schemeClr>
                </a:solidFill>
                <a:latin typeface="Arial" panose="020B0604020202020204" pitchFamily="34" charset="0"/>
                <a:cs typeface="Arial" panose="020B0604020202020204" pitchFamily="34" charset="0"/>
              </a:rPr>
              <a:t>Part C:  GOVERNANCE</a:t>
            </a:r>
            <a:r>
              <a:rPr lang="en-US" sz="2200" b="1" dirty="0" smtClean="0">
                <a:latin typeface="Arial" panose="020B0604020202020204" pitchFamily="34" charset="0"/>
                <a:cs typeface="Arial" panose="020B0604020202020204" pitchFamily="34" charset="0"/>
              </a:rPr>
              <a:t>:  </a:t>
            </a:r>
          </a:p>
          <a:p>
            <a:pPr marL="0" indent="0" algn="just">
              <a:buNone/>
            </a:pPr>
            <a:r>
              <a:rPr lang="en-US" sz="2200" b="1" dirty="0" smtClean="0">
                <a:solidFill>
                  <a:srgbClr val="FF0000"/>
                </a:solidFill>
                <a:latin typeface="Arial" panose="020B0604020202020204" pitchFamily="34" charset="0"/>
                <a:cs typeface="Arial" panose="020B0604020202020204" pitchFamily="34" charset="0"/>
              </a:rPr>
              <a:t>4.  Portfolio Committees:  </a:t>
            </a:r>
            <a:r>
              <a:rPr lang="en-ZA" sz="2200" b="1" dirty="0">
                <a:latin typeface="Arial" panose="020B0604020202020204" pitchFamily="34" charset="0"/>
                <a:cs typeface="Arial" panose="020B0604020202020204" pitchFamily="34" charset="0"/>
              </a:rPr>
              <a:t>(page </a:t>
            </a:r>
            <a:r>
              <a:rPr lang="en-ZA" sz="2200" b="1" dirty="0" smtClean="0">
                <a:latin typeface="Arial" panose="020B0604020202020204" pitchFamily="34" charset="0"/>
                <a:cs typeface="Arial" panose="020B0604020202020204" pitchFamily="34" charset="0"/>
              </a:rPr>
              <a:t>47: </a:t>
            </a:r>
            <a:r>
              <a:rPr lang="en-ZA" sz="2200" b="1" dirty="0">
                <a:latin typeface="Arial" panose="020B0604020202020204" pitchFamily="34" charset="0"/>
                <a:cs typeface="Arial" panose="020B0604020202020204" pitchFamily="34" charset="0"/>
              </a:rPr>
              <a:t>AAR </a:t>
            </a:r>
            <a:r>
              <a:rPr lang="en-ZA" sz="2200" b="1" dirty="0" smtClean="0">
                <a:latin typeface="Arial" panose="020B0604020202020204" pitchFamily="34" charset="0"/>
                <a:cs typeface="Arial" panose="020B0604020202020204" pitchFamily="34" charset="0"/>
              </a:rPr>
              <a:t>FY2020/21)</a:t>
            </a:r>
            <a:endParaRPr lang="en-US" sz="2200" b="1" dirty="0">
              <a:latin typeface="Arial" panose="020B0604020202020204" pitchFamily="34" charset="0"/>
              <a:cs typeface="Arial" panose="020B0604020202020204" pitchFamily="34" charset="0"/>
            </a:endParaRPr>
          </a:p>
          <a:p>
            <a:pPr marL="546100" indent="-546100" algn="just">
              <a:buFont typeface="Wingdings" panose="05000000000000000000" pitchFamily="2" charset="2"/>
              <a:buChar char="v"/>
            </a:pPr>
            <a:endParaRPr lang="en-US" sz="2200" b="1" dirty="0" smtClean="0">
              <a:solidFill>
                <a:srgbClr val="FF0000"/>
              </a:solidFill>
              <a:latin typeface="Arial" panose="020B0604020202020204" pitchFamily="34" charset="0"/>
              <a:cs typeface="Arial" panose="020B0604020202020204" pitchFamily="34" charset="0"/>
            </a:endParaRPr>
          </a:p>
          <a:p>
            <a:pPr marL="546100" indent="-546100" algn="just">
              <a:buFont typeface="Wingdings" panose="05000000000000000000" pitchFamily="2" charset="2"/>
              <a:buChar char="v"/>
            </a:pPr>
            <a:r>
              <a:rPr lang="en-US" sz="2200" b="1" dirty="0" smtClean="0">
                <a:latin typeface="Arial" panose="020B0604020202020204" pitchFamily="34" charset="0"/>
                <a:cs typeface="Arial" panose="020B0604020202020204" pitchFamily="34" charset="0"/>
              </a:rPr>
              <a:t>The Commission appeared before the </a:t>
            </a:r>
            <a:r>
              <a:rPr lang="en-US" sz="2200" b="1" dirty="0" err="1" smtClean="0">
                <a:latin typeface="Arial" panose="020B0604020202020204" pitchFamily="34" charset="0"/>
                <a:cs typeface="Arial" panose="020B0604020202020204" pitchFamily="34" charset="0"/>
              </a:rPr>
              <a:t>JSCD</a:t>
            </a:r>
            <a:r>
              <a:rPr lang="en-US" sz="2200" b="1" dirty="0" smtClean="0">
                <a:latin typeface="Arial" panose="020B0604020202020204" pitchFamily="34" charset="0"/>
                <a:cs typeface="Arial" panose="020B0604020202020204" pitchFamily="34" charset="0"/>
              </a:rPr>
              <a:t> on 04 June 2020 to reflect on its responses emanating from questions tabled by the </a:t>
            </a:r>
            <a:r>
              <a:rPr lang="en-US" sz="2200" b="1" dirty="0" err="1" smtClean="0">
                <a:latin typeface="Arial" panose="020B0604020202020204" pitchFamily="34" charset="0"/>
                <a:cs typeface="Arial" panose="020B0604020202020204" pitchFamily="34" charset="0"/>
              </a:rPr>
              <a:t>JSCD</a:t>
            </a:r>
            <a:r>
              <a:rPr lang="en-US" sz="2200" b="1" dirty="0" smtClean="0">
                <a:latin typeface="Arial" panose="020B0604020202020204" pitchFamily="34" charset="0"/>
                <a:cs typeface="Arial" panose="020B0604020202020204" pitchFamily="34" charset="0"/>
              </a:rPr>
              <a:t> during the previous appearance of the DFSC before the </a:t>
            </a:r>
            <a:r>
              <a:rPr lang="en-US" sz="2200" b="1" dirty="0" err="1" smtClean="0">
                <a:latin typeface="Arial" panose="020B0604020202020204" pitchFamily="34" charset="0"/>
                <a:cs typeface="Arial" panose="020B0604020202020204" pitchFamily="34" charset="0"/>
              </a:rPr>
              <a:t>JSCD</a:t>
            </a:r>
            <a:r>
              <a:rPr lang="en-US" sz="2200" b="1" dirty="0" smtClean="0">
                <a:latin typeface="Arial" panose="020B0604020202020204" pitchFamily="34" charset="0"/>
                <a:cs typeface="Arial" panose="020B0604020202020204" pitchFamily="34" charset="0"/>
              </a:rPr>
              <a:t> on 20 March 2020. </a:t>
            </a:r>
          </a:p>
          <a:p>
            <a:pPr marL="546100" indent="-546100" algn="just">
              <a:buFont typeface="Wingdings" panose="05000000000000000000" pitchFamily="2" charset="2"/>
              <a:buChar char="v"/>
            </a:pPr>
            <a:endParaRPr lang="en-US" sz="2200" b="1" dirty="0" smtClean="0">
              <a:latin typeface="Arial" panose="020B0604020202020204" pitchFamily="34" charset="0"/>
              <a:cs typeface="Arial" panose="020B0604020202020204" pitchFamily="34" charset="0"/>
            </a:endParaRPr>
          </a:p>
          <a:p>
            <a:pPr marL="546100" indent="-546100" algn="just">
              <a:buFont typeface="Wingdings" panose="05000000000000000000" pitchFamily="2" charset="2"/>
              <a:buChar char="v"/>
            </a:pPr>
            <a:r>
              <a:rPr lang="en-US" sz="2200" b="1" dirty="0">
                <a:latin typeface="Arial" panose="020B0604020202020204" pitchFamily="34" charset="0"/>
                <a:cs typeface="Arial" panose="020B0604020202020204" pitchFamily="34" charset="0"/>
              </a:rPr>
              <a:t>The Commission presented </a:t>
            </a:r>
            <a:r>
              <a:rPr lang="en-US" sz="2200" b="1" dirty="0" smtClean="0">
                <a:latin typeface="Arial" panose="020B0604020202020204" pitchFamily="34" charset="0"/>
                <a:cs typeface="Arial" panose="020B0604020202020204" pitchFamily="34" charset="0"/>
              </a:rPr>
              <a:t>its AAR </a:t>
            </a:r>
            <a:r>
              <a:rPr lang="en-US" sz="2200" b="1" dirty="0">
                <a:latin typeface="Arial" panose="020B0604020202020204" pitchFamily="34" charset="0"/>
                <a:cs typeface="Arial" panose="020B0604020202020204" pitchFamily="34" charset="0"/>
              </a:rPr>
              <a:t>FY2019/20 to the PCDMV on </a:t>
            </a:r>
            <a:r>
              <a:rPr lang="en-US" sz="2200" b="1" dirty="0" smtClean="0">
                <a:latin typeface="Arial" panose="020B0604020202020204" pitchFamily="34" charset="0"/>
                <a:cs typeface="Arial" panose="020B0604020202020204" pitchFamily="34" charset="0"/>
              </a:rPr>
              <a:t>                        22 </a:t>
            </a:r>
            <a:r>
              <a:rPr lang="en-US" sz="2200" b="1" dirty="0">
                <a:latin typeface="Arial" panose="020B0604020202020204" pitchFamily="34" charset="0"/>
                <a:cs typeface="Arial" panose="020B0604020202020204" pitchFamily="34" charset="0"/>
              </a:rPr>
              <a:t>October 2020. </a:t>
            </a:r>
          </a:p>
          <a:p>
            <a:pPr algn="just">
              <a:buFont typeface="Wingdings" panose="05000000000000000000" pitchFamily="2" charset="2"/>
              <a:buChar char="§"/>
            </a:pPr>
            <a:endParaRPr lang="en-US" sz="2200" b="1" dirty="0" smtClean="0">
              <a:latin typeface="Arial" panose="020B0604020202020204" pitchFamily="34" charset="0"/>
              <a:cs typeface="Arial" panose="020B0604020202020204" pitchFamily="34" charset="0"/>
            </a:endParaRPr>
          </a:p>
          <a:p>
            <a:pPr algn="just"/>
            <a:endParaRPr lang="en-US" sz="2200" b="1" dirty="0" smtClean="0">
              <a:latin typeface="Arial" panose="020B0604020202020204" pitchFamily="34" charset="0"/>
              <a:cs typeface="Arial" panose="020B0604020202020204" pitchFamily="34" charset="0"/>
            </a:endParaRPr>
          </a:p>
          <a:p>
            <a:pPr marL="0" indent="0" algn="just">
              <a:buNone/>
            </a:pPr>
            <a:endParaRPr lang="en-US" sz="2200" b="1" dirty="0">
              <a:latin typeface="Arial" panose="020B0604020202020204" pitchFamily="34" charset="0"/>
              <a:cs typeface="Arial" panose="020B0604020202020204" pitchFamily="34" charset="0"/>
            </a:endParaRPr>
          </a:p>
          <a:p>
            <a:pPr marL="0" indent="0" algn="just">
              <a:buNone/>
            </a:pPr>
            <a:endParaRPr lang="en-US" sz="2200" b="1" dirty="0" smtClean="0">
              <a:latin typeface="Arial" panose="020B0604020202020204" pitchFamily="34" charset="0"/>
              <a:cs typeface="Arial" panose="020B0604020202020204" pitchFamily="34" charset="0"/>
            </a:endParaRPr>
          </a:p>
        </p:txBody>
      </p:sp>
      <p:sp>
        <p:nvSpPr>
          <p:cNvPr id="8" name="Slide Number Placeholder 7"/>
          <p:cNvSpPr>
            <a:spLocks noGrp="1"/>
          </p:cNvSpPr>
          <p:nvPr>
            <p:ph type="sldNum" sz="quarter" idx="12"/>
          </p:nvPr>
        </p:nvSpPr>
        <p:spPr/>
        <p:txBody>
          <a:bodyPr/>
          <a:lstStyle/>
          <a:p>
            <a:fld id="{C17A5886-F1EC-4A37-9934-51C959F0825D}" type="slidenum">
              <a:rPr lang="en-ZA" sz="1600" b="1" smtClean="0">
                <a:latin typeface="Arial Black" panose="020B0A04020102020204" pitchFamily="34" charset="0"/>
              </a:rPr>
              <a:pPr/>
              <a:t>27</a:t>
            </a:fld>
            <a:endParaRPr lang="en-ZA" sz="1600" b="1" dirty="0">
              <a:latin typeface="Arial Black" panose="020B0A04020102020204" pitchFamily="34" charset="0"/>
            </a:endParaRPr>
          </a:p>
        </p:txBody>
      </p:sp>
      <p:pic>
        <p:nvPicPr>
          <p:cNvPr id="9" name="Picture 8" descr="F:\March 2016\March Plenary\Def Service Commision Logo - Heraldry.jpg"/>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0583611" y="359908"/>
            <a:ext cx="894080" cy="948055"/>
          </a:xfrm>
          <a:prstGeom prst="rect">
            <a:avLst/>
          </a:prstGeom>
          <a:noFill/>
          <a:ln>
            <a:noFill/>
          </a:ln>
        </p:spPr>
      </p:pic>
      <p:pic>
        <p:nvPicPr>
          <p:cNvPr id="10" name="Picture 9" descr="F:\March 2016\March Plenary\Def Service Commision Logo - Heraldry.jpg"/>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982415" y="373459"/>
            <a:ext cx="894080" cy="948055"/>
          </a:xfrm>
          <a:prstGeom prst="rect">
            <a:avLst/>
          </a:prstGeom>
          <a:noFill/>
          <a:ln>
            <a:noFill/>
          </a:ln>
        </p:spPr>
      </p:pic>
      <p:sp>
        <p:nvSpPr>
          <p:cNvPr id="11" name="Footer Placeholder 6"/>
          <p:cNvSpPr>
            <a:spLocks noGrp="1"/>
          </p:cNvSpPr>
          <p:nvPr>
            <p:ph type="ftr" sz="quarter" idx="11"/>
          </p:nvPr>
        </p:nvSpPr>
        <p:spPr>
          <a:xfrm>
            <a:off x="4038599" y="6356350"/>
            <a:ext cx="4571999" cy="365125"/>
          </a:xfrm>
        </p:spPr>
        <p:txBody>
          <a:bodyPr/>
          <a:lstStyle/>
          <a:p>
            <a:r>
              <a:rPr lang="en-ZA" sz="1600" b="1" dirty="0" smtClean="0">
                <a:latin typeface="Arial Black" panose="020B0A04020102020204" pitchFamily="34" charset="0"/>
              </a:rPr>
              <a:t>Defence Force Service Commission</a:t>
            </a:r>
            <a:endParaRPr lang="en-ZA" sz="1600" b="1" dirty="0">
              <a:latin typeface="Arial Black" panose="020B0A04020102020204" pitchFamily="34" charset="0"/>
            </a:endParaRPr>
          </a:p>
        </p:txBody>
      </p:sp>
      <p:sp>
        <p:nvSpPr>
          <p:cNvPr id="12" name="Date Placeholder 5"/>
          <p:cNvSpPr>
            <a:spLocks noGrp="1"/>
          </p:cNvSpPr>
          <p:nvPr>
            <p:ph type="dt" sz="half" idx="10"/>
          </p:nvPr>
        </p:nvSpPr>
        <p:spPr>
          <a:xfrm>
            <a:off x="838200" y="6356350"/>
            <a:ext cx="2743200" cy="365125"/>
          </a:xfrm>
        </p:spPr>
        <p:txBody>
          <a:bodyPr/>
          <a:lstStyle/>
          <a:p>
            <a:fld id="{10C69D42-1C44-4FB2-A2E7-BDEE73BA0D7C}" type="datetime1">
              <a:rPr lang="en-ZA" sz="1600" b="1" smtClean="0">
                <a:latin typeface="Arial Black" panose="020B0A04020102020204" pitchFamily="34" charset="0"/>
              </a:rPr>
              <a:pPr/>
              <a:t>2021/11/12</a:t>
            </a:fld>
            <a:endParaRPr lang="en-ZA" sz="1600" b="1" dirty="0">
              <a:latin typeface="Arial Black" panose="020B0A04020102020204" pitchFamily="34" charset="0"/>
            </a:endParaRPr>
          </a:p>
        </p:txBody>
      </p:sp>
    </p:spTree>
    <p:extLst>
      <p:ext uri="{BB962C8B-B14F-4D97-AF65-F5344CB8AC3E}">
        <p14:creationId xmlns:p14="http://schemas.microsoft.com/office/powerpoint/2010/main" xmlns="" val="102939827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10490" y="138546"/>
            <a:ext cx="10758055" cy="1360470"/>
          </a:xfrm>
          <a:solidFill>
            <a:schemeClr val="accent1">
              <a:lumMod val="20000"/>
              <a:lumOff val="80000"/>
            </a:schemeClr>
          </a:solidFill>
        </p:spPr>
        <p:txBody>
          <a:bodyPr>
            <a:normAutofit/>
          </a:bodyPr>
          <a:lstStyle/>
          <a:p>
            <a:pPr algn="ctr"/>
            <a:r>
              <a:rPr lang="en-ZA" sz="3600" b="1" dirty="0" smtClean="0">
                <a:latin typeface="Arial" panose="020B0604020202020204" pitchFamily="34" charset="0"/>
                <a:cs typeface="Arial" panose="020B0604020202020204" pitchFamily="34" charset="0"/>
              </a:rPr>
              <a:t> Annual Activity Report and Financial Statements FY2020/21 </a:t>
            </a:r>
            <a:endParaRPr lang="en-ZA" sz="3600" b="1" dirty="0">
              <a:latin typeface="Arial" panose="020B0604020202020204" pitchFamily="34" charset="0"/>
              <a:cs typeface="Arial" panose="020B0604020202020204" pitchFamily="34" charset="0"/>
            </a:endParaRPr>
          </a:p>
        </p:txBody>
      </p:sp>
      <p:sp>
        <p:nvSpPr>
          <p:cNvPr id="5" name="Content Placeholder 4"/>
          <p:cNvSpPr>
            <a:spLocks noGrp="1"/>
          </p:cNvSpPr>
          <p:nvPr>
            <p:ph idx="1"/>
          </p:nvPr>
        </p:nvSpPr>
        <p:spPr>
          <a:xfrm>
            <a:off x="838199" y="1508301"/>
            <a:ext cx="10730345" cy="4010183"/>
          </a:xfrm>
        </p:spPr>
        <p:txBody>
          <a:bodyPr>
            <a:normAutofit/>
          </a:bodyPr>
          <a:lstStyle/>
          <a:p>
            <a:pPr marL="0" indent="0" algn="just">
              <a:buNone/>
            </a:pPr>
            <a:r>
              <a:rPr lang="en-US" sz="2200" b="1" u="sng" dirty="0" smtClean="0">
                <a:solidFill>
                  <a:schemeClr val="accent1">
                    <a:lumMod val="75000"/>
                  </a:schemeClr>
                </a:solidFill>
                <a:latin typeface="Arial" panose="020B0604020202020204" pitchFamily="34" charset="0"/>
                <a:cs typeface="Arial" panose="020B0604020202020204" pitchFamily="34" charset="0"/>
              </a:rPr>
              <a:t>Part D:  HUMAN RESOURCES MANAGEMENT</a:t>
            </a:r>
            <a:r>
              <a:rPr lang="en-US" sz="2200" b="1" dirty="0" smtClean="0">
                <a:latin typeface="Arial" panose="020B0604020202020204" pitchFamily="34" charset="0"/>
                <a:cs typeface="Arial" panose="020B0604020202020204" pitchFamily="34" charset="0"/>
              </a:rPr>
              <a:t>:</a:t>
            </a:r>
          </a:p>
          <a:p>
            <a:pPr marL="0" indent="0" algn="just">
              <a:buNone/>
            </a:pPr>
            <a:r>
              <a:rPr lang="en-US" sz="2200" b="1" dirty="0" smtClean="0">
                <a:latin typeface="Arial" panose="020B0604020202020204" pitchFamily="34" charset="0"/>
                <a:cs typeface="Arial" panose="020B0604020202020204" pitchFamily="34" charset="0"/>
              </a:rPr>
              <a:t>This part comprises of sub-sections namely: </a:t>
            </a:r>
          </a:p>
          <a:p>
            <a:pPr marL="0" indent="0" algn="just">
              <a:buNone/>
            </a:pPr>
            <a:endParaRPr lang="en-US" sz="2200" b="1" dirty="0" smtClean="0">
              <a:latin typeface="Arial" panose="020B0604020202020204" pitchFamily="34" charset="0"/>
              <a:cs typeface="Arial" panose="020B0604020202020204" pitchFamily="34" charset="0"/>
            </a:endParaRPr>
          </a:p>
          <a:p>
            <a:pPr marL="546100" indent="-546100" algn="just">
              <a:spcAft>
                <a:spcPts val="600"/>
              </a:spcAft>
              <a:buNone/>
              <a:tabLst>
                <a:tab pos="546100" algn="l"/>
              </a:tabLst>
            </a:pPr>
            <a:r>
              <a:rPr lang="en-US" sz="2200" b="1" dirty="0" smtClean="0">
                <a:latin typeface="Arial" panose="020B0604020202020204" pitchFamily="34" charset="0"/>
                <a:cs typeface="Arial" panose="020B0604020202020204" pitchFamily="34" charset="0"/>
              </a:rPr>
              <a:t>1.    The status of HR in the DFSC – slide 29. </a:t>
            </a:r>
          </a:p>
          <a:p>
            <a:pPr marL="546100" indent="-546100" algn="just">
              <a:spcAft>
                <a:spcPts val="600"/>
              </a:spcAft>
              <a:buAutoNum type="arabicPeriod" startAt="2"/>
              <a:tabLst>
                <a:tab pos="449263" algn="l"/>
              </a:tabLst>
            </a:pPr>
            <a:r>
              <a:rPr lang="en-US" sz="2200" b="1" dirty="0" smtClean="0">
                <a:latin typeface="Arial" panose="020B0604020202020204" pitchFamily="34" charset="0"/>
                <a:cs typeface="Arial" panose="020B0604020202020204" pitchFamily="34" charset="0"/>
              </a:rPr>
              <a:t>HR Priorities for the year under review and their impact – slide 30. </a:t>
            </a:r>
          </a:p>
          <a:p>
            <a:pPr marL="546100" indent="-546100" algn="just">
              <a:spcAft>
                <a:spcPts val="600"/>
              </a:spcAft>
              <a:buFont typeface="Arial" panose="020B0604020202020204" pitchFamily="34" charset="0"/>
              <a:buAutoNum type="arabicPeriod" startAt="2"/>
              <a:tabLst>
                <a:tab pos="449263" algn="l"/>
              </a:tabLst>
            </a:pPr>
            <a:r>
              <a:rPr lang="en-US" sz="2200" b="1" dirty="0" smtClean="0">
                <a:latin typeface="Arial" panose="020B0604020202020204" pitchFamily="34" charset="0"/>
                <a:cs typeface="Arial" panose="020B0604020202020204" pitchFamily="34" charset="0"/>
              </a:rPr>
              <a:t>Employee Performance Management </a:t>
            </a:r>
            <a:r>
              <a:rPr lang="en-US" sz="2200" dirty="0">
                <a:latin typeface="Arial" panose="020B0604020202020204" pitchFamily="34" charset="0"/>
                <a:cs typeface="Arial" panose="020B0604020202020204" pitchFamily="34" charset="0"/>
              </a:rPr>
              <a:t>– </a:t>
            </a:r>
            <a:r>
              <a:rPr lang="en-US" sz="2200" b="1" dirty="0" smtClean="0">
                <a:latin typeface="Arial" panose="020B0604020202020204" pitchFamily="34" charset="0"/>
                <a:cs typeface="Arial" panose="020B0604020202020204" pitchFamily="34" charset="0"/>
              </a:rPr>
              <a:t>slide 31. </a:t>
            </a:r>
          </a:p>
          <a:p>
            <a:pPr marL="546100" indent="-546100" algn="just">
              <a:spcAft>
                <a:spcPts val="600"/>
              </a:spcAft>
              <a:buFont typeface="Arial" panose="020B0604020202020204" pitchFamily="34" charset="0"/>
              <a:buAutoNum type="arabicPeriod" startAt="2"/>
              <a:tabLst>
                <a:tab pos="449263" algn="l"/>
              </a:tabLst>
            </a:pPr>
            <a:r>
              <a:rPr lang="en-US" sz="2200" b="1" dirty="0" smtClean="0">
                <a:latin typeface="Arial" panose="020B0604020202020204" pitchFamily="34" charset="0"/>
                <a:cs typeface="Arial" panose="020B0604020202020204" pitchFamily="34" charset="0"/>
              </a:rPr>
              <a:t>Challenges faced by the DFSC </a:t>
            </a:r>
            <a:r>
              <a:rPr lang="en-US" sz="2200" b="1" dirty="0">
                <a:latin typeface="Arial" panose="020B0604020202020204" pitchFamily="34" charset="0"/>
                <a:cs typeface="Arial" panose="020B0604020202020204" pitchFamily="34" charset="0"/>
              </a:rPr>
              <a:t>– </a:t>
            </a:r>
            <a:r>
              <a:rPr lang="en-US" sz="2200" b="1" dirty="0" smtClean="0">
                <a:latin typeface="Arial" panose="020B0604020202020204" pitchFamily="34" charset="0"/>
                <a:cs typeface="Arial" panose="020B0604020202020204" pitchFamily="34" charset="0"/>
              </a:rPr>
              <a:t>slide 32. </a:t>
            </a:r>
          </a:p>
          <a:p>
            <a:pPr marL="0" indent="0" algn="just">
              <a:buNone/>
            </a:pPr>
            <a:endParaRPr lang="en-US" sz="2200" b="1" dirty="0" smtClean="0">
              <a:latin typeface="Arial" panose="020B0604020202020204" pitchFamily="34" charset="0"/>
              <a:cs typeface="Arial" panose="020B0604020202020204" pitchFamily="34" charset="0"/>
            </a:endParaRPr>
          </a:p>
          <a:p>
            <a:pPr marL="0" indent="0">
              <a:buNone/>
            </a:pPr>
            <a:endParaRPr lang="en-US" sz="2200" b="1" dirty="0" smtClean="0">
              <a:latin typeface="Arial" panose="020B0604020202020204" pitchFamily="34" charset="0"/>
              <a:cs typeface="Arial" panose="020B0604020202020204" pitchFamily="34" charset="0"/>
            </a:endParaRPr>
          </a:p>
        </p:txBody>
      </p:sp>
      <p:sp>
        <p:nvSpPr>
          <p:cNvPr id="8" name="Slide Number Placeholder 7"/>
          <p:cNvSpPr>
            <a:spLocks noGrp="1"/>
          </p:cNvSpPr>
          <p:nvPr>
            <p:ph type="sldNum" sz="quarter" idx="12"/>
          </p:nvPr>
        </p:nvSpPr>
        <p:spPr/>
        <p:txBody>
          <a:bodyPr/>
          <a:lstStyle/>
          <a:p>
            <a:fld id="{C17A5886-F1EC-4A37-9934-51C959F0825D}" type="slidenum">
              <a:rPr lang="en-ZA" sz="1600" b="1" smtClean="0">
                <a:latin typeface="Arial Black" panose="020B0A04020102020204" pitchFamily="34" charset="0"/>
              </a:rPr>
              <a:pPr/>
              <a:t>28</a:t>
            </a:fld>
            <a:endParaRPr lang="en-ZA" sz="1600" b="1" dirty="0">
              <a:latin typeface="Arial Black" panose="020B0A04020102020204" pitchFamily="34" charset="0"/>
            </a:endParaRPr>
          </a:p>
        </p:txBody>
      </p:sp>
      <p:pic>
        <p:nvPicPr>
          <p:cNvPr id="9" name="Picture 8" descr="F:\March 2016\March Plenary\Def Service Commision Logo - Heraldry.jpg"/>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0583611" y="359908"/>
            <a:ext cx="894080" cy="948055"/>
          </a:xfrm>
          <a:prstGeom prst="rect">
            <a:avLst/>
          </a:prstGeom>
          <a:noFill/>
          <a:ln>
            <a:noFill/>
          </a:ln>
        </p:spPr>
      </p:pic>
      <p:pic>
        <p:nvPicPr>
          <p:cNvPr id="10" name="Picture 9" descr="F:\March 2016\March Plenary\Def Service Commision Logo - Heraldry.jpg"/>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982415" y="373459"/>
            <a:ext cx="894080" cy="948055"/>
          </a:xfrm>
          <a:prstGeom prst="rect">
            <a:avLst/>
          </a:prstGeom>
          <a:noFill/>
          <a:ln>
            <a:noFill/>
          </a:ln>
        </p:spPr>
      </p:pic>
      <p:sp>
        <p:nvSpPr>
          <p:cNvPr id="11" name="Footer Placeholder 6"/>
          <p:cNvSpPr>
            <a:spLocks noGrp="1"/>
          </p:cNvSpPr>
          <p:nvPr>
            <p:ph type="ftr" sz="quarter" idx="11"/>
          </p:nvPr>
        </p:nvSpPr>
        <p:spPr>
          <a:xfrm>
            <a:off x="4038599" y="6356350"/>
            <a:ext cx="4571999" cy="365125"/>
          </a:xfrm>
        </p:spPr>
        <p:txBody>
          <a:bodyPr/>
          <a:lstStyle/>
          <a:p>
            <a:r>
              <a:rPr lang="en-ZA" sz="1600" b="1" dirty="0" smtClean="0">
                <a:latin typeface="Arial Black" panose="020B0A04020102020204" pitchFamily="34" charset="0"/>
              </a:rPr>
              <a:t>Defence Force Service Commission</a:t>
            </a:r>
            <a:endParaRPr lang="en-ZA" sz="1600" b="1" dirty="0">
              <a:latin typeface="Arial Black" panose="020B0A04020102020204" pitchFamily="34" charset="0"/>
            </a:endParaRPr>
          </a:p>
        </p:txBody>
      </p:sp>
      <p:sp>
        <p:nvSpPr>
          <p:cNvPr id="12" name="Date Placeholder 5"/>
          <p:cNvSpPr>
            <a:spLocks noGrp="1"/>
          </p:cNvSpPr>
          <p:nvPr>
            <p:ph type="dt" sz="half" idx="10"/>
          </p:nvPr>
        </p:nvSpPr>
        <p:spPr>
          <a:xfrm>
            <a:off x="838200" y="6356350"/>
            <a:ext cx="2743200" cy="365125"/>
          </a:xfrm>
        </p:spPr>
        <p:txBody>
          <a:bodyPr/>
          <a:lstStyle/>
          <a:p>
            <a:fld id="{10C69D42-1C44-4FB2-A2E7-BDEE73BA0D7C}" type="datetime1">
              <a:rPr lang="en-ZA" sz="1600" b="1" smtClean="0">
                <a:latin typeface="Arial Black" panose="020B0A04020102020204" pitchFamily="34" charset="0"/>
              </a:rPr>
              <a:pPr/>
              <a:t>2021/11/12</a:t>
            </a:fld>
            <a:endParaRPr lang="en-ZA" sz="1600" b="1" dirty="0">
              <a:latin typeface="Arial Black" panose="020B0A04020102020204" pitchFamily="34" charset="0"/>
            </a:endParaRPr>
          </a:p>
        </p:txBody>
      </p:sp>
    </p:spTree>
    <p:extLst>
      <p:ext uri="{BB962C8B-B14F-4D97-AF65-F5344CB8AC3E}">
        <p14:creationId xmlns:p14="http://schemas.microsoft.com/office/powerpoint/2010/main" xmlns="" val="70687537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10490" y="138546"/>
            <a:ext cx="10758055" cy="1360470"/>
          </a:xfrm>
          <a:solidFill>
            <a:schemeClr val="accent1">
              <a:lumMod val="20000"/>
              <a:lumOff val="80000"/>
            </a:schemeClr>
          </a:solidFill>
        </p:spPr>
        <p:txBody>
          <a:bodyPr>
            <a:normAutofit/>
          </a:bodyPr>
          <a:lstStyle/>
          <a:p>
            <a:pPr algn="ctr"/>
            <a:r>
              <a:rPr lang="en-ZA" sz="3600" b="1" dirty="0" smtClean="0">
                <a:latin typeface="Arial" panose="020B0604020202020204" pitchFamily="34" charset="0"/>
                <a:cs typeface="Arial" panose="020B0604020202020204" pitchFamily="34" charset="0"/>
              </a:rPr>
              <a:t> Annual Activity Report and Financial Statements FY2020/21 </a:t>
            </a:r>
            <a:endParaRPr lang="en-ZA" sz="3600" b="1" dirty="0">
              <a:latin typeface="Arial" panose="020B0604020202020204" pitchFamily="34" charset="0"/>
              <a:cs typeface="Arial" panose="020B0604020202020204" pitchFamily="34" charset="0"/>
            </a:endParaRPr>
          </a:p>
        </p:txBody>
      </p:sp>
      <p:sp>
        <p:nvSpPr>
          <p:cNvPr id="5" name="Content Placeholder 4"/>
          <p:cNvSpPr>
            <a:spLocks noGrp="1"/>
          </p:cNvSpPr>
          <p:nvPr>
            <p:ph idx="1"/>
          </p:nvPr>
        </p:nvSpPr>
        <p:spPr>
          <a:xfrm>
            <a:off x="838199" y="1508301"/>
            <a:ext cx="10730345" cy="4799923"/>
          </a:xfrm>
        </p:spPr>
        <p:txBody>
          <a:bodyPr>
            <a:normAutofit/>
          </a:bodyPr>
          <a:lstStyle/>
          <a:p>
            <a:pPr marL="0" indent="0" algn="just">
              <a:buNone/>
            </a:pPr>
            <a:r>
              <a:rPr lang="en-US" sz="2200" b="1" u="sng" dirty="0" smtClean="0">
                <a:solidFill>
                  <a:schemeClr val="accent1">
                    <a:lumMod val="75000"/>
                  </a:schemeClr>
                </a:solidFill>
                <a:latin typeface="Arial" panose="020B0604020202020204" pitchFamily="34" charset="0"/>
                <a:cs typeface="Arial" panose="020B0604020202020204" pitchFamily="34" charset="0"/>
              </a:rPr>
              <a:t>Part D:  HUMAN RESOURCES MANAGEMENT</a:t>
            </a:r>
            <a:r>
              <a:rPr lang="en-US" sz="2200" b="1" dirty="0" smtClean="0">
                <a:latin typeface="Arial" panose="020B0604020202020204" pitchFamily="34" charset="0"/>
                <a:cs typeface="Arial" panose="020B0604020202020204" pitchFamily="34" charset="0"/>
              </a:rPr>
              <a:t>:  </a:t>
            </a:r>
          </a:p>
          <a:p>
            <a:pPr marL="0" indent="0" algn="just">
              <a:buNone/>
            </a:pPr>
            <a:r>
              <a:rPr lang="en-US" sz="2200" b="1" dirty="0" smtClean="0">
                <a:solidFill>
                  <a:srgbClr val="FF0000"/>
                </a:solidFill>
                <a:latin typeface="Arial" panose="020B0604020202020204" pitchFamily="34" charset="0"/>
                <a:cs typeface="Arial" panose="020B0604020202020204" pitchFamily="34" charset="0"/>
              </a:rPr>
              <a:t>1.  The Status of HR in the DFSC:  </a:t>
            </a:r>
            <a:r>
              <a:rPr lang="en-ZA" sz="2200" b="1" dirty="0">
                <a:latin typeface="Arial" panose="020B0604020202020204" pitchFamily="34" charset="0"/>
                <a:cs typeface="Arial" panose="020B0604020202020204" pitchFamily="34" charset="0"/>
              </a:rPr>
              <a:t>(page </a:t>
            </a:r>
            <a:r>
              <a:rPr lang="en-ZA" sz="2200" b="1" dirty="0" smtClean="0">
                <a:latin typeface="Arial" panose="020B0604020202020204" pitchFamily="34" charset="0"/>
                <a:cs typeface="Arial" panose="020B0604020202020204" pitchFamily="34" charset="0"/>
              </a:rPr>
              <a:t>49: </a:t>
            </a:r>
            <a:r>
              <a:rPr lang="en-ZA" sz="2200" b="1" dirty="0">
                <a:latin typeface="Arial" panose="020B0604020202020204" pitchFamily="34" charset="0"/>
                <a:cs typeface="Arial" panose="020B0604020202020204" pitchFamily="34" charset="0"/>
              </a:rPr>
              <a:t>AAR </a:t>
            </a:r>
            <a:r>
              <a:rPr lang="en-ZA" sz="2200" b="1" dirty="0" smtClean="0">
                <a:latin typeface="Arial" panose="020B0604020202020204" pitchFamily="34" charset="0"/>
                <a:cs typeface="Arial" panose="020B0604020202020204" pitchFamily="34" charset="0"/>
              </a:rPr>
              <a:t>FY2020/21)</a:t>
            </a:r>
            <a:endParaRPr lang="en-US" sz="2200" b="1" dirty="0">
              <a:latin typeface="Arial" panose="020B0604020202020204" pitchFamily="34" charset="0"/>
              <a:cs typeface="Arial" panose="020B0604020202020204" pitchFamily="34" charset="0"/>
            </a:endParaRPr>
          </a:p>
          <a:p>
            <a:pPr marL="0" indent="0" algn="just">
              <a:buNone/>
            </a:pPr>
            <a:endParaRPr lang="en-US" sz="2200" b="1" dirty="0" smtClean="0">
              <a:latin typeface="Arial" panose="020B0604020202020204" pitchFamily="34" charset="0"/>
              <a:cs typeface="Arial" panose="020B0604020202020204" pitchFamily="34" charset="0"/>
            </a:endParaRPr>
          </a:p>
          <a:p>
            <a:pPr marL="625475" indent="-625475" algn="just">
              <a:spcAft>
                <a:spcPts val="600"/>
              </a:spcAft>
              <a:buFont typeface="Wingdings" panose="05000000000000000000" pitchFamily="2" charset="2"/>
              <a:buChar char="v"/>
            </a:pPr>
            <a:r>
              <a:rPr lang="en-US" sz="2200" b="1" dirty="0">
                <a:latin typeface="Arial" panose="020B0604020202020204" pitchFamily="34" charset="0"/>
                <a:cs typeface="Arial" panose="020B0604020202020204" pitchFamily="34" charset="0"/>
              </a:rPr>
              <a:t>Twelve of 19 approved structural posts are staffed (63.15%). </a:t>
            </a:r>
          </a:p>
          <a:p>
            <a:pPr marL="625475" indent="-625475" algn="just">
              <a:spcAft>
                <a:spcPts val="600"/>
              </a:spcAft>
              <a:buFont typeface="Wingdings" panose="05000000000000000000" pitchFamily="2" charset="2"/>
              <a:buChar char="v"/>
            </a:pPr>
            <a:r>
              <a:rPr lang="en-US" sz="2200" b="1" dirty="0" smtClean="0">
                <a:latin typeface="Arial" panose="020B0604020202020204" pitchFamily="34" charset="0"/>
                <a:cs typeface="Arial" panose="020B0604020202020204" pitchFamily="34" charset="0"/>
              </a:rPr>
              <a:t>Three posts are unfunded (Commission Secretary; Media and Case Management Clerk).</a:t>
            </a:r>
          </a:p>
          <a:p>
            <a:pPr marL="625475" indent="-625475" algn="just">
              <a:spcAft>
                <a:spcPts val="600"/>
              </a:spcAft>
              <a:buFont typeface="Wingdings" panose="05000000000000000000" pitchFamily="2" charset="2"/>
              <a:buChar char="v"/>
            </a:pPr>
            <a:r>
              <a:rPr lang="en-US" sz="2200" b="1" dirty="0" smtClean="0">
                <a:latin typeface="Arial" panose="020B0604020202020204" pitchFamily="34" charset="0"/>
                <a:cs typeface="Arial" panose="020B0604020202020204" pitchFamily="34" charset="0"/>
              </a:rPr>
              <a:t>Three members of the ResF augmented support services within the Secretariat during April 2020; two ResF members from May until September and one ResF member for the remaining of the FY. </a:t>
            </a:r>
          </a:p>
          <a:p>
            <a:pPr marL="457200" indent="-457200" algn="just">
              <a:buAutoNum type="arabicPeriod" startAt="2"/>
            </a:pPr>
            <a:endParaRPr lang="en-US" sz="2200" b="1" dirty="0" smtClean="0">
              <a:latin typeface="Arial" panose="020B0604020202020204" pitchFamily="34" charset="0"/>
              <a:cs typeface="Arial" panose="020B0604020202020204" pitchFamily="34" charset="0"/>
            </a:endParaRPr>
          </a:p>
          <a:p>
            <a:pPr marL="0" indent="0">
              <a:buNone/>
            </a:pPr>
            <a:endParaRPr lang="en-US" sz="2200" b="1" dirty="0" smtClean="0">
              <a:latin typeface="Arial" panose="020B0604020202020204" pitchFamily="34" charset="0"/>
              <a:cs typeface="Arial" panose="020B0604020202020204" pitchFamily="34" charset="0"/>
            </a:endParaRPr>
          </a:p>
        </p:txBody>
      </p:sp>
      <p:sp>
        <p:nvSpPr>
          <p:cNvPr id="8" name="Slide Number Placeholder 7"/>
          <p:cNvSpPr>
            <a:spLocks noGrp="1"/>
          </p:cNvSpPr>
          <p:nvPr>
            <p:ph type="sldNum" sz="quarter" idx="12"/>
          </p:nvPr>
        </p:nvSpPr>
        <p:spPr/>
        <p:txBody>
          <a:bodyPr/>
          <a:lstStyle/>
          <a:p>
            <a:fld id="{C17A5886-F1EC-4A37-9934-51C959F0825D}" type="slidenum">
              <a:rPr lang="en-ZA" sz="1600" smtClean="0">
                <a:latin typeface="Arial Black" panose="020B0A04020102020204" pitchFamily="34" charset="0"/>
              </a:rPr>
              <a:pPr/>
              <a:t>29</a:t>
            </a:fld>
            <a:endParaRPr lang="en-ZA" sz="1600" dirty="0">
              <a:latin typeface="Arial Black" panose="020B0A04020102020204" pitchFamily="34" charset="0"/>
            </a:endParaRPr>
          </a:p>
        </p:txBody>
      </p:sp>
      <p:pic>
        <p:nvPicPr>
          <p:cNvPr id="9" name="Picture 8" descr="F:\March 2016\March Plenary\Def Service Commision Logo - Heraldry.jpg"/>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0583611" y="359908"/>
            <a:ext cx="894080" cy="948055"/>
          </a:xfrm>
          <a:prstGeom prst="rect">
            <a:avLst/>
          </a:prstGeom>
          <a:noFill/>
          <a:ln>
            <a:noFill/>
          </a:ln>
        </p:spPr>
      </p:pic>
      <p:pic>
        <p:nvPicPr>
          <p:cNvPr id="10" name="Picture 9" descr="F:\March 2016\March Plenary\Def Service Commision Logo - Heraldry.jpg"/>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982415" y="373459"/>
            <a:ext cx="894080" cy="948055"/>
          </a:xfrm>
          <a:prstGeom prst="rect">
            <a:avLst/>
          </a:prstGeom>
          <a:noFill/>
          <a:ln>
            <a:noFill/>
          </a:ln>
        </p:spPr>
      </p:pic>
      <p:sp>
        <p:nvSpPr>
          <p:cNvPr id="11" name="Footer Placeholder 6"/>
          <p:cNvSpPr>
            <a:spLocks noGrp="1"/>
          </p:cNvSpPr>
          <p:nvPr>
            <p:ph type="ftr" sz="quarter" idx="11"/>
          </p:nvPr>
        </p:nvSpPr>
        <p:spPr>
          <a:xfrm>
            <a:off x="4038599" y="6356350"/>
            <a:ext cx="4571999" cy="365125"/>
          </a:xfrm>
        </p:spPr>
        <p:txBody>
          <a:bodyPr/>
          <a:lstStyle/>
          <a:p>
            <a:r>
              <a:rPr lang="en-ZA" sz="1600" b="1" dirty="0" smtClean="0">
                <a:latin typeface="Arial Black" panose="020B0A04020102020204" pitchFamily="34" charset="0"/>
              </a:rPr>
              <a:t>Defence Force Service Commission</a:t>
            </a:r>
            <a:endParaRPr lang="en-ZA" sz="1600" b="1" dirty="0">
              <a:latin typeface="Arial Black" panose="020B0A04020102020204" pitchFamily="34" charset="0"/>
            </a:endParaRPr>
          </a:p>
        </p:txBody>
      </p:sp>
      <p:sp>
        <p:nvSpPr>
          <p:cNvPr id="12" name="Date Placeholder 5"/>
          <p:cNvSpPr>
            <a:spLocks noGrp="1"/>
          </p:cNvSpPr>
          <p:nvPr>
            <p:ph type="dt" sz="half" idx="10"/>
          </p:nvPr>
        </p:nvSpPr>
        <p:spPr>
          <a:xfrm>
            <a:off x="838200" y="6356350"/>
            <a:ext cx="2743200" cy="365125"/>
          </a:xfrm>
        </p:spPr>
        <p:txBody>
          <a:bodyPr/>
          <a:lstStyle/>
          <a:p>
            <a:fld id="{10C69D42-1C44-4FB2-A2E7-BDEE73BA0D7C}" type="datetime1">
              <a:rPr lang="en-ZA" sz="1600" b="1" smtClean="0">
                <a:latin typeface="Arial Black" panose="020B0A04020102020204" pitchFamily="34" charset="0"/>
              </a:rPr>
              <a:pPr/>
              <a:t>2021/11/12</a:t>
            </a:fld>
            <a:endParaRPr lang="en-ZA" sz="1600" b="1" dirty="0">
              <a:latin typeface="Arial Black" panose="020B0A04020102020204" pitchFamily="34" charset="0"/>
            </a:endParaRPr>
          </a:p>
        </p:txBody>
      </p:sp>
    </p:spTree>
    <p:extLst>
      <p:ext uri="{BB962C8B-B14F-4D97-AF65-F5344CB8AC3E}">
        <p14:creationId xmlns:p14="http://schemas.microsoft.com/office/powerpoint/2010/main" xmlns="" val="214275869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10490" y="138546"/>
            <a:ext cx="10758055" cy="1360470"/>
          </a:xfrm>
          <a:solidFill>
            <a:schemeClr val="accent1">
              <a:lumMod val="20000"/>
              <a:lumOff val="80000"/>
            </a:schemeClr>
          </a:solidFill>
        </p:spPr>
        <p:txBody>
          <a:bodyPr>
            <a:normAutofit/>
          </a:bodyPr>
          <a:lstStyle/>
          <a:p>
            <a:pPr algn="ctr"/>
            <a:r>
              <a:rPr lang="en-ZA" sz="3600" b="1" dirty="0" smtClean="0">
                <a:latin typeface="Arial" panose="020B0604020202020204" pitchFamily="34" charset="0"/>
                <a:cs typeface="Arial" panose="020B0604020202020204" pitchFamily="34" charset="0"/>
              </a:rPr>
              <a:t> Annual Activity Report and Financial Statements FY2020/21</a:t>
            </a:r>
            <a:endParaRPr lang="en-ZA" sz="3600" b="1" dirty="0">
              <a:latin typeface="Arial" panose="020B0604020202020204" pitchFamily="34" charset="0"/>
              <a:cs typeface="Arial" panose="020B0604020202020204" pitchFamily="34" charset="0"/>
            </a:endParaRPr>
          </a:p>
        </p:txBody>
      </p:sp>
      <p:sp>
        <p:nvSpPr>
          <p:cNvPr id="5" name="Content Placeholder 4"/>
          <p:cNvSpPr>
            <a:spLocks noGrp="1"/>
          </p:cNvSpPr>
          <p:nvPr>
            <p:ph idx="1"/>
          </p:nvPr>
        </p:nvSpPr>
        <p:spPr>
          <a:xfrm>
            <a:off x="838199" y="1503412"/>
            <a:ext cx="10730345" cy="4472306"/>
          </a:xfrm>
        </p:spPr>
        <p:txBody>
          <a:bodyPr>
            <a:normAutofit fontScale="92500" lnSpcReduction="10000"/>
          </a:bodyPr>
          <a:lstStyle/>
          <a:p>
            <a:pPr marL="0" indent="0" algn="ctr">
              <a:buNone/>
            </a:pPr>
            <a:r>
              <a:rPr lang="en-US" sz="3200" b="1" dirty="0" smtClean="0">
                <a:solidFill>
                  <a:srgbClr val="FF0000"/>
                </a:solidFill>
                <a:latin typeface="Arial" panose="020B0604020202020204" pitchFamily="34" charset="0"/>
                <a:cs typeface="Arial" panose="020B0604020202020204" pitchFamily="34" charset="0"/>
              </a:rPr>
              <a:t> SCOPE</a:t>
            </a:r>
          </a:p>
          <a:p>
            <a:pPr marL="0" indent="0" algn="ctr">
              <a:buNone/>
            </a:pPr>
            <a:endParaRPr lang="en-US" sz="2200" b="1" dirty="0" smtClean="0">
              <a:latin typeface="Arial" panose="020B0604020202020204" pitchFamily="34" charset="0"/>
              <a:cs typeface="Arial" panose="020B0604020202020204" pitchFamily="34" charset="0"/>
            </a:endParaRPr>
          </a:p>
          <a:p>
            <a:pPr marL="0" indent="0">
              <a:buNone/>
            </a:pPr>
            <a:r>
              <a:rPr lang="en-US" sz="2200" b="1" dirty="0" smtClean="0">
                <a:latin typeface="Arial" panose="020B0604020202020204" pitchFamily="34" charset="0"/>
                <a:cs typeface="Arial" panose="020B0604020202020204" pitchFamily="34" charset="0"/>
              </a:rPr>
              <a:t>The presentation is aligned with four appropriate and relevant parts contained in the DFSC AAR FY2020/21 namely:</a:t>
            </a:r>
          </a:p>
          <a:p>
            <a:pPr marL="0" indent="0">
              <a:buNone/>
            </a:pPr>
            <a:endParaRPr lang="en-US" sz="2200" b="1" dirty="0" smtClean="0">
              <a:latin typeface="Arial" panose="020B0604020202020204" pitchFamily="34" charset="0"/>
              <a:cs typeface="Arial" panose="020B0604020202020204" pitchFamily="34" charset="0"/>
            </a:endParaRPr>
          </a:p>
          <a:p>
            <a:pPr marL="546100" indent="-546100">
              <a:buNone/>
            </a:pPr>
            <a:r>
              <a:rPr lang="en-US" sz="2200" b="1" dirty="0" smtClean="0">
                <a:latin typeface="Arial" panose="020B0604020202020204" pitchFamily="34" charset="0"/>
                <a:cs typeface="Arial" panose="020B0604020202020204" pitchFamily="34" charset="0"/>
              </a:rPr>
              <a:t>A.	Performance Information – from slide 5.</a:t>
            </a:r>
            <a:endParaRPr lang="en-US" sz="2200" b="1" dirty="0">
              <a:latin typeface="Arial" panose="020B0604020202020204" pitchFamily="34" charset="0"/>
              <a:cs typeface="Arial" panose="020B0604020202020204" pitchFamily="34" charset="0"/>
            </a:endParaRPr>
          </a:p>
          <a:p>
            <a:pPr marL="546100" indent="-546100">
              <a:buAutoNum type="alphaUcPeriod" startAt="2"/>
            </a:pPr>
            <a:r>
              <a:rPr lang="en-US" sz="2200" b="1" dirty="0" smtClean="0">
                <a:latin typeface="Arial" panose="020B0604020202020204" pitchFamily="34" charset="0"/>
                <a:cs typeface="Arial" panose="020B0604020202020204" pitchFamily="34" charset="0"/>
              </a:rPr>
              <a:t>Governance – from slide 21.</a:t>
            </a:r>
          </a:p>
          <a:p>
            <a:pPr marL="546100" indent="-546100">
              <a:buAutoNum type="alphaUcPeriod" startAt="2"/>
            </a:pPr>
            <a:r>
              <a:rPr lang="en-US" sz="2200" b="1" dirty="0" smtClean="0">
                <a:latin typeface="Arial" panose="020B0604020202020204" pitchFamily="34" charset="0"/>
                <a:cs typeface="Arial" panose="020B0604020202020204" pitchFamily="34" charset="0"/>
              </a:rPr>
              <a:t>HR Management – from slide 28.</a:t>
            </a:r>
          </a:p>
          <a:p>
            <a:pPr marL="546100" indent="-546100">
              <a:buAutoNum type="alphaUcPeriod" startAt="2"/>
            </a:pPr>
            <a:r>
              <a:rPr lang="en-US" sz="2200" b="1" dirty="0" smtClean="0">
                <a:latin typeface="Arial" panose="020B0604020202020204" pitchFamily="34" charset="0"/>
                <a:cs typeface="Arial" panose="020B0604020202020204" pitchFamily="34" charset="0"/>
              </a:rPr>
              <a:t>Financial Information – from slide 33.</a:t>
            </a:r>
          </a:p>
          <a:p>
            <a:pPr marL="0" indent="0">
              <a:buNone/>
            </a:pPr>
            <a:endParaRPr lang="en-US" sz="2200" b="1" dirty="0">
              <a:solidFill>
                <a:srgbClr val="FF0000"/>
              </a:solidFill>
              <a:latin typeface="Arial" panose="020B0604020202020204" pitchFamily="34" charset="0"/>
              <a:cs typeface="Arial" panose="020B0604020202020204" pitchFamily="34" charset="0"/>
            </a:endParaRPr>
          </a:p>
          <a:p>
            <a:pPr marL="0" indent="0" algn="just">
              <a:buNone/>
            </a:pPr>
            <a:r>
              <a:rPr lang="en-US" sz="2200" b="1" dirty="0" smtClean="0">
                <a:latin typeface="Arial" panose="020B0604020202020204" pitchFamily="34" charset="0"/>
                <a:cs typeface="Arial" panose="020B0604020202020204" pitchFamily="34" charset="0"/>
              </a:rPr>
              <a:t>The presentation will </a:t>
            </a:r>
            <a:r>
              <a:rPr lang="en-US" sz="2200" b="1" dirty="0">
                <a:latin typeface="Arial" panose="020B0604020202020204" pitchFamily="34" charset="0"/>
                <a:cs typeface="Arial" panose="020B0604020202020204" pitchFamily="34" charset="0"/>
              </a:rPr>
              <a:t>also </a:t>
            </a:r>
            <a:r>
              <a:rPr lang="en-US" sz="2200" b="1" dirty="0" smtClean="0">
                <a:latin typeface="Arial" panose="020B0604020202020204" pitchFamily="34" charset="0"/>
                <a:cs typeface="Arial" panose="020B0604020202020204" pitchFamily="34" charset="0"/>
              </a:rPr>
              <a:t>indicates </a:t>
            </a:r>
            <a:r>
              <a:rPr lang="en-US" sz="2200" b="1" dirty="0">
                <a:latin typeface="Arial" panose="020B0604020202020204" pitchFamily="34" charset="0"/>
                <a:cs typeface="Arial" panose="020B0604020202020204" pitchFamily="34" charset="0"/>
              </a:rPr>
              <a:t>the alignment of its </a:t>
            </a:r>
            <a:r>
              <a:rPr lang="en-US" sz="2200" b="1" dirty="0" smtClean="0">
                <a:latin typeface="Arial" panose="020B0604020202020204" pitchFamily="34" charset="0"/>
                <a:cs typeface="Arial" panose="020B0604020202020204" pitchFamily="34" charset="0"/>
              </a:rPr>
              <a:t>activities towards the realization of its objectives within the </a:t>
            </a:r>
            <a:r>
              <a:rPr lang="en-US" sz="2200" b="1" dirty="0">
                <a:latin typeface="Arial" panose="020B0604020202020204" pitchFamily="34" charset="0"/>
                <a:cs typeface="Arial" panose="020B0604020202020204" pitchFamily="34" charset="0"/>
              </a:rPr>
              <a:t>Strategic Intent </a:t>
            </a:r>
            <a:r>
              <a:rPr lang="en-US" sz="2200" b="1" dirty="0" smtClean="0">
                <a:latin typeface="Arial" panose="020B0604020202020204" pitchFamily="34" charset="0"/>
                <a:cs typeface="Arial" panose="020B0604020202020204" pitchFamily="34" charset="0"/>
              </a:rPr>
              <a:t>of </a:t>
            </a:r>
            <a:r>
              <a:rPr lang="en-US" sz="2200" b="1" dirty="0">
                <a:latin typeface="Arial" panose="020B0604020202020204" pitchFamily="34" charset="0"/>
                <a:cs typeface="Arial" panose="020B0604020202020204" pitchFamily="34" charset="0"/>
              </a:rPr>
              <a:t>the Commission. </a:t>
            </a:r>
          </a:p>
          <a:p>
            <a:pPr marL="0" indent="0">
              <a:buNone/>
            </a:pPr>
            <a:endParaRPr lang="en-US" sz="2200" b="1" dirty="0" smtClean="0">
              <a:solidFill>
                <a:srgbClr val="FF0000"/>
              </a:solidFill>
              <a:latin typeface="Arial" panose="020B0604020202020204" pitchFamily="34" charset="0"/>
              <a:cs typeface="Arial" panose="020B0604020202020204" pitchFamily="34" charset="0"/>
            </a:endParaRPr>
          </a:p>
        </p:txBody>
      </p:sp>
      <p:sp>
        <p:nvSpPr>
          <p:cNvPr id="6" name="Date Placeholder 5"/>
          <p:cNvSpPr>
            <a:spLocks noGrp="1"/>
          </p:cNvSpPr>
          <p:nvPr>
            <p:ph type="dt" sz="half" idx="10"/>
          </p:nvPr>
        </p:nvSpPr>
        <p:spPr/>
        <p:txBody>
          <a:bodyPr/>
          <a:lstStyle/>
          <a:p>
            <a:fld id="{F3A7DBD6-310A-437A-B86E-FB0CEC4821F8}" type="datetime1">
              <a:rPr lang="en-ZA" sz="1600" smtClean="0">
                <a:latin typeface="Arial Black" panose="020B0A04020102020204" pitchFamily="34" charset="0"/>
              </a:rPr>
              <a:pPr/>
              <a:t>2021/11/12</a:t>
            </a:fld>
            <a:endParaRPr lang="en-ZA" sz="1600">
              <a:latin typeface="Arial Black" panose="020B0A04020102020204" pitchFamily="34" charset="0"/>
            </a:endParaRPr>
          </a:p>
        </p:txBody>
      </p:sp>
      <p:sp>
        <p:nvSpPr>
          <p:cNvPr id="7" name="Footer Placeholder 6"/>
          <p:cNvSpPr>
            <a:spLocks noGrp="1"/>
          </p:cNvSpPr>
          <p:nvPr>
            <p:ph type="ftr" sz="quarter" idx="11"/>
          </p:nvPr>
        </p:nvSpPr>
        <p:spPr>
          <a:xfrm>
            <a:off x="4038600" y="6356350"/>
            <a:ext cx="4572000" cy="365125"/>
          </a:xfrm>
        </p:spPr>
        <p:txBody>
          <a:bodyPr/>
          <a:lstStyle/>
          <a:p>
            <a:r>
              <a:rPr lang="en-ZA" sz="1600" b="1" dirty="0" smtClean="0">
                <a:latin typeface="Arial Black" panose="020B0A04020102020204" pitchFamily="34" charset="0"/>
              </a:rPr>
              <a:t>Defence Force Service Commission</a:t>
            </a:r>
            <a:endParaRPr lang="en-ZA" sz="1600" b="1" dirty="0">
              <a:latin typeface="Arial Black" panose="020B0A04020102020204" pitchFamily="34" charset="0"/>
            </a:endParaRPr>
          </a:p>
        </p:txBody>
      </p:sp>
      <p:sp>
        <p:nvSpPr>
          <p:cNvPr id="8" name="Slide Number Placeholder 7"/>
          <p:cNvSpPr>
            <a:spLocks noGrp="1"/>
          </p:cNvSpPr>
          <p:nvPr>
            <p:ph type="sldNum" sz="quarter" idx="12"/>
          </p:nvPr>
        </p:nvSpPr>
        <p:spPr/>
        <p:txBody>
          <a:bodyPr/>
          <a:lstStyle/>
          <a:p>
            <a:fld id="{C17A5886-F1EC-4A37-9934-51C959F0825D}" type="slidenum">
              <a:rPr lang="en-ZA" sz="1600" b="1" smtClean="0">
                <a:latin typeface="Arial Black" panose="020B0A04020102020204" pitchFamily="34" charset="0"/>
              </a:rPr>
              <a:pPr/>
              <a:t>3</a:t>
            </a:fld>
            <a:endParaRPr lang="en-ZA" sz="1600" b="1" dirty="0">
              <a:latin typeface="Arial Black" panose="020B0A04020102020204" pitchFamily="34" charset="0"/>
            </a:endParaRPr>
          </a:p>
        </p:txBody>
      </p:sp>
      <p:pic>
        <p:nvPicPr>
          <p:cNvPr id="9" name="Picture 8" descr="F:\March 2016\March Plenary\Def Service Commision Logo - Heraldry.jpg"/>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0583611" y="359908"/>
            <a:ext cx="894080" cy="948055"/>
          </a:xfrm>
          <a:prstGeom prst="rect">
            <a:avLst/>
          </a:prstGeom>
          <a:noFill/>
          <a:ln>
            <a:noFill/>
          </a:ln>
        </p:spPr>
      </p:pic>
      <p:pic>
        <p:nvPicPr>
          <p:cNvPr id="10" name="Picture 9" descr="F:\March 2016\March Plenary\Def Service Commision Logo - Heraldry.jpg"/>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982415" y="373459"/>
            <a:ext cx="894080" cy="948055"/>
          </a:xfrm>
          <a:prstGeom prst="rect">
            <a:avLst/>
          </a:prstGeom>
          <a:noFill/>
          <a:ln>
            <a:noFill/>
          </a:ln>
        </p:spPr>
      </p:pic>
    </p:spTree>
    <p:extLst>
      <p:ext uri="{BB962C8B-B14F-4D97-AF65-F5344CB8AC3E}">
        <p14:creationId xmlns:p14="http://schemas.microsoft.com/office/powerpoint/2010/main" xmlns="" val="419939732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10490" y="138546"/>
            <a:ext cx="10758055" cy="1360470"/>
          </a:xfrm>
          <a:solidFill>
            <a:schemeClr val="accent1">
              <a:lumMod val="20000"/>
              <a:lumOff val="80000"/>
            </a:schemeClr>
          </a:solidFill>
        </p:spPr>
        <p:txBody>
          <a:bodyPr>
            <a:normAutofit/>
          </a:bodyPr>
          <a:lstStyle/>
          <a:p>
            <a:pPr algn="ctr"/>
            <a:r>
              <a:rPr lang="en-ZA" sz="3600" b="1" dirty="0" smtClean="0">
                <a:latin typeface="Arial" panose="020B0604020202020204" pitchFamily="34" charset="0"/>
                <a:cs typeface="Arial" panose="020B0604020202020204" pitchFamily="34" charset="0"/>
              </a:rPr>
              <a:t> Annual Activity Report and Financial Statements FY2020/21 </a:t>
            </a:r>
            <a:endParaRPr lang="en-ZA" sz="3600" b="1" dirty="0">
              <a:latin typeface="Arial" panose="020B0604020202020204" pitchFamily="34" charset="0"/>
              <a:cs typeface="Arial" panose="020B0604020202020204" pitchFamily="34" charset="0"/>
            </a:endParaRPr>
          </a:p>
        </p:txBody>
      </p:sp>
      <p:sp>
        <p:nvSpPr>
          <p:cNvPr id="5" name="Content Placeholder 4"/>
          <p:cNvSpPr>
            <a:spLocks noGrp="1"/>
          </p:cNvSpPr>
          <p:nvPr>
            <p:ph idx="1"/>
          </p:nvPr>
        </p:nvSpPr>
        <p:spPr>
          <a:xfrm>
            <a:off x="838199" y="1508301"/>
            <a:ext cx="10730345" cy="4799923"/>
          </a:xfrm>
        </p:spPr>
        <p:txBody>
          <a:bodyPr>
            <a:normAutofit/>
          </a:bodyPr>
          <a:lstStyle/>
          <a:p>
            <a:pPr marL="0" indent="0" algn="just">
              <a:buNone/>
            </a:pPr>
            <a:r>
              <a:rPr lang="en-US" sz="2200" b="1" u="sng" dirty="0" smtClean="0">
                <a:solidFill>
                  <a:schemeClr val="accent1">
                    <a:lumMod val="75000"/>
                  </a:schemeClr>
                </a:solidFill>
                <a:latin typeface="Arial" panose="020B0604020202020204" pitchFamily="34" charset="0"/>
                <a:cs typeface="Arial" panose="020B0604020202020204" pitchFamily="34" charset="0"/>
              </a:rPr>
              <a:t>Part D:  HUMAN RESOURCES MANAGEMENT</a:t>
            </a:r>
            <a:r>
              <a:rPr lang="en-US" sz="2200" b="1" dirty="0" smtClean="0">
                <a:latin typeface="Arial" panose="020B0604020202020204" pitchFamily="34" charset="0"/>
                <a:cs typeface="Arial" panose="020B0604020202020204" pitchFamily="34" charset="0"/>
              </a:rPr>
              <a:t>:  </a:t>
            </a:r>
          </a:p>
          <a:p>
            <a:pPr marL="457200" indent="-457200">
              <a:buAutoNum type="arabicPeriod" startAt="2"/>
            </a:pPr>
            <a:r>
              <a:rPr lang="en-US" sz="2200" b="1" dirty="0" smtClean="0">
                <a:solidFill>
                  <a:srgbClr val="FF0000"/>
                </a:solidFill>
                <a:latin typeface="Arial" panose="020B0604020202020204" pitchFamily="34" charset="0"/>
                <a:cs typeface="Arial" panose="020B0604020202020204" pitchFamily="34" charset="0"/>
              </a:rPr>
              <a:t>HR Priorities for the year under review and their impact: </a:t>
            </a:r>
          </a:p>
          <a:p>
            <a:pPr marL="0" indent="0">
              <a:buNone/>
            </a:pPr>
            <a:r>
              <a:rPr lang="en-ZA" sz="2200" b="1" dirty="0" smtClean="0">
                <a:latin typeface="Arial" panose="020B0604020202020204" pitchFamily="34" charset="0"/>
                <a:cs typeface="Arial" panose="020B0604020202020204" pitchFamily="34" charset="0"/>
              </a:rPr>
              <a:t>(</a:t>
            </a:r>
            <a:r>
              <a:rPr lang="en-ZA" sz="2200" b="1" dirty="0">
                <a:latin typeface="Arial" panose="020B0604020202020204" pitchFamily="34" charset="0"/>
                <a:cs typeface="Arial" panose="020B0604020202020204" pitchFamily="34" charset="0"/>
              </a:rPr>
              <a:t>page </a:t>
            </a:r>
            <a:r>
              <a:rPr lang="en-ZA" sz="2200" b="1" dirty="0" smtClean="0">
                <a:latin typeface="Arial" panose="020B0604020202020204" pitchFamily="34" charset="0"/>
                <a:cs typeface="Arial" panose="020B0604020202020204" pitchFamily="34" charset="0"/>
              </a:rPr>
              <a:t>53: </a:t>
            </a:r>
            <a:r>
              <a:rPr lang="en-ZA" sz="2200" b="1" dirty="0">
                <a:latin typeface="Arial" panose="020B0604020202020204" pitchFamily="34" charset="0"/>
                <a:cs typeface="Arial" panose="020B0604020202020204" pitchFamily="34" charset="0"/>
              </a:rPr>
              <a:t>AAR </a:t>
            </a:r>
            <a:r>
              <a:rPr lang="en-ZA" sz="2200" b="1" dirty="0" smtClean="0">
                <a:latin typeface="Arial" panose="020B0604020202020204" pitchFamily="34" charset="0"/>
                <a:cs typeface="Arial" panose="020B0604020202020204" pitchFamily="34" charset="0"/>
              </a:rPr>
              <a:t>FY2020/21)</a:t>
            </a:r>
            <a:endParaRPr lang="en-US" sz="2200" b="1" dirty="0">
              <a:latin typeface="Arial" panose="020B0604020202020204" pitchFamily="34" charset="0"/>
              <a:cs typeface="Arial" panose="020B0604020202020204" pitchFamily="34" charset="0"/>
            </a:endParaRPr>
          </a:p>
          <a:p>
            <a:pPr marL="0" indent="0" algn="just">
              <a:buNone/>
            </a:pPr>
            <a:endParaRPr lang="en-US" sz="2200" b="1" dirty="0" smtClean="0">
              <a:solidFill>
                <a:srgbClr val="FF0000"/>
              </a:solidFill>
              <a:latin typeface="Arial" panose="020B0604020202020204" pitchFamily="34" charset="0"/>
              <a:cs typeface="Arial" panose="020B0604020202020204" pitchFamily="34" charset="0"/>
            </a:endParaRPr>
          </a:p>
          <a:p>
            <a:pPr marL="546100" indent="-546100" algn="just">
              <a:buFont typeface="Wingdings" panose="05000000000000000000" pitchFamily="2" charset="2"/>
              <a:buChar char="v"/>
            </a:pPr>
            <a:r>
              <a:rPr lang="en-US" sz="2200" b="1" dirty="0" smtClean="0">
                <a:latin typeface="Arial" panose="020B0604020202020204" pitchFamily="34" charset="0"/>
                <a:cs typeface="Arial" panose="020B0604020202020204" pitchFamily="34" charset="0"/>
              </a:rPr>
              <a:t>The Procurement Clerk was appointed </a:t>
            </a:r>
            <a:r>
              <a:rPr lang="en-US" sz="2200" b="1" dirty="0" err="1" smtClean="0">
                <a:latin typeface="Arial" panose="020B0604020202020204" pitchFamily="34" charset="0"/>
                <a:cs typeface="Arial" panose="020B0604020202020204" pitchFamily="34" charset="0"/>
              </a:rPr>
              <a:t>wef</a:t>
            </a:r>
            <a:r>
              <a:rPr lang="en-US" sz="2200" b="1" dirty="0" smtClean="0">
                <a:latin typeface="Arial" panose="020B0604020202020204" pitchFamily="34" charset="0"/>
                <a:cs typeface="Arial" panose="020B0604020202020204" pitchFamily="34" charset="0"/>
              </a:rPr>
              <a:t> 01 October and resigned within 24hours.</a:t>
            </a:r>
          </a:p>
          <a:p>
            <a:pPr marL="0" indent="0" algn="just">
              <a:buNone/>
            </a:pPr>
            <a:endParaRPr lang="en-US" sz="2200" b="1" dirty="0" smtClean="0">
              <a:latin typeface="Arial" panose="020B0604020202020204" pitchFamily="34" charset="0"/>
              <a:cs typeface="Arial" panose="020B0604020202020204" pitchFamily="34" charset="0"/>
            </a:endParaRPr>
          </a:p>
          <a:p>
            <a:pPr marL="546100" indent="-546100" algn="just">
              <a:buFont typeface="Wingdings" panose="05000000000000000000" pitchFamily="2" charset="2"/>
              <a:buChar char="v"/>
            </a:pPr>
            <a:r>
              <a:rPr lang="en-US" sz="2200" b="1" dirty="0">
                <a:latin typeface="Arial" panose="020B0604020202020204" pitchFamily="34" charset="0"/>
                <a:cs typeface="Arial" panose="020B0604020202020204" pitchFamily="34" charset="0"/>
              </a:rPr>
              <a:t>T</a:t>
            </a:r>
            <a:r>
              <a:rPr lang="en-US" sz="2200" b="1" dirty="0" smtClean="0">
                <a:latin typeface="Arial" panose="020B0604020202020204" pitchFamily="34" charset="0"/>
                <a:cs typeface="Arial" panose="020B0604020202020204" pitchFamily="34" charset="0"/>
              </a:rPr>
              <a:t>he DFSC is awaiting the appointment of a driver.</a:t>
            </a:r>
          </a:p>
          <a:p>
            <a:pPr marL="0" indent="0" algn="just">
              <a:buNone/>
            </a:pPr>
            <a:endParaRPr lang="en-US" sz="2200" b="1" dirty="0" smtClean="0">
              <a:latin typeface="Arial" panose="020B0604020202020204" pitchFamily="34" charset="0"/>
              <a:cs typeface="Arial" panose="020B0604020202020204" pitchFamily="34" charset="0"/>
            </a:endParaRPr>
          </a:p>
          <a:p>
            <a:pPr marL="0" indent="0" algn="just">
              <a:buNone/>
            </a:pPr>
            <a:endParaRPr lang="en-US" sz="2200" b="1" dirty="0" smtClean="0">
              <a:latin typeface="Arial" panose="020B0604020202020204" pitchFamily="34" charset="0"/>
              <a:cs typeface="Arial" panose="020B0604020202020204" pitchFamily="34" charset="0"/>
            </a:endParaRPr>
          </a:p>
        </p:txBody>
      </p:sp>
      <p:sp>
        <p:nvSpPr>
          <p:cNvPr id="8" name="Slide Number Placeholder 7"/>
          <p:cNvSpPr>
            <a:spLocks noGrp="1"/>
          </p:cNvSpPr>
          <p:nvPr>
            <p:ph type="sldNum" sz="quarter" idx="12"/>
          </p:nvPr>
        </p:nvSpPr>
        <p:spPr/>
        <p:txBody>
          <a:bodyPr/>
          <a:lstStyle/>
          <a:p>
            <a:fld id="{C17A5886-F1EC-4A37-9934-51C959F0825D}" type="slidenum">
              <a:rPr lang="en-ZA" sz="1600" b="1" smtClean="0">
                <a:latin typeface="Arial Black" panose="020B0A04020102020204" pitchFamily="34" charset="0"/>
              </a:rPr>
              <a:pPr/>
              <a:t>30</a:t>
            </a:fld>
            <a:endParaRPr lang="en-ZA" sz="1600" b="1" dirty="0">
              <a:latin typeface="Arial Black" panose="020B0A04020102020204" pitchFamily="34" charset="0"/>
            </a:endParaRPr>
          </a:p>
        </p:txBody>
      </p:sp>
      <p:pic>
        <p:nvPicPr>
          <p:cNvPr id="9" name="Picture 8" descr="F:\March 2016\March Plenary\Def Service Commision Logo - Heraldry.jpg"/>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0583611" y="359908"/>
            <a:ext cx="894080" cy="948055"/>
          </a:xfrm>
          <a:prstGeom prst="rect">
            <a:avLst/>
          </a:prstGeom>
          <a:noFill/>
          <a:ln>
            <a:noFill/>
          </a:ln>
        </p:spPr>
      </p:pic>
      <p:pic>
        <p:nvPicPr>
          <p:cNvPr id="10" name="Picture 9" descr="F:\March 2016\March Plenary\Def Service Commision Logo - Heraldry.jpg"/>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982415" y="373459"/>
            <a:ext cx="894080" cy="948055"/>
          </a:xfrm>
          <a:prstGeom prst="rect">
            <a:avLst/>
          </a:prstGeom>
          <a:noFill/>
          <a:ln>
            <a:noFill/>
          </a:ln>
        </p:spPr>
      </p:pic>
      <p:sp>
        <p:nvSpPr>
          <p:cNvPr id="11" name="Footer Placeholder 6"/>
          <p:cNvSpPr>
            <a:spLocks noGrp="1"/>
          </p:cNvSpPr>
          <p:nvPr>
            <p:ph type="ftr" sz="quarter" idx="11"/>
          </p:nvPr>
        </p:nvSpPr>
        <p:spPr>
          <a:xfrm>
            <a:off x="4038599" y="6356350"/>
            <a:ext cx="4571999" cy="365125"/>
          </a:xfrm>
        </p:spPr>
        <p:txBody>
          <a:bodyPr/>
          <a:lstStyle/>
          <a:p>
            <a:r>
              <a:rPr lang="en-ZA" sz="1600" b="1" dirty="0" smtClean="0">
                <a:latin typeface="Arial Black" panose="020B0A04020102020204" pitchFamily="34" charset="0"/>
              </a:rPr>
              <a:t>Defence Force Service Commission</a:t>
            </a:r>
            <a:endParaRPr lang="en-ZA" sz="1600" b="1" dirty="0">
              <a:latin typeface="Arial Black" panose="020B0A04020102020204" pitchFamily="34" charset="0"/>
            </a:endParaRPr>
          </a:p>
        </p:txBody>
      </p:sp>
      <p:sp>
        <p:nvSpPr>
          <p:cNvPr id="12" name="Date Placeholder 5"/>
          <p:cNvSpPr>
            <a:spLocks noGrp="1"/>
          </p:cNvSpPr>
          <p:nvPr>
            <p:ph type="dt" sz="half" idx="10"/>
          </p:nvPr>
        </p:nvSpPr>
        <p:spPr>
          <a:xfrm>
            <a:off x="838200" y="6356350"/>
            <a:ext cx="2743200" cy="365125"/>
          </a:xfrm>
        </p:spPr>
        <p:txBody>
          <a:bodyPr/>
          <a:lstStyle/>
          <a:p>
            <a:fld id="{10C69D42-1C44-4FB2-A2E7-BDEE73BA0D7C}" type="datetime1">
              <a:rPr lang="en-ZA" sz="1600" b="1" smtClean="0">
                <a:latin typeface="Arial Black" panose="020B0A04020102020204" pitchFamily="34" charset="0"/>
              </a:rPr>
              <a:pPr/>
              <a:t>2021/11/12</a:t>
            </a:fld>
            <a:endParaRPr lang="en-ZA" sz="1600" b="1" dirty="0">
              <a:latin typeface="Arial Black" panose="020B0A04020102020204" pitchFamily="34" charset="0"/>
            </a:endParaRPr>
          </a:p>
        </p:txBody>
      </p:sp>
    </p:spTree>
    <p:extLst>
      <p:ext uri="{BB962C8B-B14F-4D97-AF65-F5344CB8AC3E}">
        <p14:creationId xmlns:p14="http://schemas.microsoft.com/office/powerpoint/2010/main" xmlns="" val="428615895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10490" y="138546"/>
            <a:ext cx="10758055" cy="1360470"/>
          </a:xfrm>
          <a:solidFill>
            <a:schemeClr val="accent1">
              <a:lumMod val="20000"/>
              <a:lumOff val="80000"/>
            </a:schemeClr>
          </a:solidFill>
        </p:spPr>
        <p:txBody>
          <a:bodyPr>
            <a:normAutofit/>
          </a:bodyPr>
          <a:lstStyle/>
          <a:p>
            <a:pPr algn="ctr"/>
            <a:r>
              <a:rPr lang="en-ZA" sz="3600" b="1" dirty="0" smtClean="0">
                <a:latin typeface="Arial" panose="020B0604020202020204" pitchFamily="34" charset="0"/>
                <a:cs typeface="Arial" panose="020B0604020202020204" pitchFamily="34" charset="0"/>
              </a:rPr>
              <a:t> Annual Activity Report and Financial Statements FY2020/21 </a:t>
            </a:r>
            <a:endParaRPr lang="en-ZA" sz="3600" b="1" dirty="0">
              <a:latin typeface="Arial" panose="020B0604020202020204" pitchFamily="34" charset="0"/>
              <a:cs typeface="Arial" panose="020B0604020202020204" pitchFamily="34" charset="0"/>
            </a:endParaRPr>
          </a:p>
        </p:txBody>
      </p:sp>
      <p:sp>
        <p:nvSpPr>
          <p:cNvPr id="5" name="Content Placeholder 4"/>
          <p:cNvSpPr>
            <a:spLocks noGrp="1"/>
          </p:cNvSpPr>
          <p:nvPr>
            <p:ph idx="1"/>
          </p:nvPr>
        </p:nvSpPr>
        <p:spPr>
          <a:xfrm>
            <a:off x="838199" y="1508301"/>
            <a:ext cx="10730345" cy="4799923"/>
          </a:xfrm>
        </p:spPr>
        <p:txBody>
          <a:bodyPr>
            <a:normAutofit/>
          </a:bodyPr>
          <a:lstStyle/>
          <a:p>
            <a:pPr marL="0" indent="0" algn="just">
              <a:buNone/>
            </a:pPr>
            <a:r>
              <a:rPr lang="en-US" sz="2200" b="1" u="sng" dirty="0" smtClean="0">
                <a:solidFill>
                  <a:schemeClr val="accent1">
                    <a:lumMod val="75000"/>
                  </a:schemeClr>
                </a:solidFill>
                <a:latin typeface="Arial" panose="020B0604020202020204" pitchFamily="34" charset="0"/>
                <a:cs typeface="Arial" panose="020B0604020202020204" pitchFamily="34" charset="0"/>
              </a:rPr>
              <a:t>Part D:  HUMAN RESOURCES MANAGEMENT</a:t>
            </a:r>
            <a:r>
              <a:rPr lang="en-US" sz="2200" b="1" dirty="0" smtClean="0">
                <a:latin typeface="Arial" panose="020B0604020202020204" pitchFamily="34" charset="0"/>
                <a:cs typeface="Arial" panose="020B0604020202020204" pitchFamily="34" charset="0"/>
              </a:rPr>
              <a:t>:  </a:t>
            </a:r>
          </a:p>
          <a:p>
            <a:pPr marL="0" indent="0" algn="just">
              <a:buNone/>
            </a:pPr>
            <a:r>
              <a:rPr lang="en-US" sz="2200" b="1" dirty="0" smtClean="0">
                <a:solidFill>
                  <a:srgbClr val="FF0000"/>
                </a:solidFill>
                <a:latin typeface="Arial" panose="020B0604020202020204" pitchFamily="34" charset="0"/>
                <a:cs typeface="Arial" panose="020B0604020202020204" pitchFamily="34" charset="0"/>
              </a:rPr>
              <a:t>3.  Employee Performance Management:  </a:t>
            </a:r>
            <a:r>
              <a:rPr lang="en-ZA" sz="2200" b="1" dirty="0">
                <a:latin typeface="Arial" panose="020B0604020202020204" pitchFamily="34" charset="0"/>
                <a:cs typeface="Arial" panose="020B0604020202020204" pitchFamily="34" charset="0"/>
              </a:rPr>
              <a:t>(page </a:t>
            </a:r>
            <a:r>
              <a:rPr lang="en-ZA" sz="2200" b="1" dirty="0" smtClean="0">
                <a:latin typeface="Arial" panose="020B0604020202020204" pitchFamily="34" charset="0"/>
                <a:cs typeface="Arial" panose="020B0604020202020204" pitchFamily="34" charset="0"/>
              </a:rPr>
              <a:t>53: </a:t>
            </a:r>
            <a:r>
              <a:rPr lang="en-ZA" sz="2200" b="1" dirty="0">
                <a:latin typeface="Arial" panose="020B0604020202020204" pitchFamily="34" charset="0"/>
                <a:cs typeface="Arial" panose="020B0604020202020204" pitchFamily="34" charset="0"/>
              </a:rPr>
              <a:t>AAR </a:t>
            </a:r>
            <a:r>
              <a:rPr lang="en-ZA" sz="2200" b="1" dirty="0" smtClean="0">
                <a:latin typeface="Arial" panose="020B0604020202020204" pitchFamily="34" charset="0"/>
                <a:cs typeface="Arial" panose="020B0604020202020204" pitchFamily="34" charset="0"/>
              </a:rPr>
              <a:t>FY2020/21)</a:t>
            </a:r>
            <a:endParaRPr lang="en-US" sz="2200" b="1" dirty="0">
              <a:latin typeface="Arial" panose="020B0604020202020204" pitchFamily="34" charset="0"/>
              <a:cs typeface="Arial" panose="020B0604020202020204" pitchFamily="34" charset="0"/>
            </a:endParaRPr>
          </a:p>
          <a:p>
            <a:pPr marL="0" indent="0" algn="just">
              <a:buNone/>
            </a:pPr>
            <a:endParaRPr lang="en-US" sz="2200" b="1" dirty="0" smtClean="0">
              <a:solidFill>
                <a:srgbClr val="FF0000"/>
              </a:solidFill>
              <a:latin typeface="Arial" panose="020B0604020202020204" pitchFamily="34" charset="0"/>
              <a:cs typeface="Arial" panose="020B0604020202020204" pitchFamily="34" charset="0"/>
            </a:endParaRPr>
          </a:p>
          <a:p>
            <a:pPr marL="0" indent="0" algn="just">
              <a:buNone/>
            </a:pPr>
            <a:endParaRPr lang="en-US" sz="2200" b="1" dirty="0" smtClean="0">
              <a:latin typeface="Arial" panose="020B0604020202020204" pitchFamily="34" charset="0"/>
              <a:cs typeface="Arial" panose="020B0604020202020204" pitchFamily="34" charset="0"/>
            </a:endParaRPr>
          </a:p>
          <a:p>
            <a:pPr marL="0" indent="0" algn="just">
              <a:buNone/>
            </a:pPr>
            <a:r>
              <a:rPr lang="en-US" sz="2200" b="1" dirty="0" smtClean="0">
                <a:latin typeface="Arial" panose="020B0604020202020204" pitchFamily="34" charset="0"/>
                <a:cs typeface="Arial" panose="020B0604020202020204" pitchFamily="34" charset="0"/>
              </a:rPr>
              <a:t>The DFSC complied with the Performance Management and Development System implemented within the DOD.  </a:t>
            </a:r>
          </a:p>
        </p:txBody>
      </p:sp>
      <p:sp>
        <p:nvSpPr>
          <p:cNvPr id="8" name="Slide Number Placeholder 7"/>
          <p:cNvSpPr>
            <a:spLocks noGrp="1"/>
          </p:cNvSpPr>
          <p:nvPr>
            <p:ph type="sldNum" sz="quarter" idx="12"/>
          </p:nvPr>
        </p:nvSpPr>
        <p:spPr/>
        <p:txBody>
          <a:bodyPr/>
          <a:lstStyle/>
          <a:p>
            <a:fld id="{C17A5886-F1EC-4A37-9934-51C959F0825D}" type="slidenum">
              <a:rPr lang="en-ZA" sz="1600" b="1" smtClean="0">
                <a:latin typeface="Arial Black" panose="020B0A04020102020204" pitchFamily="34" charset="0"/>
              </a:rPr>
              <a:pPr/>
              <a:t>31</a:t>
            </a:fld>
            <a:endParaRPr lang="en-ZA" sz="1600" b="1" dirty="0">
              <a:latin typeface="Arial Black" panose="020B0A04020102020204" pitchFamily="34" charset="0"/>
            </a:endParaRPr>
          </a:p>
        </p:txBody>
      </p:sp>
      <p:pic>
        <p:nvPicPr>
          <p:cNvPr id="9" name="Picture 8" descr="F:\March 2016\March Plenary\Def Service Commision Logo - Heraldry.jpg"/>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0583611" y="359908"/>
            <a:ext cx="894080" cy="948055"/>
          </a:xfrm>
          <a:prstGeom prst="rect">
            <a:avLst/>
          </a:prstGeom>
          <a:noFill/>
          <a:ln>
            <a:noFill/>
          </a:ln>
        </p:spPr>
      </p:pic>
      <p:pic>
        <p:nvPicPr>
          <p:cNvPr id="10" name="Picture 9" descr="F:\March 2016\March Plenary\Def Service Commision Logo - Heraldry.jpg"/>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982415" y="373459"/>
            <a:ext cx="894080" cy="948055"/>
          </a:xfrm>
          <a:prstGeom prst="rect">
            <a:avLst/>
          </a:prstGeom>
          <a:noFill/>
          <a:ln>
            <a:noFill/>
          </a:ln>
        </p:spPr>
      </p:pic>
      <p:sp>
        <p:nvSpPr>
          <p:cNvPr id="11" name="Footer Placeholder 6"/>
          <p:cNvSpPr>
            <a:spLocks noGrp="1"/>
          </p:cNvSpPr>
          <p:nvPr>
            <p:ph type="ftr" sz="quarter" idx="11"/>
          </p:nvPr>
        </p:nvSpPr>
        <p:spPr>
          <a:xfrm>
            <a:off x="4038599" y="6356350"/>
            <a:ext cx="4571999" cy="365125"/>
          </a:xfrm>
        </p:spPr>
        <p:txBody>
          <a:bodyPr/>
          <a:lstStyle/>
          <a:p>
            <a:r>
              <a:rPr lang="en-ZA" sz="1600" b="1" dirty="0" smtClean="0">
                <a:latin typeface="Arial Black" panose="020B0A04020102020204" pitchFamily="34" charset="0"/>
              </a:rPr>
              <a:t>Defence Force Service Commission</a:t>
            </a:r>
            <a:endParaRPr lang="en-ZA" sz="1600" b="1" dirty="0">
              <a:latin typeface="Arial Black" panose="020B0A04020102020204" pitchFamily="34" charset="0"/>
            </a:endParaRPr>
          </a:p>
        </p:txBody>
      </p:sp>
      <p:sp>
        <p:nvSpPr>
          <p:cNvPr id="12" name="Date Placeholder 5"/>
          <p:cNvSpPr>
            <a:spLocks noGrp="1"/>
          </p:cNvSpPr>
          <p:nvPr>
            <p:ph type="dt" sz="half" idx="10"/>
          </p:nvPr>
        </p:nvSpPr>
        <p:spPr>
          <a:xfrm>
            <a:off x="838200" y="6356350"/>
            <a:ext cx="2743200" cy="365125"/>
          </a:xfrm>
        </p:spPr>
        <p:txBody>
          <a:bodyPr/>
          <a:lstStyle/>
          <a:p>
            <a:fld id="{10C69D42-1C44-4FB2-A2E7-BDEE73BA0D7C}" type="datetime1">
              <a:rPr lang="en-ZA" sz="1600" b="1" smtClean="0">
                <a:latin typeface="Arial Black" panose="020B0A04020102020204" pitchFamily="34" charset="0"/>
              </a:rPr>
              <a:pPr/>
              <a:t>2021/11/12</a:t>
            </a:fld>
            <a:endParaRPr lang="en-ZA" sz="1600" b="1" dirty="0">
              <a:latin typeface="Arial Black" panose="020B0A04020102020204" pitchFamily="34" charset="0"/>
            </a:endParaRPr>
          </a:p>
        </p:txBody>
      </p:sp>
    </p:spTree>
    <p:extLst>
      <p:ext uri="{BB962C8B-B14F-4D97-AF65-F5344CB8AC3E}">
        <p14:creationId xmlns:p14="http://schemas.microsoft.com/office/powerpoint/2010/main" xmlns="" val="237737808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10490" y="138546"/>
            <a:ext cx="10758055" cy="1360470"/>
          </a:xfrm>
          <a:solidFill>
            <a:schemeClr val="accent1">
              <a:lumMod val="20000"/>
              <a:lumOff val="80000"/>
            </a:schemeClr>
          </a:solidFill>
        </p:spPr>
        <p:txBody>
          <a:bodyPr>
            <a:normAutofit/>
          </a:bodyPr>
          <a:lstStyle/>
          <a:p>
            <a:pPr algn="ctr"/>
            <a:r>
              <a:rPr lang="en-ZA" sz="3600" b="1" dirty="0" smtClean="0">
                <a:latin typeface="Arial" panose="020B0604020202020204" pitchFamily="34" charset="0"/>
                <a:cs typeface="Arial" panose="020B0604020202020204" pitchFamily="34" charset="0"/>
              </a:rPr>
              <a:t> Annual Activity Report and Financial Statements FY2020/21 </a:t>
            </a:r>
            <a:endParaRPr lang="en-ZA" sz="3600" b="1" dirty="0">
              <a:latin typeface="Arial" panose="020B0604020202020204" pitchFamily="34" charset="0"/>
              <a:cs typeface="Arial" panose="020B0604020202020204" pitchFamily="34" charset="0"/>
            </a:endParaRPr>
          </a:p>
        </p:txBody>
      </p:sp>
      <p:sp>
        <p:nvSpPr>
          <p:cNvPr id="5" name="Content Placeholder 4"/>
          <p:cNvSpPr>
            <a:spLocks noGrp="1"/>
          </p:cNvSpPr>
          <p:nvPr>
            <p:ph idx="1"/>
          </p:nvPr>
        </p:nvSpPr>
        <p:spPr>
          <a:xfrm>
            <a:off x="838199" y="1508301"/>
            <a:ext cx="10730345" cy="4799923"/>
          </a:xfrm>
        </p:spPr>
        <p:txBody>
          <a:bodyPr>
            <a:normAutofit/>
          </a:bodyPr>
          <a:lstStyle/>
          <a:p>
            <a:pPr marL="0" indent="0" algn="just">
              <a:buNone/>
            </a:pPr>
            <a:r>
              <a:rPr lang="en-US" sz="2200" b="1" u="sng" dirty="0" smtClean="0">
                <a:solidFill>
                  <a:schemeClr val="accent1">
                    <a:lumMod val="75000"/>
                  </a:schemeClr>
                </a:solidFill>
                <a:latin typeface="Arial" panose="020B0604020202020204" pitchFamily="34" charset="0"/>
                <a:cs typeface="Arial" panose="020B0604020202020204" pitchFamily="34" charset="0"/>
              </a:rPr>
              <a:t>Part D:  HUMAN RESOURCES MANAGEMENT</a:t>
            </a:r>
            <a:r>
              <a:rPr lang="en-US" sz="2200" b="1" dirty="0" smtClean="0">
                <a:latin typeface="Arial" panose="020B0604020202020204" pitchFamily="34" charset="0"/>
                <a:cs typeface="Arial" panose="020B0604020202020204" pitchFamily="34" charset="0"/>
              </a:rPr>
              <a:t>:  </a:t>
            </a:r>
          </a:p>
          <a:p>
            <a:pPr marL="0" indent="0" algn="just">
              <a:buNone/>
            </a:pPr>
            <a:r>
              <a:rPr lang="en-US" sz="2200" b="1" dirty="0" smtClean="0">
                <a:solidFill>
                  <a:srgbClr val="FF0000"/>
                </a:solidFill>
                <a:latin typeface="Arial" panose="020B0604020202020204" pitchFamily="34" charset="0"/>
                <a:cs typeface="Arial" panose="020B0604020202020204" pitchFamily="34" charset="0"/>
              </a:rPr>
              <a:t>4.  Challenges faced by the DFSC:  </a:t>
            </a:r>
            <a:r>
              <a:rPr lang="en-ZA" sz="2200" b="1" dirty="0">
                <a:latin typeface="Arial" panose="020B0604020202020204" pitchFamily="34" charset="0"/>
                <a:cs typeface="Arial" panose="020B0604020202020204" pitchFamily="34" charset="0"/>
              </a:rPr>
              <a:t>(</a:t>
            </a:r>
            <a:r>
              <a:rPr lang="en-ZA" sz="2200" b="1" dirty="0" smtClean="0">
                <a:latin typeface="Arial" panose="020B0604020202020204" pitchFamily="34" charset="0"/>
                <a:cs typeface="Arial" panose="020B0604020202020204" pitchFamily="34" charset="0"/>
              </a:rPr>
              <a:t>page 54: </a:t>
            </a:r>
            <a:r>
              <a:rPr lang="en-ZA" sz="2200" b="1" dirty="0">
                <a:latin typeface="Arial" panose="020B0604020202020204" pitchFamily="34" charset="0"/>
                <a:cs typeface="Arial" panose="020B0604020202020204" pitchFamily="34" charset="0"/>
              </a:rPr>
              <a:t>AAR </a:t>
            </a:r>
            <a:r>
              <a:rPr lang="en-ZA" sz="2200" b="1" dirty="0" smtClean="0">
                <a:latin typeface="Arial" panose="020B0604020202020204" pitchFamily="34" charset="0"/>
                <a:cs typeface="Arial" panose="020B0604020202020204" pitchFamily="34" charset="0"/>
              </a:rPr>
              <a:t>FY2020/21)</a:t>
            </a:r>
            <a:endParaRPr lang="en-US" sz="2200" b="1" dirty="0">
              <a:latin typeface="Arial" panose="020B0604020202020204" pitchFamily="34" charset="0"/>
              <a:cs typeface="Arial" panose="020B0604020202020204" pitchFamily="34" charset="0"/>
            </a:endParaRPr>
          </a:p>
          <a:p>
            <a:pPr marL="0" indent="0" algn="just">
              <a:buNone/>
            </a:pPr>
            <a:endParaRPr lang="en-US" sz="2200" b="1" dirty="0" smtClean="0">
              <a:solidFill>
                <a:srgbClr val="FF0000"/>
              </a:solidFill>
              <a:latin typeface="Arial" panose="020B0604020202020204" pitchFamily="34" charset="0"/>
              <a:cs typeface="Arial" panose="020B0604020202020204" pitchFamily="34" charset="0"/>
            </a:endParaRPr>
          </a:p>
          <a:p>
            <a:pPr marL="0" indent="0" algn="just">
              <a:buNone/>
            </a:pPr>
            <a:r>
              <a:rPr lang="en-US" sz="2200" b="1" dirty="0">
                <a:latin typeface="Arial" panose="020B0604020202020204" pitchFamily="34" charset="0"/>
                <a:cs typeface="Arial" panose="020B0604020202020204" pitchFamily="34" charset="0"/>
              </a:rPr>
              <a:t>The structure and appointment levels of the Secretariat as was proposed by the Interim National Defence Force Service Commission does not commensurate to the output and work required by the Commission.  A DFSC Task Team is currently working on proposals to restructure a Secretariat that will be aligned with proposals for the amendment of the Defence Act.  This proposed structure will and can ensure a fully functional and effective Commission.   </a:t>
            </a:r>
          </a:p>
        </p:txBody>
      </p:sp>
      <p:sp>
        <p:nvSpPr>
          <p:cNvPr id="8" name="Slide Number Placeholder 7"/>
          <p:cNvSpPr>
            <a:spLocks noGrp="1"/>
          </p:cNvSpPr>
          <p:nvPr>
            <p:ph type="sldNum" sz="quarter" idx="12"/>
          </p:nvPr>
        </p:nvSpPr>
        <p:spPr/>
        <p:txBody>
          <a:bodyPr/>
          <a:lstStyle/>
          <a:p>
            <a:fld id="{C17A5886-F1EC-4A37-9934-51C959F0825D}" type="slidenum">
              <a:rPr lang="en-ZA" sz="1600" b="1" smtClean="0">
                <a:latin typeface="Arial Black" panose="020B0A04020102020204" pitchFamily="34" charset="0"/>
              </a:rPr>
              <a:pPr/>
              <a:t>32</a:t>
            </a:fld>
            <a:endParaRPr lang="en-ZA" sz="1600" b="1" dirty="0">
              <a:latin typeface="Arial Black" panose="020B0A04020102020204" pitchFamily="34" charset="0"/>
            </a:endParaRPr>
          </a:p>
        </p:txBody>
      </p:sp>
      <p:pic>
        <p:nvPicPr>
          <p:cNvPr id="9" name="Picture 8" descr="F:\March 2016\March Plenary\Def Service Commision Logo - Heraldry.jpg"/>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0583611" y="359908"/>
            <a:ext cx="894080" cy="948055"/>
          </a:xfrm>
          <a:prstGeom prst="rect">
            <a:avLst/>
          </a:prstGeom>
          <a:noFill/>
          <a:ln>
            <a:noFill/>
          </a:ln>
        </p:spPr>
      </p:pic>
      <p:pic>
        <p:nvPicPr>
          <p:cNvPr id="10" name="Picture 9" descr="F:\March 2016\March Plenary\Def Service Commision Logo - Heraldry.jpg"/>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982415" y="373459"/>
            <a:ext cx="894080" cy="948055"/>
          </a:xfrm>
          <a:prstGeom prst="rect">
            <a:avLst/>
          </a:prstGeom>
          <a:noFill/>
          <a:ln>
            <a:noFill/>
          </a:ln>
        </p:spPr>
      </p:pic>
      <p:sp>
        <p:nvSpPr>
          <p:cNvPr id="11" name="Footer Placeholder 6"/>
          <p:cNvSpPr>
            <a:spLocks noGrp="1"/>
          </p:cNvSpPr>
          <p:nvPr>
            <p:ph type="ftr" sz="quarter" idx="11"/>
          </p:nvPr>
        </p:nvSpPr>
        <p:spPr>
          <a:xfrm>
            <a:off x="4038599" y="6356350"/>
            <a:ext cx="4571999" cy="365125"/>
          </a:xfrm>
        </p:spPr>
        <p:txBody>
          <a:bodyPr/>
          <a:lstStyle/>
          <a:p>
            <a:r>
              <a:rPr lang="en-ZA" sz="1600" b="1" dirty="0" smtClean="0">
                <a:latin typeface="Arial Black" panose="020B0A04020102020204" pitchFamily="34" charset="0"/>
              </a:rPr>
              <a:t>Defence Force Service Commission</a:t>
            </a:r>
            <a:endParaRPr lang="en-ZA" sz="1600" b="1" dirty="0">
              <a:latin typeface="Arial Black" panose="020B0A04020102020204" pitchFamily="34" charset="0"/>
            </a:endParaRPr>
          </a:p>
        </p:txBody>
      </p:sp>
      <p:sp>
        <p:nvSpPr>
          <p:cNvPr id="12" name="Date Placeholder 5"/>
          <p:cNvSpPr>
            <a:spLocks noGrp="1"/>
          </p:cNvSpPr>
          <p:nvPr>
            <p:ph type="dt" sz="half" idx="10"/>
          </p:nvPr>
        </p:nvSpPr>
        <p:spPr>
          <a:xfrm>
            <a:off x="838200" y="6356350"/>
            <a:ext cx="2743200" cy="365125"/>
          </a:xfrm>
        </p:spPr>
        <p:txBody>
          <a:bodyPr/>
          <a:lstStyle/>
          <a:p>
            <a:fld id="{10C69D42-1C44-4FB2-A2E7-BDEE73BA0D7C}" type="datetime1">
              <a:rPr lang="en-ZA" sz="1600" b="1" smtClean="0">
                <a:latin typeface="Arial Black" panose="020B0A04020102020204" pitchFamily="34" charset="0"/>
              </a:rPr>
              <a:pPr/>
              <a:t>2021/11/12</a:t>
            </a:fld>
            <a:endParaRPr lang="en-ZA" sz="1600" b="1" dirty="0">
              <a:latin typeface="Arial Black" panose="020B0A04020102020204" pitchFamily="34" charset="0"/>
            </a:endParaRPr>
          </a:p>
        </p:txBody>
      </p:sp>
    </p:spTree>
    <p:extLst>
      <p:ext uri="{BB962C8B-B14F-4D97-AF65-F5344CB8AC3E}">
        <p14:creationId xmlns:p14="http://schemas.microsoft.com/office/powerpoint/2010/main" xmlns="" val="324973268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10490" y="138546"/>
            <a:ext cx="10758055" cy="1360470"/>
          </a:xfrm>
          <a:solidFill>
            <a:schemeClr val="accent1">
              <a:lumMod val="20000"/>
              <a:lumOff val="80000"/>
            </a:schemeClr>
          </a:solidFill>
        </p:spPr>
        <p:txBody>
          <a:bodyPr>
            <a:normAutofit/>
          </a:bodyPr>
          <a:lstStyle/>
          <a:p>
            <a:pPr algn="ctr"/>
            <a:r>
              <a:rPr lang="en-ZA" sz="3600" b="1" dirty="0" smtClean="0">
                <a:latin typeface="Arial" panose="020B0604020202020204" pitchFamily="34" charset="0"/>
                <a:cs typeface="Arial" panose="020B0604020202020204" pitchFamily="34" charset="0"/>
              </a:rPr>
              <a:t> Annual Activity Report and Financial Statements FY2020/21 </a:t>
            </a:r>
            <a:endParaRPr lang="en-ZA" sz="3600" b="1" dirty="0">
              <a:latin typeface="Arial" panose="020B0604020202020204" pitchFamily="34" charset="0"/>
              <a:cs typeface="Arial" panose="020B0604020202020204" pitchFamily="34" charset="0"/>
            </a:endParaRPr>
          </a:p>
        </p:txBody>
      </p:sp>
      <p:sp>
        <p:nvSpPr>
          <p:cNvPr id="5" name="Content Placeholder 4"/>
          <p:cNvSpPr>
            <a:spLocks noGrp="1"/>
          </p:cNvSpPr>
          <p:nvPr>
            <p:ph idx="1"/>
          </p:nvPr>
        </p:nvSpPr>
        <p:spPr>
          <a:xfrm>
            <a:off x="838199" y="1508301"/>
            <a:ext cx="10730345" cy="4799923"/>
          </a:xfrm>
        </p:spPr>
        <p:txBody>
          <a:bodyPr>
            <a:normAutofit/>
          </a:bodyPr>
          <a:lstStyle/>
          <a:p>
            <a:pPr marL="0" indent="0" algn="just">
              <a:buNone/>
            </a:pPr>
            <a:r>
              <a:rPr lang="en-US" sz="2200" b="1" u="sng" dirty="0" smtClean="0">
                <a:solidFill>
                  <a:schemeClr val="accent1">
                    <a:lumMod val="75000"/>
                  </a:schemeClr>
                </a:solidFill>
                <a:latin typeface="Arial" panose="020B0604020202020204" pitchFamily="34" charset="0"/>
                <a:cs typeface="Arial" panose="020B0604020202020204" pitchFamily="34" charset="0"/>
              </a:rPr>
              <a:t>Part E:  FINANCIAL INFORMATION</a:t>
            </a:r>
            <a:r>
              <a:rPr lang="en-US" sz="2200" b="1" dirty="0" smtClean="0">
                <a:latin typeface="Arial" panose="020B0604020202020204" pitchFamily="34" charset="0"/>
                <a:cs typeface="Arial" panose="020B0604020202020204" pitchFamily="34" charset="0"/>
              </a:rPr>
              <a:t>:</a:t>
            </a:r>
          </a:p>
          <a:p>
            <a:pPr marL="0" indent="0" algn="just">
              <a:buNone/>
            </a:pPr>
            <a:r>
              <a:rPr lang="en-US" sz="2200" b="1" dirty="0" smtClean="0">
                <a:latin typeface="Arial" panose="020B0604020202020204" pitchFamily="34" charset="0"/>
                <a:cs typeface="Arial" panose="020B0604020202020204" pitchFamily="34" charset="0"/>
              </a:rPr>
              <a:t>This part comprised of eight sub-sections namely: </a:t>
            </a:r>
          </a:p>
          <a:p>
            <a:pPr marL="0" indent="0" algn="just">
              <a:buNone/>
            </a:pPr>
            <a:endParaRPr lang="en-US" sz="2200" b="1" dirty="0" smtClean="0">
              <a:latin typeface="Arial" panose="020B0604020202020204" pitchFamily="34" charset="0"/>
              <a:cs typeface="Arial" panose="020B0604020202020204" pitchFamily="34" charset="0"/>
            </a:endParaRPr>
          </a:p>
          <a:p>
            <a:pPr marL="546100" indent="-546100" algn="just">
              <a:buAutoNum type="arabicPeriod"/>
            </a:pPr>
            <a:r>
              <a:rPr lang="en-US" sz="2200" b="1" dirty="0" err="1" smtClean="0">
                <a:latin typeface="Arial" panose="020B0604020202020204" pitchFamily="34" charset="0"/>
                <a:cs typeface="Arial" panose="020B0604020202020204" pitchFamily="34" charset="0"/>
              </a:rPr>
              <a:t>Programme</a:t>
            </a:r>
            <a:r>
              <a:rPr lang="en-US" sz="2200" b="1" dirty="0" smtClean="0">
                <a:latin typeface="Arial" panose="020B0604020202020204" pitchFamily="34" charset="0"/>
                <a:cs typeface="Arial" panose="020B0604020202020204" pitchFamily="34" charset="0"/>
              </a:rPr>
              <a:t> </a:t>
            </a:r>
            <a:r>
              <a:rPr lang="en-US" sz="2200" b="1" dirty="0">
                <a:latin typeface="Arial" panose="020B0604020202020204" pitchFamily="34" charset="0"/>
                <a:cs typeface="Arial" panose="020B0604020202020204" pitchFamily="34" charset="0"/>
              </a:rPr>
              <a:t>Expenditure – slide </a:t>
            </a:r>
            <a:r>
              <a:rPr lang="en-US" sz="2200" b="1" dirty="0" smtClean="0">
                <a:latin typeface="Arial" panose="020B0604020202020204" pitchFamily="34" charset="0"/>
                <a:cs typeface="Arial" panose="020B0604020202020204" pitchFamily="34" charset="0"/>
              </a:rPr>
              <a:t>34. </a:t>
            </a:r>
          </a:p>
          <a:p>
            <a:pPr marL="546100" indent="-546100" algn="just">
              <a:buAutoNum type="arabicPeriod"/>
            </a:pPr>
            <a:r>
              <a:rPr lang="en-US" sz="2200" b="1" dirty="0" smtClean="0">
                <a:latin typeface="Arial" panose="020B0604020202020204" pitchFamily="34" charset="0"/>
                <a:cs typeface="Arial" panose="020B0604020202020204" pitchFamily="34" charset="0"/>
              </a:rPr>
              <a:t>Overview of the Financial Results of the DFSC – slide 35. </a:t>
            </a:r>
          </a:p>
          <a:p>
            <a:pPr marL="546100" indent="-546100" algn="just">
              <a:buFont typeface="Arial" panose="020B0604020202020204" pitchFamily="34" charset="0"/>
              <a:buAutoNum type="arabicPeriod" startAt="2"/>
            </a:pPr>
            <a:r>
              <a:rPr lang="en-US" sz="2200" b="1" dirty="0" err="1" smtClean="0">
                <a:latin typeface="Arial" panose="020B0604020202020204" pitchFamily="34" charset="0"/>
                <a:cs typeface="Arial" panose="020B0604020202020204" pitchFamily="34" charset="0"/>
              </a:rPr>
              <a:t>Virements</a:t>
            </a:r>
            <a:r>
              <a:rPr lang="en-US" sz="2200" b="1" dirty="0" smtClean="0">
                <a:latin typeface="Arial" panose="020B0604020202020204" pitchFamily="34" charset="0"/>
                <a:cs typeface="Arial" panose="020B0604020202020204" pitchFamily="34" charset="0"/>
              </a:rPr>
              <a:t> and Role Overs </a:t>
            </a:r>
            <a:r>
              <a:rPr lang="en-US" sz="2200" b="1" dirty="0">
                <a:latin typeface="Arial" panose="020B0604020202020204" pitchFamily="34" charset="0"/>
                <a:cs typeface="Arial" panose="020B0604020202020204" pitchFamily="34" charset="0"/>
              </a:rPr>
              <a:t>- </a:t>
            </a:r>
            <a:r>
              <a:rPr lang="en-US" sz="2200" b="1" dirty="0" smtClean="0">
                <a:latin typeface="Arial" panose="020B0604020202020204" pitchFamily="34" charset="0"/>
                <a:cs typeface="Arial" panose="020B0604020202020204" pitchFamily="34" charset="0"/>
              </a:rPr>
              <a:t>slide 36. </a:t>
            </a:r>
          </a:p>
          <a:p>
            <a:pPr marL="546100" indent="-546100" algn="just">
              <a:buAutoNum type="arabicPeriod" startAt="2"/>
            </a:pPr>
            <a:r>
              <a:rPr lang="en-US" sz="2200" b="1" dirty="0" err="1" smtClean="0">
                <a:latin typeface="Arial" panose="020B0604020202020204" pitchFamily="34" charset="0"/>
                <a:cs typeface="Arial" panose="020B0604020202020204" pitchFamily="34" charset="0"/>
              </a:rPr>
              <a:t>Unauthorised</a:t>
            </a:r>
            <a:r>
              <a:rPr lang="en-US" sz="2200" b="1" dirty="0" smtClean="0">
                <a:latin typeface="Arial" panose="020B0604020202020204" pitchFamily="34" charset="0"/>
                <a:cs typeface="Arial" panose="020B0604020202020204" pitchFamily="34" charset="0"/>
              </a:rPr>
              <a:t>, Irregular, Fruitless and Wasteful Expenditure </a:t>
            </a:r>
            <a:r>
              <a:rPr lang="en-US" sz="2200" b="1" dirty="0">
                <a:latin typeface="Arial" panose="020B0604020202020204" pitchFamily="34" charset="0"/>
                <a:cs typeface="Arial" panose="020B0604020202020204" pitchFamily="34" charset="0"/>
              </a:rPr>
              <a:t>– </a:t>
            </a:r>
            <a:r>
              <a:rPr lang="en-US" sz="2200" b="1" dirty="0" smtClean="0">
                <a:latin typeface="Arial" panose="020B0604020202020204" pitchFamily="34" charset="0"/>
                <a:cs typeface="Arial" panose="020B0604020202020204" pitchFamily="34" charset="0"/>
              </a:rPr>
              <a:t>slide 37.   </a:t>
            </a:r>
          </a:p>
          <a:p>
            <a:pPr marL="546100" indent="-546100" algn="just">
              <a:buAutoNum type="arabicPeriod" startAt="2"/>
            </a:pPr>
            <a:r>
              <a:rPr lang="en-US" sz="2200" b="1" dirty="0" smtClean="0">
                <a:latin typeface="Arial" panose="020B0604020202020204" pitchFamily="34" charset="0"/>
                <a:cs typeface="Arial" panose="020B0604020202020204" pitchFamily="34" charset="0"/>
              </a:rPr>
              <a:t>Asset Management </a:t>
            </a:r>
            <a:r>
              <a:rPr lang="en-US" sz="2200" b="1" dirty="0">
                <a:latin typeface="Arial" panose="020B0604020202020204" pitchFamily="34" charset="0"/>
                <a:cs typeface="Arial" panose="020B0604020202020204" pitchFamily="34" charset="0"/>
              </a:rPr>
              <a:t>– </a:t>
            </a:r>
            <a:r>
              <a:rPr lang="en-US" sz="2200" b="1" dirty="0" smtClean="0">
                <a:latin typeface="Arial" panose="020B0604020202020204" pitchFamily="34" charset="0"/>
                <a:cs typeface="Arial" panose="020B0604020202020204" pitchFamily="34" charset="0"/>
              </a:rPr>
              <a:t>slide 38.</a:t>
            </a:r>
          </a:p>
          <a:p>
            <a:pPr marL="546100" indent="-546100" algn="just">
              <a:buAutoNum type="arabicPeriod" startAt="2"/>
            </a:pPr>
            <a:r>
              <a:rPr lang="en-US" sz="2200" b="1" dirty="0" smtClean="0">
                <a:latin typeface="Arial" panose="020B0604020202020204" pitchFamily="34" charset="0"/>
                <a:cs typeface="Arial" panose="020B0604020202020204" pitchFamily="34" charset="0"/>
              </a:rPr>
              <a:t>Gifts and Donations received in kind from non-related parties </a:t>
            </a:r>
            <a:r>
              <a:rPr lang="en-US" sz="2200" b="1" dirty="0">
                <a:latin typeface="Arial" panose="020B0604020202020204" pitchFamily="34" charset="0"/>
                <a:cs typeface="Arial" panose="020B0604020202020204" pitchFamily="34" charset="0"/>
              </a:rPr>
              <a:t>– </a:t>
            </a:r>
            <a:r>
              <a:rPr lang="en-US" sz="2200" b="1" dirty="0" smtClean="0">
                <a:latin typeface="Arial" panose="020B0604020202020204" pitchFamily="34" charset="0"/>
                <a:cs typeface="Arial" panose="020B0604020202020204" pitchFamily="34" charset="0"/>
              </a:rPr>
              <a:t>slide 39.</a:t>
            </a:r>
          </a:p>
          <a:p>
            <a:pPr marL="546100" indent="-546100" algn="just">
              <a:buAutoNum type="arabicPeriod" startAt="2"/>
            </a:pPr>
            <a:r>
              <a:rPr lang="en-US" sz="2200" b="1" dirty="0" smtClean="0">
                <a:latin typeface="Arial" panose="020B0604020202020204" pitchFamily="34" charset="0"/>
                <a:cs typeface="Arial" panose="020B0604020202020204" pitchFamily="34" charset="0"/>
              </a:rPr>
              <a:t>Exemptions and deviations received from the National Treasury </a:t>
            </a:r>
            <a:r>
              <a:rPr lang="en-US" sz="2200" b="1" dirty="0">
                <a:latin typeface="Arial" panose="020B0604020202020204" pitchFamily="34" charset="0"/>
                <a:cs typeface="Arial" panose="020B0604020202020204" pitchFamily="34" charset="0"/>
              </a:rPr>
              <a:t>– </a:t>
            </a:r>
            <a:r>
              <a:rPr lang="en-US" sz="2200" b="1" dirty="0" smtClean="0">
                <a:latin typeface="Arial" panose="020B0604020202020204" pitchFamily="34" charset="0"/>
                <a:cs typeface="Arial" panose="020B0604020202020204" pitchFamily="34" charset="0"/>
              </a:rPr>
              <a:t>slide 40.</a:t>
            </a:r>
          </a:p>
          <a:p>
            <a:pPr marL="546100" indent="-546100" algn="just">
              <a:buAutoNum type="arabicPeriod" startAt="2"/>
            </a:pPr>
            <a:r>
              <a:rPr lang="en-US" sz="2200" b="1" dirty="0" smtClean="0">
                <a:latin typeface="Arial" panose="020B0604020202020204" pitchFamily="34" charset="0"/>
                <a:cs typeface="Arial" panose="020B0604020202020204" pitchFamily="34" charset="0"/>
              </a:rPr>
              <a:t>Events after the reporting date </a:t>
            </a:r>
            <a:r>
              <a:rPr lang="en-US" sz="2200" b="1" dirty="0">
                <a:latin typeface="Arial" panose="020B0604020202020204" pitchFamily="34" charset="0"/>
                <a:cs typeface="Arial" panose="020B0604020202020204" pitchFamily="34" charset="0"/>
              </a:rPr>
              <a:t>– </a:t>
            </a:r>
            <a:r>
              <a:rPr lang="en-US" sz="2200" b="1" dirty="0" smtClean="0">
                <a:latin typeface="Arial" panose="020B0604020202020204" pitchFamily="34" charset="0"/>
                <a:cs typeface="Arial" panose="020B0604020202020204" pitchFamily="34" charset="0"/>
              </a:rPr>
              <a:t>slide 41.</a:t>
            </a:r>
          </a:p>
          <a:p>
            <a:pPr marL="0" indent="0" algn="just">
              <a:buNone/>
            </a:pPr>
            <a:endParaRPr lang="en-US" sz="2200" b="1" dirty="0" smtClean="0">
              <a:latin typeface="Arial" panose="020B0604020202020204" pitchFamily="34" charset="0"/>
              <a:cs typeface="Arial" panose="020B0604020202020204" pitchFamily="34" charset="0"/>
            </a:endParaRPr>
          </a:p>
          <a:p>
            <a:pPr marL="0" indent="0">
              <a:buNone/>
            </a:pPr>
            <a:endParaRPr lang="en-US" sz="2200" b="1" dirty="0" smtClean="0">
              <a:latin typeface="Arial" panose="020B0604020202020204" pitchFamily="34" charset="0"/>
              <a:cs typeface="Arial" panose="020B0604020202020204" pitchFamily="34" charset="0"/>
            </a:endParaRPr>
          </a:p>
        </p:txBody>
      </p:sp>
      <p:sp>
        <p:nvSpPr>
          <p:cNvPr id="8" name="Slide Number Placeholder 7"/>
          <p:cNvSpPr>
            <a:spLocks noGrp="1"/>
          </p:cNvSpPr>
          <p:nvPr>
            <p:ph type="sldNum" sz="quarter" idx="12"/>
          </p:nvPr>
        </p:nvSpPr>
        <p:spPr/>
        <p:txBody>
          <a:bodyPr/>
          <a:lstStyle/>
          <a:p>
            <a:fld id="{C17A5886-F1EC-4A37-9934-51C959F0825D}" type="slidenum">
              <a:rPr lang="en-ZA" sz="1600" b="1" smtClean="0">
                <a:latin typeface="Arial Black" panose="020B0A04020102020204" pitchFamily="34" charset="0"/>
              </a:rPr>
              <a:pPr/>
              <a:t>33</a:t>
            </a:fld>
            <a:endParaRPr lang="en-ZA" sz="1600" b="1" dirty="0">
              <a:latin typeface="Arial Black" panose="020B0A04020102020204" pitchFamily="34" charset="0"/>
            </a:endParaRPr>
          </a:p>
        </p:txBody>
      </p:sp>
      <p:pic>
        <p:nvPicPr>
          <p:cNvPr id="9" name="Picture 8" descr="F:\March 2016\March Plenary\Def Service Commision Logo - Heraldry.jpg"/>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0583611" y="359908"/>
            <a:ext cx="894080" cy="948055"/>
          </a:xfrm>
          <a:prstGeom prst="rect">
            <a:avLst/>
          </a:prstGeom>
          <a:noFill/>
          <a:ln>
            <a:noFill/>
          </a:ln>
        </p:spPr>
      </p:pic>
      <p:pic>
        <p:nvPicPr>
          <p:cNvPr id="10" name="Picture 9" descr="F:\March 2016\March Plenary\Def Service Commision Logo - Heraldry.jpg"/>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982415" y="373459"/>
            <a:ext cx="894080" cy="948055"/>
          </a:xfrm>
          <a:prstGeom prst="rect">
            <a:avLst/>
          </a:prstGeom>
          <a:noFill/>
          <a:ln>
            <a:noFill/>
          </a:ln>
        </p:spPr>
      </p:pic>
      <p:sp>
        <p:nvSpPr>
          <p:cNvPr id="11" name="Footer Placeholder 6"/>
          <p:cNvSpPr>
            <a:spLocks noGrp="1"/>
          </p:cNvSpPr>
          <p:nvPr>
            <p:ph type="ftr" sz="quarter" idx="11"/>
          </p:nvPr>
        </p:nvSpPr>
        <p:spPr>
          <a:xfrm>
            <a:off x="4038599" y="6356350"/>
            <a:ext cx="4571999" cy="365125"/>
          </a:xfrm>
        </p:spPr>
        <p:txBody>
          <a:bodyPr/>
          <a:lstStyle/>
          <a:p>
            <a:r>
              <a:rPr lang="en-ZA" sz="1600" b="1" dirty="0" smtClean="0">
                <a:latin typeface="Arial Black" panose="020B0A04020102020204" pitchFamily="34" charset="0"/>
              </a:rPr>
              <a:t>Defence Force Service Commission</a:t>
            </a:r>
            <a:endParaRPr lang="en-ZA" sz="1600" b="1" dirty="0">
              <a:latin typeface="Arial Black" panose="020B0A04020102020204" pitchFamily="34" charset="0"/>
            </a:endParaRPr>
          </a:p>
        </p:txBody>
      </p:sp>
      <p:sp>
        <p:nvSpPr>
          <p:cNvPr id="12" name="Date Placeholder 5"/>
          <p:cNvSpPr>
            <a:spLocks noGrp="1"/>
          </p:cNvSpPr>
          <p:nvPr>
            <p:ph type="dt" sz="half" idx="10"/>
          </p:nvPr>
        </p:nvSpPr>
        <p:spPr>
          <a:xfrm>
            <a:off x="838200" y="6356350"/>
            <a:ext cx="2743200" cy="365125"/>
          </a:xfrm>
        </p:spPr>
        <p:txBody>
          <a:bodyPr/>
          <a:lstStyle/>
          <a:p>
            <a:fld id="{10C69D42-1C44-4FB2-A2E7-BDEE73BA0D7C}" type="datetime1">
              <a:rPr lang="en-ZA" sz="1600" b="1" smtClean="0">
                <a:latin typeface="Arial Black" panose="020B0A04020102020204" pitchFamily="34" charset="0"/>
              </a:rPr>
              <a:pPr/>
              <a:t>2021/11/12</a:t>
            </a:fld>
            <a:endParaRPr lang="en-ZA" sz="1600" b="1" dirty="0">
              <a:latin typeface="Arial Black" panose="020B0A04020102020204" pitchFamily="34" charset="0"/>
            </a:endParaRPr>
          </a:p>
        </p:txBody>
      </p:sp>
    </p:spTree>
    <p:extLst>
      <p:ext uri="{BB962C8B-B14F-4D97-AF65-F5344CB8AC3E}">
        <p14:creationId xmlns:p14="http://schemas.microsoft.com/office/powerpoint/2010/main" xmlns="" val="402872781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10490" y="27333"/>
            <a:ext cx="10758055" cy="1360470"/>
          </a:xfrm>
          <a:solidFill>
            <a:schemeClr val="accent1">
              <a:lumMod val="20000"/>
              <a:lumOff val="80000"/>
            </a:schemeClr>
          </a:solidFill>
        </p:spPr>
        <p:txBody>
          <a:bodyPr>
            <a:normAutofit/>
          </a:bodyPr>
          <a:lstStyle/>
          <a:p>
            <a:pPr algn="ctr"/>
            <a:r>
              <a:rPr lang="en-ZA" sz="3600" b="1" dirty="0" smtClean="0">
                <a:latin typeface="Arial" panose="020B0604020202020204" pitchFamily="34" charset="0"/>
                <a:cs typeface="Arial" panose="020B0604020202020204" pitchFamily="34" charset="0"/>
              </a:rPr>
              <a:t> Annual Activity Report and Financial Statements FY2020/21 </a:t>
            </a:r>
            <a:endParaRPr lang="en-ZA" sz="3600" b="1" dirty="0">
              <a:latin typeface="Arial" panose="020B0604020202020204" pitchFamily="34" charset="0"/>
              <a:cs typeface="Arial" panose="020B0604020202020204" pitchFamily="34" charset="0"/>
            </a:endParaRPr>
          </a:p>
        </p:txBody>
      </p:sp>
      <p:sp>
        <p:nvSpPr>
          <p:cNvPr id="5" name="Content Placeholder 4"/>
          <p:cNvSpPr>
            <a:spLocks noGrp="1"/>
          </p:cNvSpPr>
          <p:nvPr>
            <p:ph idx="1"/>
          </p:nvPr>
        </p:nvSpPr>
        <p:spPr>
          <a:xfrm>
            <a:off x="838200" y="1556427"/>
            <a:ext cx="10639492" cy="4799923"/>
          </a:xfrm>
        </p:spPr>
        <p:txBody>
          <a:bodyPr>
            <a:normAutofit/>
          </a:bodyPr>
          <a:lstStyle/>
          <a:p>
            <a:pPr marL="0" indent="0">
              <a:spcBef>
                <a:spcPts val="0"/>
              </a:spcBef>
              <a:spcAft>
                <a:spcPts val="600"/>
              </a:spcAft>
              <a:buNone/>
            </a:pPr>
            <a:r>
              <a:rPr lang="en-US" sz="1800" b="1" u="sng" dirty="0" smtClean="0">
                <a:solidFill>
                  <a:schemeClr val="accent1">
                    <a:lumMod val="75000"/>
                  </a:schemeClr>
                </a:solidFill>
                <a:latin typeface="Arial" panose="020B0604020202020204" pitchFamily="34" charset="0"/>
                <a:cs typeface="Arial" panose="020B0604020202020204" pitchFamily="34" charset="0"/>
              </a:rPr>
              <a:t>Part E:  FINANCIAL INFORMATION</a:t>
            </a:r>
            <a:r>
              <a:rPr lang="en-US" sz="1800" b="1" dirty="0" smtClean="0">
                <a:latin typeface="Arial" panose="020B0604020202020204" pitchFamily="34" charset="0"/>
                <a:cs typeface="Arial" panose="020B0604020202020204" pitchFamily="34" charset="0"/>
              </a:rPr>
              <a:t>: </a:t>
            </a:r>
            <a:r>
              <a:rPr lang="en-US" sz="1800" b="1" dirty="0" smtClean="0">
                <a:solidFill>
                  <a:srgbClr val="FF0000"/>
                </a:solidFill>
                <a:latin typeface="Arial" panose="020B0604020202020204" pitchFamily="34" charset="0"/>
                <a:cs typeface="Arial" panose="020B0604020202020204" pitchFamily="34" charset="0"/>
              </a:rPr>
              <a:t> 1. </a:t>
            </a:r>
            <a:r>
              <a:rPr lang="en-US" sz="1800" b="1" dirty="0" err="1" smtClean="0">
                <a:solidFill>
                  <a:srgbClr val="FF0000"/>
                </a:solidFill>
                <a:latin typeface="Arial" panose="020B0604020202020204" pitchFamily="34" charset="0"/>
                <a:cs typeface="Arial" panose="020B0604020202020204" pitchFamily="34" charset="0"/>
              </a:rPr>
              <a:t>Programme</a:t>
            </a:r>
            <a:r>
              <a:rPr lang="en-US" sz="1800" b="1" dirty="0" smtClean="0">
                <a:solidFill>
                  <a:srgbClr val="FF0000"/>
                </a:solidFill>
                <a:latin typeface="Arial" panose="020B0604020202020204" pitchFamily="34" charset="0"/>
                <a:cs typeface="Arial" panose="020B0604020202020204" pitchFamily="34" charset="0"/>
              </a:rPr>
              <a:t> expenditure:  </a:t>
            </a:r>
            <a:r>
              <a:rPr lang="en-ZA" sz="1800" b="1" dirty="0">
                <a:latin typeface="Arial" panose="020B0604020202020204" pitchFamily="34" charset="0"/>
                <a:cs typeface="Arial" panose="020B0604020202020204" pitchFamily="34" charset="0"/>
              </a:rPr>
              <a:t>(page </a:t>
            </a:r>
            <a:r>
              <a:rPr lang="en-ZA" sz="1800" b="1" dirty="0" smtClean="0">
                <a:latin typeface="Arial" panose="020B0604020202020204" pitchFamily="34" charset="0"/>
                <a:cs typeface="Arial" panose="020B0604020202020204" pitchFamily="34" charset="0"/>
              </a:rPr>
              <a:t>56: </a:t>
            </a:r>
            <a:r>
              <a:rPr lang="en-ZA" sz="1800" b="1" dirty="0">
                <a:latin typeface="Arial" panose="020B0604020202020204" pitchFamily="34" charset="0"/>
                <a:cs typeface="Arial" panose="020B0604020202020204" pitchFamily="34" charset="0"/>
              </a:rPr>
              <a:t>AAR </a:t>
            </a:r>
            <a:r>
              <a:rPr lang="en-ZA" sz="1800" b="1" dirty="0" smtClean="0">
                <a:latin typeface="Arial" panose="020B0604020202020204" pitchFamily="34" charset="0"/>
                <a:cs typeface="Arial" panose="020B0604020202020204" pitchFamily="34" charset="0"/>
              </a:rPr>
              <a:t>FY2020/21)</a:t>
            </a:r>
            <a:endParaRPr lang="en-US" sz="1800" b="1" dirty="0">
              <a:latin typeface="Arial" panose="020B0604020202020204" pitchFamily="34" charset="0"/>
              <a:cs typeface="Arial" panose="020B0604020202020204" pitchFamily="34" charset="0"/>
            </a:endParaRPr>
          </a:p>
          <a:p>
            <a:pPr marL="0" indent="0">
              <a:spcBef>
                <a:spcPts val="0"/>
              </a:spcBef>
              <a:spcAft>
                <a:spcPts val="600"/>
              </a:spcAft>
              <a:buNone/>
            </a:pPr>
            <a:endParaRPr lang="en-US" sz="2200" b="1" dirty="0">
              <a:solidFill>
                <a:srgbClr val="FF0000"/>
              </a:solidFill>
              <a:latin typeface="Arial" panose="020B0604020202020204" pitchFamily="34" charset="0"/>
              <a:cs typeface="Arial" panose="020B0604020202020204" pitchFamily="34" charset="0"/>
            </a:endParaRPr>
          </a:p>
          <a:p>
            <a:pPr marL="0" indent="0">
              <a:buNone/>
            </a:pPr>
            <a:endParaRPr lang="en-US" sz="2200" b="1" dirty="0" smtClean="0">
              <a:solidFill>
                <a:srgbClr val="FF0000"/>
              </a:solidFill>
              <a:latin typeface="Arial" panose="020B0604020202020204" pitchFamily="34" charset="0"/>
              <a:cs typeface="Arial" panose="020B0604020202020204" pitchFamily="34" charset="0"/>
            </a:endParaRPr>
          </a:p>
          <a:p>
            <a:pPr marL="0" indent="0">
              <a:buNone/>
            </a:pPr>
            <a:r>
              <a:rPr lang="en-US" sz="2200" b="1" dirty="0" smtClean="0">
                <a:solidFill>
                  <a:srgbClr val="FF0000"/>
                </a:solidFill>
                <a:latin typeface="Arial" panose="020B0604020202020204" pitchFamily="34" charset="0"/>
                <a:cs typeface="Arial" panose="020B0604020202020204" pitchFamily="34" charset="0"/>
              </a:rPr>
              <a:t> </a:t>
            </a:r>
          </a:p>
          <a:p>
            <a:pPr marL="0" indent="0" algn="just">
              <a:buNone/>
            </a:pPr>
            <a:endParaRPr lang="en-US" sz="2200" b="1" dirty="0" smtClean="0">
              <a:latin typeface="Arial" panose="020B0604020202020204" pitchFamily="34" charset="0"/>
              <a:cs typeface="Arial" panose="020B0604020202020204" pitchFamily="34" charset="0"/>
            </a:endParaRPr>
          </a:p>
        </p:txBody>
      </p:sp>
      <p:sp>
        <p:nvSpPr>
          <p:cNvPr id="8" name="Slide Number Placeholder 7"/>
          <p:cNvSpPr>
            <a:spLocks noGrp="1"/>
          </p:cNvSpPr>
          <p:nvPr>
            <p:ph type="sldNum" sz="quarter" idx="12"/>
          </p:nvPr>
        </p:nvSpPr>
        <p:spPr/>
        <p:txBody>
          <a:bodyPr/>
          <a:lstStyle/>
          <a:p>
            <a:fld id="{C17A5886-F1EC-4A37-9934-51C959F0825D}" type="slidenum">
              <a:rPr lang="en-ZA" sz="1600" b="1" smtClean="0">
                <a:latin typeface="Arial Black" panose="020B0A04020102020204" pitchFamily="34" charset="0"/>
              </a:rPr>
              <a:pPr/>
              <a:t>34</a:t>
            </a:fld>
            <a:endParaRPr lang="en-ZA" sz="1600" b="1" dirty="0">
              <a:latin typeface="Arial Black" panose="020B0A04020102020204" pitchFamily="34" charset="0"/>
            </a:endParaRPr>
          </a:p>
        </p:txBody>
      </p:sp>
      <p:pic>
        <p:nvPicPr>
          <p:cNvPr id="9" name="Picture 8" descr="F:\March 2016\March Plenary\Def Service Commision Logo - Heraldry.jpg"/>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0583611" y="359908"/>
            <a:ext cx="894080" cy="948055"/>
          </a:xfrm>
          <a:prstGeom prst="rect">
            <a:avLst/>
          </a:prstGeom>
          <a:noFill/>
          <a:ln>
            <a:noFill/>
          </a:ln>
        </p:spPr>
      </p:pic>
      <p:pic>
        <p:nvPicPr>
          <p:cNvPr id="10" name="Picture 9" descr="F:\March 2016\March Plenary\Def Service Commision Logo - Heraldry.jpg"/>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982415" y="373459"/>
            <a:ext cx="894080" cy="948055"/>
          </a:xfrm>
          <a:prstGeom prst="rect">
            <a:avLst/>
          </a:prstGeom>
          <a:noFill/>
          <a:ln>
            <a:noFill/>
          </a:ln>
        </p:spPr>
      </p:pic>
      <p:sp>
        <p:nvSpPr>
          <p:cNvPr id="11" name="Footer Placeholder 6"/>
          <p:cNvSpPr>
            <a:spLocks noGrp="1"/>
          </p:cNvSpPr>
          <p:nvPr>
            <p:ph type="ftr" sz="quarter" idx="11"/>
          </p:nvPr>
        </p:nvSpPr>
        <p:spPr>
          <a:xfrm>
            <a:off x="4038599" y="6356350"/>
            <a:ext cx="4571999" cy="365125"/>
          </a:xfrm>
        </p:spPr>
        <p:txBody>
          <a:bodyPr/>
          <a:lstStyle/>
          <a:p>
            <a:r>
              <a:rPr lang="en-ZA" sz="1600" b="1" dirty="0" smtClean="0">
                <a:latin typeface="Arial Black" panose="020B0A04020102020204" pitchFamily="34" charset="0"/>
              </a:rPr>
              <a:t>Defence Force Service Commission</a:t>
            </a:r>
            <a:endParaRPr lang="en-ZA" sz="1600" b="1" dirty="0">
              <a:latin typeface="Arial Black" panose="020B0A04020102020204" pitchFamily="34" charset="0"/>
            </a:endParaRPr>
          </a:p>
        </p:txBody>
      </p:sp>
      <p:sp>
        <p:nvSpPr>
          <p:cNvPr id="12" name="Date Placeholder 5"/>
          <p:cNvSpPr>
            <a:spLocks noGrp="1"/>
          </p:cNvSpPr>
          <p:nvPr>
            <p:ph type="dt" sz="half" idx="10"/>
          </p:nvPr>
        </p:nvSpPr>
        <p:spPr>
          <a:xfrm>
            <a:off x="838200" y="6356350"/>
            <a:ext cx="2743200" cy="365125"/>
          </a:xfrm>
        </p:spPr>
        <p:txBody>
          <a:bodyPr/>
          <a:lstStyle/>
          <a:p>
            <a:fld id="{10C69D42-1C44-4FB2-A2E7-BDEE73BA0D7C}" type="datetime1">
              <a:rPr lang="en-ZA" sz="1600" b="1" smtClean="0">
                <a:latin typeface="Arial Black" panose="020B0A04020102020204" pitchFamily="34" charset="0"/>
              </a:rPr>
              <a:pPr/>
              <a:t>2021/11/12</a:t>
            </a:fld>
            <a:endParaRPr lang="en-ZA" sz="1600" b="1" dirty="0">
              <a:latin typeface="Arial Black" panose="020B0A04020102020204" pitchFamily="34" charset="0"/>
            </a:endParaRPr>
          </a:p>
        </p:txBody>
      </p:sp>
      <p:graphicFrame>
        <p:nvGraphicFramePr>
          <p:cNvPr id="7" name="Table 6"/>
          <p:cNvGraphicFramePr>
            <a:graphicFrameLocks noGrp="1"/>
          </p:cNvGraphicFramePr>
          <p:nvPr>
            <p:extLst>
              <p:ext uri="{D42A27DB-BD31-4B8C-83A1-F6EECF244321}">
                <p14:modId xmlns:p14="http://schemas.microsoft.com/office/powerpoint/2010/main" xmlns="" val="2929381384"/>
              </p:ext>
            </p:extLst>
          </p:nvPr>
        </p:nvGraphicFramePr>
        <p:xfrm>
          <a:off x="843171" y="2026503"/>
          <a:ext cx="10203770" cy="4298452"/>
        </p:xfrm>
        <a:graphic>
          <a:graphicData uri="http://schemas.openxmlformats.org/drawingml/2006/table">
            <a:tbl>
              <a:tblPr firstRow="1" firstCol="1" bandRow="1">
                <a:tableStyleId>{5C22544A-7EE6-4342-B048-85BDC9FD1C3A}</a:tableStyleId>
              </a:tblPr>
              <a:tblGrid>
                <a:gridCol w="1813532">
                  <a:extLst>
                    <a:ext uri="{9D8B030D-6E8A-4147-A177-3AD203B41FA5}">
                      <a16:colId xmlns:a16="http://schemas.microsoft.com/office/drawing/2014/main" xmlns="" val="20000"/>
                    </a:ext>
                  </a:extLst>
                </a:gridCol>
                <a:gridCol w="1197178">
                  <a:extLst>
                    <a:ext uri="{9D8B030D-6E8A-4147-A177-3AD203B41FA5}">
                      <a16:colId xmlns:a16="http://schemas.microsoft.com/office/drawing/2014/main" xmlns="" val="20001"/>
                    </a:ext>
                  </a:extLst>
                </a:gridCol>
                <a:gridCol w="1484238">
                  <a:extLst>
                    <a:ext uri="{9D8B030D-6E8A-4147-A177-3AD203B41FA5}">
                      <a16:colId xmlns:a16="http://schemas.microsoft.com/office/drawing/2014/main" xmlns="" val="20002"/>
                    </a:ext>
                  </a:extLst>
                </a:gridCol>
                <a:gridCol w="1544595">
                  <a:extLst>
                    <a:ext uri="{9D8B030D-6E8A-4147-A177-3AD203B41FA5}">
                      <a16:colId xmlns:a16="http://schemas.microsoft.com/office/drawing/2014/main" xmlns="" val="20003"/>
                    </a:ext>
                  </a:extLst>
                </a:gridCol>
                <a:gridCol w="1408670">
                  <a:extLst>
                    <a:ext uri="{9D8B030D-6E8A-4147-A177-3AD203B41FA5}">
                      <a16:colId xmlns:a16="http://schemas.microsoft.com/office/drawing/2014/main" xmlns="" val="20004"/>
                    </a:ext>
                  </a:extLst>
                </a:gridCol>
                <a:gridCol w="1396313">
                  <a:extLst>
                    <a:ext uri="{9D8B030D-6E8A-4147-A177-3AD203B41FA5}">
                      <a16:colId xmlns:a16="http://schemas.microsoft.com/office/drawing/2014/main" xmlns="" val="20005"/>
                    </a:ext>
                  </a:extLst>
                </a:gridCol>
                <a:gridCol w="1359244">
                  <a:extLst>
                    <a:ext uri="{9D8B030D-6E8A-4147-A177-3AD203B41FA5}">
                      <a16:colId xmlns:a16="http://schemas.microsoft.com/office/drawing/2014/main" xmlns="" val="20006"/>
                    </a:ext>
                  </a:extLst>
                </a:gridCol>
              </a:tblGrid>
              <a:tr h="308919">
                <a:tc>
                  <a:txBody>
                    <a:bodyPr/>
                    <a:lstStyle/>
                    <a:p>
                      <a:pPr marL="457200" algn="l">
                        <a:lnSpc>
                          <a:spcPct val="115000"/>
                        </a:lnSpc>
                        <a:spcAft>
                          <a:spcPts val="0"/>
                        </a:spcAft>
                      </a:pPr>
                      <a:r>
                        <a:rPr lang="en-ZA" sz="1200" b="0" dirty="0">
                          <a:effectLst/>
                          <a:latin typeface="Arial" panose="020B0604020202020204" pitchFamily="34" charset="0"/>
                          <a:cs typeface="Arial" panose="020B0604020202020204" pitchFamily="34" charset="0"/>
                        </a:rPr>
                        <a:t>Item</a:t>
                      </a:r>
                      <a:endParaRPr lang="en-GB" sz="1200" b="0" dirty="0">
                        <a:effectLst/>
                        <a:latin typeface="Arial" panose="020B0604020202020204" pitchFamily="34" charset="0"/>
                        <a:ea typeface="Calibri"/>
                        <a:cs typeface="Arial" panose="020B0604020202020204" pitchFamily="34" charset="0"/>
                      </a:endParaRPr>
                    </a:p>
                  </a:txBody>
                  <a:tcPr marL="18903" marR="18903" marT="0" marB="0"/>
                </a:tc>
                <a:tc>
                  <a:txBody>
                    <a:bodyPr/>
                    <a:lstStyle/>
                    <a:p>
                      <a:pPr marL="457200" indent="-12700" algn="l">
                        <a:lnSpc>
                          <a:spcPct val="115000"/>
                        </a:lnSpc>
                        <a:spcAft>
                          <a:spcPts val="0"/>
                        </a:spcAft>
                      </a:pPr>
                      <a:r>
                        <a:rPr lang="en-ZA" sz="1200" b="0" dirty="0">
                          <a:effectLst/>
                          <a:latin typeface="Arial" panose="020B0604020202020204" pitchFamily="34" charset="0"/>
                          <a:cs typeface="Arial" panose="020B0604020202020204" pitchFamily="34" charset="0"/>
                        </a:rPr>
                        <a:t>Vote</a:t>
                      </a:r>
                      <a:endParaRPr lang="en-GB" sz="1200" b="0" dirty="0">
                        <a:effectLst/>
                        <a:latin typeface="Arial" panose="020B0604020202020204" pitchFamily="34" charset="0"/>
                        <a:ea typeface="Calibri"/>
                        <a:cs typeface="Arial" panose="020B0604020202020204" pitchFamily="34" charset="0"/>
                      </a:endParaRPr>
                    </a:p>
                  </a:txBody>
                  <a:tcPr marL="18903" marR="18903" marT="0" marB="0"/>
                </a:tc>
                <a:tc>
                  <a:txBody>
                    <a:bodyPr/>
                    <a:lstStyle/>
                    <a:p>
                      <a:pPr marL="457200" indent="-271463" algn="l">
                        <a:lnSpc>
                          <a:spcPct val="115000"/>
                        </a:lnSpc>
                        <a:spcAft>
                          <a:spcPts val="0"/>
                        </a:spcAft>
                      </a:pPr>
                      <a:r>
                        <a:rPr lang="en-ZA" sz="1200" b="0" dirty="0">
                          <a:effectLst/>
                          <a:latin typeface="Arial" panose="020B0604020202020204" pitchFamily="34" charset="0"/>
                          <a:cs typeface="Arial" panose="020B0604020202020204" pitchFamily="34" charset="0"/>
                        </a:rPr>
                        <a:t>Current Allocation</a:t>
                      </a:r>
                      <a:endParaRPr lang="en-GB" sz="1200" b="0" dirty="0">
                        <a:effectLst/>
                        <a:latin typeface="Arial" panose="020B0604020202020204" pitchFamily="34" charset="0"/>
                        <a:ea typeface="Calibri"/>
                        <a:cs typeface="Arial" panose="020B0604020202020204" pitchFamily="34" charset="0"/>
                      </a:endParaRPr>
                    </a:p>
                  </a:txBody>
                  <a:tcPr marL="18903" marR="18903" marT="0" marB="0"/>
                </a:tc>
                <a:tc>
                  <a:txBody>
                    <a:bodyPr/>
                    <a:lstStyle/>
                    <a:p>
                      <a:pPr marL="457200" algn="l">
                        <a:lnSpc>
                          <a:spcPct val="115000"/>
                        </a:lnSpc>
                        <a:spcAft>
                          <a:spcPts val="0"/>
                        </a:spcAft>
                      </a:pPr>
                      <a:r>
                        <a:rPr lang="en-ZA" sz="1200" b="0" dirty="0" smtClean="0">
                          <a:effectLst/>
                          <a:latin typeface="Arial" panose="020B0604020202020204" pitchFamily="34" charset="0"/>
                          <a:cs typeface="Arial" panose="020B0604020202020204" pitchFamily="34" charset="0"/>
                        </a:rPr>
                        <a:t>FA Amount</a:t>
                      </a:r>
                      <a:endParaRPr lang="en-GB" sz="1200" b="0" dirty="0">
                        <a:effectLst/>
                        <a:latin typeface="Arial" panose="020B0604020202020204" pitchFamily="34" charset="0"/>
                        <a:ea typeface="Calibri"/>
                        <a:cs typeface="Arial" panose="020B0604020202020204" pitchFamily="34" charset="0"/>
                      </a:endParaRPr>
                    </a:p>
                  </a:txBody>
                  <a:tcPr marL="18903" marR="18903" marT="0" marB="0"/>
                </a:tc>
                <a:tc>
                  <a:txBody>
                    <a:bodyPr/>
                    <a:lstStyle/>
                    <a:p>
                      <a:pPr marL="457200" algn="l">
                        <a:lnSpc>
                          <a:spcPct val="115000"/>
                        </a:lnSpc>
                        <a:spcAft>
                          <a:spcPts val="0"/>
                        </a:spcAft>
                      </a:pPr>
                      <a:r>
                        <a:rPr lang="en-ZA" sz="1200" b="0" dirty="0">
                          <a:effectLst/>
                          <a:latin typeface="Arial" panose="020B0604020202020204" pitchFamily="34" charset="0"/>
                          <a:cs typeface="Arial" panose="020B0604020202020204" pitchFamily="34" charset="0"/>
                        </a:rPr>
                        <a:t>Paid</a:t>
                      </a:r>
                      <a:endParaRPr lang="en-GB" sz="1200" b="0" dirty="0">
                        <a:effectLst/>
                        <a:latin typeface="Arial" panose="020B0604020202020204" pitchFamily="34" charset="0"/>
                        <a:ea typeface="Calibri"/>
                        <a:cs typeface="Arial" panose="020B0604020202020204" pitchFamily="34" charset="0"/>
                      </a:endParaRPr>
                    </a:p>
                  </a:txBody>
                  <a:tcPr marL="18903" marR="18903" marT="0" marB="0"/>
                </a:tc>
                <a:tc>
                  <a:txBody>
                    <a:bodyPr/>
                    <a:lstStyle/>
                    <a:p>
                      <a:pPr marL="457200" algn="l">
                        <a:lnSpc>
                          <a:spcPct val="115000"/>
                        </a:lnSpc>
                        <a:spcAft>
                          <a:spcPts val="0"/>
                        </a:spcAft>
                      </a:pPr>
                      <a:r>
                        <a:rPr lang="en-ZA" sz="1200" b="0" dirty="0">
                          <a:effectLst/>
                          <a:latin typeface="Arial" panose="020B0604020202020204" pitchFamily="34" charset="0"/>
                          <a:cs typeface="Arial" panose="020B0604020202020204" pitchFamily="34" charset="0"/>
                        </a:rPr>
                        <a:t>Available</a:t>
                      </a:r>
                      <a:endParaRPr lang="en-GB" sz="1200" b="0" dirty="0">
                        <a:effectLst/>
                        <a:latin typeface="Arial" panose="020B0604020202020204" pitchFamily="34" charset="0"/>
                        <a:ea typeface="Calibri"/>
                        <a:cs typeface="Arial" panose="020B0604020202020204" pitchFamily="34" charset="0"/>
                      </a:endParaRPr>
                    </a:p>
                  </a:txBody>
                  <a:tcPr marL="18903" marR="18903" marT="0" marB="0"/>
                </a:tc>
                <a:tc>
                  <a:txBody>
                    <a:bodyPr/>
                    <a:lstStyle/>
                    <a:p>
                      <a:pPr marL="457200" algn="l">
                        <a:lnSpc>
                          <a:spcPct val="115000"/>
                        </a:lnSpc>
                        <a:spcAft>
                          <a:spcPts val="0"/>
                        </a:spcAft>
                      </a:pPr>
                      <a:r>
                        <a:rPr lang="en-ZA" sz="1200" b="0" dirty="0">
                          <a:effectLst/>
                          <a:latin typeface="Arial" panose="020B0604020202020204" pitchFamily="34" charset="0"/>
                          <a:cs typeface="Arial" panose="020B0604020202020204" pitchFamily="34" charset="0"/>
                        </a:rPr>
                        <a:t>Utilised</a:t>
                      </a:r>
                      <a:endParaRPr lang="en-GB" sz="1200" b="0" dirty="0">
                        <a:effectLst/>
                        <a:latin typeface="Arial" panose="020B0604020202020204" pitchFamily="34" charset="0"/>
                        <a:ea typeface="Calibri"/>
                        <a:cs typeface="Arial" panose="020B0604020202020204" pitchFamily="34" charset="0"/>
                      </a:endParaRPr>
                    </a:p>
                  </a:txBody>
                  <a:tcPr marL="18903" marR="18903" marT="0" marB="0"/>
                </a:tc>
                <a:extLst>
                  <a:ext uri="{0D108BD9-81ED-4DB2-BD59-A6C34878D82A}">
                    <a16:rowId xmlns:a16="http://schemas.microsoft.com/office/drawing/2014/main" xmlns="" val="10000"/>
                  </a:ext>
                </a:extLst>
              </a:tr>
              <a:tr h="144234">
                <a:tc>
                  <a:txBody>
                    <a:bodyPr/>
                    <a:lstStyle/>
                    <a:p>
                      <a:pPr marL="457200" algn="ctr">
                        <a:lnSpc>
                          <a:spcPct val="115000"/>
                        </a:lnSpc>
                        <a:spcAft>
                          <a:spcPts val="0"/>
                        </a:spcAft>
                      </a:pPr>
                      <a:r>
                        <a:rPr lang="en-ZA" sz="1200" b="1">
                          <a:effectLst/>
                          <a:latin typeface="Arial" panose="020B0604020202020204" pitchFamily="34" charset="0"/>
                          <a:cs typeface="Arial" panose="020B0604020202020204" pitchFamily="34" charset="0"/>
                        </a:rPr>
                        <a:t>a</a:t>
                      </a:r>
                      <a:endParaRPr lang="en-GB" sz="1200" b="1">
                        <a:effectLst/>
                        <a:latin typeface="Arial" panose="020B0604020202020204" pitchFamily="34" charset="0"/>
                        <a:ea typeface="Calibri"/>
                        <a:cs typeface="Arial" panose="020B0604020202020204" pitchFamily="34" charset="0"/>
                      </a:endParaRPr>
                    </a:p>
                  </a:txBody>
                  <a:tcPr marL="18903" marR="18903" marT="0" marB="0"/>
                </a:tc>
                <a:tc>
                  <a:txBody>
                    <a:bodyPr/>
                    <a:lstStyle/>
                    <a:p>
                      <a:pPr marL="457200" algn="ctr">
                        <a:lnSpc>
                          <a:spcPct val="115000"/>
                        </a:lnSpc>
                        <a:spcAft>
                          <a:spcPts val="0"/>
                        </a:spcAft>
                      </a:pPr>
                      <a:r>
                        <a:rPr lang="en-ZA" sz="1200" b="1">
                          <a:effectLst/>
                          <a:latin typeface="Arial" panose="020B0604020202020204" pitchFamily="34" charset="0"/>
                          <a:cs typeface="Arial" panose="020B0604020202020204" pitchFamily="34" charset="0"/>
                        </a:rPr>
                        <a:t>b</a:t>
                      </a:r>
                      <a:endParaRPr lang="en-GB" sz="1200" b="1">
                        <a:effectLst/>
                        <a:latin typeface="Arial" panose="020B0604020202020204" pitchFamily="34" charset="0"/>
                        <a:ea typeface="Calibri"/>
                        <a:cs typeface="Arial" panose="020B0604020202020204" pitchFamily="34" charset="0"/>
                      </a:endParaRPr>
                    </a:p>
                  </a:txBody>
                  <a:tcPr marL="18903" marR="18903" marT="0" marB="0"/>
                </a:tc>
                <a:tc>
                  <a:txBody>
                    <a:bodyPr/>
                    <a:lstStyle/>
                    <a:p>
                      <a:pPr marL="457200" algn="ctr">
                        <a:lnSpc>
                          <a:spcPct val="115000"/>
                        </a:lnSpc>
                        <a:spcAft>
                          <a:spcPts val="0"/>
                        </a:spcAft>
                      </a:pPr>
                      <a:r>
                        <a:rPr lang="en-ZA" sz="1200" b="1" dirty="0" smtClean="0">
                          <a:effectLst/>
                          <a:latin typeface="Arial" panose="020B0604020202020204" pitchFamily="34" charset="0"/>
                          <a:cs typeface="Arial" panose="020B0604020202020204" pitchFamily="34" charset="0"/>
                        </a:rPr>
                        <a:t>c</a:t>
                      </a:r>
                      <a:endParaRPr lang="en-GB" sz="1200" b="1" dirty="0">
                        <a:effectLst/>
                        <a:latin typeface="Arial" panose="020B0604020202020204" pitchFamily="34" charset="0"/>
                        <a:ea typeface="Calibri"/>
                        <a:cs typeface="Arial" panose="020B0604020202020204" pitchFamily="34" charset="0"/>
                      </a:endParaRPr>
                    </a:p>
                  </a:txBody>
                  <a:tcPr marL="18903" marR="18903" marT="0" marB="0"/>
                </a:tc>
                <a:tc>
                  <a:txBody>
                    <a:bodyPr/>
                    <a:lstStyle/>
                    <a:p>
                      <a:pPr marL="457200" algn="ctr">
                        <a:lnSpc>
                          <a:spcPct val="115000"/>
                        </a:lnSpc>
                        <a:spcAft>
                          <a:spcPts val="0"/>
                        </a:spcAft>
                      </a:pPr>
                      <a:r>
                        <a:rPr lang="en-ZA" sz="1200" b="1">
                          <a:effectLst/>
                          <a:latin typeface="Arial" panose="020B0604020202020204" pitchFamily="34" charset="0"/>
                          <a:cs typeface="Arial" panose="020B0604020202020204" pitchFamily="34" charset="0"/>
                        </a:rPr>
                        <a:t>d</a:t>
                      </a:r>
                      <a:endParaRPr lang="en-GB" sz="1200" b="1">
                        <a:effectLst/>
                        <a:latin typeface="Arial" panose="020B0604020202020204" pitchFamily="34" charset="0"/>
                        <a:ea typeface="Calibri"/>
                        <a:cs typeface="Arial" panose="020B0604020202020204" pitchFamily="34" charset="0"/>
                      </a:endParaRPr>
                    </a:p>
                  </a:txBody>
                  <a:tcPr marL="18903" marR="18903" marT="0" marB="0"/>
                </a:tc>
                <a:tc>
                  <a:txBody>
                    <a:bodyPr/>
                    <a:lstStyle/>
                    <a:p>
                      <a:pPr marL="457200" algn="ctr">
                        <a:lnSpc>
                          <a:spcPct val="115000"/>
                        </a:lnSpc>
                        <a:spcAft>
                          <a:spcPts val="0"/>
                        </a:spcAft>
                      </a:pPr>
                      <a:r>
                        <a:rPr lang="en-ZA" sz="1200" b="1">
                          <a:effectLst/>
                          <a:latin typeface="Arial" panose="020B0604020202020204" pitchFamily="34" charset="0"/>
                          <a:cs typeface="Arial" panose="020B0604020202020204" pitchFamily="34" charset="0"/>
                        </a:rPr>
                        <a:t>e</a:t>
                      </a:r>
                      <a:endParaRPr lang="en-GB" sz="1200" b="1">
                        <a:effectLst/>
                        <a:latin typeface="Arial" panose="020B0604020202020204" pitchFamily="34" charset="0"/>
                        <a:ea typeface="Calibri"/>
                        <a:cs typeface="Arial" panose="020B0604020202020204" pitchFamily="34" charset="0"/>
                      </a:endParaRPr>
                    </a:p>
                  </a:txBody>
                  <a:tcPr marL="18903" marR="18903" marT="0" marB="0"/>
                </a:tc>
                <a:tc>
                  <a:txBody>
                    <a:bodyPr/>
                    <a:lstStyle/>
                    <a:p>
                      <a:pPr marL="457200" algn="ctr">
                        <a:lnSpc>
                          <a:spcPct val="115000"/>
                        </a:lnSpc>
                        <a:spcAft>
                          <a:spcPts val="0"/>
                        </a:spcAft>
                      </a:pPr>
                      <a:r>
                        <a:rPr lang="en-ZA" sz="1200" b="1">
                          <a:effectLst/>
                          <a:latin typeface="Arial" panose="020B0604020202020204" pitchFamily="34" charset="0"/>
                          <a:cs typeface="Arial" panose="020B0604020202020204" pitchFamily="34" charset="0"/>
                        </a:rPr>
                        <a:t>f</a:t>
                      </a:r>
                      <a:endParaRPr lang="en-GB" sz="1200" b="1">
                        <a:effectLst/>
                        <a:latin typeface="Arial" panose="020B0604020202020204" pitchFamily="34" charset="0"/>
                        <a:ea typeface="Calibri"/>
                        <a:cs typeface="Arial" panose="020B0604020202020204" pitchFamily="34" charset="0"/>
                      </a:endParaRPr>
                    </a:p>
                  </a:txBody>
                  <a:tcPr marL="18903" marR="18903" marT="0" marB="0"/>
                </a:tc>
                <a:tc>
                  <a:txBody>
                    <a:bodyPr/>
                    <a:lstStyle/>
                    <a:p>
                      <a:pPr marL="457200" algn="ctr">
                        <a:lnSpc>
                          <a:spcPct val="115000"/>
                        </a:lnSpc>
                        <a:spcAft>
                          <a:spcPts val="0"/>
                        </a:spcAft>
                      </a:pPr>
                      <a:r>
                        <a:rPr lang="en-ZA" sz="1200" b="1">
                          <a:effectLst/>
                          <a:latin typeface="Arial" panose="020B0604020202020204" pitchFamily="34" charset="0"/>
                          <a:cs typeface="Arial" panose="020B0604020202020204" pitchFamily="34" charset="0"/>
                        </a:rPr>
                        <a:t>g</a:t>
                      </a:r>
                      <a:endParaRPr lang="en-GB" sz="1200" b="1">
                        <a:effectLst/>
                        <a:latin typeface="Arial" panose="020B0604020202020204" pitchFamily="34" charset="0"/>
                        <a:ea typeface="Calibri"/>
                        <a:cs typeface="Arial" panose="020B0604020202020204" pitchFamily="34" charset="0"/>
                      </a:endParaRPr>
                    </a:p>
                  </a:txBody>
                  <a:tcPr marL="18903" marR="18903" marT="0" marB="0"/>
                </a:tc>
                <a:extLst>
                  <a:ext uri="{0D108BD9-81ED-4DB2-BD59-A6C34878D82A}">
                    <a16:rowId xmlns:a16="http://schemas.microsoft.com/office/drawing/2014/main" xmlns="" val="10001"/>
                  </a:ext>
                </a:extLst>
              </a:tr>
              <a:tr h="365461">
                <a:tc>
                  <a:txBody>
                    <a:bodyPr/>
                    <a:lstStyle/>
                    <a:p>
                      <a:pPr marL="0" indent="0" algn="l">
                        <a:lnSpc>
                          <a:spcPct val="100000"/>
                        </a:lnSpc>
                        <a:spcAft>
                          <a:spcPts val="0"/>
                        </a:spcAft>
                      </a:pPr>
                      <a:r>
                        <a:rPr lang="en-ZA" sz="1600" b="1" dirty="0">
                          <a:effectLst/>
                          <a:latin typeface="Arial Narrow" panose="020B0606020202030204" pitchFamily="34" charset="0"/>
                          <a:cs typeface="Aharoni" panose="02010803020104030203" pitchFamily="2" charset="-79"/>
                        </a:rPr>
                        <a:t>Item 10</a:t>
                      </a:r>
                      <a:endParaRPr lang="en-GB" sz="1600" b="1" dirty="0">
                        <a:effectLst/>
                        <a:latin typeface="Arial Narrow" panose="020B0606020202030204" pitchFamily="34" charset="0"/>
                        <a:cs typeface="Aharoni" panose="02010803020104030203" pitchFamily="2" charset="-79"/>
                      </a:endParaRPr>
                    </a:p>
                    <a:p>
                      <a:pPr marL="0" indent="0">
                        <a:lnSpc>
                          <a:spcPct val="100000"/>
                        </a:lnSpc>
                        <a:spcAft>
                          <a:spcPts val="0"/>
                        </a:spcAft>
                      </a:pPr>
                      <a:r>
                        <a:rPr lang="en-ZA" sz="1600" b="1" dirty="0">
                          <a:effectLst/>
                          <a:latin typeface="Arial Narrow" panose="020B0606020202030204" pitchFamily="34" charset="0"/>
                          <a:cs typeface="Aharoni" panose="02010803020104030203" pitchFamily="2" charset="-79"/>
                        </a:rPr>
                        <a:t>Cost of Employee</a:t>
                      </a:r>
                      <a:endParaRPr lang="en-GB" sz="1600" b="1" dirty="0">
                        <a:effectLst/>
                        <a:latin typeface="Arial Narrow" panose="020B0606020202030204" pitchFamily="34" charset="0"/>
                        <a:ea typeface="Calibri"/>
                        <a:cs typeface="Aharoni" panose="02010803020104030203" pitchFamily="2" charset="-79"/>
                      </a:endParaRPr>
                    </a:p>
                  </a:txBody>
                  <a:tcPr marL="18903" marR="18903" marT="0" marB="0" anchor="ctr"/>
                </a:tc>
                <a:tc>
                  <a:txBody>
                    <a:bodyPr/>
                    <a:lstStyle/>
                    <a:p>
                      <a:pPr marL="457200" indent="-457200" algn="l">
                        <a:lnSpc>
                          <a:spcPct val="100000"/>
                        </a:lnSpc>
                        <a:spcAft>
                          <a:spcPts val="0"/>
                        </a:spcAft>
                      </a:pPr>
                      <a:r>
                        <a:rPr lang="en-ZA" sz="1600" b="1" dirty="0">
                          <a:effectLst/>
                          <a:latin typeface="Arial Narrow" panose="020B0606020202030204" pitchFamily="34" charset="0"/>
                          <a:cs typeface="Aharoni" panose="02010803020104030203" pitchFamily="2" charset="-79"/>
                        </a:rPr>
                        <a:t>10 515 063</a:t>
                      </a:r>
                      <a:endParaRPr lang="en-GB" sz="1600" b="1" dirty="0">
                        <a:effectLst/>
                        <a:latin typeface="Arial Narrow" panose="020B0606020202030204" pitchFamily="34" charset="0"/>
                        <a:ea typeface="Calibri"/>
                        <a:cs typeface="Aharoni" panose="02010803020104030203" pitchFamily="2" charset="-79"/>
                      </a:endParaRPr>
                    </a:p>
                  </a:txBody>
                  <a:tcPr marL="18903" marR="18903" marT="0" marB="0" anchor="ctr"/>
                </a:tc>
                <a:tc>
                  <a:txBody>
                    <a:bodyPr/>
                    <a:lstStyle/>
                    <a:p>
                      <a:pPr marL="457200" indent="-457200" algn="l">
                        <a:lnSpc>
                          <a:spcPct val="100000"/>
                        </a:lnSpc>
                        <a:spcAft>
                          <a:spcPts val="0"/>
                        </a:spcAft>
                      </a:pPr>
                      <a:r>
                        <a:rPr lang="en-ZA" sz="1600" b="1" dirty="0">
                          <a:effectLst/>
                          <a:latin typeface="Arial Narrow" panose="020B0606020202030204" pitchFamily="34" charset="0"/>
                          <a:cs typeface="Aharoni" panose="02010803020104030203" pitchFamily="2" charset="-79"/>
                        </a:rPr>
                        <a:t>10 515 063</a:t>
                      </a:r>
                      <a:endParaRPr lang="en-GB" sz="1600" b="1" dirty="0">
                        <a:effectLst/>
                        <a:latin typeface="Arial Narrow" panose="020B0606020202030204" pitchFamily="34" charset="0"/>
                        <a:ea typeface="Calibri"/>
                        <a:cs typeface="Aharoni" panose="02010803020104030203" pitchFamily="2" charset="-79"/>
                      </a:endParaRPr>
                    </a:p>
                  </a:txBody>
                  <a:tcPr marL="18903" marR="18903" marT="0" marB="0" anchor="ctr"/>
                </a:tc>
                <a:tc>
                  <a:txBody>
                    <a:bodyPr/>
                    <a:lstStyle/>
                    <a:p>
                      <a:pPr marL="457200" algn="l">
                        <a:lnSpc>
                          <a:spcPct val="100000"/>
                        </a:lnSpc>
                        <a:spcAft>
                          <a:spcPts val="0"/>
                        </a:spcAft>
                      </a:pPr>
                      <a:r>
                        <a:rPr lang="en-ZA" sz="1600" b="1" dirty="0">
                          <a:effectLst/>
                          <a:latin typeface="Arial Narrow" panose="020B0606020202030204" pitchFamily="34" charset="0"/>
                          <a:cs typeface="Aharoni" panose="02010803020104030203" pitchFamily="2" charset="-79"/>
                        </a:rPr>
                        <a:t>0</a:t>
                      </a:r>
                      <a:endParaRPr lang="en-GB" sz="1600" b="1" dirty="0">
                        <a:effectLst/>
                        <a:latin typeface="Arial Narrow" panose="020B0606020202030204" pitchFamily="34" charset="0"/>
                        <a:ea typeface="Calibri"/>
                        <a:cs typeface="Aharoni" panose="02010803020104030203" pitchFamily="2" charset="-79"/>
                      </a:endParaRPr>
                    </a:p>
                  </a:txBody>
                  <a:tcPr marL="18903" marR="18903" marT="0" marB="0" anchor="ctr"/>
                </a:tc>
                <a:tc>
                  <a:txBody>
                    <a:bodyPr/>
                    <a:lstStyle/>
                    <a:p>
                      <a:pPr marL="457200" algn="l">
                        <a:lnSpc>
                          <a:spcPct val="100000"/>
                        </a:lnSpc>
                        <a:spcAft>
                          <a:spcPts val="0"/>
                        </a:spcAft>
                      </a:pPr>
                      <a:r>
                        <a:rPr lang="en-ZA" sz="1600" b="1" dirty="0">
                          <a:effectLst/>
                          <a:latin typeface="Arial Narrow" panose="020B0606020202030204" pitchFamily="34" charset="0"/>
                          <a:cs typeface="Aharoni" panose="02010803020104030203" pitchFamily="2" charset="-79"/>
                        </a:rPr>
                        <a:t>8 181 694</a:t>
                      </a:r>
                      <a:endParaRPr lang="en-GB" sz="1600" b="1" dirty="0">
                        <a:effectLst/>
                        <a:latin typeface="Arial Narrow" panose="020B0606020202030204" pitchFamily="34" charset="0"/>
                        <a:ea typeface="Calibri"/>
                        <a:cs typeface="Aharoni" panose="02010803020104030203" pitchFamily="2" charset="-79"/>
                      </a:endParaRPr>
                    </a:p>
                  </a:txBody>
                  <a:tcPr marL="18903" marR="18903" marT="0" marB="0" anchor="ctr"/>
                </a:tc>
                <a:tc>
                  <a:txBody>
                    <a:bodyPr/>
                    <a:lstStyle/>
                    <a:p>
                      <a:pPr marL="457200" algn="l">
                        <a:lnSpc>
                          <a:spcPct val="100000"/>
                        </a:lnSpc>
                        <a:spcAft>
                          <a:spcPts val="0"/>
                        </a:spcAft>
                      </a:pPr>
                      <a:r>
                        <a:rPr lang="en-ZA" sz="1600" b="1">
                          <a:effectLst/>
                          <a:latin typeface="Arial Narrow" panose="020B0606020202030204" pitchFamily="34" charset="0"/>
                          <a:cs typeface="Aharoni" panose="02010803020104030203" pitchFamily="2" charset="-79"/>
                        </a:rPr>
                        <a:t>2 333 369</a:t>
                      </a:r>
                      <a:endParaRPr lang="en-GB" sz="1600" b="1">
                        <a:effectLst/>
                        <a:latin typeface="Arial Narrow" panose="020B0606020202030204" pitchFamily="34" charset="0"/>
                        <a:ea typeface="Calibri"/>
                        <a:cs typeface="Aharoni" panose="02010803020104030203" pitchFamily="2" charset="-79"/>
                      </a:endParaRPr>
                    </a:p>
                  </a:txBody>
                  <a:tcPr marL="18903" marR="18903" marT="0" marB="0" anchor="ctr"/>
                </a:tc>
                <a:tc>
                  <a:txBody>
                    <a:bodyPr/>
                    <a:lstStyle/>
                    <a:p>
                      <a:pPr marL="457200" algn="l">
                        <a:lnSpc>
                          <a:spcPct val="100000"/>
                        </a:lnSpc>
                        <a:spcAft>
                          <a:spcPts val="0"/>
                        </a:spcAft>
                      </a:pPr>
                      <a:r>
                        <a:rPr lang="en-ZA" sz="1600" b="1" dirty="0">
                          <a:effectLst/>
                          <a:latin typeface="Arial Narrow" panose="020B0606020202030204" pitchFamily="34" charset="0"/>
                          <a:cs typeface="Aharoni" panose="02010803020104030203" pitchFamily="2" charset="-79"/>
                        </a:rPr>
                        <a:t>77.81%</a:t>
                      </a:r>
                      <a:endParaRPr lang="en-GB" sz="1600" b="1" dirty="0">
                        <a:effectLst/>
                        <a:latin typeface="Arial Narrow" panose="020B0606020202030204" pitchFamily="34" charset="0"/>
                        <a:ea typeface="Calibri"/>
                        <a:cs typeface="Aharoni" panose="02010803020104030203" pitchFamily="2" charset="-79"/>
                      </a:endParaRPr>
                    </a:p>
                  </a:txBody>
                  <a:tcPr marL="18903" marR="18903" marT="0" marB="0" anchor="ctr"/>
                </a:tc>
                <a:extLst>
                  <a:ext uri="{0D108BD9-81ED-4DB2-BD59-A6C34878D82A}">
                    <a16:rowId xmlns:a16="http://schemas.microsoft.com/office/drawing/2014/main" xmlns="" val="10002"/>
                  </a:ext>
                </a:extLst>
              </a:tr>
              <a:tr h="365461">
                <a:tc>
                  <a:txBody>
                    <a:bodyPr/>
                    <a:lstStyle/>
                    <a:p>
                      <a:pPr marL="457200" indent="-457200">
                        <a:lnSpc>
                          <a:spcPct val="100000"/>
                        </a:lnSpc>
                        <a:spcAft>
                          <a:spcPts val="0"/>
                        </a:spcAft>
                      </a:pPr>
                      <a:r>
                        <a:rPr lang="en-ZA" sz="1600" b="1" dirty="0">
                          <a:effectLst/>
                          <a:latin typeface="Arial Narrow" panose="020B0606020202030204" pitchFamily="34" charset="0"/>
                          <a:cs typeface="Aharoni" panose="02010803020104030203" pitchFamily="2" charset="-79"/>
                        </a:rPr>
                        <a:t>Item 15</a:t>
                      </a:r>
                      <a:endParaRPr lang="en-GB" sz="1600" b="1" dirty="0">
                        <a:effectLst/>
                        <a:latin typeface="Arial Narrow" panose="020B0606020202030204" pitchFamily="34" charset="0"/>
                        <a:cs typeface="Aharoni" panose="02010803020104030203" pitchFamily="2" charset="-79"/>
                      </a:endParaRPr>
                    </a:p>
                    <a:p>
                      <a:pPr marL="457200" indent="-457200">
                        <a:lnSpc>
                          <a:spcPct val="100000"/>
                        </a:lnSpc>
                        <a:spcAft>
                          <a:spcPts val="0"/>
                        </a:spcAft>
                      </a:pPr>
                      <a:r>
                        <a:rPr lang="en-ZA" sz="1600" b="1" dirty="0">
                          <a:effectLst/>
                          <a:latin typeface="Arial Narrow" panose="020B0606020202030204" pitchFamily="34" charset="0"/>
                          <a:cs typeface="Aharoni" panose="02010803020104030203" pitchFamily="2" charset="-79"/>
                        </a:rPr>
                        <a:t>Administrative </a:t>
                      </a:r>
                      <a:endParaRPr lang="en-GB" sz="1600" b="1" dirty="0">
                        <a:effectLst/>
                        <a:latin typeface="Arial Narrow" panose="020B0606020202030204" pitchFamily="34" charset="0"/>
                        <a:ea typeface="Calibri"/>
                        <a:cs typeface="Aharoni" panose="02010803020104030203" pitchFamily="2" charset="-79"/>
                      </a:endParaRPr>
                    </a:p>
                  </a:txBody>
                  <a:tcPr marL="18903" marR="18903" marT="0" marB="0" anchor="ctr"/>
                </a:tc>
                <a:tc>
                  <a:txBody>
                    <a:bodyPr/>
                    <a:lstStyle/>
                    <a:p>
                      <a:pPr marL="457200" indent="-457200" algn="l">
                        <a:lnSpc>
                          <a:spcPct val="100000"/>
                        </a:lnSpc>
                        <a:spcAft>
                          <a:spcPts val="0"/>
                        </a:spcAft>
                      </a:pPr>
                      <a:r>
                        <a:rPr lang="en-ZA" sz="1600" b="1" dirty="0">
                          <a:effectLst/>
                          <a:latin typeface="Arial Narrow" panose="020B0606020202030204" pitchFamily="34" charset="0"/>
                          <a:cs typeface="Aharoni" panose="02010803020104030203" pitchFamily="2" charset="-79"/>
                        </a:rPr>
                        <a:t>1 881 530</a:t>
                      </a:r>
                      <a:endParaRPr lang="en-GB" sz="1600" b="1" dirty="0">
                        <a:effectLst/>
                        <a:latin typeface="Arial Narrow" panose="020B0606020202030204" pitchFamily="34" charset="0"/>
                        <a:ea typeface="Calibri"/>
                        <a:cs typeface="Aharoni" panose="02010803020104030203" pitchFamily="2" charset="-79"/>
                      </a:endParaRPr>
                    </a:p>
                  </a:txBody>
                  <a:tcPr marL="18903" marR="18903" marT="0" marB="0" anchor="ctr"/>
                </a:tc>
                <a:tc>
                  <a:txBody>
                    <a:bodyPr/>
                    <a:lstStyle/>
                    <a:p>
                      <a:pPr marL="457200" indent="-457200" algn="l">
                        <a:lnSpc>
                          <a:spcPct val="100000"/>
                        </a:lnSpc>
                        <a:spcAft>
                          <a:spcPts val="0"/>
                        </a:spcAft>
                      </a:pPr>
                      <a:r>
                        <a:rPr lang="en-ZA" sz="1600" b="1" dirty="0">
                          <a:effectLst/>
                          <a:latin typeface="Arial Narrow" panose="020B0606020202030204" pitchFamily="34" charset="0"/>
                          <a:cs typeface="Aharoni" panose="02010803020104030203" pitchFamily="2" charset="-79"/>
                        </a:rPr>
                        <a:t>1 563 340</a:t>
                      </a:r>
                      <a:endParaRPr lang="en-GB" sz="1600" b="1" dirty="0">
                        <a:effectLst/>
                        <a:latin typeface="Arial Narrow" panose="020B0606020202030204" pitchFamily="34" charset="0"/>
                        <a:ea typeface="Calibri"/>
                        <a:cs typeface="Aharoni" panose="02010803020104030203" pitchFamily="2" charset="-79"/>
                      </a:endParaRPr>
                    </a:p>
                  </a:txBody>
                  <a:tcPr marL="18903" marR="18903" marT="0" marB="0" anchor="ctr"/>
                </a:tc>
                <a:tc>
                  <a:txBody>
                    <a:bodyPr/>
                    <a:lstStyle/>
                    <a:p>
                      <a:pPr marL="457200" algn="l">
                        <a:lnSpc>
                          <a:spcPct val="100000"/>
                        </a:lnSpc>
                        <a:spcAft>
                          <a:spcPts val="0"/>
                        </a:spcAft>
                      </a:pPr>
                      <a:r>
                        <a:rPr lang="en-ZA" sz="1600" b="1">
                          <a:effectLst/>
                          <a:latin typeface="Arial Narrow" panose="020B0606020202030204" pitchFamily="34" charset="0"/>
                          <a:cs typeface="Aharoni" panose="02010803020104030203" pitchFamily="2" charset="-79"/>
                        </a:rPr>
                        <a:t>1 054 595</a:t>
                      </a:r>
                      <a:endParaRPr lang="en-GB" sz="1600" b="1">
                        <a:effectLst/>
                        <a:latin typeface="Arial Narrow" panose="020B0606020202030204" pitchFamily="34" charset="0"/>
                        <a:ea typeface="Calibri"/>
                        <a:cs typeface="Aharoni" panose="02010803020104030203" pitchFamily="2" charset="-79"/>
                      </a:endParaRPr>
                    </a:p>
                  </a:txBody>
                  <a:tcPr marL="18903" marR="18903" marT="0" marB="0" anchor="ctr"/>
                </a:tc>
                <a:tc>
                  <a:txBody>
                    <a:bodyPr/>
                    <a:lstStyle/>
                    <a:p>
                      <a:pPr marL="457200" algn="l">
                        <a:lnSpc>
                          <a:spcPct val="100000"/>
                        </a:lnSpc>
                        <a:spcAft>
                          <a:spcPts val="0"/>
                        </a:spcAft>
                      </a:pPr>
                      <a:r>
                        <a:rPr lang="en-ZA" sz="1600" b="1" dirty="0">
                          <a:effectLst/>
                          <a:latin typeface="Arial Narrow" panose="020B0606020202030204" pitchFamily="34" charset="0"/>
                          <a:cs typeface="Aharoni" panose="02010803020104030203" pitchFamily="2" charset="-79"/>
                        </a:rPr>
                        <a:t>1 093 438</a:t>
                      </a:r>
                      <a:endParaRPr lang="en-GB" sz="1600" b="1" dirty="0">
                        <a:effectLst/>
                        <a:latin typeface="Arial Narrow" panose="020B0606020202030204" pitchFamily="34" charset="0"/>
                        <a:ea typeface="Calibri"/>
                        <a:cs typeface="Aharoni" panose="02010803020104030203" pitchFamily="2" charset="-79"/>
                      </a:endParaRPr>
                    </a:p>
                  </a:txBody>
                  <a:tcPr marL="18903" marR="18903" marT="0" marB="0" anchor="ctr"/>
                </a:tc>
                <a:tc>
                  <a:txBody>
                    <a:bodyPr/>
                    <a:lstStyle/>
                    <a:p>
                      <a:pPr marL="457200" algn="l">
                        <a:lnSpc>
                          <a:spcPct val="100000"/>
                        </a:lnSpc>
                        <a:spcAft>
                          <a:spcPts val="0"/>
                        </a:spcAft>
                      </a:pPr>
                      <a:r>
                        <a:rPr lang="en-ZA" sz="1600" b="1" dirty="0">
                          <a:effectLst/>
                          <a:latin typeface="Arial Narrow" panose="020B0606020202030204" pitchFamily="34" charset="0"/>
                          <a:cs typeface="Aharoni" panose="02010803020104030203" pitchFamily="2" charset="-79"/>
                        </a:rPr>
                        <a:t>254 370</a:t>
                      </a:r>
                      <a:endParaRPr lang="en-GB" sz="1600" b="1" dirty="0">
                        <a:effectLst/>
                        <a:latin typeface="Arial Narrow" panose="020B0606020202030204" pitchFamily="34" charset="0"/>
                        <a:ea typeface="Calibri"/>
                        <a:cs typeface="Aharoni" panose="02010803020104030203" pitchFamily="2" charset="-79"/>
                      </a:endParaRPr>
                    </a:p>
                  </a:txBody>
                  <a:tcPr marL="18903" marR="18903" marT="0" marB="0" anchor="ctr"/>
                </a:tc>
                <a:tc>
                  <a:txBody>
                    <a:bodyPr/>
                    <a:lstStyle/>
                    <a:p>
                      <a:pPr marL="457200" algn="l">
                        <a:lnSpc>
                          <a:spcPct val="100000"/>
                        </a:lnSpc>
                        <a:spcAft>
                          <a:spcPts val="0"/>
                        </a:spcAft>
                      </a:pPr>
                      <a:r>
                        <a:rPr lang="en-ZA" sz="1600" b="1" dirty="0">
                          <a:effectLst/>
                          <a:latin typeface="Arial Narrow" panose="020B0606020202030204" pitchFamily="34" charset="0"/>
                          <a:cs typeface="Aharoni" panose="02010803020104030203" pitchFamily="2" charset="-79"/>
                        </a:rPr>
                        <a:t>69.94%</a:t>
                      </a:r>
                      <a:endParaRPr lang="en-GB" sz="1600" b="1" dirty="0">
                        <a:effectLst/>
                        <a:latin typeface="Arial Narrow" panose="020B0606020202030204" pitchFamily="34" charset="0"/>
                        <a:ea typeface="Calibri"/>
                        <a:cs typeface="Aharoni" panose="02010803020104030203" pitchFamily="2" charset="-79"/>
                      </a:endParaRPr>
                    </a:p>
                  </a:txBody>
                  <a:tcPr marL="18903" marR="18903" marT="0" marB="0" anchor="ctr"/>
                </a:tc>
                <a:extLst>
                  <a:ext uri="{0D108BD9-81ED-4DB2-BD59-A6C34878D82A}">
                    <a16:rowId xmlns:a16="http://schemas.microsoft.com/office/drawing/2014/main" xmlns="" val="10003"/>
                  </a:ext>
                </a:extLst>
              </a:tr>
              <a:tr h="365461">
                <a:tc>
                  <a:txBody>
                    <a:bodyPr/>
                    <a:lstStyle/>
                    <a:p>
                      <a:pPr marL="457200" indent="-457200">
                        <a:lnSpc>
                          <a:spcPct val="100000"/>
                        </a:lnSpc>
                        <a:spcAft>
                          <a:spcPts val="0"/>
                        </a:spcAft>
                      </a:pPr>
                      <a:r>
                        <a:rPr lang="en-ZA" sz="1600" b="1" dirty="0">
                          <a:effectLst/>
                          <a:latin typeface="Arial Narrow" panose="020B0606020202030204" pitchFamily="34" charset="0"/>
                          <a:cs typeface="Aharoni" panose="02010803020104030203" pitchFamily="2" charset="-79"/>
                        </a:rPr>
                        <a:t>Item 20</a:t>
                      </a:r>
                      <a:endParaRPr lang="en-GB" sz="1600" b="1" dirty="0">
                        <a:effectLst/>
                        <a:latin typeface="Arial Narrow" panose="020B0606020202030204" pitchFamily="34" charset="0"/>
                        <a:cs typeface="Aharoni" panose="02010803020104030203" pitchFamily="2" charset="-79"/>
                      </a:endParaRPr>
                    </a:p>
                    <a:p>
                      <a:pPr marL="457200" indent="-457200">
                        <a:lnSpc>
                          <a:spcPct val="100000"/>
                        </a:lnSpc>
                        <a:spcAft>
                          <a:spcPts val="0"/>
                        </a:spcAft>
                      </a:pPr>
                      <a:r>
                        <a:rPr lang="en-ZA" sz="1600" b="1" dirty="0">
                          <a:effectLst/>
                          <a:latin typeface="Arial Narrow" panose="020B0606020202030204" pitchFamily="34" charset="0"/>
                          <a:cs typeface="Aharoni" panose="02010803020104030203" pitchFamily="2" charset="-79"/>
                        </a:rPr>
                        <a:t>Inventory</a:t>
                      </a:r>
                      <a:endParaRPr lang="en-GB" sz="1600" b="1" dirty="0">
                        <a:effectLst/>
                        <a:latin typeface="Arial Narrow" panose="020B0606020202030204" pitchFamily="34" charset="0"/>
                        <a:ea typeface="Calibri"/>
                        <a:cs typeface="Aharoni" panose="02010803020104030203" pitchFamily="2" charset="-79"/>
                      </a:endParaRPr>
                    </a:p>
                  </a:txBody>
                  <a:tcPr marL="18903" marR="18903" marT="0" marB="0" anchor="ctr"/>
                </a:tc>
                <a:tc>
                  <a:txBody>
                    <a:bodyPr/>
                    <a:lstStyle/>
                    <a:p>
                      <a:pPr marL="457200" indent="-457200" algn="l">
                        <a:lnSpc>
                          <a:spcPct val="100000"/>
                        </a:lnSpc>
                        <a:spcAft>
                          <a:spcPts val="0"/>
                        </a:spcAft>
                      </a:pPr>
                      <a:r>
                        <a:rPr lang="en-ZA" sz="1600" b="1" dirty="0">
                          <a:effectLst/>
                          <a:latin typeface="Arial Narrow" panose="020B0606020202030204" pitchFamily="34" charset="0"/>
                          <a:cs typeface="Aharoni" panose="02010803020104030203" pitchFamily="2" charset="-79"/>
                        </a:rPr>
                        <a:t>277 884</a:t>
                      </a:r>
                      <a:endParaRPr lang="en-GB" sz="1600" b="1" dirty="0">
                        <a:effectLst/>
                        <a:latin typeface="Arial Narrow" panose="020B0606020202030204" pitchFamily="34" charset="0"/>
                        <a:ea typeface="Calibri"/>
                        <a:cs typeface="Aharoni" panose="02010803020104030203" pitchFamily="2" charset="-79"/>
                      </a:endParaRPr>
                    </a:p>
                  </a:txBody>
                  <a:tcPr marL="18903" marR="18903" marT="0" marB="0" anchor="ctr"/>
                </a:tc>
                <a:tc>
                  <a:txBody>
                    <a:bodyPr/>
                    <a:lstStyle/>
                    <a:p>
                      <a:pPr marL="457200" indent="-457200" algn="l">
                        <a:lnSpc>
                          <a:spcPct val="100000"/>
                        </a:lnSpc>
                        <a:spcAft>
                          <a:spcPts val="0"/>
                        </a:spcAft>
                      </a:pPr>
                      <a:r>
                        <a:rPr lang="en-ZA" sz="1600" b="1" dirty="0">
                          <a:effectLst/>
                          <a:latin typeface="Arial Narrow" panose="020B0606020202030204" pitchFamily="34" charset="0"/>
                          <a:cs typeface="Aharoni" panose="02010803020104030203" pitchFamily="2" charset="-79"/>
                        </a:rPr>
                        <a:t>68 009</a:t>
                      </a:r>
                      <a:endParaRPr lang="en-GB" sz="1600" b="1" dirty="0">
                        <a:effectLst/>
                        <a:latin typeface="Arial Narrow" panose="020B0606020202030204" pitchFamily="34" charset="0"/>
                        <a:ea typeface="Calibri"/>
                        <a:cs typeface="Aharoni" panose="02010803020104030203" pitchFamily="2" charset="-79"/>
                      </a:endParaRPr>
                    </a:p>
                  </a:txBody>
                  <a:tcPr marL="18903" marR="18903" marT="0" marB="0" anchor="ctr"/>
                </a:tc>
                <a:tc>
                  <a:txBody>
                    <a:bodyPr/>
                    <a:lstStyle/>
                    <a:p>
                      <a:pPr marL="457200" algn="l">
                        <a:lnSpc>
                          <a:spcPct val="100000"/>
                        </a:lnSpc>
                        <a:spcAft>
                          <a:spcPts val="0"/>
                        </a:spcAft>
                      </a:pPr>
                      <a:r>
                        <a:rPr lang="en-ZA" sz="1600" b="1" dirty="0">
                          <a:effectLst/>
                          <a:latin typeface="Arial Narrow" panose="020B0606020202030204" pitchFamily="34" charset="0"/>
                          <a:cs typeface="Aharoni" panose="02010803020104030203" pitchFamily="2" charset="-79"/>
                        </a:rPr>
                        <a:t>47 942</a:t>
                      </a:r>
                      <a:endParaRPr lang="en-GB" sz="1600" b="1" dirty="0">
                        <a:effectLst/>
                        <a:latin typeface="Arial Narrow" panose="020B0606020202030204" pitchFamily="34" charset="0"/>
                        <a:ea typeface="Calibri"/>
                        <a:cs typeface="Aharoni" panose="02010803020104030203" pitchFamily="2" charset="-79"/>
                      </a:endParaRPr>
                    </a:p>
                  </a:txBody>
                  <a:tcPr marL="18903" marR="18903" marT="0" marB="0" anchor="ctr"/>
                </a:tc>
                <a:tc>
                  <a:txBody>
                    <a:bodyPr/>
                    <a:lstStyle/>
                    <a:p>
                      <a:pPr marL="457200" algn="l">
                        <a:lnSpc>
                          <a:spcPct val="100000"/>
                        </a:lnSpc>
                        <a:spcAft>
                          <a:spcPts val="0"/>
                        </a:spcAft>
                      </a:pPr>
                      <a:r>
                        <a:rPr lang="en-ZA" sz="1600" b="1">
                          <a:effectLst/>
                          <a:latin typeface="Arial Narrow" panose="020B0606020202030204" pitchFamily="34" charset="0"/>
                          <a:cs typeface="Aharoni" panose="02010803020104030203" pitchFamily="2" charset="-79"/>
                        </a:rPr>
                        <a:t>42 365</a:t>
                      </a:r>
                      <a:endParaRPr lang="en-GB" sz="1600" b="1">
                        <a:effectLst/>
                        <a:latin typeface="Arial Narrow" panose="020B0606020202030204" pitchFamily="34" charset="0"/>
                        <a:ea typeface="Calibri"/>
                        <a:cs typeface="Aharoni" panose="02010803020104030203" pitchFamily="2" charset="-79"/>
                      </a:endParaRPr>
                    </a:p>
                  </a:txBody>
                  <a:tcPr marL="18903" marR="18903" marT="0" marB="0" anchor="ctr"/>
                </a:tc>
                <a:tc>
                  <a:txBody>
                    <a:bodyPr/>
                    <a:lstStyle/>
                    <a:p>
                      <a:pPr marL="457200" algn="l">
                        <a:lnSpc>
                          <a:spcPct val="100000"/>
                        </a:lnSpc>
                        <a:spcAft>
                          <a:spcPts val="0"/>
                        </a:spcAft>
                      </a:pPr>
                      <a:r>
                        <a:rPr lang="en-ZA" sz="1600" b="1" dirty="0">
                          <a:effectLst/>
                          <a:latin typeface="Arial Narrow" panose="020B0606020202030204" pitchFamily="34" charset="0"/>
                          <a:cs typeface="Aharoni" panose="02010803020104030203" pitchFamily="2" charset="-79"/>
                        </a:rPr>
                        <a:t>20 066</a:t>
                      </a:r>
                      <a:endParaRPr lang="en-GB" sz="1600" b="1" dirty="0">
                        <a:effectLst/>
                        <a:latin typeface="Arial Narrow" panose="020B0606020202030204" pitchFamily="34" charset="0"/>
                        <a:ea typeface="Calibri"/>
                        <a:cs typeface="Aharoni" panose="02010803020104030203" pitchFamily="2" charset="-79"/>
                      </a:endParaRPr>
                    </a:p>
                  </a:txBody>
                  <a:tcPr marL="18903" marR="18903" marT="0" marB="0" anchor="ctr"/>
                </a:tc>
                <a:tc>
                  <a:txBody>
                    <a:bodyPr/>
                    <a:lstStyle/>
                    <a:p>
                      <a:pPr marL="457200" algn="l">
                        <a:lnSpc>
                          <a:spcPct val="100000"/>
                        </a:lnSpc>
                        <a:spcAft>
                          <a:spcPts val="0"/>
                        </a:spcAft>
                      </a:pPr>
                      <a:r>
                        <a:rPr lang="en-ZA" sz="1600" b="1" dirty="0">
                          <a:effectLst/>
                          <a:latin typeface="Arial Narrow" panose="020B0606020202030204" pitchFamily="34" charset="0"/>
                          <a:cs typeface="Aharoni" panose="02010803020104030203" pitchFamily="2" charset="-79"/>
                        </a:rPr>
                        <a:t>62.30%</a:t>
                      </a:r>
                      <a:endParaRPr lang="en-GB" sz="1600" b="1" dirty="0">
                        <a:effectLst/>
                        <a:latin typeface="Arial Narrow" panose="020B0606020202030204" pitchFamily="34" charset="0"/>
                        <a:ea typeface="Calibri"/>
                        <a:cs typeface="Aharoni" panose="02010803020104030203" pitchFamily="2" charset="-79"/>
                      </a:endParaRPr>
                    </a:p>
                  </a:txBody>
                  <a:tcPr marL="18903" marR="18903" marT="0" marB="0" anchor="ctr"/>
                </a:tc>
                <a:extLst>
                  <a:ext uri="{0D108BD9-81ED-4DB2-BD59-A6C34878D82A}">
                    <a16:rowId xmlns:a16="http://schemas.microsoft.com/office/drawing/2014/main" xmlns="" val="10004"/>
                  </a:ext>
                </a:extLst>
              </a:tr>
              <a:tr h="365461">
                <a:tc>
                  <a:txBody>
                    <a:bodyPr/>
                    <a:lstStyle/>
                    <a:p>
                      <a:pPr marL="457200" indent="-457200">
                        <a:lnSpc>
                          <a:spcPct val="100000"/>
                        </a:lnSpc>
                        <a:spcAft>
                          <a:spcPts val="0"/>
                        </a:spcAft>
                      </a:pPr>
                      <a:r>
                        <a:rPr lang="en-ZA" sz="1600" b="1" dirty="0">
                          <a:effectLst/>
                          <a:latin typeface="Arial Narrow" panose="020B0606020202030204" pitchFamily="34" charset="0"/>
                          <a:cs typeface="Aharoni" panose="02010803020104030203" pitchFamily="2" charset="-79"/>
                        </a:rPr>
                        <a:t>Item 25</a:t>
                      </a:r>
                      <a:endParaRPr lang="en-GB" sz="1600" b="1" dirty="0">
                        <a:effectLst/>
                        <a:latin typeface="Arial Narrow" panose="020B0606020202030204" pitchFamily="34" charset="0"/>
                        <a:cs typeface="Aharoni" panose="02010803020104030203" pitchFamily="2" charset="-79"/>
                      </a:endParaRPr>
                    </a:p>
                    <a:p>
                      <a:pPr marL="457200" indent="-457200">
                        <a:lnSpc>
                          <a:spcPct val="100000"/>
                        </a:lnSpc>
                        <a:spcAft>
                          <a:spcPts val="0"/>
                        </a:spcAft>
                      </a:pPr>
                      <a:r>
                        <a:rPr lang="en-ZA" sz="1600" b="1" dirty="0">
                          <a:effectLst/>
                          <a:latin typeface="Arial Narrow" panose="020B0606020202030204" pitchFamily="34" charset="0"/>
                          <a:cs typeface="Aharoni" panose="02010803020104030203" pitchFamily="2" charset="-79"/>
                        </a:rPr>
                        <a:t>Minor Assets</a:t>
                      </a:r>
                      <a:endParaRPr lang="en-GB" sz="1600" b="1" dirty="0">
                        <a:effectLst/>
                        <a:latin typeface="Arial Narrow" panose="020B0606020202030204" pitchFamily="34" charset="0"/>
                        <a:ea typeface="Calibri"/>
                        <a:cs typeface="Aharoni" panose="02010803020104030203" pitchFamily="2" charset="-79"/>
                      </a:endParaRPr>
                    </a:p>
                  </a:txBody>
                  <a:tcPr marL="18903" marR="18903" marT="0" marB="0" anchor="ctr"/>
                </a:tc>
                <a:tc>
                  <a:txBody>
                    <a:bodyPr/>
                    <a:lstStyle/>
                    <a:p>
                      <a:pPr marL="457200" indent="-457200" algn="l">
                        <a:lnSpc>
                          <a:spcPct val="100000"/>
                        </a:lnSpc>
                        <a:spcAft>
                          <a:spcPts val="0"/>
                        </a:spcAft>
                      </a:pPr>
                      <a:r>
                        <a:rPr lang="en-ZA" sz="1600" b="1" dirty="0">
                          <a:effectLst/>
                          <a:latin typeface="Arial Narrow" panose="020B0606020202030204" pitchFamily="34" charset="0"/>
                          <a:cs typeface="Aharoni" panose="02010803020104030203" pitchFamily="2" charset="-79"/>
                        </a:rPr>
                        <a:t>30 123</a:t>
                      </a:r>
                      <a:endParaRPr lang="en-GB" sz="1600" b="1" dirty="0">
                        <a:effectLst/>
                        <a:latin typeface="Arial Narrow" panose="020B0606020202030204" pitchFamily="34" charset="0"/>
                        <a:ea typeface="Calibri"/>
                        <a:cs typeface="Aharoni" panose="02010803020104030203" pitchFamily="2" charset="-79"/>
                      </a:endParaRPr>
                    </a:p>
                  </a:txBody>
                  <a:tcPr marL="18903" marR="18903" marT="0" marB="0" anchor="ctr"/>
                </a:tc>
                <a:tc>
                  <a:txBody>
                    <a:bodyPr/>
                    <a:lstStyle/>
                    <a:p>
                      <a:pPr marL="457200" indent="-457200" algn="l">
                        <a:lnSpc>
                          <a:spcPct val="100000"/>
                        </a:lnSpc>
                        <a:spcAft>
                          <a:spcPts val="0"/>
                        </a:spcAft>
                      </a:pPr>
                      <a:r>
                        <a:rPr lang="en-ZA" sz="1600" b="1" dirty="0">
                          <a:effectLst/>
                          <a:latin typeface="Arial Narrow" panose="020B0606020202030204" pitchFamily="34" charset="0"/>
                          <a:cs typeface="Aharoni" panose="02010803020104030203" pitchFamily="2" charset="-79"/>
                        </a:rPr>
                        <a:t>2 801</a:t>
                      </a:r>
                      <a:endParaRPr lang="en-GB" sz="1600" b="1" dirty="0">
                        <a:effectLst/>
                        <a:latin typeface="Arial Narrow" panose="020B0606020202030204" pitchFamily="34" charset="0"/>
                        <a:ea typeface="Calibri"/>
                        <a:cs typeface="Aharoni" panose="02010803020104030203" pitchFamily="2" charset="-79"/>
                      </a:endParaRPr>
                    </a:p>
                  </a:txBody>
                  <a:tcPr marL="18903" marR="18903" marT="0" marB="0" anchor="ctr"/>
                </a:tc>
                <a:tc>
                  <a:txBody>
                    <a:bodyPr/>
                    <a:lstStyle/>
                    <a:p>
                      <a:pPr marL="457200" algn="l">
                        <a:lnSpc>
                          <a:spcPct val="100000"/>
                        </a:lnSpc>
                        <a:spcAft>
                          <a:spcPts val="0"/>
                        </a:spcAft>
                      </a:pPr>
                      <a:r>
                        <a:rPr lang="en-ZA" sz="1600" b="1">
                          <a:effectLst/>
                          <a:latin typeface="Arial Narrow" panose="020B0606020202030204" pitchFamily="34" charset="0"/>
                          <a:cs typeface="Aharoni" panose="02010803020104030203" pitchFamily="2" charset="-79"/>
                        </a:rPr>
                        <a:t>798</a:t>
                      </a:r>
                      <a:endParaRPr lang="en-GB" sz="1600" b="1">
                        <a:effectLst/>
                        <a:latin typeface="Arial Narrow" panose="020B0606020202030204" pitchFamily="34" charset="0"/>
                        <a:ea typeface="Calibri"/>
                        <a:cs typeface="Aharoni" panose="02010803020104030203" pitchFamily="2" charset="-79"/>
                      </a:endParaRPr>
                    </a:p>
                  </a:txBody>
                  <a:tcPr marL="18903" marR="18903" marT="0" marB="0" anchor="ctr"/>
                </a:tc>
                <a:tc>
                  <a:txBody>
                    <a:bodyPr/>
                    <a:lstStyle/>
                    <a:p>
                      <a:pPr marL="457200" algn="l">
                        <a:lnSpc>
                          <a:spcPct val="100000"/>
                        </a:lnSpc>
                        <a:spcAft>
                          <a:spcPts val="0"/>
                        </a:spcAft>
                      </a:pPr>
                      <a:r>
                        <a:rPr lang="en-ZA" sz="1600" b="1" dirty="0">
                          <a:effectLst/>
                          <a:latin typeface="Arial Narrow" panose="020B0606020202030204" pitchFamily="34" charset="0"/>
                          <a:cs typeface="Aharoni" panose="02010803020104030203" pitchFamily="2" charset="-79"/>
                        </a:rPr>
                        <a:t>798</a:t>
                      </a:r>
                      <a:endParaRPr lang="en-GB" sz="1600" b="1" dirty="0">
                        <a:effectLst/>
                        <a:latin typeface="Arial Narrow" panose="020B0606020202030204" pitchFamily="34" charset="0"/>
                        <a:ea typeface="Calibri"/>
                        <a:cs typeface="Aharoni" panose="02010803020104030203" pitchFamily="2" charset="-79"/>
                      </a:endParaRPr>
                    </a:p>
                  </a:txBody>
                  <a:tcPr marL="18903" marR="18903" marT="0" marB="0" anchor="ctr"/>
                </a:tc>
                <a:tc>
                  <a:txBody>
                    <a:bodyPr/>
                    <a:lstStyle/>
                    <a:p>
                      <a:pPr marL="457200" algn="l">
                        <a:lnSpc>
                          <a:spcPct val="100000"/>
                        </a:lnSpc>
                        <a:spcAft>
                          <a:spcPts val="0"/>
                        </a:spcAft>
                      </a:pPr>
                      <a:r>
                        <a:rPr lang="en-ZA" sz="1600" b="1" dirty="0">
                          <a:effectLst/>
                          <a:latin typeface="Arial Narrow" panose="020B0606020202030204" pitchFamily="34" charset="0"/>
                          <a:cs typeface="Aharoni" panose="02010803020104030203" pitchFamily="2" charset="-79"/>
                        </a:rPr>
                        <a:t>2003</a:t>
                      </a:r>
                      <a:endParaRPr lang="en-GB" sz="1600" b="1" dirty="0">
                        <a:effectLst/>
                        <a:latin typeface="Arial Narrow" panose="020B0606020202030204" pitchFamily="34" charset="0"/>
                        <a:ea typeface="Calibri"/>
                        <a:cs typeface="Aharoni" panose="02010803020104030203" pitchFamily="2" charset="-79"/>
                      </a:endParaRPr>
                    </a:p>
                  </a:txBody>
                  <a:tcPr marL="18903" marR="18903" marT="0" marB="0" anchor="ctr"/>
                </a:tc>
                <a:tc>
                  <a:txBody>
                    <a:bodyPr/>
                    <a:lstStyle/>
                    <a:p>
                      <a:pPr marL="457200" algn="l">
                        <a:lnSpc>
                          <a:spcPct val="100000"/>
                        </a:lnSpc>
                        <a:spcAft>
                          <a:spcPts val="0"/>
                        </a:spcAft>
                      </a:pPr>
                      <a:r>
                        <a:rPr lang="en-ZA" sz="1600" b="1" dirty="0">
                          <a:effectLst/>
                          <a:latin typeface="Arial Narrow" panose="020B0606020202030204" pitchFamily="34" charset="0"/>
                          <a:cs typeface="Aharoni" panose="02010803020104030203" pitchFamily="2" charset="-79"/>
                        </a:rPr>
                        <a:t>28.49%</a:t>
                      </a:r>
                      <a:endParaRPr lang="en-GB" sz="1600" b="1" dirty="0">
                        <a:effectLst/>
                        <a:latin typeface="Arial Narrow" panose="020B0606020202030204" pitchFamily="34" charset="0"/>
                        <a:ea typeface="Calibri"/>
                        <a:cs typeface="Aharoni" panose="02010803020104030203" pitchFamily="2" charset="-79"/>
                      </a:endParaRPr>
                    </a:p>
                  </a:txBody>
                  <a:tcPr marL="18903" marR="18903" marT="0" marB="0" anchor="ctr"/>
                </a:tc>
                <a:extLst>
                  <a:ext uri="{0D108BD9-81ED-4DB2-BD59-A6C34878D82A}">
                    <a16:rowId xmlns:a16="http://schemas.microsoft.com/office/drawing/2014/main" xmlns="" val="10005"/>
                  </a:ext>
                </a:extLst>
              </a:tr>
              <a:tr h="365461">
                <a:tc>
                  <a:txBody>
                    <a:bodyPr/>
                    <a:lstStyle/>
                    <a:p>
                      <a:pPr marL="457200" indent="-457200">
                        <a:lnSpc>
                          <a:spcPct val="100000"/>
                        </a:lnSpc>
                        <a:spcAft>
                          <a:spcPts val="0"/>
                        </a:spcAft>
                      </a:pPr>
                      <a:r>
                        <a:rPr lang="en-ZA" sz="1600" b="1" dirty="0">
                          <a:effectLst/>
                          <a:latin typeface="Arial Narrow" panose="020B0606020202030204" pitchFamily="34" charset="0"/>
                          <a:cs typeface="Aharoni" panose="02010803020104030203" pitchFamily="2" charset="-79"/>
                        </a:rPr>
                        <a:t>Item 35</a:t>
                      </a:r>
                      <a:endParaRPr lang="en-GB" sz="1600" b="1" dirty="0">
                        <a:effectLst/>
                        <a:latin typeface="Arial Narrow" panose="020B0606020202030204" pitchFamily="34" charset="0"/>
                        <a:cs typeface="Aharoni" panose="02010803020104030203" pitchFamily="2" charset="-79"/>
                      </a:endParaRPr>
                    </a:p>
                    <a:p>
                      <a:pPr marL="457200" indent="-457200">
                        <a:lnSpc>
                          <a:spcPct val="100000"/>
                        </a:lnSpc>
                        <a:spcAft>
                          <a:spcPts val="0"/>
                        </a:spcAft>
                      </a:pPr>
                      <a:r>
                        <a:rPr lang="en-ZA" sz="1600" b="1" dirty="0">
                          <a:effectLst/>
                          <a:latin typeface="Arial Narrow" panose="020B0606020202030204" pitchFamily="34" charset="0"/>
                          <a:cs typeface="Aharoni" panose="02010803020104030203" pitchFamily="2" charset="-79"/>
                        </a:rPr>
                        <a:t>Services</a:t>
                      </a:r>
                      <a:endParaRPr lang="en-GB" sz="1600" b="1" dirty="0">
                        <a:effectLst/>
                        <a:latin typeface="Arial Narrow" panose="020B0606020202030204" pitchFamily="34" charset="0"/>
                        <a:ea typeface="Calibri"/>
                        <a:cs typeface="Aharoni" panose="02010803020104030203" pitchFamily="2" charset="-79"/>
                      </a:endParaRPr>
                    </a:p>
                  </a:txBody>
                  <a:tcPr marL="18903" marR="18903" marT="0" marB="0" anchor="ctr"/>
                </a:tc>
                <a:tc>
                  <a:txBody>
                    <a:bodyPr/>
                    <a:lstStyle/>
                    <a:p>
                      <a:pPr marL="457200" indent="-457200" algn="l">
                        <a:lnSpc>
                          <a:spcPct val="100000"/>
                        </a:lnSpc>
                        <a:spcAft>
                          <a:spcPts val="0"/>
                        </a:spcAft>
                      </a:pPr>
                      <a:r>
                        <a:rPr lang="en-ZA" sz="1600" b="1" dirty="0">
                          <a:effectLst/>
                          <a:latin typeface="Arial Narrow" panose="020B0606020202030204" pitchFamily="34" charset="0"/>
                          <a:cs typeface="Aharoni" panose="02010803020104030203" pitchFamily="2" charset="-79"/>
                        </a:rPr>
                        <a:t>4 267 635</a:t>
                      </a:r>
                      <a:endParaRPr lang="en-GB" sz="1600" b="1" dirty="0">
                        <a:effectLst/>
                        <a:latin typeface="Arial Narrow" panose="020B0606020202030204" pitchFamily="34" charset="0"/>
                        <a:ea typeface="Calibri"/>
                        <a:cs typeface="Aharoni" panose="02010803020104030203" pitchFamily="2" charset="-79"/>
                      </a:endParaRPr>
                    </a:p>
                  </a:txBody>
                  <a:tcPr marL="18903" marR="18903" marT="0" marB="0" anchor="ctr"/>
                </a:tc>
                <a:tc>
                  <a:txBody>
                    <a:bodyPr/>
                    <a:lstStyle/>
                    <a:p>
                      <a:pPr marL="457200" indent="-457200" algn="l">
                        <a:lnSpc>
                          <a:spcPct val="100000"/>
                        </a:lnSpc>
                        <a:spcAft>
                          <a:spcPts val="0"/>
                        </a:spcAft>
                      </a:pPr>
                      <a:r>
                        <a:rPr lang="en-ZA" sz="1600" b="1" dirty="0">
                          <a:effectLst/>
                          <a:latin typeface="Arial Narrow" panose="020B0606020202030204" pitchFamily="34" charset="0"/>
                          <a:cs typeface="Aharoni" panose="02010803020104030203" pitchFamily="2" charset="-79"/>
                        </a:rPr>
                        <a:t>347 174</a:t>
                      </a:r>
                      <a:endParaRPr lang="en-GB" sz="1600" b="1" dirty="0">
                        <a:effectLst/>
                        <a:latin typeface="Arial Narrow" panose="020B0606020202030204" pitchFamily="34" charset="0"/>
                        <a:ea typeface="Calibri"/>
                        <a:cs typeface="Aharoni" panose="02010803020104030203" pitchFamily="2" charset="-79"/>
                      </a:endParaRPr>
                    </a:p>
                  </a:txBody>
                  <a:tcPr marL="18903" marR="18903" marT="0" marB="0" anchor="ctr"/>
                </a:tc>
                <a:tc>
                  <a:txBody>
                    <a:bodyPr/>
                    <a:lstStyle/>
                    <a:p>
                      <a:pPr marL="457200" algn="l">
                        <a:lnSpc>
                          <a:spcPct val="100000"/>
                        </a:lnSpc>
                        <a:spcAft>
                          <a:spcPts val="0"/>
                        </a:spcAft>
                      </a:pPr>
                      <a:r>
                        <a:rPr lang="en-ZA" sz="1600" b="1">
                          <a:effectLst/>
                          <a:latin typeface="Arial Narrow" panose="020B0606020202030204" pitchFamily="34" charset="0"/>
                          <a:cs typeface="Aharoni" panose="02010803020104030203" pitchFamily="2" charset="-79"/>
                        </a:rPr>
                        <a:t>321 103</a:t>
                      </a:r>
                      <a:endParaRPr lang="en-GB" sz="1600" b="1">
                        <a:effectLst/>
                        <a:latin typeface="Arial Narrow" panose="020B0606020202030204" pitchFamily="34" charset="0"/>
                        <a:ea typeface="Calibri"/>
                        <a:cs typeface="Aharoni" panose="02010803020104030203" pitchFamily="2" charset="-79"/>
                      </a:endParaRPr>
                    </a:p>
                  </a:txBody>
                  <a:tcPr marL="18903" marR="18903" marT="0" marB="0" anchor="ctr"/>
                </a:tc>
                <a:tc>
                  <a:txBody>
                    <a:bodyPr/>
                    <a:lstStyle/>
                    <a:p>
                      <a:pPr marL="457200" algn="l">
                        <a:lnSpc>
                          <a:spcPct val="100000"/>
                        </a:lnSpc>
                        <a:spcAft>
                          <a:spcPts val="0"/>
                        </a:spcAft>
                      </a:pPr>
                      <a:r>
                        <a:rPr lang="en-ZA" sz="1600" b="1">
                          <a:effectLst/>
                          <a:latin typeface="Arial Narrow" panose="020B0606020202030204" pitchFamily="34" charset="0"/>
                          <a:cs typeface="Aharoni" panose="02010803020104030203" pitchFamily="2" charset="-79"/>
                        </a:rPr>
                        <a:t>303 332</a:t>
                      </a:r>
                      <a:endParaRPr lang="en-GB" sz="1600" b="1">
                        <a:effectLst/>
                        <a:latin typeface="Arial Narrow" panose="020B0606020202030204" pitchFamily="34" charset="0"/>
                        <a:ea typeface="Calibri"/>
                        <a:cs typeface="Aharoni" panose="02010803020104030203" pitchFamily="2" charset="-79"/>
                      </a:endParaRPr>
                    </a:p>
                  </a:txBody>
                  <a:tcPr marL="18903" marR="18903" marT="0" marB="0" anchor="ctr"/>
                </a:tc>
                <a:tc>
                  <a:txBody>
                    <a:bodyPr/>
                    <a:lstStyle/>
                    <a:p>
                      <a:pPr marL="457200" algn="l">
                        <a:lnSpc>
                          <a:spcPct val="100000"/>
                        </a:lnSpc>
                        <a:spcAft>
                          <a:spcPts val="0"/>
                        </a:spcAft>
                      </a:pPr>
                      <a:r>
                        <a:rPr lang="en-ZA" sz="1600" b="1" dirty="0">
                          <a:effectLst/>
                          <a:latin typeface="Arial Narrow" panose="020B0606020202030204" pitchFamily="34" charset="0"/>
                          <a:cs typeface="Aharoni" panose="02010803020104030203" pitchFamily="2" charset="-79"/>
                        </a:rPr>
                        <a:t>24 121</a:t>
                      </a:r>
                      <a:endParaRPr lang="en-GB" sz="1600" b="1" dirty="0">
                        <a:effectLst/>
                        <a:latin typeface="Arial Narrow" panose="020B0606020202030204" pitchFamily="34" charset="0"/>
                        <a:ea typeface="Calibri"/>
                        <a:cs typeface="Aharoni" panose="02010803020104030203" pitchFamily="2" charset="-79"/>
                      </a:endParaRPr>
                    </a:p>
                  </a:txBody>
                  <a:tcPr marL="18903" marR="18903" marT="0" marB="0" anchor="ctr"/>
                </a:tc>
                <a:tc>
                  <a:txBody>
                    <a:bodyPr/>
                    <a:lstStyle/>
                    <a:p>
                      <a:pPr marL="457200" algn="l">
                        <a:lnSpc>
                          <a:spcPct val="100000"/>
                        </a:lnSpc>
                        <a:spcAft>
                          <a:spcPts val="0"/>
                        </a:spcAft>
                      </a:pPr>
                      <a:r>
                        <a:rPr lang="en-ZA" sz="1600" b="1" dirty="0">
                          <a:effectLst/>
                          <a:latin typeface="Arial Narrow" panose="020B0606020202030204" pitchFamily="34" charset="0"/>
                          <a:cs typeface="Aharoni" panose="02010803020104030203" pitchFamily="2" charset="-79"/>
                        </a:rPr>
                        <a:t>87.37%</a:t>
                      </a:r>
                      <a:endParaRPr lang="en-GB" sz="1600" b="1" dirty="0">
                        <a:effectLst/>
                        <a:latin typeface="Arial Narrow" panose="020B0606020202030204" pitchFamily="34" charset="0"/>
                        <a:ea typeface="Calibri"/>
                        <a:cs typeface="Aharoni" panose="02010803020104030203" pitchFamily="2" charset="-79"/>
                      </a:endParaRPr>
                    </a:p>
                  </a:txBody>
                  <a:tcPr marL="18903" marR="18903" marT="0" marB="0" anchor="ctr"/>
                </a:tc>
                <a:extLst>
                  <a:ext uri="{0D108BD9-81ED-4DB2-BD59-A6C34878D82A}">
                    <a16:rowId xmlns:a16="http://schemas.microsoft.com/office/drawing/2014/main" xmlns="" val="10006"/>
                  </a:ext>
                </a:extLst>
              </a:tr>
              <a:tr h="365461">
                <a:tc>
                  <a:txBody>
                    <a:bodyPr/>
                    <a:lstStyle/>
                    <a:p>
                      <a:pPr marL="0" indent="0">
                        <a:lnSpc>
                          <a:spcPct val="100000"/>
                        </a:lnSpc>
                        <a:spcAft>
                          <a:spcPts val="0"/>
                        </a:spcAft>
                      </a:pPr>
                      <a:r>
                        <a:rPr lang="en-ZA" sz="1600" b="1" dirty="0">
                          <a:effectLst/>
                          <a:latin typeface="Arial Narrow" panose="020B0606020202030204" pitchFamily="34" charset="0"/>
                          <a:cs typeface="Aharoni" panose="02010803020104030203" pitchFamily="2" charset="-79"/>
                        </a:rPr>
                        <a:t>Item 40</a:t>
                      </a:r>
                      <a:endParaRPr lang="en-GB" sz="1600" b="1" dirty="0">
                        <a:effectLst/>
                        <a:latin typeface="Arial Narrow" panose="020B0606020202030204" pitchFamily="34" charset="0"/>
                        <a:cs typeface="Aharoni" panose="02010803020104030203" pitchFamily="2" charset="-79"/>
                      </a:endParaRPr>
                    </a:p>
                    <a:p>
                      <a:pPr marL="0" indent="0">
                        <a:lnSpc>
                          <a:spcPct val="100000"/>
                        </a:lnSpc>
                        <a:spcAft>
                          <a:spcPts val="0"/>
                        </a:spcAft>
                      </a:pPr>
                      <a:r>
                        <a:rPr lang="en-ZA" sz="1600" b="1" dirty="0">
                          <a:effectLst/>
                          <a:latin typeface="Arial Narrow" panose="020B0606020202030204" pitchFamily="34" charset="0"/>
                          <a:cs typeface="Aharoni" panose="02010803020104030203" pitchFamily="2" charset="-79"/>
                        </a:rPr>
                        <a:t>Transfer Payments</a:t>
                      </a:r>
                      <a:endParaRPr lang="en-GB" sz="1600" b="1" dirty="0">
                        <a:effectLst/>
                        <a:latin typeface="Arial Narrow" panose="020B0606020202030204" pitchFamily="34" charset="0"/>
                        <a:ea typeface="Calibri"/>
                        <a:cs typeface="Aharoni" panose="02010803020104030203" pitchFamily="2" charset="-79"/>
                      </a:endParaRPr>
                    </a:p>
                  </a:txBody>
                  <a:tcPr marL="18903" marR="18903" marT="0" marB="0" anchor="ctr"/>
                </a:tc>
                <a:tc>
                  <a:txBody>
                    <a:bodyPr/>
                    <a:lstStyle/>
                    <a:p>
                      <a:pPr marL="457200" indent="-457200" algn="l">
                        <a:lnSpc>
                          <a:spcPct val="100000"/>
                        </a:lnSpc>
                        <a:spcAft>
                          <a:spcPts val="0"/>
                        </a:spcAft>
                      </a:pPr>
                      <a:r>
                        <a:rPr lang="en-ZA" sz="1600" b="1" dirty="0">
                          <a:effectLst/>
                          <a:latin typeface="Arial Narrow" panose="020B0606020202030204" pitchFamily="34" charset="0"/>
                          <a:cs typeface="Aharoni" panose="02010803020104030203" pitchFamily="2" charset="-79"/>
                        </a:rPr>
                        <a:t>13 574</a:t>
                      </a:r>
                      <a:endParaRPr lang="en-GB" sz="1600" b="1" dirty="0">
                        <a:effectLst/>
                        <a:latin typeface="Arial Narrow" panose="020B0606020202030204" pitchFamily="34" charset="0"/>
                        <a:ea typeface="Calibri"/>
                        <a:cs typeface="Aharoni" panose="02010803020104030203" pitchFamily="2" charset="-79"/>
                      </a:endParaRPr>
                    </a:p>
                  </a:txBody>
                  <a:tcPr marL="18903" marR="18903" marT="0" marB="0" anchor="ctr"/>
                </a:tc>
                <a:tc>
                  <a:txBody>
                    <a:bodyPr/>
                    <a:lstStyle/>
                    <a:p>
                      <a:pPr marL="457200" indent="-457200" algn="l">
                        <a:lnSpc>
                          <a:spcPct val="100000"/>
                        </a:lnSpc>
                        <a:spcAft>
                          <a:spcPts val="0"/>
                        </a:spcAft>
                      </a:pPr>
                      <a:r>
                        <a:rPr lang="en-ZA" sz="1600" b="1" dirty="0">
                          <a:effectLst/>
                          <a:latin typeface="Arial Narrow" panose="020B0606020202030204" pitchFamily="34" charset="0"/>
                          <a:cs typeface="Aharoni" panose="02010803020104030203" pitchFamily="2" charset="-79"/>
                        </a:rPr>
                        <a:t>13 574</a:t>
                      </a:r>
                      <a:endParaRPr lang="en-GB" sz="1600" b="1" dirty="0">
                        <a:effectLst/>
                        <a:latin typeface="Arial Narrow" panose="020B0606020202030204" pitchFamily="34" charset="0"/>
                        <a:ea typeface="Calibri"/>
                        <a:cs typeface="Aharoni" panose="02010803020104030203" pitchFamily="2" charset="-79"/>
                      </a:endParaRPr>
                    </a:p>
                  </a:txBody>
                  <a:tcPr marL="18903" marR="18903" marT="0" marB="0" anchor="ctr"/>
                </a:tc>
                <a:tc>
                  <a:txBody>
                    <a:bodyPr/>
                    <a:lstStyle/>
                    <a:p>
                      <a:pPr marL="457200" algn="l">
                        <a:lnSpc>
                          <a:spcPct val="100000"/>
                        </a:lnSpc>
                        <a:spcAft>
                          <a:spcPts val="0"/>
                        </a:spcAft>
                      </a:pPr>
                      <a:r>
                        <a:rPr lang="en-ZA" sz="1600" b="1">
                          <a:effectLst/>
                          <a:latin typeface="Arial Narrow" panose="020B0606020202030204" pitchFamily="34" charset="0"/>
                          <a:cs typeface="Aharoni" panose="02010803020104030203" pitchFamily="2" charset="-79"/>
                        </a:rPr>
                        <a:t>0</a:t>
                      </a:r>
                      <a:endParaRPr lang="en-GB" sz="1600" b="1">
                        <a:effectLst/>
                        <a:latin typeface="Arial Narrow" panose="020B0606020202030204" pitchFamily="34" charset="0"/>
                        <a:ea typeface="Calibri"/>
                        <a:cs typeface="Aharoni" panose="02010803020104030203" pitchFamily="2" charset="-79"/>
                      </a:endParaRPr>
                    </a:p>
                  </a:txBody>
                  <a:tcPr marL="18903" marR="18903" marT="0" marB="0" anchor="ctr"/>
                </a:tc>
                <a:tc>
                  <a:txBody>
                    <a:bodyPr/>
                    <a:lstStyle/>
                    <a:p>
                      <a:pPr marL="457200" algn="l">
                        <a:lnSpc>
                          <a:spcPct val="100000"/>
                        </a:lnSpc>
                        <a:spcAft>
                          <a:spcPts val="0"/>
                        </a:spcAft>
                      </a:pPr>
                      <a:r>
                        <a:rPr lang="en-ZA" sz="1600" b="1">
                          <a:effectLst/>
                          <a:latin typeface="Arial Narrow" panose="020B0606020202030204" pitchFamily="34" charset="0"/>
                          <a:cs typeface="Aharoni" panose="02010803020104030203" pitchFamily="2" charset="-79"/>
                        </a:rPr>
                        <a:t>0</a:t>
                      </a:r>
                      <a:endParaRPr lang="en-GB" sz="1600" b="1">
                        <a:effectLst/>
                        <a:latin typeface="Arial Narrow" panose="020B0606020202030204" pitchFamily="34" charset="0"/>
                        <a:ea typeface="Calibri"/>
                        <a:cs typeface="Aharoni" panose="02010803020104030203" pitchFamily="2" charset="-79"/>
                      </a:endParaRPr>
                    </a:p>
                  </a:txBody>
                  <a:tcPr marL="18903" marR="18903" marT="0" marB="0" anchor="ctr"/>
                </a:tc>
                <a:tc>
                  <a:txBody>
                    <a:bodyPr/>
                    <a:lstStyle/>
                    <a:p>
                      <a:pPr marL="457200" algn="l">
                        <a:lnSpc>
                          <a:spcPct val="100000"/>
                        </a:lnSpc>
                        <a:spcAft>
                          <a:spcPts val="0"/>
                        </a:spcAft>
                      </a:pPr>
                      <a:r>
                        <a:rPr lang="en-ZA" sz="1600" b="1" dirty="0">
                          <a:effectLst/>
                          <a:latin typeface="Arial Narrow" panose="020B0606020202030204" pitchFamily="34" charset="0"/>
                          <a:cs typeface="Aharoni" panose="02010803020104030203" pitchFamily="2" charset="-79"/>
                        </a:rPr>
                        <a:t>13 574</a:t>
                      </a:r>
                      <a:endParaRPr lang="en-GB" sz="1600" b="1" dirty="0">
                        <a:effectLst/>
                        <a:latin typeface="Arial Narrow" panose="020B0606020202030204" pitchFamily="34" charset="0"/>
                        <a:ea typeface="Calibri"/>
                        <a:cs typeface="Aharoni" panose="02010803020104030203" pitchFamily="2" charset="-79"/>
                      </a:endParaRPr>
                    </a:p>
                  </a:txBody>
                  <a:tcPr marL="18903" marR="18903" marT="0" marB="0" anchor="ctr"/>
                </a:tc>
                <a:tc>
                  <a:txBody>
                    <a:bodyPr/>
                    <a:lstStyle/>
                    <a:p>
                      <a:pPr marL="457200" algn="l">
                        <a:lnSpc>
                          <a:spcPct val="100000"/>
                        </a:lnSpc>
                        <a:spcAft>
                          <a:spcPts val="0"/>
                        </a:spcAft>
                      </a:pPr>
                      <a:r>
                        <a:rPr lang="en-ZA" sz="1600" b="1" dirty="0">
                          <a:effectLst/>
                          <a:latin typeface="Arial Narrow" panose="020B0606020202030204" pitchFamily="34" charset="0"/>
                          <a:cs typeface="Aharoni" panose="02010803020104030203" pitchFamily="2" charset="-79"/>
                        </a:rPr>
                        <a:t>0%</a:t>
                      </a:r>
                      <a:endParaRPr lang="en-GB" sz="1600" b="1" dirty="0">
                        <a:effectLst/>
                        <a:latin typeface="Arial Narrow" panose="020B0606020202030204" pitchFamily="34" charset="0"/>
                        <a:ea typeface="Calibri"/>
                        <a:cs typeface="Aharoni" panose="02010803020104030203" pitchFamily="2" charset="-79"/>
                      </a:endParaRPr>
                    </a:p>
                  </a:txBody>
                  <a:tcPr marL="18903" marR="18903" marT="0" marB="0" anchor="ctr"/>
                </a:tc>
                <a:extLst>
                  <a:ext uri="{0D108BD9-81ED-4DB2-BD59-A6C34878D82A}">
                    <a16:rowId xmlns:a16="http://schemas.microsoft.com/office/drawing/2014/main" xmlns="" val="10007"/>
                  </a:ext>
                </a:extLst>
              </a:tr>
              <a:tr h="365461">
                <a:tc>
                  <a:txBody>
                    <a:bodyPr/>
                    <a:lstStyle/>
                    <a:p>
                      <a:pPr marL="0" indent="0">
                        <a:lnSpc>
                          <a:spcPct val="100000"/>
                        </a:lnSpc>
                        <a:spcAft>
                          <a:spcPts val="0"/>
                        </a:spcAft>
                        <a:tabLst>
                          <a:tab pos="0" algn="l"/>
                        </a:tabLst>
                      </a:pPr>
                      <a:r>
                        <a:rPr lang="en-ZA" sz="1600" b="1" dirty="0">
                          <a:effectLst/>
                          <a:latin typeface="Arial Narrow" panose="020B0606020202030204" pitchFamily="34" charset="0"/>
                          <a:cs typeface="Aharoni" panose="02010803020104030203" pitchFamily="2" charset="-79"/>
                        </a:rPr>
                        <a:t>Item 60</a:t>
                      </a:r>
                      <a:endParaRPr lang="en-GB" sz="1600" b="1" dirty="0">
                        <a:effectLst/>
                        <a:latin typeface="Arial Narrow" panose="020B0606020202030204" pitchFamily="34" charset="0"/>
                        <a:cs typeface="Aharoni" panose="02010803020104030203" pitchFamily="2" charset="-79"/>
                      </a:endParaRPr>
                    </a:p>
                    <a:p>
                      <a:pPr marL="0" indent="0">
                        <a:lnSpc>
                          <a:spcPct val="100000"/>
                        </a:lnSpc>
                        <a:spcAft>
                          <a:spcPts val="0"/>
                        </a:spcAft>
                        <a:tabLst>
                          <a:tab pos="0" algn="l"/>
                        </a:tabLst>
                      </a:pPr>
                      <a:r>
                        <a:rPr lang="en-ZA" sz="1600" b="1" dirty="0">
                          <a:effectLst/>
                          <a:latin typeface="Arial Narrow" panose="020B0606020202030204" pitchFamily="34" charset="0"/>
                          <a:cs typeface="Aharoni" panose="02010803020104030203" pitchFamily="2" charset="-79"/>
                        </a:rPr>
                        <a:t>Capital</a:t>
                      </a:r>
                      <a:endParaRPr lang="en-GB" sz="1600" b="1" dirty="0">
                        <a:effectLst/>
                        <a:latin typeface="Arial Narrow" panose="020B0606020202030204" pitchFamily="34" charset="0"/>
                        <a:ea typeface="Calibri"/>
                        <a:cs typeface="Aharoni" panose="02010803020104030203" pitchFamily="2" charset="-79"/>
                      </a:endParaRPr>
                    </a:p>
                  </a:txBody>
                  <a:tcPr marL="18903" marR="18903" marT="0" marB="0" anchor="ctr"/>
                </a:tc>
                <a:tc>
                  <a:txBody>
                    <a:bodyPr/>
                    <a:lstStyle/>
                    <a:p>
                      <a:pPr marL="457200" indent="-457200" algn="l">
                        <a:lnSpc>
                          <a:spcPct val="100000"/>
                        </a:lnSpc>
                        <a:spcAft>
                          <a:spcPts val="0"/>
                        </a:spcAft>
                      </a:pPr>
                      <a:r>
                        <a:rPr lang="en-ZA" sz="1600" b="1" dirty="0">
                          <a:effectLst/>
                          <a:latin typeface="Arial Narrow" panose="020B0606020202030204" pitchFamily="34" charset="0"/>
                          <a:cs typeface="Aharoni" panose="02010803020104030203" pitchFamily="2" charset="-79"/>
                        </a:rPr>
                        <a:t>276 421</a:t>
                      </a:r>
                      <a:endParaRPr lang="en-GB" sz="1600" b="1" dirty="0">
                        <a:effectLst/>
                        <a:latin typeface="Arial Narrow" panose="020B0606020202030204" pitchFamily="34" charset="0"/>
                        <a:ea typeface="Calibri"/>
                        <a:cs typeface="Aharoni" panose="02010803020104030203" pitchFamily="2" charset="-79"/>
                      </a:endParaRPr>
                    </a:p>
                  </a:txBody>
                  <a:tcPr marL="18903" marR="18903" marT="0" marB="0" anchor="ctr"/>
                </a:tc>
                <a:tc>
                  <a:txBody>
                    <a:bodyPr/>
                    <a:lstStyle/>
                    <a:p>
                      <a:pPr marL="457200" indent="-457200" algn="l">
                        <a:lnSpc>
                          <a:spcPct val="100000"/>
                        </a:lnSpc>
                        <a:spcAft>
                          <a:spcPts val="0"/>
                        </a:spcAft>
                      </a:pPr>
                      <a:r>
                        <a:rPr lang="en-ZA" sz="1600" b="1" dirty="0">
                          <a:effectLst/>
                          <a:latin typeface="Arial Narrow" panose="020B0606020202030204" pitchFamily="34" charset="0"/>
                          <a:cs typeface="Aharoni" panose="02010803020104030203" pitchFamily="2" charset="-79"/>
                        </a:rPr>
                        <a:t>97 031</a:t>
                      </a:r>
                      <a:endParaRPr lang="en-GB" sz="1600" b="1" dirty="0">
                        <a:effectLst/>
                        <a:latin typeface="Arial Narrow" panose="020B0606020202030204" pitchFamily="34" charset="0"/>
                        <a:ea typeface="Calibri"/>
                        <a:cs typeface="Aharoni" panose="02010803020104030203" pitchFamily="2" charset="-79"/>
                      </a:endParaRPr>
                    </a:p>
                  </a:txBody>
                  <a:tcPr marL="18903" marR="18903" marT="0" marB="0" anchor="ctr"/>
                </a:tc>
                <a:tc>
                  <a:txBody>
                    <a:bodyPr/>
                    <a:lstStyle/>
                    <a:p>
                      <a:pPr marL="457200" algn="l">
                        <a:lnSpc>
                          <a:spcPct val="100000"/>
                        </a:lnSpc>
                        <a:spcAft>
                          <a:spcPts val="0"/>
                        </a:spcAft>
                      </a:pPr>
                      <a:r>
                        <a:rPr lang="en-ZA" sz="1600" b="1">
                          <a:effectLst/>
                          <a:latin typeface="Arial Narrow" panose="020B0606020202030204" pitchFamily="34" charset="0"/>
                          <a:cs typeface="Aharoni" panose="02010803020104030203" pitchFamily="2" charset="-79"/>
                        </a:rPr>
                        <a:t>117 031</a:t>
                      </a:r>
                      <a:endParaRPr lang="en-GB" sz="1600" b="1">
                        <a:effectLst/>
                        <a:latin typeface="Arial Narrow" panose="020B0606020202030204" pitchFamily="34" charset="0"/>
                        <a:ea typeface="Calibri"/>
                        <a:cs typeface="Aharoni" panose="02010803020104030203" pitchFamily="2" charset="-79"/>
                      </a:endParaRPr>
                    </a:p>
                  </a:txBody>
                  <a:tcPr marL="18903" marR="18903" marT="0" marB="0" anchor="ctr"/>
                </a:tc>
                <a:tc>
                  <a:txBody>
                    <a:bodyPr/>
                    <a:lstStyle/>
                    <a:p>
                      <a:pPr marL="457200" algn="l">
                        <a:lnSpc>
                          <a:spcPct val="100000"/>
                        </a:lnSpc>
                        <a:spcAft>
                          <a:spcPts val="0"/>
                        </a:spcAft>
                      </a:pPr>
                      <a:r>
                        <a:rPr lang="en-ZA" sz="1600" b="1">
                          <a:effectLst/>
                          <a:latin typeface="Arial Narrow" panose="020B0606020202030204" pitchFamily="34" charset="0"/>
                          <a:cs typeface="Aharoni" panose="02010803020104030203" pitchFamily="2" charset="-79"/>
                        </a:rPr>
                        <a:t>90 855</a:t>
                      </a:r>
                      <a:endParaRPr lang="en-GB" sz="1600" b="1">
                        <a:effectLst/>
                        <a:latin typeface="Arial Narrow" panose="020B0606020202030204" pitchFamily="34" charset="0"/>
                        <a:ea typeface="Calibri"/>
                        <a:cs typeface="Aharoni" panose="02010803020104030203" pitchFamily="2" charset="-79"/>
                      </a:endParaRPr>
                    </a:p>
                  </a:txBody>
                  <a:tcPr marL="18903" marR="18903" marT="0" marB="0" anchor="ctr"/>
                </a:tc>
                <a:tc>
                  <a:txBody>
                    <a:bodyPr/>
                    <a:lstStyle/>
                    <a:p>
                      <a:pPr marL="457200" algn="l">
                        <a:lnSpc>
                          <a:spcPct val="100000"/>
                        </a:lnSpc>
                        <a:spcAft>
                          <a:spcPts val="0"/>
                        </a:spcAft>
                      </a:pPr>
                      <a:r>
                        <a:rPr lang="en-ZA" sz="1600" b="1">
                          <a:effectLst/>
                          <a:latin typeface="Arial Narrow" panose="020B0606020202030204" pitchFamily="34" charset="0"/>
                          <a:cs typeface="Aharoni" panose="02010803020104030203" pitchFamily="2" charset="-79"/>
                        </a:rPr>
                        <a:t>70 855</a:t>
                      </a:r>
                      <a:endParaRPr lang="en-GB" sz="1600" b="1">
                        <a:effectLst/>
                        <a:latin typeface="Arial Narrow" panose="020B0606020202030204" pitchFamily="34" charset="0"/>
                        <a:ea typeface="Calibri"/>
                        <a:cs typeface="Aharoni" panose="02010803020104030203" pitchFamily="2" charset="-79"/>
                      </a:endParaRPr>
                    </a:p>
                  </a:txBody>
                  <a:tcPr marL="18903" marR="18903" marT="0" marB="0" anchor="ctr"/>
                </a:tc>
                <a:tc>
                  <a:txBody>
                    <a:bodyPr/>
                    <a:lstStyle/>
                    <a:p>
                      <a:pPr marL="457200" algn="l">
                        <a:lnSpc>
                          <a:spcPct val="100000"/>
                        </a:lnSpc>
                        <a:spcAft>
                          <a:spcPts val="0"/>
                        </a:spcAft>
                      </a:pPr>
                      <a:r>
                        <a:rPr lang="en-ZA" sz="1600" b="1" dirty="0">
                          <a:effectLst/>
                          <a:latin typeface="Arial Narrow" panose="020B0606020202030204" pitchFamily="34" charset="0"/>
                          <a:cs typeface="Aharoni" panose="02010803020104030203" pitchFamily="2" charset="-79"/>
                        </a:rPr>
                        <a:t>93.64%</a:t>
                      </a:r>
                      <a:endParaRPr lang="en-GB" sz="1600" b="1" dirty="0">
                        <a:effectLst/>
                        <a:latin typeface="Arial Narrow" panose="020B0606020202030204" pitchFamily="34" charset="0"/>
                        <a:ea typeface="Calibri"/>
                        <a:cs typeface="Aharoni" panose="02010803020104030203" pitchFamily="2" charset="-79"/>
                      </a:endParaRPr>
                    </a:p>
                  </a:txBody>
                  <a:tcPr marL="18903" marR="18903" marT="0" marB="0" anchor="ctr"/>
                </a:tc>
                <a:extLst>
                  <a:ext uri="{0D108BD9-81ED-4DB2-BD59-A6C34878D82A}">
                    <a16:rowId xmlns:a16="http://schemas.microsoft.com/office/drawing/2014/main" xmlns="" val="10008"/>
                  </a:ext>
                </a:extLst>
              </a:tr>
              <a:tr h="365461">
                <a:tc>
                  <a:txBody>
                    <a:bodyPr/>
                    <a:lstStyle/>
                    <a:p>
                      <a:pPr marL="0" indent="0">
                        <a:lnSpc>
                          <a:spcPct val="100000"/>
                        </a:lnSpc>
                        <a:spcAft>
                          <a:spcPts val="0"/>
                        </a:spcAft>
                      </a:pPr>
                      <a:r>
                        <a:rPr lang="en-ZA" sz="1600" b="1" dirty="0">
                          <a:effectLst/>
                          <a:latin typeface="Arial Narrow" panose="020B0606020202030204" pitchFamily="34" charset="0"/>
                          <a:cs typeface="Aharoni" panose="02010803020104030203" pitchFamily="2" charset="-79"/>
                        </a:rPr>
                        <a:t>Total</a:t>
                      </a:r>
                      <a:endParaRPr lang="en-GB" sz="1600" b="1" dirty="0">
                        <a:effectLst/>
                        <a:latin typeface="Arial Narrow" panose="020B0606020202030204" pitchFamily="34" charset="0"/>
                        <a:ea typeface="Calibri"/>
                        <a:cs typeface="Aharoni" panose="02010803020104030203" pitchFamily="2" charset="-79"/>
                      </a:endParaRPr>
                    </a:p>
                  </a:txBody>
                  <a:tcPr marL="18903" marR="18903" marT="0" marB="0" anchor="ctr"/>
                </a:tc>
                <a:tc>
                  <a:txBody>
                    <a:bodyPr/>
                    <a:lstStyle/>
                    <a:p>
                      <a:pPr marL="457200" indent="-457200" algn="l">
                        <a:lnSpc>
                          <a:spcPct val="100000"/>
                        </a:lnSpc>
                        <a:spcAft>
                          <a:spcPts val="0"/>
                        </a:spcAft>
                      </a:pPr>
                      <a:r>
                        <a:rPr lang="en-ZA" sz="1600" b="1" dirty="0">
                          <a:effectLst/>
                          <a:latin typeface="Arial Narrow" panose="020B0606020202030204" pitchFamily="34" charset="0"/>
                          <a:cs typeface="Aharoni" panose="02010803020104030203" pitchFamily="2" charset="-79"/>
                        </a:rPr>
                        <a:t>17 262 230</a:t>
                      </a:r>
                      <a:endParaRPr lang="en-GB" sz="1600" b="1" dirty="0">
                        <a:effectLst/>
                        <a:latin typeface="Arial Narrow" panose="020B0606020202030204" pitchFamily="34" charset="0"/>
                        <a:ea typeface="Calibri"/>
                        <a:cs typeface="Aharoni" panose="02010803020104030203" pitchFamily="2" charset="-79"/>
                      </a:endParaRPr>
                    </a:p>
                  </a:txBody>
                  <a:tcPr marL="18903" marR="18903" marT="0" marB="0" anchor="ctr"/>
                </a:tc>
                <a:tc>
                  <a:txBody>
                    <a:bodyPr/>
                    <a:lstStyle/>
                    <a:p>
                      <a:pPr marL="457200" indent="-457200" algn="l">
                        <a:lnSpc>
                          <a:spcPct val="100000"/>
                        </a:lnSpc>
                        <a:spcAft>
                          <a:spcPts val="0"/>
                        </a:spcAft>
                      </a:pPr>
                      <a:r>
                        <a:rPr lang="en-ZA" sz="1600" b="1" dirty="0">
                          <a:effectLst/>
                          <a:latin typeface="Arial Narrow" panose="020B0606020202030204" pitchFamily="34" charset="0"/>
                          <a:cs typeface="Aharoni" panose="02010803020104030203" pitchFamily="2" charset="-79"/>
                        </a:rPr>
                        <a:t>12 626 993</a:t>
                      </a:r>
                      <a:endParaRPr lang="en-GB" sz="1600" b="1" dirty="0">
                        <a:effectLst/>
                        <a:latin typeface="Arial Narrow" panose="020B0606020202030204" pitchFamily="34" charset="0"/>
                        <a:ea typeface="Calibri"/>
                        <a:cs typeface="Aharoni" panose="02010803020104030203" pitchFamily="2" charset="-79"/>
                      </a:endParaRPr>
                    </a:p>
                  </a:txBody>
                  <a:tcPr marL="18903" marR="18903" marT="0" marB="0" anchor="ctr"/>
                </a:tc>
                <a:tc>
                  <a:txBody>
                    <a:bodyPr/>
                    <a:lstStyle/>
                    <a:p>
                      <a:pPr marL="457200" algn="l">
                        <a:lnSpc>
                          <a:spcPct val="100000"/>
                        </a:lnSpc>
                        <a:spcAft>
                          <a:spcPts val="0"/>
                        </a:spcAft>
                      </a:pPr>
                      <a:r>
                        <a:rPr lang="en-ZA" sz="1600" b="1" dirty="0">
                          <a:effectLst/>
                          <a:latin typeface="Arial Narrow" panose="020B0606020202030204" pitchFamily="34" charset="0"/>
                          <a:cs typeface="Aharoni" panose="02010803020104030203" pitchFamily="2" charset="-79"/>
                        </a:rPr>
                        <a:t>1 541 470</a:t>
                      </a:r>
                      <a:endParaRPr lang="en-GB" sz="1600" b="1" dirty="0">
                        <a:effectLst/>
                        <a:latin typeface="Arial Narrow" panose="020B0606020202030204" pitchFamily="34" charset="0"/>
                        <a:ea typeface="Calibri"/>
                        <a:cs typeface="Aharoni" panose="02010803020104030203" pitchFamily="2" charset="-79"/>
                      </a:endParaRPr>
                    </a:p>
                  </a:txBody>
                  <a:tcPr marL="18903" marR="18903" marT="0" marB="0" anchor="ctr"/>
                </a:tc>
                <a:tc>
                  <a:txBody>
                    <a:bodyPr/>
                    <a:lstStyle/>
                    <a:p>
                      <a:pPr marL="457200" algn="l">
                        <a:lnSpc>
                          <a:spcPct val="100000"/>
                        </a:lnSpc>
                        <a:spcAft>
                          <a:spcPts val="0"/>
                        </a:spcAft>
                      </a:pPr>
                      <a:r>
                        <a:rPr lang="en-ZA" sz="1600" b="1" dirty="0">
                          <a:effectLst/>
                          <a:latin typeface="Arial Narrow" panose="020B0606020202030204" pitchFamily="34" charset="0"/>
                          <a:cs typeface="Aharoni" panose="02010803020104030203" pitchFamily="2" charset="-79"/>
                        </a:rPr>
                        <a:t>9 712 481</a:t>
                      </a:r>
                      <a:endParaRPr lang="en-GB" sz="1600" b="1" dirty="0">
                        <a:effectLst/>
                        <a:latin typeface="Arial Narrow" panose="020B0606020202030204" pitchFamily="34" charset="0"/>
                        <a:ea typeface="Calibri"/>
                        <a:cs typeface="Aharoni" panose="02010803020104030203" pitchFamily="2" charset="-79"/>
                      </a:endParaRPr>
                    </a:p>
                  </a:txBody>
                  <a:tcPr marL="18903" marR="18903" marT="0" marB="0" anchor="ctr"/>
                </a:tc>
                <a:tc>
                  <a:txBody>
                    <a:bodyPr/>
                    <a:lstStyle/>
                    <a:p>
                      <a:pPr marL="457200" algn="l">
                        <a:lnSpc>
                          <a:spcPct val="100000"/>
                        </a:lnSpc>
                        <a:spcAft>
                          <a:spcPts val="0"/>
                        </a:spcAft>
                      </a:pPr>
                      <a:r>
                        <a:rPr lang="en-ZA" sz="1600" b="1" dirty="0">
                          <a:effectLst/>
                          <a:latin typeface="Arial Narrow" panose="020B0606020202030204" pitchFamily="34" charset="0"/>
                          <a:cs typeface="Aharoni" panose="02010803020104030203" pitchFamily="2" charset="-79"/>
                        </a:rPr>
                        <a:t>2 647 504</a:t>
                      </a:r>
                      <a:endParaRPr lang="en-GB" sz="1600" b="1" dirty="0">
                        <a:effectLst/>
                        <a:latin typeface="Arial Narrow" panose="020B0606020202030204" pitchFamily="34" charset="0"/>
                        <a:ea typeface="Calibri"/>
                        <a:cs typeface="Aharoni" panose="02010803020104030203" pitchFamily="2" charset="-79"/>
                      </a:endParaRPr>
                    </a:p>
                  </a:txBody>
                  <a:tcPr marL="18903" marR="18903" marT="0" marB="0" anchor="ctr"/>
                </a:tc>
                <a:tc>
                  <a:txBody>
                    <a:bodyPr/>
                    <a:lstStyle/>
                    <a:p>
                      <a:pPr marL="457200" algn="l">
                        <a:lnSpc>
                          <a:spcPct val="100000"/>
                        </a:lnSpc>
                        <a:spcAft>
                          <a:spcPts val="0"/>
                        </a:spcAft>
                      </a:pPr>
                      <a:r>
                        <a:rPr lang="en-ZA" sz="1600" b="1" dirty="0">
                          <a:effectLst/>
                          <a:latin typeface="Arial Narrow" panose="020B0606020202030204" pitchFamily="34" charset="0"/>
                          <a:cs typeface="Aharoni" panose="02010803020104030203" pitchFamily="2" charset="-79"/>
                        </a:rPr>
                        <a:t>76.92%</a:t>
                      </a:r>
                      <a:endParaRPr lang="en-GB" sz="1600" b="1" dirty="0">
                        <a:effectLst/>
                        <a:latin typeface="Arial Narrow" panose="020B0606020202030204" pitchFamily="34" charset="0"/>
                        <a:ea typeface="Calibri"/>
                        <a:cs typeface="Aharoni" panose="02010803020104030203" pitchFamily="2" charset="-79"/>
                      </a:endParaRPr>
                    </a:p>
                  </a:txBody>
                  <a:tcPr marL="18903" marR="18903" marT="0" marB="0" anchor="ctr"/>
                </a:tc>
                <a:extLst>
                  <a:ext uri="{0D108BD9-81ED-4DB2-BD59-A6C34878D82A}">
                    <a16:rowId xmlns:a16="http://schemas.microsoft.com/office/drawing/2014/main" xmlns="" val="10009"/>
                  </a:ext>
                </a:extLst>
              </a:tr>
            </a:tbl>
          </a:graphicData>
        </a:graphic>
      </p:graphicFrame>
    </p:spTree>
    <p:extLst>
      <p:ext uri="{BB962C8B-B14F-4D97-AF65-F5344CB8AC3E}">
        <p14:creationId xmlns:p14="http://schemas.microsoft.com/office/powerpoint/2010/main" xmlns="" val="358796118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10490" y="138546"/>
            <a:ext cx="10758055" cy="1360470"/>
          </a:xfrm>
          <a:solidFill>
            <a:schemeClr val="accent1">
              <a:lumMod val="20000"/>
              <a:lumOff val="80000"/>
            </a:schemeClr>
          </a:solidFill>
        </p:spPr>
        <p:txBody>
          <a:bodyPr>
            <a:normAutofit/>
          </a:bodyPr>
          <a:lstStyle/>
          <a:p>
            <a:pPr algn="ctr"/>
            <a:r>
              <a:rPr lang="en-ZA" sz="3600" b="1" dirty="0" smtClean="0">
                <a:latin typeface="Arial" panose="020B0604020202020204" pitchFamily="34" charset="0"/>
                <a:cs typeface="Arial" panose="020B0604020202020204" pitchFamily="34" charset="0"/>
              </a:rPr>
              <a:t> Annual Activity Report and Financial Statements FY2020/210 </a:t>
            </a:r>
            <a:endParaRPr lang="en-ZA" sz="3600" b="1" dirty="0">
              <a:latin typeface="Arial" panose="020B0604020202020204" pitchFamily="34" charset="0"/>
              <a:cs typeface="Arial" panose="020B0604020202020204" pitchFamily="34" charset="0"/>
            </a:endParaRPr>
          </a:p>
        </p:txBody>
      </p:sp>
      <p:sp>
        <p:nvSpPr>
          <p:cNvPr id="5" name="Content Placeholder 4"/>
          <p:cNvSpPr>
            <a:spLocks noGrp="1"/>
          </p:cNvSpPr>
          <p:nvPr>
            <p:ph idx="1"/>
          </p:nvPr>
        </p:nvSpPr>
        <p:spPr>
          <a:xfrm>
            <a:off x="838199" y="1508302"/>
            <a:ext cx="10730345" cy="4656996"/>
          </a:xfrm>
        </p:spPr>
        <p:txBody>
          <a:bodyPr>
            <a:normAutofit fontScale="92500" lnSpcReduction="10000"/>
          </a:bodyPr>
          <a:lstStyle/>
          <a:p>
            <a:pPr marL="0" indent="0" algn="just">
              <a:buNone/>
            </a:pPr>
            <a:r>
              <a:rPr lang="en-US" sz="2200" b="1" u="sng" dirty="0" smtClean="0">
                <a:solidFill>
                  <a:schemeClr val="accent1">
                    <a:lumMod val="75000"/>
                  </a:schemeClr>
                </a:solidFill>
                <a:latin typeface="Arial" panose="020B0604020202020204" pitchFamily="34" charset="0"/>
                <a:cs typeface="Arial" panose="020B0604020202020204" pitchFamily="34" charset="0"/>
              </a:rPr>
              <a:t>Part E:  FINANCIAL INFORMATION</a:t>
            </a:r>
            <a:r>
              <a:rPr lang="en-US" sz="2200" b="1" dirty="0" smtClean="0">
                <a:latin typeface="Arial" panose="020B0604020202020204" pitchFamily="34" charset="0"/>
                <a:cs typeface="Arial" panose="020B0604020202020204" pitchFamily="34" charset="0"/>
              </a:rPr>
              <a:t>: </a:t>
            </a:r>
          </a:p>
          <a:p>
            <a:pPr marL="0" indent="0" algn="just">
              <a:buNone/>
            </a:pPr>
            <a:r>
              <a:rPr lang="en-US" sz="2200" b="1" dirty="0" smtClean="0">
                <a:solidFill>
                  <a:srgbClr val="FF0000"/>
                </a:solidFill>
                <a:latin typeface="Arial" panose="020B0604020202020204" pitchFamily="34" charset="0"/>
                <a:cs typeface="Arial" panose="020B0604020202020204" pitchFamily="34" charset="0"/>
              </a:rPr>
              <a:t>2.	Overview of the Financial Results of the DFSC   </a:t>
            </a:r>
            <a:r>
              <a:rPr lang="en-US" sz="2200" b="1" dirty="0" smtClean="0">
                <a:latin typeface="Arial" panose="020B0604020202020204" pitchFamily="34" charset="0"/>
                <a:cs typeface="Arial" panose="020B0604020202020204" pitchFamily="34" charset="0"/>
              </a:rPr>
              <a:t>(</a:t>
            </a:r>
            <a:r>
              <a:rPr lang="en-ZA" sz="2200" b="1" dirty="0" smtClean="0">
                <a:latin typeface="Arial" panose="020B0604020202020204" pitchFamily="34" charset="0"/>
                <a:cs typeface="Arial" panose="020B0604020202020204" pitchFamily="34" charset="0"/>
              </a:rPr>
              <a:t>page 57: </a:t>
            </a:r>
            <a:r>
              <a:rPr lang="en-ZA" sz="2200" b="1" dirty="0">
                <a:latin typeface="Arial" panose="020B0604020202020204" pitchFamily="34" charset="0"/>
                <a:cs typeface="Arial" panose="020B0604020202020204" pitchFamily="34" charset="0"/>
              </a:rPr>
              <a:t>AAR </a:t>
            </a:r>
            <a:r>
              <a:rPr lang="en-ZA" sz="2200" b="1" dirty="0" smtClean="0">
                <a:latin typeface="Arial" panose="020B0604020202020204" pitchFamily="34" charset="0"/>
                <a:cs typeface="Arial" panose="020B0604020202020204" pitchFamily="34" charset="0"/>
              </a:rPr>
              <a:t>FY2020/21)</a:t>
            </a:r>
            <a:endParaRPr lang="en-US" sz="2200" b="1" dirty="0" smtClean="0">
              <a:latin typeface="Arial" panose="020B0604020202020204" pitchFamily="34" charset="0"/>
              <a:cs typeface="Arial" panose="020B0604020202020204" pitchFamily="34" charset="0"/>
            </a:endParaRPr>
          </a:p>
          <a:p>
            <a:pPr marL="0" indent="0" algn="just">
              <a:buNone/>
            </a:pPr>
            <a:endParaRPr lang="en-US" sz="2200" b="1" dirty="0" smtClean="0">
              <a:latin typeface="Arial" panose="020B0604020202020204" pitchFamily="34" charset="0"/>
              <a:cs typeface="Arial" panose="020B0604020202020204" pitchFamily="34" charset="0"/>
            </a:endParaRPr>
          </a:p>
          <a:p>
            <a:pPr marL="0" indent="0" algn="just">
              <a:buNone/>
            </a:pPr>
            <a:r>
              <a:rPr lang="en-US" sz="2200" b="1" dirty="0" smtClean="0">
                <a:latin typeface="Arial" panose="020B0604020202020204" pitchFamily="34" charset="0"/>
                <a:cs typeface="Arial" panose="020B0604020202020204" pitchFamily="34" charset="0"/>
              </a:rPr>
              <a:t>The DFSC executed its mandate within the allocated budget affirmed by 104 activities in order to advance its mission statement </a:t>
            </a:r>
            <a:r>
              <a:rPr lang="en-US" sz="2200" b="1" i="1" dirty="0" smtClean="0">
                <a:latin typeface="Arial" panose="020B0604020202020204" pitchFamily="34" charset="0"/>
                <a:cs typeface="Arial" panose="020B0604020202020204" pitchFamily="34" charset="0"/>
              </a:rPr>
              <a:t>“to provide quality advice to the Minister of Defence in pursuit of a better life for soldiers”.</a:t>
            </a:r>
          </a:p>
          <a:p>
            <a:pPr algn="just">
              <a:buFont typeface="Wingdings" panose="05000000000000000000" pitchFamily="2" charset="2"/>
              <a:buChar char="§"/>
            </a:pPr>
            <a:endParaRPr lang="en-US" sz="2200" b="1" dirty="0" smtClean="0">
              <a:latin typeface="Arial" panose="020B0604020202020204" pitchFamily="34" charset="0"/>
              <a:cs typeface="Arial" panose="020B0604020202020204" pitchFamily="34" charset="0"/>
            </a:endParaRPr>
          </a:p>
          <a:p>
            <a:pPr marL="546100" indent="-546100" algn="just">
              <a:buFont typeface="Wingdings" panose="05000000000000000000" pitchFamily="2" charset="2"/>
              <a:buChar char="v"/>
            </a:pPr>
            <a:r>
              <a:rPr lang="en-US" sz="2200" b="1" dirty="0" smtClean="0">
                <a:latin typeface="Arial" panose="020B0604020202020204" pitchFamily="34" charset="0"/>
                <a:cs typeface="Arial" panose="020B0604020202020204" pitchFamily="34" charset="0"/>
              </a:rPr>
              <a:t>Total expenditure of its allocated budget:  76.92%.</a:t>
            </a:r>
          </a:p>
          <a:p>
            <a:pPr marL="546100" indent="-546100" algn="just">
              <a:buFont typeface="Wingdings" panose="05000000000000000000" pitchFamily="2" charset="2"/>
              <a:buChar char="v"/>
            </a:pPr>
            <a:r>
              <a:rPr lang="en-US" sz="2200" b="1" dirty="0" smtClean="0">
                <a:latin typeface="Arial" panose="020B0604020202020204" pitchFamily="34" charset="0"/>
                <a:cs typeface="Arial" panose="020B0604020202020204" pitchFamily="34" charset="0"/>
              </a:rPr>
              <a:t>Total expenditure on Item 10 HR Budget:  77.81%.</a:t>
            </a:r>
          </a:p>
          <a:p>
            <a:pPr marL="546100" indent="-546100" algn="just">
              <a:buFont typeface="Wingdings" panose="05000000000000000000" pitchFamily="2" charset="2"/>
              <a:buChar char="v"/>
            </a:pPr>
            <a:r>
              <a:rPr lang="en-ZA" sz="2200" b="1" dirty="0">
                <a:latin typeface="Arial" panose="020B0604020202020204" pitchFamily="34" charset="0"/>
                <a:cs typeface="Arial" panose="020B0604020202020204" pitchFamily="34" charset="0"/>
              </a:rPr>
              <a:t>The surrendering of Rm2.3 to fund COVID-19 response </a:t>
            </a:r>
            <a:r>
              <a:rPr lang="en-ZA" sz="2200" b="1" dirty="0" smtClean="0">
                <a:latin typeface="Arial" panose="020B0604020202020204" pitchFamily="34" charset="0"/>
                <a:cs typeface="Arial" panose="020B0604020202020204" pitchFamily="34" charset="0"/>
              </a:rPr>
              <a:t>initiatives during QR1. </a:t>
            </a:r>
            <a:endParaRPr lang="en-ZA" sz="2200" b="1" dirty="0">
              <a:latin typeface="Arial" panose="020B0604020202020204" pitchFamily="34" charset="0"/>
              <a:cs typeface="Arial" panose="020B0604020202020204" pitchFamily="34" charset="0"/>
            </a:endParaRPr>
          </a:p>
          <a:p>
            <a:pPr marL="546100" indent="-546100" algn="just">
              <a:buFont typeface="Wingdings" panose="05000000000000000000" pitchFamily="2" charset="2"/>
              <a:buChar char="v"/>
            </a:pPr>
            <a:r>
              <a:rPr lang="en-US" sz="2200" b="1" dirty="0" smtClean="0">
                <a:latin typeface="Arial" panose="020B0604020202020204" pitchFamily="34" charset="0"/>
                <a:cs typeface="Arial" panose="020B0604020202020204" pitchFamily="34" charset="0"/>
              </a:rPr>
              <a:t>Surrendered:  Rm4.6 during QR4.  The reasons were indicated in slides 6, 7 &amp; 8.</a:t>
            </a:r>
          </a:p>
          <a:p>
            <a:pPr marL="546100" indent="-546100" algn="just">
              <a:buFont typeface="Wingdings" panose="05000000000000000000" pitchFamily="2" charset="2"/>
              <a:buChar char="v"/>
            </a:pPr>
            <a:r>
              <a:rPr lang="en-US" sz="2200" b="1" dirty="0" smtClean="0">
                <a:latin typeface="Arial" panose="020B0604020202020204" pitchFamily="34" charset="0"/>
                <a:cs typeface="Arial" panose="020B0604020202020204" pitchFamily="34" charset="0"/>
              </a:rPr>
              <a:t>Subsequent to the surrendering of funds, total expenditure on Operational Budget: 72.48%.</a:t>
            </a:r>
          </a:p>
        </p:txBody>
      </p:sp>
      <p:sp>
        <p:nvSpPr>
          <p:cNvPr id="8" name="Slide Number Placeholder 7"/>
          <p:cNvSpPr>
            <a:spLocks noGrp="1"/>
          </p:cNvSpPr>
          <p:nvPr>
            <p:ph type="sldNum" sz="quarter" idx="12"/>
          </p:nvPr>
        </p:nvSpPr>
        <p:spPr/>
        <p:txBody>
          <a:bodyPr/>
          <a:lstStyle/>
          <a:p>
            <a:fld id="{C17A5886-F1EC-4A37-9934-51C959F0825D}" type="slidenum">
              <a:rPr lang="en-ZA" sz="1600" b="1" smtClean="0">
                <a:latin typeface="Arial Black" panose="020B0A04020102020204" pitchFamily="34" charset="0"/>
              </a:rPr>
              <a:pPr/>
              <a:t>35</a:t>
            </a:fld>
            <a:endParaRPr lang="en-ZA" sz="1600" b="1" dirty="0">
              <a:latin typeface="Arial Black" panose="020B0A04020102020204" pitchFamily="34" charset="0"/>
            </a:endParaRPr>
          </a:p>
        </p:txBody>
      </p:sp>
      <p:pic>
        <p:nvPicPr>
          <p:cNvPr id="9" name="Picture 8" descr="F:\March 2016\March Plenary\Def Service Commision Logo - Heraldry.jpg"/>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0583611" y="359908"/>
            <a:ext cx="894080" cy="948055"/>
          </a:xfrm>
          <a:prstGeom prst="rect">
            <a:avLst/>
          </a:prstGeom>
          <a:noFill/>
          <a:ln>
            <a:noFill/>
          </a:ln>
        </p:spPr>
      </p:pic>
      <p:pic>
        <p:nvPicPr>
          <p:cNvPr id="10" name="Picture 9" descr="F:\March 2016\March Plenary\Def Service Commision Logo - Heraldry.jpg"/>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982415" y="373459"/>
            <a:ext cx="894080" cy="948055"/>
          </a:xfrm>
          <a:prstGeom prst="rect">
            <a:avLst/>
          </a:prstGeom>
          <a:noFill/>
          <a:ln>
            <a:noFill/>
          </a:ln>
        </p:spPr>
      </p:pic>
      <p:sp>
        <p:nvSpPr>
          <p:cNvPr id="11" name="Footer Placeholder 6"/>
          <p:cNvSpPr>
            <a:spLocks noGrp="1"/>
          </p:cNvSpPr>
          <p:nvPr>
            <p:ph type="ftr" sz="quarter" idx="11"/>
          </p:nvPr>
        </p:nvSpPr>
        <p:spPr>
          <a:xfrm>
            <a:off x="4038599" y="6356350"/>
            <a:ext cx="4571999" cy="365125"/>
          </a:xfrm>
        </p:spPr>
        <p:txBody>
          <a:bodyPr/>
          <a:lstStyle/>
          <a:p>
            <a:r>
              <a:rPr lang="en-ZA" sz="1600" b="1" dirty="0" smtClean="0">
                <a:latin typeface="Arial Black" panose="020B0A04020102020204" pitchFamily="34" charset="0"/>
              </a:rPr>
              <a:t>Defence Force Service Commission</a:t>
            </a:r>
            <a:endParaRPr lang="en-ZA" sz="1600" b="1" dirty="0">
              <a:latin typeface="Arial Black" panose="020B0A04020102020204" pitchFamily="34" charset="0"/>
            </a:endParaRPr>
          </a:p>
        </p:txBody>
      </p:sp>
      <p:sp>
        <p:nvSpPr>
          <p:cNvPr id="12" name="Date Placeholder 5"/>
          <p:cNvSpPr>
            <a:spLocks noGrp="1"/>
          </p:cNvSpPr>
          <p:nvPr>
            <p:ph type="dt" sz="half" idx="10"/>
          </p:nvPr>
        </p:nvSpPr>
        <p:spPr>
          <a:xfrm>
            <a:off x="838200" y="6356350"/>
            <a:ext cx="2743200" cy="365125"/>
          </a:xfrm>
        </p:spPr>
        <p:txBody>
          <a:bodyPr/>
          <a:lstStyle/>
          <a:p>
            <a:fld id="{10C69D42-1C44-4FB2-A2E7-BDEE73BA0D7C}" type="datetime1">
              <a:rPr lang="en-ZA" sz="1600" b="1" smtClean="0">
                <a:latin typeface="Arial Black" panose="020B0A04020102020204" pitchFamily="34" charset="0"/>
              </a:rPr>
              <a:pPr/>
              <a:t>2021/11/12</a:t>
            </a:fld>
            <a:endParaRPr lang="en-ZA" sz="1600" b="1" dirty="0">
              <a:latin typeface="Arial Black" panose="020B0A04020102020204" pitchFamily="34" charset="0"/>
            </a:endParaRPr>
          </a:p>
        </p:txBody>
      </p:sp>
    </p:spTree>
    <p:extLst>
      <p:ext uri="{BB962C8B-B14F-4D97-AF65-F5344CB8AC3E}">
        <p14:creationId xmlns:p14="http://schemas.microsoft.com/office/powerpoint/2010/main" xmlns="" val="104294195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10490" y="138546"/>
            <a:ext cx="10758055" cy="1360470"/>
          </a:xfrm>
          <a:solidFill>
            <a:schemeClr val="accent1">
              <a:lumMod val="20000"/>
              <a:lumOff val="80000"/>
            </a:schemeClr>
          </a:solidFill>
        </p:spPr>
        <p:txBody>
          <a:bodyPr>
            <a:normAutofit/>
          </a:bodyPr>
          <a:lstStyle/>
          <a:p>
            <a:pPr algn="ctr"/>
            <a:r>
              <a:rPr lang="en-ZA" sz="3600" b="1" dirty="0" smtClean="0">
                <a:latin typeface="Arial" panose="020B0604020202020204" pitchFamily="34" charset="0"/>
                <a:cs typeface="Arial" panose="020B0604020202020204" pitchFamily="34" charset="0"/>
              </a:rPr>
              <a:t> Annual Activity Report and Financial Statements FY2020/21 </a:t>
            </a:r>
            <a:endParaRPr lang="en-ZA" sz="3600" b="1" dirty="0">
              <a:latin typeface="Arial" panose="020B0604020202020204" pitchFamily="34" charset="0"/>
              <a:cs typeface="Arial" panose="020B0604020202020204" pitchFamily="34" charset="0"/>
            </a:endParaRPr>
          </a:p>
        </p:txBody>
      </p:sp>
      <p:sp>
        <p:nvSpPr>
          <p:cNvPr id="5" name="Content Placeholder 4"/>
          <p:cNvSpPr>
            <a:spLocks noGrp="1"/>
          </p:cNvSpPr>
          <p:nvPr>
            <p:ph idx="1"/>
          </p:nvPr>
        </p:nvSpPr>
        <p:spPr>
          <a:xfrm>
            <a:off x="838199" y="1508301"/>
            <a:ext cx="10730345" cy="4799923"/>
          </a:xfrm>
        </p:spPr>
        <p:txBody>
          <a:bodyPr>
            <a:normAutofit/>
          </a:bodyPr>
          <a:lstStyle/>
          <a:p>
            <a:pPr marL="0" indent="0" algn="just">
              <a:buNone/>
            </a:pPr>
            <a:r>
              <a:rPr lang="en-US" sz="2200" b="1" u="sng" dirty="0" smtClean="0">
                <a:solidFill>
                  <a:schemeClr val="accent1">
                    <a:lumMod val="75000"/>
                  </a:schemeClr>
                </a:solidFill>
                <a:latin typeface="Arial" panose="020B0604020202020204" pitchFamily="34" charset="0"/>
                <a:cs typeface="Arial" panose="020B0604020202020204" pitchFamily="34" charset="0"/>
              </a:rPr>
              <a:t>Part E:  FINANCIAL INFORMATION</a:t>
            </a:r>
            <a:r>
              <a:rPr lang="en-US" sz="2200" b="1" dirty="0" smtClean="0">
                <a:latin typeface="Arial" panose="020B0604020202020204" pitchFamily="34" charset="0"/>
                <a:cs typeface="Arial" panose="020B0604020202020204" pitchFamily="34" charset="0"/>
              </a:rPr>
              <a:t>: </a:t>
            </a:r>
          </a:p>
          <a:p>
            <a:pPr marL="0" indent="0" algn="just">
              <a:buNone/>
            </a:pPr>
            <a:r>
              <a:rPr lang="en-US" sz="2200" b="1" dirty="0" smtClean="0">
                <a:solidFill>
                  <a:srgbClr val="FF0000"/>
                </a:solidFill>
                <a:latin typeface="Arial" panose="020B0604020202020204" pitchFamily="34" charset="0"/>
                <a:cs typeface="Arial" panose="020B0604020202020204" pitchFamily="34" charset="0"/>
              </a:rPr>
              <a:t>3.  </a:t>
            </a:r>
            <a:r>
              <a:rPr lang="en-US" sz="2200" b="1" dirty="0" err="1" smtClean="0">
                <a:solidFill>
                  <a:srgbClr val="FF0000"/>
                </a:solidFill>
                <a:latin typeface="Arial" panose="020B0604020202020204" pitchFamily="34" charset="0"/>
                <a:cs typeface="Arial" panose="020B0604020202020204" pitchFamily="34" charset="0"/>
              </a:rPr>
              <a:t>Virements</a:t>
            </a:r>
            <a:r>
              <a:rPr lang="en-US" sz="2200" b="1" dirty="0" smtClean="0">
                <a:solidFill>
                  <a:srgbClr val="FF0000"/>
                </a:solidFill>
                <a:latin typeface="Arial" panose="020B0604020202020204" pitchFamily="34" charset="0"/>
                <a:cs typeface="Arial" panose="020B0604020202020204" pitchFamily="34" charset="0"/>
              </a:rPr>
              <a:t> and Role Overs:  </a:t>
            </a:r>
            <a:r>
              <a:rPr lang="en-ZA" sz="2200" b="1" dirty="0">
                <a:latin typeface="Arial" panose="020B0604020202020204" pitchFamily="34" charset="0"/>
                <a:cs typeface="Arial" panose="020B0604020202020204" pitchFamily="34" charset="0"/>
              </a:rPr>
              <a:t>(page </a:t>
            </a:r>
            <a:r>
              <a:rPr lang="en-ZA" sz="2200" b="1" dirty="0" smtClean="0">
                <a:latin typeface="Arial" panose="020B0604020202020204" pitchFamily="34" charset="0"/>
                <a:cs typeface="Arial" panose="020B0604020202020204" pitchFamily="34" charset="0"/>
              </a:rPr>
              <a:t>58: </a:t>
            </a:r>
            <a:r>
              <a:rPr lang="en-ZA" sz="2200" b="1" dirty="0">
                <a:latin typeface="Arial" panose="020B0604020202020204" pitchFamily="34" charset="0"/>
                <a:cs typeface="Arial" panose="020B0604020202020204" pitchFamily="34" charset="0"/>
              </a:rPr>
              <a:t>AAR </a:t>
            </a:r>
            <a:r>
              <a:rPr lang="en-ZA" sz="2200" b="1" dirty="0" smtClean="0">
                <a:latin typeface="Arial" panose="020B0604020202020204" pitchFamily="34" charset="0"/>
                <a:cs typeface="Arial" panose="020B0604020202020204" pitchFamily="34" charset="0"/>
              </a:rPr>
              <a:t>FY2020/21)</a:t>
            </a:r>
            <a:endParaRPr lang="en-US" sz="2200" b="1" dirty="0">
              <a:latin typeface="Arial" panose="020B0604020202020204" pitchFamily="34" charset="0"/>
              <a:cs typeface="Arial" panose="020B0604020202020204" pitchFamily="34" charset="0"/>
            </a:endParaRPr>
          </a:p>
          <a:p>
            <a:pPr marL="0" indent="0" algn="just">
              <a:buNone/>
            </a:pPr>
            <a:endParaRPr lang="en-US" sz="2200" b="1" dirty="0" smtClean="0">
              <a:solidFill>
                <a:srgbClr val="FF0000"/>
              </a:solidFill>
              <a:latin typeface="Arial" panose="020B0604020202020204" pitchFamily="34" charset="0"/>
              <a:cs typeface="Arial" panose="020B0604020202020204" pitchFamily="34" charset="0"/>
            </a:endParaRPr>
          </a:p>
          <a:p>
            <a:pPr marL="457200" indent="-457200" algn="just">
              <a:buAutoNum type="arabicPeriod" startAt="2"/>
            </a:pPr>
            <a:endParaRPr lang="en-US" sz="2200" b="1" dirty="0" smtClean="0">
              <a:latin typeface="Arial" panose="020B0604020202020204" pitchFamily="34" charset="0"/>
              <a:cs typeface="Arial" panose="020B0604020202020204" pitchFamily="34" charset="0"/>
            </a:endParaRPr>
          </a:p>
          <a:p>
            <a:pPr marL="0" indent="0" algn="just">
              <a:buNone/>
            </a:pPr>
            <a:r>
              <a:rPr lang="en-US" sz="2200" b="1" dirty="0" smtClean="0">
                <a:latin typeface="Arial" panose="020B0604020202020204" pitchFamily="34" charset="0"/>
                <a:cs typeface="Arial" panose="020B0604020202020204" pitchFamily="34" charset="0"/>
              </a:rPr>
              <a:t>The DFSC was not subjected to any </a:t>
            </a:r>
            <a:r>
              <a:rPr lang="en-US" sz="2200" b="1" dirty="0" err="1" smtClean="0">
                <a:latin typeface="Arial" panose="020B0604020202020204" pitchFamily="34" charset="0"/>
                <a:cs typeface="Arial" panose="020B0604020202020204" pitchFamily="34" charset="0"/>
              </a:rPr>
              <a:t>virements</a:t>
            </a:r>
            <a:r>
              <a:rPr lang="en-US" sz="2200" b="1" dirty="0" smtClean="0">
                <a:latin typeface="Arial" panose="020B0604020202020204" pitchFamily="34" charset="0"/>
                <a:cs typeface="Arial" panose="020B0604020202020204" pitchFamily="34" charset="0"/>
              </a:rPr>
              <a:t> and or roll overs for FY2020/21. </a:t>
            </a:r>
          </a:p>
          <a:p>
            <a:pPr marL="0" indent="0">
              <a:buNone/>
            </a:pPr>
            <a:endParaRPr lang="en-US" sz="2200" b="1" dirty="0" smtClean="0">
              <a:latin typeface="Arial" panose="020B0604020202020204" pitchFamily="34" charset="0"/>
              <a:cs typeface="Arial" panose="020B0604020202020204" pitchFamily="34" charset="0"/>
            </a:endParaRPr>
          </a:p>
        </p:txBody>
      </p:sp>
      <p:sp>
        <p:nvSpPr>
          <p:cNvPr id="8" name="Slide Number Placeholder 7"/>
          <p:cNvSpPr>
            <a:spLocks noGrp="1"/>
          </p:cNvSpPr>
          <p:nvPr>
            <p:ph type="sldNum" sz="quarter" idx="12"/>
          </p:nvPr>
        </p:nvSpPr>
        <p:spPr/>
        <p:txBody>
          <a:bodyPr/>
          <a:lstStyle/>
          <a:p>
            <a:fld id="{C17A5886-F1EC-4A37-9934-51C959F0825D}" type="slidenum">
              <a:rPr lang="en-ZA" sz="1600" b="1" smtClean="0">
                <a:latin typeface="Arial Black" panose="020B0A04020102020204" pitchFamily="34" charset="0"/>
              </a:rPr>
              <a:pPr/>
              <a:t>36</a:t>
            </a:fld>
            <a:endParaRPr lang="en-ZA" sz="1600" b="1" dirty="0">
              <a:latin typeface="Arial Black" panose="020B0A04020102020204" pitchFamily="34" charset="0"/>
            </a:endParaRPr>
          </a:p>
        </p:txBody>
      </p:sp>
      <p:pic>
        <p:nvPicPr>
          <p:cNvPr id="9" name="Picture 8" descr="F:\March 2016\March Plenary\Def Service Commision Logo - Heraldry.jpg"/>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0583611" y="359908"/>
            <a:ext cx="894080" cy="948055"/>
          </a:xfrm>
          <a:prstGeom prst="rect">
            <a:avLst/>
          </a:prstGeom>
          <a:noFill/>
          <a:ln>
            <a:noFill/>
          </a:ln>
        </p:spPr>
      </p:pic>
      <p:pic>
        <p:nvPicPr>
          <p:cNvPr id="10" name="Picture 9" descr="F:\March 2016\March Plenary\Def Service Commision Logo - Heraldry.jpg"/>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982415" y="373459"/>
            <a:ext cx="894080" cy="948055"/>
          </a:xfrm>
          <a:prstGeom prst="rect">
            <a:avLst/>
          </a:prstGeom>
          <a:noFill/>
          <a:ln>
            <a:noFill/>
          </a:ln>
        </p:spPr>
      </p:pic>
      <p:sp>
        <p:nvSpPr>
          <p:cNvPr id="11" name="Footer Placeholder 6"/>
          <p:cNvSpPr>
            <a:spLocks noGrp="1"/>
          </p:cNvSpPr>
          <p:nvPr>
            <p:ph type="ftr" sz="quarter" idx="11"/>
          </p:nvPr>
        </p:nvSpPr>
        <p:spPr>
          <a:xfrm>
            <a:off x="4038599" y="6356350"/>
            <a:ext cx="4571999" cy="365125"/>
          </a:xfrm>
        </p:spPr>
        <p:txBody>
          <a:bodyPr/>
          <a:lstStyle/>
          <a:p>
            <a:r>
              <a:rPr lang="en-ZA" sz="1600" b="1" dirty="0" smtClean="0">
                <a:latin typeface="Arial Black" panose="020B0A04020102020204" pitchFamily="34" charset="0"/>
              </a:rPr>
              <a:t>Defence Force Service Commission</a:t>
            </a:r>
            <a:endParaRPr lang="en-ZA" sz="1600" b="1" dirty="0">
              <a:latin typeface="Arial Black" panose="020B0A04020102020204" pitchFamily="34" charset="0"/>
            </a:endParaRPr>
          </a:p>
        </p:txBody>
      </p:sp>
      <p:sp>
        <p:nvSpPr>
          <p:cNvPr id="12" name="Date Placeholder 5"/>
          <p:cNvSpPr>
            <a:spLocks noGrp="1"/>
          </p:cNvSpPr>
          <p:nvPr>
            <p:ph type="dt" sz="half" idx="10"/>
          </p:nvPr>
        </p:nvSpPr>
        <p:spPr>
          <a:xfrm>
            <a:off x="838200" y="6356350"/>
            <a:ext cx="2743200" cy="365125"/>
          </a:xfrm>
        </p:spPr>
        <p:txBody>
          <a:bodyPr/>
          <a:lstStyle/>
          <a:p>
            <a:fld id="{10C69D42-1C44-4FB2-A2E7-BDEE73BA0D7C}" type="datetime1">
              <a:rPr lang="en-ZA" sz="1600" b="1" smtClean="0">
                <a:latin typeface="Arial Black" panose="020B0A04020102020204" pitchFamily="34" charset="0"/>
              </a:rPr>
              <a:pPr/>
              <a:t>2021/11/12</a:t>
            </a:fld>
            <a:endParaRPr lang="en-ZA" sz="1600" b="1" dirty="0">
              <a:latin typeface="Arial Black" panose="020B0A04020102020204" pitchFamily="34" charset="0"/>
            </a:endParaRPr>
          </a:p>
        </p:txBody>
      </p:sp>
    </p:spTree>
    <p:extLst>
      <p:ext uri="{BB962C8B-B14F-4D97-AF65-F5344CB8AC3E}">
        <p14:creationId xmlns:p14="http://schemas.microsoft.com/office/powerpoint/2010/main" xmlns="" val="166751796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10490" y="138546"/>
            <a:ext cx="10758055" cy="1360470"/>
          </a:xfrm>
          <a:solidFill>
            <a:schemeClr val="accent1">
              <a:lumMod val="20000"/>
              <a:lumOff val="80000"/>
            </a:schemeClr>
          </a:solidFill>
        </p:spPr>
        <p:txBody>
          <a:bodyPr>
            <a:normAutofit/>
          </a:bodyPr>
          <a:lstStyle/>
          <a:p>
            <a:pPr algn="ctr"/>
            <a:r>
              <a:rPr lang="en-ZA" sz="3600" b="1" dirty="0" smtClean="0">
                <a:latin typeface="Arial" panose="020B0604020202020204" pitchFamily="34" charset="0"/>
                <a:cs typeface="Arial" panose="020B0604020202020204" pitchFamily="34" charset="0"/>
              </a:rPr>
              <a:t> Annual Activity Report and Financial Statements FY2020/21 </a:t>
            </a:r>
            <a:endParaRPr lang="en-ZA" sz="3600" b="1" dirty="0">
              <a:latin typeface="Arial" panose="020B0604020202020204" pitchFamily="34" charset="0"/>
              <a:cs typeface="Arial" panose="020B0604020202020204" pitchFamily="34" charset="0"/>
            </a:endParaRPr>
          </a:p>
        </p:txBody>
      </p:sp>
      <p:sp>
        <p:nvSpPr>
          <p:cNvPr id="5" name="Content Placeholder 4"/>
          <p:cNvSpPr>
            <a:spLocks noGrp="1"/>
          </p:cNvSpPr>
          <p:nvPr>
            <p:ph idx="1"/>
          </p:nvPr>
        </p:nvSpPr>
        <p:spPr>
          <a:xfrm>
            <a:off x="838199" y="1508301"/>
            <a:ext cx="10730345" cy="4799923"/>
          </a:xfrm>
        </p:spPr>
        <p:txBody>
          <a:bodyPr>
            <a:normAutofit/>
          </a:bodyPr>
          <a:lstStyle/>
          <a:p>
            <a:pPr marL="0" indent="0" algn="just">
              <a:buNone/>
            </a:pPr>
            <a:r>
              <a:rPr lang="en-US" sz="2200" b="1" u="sng" dirty="0" smtClean="0">
                <a:solidFill>
                  <a:schemeClr val="accent1">
                    <a:lumMod val="75000"/>
                  </a:schemeClr>
                </a:solidFill>
                <a:latin typeface="Arial" panose="020B0604020202020204" pitchFamily="34" charset="0"/>
                <a:cs typeface="Arial" panose="020B0604020202020204" pitchFamily="34" charset="0"/>
              </a:rPr>
              <a:t>Part E:  FINANCIAL INFORMATION</a:t>
            </a:r>
            <a:r>
              <a:rPr lang="en-US" sz="2200" b="1" dirty="0" smtClean="0">
                <a:latin typeface="Arial" panose="020B0604020202020204" pitchFamily="34" charset="0"/>
                <a:cs typeface="Arial" panose="020B0604020202020204" pitchFamily="34" charset="0"/>
              </a:rPr>
              <a:t>: </a:t>
            </a:r>
          </a:p>
          <a:p>
            <a:pPr marL="0" indent="0" algn="just">
              <a:buNone/>
            </a:pPr>
            <a:r>
              <a:rPr lang="en-US" sz="2200" b="1" dirty="0" smtClean="0">
                <a:solidFill>
                  <a:srgbClr val="FF0000"/>
                </a:solidFill>
                <a:latin typeface="Arial" panose="020B0604020202020204" pitchFamily="34" charset="0"/>
                <a:cs typeface="Arial" panose="020B0604020202020204" pitchFamily="34" charset="0"/>
              </a:rPr>
              <a:t>4.  </a:t>
            </a:r>
            <a:r>
              <a:rPr lang="en-US" sz="2200" b="1" dirty="0" err="1" smtClean="0">
                <a:solidFill>
                  <a:srgbClr val="FF0000"/>
                </a:solidFill>
                <a:latin typeface="Arial" panose="020B0604020202020204" pitchFamily="34" charset="0"/>
                <a:cs typeface="Arial" panose="020B0604020202020204" pitchFamily="34" charset="0"/>
              </a:rPr>
              <a:t>Unauthorised</a:t>
            </a:r>
            <a:r>
              <a:rPr lang="en-US" sz="2200" b="1" dirty="0" smtClean="0">
                <a:solidFill>
                  <a:srgbClr val="FF0000"/>
                </a:solidFill>
                <a:latin typeface="Arial" panose="020B0604020202020204" pitchFamily="34" charset="0"/>
                <a:cs typeface="Arial" panose="020B0604020202020204" pitchFamily="34" charset="0"/>
              </a:rPr>
              <a:t>, Irregular, Fruitless and Wasteful Expenditure:                                </a:t>
            </a:r>
            <a:r>
              <a:rPr lang="en-ZA" sz="2200" b="1" dirty="0" smtClean="0">
                <a:latin typeface="Arial" panose="020B0604020202020204" pitchFamily="34" charset="0"/>
                <a:cs typeface="Arial" panose="020B0604020202020204" pitchFamily="34" charset="0"/>
              </a:rPr>
              <a:t>(</a:t>
            </a:r>
            <a:r>
              <a:rPr lang="en-ZA" sz="2200" b="1" dirty="0">
                <a:latin typeface="Arial" panose="020B0604020202020204" pitchFamily="34" charset="0"/>
                <a:cs typeface="Arial" panose="020B0604020202020204" pitchFamily="34" charset="0"/>
              </a:rPr>
              <a:t>page </a:t>
            </a:r>
            <a:r>
              <a:rPr lang="en-ZA" sz="2200" b="1" dirty="0" smtClean="0">
                <a:latin typeface="Arial" panose="020B0604020202020204" pitchFamily="34" charset="0"/>
                <a:cs typeface="Arial" panose="020B0604020202020204" pitchFamily="34" charset="0"/>
              </a:rPr>
              <a:t>58: </a:t>
            </a:r>
            <a:r>
              <a:rPr lang="en-ZA" sz="2200" b="1" dirty="0">
                <a:latin typeface="Arial" panose="020B0604020202020204" pitchFamily="34" charset="0"/>
                <a:cs typeface="Arial" panose="020B0604020202020204" pitchFamily="34" charset="0"/>
              </a:rPr>
              <a:t>AAR </a:t>
            </a:r>
            <a:r>
              <a:rPr lang="en-ZA" sz="2200" b="1" dirty="0" smtClean="0">
                <a:latin typeface="Arial" panose="020B0604020202020204" pitchFamily="34" charset="0"/>
                <a:cs typeface="Arial" panose="020B0604020202020204" pitchFamily="34" charset="0"/>
              </a:rPr>
              <a:t>FY2020/21)</a:t>
            </a:r>
            <a:endParaRPr lang="en-US" sz="2200" b="1" dirty="0">
              <a:latin typeface="Arial" panose="020B0604020202020204" pitchFamily="34" charset="0"/>
              <a:cs typeface="Arial" panose="020B0604020202020204" pitchFamily="34" charset="0"/>
            </a:endParaRPr>
          </a:p>
          <a:p>
            <a:pPr marL="0" indent="0" algn="just">
              <a:buNone/>
            </a:pPr>
            <a:endParaRPr lang="en-US" sz="2200" b="1" dirty="0" smtClean="0">
              <a:solidFill>
                <a:srgbClr val="FF0000"/>
              </a:solidFill>
              <a:latin typeface="Arial" panose="020B0604020202020204" pitchFamily="34" charset="0"/>
              <a:cs typeface="Arial" panose="020B0604020202020204" pitchFamily="34" charset="0"/>
            </a:endParaRPr>
          </a:p>
          <a:p>
            <a:pPr marL="0" indent="0" algn="just">
              <a:buNone/>
            </a:pPr>
            <a:r>
              <a:rPr lang="en-US" sz="2200" b="1" dirty="0" smtClean="0">
                <a:latin typeface="Arial" panose="020B0604020202020204" pitchFamily="34" charset="0"/>
                <a:cs typeface="Arial" panose="020B0604020202020204" pitchFamily="34" charset="0"/>
              </a:rPr>
              <a:t>No </a:t>
            </a:r>
            <a:r>
              <a:rPr lang="en-US" sz="2200" b="1" dirty="0" err="1" smtClean="0">
                <a:latin typeface="Arial" panose="020B0604020202020204" pitchFamily="34" charset="0"/>
                <a:cs typeface="Arial" panose="020B0604020202020204" pitchFamily="34" charset="0"/>
              </a:rPr>
              <a:t>unauthorised</a:t>
            </a:r>
            <a:r>
              <a:rPr lang="en-US" sz="2200" b="1" dirty="0" smtClean="0">
                <a:latin typeface="Arial" panose="020B0604020202020204" pitchFamily="34" charset="0"/>
                <a:cs typeface="Arial" panose="020B0604020202020204" pitchFamily="34" charset="0"/>
              </a:rPr>
              <a:t>, irregular, fruitless and wasteful expenditure took place during FY2020/21. </a:t>
            </a:r>
          </a:p>
          <a:p>
            <a:pPr marL="0" indent="0">
              <a:buNone/>
            </a:pPr>
            <a:endParaRPr lang="en-US" sz="2200" b="1" dirty="0" smtClean="0">
              <a:solidFill>
                <a:srgbClr val="FF0000"/>
              </a:solidFill>
              <a:latin typeface="Arial" panose="020B0604020202020204" pitchFamily="34" charset="0"/>
              <a:cs typeface="Arial" panose="020B0604020202020204" pitchFamily="34" charset="0"/>
            </a:endParaRPr>
          </a:p>
          <a:p>
            <a:pPr marL="0" indent="0" algn="just">
              <a:buNone/>
            </a:pPr>
            <a:endParaRPr lang="en-US" sz="2200" b="1" dirty="0" smtClean="0">
              <a:latin typeface="Arial" panose="020B0604020202020204" pitchFamily="34" charset="0"/>
              <a:cs typeface="Arial" panose="020B0604020202020204" pitchFamily="34" charset="0"/>
            </a:endParaRPr>
          </a:p>
          <a:p>
            <a:pPr marL="0" indent="0">
              <a:buNone/>
            </a:pPr>
            <a:endParaRPr lang="en-US" sz="2200" b="1" dirty="0" smtClean="0">
              <a:latin typeface="Arial" panose="020B0604020202020204" pitchFamily="34" charset="0"/>
              <a:cs typeface="Arial" panose="020B0604020202020204" pitchFamily="34" charset="0"/>
            </a:endParaRPr>
          </a:p>
        </p:txBody>
      </p:sp>
      <p:sp>
        <p:nvSpPr>
          <p:cNvPr id="8" name="Slide Number Placeholder 7"/>
          <p:cNvSpPr>
            <a:spLocks noGrp="1"/>
          </p:cNvSpPr>
          <p:nvPr>
            <p:ph type="sldNum" sz="quarter" idx="12"/>
          </p:nvPr>
        </p:nvSpPr>
        <p:spPr/>
        <p:txBody>
          <a:bodyPr/>
          <a:lstStyle/>
          <a:p>
            <a:fld id="{C17A5886-F1EC-4A37-9934-51C959F0825D}" type="slidenum">
              <a:rPr lang="en-ZA" sz="1600" b="1" smtClean="0">
                <a:latin typeface="Arial Black" panose="020B0A04020102020204" pitchFamily="34" charset="0"/>
              </a:rPr>
              <a:pPr/>
              <a:t>37</a:t>
            </a:fld>
            <a:endParaRPr lang="en-ZA" sz="1600" b="1" dirty="0">
              <a:latin typeface="Arial Black" panose="020B0A04020102020204" pitchFamily="34" charset="0"/>
            </a:endParaRPr>
          </a:p>
        </p:txBody>
      </p:sp>
      <p:pic>
        <p:nvPicPr>
          <p:cNvPr id="9" name="Picture 8" descr="F:\March 2016\March Plenary\Def Service Commision Logo - Heraldry.jpg"/>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0583611" y="359908"/>
            <a:ext cx="894080" cy="948055"/>
          </a:xfrm>
          <a:prstGeom prst="rect">
            <a:avLst/>
          </a:prstGeom>
          <a:noFill/>
          <a:ln>
            <a:noFill/>
          </a:ln>
        </p:spPr>
      </p:pic>
      <p:pic>
        <p:nvPicPr>
          <p:cNvPr id="10" name="Picture 9" descr="F:\March 2016\March Plenary\Def Service Commision Logo - Heraldry.jpg"/>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982415" y="373459"/>
            <a:ext cx="894080" cy="948055"/>
          </a:xfrm>
          <a:prstGeom prst="rect">
            <a:avLst/>
          </a:prstGeom>
          <a:noFill/>
          <a:ln>
            <a:noFill/>
          </a:ln>
        </p:spPr>
      </p:pic>
      <p:sp>
        <p:nvSpPr>
          <p:cNvPr id="11" name="Footer Placeholder 6"/>
          <p:cNvSpPr>
            <a:spLocks noGrp="1"/>
          </p:cNvSpPr>
          <p:nvPr>
            <p:ph type="ftr" sz="quarter" idx="11"/>
          </p:nvPr>
        </p:nvSpPr>
        <p:spPr>
          <a:xfrm>
            <a:off x="4038599" y="6356350"/>
            <a:ext cx="4571999" cy="365125"/>
          </a:xfrm>
        </p:spPr>
        <p:txBody>
          <a:bodyPr/>
          <a:lstStyle/>
          <a:p>
            <a:r>
              <a:rPr lang="en-ZA" sz="1600" b="1" dirty="0" smtClean="0">
                <a:latin typeface="Arial Black" panose="020B0A04020102020204" pitchFamily="34" charset="0"/>
              </a:rPr>
              <a:t>Defence Force Service Commission</a:t>
            </a:r>
            <a:endParaRPr lang="en-ZA" sz="1600" b="1" dirty="0">
              <a:latin typeface="Arial Black" panose="020B0A04020102020204" pitchFamily="34" charset="0"/>
            </a:endParaRPr>
          </a:p>
        </p:txBody>
      </p:sp>
      <p:sp>
        <p:nvSpPr>
          <p:cNvPr id="12" name="Date Placeholder 5"/>
          <p:cNvSpPr>
            <a:spLocks noGrp="1"/>
          </p:cNvSpPr>
          <p:nvPr>
            <p:ph type="dt" sz="half" idx="10"/>
          </p:nvPr>
        </p:nvSpPr>
        <p:spPr>
          <a:xfrm>
            <a:off x="838200" y="6356350"/>
            <a:ext cx="2743200" cy="365125"/>
          </a:xfrm>
        </p:spPr>
        <p:txBody>
          <a:bodyPr/>
          <a:lstStyle/>
          <a:p>
            <a:fld id="{10C69D42-1C44-4FB2-A2E7-BDEE73BA0D7C}" type="datetime1">
              <a:rPr lang="en-ZA" sz="1600" b="1" smtClean="0">
                <a:latin typeface="Arial Black" panose="020B0A04020102020204" pitchFamily="34" charset="0"/>
              </a:rPr>
              <a:pPr/>
              <a:t>2021/11/12</a:t>
            </a:fld>
            <a:endParaRPr lang="en-ZA" sz="1600" b="1" dirty="0">
              <a:latin typeface="Arial Black" panose="020B0A04020102020204" pitchFamily="34" charset="0"/>
            </a:endParaRPr>
          </a:p>
        </p:txBody>
      </p:sp>
    </p:spTree>
    <p:extLst>
      <p:ext uri="{BB962C8B-B14F-4D97-AF65-F5344CB8AC3E}">
        <p14:creationId xmlns:p14="http://schemas.microsoft.com/office/powerpoint/2010/main" xmlns="" val="3778988480"/>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10490" y="138546"/>
            <a:ext cx="10758055" cy="1360470"/>
          </a:xfrm>
          <a:solidFill>
            <a:schemeClr val="accent1">
              <a:lumMod val="20000"/>
              <a:lumOff val="80000"/>
            </a:schemeClr>
          </a:solidFill>
        </p:spPr>
        <p:txBody>
          <a:bodyPr>
            <a:normAutofit/>
          </a:bodyPr>
          <a:lstStyle/>
          <a:p>
            <a:pPr algn="ctr"/>
            <a:r>
              <a:rPr lang="en-ZA" sz="3600" b="1" dirty="0" smtClean="0">
                <a:latin typeface="Arial" panose="020B0604020202020204" pitchFamily="34" charset="0"/>
                <a:cs typeface="Arial" panose="020B0604020202020204" pitchFamily="34" charset="0"/>
              </a:rPr>
              <a:t> Annual Activity Report and Financial Statements FY2020/21 </a:t>
            </a:r>
            <a:endParaRPr lang="en-ZA" sz="3600" b="1" dirty="0">
              <a:latin typeface="Arial" panose="020B0604020202020204" pitchFamily="34" charset="0"/>
              <a:cs typeface="Arial" panose="020B0604020202020204" pitchFamily="34" charset="0"/>
            </a:endParaRPr>
          </a:p>
        </p:txBody>
      </p:sp>
      <p:sp>
        <p:nvSpPr>
          <p:cNvPr id="5" name="Content Placeholder 4"/>
          <p:cNvSpPr>
            <a:spLocks noGrp="1"/>
          </p:cNvSpPr>
          <p:nvPr>
            <p:ph idx="1"/>
          </p:nvPr>
        </p:nvSpPr>
        <p:spPr>
          <a:xfrm>
            <a:off x="838199" y="1508301"/>
            <a:ext cx="10730345" cy="4799923"/>
          </a:xfrm>
        </p:spPr>
        <p:txBody>
          <a:bodyPr>
            <a:normAutofit/>
          </a:bodyPr>
          <a:lstStyle/>
          <a:p>
            <a:pPr marL="0" indent="0" algn="just">
              <a:buNone/>
            </a:pPr>
            <a:r>
              <a:rPr lang="en-US" sz="2200" b="1" u="sng" dirty="0" smtClean="0">
                <a:solidFill>
                  <a:schemeClr val="accent1">
                    <a:lumMod val="75000"/>
                  </a:schemeClr>
                </a:solidFill>
                <a:latin typeface="Arial" panose="020B0604020202020204" pitchFamily="34" charset="0"/>
                <a:cs typeface="Arial" panose="020B0604020202020204" pitchFamily="34" charset="0"/>
              </a:rPr>
              <a:t>Part E:  FINANCIAL INFORMATION</a:t>
            </a:r>
            <a:r>
              <a:rPr lang="en-US" sz="2200" b="1" dirty="0" smtClean="0">
                <a:latin typeface="Arial" panose="020B0604020202020204" pitchFamily="34" charset="0"/>
                <a:cs typeface="Arial" panose="020B0604020202020204" pitchFamily="34" charset="0"/>
              </a:rPr>
              <a:t>:  </a:t>
            </a:r>
          </a:p>
          <a:p>
            <a:pPr marL="722313" indent="-722313" algn="just">
              <a:buNone/>
            </a:pPr>
            <a:r>
              <a:rPr lang="en-US" sz="2200" b="1" dirty="0" smtClean="0">
                <a:solidFill>
                  <a:srgbClr val="FF0000"/>
                </a:solidFill>
                <a:latin typeface="Arial" panose="020B0604020202020204" pitchFamily="34" charset="0"/>
                <a:cs typeface="Arial" panose="020B0604020202020204" pitchFamily="34" charset="0"/>
              </a:rPr>
              <a:t>5.     Asset Management:  </a:t>
            </a:r>
            <a:r>
              <a:rPr lang="en-ZA" sz="2200" b="1" dirty="0">
                <a:latin typeface="Arial" panose="020B0604020202020204" pitchFamily="34" charset="0"/>
                <a:cs typeface="Arial" panose="020B0604020202020204" pitchFamily="34" charset="0"/>
              </a:rPr>
              <a:t>(</a:t>
            </a:r>
            <a:r>
              <a:rPr lang="en-ZA" sz="2200" b="1" dirty="0" smtClean="0">
                <a:latin typeface="Arial" panose="020B0604020202020204" pitchFamily="34" charset="0"/>
                <a:cs typeface="Arial" panose="020B0604020202020204" pitchFamily="34" charset="0"/>
              </a:rPr>
              <a:t>page 58: </a:t>
            </a:r>
            <a:r>
              <a:rPr lang="en-ZA" sz="2200" b="1" dirty="0">
                <a:latin typeface="Arial" panose="020B0604020202020204" pitchFamily="34" charset="0"/>
                <a:cs typeface="Arial" panose="020B0604020202020204" pitchFamily="34" charset="0"/>
              </a:rPr>
              <a:t>AAR </a:t>
            </a:r>
            <a:r>
              <a:rPr lang="en-ZA" sz="2200" b="1" dirty="0" smtClean="0">
                <a:latin typeface="Arial" panose="020B0604020202020204" pitchFamily="34" charset="0"/>
                <a:cs typeface="Arial" panose="020B0604020202020204" pitchFamily="34" charset="0"/>
              </a:rPr>
              <a:t>FY2020/21)</a:t>
            </a:r>
            <a:endParaRPr lang="en-US" sz="2200" b="1" dirty="0">
              <a:latin typeface="Arial" panose="020B0604020202020204" pitchFamily="34" charset="0"/>
              <a:cs typeface="Arial" panose="020B0604020202020204" pitchFamily="34" charset="0"/>
            </a:endParaRPr>
          </a:p>
          <a:p>
            <a:pPr marL="0" indent="0" algn="just">
              <a:buNone/>
            </a:pPr>
            <a:endParaRPr lang="en-US" sz="2200" b="1" dirty="0" smtClean="0">
              <a:solidFill>
                <a:srgbClr val="FF0000"/>
              </a:solidFill>
              <a:latin typeface="Arial" panose="020B0604020202020204" pitchFamily="34" charset="0"/>
              <a:cs typeface="Arial" panose="020B0604020202020204" pitchFamily="34" charset="0"/>
            </a:endParaRPr>
          </a:p>
          <a:p>
            <a:pPr marL="546100" indent="-546100" algn="just">
              <a:buFont typeface="Wingdings" panose="05000000000000000000" pitchFamily="2" charset="2"/>
              <a:buChar char="v"/>
            </a:pPr>
            <a:r>
              <a:rPr lang="en-US" sz="2200" b="1" dirty="0" smtClean="0">
                <a:latin typeface="Arial" panose="020B0604020202020204" pitchFamily="34" charset="0"/>
                <a:cs typeface="Arial" panose="020B0604020202020204" pitchFamily="34" charset="0"/>
              </a:rPr>
              <a:t>The DFSC can report that there were no findings nor any discrepancies on its Asset Management Register for FY2020/21.</a:t>
            </a:r>
          </a:p>
          <a:p>
            <a:pPr marL="546100" indent="-546100" algn="just">
              <a:buFont typeface="Wingdings" panose="05000000000000000000" pitchFamily="2" charset="2"/>
              <a:buChar char="v"/>
            </a:pPr>
            <a:endParaRPr lang="en-US" sz="2200" b="1" dirty="0" smtClean="0">
              <a:latin typeface="Arial" panose="020B0604020202020204" pitchFamily="34" charset="0"/>
              <a:cs typeface="Arial" panose="020B0604020202020204" pitchFamily="34" charset="0"/>
            </a:endParaRPr>
          </a:p>
          <a:p>
            <a:pPr marL="546100" indent="-546100" algn="just">
              <a:buFont typeface="Wingdings" panose="05000000000000000000" pitchFamily="2" charset="2"/>
              <a:buChar char="v"/>
            </a:pPr>
            <a:r>
              <a:rPr lang="en-US" sz="2200" b="1" dirty="0" smtClean="0">
                <a:latin typeface="Arial" panose="020B0604020202020204" pitchFamily="34" charset="0"/>
                <a:cs typeface="Arial" panose="020B0604020202020204" pitchFamily="34" charset="0"/>
              </a:rPr>
              <a:t>The DFSC does not own any public, capital or infrastructure assets exceeding the amount of R500 000.</a:t>
            </a:r>
          </a:p>
          <a:p>
            <a:pPr marL="0" indent="0">
              <a:buNone/>
            </a:pPr>
            <a:endParaRPr lang="en-US" sz="2200" b="1" dirty="0" smtClean="0">
              <a:latin typeface="Arial" panose="020B0604020202020204" pitchFamily="34" charset="0"/>
              <a:cs typeface="Arial" panose="020B0604020202020204" pitchFamily="34" charset="0"/>
            </a:endParaRPr>
          </a:p>
        </p:txBody>
      </p:sp>
      <p:sp>
        <p:nvSpPr>
          <p:cNvPr id="8" name="Slide Number Placeholder 7"/>
          <p:cNvSpPr>
            <a:spLocks noGrp="1"/>
          </p:cNvSpPr>
          <p:nvPr>
            <p:ph type="sldNum" sz="quarter" idx="12"/>
          </p:nvPr>
        </p:nvSpPr>
        <p:spPr/>
        <p:txBody>
          <a:bodyPr/>
          <a:lstStyle/>
          <a:p>
            <a:fld id="{C17A5886-F1EC-4A37-9934-51C959F0825D}" type="slidenum">
              <a:rPr lang="en-ZA" sz="1600" b="1" smtClean="0">
                <a:latin typeface="Arial Black" panose="020B0A04020102020204" pitchFamily="34" charset="0"/>
              </a:rPr>
              <a:pPr/>
              <a:t>38</a:t>
            </a:fld>
            <a:endParaRPr lang="en-ZA" sz="1600" b="1" dirty="0">
              <a:latin typeface="Arial Black" panose="020B0A04020102020204" pitchFamily="34" charset="0"/>
            </a:endParaRPr>
          </a:p>
        </p:txBody>
      </p:sp>
      <p:pic>
        <p:nvPicPr>
          <p:cNvPr id="9" name="Picture 8" descr="F:\March 2016\March Plenary\Def Service Commision Logo - Heraldry.jpg"/>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0583611" y="359908"/>
            <a:ext cx="894080" cy="948055"/>
          </a:xfrm>
          <a:prstGeom prst="rect">
            <a:avLst/>
          </a:prstGeom>
          <a:noFill/>
          <a:ln>
            <a:noFill/>
          </a:ln>
        </p:spPr>
      </p:pic>
      <p:pic>
        <p:nvPicPr>
          <p:cNvPr id="10" name="Picture 9" descr="F:\March 2016\March Plenary\Def Service Commision Logo - Heraldry.jpg"/>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982415" y="373459"/>
            <a:ext cx="894080" cy="948055"/>
          </a:xfrm>
          <a:prstGeom prst="rect">
            <a:avLst/>
          </a:prstGeom>
          <a:noFill/>
          <a:ln>
            <a:noFill/>
          </a:ln>
        </p:spPr>
      </p:pic>
      <p:sp>
        <p:nvSpPr>
          <p:cNvPr id="11" name="Footer Placeholder 6"/>
          <p:cNvSpPr>
            <a:spLocks noGrp="1"/>
          </p:cNvSpPr>
          <p:nvPr>
            <p:ph type="ftr" sz="quarter" idx="11"/>
          </p:nvPr>
        </p:nvSpPr>
        <p:spPr>
          <a:xfrm>
            <a:off x="4038599" y="6356350"/>
            <a:ext cx="4571999" cy="365125"/>
          </a:xfrm>
        </p:spPr>
        <p:txBody>
          <a:bodyPr/>
          <a:lstStyle/>
          <a:p>
            <a:r>
              <a:rPr lang="en-ZA" sz="1600" b="1" dirty="0" smtClean="0">
                <a:latin typeface="Arial Black" panose="020B0A04020102020204" pitchFamily="34" charset="0"/>
              </a:rPr>
              <a:t>Defence Force Service Commission</a:t>
            </a:r>
            <a:endParaRPr lang="en-ZA" sz="1600" b="1" dirty="0">
              <a:latin typeface="Arial Black" panose="020B0A04020102020204" pitchFamily="34" charset="0"/>
            </a:endParaRPr>
          </a:p>
        </p:txBody>
      </p:sp>
      <p:sp>
        <p:nvSpPr>
          <p:cNvPr id="12" name="Date Placeholder 5"/>
          <p:cNvSpPr>
            <a:spLocks noGrp="1"/>
          </p:cNvSpPr>
          <p:nvPr>
            <p:ph type="dt" sz="half" idx="10"/>
          </p:nvPr>
        </p:nvSpPr>
        <p:spPr>
          <a:xfrm>
            <a:off x="838200" y="6356350"/>
            <a:ext cx="2743200" cy="365125"/>
          </a:xfrm>
        </p:spPr>
        <p:txBody>
          <a:bodyPr/>
          <a:lstStyle/>
          <a:p>
            <a:fld id="{10C69D42-1C44-4FB2-A2E7-BDEE73BA0D7C}" type="datetime1">
              <a:rPr lang="en-ZA" sz="1600" b="1" smtClean="0">
                <a:latin typeface="Arial Black" panose="020B0A04020102020204" pitchFamily="34" charset="0"/>
              </a:rPr>
              <a:pPr/>
              <a:t>2021/11/12</a:t>
            </a:fld>
            <a:endParaRPr lang="en-ZA" sz="1600" b="1" dirty="0">
              <a:latin typeface="Arial Black" panose="020B0A04020102020204" pitchFamily="34" charset="0"/>
            </a:endParaRPr>
          </a:p>
        </p:txBody>
      </p:sp>
    </p:spTree>
    <p:extLst>
      <p:ext uri="{BB962C8B-B14F-4D97-AF65-F5344CB8AC3E}">
        <p14:creationId xmlns:p14="http://schemas.microsoft.com/office/powerpoint/2010/main" xmlns="" val="2511890988"/>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10490" y="138546"/>
            <a:ext cx="10758055" cy="1360470"/>
          </a:xfrm>
          <a:solidFill>
            <a:schemeClr val="accent1">
              <a:lumMod val="20000"/>
              <a:lumOff val="80000"/>
            </a:schemeClr>
          </a:solidFill>
        </p:spPr>
        <p:txBody>
          <a:bodyPr>
            <a:normAutofit/>
          </a:bodyPr>
          <a:lstStyle/>
          <a:p>
            <a:pPr algn="ctr"/>
            <a:r>
              <a:rPr lang="en-ZA" sz="3600" b="1" dirty="0" smtClean="0">
                <a:latin typeface="Arial" panose="020B0604020202020204" pitchFamily="34" charset="0"/>
                <a:cs typeface="Arial" panose="020B0604020202020204" pitchFamily="34" charset="0"/>
              </a:rPr>
              <a:t> Annual Activity Report and Financial Statements FY2020/21 </a:t>
            </a:r>
            <a:endParaRPr lang="en-ZA" sz="3600" b="1" dirty="0">
              <a:latin typeface="Arial" panose="020B0604020202020204" pitchFamily="34" charset="0"/>
              <a:cs typeface="Arial" panose="020B0604020202020204" pitchFamily="34" charset="0"/>
            </a:endParaRPr>
          </a:p>
        </p:txBody>
      </p:sp>
      <p:sp>
        <p:nvSpPr>
          <p:cNvPr id="5" name="Content Placeholder 4"/>
          <p:cNvSpPr>
            <a:spLocks noGrp="1"/>
          </p:cNvSpPr>
          <p:nvPr>
            <p:ph idx="1"/>
          </p:nvPr>
        </p:nvSpPr>
        <p:spPr>
          <a:xfrm>
            <a:off x="838199" y="1508301"/>
            <a:ext cx="10730345" cy="4799923"/>
          </a:xfrm>
        </p:spPr>
        <p:txBody>
          <a:bodyPr>
            <a:normAutofit/>
          </a:bodyPr>
          <a:lstStyle/>
          <a:p>
            <a:pPr marL="0" indent="0" algn="just">
              <a:buNone/>
            </a:pPr>
            <a:r>
              <a:rPr lang="en-US" sz="2200" b="1" u="sng" dirty="0" smtClean="0">
                <a:solidFill>
                  <a:schemeClr val="accent1">
                    <a:lumMod val="75000"/>
                  </a:schemeClr>
                </a:solidFill>
                <a:latin typeface="Arial" panose="020B0604020202020204" pitchFamily="34" charset="0"/>
                <a:cs typeface="Arial" panose="020B0604020202020204" pitchFamily="34" charset="0"/>
              </a:rPr>
              <a:t>Part E:  FINANCIAL INFORMATION</a:t>
            </a:r>
            <a:r>
              <a:rPr lang="en-US" sz="2200" b="1" dirty="0" smtClean="0">
                <a:latin typeface="Arial" panose="020B0604020202020204" pitchFamily="34" charset="0"/>
                <a:cs typeface="Arial" panose="020B0604020202020204" pitchFamily="34" charset="0"/>
              </a:rPr>
              <a:t>: </a:t>
            </a:r>
          </a:p>
          <a:p>
            <a:pPr marL="0" indent="0" algn="just">
              <a:buNone/>
            </a:pPr>
            <a:r>
              <a:rPr lang="en-US" sz="2200" b="1" dirty="0" smtClean="0">
                <a:solidFill>
                  <a:srgbClr val="FF0000"/>
                </a:solidFill>
                <a:latin typeface="Arial" panose="020B0604020202020204" pitchFamily="34" charset="0"/>
                <a:cs typeface="Arial" panose="020B0604020202020204" pitchFamily="34" charset="0"/>
              </a:rPr>
              <a:t>6.  Gifts and Donations received in kind from non-related parties:                           </a:t>
            </a:r>
            <a:r>
              <a:rPr lang="en-ZA" sz="2200" b="1" dirty="0" smtClean="0">
                <a:latin typeface="Arial" panose="020B0604020202020204" pitchFamily="34" charset="0"/>
                <a:cs typeface="Arial" panose="020B0604020202020204" pitchFamily="34" charset="0"/>
              </a:rPr>
              <a:t>(</a:t>
            </a:r>
            <a:r>
              <a:rPr lang="en-ZA" sz="2200" b="1" dirty="0">
                <a:latin typeface="Arial" panose="020B0604020202020204" pitchFamily="34" charset="0"/>
                <a:cs typeface="Arial" panose="020B0604020202020204" pitchFamily="34" charset="0"/>
              </a:rPr>
              <a:t>page </a:t>
            </a:r>
            <a:r>
              <a:rPr lang="en-ZA" sz="2200" b="1" dirty="0" smtClean="0">
                <a:latin typeface="Arial" panose="020B0604020202020204" pitchFamily="34" charset="0"/>
                <a:cs typeface="Arial" panose="020B0604020202020204" pitchFamily="34" charset="0"/>
              </a:rPr>
              <a:t>59: </a:t>
            </a:r>
            <a:r>
              <a:rPr lang="en-ZA" sz="2200" b="1" dirty="0">
                <a:latin typeface="Arial" panose="020B0604020202020204" pitchFamily="34" charset="0"/>
                <a:cs typeface="Arial" panose="020B0604020202020204" pitchFamily="34" charset="0"/>
              </a:rPr>
              <a:t>AAR </a:t>
            </a:r>
            <a:r>
              <a:rPr lang="en-ZA" sz="2200" b="1" dirty="0" smtClean="0">
                <a:latin typeface="Arial" panose="020B0604020202020204" pitchFamily="34" charset="0"/>
                <a:cs typeface="Arial" panose="020B0604020202020204" pitchFamily="34" charset="0"/>
              </a:rPr>
              <a:t>FY2020/21)</a:t>
            </a:r>
            <a:endParaRPr lang="en-US" sz="2200" b="1" dirty="0">
              <a:latin typeface="Arial" panose="020B0604020202020204" pitchFamily="34" charset="0"/>
              <a:cs typeface="Arial" panose="020B0604020202020204" pitchFamily="34" charset="0"/>
            </a:endParaRPr>
          </a:p>
          <a:p>
            <a:pPr marL="0" indent="0" algn="just">
              <a:buNone/>
            </a:pPr>
            <a:endParaRPr lang="en-US" sz="2200" b="1" dirty="0" smtClean="0">
              <a:solidFill>
                <a:srgbClr val="FF0000"/>
              </a:solidFill>
              <a:latin typeface="Arial" panose="020B0604020202020204" pitchFamily="34" charset="0"/>
              <a:cs typeface="Arial" panose="020B0604020202020204" pitchFamily="34" charset="0"/>
            </a:endParaRPr>
          </a:p>
          <a:p>
            <a:pPr marL="0" indent="0" algn="just">
              <a:buNone/>
            </a:pPr>
            <a:r>
              <a:rPr lang="en-US" sz="2200" b="1" dirty="0" smtClean="0">
                <a:latin typeface="Arial" panose="020B0604020202020204" pitchFamily="34" charset="0"/>
                <a:cs typeface="Arial" panose="020B0604020202020204" pitchFamily="34" charset="0"/>
              </a:rPr>
              <a:t>The DFSC did not receive any gifts that require recording and inclusion in the DFSC Gift Register during FY2020/21. </a:t>
            </a:r>
          </a:p>
          <a:p>
            <a:pPr marL="0" indent="0" algn="just">
              <a:buNone/>
            </a:pPr>
            <a:endParaRPr lang="en-US" sz="2200" b="1" dirty="0" smtClean="0">
              <a:latin typeface="Arial" panose="020B0604020202020204" pitchFamily="34" charset="0"/>
              <a:cs typeface="Arial" panose="020B0604020202020204" pitchFamily="34" charset="0"/>
            </a:endParaRPr>
          </a:p>
          <a:p>
            <a:pPr marL="0" indent="0">
              <a:buNone/>
            </a:pPr>
            <a:endParaRPr lang="en-US" sz="2200" b="1" dirty="0" smtClean="0">
              <a:latin typeface="Arial" panose="020B0604020202020204" pitchFamily="34" charset="0"/>
              <a:cs typeface="Arial" panose="020B0604020202020204" pitchFamily="34" charset="0"/>
            </a:endParaRPr>
          </a:p>
        </p:txBody>
      </p:sp>
      <p:sp>
        <p:nvSpPr>
          <p:cNvPr id="8" name="Slide Number Placeholder 7"/>
          <p:cNvSpPr>
            <a:spLocks noGrp="1"/>
          </p:cNvSpPr>
          <p:nvPr>
            <p:ph type="sldNum" sz="quarter" idx="12"/>
          </p:nvPr>
        </p:nvSpPr>
        <p:spPr/>
        <p:txBody>
          <a:bodyPr/>
          <a:lstStyle/>
          <a:p>
            <a:fld id="{C17A5886-F1EC-4A37-9934-51C959F0825D}" type="slidenum">
              <a:rPr lang="en-ZA" sz="1600" b="1" smtClean="0">
                <a:latin typeface="Arial Black" panose="020B0A04020102020204" pitchFamily="34" charset="0"/>
              </a:rPr>
              <a:pPr/>
              <a:t>39</a:t>
            </a:fld>
            <a:endParaRPr lang="en-ZA" sz="1600" b="1" dirty="0">
              <a:latin typeface="Arial Black" panose="020B0A04020102020204" pitchFamily="34" charset="0"/>
            </a:endParaRPr>
          </a:p>
        </p:txBody>
      </p:sp>
      <p:pic>
        <p:nvPicPr>
          <p:cNvPr id="9" name="Picture 8" descr="F:\March 2016\March Plenary\Def Service Commision Logo - Heraldry.jpg"/>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0583611" y="359908"/>
            <a:ext cx="894080" cy="948055"/>
          </a:xfrm>
          <a:prstGeom prst="rect">
            <a:avLst/>
          </a:prstGeom>
          <a:noFill/>
          <a:ln>
            <a:noFill/>
          </a:ln>
        </p:spPr>
      </p:pic>
      <p:pic>
        <p:nvPicPr>
          <p:cNvPr id="10" name="Picture 9" descr="F:\March 2016\March Plenary\Def Service Commision Logo - Heraldry.jpg"/>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982415" y="373459"/>
            <a:ext cx="894080" cy="948055"/>
          </a:xfrm>
          <a:prstGeom prst="rect">
            <a:avLst/>
          </a:prstGeom>
          <a:noFill/>
          <a:ln>
            <a:noFill/>
          </a:ln>
        </p:spPr>
      </p:pic>
      <p:sp>
        <p:nvSpPr>
          <p:cNvPr id="11" name="Footer Placeholder 6"/>
          <p:cNvSpPr>
            <a:spLocks noGrp="1"/>
          </p:cNvSpPr>
          <p:nvPr>
            <p:ph type="ftr" sz="quarter" idx="11"/>
          </p:nvPr>
        </p:nvSpPr>
        <p:spPr>
          <a:xfrm>
            <a:off x="4038599" y="6356350"/>
            <a:ext cx="4571999" cy="365125"/>
          </a:xfrm>
        </p:spPr>
        <p:txBody>
          <a:bodyPr/>
          <a:lstStyle/>
          <a:p>
            <a:r>
              <a:rPr lang="en-ZA" sz="1600" b="1" dirty="0" smtClean="0">
                <a:latin typeface="Arial Black" panose="020B0A04020102020204" pitchFamily="34" charset="0"/>
              </a:rPr>
              <a:t>Defence Force Service Commission</a:t>
            </a:r>
            <a:endParaRPr lang="en-ZA" sz="1600" b="1" dirty="0">
              <a:latin typeface="Arial Black" panose="020B0A04020102020204" pitchFamily="34" charset="0"/>
            </a:endParaRPr>
          </a:p>
        </p:txBody>
      </p:sp>
      <p:sp>
        <p:nvSpPr>
          <p:cNvPr id="12" name="Date Placeholder 5"/>
          <p:cNvSpPr>
            <a:spLocks noGrp="1"/>
          </p:cNvSpPr>
          <p:nvPr>
            <p:ph type="dt" sz="half" idx="10"/>
          </p:nvPr>
        </p:nvSpPr>
        <p:spPr>
          <a:xfrm>
            <a:off x="838200" y="6356350"/>
            <a:ext cx="2743200" cy="365125"/>
          </a:xfrm>
        </p:spPr>
        <p:txBody>
          <a:bodyPr/>
          <a:lstStyle/>
          <a:p>
            <a:fld id="{10C69D42-1C44-4FB2-A2E7-BDEE73BA0D7C}" type="datetime1">
              <a:rPr lang="en-ZA" sz="1600" b="1" smtClean="0">
                <a:latin typeface="Arial Black" panose="020B0A04020102020204" pitchFamily="34" charset="0"/>
              </a:rPr>
              <a:pPr/>
              <a:t>2021/11/12</a:t>
            </a:fld>
            <a:endParaRPr lang="en-ZA" sz="1600" b="1" dirty="0">
              <a:latin typeface="Arial Black" panose="020B0A04020102020204" pitchFamily="34" charset="0"/>
            </a:endParaRPr>
          </a:p>
        </p:txBody>
      </p:sp>
    </p:spTree>
    <p:extLst>
      <p:ext uri="{BB962C8B-B14F-4D97-AF65-F5344CB8AC3E}">
        <p14:creationId xmlns:p14="http://schemas.microsoft.com/office/powerpoint/2010/main" xmlns="" val="96792329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10490" y="138546"/>
            <a:ext cx="10758055" cy="1360470"/>
          </a:xfrm>
          <a:solidFill>
            <a:schemeClr val="accent1">
              <a:lumMod val="20000"/>
              <a:lumOff val="80000"/>
            </a:schemeClr>
          </a:solidFill>
        </p:spPr>
        <p:txBody>
          <a:bodyPr>
            <a:normAutofit/>
          </a:bodyPr>
          <a:lstStyle/>
          <a:p>
            <a:pPr algn="ctr"/>
            <a:r>
              <a:rPr lang="en-ZA" sz="3600" b="1" dirty="0" smtClean="0">
                <a:latin typeface="Arial" panose="020B0604020202020204" pitchFamily="34" charset="0"/>
                <a:cs typeface="Arial" panose="020B0604020202020204" pitchFamily="34" charset="0"/>
              </a:rPr>
              <a:t> Annual Activity Report and Financial Statements FY2020/21</a:t>
            </a:r>
            <a:endParaRPr lang="en-ZA" sz="3600" b="1" dirty="0">
              <a:latin typeface="Arial" panose="020B0604020202020204" pitchFamily="34" charset="0"/>
              <a:cs typeface="Arial" panose="020B0604020202020204" pitchFamily="34" charset="0"/>
            </a:endParaRPr>
          </a:p>
        </p:txBody>
      </p:sp>
      <p:sp>
        <p:nvSpPr>
          <p:cNvPr id="5" name="Content Placeholder 4"/>
          <p:cNvSpPr>
            <a:spLocks noGrp="1"/>
          </p:cNvSpPr>
          <p:nvPr>
            <p:ph idx="1"/>
          </p:nvPr>
        </p:nvSpPr>
        <p:spPr>
          <a:xfrm>
            <a:off x="838199" y="1503412"/>
            <a:ext cx="10730345" cy="4852938"/>
          </a:xfrm>
        </p:spPr>
        <p:txBody>
          <a:bodyPr>
            <a:normAutofit fontScale="92500" lnSpcReduction="10000"/>
          </a:bodyPr>
          <a:lstStyle/>
          <a:p>
            <a:pPr marL="0" indent="0" algn="ctr">
              <a:buNone/>
            </a:pPr>
            <a:r>
              <a:rPr lang="en-US" sz="3200" b="1" dirty="0" smtClean="0">
                <a:solidFill>
                  <a:srgbClr val="FF0000"/>
                </a:solidFill>
                <a:latin typeface="Arial" panose="020B0604020202020204" pitchFamily="34" charset="0"/>
                <a:cs typeface="Arial" panose="020B0604020202020204" pitchFamily="34" charset="0"/>
              </a:rPr>
              <a:t> STRATEGIC INTENT </a:t>
            </a:r>
          </a:p>
          <a:p>
            <a:pPr marL="0" indent="0">
              <a:buNone/>
            </a:pPr>
            <a:endParaRPr lang="en-US" sz="2200" b="1" dirty="0" smtClean="0">
              <a:latin typeface="Arial" panose="020B0604020202020204" pitchFamily="34" charset="0"/>
              <a:cs typeface="Arial" panose="020B0604020202020204" pitchFamily="34" charset="0"/>
            </a:endParaRPr>
          </a:p>
          <a:p>
            <a:pPr marL="0" indent="0" algn="just">
              <a:buNone/>
            </a:pPr>
            <a:r>
              <a:rPr lang="en-US" sz="2200" b="1" dirty="0" smtClean="0">
                <a:latin typeface="Arial" panose="020B0604020202020204" pitchFamily="34" charset="0"/>
                <a:cs typeface="Arial" panose="020B0604020202020204" pitchFamily="34" charset="0"/>
              </a:rPr>
              <a:t>The four Strategic Objectives of the Commission directed its intentional focus to execute its mandate effectively as promulgated in the Defence Amendment Act, Act 22 of 2010.  The Commission’s activities contributed in its compliance towards the: </a:t>
            </a:r>
          </a:p>
          <a:p>
            <a:pPr marL="0" indent="0" algn="just">
              <a:buNone/>
            </a:pPr>
            <a:r>
              <a:rPr lang="en-US" sz="2200" b="1" dirty="0" smtClean="0">
                <a:latin typeface="Arial" panose="020B0604020202020204" pitchFamily="34" charset="0"/>
                <a:cs typeface="Arial" panose="020B0604020202020204" pitchFamily="34" charset="0"/>
              </a:rPr>
              <a:t> </a:t>
            </a:r>
          </a:p>
          <a:p>
            <a:pPr marL="546100" indent="-546100" algn="just">
              <a:buFont typeface="Wingdings" panose="05000000000000000000" pitchFamily="2" charset="2"/>
              <a:buChar char="v"/>
            </a:pPr>
            <a:r>
              <a:rPr lang="en-US" sz="2200" b="1" dirty="0" smtClean="0">
                <a:latin typeface="Arial" panose="020B0604020202020204" pitchFamily="34" charset="0"/>
                <a:cs typeface="Arial" panose="020B0604020202020204" pitchFamily="34" charset="0"/>
              </a:rPr>
              <a:t>Timeous submission of its Annual Activity Report FY2020/21; </a:t>
            </a:r>
          </a:p>
          <a:p>
            <a:pPr marL="546100" indent="-546100" algn="just">
              <a:buFont typeface="Wingdings" panose="05000000000000000000" pitchFamily="2" charset="2"/>
              <a:buChar char="v"/>
            </a:pPr>
            <a:r>
              <a:rPr lang="en-US" sz="2200" b="1" dirty="0" smtClean="0">
                <a:latin typeface="Arial" panose="020B0604020202020204" pitchFamily="34" charset="0"/>
                <a:cs typeface="Arial" panose="020B0604020202020204" pitchFamily="34" charset="0"/>
              </a:rPr>
              <a:t>The tabling of recommendations on Living Adjustments for FY2021/22; </a:t>
            </a:r>
          </a:p>
          <a:p>
            <a:pPr marL="546100" indent="-546100" algn="just">
              <a:buFont typeface="Wingdings" panose="05000000000000000000" pitchFamily="2" charset="2"/>
              <a:buChar char="v"/>
            </a:pPr>
            <a:r>
              <a:rPr lang="en-US" sz="2200" b="1" dirty="0">
                <a:latin typeface="Arial" panose="020B0604020202020204" pitchFamily="34" charset="0"/>
                <a:cs typeface="Arial" panose="020B0604020202020204" pitchFamily="34" charset="0"/>
              </a:rPr>
              <a:t>The </a:t>
            </a:r>
            <a:r>
              <a:rPr lang="en-US" sz="2200" b="1" dirty="0" smtClean="0">
                <a:latin typeface="Arial" panose="020B0604020202020204" pitchFamily="34" charset="0"/>
                <a:cs typeface="Arial" panose="020B0604020202020204" pitchFamily="34" charset="0"/>
              </a:rPr>
              <a:t>submission of six reports</a:t>
            </a:r>
            <a:r>
              <a:rPr lang="en-US" sz="2200" b="1" dirty="0" smtClean="0">
                <a:solidFill>
                  <a:srgbClr val="FF0000"/>
                </a:solidFill>
                <a:latin typeface="Arial" panose="020B0604020202020204" pitchFamily="34" charset="0"/>
                <a:cs typeface="Arial" panose="020B0604020202020204" pitchFamily="34" charset="0"/>
              </a:rPr>
              <a:t> </a:t>
            </a:r>
            <a:r>
              <a:rPr lang="en-US" sz="2200" b="1" dirty="0">
                <a:latin typeface="Arial" panose="020B0604020202020204" pitchFamily="34" charset="0"/>
                <a:cs typeface="Arial" panose="020B0604020202020204" pitchFamily="34" charset="0"/>
              </a:rPr>
              <a:t>on findings and recommendations that can enhance working conditions and the morale of soldiers with the consistent and objective implementation of existing policies as well as the revision of some </a:t>
            </a:r>
            <a:r>
              <a:rPr lang="en-US" sz="2200" b="1" dirty="0" smtClean="0">
                <a:latin typeface="Arial" panose="020B0604020202020204" pitchFamily="34" charset="0"/>
                <a:cs typeface="Arial" panose="020B0604020202020204" pitchFamily="34" charset="0"/>
              </a:rPr>
              <a:t> </a:t>
            </a:r>
            <a:r>
              <a:rPr lang="en-US" sz="2200" b="1" dirty="0">
                <a:latin typeface="Arial" panose="020B0604020202020204" pitchFamily="34" charset="0"/>
                <a:cs typeface="Arial" panose="020B0604020202020204" pitchFamily="34" charset="0"/>
              </a:rPr>
              <a:t>policies on conditions of </a:t>
            </a:r>
            <a:r>
              <a:rPr lang="en-US" sz="2200" b="1" dirty="0" smtClean="0">
                <a:latin typeface="Arial" panose="020B0604020202020204" pitchFamily="34" charset="0"/>
                <a:cs typeface="Arial" panose="020B0604020202020204" pitchFamily="34" charset="0"/>
              </a:rPr>
              <a:t>service, and </a:t>
            </a:r>
            <a:endParaRPr lang="en-US" sz="2200" b="1" dirty="0">
              <a:latin typeface="Arial" panose="020B0604020202020204" pitchFamily="34" charset="0"/>
              <a:cs typeface="Arial" panose="020B0604020202020204" pitchFamily="34" charset="0"/>
            </a:endParaRPr>
          </a:p>
          <a:p>
            <a:pPr marL="546100" indent="-546100" algn="just">
              <a:buFont typeface="Wingdings" panose="05000000000000000000" pitchFamily="2" charset="2"/>
              <a:buChar char="v"/>
            </a:pPr>
            <a:r>
              <a:rPr lang="en-US" sz="2200" b="1" dirty="0" smtClean="0">
                <a:latin typeface="Arial" panose="020B0604020202020204" pitchFamily="34" charset="0"/>
                <a:cs typeface="Arial" panose="020B0604020202020204" pitchFamily="34" charset="0"/>
              </a:rPr>
              <a:t>The </a:t>
            </a:r>
            <a:r>
              <a:rPr lang="en-US" sz="2200" b="1" dirty="0">
                <a:latin typeface="Arial" panose="020B0604020202020204" pitchFamily="34" charset="0"/>
                <a:cs typeface="Arial" panose="020B0604020202020204" pitchFamily="34" charset="0"/>
              </a:rPr>
              <a:t>monitoring and evaluation of the implementation of policies on conditions of service. </a:t>
            </a:r>
            <a:endParaRPr lang="en-US" sz="2200" b="1" dirty="0" smtClean="0">
              <a:latin typeface="Arial" panose="020B0604020202020204" pitchFamily="34" charset="0"/>
              <a:cs typeface="Arial" panose="020B0604020202020204" pitchFamily="34" charset="0"/>
            </a:endParaRPr>
          </a:p>
        </p:txBody>
      </p:sp>
      <p:sp>
        <p:nvSpPr>
          <p:cNvPr id="6" name="Date Placeholder 5"/>
          <p:cNvSpPr>
            <a:spLocks noGrp="1"/>
          </p:cNvSpPr>
          <p:nvPr>
            <p:ph type="dt" sz="half" idx="10"/>
          </p:nvPr>
        </p:nvSpPr>
        <p:spPr/>
        <p:txBody>
          <a:bodyPr/>
          <a:lstStyle/>
          <a:p>
            <a:fld id="{F3A7DBD6-310A-437A-B86E-FB0CEC4821F8}" type="datetime1">
              <a:rPr lang="en-ZA" sz="1600" smtClean="0">
                <a:latin typeface="Arial Black" panose="020B0A04020102020204" pitchFamily="34" charset="0"/>
              </a:rPr>
              <a:pPr/>
              <a:t>2021/11/12</a:t>
            </a:fld>
            <a:endParaRPr lang="en-ZA" sz="1600">
              <a:latin typeface="Arial Black" panose="020B0A04020102020204" pitchFamily="34" charset="0"/>
            </a:endParaRPr>
          </a:p>
        </p:txBody>
      </p:sp>
      <p:sp>
        <p:nvSpPr>
          <p:cNvPr id="7" name="Footer Placeholder 6"/>
          <p:cNvSpPr>
            <a:spLocks noGrp="1"/>
          </p:cNvSpPr>
          <p:nvPr>
            <p:ph type="ftr" sz="quarter" idx="11"/>
          </p:nvPr>
        </p:nvSpPr>
        <p:spPr>
          <a:xfrm>
            <a:off x="4038600" y="6356350"/>
            <a:ext cx="4572000" cy="365125"/>
          </a:xfrm>
        </p:spPr>
        <p:txBody>
          <a:bodyPr/>
          <a:lstStyle/>
          <a:p>
            <a:r>
              <a:rPr lang="en-ZA" sz="1600" b="1" dirty="0" smtClean="0">
                <a:latin typeface="Arial Black" panose="020B0A04020102020204" pitchFamily="34" charset="0"/>
              </a:rPr>
              <a:t>Defence Force Service Commission</a:t>
            </a:r>
            <a:endParaRPr lang="en-ZA" sz="1600" b="1" dirty="0">
              <a:latin typeface="Arial Black" panose="020B0A04020102020204" pitchFamily="34" charset="0"/>
            </a:endParaRPr>
          </a:p>
        </p:txBody>
      </p:sp>
      <p:sp>
        <p:nvSpPr>
          <p:cNvPr id="8" name="Slide Number Placeholder 7"/>
          <p:cNvSpPr>
            <a:spLocks noGrp="1"/>
          </p:cNvSpPr>
          <p:nvPr>
            <p:ph type="sldNum" sz="quarter" idx="12"/>
          </p:nvPr>
        </p:nvSpPr>
        <p:spPr/>
        <p:txBody>
          <a:bodyPr/>
          <a:lstStyle/>
          <a:p>
            <a:fld id="{C17A5886-F1EC-4A37-9934-51C959F0825D}" type="slidenum">
              <a:rPr lang="en-ZA" sz="1600" b="1" smtClean="0">
                <a:latin typeface="Arial Black" panose="020B0A04020102020204" pitchFamily="34" charset="0"/>
              </a:rPr>
              <a:pPr/>
              <a:t>4</a:t>
            </a:fld>
            <a:endParaRPr lang="en-ZA" sz="1600" b="1" dirty="0">
              <a:latin typeface="Arial Black" panose="020B0A04020102020204" pitchFamily="34" charset="0"/>
            </a:endParaRPr>
          </a:p>
        </p:txBody>
      </p:sp>
      <p:pic>
        <p:nvPicPr>
          <p:cNvPr id="9" name="Picture 8" descr="F:\March 2016\March Plenary\Def Service Commision Logo - Heraldry.jpg"/>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0583611" y="359908"/>
            <a:ext cx="894080" cy="948055"/>
          </a:xfrm>
          <a:prstGeom prst="rect">
            <a:avLst/>
          </a:prstGeom>
          <a:noFill/>
          <a:ln>
            <a:noFill/>
          </a:ln>
        </p:spPr>
      </p:pic>
      <p:pic>
        <p:nvPicPr>
          <p:cNvPr id="10" name="Picture 9" descr="F:\March 2016\March Plenary\Def Service Commision Logo - Heraldry.jpg"/>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982415" y="373459"/>
            <a:ext cx="894080" cy="948055"/>
          </a:xfrm>
          <a:prstGeom prst="rect">
            <a:avLst/>
          </a:prstGeom>
          <a:noFill/>
          <a:ln>
            <a:noFill/>
          </a:ln>
        </p:spPr>
      </p:pic>
    </p:spTree>
    <p:extLst>
      <p:ext uri="{BB962C8B-B14F-4D97-AF65-F5344CB8AC3E}">
        <p14:creationId xmlns:p14="http://schemas.microsoft.com/office/powerpoint/2010/main" xmlns="" val="887996462"/>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10490" y="138546"/>
            <a:ext cx="10758055" cy="1360470"/>
          </a:xfrm>
          <a:solidFill>
            <a:schemeClr val="accent1">
              <a:lumMod val="20000"/>
              <a:lumOff val="80000"/>
            </a:schemeClr>
          </a:solidFill>
        </p:spPr>
        <p:txBody>
          <a:bodyPr>
            <a:normAutofit/>
          </a:bodyPr>
          <a:lstStyle/>
          <a:p>
            <a:pPr algn="ctr"/>
            <a:r>
              <a:rPr lang="en-ZA" sz="3600" b="1" dirty="0" smtClean="0">
                <a:latin typeface="Arial" panose="020B0604020202020204" pitchFamily="34" charset="0"/>
                <a:cs typeface="Arial" panose="020B0604020202020204" pitchFamily="34" charset="0"/>
              </a:rPr>
              <a:t> Annual Activity Report and Financial Statements FY2020/21 </a:t>
            </a:r>
            <a:endParaRPr lang="en-ZA" sz="3600" b="1" dirty="0">
              <a:latin typeface="Arial" panose="020B0604020202020204" pitchFamily="34" charset="0"/>
              <a:cs typeface="Arial" panose="020B0604020202020204" pitchFamily="34" charset="0"/>
            </a:endParaRPr>
          </a:p>
        </p:txBody>
      </p:sp>
      <p:sp>
        <p:nvSpPr>
          <p:cNvPr id="5" name="Content Placeholder 4"/>
          <p:cNvSpPr>
            <a:spLocks noGrp="1"/>
          </p:cNvSpPr>
          <p:nvPr>
            <p:ph idx="1"/>
          </p:nvPr>
        </p:nvSpPr>
        <p:spPr>
          <a:xfrm>
            <a:off x="838199" y="1508301"/>
            <a:ext cx="10730345" cy="4799923"/>
          </a:xfrm>
        </p:spPr>
        <p:txBody>
          <a:bodyPr>
            <a:normAutofit/>
          </a:bodyPr>
          <a:lstStyle/>
          <a:p>
            <a:pPr marL="0" indent="0" algn="just">
              <a:buNone/>
            </a:pPr>
            <a:r>
              <a:rPr lang="en-US" sz="2200" b="1" u="sng" dirty="0" smtClean="0">
                <a:solidFill>
                  <a:schemeClr val="accent1">
                    <a:lumMod val="75000"/>
                  </a:schemeClr>
                </a:solidFill>
                <a:latin typeface="Arial" panose="020B0604020202020204" pitchFamily="34" charset="0"/>
                <a:cs typeface="Arial" panose="020B0604020202020204" pitchFamily="34" charset="0"/>
              </a:rPr>
              <a:t>Part E:  FINANCIAL INFORMATION</a:t>
            </a:r>
            <a:r>
              <a:rPr lang="en-US" sz="2200" b="1" dirty="0" smtClean="0">
                <a:latin typeface="Arial" panose="020B0604020202020204" pitchFamily="34" charset="0"/>
                <a:cs typeface="Arial" panose="020B0604020202020204" pitchFamily="34" charset="0"/>
              </a:rPr>
              <a:t>: </a:t>
            </a:r>
          </a:p>
          <a:p>
            <a:pPr marL="0" indent="0" algn="just">
              <a:buNone/>
            </a:pPr>
            <a:r>
              <a:rPr lang="en-US" sz="2200" b="1" dirty="0" smtClean="0">
                <a:solidFill>
                  <a:srgbClr val="FF0000"/>
                </a:solidFill>
                <a:latin typeface="Arial" panose="020B0604020202020204" pitchFamily="34" charset="0"/>
                <a:cs typeface="Arial" panose="020B0604020202020204" pitchFamily="34" charset="0"/>
              </a:rPr>
              <a:t>7.  Exemptions and deviations received from the National Treasury:                 </a:t>
            </a:r>
            <a:r>
              <a:rPr lang="en-ZA" sz="2200" b="1" dirty="0" smtClean="0">
                <a:latin typeface="Arial" panose="020B0604020202020204" pitchFamily="34" charset="0"/>
                <a:cs typeface="Arial" panose="020B0604020202020204" pitchFamily="34" charset="0"/>
              </a:rPr>
              <a:t>(</a:t>
            </a:r>
            <a:r>
              <a:rPr lang="en-ZA" sz="2200" b="1" dirty="0">
                <a:latin typeface="Arial" panose="020B0604020202020204" pitchFamily="34" charset="0"/>
                <a:cs typeface="Arial" panose="020B0604020202020204" pitchFamily="34" charset="0"/>
              </a:rPr>
              <a:t>page </a:t>
            </a:r>
            <a:r>
              <a:rPr lang="en-ZA" sz="2200" b="1" dirty="0" smtClean="0">
                <a:latin typeface="Arial" panose="020B0604020202020204" pitchFamily="34" charset="0"/>
                <a:cs typeface="Arial" panose="020B0604020202020204" pitchFamily="34" charset="0"/>
              </a:rPr>
              <a:t>59: </a:t>
            </a:r>
            <a:r>
              <a:rPr lang="en-ZA" sz="2200" b="1" dirty="0">
                <a:latin typeface="Arial" panose="020B0604020202020204" pitchFamily="34" charset="0"/>
                <a:cs typeface="Arial" panose="020B0604020202020204" pitchFamily="34" charset="0"/>
              </a:rPr>
              <a:t>AAR </a:t>
            </a:r>
            <a:r>
              <a:rPr lang="en-ZA" sz="2200" b="1" dirty="0" smtClean="0">
                <a:latin typeface="Arial" panose="020B0604020202020204" pitchFamily="34" charset="0"/>
                <a:cs typeface="Arial" panose="020B0604020202020204" pitchFamily="34" charset="0"/>
              </a:rPr>
              <a:t>FY2020/21)</a:t>
            </a:r>
            <a:endParaRPr lang="en-US" sz="2200" b="1" dirty="0">
              <a:latin typeface="Arial" panose="020B0604020202020204" pitchFamily="34" charset="0"/>
              <a:cs typeface="Arial" panose="020B0604020202020204" pitchFamily="34" charset="0"/>
            </a:endParaRPr>
          </a:p>
          <a:p>
            <a:pPr marL="0" indent="0" algn="just">
              <a:buNone/>
            </a:pPr>
            <a:endParaRPr lang="en-US" sz="2200" b="1" dirty="0" smtClean="0">
              <a:solidFill>
                <a:srgbClr val="FF0000"/>
              </a:solidFill>
              <a:latin typeface="Arial" panose="020B0604020202020204" pitchFamily="34" charset="0"/>
              <a:cs typeface="Arial" panose="020B0604020202020204" pitchFamily="34" charset="0"/>
            </a:endParaRPr>
          </a:p>
          <a:p>
            <a:pPr marL="546100" indent="-546100" algn="just">
              <a:buFont typeface="Wingdings" panose="05000000000000000000" pitchFamily="2" charset="2"/>
              <a:buChar char="v"/>
            </a:pPr>
            <a:r>
              <a:rPr lang="en-US" sz="2200" b="1" dirty="0" smtClean="0">
                <a:latin typeface="Arial" panose="020B0604020202020204" pitchFamily="34" charset="0"/>
                <a:cs typeface="Arial" panose="020B0604020202020204" pitchFamily="34" charset="0"/>
              </a:rPr>
              <a:t>The Commission did not request for any exemptions or deviations from NT during the reporting period.  </a:t>
            </a:r>
          </a:p>
          <a:p>
            <a:pPr marL="546100" indent="-546100" algn="just">
              <a:buFont typeface="Wingdings" panose="05000000000000000000" pitchFamily="2" charset="2"/>
              <a:buChar char="v"/>
            </a:pPr>
            <a:endParaRPr lang="en-US" sz="2200" b="1" dirty="0" smtClean="0">
              <a:latin typeface="Arial" panose="020B0604020202020204" pitchFamily="34" charset="0"/>
              <a:cs typeface="Arial" panose="020B0604020202020204" pitchFamily="34" charset="0"/>
            </a:endParaRPr>
          </a:p>
          <a:p>
            <a:pPr marL="546100" indent="-546100" algn="just">
              <a:buFont typeface="Wingdings" panose="05000000000000000000" pitchFamily="2" charset="2"/>
              <a:buChar char="v"/>
            </a:pPr>
            <a:r>
              <a:rPr lang="en-US" sz="2200" b="1" dirty="0" smtClean="0">
                <a:latin typeface="Arial" panose="020B0604020202020204" pitchFamily="34" charset="0"/>
                <a:cs typeface="Arial" panose="020B0604020202020204" pitchFamily="34" charset="0"/>
              </a:rPr>
              <a:t>The DFSC complies with the new Cost Containment measures as per the Guide for Members of the Executive </a:t>
            </a:r>
            <a:r>
              <a:rPr lang="en-US" sz="2200" b="1" i="1" dirty="0" smtClean="0">
                <a:latin typeface="Arial" panose="020B0604020202020204" pitchFamily="34" charset="0"/>
                <a:cs typeface="Arial" panose="020B0604020202020204" pitchFamily="34" charset="0"/>
              </a:rPr>
              <a:t>(Ministerial Handbook). </a:t>
            </a:r>
          </a:p>
          <a:p>
            <a:pPr marL="0" indent="0">
              <a:buNone/>
            </a:pPr>
            <a:endParaRPr lang="en-US" sz="2200" b="1" dirty="0" smtClean="0">
              <a:latin typeface="Arial" panose="020B0604020202020204" pitchFamily="34" charset="0"/>
              <a:cs typeface="Arial" panose="020B0604020202020204" pitchFamily="34" charset="0"/>
            </a:endParaRPr>
          </a:p>
        </p:txBody>
      </p:sp>
      <p:sp>
        <p:nvSpPr>
          <p:cNvPr id="8" name="Slide Number Placeholder 7"/>
          <p:cNvSpPr>
            <a:spLocks noGrp="1"/>
          </p:cNvSpPr>
          <p:nvPr>
            <p:ph type="sldNum" sz="quarter" idx="12"/>
          </p:nvPr>
        </p:nvSpPr>
        <p:spPr/>
        <p:txBody>
          <a:bodyPr/>
          <a:lstStyle/>
          <a:p>
            <a:fld id="{C17A5886-F1EC-4A37-9934-51C959F0825D}" type="slidenum">
              <a:rPr lang="en-ZA" sz="1600" b="1" smtClean="0">
                <a:latin typeface="Arial Black" panose="020B0A04020102020204" pitchFamily="34" charset="0"/>
              </a:rPr>
              <a:pPr/>
              <a:t>40</a:t>
            </a:fld>
            <a:endParaRPr lang="en-ZA" sz="1600" b="1" dirty="0">
              <a:latin typeface="Arial Black" panose="020B0A04020102020204" pitchFamily="34" charset="0"/>
            </a:endParaRPr>
          </a:p>
        </p:txBody>
      </p:sp>
      <p:pic>
        <p:nvPicPr>
          <p:cNvPr id="9" name="Picture 8" descr="F:\March 2016\March Plenary\Def Service Commision Logo - Heraldry.jpg"/>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0583611" y="359908"/>
            <a:ext cx="894080" cy="948055"/>
          </a:xfrm>
          <a:prstGeom prst="rect">
            <a:avLst/>
          </a:prstGeom>
          <a:noFill/>
          <a:ln>
            <a:noFill/>
          </a:ln>
        </p:spPr>
      </p:pic>
      <p:pic>
        <p:nvPicPr>
          <p:cNvPr id="10" name="Picture 9" descr="F:\March 2016\March Plenary\Def Service Commision Logo - Heraldry.jpg"/>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982415" y="373459"/>
            <a:ext cx="894080" cy="948055"/>
          </a:xfrm>
          <a:prstGeom prst="rect">
            <a:avLst/>
          </a:prstGeom>
          <a:noFill/>
          <a:ln>
            <a:noFill/>
          </a:ln>
        </p:spPr>
      </p:pic>
      <p:sp>
        <p:nvSpPr>
          <p:cNvPr id="11" name="Footer Placeholder 6"/>
          <p:cNvSpPr>
            <a:spLocks noGrp="1"/>
          </p:cNvSpPr>
          <p:nvPr>
            <p:ph type="ftr" sz="quarter" idx="11"/>
          </p:nvPr>
        </p:nvSpPr>
        <p:spPr>
          <a:xfrm>
            <a:off x="4038599" y="6356350"/>
            <a:ext cx="4571999" cy="365125"/>
          </a:xfrm>
        </p:spPr>
        <p:txBody>
          <a:bodyPr/>
          <a:lstStyle/>
          <a:p>
            <a:r>
              <a:rPr lang="en-ZA" sz="1600" b="1" dirty="0" smtClean="0">
                <a:latin typeface="Arial Black" panose="020B0A04020102020204" pitchFamily="34" charset="0"/>
              </a:rPr>
              <a:t>Defence Force Service Commission</a:t>
            </a:r>
            <a:endParaRPr lang="en-ZA" sz="1600" b="1" dirty="0">
              <a:latin typeface="Arial Black" panose="020B0A04020102020204" pitchFamily="34" charset="0"/>
            </a:endParaRPr>
          </a:p>
        </p:txBody>
      </p:sp>
      <p:sp>
        <p:nvSpPr>
          <p:cNvPr id="12" name="Date Placeholder 5"/>
          <p:cNvSpPr>
            <a:spLocks noGrp="1"/>
          </p:cNvSpPr>
          <p:nvPr>
            <p:ph type="dt" sz="half" idx="10"/>
          </p:nvPr>
        </p:nvSpPr>
        <p:spPr>
          <a:xfrm>
            <a:off x="838200" y="6356350"/>
            <a:ext cx="2743200" cy="365125"/>
          </a:xfrm>
        </p:spPr>
        <p:txBody>
          <a:bodyPr/>
          <a:lstStyle/>
          <a:p>
            <a:fld id="{10C69D42-1C44-4FB2-A2E7-BDEE73BA0D7C}" type="datetime1">
              <a:rPr lang="en-ZA" sz="1600" b="1" smtClean="0">
                <a:latin typeface="Arial Black" panose="020B0A04020102020204" pitchFamily="34" charset="0"/>
              </a:rPr>
              <a:pPr/>
              <a:t>2021/11/12</a:t>
            </a:fld>
            <a:endParaRPr lang="en-ZA" sz="1600" b="1" dirty="0">
              <a:latin typeface="Arial Black" panose="020B0A04020102020204" pitchFamily="34" charset="0"/>
            </a:endParaRPr>
          </a:p>
        </p:txBody>
      </p:sp>
    </p:spTree>
    <p:extLst>
      <p:ext uri="{BB962C8B-B14F-4D97-AF65-F5344CB8AC3E}">
        <p14:creationId xmlns:p14="http://schemas.microsoft.com/office/powerpoint/2010/main" xmlns="" val="4285125588"/>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10490" y="138546"/>
            <a:ext cx="10758055" cy="1360470"/>
          </a:xfrm>
          <a:solidFill>
            <a:schemeClr val="accent1">
              <a:lumMod val="20000"/>
              <a:lumOff val="80000"/>
            </a:schemeClr>
          </a:solidFill>
        </p:spPr>
        <p:txBody>
          <a:bodyPr>
            <a:normAutofit/>
          </a:bodyPr>
          <a:lstStyle/>
          <a:p>
            <a:pPr algn="ctr"/>
            <a:r>
              <a:rPr lang="en-ZA" sz="3600" b="1" dirty="0" smtClean="0">
                <a:latin typeface="Arial" panose="020B0604020202020204" pitchFamily="34" charset="0"/>
                <a:cs typeface="Arial" panose="020B0604020202020204" pitchFamily="34" charset="0"/>
              </a:rPr>
              <a:t> Annual Activity Report and Financial Statements FY2020/21 </a:t>
            </a:r>
            <a:endParaRPr lang="en-ZA" sz="3600" b="1" dirty="0">
              <a:latin typeface="Arial" panose="020B0604020202020204" pitchFamily="34" charset="0"/>
              <a:cs typeface="Arial" panose="020B0604020202020204" pitchFamily="34" charset="0"/>
            </a:endParaRPr>
          </a:p>
        </p:txBody>
      </p:sp>
      <p:sp>
        <p:nvSpPr>
          <p:cNvPr id="5" name="Content Placeholder 4"/>
          <p:cNvSpPr>
            <a:spLocks noGrp="1"/>
          </p:cNvSpPr>
          <p:nvPr>
            <p:ph idx="1"/>
          </p:nvPr>
        </p:nvSpPr>
        <p:spPr>
          <a:xfrm>
            <a:off x="838199" y="1508301"/>
            <a:ext cx="10730345" cy="4799923"/>
          </a:xfrm>
        </p:spPr>
        <p:txBody>
          <a:bodyPr>
            <a:normAutofit/>
          </a:bodyPr>
          <a:lstStyle/>
          <a:p>
            <a:pPr marL="0" indent="0" algn="just">
              <a:buNone/>
            </a:pPr>
            <a:r>
              <a:rPr lang="en-US" sz="2200" b="1" u="sng" dirty="0" smtClean="0">
                <a:solidFill>
                  <a:schemeClr val="accent1">
                    <a:lumMod val="75000"/>
                  </a:schemeClr>
                </a:solidFill>
                <a:latin typeface="Arial" panose="020B0604020202020204" pitchFamily="34" charset="0"/>
                <a:cs typeface="Arial" panose="020B0604020202020204" pitchFamily="34" charset="0"/>
              </a:rPr>
              <a:t>Part E:  FINANCIAL INFORMATION</a:t>
            </a:r>
            <a:r>
              <a:rPr lang="en-US" sz="2200" b="1" dirty="0" smtClean="0">
                <a:latin typeface="Arial" panose="020B0604020202020204" pitchFamily="34" charset="0"/>
                <a:cs typeface="Arial" panose="020B0604020202020204" pitchFamily="34" charset="0"/>
              </a:rPr>
              <a:t>:  </a:t>
            </a:r>
          </a:p>
          <a:p>
            <a:pPr marL="0" indent="0" algn="just">
              <a:buNone/>
            </a:pPr>
            <a:r>
              <a:rPr lang="en-US" sz="2200" b="1" dirty="0" smtClean="0">
                <a:solidFill>
                  <a:srgbClr val="FF0000"/>
                </a:solidFill>
                <a:latin typeface="Arial" panose="020B0604020202020204" pitchFamily="34" charset="0"/>
                <a:cs typeface="Arial" panose="020B0604020202020204" pitchFamily="34" charset="0"/>
              </a:rPr>
              <a:t>8.  Events after the reporting date:  </a:t>
            </a:r>
            <a:r>
              <a:rPr lang="en-ZA" sz="2200" b="1" dirty="0">
                <a:latin typeface="Arial" panose="020B0604020202020204" pitchFamily="34" charset="0"/>
                <a:cs typeface="Arial" panose="020B0604020202020204" pitchFamily="34" charset="0"/>
              </a:rPr>
              <a:t>(page </a:t>
            </a:r>
            <a:r>
              <a:rPr lang="en-ZA" sz="2200" b="1" dirty="0" smtClean="0">
                <a:latin typeface="Arial" panose="020B0604020202020204" pitchFamily="34" charset="0"/>
                <a:cs typeface="Arial" panose="020B0604020202020204" pitchFamily="34" charset="0"/>
              </a:rPr>
              <a:t>59: </a:t>
            </a:r>
            <a:r>
              <a:rPr lang="en-ZA" sz="2200" b="1" dirty="0">
                <a:latin typeface="Arial" panose="020B0604020202020204" pitchFamily="34" charset="0"/>
                <a:cs typeface="Arial" panose="020B0604020202020204" pitchFamily="34" charset="0"/>
              </a:rPr>
              <a:t>AAR </a:t>
            </a:r>
            <a:r>
              <a:rPr lang="en-ZA" sz="2200" b="1" dirty="0" smtClean="0">
                <a:latin typeface="Arial" panose="020B0604020202020204" pitchFamily="34" charset="0"/>
                <a:cs typeface="Arial" panose="020B0604020202020204" pitchFamily="34" charset="0"/>
              </a:rPr>
              <a:t>FY2020/21)</a:t>
            </a:r>
            <a:endParaRPr lang="en-US" sz="2200" b="1" dirty="0">
              <a:latin typeface="Arial" panose="020B0604020202020204" pitchFamily="34" charset="0"/>
              <a:cs typeface="Arial" panose="020B0604020202020204" pitchFamily="34" charset="0"/>
            </a:endParaRPr>
          </a:p>
          <a:p>
            <a:pPr marL="0" indent="0" algn="just">
              <a:buNone/>
            </a:pPr>
            <a:endParaRPr lang="en-US" sz="2200" b="1" dirty="0" smtClean="0">
              <a:solidFill>
                <a:srgbClr val="FF0000"/>
              </a:solidFill>
              <a:latin typeface="Arial" panose="020B0604020202020204" pitchFamily="34" charset="0"/>
              <a:cs typeface="Arial" panose="020B0604020202020204" pitchFamily="34" charset="0"/>
            </a:endParaRPr>
          </a:p>
          <a:p>
            <a:pPr marL="0" indent="0" algn="just">
              <a:buNone/>
            </a:pPr>
            <a:r>
              <a:rPr lang="en-US" sz="2200" b="1" dirty="0" smtClean="0">
                <a:latin typeface="Arial" panose="020B0604020202020204" pitchFamily="34" charset="0"/>
                <a:cs typeface="Arial" panose="020B0604020202020204" pitchFamily="34" charset="0"/>
              </a:rPr>
              <a:t>No events, </a:t>
            </a:r>
            <a:r>
              <a:rPr lang="en-US" sz="2200" b="1" dirty="0" err="1" smtClean="0">
                <a:latin typeface="Arial" panose="020B0604020202020204" pitchFamily="34" charset="0"/>
                <a:cs typeface="Arial" panose="020B0604020202020204" pitchFamily="34" charset="0"/>
              </a:rPr>
              <a:t>favourable</a:t>
            </a:r>
            <a:r>
              <a:rPr lang="en-US" sz="2200" b="1" dirty="0" smtClean="0">
                <a:latin typeface="Arial" panose="020B0604020202020204" pitchFamily="34" charset="0"/>
                <a:cs typeface="Arial" panose="020B0604020202020204" pitchFamily="34" charset="0"/>
              </a:rPr>
              <a:t> and </a:t>
            </a:r>
            <a:r>
              <a:rPr lang="en-US" sz="2200" b="1" dirty="0" err="1" smtClean="0">
                <a:latin typeface="Arial" panose="020B0604020202020204" pitchFamily="34" charset="0"/>
                <a:cs typeface="Arial" panose="020B0604020202020204" pitchFamily="34" charset="0"/>
              </a:rPr>
              <a:t>unfavourable</a:t>
            </a:r>
            <a:r>
              <a:rPr lang="en-US" sz="2200" b="1" dirty="0" smtClean="0">
                <a:latin typeface="Arial" panose="020B0604020202020204" pitchFamily="34" charset="0"/>
                <a:cs typeface="Arial" panose="020B0604020202020204" pitchFamily="34" charset="0"/>
              </a:rPr>
              <a:t>, occurred subsequent to 31 March 2021 that had a financial implication on the DFSC. </a:t>
            </a:r>
          </a:p>
          <a:p>
            <a:pPr marL="0" indent="0" algn="just">
              <a:buNone/>
            </a:pPr>
            <a:endParaRPr lang="en-US" sz="2200" b="1" dirty="0">
              <a:latin typeface="Arial" panose="020B0604020202020204" pitchFamily="34" charset="0"/>
              <a:cs typeface="Arial" panose="020B0604020202020204" pitchFamily="34" charset="0"/>
            </a:endParaRPr>
          </a:p>
          <a:p>
            <a:pPr marL="0" indent="0">
              <a:buNone/>
            </a:pPr>
            <a:endParaRPr lang="en-US" sz="2200" b="1" dirty="0" smtClean="0">
              <a:latin typeface="Arial" panose="020B0604020202020204" pitchFamily="34" charset="0"/>
              <a:cs typeface="Arial" panose="020B0604020202020204" pitchFamily="34" charset="0"/>
            </a:endParaRPr>
          </a:p>
        </p:txBody>
      </p:sp>
      <p:sp>
        <p:nvSpPr>
          <p:cNvPr id="8" name="Slide Number Placeholder 7"/>
          <p:cNvSpPr>
            <a:spLocks noGrp="1"/>
          </p:cNvSpPr>
          <p:nvPr>
            <p:ph type="sldNum" sz="quarter" idx="12"/>
          </p:nvPr>
        </p:nvSpPr>
        <p:spPr/>
        <p:txBody>
          <a:bodyPr/>
          <a:lstStyle/>
          <a:p>
            <a:fld id="{C17A5886-F1EC-4A37-9934-51C959F0825D}" type="slidenum">
              <a:rPr lang="en-ZA" sz="1600" b="1" smtClean="0">
                <a:latin typeface="Arial Black" panose="020B0A04020102020204" pitchFamily="34" charset="0"/>
              </a:rPr>
              <a:pPr/>
              <a:t>41</a:t>
            </a:fld>
            <a:endParaRPr lang="en-ZA" sz="1600" b="1" dirty="0">
              <a:latin typeface="Arial Black" panose="020B0A04020102020204" pitchFamily="34" charset="0"/>
            </a:endParaRPr>
          </a:p>
        </p:txBody>
      </p:sp>
      <p:pic>
        <p:nvPicPr>
          <p:cNvPr id="9" name="Picture 8" descr="F:\March 2016\March Plenary\Def Service Commision Logo - Heraldry.jpg"/>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0583611" y="359908"/>
            <a:ext cx="894080" cy="948055"/>
          </a:xfrm>
          <a:prstGeom prst="rect">
            <a:avLst/>
          </a:prstGeom>
          <a:noFill/>
          <a:ln>
            <a:noFill/>
          </a:ln>
        </p:spPr>
      </p:pic>
      <p:pic>
        <p:nvPicPr>
          <p:cNvPr id="10" name="Picture 9" descr="F:\March 2016\March Plenary\Def Service Commision Logo - Heraldry.jpg"/>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982415" y="373459"/>
            <a:ext cx="894080" cy="948055"/>
          </a:xfrm>
          <a:prstGeom prst="rect">
            <a:avLst/>
          </a:prstGeom>
          <a:noFill/>
          <a:ln>
            <a:noFill/>
          </a:ln>
        </p:spPr>
      </p:pic>
      <p:sp>
        <p:nvSpPr>
          <p:cNvPr id="11" name="Footer Placeholder 6"/>
          <p:cNvSpPr>
            <a:spLocks noGrp="1"/>
          </p:cNvSpPr>
          <p:nvPr>
            <p:ph type="ftr" sz="quarter" idx="11"/>
          </p:nvPr>
        </p:nvSpPr>
        <p:spPr>
          <a:xfrm>
            <a:off x="4038599" y="6356350"/>
            <a:ext cx="4571999" cy="365125"/>
          </a:xfrm>
        </p:spPr>
        <p:txBody>
          <a:bodyPr/>
          <a:lstStyle/>
          <a:p>
            <a:r>
              <a:rPr lang="en-ZA" sz="1600" b="1" dirty="0" smtClean="0">
                <a:latin typeface="Arial Black" panose="020B0A04020102020204" pitchFamily="34" charset="0"/>
              </a:rPr>
              <a:t>Defence Force Service Commission</a:t>
            </a:r>
            <a:endParaRPr lang="en-ZA" sz="1600" b="1" dirty="0">
              <a:latin typeface="Arial Black" panose="020B0A04020102020204" pitchFamily="34" charset="0"/>
            </a:endParaRPr>
          </a:p>
        </p:txBody>
      </p:sp>
      <p:sp>
        <p:nvSpPr>
          <p:cNvPr id="12" name="Date Placeholder 5"/>
          <p:cNvSpPr>
            <a:spLocks noGrp="1"/>
          </p:cNvSpPr>
          <p:nvPr>
            <p:ph type="dt" sz="half" idx="10"/>
          </p:nvPr>
        </p:nvSpPr>
        <p:spPr>
          <a:xfrm>
            <a:off x="838200" y="6356350"/>
            <a:ext cx="2743200" cy="365125"/>
          </a:xfrm>
        </p:spPr>
        <p:txBody>
          <a:bodyPr/>
          <a:lstStyle/>
          <a:p>
            <a:fld id="{10C69D42-1C44-4FB2-A2E7-BDEE73BA0D7C}" type="datetime1">
              <a:rPr lang="en-ZA" sz="1600" b="1" smtClean="0">
                <a:latin typeface="Arial Black" panose="020B0A04020102020204" pitchFamily="34" charset="0"/>
              </a:rPr>
              <a:pPr/>
              <a:t>2021/11/12</a:t>
            </a:fld>
            <a:endParaRPr lang="en-ZA" sz="1600" b="1" dirty="0">
              <a:latin typeface="Arial Black" panose="020B0A04020102020204" pitchFamily="34" charset="0"/>
            </a:endParaRPr>
          </a:p>
        </p:txBody>
      </p:sp>
    </p:spTree>
    <p:extLst>
      <p:ext uri="{BB962C8B-B14F-4D97-AF65-F5344CB8AC3E}">
        <p14:creationId xmlns:p14="http://schemas.microsoft.com/office/powerpoint/2010/main" xmlns="" val="1905202816"/>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10490" y="138546"/>
            <a:ext cx="10758055" cy="1360470"/>
          </a:xfrm>
          <a:solidFill>
            <a:schemeClr val="accent1">
              <a:lumMod val="20000"/>
              <a:lumOff val="80000"/>
            </a:schemeClr>
          </a:solidFill>
        </p:spPr>
        <p:txBody>
          <a:bodyPr>
            <a:normAutofit/>
          </a:bodyPr>
          <a:lstStyle/>
          <a:p>
            <a:pPr algn="ctr"/>
            <a:r>
              <a:rPr lang="en-ZA" sz="3600" b="1" dirty="0" smtClean="0">
                <a:latin typeface="Arial" panose="020B0604020202020204" pitchFamily="34" charset="0"/>
                <a:cs typeface="Arial" panose="020B0604020202020204" pitchFamily="34" charset="0"/>
              </a:rPr>
              <a:t> Annual Activity Report and Financial Statements FY2020/21</a:t>
            </a:r>
            <a:endParaRPr lang="en-ZA" sz="3600" b="1" dirty="0">
              <a:latin typeface="Arial" panose="020B0604020202020204" pitchFamily="34" charset="0"/>
              <a:cs typeface="Arial" panose="020B0604020202020204" pitchFamily="34" charset="0"/>
            </a:endParaRPr>
          </a:p>
        </p:txBody>
      </p:sp>
      <p:sp>
        <p:nvSpPr>
          <p:cNvPr id="5" name="Content Placeholder 4"/>
          <p:cNvSpPr>
            <a:spLocks noGrp="1"/>
          </p:cNvSpPr>
          <p:nvPr>
            <p:ph idx="1"/>
          </p:nvPr>
        </p:nvSpPr>
        <p:spPr>
          <a:xfrm>
            <a:off x="838199" y="1503412"/>
            <a:ext cx="10730345" cy="4852938"/>
          </a:xfrm>
        </p:spPr>
        <p:txBody>
          <a:bodyPr>
            <a:normAutofit fontScale="92500"/>
          </a:bodyPr>
          <a:lstStyle/>
          <a:p>
            <a:pPr marL="0" indent="0" algn="ctr">
              <a:buNone/>
            </a:pPr>
            <a:r>
              <a:rPr lang="en-US" sz="3200" b="1" dirty="0" smtClean="0">
                <a:solidFill>
                  <a:srgbClr val="FF0000"/>
                </a:solidFill>
                <a:latin typeface="Arial" panose="020B0604020202020204" pitchFamily="34" charset="0"/>
                <a:cs typeface="Arial" panose="020B0604020202020204" pitchFamily="34" charset="0"/>
              </a:rPr>
              <a:t> IN CONCLUSION </a:t>
            </a:r>
          </a:p>
          <a:p>
            <a:pPr marL="0" indent="0">
              <a:buNone/>
            </a:pPr>
            <a:endParaRPr lang="en-US" sz="2200" b="1" dirty="0" smtClean="0">
              <a:latin typeface="Arial" panose="020B0604020202020204" pitchFamily="34" charset="0"/>
              <a:cs typeface="Arial" panose="020B0604020202020204" pitchFamily="34" charset="0"/>
            </a:endParaRPr>
          </a:p>
          <a:p>
            <a:pPr marL="546100" indent="-546100" algn="just">
              <a:buFont typeface="Wingdings" panose="05000000000000000000" pitchFamily="2" charset="2"/>
              <a:buChar char="v"/>
            </a:pPr>
            <a:r>
              <a:rPr lang="en-US" sz="2200" b="1" u="sng" dirty="0" smtClean="0">
                <a:latin typeface="Arial" panose="020B0604020202020204" pitchFamily="34" charset="0"/>
                <a:cs typeface="Arial" panose="020B0604020202020204" pitchFamily="34" charset="0"/>
              </a:rPr>
              <a:t>MOD&amp;MV</a:t>
            </a:r>
            <a:r>
              <a:rPr lang="en-US" sz="2200" b="1" dirty="0" smtClean="0">
                <a:latin typeface="Arial" panose="020B0604020202020204" pitchFamily="34" charset="0"/>
                <a:cs typeface="Arial" panose="020B0604020202020204" pitchFamily="34" charset="0"/>
              </a:rPr>
              <a:t>: </a:t>
            </a:r>
            <a:r>
              <a:rPr lang="en-US" sz="2200" b="1" i="1" dirty="0" smtClean="0">
                <a:latin typeface="Arial" panose="020B0604020202020204" pitchFamily="34" charset="0"/>
                <a:cs typeface="Arial" panose="020B0604020202020204" pitchFamily="34" charset="0"/>
              </a:rPr>
              <a:t>“I </a:t>
            </a:r>
            <a:r>
              <a:rPr lang="en-US" sz="2200" b="1" i="1" dirty="0">
                <a:latin typeface="Arial" panose="020B0604020202020204" pitchFamily="34" charset="0"/>
                <a:cs typeface="Arial" panose="020B0604020202020204" pitchFamily="34" charset="0"/>
              </a:rPr>
              <a:t>therefore like to re-affirm my commitment to address any impediment(s) to the DFSC in executing its mandatory functions. The Commission’s role is to exercise independent oversight on the service conditions of the SANDF members and recommend improvements that will enhance the effectiveness and efficiency in the DOD and the </a:t>
            </a:r>
            <a:r>
              <a:rPr lang="en-US" sz="2200" b="1" i="1" dirty="0" smtClean="0">
                <a:latin typeface="Arial" panose="020B0604020202020204" pitchFamily="34" charset="0"/>
                <a:cs typeface="Arial" panose="020B0604020202020204" pitchFamily="34" charset="0"/>
              </a:rPr>
              <a:t>SANDF”. </a:t>
            </a:r>
          </a:p>
          <a:p>
            <a:pPr marL="546100" indent="-546100" algn="just">
              <a:buFont typeface="Wingdings" panose="05000000000000000000" pitchFamily="2" charset="2"/>
              <a:buChar char="v"/>
            </a:pPr>
            <a:r>
              <a:rPr lang="en-US" sz="2200" b="1" u="sng" dirty="0" smtClean="0">
                <a:latin typeface="Arial" panose="020B0604020202020204" pitchFamily="34" charset="0"/>
                <a:cs typeface="Arial" panose="020B0604020202020204" pitchFamily="34" charset="0"/>
              </a:rPr>
              <a:t>Sec Def</a:t>
            </a:r>
            <a:r>
              <a:rPr lang="en-US" sz="2200" b="1" dirty="0" smtClean="0">
                <a:latin typeface="Arial" panose="020B0604020202020204" pitchFamily="34" charset="0"/>
                <a:cs typeface="Arial" panose="020B0604020202020204" pitchFamily="34" charset="0"/>
              </a:rPr>
              <a:t>: </a:t>
            </a:r>
            <a:r>
              <a:rPr lang="en-US" sz="2200" b="1" i="1" dirty="0" smtClean="0">
                <a:latin typeface="Arial" panose="020B0604020202020204" pitchFamily="34" charset="0"/>
                <a:cs typeface="Arial" panose="020B0604020202020204" pitchFamily="34" charset="0"/>
              </a:rPr>
              <a:t>“It </a:t>
            </a:r>
            <a:r>
              <a:rPr lang="en-US" sz="2200" b="1" i="1" dirty="0">
                <a:latin typeface="Arial" panose="020B0604020202020204" pitchFamily="34" charset="0"/>
                <a:cs typeface="Arial" panose="020B0604020202020204" pitchFamily="34" charset="0"/>
              </a:rPr>
              <a:t>was encouraging that the Commission and I agreed and committed to strengthen the working relations between </a:t>
            </a:r>
            <a:r>
              <a:rPr lang="en-US" sz="2200" b="1" i="1" dirty="0" smtClean="0">
                <a:latin typeface="Arial" panose="020B0604020202020204" pitchFamily="34" charset="0"/>
                <a:cs typeface="Arial" panose="020B0604020202020204" pitchFamily="34" charset="0"/>
              </a:rPr>
              <a:t>the two environments”.</a:t>
            </a:r>
          </a:p>
          <a:p>
            <a:pPr marL="546100" indent="-546100" algn="just">
              <a:buFont typeface="Wingdings" panose="05000000000000000000" pitchFamily="2" charset="2"/>
              <a:buChar char="v"/>
            </a:pPr>
            <a:r>
              <a:rPr lang="en-US" sz="2200" b="1" u="sng" dirty="0" smtClean="0">
                <a:latin typeface="Arial" panose="020B0604020202020204" pitchFamily="34" charset="0"/>
                <a:cs typeface="Arial" panose="020B0604020202020204" pitchFamily="34" charset="0"/>
              </a:rPr>
              <a:t>CSANDF</a:t>
            </a:r>
            <a:r>
              <a:rPr lang="en-US" sz="2200" b="1" dirty="0" smtClean="0">
                <a:latin typeface="Arial" panose="020B0604020202020204" pitchFamily="34" charset="0"/>
                <a:cs typeface="Arial" panose="020B0604020202020204" pitchFamily="34" charset="0"/>
              </a:rPr>
              <a:t>: </a:t>
            </a:r>
            <a:r>
              <a:rPr lang="en-US" sz="2200" b="1" i="1" dirty="0" smtClean="0">
                <a:latin typeface="Arial" panose="020B0604020202020204" pitchFamily="34" charset="0"/>
                <a:cs typeface="Arial" panose="020B0604020202020204" pitchFamily="34" charset="0"/>
              </a:rPr>
              <a:t>“As </a:t>
            </a:r>
            <a:r>
              <a:rPr lang="en-US" sz="2200" b="1" i="1" dirty="0">
                <a:latin typeface="Arial" panose="020B0604020202020204" pitchFamily="34" charset="0"/>
                <a:cs typeface="Arial" panose="020B0604020202020204" pitchFamily="34" charset="0"/>
              </a:rPr>
              <a:t>the Chief of the South African National Defence Force (</a:t>
            </a:r>
            <a:r>
              <a:rPr lang="en-US" sz="2200" b="1" i="1" dirty="0" smtClean="0">
                <a:latin typeface="Arial" panose="020B0604020202020204" pitchFamily="34" charset="0"/>
                <a:cs typeface="Arial" panose="020B0604020202020204" pitchFamily="34" charset="0"/>
              </a:rPr>
              <a:t>CSANDF</a:t>
            </a:r>
            <a:r>
              <a:rPr lang="en-US" sz="2200" b="1" i="1" dirty="0">
                <a:latin typeface="Arial" panose="020B0604020202020204" pitchFamily="34" charset="0"/>
                <a:cs typeface="Arial" panose="020B0604020202020204" pitchFamily="34" charset="0"/>
              </a:rPr>
              <a:t>), I implore on the Commission to ensure that it should exercise its mandate in such a way that it becomes an independent voice of authority to determine the unique conditions of service for the members of the Defence Force. In so doing, the Commission will function as a strategic force multiplier to enhance and improve the effectiveness and efficiency within DOD and the </a:t>
            </a:r>
            <a:r>
              <a:rPr lang="en-US" sz="2200" b="1" i="1" dirty="0" smtClean="0">
                <a:latin typeface="Arial" panose="020B0604020202020204" pitchFamily="34" charset="0"/>
                <a:cs typeface="Arial" panose="020B0604020202020204" pitchFamily="34" charset="0"/>
              </a:rPr>
              <a:t>SANDF”.</a:t>
            </a:r>
            <a:endParaRPr lang="en-US" sz="2200" b="1" i="1" dirty="0">
              <a:latin typeface="Arial" panose="020B0604020202020204" pitchFamily="34" charset="0"/>
              <a:cs typeface="Arial" panose="020B0604020202020204" pitchFamily="34" charset="0"/>
            </a:endParaRPr>
          </a:p>
        </p:txBody>
      </p:sp>
      <p:sp>
        <p:nvSpPr>
          <p:cNvPr id="6" name="Date Placeholder 5"/>
          <p:cNvSpPr>
            <a:spLocks noGrp="1"/>
          </p:cNvSpPr>
          <p:nvPr>
            <p:ph type="dt" sz="half" idx="10"/>
          </p:nvPr>
        </p:nvSpPr>
        <p:spPr/>
        <p:txBody>
          <a:bodyPr/>
          <a:lstStyle/>
          <a:p>
            <a:fld id="{F3A7DBD6-310A-437A-B86E-FB0CEC4821F8}" type="datetime1">
              <a:rPr lang="en-ZA" sz="1600" smtClean="0">
                <a:latin typeface="Arial Black" panose="020B0A04020102020204" pitchFamily="34" charset="0"/>
              </a:rPr>
              <a:pPr/>
              <a:t>2021/11/12</a:t>
            </a:fld>
            <a:endParaRPr lang="en-ZA" sz="1600">
              <a:latin typeface="Arial Black" panose="020B0A04020102020204" pitchFamily="34" charset="0"/>
            </a:endParaRPr>
          </a:p>
        </p:txBody>
      </p:sp>
      <p:sp>
        <p:nvSpPr>
          <p:cNvPr id="7" name="Footer Placeholder 6"/>
          <p:cNvSpPr>
            <a:spLocks noGrp="1"/>
          </p:cNvSpPr>
          <p:nvPr>
            <p:ph type="ftr" sz="quarter" idx="11"/>
          </p:nvPr>
        </p:nvSpPr>
        <p:spPr>
          <a:xfrm>
            <a:off x="4038600" y="6356350"/>
            <a:ext cx="4572000" cy="365125"/>
          </a:xfrm>
        </p:spPr>
        <p:txBody>
          <a:bodyPr/>
          <a:lstStyle/>
          <a:p>
            <a:r>
              <a:rPr lang="en-ZA" sz="1600" b="1" dirty="0" smtClean="0">
                <a:latin typeface="Arial Black" panose="020B0A04020102020204" pitchFamily="34" charset="0"/>
              </a:rPr>
              <a:t>Defence Force Service Commission</a:t>
            </a:r>
            <a:endParaRPr lang="en-ZA" sz="1600" b="1" dirty="0">
              <a:latin typeface="Arial Black" panose="020B0A04020102020204" pitchFamily="34" charset="0"/>
            </a:endParaRPr>
          </a:p>
        </p:txBody>
      </p:sp>
      <p:sp>
        <p:nvSpPr>
          <p:cNvPr id="8" name="Slide Number Placeholder 7"/>
          <p:cNvSpPr>
            <a:spLocks noGrp="1"/>
          </p:cNvSpPr>
          <p:nvPr>
            <p:ph type="sldNum" sz="quarter" idx="12"/>
          </p:nvPr>
        </p:nvSpPr>
        <p:spPr/>
        <p:txBody>
          <a:bodyPr/>
          <a:lstStyle/>
          <a:p>
            <a:fld id="{C17A5886-F1EC-4A37-9934-51C959F0825D}" type="slidenum">
              <a:rPr lang="en-ZA" sz="1600" b="1" smtClean="0">
                <a:latin typeface="Arial Black" panose="020B0A04020102020204" pitchFamily="34" charset="0"/>
              </a:rPr>
              <a:pPr/>
              <a:t>42</a:t>
            </a:fld>
            <a:endParaRPr lang="en-ZA" sz="1600" b="1" dirty="0">
              <a:latin typeface="Arial Black" panose="020B0A04020102020204" pitchFamily="34" charset="0"/>
            </a:endParaRPr>
          </a:p>
        </p:txBody>
      </p:sp>
      <p:pic>
        <p:nvPicPr>
          <p:cNvPr id="9" name="Picture 8" descr="F:\March 2016\March Plenary\Def Service Commision Logo - Heraldry.jpg"/>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0583611" y="359908"/>
            <a:ext cx="894080" cy="948055"/>
          </a:xfrm>
          <a:prstGeom prst="rect">
            <a:avLst/>
          </a:prstGeom>
          <a:noFill/>
          <a:ln>
            <a:noFill/>
          </a:ln>
        </p:spPr>
      </p:pic>
      <p:pic>
        <p:nvPicPr>
          <p:cNvPr id="10" name="Picture 9" descr="F:\March 2016\March Plenary\Def Service Commision Logo - Heraldry.jpg"/>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982415" y="373459"/>
            <a:ext cx="894080" cy="948055"/>
          </a:xfrm>
          <a:prstGeom prst="rect">
            <a:avLst/>
          </a:prstGeom>
          <a:noFill/>
          <a:ln>
            <a:noFill/>
          </a:ln>
        </p:spPr>
      </p:pic>
    </p:spTree>
    <p:extLst>
      <p:ext uri="{BB962C8B-B14F-4D97-AF65-F5344CB8AC3E}">
        <p14:creationId xmlns:p14="http://schemas.microsoft.com/office/powerpoint/2010/main" xmlns="" val="1898277255"/>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10490" y="138546"/>
            <a:ext cx="10758055" cy="1360470"/>
          </a:xfrm>
          <a:solidFill>
            <a:schemeClr val="accent1">
              <a:lumMod val="20000"/>
              <a:lumOff val="80000"/>
            </a:schemeClr>
          </a:solidFill>
        </p:spPr>
        <p:txBody>
          <a:bodyPr>
            <a:normAutofit/>
          </a:bodyPr>
          <a:lstStyle/>
          <a:p>
            <a:pPr algn="ctr"/>
            <a:r>
              <a:rPr lang="en-ZA" sz="3600" b="1" dirty="0" smtClean="0">
                <a:latin typeface="Arial" panose="020B0604020202020204" pitchFamily="34" charset="0"/>
                <a:cs typeface="Arial" panose="020B0604020202020204" pitchFamily="34" charset="0"/>
              </a:rPr>
              <a:t> Annual Activity Report and Financial Statements FY2020/21</a:t>
            </a:r>
            <a:endParaRPr lang="en-ZA" sz="3600" b="1" dirty="0">
              <a:latin typeface="Arial" panose="020B0604020202020204" pitchFamily="34" charset="0"/>
              <a:cs typeface="Arial" panose="020B0604020202020204" pitchFamily="34" charset="0"/>
            </a:endParaRPr>
          </a:p>
        </p:txBody>
      </p:sp>
      <p:sp>
        <p:nvSpPr>
          <p:cNvPr id="5" name="Content Placeholder 4"/>
          <p:cNvSpPr>
            <a:spLocks noGrp="1"/>
          </p:cNvSpPr>
          <p:nvPr>
            <p:ph idx="1"/>
          </p:nvPr>
        </p:nvSpPr>
        <p:spPr>
          <a:xfrm>
            <a:off x="838199" y="1485272"/>
            <a:ext cx="10730345" cy="3590760"/>
          </a:xfrm>
        </p:spPr>
        <p:txBody>
          <a:bodyPr>
            <a:normAutofit/>
          </a:bodyPr>
          <a:lstStyle/>
          <a:p>
            <a:pPr marL="0" indent="0">
              <a:buNone/>
            </a:pPr>
            <a:endParaRPr lang="en-US" sz="2200" b="1" u="sng" dirty="0" smtClean="0">
              <a:solidFill>
                <a:schemeClr val="accent1">
                  <a:lumMod val="75000"/>
                </a:schemeClr>
              </a:solidFill>
              <a:latin typeface="Arial" panose="020B0604020202020204" pitchFamily="34" charset="0"/>
              <a:cs typeface="Arial" panose="020B0604020202020204" pitchFamily="34" charset="0"/>
            </a:endParaRPr>
          </a:p>
          <a:p>
            <a:pPr marL="0" indent="0" algn="just">
              <a:buNone/>
            </a:pPr>
            <a:endParaRPr lang="en-US" sz="2200" b="1" u="sng" dirty="0">
              <a:solidFill>
                <a:schemeClr val="accent1">
                  <a:lumMod val="75000"/>
                </a:schemeClr>
              </a:solidFill>
              <a:latin typeface="Arial" panose="020B0604020202020204" pitchFamily="34" charset="0"/>
              <a:cs typeface="Arial" panose="020B0604020202020204" pitchFamily="34" charset="0"/>
            </a:endParaRPr>
          </a:p>
          <a:p>
            <a:pPr marL="0" indent="0" algn="just">
              <a:buNone/>
            </a:pPr>
            <a:endParaRPr lang="en-US" sz="2200" b="1" u="sng" dirty="0" smtClean="0">
              <a:solidFill>
                <a:schemeClr val="accent1">
                  <a:lumMod val="75000"/>
                </a:schemeClr>
              </a:solidFill>
              <a:latin typeface="Arial" panose="020B0604020202020204" pitchFamily="34" charset="0"/>
              <a:cs typeface="Arial" panose="020B0604020202020204" pitchFamily="34" charset="0"/>
            </a:endParaRPr>
          </a:p>
          <a:p>
            <a:pPr marL="0" indent="0" algn="ctr">
              <a:buNone/>
            </a:pPr>
            <a:r>
              <a:rPr lang="en-US" sz="4000" b="1" dirty="0" smtClean="0">
                <a:solidFill>
                  <a:schemeClr val="accent1">
                    <a:lumMod val="75000"/>
                  </a:schemeClr>
                </a:solidFill>
                <a:latin typeface="Arial" panose="020B0604020202020204" pitchFamily="34" charset="0"/>
                <a:cs typeface="Arial" panose="020B0604020202020204" pitchFamily="34" charset="0"/>
              </a:rPr>
              <a:t>QUESTIONS / COMMENTS</a:t>
            </a:r>
            <a:endParaRPr lang="en-US" sz="4000" b="1" dirty="0" smtClean="0">
              <a:latin typeface="Arial" panose="020B0604020202020204" pitchFamily="34" charset="0"/>
              <a:cs typeface="Arial" panose="020B0604020202020204" pitchFamily="34" charset="0"/>
            </a:endParaRPr>
          </a:p>
          <a:p>
            <a:pPr marL="0" indent="0">
              <a:buNone/>
            </a:pPr>
            <a:endParaRPr lang="en-US" sz="2200" b="1" dirty="0" smtClean="0">
              <a:latin typeface="Arial" panose="020B0604020202020204" pitchFamily="34" charset="0"/>
              <a:cs typeface="Arial" panose="020B0604020202020204" pitchFamily="34" charset="0"/>
            </a:endParaRPr>
          </a:p>
        </p:txBody>
      </p:sp>
      <p:sp>
        <p:nvSpPr>
          <p:cNvPr id="8" name="Slide Number Placeholder 7"/>
          <p:cNvSpPr>
            <a:spLocks noGrp="1"/>
          </p:cNvSpPr>
          <p:nvPr>
            <p:ph type="sldNum" sz="quarter" idx="12"/>
          </p:nvPr>
        </p:nvSpPr>
        <p:spPr/>
        <p:txBody>
          <a:bodyPr/>
          <a:lstStyle/>
          <a:p>
            <a:fld id="{C17A5886-F1EC-4A37-9934-51C959F0825D}" type="slidenum">
              <a:rPr lang="en-ZA" sz="1600" b="1" smtClean="0">
                <a:latin typeface="Arial Black" panose="020B0A04020102020204" pitchFamily="34" charset="0"/>
              </a:rPr>
              <a:pPr/>
              <a:t>43</a:t>
            </a:fld>
            <a:endParaRPr lang="en-ZA" sz="1600" b="1" dirty="0">
              <a:latin typeface="Arial Black" panose="020B0A04020102020204" pitchFamily="34" charset="0"/>
            </a:endParaRPr>
          </a:p>
        </p:txBody>
      </p:sp>
      <p:pic>
        <p:nvPicPr>
          <p:cNvPr id="9" name="Picture 8" descr="F:\March 2016\March Plenary\Def Service Commision Logo - Heraldry.jpg"/>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0583611" y="359908"/>
            <a:ext cx="894080" cy="948055"/>
          </a:xfrm>
          <a:prstGeom prst="rect">
            <a:avLst/>
          </a:prstGeom>
          <a:noFill/>
          <a:ln>
            <a:noFill/>
          </a:ln>
        </p:spPr>
      </p:pic>
      <p:pic>
        <p:nvPicPr>
          <p:cNvPr id="10" name="Picture 9" descr="F:\March 2016\March Plenary\Def Service Commision Logo - Heraldry.jpg"/>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982415" y="373459"/>
            <a:ext cx="894080" cy="948055"/>
          </a:xfrm>
          <a:prstGeom prst="rect">
            <a:avLst/>
          </a:prstGeom>
          <a:noFill/>
          <a:ln>
            <a:noFill/>
          </a:ln>
        </p:spPr>
      </p:pic>
      <p:sp>
        <p:nvSpPr>
          <p:cNvPr id="11" name="Footer Placeholder 6"/>
          <p:cNvSpPr>
            <a:spLocks noGrp="1"/>
          </p:cNvSpPr>
          <p:nvPr>
            <p:ph type="ftr" sz="quarter" idx="11"/>
          </p:nvPr>
        </p:nvSpPr>
        <p:spPr>
          <a:xfrm>
            <a:off x="4038599" y="6356350"/>
            <a:ext cx="4571999" cy="365125"/>
          </a:xfrm>
        </p:spPr>
        <p:txBody>
          <a:bodyPr/>
          <a:lstStyle/>
          <a:p>
            <a:r>
              <a:rPr lang="en-ZA" sz="1600" b="1" dirty="0" smtClean="0">
                <a:latin typeface="Arial Black" panose="020B0A04020102020204" pitchFamily="34" charset="0"/>
              </a:rPr>
              <a:t>Defence Force Service Commission</a:t>
            </a:r>
            <a:endParaRPr lang="en-ZA" sz="1600" b="1" dirty="0">
              <a:latin typeface="Arial Black" panose="020B0A04020102020204" pitchFamily="34" charset="0"/>
            </a:endParaRPr>
          </a:p>
        </p:txBody>
      </p:sp>
      <p:sp>
        <p:nvSpPr>
          <p:cNvPr id="12" name="Date Placeholder 5"/>
          <p:cNvSpPr>
            <a:spLocks noGrp="1"/>
          </p:cNvSpPr>
          <p:nvPr>
            <p:ph type="dt" sz="half" idx="10"/>
          </p:nvPr>
        </p:nvSpPr>
        <p:spPr>
          <a:xfrm>
            <a:off x="838200" y="6356350"/>
            <a:ext cx="2743200" cy="365125"/>
          </a:xfrm>
        </p:spPr>
        <p:txBody>
          <a:bodyPr/>
          <a:lstStyle/>
          <a:p>
            <a:fld id="{10C69D42-1C44-4FB2-A2E7-BDEE73BA0D7C}" type="datetime1">
              <a:rPr lang="en-ZA" sz="1600" b="1" smtClean="0">
                <a:latin typeface="Arial Black" panose="020B0A04020102020204" pitchFamily="34" charset="0"/>
              </a:rPr>
              <a:pPr/>
              <a:t>2021/11/12</a:t>
            </a:fld>
            <a:endParaRPr lang="en-ZA" sz="1600" b="1" dirty="0">
              <a:latin typeface="Arial Black" panose="020B0A04020102020204" pitchFamily="34" charset="0"/>
            </a:endParaRPr>
          </a:p>
        </p:txBody>
      </p:sp>
    </p:spTree>
    <p:extLst>
      <p:ext uri="{BB962C8B-B14F-4D97-AF65-F5344CB8AC3E}">
        <p14:creationId xmlns:p14="http://schemas.microsoft.com/office/powerpoint/2010/main" xmlns="" val="424013183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10490" y="138546"/>
            <a:ext cx="10758055" cy="1360470"/>
          </a:xfrm>
          <a:solidFill>
            <a:schemeClr val="accent1">
              <a:lumMod val="20000"/>
              <a:lumOff val="80000"/>
            </a:schemeClr>
          </a:solidFill>
        </p:spPr>
        <p:txBody>
          <a:bodyPr>
            <a:normAutofit/>
          </a:bodyPr>
          <a:lstStyle/>
          <a:p>
            <a:pPr algn="ctr"/>
            <a:r>
              <a:rPr lang="en-ZA" sz="3600" b="1" dirty="0" smtClean="0">
                <a:latin typeface="Arial" panose="020B0604020202020204" pitchFamily="34" charset="0"/>
                <a:cs typeface="Arial" panose="020B0604020202020204" pitchFamily="34" charset="0"/>
              </a:rPr>
              <a:t> Annual Activity Report and Financial Statements FY2020/21 </a:t>
            </a:r>
            <a:endParaRPr lang="en-ZA" sz="3600" b="1" dirty="0">
              <a:latin typeface="Arial" panose="020B0604020202020204" pitchFamily="34" charset="0"/>
              <a:cs typeface="Arial" panose="020B0604020202020204" pitchFamily="34" charset="0"/>
            </a:endParaRPr>
          </a:p>
        </p:txBody>
      </p:sp>
      <p:sp>
        <p:nvSpPr>
          <p:cNvPr id="5" name="Content Placeholder 4"/>
          <p:cNvSpPr>
            <a:spLocks noGrp="1"/>
          </p:cNvSpPr>
          <p:nvPr>
            <p:ph idx="1"/>
          </p:nvPr>
        </p:nvSpPr>
        <p:spPr>
          <a:xfrm>
            <a:off x="838199" y="1524343"/>
            <a:ext cx="10730345" cy="4799923"/>
          </a:xfrm>
        </p:spPr>
        <p:txBody>
          <a:bodyPr>
            <a:normAutofit/>
          </a:bodyPr>
          <a:lstStyle/>
          <a:p>
            <a:pPr marL="0" indent="0" algn="just">
              <a:buNone/>
            </a:pPr>
            <a:r>
              <a:rPr lang="en-US" sz="2200" b="1" u="sng" dirty="0" smtClean="0">
                <a:solidFill>
                  <a:schemeClr val="accent1">
                    <a:lumMod val="75000"/>
                  </a:schemeClr>
                </a:solidFill>
                <a:latin typeface="Arial" panose="020B0604020202020204" pitchFamily="34" charset="0"/>
                <a:cs typeface="Arial" panose="020B0604020202020204" pitchFamily="34" charset="0"/>
              </a:rPr>
              <a:t>Part </a:t>
            </a:r>
            <a:r>
              <a:rPr lang="en-US" sz="2200" b="1" u="sng" dirty="0">
                <a:solidFill>
                  <a:schemeClr val="accent1">
                    <a:lumMod val="75000"/>
                  </a:schemeClr>
                </a:solidFill>
                <a:latin typeface="Arial" panose="020B0604020202020204" pitchFamily="34" charset="0"/>
                <a:cs typeface="Arial" panose="020B0604020202020204" pitchFamily="34" charset="0"/>
              </a:rPr>
              <a:t>B</a:t>
            </a:r>
            <a:r>
              <a:rPr lang="en-US" sz="2200" b="1" u="sng" dirty="0" smtClean="0">
                <a:solidFill>
                  <a:schemeClr val="accent1">
                    <a:lumMod val="75000"/>
                  </a:schemeClr>
                </a:solidFill>
                <a:latin typeface="Arial" panose="020B0604020202020204" pitchFamily="34" charset="0"/>
                <a:cs typeface="Arial" panose="020B0604020202020204" pitchFamily="34" charset="0"/>
              </a:rPr>
              <a:t>:  PERFORMANCE INFORMATION</a:t>
            </a:r>
            <a:r>
              <a:rPr lang="en-US" sz="2200" b="1" dirty="0" smtClean="0">
                <a:latin typeface="Arial" panose="020B0604020202020204" pitchFamily="34" charset="0"/>
                <a:cs typeface="Arial" panose="020B0604020202020204" pitchFamily="34" charset="0"/>
              </a:rPr>
              <a:t>:  </a:t>
            </a:r>
          </a:p>
          <a:p>
            <a:pPr marL="0" indent="0" algn="just">
              <a:buNone/>
            </a:pPr>
            <a:r>
              <a:rPr lang="en-US" sz="2200" b="1" dirty="0" smtClean="0">
                <a:solidFill>
                  <a:srgbClr val="FF0000"/>
                </a:solidFill>
                <a:latin typeface="Arial" panose="020B0604020202020204" pitchFamily="34" charset="0"/>
                <a:cs typeface="Arial" panose="020B0604020202020204" pitchFamily="34" charset="0"/>
              </a:rPr>
              <a:t>This part comprised of two sub-sections namely: </a:t>
            </a:r>
          </a:p>
          <a:p>
            <a:pPr marL="0" indent="0" algn="just">
              <a:buNone/>
            </a:pPr>
            <a:endParaRPr lang="en-US" sz="2200" b="1" dirty="0" smtClean="0">
              <a:latin typeface="Arial" panose="020B0604020202020204" pitchFamily="34" charset="0"/>
              <a:cs typeface="Arial" panose="020B0604020202020204" pitchFamily="34" charset="0"/>
            </a:endParaRPr>
          </a:p>
          <a:p>
            <a:pPr marL="0" indent="0" algn="just">
              <a:buNone/>
            </a:pPr>
            <a:r>
              <a:rPr lang="en-US" sz="2200" b="1" dirty="0" smtClean="0">
                <a:latin typeface="Arial" panose="020B0604020202020204" pitchFamily="34" charset="0"/>
                <a:cs typeface="Arial" panose="020B0604020202020204" pitchFamily="34" charset="0"/>
              </a:rPr>
              <a:t>1.  Financial Performance Information – from slide 6, and</a:t>
            </a:r>
          </a:p>
          <a:p>
            <a:pPr marL="457200" indent="-457200" algn="just">
              <a:buAutoNum type="arabicPeriod"/>
            </a:pPr>
            <a:endParaRPr lang="en-US" sz="2200" b="1" dirty="0" smtClean="0">
              <a:latin typeface="Arial" panose="020B0604020202020204" pitchFamily="34" charset="0"/>
              <a:cs typeface="Arial" panose="020B0604020202020204" pitchFamily="34" charset="0"/>
            </a:endParaRPr>
          </a:p>
          <a:p>
            <a:pPr marL="0" indent="0" algn="just">
              <a:buNone/>
            </a:pPr>
            <a:r>
              <a:rPr lang="en-US" sz="2200" b="1" dirty="0" smtClean="0">
                <a:latin typeface="Arial" panose="020B0604020202020204" pitchFamily="34" charset="0"/>
                <a:cs typeface="Arial" panose="020B0604020202020204" pitchFamily="34" charset="0"/>
              </a:rPr>
              <a:t>2.  Non-financial Performance Information – from slide 11.</a:t>
            </a:r>
          </a:p>
          <a:p>
            <a:pPr marL="0" indent="0">
              <a:buNone/>
            </a:pPr>
            <a:endParaRPr lang="en-US" sz="2200" b="1" dirty="0" smtClean="0">
              <a:latin typeface="Arial" panose="020B0604020202020204" pitchFamily="34" charset="0"/>
              <a:cs typeface="Arial" panose="020B0604020202020204" pitchFamily="34" charset="0"/>
            </a:endParaRPr>
          </a:p>
        </p:txBody>
      </p:sp>
      <p:sp>
        <p:nvSpPr>
          <p:cNvPr id="6" name="Date Placeholder 5"/>
          <p:cNvSpPr>
            <a:spLocks noGrp="1"/>
          </p:cNvSpPr>
          <p:nvPr>
            <p:ph type="dt" sz="half" idx="10"/>
          </p:nvPr>
        </p:nvSpPr>
        <p:spPr/>
        <p:txBody>
          <a:bodyPr/>
          <a:lstStyle/>
          <a:p>
            <a:fld id="{B3A77E45-FDB0-48EF-BCA1-C9F19B086F49}" type="datetime1">
              <a:rPr lang="en-ZA" sz="1600" smtClean="0">
                <a:latin typeface="Arial Black" panose="020B0A04020102020204" pitchFamily="34" charset="0"/>
              </a:rPr>
              <a:pPr/>
              <a:t>2021/11/12</a:t>
            </a:fld>
            <a:endParaRPr lang="en-ZA" sz="1600" dirty="0">
              <a:latin typeface="Arial Black" panose="020B0A04020102020204" pitchFamily="34" charset="0"/>
            </a:endParaRPr>
          </a:p>
        </p:txBody>
      </p:sp>
      <p:sp>
        <p:nvSpPr>
          <p:cNvPr id="7" name="Footer Placeholder 6"/>
          <p:cNvSpPr>
            <a:spLocks noGrp="1"/>
          </p:cNvSpPr>
          <p:nvPr>
            <p:ph type="ftr" sz="quarter" idx="11"/>
          </p:nvPr>
        </p:nvSpPr>
        <p:spPr>
          <a:xfrm>
            <a:off x="4038599" y="6324266"/>
            <a:ext cx="4399547" cy="397209"/>
          </a:xfrm>
        </p:spPr>
        <p:txBody>
          <a:bodyPr/>
          <a:lstStyle/>
          <a:p>
            <a:r>
              <a:rPr lang="en-ZA" sz="1600" b="1" dirty="0" smtClean="0">
                <a:latin typeface="Arial Black" panose="020B0A04020102020204" pitchFamily="34" charset="0"/>
              </a:rPr>
              <a:t>Defence Force Service Commission</a:t>
            </a:r>
            <a:endParaRPr lang="en-ZA" sz="1600" b="1" dirty="0">
              <a:latin typeface="Arial Black" panose="020B0A04020102020204" pitchFamily="34" charset="0"/>
            </a:endParaRPr>
          </a:p>
        </p:txBody>
      </p:sp>
      <p:sp>
        <p:nvSpPr>
          <p:cNvPr id="8" name="Slide Number Placeholder 7"/>
          <p:cNvSpPr>
            <a:spLocks noGrp="1"/>
          </p:cNvSpPr>
          <p:nvPr>
            <p:ph type="sldNum" sz="quarter" idx="12"/>
          </p:nvPr>
        </p:nvSpPr>
        <p:spPr/>
        <p:txBody>
          <a:bodyPr/>
          <a:lstStyle/>
          <a:p>
            <a:fld id="{C17A5886-F1EC-4A37-9934-51C959F0825D}" type="slidenum">
              <a:rPr lang="en-ZA" sz="1600" b="1" smtClean="0">
                <a:latin typeface="Arial Black" panose="020B0A04020102020204" pitchFamily="34" charset="0"/>
              </a:rPr>
              <a:pPr/>
              <a:t>5</a:t>
            </a:fld>
            <a:endParaRPr lang="en-ZA" sz="1600" b="1" dirty="0">
              <a:latin typeface="Arial Black" panose="020B0A04020102020204" pitchFamily="34" charset="0"/>
            </a:endParaRPr>
          </a:p>
        </p:txBody>
      </p:sp>
      <p:pic>
        <p:nvPicPr>
          <p:cNvPr id="9" name="Picture 8" descr="F:\March 2016\March Plenary\Def Service Commision Logo - Heraldry.jpg"/>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0583611" y="359908"/>
            <a:ext cx="894080" cy="948055"/>
          </a:xfrm>
          <a:prstGeom prst="rect">
            <a:avLst/>
          </a:prstGeom>
          <a:noFill/>
          <a:ln>
            <a:noFill/>
          </a:ln>
        </p:spPr>
      </p:pic>
      <p:pic>
        <p:nvPicPr>
          <p:cNvPr id="10" name="Picture 9" descr="F:\March 2016\March Plenary\Def Service Commision Logo - Heraldry.jpg"/>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982415" y="373459"/>
            <a:ext cx="894080" cy="948055"/>
          </a:xfrm>
          <a:prstGeom prst="rect">
            <a:avLst/>
          </a:prstGeom>
          <a:noFill/>
          <a:ln>
            <a:noFill/>
          </a:ln>
        </p:spPr>
      </p:pic>
    </p:spTree>
    <p:extLst>
      <p:ext uri="{BB962C8B-B14F-4D97-AF65-F5344CB8AC3E}">
        <p14:creationId xmlns:p14="http://schemas.microsoft.com/office/powerpoint/2010/main" xmlns="" val="60204791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10490" y="138546"/>
            <a:ext cx="10758055" cy="1360470"/>
          </a:xfrm>
          <a:solidFill>
            <a:schemeClr val="accent1">
              <a:lumMod val="20000"/>
              <a:lumOff val="80000"/>
            </a:schemeClr>
          </a:solidFill>
        </p:spPr>
        <p:txBody>
          <a:bodyPr>
            <a:normAutofit/>
          </a:bodyPr>
          <a:lstStyle/>
          <a:p>
            <a:pPr algn="ctr"/>
            <a:r>
              <a:rPr lang="en-ZA" sz="3600" b="1" dirty="0" smtClean="0">
                <a:latin typeface="Arial" panose="020B0604020202020204" pitchFamily="34" charset="0"/>
                <a:cs typeface="Arial" panose="020B0604020202020204" pitchFamily="34" charset="0"/>
              </a:rPr>
              <a:t> Annual Activity Report and Financial Statements FY2020/21 </a:t>
            </a:r>
            <a:endParaRPr lang="en-ZA" sz="3600" b="1" dirty="0">
              <a:latin typeface="Arial" panose="020B0604020202020204" pitchFamily="34" charset="0"/>
              <a:cs typeface="Arial" panose="020B0604020202020204" pitchFamily="34" charset="0"/>
            </a:endParaRPr>
          </a:p>
        </p:txBody>
      </p:sp>
      <p:sp>
        <p:nvSpPr>
          <p:cNvPr id="5" name="Content Placeholder 4"/>
          <p:cNvSpPr>
            <a:spLocks noGrp="1"/>
          </p:cNvSpPr>
          <p:nvPr>
            <p:ph idx="1"/>
          </p:nvPr>
        </p:nvSpPr>
        <p:spPr>
          <a:xfrm>
            <a:off x="838199" y="1508301"/>
            <a:ext cx="10730345" cy="4799923"/>
          </a:xfrm>
        </p:spPr>
        <p:txBody>
          <a:bodyPr>
            <a:normAutofit/>
          </a:bodyPr>
          <a:lstStyle/>
          <a:p>
            <a:pPr marL="0" indent="0" algn="just">
              <a:lnSpc>
                <a:spcPct val="100000"/>
              </a:lnSpc>
              <a:spcBef>
                <a:spcPts val="0"/>
              </a:spcBef>
              <a:spcAft>
                <a:spcPts val="600"/>
              </a:spcAft>
              <a:buNone/>
            </a:pPr>
            <a:r>
              <a:rPr lang="en-US" sz="2200" b="1" u="sng" dirty="0" smtClean="0">
                <a:solidFill>
                  <a:schemeClr val="accent1">
                    <a:lumMod val="75000"/>
                  </a:schemeClr>
                </a:solidFill>
                <a:latin typeface="Arial" panose="020B0604020202020204" pitchFamily="34" charset="0"/>
                <a:cs typeface="Arial" panose="020B0604020202020204" pitchFamily="34" charset="0"/>
              </a:rPr>
              <a:t>Part B:  PERFORMANCE INFORMATION</a:t>
            </a:r>
            <a:r>
              <a:rPr lang="en-US" sz="2200" b="1" dirty="0" smtClean="0">
                <a:latin typeface="Arial" panose="020B0604020202020204" pitchFamily="34" charset="0"/>
                <a:cs typeface="Arial" panose="020B0604020202020204" pitchFamily="34" charset="0"/>
              </a:rPr>
              <a:t>:  </a:t>
            </a:r>
          </a:p>
          <a:p>
            <a:pPr marL="457200" indent="-457200" algn="just">
              <a:lnSpc>
                <a:spcPct val="100000"/>
              </a:lnSpc>
              <a:spcBef>
                <a:spcPts val="0"/>
              </a:spcBef>
              <a:spcAft>
                <a:spcPts val="600"/>
              </a:spcAft>
              <a:buAutoNum type="arabicPeriod"/>
            </a:pPr>
            <a:r>
              <a:rPr lang="en-US" sz="2200" b="1" dirty="0" smtClean="0">
                <a:solidFill>
                  <a:srgbClr val="FF0000"/>
                </a:solidFill>
                <a:latin typeface="Arial" panose="020B0604020202020204" pitchFamily="34" charset="0"/>
                <a:cs typeface="Arial" panose="020B0604020202020204" pitchFamily="34" charset="0"/>
              </a:rPr>
              <a:t>Financial Performance Information</a:t>
            </a:r>
          </a:p>
          <a:p>
            <a:pPr marL="457200" indent="-457200" algn="just">
              <a:lnSpc>
                <a:spcPct val="100000"/>
              </a:lnSpc>
              <a:spcBef>
                <a:spcPts val="0"/>
              </a:spcBef>
              <a:spcAft>
                <a:spcPts val="600"/>
              </a:spcAft>
              <a:buAutoNum type="alphaLcParenBoth"/>
            </a:pPr>
            <a:r>
              <a:rPr lang="en-ZA" sz="2200" b="1" u="sng" dirty="0" smtClean="0">
                <a:latin typeface="Arial" panose="020B0604020202020204" pitchFamily="34" charset="0"/>
                <a:cs typeface="Arial" panose="020B0604020202020204" pitchFamily="34" charset="0"/>
              </a:rPr>
              <a:t>The DFSC Vote</a:t>
            </a:r>
            <a:r>
              <a:rPr lang="en-ZA" sz="2200" b="1" dirty="0" smtClean="0">
                <a:latin typeface="Arial" panose="020B0604020202020204" pitchFamily="34" charset="0"/>
                <a:cs typeface="Arial" panose="020B0604020202020204" pitchFamily="34" charset="0"/>
              </a:rPr>
              <a:t>:   (page 27:  AAR FY2020/21)</a:t>
            </a:r>
            <a:endParaRPr lang="en-ZA" sz="2200" b="1" dirty="0">
              <a:latin typeface="Arial" panose="020B0604020202020204" pitchFamily="34" charset="0"/>
              <a:cs typeface="Arial" panose="020B0604020202020204" pitchFamily="34" charset="0"/>
            </a:endParaRPr>
          </a:p>
          <a:p>
            <a:pPr marL="0" indent="0" algn="just">
              <a:lnSpc>
                <a:spcPct val="100000"/>
              </a:lnSpc>
              <a:spcBef>
                <a:spcPts val="0"/>
              </a:spcBef>
              <a:spcAft>
                <a:spcPts val="600"/>
              </a:spcAft>
              <a:buNone/>
            </a:pPr>
            <a:endParaRPr lang="en-ZA" sz="2200" b="1" dirty="0" smtClean="0">
              <a:latin typeface="Arial" panose="020B0604020202020204" pitchFamily="34" charset="0"/>
              <a:cs typeface="Arial" panose="020B0604020202020204" pitchFamily="34" charset="0"/>
            </a:endParaRPr>
          </a:p>
          <a:p>
            <a:pPr marL="0" indent="0" algn="just">
              <a:lnSpc>
                <a:spcPct val="100000"/>
              </a:lnSpc>
              <a:spcBef>
                <a:spcPts val="0"/>
              </a:spcBef>
              <a:spcAft>
                <a:spcPts val="600"/>
              </a:spcAft>
              <a:buNone/>
            </a:pPr>
            <a:r>
              <a:rPr lang="en-ZA" sz="2200" b="1" dirty="0">
                <a:latin typeface="Arial" panose="020B0604020202020204" pitchFamily="34" charset="0"/>
                <a:cs typeface="Arial" panose="020B0604020202020204" pitchFamily="34" charset="0"/>
              </a:rPr>
              <a:t>In order to execute its mandate as per Sec 62B. (1) and 62H. (2) of the Defence Amendment Act, the DFSC manages and controls expenditure of its Vote through regular Budget Control Committee meetings.  </a:t>
            </a:r>
            <a:endParaRPr lang="en-ZA" sz="2200" b="1" dirty="0" smtClean="0">
              <a:latin typeface="Arial" panose="020B0604020202020204" pitchFamily="34" charset="0"/>
              <a:cs typeface="Arial" panose="020B0604020202020204" pitchFamily="34" charset="0"/>
            </a:endParaRPr>
          </a:p>
          <a:p>
            <a:pPr marL="0" indent="0" algn="just">
              <a:lnSpc>
                <a:spcPct val="100000"/>
              </a:lnSpc>
              <a:spcBef>
                <a:spcPts val="0"/>
              </a:spcBef>
              <a:spcAft>
                <a:spcPts val="600"/>
              </a:spcAft>
              <a:buNone/>
            </a:pPr>
            <a:endParaRPr lang="en-ZA" sz="2200" b="1" dirty="0">
              <a:latin typeface="Arial" panose="020B0604020202020204" pitchFamily="34" charset="0"/>
              <a:cs typeface="Arial" panose="020B0604020202020204" pitchFamily="34" charset="0"/>
            </a:endParaRPr>
          </a:p>
          <a:p>
            <a:pPr marL="0" indent="0" algn="just">
              <a:lnSpc>
                <a:spcPct val="100000"/>
              </a:lnSpc>
              <a:spcBef>
                <a:spcPts val="0"/>
              </a:spcBef>
              <a:spcAft>
                <a:spcPts val="600"/>
              </a:spcAft>
              <a:buNone/>
            </a:pPr>
            <a:r>
              <a:rPr lang="en-ZA" sz="2200" b="1" smtClean="0">
                <a:latin typeface="Arial" panose="020B0604020202020204" pitchFamily="34" charset="0"/>
                <a:cs typeface="Arial" panose="020B0604020202020204" pitchFamily="34" charset="0"/>
              </a:rPr>
              <a:t>A detailed </a:t>
            </a:r>
            <a:r>
              <a:rPr lang="en-ZA" sz="2200" b="1" dirty="0" smtClean="0">
                <a:latin typeface="Arial" panose="020B0604020202020204" pitchFamily="34" charset="0"/>
                <a:cs typeface="Arial" panose="020B0604020202020204" pitchFamily="34" charset="0"/>
              </a:rPr>
              <a:t>explanation on the expenditure of the DFSC is shown in slide 34.</a:t>
            </a:r>
            <a:endParaRPr lang="en-ZA" sz="2200" b="1" dirty="0">
              <a:latin typeface="Arial" panose="020B0604020202020204" pitchFamily="34" charset="0"/>
              <a:cs typeface="Arial" panose="020B0604020202020204" pitchFamily="34" charset="0"/>
            </a:endParaRPr>
          </a:p>
          <a:p>
            <a:pPr marL="0" indent="0" algn="just">
              <a:lnSpc>
                <a:spcPct val="100000"/>
              </a:lnSpc>
              <a:spcBef>
                <a:spcPts val="0"/>
              </a:spcBef>
              <a:spcAft>
                <a:spcPts val="600"/>
              </a:spcAft>
              <a:buNone/>
            </a:pPr>
            <a:endParaRPr lang="en-US" sz="2200" b="1" dirty="0">
              <a:latin typeface="Arial" panose="020B0604020202020204" pitchFamily="34" charset="0"/>
              <a:cs typeface="Arial" panose="020B0604020202020204" pitchFamily="34" charset="0"/>
            </a:endParaRPr>
          </a:p>
        </p:txBody>
      </p:sp>
      <p:sp>
        <p:nvSpPr>
          <p:cNvPr id="6" name="Date Placeholder 5"/>
          <p:cNvSpPr>
            <a:spLocks noGrp="1"/>
          </p:cNvSpPr>
          <p:nvPr>
            <p:ph type="dt" sz="half" idx="10"/>
          </p:nvPr>
        </p:nvSpPr>
        <p:spPr/>
        <p:txBody>
          <a:bodyPr/>
          <a:lstStyle/>
          <a:p>
            <a:fld id="{4858DABA-23A0-4FAE-8655-F1D80C1406FC}" type="datetime1">
              <a:rPr lang="en-ZA" sz="1600" b="1" smtClean="0">
                <a:latin typeface="Arial Black" panose="020B0A04020102020204" pitchFamily="34" charset="0"/>
              </a:rPr>
              <a:pPr/>
              <a:t>2021/11/12</a:t>
            </a:fld>
            <a:endParaRPr lang="en-ZA" sz="1600" b="1" dirty="0">
              <a:latin typeface="Arial Black" panose="020B0A04020102020204" pitchFamily="34" charset="0"/>
            </a:endParaRPr>
          </a:p>
        </p:txBody>
      </p:sp>
      <p:sp>
        <p:nvSpPr>
          <p:cNvPr id="7" name="Footer Placeholder 6"/>
          <p:cNvSpPr>
            <a:spLocks noGrp="1"/>
          </p:cNvSpPr>
          <p:nvPr>
            <p:ph type="ftr" sz="quarter" idx="11"/>
          </p:nvPr>
        </p:nvSpPr>
        <p:spPr>
          <a:xfrm>
            <a:off x="4038600" y="6317510"/>
            <a:ext cx="4431632" cy="403966"/>
          </a:xfrm>
        </p:spPr>
        <p:txBody>
          <a:bodyPr/>
          <a:lstStyle/>
          <a:p>
            <a:r>
              <a:rPr lang="en-ZA" sz="1600" b="1" dirty="0" smtClean="0">
                <a:latin typeface="Arial Black" panose="020B0A04020102020204" pitchFamily="34" charset="0"/>
              </a:rPr>
              <a:t>Defence Force Service Commission</a:t>
            </a:r>
            <a:endParaRPr lang="en-ZA" sz="1600" b="1" dirty="0">
              <a:latin typeface="Arial Black" panose="020B0A04020102020204" pitchFamily="34" charset="0"/>
            </a:endParaRPr>
          </a:p>
        </p:txBody>
      </p:sp>
      <p:sp>
        <p:nvSpPr>
          <p:cNvPr id="8" name="Slide Number Placeholder 7"/>
          <p:cNvSpPr>
            <a:spLocks noGrp="1"/>
          </p:cNvSpPr>
          <p:nvPr>
            <p:ph type="sldNum" sz="quarter" idx="12"/>
          </p:nvPr>
        </p:nvSpPr>
        <p:spPr/>
        <p:txBody>
          <a:bodyPr/>
          <a:lstStyle/>
          <a:p>
            <a:fld id="{C17A5886-F1EC-4A37-9934-51C959F0825D}" type="slidenum">
              <a:rPr lang="en-ZA" sz="1600" b="1" smtClean="0">
                <a:latin typeface="Arial Black" panose="020B0A04020102020204" pitchFamily="34" charset="0"/>
              </a:rPr>
              <a:pPr/>
              <a:t>6</a:t>
            </a:fld>
            <a:endParaRPr lang="en-ZA" sz="1600" b="1">
              <a:latin typeface="Arial Black" panose="020B0A04020102020204" pitchFamily="34" charset="0"/>
            </a:endParaRPr>
          </a:p>
        </p:txBody>
      </p:sp>
      <p:pic>
        <p:nvPicPr>
          <p:cNvPr id="9" name="Picture 8" descr="F:\March 2016\March Plenary\Def Service Commision Logo - Heraldry.jpg"/>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0583611" y="359908"/>
            <a:ext cx="894080" cy="948055"/>
          </a:xfrm>
          <a:prstGeom prst="rect">
            <a:avLst/>
          </a:prstGeom>
          <a:noFill/>
          <a:ln>
            <a:noFill/>
          </a:ln>
        </p:spPr>
      </p:pic>
      <p:pic>
        <p:nvPicPr>
          <p:cNvPr id="10" name="Picture 9" descr="F:\March 2016\March Plenary\Def Service Commision Logo - Heraldry.jpg"/>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982415" y="373459"/>
            <a:ext cx="894080" cy="948055"/>
          </a:xfrm>
          <a:prstGeom prst="rect">
            <a:avLst/>
          </a:prstGeom>
          <a:noFill/>
          <a:ln>
            <a:noFill/>
          </a:ln>
        </p:spPr>
      </p:pic>
    </p:spTree>
    <p:extLst>
      <p:ext uri="{BB962C8B-B14F-4D97-AF65-F5344CB8AC3E}">
        <p14:creationId xmlns:p14="http://schemas.microsoft.com/office/powerpoint/2010/main" xmlns="" val="148746376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10490" y="138546"/>
            <a:ext cx="10758055" cy="1360470"/>
          </a:xfrm>
          <a:solidFill>
            <a:schemeClr val="accent1">
              <a:lumMod val="20000"/>
              <a:lumOff val="80000"/>
            </a:schemeClr>
          </a:solidFill>
        </p:spPr>
        <p:txBody>
          <a:bodyPr>
            <a:normAutofit/>
          </a:bodyPr>
          <a:lstStyle/>
          <a:p>
            <a:pPr algn="ctr"/>
            <a:r>
              <a:rPr lang="en-ZA" sz="3600" b="1" dirty="0" smtClean="0">
                <a:latin typeface="Arial" panose="020B0604020202020204" pitchFamily="34" charset="0"/>
                <a:cs typeface="Arial" panose="020B0604020202020204" pitchFamily="34" charset="0"/>
              </a:rPr>
              <a:t> Annual Activity Report and Financial Statements FY2020/21 </a:t>
            </a:r>
            <a:endParaRPr lang="en-ZA" sz="3600" b="1" dirty="0">
              <a:latin typeface="Arial" panose="020B0604020202020204" pitchFamily="34" charset="0"/>
              <a:cs typeface="Arial" panose="020B0604020202020204" pitchFamily="34" charset="0"/>
            </a:endParaRPr>
          </a:p>
        </p:txBody>
      </p:sp>
      <p:sp>
        <p:nvSpPr>
          <p:cNvPr id="5" name="Content Placeholder 4"/>
          <p:cNvSpPr>
            <a:spLocks noGrp="1"/>
          </p:cNvSpPr>
          <p:nvPr>
            <p:ph idx="1"/>
          </p:nvPr>
        </p:nvSpPr>
        <p:spPr>
          <a:xfrm>
            <a:off x="838199" y="1508301"/>
            <a:ext cx="10730345" cy="4799923"/>
          </a:xfrm>
        </p:spPr>
        <p:txBody>
          <a:bodyPr>
            <a:normAutofit/>
          </a:bodyPr>
          <a:lstStyle/>
          <a:p>
            <a:pPr marL="0" indent="0" algn="just">
              <a:lnSpc>
                <a:spcPct val="100000"/>
              </a:lnSpc>
              <a:spcBef>
                <a:spcPts val="0"/>
              </a:spcBef>
              <a:spcAft>
                <a:spcPts val="600"/>
              </a:spcAft>
              <a:buNone/>
            </a:pPr>
            <a:r>
              <a:rPr lang="en-US" sz="2200" b="1" u="sng" dirty="0" smtClean="0">
                <a:solidFill>
                  <a:schemeClr val="accent1">
                    <a:lumMod val="75000"/>
                  </a:schemeClr>
                </a:solidFill>
                <a:latin typeface="Arial" panose="020B0604020202020204" pitchFamily="34" charset="0"/>
                <a:cs typeface="Arial" panose="020B0604020202020204" pitchFamily="34" charset="0"/>
              </a:rPr>
              <a:t>Part B:  PERFORMANCE INFORMATION</a:t>
            </a:r>
            <a:r>
              <a:rPr lang="en-US" sz="2200" b="1" dirty="0" smtClean="0">
                <a:latin typeface="Arial" panose="020B0604020202020204" pitchFamily="34" charset="0"/>
                <a:cs typeface="Arial" panose="020B0604020202020204" pitchFamily="34" charset="0"/>
              </a:rPr>
              <a:t>:  </a:t>
            </a:r>
          </a:p>
          <a:p>
            <a:pPr marL="0" indent="0" algn="just">
              <a:lnSpc>
                <a:spcPct val="100000"/>
              </a:lnSpc>
              <a:spcBef>
                <a:spcPts val="0"/>
              </a:spcBef>
              <a:spcAft>
                <a:spcPts val="600"/>
              </a:spcAft>
              <a:buNone/>
            </a:pPr>
            <a:r>
              <a:rPr lang="en-US" sz="2200" b="1" dirty="0" smtClean="0">
                <a:solidFill>
                  <a:srgbClr val="FF0000"/>
                </a:solidFill>
                <a:latin typeface="Arial" panose="020B0604020202020204" pitchFamily="34" charset="0"/>
                <a:cs typeface="Arial" panose="020B0604020202020204" pitchFamily="34" charset="0"/>
              </a:rPr>
              <a:t>1.  Financial Performance Information (continues)</a:t>
            </a:r>
          </a:p>
          <a:p>
            <a:pPr marL="457200" indent="-457200" algn="just">
              <a:lnSpc>
                <a:spcPct val="100000"/>
              </a:lnSpc>
              <a:spcBef>
                <a:spcPts val="0"/>
              </a:spcBef>
              <a:spcAft>
                <a:spcPts val="600"/>
              </a:spcAft>
              <a:buFont typeface="Arial" panose="020B0604020202020204" pitchFamily="34" charset="0"/>
              <a:buAutoNum type="alphaLcParenBoth"/>
            </a:pPr>
            <a:r>
              <a:rPr lang="en-ZA" sz="2200" b="1" u="sng" dirty="0" smtClean="0">
                <a:latin typeface="Arial" panose="020B0604020202020204" pitchFamily="34" charset="0"/>
                <a:cs typeface="Arial" panose="020B0604020202020204" pitchFamily="34" charset="0"/>
              </a:rPr>
              <a:t>The DFSC Vote (continue)</a:t>
            </a:r>
            <a:r>
              <a:rPr lang="en-ZA" sz="2200" b="1" dirty="0" smtClean="0">
                <a:latin typeface="Arial" panose="020B0604020202020204" pitchFamily="34" charset="0"/>
                <a:cs typeface="Arial" panose="020B0604020202020204" pitchFamily="34" charset="0"/>
              </a:rPr>
              <a:t>:   (pages 27 &amp; 30:  AAR FY2020/21)</a:t>
            </a:r>
          </a:p>
          <a:p>
            <a:pPr marL="0" indent="0" algn="just">
              <a:lnSpc>
                <a:spcPct val="100000"/>
              </a:lnSpc>
              <a:spcBef>
                <a:spcPts val="0"/>
              </a:spcBef>
              <a:spcAft>
                <a:spcPts val="600"/>
              </a:spcAft>
              <a:buNone/>
            </a:pPr>
            <a:endParaRPr lang="en-ZA" sz="2200" b="1" dirty="0" smtClean="0">
              <a:latin typeface="Arial" panose="020B0604020202020204" pitchFamily="34" charset="0"/>
              <a:cs typeface="Arial" panose="020B0604020202020204" pitchFamily="34" charset="0"/>
            </a:endParaRPr>
          </a:p>
          <a:p>
            <a:pPr marL="546100" indent="-546100" algn="just">
              <a:lnSpc>
                <a:spcPct val="100000"/>
              </a:lnSpc>
              <a:spcBef>
                <a:spcPts val="0"/>
              </a:spcBef>
              <a:spcAft>
                <a:spcPts val="600"/>
              </a:spcAft>
              <a:buFont typeface="Wingdings" panose="05000000000000000000" pitchFamily="2" charset="2"/>
              <a:buChar char="v"/>
            </a:pPr>
            <a:r>
              <a:rPr lang="en-ZA" sz="2200" b="1" dirty="0" smtClean="0">
                <a:latin typeface="Arial" panose="020B0604020202020204" pitchFamily="34" charset="0"/>
                <a:cs typeface="Arial" panose="020B0604020202020204" pitchFamily="34" charset="0"/>
              </a:rPr>
              <a:t>The DFSC surrendered 26.85% (Rm4.6) of its </a:t>
            </a:r>
            <a:r>
              <a:rPr lang="en-ZA" sz="2200" b="1" u="sng" dirty="0" smtClean="0">
                <a:latin typeface="Arial" panose="020B0604020202020204" pitchFamily="34" charset="0"/>
                <a:cs typeface="Arial" panose="020B0604020202020204" pitchFamily="34" charset="0"/>
              </a:rPr>
              <a:t>Operational Budget</a:t>
            </a:r>
            <a:r>
              <a:rPr lang="en-ZA" sz="2200" b="1" dirty="0" smtClean="0">
                <a:latin typeface="Arial" panose="020B0604020202020204" pitchFamily="34" charset="0"/>
                <a:cs typeface="Arial" panose="020B0604020202020204" pitchFamily="34" charset="0"/>
              </a:rPr>
              <a:t> due to savings </a:t>
            </a:r>
            <a:r>
              <a:rPr lang="en-ZA" sz="2200" b="1" dirty="0">
                <a:latin typeface="Arial" panose="020B0604020202020204" pitchFamily="34" charset="0"/>
                <a:cs typeface="Arial" panose="020B0604020202020204" pitchFamily="34" charset="0"/>
              </a:rPr>
              <a:t>as a result of </a:t>
            </a:r>
            <a:r>
              <a:rPr lang="en-ZA" sz="2200" b="1" dirty="0" smtClean="0">
                <a:latin typeface="Arial" panose="020B0604020202020204" pitchFamily="34" charset="0"/>
                <a:cs typeface="Arial" panose="020B0604020202020204" pitchFamily="34" charset="0"/>
              </a:rPr>
              <a:t>non-expenditure </a:t>
            </a:r>
            <a:r>
              <a:rPr lang="en-ZA" sz="2200" b="1" dirty="0">
                <a:latin typeface="Arial" panose="020B0604020202020204" pitchFamily="34" charset="0"/>
                <a:cs typeface="Arial" panose="020B0604020202020204" pitchFamily="34" charset="0"/>
              </a:rPr>
              <a:t>due </a:t>
            </a:r>
            <a:r>
              <a:rPr lang="en-ZA" sz="2200" b="1" dirty="0" smtClean="0">
                <a:latin typeface="Arial" panose="020B0604020202020204" pitchFamily="34" charset="0"/>
                <a:cs typeface="Arial" panose="020B0604020202020204" pitchFamily="34" charset="0"/>
              </a:rPr>
              <a:t>to the impeding effects of                  COVID-19 </a:t>
            </a:r>
            <a:r>
              <a:rPr lang="en-ZA" sz="2200" b="1" dirty="0">
                <a:latin typeface="Arial" panose="020B0604020202020204" pitchFamily="34" charset="0"/>
                <a:cs typeface="Arial" panose="020B0604020202020204" pitchFamily="34" charset="0"/>
              </a:rPr>
              <a:t>and </a:t>
            </a:r>
            <a:r>
              <a:rPr lang="en-ZA" sz="2200" b="1" dirty="0" smtClean="0">
                <a:latin typeface="Arial" panose="020B0604020202020204" pitchFamily="34" charset="0"/>
                <a:cs typeface="Arial" panose="020B0604020202020204" pitchFamily="34" charset="0"/>
              </a:rPr>
              <a:t>related Health Regulations that prevented the Commission to execute planned activities such as follow-up and consultative visits to Military Bases; Units and Operation CORONA areas, as </a:t>
            </a:r>
            <a:r>
              <a:rPr lang="en-ZA" sz="2200" b="1" dirty="0">
                <a:latin typeface="Arial" panose="020B0604020202020204" pitchFamily="34" charset="0"/>
                <a:cs typeface="Arial" panose="020B0604020202020204" pitchFamily="34" charset="0"/>
              </a:rPr>
              <a:t>well as the conducting of virtual and hybrid DFSC Plenary and Committee meetings comparing to actual meetings. </a:t>
            </a:r>
          </a:p>
          <a:p>
            <a:pPr marL="546100" lvl="1" indent="-546100" algn="just">
              <a:lnSpc>
                <a:spcPct val="100000"/>
              </a:lnSpc>
              <a:spcBef>
                <a:spcPts val="0"/>
              </a:spcBef>
              <a:spcAft>
                <a:spcPts val="600"/>
              </a:spcAft>
              <a:buFont typeface="Wingdings" panose="05000000000000000000" pitchFamily="2" charset="2"/>
              <a:buChar char="v"/>
            </a:pPr>
            <a:endParaRPr lang="en-ZA" sz="2200" b="1" dirty="0" smtClean="0">
              <a:latin typeface="Arial" panose="020B0604020202020204" pitchFamily="34" charset="0"/>
              <a:cs typeface="Arial" panose="020B0604020202020204" pitchFamily="34" charset="0"/>
            </a:endParaRPr>
          </a:p>
          <a:p>
            <a:pPr marL="546100" lvl="1" indent="-546100" algn="just">
              <a:lnSpc>
                <a:spcPct val="100000"/>
              </a:lnSpc>
              <a:spcBef>
                <a:spcPts val="0"/>
              </a:spcBef>
              <a:spcAft>
                <a:spcPts val="600"/>
              </a:spcAft>
              <a:buFont typeface="Wingdings" panose="05000000000000000000" pitchFamily="2" charset="2"/>
              <a:buChar char="v"/>
            </a:pPr>
            <a:endParaRPr lang="en-ZA" sz="2200" b="1" dirty="0">
              <a:latin typeface="Arial" panose="020B0604020202020204" pitchFamily="34" charset="0"/>
              <a:cs typeface="Arial" panose="020B0604020202020204" pitchFamily="34" charset="0"/>
            </a:endParaRPr>
          </a:p>
          <a:p>
            <a:pPr marL="0" indent="0" algn="just">
              <a:lnSpc>
                <a:spcPct val="100000"/>
              </a:lnSpc>
              <a:spcBef>
                <a:spcPts val="0"/>
              </a:spcBef>
              <a:spcAft>
                <a:spcPts val="600"/>
              </a:spcAft>
              <a:buNone/>
            </a:pPr>
            <a:endParaRPr lang="en-ZA" sz="2200" b="1" dirty="0" smtClean="0">
              <a:latin typeface="Arial" panose="020B0604020202020204" pitchFamily="34" charset="0"/>
              <a:cs typeface="Arial" panose="020B0604020202020204" pitchFamily="34" charset="0"/>
            </a:endParaRPr>
          </a:p>
          <a:p>
            <a:pPr algn="just">
              <a:lnSpc>
                <a:spcPct val="100000"/>
              </a:lnSpc>
              <a:spcBef>
                <a:spcPts val="0"/>
              </a:spcBef>
              <a:spcAft>
                <a:spcPts val="600"/>
              </a:spcAft>
            </a:pPr>
            <a:endParaRPr lang="en-ZA" sz="2200" b="1" dirty="0">
              <a:latin typeface="Arial" panose="020B0604020202020204" pitchFamily="34" charset="0"/>
              <a:cs typeface="Arial" panose="020B0604020202020204" pitchFamily="34" charset="0"/>
            </a:endParaRPr>
          </a:p>
        </p:txBody>
      </p:sp>
      <p:sp>
        <p:nvSpPr>
          <p:cNvPr id="6" name="Date Placeholder 5"/>
          <p:cNvSpPr>
            <a:spLocks noGrp="1"/>
          </p:cNvSpPr>
          <p:nvPr>
            <p:ph type="dt" sz="half" idx="10"/>
          </p:nvPr>
        </p:nvSpPr>
        <p:spPr/>
        <p:txBody>
          <a:bodyPr/>
          <a:lstStyle/>
          <a:p>
            <a:fld id="{DC6A2809-D8EB-4695-B81C-EB7588338453}" type="datetime1">
              <a:rPr lang="en-ZA" sz="1600" b="1" smtClean="0">
                <a:latin typeface="Arial Black" panose="020B0A04020102020204" pitchFamily="34" charset="0"/>
              </a:rPr>
              <a:pPr/>
              <a:t>2021/11/12</a:t>
            </a:fld>
            <a:endParaRPr lang="en-ZA" sz="1600" b="1" dirty="0">
              <a:latin typeface="Arial Black" panose="020B0A04020102020204" pitchFamily="34" charset="0"/>
            </a:endParaRPr>
          </a:p>
        </p:txBody>
      </p:sp>
      <p:sp>
        <p:nvSpPr>
          <p:cNvPr id="7" name="Footer Placeholder 6"/>
          <p:cNvSpPr>
            <a:spLocks noGrp="1"/>
          </p:cNvSpPr>
          <p:nvPr>
            <p:ph type="ftr" sz="quarter" idx="11"/>
          </p:nvPr>
        </p:nvSpPr>
        <p:spPr>
          <a:xfrm>
            <a:off x="4038599" y="6356350"/>
            <a:ext cx="4704347" cy="365125"/>
          </a:xfrm>
        </p:spPr>
        <p:txBody>
          <a:bodyPr/>
          <a:lstStyle/>
          <a:p>
            <a:r>
              <a:rPr lang="en-ZA" sz="1600" b="1" dirty="0" smtClean="0">
                <a:latin typeface="Arial Black" panose="020B0A04020102020204" pitchFamily="34" charset="0"/>
              </a:rPr>
              <a:t>Defence Force Service Commission</a:t>
            </a:r>
            <a:endParaRPr lang="en-ZA" sz="1600" b="1" dirty="0">
              <a:latin typeface="Arial Black" panose="020B0A04020102020204" pitchFamily="34" charset="0"/>
            </a:endParaRPr>
          </a:p>
        </p:txBody>
      </p:sp>
      <p:sp>
        <p:nvSpPr>
          <p:cNvPr id="8" name="Slide Number Placeholder 7"/>
          <p:cNvSpPr>
            <a:spLocks noGrp="1"/>
          </p:cNvSpPr>
          <p:nvPr>
            <p:ph type="sldNum" sz="quarter" idx="12"/>
          </p:nvPr>
        </p:nvSpPr>
        <p:spPr/>
        <p:txBody>
          <a:bodyPr/>
          <a:lstStyle/>
          <a:p>
            <a:fld id="{C17A5886-F1EC-4A37-9934-51C959F0825D}" type="slidenum">
              <a:rPr lang="en-ZA" sz="1600" b="1" smtClean="0">
                <a:latin typeface="Arial Black" panose="020B0A04020102020204" pitchFamily="34" charset="0"/>
              </a:rPr>
              <a:pPr/>
              <a:t>7</a:t>
            </a:fld>
            <a:endParaRPr lang="en-ZA" sz="1600" b="1" dirty="0">
              <a:latin typeface="Arial Black" panose="020B0A04020102020204" pitchFamily="34" charset="0"/>
            </a:endParaRPr>
          </a:p>
        </p:txBody>
      </p:sp>
      <p:pic>
        <p:nvPicPr>
          <p:cNvPr id="9" name="Picture 8" descr="F:\March 2016\March Plenary\Def Service Commision Logo - Heraldry.jpg"/>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0583611" y="359908"/>
            <a:ext cx="894080" cy="948055"/>
          </a:xfrm>
          <a:prstGeom prst="rect">
            <a:avLst/>
          </a:prstGeom>
          <a:noFill/>
          <a:ln>
            <a:noFill/>
          </a:ln>
        </p:spPr>
      </p:pic>
      <p:pic>
        <p:nvPicPr>
          <p:cNvPr id="10" name="Picture 9" descr="F:\March 2016\March Plenary\Def Service Commision Logo - Heraldry.jpg"/>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982415" y="373459"/>
            <a:ext cx="894080" cy="948055"/>
          </a:xfrm>
          <a:prstGeom prst="rect">
            <a:avLst/>
          </a:prstGeom>
          <a:noFill/>
          <a:ln>
            <a:noFill/>
          </a:ln>
        </p:spPr>
      </p:pic>
    </p:spTree>
    <p:extLst>
      <p:ext uri="{BB962C8B-B14F-4D97-AF65-F5344CB8AC3E}">
        <p14:creationId xmlns:p14="http://schemas.microsoft.com/office/powerpoint/2010/main" xmlns="" val="336905299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10490" y="138546"/>
            <a:ext cx="10758055" cy="1360470"/>
          </a:xfrm>
          <a:solidFill>
            <a:schemeClr val="accent1">
              <a:lumMod val="20000"/>
              <a:lumOff val="80000"/>
            </a:schemeClr>
          </a:solidFill>
        </p:spPr>
        <p:txBody>
          <a:bodyPr>
            <a:normAutofit/>
          </a:bodyPr>
          <a:lstStyle/>
          <a:p>
            <a:pPr algn="ctr"/>
            <a:r>
              <a:rPr lang="en-ZA" sz="3600" b="1" dirty="0" smtClean="0">
                <a:latin typeface="Arial" panose="020B0604020202020204" pitchFamily="34" charset="0"/>
                <a:cs typeface="Arial" panose="020B0604020202020204" pitchFamily="34" charset="0"/>
              </a:rPr>
              <a:t> Annual Activity Report and Financial Statements FY2020/21 </a:t>
            </a:r>
            <a:endParaRPr lang="en-ZA" sz="3600" b="1" dirty="0">
              <a:latin typeface="Arial" panose="020B0604020202020204" pitchFamily="34" charset="0"/>
              <a:cs typeface="Arial" panose="020B0604020202020204" pitchFamily="34" charset="0"/>
            </a:endParaRPr>
          </a:p>
        </p:txBody>
      </p:sp>
      <p:sp>
        <p:nvSpPr>
          <p:cNvPr id="5" name="Content Placeholder 4"/>
          <p:cNvSpPr>
            <a:spLocks noGrp="1"/>
          </p:cNvSpPr>
          <p:nvPr>
            <p:ph idx="1"/>
          </p:nvPr>
        </p:nvSpPr>
        <p:spPr>
          <a:xfrm>
            <a:off x="838199" y="1508301"/>
            <a:ext cx="10730345" cy="4799923"/>
          </a:xfrm>
        </p:spPr>
        <p:txBody>
          <a:bodyPr>
            <a:normAutofit lnSpcReduction="10000"/>
          </a:bodyPr>
          <a:lstStyle/>
          <a:p>
            <a:pPr marL="0" indent="0" algn="just">
              <a:lnSpc>
                <a:spcPct val="100000"/>
              </a:lnSpc>
              <a:spcBef>
                <a:spcPts val="0"/>
              </a:spcBef>
              <a:spcAft>
                <a:spcPts val="600"/>
              </a:spcAft>
              <a:buNone/>
            </a:pPr>
            <a:r>
              <a:rPr lang="en-US" sz="2200" b="1" u="sng" dirty="0" smtClean="0">
                <a:solidFill>
                  <a:schemeClr val="accent1">
                    <a:lumMod val="75000"/>
                  </a:schemeClr>
                </a:solidFill>
                <a:latin typeface="Arial" panose="020B0604020202020204" pitchFamily="34" charset="0"/>
                <a:cs typeface="Arial" panose="020B0604020202020204" pitchFamily="34" charset="0"/>
              </a:rPr>
              <a:t>Part B:  PERFORMANCE INFORMATION</a:t>
            </a:r>
            <a:r>
              <a:rPr lang="en-US" sz="2200" b="1" dirty="0" smtClean="0">
                <a:latin typeface="Arial" panose="020B0604020202020204" pitchFamily="34" charset="0"/>
                <a:cs typeface="Arial" panose="020B0604020202020204" pitchFamily="34" charset="0"/>
              </a:rPr>
              <a:t>:  </a:t>
            </a:r>
          </a:p>
          <a:p>
            <a:pPr marL="0" indent="0" algn="just">
              <a:lnSpc>
                <a:spcPct val="100000"/>
              </a:lnSpc>
              <a:spcBef>
                <a:spcPts val="0"/>
              </a:spcBef>
              <a:spcAft>
                <a:spcPts val="600"/>
              </a:spcAft>
              <a:buNone/>
            </a:pPr>
            <a:r>
              <a:rPr lang="en-US" sz="2200" b="1" dirty="0" smtClean="0">
                <a:solidFill>
                  <a:srgbClr val="FF0000"/>
                </a:solidFill>
                <a:latin typeface="Arial" panose="020B0604020202020204" pitchFamily="34" charset="0"/>
                <a:cs typeface="Arial" panose="020B0604020202020204" pitchFamily="34" charset="0"/>
              </a:rPr>
              <a:t>1.  Financial Performance Information (continues)</a:t>
            </a:r>
          </a:p>
          <a:p>
            <a:pPr marL="457200" indent="-457200" algn="just">
              <a:lnSpc>
                <a:spcPct val="100000"/>
              </a:lnSpc>
              <a:spcBef>
                <a:spcPts val="0"/>
              </a:spcBef>
              <a:spcAft>
                <a:spcPts val="600"/>
              </a:spcAft>
              <a:buFont typeface="Arial" panose="020B0604020202020204" pitchFamily="34" charset="0"/>
              <a:buAutoNum type="alphaLcParenBoth"/>
            </a:pPr>
            <a:r>
              <a:rPr lang="en-ZA" sz="2200" b="1" u="sng" dirty="0" smtClean="0">
                <a:latin typeface="Arial" panose="020B0604020202020204" pitchFamily="34" charset="0"/>
                <a:cs typeface="Arial" panose="020B0604020202020204" pitchFamily="34" charset="0"/>
              </a:rPr>
              <a:t>The DFSC Vote (continue)</a:t>
            </a:r>
            <a:r>
              <a:rPr lang="en-ZA" sz="2200" b="1" dirty="0" smtClean="0">
                <a:latin typeface="Arial" panose="020B0604020202020204" pitchFamily="34" charset="0"/>
                <a:cs typeface="Arial" panose="020B0604020202020204" pitchFamily="34" charset="0"/>
              </a:rPr>
              <a:t>:  </a:t>
            </a:r>
            <a:r>
              <a:rPr lang="en-ZA" sz="2200" dirty="0" smtClean="0">
                <a:solidFill>
                  <a:srgbClr val="FF0000"/>
                </a:solidFill>
                <a:latin typeface="Arial" panose="020B0604020202020204" pitchFamily="34" charset="0"/>
                <a:cs typeface="Arial" panose="020B0604020202020204" pitchFamily="34" charset="0"/>
              </a:rPr>
              <a:t> </a:t>
            </a:r>
            <a:r>
              <a:rPr lang="en-ZA" sz="2200" b="1" dirty="0" smtClean="0">
                <a:latin typeface="Arial" panose="020B0604020202020204" pitchFamily="34" charset="0"/>
                <a:cs typeface="Arial" panose="020B0604020202020204" pitchFamily="34" charset="0"/>
              </a:rPr>
              <a:t>(pages 27 &amp; 30:  AAR FY2020/21)</a:t>
            </a:r>
          </a:p>
          <a:p>
            <a:pPr marL="0" indent="0" algn="just">
              <a:lnSpc>
                <a:spcPct val="100000"/>
              </a:lnSpc>
              <a:spcBef>
                <a:spcPts val="0"/>
              </a:spcBef>
              <a:spcAft>
                <a:spcPts val="600"/>
              </a:spcAft>
              <a:buNone/>
            </a:pPr>
            <a:endParaRPr lang="en-ZA" sz="2200" b="1" dirty="0" smtClean="0">
              <a:latin typeface="Arial" panose="020B0604020202020204" pitchFamily="34" charset="0"/>
              <a:cs typeface="Arial" panose="020B0604020202020204" pitchFamily="34" charset="0"/>
            </a:endParaRPr>
          </a:p>
          <a:p>
            <a:pPr marL="546100" lvl="1" indent="-546100" algn="just">
              <a:lnSpc>
                <a:spcPct val="100000"/>
              </a:lnSpc>
              <a:spcBef>
                <a:spcPts val="0"/>
              </a:spcBef>
              <a:spcAft>
                <a:spcPts val="600"/>
              </a:spcAft>
              <a:buFont typeface="Wingdings" panose="05000000000000000000" pitchFamily="2" charset="2"/>
              <a:buChar char="v"/>
            </a:pPr>
            <a:r>
              <a:rPr lang="en-US" sz="2200" b="1" dirty="0" smtClean="0">
                <a:latin typeface="Arial" panose="020B0604020202020204" pitchFamily="34" charset="0"/>
                <a:cs typeface="Arial" panose="020B0604020202020204" pitchFamily="34" charset="0"/>
              </a:rPr>
              <a:t>The </a:t>
            </a:r>
            <a:r>
              <a:rPr lang="en-US" sz="2200" b="1" dirty="0">
                <a:latin typeface="Arial" panose="020B0604020202020204" pitchFamily="34" charset="0"/>
                <a:cs typeface="Arial" panose="020B0604020202020204" pitchFamily="34" charset="0"/>
              </a:rPr>
              <a:t>cancellation of a tender for the appointment of an actuarial consultant to the amount of R980 </a:t>
            </a:r>
            <a:r>
              <a:rPr lang="en-US" sz="2200" b="1" dirty="0" smtClean="0">
                <a:latin typeface="Arial" panose="020B0604020202020204" pitchFamily="34" charset="0"/>
                <a:cs typeface="Arial" panose="020B0604020202020204" pitchFamily="34" charset="0"/>
              </a:rPr>
              <a:t>693 because none of the tender bidders complied with the minimum tender requirements.</a:t>
            </a:r>
            <a:endParaRPr lang="en-US" sz="2000" dirty="0"/>
          </a:p>
          <a:p>
            <a:pPr marL="0" lvl="1" indent="0" algn="just">
              <a:lnSpc>
                <a:spcPct val="100000"/>
              </a:lnSpc>
              <a:spcBef>
                <a:spcPts val="0"/>
              </a:spcBef>
              <a:spcAft>
                <a:spcPts val="600"/>
              </a:spcAft>
              <a:buNone/>
            </a:pPr>
            <a:endParaRPr lang="en-US" sz="2200" b="1" dirty="0">
              <a:latin typeface="Arial" panose="020B0604020202020204" pitchFamily="34" charset="0"/>
              <a:cs typeface="Arial" panose="020B0604020202020204" pitchFamily="34" charset="0"/>
            </a:endParaRPr>
          </a:p>
          <a:p>
            <a:pPr marL="546100" lvl="1" indent="-546100" algn="just">
              <a:lnSpc>
                <a:spcPct val="100000"/>
              </a:lnSpc>
              <a:spcBef>
                <a:spcPts val="0"/>
              </a:spcBef>
              <a:spcAft>
                <a:spcPts val="600"/>
              </a:spcAft>
              <a:buFont typeface="Wingdings" panose="05000000000000000000" pitchFamily="2" charset="2"/>
              <a:buChar char="v"/>
            </a:pPr>
            <a:r>
              <a:rPr lang="en-US" sz="2200" b="1" dirty="0" smtClean="0">
                <a:latin typeface="Arial" panose="020B0604020202020204" pitchFamily="34" charset="0"/>
                <a:cs typeface="Arial" panose="020B0604020202020204" pitchFamily="34" charset="0"/>
              </a:rPr>
              <a:t>The acquisition of DFSC </a:t>
            </a:r>
            <a:r>
              <a:rPr lang="en-US" sz="2200" b="1" dirty="0">
                <a:latin typeface="Arial" panose="020B0604020202020204" pitchFamily="34" charset="0"/>
                <a:cs typeface="Arial" panose="020B0604020202020204" pitchFamily="34" charset="0"/>
              </a:rPr>
              <a:t>Website to the amount of </a:t>
            </a:r>
            <a:r>
              <a:rPr lang="en-US" sz="2200" b="1" dirty="0" smtClean="0">
                <a:latin typeface="Arial" panose="020B0604020202020204" pitchFamily="34" charset="0"/>
                <a:cs typeface="Arial" panose="020B0604020202020204" pitchFamily="34" charset="0"/>
              </a:rPr>
              <a:t>Rm1.5 was deferred in order to obtain further clarity on the costing and cost effectiveness that is less than the projected amount of RM1.5 by SITA.</a:t>
            </a:r>
          </a:p>
          <a:p>
            <a:pPr marL="546100" lvl="1" indent="-546100" algn="just">
              <a:lnSpc>
                <a:spcPct val="100000"/>
              </a:lnSpc>
              <a:spcBef>
                <a:spcPts val="0"/>
              </a:spcBef>
              <a:spcAft>
                <a:spcPts val="600"/>
              </a:spcAft>
              <a:buFont typeface="Wingdings" panose="05000000000000000000" pitchFamily="2" charset="2"/>
              <a:buChar char="v"/>
            </a:pPr>
            <a:endParaRPr lang="en-US" sz="2200" b="1" dirty="0">
              <a:latin typeface="Arial" panose="020B0604020202020204" pitchFamily="34" charset="0"/>
              <a:cs typeface="Arial" panose="020B0604020202020204" pitchFamily="34" charset="0"/>
            </a:endParaRPr>
          </a:p>
          <a:p>
            <a:pPr marL="546100" lvl="1" indent="-546100" algn="just">
              <a:lnSpc>
                <a:spcPct val="100000"/>
              </a:lnSpc>
              <a:spcBef>
                <a:spcPts val="0"/>
              </a:spcBef>
              <a:spcAft>
                <a:spcPts val="600"/>
              </a:spcAft>
              <a:buFont typeface="Wingdings" panose="05000000000000000000" pitchFamily="2" charset="2"/>
              <a:buChar char="v"/>
            </a:pPr>
            <a:r>
              <a:rPr lang="en-US" sz="2200" b="1" dirty="0" smtClean="0">
                <a:latin typeface="Arial" panose="020B0604020202020204" pitchFamily="34" charset="0"/>
                <a:cs typeface="Arial" panose="020B0604020202020204" pitchFamily="34" charset="0"/>
              </a:rPr>
              <a:t>The </a:t>
            </a:r>
            <a:r>
              <a:rPr lang="en-US" sz="2200" b="1" dirty="0">
                <a:latin typeface="Arial" panose="020B0604020202020204" pitchFamily="34" charset="0"/>
                <a:cs typeface="Arial" panose="020B0604020202020204" pitchFamily="34" charset="0"/>
              </a:rPr>
              <a:t>surrendering of Rm2.3 to fund COVID-19 response initiatives. </a:t>
            </a:r>
          </a:p>
          <a:p>
            <a:pPr marL="546100" lvl="1" indent="-546100" algn="just">
              <a:lnSpc>
                <a:spcPct val="100000"/>
              </a:lnSpc>
              <a:spcBef>
                <a:spcPts val="0"/>
              </a:spcBef>
              <a:spcAft>
                <a:spcPts val="600"/>
              </a:spcAft>
              <a:buFont typeface="Wingdings" panose="05000000000000000000" pitchFamily="2" charset="2"/>
              <a:buChar char="v"/>
            </a:pPr>
            <a:endParaRPr lang="en-ZA" sz="2200" b="1" dirty="0">
              <a:latin typeface="Arial" panose="020B0604020202020204" pitchFamily="34" charset="0"/>
              <a:cs typeface="Arial" panose="020B0604020202020204" pitchFamily="34" charset="0"/>
            </a:endParaRPr>
          </a:p>
          <a:p>
            <a:pPr marL="0" indent="0" algn="just">
              <a:lnSpc>
                <a:spcPct val="100000"/>
              </a:lnSpc>
              <a:spcBef>
                <a:spcPts val="0"/>
              </a:spcBef>
              <a:spcAft>
                <a:spcPts val="600"/>
              </a:spcAft>
              <a:buNone/>
            </a:pPr>
            <a:endParaRPr lang="en-ZA" sz="2200" b="1" dirty="0" smtClean="0">
              <a:latin typeface="Arial" panose="020B0604020202020204" pitchFamily="34" charset="0"/>
              <a:cs typeface="Arial" panose="020B0604020202020204" pitchFamily="34" charset="0"/>
            </a:endParaRPr>
          </a:p>
          <a:p>
            <a:pPr algn="just">
              <a:lnSpc>
                <a:spcPct val="100000"/>
              </a:lnSpc>
              <a:spcBef>
                <a:spcPts val="0"/>
              </a:spcBef>
              <a:spcAft>
                <a:spcPts val="600"/>
              </a:spcAft>
            </a:pPr>
            <a:endParaRPr lang="en-ZA" sz="2200" b="1" dirty="0">
              <a:latin typeface="Arial" panose="020B0604020202020204" pitchFamily="34" charset="0"/>
              <a:cs typeface="Arial" panose="020B0604020202020204" pitchFamily="34" charset="0"/>
            </a:endParaRPr>
          </a:p>
        </p:txBody>
      </p:sp>
      <p:sp>
        <p:nvSpPr>
          <p:cNvPr id="6" name="Date Placeholder 5"/>
          <p:cNvSpPr>
            <a:spLocks noGrp="1"/>
          </p:cNvSpPr>
          <p:nvPr>
            <p:ph type="dt" sz="half" idx="10"/>
          </p:nvPr>
        </p:nvSpPr>
        <p:spPr/>
        <p:txBody>
          <a:bodyPr/>
          <a:lstStyle/>
          <a:p>
            <a:fld id="{DC6A2809-D8EB-4695-B81C-EB7588338453}" type="datetime1">
              <a:rPr lang="en-ZA" sz="1600" b="1" smtClean="0">
                <a:solidFill>
                  <a:prstClr val="black">
                    <a:tint val="75000"/>
                  </a:prstClr>
                </a:solidFill>
                <a:latin typeface="Arial Black" panose="020B0A04020102020204" pitchFamily="34" charset="0"/>
              </a:rPr>
              <a:pPr/>
              <a:t>2021/11/12</a:t>
            </a:fld>
            <a:endParaRPr lang="en-ZA" sz="1600" b="1" dirty="0">
              <a:solidFill>
                <a:prstClr val="black">
                  <a:tint val="75000"/>
                </a:prstClr>
              </a:solidFill>
              <a:latin typeface="Arial Black" panose="020B0A04020102020204" pitchFamily="34" charset="0"/>
            </a:endParaRPr>
          </a:p>
        </p:txBody>
      </p:sp>
      <p:sp>
        <p:nvSpPr>
          <p:cNvPr id="7" name="Footer Placeholder 6"/>
          <p:cNvSpPr>
            <a:spLocks noGrp="1"/>
          </p:cNvSpPr>
          <p:nvPr>
            <p:ph type="ftr" sz="quarter" idx="11"/>
          </p:nvPr>
        </p:nvSpPr>
        <p:spPr>
          <a:xfrm>
            <a:off x="4038599" y="6356350"/>
            <a:ext cx="4704347" cy="365125"/>
          </a:xfrm>
        </p:spPr>
        <p:txBody>
          <a:bodyPr/>
          <a:lstStyle/>
          <a:p>
            <a:r>
              <a:rPr lang="en-ZA" sz="1600" b="1" dirty="0" smtClean="0">
                <a:solidFill>
                  <a:prstClr val="black">
                    <a:tint val="75000"/>
                  </a:prstClr>
                </a:solidFill>
                <a:latin typeface="Arial Black" panose="020B0A04020102020204" pitchFamily="34" charset="0"/>
              </a:rPr>
              <a:t>Defence Force Service Commission</a:t>
            </a:r>
            <a:endParaRPr lang="en-ZA" sz="1600" b="1" dirty="0">
              <a:solidFill>
                <a:prstClr val="black">
                  <a:tint val="75000"/>
                </a:prstClr>
              </a:solidFill>
              <a:latin typeface="Arial Black" panose="020B0A04020102020204" pitchFamily="34" charset="0"/>
            </a:endParaRPr>
          </a:p>
        </p:txBody>
      </p:sp>
      <p:sp>
        <p:nvSpPr>
          <p:cNvPr id="8" name="Slide Number Placeholder 7"/>
          <p:cNvSpPr>
            <a:spLocks noGrp="1"/>
          </p:cNvSpPr>
          <p:nvPr>
            <p:ph type="sldNum" sz="quarter" idx="12"/>
          </p:nvPr>
        </p:nvSpPr>
        <p:spPr/>
        <p:txBody>
          <a:bodyPr/>
          <a:lstStyle/>
          <a:p>
            <a:fld id="{C17A5886-F1EC-4A37-9934-51C959F0825D}" type="slidenum">
              <a:rPr lang="en-ZA" sz="1600" b="1" smtClean="0">
                <a:solidFill>
                  <a:prstClr val="black">
                    <a:tint val="75000"/>
                  </a:prstClr>
                </a:solidFill>
                <a:latin typeface="Arial Black" panose="020B0A04020102020204" pitchFamily="34" charset="0"/>
              </a:rPr>
              <a:pPr/>
              <a:t>8</a:t>
            </a:fld>
            <a:endParaRPr lang="en-ZA" sz="1600" b="1" dirty="0">
              <a:solidFill>
                <a:prstClr val="black">
                  <a:tint val="75000"/>
                </a:prstClr>
              </a:solidFill>
              <a:latin typeface="Arial Black" panose="020B0A04020102020204" pitchFamily="34" charset="0"/>
            </a:endParaRPr>
          </a:p>
        </p:txBody>
      </p:sp>
      <p:pic>
        <p:nvPicPr>
          <p:cNvPr id="9" name="Picture 8" descr="F:\March 2016\March Plenary\Def Service Commision Logo - Heraldry.jpg"/>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0583611" y="359908"/>
            <a:ext cx="894080" cy="948055"/>
          </a:xfrm>
          <a:prstGeom prst="rect">
            <a:avLst/>
          </a:prstGeom>
          <a:noFill/>
          <a:ln>
            <a:noFill/>
          </a:ln>
        </p:spPr>
      </p:pic>
      <p:pic>
        <p:nvPicPr>
          <p:cNvPr id="10" name="Picture 9" descr="F:\March 2016\March Plenary\Def Service Commision Logo - Heraldry.jpg"/>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982415" y="373459"/>
            <a:ext cx="894080" cy="948055"/>
          </a:xfrm>
          <a:prstGeom prst="rect">
            <a:avLst/>
          </a:prstGeom>
          <a:noFill/>
          <a:ln>
            <a:noFill/>
          </a:ln>
        </p:spPr>
      </p:pic>
    </p:spTree>
    <p:extLst>
      <p:ext uri="{BB962C8B-B14F-4D97-AF65-F5344CB8AC3E}">
        <p14:creationId xmlns:p14="http://schemas.microsoft.com/office/powerpoint/2010/main" xmlns="" val="106161777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10490" y="138546"/>
            <a:ext cx="10758055" cy="1360470"/>
          </a:xfrm>
          <a:solidFill>
            <a:schemeClr val="accent1">
              <a:lumMod val="20000"/>
              <a:lumOff val="80000"/>
            </a:schemeClr>
          </a:solidFill>
        </p:spPr>
        <p:txBody>
          <a:bodyPr>
            <a:normAutofit/>
          </a:bodyPr>
          <a:lstStyle/>
          <a:p>
            <a:pPr algn="ctr"/>
            <a:r>
              <a:rPr lang="en-ZA" sz="3600" b="1" dirty="0" smtClean="0">
                <a:latin typeface="Arial" panose="020B0604020202020204" pitchFamily="34" charset="0"/>
                <a:cs typeface="Arial" panose="020B0604020202020204" pitchFamily="34" charset="0"/>
              </a:rPr>
              <a:t> Annual Activity Report and Financial Statements FY2020/21 </a:t>
            </a:r>
            <a:endParaRPr lang="en-ZA" sz="3600" b="1" dirty="0">
              <a:latin typeface="Arial" panose="020B0604020202020204" pitchFamily="34" charset="0"/>
              <a:cs typeface="Arial" panose="020B0604020202020204" pitchFamily="34" charset="0"/>
            </a:endParaRPr>
          </a:p>
        </p:txBody>
      </p:sp>
      <p:sp>
        <p:nvSpPr>
          <p:cNvPr id="5" name="Content Placeholder 4"/>
          <p:cNvSpPr>
            <a:spLocks noGrp="1"/>
          </p:cNvSpPr>
          <p:nvPr>
            <p:ph idx="1"/>
          </p:nvPr>
        </p:nvSpPr>
        <p:spPr>
          <a:xfrm>
            <a:off x="838199" y="1508301"/>
            <a:ext cx="10730345" cy="4799923"/>
          </a:xfrm>
        </p:spPr>
        <p:txBody>
          <a:bodyPr>
            <a:normAutofit fontScale="92500"/>
          </a:bodyPr>
          <a:lstStyle/>
          <a:p>
            <a:pPr marL="0" indent="0" algn="just">
              <a:lnSpc>
                <a:spcPct val="100000"/>
              </a:lnSpc>
              <a:spcBef>
                <a:spcPts val="0"/>
              </a:spcBef>
              <a:spcAft>
                <a:spcPts val="600"/>
              </a:spcAft>
              <a:buNone/>
            </a:pPr>
            <a:r>
              <a:rPr lang="en-US" sz="2200" b="1" u="sng" dirty="0" smtClean="0">
                <a:solidFill>
                  <a:schemeClr val="accent1">
                    <a:lumMod val="75000"/>
                  </a:schemeClr>
                </a:solidFill>
                <a:latin typeface="Arial" panose="020B0604020202020204" pitchFamily="34" charset="0"/>
                <a:cs typeface="Arial" panose="020B0604020202020204" pitchFamily="34" charset="0"/>
              </a:rPr>
              <a:t>Part B:  PERFORMANCE INFORMATION</a:t>
            </a:r>
            <a:r>
              <a:rPr lang="en-US" sz="2200" b="1" dirty="0" smtClean="0">
                <a:latin typeface="Arial" panose="020B0604020202020204" pitchFamily="34" charset="0"/>
                <a:cs typeface="Arial" panose="020B0604020202020204" pitchFamily="34" charset="0"/>
              </a:rPr>
              <a:t>:  </a:t>
            </a:r>
          </a:p>
          <a:p>
            <a:pPr marL="0" indent="0" algn="just">
              <a:lnSpc>
                <a:spcPct val="100000"/>
              </a:lnSpc>
              <a:spcBef>
                <a:spcPts val="0"/>
              </a:spcBef>
              <a:spcAft>
                <a:spcPts val="600"/>
              </a:spcAft>
              <a:buNone/>
            </a:pPr>
            <a:r>
              <a:rPr lang="en-US" sz="2200" b="1" dirty="0" smtClean="0">
                <a:solidFill>
                  <a:srgbClr val="FF0000"/>
                </a:solidFill>
                <a:latin typeface="Arial" panose="020B0604020202020204" pitchFamily="34" charset="0"/>
                <a:cs typeface="Arial" panose="020B0604020202020204" pitchFamily="34" charset="0"/>
              </a:rPr>
              <a:t>1.  Financial Performance Information (continues)</a:t>
            </a:r>
          </a:p>
          <a:p>
            <a:pPr marL="457200" indent="-457200" algn="just">
              <a:lnSpc>
                <a:spcPct val="100000"/>
              </a:lnSpc>
              <a:spcBef>
                <a:spcPts val="0"/>
              </a:spcBef>
              <a:spcAft>
                <a:spcPts val="600"/>
              </a:spcAft>
              <a:buFont typeface="Arial" panose="020B0604020202020204" pitchFamily="34" charset="0"/>
              <a:buAutoNum type="alphaLcParenBoth"/>
            </a:pPr>
            <a:r>
              <a:rPr lang="en-ZA" sz="2200" b="1" u="sng" dirty="0" smtClean="0">
                <a:latin typeface="Arial" panose="020B0604020202020204" pitchFamily="34" charset="0"/>
                <a:cs typeface="Arial" panose="020B0604020202020204" pitchFamily="34" charset="0"/>
              </a:rPr>
              <a:t>The DFSC Vote (continue)</a:t>
            </a:r>
            <a:r>
              <a:rPr lang="en-ZA" sz="2200" b="1" dirty="0" smtClean="0">
                <a:latin typeface="Arial" panose="020B0604020202020204" pitchFamily="34" charset="0"/>
                <a:cs typeface="Arial" panose="020B0604020202020204" pitchFamily="34" charset="0"/>
              </a:rPr>
              <a:t>:   (pages 28 &amp; 29:  AAR FY2020/21)</a:t>
            </a:r>
          </a:p>
          <a:p>
            <a:pPr marL="0" indent="0" algn="just">
              <a:lnSpc>
                <a:spcPct val="100000"/>
              </a:lnSpc>
              <a:spcBef>
                <a:spcPts val="0"/>
              </a:spcBef>
              <a:spcAft>
                <a:spcPts val="600"/>
              </a:spcAft>
              <a:buNone/>
            </a:pPr>
            <a:endParaRPr lang="en-ZA" sz="2200" b="1" dirty="0">
              <a:latin typeface="Arial" panose="020B0604020202020204" pitchFamily="34" charset="0"/>
              <a:cs typeface="Arial" panose="020B0604020202020204" pitchFamily="34" charset="0"/>
            </a:endParaRPr>
          </a:p>
          <a:p>
            <a:pPr marL="0" indent="0" algn="just">
              <a:lnSpc>
                <a:spcPct val="100000"/>
              </a:lnSpc>
              <a:spcBef>
                <a:spcPts val="0"/>
              </a:spcBef>
              <a:spcAft>
                <a:spcPts val="600"/>
              </a:spcAft>
              <a:buNone/>
            </a:pPr>
            <a:r>
              <a:rPr lang="en-ZA" sz="2200" b="1" dirty="0" smtClean="0">
                <a:latin typeface="Arial" panose="020B0604020202020204" pitchFamily="34" charset="0"/>
                <a:cs typeface="Arial" panose="020B0604020202020204" pitchFamily="34" charset="0"/>
              </a:rPr>
              <a:t>The DFSC underspent R2 333 369 of the allocated R10 515 063 </a:t>
            </a:r>
            <a:r>
              <a:rPr lang="en-ZA" sz="2200" b="1" u="sng" dirty="0" smtClean="0">
                <a:latin typeface="Arial" panose="020B0604020202020204" pitchFamily="34" charset="0"/>
                <a:cs typeface="Arial" panose="020B0604020202020204" pitchFamily="34" charset="0"/>
              </a:rPr>
              <a:t>HR </a:t>
            </a:r>
            <a:r>
              <a:rPr lang="en-ZA" sz="2200" b="1" u="sng" dirty="0">
                <a:latin typeface="Arial" panose="020B0604020202020204" pitchFamily="34" charset="0"/>
                <a:cs typeface="Arial" panose="020B0604020202020204" pitchFamily="34" charset="0"/>
              </a:rPr>
              <a:t>Budget </a:t>
            </a:r>
            <a:r>
              <a:rPr lang="en-ZA" sz="2200" b="1" dirty="0" smtClean="0">
                <a:latin typeface="Arial" panose="020B0604020202020204" pitchFamily="34" charset="0"/>
                <a:cs typeface="Arial" panose="020B0604020202020204" pitchFamily="34" charset="0"/>
              </a:rPr>
              <a:t>due to:  </a:t>
            </a:r>
          </a:p>
          <a:p>
            <a:pPr marL="546100" lvl="1" indent="-546100" algn="just">
              <a:lnSpc>
                <a:spcPct val="100000"/>
              </a:lnSpc>
              <a:spcBef>
                <a:spcPts val="0"/>
              </a:spcBef>
              <a:spcAft>
                <a:spcPts val="600"/>
              </a:spcAft>
              <a:buFont typeface="Wingdings" panose="05000000000000000000" pitchFamily="2" charset="2"/>
              <a:buChar char="v"/>
            </a:pPr>
            <a:r>
              <a:rPr lang="en-ZA" sz="2200" b="1" dirty="0" smtClean="0">
                <a:latin typeface="Arial" panose="020B0604020202020204" pitchFamily="34" charset="0"/>
                <a:cs typeface="Arial" panose="020B0604020202020204" pitchFamily="34" charset="0"/>
              </a:rPr>
              <a:t>The inability to appoint an Assistant Director researcher to the amount of                          R508 000 due to an outstanding Labour Court case.  Although the Commission took a stance to finalise this issue; liaised with the State Attorney as well as with the DOD Legal Division and proposed a counter settlement offer, the finalisation of this matter is outside the control of the Commission.  </a:t>
            </a:r>
          </a:p>
          <a:p>
            <a:pPr marL="546100" lvl="1" indent="-546100" algn="just">
              <a:lnSpc>
                <a:spcPct val="100000"/>
              </a:lnSpc>
              <a:spcBef>
                <a:spcPts val="0"/>
              </a:spcBef>
              <a:spcAft>
                <a:spcPts val="600"/>
              </a:spcAft>
              <a:buFont typeface="Wingdings" panose="05000000000000000000" pitchFamily="2" charset="2"/>
              <a:buChar char="v"/>
            </a:pPr>
            <a:r>
              <a:rPr lang="en-ZA" sz="2200" b="1" dirty="0" smtClean="0">
                <a:latin typeface="Arial" panose="020B0604020202020204" pitchFamily="34" charset="0"/>
                <a:cs typeface="Arial" panose="020B0604020202020204" pitchFamily="34" charset="0"/>
              </a:rPr>
              <a:t>The protracted HR Acquisition system within the DOD delayed the appointment of the Level 4 Driver of which the Selection Interview were  held in November 2019.  This contributed to the underspending of a further R227 000</a:t>
            </a:r>
            <a:r>
              <a:rPr lang="en-ZA" sz="2200" b="1" dirty="0">
                <a:latin typeface="Arial" panose="020B0604020202020204" pitchFamily="34" charset="0"/>
                <a:cs typeface="Arial" panose="020B0604020202020204" pitchFamily="34" charset="0"/>
              </a:rPr>
              <a:t>.</a:t>
            </a:r>
            <a:r>
              <a:rPr lang="en-ZA" sz="2200" b="1" dirty="0" smtClean="0">
                <a:latin typeface="Arial" panose="020B0604020202020204" pitchFamily="34" charset="0"/>
                <a:cs typeface="Arial" panose="020B0604020202020204" pitchFamily="34" charset="0"/>
              </a:rPr>
              <a:t> </a:t>
            </a:r>
            <a:endParaRPr lang="en-ZA" sz="2200" b="1" dirty="0">
              <a:latin typeface="Arial" panose="020B0604020202020204" pitchFamily="34" charset="0"/>
              <a:cs typeface="Arial" panose="020B0604020202020204" pitchFamily="34" charset="0"/>
            </a:endParaRPr>
          </a:p>
        </p:txBody>
      </p:sp>
      <p:sp>
        <p:nvSpPr>
          <p:cNvPr id="6" name="Date Placeholder 5"/>
          <p:cNvSpPr>
            <a:spLocks noGrp="1"/>
          </p:cNvSpPr>
          <p:nvPr>
            <p:ph type="dt" sz="half" idx="10"/>
          </p:nvPr>
        </p:nvSpPr>
        <p:spPr/>
        <p:txBody>
          <a:bodyPr/>
          <a:lstStyle/>
          <a:p>
            <a:fld id="{DC6A2809-D8EB-4695-B81C-EB7588338453}" type="datetime1">
              <a:rPr lang="en-ZA" sz="1600" b="1" smtClean="0">
                <a:latin typeface="Arial Black" panose="020B0A04020102020204" pitchFamily="34" charset="0"/>
              </a:rPr>
              <a:pPr/>
              <a:t>2021/11/12</a:t>
            </a:fld>
            <a:endParaRPr lang="en-ZA" sz="1600" b="1" dirty="0">
              <a:latin typeface="Arial Black" panose="020B0A04020102020204" pitchFamily="34" charset="0"/>
            </a:endParaRPr>
          </a:p>
        </p:txBody>
      </p:sp>
      <p:sp>
        <p:nvSpPr>
          <p:cNvPr id="7" name="Footer Placeholder 6"/>
          <p:cNvSpPr>
            <a:spLocks noGrp="1"/>
          </p:cNvSpPr>
          <p:nvPr>
            <p:ph type="ftr" sz="quarter" idx="11"/>
          </p:nvPr>
        </p:nvSpPr>
        <p:spPr>
          <a:xfrm>
            <a:off x="4038599" y="6356350"/>
            <a:ext cx="4704347" cy="365125"/>
          </a:xfrm>
        </p:spPr>
        <p:txBody>
          <a:bodyPr/>
          <a:lstStyle/>
          <a:p>
            <a:r>
              <a:rPr lang="en-ZA" sz="1600" b="1" dirty="0" smtClean="0">
                <a:latin typeface="Arial Black" panose="020B0A04020102020204" pitchFamily="34" charset="0"/>
              </a:rPr>
              <a:t>Defence Force Service Commission</a:t>
            </a:r>
            <a:endParaRPr lang="en-ZA" sz="1600" b="1" dirty="0">
              <a:latin typeface="Arial Black" panose="020B0A04020102020204" pitchFamily="34" charset="0"/>
            </a:endParaRPr>
          </a:p>
        </p:txBody>
      </p:sp>
      <p:sp>
        <p:nvSpPr>
          <p:cNvPr id="8" name="Slide Number Placeholder 7"/>
          <p:cNvSpPr>
            <a:spLocks noGrp="1"/>
          </p:cNvSpPr>
          <p:nvPr>
            <p:ph type="sldNum" sz="quarter" idx="12"/>
          </p:nvPr>
        </p:nvSpPr>
        <p:spPr/>
        <p:txBody>
          <a:bodyPr/>
          <a:lstStyle/>
          <a:p>
            <a:fld id="{C17A5886-F1EC-4A37-9934-51C959F0825D}" type="slidenum">
              <a:rPr lang="en-ZA" sz="1600" b="1" smtClean="0">
                <a:latin typeface="Arial Black" panose="020B0A04020102020204" pitchFamily="34" charset="0"/>
              </a:rPr>
              <a:pPr/>
              <a:t>9</a:t>
            </a:fld>
            <a:endParaRPr lang="en-ZA" sz="1600" b="1" dirty="0">
              <a:latin typeface="Arial Black" panose="020B0A04020102020204" pitchFamily="34" charset="0"/>
            </a:endParaRPr>
          </a:p>
        </p:txBody>
      </p:sp>
      <p:pic>
        <p:nvPicPr>
          <p:cNvPr id="9" name="Picture 8" descr="F:\March 2016\March Plenary\Def Service Commision Logo - Heraldry.jpg"/>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0583611" y="359908"/>
            <a:ext cx="894080" cy="948055"/>
          </a:xfrm>
          <a:prstGeom prst="rect">
            <a:avLst/>
          </a:prstGeom>
          <a:noFill/>
          <a:ln>
            <a:noFill/>
          </a:ln>
        </p:spPr>
      </p:pic>
      <p:pic>
        <p:nvPicPr>
          <p:cNvPr id="10" name="Picture 9" descr="F:\March 2016\March Plenary\Def Service Commision Logo - Heraldry.jpg"/>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982415" y="373459"/>
            <a:ext cx="894080" cy="948055"/>
          </a:xfrm>
          <a:prstGeom prst="rect">
            <a:avLst/>
          </a:prstGeom>
          <a:noFill/>
          <a:ln>
            <a:noFill/>
          </a:ln>
        </p:spPr>
      </p:pic>
    </p:spTree>
    <p:extLst>
      <p:ext uri="{BB962C8B-B14F-4D97-AF65-F5344CB8AC3E}">
        <p14:creationId xmlns:p14="http://schemas.microsoft.com/office/powerpoint/2010/main" xmlns="" val="19624420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3913</TotalTime>
  <Words>4172</Words>
  <Application>Microsoft Office PowerPoint</Application>
  <PresentationFormat>Custom</PresentationFormat>
  <Paragraphs>640</Paragraphs>
  <Slides>43</Slides>
  <Notes>43</Notes>
  <HiddenSlides>0</HiddenSlides>
  <MMClips>0</MMClips>
  <ScaleCrop>false</ScaleCrop>
  <HeadingPairs>
    <vt:vector size="4" baseType="variant">
      <vt:variant>
        <vt:lpstr>Theme</vt:lpstr>
      </vt:variant>
      <vt:variant>
        <vt:i4>1</vt:i4>
      </vt:variant>
      <vt:variant>
        <vt:lpstr>Slide Titles</vt:lpstr>
      </vt:variant>
      <vt:variant>
        <vt:i4>43</vt:i4>
      </vt:variant>
    </vt:vector>
  </HeadingPairs>
  <TitlesOfParts>
    <vt:vector size="44" baseType="lpstr">
      <vt:lpstr>Office Theme</vt:lpstr>
      <vt:lpstr>    Defence Force Service Commission </vt:lpstr>
      <vt:lpstr>    Defence Force Service Commission </vt:lpstr>
      <vt:lpstr> Annual Activity Report and Financial Statements FY2020/21</vt:lpstr>
      <vt:lpstr> Annual Activity Report and Financial Statements FY2020/21</vt:lpstr>
      <vt:lpstr> Annual Activity Report and Financial Statements FY2020/21 </vt:lpstr>
      <vt:lpstr> Annual Activity Report and Financial Statements FY2020/21 </vt:lpstr>
      <vt:lpstr> Annual Activity Report and Financial Statements FY2020/21 </vt:lpstr>
      <vt:lpstr> Annual Activity Report and Financial Statements FY2020/21 </vt:lpstr>
      <vt:lpstr> Annual Activity Report and Financial Statements FY2020/21 </vt:lpstr>
      <vt:lpstr> Annual Activity Report and Financial Statements FY2020/21 </vt:lpstr>
      <vt:lpstr> Annual Activity Report and Financial Statements FY2020/21 </vt:lpstr>
      <vt:lpstr> Annual Activity Report and Financial Statements FY2020/21 </vt:lpstr>
      <vt:lpstr> Annual Activity Report and Financial Statements FY2020/21 </vt:lpstr>
      <vt:lpstr> Annual Activity Report and Financial Statements FY2020/21 </vt:lpstr>
      <vt:lpstr> Annual Activity Report and Financial Statements FY2020/21 </vt:lpstr>
      <vt:lpstr> Annual Activity Report and Financial Statements FY2020/21 </vt:lpstr>
      <vt:lpstr> Annual Activity Report and Financial Statements FY2020/21 </vt:lpstr>
      <vt:lpstr> Annual Activity Report and Financial Statements FY2020/21 </vt:lpstr>
      <vt:lpstr> Annual Activity Report and Financial Statements FY2020/21  </vt:lpstr>
      <vt:lpstr> Annual Activity Report and Financial Statements FY2020/21 </vt:lpstr>
      <vt:lpstr> Annual Activity Report and Financial Statements FY2020/21 </vt:lpstr>
      <vt:lpstr> Annual Activity Report and Financial Statements FY2020/21 </vt:lpstr>
      <vt:lpstr> Annual Activity Report and Financial Statements FY2020/21 </vt:lpstr>
      <vt:lpstr> Annual Activity Report and Financial Statements FY2020/21 </vt:lpstr>
      <vt:lpstr> Annual Activity Report and Financial Statements FY2020/21  </vt:lpstr>
      <vt:lpstr> Annual Activity Report and Financial Statements FY2020/21 </vt:lpstr>
      <vt:lpstr> Annual Activity Report and Financial Statements FY2020/21 </vt:lpstr>
      <vt:lpstr> Annual Activity Report and Financial Statements FY2020/21 </vt:lpstr>
      <vt:lpstr> Annual Activity Report and Financial Statements FY2020/21 </vt:lpstr>
      <vt:lpstr> Annual Activity Report and Financial Statements FY2020/21 </vt:lpstr>
      <vt:lpstr> Annual Activity Report and Financial Statements FY2020/21 </vt:lpstr>
      <vt:lpstr> Annual Activity Report and Financial Statements FY2020/21 </vt:lpstr>
      <vt:lpstr> Annual Activity Report and Financial Statements FY2020/21 </vt:lpstr>
      <vt:lpstr> Annual Activity Report and Financial Statements FY2020/21 </vt:lpstr>
      <vt:lpstr> Annual Activity Report and Financial Statements FY2020/210 </vt:lpstr>
      <vt:lpstr> Annual Activity Report and Financial Statements FY2020/21 </vt:lpstr>
      <vt:lpstr> Annual Activity Report and Financial Statements FY2020/21 </vt:lpstr>
      <vt:lpstr> Annual Activity Report and Financial Statements FY2020/21 </vt:lpstr>
      <vt:lpstr> Annual Activity Report and Financial Statements FY2020/21 </vt:lpstr>
      <vt:lpstr> Annual Activity Report and Financial Statements FY2020/21 </vt:lpstr>
      <vt:lpstr> Annual Activity Report and Financial Statements FY2020/21 </vt:lpstr>
      <vt:lpstr> Annual Activity Report and Financial Statements FY2020/21</vt:lpstr>
      <vt:lpstr> Annual Activity Report and Financial Statements FY2020/21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Defence Force Service Commission</dc:title>
  <dc:creator>Microsoft account</dc:creator>
  <cp:lastModifiedBy>USER</cp:lastModifiedBy>
  <cp:revision>647</cp:revision>
  <dcterms:created xsi:type="dcterms:W3CDTF">2020-08-03T08:46:33Z</dcterms:created>
  <dcterms:modified xsi:type="dcterms:W3CDTF">2021-11-12T08:04:07Z</dcterms:modified>
</cp:coreProperties>
</file>