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1.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9"/>
  </p:notesMasterIdLst>
  <p:handoutMasterIdLst>
    <p:handoutMasterId r:id="rId50"/>
  </p:handoutMasterIdLst>
  <p:sldIdLst>
    <p:sldId id="256" r:id="rId5"/>
    <p:sldId id="321" r:id="rId6"/>
    <p:sldId id="322" r:id="rId7"/>
    <p:sldId id="323" r:id="rId8"/>
    <p:sldId id="324" r:id="rId9"/>
    <p:sldId id="326" r:id="rId10"/>
    <p:sldId id="393" r:id="rId11"/>
    <p:sldId id="459" r:id="rId12"/>
    <p:sldId id="460" r:id="rId13"/>
    <p:sldId id="461" r:id="rId14"/>
    <p:sldId id="394" r:id="rId15"/>
    <p:sldId id="395" r:id="rId16"/>
    <p:sldId id="399" r:id="rId17"/>
    <p:sldId id="400" r:id="rId18"/>
    <p:sldId id="401" r:id="rId19"/>
    <p:sldId id="431" r:id="rId20"/>
    <p:sldId id="432" r:id="rId21"/>
    <p:sldId id="433" r:id="rId22"/>
    <p:sldId id="434" r:id="rId23"/>
    <p:sldId id="435" r:id="rId24"/>
    <p:sldId id="436" r:id="rId25"/>
    <p:sldId id="437" r:id="rId26"/>
    <p:sldId id="438" r:id="rId27"/>
    <p:sldId id="439" r:id="rId28"/>
    <p:sldId id="440" r:id="rId29"/>
    <p:sldId id="412" r:id="rId30"/>
    <p:sldId id="414" r:id="rId31"/>
    <p:sldId id="441" r:id="rId32"/>
    <p:sldId id="442" r:id="rId33"/>
    <p:sldId id="443" r:id="rId34"/>
    <p:sldId id="444" r:id="rId35"/>
    <p:sldId id="446" r:id="rId36"/>
    <p:sldId id="447" r:id="rId37"/>
    <p:sldId id="448" r:id="rId38"/>
    <p:sldId id="449" r:id="rId39"/>
    <p:sldId id="450" r:id="rId40"/>
    <p:sldId id="451" r:id="rId41"/>
    <p:sldId id="452" r:id="rId42"/>
    <p:sldId id="453" r:id="rId43"/>
    <p:sldId id="454" r:id="rId44"/>
    <p:sldId id="455" r:id="rId45"/>
    <p:sldId id="456" r:id="rId46"/>
    <p:sldId id="457" r:id="rId47"/>
    <p:sldId id="458" r:id="rId48"/>
  </p:sldIdLst>
  <p:sldSz cx="9144000" cy="6858000" type="screen4x3"/>
  <p:notesSz cx="6797675" cy="9872663"/>
  <p:defaultTex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bogo Manyama" initials="TM" lastIdx="2" clrIdx="0">
    <p:extLst>
      <p:ext uri="{19B8F6BF-5375-455C-9EA6-DF929625EA0E}">
        <p15:presenceInfo xmlns:p15="http://schemas.microsoft.com/office/powerpoint/2012/main" userId="S-1-5-21-1956261519-646415153-1336058082-8267" providerId="AD"/>
      </p:ext>
    </p:extLst>
  </p:cmAuthor>
  <p:cmAuthor id="2" name="Sivuyile Ngewu" initials="SN" lastIdx="2" clrIdx="1">
    <p:extLst>
      <p:ext uri="{19B8F6BF-5375-455C-9EA6-DF929625EA0E}">
        <p15:presenceInfo xmlns:p15="http://schemas.microsoft.com/office/powerpoint/2012/main" userId="S-1-5-21-1956261519-646415153-1336058082-109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2B"/>
    <a:srgbClr val="E97816"/>
    <a:srgbClr val="CFB8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27" autoAdjust="0"/>
    <p:restoredTop sz="94661"/>
  </p:normalViewPr>
  <p:slideViewPr>
    <p:cSldViewPr snapToObjects="1">
      <p:cViewPr varScale="1">
        <p:scale>
          <a:sx n="46" d="100"/>
          <a:sy n="46" d="100"/>
        </p:scale>
        <p:origin x="1092" y="48"/>
      </p:cViewPr>
      <p:guideLst>
        <p:guide orient="horz" pos="2160"/>
        <p:guide pos="2880"/>
      </p:guideLst>
    </p:cSldViewPr>
  </p:slideViewPr>
  <p:notesTextViewPr>
    <p:cViewPr>
      <p:scale>
        <a:sx n="100" d="100"/>
        <a:sy n="100" d="100"/>
      </p:scale>
      <p:origin x="0" y="0"/>
    </p:cViewPr>
  </p:notesTextViewPr>
  <p:notesViewPr>
    <p:cSldViewPr snapToObjects="1">
      <p:cViewPr varScale="1">
        <p:scale>
          <a:sx n="170" d="100"/>
          <a:sy n="170" d="100"/>
        </p:scale>
        <p:origin x="5376"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ZA" dirty="0"/>
              <a:t>Overall</a:t>
            </a:r>
            <a:r>
              <a:rPr lang="en-ZA" baseline="0" dirty="0"/>
              <a:t> Departmental Performance, 2020/21</a:t>
            </a:r>
            <a:endParaRPr lang="en-ZA"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00B05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6-D48B-4DA3-8EC2-D6FEFB881057}"/>
              </c:ext>
            </c:extLst>
          </c:dPt>
          <c:dPt>
            <c:idx val="1"/>
            <c:bubble3D val="0"/>
            <c:spPr>
              <a:solidFill>
                <a:srgbClr val="FFC00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D48B-4DA3-8EC2-D6FEFB881057}"/>
              </c:ext>
            </c:extLst>
          </c:dPt>
          <c:dPt>
            <c:idx val="2"/>
            <c:bubble3D val="0"/>
            <c:spPr>
              <a:solidFill>
                <a:srgbClr val="FF000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0-D48B-4DA3-8EC2-D6FEFB881057}"/>
              </c:ext>
            </c:extLst>
          </c:dPt>
          <c:dLbls>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(BUDGET!$N$3,BUDGET!$O$3,BUDGET!$P$3)</c:f>
              <c:strCache>
                <c:ptCount val="3"/>
                <c:pt idx="0">
                  <c:v> Achieved (%)</c:v>
                </c:pt>
                <c:pt idx="1">
                  <c:v>Partially Achieved (%)</c:v>
                </c:pt>
                <c:pt idx="2">
                  <c:v>Not Achieved (%)</c:v>
                </c:pt>
              </c:strCache>
            </c:strRef>
          </c:cat>
          <c:val>
            <c:numRef>
              <c:f>(BUDGET!$N$22,BUDGET!$O$22,BUDGET!$P$22)</c:f>
              <c:numCache>
                <c:formatCode>0</c:formatCode>
                <c:ptCount val="3"/>
                <c:pt idx="0">
                  <c:v>55</c:v>
                </c:pt>
                <c:pt idx="1">
                  <c:v>30</c:v>
                </c:pt>
                <c:pt idx="2">
                  <c:v>15</c:v>
                </c:pt>
              </c:numCache>
            </c:numRef>
          </c:val>
          <c:extLst>
            <c:ext xmlns:c16="http://schemas.microsoft.com/office/drawing/2014/chart" uri="{C3380CC4-5D6E-409C-BE32-E72D297353CC}">
              <c16:uniqueId val="{00000000-D48B-4DA3-8EC2-D6FEFB881057}"/>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ZA" sz="1800" b="1" i="0" u="none" strike="noStrike" baseline="0" dirty="0">
                <a:effectLst/>
              </a:rPr>
              <a:t>Departmental Annual </a:t>
            </a:r>
            <a:r>
              <a:rPr lang="en-ZA" dirty="0"/>
              <a:t>Performance</a:t>
            </a:r>
          </a:p>
        </c:rich>
      </c:tx>
      <c:layout>
        <c:manualLayout>
          <c:xMode val="edge"/>
          <c:yMode val="edge"/>
          <c:x val="0.2073486122615304"/>
          <c:y val="0"/>
        </c:manualLayout>
      </c:layout>
      <c:overlay val="0"/>
    </c:title>
    <c:autoTitleDeleted val="0"/>
    <c:plotArea>
      <c:layout/>
      <c:barChart>
        <c:barDir val="col"/>
        <c:grouping val="clustered"/>
        <c:varyColors val="0"/>
        <c:ser>
          <c:idx val="0"/>
          <c:order val="0"/>
          <c:tx>
            <c:strRef>
              <c:f>BUDGET!$G$27</c:f>
              <c:strCache>
                <c:ptCount val="1"/>
                <c:pt idx="0">
                  <c:v>Approved</c:v>
                </c:pt>
              </c:strCache>
            </c:strRef>
          </c:tx>
          <c:spPr>
            <a:solidFill>
              <a:schemeClr val="bg1">
                <a:lumMod val="50000"/>
              </a:schemeClr>
            </a:solidFill>
          </c:spPr>
          <c:invertIfNegative val="0"/>
          <c:cat>
            <c:strRef>
              <c:f>BUDGET!$F$28:$F$33</c:f>
              <c:strCache>
                <c:ptCount val="6"/>
                <c:pt idx="0">
                  <c:v>ADMIN </c:v>
                </c:pt>
                <c:pt idx="1">
                  <c:v>IHSPDP</c:v>
                </c:pt>
                <c:pt idx="2">
                  <c:v>ISP</c:v>
                </c:pt>
                <c:pt idx="3">
                  <c:v>RSHP</c:v>
                </c:pt>
                <c:pt idx="4">
                  <c:v>AFP</c:v>
                </c:pt>
                <c:pt idx="5">
                  <c:v>DHS</c:v>
                </c:pt>
              </c:strCache>
            </c:strRef>
          </c:cat>
          <c:val>
            <c:numRef>
              <c:f>BUDGET!$G$28:$G$33</c:f>
              <c:numCache>
                <c:formatCode>General</c:formatCode>
                <c:ptCount val="6"/>
                <c:pt idx="0">
                  <c:v>7</c:v>
                </c:pt>
                <c:pt idx="1">
                  <c:v>14</c:v>
                </c:pt>
                <c:pt idx="2">
                  <c:v>6</c:v>
                </c:pt>
                <c:pt idx="3">
                  <c:v>7</c:v>
                </c:pt>
                <c:pt idx="4">
                  <c:v>6</c:v>
                </c:pt>
                <c:pt idx="5">
                  <c:v>40</c:v>
                </c:pt>
              </c:numCache>
            </c:numRef>
          </c:val>
          <c:extLst>
            <c:ext xmlns:c16="http://schemas.microsoft.com/office/drawing/2014/chart" uri="{C3380CC4-5D6E-409C-BE32-E72D297353CC}">
              <c16:uniqueId val="{00000000-1BD4-45D7-95CA-DBD2E28B1064}"/>
            </c:ext>
          </c:extLst>
        </c:ser>
        <c:ser>
          <c:idx val="1"/>
          <c:order val="1"/>
          <c:tx>
            <c:strRef>
              <c:f>BUDGET!$H$27</c:f>
              <c:strCache>
                <c:ptCount val="1"/>
                <c:pt idx="0">
                  <c:v>Achieved</c:v>
                </c:pt>
              </c:strCache>
            </c:strRef>
          </c:tx>
          <c:spPr>
            <a:solidFill>
              <a:srgbClr val="00B050"/>
            </a:solidFill>
          </c:spPr>
          <c:invertIfNegative val="0"/>
          <c:cat>
            <c:strRef>
              <c:f>BUDGET!$F$28:$F$33</c:f>
              <c:strCache>
                <c:ptCount val="6"/>
                <c:pt idx="0">
                  <c:v>ADMIN </c:v>
                </c:pt>
                <c:pt idx="1">
                  <c:v>IHSPDP</c:v>
                </c:pt>
                <c:pt idx="2">
                  <c:v>ISP</c:v>
                </c:pt>
                <c:pt idx="3">
                  <c:v>RSHP</c:v>
                </c:pt>
                <c:pt idx="4">
                  <c:v>AFP</c:v>
                </c:pt>
                <c:pt idx="5">
                  <c:v>DHS</c:v>
                </c:pt>
              </c:strCache>
            </c:strRef>
          </c:cat>
          <c:val>
            <c:numRef>
              <c:f>BUDGET!$H$28:$H$33</c:f>
              <c:numCache>
                <c:formatCode>General</c:formatCode>
                <c:ptCount val="6"/>
                <c:pt idx="0" formatCode="0">
                  <c:v>2</c:v>
                </c:pt>
                <c:pt idx="1">
                  <c:v>8</c:v>
                </c:pt>
                <c:pt idx="2">
                  <c:v>3</c:v>
                </c:pt>
                <c:pt idx="3">
                  <c:v>4</c:v>
                </c:pt>
                <c:pt idx="4">
                  <c:v>5</c:v>
                </c:pt>
                <c:pt idx="5">
                  <c:v>22</c:v>
                </c:pt>
              </c:numCache>
            </c:numRef>
          </c:val>
          <c:extLst>
            <c:ext xmlns:c16="http://schemas.microsoft.com/office/drawing/2014/chart" uri="{C3380CC4-5D6E-409C-BE32-E72D297353CC}">
              <c16:uniqueId val="{00000001-1BD4-45D7-95CA-DBD2E28B1064}"/>
            </c:ext>
          </c:extLst>
        </c:ser>
        <c:ser>
          <c:idx val="2"/>
          <c:order val="2"/>
          <c:tx>
            <c:strRef>
              <c:f>BUDGET!$I$27</c:f>
              <c:strCache>
                <c:ptCount val="1"/>
                <c:pt idx="0">
                  <c:v>Partially Achieved</c:v>
                </c:pt>
              </c:strCache>
            </c:strRef>
          </c:tx>
          <c:spPr>
            <a:solidFill>
              <a:srgbClr val="FFC000"/>
            </a:solidFill>
          </c:spPr>
          <c:invertIfNegative val="0"/>
          <c:cat>
            <c:strRef>
              <c:f>BUDGET!$F$28:$F$33</c:f>
              <c:strCache>
                <c:ptCount val="6"/>
                <c:pt idx="0">
                  <c:v>ADMIN </c:v>
                </c:pt>
                <c:pt idx="1">
                  <c:v>IHSPDP</c:v>
                </c:pt>
                <c:pt idx="2">
                  <c:v>ISP</c:v>
                </c:pt>
                <c:pt idx="3">
                  <c:v>RSHP</c:v>
                </c:pt>
                <c:pt idx="4">
                  <c:v>AFP</c:v>
                </c:pt>
                <c:pt idx="5">
                  <c:v>DHS</c:v>
                </c:pt>
              </c:strCache>
            </c:strRef>
          </c:cat>
          <c:val>
            <c:numRef>
              <c:f>BUDGET!$I$28:$I$33</c:f>
              <c:numCache>
                <c:formatCode>0</c:formatCode>
                <c:ptCount val="6"/>
                <c:pt idx="0">
                  <c:v>5</c:v>
                </c:pt>
                <c:pt idx="1">
                  <c:v>3</c:v>
                </c:pt>
                <c:pt idx="2">
                  <c:v>2</c:v>
                </c:pt>
                <c:pt idx="3">
                  <c:v>2</c:v>
                </c:pt>
                <c:pt idx="4">
                  <c:v>0</c:v>
                </c:pt>
                <c:pt idx="5">
                  <c:v>12</c:v>
                </c:pt>
              </c:numCache>
            </c:numRef>
          </c:val>
          <c:extLst>
            <c:ext xmlns:c16="http://schemas.microsoft.com/office/drawing/2014/chart" uri="{C3380CC4-5D6E-409C-BE32-E72D297353CC}">
              <c16:uniqueId val="{00000002-1BD4-45D7-95CA-DBD2E28B1064}"/>
            </c:ext>
          </c:extLst>
        </c:ser>
        <c:ser>
          <c:idx val="3"/>
          <c:order val="3"/>
          <c:tx>
            <c:strRef>
              <c:f>BUDGET!$J$27</c:f>
              <c:strCache>
                <c:ptCount val="1"/>
                <c:pt idx="0">
                  <c:v>Not Achieved</c:v>
                </c:pt>
              </c:strCache>
            </c:strRef>
          </c:tx>
          <c:spPr>
            <a:solidFill>
              <a:srgbClr val="FF0000"/>
            </a:solidFill>
          </c:spPr>
          <c:invertIfNegative val="0"/>
          <c:cat>
            <c:strRef>
              <c:f>BUDGET!$F$28:$F$33</c:f>
              <c:strCache>
                <c:ptCount val="6"/>
                <c:pt idx="0">
                  <c:v>ADMIN </c:v>
                </c:pt>
                <c:pt idx="1">
                  <c:v>IHSPDP</c:v>
                </c:pt>
                <c:pt idx="2">
                  <c:v>ISP</c:v>
                </c:pt>
                <c:pt idx="3">
                  <c:v>RSHP</c:v>
                </c:pt>
                <c:pt idx="4">
                  <c:v>AFP</c:v>
                </c:pt>
                <c:pt idx="5">
                  <c:v>DHS</c:v>
                </c:pt>
              </c:strCache>
            </c:strRef>
          </c:cat>
          <c:val>
            <c:numRef>
              <c:f>BUDGET!$J$28:$J$33</c:f>
              <c:numCache>
                <c:formatCode>0</c:formatCode>
                <c:ptCount val="6"/>
                <c:pt idx="0">
                  <c:v>0</c:v>
                </c:pt>
                <c:pt idx="1">
                  <c:v>3</c:v>
                </c:pt>
                <c:pt idx="2">
                  <c:v>1</c:v>
                </c:pt>
                <c:pt idx="3">
                  <c:v>1</c:v>
                </c:pt>
                <c:pt idx="4">
                  <c:v>1</c:v>
                </c:pt>
                <c:pt idx="5">
                  <c:v>6</c:v>
                </c:pt>
              </c:numCache>
            </c:numRef>
          </c:val>
          <c:extLst>
            <c:ext xmlns:c16="http://schemas.microsoft.com/office/drawing/2014/chart" uri="{C3380CC4-5D6E-409C-BE32-E72D297353CC}">
              <c16:uniqueId val="{00000003-1BD4-45D7-95CA-DBD2E28B1064}"/>
            </c:ext>
          </c:extLst>
        </c:ser>
        <c:dLbls>
          <c:showLegendKey val="0"/>
          <c:showVal val="0"/>
          <c:showCatName val="0"/>
          <c:showSerName val="0"/>
          <c:showPercent val="0"/>
          <c:showBubbleSize val="0"/>
        </c:dLbls>
        <c:gapWidth val="150"/>
        <c:axId val="187796600"/>
        <c:axId val="187793856"/>
      </c:barChart>
      <c:catAx>
        <c:axId val="187796600"/>
        <c:scaling>
          <c:orientation val="minMax"/>
        </c:scaling>
        <c:delete val="0"/>
        <c:axPos val="b"/>
        <c:numFmt formatCode="General" sourceLinked="0"/>
        <c:majorTickMark val="none"/>
        <c:minorTickMark val="none"/>
        <c:tickLblPos val="nextTo"/>
        <c:crossAx val="187793856"/>
        <c:crosses val="autoZero"/>
        <c:auto val="1"/>
        <c:lblAlgn val="ctr"/>
        <c:lblOffset val="100"/>
        <c:noMultiLvlLbl val="0"/>
      </c:catAx>
      <c:valAx>
        <c:axId val="187793856"/>
        <c:scaling>
          <c:orientation val="minMax"/>
        </c:scaling>
        <c:delete val="0"/>
        <c:axPos val="l"/>
        <c:majorGridlines/>
        <c:title>
          <c:tx>
            <c:rich>
              <a:bodyPr/>
              <a:lstStyle/>
              <a:p>
                <a:pPr>
                  <a:defRPr sz="1400"/>
                </a:pPr>
                <a:r>
                  <a:rPr lang="en-US" sz="1400" dirty="0"/>
                  <a:t>Number of Targets</a:t>
                </a:r>
              </a:p>
            </c:rich>
          </c:tx>
          <c:layout>
            <c:manualLayout>
              <c:xMode val="edge"/>
              <c:yMode val="edge"/>
              <c:x val="9.8522645931944E-2"/>
              <c:y val="4.4454729489276222E-2"/>
            </c:manualLayout>
          </c:layout>
          <c:overlay val="0"/>
        </c:title>
        <c:numFmt formatCode="General" sourceLinked="1"/>
        <c:majorTickMark val="none"/>
        <c:minorTickMark val="none"/>
        <c:tickLblPos val="nextTo"/>
        <c:crossAx val="187796600"/>
        <c:crosses val="autoZero"/>
        <c:crossBetween val="between"/>
      </c:valAx>
      <c:dTable>
        <c:showHorzBorder val="1"/>
        <c:showVertBorder val="1"/>
        <c:showOutline val="1"/>
        <c:showKeys val="1"/>
      </c:dTable>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ZA" sz="1800" b="1" dirty="0"/>
              <a:t>Consolidated Performance</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Sheet2!$B$2</c:f>
              <c:strCache>
                <c:ptCount val="1"/>
                <c:pt idx="0">
                  <c:v>Achieved</c:v>
                </c:pt>
              </c:strCache>
            </c:strRef>
          </c:tx>
          <c:spPr>
            <a:solidFill>
              <a:srgbClr val="00B05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Sheet2!$A$3:$A$7</c:f>
              <c:strCache>
                <c:ptCount val="5"/>
                <c:pt idx="0">
                  <c:v>Programme 1: Administration</c:v>
                </c:pt>
                <c:pt idx="1">
                  <c:v>Programme 2:Integrated Human Settlements Planning and Development Programme</c:v>
                </c:pt>
                <c:pt idx="2">
                  <c:v>Programme 3: Informal Settlements</c:v>
                </c:pt>
                <c:pt idx="3">
                  <c:v>Programme 4: Rental and Social Housing Programme</c:v>
                </c:pt>
                <c:pt idx="4">
                  <c:v>Programme 5: Affordable Housing Programme</c:v>
                </c:pt>
              </c:strCache>
            </c:strRef>
          </c:cat>
          <c:val>
            <c:numRef>
              <c:f>Sheet2!$B$3:$B$7</c:f>
              <c:numCache>
                <c:formatCode>0</c:formatCode>
                <c:ptCount val="5"/>
                <c:pt idx="0">
                  <c:v>29</c:v>
                </c:pt>
                <c:pt idx="1">
                  <c:v>58</c:v>
                </c:pt>
                <c:pt idx="2">
                  <c:v>50</c:v>
                </c:pt>
                <c:pt idx="3">
                  <c:v>57</c:v>
                </c:pt>
                <c:pt idx="4">
                  <c:v>83</c:v>
                </c:pt>
              </c:numCache>
            </c:numRef>
          </c:val>
          <c:extLst>
            <c:ext xmlns:c16="http://schemas.microsoft.com/office/drawing/2014/chart" uri="{C3380CC4-5D6E-409C-BE32-E72D297353CC}">
              <c16:uniqueId val="{00000000-DD16-4271-A2B9-6E51928B3D37}"/>
            </c:ext>
          </c:extLst>
        </c:ser>
        <c:ser>
          <c:idx val="1"/>
          <c:order val="1"/>
          <c:tx>
            <c:strRef>
              <c:f>Sheet2!$C$2</c:f>
              <c:strCache>
                <c:ptCount val="1"/>
                <c:pt idx="0">
                  <c:v>Partially achieved</c:v>
                </c:pt>
              </c:strCache>
            </c:strRef>
          </c:tx>
          <c:spPr>
            <a:solidFill>
              <a:srgbClr val="FFC0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Sheet2!$A$3:$A$7</c:f>
              <c:strCache>
                <c:ptCount val="5"/>
                <c:pt idx="0">
                  <c:v>Programme 1: Administration</c:v>
                </c:pt>
                <c:pt idx="1">
                  <c:v>Programme 2:Integrated Human Settlements Planning and Development Programme</c:v>
                </c:pt>
                <c:pt idx="2">
                  <c:v>Programme 3: Informal Settlements</c:v>
                </c:pt>
                <c:pt idx="3">
                  <c:v>Programme 4: Rental and Social Housing Programme</c:v>
                </c:pt>
                <c:pt idx="4">
                  <c:v>Programme 5: Affordable Housing Programme</c:v>
                </c:pt>
              </c:strCache>
            </c:strRef>
          </c:cat>
          <c:val>
            <c:numRef>
              <c:f>Sheet2!$C$3:$C$7</c:f>
              <c:numCache>
                <c:formatCode>0</c:formatCode>
                <c:ptCount val="5"/>
                <c:pt idx="0">
                  <c:v>71</c:v>
                </c:pt>
                <c:pt idx="1">
                  <c:v>21</c:v>
                </c:pt>
                <c:pt idx="2">
                  <c:v>33</c:v>
                </c:pt>
                <c:pt idx="3">
                  <c:v>29</c:v>
                </c:pt>
                <c:pt idx="4">
                  <c:v>0</c:v>
                </c:pt>
              </c:numCache>
            </c:numRef>
          </c:val>
          <c:extLst>
            <c:ext xmlns:c16="http://schemas.microsoft.com/office/drawing/2014/chart" uri="{C3380CC4-5D6E-409C-BE32-E72D297353CC}">
              <c16:uniqueId val="{00000001-DD16-4271-A2B9-6E51928B3D37}"/>
            </c:ext>
          </c:extLst>
        </c:ser>
        <c:ser>
          <c:idx val="2"/>
          <c:order val="2"/>
          <c:tx>
            <c:strRef>
              <c:f>Sheet2!$D$2</c:f>
              <c:strCache>
                <c:ptCount val="1"/>
                <c:pt idx="0">
                  <c:v>Not achieved</c:v>
                </c:pt>
              </c:strCache>
            </c:strRef>
          </c:tx>
          <c:spPr>
            <a:solidFill>
              <a:srgbClr val="FF00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Sheet2!$A$3:$A$7</c:f>
              <c:strCache>
                <c:ptCount val="5"/>
                <c:pt idx="0">
                  <c:v>Programme 1: Administration</c:v>
                </c:pt>
                <c:pt idx="1">
                  <c:v>Programme 2:Integrated Human Settlements Planning and Development Programme</c:v>
                </c:pt>
                <c:pt idx="2">
                  <c:v>Programme 3: Informal Settlements</c:v>
                </c:pt>
                <c:pt idx="3">
                  <c:v>Programme 4: Rental and Social Housing Programme</c:v>
                </c:pt>
                <c:pt idx="4">
                  <c:v>Programme 5: Affordable Housing Programme</c:v>
                </c:pt>
              </c:strCache>
            </c:strRef>
          </c:cat>
          <c:val>
            <c:numRef>
              <c:f>Sheet2!$D$3:$D$7</c:f>
              <c:numCache>
                <c:formatCode>0</c:formatCode>
                <c:ptCount val="5"/>
                <c:pt idx="0">
                  <c:v>0</c:v>
                </c:pt>
                <c:pt idx="1">
                  <c:v>21</c:v>
                </c:pt>
                <c:pt idx="2">
                  <c:v>17</c:v>
                </c:pt>
                <c:pt idx="3">
                  <c:v>14</c:v>
                </c:pt>
                <c:pt idx="4">
                  <c:v>17</c:v>
                </c:pt>
              </c:numCache>
            </c:numRef>
          </c:val>
          <c:extLst>
            <c:ext xmlns:c16="http://schemas.microsoft.com/office/drawing/2014/chart" uri="{C3380CC4-5D6E-409C-BE32-E72D297353CC}">
              <c16:uniqueId val="{00000002-DD16-4271-A2B9-6E51928B3D37}"/>
            </c:ext>
          </c:extLst>
        </c:ser>
        <c:dLbls>
          <c:showLegendKey val="0"/>
          <c:showVal val="0"/>
          <c:showCatName val="0"/>
          <c:showSerName val="0"/>
          <c:showPercent val="0"/>
          <c:showBubbleSize val="0"/>
        </c:dLbls>
        <c:gapWidth val="150"/>
        <c:shape val="box"/>
        <c:axId val="187798560"/>
        <c:axId val="187798952"/>
        <c:axId val="0"/>
      </c:bar3DChart>
      <c:catAx>
        <c:axId val="1877985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7798952"/>
        <c:crosses val="autoZero"/>
        <c:auto val="1"/>
        <c:lblAlgn val="ctr"/>
        <c:lblOffset val="100"/>
        <c:noMultiLvlLbl val="0"/>
      </c:catAx>
      <c:valAx>
        <c:axId val="187798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7798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ZA" sz="2000" b="1" dirty="0"/>
              <a:t>Performance</a:t>
            </a:r>
            <a:r>
              <a:rPr lang="en-ZA" sz="2000" b="1" baseline="0" dirty="0"/>
              <a:t> Trend</a:t>
            </a:r>
            <a:endParaRPr lang="en-ZA" sz="2000" b="1" dirty="0"/>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'Quarterly Trend'!$B$2:$B$6</c:f>
              <c:strCache>
                <c:ptCount val="5"/>
                <c:pt idx="0">
                  <c:v>Quarter 1</c:v>
                </c:pt>
                <c:pt idx="1">
                  <c:v>Quarter 2</c:v>
                </c:pt>
                <c:pt idx="2">
                  <c:v>Quarter 3</c:v>
                </c:pt>
                <c:pt idx="3">
                  <c:v>Quarter 4</c:v>
                </c:pt>
                <c:pt idx="4">
                  <c:v>Annual</c:v>
                </c:pt>
              </c:strCache>
            </c:strRef>
          </c:cat>
          <c:val>
            <c:numRef>
              <c:f>'Quarterly Trend'!$C$2:$C$6</c:f>
              <c:numCache>
                <c:formatCode>General</c:formatCode>
                <c:ptCount val="5"/>
                <c:pt idx="0">
                  <c:v>54</c:v>
                </c:pt>
                <c:pt idx="1">
                  <c:v>62</c:v>
                </c:pt>
                <c:pt idx="2">
                  <c:v>67</c:v>
                </c:pt>
                <c:pt idx="3">
                  <c:v>68</c:v>
                </c:pt>
                <c:pt idx="4">
                  <c:v>55</c:v>
                </c:pt>
              </c:numCache>
            </c:numRef>
          </c:val>
          <c:extLst>
            <c:ext xmlns:c16="http://schemas.microsoft.com/office/drawing/2014/chart" uri="{C3380CC4-5D6E-409C-BE32-E72D297353CC}">
              <c16:uniqueId val="{00000000-11D7-4A2D-802F-88B305D02A35}"/>
            </c:ext>
          </c:extLst>
        </c:ser>
        <c:dLbls>
          <c:showLegendKey val="0"/>
          <c:showVal val="0"/>
          <c:showCatName val="0"/>
          <c:showSerName val="0"/>
          <c:showPercent val="0"/>
          <c:showBubbleSize val="0"/>
        </c:dLbls>
        <c:gapWidth val="219"/>
        <c:overlap val="-27"/>
        <c:axId val="187794640"/>
        <c:axId val="187803656"/>
      </c:barChart>
      <c:catAx>
        <c:axId val="18779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87803656"/>
        <c:crosses val="autoZero"/>
        <c:auto val="1"/>
        <c:lblAlgn val="ctr"/>
        <c:lblOffset val="100"/>
        <c:noMultiLvlLbl val="0"/>
      </c:catAx>
      <c:valAx>
        <c:axId val="187803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87794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524D89E-A4DC-C04C-812F-F670913B6120}"/>
              </a:ext>
            </a:extLst>
          </p:cNvPr>
          <p:cNvSpPr>
            <a:spLocks noGrp="1"/>
          </p:cNvSpPr>
          <p:nvPr>
            <p:ph type="hdr" sz="quarter"/>
          </p:nvPr>
        </p:nvSpPr>
        <p:spPr>
          <a:xfrm>
            <a:off x="1" y="0"/>
            <a:ext cx="2945659" cy="493633"/>
          </a:xfrm>
          <a:prstGeom prst="rect">
            <a:avLst/>
          </a:prstGeom>
        </p:spPr>
        <p:txBody>
          <a:bodyPr vert="horz" lIns="91440" tIns="45720" rIns="91440" bIns="45720" rtlCol="0"/>
          <a:lstStyle>
            <a:lvl1pPr algn="l" eaLnBrk="1" hangingPunct="1">
              <a:defRPr sz="1200" dirty="0">
                <a:latin typeface="Arial"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08208C2D-9445-BE48-BCBD-07EDE55CC2F0}"/>
              </a:ext>
            </a:extLst>
          </p:cNvPr>
          <p:cNvSpPr>
            <a:spLocks noGrp="1"/>
          </p:cNvSpPr>
          <p:nvPr>
            <p:ph type="dt" sz="quarter" idx="1"/>
          </p:nvPr>
        </p:nvSpPr>
        <p:spPr>
          <a:xfrm>
            <a:off x="3850444" y="0"/>
            <a:ext cx="2945659" cy="49363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3AA52B7F-A532-7442-B205-C0BBF8A92186}" type="datetime1">
              <a:rPr lang="en-US" altLang="en-US"/>
              <a:pPr>
                <a:defRPr/>
              </a:pPr>
              <a:t>11/11/2021</a:t>
            </a:fld>
            <a:endParaRPr lang="en-US" altLang="en-US" dirty="0"/>
          </a:p>
        </p:txBody>
      </p:sp>
      <p:sp>
        <p:nvSpPr>
          <p:cNvPr id="4" name="Footer Placeholder 3">
            <a:extLst>
              <a:ext uri="{FF2B5EF4-FFF2-40B4-BE49-F238E27FC236}">
                <a16:creationId xmlns:a16="http://schemas.microsoft.com/office/drawing/2014/main" id="{D947FEED-F01B-9E46-9798-433AF4C7D400}"/>
              </a:ext>
            </a:extLst>
          </p:cNvPr>
          <p:cNvSpPr>
            <a:spLocks noGrp="1"/>
          </p:cNvSpPr>
          <p:nvPr>
            <p:ph type="ftr" sz="quarter" idx="2"/>
          </p:nvPr>
        </p:nvSpPr>
        <p:spPr>
          <a:xfrm>
            <a:off x="1" y="9377316"/>
            <a:ext cx="2945659" cy="493633"/>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F57ECE93-E41F-E543-9812-2C8983C073DC}"/>
              </a:ext>
            </a:extLst>
          </p:cNvPr>
          <p:cNvSpPr>
            <a:spLocks noGrp="1"/>
          </p:cNvSpPr>
          <p:nvPr>
            <p:ph type="sldNum" sz="quarter" idx="3"/>
          </p:nvPr>
        </p:nvSpPr>
        <p:spPr>
          <a:xfrm>
            <a:off x="3850444" y="9377316"/>
            <a:ext cx="2945659" cy="49363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ABF872AB-C0EF-B448-AE73-5493797FE43E}" type="slidenum">
              <a:rPr lang="en-US" altLang="en-US"/>
              <a:pPr>
                <a:defRPr/>
              </a:pPr>
              <a:t>‹#›</a:t>
            </a:fld>
            <a:endParaRPr lang="en-US" altLang="en-US" dirty="0"/>
          </a:p>
        </p:txBody>
      </p:sp>
    </p:spTree>
    <p:extLst>
      <p:ext uri="{BB962C8B-B14F-4D97-AF65-F5344CB8AC3E}">
        <p14:creationId xmlns:p14="http://schemas.microsoft.com/office/powerpoint/2010/main" val="28748696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D1195A9-33CF-AE4A-B05E-C1B553C8378E}"/>
              </a:ext>
            </a:extLst>
          </p:cNvPr>
          <p:cNvSpPr>
            <a:spLocks noGrp="1"/>
          </p:cNvSpPr>
          <p:nvPr>
            <p:ph type="hdr" sz="quarter"/>
          </p:nvPr>
        </p:nvSpPr>
        <p:spPr>
          <a:xfrm>
            <a:off x="1" y="0"/>
            <a:ext cx="2945659" cy="493633"/>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2026A272-4D08-5449-A267-699579EB64F3}"/>
              </a:ext>
            </a:extLst>
          </p:cNvPr>
          <p:cNvSpPr>
            <a:spLocks noGrp="1"/>
          </p:cNvSpPr>
          <p:nvPr>
            <p:ph type="dt" idx="1"/>
          </p:nvPr>
        </p:nvSpPr>
        <p:spPr>
          <a:xfrm>
            <a:off x="3850444" y="0"/>
            <a:ext cx="2945659" cy="49363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95BB3A6F-B45B-DE43-A999-893A47C8EDBE}" type="datetime1">
              <a:rPr lang="en-US" altLang="en-US"/>
              <a:pPr>
                <a:defRPr/>
              </a:pPr>
              <a:t>11/11/2021</a:t>
            </a:fld>
            <a:endParaRPr lang="en-US" altLang="en-US" dirty="0"/>
          </a:p>
        </p:txBody>
      </p:sp>
      <p:sp>
        <p:nvSpPr>
          <p:cNvPr id="4" name="Slide Image Placeholder 3">
            <a:extLst>
              <a:ext uri="{FF2B5EF4-FFF2-40B4-BE49-F238E27FC236}">
                <a16:creationId xmlns:a16="http://schemas.microsoft.com/office/drawing/2014/main" id="{4F790AD8-5741-F845-8726-B9BA88C4DA5C}"/>
              </a:ext>
            </a:extLst>
          </p:cNvPr>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317544CE-6322-B342-8660-89EB934442AE}"/>
              </a:ext>
            </a:extLst>
          </p:cNvPr>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US" noProof="0"/>
          </a:p>
        </p:txBody>
      </p:sp>
      <p:sp>
        <p:nvSpPr>
          <p:cNvPr id="6" name="Footer Placeholder 5">
            <a:extLst>
              <a:ext uri="{FF2B5EF4-FFF2-40B4-BE49-F238E27FC236}">
                <a16:creationId xmlns:a16="http://schemas.microsoft.com/office/drawing/2014/main" id="{2193F975-8D44-DB4D-8A6F-AF41F070CD96}"/>
              </a:ext>
            </a:extLst>
          </p:cNvPr>
          <p:cNvSpPr>
            <a:spLocks noGrp="1"/>
          </p:cNvSpPr>
          <p:nvPr>
            <p:ph type="ftr" sz="quarter" idx="4"/>
          </p:nvPr>
        </p:nvSpPr>
        <p:spPr>
          <a:xfrm>
            <a:off x="1" y="9377316"/>
            <a:ext cx="2945659" cy="493633"/>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138E663D-E361-6D48-ABAB-BCB06E3B0106}"/>
              </a:ext>
            </a:extLst>
          </p:cNvPr>
          <p:cNvSpPr>
            <a:spLocks noGrp="1"/>
          </p:cNvSpPr>
          <p:nvPr>
            <p:ph type="sldNum" sz="quarter" idx="5"/>
          </p:nvPr>
        </p:nvSpPr>
        <p:spPr>
          <a:xfrm>
            <a:off x="3850444" y="9377316"/>
            <a:ext cx="2945659" cy="49363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50541374-ADD4-E04C-A573-F0809AD93710}" type="slidenum">
              <a:rPr lang="en-US" altLang="en-US"/>
              <a:pPr>
                <a:defRPr/>
              </a:pPr>
              <a:t>‹#›</a:t>
            </a:fld>
            <a:endParaRPr lang="en-US" altLang="en-US" dirty="0"/>
          </a:p>
        </p:txBody>
      </p:sp>
    </p:spTree>
    <p:extLst>
      <p:ext uri="{BB962C8B-B14F-4D97-AF65-F5344CB8AC3E}">
        <p14:creationId xmlns:p14="http://schemas.microsoft.com/office/powerpoint/2010/main" val="409987664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AB26E2-12E5-47E9-8F89-095E7B9F4510}" type="slidenum">
              <a:rPr lang="en-ZA">
                <a:solidFill>
                  <a:prstClr val="black"/>
                </a:solidFill>
              </a:rPr>
              <a:pPr>
                <a:defRPr/>
              </a:pPr>
              <a:t>11</a:t>
            </a:fld>
            <a:endParaRPr lang="en-ZA" dirty="0">
              <a:solidFill>
                <a:prstClr val="black"/>
              </a:solidFill>
            </a:endParaRPr>
          </a:p>
        </p:txBody>
      </p:sp>
    </p:spTree>
    <p:extLst>
      <p:ext uri="{BB962C8B-B14F-4D97-AF65-F5344CB8AC3E}">
        <p14:creationId xmlns:p14="http://schemas.microsoft.com/office/powerpoint/2010/main" val="791526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AB26E2-12E5-47E9-8F89-095E7B9F4510}" type="slidenum">
              <a:rPr lang="en-ZA">
                <a:solidFill>
                  <a:prstClr val="black"/>
                </a:solidFill>
              </a:rPr>
              <a:pPr>
                <a:defRPr/>
              </a:pPr>
              <a:t>12</a:t>
            </a:fld>
            <a:endParaRPr lang="en-ZA" dirty="0">
              <a:solidFill>
                <a:prstClr val="black"/>
              </a:solidFill>
            </a:endParaRPr>
          </a:p>
        </p:txBody>
      </p:sp>
    </p:spTree>
    <p:extLst>
      <p:ext uri="{BB962C8B-B14F-4D97-AF65-F5344CB8AC3E}">
        <p14:creationId xmlns:p14="http://schemas.microsoft.com/office/powerpoint/2010/main" val="3450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AB26E2-12E5-47E9-8F89-095E7B9F4510}" type="slidenum">
              <a:rPr lang="en-ZA" smtClean="0"/>
              <a:t>33</a:t>
            </a:fld>
            <a:endParaRPr lang="en-ZA" dirty="0"/>
          </a:p>
        </p:txBody>
      </p:sp>
    </p:spTree>
    <p:extLst>
      <p:ext uri="{BB962C8B-B14F-4D97-AF65-F5344CB8AC3E}">
        <p14:creationId xmlns:p14="http://schemas.microsoft.com/office/powerpoint/2010/main" val="674462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AB26E2-12E5-47E9-8F89-095E7B9F4510}" type="slidenum">
              <a:rPr lang="en-ZA" smtClean="0"/>
              <a:t>34</a:t>
            </a:fld>
            <a:endParaRPr lang="en-ZA" dirty="0"/>
          </a:p>
        </p:txBody>
      </p:sp>
    </p:spTree>
    <p:extLst>
      <p:ext uri="{BB962C8B-B14F-4D97-AF65-F5344CB8AC3E}">
        <p14:creationId xmlns:p14="http://schemas.microsoft.com/office/powerpoint/2010/main" val="3230490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F525778-707B-410B-9510-2838799F90D3}" type="slidenum">
              <a:rPr lang="en-US" altLang="en-US" sz="1200" smtClean="0">
                <a:solidFill>
                  <a:srgbClr val="000000"/>
                </a:solidFill>
              </a:rPr>
              <a:pPr/>
              <a:t>38</a:t>
            </a:fld>
            <a:endParaRPr lang="en-US" altLang="en-US" sz="1200" dirty="0">
              <a:solidFill>
                <a:srgbClr val="000000"/>
              </a:solidFill>
            </a:endParaRPr>
          </a:p>
        </p:txBody>
      </p:sp>
    </p:spTree>
    <p:extLst>
      <p:ext uri="{BB962C8B-B14F-4D97-AF65-F5344CB8AC3E}">
        <p14:creationId xmlns:p14="http://schemas.microsoft.com/office/powerpoint/2010/main" val="4216254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5AB26E2-12E5-47E9-8F89-095E7B9F4510}" type="slidenum">
              <a:rPr lang="en-ZA" smtClean="0"/>
              <a:t>40</a:t>
            </a:fld>
            <a:endParaRPr lang="en-ZA" dirty="0"/>
          </a:p>
        </p:txBody>
      </p:sp>
    </p:spTree>
    <p:extLst>
      <p:ext uri="{BB962C8B-B14F-4D97-AF65-F5344CB8AC3E}">
        <p14:creationId xmlns:p14="http://schemas.microsoft.com/office/powerpoint/2010/main" val="1637643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5AB26E2-12E5-47E9-8F89-095E7B9F4510}" type="slidenum">
              <a:rPr lang="en-ZA" smtClean="0"/>
              <a:t>41</a:t>
            </a:fld>
            <a:endParaRPr lang="en-ZA" dirty="0"/>
          </a:p>
        </p:txBody>
      </p:sp>
    </p:spTree>
    <p:extLst>
      <p:ext uri="{BB962C8B-B14F-4D97-AF65-F5344CB8AC3E}">
        <p14:creationId xmlns:p14="http://schemas.microsoft.com/office/powerpoint/2010/main" val="22141970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TERING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4349" y="712781"/>
            <a:ext cx="1286054" cy="2676899"/>
          </a:xfrm>
          <a:prstGeom prst="rect">
            <a:avLst/>
          </a:prstGeom>
        </p:spPr>
      </p:pic>
      <p:sp>
        <p:nvSpPr>
          <p:cNvPr id="6" name="Rounded Rectangle 5">
            <a:extLst>
              <a:ext uri="{FF2B5EF4-FFF2-40B4-BE49-F238E27FC236}">
                <a16:creationId xmlns:a16="http://schemas.microsoft.com/office/drawing/2014/main" id="{CDEF047D-868F-EA45-BE9D-224645CEB79A}"/>
              </a:ext>
            </a:extLst>
          </p:cNvPr>
          <p:cNvSpPr/>
          <p:nvPr userDrawn="1"/>
        </p:nvSpPr>
        <p:spPr>
          <a:xfrm rot="1837372">
            <a:off x="5261586" y="2449533"/>
            <a:ext cx="2104187" cy="2533650"/>
          </a:xfrm>
          <a:prstGeom prst="roundRect">
            <a:avLst>
              <a:gd name="adj" fmla="val 0"/>
            </a:avLst>
          </a:prstGeom>
          <a:solidFill>
            <a:srgbClr val="CFB866"/>
          </a:soli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44106" y="44624"/>
            <a:ext cx="5163760" cy="5108891"/>
          </a:xfrm>
          <a:prstGeom prst="rect">
            <a:avLst/>
          </a:prstGeom>
        </p:spPr>
      </p:pic>
      <p:sp>
        <p:nvSpPr>
          <p:cNvPr id="9" name="Rounded Rectangle 8">
            <a:extLst>
              <a:ext uri="{FF2B5EF4-FFF2-40B4-BE49-F238E27FC236}">
                <a16:creationId xmlns:a16="http://schemas.microsoft.com/office/drawing/2014/main" id="{95BD2D4D-B90E-6742-A304-468A56FEDCD7}"/>
              </a:ext>
            </a:extLst>
          </p:cNvPr>
          <p:cNvSpPr/>
          <p:nvPr userDrawn="1"/>
        </p:nvSpPr>
        <p:spPr>
          <a:xfrm rot="1800000">
            <a:off x="6258735" y="2611534"/>
            <a:ext cx="2435921" cy="2475693"/>
          </a:xfrm>
          <a:prstGeom prst="roundRect">
            <a:avLst>
              <a:gd name="adj" fmla="val 0"/>
            </a:avLst>
          </a:prstGeom>
          <a:blipFill dpi="0" rotWithShape="0">
            <a:blip r:embed="rId4" cstate="email">
              <a:extLst>
                <a:ext uri="{28A0092B-C50C-407E-A947-70E740481C1C}">
                  <a14:useLocalDpi xmlns:a14="http://schemas.microsoft.com/office/drawing/2010/main"/>
                </a:ext>
              </a:extLst>
            </a:blip>
            <a:srcRect/>
            <a:stretch>
              <a:fillRect t="3000"/>
            </a:stretch>
          </a:blip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TextBox 14">
            <a:extLst>
              <a:ext uri="{FF2B5EF4-FFF2-40B4-BE49-F238E27FC236}">
                <a16:creationId xmlns:a16="http://schemas.microsoft.com/office/drawing/2014/main" id="{AB2DA2FC-D21F-C548-8311-AA730F84B90C}"/>
              </a:ext>
            </a:extLst>
          </p:cNvPr>
          <p:cNvSpPr txBox="1">
            <a:spLocks noChangeArrowheads="1"/>
          </p:cNvSpPr>
          <p:nvPr userDrawn="1"/>
        </p:nvSpPr>
        <p:spPr bwMode="auto">
          <a:xfrm>
            <a:off x="982663" y="6292850"/>
            <a:ext cx="1857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p>
        </p:txBody>
      </p:sp>
      <p:sp>
        <p:nvSpPr>
          <p:cNvPr id="3" name="Subtitle 2"/>
          <p:cNvSpPr>
            <a:spLocks noGrp="1"/>
          </p:cNvSpPr>
          <p:nvPr>
            <p:ph type="subTitle" idx="1"/>
          </p:nvPr>
        </p:nvSpPr>
        <p:spPr>
          <a:xfrm>
            <a:off x="618145" y="2286000"/>
            <a:ext cx="2734656" cy="685800"/>
          </a:xfrm>
        </p:spPr>
        <p:txBody>
          <a:bodyPr/>
          <a:lstStyle>
            <a:lvl1pPr marL="0" indent="0" algn="l">
              <a:buNone/>
              <a:defRPr sz="1800" baseline="0">
                <a:solidFill>
                  <a:srgbClr val="E9781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9599" y="1220804"/>
            <a:ext cx="3886201" cy="1065196"/>
          </a:xfrm>
        </p:spPr>
        <p:txBody>
          <a:bodyPr/>
          <a:lstStyle>
            <a:lvl1pPr algn="l">
              <a:defRPr sz="2600" b="1" i="0" cap="all" baseline="0">
                <a:solidFill>
                  <a:srgbClr val="00592B"/>
                </a:solidFill>
              </a:defRPr>
            </a:lvl1pPr>
          </a:lstStyle>
          <a:p>
            <a:r>
              <a:rPr lang="en-US"/>
              <a:t>Click to edit Master title style</a:t>
            </a:r>
            <a:endParaRPr lang="en-US" dirty="0"/>
          </a:p>
        </p:txBody>
      </p:sp>
    </p:spTree>
    <p:extLst>
      <p:ext uri="{BB962C8B-B14F-4D97-AF65-F5344CB8AC3E}">
        <p14:creationId xmlns:p14="http://schemas.microsoft.com/office/powerpoint/2010/main" val="400124780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a:extLst>
              <a:ext uri="{FF2B5EF4-FFF2-40B4-BE49-F238E27FC236}">
                <a16:creationId xmlns:a16="http://schemas.microsoft.com/office/drawing/2014/main" id="{062BB24B-4822-9948-A8EB-B591B9157672}"/>
              </a:ext>
            </a:extLst>
          </p:cNvPr>
          <p:cNvSpPr>
            <a:spLocks noGrp="1"/>
          </p:cNvSpPr>
          <p:nvPr>
            <p:ph type="sldNum" sz="quarter" idx="10"/>
          </p:nvPr>
        </p:nvSpPr>
        <p:spPr/>
        <p:txBody>
          <a:bodyPr/>
          <a:lstStyle>
            <a:lvl1pPr>
              <a:defRPr/>
            </a:lvl1pPr>
          </a:lstStyle>
          <a:p>
            <a:pPr>
              <a:defRPr/>
            </a:pPr>
            <a:fld id="{C177964D-3CDF-2F46-9E7D-3AB8485A2693}" type="slidenum">
              <a:rPr lang="en-US" altLang="en-US"/>
              <a:pPr>
                <a:defRPr/>
              </a:pPr>
              <a:t>‹#›</a:t>
            </a:fld>
            <a:endParaRPr lang="en-US" altLang="en-US" dirty="0"/>
          </a:p>
        </p:txBody>
      </p:sp>
      <p:sp>
        <p:nvSpPr>
          <p:cNvPr id="5" name="Footer Placeholder 2">
            <a:extLst>
              <a:ext uri="{FF2B5EF4-FFF2-40B4-BE49-F238E27FC236}">
                <a16:creationId xmlns:a16="http://schemas.microsoft.com/office/drawing/2014/main" id="{46F0ED8C-2D2F-F747-93CD-7AB6BF7E3119}"/>
              </a:ext>
            </a:extLst>
          </p:cNvPr>
          <p:cNvSpPr>
            <a:spLocks noGrp="1"/>
          </p:cNvSpPr>
          <p:nvPr>
            <p:ph type="ftr" sz="quarter" idx="11"/>
          </p:nvPr>
        </p:nvSpPr>
        <p:spPr/>
        <p:txBody>
          <a:bodyPr/>
          <a:lstStyle>
            <a:lvl1pPr>
              <a:defRPr/>
            </a:lvl1pPr>
          </a:lstStyle>
          <a:p>
            <a:pPr>
              <a:defRPr/>
            </a:pPr>
            <a:endParaRPr lang="en-US" dirty="0"/>
          </a:p>
        </p:txBody>
      </p:sp>
      <p:sp>
        <p:nvSpPr>
          <p:cNvPr id="6" name="Date Placeholder 3">
            <a:extLst>
              <a:ext uri="{FF2B5EF4-FFF2-40B4-BE49-F238E27FC236}">
                <a16:creationId xmlns:a16="http://schemas.microsoft.com/office/drawing/2014/main" id="{2EA454DC-B33A-A142-A3CC-F3A6EEF97128}"/>
              </a:ext>
            </a:extLst>
          </p:cNvPr>
          <p:cNvSpPr>
            <a:spLocks noGrp="1"/>
          </p:cNvSpPr>
          <p:nvPr>
            <p:ph type="dt" sz="half" idx="12"/>
          </p:nvPr>
        </p:nvSpPr>
        <p:spPr/>
        <p:txBody>
          <a:bodyPr/>
          <a:lstStyle>
            <a:lvl1pPr>
              <a:defRPr/>
            </a:lvl1pPr>
          </a:lstStyle>
          <a:p>
            <a:pPr>
              <a:defRPr/>
            </a:pPr>
            <a:endParaRPr lang="en-US" altLang="en-US" dirty="0"/>
          </a:p>
        </p:txBody>
      </p:sp>
    </p:spTree>
    <p:extLst>
      <p:ext uri="{BB962C8B-B14F-4D97-AF65-F5344CB8AC3E}">
        <p14:creationId xmlns:p14="http://schemas.microsoft.com/office/powerpoint/2010/main" val="1126551873"/>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5867400"/>
          </a:xfrm>
        </p:spPr>
        <p:txBody>
          <a:bodyPr/>
          <a:lstStyle>
            <a:lvl1pPr marL="0" indent="0">
              <a:buNone/>
              <a:defRPr sz="3200"/>
            </a:lvl1pPr>
          </a:lstStyle>
          <a:p>
            <a:pPr lvl="0"/>
            <a:r>
              <a:rPr lang="en-US" noProof="0" dirty="0"/>
              <a:t>Click icon to add picture</a:t>
            </a:r>
          </a:p>
        </p:txBody>
      </p:sp>
      <p:sp>
        <p:nvSpPr>
          <p:cNvPr id="7" name="Title 6"/>
          <p:cNvSpPr>
            <a:spLocks noGrp="1"/>
          </p:cNvSpPr>
          <p:nvPr>
            <p:ph type="title"/>
          </p:nvPr>
        </p:nvSpPr>
        <p:spPr>
          <a:xfrm>
            <a:off x="1586136" y="980728"/>
            <a:ext cx="3990528" cy="1219200"/>
          </a:xfrm>
          <a:solidFill>
            <a:srgbClr val="216331"/>
          </a:solidFill>
        </p:spPr>
        <p:txBody>
          <a:bodyPr/>
          <a:lstStyle>
            <a:lvl1pPr algn="l">
              <a:defRPr sz="2800" cap="all" baseline="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33872" y="4648200"/>
            <a:ext cx="3990528" cy="381000"/>
          </a:xfrm>
          <a:solidFill>
            <a:srgbClr val="216331"/>
          </a:solidFill>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5" name="Slide Number Placeholder 1">
            <a:extLst>
              <a:ext uri="{FF2B5EF4-FFF2-40B4-BE49-F238E27FC236}">
                <a16:creationId xmlns:a16="http://schemas.microsoft.com/office/drawing/2014/main" id="{E91659F4-7912-4840-A3EE-B14947DCAFB5}"/>
              </a:ext>
            </a:extLst>
          </p:cNvPr>
          <p:cNvSpPr>
            <a:spLocks noGrp="1"/>
          </p:cNvSpPr>
          <p:nvPr>
            <p:ph type="sldNum" sz="quarter" idx="11"/>
          </p:nvPr>
        </p:nvSpPr>
        <p:spPr/>
        <p:txBody>
          <a:bodyPr/>
          <a:lstStyle>
            <a:lvl1pPr>
              <a:defRPr/>
            </a:lvl1pPr>
          </a:lstStyle>
          <a:p>
            <a:pPr>
              <a:defRPr/>
            </a:pPr>
            <a:fld id="{DF883F16-8CCA-DB47-92B4-117A2CE70723}" type="slidenum">
              <a:rPr lang="en-US" altLang="en-US"/>
              <a:pPr>
                <a:defRPr/>
              </a:pPr>
              <a:t>‹#›</a:t>
            </a:fld>
            <a:endParaRPr lang="en-US" altLang="en-US" dirty="0"/>
          </a:p>
        </p:txBody>
      </p:sp>
      <p:sp>
        <p:nvSpPr>
          <p:cNvPr id="8" name="Footer Placeholder 2">
            <a:extLst>
              <a:ext uri="{FF2B5EF4-FFF2-40B4-BE49-F238E27FC236}">
                <a16:creationId xmlns:a16="http://schemas.microsoft.com/office/drawing/2014/main" id="{65949009-5964-0348-BF2F-303C0FFE9B07}"/>
              </a:ext>
            </a:extLst>
          </p:cNvPr>
          <p:cNvSpPr>
            <a:spLocks noGrp="1"/>
          </p:cNvSpPr>
          <p:nvPr>
            <p:ph type="ftr" sz="quarter" idx="12"/>
          </p:nvPr>
        </p:nvSpPr>
        <p:spPr/>
        <p:txBody>
          <a:bodyPr/>
          <a:lstStyle>
            <a:lvl1pPr>
              <a:defRPr/>
            </a:lvl1pPr>
          </a:lstStyle>
          <a:p>
            <a:pPr>
              <a:defRPr/>
            </a:pPr>
            <a:endParaRPr lang="en-US" dirty="0"/>
          </a:p>
        </p:txBody>
      </p:sp>
      <p:sp>
        <p:nvSpPr>
          <p:cNvPr id="9" name="Date Placeholder 3">
            <a:extLst>
              <a:ext uri="{FF2B5EF4-FFF2-40B4-BE49-F238E27FC236}">
                <a16:creationId xmlns:a16="http://schemas.microsoft.com/office/drawing/2014/main" id="{25E528CC-4D1B-B440-9E4C-2F96A0E77920}"/>
              </a:ext>
            </a:extLst>
          </p:cNvPr>
          <p:cNvSpPr>
            <a:spLocks noGrp="1"/>
          </p:cNvSpPr>
          <p:nvPr>
            <p:ph type="dt" sz="half" idx="13"/>
          </p:nvPr>
        </p:nvSpPr>
        <p:spPr/>
        <p:txBody>
          <a:bodyPr/>
          <a:lstStyle>
            <a:lvl1pPr>
              <a:defRPr/>
            </a:lvl1pPr>
          </a:lstStyle>
          <a:p>
            <a:pPr>
              <a:defRPr/>
            </a:pPr>
            <a:endParaRPr lang="en-US" altLang="en-US" dirty="0"/>
          </a:p>
        </p:txBody>
      </p:sp>
    </p:spTree>
    <p:extLst>
      <p:ext uri="{BB962C8B-B14F-4D97-AF65-F5344CB8AC3E}">
        <p14:creationId xmlns:p14="http://schemas.microsoft.com/office/powerpoint/2010/main" val="16709812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352D6A-33DC-7F48-8A51-B1CB07F518B1}"/>
              </a:ext>
            </a:extLst>
          </p:cNvPr>
          <p:cNvSpPr>
            <a:spLocks noGrp="1"/>
          </p:cNvSpPr>
          <p:nvPr>
            <p:ph type="sldNum" sz="quarter" idx="10"/>
          </p:nvPr>
        </p:nvSpPr>
        <p:spPr/>
        <p:txBody>
          <a:bodyPr/>
          <a:lstStyle>
            <a:lvl1pPr>
              <a:defRPr/>
            </a:lvl1pPr>
          </a:lstStyle>
          <a:p>
            <a:pPr>
              <a:defRPr/>
            </a:pPr>
            <a:fld id="{843CDFA0-23A4-5E44-A822-2723168A6284}" type="slidenum">
              <a:rPr lang="en-US" altLang="en-US"/>
              <a:pPr>
                <a:defRPr/>
              </a:pPr>
              <a:t>‹#›</a:t>
            </a:fld>
            <a:endParaRPr lang="en-US" altLang="en-US" dirty="0"/>
          </a:p>
        </p:txBody>
      </p:sp>
      <p:sp>
        <p:nvSpPr>
          <p:cNvPr id="3" name="Footer Placeholder 2">
            <a:extLst>
              <a:ext uri="{FF2B5EF4-FFF2-40B4-BE49-F238E27FC236}">
                <a16:creationId xmlns:a16="http://schemas.microsoft.com/office/drawing/2014/main" id="{F4770352-DE10-EE4F-893E-262BB3A6458D}"/>
              </a:ext>
            </a:extLst>
          </p:cNvPr>
          <p:cNvSpPr>
            <a:spLocks noGrp="1"/>
          </p:cNvSpPr>
          <p:nvPr>
            <p:ph type="ftr" sz="quarter" idx="11"/>
          </p:nvPr>
        </p:nvSpPr>
        <p:spPr/>
        <p:txBody>
          <a:bodyPr/>
          <a:lstStyle>
            <a:lvl1pPr>
              <a:defRPr/>
            </a:lvl1pPr>
          </a:lstStyle>
          <a:p>
            <a:pPr>
              <a:defRPr/>
            </a:pPr>
            <a:endParaRPr lang="en-US" dirty="0"/>
          </a:p>
        </p:txBody>
      </p:sp>
      <p:sp>
        <p:nvSpPr>
          <p:cNvPr id="4" name="Date Placeholder 3">
            <a:extLst>
              <a:ext uri="{FF2B5EF4-FFF2-40B4-BE49-F238E27FC236}">
                <a16:creationId xmlns:a16="http://schemas.microsoft.com/office/drawing/2014/main" id="{78AD66A9-19A2-5548-9EBB-05D5A4EFEBF8}"/>
              </a:ext>
            </a:extLst>
          </p:cNvPr>
          <p:cNvSpPr>
            <a:spLocks noGrp="1"/>
          </p:cNvSpPr>
          <p:nvPr>
            <p:ph type="dt" sz="half" idx="12"/>
          </p:nvPr>
        </p:nvSpPr>
        <p:spPr/>
        <p:txBody>
          <a:bodyPr/>
          <a:lstStyle>
            <a:lvl1pPr>
              <a:defRPr/>
            </a:lvl1pPr>
          </a:lstStyle>
          <a:p>
            <a:pPr>
              <a:defRPr/>
            </a:pPr>
            <a:endParaRPr lang="en-US" altLang="en-US" dirty="0"/>
          </a:p>
        </p:txBody>
      </p:sp>
    </p:spTree>
    <p:extLst>
      <p:ext uri="{BB962C8B-B14F-4D97-AF65-F5344CB8AC3E}">
        <p14:creationId xmlns:p14="http://schemas.microsoft.com/office/powerpoint/2010/main" val="3781714621"/>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7612693-689F-42AA-8F76-7F9C9A9F1456}" type="slidenum">
              <a:rPr lang="en-US"/>
              <a:pPr>
                <a:defRPr/>
              </a:pPr>
              <a:t>‹#›</a:t>
            </a:fld>
            <a:endParaRPr lang="en-US" dirty="0"/>
          </a:p>
        </p:txBody>
      </p:sp>
    </p:spTree>
    <p:extLst>
      <p:ext uri="{BB962C8B-B14F-4D97-AF65-F5344CB8AC3E}">
        <p14:creationId xmlns:p14="http://schemas.microsoft.com/office/powerpoint/2010/main" val="1364484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3D33616D-6C65-4A8E-BD7D-23FDF003D4E0}" type="slidenum">
              <a:rPr lang="en-US"/>
              <a:pPr>
                <a:defRPr/>
              </a:pPr>
              <a:t>‹#›</a:t>
            </a:fld>
            <a:endParaRPr lang="en-US" dirty="0"/>
          </a:p>
        </p:txBody>
      </p:sp>
    </p:spTree>
    <p:extLst>
      <p:ext uri="{BB962C8B-B14F-4D97-AF65-F5344CB8AC3E}">
        <p14:creationId xmlns:p14="http://schemas.microsoft.com/office/powerpoint/2010/main" val="2385666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9BB7054-05AC-3F4E-B234-09D425DA36F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079519B-4111-064B-94D6-4F86ECD4F9BE}"/>
              </a:ext>
            </a:extLst>
          </p:cNvPr>
          <p:cNvSpPr>
            <a:spLocks noGrp="1"/>
          </p:cNvSpPr>
          <p:nvPr>
            <p:ph type="body" idx="1"/>
          </p:nvPr>
        </p:nvSpPr>
        <p:spPr bwMode="auto">
          <a:xfrm>
            <a:off x="457200" y="16002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a:extLst>
              <a:ext uri="{FF2B5EF4-FFF2-40B4-BE49-F238E27FC236}">
                <a16:creationId xmlns:a16="http://schemas.microsoft.com/office/drawing/2014/main" id="{E43F7B22-6779-9F4D-815B-9FCEF898CCAD}"/>
              </a:ext>
            </a:extLst>
          </p:cNvPr>
          <p:cNvSpPr>
            <a:spLocks noGrp="1"/>
          </p:cNvSpPr>
          <p:nvPr>
            <p:ph type="sldNum" sz="quarter" idx="4"/>
          </p:nvPr>
        </p:nvSpPr>
        <p:spPr>
          <a:xfrm>
            <a:off x="6781800" y="6569075"/>
            <a:ext cx="193992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smtClean="0">
                <a:solidFill>
                  <a:srgbClr val="898989"/>
                </a:solidFill>
              </a:defRPr>
            </a:lvl1pPr>
          </a:lstStyle>
          <a:p>
            <a:pPr>
              <a:defRPr/>
            </a:pPr>
            <a:fld id="{9DFABB01-A938-1D4A-B56E-297ED95A89C6}" type="slidenum">
              <a:rPr lang="en-US" altLang="en-US"/>
              <a:pPr>
                <a:defRPr/>
              </a:pPr>
              <a:t>‹#›</a:t>
            </a:fld>
            <a:endParaRPr lang="en-US" altLang="en-US" dirty="0"/>
          </a:p>
        </p:txBody>
      </p:sp>
      <p:sp>
        <p:nvSpPr>
          <p:cNvPr id="3" name="Footer Placeholder 2">
            <a:extLst>
              <a:ext uri="{FF2B5EF4-FFF2-40B4-BE49-F238E27FC236}">
                <a16:creationId xmlns:a16="http://schemas.microsoft.com/office/drawing/2014/main" id="{94E8ECC4-A080-D14F-BC84-3160CEA4AE01}"/>
              </a:ext>
            </a:extLst>
          </p:cNvPr>
          <p:cNvSpPr>
            <a:spLocks noGrp="1"/>
          </p:cNvSpPr>
          <p:nvPr>
            <p:ph type="ftr" sz="quarter" idx="3"/>
          </p:nvPr>
        </p:nvSpPr>
        <p:spPr>
          <a:xfrm>
            <a:off x="3581400" y="6569075"/>
            <a:ext cx="2895600" cy="365125"/>
          </a:xfrm>
          <a:prstGeom prst="rect">
            <a:avLst/>
          </a:prstGeom>
        </p:spPr>
        <p:txBody>
          <a:bodyPr vert="horz" lIns="91440" tIns="45720" rIns="91440" bIns="45720" rtlCol="0" anchor="ctr"/>
          <a:lstStyle>
            <a:lvl1pPr algn="ctr" eaLnBrk="1" hangingPunct="1">
              <a:defRPr sz="800" dirty="0">
                <a:solidFill>
                  <a:schemeClr val="tx1">
                    <a:tint val="75000"/>
                  </a:schemeClr>
                </a:solidFill>
                <a:latin typeface="Arial" charset="0"/>
                <a:ea typeface="ＭＳ Ｐゴシック" charset="0"/>
                <a:cs typeface="ＭＳ Ｐゴシック" charset="0"/>
              </a:defRPr>
            </a:lvl1pPr>
          </a:lstStyle>
          <a:p>
            <a:pPr>
              <a:defRPr/>
            </a:pPr>
            <a:endParaRPr lang="en-US" dirty="0"/>
          </a:p>
        </p:txBody>
      </p:sp>
      <p:sp>
        <p:nvSpPr>
          <p:cNvPr id="4" name="Date Placeholder 3">
            <a:extLst>
              <a:ext uri="{FF2B5EF4-FFF2-40B4-BE49-F238E27FC236}">
                <a16:creationId xmlns:a16="http://schemas.microsoft.com/office/drawing/2014/main" id="{D13A9FC8-1B21-FD44-9D97-93E6C3AF7DEC}"/>
              </a:ext>
            </a:extLst>
          </p:cNvPr>
          <p:cNvSpPr>
            <a:spLocks noGrp="1"/>
          </p:cNvSpPr>
          <p:nvPr>
            <p:ph type="dt" sz="half" idx="2"/>
          </p:nvPr>
        </p:nvSpPr>
        <p:spPr>
          <a:xfrm>
            <a:off x="838200" y="655320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800" smtClean="0">
                <a:solidFill>
                  <a:srgbClr val="898989"/>
                </a:solidFill>
              </a:defRPr>
            </a:lvl1pPr>
          </a:lstStyle>
          <a:p>
            <a:pPr>
              <a:defRPr/>
            </a:pPr>
            <a:endParaRPr lang="en-US" altLang="en-US" dirty="0"/>
          </a:p>
        </p:txBody>
      </p:sp>
      <p:sp>
        <p:nvSpPr>
          <p:cNvPr id="1031" name="TextBox 4">
            <a:extLst>
              <a:ext uri="{FF2B5EF4-FFF2-40B4-BE49-F238E27FC236}">
                <a16:creationId xmlns:a16="http://schemas.microsoft.com/office/drawing/2014/main" id="{2FDAB3B4-3A8F-D64C-9679-E0BFEB0C2F1B}"/>
              </a:ext>
            </a:extLst>
          </p:cNvPr>
          <p:cNvSpPr txBox="1">
            <a:spLocks noChangeArrowheads="1"/>
          </p:cNvSpPr>
          <p:nvPr userDrawn="1"/>
        </p:nvSpPr>
        <p:spPr bwMode="auto">
          <a:xfrm>
            <a:off x="639763" y="6326188"/>
            <a:ext cx="1857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p>
        </p:txBody>
      </p:sp>
      <p:pic>
        <p:nvPicPr>
          <p:cNvPr id="1032" name="Picture 6">
            <a:extLst>
              <a:ext uri="{FF2B5EF4-FFF2-40B4-BE49-F238E27FC236}">
                <a16:creationId xmlns:a16="http://schemas.microsoft.com/office/drawing/2014/main" id="{BDE30EF0-FAA1-BA4A-9CA6-AA256D53687A}"/>
              </a:ext>
            </a:extLst>
          </p:cNvPr>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0" y="5862638"/>
            <a:ext cx="9144000" cy="690562"/>
          </a:xfrm>
          <a:prstGeom prst="rect">
            <a:avLst/>
          </a:prstGeom>
          <a:blipFill dpi="0" rotWithShape="0">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0" r:id="rId1"/>
    <p:sldLayoutId id="2147483767" r:id="rId2"/>
    <p:sldLayoutId id="2147483768" r:id="rId3"/>
    <p:sldLayoutId id="2147483769" r:id="rId4"/>
    <p:sldLayoutId id="2147483771" r:id="rId5"/>
    <p:sldLayoutId id="2147483772" r:id="rId6"/>
  </p:sldLayoutIdLst>
  <p:transition spd="med">
    <p:fade/>
  </p:transition>
  <p:hf hdr="0" ftr="0" dt="0"/>
  <p:txStyles>
    <p:titleStyle>
      <a:lvl1pPr algn="ctr" defTabSz="457200" rtl="0" eaLnBrk="1" fontAlgn="base" hangingPunct="1">
        <a:spcBef>
          <a:spcPct val="0"/>
        </a:spcBef>
        <a:spcAft>
          <a:spcPct val="0"/>
        </a:spcAft>
        <a:defRPr sz="2800" kern="1200">
          <a:solidFill>
            <a:schemeClr val="tx1"/>
          </a:solidFill>
          <a:latin typeface="Arial"/>
          <a:ea typeface="ＭＳ Ｐゴシック" pitchFamily="-108" charset="-128"/>
          <a:cs typeface="ＭＳ Ｐゴシック" pitchFamily="-108" charset="-128"/>
        </a:defRPr>
      </a:lvl1pPr>
      <a:lvl2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2pPr>
      <a:lvl3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3pPr>
      <a:lvl4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4pPr>
      <a:lvl5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Arial"/>
          <a:ea typeface="ＭＳ Ｐゴシック" pitchFamily="-108" charset="-128"/>
          <a:cs typeface="ＭＳ Ｐゴシック" pitchFamily="-108" charset="-128"/>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Arial"/>
          <a:ea typeface="ＭＳ Ｐゴシック" pitchFamily="-108"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Arial"/>
          <a:ea typeface="ＭＳ Ｐゴシック" pitchFamily="-108"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a:ea typeface="ＭＳ Ｐゴシック" pitchFamily="-108"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5EC6ADDC-E623-CB4D-9E61-6C1A12225FD7}"/>
              </a:ext>
            </a:extLst>
          </p:cNvPr>
          <p:cNvSpPr>
            <a:spLocks noGrp="1"/>
          </p:cNvSpPr>
          <p:nvPr>
            <p:ph type="ctrTitle"/>
          </p:nvPr>
        </p:nvSpPr>
        <p:spPr>
          <a:xfrm>
            <a:off x="136987" y="764704"/>
            <a:ext cx="4921696" cy="1600200"/>
          </a:xfrm>
        </p:spPr>
        <p:txBody>
          <a:bodyPr/>
          <a:lstStyle/>
          <a:p>
            <a:pPr>
              <a:defRPr/>
            </a:pPr>
            <a:r>
              <a:rPr lang="en-US" sz="2000" dirty="0" smtClean="0"/>
              <a:t/>
            </a:r>
            <a:br>
              <a:rPr lang="en-US" sz="2000" dirty="0" smtClean="0"/>
            </a:br>
            <a:r>
              <a:rPr lang="en-US" sz="2000" dirty="0"/>
              <a:t/>
            </a:r>
            <a:br>
              <a:rPr lang="en-US" sz="2000" dirty="0"/>
            </a:br>
            <a:r>
              <a:rPr lang="en-US" sz="2000" dirty="0" smtClean="0"/>
              <a:t>DEPARTMENT OF HUMAN SETTLEMENTS</a:t>
            </a:r>
            <a:br>
              <a:rPr lang="en-US" sz="2000" dirty="0" smtClean="0"/>
            </a:br>
            <a:r>
              <a:rPr lang="en-US" sz="2000" dirty="0" smtClean="0"/>
              <a:t>2020/21 ANNUAL REPORT</a:t>
            </a:r>
            <a:br>
              <a:rPr lang="en-US" sz="2000" dirty="0" smtClean="0"/>
            </a:br>
            <a:r>
              <a:rPr lang="en-US" sz="2000" dirty="0" smtClean="0"/>
              <a:t/>
            </a:r>
            <a:br>
              <a:rPr lang="en-US" sz="2000" dirty="0" smtClean="0"/>
            </a:br>
            <a:r>
              <a:rPr lang="en-US" sz="2000" dirty="0" smtClean="0"/>
              <a:t>PORTFOLIO COMMITTEE</a:t>
            </a:r>
            <a:br>
              <a:rPr lang="en-US" sz="2000" dirty="0" smtClean="0"/>
            </a:br>
            <a:r>
              <a:rPr lang="en-US" sz="2000" dirty="0" smtClean="0"/>
              <a:t> </a:t>
            </a:r>
            <a:r>
              <a:rPr lang="en-US" sz="2000" dirty="0"/>
              <a:t/>
            </a:r>
            <a:br>
              <a:rPr lang="en-US" sz="2000" dirty="0"/>
            </a:br>
            <a:r>
              <a:rPr lang="en-US" sz="2000" dirty="0"/>
              <a:t/>
            </a:r>
            <a:br>
              <a:rPr lang="en-US" sz="2000" dirty="0"/>
            </a:br>
            <a:r>
              <a:rPr lang="en-US" sz="2000" dirty="0"/>
              <a:t/>
            </a:r>
            <a:br>
              <a:rPr lang="en-US" sz="2000" dirty="0"/>
            </a:br>
            <a:endParaRPr lang="en-US" sz="2000" dirty="0">
              <a:latin typeface="Arial Bold" charset="0"/>
              <a:ea typeface="ＭＳ Ｐゴシック" charset="0"/>
              <a:cs typeface="Arial Bold" charset="0"/>
            </a:endParaRPr>
          </a:p>
        </p:txBody>
      </p:sp>
      <p:sp>
        <p:nvSpPr>
          <p:cNvPr id="8196" name="TextBox 1">
            <a:extLst>
              <a:ext uri="{FF2B5EF4-FFF2-40B4-BE49-F238E27FC236}">
                <a16:creationId xmlns:a16="http://schemas.microsoft.com/office/drawing/2014/main" id="{293B9E8B-F82B-8346-9E59-EE12058401C4}"/>
              </a:ext>
            </a:extLst>
          </p:cNvPr>
          <p:cNvSpPr txBox="1">
            <a:spLocks noChangeArrowheads="1"/>
          </p:cNvSpPr>
          <p:nvPr/>
        </p:nvSpPr>
        <p:spPr bwMode="auto">
          <a:xfrm>
            <a:off x="1787525" y="6380163"/>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p>
        </p:txBody>
      </p:sp>
      <p:sp>
        <p:nvSpPr>
          <p:cNvPr id="8197" name="TextBox 2">
            <a:extLst>
              <a:ext uri="{FF2B5EF4-FFF2-40B4-BE49-F238E27FC236}">
                <a16:creationId xmlns:a16="http://schemas.microsoft.com/office/drawing/2014/main" id="{C5C775C4-7418-CA4D-815C-1FA061359D11}"/>
              </a:ext>
            </a:extLst>
          </p:cNvPr>
          <p:cNvSpPr txBox="1">
            <a:spLocks noChangeArrowheads="1"/>
          </p:cNvSpPr>
          <p:nvPr/>
        </p:nvSpPr>
        <p:spPr bwMode="auto">
          <a:xfrm>
            <a:off x="615950" y="6081713"/>
            <a:ext cx="185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p>
        </p:txBody>
      </p:sp>
      <p:sp>
        <p:nvSpPr>
          <p:cNvPr id="2" name="Subtitle 1"/>
          <p:cNvSpPr>
            <a:spLocks noGrp="1"/>
          </p:cNvSpPr>
          <p:nvPr>
            <p:ph type="subTitle" idx="1"/>
          </p:nvPr>
        </p:nvSpPr>
        <p:spPr>
          <a:xfrm>
            <a:off x="222953" y="2132856"/>
            <a:ext cx="3312367" cy="685800"/>
          </a:xfrm>
        </p:spPr>
        <p:txBody>
          <a:bodyPr/>
          <a:lstStyle/>
          <a:p>
            <a:endParaRPr lang="en-US" dirty="0" smtClean="0">
              <a:solidFill>
                <a:schemeClr val="tx1"/>
              </a:solidFill>
            </a:endParaRPr>
          </a:p>
          <a:p>
            <a:endParaRPr lang="en-ZA" dirty="0" smtClean="0">
              <a:solidFill>
                <a:schemeClr val="tx1"/>
              </a:solidFill>
            </a:endParaRPr>
          </a:p>
          <a:p>
            <a:r>
              <a:rPr lang="en-GB" dirty="0" smtClean="0">
                <a:solidFill>
                  <a:schemeClr val="tx1"/>
                </a:solidFill>
              </a:rPr>
              <a:t>10 NOVEMBER 2021</a:t>
            </a:r>
            <a:endParaRPr lang="en-ZA"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17" y="116632"/>
            <a:ext cx="8856984" cy="799598"/>
          </a:xfrm>
          <a:solidFill>
            <a:srgbClr val="00592B"/>
          </a:solidFill>
        </p:spPr>
        <p:txBody>
          <a:bodyPr/>
          <a:lstStyle/>
          <a:p>
            <a:r>
              <a:rPr lang="en-ZA" sz="2100" b="1" dirty="0">
                <a:solidFill>
                  <a:schemeClr val="bg1"/>
                </a:solidFill>
              </a:rPr>
              <a:t>2020/21 ANNUAL PERFORMANCE PER PROGRAMME</a:t>
            </a:r>
          </a:p>
        </p:txBody>
      </p:sp>
      <p:sp>
        <p:nvSpPr>
          <p:cNvPr id="4" name="Slide Number Placeholder 3"/>
          <p:cNvSpPr>
            <a:spLocks noGrp="1"/>
          </p:cNvSpPr>
          <p:nvPr>
            <p:ph type="sldNum" sz="quarter" idx="10"/>
          </p:nvPr>
        </p:nvSpPr>
        <p:spPr/>
        <p:txBody>
          <a:bodyPr/>
          <a:lstStyle/>
          <a:p>
            <a:pPr>
              <a:defRPr/>
            </a:pPr>
            <a:fld id="{8873192D-3200-4B9F-B1DC-99CB7CEDA7EB}" type="slidenum">
              <a:rPr lang="en-US" altLang="en-US" smtClean="0"/>
              <a:pPr>
                <a:defRPr/>
              </a:pPr>
              <a:t>10</a:t>
            </a:fld>
            <a:endParaRPr lang="en-US" altLang="en-US" dirty="0"/>
          </a:p>
        </p:txBody>
      </p:sp>
      <p:graphicFrame>
        <p:nvGraphicFramePr>
          <p:cNvPr id="8" name="Content Placeholder 7"/>
          <p:cNvGraphicFramePr>
            <a:graphicFrameLocks noGrp="1"/>
          </p:cNvGraphicFramePr>
          <p:nvPr>
            <p:ph idx="1"/>
            <p:extLst/>
          </p:nvPr>
        </p:nvGraphicFramePr>
        <p:xfrm>
          <a:off x="454937" y="1060246"/>
          <a:ext cx="8148119" cy="47450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1318414"/>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3"/>
          <p:cNvSpPr txBox="1">
            <a:spLocks noChangeArrowheads="1"/>
          </p:cNvSpPr>
          <p:nvPr/>
        </p:nvSpPr>
        <p:spPr bwMode="auto">
          <a:xfrm>
            <a:off x="1414463" y="2844404"/>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342900" eaLnBrk="1" hangingPunct="1">
              <a:defRPr/>
            </a:pPr>
            <a:endParaRPr lang="en-US" sz="1350" dirty="0">
              <a:solidFill>
                <a:prstClr val="black"/>
              </a:solidFill>
            </a:endParaRPr>
          </a:p>
        </p:txBody>
      </p:sp>
      <p:sp>
        <p:nvSpPr>
          <p:cNvPr id="5" name="Rectangle 4"/>
          <p:cNvSpPr/>
          <p:nvPr/>
        </p:nvSpPr>
        <p:spPr>
          <a:xfrm>
            <a:off x="107504" y="69696"/>
            <a:ext cx="8928992" cy="646331"/>
          </a:xfrm>
          <a:prstGeom prst="rect">
            <a:avLst/>
          </a:prstGeom>
          <a:solidFill>
            <a:srgbClr val="00592B"/>
          </a:solidFill>
          <a:ln>
            <a:solidFill>
              <a:srgbClr val="0070C0"/>
            </a:solidFill>
          </a:ln>
        </p:spPr>
        <p:txBody>
          <a:bodyPr wrap="square">
            <a:spAutoFit/>
          </a:bodyPr>
          <a:lstStyle/>
          <a:p>
            <a:pPr algn="ctr">
              <a:defRPr/>
            </a:pPr>
            <a:r>
              <a:rPr lang="en-US" sz="1800" b="1" dirty="0">
                <a:solidFill>
                  <a:schemeClr val="bg1"/>
                </a:solidFill>
              </a:rPr>
              <a:t>2020/21 OVERALL DEPARTMENTAL PERFORMANCE PER QUARTER (PERCENT)</a:t>
            </a:r>
          </a:p>
        </p:txBody>
      </p:sp>
      <p:sp>
        <p:nvSpPr>
          <p:cNvPr id="2" name="Rounded Rectangle 1"/>
          <p:cNvSpPr/>
          <p:nvPr/>
        </p:nvSpPr>
        <p:spPr>
          <a:xfrm>
            <a:off x="590739" y="4563126"/>
            <a:ext cx="7998737" cy="1242138"/>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just" defTabSz="342900">
              <a:defRPr/>
            </a:pPr>
            <a:r>
              <a:rPr lang="en-US" sz="1800" dirty="0">
                <a:solidFill>
                  <a:prstClr val="white"/>
                </a:solidFill>
                <a:latin typeface="Arial" panose="020B0604020202020204" pitchFamily="34" charset="0"/>
                <a:cs typeface="Arial" panose="020B0604020202020204" pitchFamily="34" charset="0"/>
              </a:rPr>
              <a:t>The Departmental Performance increased by</a:t>
            </a:r>
            <a:r>
              <a:rPr lang="en-US" sz="1800" b="1" dirty="0">
                <a:solidFill>
                  <a:prstClr val="white"/>
                </a:solidFill>
                <a:latin typeface="Arial" panose="020B0604020202020204" pitchFamily="34" charset="0"/>
                <a:cs typeface="Arial" panose="020B0604020202020204" pitchFamily="34" charset="0"/>
              </a:rPr>
              <a:t> 8% </a:t>
            </a:r>
            <a:r>
              <a:rPr lang="en-US" sz="1800" dirty="0">
                <a:solidFill>
                  <a:prstClr val="white"/>
                </a:solidFill>
                <a:latin typeface="Arial" panose="020B0604020202020204" pitchFamily="34" charset="0"/>
                <a:cs typeface="Arial" panose="020B0604020202020204" pitchFamily="34" charset="0"/>
              </a:rPr>
              <a:t>in quarter 2 compared to the first  quarter and further 5% increase was reached in the third quarter. The performance dropped with 1% in the last quarter. The annual corporate performance had an 13% decrease from the quarter 4.</a:t>
            </a:r>
            <a:endParaRPr lang="en-ZA" sz="1800" dirty="0">
              <a:solidFill>
                <a:prstClr val="white"/>
              </a:solidFill>
              <a:latin typeface="Arial" panose="020B0604020202020204" pitchFamily="34" charset="0"/>
              <a:cs typeface="Arial" panose="020B0604020202020204" pitchFamily="34" charset="0"/>
            </a:endParaRPr>
          </a:p>
        </p:txBody>
      </p:sp>
      <p:graphicFrame>
        <p:nvGraphicFramePr>
          <p:cNvPr id="7" name="Chart 6"/>
          <p:cNvGraphicFramePr>
            <a:graphicFrameLocks/>
          </p:cNvGraphicFramePr>
          <p:nvPr>
            <p:extLst/>
          </p:nvPr>
        </p:nvGraphicFramePr>
        <p:xfrm>
          <a:off x="502920" y="1626870"/>
          <a:ext cx="7802880" cy="283083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pPr>
              <a:defRPr/>
            </a:pPr>
            <a:fld id="{17612693-689F-42AA-8F76-7F9C9A9F1456}" type="slidenum">
              <a:rPr lang="en-US" smtClean="0"/>
              <a:pPr>
                <a:defRPr/>
              </a:pPr>
              <a:t>11</a:t>
            </a:fld>
            <a:endParaRPr lang="en-US" dirty="0"/>
          </a:p>
        </p:txBody>
      </p:sp>
    </p:spTree>
    <p:extLst>
      <p:ext uri="{BB962C8B-B14F-4D97-AF65-F5344CB8AC3E}">
        <p14:creationId xmlns:p14="http://schemas.microsoft.com/office/powerpoint/2010/main" val="1751366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3"/>
          <p:cNvSpPr txBox="1">
            <a:spLocks noChangeArrowheads="1"/>
          </p:cNvSpPr>
          <p:nvPr/>
        </p:nvSpPr>
        <p:spPr bwMode="auto">
          <a:xfrm>
            <a:off x="1414463" y="2844404"/>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342900" eaLnBrk="1" hangingPunct="1">
              <a:defRPr/>
            </a:pPr>
            <a:endParaRPr lang="en-US" sz="1350" dirty="0">
              <a:solidFill>
                <a:prstClr val="black"/>
              </a:solidFill>
            </a:endParaRPr>
          </a:p>
        </p:txBody>
      </p:sp>
      <p:sp>
        <p:nvSpPr>
          <p:cNvPr id="5" name="Rectangle 4"/>
          <p:cNvSpPr/>
          <p:nvPr/>
        </p:nvSpPr>
        <p:spPr>
          <a:xfrm>
            <a:off x="107504" y="76932"/>
            <a:ext cx="8928992" cy="738664"/>
          </a:xfrm>
          <a:prstGeom prst="rect">
            <a:avLst/>
          </a:prstGeom>
          <a:solidFill>
            <a:srgbClr val="00592B"/>
          </a:solidFill>
          <a:ln>
            <a:solidFill>
              <a:schemeClr val="tx2">
                <a:lumMod val="60000"/>
                <a:lumOff val="40000"/>
              </a:schemeClr>
            </a:solidFill>
          </a:ln>
        </p:spPr>
        <p:txBody>
          <a:bodyPr wrap="square">
            <a:spAutoFit/>
          </a:bodyPr>
          <a:lstStyle/>
          <a:p>
            <a:pPr algn="ctr">
              <a:defRPr/>
            </a:pPr>
            <a:r>
              <a:rPr lang="en-US" sz="2100" b="1" dirty="0">
                <a:solidFill>
                  <a:schemeClr val="bg1"/>
                </a:solidFill>
              </a:rPr>
              <a:t>2020/21 Quarterly Performance per Programme</a:t>
            </a:r>
          </a:p>
          <a:p>
            <a:pPr algn="ctr">
              <a:defRPr/>
            </a:pPr>
            <a:endParaRPr lang="en-US" sz="2100"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86019418"/>
              </p:ext>
            </p:extLst>
          </p:nvPr>
        </p:nvGraphicFramePr>
        <p:xfrm>
          <a:off x="179514" y="1124744"/>
          <a:ext cx="8712967" cy="4642661"/>
        </p:xfrm>
        <a:graphic>
          <a:graphicData uri="http://schemas.openxmlformats.org/drawingml/2006/table">
            <a:tbl>
              <a:tblPr firstRow="1" firstCol="1" bandRow="1"/>
              <a:tblGrid>
                <a:gridCol w="2026884">
                  <a:extLst>
                    <a:ext uri="{9D8B030D-6E8A-4147-A177-3AD203B41FA5}">
                      <a16:colId xmlns:a16="http://schemas.microsoft.com/office/drawing/2014/main" val="20000"/>
                    </a:ext>
                  </a:extLst>
                </a:gridCol>
                <a:gridCol w="1415097">
                  <a:extLst>
                    <a:ext uri="{9D8B030D-6E8A-4147-A177-3AD203B41FA5}">
                      <a16:colId xmlns:a16="http://schemas.microsoft.com/office/drawing/2014/main" val="20001"/>
                    </a:ext>
                  </a:extLst>
                </a:gridCol>
                <a:gridCol w="1415097">
                  <a:extLst>
                    <a:ext uri="{9D8B030D-6E8A-4147-A177-3AD203B41FA5}">
                      <a16:colId xmlns:a16="http://schemas.microsoft.com/office/drawing/2014/main" val="20002"/>
                    </a:ext>
                  </a:extLst>
                </a:gridCol>
                <a:gridCol w="1415097">
                  <a:extLst>
                    <a:ext uri="{9D8B030D-6E8A-4147-A177-3AD203B41FA5}">
                      <a16:colId xmlns:a16="http://schemas.microsoft.com/office/drawing/2014/main" val="20003"/>
                    </a:ext>
                  </a:extLst>
                </a:gridCol>
                <a:gridCol w="1415097">
                  <a:extLst>
                    <a:ext uri="{9D8B030D-6E8A-4147-A177-3AD203B41FA5}">
                      <a16:colId xmlns:a16="http://schemas.microsoft.com/office/drawing/2014/main" val="20004"/>
                    </a:ext>
                  </a:extLst>
                </a:gridCol>
                <a:gridCol w="1025695">
                  <a:extLst>
                    <a:ext uri="{9D8B030D-6E8A-4147-A177-3AD203B41FA5}">
                      <a16:colId xmlns:a16="http://schemas.microsoft.com/office/drawing/2014/main" val="20005"/>
                    </a:ext>
                  </a:extLst>
                </a:gridCol>
              </a:tblGrid>
              <a:tr h="156195">
                <a:tc rowSpan="2">
                  <a:txBody>
                    <a:bodyPr/>
                    <a:lstStyle/>
                    <a:p>
                      <a:pPr algn="ctr">
                        <a:lnSpc>
                          <a:spcPct val="115000"/>
                        </a:lnSpc>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Programmes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gridSpan="5">
                  <a:txBody>
                    <a:bodyPr/>
                    <a:lstStyle/>
                    <a:p>
                      <a:pPr algn="ctr">
                        <a:lnSpc>
                          <a:spcPct val="115000"/>
                        </a:lnSpc>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2020/21 Quarterly Performance per Programme (Percentages)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312389">
                <a:tc vMerge="1">
                  <a:txBody>
                    <a:bodyPr/>
                    <a:lstStyle/>
                    <a:p>
                      <a:endParaRPr lang="en-ZA"/>
                    </a:p>
                  </a:txBody>
                  <a:tcPr/>
                </a:tc>
                <a:tc>
                  <a:txBody>
                    <a:bodyPr/>
                    <a:lstStyle/>
                    <a:p>
                      <a:pPr algn="ctr">
                        <a:lnSpc>
                          <a:spcPct val="115000"/>
                        </a:lnSpc>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Quarter 1 Achieved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15000"/>
                        </a:lnSpc>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Quarter 2 Achieved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15000"/>
                        </a:lnSpc>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Quarter 3 Achieved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15000"/>
                        </a:lnSpc>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Quarter 4 Achieved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15000"/>
                        </a:lnSpc>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Achieved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10001"/>
                  </a:ext>
                </a:extLst>
              </a:tr>
              <a:tr h="312389">
                <a:tc>
                  <a:txBody>
                    <a:bodyPr/>
                    <a:lstStyle/>
                    <a:p>
                      <a:pP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Programme 1:</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Administration</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83</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43</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29</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24779">
                <a:tc>
                  <a:txBody>
                    <a:bodyPr/>
                    <a:lstStyle/>
                    <a:p>
                      <a:pP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Programme 2:</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Integrated Human Settlements Planning and Planning Programme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71</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55</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69</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58</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29708">
                <a:tc>
                  <a:txBody>
                    <a:bodyPr/>
                    <a:lstStyle/>
                    <a:p>
                      <a:pP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Programme 3:</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Informal Settlements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19984">
                <a:tc>
                  <a:txBody>
                    <a:bodyPr/>
                    <a:lstStyle/>
                    <a:p>
                      <a:pP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Programme 4:</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Rental and Social Housing Programme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43</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71</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03286">
                <a:tc>
                  <a:txBody>
                    <a:bodyPr/>
                    <a:lstStyle/>
                    <a:p>
                      <a:pP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Programme 5:</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Affordable Housing Programme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83</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83</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91719">
                <a:tc>
                  <a:txBody>
                    <a:bodyPr/>
                    <a:lstStyle/>
                    <a:p>
                      <a:pPr>
                        <a:lnSpc>
                          <a:spcPct val="115000"/>
                        </a:lnSpc>
                        <a:spcAft>
                          <a:spcPts val="0"/>
                        </a:spcAft>
                      </a:pPr>
                      <a:r>
                        <a:rPr lang="en-ZA" sz="12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54</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62</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68</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55</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2" name="Slide Number Placeholder 1"/>
          <p:cNvSpPr>
            <a:spLocks noGrp="1"/>
          </p:cNvSpPr>
          <p:nvPr>
            <p:ph type="sldNum" sz="quarter" idx="12"/>
          </p:nvPr>
        </p:nvSpPr>
        <p:spPr/>
        <p:txBody>
          <a:bodyPr/>
          <a:lstStyle/>
          <a:p>
            <a:pPr>
              <a:defRPr/>
            </a:pPr>
            <a:fld id="{17612693-689F-42AA-8F76-7F9C9A9F1456}" type="slidenum">
              <a:rPr lang="en-US" smtClean="0"/>
              <a:pPr>
                <a:defRPr/>
              </a:pPr>
              <a:t>12</a:t>
            </a:fld>
            <a:endParaRPr lang="en-US" dirty="0"/>
          </a:p>
        </p:txBody>
      </p:sp>
    </p:spTree>
    <p:extLst>
      <p:ext uri="{BB962C8B-B14F-4D97-AF65-F5344CB8AC3E}">
        <p14:creationId xmlns:p14="http://schemas.microsoft.com/office/powerpoint/2010/main" val="1363367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5496" y="1"/>
            <a:ext cx="9108504" cy="715066"/>
          </a:xfrm>
          <a:solidFill>
            <a:srgbClr val="00592B"/>
          </a:solidFill>
        </p:spPr>
        <p:txBody>
          <a:bodyPr/>
          <a:lstStyle/>
          <a:p>
            <a:pPr eaLnBrk="1" hangingPunct="1"/>
            <a:r>
              <a:rPr lang="en-ZA" sz="2400" b="1" dirty="0" smtClean="0">
                <a:solidFill>
                  <a:schemeClr val="bg1"/>
                </a:solidFill>
                <a:latin typeface="Arial" panose="020B0604020202020204" pitchFamily="34" charset="0"/>
                <a:ea typeface="ＭＳ Ｐゴシック" pitchFamily="34" charset="-128"/>
                <a:cs typeface="Arial" panose="020B0604020202020204" pitchFamily="34" charset="0"/>
              </a:rPr>
              <a:t>ADMINISTRATION</a:t>
            </a:r>
            <a:endParaRPr lang="en-US" sz="2400" dirty="0">
              <a:solidFill>
                <a:schemeClr val="bg1"/>
              </a:solidFill>
              <a:latin typeface="Arial" pitchFamily="34" charset="0"/>
              <a:ea typeface="ＭＳ Ｐゴシック" pitchFamily="34" charset="-128"/>
              <a:cs typeface="Arial" pitchFamily="34" charset="0"/>
            </a:endParaRPr>
          </a:p>
        </p:txBody>
      </p:sp>
      <p:sp>
        <p:nvSpPr>
          <p:cNvPr id="5126"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Arial" pitchFamily="34" charset="0"/>
                <a:ea typeface="ＭＳ Ｐゴシック" pitchFamily="34" charset="-128"/>
              </a:defRPr>
            </a:lvl1pPr>
            <a:lvl2pPr marL="557213" indent="-214313" eaLnBrk="0" hangingPunct="0">
              <a:defRPr sz="1800">
                <a:solidFill>
                  <a:schemeClr val="tx1"/>
                </a:solidFill>
                <a:latin typeface="Arial" pitchFamily="34" charset="0"/>
                <a:ea typeface="ＭＳ Ｐゴシック" pitchFamily="34" charset="-128"/>
              </a:defRPr>
            </a:lvl2pPr>
            <a:lvl3pPr marL="857250" indent="-171450" eaLnBrk="0" hangingPunct="0">
              <a:defRPr sz="1800">
                <a:solidFill>
                  <a:schemeClr val="tx1"/>
                </a:solidFill>
                <a:latin typeface="Arial" pitchFamily="34" charset="0"/>
                <a:ea typeface="ＭＳ Ｐゴシック" pitchFamily="34" charset="-128"/>
              </a:defRPr>
            </a:lvl3pPr>
            <a:lvl4pPr marL="1200150" indent="-171450" eaLnBrk="0" hangingPunct="0">
              <a:defRPr sz="1800">
                <a:solidFill>
                  <a:schemeClr val="tx1"/>
                </a:solidFill>
                <a:latin typeface="Arial" pitchFamily="34" charset="0"/>
                <a:ea typeface="ＭＳ Ｐゴシック" pitchFamily="34" charset="-128"/>
              </a:defRPr>
            </a:lvl4pPr>
            <a:lvl5pPr marL="1543050" indent="-171450" eaLnBrk="0" hangingPunct="0">
              <a:defRPr sz="1800">
                <a:solidFill>
                  <a:schemeClr val="tx1"/>
                </a:solidFill>
                <a:latin typeface="Arial" pitchFamily="34" charset="0"/>
                <a:ea typeface="ＭＳ Ｐゴシック" pitchFamily="34" charset="-128"/>
              </a:defRPr>
            </a:lvl5pPr>
            <a:lvl6pPr marL="18859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6pPr>
            <a:lvl7pPr marL="22288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7pPr>
            <a:lvl8pPr marL="25717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8pPr>
            <a:lvl9pPr marL="29146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9pPr>
          </a:lstStyle>
          <a:p>
            <a:pPr eaLnBrk="1" hangingPunct="1">
              <a:defRPr/>
            </a:pPr>
            <a:fld id="{0639B894-C960-433A-BF24-1DDCA8BAAFC9}" type="slidenum">
              <a:rPr lang="en-ZA" sz="600">
                <a:solidFill>
                  <a:srgbClr val="898989"/>
                </a:solidFill>
              </a:rPr>
              <a:pPr eaLnBrk="1" hangingPunct="1">
                <a:defRPr/>
              </a:pPr>
              <a:t>13</a:t>
            </a:fld>
            <a:endParaRPr lang="en-ZA" sz="600" dirty="0">
              <a:solidFill>
                <a:srgbClr val="898989"/>
              </a:solidFill>
            </a:endParaRPr>
          </a:p>
        </p:txBody>
      </p:sp>
      <p:sp>
        <p:nvSpPr>
          <p:cNvPr id="5" name="Rectangle 4"/>
          <p:cNvSpPr/>
          <p:nvPr/>
        </p:nvSpPr>
        <p:spPr>
          <a:xfrm>
            <a:off x="244444" y="764704"/>
            <a:ext cx="8792052" cy="5047536"/>
          </a:xfrm>
          <a:prstGeom prst="rect">
            <a:avLst/>
          </a:prstGeom>
        </p:spPr>
        <p:txBody>
          <a:bodyPr wrap="square">
            <a:spAutoFit/>
          </a:bodyPr>
          <a:lstStyle/>
          <a:p>
            <a:pPr algn="just" defTabSz="342900">
              <a:defRPr/>
            </a:pPr>
            <a:r>
              <a:rPr lang="en-US" sz="1400" b="1" dirty="0">
                <a:solidFill>
                  <a:prstClr val="black"/>
                </a:solidFill>
              </a:rPr>
              <a:t>Target: </a:t>
            </a:r>
            <a:r>
              <a:rPr lang="en-US" sz="1400" dirty="0">
                <a:solidFill>
                  <a:prstClr val="black"/>
                </a:solidFill>
              </a:rPr>
              <a:t>Unqualified audit opinion </a:t>
            </a:r>
            <a:r>
              <a:rPr lang="en-US" sz="1400" dirty="0" smtClean="0">
                <a:solidFill>
                  <a:prstClr val="black"/>
                </a:solidFill>
              </a:rPr>
              <a:t>with </a:t>
            </a:r>
            <a:r>
              <a:rPr lang="en-US" sz="1400" dirty="0">
                <a:solidFill>
                  <a:prstClr val="black"/>
                </a:solidFill>
              </a:rPr>
              <a:t>no matters of </a:t>
            </a:r>
            <a:r>
              <a:rPr lang="en-US" sz="1400" dirty="0" smtClean="0">
                <a:solidFill>
                  <a:prstClr val="black"/>
                </a:solidFill>
              </a:rPr>
              <a:t>emphasis</a:t>
            </a:r>
            <a:endParaRPr lang="en-US" sz="1400" dirty="0">
              <a:solidFill>
                <a:prstClr val="black"/>
              </a:solidFill>
            </a:endParaRPr>
          </a:p>
          <a:p>
            <a:pPr algn="just" defTabSz="342900">
              <a:defRPr/>
            </a:pPr>
            <a:r>
              <a:rPr lang="en-US" sz="1400" b="1" dirty="0">
                <a:solidFill>
                  <a:prstClr val="black"/>
                </a:solidFill>
              </a:rPr>
              <a:t>Performance</a:t>
            </a:r>
            <a:r>
              <a:rPr lang="en-US" sz="1400" dirty="0">
                <a:solidFill>
                  <a:prstClr val="black"/>
                </a:solidFill>
              </a:rPr>
              <a:t>: Unqualified audit opinion  with no matters of emphasis on financial statements and material findings on performance information, Programme 3</a:t>
            </a:r>
          </a:p>
          <a:p>
            <a:pPr marL="214313" indent="-214313" algn="just" defTabSz="342900">
              <a:buFont typeface="Wingdings" panose="05000000000000000000" pitchFamily="2" charset="2"/>
              <a:buChar char="§"/>
              <a:defRPr/>
            </a:pPr>
            <a:r>
              <a:rPr lang="en-US" sz="1400" dirty="0">
                <a:solidFill>
                  <a:prstClr val="black"/>
                </a:solidFill>
              </a:rPr>
              <a:t>Auditor General raised material findings on the usefulness of the indicators</a:t>
            </a:r>
          </a:p>
          <a:p>
            <a:pPr marL="214313" indent="-214313" algn="just" defTabSz="342900">
              <a:buFont typeface="Wingdings" panose="05000000000000000000" pitchFamily="2" charset="2"/>
              <a:buChar char="§"/>
              <a:defRPr/>
            </a:pPr>
            <a:endParaRPr lang="en-US" sz="1400" dirty="0">
              <a:solidFill>
                <a:prstClr val="black"/>
              </a:solidFill>
            </a:endParaRPr>
          </a:p>
          <a:p>
            <a:pPr algn="just" defTabSz="342900">
              <a:defRPr/>
            </a:pPr>
            <a:r>
              <a:rPr lang="en-US" sz="1400" b="1" dirty="0">
                <a:solidFill>
                  <a:prstClr val="black"/>
                </a:solidFill>
              </a:rPr>
              <a:t>Target :</a:t>
            </a:r>
            <a:r>
              <a:rPr lang="en-US" sz="1400" dirty="0">
                <a:solidFill>
                  <a:prstClr val="black"/>
                </a:solidFill>
                <a:ea typeface="Calibri" panose="020F0502020204030204" pitchFamily="34" charset="0"/>
              </a:rPr>
              <a:t>100 % compliance with statutory tabling and </a:t>
            </a:r>
            <a:r>
              <a:rPr lang="en-US" sz="1400" dirty="0" smtClean="0">
                <a:solidFill>
                  <a:prstClr val="black"/>
                </a:solidFill>
                <a:ea typeface="Calibri" panose="020F0502020204030204" pitchFamily="34" charset="0"/>
              </a:rPr>
              <a:t>prescripts</a:t>
            </a:r>
            <a:endParaRPr lang="en-US" sz="1400" dirty="0">
              <a:solidFill>
                <a:prstClr val="black"/>
              </a:solidFill>
              <a:ea typeface="Calibri" panose="020F0502020204030204" pitchFamily="34" charset="0"/>
            </a:endParaRPr>
          </a:p>
          <a:p>
            <a:pPr algn="just" defTabSz="342900">
              <a:defRPr/>
            </a:pPr>
            <a:r>
              <a:rPr lang="en-US" sz="1400" b="1" dirty="0">
                <a:solidFill>
                  <a:prstClr val="black"/>
                </a:solidFill>
              </a:rPr>
              <a:t>Performance: </a:t>
            </a:r>
            <a:r>
              <a:rPr lang="en-US" sz="1400" dirty="0">
                <a:solidFill>
                  <a:prstClr val="black"/>
                </a:solidFill>
              </a:rPr>
              <a:t>81 % compliance with statutory tabling and prescripts</a:t>
            </a:r>
          </a:p>
          <a:p>
            <a:pPr algn="just" defTabSz="342900">
              <a:defRPr/>
            </a:pPr>
            <a:endParaRPr lang="en-US" sz="1400" dirty="0">
              <a:solidFill>
                <a:prstClr val="black"/>
              </a:solidFill>
            </a:endParaRPr>
          </a:p>
          <a:p>
            <a:pPr algn="just" defTabSz="342900">
              <a:defRPr/>
            </a:pPr>
            <a:r>
              <a:rPr lang="en-US" sz="1400" dirty="0">
                <a:solidFill>
                  <a:prstClr val="black"/>
                </a:solidFill>
              </a:rPr>
              <a:t>The following areas of focus were complied with: </a:t>
            </a:r>
          </a:p>
          <a:p>
            <a:pPr marL="214313" indent="-214313" algn="just" defTabSz="342900">
              <a:buFont typeface="Wingdings" panose="05000000000000000000" pitchFamily="2" charset="2"/>
              <a:buChar char="§"/>
              <a:defRPr/>
            </a:pPr>
            <a:r>
              <a:rPr lang="en-US" sz="1400" dirty="0">
                <a:solidFill>
                  <a:prstClr val="black"/>
                </a:solidFill>
              </a:rPr>
              <a:t>Administrative support</a:t>
            </a:r>
          </a:p>
          <a:p>
            <a:pPr marL="214313" indent="-214313" algn="just" defTabSz="342900">
              <a:buFont typeface="Wingdings" panose="05000000000000000000" pitchFamily="2" charset="2"/>
              <a:buChar char="§"/>
              <a:defRPr/>
            </a:pPr>
            <a:r>
              <a:rPr lang="en-US" sz="1400" dirty="0">
                <a:solidFill>
                  <a:prstClr val="black"/>
                </a:solidFill>
              </a:rPr>
              <a:t>APP and Strategic plans</a:t>
            </a:r>
          </a:p>
          <a:p>
            <a:pPr marL="214313" indent="-214313" algn="just" defTabSz="342900">
              <a:buFont typeface="Wingdings" panose="05000000000000000000" pitchFamily="2" charset="2"/>
              <a:buChar char="§"/>
              <a:defRPr/>
            </a:pPr>
            <a:r>
              <a:rPr lang="en-US" sz="1400" dirty="0">
                <a:solidFill>
                  <a:prstClr val="black"/>
                </a:solidFill>
              </a:rPr>
              <a:t>Quarterly and Annual Performance Reports</a:t>
            </a:r>
          </a:p>
          <a:p>
            <a:pPr marL="214313" indent="-214313" algn="just" defTabSz="342900">
              <a:buFont typeface="Wingdings" panose="05000000000000000000" pitchFamily="2" charset="2"/>
              <a:buChar char="§"/>
              <a:defRPr/>
            </a:pPr>
            <a:r>
              <a:rPr lang="en-US" sz="1400" dirty="0">
                <a:solidFill>
                  <a:prstClr val="black"/>
                </a:solidFill>
              </a:rPr>
              <a:t>Interim and Annual Financial Statements</a:t>
            </a:r>
          </a:p>
          <a:p>
            <a:pPr marL="214313" indent="-214313" algn="just" defTabSz="342900">
              <a:buFont typeface="Wingdings" panose="05000000000000000000" pitchFamily="2" charset="2"/>
              <a:buChar char="§"/>
              <a:defRPr/>
            </a:pPr>
            <a:r>
              <a:rPr lang="en-US" sz="1400" dirty="0">
                <a:solidFill>
                  <a:prstClr val="black"/>
                </a:solidFill>
              </a:rPr>
              <a:t>Mid Term Expenditure Framework </a:t>
            </a:r>
          </a:p>
          <a:p>
            <a:pPr marL="214313" indent="-214313" algn="just" defTabSz="342900">
              <a:buFont typeface="Wingdings" panose="05000000000000000000" pitchFamily="2" charset="2"/>
              <a:buChar char="§"/>
              <a:defRPr/>
            </a:pPr>
            <a:r>
              <a:rPr lang="en-US" sz="1400" dirty="0">
                <a:solidFill>
                  <a:prstClr val="black"/>
                </a:solidFill>
              </a:rPr>
              <a:t>Estimate of National Expenditure (ENE)</a:t>
            </a:r>
          </a:p>
          <a:p>
            <a:pPr marL="214313" indent="-214313" algn="just" defTabSz="342900">
              <a:buFont typeface="Wingdings" panose="05000000000000000000" pitchFamily="2" charset="2"/>
              <a:buChar char="§"/>
              <a:defRPr/>
            </a:pPr>
            <a:r>
              <a:rPr lang="en-US" sz="1400" dirty="0">
                <a:solidFill>
                  <a:prstClr val="black"/>
                </a:solidFill>
              </a:rPr>
              <a:t>Monthly early warning system reports  </a:t>
            </a:r>
          </a:p>
          <a:p>
            <a:pPr marL="214313" indent="-214313" algn="just" defTabSz="342900">
              <a:buFont typeface="Wingdings" panose="05000000000000000000" pitchFamily="2" charset="2"/>
              <a:buChar char="§"/>
              <a:defRPr/>
            </a:pPr>
            <a:r>
              <a:rPr lang="en-US" sz="1400" dirty="0">
                <a:solidFill>
                  <a:prstClr val="black"/>
                </a:solidFill>
              </a:rPr>
              <a:t>Departmental Procurement Plan </a:t>
            </a:r>
          </a:p>
          <a:p>
            <a:pPr marL="214313" indent="-214313" algn="just" defTabSz="342900">
              <a:buFont typeface="Wingdings" panose="05000000000000000000" pitchFamily="2" charset="2"/>
              <a:buChar char="§"/>
              <a:defRPr/>
            </a:pPr>
            <a:r>
              <a:rPr lang="en-US" sz="1400" dirty="0">
                <a:solidFill>
                  <a:prstClr val="black"/>
                </a:solidFill>
              </a:rPr>
              <a:t>Qualitative Assessment</a:t>
            </a:r>
          </a:p>
          <a:p>
            <a:pPr marL="214313" indent="-214313" algn="just" defTabSz="342900">
              <a:buFont typeface="Wingdings" panose="05000000000000000000" pitchFamily="2" charset="2"/>
              <a:buChar char="§"/>
              <a:defRPr/>
            </a:pPr>
            <a:endParaRPr lang="en-US" sz="1400" dirty="0">
              <a:solidFill>
                <a:prstClr val="black"/>
              </a:solidFill>
            </a:endParaRPr>
          </a:p>
          <a:p>
            <a:pPr algn="just" defTabSz="342900">
              <a:defRPr/>
            </a:pPr>
            <a:r>
              <a:rPr lang="en-US" sz="1400" dirty="0">
                <a:solidFill>
                  <a:prstClr val="black"/>
                </a:solidFill>
              </a:rPr>
              <a:t>The following were not achieved</a:t>
            </a:r>
          </a:p>
          <a:p>
            <a:pPr marL="214313" indent="-214313" defTabSz="342900">
              <a:buFont typeface="Wingdings" panose="05000000000000000000" pitchFamily="2" charset="2"/>
              <a:buChar char="§"/>
            </a:pPr>
            <a:r>
              <a:rPr lang="en-US" sz="1400" dirty="0">
                <a:solidFill>
                  <a:prstClr val="black"/>
                </a:solidFill>
              </a:rPr>
              <a:t>Late responses on Parliamentary questions from Provinces and Municipalities.  </a:t>
            </a:r>
          </a:p>
          <a:p>
            <a:pPr marL="214313" indent="-214313" defTabSz="342900">
              <a:buFont typeface="Wingdings" panose="05000000000000000000" pitchFamily="2" charset="2"/>
              <a:buChar char="§"/>
            </a:pPr>
            <a:r>
              <a:rPr lang="en-ZA" sz="1400" dirty="0">
                <a:solidFill>
                  <a:prstClr val="black"/>
                </a:solidFill>
              </a:rPr>
              <a:t>Total of 94 out of 5 263 </a:t>
            </a:r>
            <a:r>
              <a:rPr lang="en-US" sz="1400" dirty="0">
                <a:solidFill>
                  <a:prstClr val="black"/>
                </a:solidFill>
              </a:rPr>
              <a:t>Invoices were not processed on time due to COVID-19 as officials were self-isolated. </a:t>
            </a:r>
          </a:p>
        </p:txBody>
      </p:sp>
    </p:spTree>
    <p:extLst>
      <p:ext uri="{BB962C8B-B14F-4D97-AF65-F5344CB8AC3E}">
        <p14:creationId xmlns:p14="http://schemas.microsoft.com/office/powerpoint/2010/main" val="1734705039"/>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5496" y="44624"/>
            <a:ext cx="9073008" cy="610934"/>
          </a:xfrm>
          <a:solidFill>
            <a:srgbClr val="00592B"/>
          </a:solidFill>
        </p:spPr>
        <p:txBody>
          <a:bodyPr/>
          <a:lstStyle/>
          <a:p>
            <a:pPr eaLnBrk="1" hangingPunct="1"/>
            <a:r>
              <a:rPr lang="en-ZA" sz="2400" b="1" dirty="0">
                <a:solidFill>
                  <a:schemeClr val="bg1"/>
                </a:solidFill>
                <a:latin typeface="Arial" panose="020B0604020202020204" pitchFamily="34" charset="0"/>
                <a:ea typeface="ＭＳ Ｐゴシック" pitchFamily="34" charset="-128"/>
                <a:cs typeface="Arial" panose="020B0604020202020204" pitchFamily="34" charset="0"/>
              </a:rPr>
              <a:t>ADMINISTRATION</a:t>
            </a:r>
            <a:endParaRPr lang="en-US" sz="2400" dirty="0">
              <a:solidFill>
                <a:schemeClr val="bg1"/>
              </a:solidFill>
              <a:latin typeface="Arial" pitchFamily="34" charset="0"/>
              <a:ea typeface="ＭＳ Ｐゴシック" pitchFamily="34" charset="-128"/>
              <a:cs typeface="Arial" pitchFamily="34" charset="0"/>
            </a:endParaRPr>
          </a:p>
        </p:txBody>
      </p:sp>
      <p:sp>
        <p:nvSpPr>
          <p:cNvPr id="5126"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Arial" pitchFamily="34" charset="0"/>
                <a:ea typeface="ＭＳ Ｐゴシック" pitchFamily="34" charset="-128"/>
              </a:defRPr>
            </a:lvl1pPr>
            <a:lvl2pPr marL="557213" indent="-214313" eaLnBrk="0" hangingPunct="0">
              <a:defRPr sz="1800">
                <a:solidFill>
                  <a:schemeClr val="tx1"/>
                </a:solidFill>
                <a:latin typeface="Arial" pitchFamily="34" charset="0"/>
                <a:ea typeface="ＭＳ Ｐゴシック" pitchFamily="34" charset="-128"/>
              </a:defRPr>
            </a:lvl2pPr>
            <a:lvl3pPr marL="857250" indent="-171450" eaLnBrk="0" hangingPunct="0">
              <a:defRPr sz="1800">
                <a:solidFill>
                  <a:schemeClr val="tx1"/>
                </a:solidFill>
                <a:latin typeface="Arial" pitchFamily="34" charset="0"/>
                <a:ea typeface="ＭＳ Ｐゴシック" pitchFamily="34" charset="-128"/>
              </a:defRPr>
            </a:lvl3pPr>
            <a:lvl4pPr marL="1200150" indent="-171450" eaLnBrk="0" hangingPunct="0">
              <a:defRPr sz="1800">
                <a:solidFill>
                  <a:schemeClr val="tx1"/>
                </a:solidFill>
                <a:latin typeface="Arial" pitchFamily="34" charset="0"/>
                <a:ea typeface="ＭＳ Ｐゴシック" pitchFamily="34" charset="-128"/>
              </a:defRPr>
            </a:lvl4pPr>
            <a:lvl5pPr marL="1543050" indent="-171450" eaLnBrk="0" hangingPunct="0">
              <a:defRPr sz="1800">
                <a:solidFill>
                  <a:schemeClr val="tx1"/>
                </a:solidFill>
                <a:latin typeface="Arial" pitchFamily="34" charset="0"/>
                <a:ea typeface="ＭＳ Ｐゴシック" pitchFamily="34" charset="-128"/>
              </a:defRPr>
            </a:lvl5pPr>
            <a:lvl6pPr marL="18859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6pPr>
            <a:lvl7pPr marL="22288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7pPr>
            <a:lvl8pPr marL="25717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8pPr>
            <a:lvl9pPr marL="29146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9pPr>
          </a:lstStyle>
          <a:p>
            <a:pPr eaLnBrk="1" hangingPunct="1">
              <a:defRPr/>
            </a:pPr>
            <a:fld id="{0639B894-C960-433A-BF24-1DDCA8BAAFC9}" type="slidenum">
              <a:rPr lang="en-ZA" sz="600">
                <a:solidFill>
                  <a:srgbClr val="898989"/>
                </a:solidFill>
              </a:rPr>
              <a:pPr eaLnBrk="1" hangingPunct="1">
                <a:defRPr/>
              </a:pPr>
              <a:t>14</a:t>
            </a:fld>
            <a:endParaRPr lang="en-ZA" sz="600" dirty="0">
              <a:solidFill>
                <a:srgbClr val="898989"/>
              </a:solidFill>
            </a:endParaRPr>
          </a:p>
        </p:txBody>
      </p:sp>
      <p:sp>
        <p:nvSpPr>
          <p:cNvPr id="5" name="Rectangle 4"/>
          <p:cNvSpPr/>
          <p:nvPr/>
        </p:nvSpPr>
        <p:spPr>
          <a:xfrm>
            <a:off x="107504" y="664081"/>
            <a:ext cx="8928991" cy="5847755"/>
          </a:xfrm>
          <a:prstGeom prst="rect">
            <a:avLst/>
          </a:prstGeom>
        </p:spPr>
        <p:txBody>
          <a:bodyPr wrap="square">
            <a:spAutoFit/>
          </a:bodyPr>
          <a:lstStyle/>
          <a:p>
            <a:pPr algn="just" defTabSz="342900">
              <a:defRPr/>
            </a:pPr>
            <a:r>
              <a:rPr lang="en-US" sz="1400" b="1" dirty="0">
                <a:solidFill>
                  <a:prstClr val="black"/>
                </a:solidFill>
              </a:rPr>
              <a:t>Target: </a:t>
            </a:r>
            <a:r>
              <a:rPr lang="en-US" sz="1400" dirty="0">
                <a:solidFill>
                  <a:prstClr val="black"/>
                </a:solidFill>
              </a:rPr>
              <a:t>100% implementation of the approved internal audit </a:t>
            </a:r>
            <a:r>
              <a:rPr lang="en-US" sz="1400" dirty="0" smtClean="0">
                <a:solidFill>
                  <a:prstClr val="black"/>
                </a:solidFill>
              </a:rPr>
              <a:t>plan</a:t>
            </a:r>
            <a:endParaRPr lang="en-US" sz="1400" dirty="0">
              <a:solidFill>
                <a:prstClr val="black"/>
              </a:solidFill>
            </a:endParaRPr>
          </a:p>
          <a:p>
            <a:pPr algn="just" defTabSz="342900">
              <a:defRPr/>
            </a:pPr>
            <a:r>
              <a:rPr lang="en-US" sz="1400" b="1" dirty="0">
                <a:solidFill>
                  <a:prstClr val="black"/>
                </a:solidFill>
              </a:rPr>
              <a:t>Performance</a:t>
            </a:r>
            <a:r>
              <a:rPr lang="en-US" sz="1400" dirty="0">
                <a:solidFill>
                  <a:prstClr val="black"/>
                </a:solidFill>
              </a:rPr>
              <a:t>: 91% implementation of the approved internal audit </a:t>
            </a:r>
            <a:r>
              <a:rPr lang="en-US" sz="1400" dirty="0" smtClean="0">
                <a:solidFill>
                  <a:prstClr val="black"/>
                </a:solidFill>
              </a:rPr>
              <a:t>plan</a:t>
            </a:r>
          </a:p>
          <a:p>
            <a:pPr algn="just" defTabSz="342900">
              <a:defRPr/>
            </a:pPr>
            <a:endParaRPr lang="en-US" sz="1400" dirty="0">
              <a:solidFill>
                <a:prstClr val="black"/>
              </a:solidFill>
            </a:endParaRPr>
          </a:p>
          <a:p>
            <a:pPr marL="214313" indent="-214313" algn="just" defTabSz="342900">
              <a:buFont typeface="Wingdings" panose="05000000000000000000" pitchFamily="2" charset="2"/>
              <a:buChar char="§"/>
              <a:defRPr/>
            </a:pPr>
            <a:r>
              <a:rPr lang="en-US" sz="1400" dirty="0">
                <a:solidFill>
                  <a:prstClr val="black"/>
                </a:solidFill>
              </a:rPr>
              <a:t>Thirty (30) out of 33 audits were completed as per the Internal Audit Plan which translates to 91 % other 3 audits are still in progress. Delay in verification of status of the Temporary Residential Units (TRUs) due to </a:t>
            </a:r>
          </a:p>
          <a:p>
            <a:pPr algn="just" defTabSz="342900">
              <a:defRPr/>
            </a:pPr>
            <a:r>
              <a:rPr lang="en-US" sz="1400" dirty="0">
                <a:solidFill>
                  <a:prstClr val="black"/>
                </a:solidFill>
              </a:rPr>
              <a:t>      inconsistent status reports for TRU projects </a:t>
            </a:r>
          </a:p>
          <a:p>
            <a:pPr algn="just" defTabSz="342900">
              <a:defRPr/>
            </a:pPr>
            <a:endParaRPr lang="en-US" sz="1400" dirty="0">
              <a:solidFill>
                <a:prstClr val="black"/>
              </a:solidFill>
            </a:endParaRPr>
          </a:p>
          <a:p>
            <a:pPr algn="just" defTabSz="342900">
              <a:defRPr/>
            </a:pPr>
            <a:r>
              <a:rPr lang="en-US" sz="1400" b="1" dirty="0">
                <a:solidFill>
                  <a:prstClr val="black"/>
                </a:solidFill>
              </a:rPr>
              <a:t>Target :</a:t>
            </a:r>
            <a:r>
              <a:rPr lang="en-US" sz="1400" dirty="0">
                <a:solidFill>
                  <a:prstClr val="black"/>
                </a:solidFill>
                <a:ea typeface="Calibri" panose="020F0502020204030204" pitchFamily="34" charset="0"/>
              </a:rPr>
              <a:t>100% of the approved anti-fraud and corruption implementation plan </a:t>
            </a:r>
            <a:r>
              <a:rPr lang="en-US" sz="1400" dirty="0" smtClean="0">
                <a:solidFill>
                  <a:prstClr val="black"/>
                </a:solidFill>
                <a:ea typeface="Calibri" panose="020F0502020204030204" pitchFamily="34" charset="0"/>
              </a:rPr>
              <a:t>implemented</a:t>
            </a:r>
            <a:endParaRPr lang="en-US" sz="1400" b="1" dirty="0" smtClean="0">
              <a:solidFill>
                <a:prstClr val="black"/>
              </a:solidFill>
            </a:endParaRPr>
          </a:p>
          <a:p>
            <a:pPr algn="just" defTabSz="342900">
              <a:defRPr/>
            </a:pPr>
            <a:r>
              <a:rPr lang="en-US" sz="1400" b="1" dirty="0" smtClean="0">
                <a:solidFill>
                  <a:prstClr val="black"/>
                </a:solidFill>
              </a:rPr>
              <a:t>Performance</a:t>
            </a:r>
            <a:r>
              <a:rPr lang="en-US" sz="1400" b="1" dirty="0">
                <a:solidFill>
                  <a:prstClr val="black"/>
                </a:solidFill>
              </a:rPr>
              <a:t>: </a:t>
            </a:r>
            <a:r>
              <a:rPr lang="en-US" sz="1400" dirty="0">
                <a:solidFill>
                  <a:prstClr val="black"/>
                </a:solidFill>
              </a:rPr>
              <a:t>89% of the approved anti-fraud and corruption implementation plan implemented</a:t>
            </a:r>
          </a:p>
          <a:p>
            <a:pPr marL="214313" indent="-214313" algn="just" defTabSz="342900">
              <a:buFont typeface="Wingdings" panose="05000000000000000000" pitchFamily="2" charset="2"/>
              <a:buChar char="§"/>
              <a:defRPr/>
            </a:pPr>
            <a:r>
              <a:rPr lang="en-US" sz="1400" dirty="0">
                <a:solidFill>
                  <a:prstClr val="black"/>
                </a:solidFill>
              </a:rPr>
              <a:t>Preliminary investigation could not be conducted due to capacity constraint</a:t>
            </a:r>
          </a:p>
          <a:p>
            <a:pPr marL="214313" indent="-214313" algn="just" defTabSz="342900">
              <a:buFont typeface="Wingdings" panose="05000000000000000000" pitchFamily="2" charset="2"/>
              <a:buChar char="§"/>
              <a:defRPr/>
            </a:pPr>
            <a:r>
              <a:rPr lang="en-US" sz="1400" dirty="0">
                <a:solidFill>
                  <a:prstClr val="black"/>
                </a:solidFill>
              </a:rPr>
              <a:t>Anti-Fraud and Corruption Strategy was reviewed, but the same has not yet been presented for approval, because the DPSA has not yet concluded its sector wide Anti-Fraud and Corruption Strategy. The DHS strategy must be aligned to the one of the DPSA before it is approved.</a:t>
            </a:r>
          </a:p>
          <a:p>
            <a:pPr algn="just" defTabSz="342900">
              <a:defRPr/>
            </a:pPr>
            <a:endParaRPr lang="en-US" sz="1400" dirty="0">
              <a:solidFill>
                <a:prstClr val="black"/>
              </a:solidFill>
            </a:endParaRPr>
          </a:p>
          <a:p>
            <a:pPr algn="just" defTabSz="342900">
              <a:defRPr/>
            </a:pPr>
            <a:r>
              <a:rPr lang="en-US" sz="1400" b="1" dirty="0">
                <a:solidFill>
                  <a:prstClr val="black"/>
                </a:solidFill>
              </a:rPr>
              <a:t>Target: </a:t>
            </a:r>
            <a:r>
              <a:rPr lang="en-US" sz="1400" dirty="0">
                <a:solidFill>
                  <a:prstClr val="black"/>
                </a:solidFill>
              </a:rPr>
              <a:t>100% implementation of the approved risk management plan</a:t>
            </a:r>
          </a:p>
          <a:p>
            <a:pPr algn="just" defTabSz="342900">
              <a:defRPr/>
            </a:pPr>
            <a:endParaRPr lang="en-US" sz="1400" b="1" dirty="0" smtClean="0">
              <a:solidFill>
                <a:prstClr val="black"/>
              </a:solidFill>
            </a:endParaRPr>
          </a:p>
          <a:p>
            <a:pPr algn="just" defTabSz="342900">
              <a:defRPr/>
            </a:pPr>
            <a:r>
              <a:rPr lang="en-US" sz="1400" b="1" dirty="0" smtClean="0">
                <a:solidFill>
                  <a:prstClr val="black"/>
                </a:solidFill>
              </a:rPr>
              <a:t>Performance</a:t>
            </a:r>
            <a:r>
              <a:rPr lang="en-US" sz="1400" dirty="0">
                <a:solidFill>
                  <a:prstClr val="black"/>
                </a:solidFill>
              </a:rPr>
              <a:t>: 100% implementation of the approved risk management plan done</a:t>
            </a:r>
          </a:p>
          <a:p>
            <a:pPr marL="214313" indent="-214313" algn="just" defTabSz="342900">
              <a:buFont typeface="Wingdings" panose="05000000000000000000" pitchFamily="2" charset="2"/>
              <a:buChar char="§"/>
              <a:defRPr/>
            </a:pPr>
            <a:r>
              <a:rPr lang="en-US" sz="1400" dirty="0">
                <a:solidFill>
                  <a:prstClr val="black"/>
                </a:solidFill>
              </a:rPr>
              <a:t>12 out of 12 activities were achieved, which translates to 100%</a:t>
            </a:r>
          </a:p>
          <a:p>
            <a:pPr algn="just" defTabSz="342900">
              <a:defRPr/>
            </a:pPr>
            <a:endParaRPr lang="en-US" sz="1400" dirty="0">
              <a:solidFill>
                <a:prstClr val="black"/>
              </a:solidFill>
            </a:endParaRPr>
          </a:p>
          <a:p>
            <a:pPr algn="just" defTabSz="342900">
              <a:defRPr/>
            </a:pPr>
            <a:r>
              <a:rPr lang="en-US" sz="1400" b="1" dirty="0">
                <a:solidFill>
                  <a:prstClr val="black"/>
                </a:solidFill>
              </a:rPr>
              <a:t>Target :</a:t>
            </a:r>
            <a:r>
              <a:rPr lang="en-US" sz="1400" dirty="0">
                <a:solidFill>
                  <a:prstClr val="black"/>
                </a:solidFill>
                <a:ea typeface="Calibri" panose="020F0502020204030204" pitchFamily="34" charset="0"/>
              </a:rPr>
              <a:t>100% implementation of the HR Implementation Plan</a:t>
            </a:r>
            <a:endParaRPr lang="en-US" sz="1400" b="1" dirty="0">
              <a:solidFill>
                <a:prstClr val="black"/>
              </a:solidFill>
            </a:endParaRPr>
          </a:p>
          <a:p>
            <a:pPr algn="just" defTabSz="342900">
              <a:defRPr/>
            </a:pPr>
            <a:endParaRPr lang="en-US" sz="1400" b="1" dirty="0" smtClean="0">
              <a:solidFill>
                <a:prstClr val="black"/>
              </a:solidFill>
            </a:endParaRPr>
          </a:p>
          <a:p>
            <a:pPr algn="just" defTabSz="342900">
              <a:defRPr/>
            </a:pPr>
            <a:r>
              <a:rPr lang="en-US" sz="1400" b="1" dirty="0" smtClean="0">
                <a:solidFill>
                  <a:prstClr val="black"/>
                </a:solidFill>
              </a:rPr>
              <a:t>Performance</a:t>
            </a:r>
            <a:r>
              <a:rPr lang="en-US" sz="1400" b="1" dirty="0">
                <a:solidFill>
                  <a:prstClr val="black"/>
                </a:solidFill>
              </a:rPr>
              <a:t>: </a:t>
            </a:r>
            <a:r>
              <a:rPr lang="en-US" sz="1400" dirty="0">
                <a:solidFill>
                  <a:prstClr val="black"/>
                </a:solidFill>
              </a:rPr>
              <a:t>54% implementation of the Human Resource Implementation Plan </a:t>
            </a:r>
          </a:p>
          <a:p>
            <a:pPr marL="214313" indent="-214313" algn="just" defTabSz="342900">
              <a:buFont typeface="Wingdings" panose="05000000000000000000" pitchFamily="2" charset="2"/>
              <a:buChar char="§"/>
              <a:defRPr/>
            </a:pPr>
            <a:r>
              <a:rPr lang="en-US" sz="1400" dirty="0">
                <a:solidFill>
                  <a:prstClr val="black"/>
                </a:solidFill>
              </a:rPr>
              <a:t>Total of 47 out of 87 Activities implemented as per the Annual Human Resource Implementation Plan which translates to 54%</a:t>
            </a:r>
          </a:p>
          <a:p>
            <a:pPr marL="214313" indent="-214313" algn="just" defTabSz="342900">
              <a:buFont typeface="Wingdings" panose="05000000000000000000" pitchFamily="2" charset="2"/>
              <a:buChar char="§"/>
              <a:defRPr/>
            </a:pPr>
            <a:endParaRPr lang="en-US" sz="1200" dirty="0">
              <a:solidFill>
                <a:prstClr val="black"/>
              </a:solidFill>
            </a:endParaRPr>
          </a:p>
          <a:p>
            <a:pPr algn="just" defTabSz="342900">
              <a:defRPr/>
            </a:pPr>
            <a:endParaRPr lang="en-US" sz="1200" dirty="0">
              <a:solidFill>
                <a:prstClr val="black"/>
              </a:solidFill>
            </a:endParaRPr>
          </a:p>
        </p:txBody>
      </p:sp>
    </p:spTree>
    <p:extLst>
      <p:ext uri="{BB962C8B-B14F-4D97-AF65-F5344CB8AC3E}">
        <p14:creationId xmlns:p14="http://schemas.microsoft.com/office/powerpoint/2010/main" val="791815002"/>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44625"/>
            <a:ext cx="9036496" cy="657106"/>
          </a:xfrm>
          <a:solidFill>
            <a:srgbClr val="00592B"/>
          </a:solidFill>
        </p:spPr>
        <p:txBody>
          <a:bodyPr/>
          <a:lstStyle/>
          <a:p>
            <a:pPr eaLnBrk="1" hangingPunct="1"/>
            <a:r>
              <a:rPr lang="en-ZA" sz="2400" b="1" dirty="0">
                <a:solidFill>
                  <a:schemeClr val="bg1"/>
                </a:solidFill>
                <a:latin typeface="Arial" panose="020B0604020202020204" pitchFamily="34" charset="0"/>
                <a:ea typeface="ＭＳ Ｐゴシック" pitchFamily="34" charset="-128"/>
                <a:cs typeface="Arial" panose="020B0604020202020204" pitchFamily="34" charset="0"/>
              </a:rPr>
              <a:t>ADMINISTRATION</a:t>
            </a:r>
            <a:endParaRPr lang="en-US" sz="2400" dirty="0">
              <a:solidFill>
                <a:schemeClr val="bg1"/>
              </a:solidFill>
              <a:latin typeface="Arial" pitchFamily="34" charset="0"/>
              <a:ea typeface="ＭＳ Ｐゴシック" pitchFamily="34" charset="-128"/>
              <a:cs typeface="Arial" pitchFamily="34" charset="0"/>
            </a:endParaRPr>
          </a:p>
        </p:txBody>
      </p:sp>
      <p:sp>
        <p:nvSpPr>
          <p:cNvPr id="5126"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Arial" pitchFamily="34" charset="0"/>
                <a:ea typeface="ＭＳ Ｐゴシック" pitchFamily="34" charset="-128"/>
              </a:defRPr>
            </a:lvl1pPr>
            <a:lvl2pPr marL="557213" indent="-214313" eaLnBrk="0" hangingPunct="0">
              <a:defRPr sz="1800">
                <a:solidFill>
                  <a:schemeClr val="tx1"/>
                </a:solidFill>
                <a:latin typeface="Arial" pitchFamily="34" charset="0"/>
                <a:ea typeface="ＭＳ Ｐゴシック" pitchFamily="34" charset="-128"/>
              </a:defRPr>
            </a:lvl2pPr>
            <a:lvl3pPr marL="857250" indent="-171450" eaLnBrk="0" hangingPunct="0">
              <a:defRPr sz="1800">
                <a:solidFill>
                  <a:schemeClr val="tx1"/>
                </a:solidFill>
                <a:latin typeface="Arial" pitchFamily="34" charset="0"/>
                <a:ea typeface="ＭＳ Ｐゴシック" pitchFamily="34" charset="-128"/>
              </a:defRPr>
            </a:lvl3pPr>
            <a:lvl4pPr marL="1200150" indent="-171450" eaLnBrk="0" hangingPunct="0">
              <a:defRPr sz="1800">
                <a:solidFill>
                  <a:schemeClr val="tx1"/>
                </a:solidFill>
                <a:latin typeface="Arial" pitchFamily="34" charset="0"/>
                <a:ea typeface="ＭＳ Ｐゴシック" pitchFamily="34" charset="-128"/>
              </a:defRPr>
            </a:lvl4pPr>
            <a:lvl5pPr marL="1543050" indent="-171450" eaLnBrk="0" hangingPunct="0">
              <a:defRPr sz="1800">
                <a:solidFill>
                  <a:schemeClr val="tx1"/>
                </a:solidFill>
                <a:latin typeface="Arial" pitchFamily="34" charset="0"/>
                <a:ea typeface="ＭＳ Ｐゴシック" pitchFamily="34" charset="-128"/>
              </a:defRPr>
            </a:lvl5pPr>
            <a:lvl6pPr marL="18859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6pPr>
            <a:lvl7pPr marL="22288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7pPr>
            <a:lvl8pPr marL="25717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8pPr>
            <a:lvl9pPr marL="29146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9pPr>
          </a:lstStyle>
          <a:p>
            <a:pPr eaLnBrk="1" hangingPunct="1">
              <a:defRPr/>
            </a:pPr>
            <a:fld id="{0639B894-C960-433A-BF24-1DDCA8BAAFC9}" type="slidenum">
              <a:rPr lang="en-ZA" sz="600">
                <a:solidFill>
                  <a:srgbClr val="898989"/>
                </a:solidFill>
              </a:rPr>
              <a:pPr eaLnBrk="1" hangingPunct="1">
                <a:defRPr/>
              </a:pPr>
              <a:t>15</a:t>
            </a:fld>
            <a:endParaRPr lang="en-ZA" sz="600" dirty="0">
              <a:solidFill>
                <a:srgbClr val="898989"/>
              </a:solidFill>
            </a:endParaRPr>
          </a:p>
        </p:txBody>
      </p:sp>
      <p:sp>
        <p:nvSpPr>
          <p:cNvPr id="5" name="Rectangle 4"/>
          <p:cNvSpPr/>
          <p:nvPr/>
        </p:nvSpPr>
        <p:spPr>
          <a:xfrm>
            <a:off x="467544" y="764704"/>
            <a:ext cx="7957996" cy="5123390"/>
          </a:xfrm>
          <a:prstGeom prst="rect">
            <a:avLst/>
          </a:prstGeom>
        </p:spPr>
        <p:txBody>
          <a:bodyPr wrap="square">
            <a:spAutoFit/>
          </a:bodyPr>
          <a:lstStyle/>
          <a:p>
            <a:pPr algn="just" defTabSz="342900">
              <a:defRPr/>
            </a:pPr>
            <a:r>
              <a:rPr lang="en-US" sz="1400" b="1" dirty="0">
                <a:solidFill>
                  <a:prstClr val="black"/>
                </a:solidFill>
                <a:cs typeface="Arial" panose="020B0604020202020204" pitchFamily="34" charset="0"/>
              </a:rPr>
              <a:t>Target: </a:t>
            </a:r>
            <a:r>
              <a:rPr lang="en-GB" sz="1400" dirty="0">
                <a:solidFill>
                  <a:prstClr val="black"/>
                </a:solidFill>
                <a:ea typeface="Times New Roman" panose="02020603050405020304" pitchFamily="18" charset="0"/>
                <a:cs typeface="Arial" panose="020B0604020202020204" pitchFamily="34" charset="0"/>
              </a:rPr>
              <a:t>4 reports on the development of legislation as per approved  legislative </a:t>
            </a:r>
            <a:r>
              <a:rPr lang="en-GB" sz="1400" dirty="0" smtClean="0">
                <a:solidFill>
                  <a:prstClr val="black"/>
                </a:solidFill>
                <a:ea typeface="Times New Roman" panose="02020603050405020304" pitchFamily="18" charset="0"/>
                <a:cs typeface="Arial" panose="020B0604020202020204" pitchFamily="34" charset="0"/>
              </a:rPr>
              <a:t>Programme</a:t>
            </a:r>
          </a:p>
          <a:p>
            <a:pPr algn="just" defTabSz="342900">
              <a:defRPr/>
            </a:pPr>
            <a:endParaRPr lang="en-US" sz="1400" b="1" dirty="0">
              <a:solidFill>
                <a:prstClr val="black"/>
              </a:solidFill>
              <a:cs typeface="Arial" panose="020B0604020202020204" pitchFamily="34" charset="0"/>
            </a:endParaRPr>
          </a:p>
          <a:p>
            <a:pPr algn="just" defTabSz="342900">
              <a:defRPr/>
            </a:pPr>
            <a:r>
              <a:rPr lang="en-US" sz="1400" b="1" dirty="0">
                <a:solidFill>
                  <a:prstClr val="black"/>
                </a:solidFill>
                <a:cs typeface="Arial" panose="020B0604020202020204" pitchFamily="34" charset="0"/>
              </a:rPr>
              <a:t>Performance: </a:t>
            </a:r>
            <a:r>
              <a:rPr lang="en-GB" sz="1400" dirty="0">
                <a:solidFill>
                  <a:prstClr val="black"/>
                </a:solidFill>
                <a:ea typeface="Times New Roman" panose="02020603050405020304" pitchFamily="18" charset="0"/>
                <a:cs typeface="Arial" panose="020B0604020202020204" pitchFamily="34" charset="0"/>
              </a:rPr>
              <a:t>4 reports on the development of legislation as per approved  legislative Programme </a:t>
            </a:r>
          </a:p>
          <a:p>
            <a:pPr algn="just" defTabSz="342900">
              <a:defRPr/>
            </a:pPr>
            <a:endParaRPr lang="en-US" sz="1400" dirty="0">
              <a:solidFill>
                <a:prstClr val="black"/>
              </a:solidFill>
              <a:cs typeface="Arial" panose="020B0604020202020204" pitchFamily="34" charset="0"/>
            </a:endParaRPr>
          </a:p>
          <a:p>
            <a:pPr algn="just" defTabSz="342900"/>
            <a:r>
              <a:rPr lang="en-US" sz="1400" b="1" dirty="0">
                <a:solidFill>
                  <a:prstClr val="black"/>
                </a:solidFill>
                <a:ea typeface="Calibri" panose="020F0502020204030204" pitchFamily="34" charset="0"/>
                <a:cs typeface="Arial" panose="020B0604020202020204" pitchFamily="34" charset="0"/>
              </a:rPr>
              <a:t>Housing Consumer Protection Bill</a:t>
            </a:r>
            <a:r>
              <a:rPr lang="en-US" sz="1400" b="1" dirty="0" smtClean="0">
                <a:solidFill>
                  <a:prstClr val="black"/>
                </a:solidFill>
                <a:ea typeface="Calibri" panose="020F0502020204030204" pitchFamily="34" charset="0"/>
                <a:cs typeface="Arial" panose="020B0604020202020204" pitchFamily="34" charset="0"/>
              </a:rPr>
              <a:t>:</a:t>
            </a:r>
          </a:p>
          <a:p>
            <a:pPr marL="171450" indent="-171450" algn="just" defTabSz="342900">
              <a:buFont typeface="Arial" panose="020B0604020202020204" pitchFamily="34" charset="0"/>
              <a:buChar char="•"/>
            </a:pPr>
            <a:r>
              <a:rPr lang="en-US" sz="1400" dirty="0" smtClean="0">
                <a:solidFill>
                  <a:prstClr val="black"/>
                </a:solidFill>
                <a:ea typeface="Calibri" panose="020F0502020204030204" pitchFamily="34" charset="0"/>
                <a:cs typeface="Times New Roman" panose="02020603050405020304" pitchFamily="18" charset="0"/>
              </a:rPr>
              <a:t>The </a:t>
            </a:r>
            <a:r>
              <a:rPr lang="en-US" sz="1400" dirty="0">
                <a:solidFill>
                  <a:prstClr val="black"/>
                </a:solidFill>
                <a:ea typeface="Calibri" panose="020F0502020204030204" pitchFamily="34" charset="0"/>
                <a:cs typeface="Times New Roman" panose="02020603050405020304" pitchFamily="18" charset="0"/>
              </a:rPr>
              <a:t>Bill was successfully tabled by the Minister in Parliament after Cabinet approval. The Department is awaiting invitation to brief the Portfolio Committee.</a:t>
            </a:r>
          </a:p>
          <a:p>
            <a:pPr marL="257175" indent="-257175" algn="just" defTabSz="342900">
              <a:lnSpc>
                <a:spcPct val="115000"/>
              </a:lnSpc>
              <a:spcBef>
                <a:spcPct val="20000"/>
              </a:spcBef>
              <a:buFont typeface="Arial" pitchFamily="34" charset="0"/>
              <a:buChar char="•"/>
            </a:pPr>
            <a:r>
              <a:rPr lang="en-ZA" sz="1400" dirty="0">
                <a:solidFill>
                  <a:srgbClr val="000000"/>
                </a:solidFill>
                <a:ea typeface="Calibri" panose="020F0502020204030204" pitchFamily="34" charset="0"/>
                <a:cs typeface="Arial" panose="020B0604020202020204" pitchFamily="34" charset="0"/>
              </a:rPr>
              <a:t>The Bill seeks to address the economic transformation of the industry through the introduction of provisions relating to the warranty fund surplus which may be utilised towards developmental programmes for the homebuilding industry.</a:t>
            </a:r>
            <a:endParaRPr lang="en-ZA" sz="1400" dirty="0">
              <a:solidFill>
                <a:prstClr val="black"/>
              </a:solidFill>
              <a:ea typeface="Calibri" panose="020F0502020204030204" pitchFamily="34" charset="0"/>
              <a:cs typeface="Arial" panose="020B0604020202020204" pitchFamily="34" charset="0"/>
            </a:endParaRPr>
          </a:p>
          <a:p>
            <a:pPr marL="257175" indent="-257175" algn="just" defTabSz="342900">
              <a:lnSpc>
                <a:spcPct val="115000"/>
              </a:lnSpc>
              <a:spcBef>
                <a:spcPct val="20000"/>
              </a:spcBef>
              <a:buFont typeface="Arial" pitchFamily="34" charset="0"/>
              <a:buChar char="•"/>
            </a:pPr>
            <a:r>
              <a:rPr lang="en-ZA" sz="1400" dirty="0">
                <a:solidFill>
                  <a:srgbClr val="000000"/>
                </a:solidFill>
                <a:ea typeface="Calibri" panose="020F0502020204030204" pitchFamily="34" charset="0"/>
                <a:cs typeface="Arial" panose="020B0604020202020204" pitchFamily="34" charset="0"/>
              </a:rPr>
              <a:t>The Bill also seeks to create an enabling environment for new entrants into the home building industry through the introduction of contractual provisions that ensure their sustainability in the market. </a:t>
            </a:r>
          </a:p>
          <a:p>
            <a:pPr marL="257175" indent="-257175" algn="just" defTabSz="342900">
              <a:lnSpc>
                <a:spcPct val="115000"/>
              </a:lnSpc>
              <a:spcBef>
                <a:spcPct val="20000"/>
              </a:spcBef>
              <a:buFont typeface="Arial" pitchFamily="34" charset="0"/>
              <a:buChar char="•"/>
            </a:pPr>
            <a:endParaRPr lang="en-US" sz="1400" dirty="0">
              <a:solidFill>
                <a:srgbClr val="FF0000"/>
              </a:solidFill>
              <a:ea typeface="Calibri" panose="020F0502020204030204" pitchFamily="34" charset="0"/>
              <a:cs typeface="Arial" panose="020B0604020202020204" pitchFamily="34" charset="0"/>
            </a:endParaRPr>
          </a:p>
          <a:p>
            <a:pPr algn="just" defTabSz="342900"/>
            <a:r>
              <a:rPr lang="en-US" sz="1400" b="1" dirty="0">
                <a:solidFill>
                  <a:prstClr val="black"/>
                </a:solidFill>
              </a:rPr>
              <a:t>Human Settlements Development Bank Bill</a:t>
            </a:r>
            <a:r>
              <a:rPr lang="en-US" sz="1400" b="1" dirty="0" smtClean="0">
                <a:solidFill>
                  <a:prstClr val="black"/>
                </a:solidFill>
              </a:rPr>
              <a:t>:</a:t>
            </a:r>
          </a:p>
          <a:p>
            <a:pPr marL="171450" indent="-171450" algn="just" defTabSz="342900">
              <a:buFont typeface="Arial" panose="020B0604020202020204" pitchFamily="34" charset="0"/>
              <a:buChar char="•"/>
            </a:pPr>
            <a:r>
              <a:rPr lang="en-US" sz="1400" b="1" dirty="0" smtClean="0">
                <a:solidFill>
                  <a:prstClr val="black"/>
                </a:solidFill>
              </a:rPr>
              <a:t> </a:t>
            </a:r>
            <a:r>
              <a:rPr lang="en-US" sz="1400" dirty="0">
                <a:solidFill>
                  <a:prstClr val="black"/>
                </a:solidFill>
                <a:ea typeface="Calibri" panose="020F0502020204030204" pitchFamily="34" charset="0"/>
                <a:cs typeface="Times New Roman" panose="02020603050405020304" pitchFamily="18" charset="0"/>
              </a:rPr>
              <a:t>The Bill was approved by the FOSAD and Cabinet Committee and thereafter it will be served before the </a:t>
            </a:r>
            <a:r>
              <a:rPr lang="en-US" sz="1400" dirty="0" smtClean="0">
                <a:solidFill>
                  <a:prstClr val="black"/>
                </a:solidFill>
                <a:ea typeface="Calibri" panose="020F0502020204030204" pitchFamily="34" charset="0"/>
                <a:cs typeface="Times New Roman" panose="02020603050405020304" pitchFamily="18" charset="0"/>
              </a:rPr>
              <a:t>  Cabinet</a:t>
            </a:r>
            <a:r>
              <a:rPr lang="en-US" sz="1400" dirty="0">
                <a:solidFill>
                  <a:prstClr val="black"/>
                </a:solidFill>
                <a:ea typeface="Calibri" panose="020F0502020204030204" pitchFamily="34" charset="0"/>
                <a:cs typeface="Times New Roman" panose="02020603050405020304" pitchFamily="18" charset="0"/>
              </a:rPr>
              <a:t>.</a:t>
            </a:r>
            <a:endParaRPr lang="en-ZA" sz="1400" dirty="0">
              <a:solidFill>
                <a:prstClr val="black"/>
              </a:solidFill>
              <a:ea typeface="Calibri" panose="020F0502020204030204" pitchFamily="34" charset="0"/>
              <a:cs typeface="Arial" panose="020B0604020202020204" pitchFamily="34" charset="0"/>
            </a:endParaRPr>
          </a:p>
          <a:p>
            <a:pPr marL="257175" indent="-257175" algn="just" defTabSz="342900">
              <a:lnSpc>
                <a:spcPct val="115000"/>
              </a:lnSpc>
              <a:spcBef>
                <a:spcPct val="20000"/>
              </a:spcBef>
              <a:buFont typeface="Arial" pitchFamily="34" charset="0"/>
              <a:buChar char="•"/>
            </a:pPr>
            <a:r>
              <a:rPr lang="en-ZA" sz="1400" dirty="0">
                <a:solidFill>
                  <a:srgbClr val="000000"/>
                </a:solidFill>
                <a:ea typeface="Calibri" panose="020F0502020204030204" pitchFamily="34" charset="0"/>
                <a:cs typeface="Arial" panose="020B0604020202020204" pitchFamily="34" charset="0"/>
              </a:rPr>
              <a:t>The HSDB Bill aims to address the current market failure evident in both the supply and demand aspects, including that of the affordable housing value chain. The Bill will be catalytic in crowding in the private sector to increase the provision of funding to intermediaries and developers operating in the affordable housing space. </a:t>
            </a:r>
            <a:endParaRPr lang="en-US" sz="1400" b="1" dirty="0">
              <a:solidFill>
                <a:prstClr val="black"/>
              </a:solidFill>
            </a:endParaRPr>
          </a:p>
        </p:txBody>
      </p:sp>
    </p:spTree>
    <p:extLst>
      <p:ext uri="{BB962C8B-B14F-4D97-AF65-F5344CB8AC3E}">
        <p14:creationId xmlns:p14="http://schemas.microsoft.com/office/powerpoint/2010/main" val="3660388064"/>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67097"/>
            <a:ext cx="9144000" cy="960597"/>
          </a:xfrm>
          <a:solidFill>
            <a:srgbClr val="00592B"/>
          </a:solidFill>
        </p:spPr>
        <p:txBody>
          <a:bodyPr/>
          <a:lstStyle/>
          <a:p>
            <a:r>
              <a:rPr lang="en-ZA" sz="2400" b="1" dirty="0" smtClean="0">
                <a:solidFill>
                  <a:schemeClr val="bg1"/>
                </a:solidFill>
                <a:latin typeface="Arial" panose="020B0604020202020204" pitchFamily="34" charset="0"/>
                <a:ea typeface="ＭＳ Ｐゴシック" pitchFamily="34" charset="-128"/>
                <a:cs typeface="Arial" panose="020B0604020202020204" pitchFamily="34" charset="0"/>
              </a:rPr>
              <a:t>Integrated </a:t>
            </a:r>
            <a:r>
              <a:rPr lang="en-ZA" sz="2400" b="1" dirty="0">
                <a:solidFill>
                  <a:schemeClr val="bg1"/>
                </a:solidFill>
                <a:latin typeface="Arial" panose="020B0604020202020204" pitchFamily="34" charset="0"/>
                <a:ea typeface="ＭＳ Ｐゴシック" pitchFamily="34" charset="-128"/>
                <a:cs typeface="Arial" panose="020B0604020202020204" pitchFamily="34" charset="0"/>
              </a:rPr>
              <a:t>Human Settlements Planning And Development Programme</a:t>
            </a:r>
            <a:endParaRPr lang="en-US" sz="2400" dirty="0">
              <a:solidFill>
                <a:schemeClr val="bg1"/>
              </a:solidFill>
              <a:latin typeface="Arial" pitchFamily="34" charset="0"/>
              <a:ea typeface="ＭＳ Ｐゴシック" pitchFamily="34" charset="-128"/>
              <a:cs typeface="Arial" pitchFamily="34" charset="0"/>
            </a:endParaRPr>
          </a:p>
        </p:txBody>
      </p:sp>
      <p:sp>
        <p:nvSpPr>
          <p:cNvPr id="5123" name="Content Placeholder 2"/>
          <p:cNvSpPr>
            <a:spLocks noGrp="1"/>
          </p:cNvSpPr>
          <p:nvPr>
            <p:ph idx="1"/>
          </p:nvPr>
        </p:nvSpPr>
        <p:spPr>
          <a:xfrm>
            <a:off x="167045" y="1091983"/>
            <a:ext cx="8687246" cy="1144546"/>
          </a:xfrm>
        </p:spPr>
        <p:txBody>
          <a:bodyPr/>
          <a:lstStyle/>
          <a:p>
            <a:pPr marL="0" indent="0">
              <a:spcBef>
                <a:spcPts val="0"/>
              </a:spcBef>
              <a:spcAft>
                <a:spcPts val="0"/>
              </a:spcAft>
              <a:buNone/>
            </a:pPr>
            <a:r>
              <a:rPr lang="en-GB" sz="1400" b="1" dirty="0">
                <a:latin typeface="Arial" panose="020B0604020202020204" pitchFamily="34" charset="0"/>
                <a:cs typeface="Arial" panose="020B0604020202020204" pitchFamily="34" charset="0"/>
              </a:rPr>
              <a:t>Target</a:t>
            </a:r>
            <a:r>
              <a:rPr lang="en-ZA" sz="1400" b="1" dirty="0">
                <a:latin typeface="Arial" panose="020B0604020202020204" pitchFamily="34" charset="0"/>
                <a:cs typeface="Arial" panose="020B0604020202020204" pitchFamily="34" charset="0"/>
              </a:rPr>
              <a:t>:</a:t>
            </a:r>
            <a:r>
              <a:rPr lang="en-ZA"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19 </a:t>
            </a:r>
            <a:r>
              <a:rPr lang="en-US" sz="1400" dirty="0">
                <a:solidFill>
                  <a:prstClr val="black"/>
                </a:solidFill>
                <a:latin typeface="Arial" panose="020B0604020202020204" pitchFamily="34" charset="0"/>
                <a:cs typeface="Arial" panose="020B0604020202020204" pitchFamily="34" charset="0"/>
              </a:rPr>
              <a:t>integrated implementation programmes completed for </a:t>
            </a:r>
            <a:r>
              <a:rPr lang="en-US" sz="1400" dirty="0" smtClean="0">
                <a:solidFill>
                  <a:prstClr val="black"/>
                </a:solidFill>
                <a:latin typeface="Arial" panose="020B0604020202020204" pitchFamily="34" charset="0"/>
                <a:cs typeface="Arial" panose="020B0604020202020204" pitchFamily="34" charset="0"/>
              </a:rPr>
              <a:t>PDAs</a:t>
            </a:r>
          </a:p>
          <a:p>
            <a:pPr marL="0" indent="0">
              <a:spcBef>
                <a:spcPts val="0"/>
              </a:spcBef>
              <a:spcAft>
                <a:spcPts val="0"/>
              </a:spcAft>
              <a:buNone/>
            </a:pPr>
            <a:endParaRPr lang="en-US" sz="1400" dirty="0">
              <a:solidFill>
                <a:prstClr val="black"/>
              </a:solidFill>
              <a:latin typeface="Arial" panose="020B0604020202020204" pitchFamily="34" charset="0"/>
              <a:cs typeface="Arial" panose="020B0604020202020204" pitchFamily="34" charset="0"/>
            </a:endParaRPr>
          </a:p>
          <a:p>
            <a:pPr marL="0" indent="0">
              <a:spcBef>
                <a:spcPts val="0"/>
              </a:spcBef>
              <a:spcAft>
                <a:spcPts val="0"/>
              </a:spcAft>
              <a:buNone/>
            </a:pPr>
            <a:r>
              <a:rPr lang="en-GB" sz="1400" b="1" dirty="0">
                <a:latin typeface="Arial" panose="020B0604020202020204" pitchFamily="34" charset="0"/>
                <a:cs typeface="Arial" panose="020B0604020202020204" pitchFamily="34" charset="0"/>
              </a:rPr>
              <a:t>Performance: </a:t>
            </a:r>
            <a:r>
              <a:rPr lang="en-US" sz="1400" dirty="0">
                <a:latin typeface="Arial" panose="020B0604020202020204" pitchFamily="34" charset="0"/>
                <a:cs typeface="Arial" panose="020B0604020202020204" pitchFamily="34" charset="0"/>
              </a:rPr>
              <a:t>7 integrated implementation programmes completed for PDAs</a:t>
            </a:r>
          </a:p>
          <a:p>
            <a:pPr>
              <a:spcBef>
                <a:spcPts val="0"/>
              </a:spcBef>
              <a:spcAft>
                <a:spcPts val="0"/>
              </a:spcAft>
              <a:buFont typeface="Wingdings" panose="05000000000000000000" pitchFamily="2" charset="2"/>
              <a:buChar char="§"/>
            </a:pPr>
            <a:r>
              <a:rPr lang="en-US" sz="1400" dirty="0">
                <a:latin typeface="Arial" panose="020B0604020202020204" pitchFamily="34" charset="0"/>
                <a:cs typeface="Arial" panose="020B0604020202020204" pitchFamily="34" charset="0"/>
              </a:rPr>
              <a:t>12 integrated implementation programmes for Municipal PHDA’s were reviewed based on available funding</a:t>
            </a:r>
          </a:p>
          <a:p>
            <a:pPr marL="600075" lvl="2" indent="0">
              <a:spcBef>
                <a:spcPts val="0"/>
              </a:spcBef>
              <a:spcAft>
                <a:spcPts val="0"/>
              </a:spcAft>
              <a:buNone/>
            </a:pPr>
            <a:endParaRPr lang="en-US" sz="1400" dirty="0">
              <a:latin typeface="Arial" panose="020B0604020202020204" pitchFamily="34" charset="0"/>
              <a:cs typeface="Arial" panose="020B0604020202020204" pitchFamily="34" charset="0"/>
            </a:endParaRPr>
          </a:p>
          <a:p>
            <a:pPr fontAlgn="t"/>
            <a:r>
              <a:rPr lang="en-US" sz="1400" b="1" dirty="0"/>
              <a:t>Below is the list of PDAs reviewed, developed</a:t>
            </a:r>
            <a:r>
              <a:rPr lang="en-ZA" sz="1400" b="1" dirty="0"/>
              <a:t> and completed</a:t>
            </a:r>
            <a:endParaRPr lang="en-ZA" sz="1400" dirty="0"/>
          </a:p>
          <a:p>
            <a:pPr marL="0" indent="0" algn="just">
              <a:spcBef>
                <a:spcPts val="0"/>
              </a:spcBef>
              <a:spcAft>
                <a:spcPts val="0"/>
              </a:spcAft>
              <a:buNone/>
            </a:pPr>
            <a:endParaRPr lang="en-ZA" altLang="en-US" sz="1200" b="1" dirty="0">
              <a:latin typeface="Arial" panose="020B0604020202020204" pitchFamily="34" charset="0"/>
              <a:cs typeface="Arial" panose="020B0604020202020204" pitchFamily="34" charset="0"/>
            </a:endParaRPr>
          </a:p>
        </p:txBody>
      </p:sp>
      <p:sp>
        <p:nvSpPr>
          <p:cNvPr id="5126"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Arial" pitchFamily="34" charset="0"/>
                <a:ea typeface="ＭＳ Ｐゴシック" pitchFamily="34" charset="-128"/>
              </a:defRPr>
            </a:lvl1pPr>
            <a:lvl2pPr marL="557213" indent="-214313" eaLnBrk="0" hangingPunct="0">
              <a:defRPr sz="1800">
                <a:solidFill>
                  <a:schemeClr val="tx1"/>
                </a:solidFill>
                <a:latin typeface="Arial" pitchFamily="34" charset="0"/>
                <a:ea typeface="ＭＳ Ｐゴシック" pitchFamily="34" charset="-128"/>
              </a:defRPr>
            </a:lvl2pPr>
            <a:lvl3pPr marL="857250" indent="-171450" eaLnBrk="0" hangingPunct="0">
              <a:defRPr sz="1800">
                <a:solidFill>
                  <a:schemeClr val="tx1"/>
                </a:solidFill>
                <a:latin typeface="Arial" pitchFamily="34" charset="0"/>
                <a:ea typeface="ＭＳ Ｐゴシック" pitchFamily="34" charset="-128"/>
              </a:defRPr>
            </a:lvl3pPr>
            <a:lvl4pPr marL="1200150" indent="-171450" eaLnBrk="0" hangingPunct="0">
              <a:defRPr sz="1800">
                <a:solidFill>
                  <a:schemeClr val="tx1"/>
                </a:solidFill>
                <a:latin typeface="Arial" pitchFamily="34" charset="0"/>
                <a:ea typeface="ＭＳ Ｐゴシック" pitchFamily="34" charset="-128"/>
              </a:defRPr>
            </a:lvl4pPr>
            <a:lvl5pPr marL="1543050" indent="-171450" eaLnBrk="0" hangingPunct="0">
              <a:defRPr sz="1800">
                <a:solidFill>
                  <a:schemeClr val="tx1"/>
                </a:solidFill>
                <a:latin typeface="Arial" pitchFamily="34" charset="0"/>
                <a:ea typeface="ＭＳ Ｐゴシック" pitchFamily="34" charset="-128"/>
              </a:defRPr>
            </a:lvl5pPr>
            <a:lvl6pPr marL="18859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6pPr>
            <a:lvl7pPr marL="22288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7pPr>
            <a:lvl8pPr marL="25717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8pPr>
            <a:lvl9pPr marL="29146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9pPr>
          </a:lstStyle>
          <a:p>
            <a:pPr eaLnBrk="1" hangingPunct="1">
              <a:defRPr/>
            </a:pPr>
            <a:fld id="{0639B894-C960-433A-BF24-1DDCA8BAAFC9}" type="slidenum">
              <a:rPr lang="en-ZA" sz="600">
                <a:solidFill>
                  <a:srgbClr val="898989"/>
                </a:solidFill>
              </a:rPr>
              <a:pPr eaLnBrk="1" hangingPunct="1">
                <a:defRPr/>
              </a:pPr>
              <a:t>16</a:t>
            </a:fld>
            <a:endParaRPr lang="en-ZA" sz="600" dirty="0">
              <a:solidFill>
                <a:srgbClr val="898989"/>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803697271"/>
              </p:ext>
            </p:extLst>
          </p:nvPr>
        </p:nvGraphicFramePr>
        <p:xfrm>
          <a:off x="228376" y="2230402"/>
          <a:ext cx="8687247" cy="4483445"/>
        </p:xfrm>
        <a:graphic>
          <a:graphicData uri="http://schemas.openxmlformats.org/drawingml/2006/table">
            <a:tbl>
              <a:tblPr firstRow="1" bandRow="1">
                <a:tableStyleId>{5C22544A-7EE6-4342-B048-85BDC9FD1C3A}</a:tableStyleId>
              </a:tblPr>
              <a:tblGrid>
                <a:gridCol w="764303">
                  <a:extLst>
                    <a:ext uri="{9D8B030D-6E8A-4147-A177-3AD203B41FA5}">
                      <a16:colId xmlns:a16="http://schemas.microsoft.com/office/drawing/2014/main" val="20000"/>
                    </a:ext>
                  </a:extLst>
                </a:gridCol>
                <a:gridCol w="3006092">
                  <a:extLst>
                    <a:ext uri="{9D8B030D-6E8A-4147-A177-3AD203B41FA5}">
                      <a16:colId xmlns:a16="http://schemas.microsoft.com/office/drawing/2014/main" val="20001"/>
                    </a:ext>
                  </a:extLst>
                </a:gridCol>
                <a:gridCol w="4916852">
                  <a:extLst>
                    <a:ext uri="{9D8B030D-6E8A-4147-A177-3AD203B41FA5}">
                      <a16:colId xmlns:a16="http://schemas.microsoft.com/office/drawing/2014/main" val="20002"/>
                    </a:ext>
                  </a:extLst>
                </a:gridCol>
              </a:tblGrid>
              <a:tr h="383635">
                <a:tc>
                  <a:txBody>
                    <a:bodyPr/>
                    <a:lstStyle/>
                    <a:p>
                      <a:pPr algn="ctr">
                        <a:lnSpc>
                          <a:spcPct val="107000"/>
                        </a:lnSpc>
                        <a:spcAft>
                          <a:spcPts val="0"/>
                        </a:spcAft>
                        <a:tabLst>
                          <a:tab pos="450215" algn="l"/>
                        </a:tabLst>
                      </a:pPr>
                      <a:r>
                        <a:rPr lang="en-ZA" sz="1200" b="1" dirty="0">
                          <a:effectLst/>
                          <a:latin typeface="Arial" panose="020B0604020202020204" pitchFamily="34" charset="0"/>
                          <a:ea typeface="Calibri" panose="020F0502020204030204" pitchFamily="34"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tabLst>
                          <a:tab pos="450215" algn="l"/>
                        </a:tabLst>
                      </a:pPr>
                      <a:r>
                        <a:rPr lang="en-ZA" sz="1200" b="1" dirty="0">
                          <a:effectLst/>
                          <a:latin typeface="Arial" panose="020B0604020202020204" pitchFamily="34" charset="0"/>
                          <a:ea typeface="Calibri" panose="020F0502020204030204" pitchFamily="34" charset="0"/>
                          <a:cs typeface="Arial" panose="020B0604020202020204" pitchFamily="34" charset="0"/>
                        </a:rPr>
                        <a:t>Province</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ctr">
                        <a:lnSpc>
                          <a:spcPct val="107000"/>
                        </a:lnSpc>
                        <a:spcAft>
                          <a:spcPts val="0"/>
                        </a:spcAft>
                        <a:tabLst>
                          <a:tab pos="450215" algn="l"/>
                        </a:tabLst>
                      </a:pPr>
                      <a:r>
                        <a:rPr lang="en-ZA" sz="1200" b="1" dirty="0">
                          <a:effectLst/>
                          <a:latin typeface="Arial" panose="020B0604020202020204" pitchFamily="34" charset="0"/>
                          <a:ea typeface="Calibri" panose="020F0502020204030204" pitchFamily="34"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tabLst>
                          <a:tab pos="450215" algn="l"/>
                        </a:tabLst>
                      </a:pPr>
                      <a:r>
                        <a:rPr lang="en-ZA" sz="1200" b="1" dirty="0">
                          <a:effectLst/>
                          <a:latin typeface="Arial" panose="020B0604020202020204" pitchFamily="34" charset="0"/>
                          <a:ea typeface="Calibri" panose="020F0502020204030204" pitchFamily="34" charset="0"/>
                          <a:cs typeface="Arial" panose="020B0604020202020204" pitchFamily="34" charset="0"/>
                        </a:rPr>
                        <a:t>PHSHDA</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ctr">
                        <a:lnSpc>
                          <a:spcPct val="107000"/>
                        </a:lnSpc>
                        <a:spcAft>
                          <a:spcPts val="0"/>
                        </a:spcAft>
                        <a:tabLst>
                          <a:tab pos="450215" algn="l"/>
                        </a:tabLst>
                      </a:pPr>
                      <a:r>
                        <a:rPr lang="en-ZA" sz="1200" b="1" dirty="0">
                          <a:effectLst/>
                          <a:latin typeface="Arial" panose="020B0604020202020204" pitchFamily="34" charset="0"/>
                          <a:ea typeface="Calibri" panose="020F0502020204030204" pitchFamily="34"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tabLst>
                          <a:tab pos="450215" algn="l"/>
                        </a:tabLst>
                      </a:pPr>
                      <a:r>
                        <a:rPr lang="en-ZA" sz="1200" b="1" dirty="0">
                          <a:effectLst/>
                          <a:latin typeface="Arial" panose="020B0604020202020204" pitchFamily="34" charset="0"/>
                          <a:ea typeface="Calibri" panose="020F0502020204030204" pitchFamily="34" charset="0"/>
                          <a:cs typeface="Arial" panose="020B0604020202020204" pitchFamily="34" charset="0"/>
                        </a:rPr>
                        <a:t>Development plan</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val="10000"/>
                  </a:ext>
                </a:extLst>
              </a:tr>
              <a:tr h="582653">
                <a:tc rowSpan="2">
                  <a:txBody>
                    <a:bodyPr/>
                    <a:lstStyle/>
                    <a:p>
                      <a:r>
                        <a:rPr lang="en-US" sz="1200" dirty="0">
                          <a:latin typeface="Arial" panose="020B0604020202020204" pitchFamily="34" charset="0"/>
                          <a:cs typeface="Arial" panose="020B0604020202020204" pitchFamily="34" charset="0"/>
                        </a:rPr>
                        <a:t>Gauteng</a:t>
                      </a:r>
                      <a:endParaRPr lang="en-ZA" sz="1200" dirty="0">
                        <a:latin typeface="Arial" panose="020B0604020202020204" pitchFamily="34" charset="0"/>
                        <a:cs typeface="Arial" panose="020B0604020202020204" pitchFamily="34" charset="0"/>
                      </a:endParaRPr>
                    </a:p>
                  </a:txBody>
                  <a:tcPr marL="68580" marR="68580" marT="34290" marB="34290"/>
                </a:tc>
                <a:tc>
                  <a:txBody>
                    <a:bodyPr/>
                    <a:lstStyle/>
                    <a:p>
                      <a:pPr>
                        <a:spcAft>
                          <a:spcPts val="0"/>
                        </a:spcAft>
                      </a:pPr>
                      <a:r>
                        <a:rPr lang="en-ZA"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Germiston/ Boksburg/Benoni Central Mining Belt </a:t>
                      </a:r>
                    </a:p>
                  </a:txBody>
                  <a:tcPr marL="51435" marR="51435" marT="0" marB="0"/>
                </a:tc>
                <a:tc>
                  <a:txBody>
                    <a:bodyPr/>
                    <a:lstStyle/>
                    <a:p>
                      <a:pPr>
                        <a:lnSpc>
                          <a:spcPct val="107000"/>
                        </a:lnSpc>
                        <a:spcAft>
                          <a:spcPts val="0"/>
                        </a:spcAft>
                      </a:pPr>
                      <a:r>
                        <a:rPr lang="en-ZA"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Germiston/Boksburg/ Benoni Central Mining Belt PHSHDA Development Plan </a:t>
                      </a:r>
                      <a:endParaRPr lang="en-ZA" sz="12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0"/>
                        </a:spcAft>
                      </a:pPr>
                      <a:endParaRPr lang="en-ZA"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tc>
                <a:extLst>
                  <a:ext uri="{0D108BD9-81ED-4DB2-BD59-A6C34878D82A}">
                    <a16:rowId xmlns:a16="http://schemas.microsoft.com/office/drawing/2014/main" val="10001"/>
                  </a:ext>
                </a:extLst>
              </a:tr>
              <a:tr h="523503">
                <a:tc vMerge="1">
                  <a:txBody>
                    <a:bodyPr/>
                    <a:lstStyle/>
                    <a:p>
                      <a:endParaRPr lang="en-ZA" dirty="0"/>
                    </a:p>
                  </a:txBody>
                  <a:tcPr/>
                </a:tc>
                <a:tc>
                  <a:txBody>
                    <a:bodyPr/>
                    <a:lstStyle/>
                    <a:p>
                      <a:pPr>
                        <a:lnSpc>
                          <a:spcPct val="150000"/>
                        </a:lnSpc>
                        <a:spcAft>
                          <a:spcPts val="0"/>
                        </a:spcAft>
                      </a:pPr>
                      <a:r>
                        <a:rPr lang="en-ZA"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Greater Alexandra Development Area</a:t>
                      </a:r>
                    </a:p>
                  </a:txBody>
                  <a:tcPr marL="51435" marR="51435" marT="0" marB="0"/>
                </a:tc>
                <a:tc>
                  <a:txBody>
                    <a:bodyPr/>
                    <a:lstStyle/>
                    <a:p>
                      <a:pPr>
                        <a:lnSpc>
                          <a:spcPct val="150000"/>
                        </a:lnSpc>
                        <a:spcAft>
                          <a:spcPts val="0"/>
                        </a:spcAft>
                      </a:pPr>
                      <a:r>
                        <a:rPr lang="en-ZA"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Greater Alexandra Development Area </a:t>
                      </a:r>
                      <a:r>
                        <a:rPr lang="en-ZA" sz="12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Plan</a:t>
                      </a:r>
                    </a:p>
                    <a:p>
                      <a:pPr>
                        <a:lnSpc>
                          <a:spcPct val="150000"/>
                        </a:lnSpc>
                        <a:spcAft>
                          <a:spcPts val="0"/>
                        </a:spcAft>
                      </a:pPr>
                      <a:endParaRPr lang="en-ZA"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tc>
                <a:extLst>
                  <a:ext uri="{0D108BD9-81ED-4DB2-BD59-A6C34878D82A}">
                    <a16:rowId xmlns:a16="http://schemas.microsoft.com/office/drawing/2014/main" val="10002"/>
                  </a:ext>
                </a:extLst>
              </a:tr>
              <a:tr h="383635">
                <a:tc>
                  <a:txBody>
                    <a:bodyPr/>
                    <a:lstStyle/>
                    <a:p>
                      <a:endParaRPr lang="en-ZA" sz="1200" dirty="0">
                        <a:latin typeface="Arial" panose="020B0604020202020204" pitchFamily="34" charset="0"/>
                        <a:cs typeface="Arial" panose="020B0604020202020204" pitchFamily="34" charset="0"/>
                      </a:endParaRPr>
                    </a:p>
                  </a:txBody>
                  <a:tcPr marL="68580" marR="68580" marT="34290" marB="34290"/>
                </a:tc>
                <a:tc>
                  <a:txBody>
                    <a:bodyPr/>
                    <a:lstStyle/>
                    <a:p>
                      <a:pPr>
                        <a:spcAft>
                          <a:spcPts val="0"/>
                        </a:spcAft>
                      </a:pPr>
                      <a:r>
                        <a:rPr lang="en-ZA"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uMhlanga/Cornubia/Mawothi/KwaMashu </a:t>
                      </a:r>
                      <a:endParaRPr lang="en-ZA" sz="1200" dirty="0">
                        <a:effectLst/>
                        <a:latin typeface="Arial" panose="020B0604020202020204" pitchFamily="34" charset="0"/>
                        <a:cs typeface="Arial" panose="020B0604020202020204" pitchFamily="34" charset="0"/>
                      </a:endParaRPr>
                    </a:p>
                  </a:txBody>
                  <a:tcPr marL="51435" marR="51435" marT="0" marB="0"/>
                </a:tc>
                <a:tc>
                  <a:txBody>
                    <a:bodyPr/>
                    <a:lstStyle/>
                    <a:p>
                      <a:pPr>
                        <a:lnSpc>
                          <a:spcPct val="107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uMhlanga Node Precinct Plan; KwaMashu PHSHDA Development Plan </a:t>
                      </a:r>
                      <a:endParaRPr lang="en-ZA" sz="1200" dirty="0" smtClean="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val="10003"/>
                  </a:ext>
                </a:extLst>
              </a:tr>
              <a:tr h="383635">
                <a:tc rowSpan="2">
                  <a:txBody>
                    <a:bodyPr/>
                    <a:lstStyle/>
                    <a:p>
                      <a:r>
                        <a:rPr lang="en-US" sz="1200" dirty="0">
                          <a:latin typeface="Arial" panose="020B0604020202020204" pitchFamily="34" charset="0"/>
                          <a:cs typeface="Arial" panose="020B0604020202020204" pitchFamily="34" charset="0"/>
                        </a:rPr>
                        <a:t>Limpopo</a:t>
                      </a:r>
                      <a:endParaRPr lang="en-ZA" sz="1200" dirty="0">
                        <a:latin typeface="Arial" panose="020B0604020202020204" pitchFamily="34" charset="0"/>
                        <a:cs typeface="Arial" panose="020B0604020202020204" pitchFamily="34" charset="0"/>
                      </a:endParaRPr>
                    </a:p>
                  </a:txBody>
                  <a:tcPr marL="68580" marR="68580" marT="34290" marB="34290"/>
                </a:tc>
                <a:tc>
                  <a:txBody>
                    <a:bodyPr/>
                    <a:lstStyle/>
                    <a:p>
                      <a:pPr>
                        <a:spcAft>
                          <a:spcPts val="0"/>
                        </a:spcAft>
                      </a:pPr>
                      <a:r>
                        <a:rPr lang="en-ZA"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Lephalale/Marapong</a:t>
                      </a:r>
                      <a:endParaRPr lang="en-ZA" sz="1200" dirty="0">
                        <a:effectLst/>
                        <a:latin typeface="Arial" panose="020B0604020202020204" pitchFamily="34" charset="0"/>
                        <a:cs typeface="Arial" panose="020B0604020202020204" pitchFamily="34" charset="0"/>
                      </a:endParaRPr>
                    </a:p>
                  </a:txBody>
                  <a:tcPr marL="51435" marR="51435" marT="0" marB="0"/>
                </a:tc>
                <a:tc>
                  <a:txBody>
                    <a:bodyPr/>
                    <a:lstStyle/>
                    <a:p>
                      <a:pPr>
                        <a:lnSpc>
                          <a:spcPct val="107000"/>
                        </a:lnSpc>
                        <a:spcAft>
                          <a:spcPts val="0"/>
                        </a:spcAft>
                        <a:tabLst>
                          <a:tab pos="450215" algn="l"/>
                        </a:tabLst>
                      </a:pPr>
                      <a:r>
                        <a:rPr lang="en-ZA" sz="1200" dirty="0">
                          <a:effectLst/>
                          <a:latin typeface="Arial" panose="020B0604020202020204" pitchFamily="34" charset="0"/>
                          <a:ea typeface="Calibri" panose="020F0502020204030204" pitchFamily="34" charset="0"/>
                          <a:cs typeface="Arial" panose="020B0604020202020204" pitchFamily="34" charset="0"/>
                        </a:rPr>
                        <a:t>Lephalale PHSHDA Development </a:t>
                      </a:r>
                      <a:r>
                        <a:rPr lang="en-ZA" sz="1200" dirty="0" smtClean="0">
                          <a:effectLst/>
                          <a:latin typeface="Arial" panose="020B0604020202020204" pitchFamily="34" charset="0"/>
                          <a:ea typeface="Calibri" panose="020F0502020204030204" pitchFamily="34" charset="0"/>
                          <a:cs typeface="Arial" panose="020B0604020202020204" pitchFamily="34" charset="0"/>
                        </a:rPr>
                        <a:t>Plan</a:t>
                      </a:r>
                    </a:p>
                    <a:p>
                      <a:pPr>
                        <a:lnSpc>
                          <a:spcPct val="107000"/>
                        </a:lnSpc>
                        <a:spcAft>
                          <a:spcPts val="0"/>
                        </a:spcAft>
                        <a:tabLst>
                          <a:tab pos="450215" algn="l"/>
                        </a:tabLst>
                      </a:pP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val="10004"/>
                  </a:ext>
                </a:extLst>
              </a:tr>
              <a:tr h="582653">
                <a:tc vMerge="1">
                  <a:txBody>
                    <a:bodyPr/>
                    <a:lstStyle/>
                    <a:p>
                      <a:endParaRPr lang="en-ZA" dirty="0"/>
                    </a:p>
                  </a:txBody>
                  <a:tcPr/>
                </a:tc>
                <a:tc>
                  <a:txBody>
                    <a:bodyPr/>
                    <a:lstStyle/>
                    <a:p>
                      <a:pPr>
                        <a:spcAft>
                          <a:spcPts val="0"/>
                        </a:spcAft>
                      </a:pPr>
                      <a:r>
                        <a:rPr lang="en-ZA"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Greater Northam</a:t>
                      </a:r>
                      <a:endParaRPr lang="en-ZA" sz="1200" dirty="0">
                        <a:effectLst/>
                        <a:latin typeface="Arial" panose="020B0604020202020204" pitchFamily="34" charset="0"/>
                        <a:cs typeface="Arial" panose="020B0604020202020204" pitchFamily="34" charset="0"/>
                      </a:endParaRPr>
                    </a:p>
                  </a:txBody>
                  <a:tcPr marL="51435" marR="51435" marT="0" marB="0"/>
                </a:tc>
                <a:tc>
                  <a:txBody>
                    <a:bodyPr/>
                    <a:lstStyle/>
                    <a:p>
                      <a:pPr>
                        <a:lnSpc>
                          <a:spcPct val="107000"/>
                        </a:lnSpc>
                        <a:spcAft>
                          <a:spcPts val="0"/>
                        </a:spcAft>
                        <a:tabLst>
                          <a:tab pos="450215" algn="l"/>
                        </a:tabLst>
                      </a:pPr>
                      <a:r>
                        <a:rPr lang="en-ZA" sz="1200" dirty="0">
                          <a:effectLst/>
                          <a:latin typeface="Arial" panose="020B0604020202020204" pitchFamily="34" charset="0"/>
                          <a:ea typeface="Calibri" panose="020F0502020204030204" pitchFamily="34" charset="0"/>
                          <a:cs typeface="Arial" panose="020B0604020202020204" pitchFamily="34" charset="0"/>
                        </a:rPr>
                        <a:t>Northam Spatial Transformation Plan,Thabazimbi ISU Feasibility report (Final), Thabazimbi H D A Final Socio Economic survey report Development Plan </a:t>
                      </a:r>
                    </a:p>
                  </a:txBody>
                  <a:tcPr marL="51435" marR="51435" marT="0" marB="0"/>
                </a:tc>
                <a:extLst>
                  <a:ext uri="{0D108BD9-81ED-4DB2-BD59-A6C34878D82A}">
                    <a16:rowId xmlns:a16="http://schemas.microsoft.com/office/drawing/2014/main" val="10005"/>
                  </a:ext>
                </a:extLst>
              </a:tr>
              <a:tr h="244543">
                <a:tc rowSpan="3">
                  <a:txBody>
                    <a:bodyPr/>
                    <a:lstStyle/>
                    <a:p>
                      <a:r>
                        <a:rPr lang="en-US" sz="1200" dirty="0">
                          <a:latin typeface="Arial" panose="020B0604020202020204" pitchFamily="34" charset="0"/>
                          <a:cs typeface="Arial" panose="020B0604020202020204" pitchFamily="34" charset="0"/>
                        </a:rPr>
                        <a:t>Mpumalanga</a:t>
                      </a:r>
                      <a:endParaRPr lang="en-ZA" sz="1200" dirty="0">
                        <a:latin typeface="Arial" panose="020B0604020202020204" pitchFamily="34" charset="0"/>
                        <a:cs typeface="Arial" panose="020B0604020202020204" pitchFamily="34" charset="0"/>
                      </a:endParaRPr>
                    </a:p>
                  </a:txBody>
                  <a:tcPr marL="68580" marR="68580" marT="34290" marB="34290"/>
                </a:tc>
                <a:tc>
                  <a:txBody>
                    <a:bodyPr/>
                    <a:lstStyle/>
                    <a:p>
                      <a:pPr>
                        <a:lnSpc>
                          <a:spcPct val="150000"/>
                        </a:lnSpc>
                        <a:spcAft>
                          <a:spcPts val="0"/>
                        </a:spcAft>
                      </a:pPr>
                      <a:r>
                        <a:rPr lang="en-ZA"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White River Development Area</a:t>
                      </a:r>
                    </a:p>
                  </a:txBody>
                  <a:tcPr marL="51435" marR="51435" marT="0" marB="0"/>
                </a:tc>
                <a:tc>
                  <a:txBody>
                    <a:bodyPr/>
                    <a:lstStyle/>
                    <a:p>
                      <a:pPr marL="19050" indent="-19050">
                        <a:lnSpc>
                          <a:spcPct val="150000"/>
                        </a:lnSpc>
                        <a:spcAft>
                          <a:spcPts val="0"/>
                        </a:spcAft>
                        <a:tabLst>
                          <a:tab pos="19050" algn="l"/>
                        </a:tabLst>
                      </a:pPr>
                      <a:r>
                        <a:rPr lang="en-ZA"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Whiteriver Precinct plan; Hazeyview Precinct Plan </a:t>
                      </a:r>
                    </a:p>
                  </a:txBody>
                  <a:tcPr marL="51435" marR="51435" marT="0" marB="0"/>
                </a:tc>
                <a:extLst>
                  <a:ext uri="{0D108BD9-81ED-4DB2-BD59-A6C34878D82A}">
                    <a16:rowId xmlns:a16="http://schemas.microsoft.com/office/drawing/2014/main" val="10006"/>
                  </a:ext>
                </a:extLst>
              </a:tr>
              <a:tr h="244543">
                <a:tc vMerge="1">
                  <a:txBody>
                    <a:bodyPr/>
                    <a:lstStyle/>
                    <a:p>
                      <a:endParaRPr lang="en-ZA" dirty="0"/>
                    </a:p>
                  </a:txBody>
                  <a:tcPr/>
                </a:tc>
                <a:tc>
                  <a:txBody>
                    <a:bodyPr/>
                    <a:lstStyle/>
                    <a:p>
                      <a:pPr>
                        <a:lnSpc>
                          <a:spcPct val="150000"/>
                        </a:lnSpc>
                        <a:spcAft>
                          <a:spcPts val="0"/>
                        </a:spcAft>
                      </a:pPr>
                      <a:r>
                        <a:rPr lang="en-ZA"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Nkomasi SEZ - N4 Corridor</a:t>
                      </a:r>
                    </a:p>
                  </a:txBody>
                  <a:tcPr marL="51435" marR="51435" marT="0" marB="0"/>
                </a:tc>
                <a:tc>
                  <a:txBody>
                    <a:bodyPr/>
                    <a:lstStyle/>
                    <a:p>
                      <a:pPr>
                        <a:lnSpc>
                          <a:spcPct val="150000"/>
                        </a:lnSpc>
                        <a:spcAft>
                          <a:spcPts val="0"/>
                        </a:spcAft>
                        <a:tabLst>
                          <a:tab pos="450215" algn="l"/>
                        </a:tabLst>
                      </a:pPr>
                      <a:r>
                        <a:rPr lang="en-ZA"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Nkomasi SEZ - N4 Corridor Development Plan </a:t>
                      </a:r>
                    </a:p>
                  </a:txBody>
                  <a:tcPr marL="51435" marR="51435" marT="0" marB="0"/>
                </a:tc>
                <a:extLst>
                  <a:ext uri="{0D108BD9-81ED-4DB2-BD59-A6C34878D82A}">
                    <a16:rowId xmlns:a16="http://schemas.microsoft.com/office/drawing/2014/main" val="10007"/>
                  </a:ext>
                </a:extLst>
              </a:tr>
              <a:tr h="244543">
                <a:tc vMerge="1">
                  <a:txBody>
                    <a:bodyPr/>
                    <a:lstStyle/>
                    <a:p>
                      <a:endParaRPr lang="en-ZA" dirty="0"/>
                    </a:p>
                  </a:txBody>
                  <a:tcPr/>
                </a:tc>
                <a:tc>
                  <a:txBody>
                    <a:bodyPr/>
                    <a:lstStyle/>
                    <a:p>
                      <a:pPr>
                        <a:lnSpc>
                          <a:spcPct val="150000"/>
                        </a:lnSpc>
                        <a:spcAft>
                          <a:spcPts val="0"/>
                        </a:spcAft>
                      </a:pPr>
                      <a:r>
                        <a:rPr lang="en-ZA"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Mashishing/Lydenburg</a:t>
                      </a:r>
                    </a:p>
                  </a:txBody>
                  <a:tcPr marL="51435" marR="51435" marT="0" marB="0"/>
                </a:tc>
                <a:tc>
                  <a:txBody>
                    <a:bodyPr/>
                    <a:lstStyle/>
                    <a:p>
                      <a:pPr>
                        <a:lnSpc>
                          <a:spcPct val="150000"/>
                        </a:lnSpc>
                        <a:spcAft>
                          <a:spcPts val="0"/>
                        </a:spcAft>
                      </a:pPr>
                      <a:r>
                        <a:rPr lang="en-ZA"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Mashishing/Lydenburg Development Plan </a:t>
                      </a:r>
                    </a:p>
                  </a:txBody>
                  <a:tcPr marL="51435" marR="51435" marT="0" marB="0"/>
                </a:tc>
                <a:extLst>
                  <a:ext uri="{0D108BD9-81ED-4DB2-BD59-A6C34878D82A}">
                    <a16:rowId xmlns:a16="http://schemas.microsoft.com/office/drawing/2014/main" val="10008"/>
                  </a:ext>
                </a:extLst>
              </a:tr>
              <a:tr h="383635">
                <a:tc rowSpan="2">
                  <a:txBody>
                    <a:bodyPr/>
                    <a:lstStyle/>
                    <a:p>
                      <a:r>
                        <a:rPr lang="en-US" sz="1200" dirty="0">
                          <a:latin typeface="Arial" panose="020B0604020202020204" pitchFamily="34" charset="0"/>
                          <a:cs typeface="Arial" panose="020B0604020202020204" pitchFamily="34" charset="0"/>
                        </a:rPr>
                        <a:t>North West</a:t>
                      </a:r>
                      <a:endParaRPr lang="en-ZA" sz="1200" dirty="0">
                        <a:latin typeface="Arial" panose="020B0604020202020204" pitchFamily="34" charset="0"/>
                        <a:cs typeface="Arial" panose="020B0604020202020204" pitchFamily="34" charset="0"/>
                      </a:endParaRPr>
                    </a:p>
                  </a:txBody>
                  <a:tcPr marL="68580" marR="68580" marT="34290" marB="34290"/>
                </a:tc>
                <a:tc>
                  <a:txBody>
                    <a:bodyPr/>
                    <a:lstStyle/>
                    <a:p>
                      <a:pPr>
                        <a:spcAft>
                          <a:spcPts val="0"/>
                        </a:spcAft>
                      </a:pPr>
                      <a:r>
                        <a:rPr lang="en-ZA"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Mahikeng CBD</a:t>
                      </a:r>
                      <a:endParaRPr lang="en-ZA" sz="1200" dirty="0">
                        <a:effectLst/>
                        <a:latin typeface="Arial" panose="020B0604020202020204" pitchFamily="34" charset="0"/>
                        <a:cs typeface="Arial" panose="020B0604020202020204" pitchFamily="34" charset="0"/>
                      </a:endParaRPr>
                    </a:p>
                  </a:txBody>
                  <a:tcPr marL="51435" marR="51435" marT="0" marB="0"/>
                </a:tc>
                <a:tc>
                  <a:txBody>
                    <a:bodyPr/>
                    <a:lstStyle/>
                    <a:p>
                      <a:pPr marL="19050" indent="-19050">
                        <a:lnSpc>
                          <a:spcPct val="107000"/>
                        </a:lnSpc>
                        <a:spcAft>
                          <a:spcPts val="0"/>
                        </a:spcAft>
                        <a:tabLst>
                          <a:tab pos="19050" algn="l"/>
                        </a:tabLst>
                      </a:pPr>
                      <a:r>
                        <a:rPr lang="en-ZA" sz="1200" dirty="0">
                          <a:effectLst/>
                          <a:latin typeface="Arial" panose="020B0604020202020204" pitchFamily="34" charset="0"/>
                          <a:ea typeface="Calibri" panose="020F0502020204030204" pitchFamily="34" charset="0"/>
                          <a:cs typeface="Arial" panose="020B0604020202020204" pitchFamily="34" charset="0"/>
                        </a:rPr>
                        <a:t>Mahikeng CBD Revitalisation Draft 2020; Mahikeng Precinct Plan Portion 54 Mmabatho 301 JQ</a:t>
                      </a:r>
                    </a:p>
                  </a:txBody>
                  <a:tcPr marL="51435" marR="51435" marT="0" marB="0"/>
                </a:tc>
                <a:extLst>
                  <a:ext uri="{0D108BD9-81ED-4DB2-BD59-A6C34878D82A}">
                    <a16:rowId xmlns:a16="http://schemas.microsoft.com/office/drawing/2014/main" val="10009"/>
                  </a:ext>
                </a:extLst>
              </a:tr>
              <a:tr h="371947">
                <a:tc vMerge="1">
                  <a:txBody>
                    <a:bodyPr/>
                    <a:lstStyle/>
                    <a:p>
                      <a:endParaRPr lang="en-ZA" sz="1200" dirty="0">
                        <a:latin typeface="Arial" panose="020B0604020202020204" pitchFamily="34" charset="0"/>
                        <a:cs typeface="Arial" panose="020B0604020202020204" pitchFamily="34" charset="0"/>
                      </a:endParaRPr>
                    </a:p>
                  </a:txBody>
                  <a:tcPr/>
                </a:tc>
                <a:tc>
                  <a:txBody>
                    <a:bodyPr/>
                    <a:lstStyle/>
                    <a:p>
                      <a:pPr>
                        <a:spcAft>
                          <a:spcPts val="0"/>
                        </a:spcAft>
                      </a:pPr>
                      <a:r>
                        <a:rPr lang="en-ZA"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Rustenburg/</a:t>
                      </a:r>
                      <a:endParaRPr lang="en-ZA" sz="1200" dirty="0">
                        <a:effectLst/>
                        <a:latin typeface="Arial" panose="020B0604020202020204" pitchFamily="34" charset="0"/>
                        <a:cs typeface="Arial" panose="020B0604020202020204" pitchFamily="34" charset="0"/>
                      </a:endParaRPr>
                    </a:p>
                    <a:p>
                      <a:pPr>
                        <a:spcAft>
                          <a:spcPts val="0"/>
                        </a:spcAft>
                      </a:pPr>
                      <a:r>
                        <a:rPr lang="en-ZA"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Boitekong/Marikana Development Area</a:t>
                      </a:r>
                      <a:endParaRPr lang="en-ZA" sz="1200" dirty="0">
                        <a:effectLst/>
                        <a:latin typeface="Arial" panose="020B0604020202020204" pitchFamily="34" charset="0"/>
                        <a:cs typeface="Arial" panose="020B0604020202020204" pitchFamily="34" charset="0"/>
                      </a:endParaRPr>
                    </a:p>
                  </a:txBody>
                  <a:tcPr marL="51435" marR="51435" marT="0" marB="0"/>
                </a:tc>
                <a:tc>
                  <a:txBody>
                    <a:bodyPr/>
                    <a:lstStyle/>
                    <a:p>
                      <a:pPr>
                        <a:lnSpc>
                          <a:spcPct val="107000"/>
                        </a:lnSpc>
                        <a:spcAft>
                          <a:spcPts val="0"/>
                        </a:spcAft>
                        <a:tabLst>
                          <a:tab pos="450215" algn="l"/>
                        </a:tabLst>
                      </a:pPr>
                      <a:r>
                        <a:rPr lang="en-ZA"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Rustenburg/Boitekong/Marikana PHSHDA Development Plan</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045141561"/>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4935" y="102381"/>
            <a:ext cx="9144000" cy="942920"/>
          </a:xfrm>
          <a:solidFill>
            <a:srgbClr val="00592B"/>
          </a:solidFill>
        </p:spPr>
        <p:txBody>
          <a:bodyPr/>
          <a:lstStyle/>
          <a:p>
            <a:r>
              <a:rPr lang="en-ZA" sz="2400" b="1" dirty="0">
                <a:solidFill>
                  <a:schemeClr val="bg1"/>
                </a:solidFill>
                <a:latin typeface="Arial" panose="020B0604020202020204" pitchFamily="34" charset="0"/>
                <a:ea typeface="ＭＳ Ｐゴシック" pitchFamily="34" charset="-128"/>
                <a:cs typeface="Arial" panose="020B0604020202020204" pitchFamily="34" charset="0"/>
              </a:rPr>
              <a:t>Integrated Human Settlements Planning And Development Programme</a:t>
            </a:r>
            <a:endParaRPr lang="en-US" sz="2400" dirty="0">
              <a:solidFill>
                <a:schemeClr val="bg1"/>
              </a:solidFill>
              <a:latin typeface="Arial" pitchFamily="34" charset="0"/>
              <a:ea typeface="ＭＳ Ｐゴシック" pitchFamily="34" charset="-128"/>
              <a:cs typeface="Arial" pitchFamily="34" charset="0"/>
            </a:endParaRPr>
          </a:p>
        </p:txBody>
      </p:sp>
      <p:sp>
        <p:nvSpPr>
          <p:cNvPr id="5123" name="Content Placeholder 2"/>
          <p:cNvSpPr>
            <a:spLocks noGrp="1"/>
          </p:cNvSpPr>
          <p:nvPr>
            <p:ph idx="1"/>
          </p:nvPr>
        </p:nvSpPr>
        <p:spPr>
          <a:xfrm>
            <a:off x="68456" y="1029631"/>
            <a:ext cx="8957217" cy="1488516"/>
          </a:xfrm>
        </p:spPr>
        <p:txBody>
          <a:bodyPr/>
          <a:lstStyle/>
          <a:p>
            <a:pPr marL="0" indent="0" algn="just">
              <a:buNone/>
            </a:pPr>
            <a:r>
              <a:rPr lang="en-GB" sz="1400" b="1" dirty="0"/>
              <a:t>Target</a:t>
            </a:r>
            <a:r>
              <a:rPr lang="en-ZA" sz="1400" b="1" dirty="0"/>
              <a:t>:</a:t>
            </a:r>
            <a:r>
              <a:rPr lang="en-ZA" sz="1400" dirty="0"/>
              <a:t> </a:t>
            </a:r>
            <a:r>
              <a:rPr lang="en-US" sz="1400" dirty="0"/>
              <a:t>HSDG Project Readiness Matrix programme managed in 9 </a:t>
            </a:r>
            <a:r>
              <a:rPr lang="en-US" sz="1400" dirty="0" smtClean="0"/>
              <a:t>provinces</a:t>
            </a:r>
          </a:p>
          <a:p>
            <a:pPr marL="0" indent="0" algn="just">
              <a:buNone/>
            </a:pPr>
            <a:endParaRPr lang="en-GB" sz="1400" b="1" dirty="0"/>
          </a:p>
          <a:p>
            <a:pPr marL="0" indent="0" algn="just">
              <a:buNone/>
            </a:pPr>
            <a:r>
              <a:rPr lang="en-GB" sz="1400" b="1" dirty="0"/>
              <a:t>Performance: </a:t>
            </a:r>
            <a:r>
              <a:rPr lang="en-US" sz="1400" dirty="0"/>
              <a:t>HSDG Project Readiness Matrix programme was managed in 9 Provinces</a:t>
            </a:r>
            <a:endParaRPr lang="en-US" sz="1400" dirty="0">
              <a:latin typeface="Arial" panose="020B0604020202020204" pitchFamily="34" charset="0"/>
              <a:ea typeface="Calibri" panose="020F0502020204030204" pitchFamily="34" charset="0"/>
              <a:cs typeface="Arial" panose="020B0604020202020204" pitchFamily="34" charset="0"/>
            </a:endParaRPr>
          </a:p>
          <a:p>
            <a:pPr algn="just">
              <a:buFont typeface="Wingdings" panose="05000000000000000000" pitchFamily="2" charset="2"/>
              <a:buChar char="§"/>
            </a:pPr>
            <a:r>
              <a:rPr lang="en-US" sz="1400" dirty="0">
                <a:latin typeface="Arial" panose="020B0604020202020204" pitchFamily="34" charset="0"/>
                <a:ea typeface="Calibri" panose="020F0502020204030204" pitchFamily="34" charset="0"/>
                <a:cs typeface="Arial" panose="020B0604020202020204" pitchFamily="34" charset="0"/>
              </a:rPr>
              <a:t>During the period under review the Department analysed the 2021/2022 final draft business plans for all Provinces. The table below indicates analysis outcomes of the 2021/2022 final draft Projects Readiness Matrix for the Human Settlements Development Grant Business Plan </a:t>
            </a:r>
          </a:p>
        </p:txBody>
      </p:sp>
      <p:sp>
        <p:nvSpPr>
          <p:cNvPr id="5126"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Arial" pitchFamily="34" charset="0"/>
                <a:ea typeface="ＭＳ Ｐゴシック" pitchFamily="34" charset="-128"/>
              </a:defRPr>
            </a:lvl1pPr>
            <a:lvl2pPr marL="557213" indent="-214313" eaLnBrk="0" hangingPunct="0">
              <a:defRPr sz="1800">
                <a:solidFill>
                  <a:schemeClr val="tx1"/>
                </a:solidFill>
                <a:latin typeface="Arial" pitchFamily="34" charset="0"/>
                <a:ea typeface="ＭＳ Ｐゴシック" pitchFamily="34" charset="-128"/>
              </a:defRPr>
            </a:lvl2pPr>
            <a:lvl3pPr marL="857250" indent="-171450" eaLnBrk="0" hangingPunct="0">
              <a:defRPr sz="1800">
                <a:solidFill>
                  <a:schemeClr val="tx1"/>
                </a:solidFill>
                <a:latin typeface="Arial" pitchFamily="34" charset="0"/>
                <a:ea typeface="ＭＳ Ｐゴシック" pitchFamily="34" charset="-128"/>
              </a:defRPr>
            </a:lvl3pPr>
            <a:lvl4pPr marL="1200150" indent="-171450" eaLnBrk="0" hangingPunct="0">
              <a:defRPr sz="1800">
                <a:solidFill>
                  <a:schemeClr val="tx1"/>
                </a:solidFill>
                <a:latin typeface="Arial" pitchFamily="34" charset="0"/>
                <a:ea typeface="ＭＳ Ｐゴシック" pitchFamily="34" charset="-128"/>
              </a:defRPr>
            </a:lvl4pPr>
            <a:lvl5pPr marL="1543050" indent="-171450" eaLnBrk="0" hangingPunct="0">
              <a:defRPr sz="1800">
                <a:solidFill>
                  <a:schemeClr val="tx1"/>
                </a:solidFill>
                <a:latin typeface="Arial" pitchFamily="34" charset="0"/>
                <a:ea typeface="ＭＳ Ｐゴシック" pitchFamily="34" charset="-128"/>
              </a:defRPr>
            </a:lvl5pPr>
            <a:lvl6pPr marL="18859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6pPr>
            <a:lvl7pPr marL="22288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7pPr>
            <a:lvl8pPr marL="25717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8pPr>
            <a:lvl9pPr marL="29146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9pPr>
          </a:lstStyle>
          <a:p>
            <a:pPr eaLnBrk="1" hangingPunct="1">
              <a:defRPr/>
            </a:pPr>
            <a:fld id="{0639B894-C960-433A-BF24-1DDCA8BAAFC9}" type="slidenum">
              <a:rPr lang="en-ZA" sz="600">
                <a:solidFill>
                  <a:srgbClr val="898989"/>
                </a:solidFill>
              </a:rPr>
              <a:pPr eaLnBrk="1" hangingPunct="1">
                <a:defRPr/>
              </a:pPr>
              <a:t>17</a:t>
            </a:fld>
            <a:endParaRPr lang="en-ZA" sz="600" dirty="0">
              <a:solidFill>
                <a:srgbClr val="898989"/>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018552119"/>
              </p:ext>
            </p:extLst>
          </p:nvPr>
        </p:nvGraphicFramePr>
        <p:xfrm>
          <a:off x="93391" y="2607457"/>
          <a:ext cx="8957216" cy="3424243"/>
        </p:xfrm>
        <a:graphic>
          <a:graphicData uri="http://schemas.openxmlformats.org/drawingml/2006/table">
            <a:tbl>
              <a:tblPr firstRow="1" firstCol="1" bandRow="1"/>
              <a:tblGrid>
                <a:gridCol w="1256064">
                  <a:extLst>
                    <a:ext uri="{9D8B030D-6E8A-4147-A177-3AD203B41FA5}">
                      <a16:colId xmlns:a16="http://schemas.microsoft.com/office/drawing/2014/main" val="20000"/>
                    </a:ext>
                  </a:extLst>
                </a:gridCol>
                <a:gridCol w="1000955">
                  <a:extLst>
                    <a:ext uri="{9D8B030D-6E8A-4147-A177-3AD203B41FA5}">
                      <a16:colId xmlns:a16="http://schemas.microsoft.com/office/drawing/2014/main" val="20001"/>
                    </a:ext>
                  </a:extLst>
                </a:gridCol>
                <a:gridCol w="1632530">
                  <a:extLst>
                    <a:ext uri="{9D8B030D-6E8A-4147-A177-3AD203B41FA5}">
                      <a16:colId xmlns:a16="http://schemas.microsoft.com/office/drawing/2014/main" val="20002"/>
                    </a:ext>
                  </a:extLst>
                </a:gridCol>
                <a:gridCol w="1000955">
                  <a:extLst>
                    <a:ext uri="{9D8B030D-6E8A-4147-A177-3AD203B41FA5}">
                      <a16:colId xmlns:a16="http://schemas.microsoft.com/office/drawing/2014/main" val="20003"/>
                    </a:ext>
                  </a:extLst>
                </a:gridCol>
                <a:gridCol w="1520921">
                  <a:extLst>
                    <a:ext uri="{9D8B030D-6E8A-4147-A177-3AD203B41FA5}">
                      <a16:colId xmlns:a16="http://schemas.microsoft.com/office/drawing/2014/main" val="20004"/>
                    </a:ext>
                  </a:extLst>
                </a:gridCol>
                <a:gridCol w="961094">
                  <a:extLst>
                    <a:ext uri="{9D8B030D-6E8A-4147-A177-3AD203B41FA5}">
                      <a16:colId xmlns:a16="http://schemas.microsoft.com/office/drawing/2014/main" val="20005"/>
                    </a:ext>
                  </a:extLst>
                </a:gridCol>
                <a:gridCol w="1584697">
                  <a:extLst>
                    <a:ext uri="{9D8B030D-6E8A-4147-A177-3AD203B41FA5}">
                      <a16:colId xmlns:a16="http://schemas.microsoft.com/office/drawing/2014/main" val="20006"/>
                    </a:ext>
                  </a:extLst>
                </a:gridCol>
              </a:tblGrid>
              <a:tr h="217146">
                <a:tc gridSpan="7">
                  <a:txBody>
                    <a:bodyPr/>
                    <a:lstStyle/>
                    <a:p>
                      <a:pPr algn="ctr">
                        <a:lnSpc>
                          <a:spcPct val="107000"/>
                        </a:lnSpc>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Provincial Summary of Project Readiness Status of the 2021/2022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434293">
                <a:tc>
                  <a:txBody>
                    <a:bodyPr/>
                    <a:lstStyle/>
                    <a:p>
                      <a:pPr>
                        <a:lnSpc>
                          <a:spcPct val="107000"/>
                        </a:lnSpc>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Province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nSpc>
                          <a:spcPct val="107000"/>
                        </a:lnSpc>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 of Projects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07000"/>
                        </a:lnSpc>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Value of Projects Under Planning</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07000"/>
                        </a:lnSpc>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 of Projects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07000"/>
                        </a:lnSpc>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Value of Projects Ready/ Running</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07000"/>
                        </a:lnSpc>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 of Projects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07000"/>
                        </a:lnSpc>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Various Stages of Procurement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217146">
                <a:tc>
                  <a:txBody>
                    <a:bodyPr/>
                    <a:lstStyle/>
                    <a:p>
                      <a:pP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Eastern Cape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119</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R311 778 792</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94</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R482 748 444</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108</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R442 652 601</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17146">
                <a:tc>
                  <a:txBody>
                    <a:bodyPr/>
                    <a:lstStyle/>
                    <a:p>
                      <a:pP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Free State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R16 473 300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R313 788 399</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R291 589 534</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17146">
                <a:tc>
                  <a:txBody>
                    <a:bodyPr/>
                    <a:lstStyle/>
                    <a:p>
                      <a:pP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Gauteng</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77</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R528 634 032</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39</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R1 608 161 712</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43</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R465 632 585</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17146">
                <a:tc>
                  <a:txBody>
                    <a:bodyPr/>
                    <a:lstStyle/>
                    <a:p>
                      <a:pP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Kwazulu Natal</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116</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R117 680 317</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164</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R1 620 094 281</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R20 947 658</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17146">
                <a:tc>
                  <a:txBody>
                    <a:bodyPr/>
                    <a:lstStyle/>
                    <a:p>
                      <a:pP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Limpopo</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R65 806 392</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79</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R518 855 565</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R218 045 443</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17146">
                <a:tc>
                  <a:txBody>
                    <a:bodyPr/>
                    <a:lstStyle/>
                    <a:p>
                      <a:pP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Mpumalanga</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46</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R226 644 237</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94</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R643 074 463</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R24 081 300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17146">
                <a:tc>
                  <a:txBody>
                    <a:bodyPr/>
                    <a:lstStyle/>
                    <a:p>
                      <a:pP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Northern Cape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R77 768 407</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R71 812 180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R69 447 533</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17146">
                <a:tc>
                  <a:txBody>
                    <a:bodyPr/>
                    <a:lstStyle/>
                    <a:p>
                      <a:pP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North West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29</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R478 928 866</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97</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R331 747 958</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122</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R370 267 850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17146">
                <a:tc>
                  <a:txBody>
                    <a:bodyPr/>
                    <a:lstStyle/>
                    <a:p>
                      <a:pP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Western Cape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37</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R86 295 000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R1 039 457 000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R365 400 000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17146">
                <a:tc>
                  <a:txBody>
                    <a:bodyPr/>
                    <a:lstStyle/>
                    <a:p>
                      <a:pPr>
                        <a:lnSpc>
                          <a:spcPct val="107000"/>
                        </a:lnSpc>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Grand Total</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07000"/>
                        </a:lnSpc>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451</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a:lnSpc>
                          <a:spcPct val="107000"/>
                        </a:lnSpc>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R1 910 009 343</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07000"/>
                        </a:lnSpc>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637</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a:lnSpc>
                          <a:spcPct val="107000"/>
                        </a:lnSpc>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R6 629 740 002</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07000"/>
                        </a:lnSpc>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346</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a:lnSpc>
                          <a:spcPct val="107000"/>
                        </a:lnSpc>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R2 268 064 504</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189849255"/>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7200" y="116632"/>
            <a:ext cx="8990671" cy="928127"/>
          </a:xfrm>
          <a:solidFill>
            <a:srgbClr val="00592B"/>
          </a:solidFill>
        </p:spPr>
        <p:txBody>
          <a:bodyPr/>
          <a:lstStyle/>
          <a:p>
            <a:r>
              <a:rPr lang="en-ZA" sz="2400" b="1" dirty="0">
                <a:solidFill>
                  <a:schemeClr val="bg1"/>
                </a:solidFill>
                <a:latin typeface="Arial" panose="020B0604020202020204" pitchFamily="34" charset="0"/>
                <a:ea typeface="ＭＳ Ｐゴシック" pitchFamily="34" charset="-128"/>
                <a:cs typeface="Arial" panose="020B0604020202020204" pitchFamily="34" charset="0"/>
              </a:rPr>
              <a:t>Integrated Human Settlements Planning And Development Programme</a:t>
            </a:r>
            <a:endParaRPr lang="en-US" sz="2400" dirty="0">
              <a:solidFill>
                <a:schemeClr val="bg1"/>
              </a:solidFill>
              <a:latin typeface="Arial" pitchFamily="34" charset="0"/>
              <a:ea typeface="ＭＳ Ｐゴシック" pitchFamily="34" charset="-128"/>
              <a:cs typeface="Arial" pitchFamily="34" charset="0"/>
            </a:endParaRPr>
          </a:p>
        </p:txBody>
      </p:sp>
      <p:sp>
        <p:nvSpPr>
          <p:cNvPr id="5123" name="Content Placeholder 2"/>
          <p:cNvSpPr>
            <a:spLocks noGrp="1"/>
          </p:cNvSpPr>
          <p:nvPr>
            <p:ph idx="1"/>
          </p:nvPr>
        </p:nvSpPr>
        <p:spPr>
          <a:xfrm>
            <a:off x="183997" y="1255123"/>
            <a:ext cx="8798312" cy="1240433"/>
          </a:xfrm>
        </p:spPr>
        <p:txBody>
          <a:bodyPr/>
          <a:lstStyle/>
          <a:p>
            <a:pPr marL="0" indent="0">
              <a:buNone/>
            </a:pPr>
            <a:r>
              <a:rPr lang="en-GB" sz="1400" b="1" dirty="0" smtClean="0">
                <a:solidFill>
                  <a:prstClr val="black"/>
                </a:solidFill>
              </a:rPr>
              <a:t>Target</a:t>
            </a:r>
            <a:r>
              <a:rPr lang="en-ZA" sz="1400" b="1" dirty="0">
                <a:solidFill>
                  <a:prstClr val="black"/>
                </a:solidFill>
              </a:rPr>
              <a:t>: </a:t>
            </a:r>
            <a:r>
              <a:rPr lang="en-US" sz="1400" dirty="0"/>
              <a:t>Revitalisation of distressed mining communities programme managed in 6 provinces </a:t>
            </a:r>
            <a:endParaRPr lang="en-US" sz="1400" dirty="0" smtClean="0"/>
          </a:p>
          <a:p>
            <a:pPr marL="0" indent="0">
              <a:buNone/>
            </a:pPr>
            <a:endParaRPr lang="en-US" sz="1400" b="1" dirty="0">
              <a:solidFill>
                <a:prstClr val="black"/>
              </a:solidFill>
            </a:endParaRPr>
          </a:p>
          <a:p>
            <a:pPr marL="0" indent="0">
              <a:buNone/>
            </a:pPr>
            <a:r>
              <a:rPr lang="en-GB" sz="1400" b="1" dirty="0">
                <a:solidFill>
                  <a:prstClr val="black"/>
                </a:solidFill>
              </a:rPr>
              <a:t>Performance: </a:t>
            </a:r>
            <a:r>
              <a:rPr lang="en-GB" sz="1400" dirty="0"/>
              <a:t>Management of revitalisation of distressed mining communities programme in 6 Provinces</a:t>
            </a:r>
          </a:p>
          <a:p>
            <a:pPr>
              <a:buFont typeface="Wingdings" panose="05000000000000000000" pitchFamily="2" charset="2"/>
              <a:buChar char="§"/>
            </a:pPr>
            <a:r>
              <a:rPr lang="en-US" altLang="en-US" sz="1400" dirty="0">
                <a:solidFill>
                  <a:prstClr val="black"/>
                </a:solidFill>
              </a:rPr>
              <a:t>The following twenty-three (23) municipalities were supported by the Department to implement the approved provincial business plans</a:t>
            </a:r>
          </a:p>
          <a:p>
            <a:pPr marL="0" indent="0">
              <a:buNone/>
            </a:pPr>
            <a:endParaRPr lang="en-US" altLang="en-US" sz="1200" dirty="0">
              <a:solidFill>
                <a:prstClr val="black"/>
              </a:solidFill>
            </a:endParaRPr>
          </a:p>
          <a:p>
            <a:pPr lvl="0">
              <a:buFont typeface="Wingdings" panose="05000000000000000000" pitchFamily="2" charset="2"/>
              <a:buChar char="§"/>
            </a:pPr>
            <a:endParaRPr lang="en-US" altLang="en-US" sz="1200" b="1" dirty="0">
              <a:solidFill>
                <a:prstClr val="black"/>
              </a:solidFill>
              <a:latin typeface="Arial" panose="020B0604020202020204" pitchFamily="34" charset="0"/>
              <a:cs typeface="Arial" panose="020B0604020202020204" pitchFamily="34" charset="0"/>
            </a:endParaRPr>
          </a:p>
          <a:p>
            <a:pPr marL="0" indent="0">
              <a:buNone/>
            </a:pPr>
            <a:endParaRPr lang="en-ZA" altLang="en-US" sz="1350" b="1" dirty="0">
              <a:latin typeface="Arial" panose="020B0604020202020204" pitchFamily="34" charset="0"/>
              <a:cs typeface="Arial" panose="020B0604020202020204" pitchFamily="34" charset="0"/>
            </a:endParaRPr>
          </a:p>
        </p:txBody>
      </p:sp>
      <p:sp>
        <p:nvSpPr>
          <p:cNvPr id="5126"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Arial" pitchFamily="34" charset="0"/>
                <a:ea typeface="ＭＳ Ｐゴシック" pitchFamily="34" charset="-128"/>
              </a:defRPr>
            </a:lvl1pPr>
            <a:lvl2pPr marL="557213" indent="-214313" eaLnBrk="0" hangingPunct="0">
              <a:defRPr sz="1800">
                <a:solidFill>
                  <a:schemeClr val="tx1"/>
                </a:solidFill>
                <a:latin typeface="Arial" pitchFamily="34" charset="0"/>
                <a:ea typeface="ＭＳ Ｐゴシック" pitchFamily="34" charset="-128"/>
              </a:defRPr>
            </a:lvl2pPr>
            <a:lvl3pPr marL="857250" indent="-171450" eaLnBrk="0" hangingPunct="0">
              <a:defRPr sz="1800">
                <a:solidFill>
                  <a:schemeClr val="tx1"/>
                </a:solidFill>
                <a:latin typeface="Arial" pitchFamily="34" charset="0"/>
                <a:ea typeface="ＭＳ Ｐゴシック" pitchFamily="34" charset="-128"/>
              </a:defRPr>
            </a:lvl3pPr>
            <a:lvl4pPr marL="1200150" indent="-171450" eaLnBrk="0" hangingPunct="0">
              <a:defRPr sz="1800">
                <a:solidFill>
                  <a:schemeClr val="tx1"/>
                </a:solidFill>
                <a:latin typeface="Arial" pitchFamily="34" charset="0"/>
                <a:ea typeface="ＭＳ Ｐゴシック" pitchFamily="34" charset="-128"/>
              </a:defRPr>
            </a:lvl4pPr>
            <a:lvl5pPr marL="1543050" indent="-171450" eaLnBrk="0" hangingPunct="0">
              <a:defRPr sz="1800">
                <a:solidFill>
                  <a:schemeClr val="tx1"/>
                </a:solidFill>
                <a:latin typeface="Arial" pitchFamily="34" charset="0"/>
                <a:ea typeface="ＭＳ Ｐゴシック" pitchFamily="34" charset="-128"/>
              </a:defRPr>
            </a:lvl5pPr>
            <a:lvl6pPr marL="18859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6pPr>
            <a:lvl7pPr marL="22288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7pPr>
            <a:lvl8pPr marL="25717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8pPr>
            <a:lvl9pPr marL="29146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9pPr>
          </a:lstStyle>
          <a:p>
            <a:pPr eaLnBrk="1" hangingPunct="1">
              <a:defRPr/>
            </a:pPr>
            <a:fld id="{0639B894-C960-433A-BF24-1DDCA8BAAFC9}" type="slidenum">
              <a:rPr lang="en-ZA" sz="600">
                <a:solidFill>
                  <a:srgbClr val="898989"/>
                </a:solidFill>
              </a:rPr>
              <a:pPr eaLnBrk="1" hangingPunct="1">
                <a:defRPr/>
              </a:pPr>
              <a:t>18</a:t>
            </a:fld>
            <a:endParaRPr lang="en-ZA" sz="600" dirty="0">
              <a:solidFill>
                <a:srgbClr val="898989"/>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712885321"/>
              </p:ext>
            </p:extLst>
          </p:nvPr>
        </p:nvGraphicFramePr>
        <p:xfrm>
          <a:off x="183997" y="2843170"/>
          <a:ext cx="8798311" cy="2758370"/>
        </p:xfrm>
        <a:graphic>
          <a:graphicData uri="http://schemas.openxmlformats.org/drawingml/2006/table">
            <a:tbl>
              <a:tblPr firstRow="1" firstCol="1" bandRow="1"/>
              <a:tblGrid>
                <a:gridCol w="1452109">
                  <a:extLst>
                    <a:ext uri="{9D8B030D-6E8A-4147-A177-3AD203B41FA5}">
                      <a16:colId xmlns:a16="http://schemas.microsoft.com/office/drawing/2014/main" val="20000"/>
                    </a:ext>
                  </a:extLst>
                </a:gridCol>
                <a:gridCol w="4719356">
                  <a:extLst>
                    <a:ext uri="{9D8B030D-6E8A-4147-A177-3AD203B41FA5}">
                      <a16:colId xmlns:a16="http://schemas.microsoft.com/office/drawing/2014/main" val="20001"/>
                    </a:ext>
                  </a:extLst>
                </a:gridCol>
                <a:gridCol w="2626846">
                  <a:extLst>
                    <a:ext uri="{9D8B030D-6E8A-4147-A177-3AD203B41FA5}">
                      <a16:colId xmlns:a16="http://schemas.microsoft.com/office/drawing/2014/main" val="20002"/>
                    </a:ext>
                  </a:extLst>
                </a:gridCol>
              </a:tblGrid>
              <a:tr h="269537">
                <a:tc>
                  <a:txBody>
                    <a:bodyPr/>
                    <a:lstStyle/>
                    <a:p>
                      <a:pPr algn="ctr">
                        <a:lnSpc>
                          <a:spcPct val="107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rPr>
                        <a:t>Province</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07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rPr>
                        <a:t>Local Municipalities</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07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Ring Fenced Budget Allocation </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567318">
                <a:tc>
                  <a:txBody>
                    <a:bodyPr/>
                    <a:lstStyle/>
                    <a:p>
                      <a:pPr>
                        <a:lnSpc>
                          <a:spcPct val="107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Limpopo</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0" dirty="0">
                          <a:effectLst/>
                          <a:latin typeface="Arial" panose="020B0604020202020204" pitchFamily="34" charset="0"/>
                          <a:ea typeface="Calibri" panose="020F0502020204030204" pitchFamily="34" charset="0"/>
                          <a:cs typeface="Arial" panose="020B0604020202020204" pitchFamily="34" charset="0"/>
                        </a:rPr>
                        <a:t>Fetakgomo/Greater Tubatse,  Elias Motsoaledi, Lephalale, Thabazimbi, Mogalakwena</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b="0" dirty="0">
                          <a:effectLst/>
                          <a:latin typeface="Arial" panose="020B0604020202020204" pitchFamily="34" charset="0"/>
                          <a:ea typeface="Calibri" panose="020F0502020204030204" pitchFamily="34" charset="0"/>
                          <a:cs typeface="Arial" panose="020B0604020202020204" pitchFamily="34" charset="0"/>
                        </a:rPr>
                        <a:t>R80 000 000</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7623">
                <a:tc>
                  <a:txBody>
                    <a:bodyPr/>
                    <a:lstStyle/>
                    <a:p>
                      <a:pPr>
                        <a:lnSpc>
                          <a:spcPct val="107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Gauteng</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0" dirty="0">
                          <a:effectLst/>
                          <a:latin typeface="Arial" panose="020B0604020202020204" pitchFamily="34" charset="0"/>
                          <a:ea typeface="Calibri" panose="020F0502020204030204" pitchFamily="34" charset="0"/>
                          <a:cs typeface="Arial" panose="020B0604020202020204" pitchFamily="34" charset="0"/>
                        </a:rPr>
                        <a:t>Rand West City, Mogale City, Merafong</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R68 000 000</a:t>
                      </a:r>
                      <a:endParaRPr lang="en-ZA" sz="14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8993">
                <a:tc>
                  <a:txBody>
                    <a:bodyPr/>
                    <a:lstStyle/>
                    <a:p>
                      <a:pPr>
                        <a:lnSpc>
                          <a:spcPct val="107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North West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0" dirty="0">
                          <a:effectLst/>
                          <a:latin typeface="Arial" panose="020B0604020202020204" pitchFamily="34" charset="0"/>
                          <a:ea typeface="Calibri" panose="020F0502020204030204" pitchFamily="34" charset="0"/>
                          <a:cs typeface="Arial" panose="020B0604020202020204" pitchFamily="34" charset="0"/>
                        </a:rPr>
                        <a:t>Rustenburg, Moses Kotane, Madibeng, Kgetleng Rivier,City of Matlosana</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b="0" dirty="0">
                          <a:effectLst/>
                          <a:latin typeface="Arial" panose="020B0604020202020204" pitchFamily="34" charset="0"/>
                          <a:ea typeface="Calibri" panose="020F0502020204030204" pitchFamily="34" charset="0"/>
                          <a:cs typeface="Arial" panose="020B0604020202020204" pitchFamily="34" charset="0"/>
                        </a:rPr>
                        <a:t>R151 000 000</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7988">
                <a:tc>
                  <a:txBody>
                    <a:bodyPr/>
                    <a:lstStyle/>
                    <a:p>
                      <a:pPr>
                        <a:lnSpc>
                          <a:spcPct val="107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Mpumalanga</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0" dirty="0">
                          <a:effectLst/>
                          <a:latin typeface="Arial" panose="020B0604020202020204" pitchFamily="34" charset="0"/>
                          <a:ea typeface="Calibri" panose="020F0502020204030204" pitchFamily="34" charset="0"/>
                          <a:cs typeface="Arial" panose="020B0604020202020204" pitchFamily="34" charset="0"/>
                        </a:rPr>
                        <a:t>Emalahleni, Steve Tshwete, Thaba Chweu</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b="0" dirty="0">
                          <a:effectLst/>
                          <a:latin typeface="Arial" panose="020B0604020202020204" pitchFamily="34" charset="0"/>
                          <a:ea typeface="Calibri" panose="020F0502020204030204" pitchFamily="34" charset="0"/>
                          <a:cs typeface="Arial" panose="020B0604020202020204" pitchFamily="34" charset="0"/>
                        </a:rPr>
                        <a:t>R121 000 000</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7623">
                <a:tc>
                  <a:txBody>
                    <a:bodyPr/>
                    <a:lstStyle/>
                    <a:p>
                      <a:pPr>
                        <a:lnSpc>
                          <a:spcPct val="107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Free State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0" dirty="0">
                          <a:effectLst/>
                          <a:latin typeface="Arial" panose="020B0604020202020204" pitchFamily="34" charset="0"/>
                          <a:ea typeface="Calibri" panose="020F0502020204030204" pitchFamily="34" charset="0"/>
                          <a:cs typeface="Arial" panose="020B0604020202020204" pitchFamily="34" charset="0"/>
                        </a:rPr>
                        <a:t>Matjhabeng</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b="0" dirty="0">
                          <a:effectLst/>
                          <a:latin typeface="Arial" panose="020B0604020202020204" pitchFamily="34" charset="0"/>
                          <a:ea typeface="Calibri" panose="020F0502020204030204" pitchFamily="34" charset="0"/>
                          <a:cs typeface="Arial" panose="020B0604020202020204" pitchFamily="34" charset="0"/>
                        </a:rPr>
                        <a:t>R30 000 000</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38993">
                <a:tc>
                  <a:txBody>
                    <a:bodyPr/>
                    <a:lstStyle/>
                    <a:p>
                      <a:pPr>
                        <a:lnSpc>
                          <a:spcPct val="107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Northern Cape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0" dirty="0">
                          <a:effectLst/>
                          <a:latin typeface="Arial" panose="020B0604020202020204" pitchFamily="34" charset="0"/>
                          <a:ea typeface="Calibri" panose="020F0502020204030204" pitchFamily="34" charset="0"/>
                          <a:cs typeface="Arial" panose="020B0604020202020204" pitchFamily="34" charset="0"/>
                        </a:rPr>
                        <a:t>Gamagara,Tsatsabane, Kgatelopele, Ga-Segonyana, Joe Morolong, Khai-Ma</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b="0" dirty="0">
                          <a:effectLst/>
                          <a:latin typeface="Arial" panose="020B0604020202020204" pitchFamily="34" charset="0"/>
                          <a:ea typeface="Calibri" panose="020F0502020204030204" pitchFamily="34" charset="0"/>
                          <a:cs typeface="Arial" panose="020B0604020202020204" pitchFamily="34" charset="0"/>
                        </a:rPr>
                        <a:t>R90 000 000</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71700229"/>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0"/>
            <a:ext cx="9144000" cy="836711"/>
          </a:xfrm>
          <a:solidFill>
            <a:srgbClr val="00592B"/>
          </a:solidFill>
        </p:spPr>
        <p:txBody>
          <a:bodyPr/>
          <a:lstStyle/>
          <a:p>
            <a:r>
              <a:rPr lang="en-ZA" sz="2400" b="1" dirty="0">
                <a:solidFill>
                  <a:schemeClr val="bg1"/>
                </a:solidFill>
                <a:latin typeface="Arial" panose="020B0604020202020204" pitchFamily="34" charset="0"/>
                <a:ea typeface="ＭＳ Ｐゴシック" pitchFamily="34" charset="-128"/>
                <a:cs typeface="Arial" panose="020B0604020202020204" pitchFamily="34" charset="0"/>
              </a:rPr>
              <a:t>Integrated Human Settlements Planning And Development Programme</a:t>
            </a:r>
            <a:endParaRPr lang="en-US" sz="2400" dirty="0">
              <a:solidFill>
                <a:schemeClr val="bg1"/>
              </a:solidFill>
              <a:latin typeface="Arial" pitchFamily="34" charset="0"/>
              <a:ea typeface="ＭＳ Ｐゴシック" pitchFamily="34" charset="-128"/>
              <a:cs typeface="Arial" pitchFamily="34" charset="0"/>
            </a:endParaRPr>
          </a:p>
        </p:txBody>
      </p:sp>
      <p:sp>
        <p:nvSpPr>
          <p:cNvPr id="5123" name="Content Placeholder 2"/>
          <p:cNvSpPr>
            <a:spLocks noGrp="1"/>
          </p:cNvSpPr>
          <p:nvPr>
            <p:ph idx="1"/>
          </p:nvPr>
        </p:nvSpPr>
        <p:spPr>
          <a:xfrm>
            <a:off x="135208" y="908720"/>
            <a:ext cx="8873583" cy="4968552"/>
          </a:xfrm>
        </p:spPr>
        <p:txBody>
          <a:bodyPr/>
          <a:lstStyle/>
          <a:p>
            <a:pPr marL="0" indent="0" algn="just">
              <a:buNone/>
            </a:pPr>
            <a:r>
              <a:rPr lang="en-GB" sz="1400" b="1" dirty="0"/>
              <a:t>Target</a:t>
            </a:r>
            <a:r>
              <a:rPr lang="en-ZA" sz="1400" b="1" dirty="0"/>
              <a:t>:</a:t>
            </a:r>
            <a:r>
              <a:rPr lang="en-ZA" sz="1400" dirty="0"/>
              <a:t> </a:t>
            </a:r>
            <a:r>
              <a:rPr lang="en-US" sz="1400" dirty="0"/>
              <a:t>Support provided to 9 provincial departments to register pre and post 1994 title deeds, post 2014 title deeds and new title deeds</a:t>
            </a:r>
            <a:r>
              <a:rPr lang="en-US" sz="1400" dirty="0" smtClean="0"/>
              <a:t>.</a:t>
            </a:r>
          </a:p>
          <a:p>
            <a:pPr marL="0" indent="0">
              <a:lnSpc>
                <a:spcPct val="115000"/>
              </a:lnSpc>
              <a:spcAft>
                <a:spcPts val="750"/>
              </a:spcAft>
              <a:buNone/>
            </a:pPr>
            <a:r>
              <a:rPr lang="en-GB" sz="1400" b="1" dirty="0" smtClean="0"/>
              <a:t>Performance</a:t>
            </a:r>
            <a:r>
              <a:rPr lang="en-GB" sz="1400" b="1" dirty="0"/>
              <a:t>: </a:t>
            </a:r>
            <a:r>
              <a:rPr lang="en-US" sz="1400" dirty="0"/>
              <a:t>Support was partially provided to 9 provincial departments to register pre and post 1994 title deeds, post 2014 title deeds and new title deeds. </a:t>
            </a:r>
          </a:p>
          <a:p>
            <a:pPr marL="0" indent="0">
              <a:lnSpc>
                <a:spcPct val="115000"/>
              </a:lnSpc>
              <a:spcAft>
                <a:spcPts val="750"/>
              </a:spcAft>
              <a:buNone/>
            </a:pPr>
            <a:r>
              <a:rPr lang="en-US" sz="1400" dirty="0">
                <a:latin typeface="Arial" panose="020B0604020202020204" pitchFamily="34" charset="0"/>
                <a:ea typeface="Calibri" panose="020F0502020204030204" pitchFamily="34" charset="0"/>
                <a:cs typeface="Times New Roman" panose="02020603050405020304" pitchFamily="18" charset="0"/>
              </a:rPr>
              <a:t>The partial performance was due to reports on Limpopo and Mpumalanga not submitted due to capacity constraints as a result of State of Disaster COVID- 19 contractual delays</a:t>
            </a:r>
          </a:p>
          <a:p>
            <a:pPr marL="0" indent="0">
              <a:lnSpc>
                <a:spcPct val="115000"/>
              </a:lnSpc>
              <a:spcAft>
                <a:spcPts val="750"/>
              </a:spcAft>
              <a:buNone/>
            </a:pPr>
            <a:r>
              <a:rPr lang="en-GB" sz="1400" b="1" dirty="0">
                <a:solidFill>
                  <a:prstClr val="black"/>
                </a:solidFill>
              </a:rPr>
              <a:t>Target</a:t>
            </a:r>
            <a:r>
              <a:rPr lang="en-ZA" sz="1400" b="1" dirty="0">
                <a:solidFill>
                  <a:prstClr val="black"/>
                </a:solidFill>
              </a:rPr>
              <a:t>:</a:t>
            </a:r>
            <a:r>
              <a:rPr lang="en-ZA" sz="1400" dirty="0">
                <a:solidFill>
                  <a:prstClr val="black"/>
                </a:solidFill>
              </a:rPr>
              <a:t> </a:t>
            </a:r>
            <a:r>
              <a:rPr lang="en-US" sz="1400" dirty="0">
                <a:solidFill>
                  <a:prstClr val="black"/>
                </a:solidFill>
              </a:rPr>
              <a:t>Support provided to 9 provincial departments to register new title deeds (2019-2024 </a:t>
            </a:r>
            <a:r>
              <a:rPr lang="en-US" sz="1400" dirty="0" smtClean="0">
                <a:solidFill>
                  <a:prstClr val="black"/>
                </a:solidFill>
              </a:rPr>
              <a:t>MTSF)</a:t>
            </a:r>
            <a:r>
              <a:rPr lang="en-GB" sz="1400" b="1" dirty="0" smtClean="0">
                <a:solidFill>
                  <a:prstClr val="black"/>
                </a:solidFill>
              </a:rPr>
              <a:t>Performance</a:t>
            </a:r>
            <a:r>
              <a:rPr lang="en-GB" sz="1400" b="1" dirty="0">
                <a:solidFill>
                  <a:prstClr val="black"/>
                </a:solidFill>
              </a:rPr>
              <a:t>: </a:t>
            </a:r>
            <a:r>
              <a:rPr lang="en-US" sz="1400" dirty="0">
                <a:solidFill>
                  <a:prstClr val="black"/>
                </a:solidFill>
              </a:rPr>
              <a:t>Support was partially provided to 9 provincial departments to register new title deeds (2019-2024 MTSF).</a:t>
            </a:r>
          </a:p>
          <a:p>
            <a:pPr marL="0" indent="0">
              <a:lnSpc>
                <a:spcPct val="115000"/>
              </a:lnSpc>
              <a:spcAft>
                <a:spcPts val="750"/>
              </a:spcAft>
              <a:buNone/>
            </a:pPr>
            <a:r>
              <a:rPr lang="en-US" sz="1400" dirty="0">
                <a:latin typeface="Arial" panose="020B0604020202020204" pitchFamily="34" charset="0"/>
                <a:ea typeface="Calibri" panose="020F0502020204030204" pitchFamily="34" charset="0"/>
                <a:cs typeface="Times New Roman" panose="02020603050405020304" pitchFamily="18" charset="0"/>
              </a:rPr>
              <a:t>The partial performance was due to reports on Limpopo and Mpumalanga not submitted due to capacity constraints as a result of State of Disaster COVID- 19 contractual delays</a:t>
            </a:r>
            <a:r>
              <a:rPr lang="en-US" sz="1400" dirty="0">
                <a:solidFill>
                  <a:prstClr val="black"/>
                </a:solidFill>
              </a:rPr>
              <a:t> </a:t>
            </a:r>
          </a:p>
          <a:p>
            <a:pPr marL="0" indent="0">
              <a:lnSpc>
                <a:spcPct val="115000"/>
              </a:lnSpc>
              <a:spcAft>
                <a:spcPts val="750"/>
              </a:spcAft>
              <a:buNone/>
            </a:pPr>
            <a:r>
              <a:rPr lang="en-US" sz="1400" b="1" dirty="0">
                <a:latin typeface="Arial" panose="020B0604020202020204" pitchFamily="34" charset="0"/>
                <a:ea typeface="Calibri" panose="020F0502020204030204" pitchFamily="34" charset="0"/>
                <a:cs typeface="Arial" panose="020B0604020202020204" pitchFamily="34" charset="0"/>
              </a:rPr>
              <a:t>Security of Tenure</a:t>
            </a:r>
          </a:p>
          <a:p>
            <a:pPr marL="0" indent="0" algn="just">
              <a:buNone/>
            </a:pPr>
            <a:r>
              <a:rPr lang="en-US" sz="1400" dirty="0">
                <a:latin typeface="Arial" panose="020B0604020202020204" pitchFamily="34" charset="0"/>
                <a:ea typeface="Calibri" panose="020F0502020204030204" pitchFamily="34" charset="0"/>
                <a:cs typeface="Arial" panose="020B0604020202020204" pitchFamily="34" charset="0"/>
              </a:rPr>
              <a:t>The Title Restoration Grant will be discontinued at  end of 2020/21 financial year. The HSDG must then be used to fund title deeds restoration. The Provinces are required to provide the capacity to register pre and post 1994 title deeds, post 2014 title deeds and new title deeds (2019-2024 MTSF). Current delivery on the programme is not satisfactory, and requires improved provincial and municipal actions on key leading activities including land planning approvals.</a:t>
            </a:r>
          </a:p>
          <a:p>
            <a:pPr>
              <a:buFont typeface="Wingdings" panose="05000000000000000000" pitchFamily="2" charset="2"/>
              <a:buChar char="§"/>
            </a:pPr>
            <a:endParaRPr lang="en-US" sz="105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spcAft>
                <a:spcPts val="0"/>
              </a:spcAft>
              <a:buNone/>
            </a:pPr>
            <a:endParaRPr lang="en-ZA" altLang="en-US" sz="1200" b="1" dirty="0">
              <a:latin typeface="Arial" panose="020B0604020202020204" pitchFamily="34" charset="0"/>
              <a:cs typeface="Arial" panose="020B0604020202020204" pitchFamily="34" charset="0"/>
            </a:endParaRPr>
          </a:p>
        </p:txBody>
      </p:sp>
      <p:sp>
        <p:nvSpPr>
          <p:cNvPr id="5126"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Arial" pitchFamily="34" charset="0"/>
                <a:ea typeface="ＭＳ Ｐゴシック" pitchFamily="34" charset="-128"/>
              </a:defRPr>
            </a:lvl1pPr>
            <a:lvl2pPr marL="557213" indent="-214313" eaLnBrk="0" hangingPunct="0">
              <a:defRPr sz="1800">
                <a:solidFill>
                  <a:schemeClr val="tx1"/>
                </a:solidFill>
                <a:latin typeface="Arial" pitchFamily="34" charset="0"/>
                <a:ea typeface="ＭＳ Ｐゴシック" pitchFamily="34" charset="-128"/>
              </a:defRPr>
            </a:lvl2pPr>
            <a:lvl3pPr marL="857250" indent="-171450" eaLnBrk="0" hangingPunct="0">
              <a:defRPr sz="1800">
                <a:solidFill>
                  <a:schemeClr val="tx1"/>
                </a:solidFill>
                <a:latin typeface="Arial" pitchFamily="34" charset="0"/>
                <a:ea typeface="ＭＳ Ｐゴシック" pitchFamily="34" charset="-128"/>
              </a:defRPr>
            </a:lvl3pPr>
            <a:lvl4pPr marL="1200150" indent="-171450" eaLnBrk="0" hangingPunct="0">
              <a:defRPr sz="1800">
                <a:solidFill>
                  <a:schemeClr val="tx1"/>
                </a:solidFill>
                <a:latin typeface="Arial" pitchFamily="34" charset="0"/>
                <a:ea typeface="ＭＳ Ｐゴシック" pitchFamily="34" charset="-128"/>
              </a:defRPr>
            </a:lvl4pPr>
            <a:lvl5pPr marL="1543050" indent="-171450" eaLnBrk="0" hangingPunct="0">
              <a:defRPr sz="1800">
                <a:solidFill>
                  <a:schemeClr val="tx1"/>
                </a:solidFill>
                <a:latin typeface="Arial" pitchFamily="34" charset="0"/>
                <a:ea typeface="ＭＳ Ｐゴシック" pitchFamily="34" charset="-128"/>
              </a:defRPr>
            </a:lvl5pPr>
            <a:lvl6pPr marL="18859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6pPr>
            <a:lvl7pPr marL="22288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7pPr>
            <a:lvl8pPr marL="25717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8pPr>
            <a:lvl9pPr marL="29146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9pPr>
          </a:lstStyle>
          <a:p>
            <a:pPr eaLnBrk="1" hangingPunct="1">
              <a:defRPr/>
            </a:pPr>
            <a:fld id="{0639B894-C960-433A-BF24-1DDCA8BAAFC9}" type="slidenum">
              <a:rPr lang="en-ZA" sz="600">
                <a:solidFill>
                  <a:srgbClr val="898989"/>
                </a:solidFill>
              </a:rPr>
              <a:pPr eaLnBrk="1" hangingPunct="1">
                <a:defRPr/>
              </a:pPr>
              <a:t>19</a:t>
            </a:fld>
            <a:endParaRPr lang="en-ZA" sz="600" dirty="0">
              <a:solidFill>
                <a:srgbClr val="898989"/>
              </a:solidFill>
            </a:endParaRPr>
          </a:p>
        </p:txBody>
      </p:sp>
    </p:spTree>
    <p:extLst>
      <p:ext uri="{BB962C8B-B14F-4D97-AF65-F5344CB8AC3E}">
        <p14:creationId xmlns:p14="http://schemas.microsoft.com/office/powerpoint/2010/main" val="149347702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07504" y="0"/>
            <a:ext cx="8928992" cy="764704"/>
          </a:xfrm>
          <a:solidFill>
            <a:srgbClr val="00592B"/>
          </a:solidFill>
        </p:spPr>
        <p:txBody>
          <a:bodyPr/>
          <a:lstStyle/>
          <a:p>
            <a:pPr eaLnBrk="1" hangingPunct="1"/>
            <a:r>
              <a:rPr lang="en-ZA" sz="2400" b="1" dirty="0">
                <a:solidFill>
                  <a:schemeClr val="bg1"/>
                </a:solidFill>
                <a:latin typeface="Arial" pitchFamily="34" charset="0"/>
                <a:ea typeface="ＭＳ Ｐゴシック" pitchFamily="34" charset="-128"/>
              </a:rPr>
              <a:t>PRESENTATION OUTLINE</a:t>
            </a:r>
            <a:endParaRPr lang="en-US" sz="2400" dirty="0">
              <a:solidFill>
                <a:schemeClr val="bg1"/>
              </a:solidFill>
              <a:latin typeface="Arial" pitchFamily="34" charset="0"/>
              <a:ea typeface="ＭＳ Ｐゴシック" pitchFamily="34" charset="-128"/>
              <a:cs typeface="Arial" pitchFamily="34" charset="0"/>
            </a:endParaRPr>
          </a:p>
        </p:txBody>
      </p:sp>
      <p:sp>
        <p:nvSpPr>
          <p:cNvPr id="2" name="Content Placeholder 2"/>
          <p:cNvSpPr>
            <a:spLocks noGrp="1"/>
          </p:cNvSpPr>
          <p:nvPr>
            <p:ph idx="1"/>
          </p:nvPr>
        </p:nvSpPr>
        <p:spPr>
          <a:xfrm>
            <a:off x="323528" y="1268760"/>
            <a:ext cx="8195650" cy="4248472"/>
          </a:xfrm>
        </p:spPr>
        <p:txBody>
          <a:bodyPr/>
          <a:lstStyle/>
          <a:p>
            <a:pPr marL="407194" indent="-407194" algn="just">
              <a:spcBef>
                <a:spcPts val="0"/>
              </a:spcBef>
              <a:buFont typeface="+mj-lt"/>
              <a:buAutoNum type="arabicPeriod"/>
              <a:defRPr/>
            </a:pPr>
            <a:r>
              <a:rPr lang="en-US" altLang="en-US" sz="1500" dirty="0">
                <a:solidFill>
                  <a:prstClr val="black"/>
                </a:solidFill>
                <a:latin typeface="Arial" panose="020B0604020202020204" pitchFamily="34" charset="0"/>
                <a:cs typeface="Arial" panose="020B0604020202020204" pitchFamily="34" charset="0"/>
              </a:rPr>
              <a:t>Purpose </a:t>
            </a:r>
          </a:p>
          <a:p>
            <a:pPr marL="407194" indent="-407194" algn="just">
              <a:spcBef>
                <a:spcPts val="0"/>
              </a:spcBef>
              <a:buFont typeface="+mj-lt"/>
              <a:buAutoNum type="arabicPeriod"/>
              <a:defRPr/>
            </a:pPr>
            <a:endParaRPr lang="en-US" altLang="en-US" sz="1500" dirty="0">
              <a:solidFill>
                <a:prstClr val="black"/>
              </a:solidFill>
              <a:latin typeface="Arial" panose="020B0604020202020204" pitchFamily="34" charset="0"/>
              <a:cs typeface="Arial" panose="020B0604020202020204" pitchFamily="34" charset="0"/>
            </a:endParaRPr>
          </a:p>
          <a:p>
            <a:pPr marL="407194" indent="-407194" algn="just">
              <a:spcBef>
                <a:spcPts val="0"/>
              </a:spcBef>
              <a:buFont typeface="+mj-lt"/>
              <a:buAutoNum type="arabicPeriod"/>
              <a:defRPr/>
            </a:pPr>
            <a:r>
              <a:rPr lang="en-US" altLang="en-US" sz="1500" dirty="0">
                <a:solidFill>
                  <a:prstClr val="black"/>
                </a:solidFill>
                <a:latin typeface="Arial" panose="020B0604020202020204" pitchFamily="34" charset="0"/>
                <a:cs typeface="Arial" panose="020B0604020202020204" pitchFamily="34" charset="0"/>
              </a:rPr>
              <a:t>Departmental Budget </a:t>
            </a:r>
            <a:r>
              <a:rPr lang="en-US" altLang="en-US" sz="1500" dirty="0" smtClean="0">
                <a:solidFill>
                  <a:prstClr val="black"/>
                </a:solidFill>
                <a:latin typeface="Arial" panose="020B0604020202020204" pitchFamily="34" charset="0"/>
                <a:cs typeface="Arial" panose="020B0604020202020204" pitchFamily="34" charset="0"/>
              </a:rPr>
              <a:t>Structure and Highlights  </a:t>
            </a:r>
            <a:endParaRPr lang="en-US" altLang="en-US" sz="1500" dirty="0">
              <a:solidFill>
                <a:prstClr val="black"/>
              </a:solidFill>
              <a:latin typeface="Arial" panose="020B0604020202020204" pitchFamily="34" charset="0"/>
              <a:cs typeface="Arial" panose="020B0604020202020204" pitchFamily="34" charset="0"/>
            </a:endParaRPr>
          </a:p>
          <a:p>
            <a:pPr marL="0" indent="0" algn="just">
              <a:spcBef>
                <a:spcPts val="0"/>
              </a:spcBef>
              <a:buNone/>
              <a:defRPr/>
            </a:pPr>
            <a:endParaRPr lang="en-US" altLang="en-US" sz="1500" dirty="0">
              <a:solidFill>
                <a:prstClr val="black"/>
              </a:solidFill>
              <a:latin typeface="Arial" panose="020B0604020202020204" pitchFamily="34" charset="0"/>
              <a:cs typeface="Arial" panose="020B0604020202020204" pitchFamily="34" charset="0"/>
            </a:endParaRPr>
          </a:p>
          <a:p>
            <a:pPr marL="407194" indent="-407194" algn="just">
              <a:spcBef>
                <a:spcPts val="0"/>
              </a:spcBef>
              <a:buAutoNum type="arabicPeriod" startAt="3"/>
              <a:defRPr/>
            </a:pPr>
            <a:r>
              <a:rPr lang="en-US" altLang="en-US" sz="1500" dirty="0" smtClean="0">
                <a:solidFill>
                  <a:prstClr val="black"/>
                </a:solidFill>
                <a:latin typeface="Arial" panose="020B0604020202020204" pitchFamily="34" charset="0"/>
                <a:cs typeface="Arial" panose="020B0604020202020204" pitchFamily="34" charset="0"/>
              </a:rPr>
              <a:t>Departmental  Annual Performance </a:t>
            </a:r>
            <a:r>
              <a:rPr lang="en-US" altLang="en-US" sz="1500" dirty="0">
                <a:solidFill>
                  <a:prstClr val="black"/>
                </a:solidFill>
                <a:latin typeface="Arial" panose="020B0604020202020204" pitchFamily="34" charset="0"/>
                <a:cs typeface="Arial" panose="020B0604020202020204" pitchFamily="34" charset="0"/>
              </a:rPr>
              <a:t>as per approved Annual Performance Plan </a:t>
            </a:r>
            <a:r>
              <a:rPr lang="en-US" altLang="en-US" sz="1500" dirty="0" smtClean="0">
                <a:solidFill>
                  <a:prstClr val="black"/>
                </a:solidFill>
                <a:latin typeface="Arial" panose="020B0604020202020204" pitchFamily="34" charset="0"/>
                <a:cs typeface="Arial" panose="020B0604020202020204" pitchFamily="34" charset="0"/>
              </a:rPr>
              <a:t>2020/2021</a:t>
            </a:r>
          </a:p>
          <a:p>
            <a:pPr marL="0" indent="0" algn="just">
              <a:spcBef>
                <a:spcPts val="0"/>
              </a:spcBef>
              <a:buNone/>
              <a:defRPr/>
            </a:pPr>
            <a:endParaRPr lang="en-US" altLang="en-US" sz="1500" dirty="0" smtClean="0">
              <a:solidFill>
                <a:prstClr val="black"/>
              </a:solidFill>
              <a:latin typeface="Arial" panose="020B0604020202020204" pitchFamily="34" charset="0"/>
              <a:cs typeface="Arial" panose="020B0604020202020204" pitchFamily="34" charset="0"/>
            </a:endParaRPr>
          </a:p>
          <a:p>
            <a:pPr marL="407194" indent="-407194" algn="just">
              <a:spcBef>
                <a:spcPts val="0"/>
              </a:spcBef>
              <a:buNone/>
              <a:defRPr/>
            </a:pPr>
            <a:r>
              <a:rPr lang="en-US" altLang="en-US" sz="1500" dirty="0" smtClean="0">
                <a:solidFill>
                  <a:prstClr val="black"/>
                </a:solidFill>
                <a:latin typeface="Arial" panose="020B0604020202020204" pitchFamily="34" charset="0"/>
                <a:cs typeface="Arial" panose="020B0604020202020204" pitchFamily="34" charset="0"/>
              </a:rPr>
              <a:t>4.     An </a:t>
            </a:r>
            <a:r>
              <a:rPr lang="en-US" altLang="en-US" sz="1500" dirty="0">
                <a:solidFill>
                  <a:prstClr val="black"/>
                </a:solidFill>
                <a:latin typeface="Arial" panose="020B0604020202020204" pitchFamily="34" charset="0"/>
                <a:cs typeface="Arial" panose="020B0604020202020204" pitchFamily="34" charset="0"/>
              </a:rPr>
              <a:t>Overview of Financial Performance</a:t>
            </a:r>
          </a:p>
          <a:p>
            <a:pPr marL="0" indent="0" algn="just">
              <a:spcBef>
                <a:spcPts val="0"/>
              </a:spcBef>
              <a:buNone/>
              <a:defRPr/>
            </a:pPr>
            <a:endParaRPr lang="en-US" altLang="en-US" sz="1500" dirty="0">
              <a:solidFill>
                <a:prstClr val="black"/>
              </a:solidFill>
              <a:latin typeface="Arial" panose="020B0604020202020204" pitchFamily="34" charset="0"/>
              <a:cs typeface="Arial" panose="020B0604020202020204" pitchFamily="34" charset="0"/>
            </a:endParaRPr>
          </a:p>
          <a:p>
            <a:pPr marL="407194" indent="-407194" algn="just">
              <a:spcBef>
                <a:spcPts val="0"/>
              </a:spcBef>
              <a:buAutoNum type="arabicPeriod" startAt="5"/>
              <a:defRPr/>
            </a:pPr>
            <a:r>
              <a:rPr lang="en-US" altLang="en-US" sz="1500" dirty="0" smtClean="0">
                <a:solidFill>
                  <a:prstClr val="black"/>
                </a:solidFill>
                <a:latin typeface="Arial" panose="020B0604020202020204" pitchFamily="34" charset="0"/>
                <a:cs typeface="Arial" panose="020B0604020202020204" pitchFamily="34" charset="0"/>
              </a:rPr>
              <a:t>Human Settlements Grants</a:t>
            </a:r>
          </a:p>
          <a:p>
            <a:pPr marL="0" indent="0" algn="just">
              <a:spcBef>
                <a:spcPts val="0"/>
              </a:spcBef>
              <a:buNone/>
              <a:defRPr/>
            </a:pPr>
            <a:endParaRPr lang="en-US" altLang="en-US" sz="1500" dirty="0" smtClean="0">
              <a:solidFill>
                <a:prstClr val="black"/>
              </a:solidFill>
              <a:latin typeface="Arial" panose="020B0604020202020204" pitchFamily="34" charset="0"/>
              <a:cs typeface="Arial" panose="020B0604020202020204" pitchFamily="34" charset="0"/>
            </a:endParaRPr>
          </a:p>
          <a:p>
            <a:pPr marL="0" indent="0" algn="just">
              <a:spcBef>
                <a:spcPts val="0"/>
              </a:spcBef>
              <a:buNone/>
              <a:defRPr/>
            </a:pPr>
            <a:r>
              <a:rPr lang="en-ZA" sz="1600" b="1" dirty="0">
                <a:latin typeface="Arial" panose="020B0604020202020204" pitchFamily="34" charset="0"/>
                <a:ea typeface="Calibri"/>
                <a:cs typeface="Arial" panose="020B0604020202020204" pitchFamily="34" charset="0"/>
              </a:rPr>
              <a:t>6. </a:t>
            </a:r>
            <a:r>
              <a:rPr lang="en-ZA" sz="1600" b="1" dirty="0" smtClean="0">
                <a:latin typeface="Arial" panose="020B0604020202020204" pitchFamily="34" charset="0"/>
                <a:ea typeface="Calibri"/>
                <a:cs typeface="Arial" panose="020B0604020202020204" pitchFamily="34" charset="0"/>
              </a:rPr>
              <a:t>    </a:t>
            </a:r>
            <a:r>
              <a:rPr lang="en-ZA" sz="1500" dirty="0">
                <a:solidFill>
                  <a:prstClr val="black"/>
                </a:solidFill>
                <a:latin typeface="Arial" panose="020B0604020202020204" pitchFamily="34" charset="0"/>
                <a:cs typeface="Arial" panose="020B0604020202020204" pitchFamily="34" charset="0"/>
              </a:rPr>
              <a:t>Auditor General Report For The Financial Year Ended 31 March 2021 </a:t>
            </a:r>
            <a:endParaRPr lang="en-US" altLang="en-US" sz="1500" dirty="0">
              <a:solidFill>
                <a:prstClr val="black"/>
              </a:solidFill>
              <a:latin typeface="Arial" panose="020B0604020202020204" pitchFamily="34" charset="0"/>
              <a:cs typeface="Arial" panose="020B0604020202020204" pitchFamily="34" charset="0"/>
            </a:endParaRPr>
          </a:p>
          <a:p>
            <a:pPr marL="0" indent="0" algn="just">
              <a:spcBef>
                <a:spcPts val="0"/>
              </a:spcBef>
              <a:buNone/>
              <a:defRPr/>
            </a:pPr>
            <a:endParaRPr lang="en-US" altLang="en-US" sz="1500" dirty="0">
              <a:solidFill>
                <a:prstClr val="black"/>
              </a:solidFill>
              <a:latin typeface="Arial" panose="020B0604020202020204" pitchFamily="34" charset="0"/>
              <a:cs typeface="Arial" panose="020B0604020202020204" pitchFamily="34" charset="0"/>
            </a:endParaRPr>
          </a:p>
          <a:p>
            <a:pPr algn="just">
              <a:spcBef>
                <a:spcPts val="0"/>
              </a:spcBef>
              <a:buAutoNum type="arabicPeriod" startAt="7"/>
              <a:defRPr/>
            </a:pPr>
            <a:r>
              <a:rPr lang="en-US" altLang="en-US" sz="1500" dirty="0" smtClean="0">
                <a:solidFill>
                  <a:prstClr val="black"/>
                </a:solidFill>
                <a:latin typeface="Arial" panose="020B0604020202020204" pitchFamily="34" charset="0"/>
                <a:cs typeface="Arial" panose="020B0604020202020204" pitchFamily="34" charset="0"/>
              </a:rPr>
              <a:t>Areas </a:t>
            </a:r>
            <a:r>
              <a:rPr lang="en-US" altLang="en-US" sz="1500" dirty="0">
                <a:solidFill>
                  <a:prstClr val="black"/>
                </a:solidFill>
                <a:latin typeface="Arial" panose="020B0604020202020204" pitchFamily="34" charset="0"/>
                <a:cs typeface="Arial" panose="020B0604020202020204" pitchFamily="34" charset="0"/>
              </a:rPr>
              <a:t>that Require Attention for Improved Performance and Actions Implemented to </a:t>
            </a:r>
            <a:endParaRPr lang="en-US" altLang="en-US" sz="1500" dirty="0" smtClean="0">
              <a:solidFill>
                <a:prstClr val="black"/>
              </a:solidFill>
              <a:latin typeface="Arial" panose="020B0604020202020204" pitchFamily="34" charset="0"/>
              <a:cs typeface="Arial" panose="020B0604020202020204" pitchFamily="34" charset="0"/>
            </a:endParaRPr>
          </a:p>
          <a:p>
            <a:pPr marL="0" indent="0" algn="just">
              <a:spcBef>
                <a:spcPts val="0"/>
              </a:spcBef>
              <a:buNone/>
              <a:defRPr/>
            </a:pPr>
            <a:r>
              <a:rPr lang="en-US" altLang="en-US" sz="1500" dirty="0">
                <a:solidFill>
                  <a:prstClr val="black"/>
                </a:solidFill>
                <a:latin typeface="Arial" panose="020B0604020202020204" pitchFamily="34" charset="0"/>
                <a:cs typeface="Arial" panose="020B0604020202020204" pitchFamily="34" charset="0"/>
              </a:rPr>
              <a:t> </a:t>
            </a:r>
            <a:r>
              <a:rPr lang="en-US" altLang="en-US" sz="1500" dirty="0" smtClean="0">
                <a:solidFill>
                  <a:prstClr val="black"/>
                </a:solidFill>
                <a:latin typeface="Arial" panose="020B0604020202020204" pitchFamily="34" charset="0"/>
                <a:cs typeface="Arial" panose="020B0604020202020204" pitchFamily="34" charset="0"/>
              </a:rPr>
              <a:t>     Improve </a:t>
            </a:r>
            <a:r>
              <a:rPr lang="en-US" altLang="en-US" sz="1500" dirty="0">
                <a:solidFill>
                  <a:prstClr val="black"/>
                </a:solidFill>
                <a:latin typeface="Arial" panose="020B0604020202020204" pitchFamily="34" charset="0"/>
                <a:cs typeface="Arial" panose="020B0604020202020204" pitchFamily="34" charset="0"/>
              </a:rPr>
              <a:t>Performance</a:t>
            </a:r>
          </a:p>
          <a:p>
            <a:pPr marL="0" indent="0" algn="just">
              <a:spcBef>
                <a:spcPts val="0"/>
              </a:spcBef>
              <a:buNone/>
              <a:defRPr/>
            </a:pPr>
            <a:endParaRPr lang="en-US" altLang="en-US" sz="1500" dirty="0">
              <a:solidFill>
                <a:prstClr val="black"/>
              </a:solidFill>
              <a:latin typeface="Arial" panose="020B0604020202020204" pitchFamily="34" charset="0"/>
              <a:cs typeface="Arial" panose="020B0604020202020204" pitchFamily="34" charset="0"/>
            </a:endParaRPr>
          </a:p>
          <a:p>
            <a:pPr marL="407194" indent="-407194" algn="just">
              <a:spcBef>
                <a:spcPts val="0"/>
              </a:spcBef>
              <a:buNone/>
              <a:defRPr/>
            </a:pPr>
            <a:r>
              <a:rPr lang="en-US" altLang="en-US" sz="1500" dirty="0" smtClean="0">
                <a:solidFill>
                  <a:prstClr val="black"/>
                </a:solidFill>
                <a:latin typeface="Arial" panose="020B0604020202020204" pitchFamily="34" charset="0"/>
                <a:cs typeface="Arial" panose="020B0604020202020204" pitchFamily="34" charset="0"/>
              </a:rPr>
              <a:t>8.    Recommendations</a:t>
            </a:r>
            <a:endParaRPr lang="en-US" altLang="en-US" sz="1500" dirty="0">
              <a:solidFill>
                <a:prstClr val="black"/>
              </a:solidFill>
              <a:latin typeface="Arial" panose="020B0604020202020204" pitchFamily="34" charset="0"/>
              <a:cs typeface="Arial" panose="020B0604020202020204" pitchFamily="34" charset="0"/>
            </a:endParaRPr>
          </a:p>
          <a:p>
            <a:pPr marL="0" indent="0" algn="just">
              <a:spcBef>
                <a:spcPts val="0"/>
              </a:spcBef>
              <a:buNone/>
              <a:defRPr/>
            </a:pPr>
            <a:endParaRPr lang="en-US" altLang="en-US" sz="1500" dirty="0">
              <a:latin typeface="Arial" panose="020B0604020202020204" pitchFamily="34" charset="0"/>
              <a:cs typeface="Arial" panose="020B0604020202020204" pitchFamily="34" charset="0"/>
            </a:endParaRPr>
          </a:p>
          <a:p>
            <a:pPr marL="0" indent="0">
              <a:spcBef>
                <a:spcPts val="0"/>
              </a:spcBef>
              <a:buNone/>
              <a:defRPr/>
            </a:pPr>
            <a:endParaRPr lang="en-US" sz="1500" dirty="0">
              <a:latin typeface="Arial Narrow" pitchFamily="34" charset="0"/>
              <a:ea typeface="ＭＳ Ｐゴシック" pitchFamily="34" charset="-128"/>
            </a:endParaRPr>
          </a:p>
        </p:txBody>
      </p:sp>
      <p:sp>
        <p:nvSpPr>
          <p:cNvPr id="4102"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Arial" pitchFamily="34" charset="0"/>
                <a:ea typeface="ＭＳ Ｐゴシック" pitchFamily="34" charset="-128"/>
              </a:defRPr>
            </a:lvl1pPr>
            <a:lvl2pPr marL="557213" indent="-214313" eaLnBrk="0" hangingPunct="0">
              <a:defRPr sz="1800">
                <a:solidFill>
                  <a:schemeClr val="tx1"/>
                </a:solidFill>
                <a:latin typeface="Arial" pitchFamily="34" charset="0"/>
                <a:ea typeface="ＭＳ Ｐゴシック" pitchFamily="34" charset="-128"/>
              </a:defRPr>
            </a:lvl2pPr>
            <a:lvl3pPr marL="857250" indent="-171450" eaLnBrk="0" hangingPunct="0">
              <a:defRPr sz="1800">
                <a:solidFill>
                  <a:schemeClr val="tx1"/>
                </a:solidFill>
                <a:latin typeface="Arial" pitchFamily="34" charset="0"/>
                <a:ea typeface="ＭＳ Ｐゴシック" pitchFamily="34" charset="-128"/>
              </a:defRPr>
            </a:lvl3pPr>
            <a:lvl4pPr marL="1200150" indent="-171450" eaLnBrk="0" hangingPunct="0">
              <a:defRPr sz="1800">
                <a:solidFill>
                  <a:schemeClr val="tx1"/>
                </a:solidFill>
                <a:latin typeface="Arial" pitchFamily="34" charset="0"/>
                <a:ea typeface="ＭＳ Ｐゴシック" pitchFamily="34" charset="-128"/>
              </a:defRPr>
            </a:lvl4pPr>
            <a:lvl5pPr marL="1543050" indent="-171450" eaLnBrk="0" hangingPunct="0">
              <a:defRPr sz="1800">
                <a:solidFill>
                  <a:schemeClr val="tx1"/>
                </a:solidFill>
                <a:latin typeface="Arial" pitchFamily="34" charset="0"/>
                <a:ea typeface="ＭＳ Ｐゴシック" pitchFamily="34" charset="-128"/>
              </a:defRPr>
            </a:lvl5pPr>
            <a:lvl6pPr marL="18859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6pPr>
            <a:lvl7pPr marL="22288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7pPr>
            <a:lvl8pPr marL="25717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8pPr>
            <a:lvl9pPr marL="29146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9pPr>
          </a:lstStyle>
          <a:p>
            <a:pPr eaLnBrk="1" hangingPunct="1"/>
            <a:fld id="{5659D7ED-FCBB-4F1F-A77C-71C8436727EB}" type="slidenum">
              <a:rPr lang="en-ZA" sz="600">
                <a:solidFill>
                  <a:srgbClr val="898989"/>
                </a:solidFill>
              </a:rPr>
              <a:pPr eaLnBrk="1" hangingPunct="1"/>
              <a:t>2</a:t>
            </a:fld>
            <a:endParaRPr lang="en-ZA" sz="600" dirty="0">
              <a:solidFill>
                <a:srgbClr val="898989"/>
              </a:solidFill>
            </a:endParaRPr>
          </a:p>
        </p:txBody>
      </p:sp>
    </p:spTree>
    <p:extLst>
      <p:ext uri="{BB962C8B-B14F-4D97-AF65-F5344CB8AC3E}">
        <p14:creationId xmlns:p14="http://schemas.microsoft.com/office/powerpoint/2010/main" val="2176335842"/>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 y="1"/>
            <a:ext cx="9120904" cy="857250"/>
          </a:xfrm>
          <a:solidFill>
            <a:srgbClr val="00592B"/>
          </a:solidFill>
        </p:spPr>
        <p:txBody>
          <a:bodyPr/>
          <a:lstStyle/>
          <a:p>
            <a:r>
              <a:rPr lang="en-ZA" sz="2100" b="1" dirty="0">
                <a:latin typeface="Arial" panose="020B0604020202020204" pitchFamily="34" charset="0"/>
                <a:ea typeface="ＭＳ Ｐゴシック" pitchFamily="34" charset="-128"/>
                <a:cs typeface="Arial" panose="020B0604020202020204" pitchFamily="34" charset="0"/>
              </a:rPr>
              <a:t> </a:t>
            </a:r>
            <a:r>
              <a:rPr lang="en-ZA" sz="2400" b="1" dirty="0">
                <a:solidFill>
                  <a:schemeClr val="bg1"/>
                </a:solidFill>
                <a:latin typeface="Arial" panose="020B0604020202020204" pitchFamily="34" charset="0"/>
                <a:ea typeface="ＭＳ Ｐゴシック" pitchFamily="34" charset="-128"/>
                <a:cs typeface="Arial" panose="020B0604020202020204" pitchFamily="34" charset="0"/>
              </a:rPr>
              <a:t>Integrated Human Settlements Planning And Development Programme Cont…</a:t>
            </a:r>
            <a:endParaRPr lang="en-US" sz="2400" dirty="0">
              <a:solidFill>
                <a:schemeClr val="bg1"/>
              </a:solidFill>
              <a:latin typeface="Arial" pitchFamily="34" charset="0"/>
              <a:ea typeface="ＭＳ Ｐゴシック" pitchFamily="34" charset="-128"/>
              <a:cs typeface="Arial" pitchFamily="34" charset="0"/>
            </a:endParaRPr>
          </a:p>
        </p:txBody>
      </p:sp>
      <p:sp>
        <p:nvSpPr>
          <p:cNvPr id="5123" name="Content Placeholder 2"/>
          <p:cNvSpPr>
            <a:spLocks noGrp="1"/>
          </p:cNvSpPr>
          <p:nvPr>
            <p:ph idx="1"/>
          </p:nvPr>
        </p:nvSpPr>
        <p:spPr>
          <a:xfrm>
            <a:off x="174201" y="867785"/>
            <a:ext cx="8806676" cy="1193063"/>
          </a:xfrm>
        </p:spPr>
        <p:txBody>
          <a:bodyPr/>
          <a:lstStyle/>
          <a:p>
            <a:pPr marL="0" indent="0" algn="just">
              <a:buNone/>
            </a:pPr>
            <a:r>
              <a:rPr lang="en-US" sz="1400" dirty="0">
                <a:latin typeface="Arial" panose="020B0604020202020204" pitchFamily="34" charset="0"/>
                <a:ea typeface="Calibri" panose="020F0502020204030204" pitchFamily="34" charset="0"/>
                <a:cs typeface="Arial" panose="020B0604020202020204" pitchFamily="34" charset="0"/>
              </a:rPr>
              <a:t>The National Project Office verifies the reported delivery per province on a monthly basis, in accordance with the DoRA requirements on the basis of supporting documents provided by provinces as prescribed in the compliance and reporting framework. The reported figures were received and verified.</a:t>
            </a:r>
          </a:p>
          <a:p>
            <a:pPr marL="942975" lvl="3" indent="0">
              <a:buNone/>
            </a:pPr>
            <a:endParaRPr lang="en-US" sz="1400" dirty="0">
              <a:latin typeface="Arial" panose="020B0604020202020204" pitchFamily="34" charset="0"/>
              <a:ea typeface="Calibri" panose="020F0502020204030204" pitchFamily="34" charset="0"/>
              <a:cs typeface="Arial" panose="020B0604020202020204" pitchFamily="34" charset="0"/>
            </a:endParaRPr>
          </a:p>
          <a:p>
            <a:pPr marL="0" indent="0">
              <a:buNone/>
            </a:pPr>
            <a:r>
              <a:rPr lang="en-US" sz="1400" dirty="0">
                <a:latin typeface="Arial" panose="020B0604020202020204" pitchFamily="34" charset="0"/>
                <a:ea typeface="Calibri" panose="020F0502020204030204" pitchFamily="34" charset="0"/>
                <a:cs typeface="Arial" panose="020B0604020202020204" pitchFamily="34" charset="0"/>
              </a:rPr>
              <a:t>The consolidated figures in the table below represents outcomes of the verifications</a:t>
            </a:r>
          </a:p>
          <a:p>
            <a:pPr>
              <a:buFont typeface="Wingdings" panose="05000000000000000000" pitchFamily="2" charset="2"/>
              <a:buChar char="§"/>
            </a:pPr>
            <a:endParaRPr lang="en-US" sz="140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spcAft>
                <a:spcPts val="0"/>
              </a:spcAft>
              <a:buNone/>
            </a:pP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0"/>
              </a:spcAft>
              <a:buNone/>
            </a:pPr>
            <a:endParaRPr lang="en-ZA" altLang="en-US" sz="1350" b="1" dirty="0">
              <a:latin typeface="Arial" panose="020B0604020202020204" pitchFamily="34" charset="0"/>
              <a:cs typeface="Arial" panose="020B0604020202020204" pitchFamily="34" charset="0"/>
            </a:endParaRPr>
          </a:p>
        </p:txBody>
      </p:sp>
      <p:sp>
        <p:nvSpPr>
          <p:cNvPr id="5126"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Arial" pitchFamily="34" charset="0"/>
                <a:ea typeface="ＭＳ Ｐゴシック" pitchFamily="34" charset="-128"/>
              </a:defRPr>
            </a:lvl1pPr>
            <a:lvl2pPr marL="557213" indent="-214313" eaLnBrk="0" hangingPunct="0">
              <a:defRPr sz="1800">
                <a:solidFill>
                  <a:schemeClr val="tx1"/>
                </a:solidFill>
                <a:latin typeface="Arial" pitchFamily="34" charset="0"/>
                <a:ea typeface="ＭＳ Ｐゴシック" pitchFamily="34" charset="-128"/>
              </a:defRPr>
            </a:lvl2pPr>
            <a:lvl3pPr marL="857250" indent="-171450" eaLnBrk="0" hangingPunct="0">
              <a:defRPr sz="1800">
                <a:solidFill>
                  <a:schemeClr val="tx1"/>
                </a:solidFill>
                <a:latin typeface="Arial" pitchFamily="34" charset="0"/>
                <a:ea typeface="ＭＳ Ｐゴシック" pitchFamily="34" charset="-128"/>
              </a:defRPr>
            </a:lvl3pPr>
            <a:lvl4pPr marL="1200150" indent="-171450" eaLnBrk="0" hangingPunct="0">
              <a:defRPr sz="1800">
                <a:solidFill>
                  <a:schemeClr val="tx1"/>
                </a:solidFill>
                <a:latin typeface="Arial" pitchFamily="34" charset="0"/>
                <a:ea typeface="ＭＳ Ｐゴシック" pitchFamily="34" charset="-128"/>
              </a:defRPr>
            </a:lvl4pPr>
            <a:lvl5pPr marL="1543050" indent="-171450" eaLnBrk="0" hangingPunct="0">
              <a:defRPr sz="1800">
                <a:solidFill>
                  <a:schemeClr val="tx1"/>
                </a:solidFill>
                <a:latin typeface="Arial" pitchFamily="34" charset="0"/>
                <a:ea typeface="ＭＳ Ｐゴシック" pitchFamily="34" charset="-128"/>
              </a:defRPr>
            </a:lvl5pPr>
            <a:lvl6pPr marL="18859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6pPr>
            <a:lvl7pPr marL="22288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7pPr>
            <a:lvl8pPr marL="25717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8pPr>
            <a:lvl9pPr marL="29146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9pPr>
          </a:lstStyle>
          <a:p>
            <a:pPr eaLnBrk="1" hangingPunct="1">
              <a:defRPr/>
            </a:pPr>
            <a:fld id="{0639B894-C960-433A-BF24-1DDCA8BAAFC9}" type="slidenum">
              <a:rPr lang="en-ZA" sz="600">
                <a:solidFill>
                  <a:srgbClr val="898989"/>
                </a:solidFill>
              </a:rPr>
              <a:pPr eaLnBrk="1" hangingPunct="1">
                <a:defRPr/>
              </a:pPr>
              <a:t>20</a:t>
            </a:fld>
            <a:endParaRPr lang="en-ZA" sz="600" dirty="0">
              <a:solidFill>
                <a:srgbClr val="898989"/>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51681640"/>
              </p:ext>
            </p:extLst>
          </p:nvPr>
        </p:nvGraphicFramePr>
        <p:xfrm>
          <a:off x="192671" y="2204864"/>
          <a:ext cx="8806678" cy="3611672"/>
        </p:xfrm>
        <a:graphic>
          <a:graphicData uri="http://schemas.openxmlformats.org/drawingml/2006/table">
            <a:tbl>
              <a:tblPr firstRow="1" firstCol="1" bandRow="1"/>
              <a:tblGrid>
                <a:gridCol w="2082948">
                  <a:extLst>
                    <a:ext uri="{9D8B030D-6E8A-4147-A177-3AD203B41FA5}">
                      <a16:colId xmlns:a16="http://schemas.microsoft.com/office/drawing/2014/main" val="20000"/>
                    </a:ext>
                  </a:extLst>
                </a:gridCol>
                <a:gridCol w="1857086">
                  <a:extLst>
                    <a:ext uri="{9D8B030D-6E8A-4147-A177-3AD203B41FA5}">
                      <a16:colId xmlns:a16="http://schemas.microsoft.com/office/drawing/2014/main" val="20001"/>
                    </a:ext>
                  </a:extLst>
                </a:gridCol>
                <a:gridCol w="1777936">
                  <a:extLst>
                    <a:ext uri="{9D8B030D-6E8A-4147-A177-3AD203B41FA5}">
                      <a16:colId xmlns:a16="http://schemas.microsoft.com/office/drawing/2014/main" val="20002"/>
                    </a:ext>
                  </a:extLst>
                </a:gridCol>
                <a:gridCol w="1544354">
                  <a:extLst>
                    <a:ext uri="{9D8B030D-6E8A-4147-A177-3AD203B41FA5}">
                      <a16:colId xmlns:a16="http://schemas.microsoft.com/office/drawing/2014/main" val="20003"/>
                    </a:ext>
                  </a:extLst>
                </a:gridCol>
                <a:gridCol w="1544354">
                  <a:extLst>
                    <a:ext uri="{9D8B030D-6E8A-4147-A177-3AD203B41FA5}">
                      <a16:colId xmlns:a16="http://schemas.microsoft.com/office/drawing/2014/main" val="20004"/>
                    </a:ext>
                  </a:extLst>
                </a:gridCol>
              </a:tblGrid>
              <a:tr h="825351">
                <a:tc rowSpan="2">
                  <a:txBody>
                    <a:bodyPr/>
                    <a:lstStyle/>
                    <a:p>
                      <a:pPr algn="ctr">
                        <a:lnSpc>
                          <a:spcPct val="115000"/>
                        </a:lnSpc>
                        <a:spcAft>
                          <a:spcPts val="0"/>
                        </a:spcAft>
                      </a:pPr>
                      <a:r>
                        <a:rPr lang="en-ZA"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Province</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gridSpan="4">
                  <a:txBody>
                    <a:bodyPr/>
                    <a:lstStyle/>
                    <a:p>
                      <a:pPr algn="ctr">
                        <a:lnSpc>
                          <a:spcPct val="115000"/>
                        </a:lnSpc>
                        <a:spcAft>
                          <a:spcPts val="0"/>
                        </a:spcAft>
                      </a:pPr>
                      <a:r>
                        <a:rPr lang="en-ZA"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Title Deeds Delivered per Province </a:t>
                      </a:r>
                      <a:r>
                        <a:rPr lang="en-ZA" sz="1400" b="1" baseline="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 </a:t>
                      </a:r>
                      <a:r>
                        <a:rPr lang="en-ZA"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Year ending 31 March 2021</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36556">
                <a:tc vMerge="1">
                  <a:txBody>
                    <a:bodyPr/>
                    <a:lstStyle/>
                    <a:p>
                      <a:endParaRPr lang="en-ZA"/>
                    </a:p>
                  </a:txBody>
                  <a:tcPr/>
                </a:tc>
                <a:tc>
                  <a:txBody>
                    <a:bodyPr/>
                    <a:lstStyle/>
                    <a:p>
                      <a:pPr algn="ctr">
                        <a:lnSpc>
                          <a:spcPct val="115000"/>
                        </a:lnSpc>
                        <a:spcAft>
                          <a:spcPts val="0"/>
                        </a:spcAft>
                      </a:pPr>
                      <a:r>
                        <a:rPr lang="en-ZA"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Pre 94</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15000"/>
                        </a:lnSpc>
                        <a:spcAft>
                          <a:spcPts val="0"/>
                        </a:spcAft>
                      </a:pPr>
                      <a:r>
                        <a:rPr lang="en-ZA"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Post 94</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15000"/>
                        </a:lnSpc>
                        <a:spcAft>
                          <a:spcPts val="0"/>
                        </a:spcAft>
                      </a:pPr>
                      <a:r>
                        <a:rPr lang="en-ZA"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Post 2014</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15000"/>
                        </a:lnSpc>
                        <a:spcAft>
                          <a:spcPts val="0"/>
                        </a:spcAft>
                      </a:pPr>
                      <a:r>
                        <a:rPr lang="en-ZA"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New</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0001"/>
                  </a:ext>
                </a:extLst>
              </a:tr>
              <a:tr h="332681">
                <a:tc>
                  <a:txBody>
                    <a:bodyPr/>
                    <a:lstStyle/>
                    <a:p>
                      <a:pPr>
                        <a:lnSpc>
                          <a:spcPct val="115000"/>
                        </a:lnSpc>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Eastern Cape </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184</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962</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3353">
                <a:tc>
                  <a:txBody>
                    <a:bodyPr/>
                    <a:lstStyle/>
                    <a:p>
                      <a:pPr>
                        <a:lnSpc>
                          <a:spcPct val="115000"/>
                        </a:lnSpc>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Free State</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51</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1 457</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1 168</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6556">
                <a:tc>
                  <a:txBody>
                    <a:bodyPr/>
                    <a:lstStyle/>
                    <a:p>
                      <a:pPr>
                        <a:lnSpc>
                          <a:spcPct val="115000"/>
                        </a:lnSpc>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Gauteng </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1 036</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5 541</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142</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3353">
                <a:tc>
                  <a:txBody>
                    <a:bodyPr/>
                    <a:lstStyle/>
                    <a:p>
                      <a:pPr>
                        <a:lnSpc>
                          <a:spcPct val="115000"/>
                        </a:lnSpc>
                        <a:spcAft>
                          <a:spcPts val="0"/>
                        </a:spcAft>
                      </a:pPr>
                      <a:r>
                        <a:rPr lang="en-ZA" sz="14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KwaZulu</a:t>
                      </a: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r>
                        <a:rPr lang="en-ZA" sz="14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Natal </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442</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997</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83</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6556">
                <a:tc>
                  <a:txBody>
                    <a:bodyPr/>
                    <a:lstStyle/>
                    <a:p>
                      <a:pPr>
                        <a:lnSpc>
                          <a:spcPct val="115000"/>
                        </a:lnSpc>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Limpopo</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409</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1 005</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13353">
                <a:tc>
                  <a:txBody>
                    <a:bodyPr/>
                    <a:lstStyle/>
                    <a:p>
                      <a:pPr>
                        <a:lnSpc>
                          <a:spcPct val="115000"/>
                        </a:lnSpc>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Mpumalanga </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196</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635</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1 139</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96</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13353">
                <a:tc>
                  <a:txBody>
                    <a:bodyPr/>
                    <a:lstStyle/>
                    <a:p>
                      <a:pPr>
                        <a:lnSpc>
                          <a:spcPct val="115000"/>
                        </a:lnSpc>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Northern Cape</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178</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253</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194</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13353">
                <a:tc>
                  <a:txBody>
                    <a:bodyPr/>
                    <a:lstStyle/>
                    <a:p>
                      <a:pPr>
                        <a:lnSpc>
                          <a:spcPct val="115000"/>
                        </a:lnSpc>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North West</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27</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710</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179</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13353">
                <a:tc>
                  <a:txBody>
                    <a:bodyPr/>
                    <a:lstStyle/>
                    <a:p>
                      <a:pPr>
                        <a:lnSpc>
                          <a:spcPct val="115000"/>
                        </a:lnSpc>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Western Cape </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92</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511</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1 239</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36556">
                <a:tc>
                  <a:txBody>
                    <a:bodyPr/>
                    <a:lstStyle/>
                    <a:p>
                      <a:pPr>
                        <a:lnSpc>
                          <a:spcPct val="115000"/>
                        </a:lnSpc>
                        <a:spcAft>
                          <a:spcPts val="0"/>
                        </a:spcAft>
                      </a:pPr>
                      <a:r>
                        <a:rPr lang="en-ZA"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4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2 209</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4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11 475</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4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5 149</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4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96</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303579863"/>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0"/>
            <a:ext cx="9144000" cy="980728"/>
          </a:xfrm>
          <a:solidFill>
            <a:srgbClr val="00592B"/>
          </a:solidFill>
        </p:spPr>
        <p:txBody>
          <a:bodyPr/>
          <a:lstStyle/>
          <a:p>
            <a:r>
              <a:rPr lang="en-ZA" sz="2400" b="1" dirty="0">
                <a:solidFill>
                  <a:schemeClr val="bg1"/>
                </a:solidFill>
                <a:latin typeface="Arial" panose="020B0604020202020204" pitchFamily="34" charset="0"/>
                <a:ea typeface="ＭＳ Ｐゴシック" pitchFamily="34" charset="-128"/>
                <a:cs typeface="Arial" panose="020B0604020202020204" pitchFamily="34" charset="0"/>
              </a:rPr>
              <a:t> Integrated Human Settlements Planning And Development Programme</a:t>
            </a:r>
            <a:endParaRPr lang="en-US" sz="2400" dirty="0">
              <a:solidFill>
                <a:schemeClr val="bg1"/>
              </a:solidFill>
              <a:latin typeface="Arial" pitchFamily="34" charset="0"/>
              <a:ea typeface="ＭＳ Ｐゴシック" pitchFamily="34" charset="-128"/>
              <a:cs typeface="Arial" pitchFamily="34" charset="0"/>
            </a:endParaRPr>
          </a:p>
        </p:txBody>
      </p:sp>
      <p:sp>
        <p:nvSpPr>
          <p:cNvPr id="5123" name="Content Placeholder 2"/>
          <p:cNvSpPr>
            <a:spLocks noGrp="1"/>
          </p:cNvSpPr>
          <p:nvPr>
            <p:ph idx="1"/>
          </p:nvPr>
        </p:nvSpPr>
        <p:spPr>
          <a:xfrm>
            <a:off x="135208" y="1268760"/>
            <a:ext cx="8873583" cy="4536504"/>
          </a:xfrm>
        </p:spPr>
        <p:txBody>
          <a:bodyPr/>
          <a:lstStyle/>
          <a:p>
            <a:pPr marL="0" indent="0" algn="just">
              <a:buNone/>
            </a:pPr>
            <a:r>
              <a:rPr lang="en-GB" sz="1400" b="1" dirty="0"/>
              <a:t>Target</a:t>
            </a:r>
            <a:r>
              <a:rPr lang="en-ZA" sz="1400" b="1" dirty="0"/>
              <a:t>:</a:t>
            </a:r>
            <a:r>
              <a:rPr lang="en-ZA" sz="1400" dirty="0"/>
              <a:t> </a:t>
            </a:r>
            <a:r>
              <a:rPr lang="en-US" sz="1400" dirty="0"/>
              <a:t>Nine (9) provinces supported in the delivery of the PHP/Zenzeleni </a:t>
            </a:r>
            <a:r>
              <a:rPr lang="en-US" sz="1400" dirty="0" smtClean="0"/>
              <a:t>policy</a:t>
            </a:r>
            <a:endParaRPr lang="en-GB" sz="1400" b="1" dirty="0"/>
          </a:p>
          <a:p>
            <a:pPr marL="0" indent="0" algn="just">
              <a:buNone/>
            </a:pPr>
            <a:r>
              <a:rPr lang="en-GB" sz="1400" b="1" dirty="0"/>
              <a:t>Performance: </a:t>
            </a:r>
            <a:r>
              <a:rPr lang="en-US" sz="1400" dirty="0"/>
              <a:t>Nine (9)  Provinces were supported in  the delivery of PHP /Zenzeleni policy </a:t>
            </a:r>
          </a:p>
          <a:p>
            <a:pPr marL="0" indent="0" algn="just">
              <a:buNone/>
            </a:pPr>
            <a:endParaRPr lang="en-US" sz="1400" dirty="0"/>
          </a:p>
          <a:p>
            <a:pPr algn="just">
              <a:buFont typeface="Wingdings" panose="05000000000000000000" pitchFamily="2" charset="2"/>
              <a:buChar char="§"/>
            </a:pPr>
            <a:r>
              <a:rPr lang="en-US" sz="1400" dirty="0"/>
              <a:t>The Department has supported all provinces in the PHP/Zenzeleni policy focused on consultation and coordination of PHP sector support agencies including provinces, municipalities and civil societies. All the provincial Business Plans for PHP programme for next financial year (2021/22) assessment was conducted</a:t>
            </a:r>
          </a:p>
          <a:p>
            <a:pPr algn="just">
              <a:buFont typeface="Wingdings" panose="05000000000000000000" pitchFamily="2" charset="2"/>
              <a:buChar char="§"/>
            </a:pPr>
            <a:endParaRPr lang="en-US" sz="1400" dirty="0"/>
          </a:p>
          <a:p>
            <a:pPr marL="0" indent="0" algn="just">
              <a:buNone/>
            </a:pPr>
            <a:r>
              <a:rPr lang="en-GB" sz="1400" b="1" dirty="0">
                <a:solidFill>
                  <a:prstClr val="black"/>
                </a:solidFill>
              </a:rPr>
              <a:t>Target</a:t>
            </a:r>
            <a:r>
              <a:rPr lang="en-ZA" sz="1400" b="1" dirty="0">
                <a:solidFill>
                  <a:prstClr val="black"/>
                </a:solidFill>
              </a:rPr>
              <a:t>:</a:t>
            </a:r>
            <a:r>
              <a:rPr lang="en-ZA" sz="1400" dirty="0">
                <a:solidFill>
                  <a:prstClr val="black"/>
                </a:solidFill>
              </a:rPr>
              <a:t> One (</a:t>
            </a:r>
            <a:r>
              <a:rPr lang="en-US" sz="1400" dirty="0">
                <a:solidFill>
                  <a:prstClr val="black"/>
                </a:solidFill>
              </a:rPr>
              <a:t>1) Research report on Integrated Human Settlement Planning and Development </a:t>
            </a:r>
            <a:r>
              <a:rPr lang="en-US" sz="1400" dirty="0" smtClean="0">
                <a:solidFill>
                  <a:prstClr val="black"/>
                </a:solidFill>
              </a:rPr>
              <a:t>drafted</a:t>
            </a:r>
            <a:endParaRPr lang="en-GB" sz="1400" b="1" dirty="0" smtClean="0">
              <a:solidFill>
                <a:prstClr val="black"/>
              </a:solidFill>
            </a:endParaRPr>
          </a:p>
          <a:p>
            <a:pPr marL="0" indent="0" algn="just">
              <a:buNone/>
            </a:pPr>
            <a:r>
              <a:rPr lang="en-GB" sz="1400" b="1" dirty="0" smtClean="0">
                <a:solidFill>
                  <a:prstClr val="black"/>
                </a:solidFill>
              </a:rPr>
              <a:t>Performance</a:t>
            </a:r>
            <a:r>
              <a:rPr lang="en-GB" sz="1400" b="1" dirty="0">
                <a:solidFill>
                  <a:prstClr val="black"/>
                </a:solidFill>
              </a:rPr>
              <a:t>: </a:t>
            </a:r>
            <a:r>
              <a:rPr lang="en-US" sz="1400" dirty="0">
                <a:solidFill>
                  <a:prstClr val="black"/>
                </a:solidFill>
              </a:rPr>
              <a:t>One (1) Research report on Integrated Human Settlement Planning and Development drafted</a:t>
            </a:r>
          </a:p>
          <a:p>
            <a:pPr marL="0" indent="0" algn="just">
              <a:buNone/>
            </a:pPr>
            <a:endParaRPr lang="en-US" sz="1400" dirty="0"/>
          </a:p>
          <a:p>
            <a:pPr marL="0" indent="0" algn="just">
              <a:buNone/>
            </a:pPr>
            <a:r>
              <a:rPr lang="en-US" sz="1400" dirty="0"/>
              <a:t>     The department conducted the Hlano, Agri-village and informal settlements studies</a:t>
            </a:r>
          </a:p>
          <a:p>
            <a:pPr marL="216694" indent="-216694" algn="just">
              <a:buNone/>
            </a:pPr>
            <a:r>
              <a:rPr lang="en-US" sz="1400" dirty="0"/>
              <a:t>•	</a:t>
            </a:r>
            <a:r>
              <a:rPr lang="en-US" sz="1400" b="1" dirty="0"/>
              <a:t>Hlano Study: </a:t>
            </a:r>
            <a:r>
              <a:rPr lang="en-US" sz="1400" dirty="0"/>
              <a:t>Focused on validity of the claims submitted by Hlano Financial Services (HFS). The research report noted a number of options that are at the disposal of the Department in resolving the issue, with consideration of implementing the Relocation Assistance Programme for the benefit of the qualifying borrowers in HFS and being given to non-qualifiers identified</a:t>
            </a:r>
          </a:p>
          <a:p>
            <a:pPr marL="216694" indent="-216694" algn="just">
              <a:buNone/>
            </a:pPr>
            <a:r>
              <a:rPr lang="en-US" sz="1400" dirty="0"/>
              <a:t>•	</a:t>
            </a:r>
            <a:r>
              <a:rPr lang="en-US" sz="1400" b="1" dirty="0"/>
              <a:t>Agri Village: </a:t>
            </a:r>
            <a:r>
              <a:rPr lang="en-US" sz="1400" dirty="0"/>
              <a:t>The research supports the use of rain and storm water harvesting and grey water reuse in agri-villages housing projects. </a:t>
            </a:r>
          </a:p>
          <a:p>
            <a:pPr lvl="0">
              <a:buFont typeface="Wingdings" panose="05000000000000000000" pitchFamily="2" charset="2"/>
              <a:buChar char="§"/>
            </a:pPr>
            <a:endParaRPr lang="en-US" sz="1400" dirty="0"/>
          </a:p>
          <a:p>
            <a:pPr>
              <a:buFont typeface="Wingdings" panose="05000000000000000000" pitchFamily="2" charset="2"/>
              <a:buChar char="§"/>
            </a:pPr>
            <a:endParaRPr lang="en-US" sz="1200" dirty="0"/>
          </a:p>
          <a:p>
            <a:pPr marL="0" indent="0">
              <a:buNone/>
            </a:pPr>
            <a:endParaRPr lang="en-US" sz="12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1200" dirty="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
            </a:pPr>
            <a:endParaRPr lang="en-US" sz="120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spcAft>
                <a:spcPts val="0"/>
              </a:spcAft>
              <a:buNone/>
            </a:pPr>
            <a:endParaRPr lang="en-ZA" altLang="en-US" sz="1200" b="1" dirty="0">
              <a:latin typeface="Arial" panose="020B0604020202020204" pitchFamily="34" charset="0"/>
              <a:cs typeface="Arial" panose="020B0604020202020204" pitchFamily="34" charset="0"/>
            </a:endParaRPr>
          </a:p>
        </p:txBody>
      </p:sp>
      <p:sp>
        <p:nvSpPr>
          <p:cNvPr id="5126"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Arial" pitchFamily="34" charset="0"/>
                <a:ea typeface="ＭＳ Ｐゴシック" pitchFamily="34" charset="-128"/>
              </a:defRPr>
            </a:lvl1pPr>
            <a:lvl2pPr marL="557213" indent="-214313" eaLnBrk="0" hangingPunct="0">
              <a:defRPr sz="1800">
                <a:solidFill>
                  <a:schemeClr val="tx1"/>
                </a:solidFill>
                <a:latin typeface="Arial" pitchFamily="34" charset="0"/>
                <a:ea typeface="ＭＳ Ｐゴシック" pitchFamily="34" charset="-128"/>
              </a:defRPr>
            </a:lvl2pPr>
            <a:lvl3pPr marL="857250" indent="-171450" eaLnBrk="0" hangingPunct="0">
              <a:defRPr sz="1800">
                <a:solidFill>
                  <a:schemeClr val="tx1"/>
                </a:solidFill>
                <a:latin typeface="Arial" pitchFamily="34" charset="0"/>
                <a:ea typeface="ＭＳ Ｐゴシック" pitchFamily="34" charset="-128"/>
              </a:defRPr>
            </a:lvl3pPr>
            <a:lvl4pPr marL="1200150" indent="-171450" eaLnBrk="0" hangingPunct="0">
              <a:defRPr sz="1800">
                <a:solidFill>
                  <a:schemeClr val="tx1"/>
                </a:solidFill>
                <a:latin typeface="Arial" pitchFamily="34" charset="0"/>
                <a:ea typeface="ＭＳ Ｐゴシック" pitchFamily="34" charset="-128"/>
              </a:defRPr>
            </a:lvl4pPr>
            <a:lvl5pPr marL="1543050" indent="-171450" eaLnBrk="0" hangingPunct="0">
              <a:defRPr sz="1800">
                <a:solidFill>
                  <a:schemeClr val="tx1"/>
                </a:solidFill>
                <a:latin typeface="Arial" pitchFamily="34" charset="0"/>
                <a:ea typeface="ＭＳ Ｐゴシック" pitchFamily="34" charset="-128"/>
              </a:defRPr>
            </a:lvl5pPr>
            <a:lvl6pPr marL="18859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6pPr>
            <a:lvl7pPr marL="22288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7pPr>
            <a:lvl8pPr marL="25717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8pPr>
            <a:lvl9pPr marL="29146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9pPr>
          </a:lstStyle>
          <a:p>
            <a:pPr eaLnBrk="1" hangingPunct="1">
              <a:defRPr/>
            </a:pPr>
            <a:fld id="{0639B894-C960-433A-BF24-1DDCA8BAAFC9}" type="slidenum">
              <a:rPr lang="en-ZA" sz="600">
                <a:solidFill>
                  <a:srgbClr val="898989"/>
                </a:solidFill>
              </a:rPr>
              <a:pPr eaLnBrk="1" hangingPunct="1">
                <a:defRPr/>
              </a:pPr>
              <a:t>21</a:t>
            </a:fld>
            <a:endParaRPr lang="en-ZA" sz="600" dirty="0">
              <a:solidFill>
                <a:srgbClr val="898989"/>
              </a:solidFill>
            </a:endParaRPr>
          </a:p>
        </p:txBody>
      </p:sp>
    </p:spTree>
    <p:extLst>
      <p:ext uri="{BB962C8B-B14F-4D97-AF65-F5344CB8AC3E}">
        <p14:creationId xmlns:p14="http://schemas.microsoft.com/office/powerpoint/2010/main" val="4249032758"/>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1"/>
            <a:ext cx="9143999" cy="980728"/>
          </a:xfrm>
          <a:solidFill>
            <a:srgbClr val="00592B"/>
          </a:solidFill>
        </p:spPr>
        <p:txBody>
          <a:bodyPr/>
          <a:lstStyle/>
          <a:p>
            <a:r>
              <a:rPr lang="en-ZA" sz="2400" b="1" dirty="0">
                <a:solidFill>
                  <a:schemeClr val="bg1"/>
                </a:solidFill>
                <a:latin typeface="Arial" panose="020B0604020202020204" pitchFamily="34" charset="0"/>
                <a:ea typeface="ＭＳ Ｐゴシック" pitchFamily="34" charset="-128"/>
                <a:cs typeface="Arial" panose="020B0604020202020204" pitchFamily="34" charset="0"/>
              </a:rPr>
              <a:t>Integrated Human Settlements Planning And Development Programme</a:t>
            </a:r>
            <a:endParaRPr lang="en-US" sz="2400" dirty="0">
              <a:solidFill>
                <a:schemeClr val="bg1"/>
              </a:solidFill>
              <a:latin typeface="Arial" pitchFamily="34" charset="0"/>
              <a:ea typeface="ＭＳ Ｐゴシック" pitchFamily="34" charset="-128"/>
              <a:cs typeface="Arial" pitchFamily="34" charset="0"/>
            </a:endParaRPr>
          </a:p>
        </p:txBody>
      </p:sp>
      <p:sp>
        <p:nvSpPr>
          <p:cNvPr id="5123" name="Content Placeholder 2"/>
          <p:cNvSpPr>
            <a:spLocks noGrp="1"/>
          </p:cNvSpPr>
          <p:nvPr>
            <p:ph idx="1"/>
          </p:nvPr>
        </p:nvSpPr>
        <p:spPr>
          <a:xfrm>
            <a:off x="142178" y="1436574"/>
            <a:ext cx="8881946" cy="4347483"/>
          </a:xfrm>
        </p:spPr>
        <p:txBody>
          <a:bodyPr/>
          <a:lstStyle/>
          <a:p>
            <a:pPr marL="0" indent="0" algn="just">
              <a:buNone/>
            </a:pPr>
            <a:r>
              <a:rPr lang="en-GB" sz="1400" b="1" dirty="0">
                <a:latin typeface="Arial" panose="020B0604020202020204" pitchFamily="34" charset="0"/>
                <a:cs typeface="Arial" panose="020B0604020202020204" pitchFamily="34" charset="0"/>
              </a:rPr>
              <a:t>Target</a:t>
            </a:r>
            <a:r>
              <a:rPr lang="en-ZA" sz="1400" b="1" dirty="0">
                <a:latin typeface="Arial" panose="020B0604020202020204" pitchFamily="34" charset="0"/>
                <a:cs typeface="Arial" panose="020B0604020202020204" pitchFamily="34" charset="0"/>
              </a:rPr>
              <a:t>:</a:t>
            </a:r>
            <a:r>
              <a:rPr lang="en-ZA"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100% of projects under implementation monitored (HSDG,USDG and TRG</a:t>
            </a:r>
            <a:r>
              <a:rPr lang="en-US" sz="1400" dirty="0" smtClean="0">
                <a:latin typeface="Arial" panose="020B0604020202020204" pitchFamily="34" charset="0"/>
                <a:cs typeface="Arial" panose="020B0604020202020204" pitchFamily="34" charset="0"/>
              </a:rPr>
              <a:t>)</a:t>
            </a:r>
          </a:p>
          <a:p>
            <a:pPr marL="0" indent="0" algn="just">
              <a:buNone/>
            </a:pPr>
            <a:endParaRPr lang="en-US" sz="1400" dirty="0">
              <a:latin typeface="Arial" panose="020B0604020202020204" pitchFamily="34" charset="0"/>
              <a:cs typeface="Arial" panose="020B0604020202020204" pitchFamily="34" charset="0"/>
            </a:endParaRPr>
          </a:p>
          <a:p>
            <a:pPr marL="0" indent="0" algn="just">
              <a:buNone/>
            </a:pPr>
            <a:r>
              <a:rPr lang="en-GB" sz="1400" b="1" dirty="0">
                <a:latin typeface="Arial" panose="020B0604020202020204" pitchFamily="34" charset="0"/>
                <a:cs typeface="Arial" panose="020B0604020202020204" pitchFamily="34" charset="0"/>
              </a:rPr>
              <a:t>Performance: </a:t>
            </a:r>
            <a:r>
              <a:rPr lang="en-US" sz="1400" dirty="0">
                <a:latin typeface="Arial" panose="020B0604020202020204" pitchFamily="34" charset="0"/>
                <a:cs typeface="Arial" panose="020B0604020202020204" pitchFamily="34" charset="0"/>
              </a:rPr>
              <a:t>100% of projects under implementation monitored (HSDG , USDG and TRG)</a:t>
            </a:r>
          </a:p>
          <a:p>
            <a:pPr marL="0" indent="0" algn="just">
              <a:buNone/>
            </a:pPr>
            <a:endParaRPr lang="en-US" sz="1400" dirty="0">
              <a:latin typeface="Arial" panose="020B0604020202020204" pitchFamily="34" charset="0"/>
              <a:cs typeface="Arial" panose="020B0604020202020204" pitchFamily="34" charset="0"/>
            </a:endParaRPr>
          </a:p>
          <a:p>
            <a:pPr marL="0" indent="0" algn="just">
              <a:buNone/>
            </a:pPr>
            <a:r>
              <a:rPr lang="en-GB" sz="1400" b="1" dirty="0">
                <a:solidFill>
                  <a:prstClr val="black"/>
                </a:solidFill>
                <a:latin typeface="Arial" panose="020B0604020202020204" pitchFamily="34" charset="0"/>
                <a:cs typeface="Arial" panose="020B0604020202020204" pitchFamily="34" charset="0"/>
              </a:rPr>
              <a:t>Target</a:t>
            </a:r>
            <a:r>
              <a:rPr lang="en-ZA" sz="1400" b="1" dirty="0">
                <a:solidFill>
                  <a:prstClr val="black"/>
                </a:solidFill>
                <a:latin typeface="Arial" panose="020B0604020202020204" pitchFamily="34" charset="0"/>
                <a:cs typeface="Arial" panose="020B0604020202020204" pitchFamily="34" charset="0"/>
              </a:rPr>
              <a:t>:</a:t>
            </a:r>
            <a:r>
              <a:rPr lang="en-ZA" sz="1400" dirty="0">
                <a:solidFill>
                  <a:prstClr val="black"/>
                </a:solidFill>
                <a:latin typeface="Arial" panose="020B0604020202020204" pitchFamily="34" charset="0"/>
                <a:cs typeface="Arial" panose="020B0604020202020204" pitchFamily="34" charset="0"/>
              </a:rPr>
              <a:t> Three (</a:t>
            </a:r>
            <a:r>
              <a:rPr lang="en-US" sz="1400" dirty="0">
                <a:solidFill>
                  <a:prstClr val="black"/>
                </a:solidFill>
                <a:latin typeface="Arial" panose="020B0604020202020204" pitchFamily="34" charset="0"/>
                <a:cs typeface="Arial" panose="020B0604020202020204" pitchFamily="34" charset="0"/>
              </a:rPr>
              <a:t>3)  Evaluation Studies Conducted</a:t>
            </a:r>
          </a:p>
          <a:p>
            <a:pPr marL="0" indent="0">
              <a:lnSpc>
                <a:spcPct val="115000"/>
              </a:lnSpc>
              <a:spcAft>
                <a:spcPts val="750"/>
              </a:spcAft>
              <a:buNone/>
            </a:pPr>
            <a:endParaRPr lang="en-GB" sz="1400" b="1" dirty="0" smtClean="0">
              <a:solidFill>
                <a:prstClr val="black"/>
              </a:solidFill>
              <a:latin typeface="Arial" panose="020B0604020202020204" pitchFamily="34" charset="0"/>
              <a:cs typeface="Arial" panose="020B0604020202020204" pitchFamily="34" charset="0"/>
            </a:endParaRPr>
          </a:p>
          <a:p>
            <a:pPr marL="0" indent="0">
              <a:lnSpc>
                <a:spcPct val="115000"/>
              </a:lnSpc>
              <a:spcAft>
                <a:spcPts val="750"/>
              </a:spcAft>
              <a:buNone/>
            </a:pPr>
            <a:r>
              <a:rPr lang="en-GB" sz="1400" b="1" dirty="0" smtClean="0">
                <a:solidFill>
                  <a:prstClr val="black"/>
                </a:solidFill>
                <a:latin typeface="Arial" panose="020B0604020202020204" pitchFamily="34" charset="0"/>
                <a:cs typeface="Arial" panose="020B0604020202020204" pitchFamily="34" charset="0"/>
              </a:rPr>
              <a:t>Performance</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Three</a:t>
            </a:r>
            <a:r>
              <a:rPr lang="en-GB" sz="1400" b="1" dirty="0">
                <a:solidFill>
                  <a:prstClr val="black"/>
                </a:solidFill>
                <a:latin typeface="Arial" panose="020B0604020202020204" pitchFamily="34" charset="0"/>
                <a:cs typeface="Arial" panose="020B0604020202020204" pitchFamily="34" charset="0"/>
              </a:rPr>
              <a:t> (</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3) evaluation studies were not completed</a:t>
            </a:r>
            <a:r>
              <a:rPr lang="en-ZA" sz="1400" dirty="0">
                <a:latin typeface="Arial" panose="020B0604020202020204" pitchFamily="34" charset="0"/>
                <a:ea typeface="Calibri" panose="020F0502020204030204" pitchFamily="34" charset="0"/>
                <a:cs typeface="Arial" panose="020B0604020202020204" pitchFamily="34" charset="0"/>
              </a:rPr>
              <a:t>. </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The following studies are at an inception phase: </a:t>
            </a:r>
            <a:endParaRPr lang="en-US" sz="1400" dirty="0">
              <a:solidFill>
                <a:prstClr val="black"/>
              </a:solidFill>
              <a:latin typeface="Arial" panose="020B0604020202020204" pitchFamily="34" charset="0"/>
              <a:cs typeface="Arial" panose="020B0604020202020204" pitchFamily="34" charset="0"/>
            </a:endParaRPr>
          </a:p>
          <a:p>
            <a:pPr lvl="1"/>
            <a:r>
              <a:rPr lang="en-US" sz="1400" dirty="0">
                <a:latin typeface="Arial" panose="020B0604020202020204" pitchFamily="34" charset="0"/>
                <a:ea typeface="Calibri" panose="020F0502020204030204" pitchFamily="34" charset="0"/>
                <a:cs typeface="Arial" panose="020B0604020202020204" pitchFamily="34" charset="0"/>
              </a:rPr>
              <a:t>UISP</a:t>
            </a:r>
          </a:p>
          <a:p>
            <a:pPr lvl="1"/>
            <a:r>
              <a:rPr lang="en-US" sz="1400" dirty="0">
                <a:latin typeface="Arial" panose="020B0604020202020204" pitchFamily="34" charset="0"/>
                <a:ea typeface="Calibri" panose="020F0502020204030204" pitchFamily="34" charset="0"/>
                <a:cs typeface="Arial" panose="020B0604020202020204" pitchFamily="34" charset="0"/>
              </a:rPr>
              <a:t>Rental Hosing Tribunal</a:t>
            </a:r>
          </a:p>
          <a:p>
            <a:pPr lvl="1"/>
            <a:r>
              <a:rPr lang="en-US" sz="1400" dirty="0">
                <a:latin typeface="Arial" panose="020B0604020202020204" pitchFamily="34" charset="0"/>
                <a:ea typeface="Calibri" panose="020F0502020204030204" pitchFamily="34" charset="0"/>
                <a:cs typeface="Arial" panose="020B0604020202020204" pitchFamily="34" charset="0"/>
              </a:rPr>
              <a:t>FLISP</a:t>
            </a:r>
          </a:p>
          <a:p>
            <a:pPr marL="0" indent="0">
              <a:buNone/>
            </a:pPr>
            <a:endParaRPr lang="en-US" sz="1400" b="1" dirty="0">
              <a:latin typeface="Arial" panose="020B0604020202020204" pitchFamily="34" charset="0"/>
              <a:ea typeface="Calibri" panose="020F0502020204030204" pitchFamily="34" charset="0"/>
              <a:cs typeface="Arial" panose="020B0604020202020204" pitchFamily="34" charset="0"/>
            </a:endParaRPr>
          </a:p>
          <a:p>
            <a:pPr marL="0" indent="0">
              <a:buNone/>
            </a:pPr>
            <a:r>
              <a:rPr lang="en-US" sz="1400" dirty="0">
                <a:latin typeface="Arial" panose="020B0604020202020204" pitchFamily="34" charset="0"/>
                <a:ea typeface="Calibri" panose="020F0502020204030204" pitchFamily="34" charset="0"/>
                <a:cs typeface="Arial" panose="020B0604020202020204" pitchFamily="34" charset="0"/>
              </a:rPr>
              <a:t>In addition, two (2) literature review reports were completed</a:t>
            </a:r>
          </a:p>
          <a:p>
            <a:pPr lvl="1"/>
            <a:r>
              <a:rPr lang="en-US" sz="1400" dirty="0">
                <a:latin typeface="Arial" panose="020B0604020202020204" pitchFamily="34" charset="0"/>
                <a:ea typeface="Calibri" panose="020F0502020204030204" pitchFamily="34" charset="0"/>
                <a:cs typeface="Arial" panose="020B0604020202020204" pitchFamily="34" charset="0"/>
              </a:rPr>
              <a:t>UISP</a:t>
            </a:r>
          </a:p>
          <a:p>
            <a:pPr lvl="1"/>
            <a:r>
              <a:rPr lang="en-US" sz="1400" dirty="0">
                <a:latin typeface="Arial" panose="020B0604020202020204" pitchFamily="34" charset="0"/>
                <a:ea typeface="Calibri" panose="020F0502020204030204" pitchFamily="34" charset="0"/>
                <a:cs typeface="Arial" panose="020B0604020202020204" pitchFamily="34" charset="0"/>
              </a:rPr>
              <a:t>FLISP</a:t>
            </a:r>
          </a:p>
          <a:p>
            <a:pPr marL="0" indent="0">
              <a:buNone/>
            </a:pPr>
            <a:endParaRPr lang="en-US" sz="1400" dirty="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
            </a:pPr>
            <a:endParaRPr lang="en-US" sz="140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spcAft>
                <a:spcPts val="0"/>
              </a:spcAft>
              <a:buNone/>
            </a:pPr>
            <a:endParaRPr lang="en-ZA" altLang="en-US" sz="1400" b="1" dirty="0">
              <a:latin typeface="Arial" panose="020B0604020202020204" pitchFamily="34" charset="0"/>
              <a:cs typeface="Arial" panose="020B0604020202020204" pitchFamily="34" charset="0"/>
            </a:endParaRPr>
          </a:p>
        </p:txBody>
      </p:sp>
      <p:sp>
        <p:nvSpPr>
          <p:cNvPr id="5126"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Arial" pitchFamily="34" charset="0"/>
                <a:ea typeface="ＭＳ Ｐゴシック" pitchFamily="34" charset="-128"/>
              </a:defRPr>
            </a:lvl1pPr>
            <a:lvl2pPr marL="557213" indent="-214313" eaLnBrk="0" hangingPunct="0">
              <a:defRPr sz="1800">
                <a:solidFill>
                  <a:schemeClr val="tx1"/>
                </a:solidFill>
                <a:latin typeface="Arial" pitchFamily="34" charset="0"/>
                <a:ea typeface="ＭＳ Ｐゴシック" pitchFamily="34" charset="-128"/>
              </a:defRPr>
            </a:lvl2pPr>
            <a:lvl3pPr marL="857250" indent="-171450" eaLnBrk="0" hangingPunct="0">
              <a:defRPr sz="1800">
                <a:solidFill>
                  <a:schemeClr val="tx1"/>
                </a:solidFill>
                <a:latin typeface="Arial" pitchFamily="34" charset="0"/>
                <a:ea typeface="ＭＳ Ｐゴシック" pitchFamily="34" charset="-128"/>
              </a:defRPr>
            </a:lvl3pPr>
            <a:lvl4pPr marL="1200150" indent="-171450" eaLnBrk="0" hangingPunct="0">
              <a:defRPr sz="1800">
                <a:solidFill>
                  <a:schemeClr val="tx1"/>
                </a:solidFill>
                <a:latin typeface="Arial" pitchFamily="34" charset="0"/>
                <a:ea typeface="ＭＳ Ｐゴシック" pitchFamily="34" charset="-128"/>
              </a:defRPr>
            </a:lvl4pPr>
            <a:lvl5pPr marL="1543050" indent="-171450" eaLnBrk="0" hangingPunct="0">
              <a:defRPr sz="1800">
                <a:solidFill>
                  <a:schemeClr val="tx1"/>
                </a:solidFill>
                <a:latin typeface="Arial" pitchFamily="34" charset="0"/>
                <a:ea typeface="ＭＳ Ｐゴシック" pitchFamily="34" charset="-128"/>
              </a:defRPr>
            </a:lvl5pPr>
            <a:lvl6pPr marL="18859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6pPr>
            <a:lvl7pPr marL="22288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7pPr>
            <a:lvl8pPr marL="25717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8pPr>
            <a:lvl9pPr marL="29146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9pPr>
          </a:lstStyle>
          <a:p>
            <a:pPr eaLnBrk="1" hangingPunct="1">
              <a:defRPr/>
            </a:pPr>
            <a:fld id="{0639B894-C960-433A-BF24-1DDCA8BAAFC9}" type="slidenum">
              <a:rPr lang="en-ZA" sz="600">
                <a:solidFill>
                  <a:srgbClr val="898989"/>
                </a:solidFill>
              </a:rPr>
              <a:pPr eaLnBrk="1" hangingPunct="1">
                <a:defRPr/>
              </a:pPr>
              <a:t>22</a:t>
            </a:fld>
            <a:endParaRPr lang="en-ZA" sz="600" dirty="0">
              <a:solidFill>
                <a:srgbClr val="898989"/>
              </a:solidFill>
            </a:endParaRPr>
          </a:p>
        </p:txBody>
      </p:sp>
    </p:spTree>
    <p:extLst>
      <p:ext uri="{BB962C8B-B14F-4D97-AF65-F5344CB8AC3E}">
        <p14:creationId xmlns:p14="http://schemas.microsoft.com/office/powerpoint/2010/main" val="864390138"/>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6907" y="1"/>
            <a:ext cx="9049384" cy="1124743"/>
          </a:xfrm>
          <a:solidFill>
            <a:srgbClr val="00592B"/>
          </a:solidFill>
        </p:spPr>
        <p:txBody>
          <a:bodyPr/>
          <a:lstStyle/>
          <a:p>
            <a:r>
              <a:rPr lang="en-ZA" sz="2400" b="1" dirty="0">
                <a:solidFill>
                  <a:schemeClr val="bg1"/>
                </a:solidFill>
                <a:latin typeface="Arial" panose="020B0604020202020204" pitchFamily="34" charset="0"/>
                <a:ea typeface="ＭＳ Ｐゴシック" pitchFamily="34" charset="-128"/>
                <a:cs typeface="Arial" panose="020B0604020202020204" pitchFamily="34" charset="0"/>
              </a:rPr>
              <a:t>Integrated Human Settlements Planning And Development Programme</a:t>
            </a:r>
            <a:endParaRPr lang="en-US" sz="2400" dirty="0">
              <a:solidFill>
                <a:schemeClr val="bg1"/>
              </a:solidFill>
              <a:latin typeface="Arial" pitchFamily="34" charset="0"/>
              <a:ea typeface="ＭＳ Ｐゴシック" pitchFamily="34" charset="-128"/>
              <a:cs typeface="Arial" pitchFamily="34" charset="0"/>
            </a:endParaRPr>
          </a:p>
        </p:txBody>
      </p:sp>
      <p:sp>
        <p:nvSpPr>
          <p:cNvPr id="5123" name="Content Placeholder 2"/>
          <p:cNvSpPr>
            <a:spLocks noGrp="1"/>
          </p:cNvSpPr>
          <p:nvPr>
            <p:ph idx="1"/>
          </p:nvPr>
        </p:nvSpPr>
        <p:spPr>
          <a:xfrm>
            <a:off x="175632" y="1538790"/>
            <a:ext cx="8873583" cy="4338482"/>
          </a:xfrm>
        </p:spPr>
        <p:txBody>
          <a:bodyPr/>
          <a:lstStyle/>
          <a:p>
            <a:pPr marL="0" indent="0" algn="just">
              <a:buNone/>
            </a:pPr>
            <a:r>
              <a:rPr lang="en-GB" sz="1600" b="1" dirty="0">
                <a:solidFill>
                  <a:prstClr val="black"/>
                </a:solidFill>
              </a:rPr>
              <a:t>Target</a:t>
            </a:r>
            <a:r>
              <a:rPr lang="en-ZA" sz="1600" b="1" dirty="0">
                <a:solidFill>
                  <a:prstClr val="black"/>
                </a:solidFill>
              </a:rPr>
              <a:t>:</a:t>
            </a:r>
            <a:r>
              <a:rPr lang="en-ZA" sz="1600" dirty="0">
                <a:solidFill>
                  <a:prstClr val="black"/>
                </a:solidFill>
              </a:rPr>
              <a:t> </a:t>
            </a:r>
            <a:r>
              <a:rPr lang="en-US" sz="1600" dirty="0">
                <a:solidFill>
                  <a:prstClr val="black"/>
                </a:solidFill>
              </a:rPr>
              <a:t>100 % compliance with statutory tabling and </a:t>
            </a:r>
            <a:r>
              <a:rPr lang="en-US" sz="1600" dirty="0" smtClean="0">
                <a:solidFill>
                  <a:prstClr val="black"/>
                </a:solidFill>
              </a:rPr>
              <a:t>prescripts</a:t>
            </a:r>
          </a:p>
          <a:p>
            <a:pPr marL="0" indent="0" algn="just">
              <a:buNone/>
            </a:pPr>
            <a:r>
              <a:rPr lang="en-US" sz="1600" dirty="0" smtClean="0">
                <a:solidFill>
                  <a:prstClr val="black"/>
                </a:solidFill>
              </a:rPr>
              <a:t> </a:t>
            </a:r>
            <a:endParaRPr lang="en-GB" sz="1600" b="1" dirty="0">
              <a:solidFill>
                <a:prstClr val="black"/>
              </a:solidFill>
            </a:endParaRPr>
          </a:p>
          <a:p>
            <a:pPr marL="0" indent="0" algn="just">
              <a:buNone/>
            </a:pPr>
            <a:r>
              <a:rPr lang="en-GB" sz="1600" b="1" dirty="0">
                <a:solidFill>
                  <a:prstClr val="black"/>
                </a:solidFill>
              </a:rPr>
              <a:t>Performance: </a:t>
            </a:r>
            <a:r>
              <a:rPr lang="en-US" sz="1600" dirty="0">
                <a:solidFill>
                  <a:prstClr val="black"/>
                </a:solidFill>
              </a:rPr>
              <a:t>93% compliance with statutory tabling and prescripts</a:t>
            </a:r>
          </a:p>
          <a:p>
            <a:pPr marL="0" indent="0" algn="just">
              <a:buNone/>
            </a:pPr>
            <a:endParaRPr lang="en-US" sz="1600" dirty="0"/>
          </a:p>
          <a:p>
            <a:pPr algn="just">
              <a:buFont typeface="Wingdings" panose="05000000000000000000" pitchFamily="2" charset="2"/>
              <a:buChar char="§"/>
            </a:pPr>
            <a:r>
              <a:rPr lang="en-US" sz="1600" dirty="0">
                <a:latin typeface="Arial" panose="020B0604020202020204" pitchFamily="34" charset="0"/>
                <a:ea typeface="Calibri" panose="020F0502020204030204" pitchFamily="34" charset="0"/>
                <a:cs typeface="Arial" panose="020B0604020202020204" pitchFamily="34" charset="0"/>
              </a:rPr>
              <a:t>13 out of 14 activities were complied with. The compliance areas were based on the tabling of the Annual Performance Plans, Annual Reports, Compliance Analysis Report and Appointment of the Boards </a:t>
            </a:r>
          </a:p>
          <a:p>
            <a:pPr lvl="1" algn="just"/>
            <a:r>
              <a:rPr lang="en-US" sz="1600" dirty="0">
                <a:latin typeface="Arial" panose="020B0604020202020204" pitchFamily="34" charset="0"/>
                <a:ea typeface="Calibri" panose="020F0502020204030204" pitchFamily="34" charset="0"/>
                <a:cs typeface="Arial" panose="020B0604020202020204" pitchFamily="34" charset="0"/>
              </a:rPr>
              <a:t>CSOS, EAAB and NHBRC complied with the tabling of the Annual </a:t>
            </a:r>
            <a:r>
              <a:rPr lang="en-US" sz="1600" dirty="0" smtClean="0">
                <a:latin typeface="Arial" panose="020B0604020202020204" pitchFamily="34" charset="0"/>
                <a:ea typeface="Calibri" panose="020F0502020204030204" pitchFamily="34" charset="0"/>
                <a:cs typeface="Arial" panose="020B0604020202020204" pitchFamily="34" charset="0"/>
              </a:rPr>
              <a:t>Reports</a:t>
            </a:r>
            <a:endParaRPr lang="en-US" sz="1600" dirty="0">
              <a:latin typeface="Arial" panose="020B0604020202020204" pitchFamily="34" charset="0"/>
              <a:ea typeface="Calibri" panose="020F0502020204030204" pitchFamily="34" charset="0"/>
              <a:cs typeface="Arial" panose="020B0604020202020204" pitchFamily="34" charset="0"/>
            </a:endParaRPr>
          </a:p>
          <a:p>
            <a:pPr lvl="1" algn="just"/>
            <a:r>
              <a:rPr lang="en-US" sz="1600" dirty="0">
                <a:latin typeface="Arial" panose="020B0604020202020204" pitchFamily="34" charset="0"/>
                <a:ea typeface="Calibri" panose="020F0502020204030204" pitchFamily="34" charset="0"/>
                <a:cs typeface="Arial" panose="020B0604020202020204" pitchFamily="34" charset="0"/>
              </a:rPr>
              <a:t>HDA did not comply  with </a:t>
            </a:r>
            <a:r>
              <a:rPr lang="en-US" sz="1600" dirty="0" smtClean="0">
                <a:latin typeface="Arial" panose="020B0604020202020204" pitchFamily="34" charset="0"/>
                <a:ea typeface="Calibri" panose="020F0502020204030204" pitchFamily="34" charset="0"/>
                <a:cs typeface="Arial" panose="020B0604020202020204" pitchFamily="34" charset="0"/>
              </a:rPr>
              <a:t>tabling </a:t>
            </a:r>
            <a:r>
              <a:rPr lang="en-US" sz="1600" dirty="0">
                <a:latin typeface="Arial" panose="020B0604020202020204" pitchFamily="34" charset="0"/>
                <a:ea typeface="Calibri" panose="020F0502020204030204" pitchFamily="34" charset="0"/>
                <a:cs typeface="Arial" panose="020B0604020202020204" pitchFamily="34" charset="0"/>
              </a:rPr>
              <a:t>prescripts on the Annual </a:t>
            </a:r>
            <a:r>
              <a:rPr lang="en-US" sz="1600" dirty="0" smtClean="0">
                <a:latin typeface="Arial" panose="020B0604020202020204" pitchFamily="34" charset="0"/>
                <a:ea typeface="Calibri" panose="020F0502020204030204" pitchFamily="34" charset="0"/>
                <a:cs typeface="Arial" panose="020B0604020202020204" pitchFamily="34" charset="0"/>
              </a:rPr>
              <a:t>Report</a:t>
            </a:r>
            <a:endParaRPr lang="en-US" sz="1600" dirty="0">
              <a:latin typeface="Arial" panose="020B0604020202020204" pitchFamily="34" charset="0"/>
              <a:ea typeface="Calibri" panose="020F0502020204030204" pitchFamily="34" charset="0"/>
              <a:cs typeface="Arial" panose="020B0604020202020204" pitchFamily="34" charset="0"/>
            </a:endParaRPr>
          </a:p>
          <a:p>
            <a:pPr marL="0" indent="0" algn="just">
              <a:buNone/>
            </a:pPr>
            <a:endParaRPr lang="en-US" sz="1600" dirty="0">
              <a:latin typeface="Arial" panose="020B0604020202020204" pitchFamily="34" charset="0"/>
              <a:ea typeface="Calibri" panose="020F0502020204030204" pitchFamily="34" charset="0"/>
              <a:cs typeface="Arial" panose="020B0604020202020204" pitchFamily="34" charset="0"/>
            </a:endParaRPr>
          </a:p>
          <a:p>
            <a:pPr marL="0" indent="0" algn="just">
              <a:buNone/>
            </a:pPr>
            <a:r>
              <a:rPr lang="en-GB" sz="1600" b="1" dirty="0">
                <a:solidFill>
                  <a:prstClr val="black"/>
                </a:solidFill>
              </a:rPr>
              <a:t>Target</a:t>
            </a:r>
            <a:r>
              <a:rPr lang="en-ZA" sz="1600" b="1" dirty="0">
                <a:solidFill>
                  <a:prstClr val="black"/>
                </a:solidFill>
              </a:rPr>
              <a:t>:</a:t>
            </a:r>
            <a:r>
              <a:rPr lang="en-ZA" sz="1600" dirty="0">
                <a:solidFill>
                  <a:prstClr val="black"/>
                </a:solidFill>
              </a:rPr>
              <a:t> </a:t>
            </a:r>
            <a:r>
              <a:rPr lang="en-US" sz="1600" dirty="0">
                <a:solidFill>
                  <a:prstClr val="black"/>
                </a:solidFill>
              </a:rPr>
              <a:t>Approved Human Settlements Grants Framework</a:t>
            </a:r>
            <a:endParaRPr lang="en-GB" sz="1600" b="1" dirty="0">
              <a:solidFill>
                <a:prstClr val="black"/>
              </a:solidFill>
            </a:endParaRPr>
          </a:p>
          <a:p>
            <a:pPr marL="0" indent="0" algn="just">
              <a:buNone/>
            </a:pPr>
            <a:endParaRPr lang="en-GB" sz="1600" b="1" dirty="0" smtClean="0">
              <a:solidFill>
                <a:prstClr val="black"/>
              </a:solidFill>
            </a:endParaRPr>
          </a:p>
          <a:p>
            <a:pPr marL="0" indent="0" algn="just">
              <a:buNone/>
            </a:pPr>
            <a:r>
              <a:rPr lang="en-GB" sz="1600" b="1" dirty="0" smtClean="0">
                <a:solidFill>
                  <a:prstClr val="black"/>
                </a:solidFill>
              </a:rPr>
              <a:t>Performance</a:t>
            </a:r>
            <a:r>
              <a:rPr lang="en-GB" sz="1600" b="1" dirty="0">
                <a:solidFill>
                  <a:prstClr val="black"/>
                </a:solidFill>
              </a:rPr>
              <a:t>: </a:t>
            </a:r>
            <a:r>
              <a:rPr lang="en-US" sz="1600" dirty="0">
                <a:solidFill>
                  <a:prstClr val="black"/>
                </a:solidFill>
              </a:rPr>
              <a:t>Approved Human Settlements Grants Framework</a:t>
            </a:r>
          </a:p>
          <a:p>
            <a:pPr lvl="0" algn="just">
              <a:buFont typeface="Wingdings" panose="05000000000000000000" pitchFamily="2" charset="2"/>
              <a:buChar char="§"/>
            </a:pPr>
            <a:r>
              <a:rPr lang="en-US" sz="1600" dirty="0">
                <a:latin typeface="Arial" panose="020B0604020202020204" pitchFamily="34" charset="0"/>
                <a:ea typeface="Calibri" panose="020F0502020204030204" pitchFamily="34" charset="0"/>
                <a:cs typeface="Arial" panose="020B0604020202020204" pitchFamily="34" charset="0"/>
              </a:rPr>
              <a:t>Human Settlements Grants Framework submitted and published (HSDG, USSDG and ISUPG)</a:t>
            </a:r>
          </a:p>
          <a:p>
            <a:pPr marL="0" indent="0" algn="just">
              <a:spcAft>
                <a:spcPts val="0"/>
              </a:spcAft>
              <a:buNone/>
            </a:pPr>
            <a:endParaRPr lang="en-US" altLang="en-US" sz="1600" b="1" dirty="0">
              <a:latin typeface="Arial" panose="020B0604020202020204" pitchFamily="34" charset="0"/>
              <a:cs typeface="Arial" panose="020B0604020202020204" pitchFamily="34" charset="0"/>
            </a:endParaRPr>
          </a:p>
          <a:p>
            <a:pPr marL="0" indent="0" algn="just">
              <a:lnSpc>
                <a:spcPct val="107000"/>
              </a:lnSpc>
              <a:spcAft>
                <a:spcPts val="0"/>
              </a:spcAft>
              <a:buNone/>
            </a:pPr>
            <a:endParaRPr lang="en-ZA" altLang="en-US" sz="1600" b="1" dirty="0">
              <a:latin typeface="Arial" panose="020B0604020202020204" pitchFamily="34" charset="0"/>
              <a:cs typeface="Arial" panose="020B0604020202020204" pitchFamily="34" charset="0"/>
            </a:endParaRPr>
          </a:p>
        </p:txBody>
      </p:sp>
      <p:sp>
        <p:nvSpPr>
          <p:cNvPr id="5126"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Arial" pitchFamily="34" charset="0"/>
                <a:ea typeface="ＭＳ Ｐゴシック" pitchFamily="34" charset="-128"/>
              </a:defRPr>
            </a:lvl1pPr>
            <a:lvl2pPr marL="557213" indent="-214313" eaLnBrk="0" hangingPunct="0">
              <a:defRPr sz="1800">
                <a:solidFill>
                  <a:schemeClr val="tx1"/>
                </a:solidFill>
                <a:latin typeface="Arial" pitchFamily="34" charset="0"/>
                <a:ea typeface="ＭＳ Ｐゴシック" pitchFamily="34" charset="-128"/>
              </a:defRPr>
            </a:lvl2pPr>
            <a:lvl3pPr marL="857250" indent="-171450" eaLnBrk="0" hangingPunct="0">
              <a:defRPr sz="1800">
                <a:solidFill>
                  <a:schemeClr val="tx1"/>
                </a:solidFill>
                <a:latin typeface="Arial" pitchFamily="34" charset="0"/>
                <a:ea typeface="ＭＳ Ｐゴシック" pitchFamily="34" charset="-128"/>
              </a:defRPr>
            </a:lvl3pPr>
            <a:lvl4pPr marL="1200150" indent="-171450" eaLnBrk="0" hangingPunct="0">
              <a:defRPr sz="1800">
                <a:solidFill>
                  <a:schemeClr val="tx1"/>
                </a:solidFill>
                <a:latin typeface="Arial" pitchFamily="34" charset="0"/>
                <a:ea typeface="ＭＳ Ｐゴシック" pitchFamily="34" charset="-128"/>
              </a:defRPr>
            </a:lvl4pPr>
            <a:lvl5pPr marL="1543050" indent="-171450" eaLnBrk="0" hangingPunct="0">
              <a:defRPr sz="1800">
                <a:solidFill>
                  <a:schemeClr val="tx1"/>
                </a:solidFill>
                <a:latin typeface="Arial" pitchFamily="34" charset="0"/>
                <a:ea typeface="ＭＳ Ｐゴシック" pitchFamily="34" charset="-128"/>
              </a:defRPr>
            </a:lvl5pPr>
            <a:lvl6pPr marL="18859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6pPr>
            <a:lvl7pPr marL="22288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7pPr>
            <a:lvl8pPr marL="25717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8pPr>
            <a:lvl9pPr marL="29146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9pPr>
          </a:lstStyle>
          <a:p>
            <a:pPr eaLnBrk="1" hangingPunct="1">
              <a:defRPr/>
            </a:pPr>
            <a:fld id="{0639B894-C960-433A-BF24-1DDCA8BAAFC9}" type="slidenum">
              <a:rPr lang="en-ZA" sz="600">
                <a:solidFill>
                  <a:srgbClr val="898989"/>
                </a:solidFill>
              </a:rPr>
              <a:pPr eaLnBrk="1" hangingPunct="1">
                <a:defRPr/>
              </a:pPr>
              <a:t>23</a:t>
            </a:fld>
            <a:endParaRPr lang="en-ZA" sz="600" dirty="0">
              <a:solidFill>
                <a:srgbClr val="898989"/>
              </a:solidFill>
            </a:endParaRPr>
          </a:p>
        </p:txBody>
      </p:sp>
    </p:spTree>
    <p:extLst>
      <p:ext uri="{BB962C8B-B14F-4D97-AF65-F5344CB8AC3E}">
        <p14:creationId xmlns:p14="http://schemas.microsoft.com/office/powerpoint/2010/main" val="3326699027"/>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0"/>
            <a:ext cx="9144000" cy="1196752"/>
          </a:xfrm>
          <a:solidFill>
            <a:srgbClr val="00592B"/>
          </a:solidFill>
        </p:spPr>
        <p:txBody>
          <a:bodyPr/>
          <a:lstStyle/>
          <a:p>
            <a:r>
              <a:rPr lang="en-ZA" sz="2400" b="1" dirty="0">
                <a:solidFill>
                  <a:schemeClr val="bg1"/>
                </a:solidFill>
                <a:latin typeface="Arial" panose="020B0604020202020204" pitchFamily="34" charset="0"/>
                <a:ea typeface="ＭＳ Ｐゴシック" pitchFamily="34" charset="-128"/>
                <a:cs typeface="Arial" panose="020B0604020202020204" pitchFamily="34" charset="0"/>
              </a:rPr>
              <a:t>Integrated Human Settlements Planning And Development Programme</a:t>
            </a:r>
            <a:endParaRPr lang="en-US" sz="2400" dirty="0">
              <a:solidFill>
                <a:schemeClr val="bg1"/>
              </a:solidFill>
              <a:latin typeface="Arial" pitchFamily="34" charset="0"/>
              <a:ea typeface="ＭＳ Ｐゴシック" pitchFamily="34" charset="-128"/>
              <a:cs typeface="Arial" pitchFamily="34" charset="0"/>
            </a:endParaRPr>
          </a:p>
        </p:txBody>
      </p:sp>
      <p:sp>
        <p:nvSpPr>
          <p:cNvPr id="5123" name="Content Placeholder 2"/>
          <p:cNvSpPr>
            <a:spLocks noGrp="1"/>
          </p:cNvSpPr>
          <p:nvPr>
            <p:ph idx="1"/>
          </p:nvPr>
        </p:nvSpPr>
        <p:spPr>
          <a:xfrm>
            <a:off x="58545" y="1264634"/>
            <a:ext cx="9007397" cy="4900669"/>
          </a:xfrm>
        </p:spPr>
        <p:txBody>
          <a:bodyPr/>
          <a:lstStyle/>
          <a:p>
            <a:pPr marL="0" indent="0">
              <a:buNone/>
            </a:pPr>
            <a:r>
              <a:rPr lang="en-GB" sz="1400" b="1" dirty="0" smtClean="0"/>
              <a:t>Target</a:t>
            </a:r>
            <a:r>
              <a:rPr lang="en-ZA" sz="1400" b="1" dirty="0"/>
              <a:t>:</a:t>
            </a:r>
            <a:r>
              <a:rPr lang="en-ZA" sz="1400" dirty="0"/>
              <a:t> Twelve (</a:t>
            </a:r>
            <a:r>
              <a:rPr lang="en-US" sz="1400" dirty="0"/>
              <a:t>12) Quarterly Performance Assessments conducted for Human Settlement Grants (HSDG, USDG &amp; TRG</a:t>
            </a:r>
            <a:r>
              <a:rPr lang="en-US" sz="1400" dirty="0" smtClean="0"/>
              <a:t>)</a:t>
            </a:r>
            <a:endParaRPr lang="en-GB" sz="1400" b="1" dirty="0" smtClean="0"/>
          </a:p>
          <a:p>
            <a:pPr marL="0" indent="0">
              <a:buNone/>
            </a:pPr>
            <a:r>
              <a:rPr lang="en-GB" sz="1400" b="1" dirty="0" smtClean="0"/>
              <a:t>Performance</a:t>
            </a:r>
            <a:r>
              <a:rPr lang="en-GB" sz="1400" b="1" dirty="0"/>
              <a:t>: </a:t>
            </a:r>
            <a:r>
              <a:rPr lang="en-GB" sz="1400" dirty="0"/>
              <a:t>Twelve (</a:t>
            </a:r>
            <a:r>
              <a:rPr lang="en-US" sz="1400" dirty="0"/>
              <a:t>12) quarterly performance assessments conducted for Human Settlement Grants (HSDG, USDG &amp; TRG)</a:t>
            </a:r>
          </a:p>
          <a:p>
            <a:pPr marL="0" indent="0">
              <a:buNone/>
            </a:pPr>
            <a:endParaRPr lang="en-US" sz="1400" dirty="0"/>
          </a:p>
          <a:p>
            <a:pPr marL="0" indent="0" algn="just">
              <a:lnSpc>
                <a:spcPct val="115000"/>
              </a:lnSpc>
              <a:spcAft>
                <a:spcPts val="0"/>
              </a:spcAft>
              <a:buNone/>
            </a:pPr>
            <a:r>
              <a:rPr lang="en-GB" sz="1400" b="1" dirty="0"/>
              <a:t>Human Settlements Development Grant</a:t>
            </a:r>
            <a:r>
              <a:rPr lang="en-ZA" sz="1400" b="1" dirty="0"/>
              <a:t>: </a:t>
            </a:r>
            <a:r>
              <a:rPr lang="en-GB" sz="1400" spc="-19" dirty="0">
                <a:latin typeface="Arial" panose="020B0604020202020204" pitchFamily="34" charset="0"/>
                <a:ea typeface="Times New Roman" panose="02020603050405020304" pitchFamily="18" charset="0"/>
              </a:rPr>
              <a:t>The grants allocations processes for Human Settlements Development Grant (HSDG) for the 2020/21 financial year initially finalised and approved voted funds for HSDG amounted to R16.6 billion – After downward adjustment of R1.7 billion - total voted funds amounting to R14.9 billion. All relevant details is included in the financial report under the financial section of the annual </a:t>
            </a:r>
            <a:r>
              <a:rPr lang="en-GB" sz="1400" spc="-19" dirty="0" smtClean="0">
                <a:latin typeface="Arial" panose="020B0604020202020204" pitchFamily="34" charset="0"/>
                <a:ea typeface="Times New Roman" panose="02020603050405020304" pitchFamily="18" charset="0"/>
              </a:rPr>
              <a:t>report</a:t>
            </a:r>
          </a:p>
          <a:p>
            <a:pPr marL="0" indent="0" algn="just">
              <a:lnSpc>
                <a:spcPct val="115000"/>
              </a:lnSpc>
              <a:spcAft>
                <a:spcPts val="0"/>
              </a:spcAft>
              <a:buNone/>
            </a:pP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0"/>
              </a:spcAft>
              <a:buNone/>
            </a:pPr>
            <a:r>
              <a:rPr lang="en-GB" sz="1400" b="1" dirty="0"/>
              <a:t>Title Deeds Restoration Grant</a:t>
            </a:r>
            <a:r>
              <a:rPr lang="en-ZA" sz="1400" b="1" dirty="0"/>
              <a:t>: </a:t>
            </a:r>
            <a:r>
              <a:rPr lang="en-GB" sz="1400" spc="-19" dirty="0">
                <a:latin typeface="Arial" panose="020B0604020202020204" pitchFamily="34" charset="0"/>
                <a:ea typeface="Times New Roman" panose="02020603050405020304" pitchFamily="18" charset="0"/>
              </a:rPr>
              <a:t>The Title Deeds Restoration Grant (TDRG) to Provinces allocated R577.8 million – The details of the allocations and final expenditure details are contained in the financial report</a:t>
            </a:r>
          </a:p>
          <a:p>
            <a:pPr marL="0" indent="0" algn="just">
              <a:lnSpc>
                <a:spcPct val="115000"/>
              </a:lnSpc>
              <a:spcAft>
                <a:spcPts val="0"/>
              </a:spcAft>
              <a:buNone/>
            </a:pPr>
            <a:endParaRPr lang="en-GB" sz="1400" b="1" dirty="0"/>
          </a:p>
          <a:p>
            <a:pPr marL="0" indent="0" algn="just">
              <a:lnSpc>
                <a:spcPct val="115000"/>
              </a:lnSpc>
              <a:spcAft>
                <a:spcPts val="0"/>
              </a:spcAft>
              <a:buNone/>
            </a:pPr>
            <a:r>
              <a:rPr lang="en-GB" sz="1400" b="1" dirty="0"/>
              <a:t>Urban Settlements Development Grant</a:t>
            </a:r>
            <a:r>
              <a:rPr lang="en-ZA" sz="1400" b="1" dirty="0"/>
              <a:t>: </a:t>
            </a:r>
            <a:r>
              <a:rPr lang="en-GB" sz="1400" spc="-19" dirty="0">
                <a:latin typeface="Arial" panose="020B0604020202020204" pitchFamily="34" charset="0"/>
                <a:ea typeface="Times New Roman" panose="02020603050405020304" pitchFamily="18" charset="0"/>
              </a:rPr>
              <a:t>The </a:t>
            </a:r>
            <a:r>
              <a:rPr lang="en-GB" sz="1400" spc="-19" dirty="0" smtClean="0">
                <a:latin typeface="Arial" panose="020B0604020202020204" pitchFamily="34" charset="0"/>
                <a:ea typeface="Times New Roman" panose="02020603050405020304" pitchFamily="18" charset="0"/>
              </a:rPr>
              <a:t>USDG </a:t>
            </a:r>
            <a:r>
              <a:rPr lang="en-GB" sz="1400" spc="-19" dirty="0">
                <a:latin typeface="Arial" panose="020B0604020202020204" pitchFamily="34" charset="0"/>
                <a:ea typeface="Times New Roman" panose="02020603050405020304" pitchFamily="18" charset="0"/>
              </a:rPr>
              <a:t>to Metropolitan Municipalities initially voted funds of R11.282 billion, after which there was a adjustment downwards to R10.572 billion inclusive of R390 million for Nelson Mandela Bay Metro. The approved rollover amounted to R1.082 billion resulting in an increased total available funds of R11.654 billion. As of 31 March 2021, R10.572 billion was transferred. Municipalities spent a total of R5.9 billion, which represents 50.7% of the total available funds.</a:t>
            </a:r>
            <a:r>
              <a:rPr lang="en-ZA" sz="1400" spc="-19" dirty="0"/>
              <a:t> The financial report in the annual report provides all required detail</a:t>
            </a:r>
            <a:endParaRPr lang="en-US" sz="14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ZA" altLang="en-US" sz="1200" dirty="0">
              <a:solidFill>
                <a:prstClr val="black"/>
              </a:solidFill>
            </a:endParaRPr>
          </a:p>
        </p:txBody>
      </p:sp>
      <p:sp>
        <p:nvSpPr>
          <p:cNvPr id="5126"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Arial" pitchFamily="34" charset="0"/>
                <a:ea typeface="ＭＳ Ｐゴシック" pitchFamily="34" charset="-128"/>
              </a:defRPr>
            </a:lvl1pPr>
            <a:lvl2pPr marL="557213" indent="-214313" eaLnBrk="0" hangingPunct="0">
              <a:defRPr sz="1800">
                <a:solidFill>
                  <a:schemeClr val="tx1"/>
                </a:solidFill>
                <a:latin typeface="Arial" pitchFamily="34" charset="0"/>
                <a:ea typeface="ＭＳ Ｐゴシック" pitchFamily="34" charset="-128"/>
              </a:defRPr>
            </a:lvl2pPr>
            <a:lvl3pPr marL="857250" indent="-171450" eaLnBrk="0" hangingPunct="0">
              <a:defRPr sz="1800">
                <a:solidFill>
                  <a:schemeClr val="tx1"/>
                </a:solidFill>
                <a:latin typeface="Arial" pitchFamily="34" charset="0"/>
                <a:ea typeface="ＭＳ Ｐゴシック" pitchFamily="34" charset="-128"/>
              </a:defRPr>
            </a:lvl3pPr>
            <a:lvl4pPr marL="1200150" indent="-171450" eaLnBrk="0" hangingPunct="0">
              <a:defRPr sz="1800">
                <a:solidFill>
                  <a:schemeClr val="tx1"/>
                </a:solidFill>
                <a:latin typeface="Arial" pitchFamily="34" charset="0"/>
                <a:ea typeface="ＭＳ Ｐゴシック" pitchFamily="34" charset="-128"/>
              </a:defRPr>
            </a:lvl4pPr>
            <a:lvl5pPr marL="1543050" indent="-171450" eaLnBrk="0" hangingPunct="0">
              <a:defRPr sz="1800">
                <a:solidFill>
                  <a:schemeClr val="tx1"/>
                </a:solidFill>
                <a:latin typeface="Arial" pitchFamily="34" charset="0"/>
                <a:ea typeface="ＭＳ Ｐゴシック" pitchFamily="34" charset="-128"/>
              </a:defRPr>
            </a:lvl5pPr>
            <a:lvl6pPr marL="18859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6pPr>
            <a:lvl7pPr marL="22288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7pPr>
            <a:lvl8pPr marL="25717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8pPr>
            <a:lvl9pPr marL="29146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9pPr>
          </a:lstStyle>
          <a:p>
            <a:pPr eaLnBrk="1" hangingPunct="1">
              <a:defRPr/>
            </a:pPr>
            <a:fld id="{0639B894-C960-433A-BF24-1DDCA8BAAFC9}" type="slidenum">
              <a:rPr lang="en-ZA" sz="600">
                <a:solidFill>
                  <a:srgbClr val="898989"/>
                </a:solidFill>
              </a:rPr>
              <a:pPr eaLnBrk="1" hangingPunct="1">
                <a:defRPr/>
              </a:pPr>
              <a:t>24</a:t>
            </a:fld>
            <a:endParaRPr lang="en-ZA" sz="600" dirty="0">
              <a:solidFill>
                <a:srgbClr val="898989"/>
              </a:solidFill>
            </a:endParaRPr>
          </a:p>
        </p:txBody>
      </p:sp>
    </p:spTree>
    <p:extLst>
      <p:ext uri="{BB962C8B-B14F-4D97-AF65-F5344CB8AC3E}">
        <p14:creationId xmlns:p14="http://schemas.microsoft.com/office/powerpoint/2010/main" val="1881784223"/>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1"/>
            <a:ext cx="9144000" cy="1052736"/>
          </a:xfrm>
          <a:solidFill>
            <a:srgbClr val="00592B"/>
          </a:solidFill>
        </p:spPr>
        <p:txBody>
          <a:bodyPr/>
          <a:lstStyle/>
          <a:p>
            <a:r>
              <a:rPr lang="en-ZA" sz="2400" b="1" dirty="0">
                <a:solidFill>
                  <a:schemeClr val="bg1"/>
                </a:solidFill>
                <a:latin typeface="Arial" panose="020B0604020202020204" pitchFamily="34" charset="0"/>
                <a:ea typeface="ＭＳ Ｐゴシック" pitchFamily="34" charset="-128"/>
                <a:cs typeface="Arial" panose="020B0604020202020204" pitchFamily="34" charset="0"/>
              </a:rPr>
              <a:t>Integrated Human Settlements Planning And Development Programme</a:t>
            </a:r>
            <a:endParaRPr lang="en-US" sz="2400" dirty="0">
              <a:solidFill>
                <a:schemeClr val="bg1"/>
              </a:solidFill>
              <a:latin typeface="Arial" pitchFamily="34" charset="0"/>
              <a:ea typeface="ＭＳ Ｐゴシック" pitchFamily="34" charset="-128"/>
              <a:cs typeface="Arial" pitchFamily="34" charset="0"/>
            </a:endParaRPr>
          </a:p>
        </p:txBody>
      </p:sp>
      <p:sp>
        <p:nvSpPr>
          <p:cNvPr id="5123" name="Content Placeholder 2"/>
          <p:cNvSpPr>
            <a:spLocks noGrp="1"/>
          </p:cNvSpPr>
          <p:nvPr>
            <p:ph idx="1"/>
          </p:nvPr>
        </p:nvSpPr>
        <p:spPr>
          <a:xfrm>
            <a:off x="115287" y="1124744"/>
            <a:ext cx="8884345" cy="4752528"/>
          </a:xfrm>
        </p:spPr>
        <p:txBody>
          <a:bodyPr/>
          <a:lstStyle/>
          <a:p>
            <a:pPr marL="0" indent="0">
              <a:buNone/>
            </a:pPr>
            <a:r>
              <a:rPr lang="en-GB" sz="1400" b="1" dirty="0">
                <a:solidFill>
                  <a:prstClr val="black"/>
                </a:solidFill>
              </a:rPr>
              <a:t>Target</a:t>
            </a:r>
            <a:r>
              <a:rPr lang="en-ZA" sz="1400" b="1" dirty="0">
                <a:solidFill>
                  <a:prstClr val="black"/>
                </a:solidFill>
              </a:rPr>
              <a:t>:</a:t>
            </a:r>
            <a:r>
              <a:rPr lang="en-ZA" sz="1400" dirty="0">
                <a:solidFill>
                  <a:prstClr val="black"/>
                </a:solidFill>
              </a:rPr>
              <a:t> </a:t>
            </a:r>
            <a:r>
              <a:rPr lang="en-US" sz="1400" dirty="0">
                <a:solidFill>
                  <a:prstClr val="black"/>
                </a:solidFill>
              </a:rPr>
              <a:t>Human Settlements Sector Capacity Programme </a:t>
            </a:r>
            <a:r>
              <a:rPr lang="en-US" sz="1400" dirty="0" smtClean="0">
                <a:solidFill>
                  <a:prstClr val="black"/>
                </a:solidFill>
              </a:rPr>
              <a:t>developed</a:t>
            </a:r>
          </a:p>
          <a:p>
            <a:pPr marL="0" indent="0">
              <a:buNone/>
            </a:pPr>
            <a:endParaRPr lang="en-US" sz="1400" dirty="0">
              <a:solidFill>
                <a:prstClr val="black"/>
              </a:solidFill>
            </a:endParaRPr>
          </a:p>
          <a:p>
            <a:pPr marL="0" indent="0">
              <a:buNone/>
            </a:pPr>
            <a:r>
              <a:rPr lang="en-GB" sz="1400" b="1" dirty="0"/>
              <a:t>Performance: </a:t>
            </a:r>
            <a:r>
              <a:rPr lang="en-US" sz="1400" dirty="0"/>
              <a:t>Human Settlements Sector Capacity Programme developed</a:t>
            </a:r>
          </a:p>
          <a:p>
            <a:pPr marL="0" indent="0">
              <a:buNone/>
            </a:pPr>
            <a:endParaRPr lang="en-US" sz="1400" dirty="0"/>
          </a:p>
          <a:p>
            <a:pPr marL="0" indent="0">
              <a:buNone/>
            </a:pPr>
            <a:r>
              <a:rPr lang="en-GB" sz="1400" dirty="0">
                <a:latin typeface="Arial" panose="020B0604020202020204" pitchFamily="34" charset="0"/>
                <a:ea typeface="Calibri" panose="020F0502020204030204" pitchFamily="34" charset="0"/>
              </a:rPr>
              <a:t>The Department developed the sector capacity programme based and the assessment was conducted in the National Department of Human Settlements and the Provinces. The assessment on the Entities and Municipalities was deferred to the 2021/22 financial year.  A capacity programme was developed across the programmes in line with the budget structure.</a:t>
            </a:r>
          </a:p>
          <a:p>
            <a:pPr marL="0" indent="0">
              <a:buNone/>
            </a:pPr>
            <a:endParaRPr lang="en-GB" sz="1400" dirty="0">
              <a:latin typeface="Arial" panose="020B0604020202020204" pitchFamily="34" charset="0"/>
              <a:ea typeface="Calibri" panose="020F0502020204030204" pitchFamily="34" charset="0"/>
            </a:endParaRPr>
          </a:p>
          <a:p>
            <a:pPr marL="0" indent="0" algn="just">
              <a:spcAft>
                <a:spcPts val="0"/>
              </a:spcAft>
              <a:buNone/>
            </a:pPr>
            <a:r>
              <a:rPr lang="en-GB" sz="1400" dirty="0">
                <a:latin typeface="Arial" panose="020B0604020202020204" pitchFamily="34" charset="0"/>
                <a:ea typeface="Calibri" panose="020F0502020204030204" pitchFamily="34" charset="0"/>
              </a:rPr>
              <a:t>The sector capacity assessment undertaken focused on the review of provincial organisational structures and skills audit, and also informed the development of Sector Capacity Programme.  A limitation was unavailability of information on the capacity of other state organs including entities and municipalities, as well as in the delivery of programmes on infrastructure, processes and procedures. The Metropolitan Municipalities and Entity assessments were deferred to the financial year for 2021/22. </a:t>
            </a:r>
            <a:endParaRPr lang="en-ZA" sz="1400" dirty="0">
              <a:latin typeface="Calibri" panose="020F0502020204030204" pitchFamily="34" charset="0"/>
              <a:ea typeface="Calibri" panose="020F0502020204030204" pitchFamily="34" charset="0"/>
            </a:endParaRPr>
          </a:p>
          <a:p>
            <a:pPr lvl="0">
              <a:buFont typeface="Wingdings" panose="05000000000000000000" pitchFamily="2" charset="2"/>
              <a:buChar char="§"/>
            </a:pPr>
            <a:endParaRPr lang="en-US" altLang="en-US" sz="1400" dirty="0">
              <a:solidFill>
                <a:prstClr val="black"/>
              </a:solidFill>
            </a:endParaRPr>
          </a:p>
          <a:p>
            <a:pPr marL="0" indent="0">
              <a:buNone/>
            </a:pPr>
            <a:r>
              <a:rPr lang="en-GB" sz="1400" b="1" dirty="0">
                <a:solidFill>
                  <a:prstClr val="black"/>
                </a:solidFill>
              </a:rPr>
              <a:t>Target</a:t>
            </a:r>
            <a:r>
              <a:rPr lang="en-ZA" sz="1400" b="1" dirty="0">
                <a:solidFill>
                  <a:prstClr val="black"/>
                </a:solidFill>
              </a:rPr>
              <a:t>:</a:t>
            </a:r>
            <a:r>
              <a:rPr lang="en-ZA" sz="1400" dirty="0">
                <a:solidFill>
                  <a:prstClr val="black"/>
                </a:solidFill>
              </a:rPr>
              <a:t> </a:t>
            </a:r>
            <a:r>
              <a:rPr lang="en-US" sz="1400" dirty="0">
                <a:solidFill>
                  <a:prstClr val="black"/>
                </a:solidFill>
              </a:rPr>
              <a:t>19 PDAs Partnering Compacts Coordinated</a:t>
            </a:r>
          </a:p>
          <a:p>
            <a:pPr marL="0" indent="0">
              <a:buNone/>
            </a:pPr>
            <a:endParaRPr lang="en-GB" sz="1400" b="1" dirty="0" smtClean="0">
              <a:solidFill>
                <a:prstClr val="black"/>
              </a:solidFill>
            </a:endParaRPr>
          </a:p>
          <a:p>
            <a:pPr marL="0" indent="0">
              <a:buNone/>
            </a:pPr>
            <a:r>
              <a:rPr lang="en-GB" sz="1400" b="1" dirty="0" smtClean="0">
                <a:solidFill>
                  <a:prstClr val="black"/>
                </a:solidFill>
              </a:rPr>
              <a:t>Performance</a:t>
            </a:r>
            <a:r>
              <a:rPr lang="en-GB" sz="1400" b="1" dirty="0">
                <a:solidFill>
                  <a:prstClr val="black"/>
                </a:solidFill>
              </a:rPr>
              <a:t>: </a:t>
            </a:r>
            <a:r>
              <a:rPr lang="en-GB" sz="1400" dirty="0">
                <a:solidFill>
                  <a:prstClr val="black"/>
                </a:solidFill>
              </a:rPr>
              <a:t>The </a:t>
            </a:r>
            <a:r>
              <a:rPr lang="en-US" sz="1400" dirty="0">
                <a:solidFill>
                  <a:prstClr val="black"/>
                </a:solidFill>
              </a:rPr>
              <a:t>19 PDAs partnering compacts were not coordinated, due to a number of intergovernmental processes being curtailed as a result of the state of disaster on CoVID-19. The steering committees for consultation and coordination of the compacts require approval by required governance processes.</a:t>
            </a:r>
            <a:endParaRPr lang="en-ZA" altLang="en-US" sz="1400" dirty="0">
              <a:solidFill>
                <a:prstClr val="black"/>
              </a:solidFill>
            </a:endParaRPr>
          </a:p>
        </p:txBody>
      </p:sp>
      <p:sp>
        <p:nvSpPr>
          <p:cNvPr id="5126"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Arial" pitchFamily="34" charset="0"/>
                <a:ea typeface="ＭＳ Ｐゴシック" pitchFamily="34" charset="-128"/>
              </a:defRPr>
            </a:lvl1pPr>
            <a:lvl2pPr marL="557213" indent="-214313" eaLnBrk="0" hangingPunct="0">
              <a:defRPr sz="1800">
                <a:solidFill>
                  <a:schemeClr val="tx1"/>
                </a:solidFill>
                <a:latin typeface="Arial" pitchFamily="34" charset="0"/>
                <a:ea typeface="ＭＳ Ｐゴシック" pitchFamily="34" charset="-128"/>
              </a:defRPr>
            </a:lvl2pPr>
            <a:lvl3pPr marL="857250" indent="-171450" eaLnBrk="0" hangingPunct="0">
              <a:defRPr sz="1800">
                <a:solidFill>
                  <a:schemeClr val="tx1"/>
                </a:solidFill>
                <a:latin typeface="Arial" pitchFamily="34" charset="0"/>
                <a:ea typeface="ＭＳ Ｐゴシック" pitchFamily="34" charset="-128"/>
              </a:defRPr>
            </a:lvl3pPr>
            <a:lvl4pPr marL="1200150" indent="-171450" eaLnBrk="0" hangingPunct="0">
              <a:defRPr sz="1800">
                <a:solidFill>
                  <a:schemeClr val="tx1"/>
                </a:solidFill>
                <a:latin typeface="Arial" pitchFamily="34" charset="0"/>
                <a:ea typeface="ＭＳ Ｐゴシック" pitchFamily="34" charset="-128"/>
              </a:defRPr>
            </a:lvl4pPr>
            <a:lvl5pPr marL="1543050" indent="-171450" eaLnBrk="0" hangingPunct="0">
              <a:defRPr sz="1800">
                <a:solidFill>
                  <a:schemeClr val="tx1"/>
                </a:solidFill>
                <a:latin typeface="Arial" pitchFamily="34" charset="0"/>
                <a:ea typeface="ＭＳ Ｐゴシック" pitchFamily="34" charset="-128"/>
              </a:defRPr>
            </a:lvl5pPr>
            <a:lvl6pPr marL="18859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6pPr>
            <a:lvl7pPr marL="22288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7pPr>
            <a:lvl8pPr marL="25717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8pPr>
            <a:lvl9pPr marL="29146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9pPr>
          </a:lstStyle>
          <a:p>
            <a:pPr eaLnBrk="1" hangingPunct="1">
              <a:defRPr/>
            </a:pPr>
            <a:fld id="{0639B894-C960-433A-BF24-1DDCA8BAAFC9}" type="slidenum">
              <a:rPr lang="en-ZA" sz="600">
                <a:solidFill>
                  <a:srgbClr val="898989"/>
                </a:solidFill>
              </a:rPr>
              <a:pPr eaLnBrk="1" hangingPunct="1">
                <a:defRPr/>
              </a:pPr>
              <a:t>25</a:t>
            </a:fld>
            <a:endParaRPr lang="en-ZA" sz="600" dirty="0">
              <a:solidFill>
                <a:srgbClr val="898989"/>
              </a:solidFill>
            </a:endParaRPr>
          </a:p>
        </p:txBody>
      </p:sp>
    </p:spTree>
    <p:extLst>
      <p:ext uri="{BB962C8B-B14F-4D97-AF65-F5344CB8AC3E}">
        <p14:creationId xmlns:p14="http://schemas.microsoft.com/office/powerpoint/2010/main" val="4051783803"/>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1"/>
            <a:ext cx="9144000" cy="778842"/>
          </a:xfrm>
          <a:solidFill>
            <a:srgbClr val="00592B"/>
          </a:solidFill>
        </p:spPr>
        <p:txBody>
          <a:bodyPr/>
          <a:lstStyle/>
          <a:p>
            <a:r>
              <a:rPr lang="en-ZA" sz="2400" b="1" dirty="0" smtClean="0">
                <a:solidFill>
                  <a:schemeClr val="bg1"/>
                </a:solidFill>
                <a:latin typeface="Arial" panose="020B0604020202020204" pitchFamily="34" charset="0"/>
                <a:ea typeface="ＭＳ Ｐゴシック" pitchFamily="34" charset="-128"/>
                <a:cs typeface="Arial" panose="020B0604020202020204" pitchFamily="34" charset="0"/>
              </a:rPr>
              <a:t>INFORMAL </a:t>
            </a:r>
            <a:r>
              <a:rPr lang="en-ZA" sz="2400" b="1" dirty="0">
                <a:solidFill>
                  <a:schemeClr val="bg1"/>
                </a:solidFill>
                <a:latin typeface="Arial" panose="020B0604020202020204" pitchFamily="34" charset="0"/>
                <a:ea typeface="ＭＳ Ｐゴシック" pitchFamily="34" charset="-128"/>
                <a:cs typeface="Arial" panose="020B0604020202020204" pitchFamily="34" charset="0"/>
              </a:rPr>
              <a:t>SETTLEMENTS PROGRAMME</a:t>
            </a:r>
            <a:r>
              <a:rPr lang="en-ZA" sz="2100" b="1" dirty="0">
                <a:latin typeface="Arial" panose="020B0604020202020204" pitchFamily="34" charset="0"/>
                <a:ea typeface="ＭＳ Ｐゴシック" pitchFamily="34" charset="-128"/>
                <a:cs typeface="Arial" panose="020B0604020202020204" pitchFamily="34" charset="0"/>
              </a:rPr>
              <a:t> </a:t>
            </a:r>
            <a:endParaRPr lang="en-US" sz="2100" dirty="0">
              <a:latin typeface="Arial" pitchFamily="34" charset="0"/>
              <a:ea typeface="ＭＳ Ｐゴシック" pitchFamily="34" charset="-128"/>
              <a:cs typeface="Arial" pitchFamily="34" charset="0"/>
            </a:endParaRPr>
          </a:p>
        </p:txBody>
      </p:sp>
      <p:sp>
        <p:nvSpPr>
          <p:cNvPr id="5123" name="Content Placeholder 2"/>
          <p:cNvSpPr>
            <a:spLocks noGrp="1"/>
          </p:cNvSpPr>
          <p:nvPr>
            <p:ph idx="1"/>
          </p:nvPr>
        </p:nvSpPr>
        <p:spPr>
          <a:xfrm>
            <a:off x="35496" y="908720"/>
            <a:ext cx="9108504" cy="4896544"/>
          </a:xfrm>
        </p:spPr>
        <p:txBody>
          <a:bodyPr/>
          <a:lstStyle/>
          <a:p>
            <a:pPr marL="54293" indent="0" algn="just">
              <a:spcBef>
                <a:spcPts val="0"/>
              </a:spcBef>
              <a:spcAft>
                <a:spcPts val="0"/>
              </a:spcAft>
              <a:buNone/>
              <a:tabLst>
                <a:tab pos="202883" algn="l"/>
                <a:tab pos="4180523" algn="r"/>
              </a:tabLst>
            </a:pPr>
            <a:r>
              <a:rPr lang="en-GB" sz="1400" b="1" dirty="0">
                <a:solidFill>
                  <a:srgbClr val="000000"/>
                </a:solidFill>
                <a:latin typeface="Arial" panose="020B0604020202020204" pitchFamily="34" charset="0"/>
                <a:ea typeface="Times New Roman" panose="02020603050405020304" pitchFamily="18" charset="0"/>
                <a:cs typeface="Arial" panose="020B0604020202020204" pitchFamily="34" charset="0"/>
              </a:rPr>
              <a:t>Target:</a:t>
            </a:r>
            <a:r>
              <a:rPr lang="en-GB"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Upgrading of </a:t>
            </a:r>
            <a:r>
              <a:rPr lang="en-US" sz="14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Informal Settlements Programme </a:t>
            </a:r>
            <a:r>
              <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managed in nine </a:t>
            </a:r>
            <a:r>
              <a:rPr lang="en-US" sz="14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Provinces</a:t>
            </a:r>
            <a:endParaRPr lang="en-GB" sz="14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54293" indent="0" algn="just">
              <a:spcBef>
                <a:spcPts val="0"/>
              </a:spcBef>
              <a:spcAft>
                <a:spcPts val="0"/>
              </a:spcAft>
              <a:buNone/>
              <a:tabLst>
                <a:tab pos="202883" algn="l"/>
                <a:tab pos="4180523" algn="r"/>
              </a:tabLst>
            </a:pPr>
            <a:r>
              <a:rPr lang="en-GB" sz="1400" b="1" dirty="0">
                <a:solidFill>
                  <a:srgbClr val="000000"/>
                </a:solidFill>
                <a:latin typeface="Arial" panose="020B0604020202020204" pitchFamily="34" charset="0"/>
                <a:ea typeface="Times New Roman" panose="02020603050405020304" pitchFamily="18" charset="0"/>
                <a:cs typeface="Arial" panose="020B0604020202020204" pitchFamily="34" charset="0"/>
              </a:rPr>
              <a:t>Performance:</a:t>
            </a:r>
            <a:r>
              <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Upgrading of </a:t>
            </a:r>
            <a:r>
              <a:rPr lang="en-US" sz="14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Informal Settlements Programme </a:t>
            </a:r>
            <a:r>
              <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was partially managed in nine Provinces</a:t>
            </a:r>
          </a:p>
          <a:p>
            <a:pPr marL="54293" indent="0" algn="just">
              <a:spcBef>
                <a:spcPts val="0"/>
              </a:spcBef>
              <a:spcAft>
                <a:spcPts val="0"/>
              </a:spcAft>
              <a:buNone/>
              <a:tabLst>
                <a:tab pos="202883" algn="l"/>
                <a:tab pos="4180523" algn="r"/>
              </a:tabLst>
            </a:pPr>
            <a:endPar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268605" indent="-214313" algn="just">
              <a:spcBef>
                <a:spcPts val="0"/>
              </a:spcBef>
              <a:spcAft>
                <a:spcPts val="0"/>
              </a:spcAft>
              <a:buFont typeface="Wingdings" panose="05000000000000000000" pitchFamily="2" charset="2"/>
              <a:buChar char="§"/>
              <a:tabLst>
                <a:tab pos="202883" algn="l"/>
                <a:tab pos="4180523" algn="r"/>
              </a:tabLst>
            </a:pPr>
            <a:r>
              <a:rPr lang="en-US" sz="1400" dirty="0">
                <a:latin typeface="Arial" panose="020B0604020202020204" pitchFamily="34" charset="0"/>
                <a:cs typeface="Arial" panose="020B0604020202020204" pitchFamily="34" charset="0"/>
              </a:rPr>
              <a:t>Quarterly forums and oversight visits were partially conducted in the provinces due to the unavailability of stakeholders in provinces </a:t>
            </a:r>
            <a:r>
              <a:rPr lang="en-US" sz="1400" dirty="0" smtClean="0">
                <a:latin typeface="Arial" panose="020B0604020202020204" pitchFamily="34" charset="0"/>
                <a:cs typeface="Arial" panose="020B0604020202020204" pitchFamily="34" charset="0"/>
              </a:rPr>
              <a:t>as a result the </a:t>
            </a:r>
            <a:r>
              <a:rPr lang="en-US" sz="1400" dirty="0">
                <a:latin typeface="Arial" panose="020B0604020202020204" pitchFamily="34" charset="0"/>
                <a:cs typeface="Arial" panose="020B0604020202020204" pitchFamily="34" charset="0"/>
              </a:rPr>
              <a:t>COVID-19 restrictions</a:t>
            </a:r>
          </a:p>
          <a:p>
            <a:pPr marL="268605" indent="-214313" algn="just">
              <a:spcBef>
                <a:spcPts val="0"/>
              </a:spcBef>
              <a:spcAft>
                <a:spcPts val="0"/>
              </a:spcAft>
              <a:buFont typeface="Wingdings" panose="05000000000000000000" pitchFamily="2" charset="2"/>
              <a:buChar char="§"/>
              <a:tabLst>
                <a:tab pos="202883" algn="l"/>
                <a:tab pos="4180523" algn="r"/>
              </a:tabLst>
            </a:pPr>
            <a:endParaRPr lang="en-US" sz="1400" dirty="0">
              <a:latin typeface="Arial" panose="020B0604020202020204" pitchFamily="34" charset="0"/>
              <a:cs typeface="Arial" panose="020B0604020202020204" pitchFamily="34" charset="0"/>
            </a:endParaRPr>
          </a:p>
          <a:p>
            <a:pPr marL="54293" indent="0" algn="just">
              <a:spcBef>
                <a:spcPts val="0"/>
              </a:spcBef>
              <a:spcAft>
                <a:spcPts val="0"/>
              </a:spcAft>
              <a:buNone/>
              <a:tabLst>
                <a:tab pos="202883" algn="l"/>
                <a:tab pos="4180523" algn="r"/>
              </a:tabLst>
            </a:pPr>
            <a:r>
              <a:rPr lang="en-GB" sz="1400" b="1" dirty="0">
                <a:solidFill>
                  <a:srgbClr val="000000"/>
                </a:solidFill>
                <a:latin typeface="Arial" panose="020B0604020202020204" pitchFamily="34" charset="0"/>
                <a:ea typeface="Times New Roman" panose="02020603050405020304" pitchFamily="18" charset="0"/>
                <a:cs typeface="Arial" panose="020B0604020202020204" pitchFamily="34" charset="0"/>
              </a:rPr>
              <a:t>Target:</a:t>
            </a:r>
            <a:r>
              <a:rPr lang="en-GB"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100 informal settlements assessed </a:t>
            </a:r>
            <a:endParaRPr lang="en-GB" sz="14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54293" indent="0" algn="just">
              <a:spcBef>
                <a:spcPts val="0"/>
              </a:spcBef>
              <a:spcAft>
                <a:spcPts val="0"/>
              </a:spcAft>
              <a:buNone/>
              <a:tabLst>
                <a:tab pos="202883" algn="l"/>
                <a:tab pos="4180523" algn="r"/>
              </a:tabLst>
            </a:pPr>
            <a:r>
              <a:rPr lang="en-GB" sz="1400" b="1" dirty="0">
                <a:solidFill>
                  <a:srgbClr val="000000"/>
                </a:solidFill>
                <a:latin typeface="Arial" panose="020B0604020202020204" pitchFamily="34" charset="0"/>
                <a:ea typeface="Times New Roman" panose="02020603050405020304" pitchFamily="18" charset="0"/>
                <a:cs typeface="Arial" panose="020B0604020202020204" pitchFamily="34" charset="0"/>
              </a:rPr>
              <a:t>Performance: </a:t>
            </a:r>
            <a:r>
              <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115  informal settlements assessed</a:t>
            </a:r>
          </a:p>
          <a:p>
            <a:pPr marL="268605" indent="-214313" algn="just">
              <a:spcBef>
                <a:spcPts val="0"/>
              </a:spcBef>
              <a:spcAft>
                <a:spcPts val="0"/>
              </a:spcAft>
              <a:buFont typeface="Wingdings" panose="05000000000000000000" pitchFamily="2" charset="2"/>
              <a:buChar char="§"/>
              <a:tabLst>
                <a:tab pos="202883" algn="l"/>
                <a:tab pos="4180523" algn="r"/>
              </a:tabLst>
            </a:pPr>
            <a:r>
              <a:rPr lang="en-US" sz="1400" dirty="0">
                <a:solidFill>
                  <a:srgbClr val="000000"/>
                </a:solidFill>
                <a:latin typeface="Arial" panose="020B0604020202020204" pitchFamily="34" charset="0"/>
                <a:cs typeface="Arial" panose="020B0604020202020204" pitchFamily="34" charset="0"/>
              </a:rPr>
              <a:t>Over achievement is due to additional settlement found after the Professional Resource </a:t>
            </a:r>
            <a:r>
              <a:rPr lang="en-US" sz="1400" dirty="0" smtClean="0">
                <a:solidFill>
                  <a:srgbClr val="000000"/>
                </a:solidFill>
                <a:latin typeface="Arial" panose="020B0604020202020204" pitchFamily="34" charset="0"/>
                <a:cs typeface="Arial" panose="020B0604020202020204" pitchFamily="34" charset="0"/>
              </a:rPr>
              <a:t>Team </a:t>
            </a:r>
            <a:r>
              <a:rPr lang="en-US" sz="1400" dirty="0">
                <a:solidFill>
                  <a:srgbClr val="000000"/>
                </a:solidFill>
                <a:latin typeface="Arial" panose="020B0604020202020204" pitchFamily="34" charset="0"/>
                <a:cs typeface="Arial" panose="020B0604020202020204" pitchFamily="34" charset="0"/>
              </a:rPr>
              <a:t>went on site to do </a:t>
            </a:r>
            <a:r>
              <a:rPr lang="en-US" sz="1400" dirty="0" smtClean="0">
                <a:solidFill>
                  <a:srgbClr val="000000"/>
                </a:solidFill>
                <a:latin typeface="Arial" panose="020B0604020202020204" pitchFamily="34" charset="0"/>
                <a:cs typeface="Arial" panose="020B0604020202020204" pitchFamily="34" charset="0"/>
              </a:rPr>
              <a:t>assessment</a:t>
            </a:r>
          </a:p>
          <a:p>
            <a:pPr marL="268605" indent="-214313" algn="just">
              <a:spcBef>
                <a:spcPts val="0"/>
              </a:spcBef>
              <a:spcAft>
                <a:spcPts val="0"/>
              </a:spcAft>
              <a:buFont typeface="Wingdings" panose="05000000000000000000" pitchFamily="2" charset="2"/>
              <a:buChar char="§"/>
              <a:tabLst>
                <a:tab pos="202883" algn="l"/>
                <a:tab pos="4180523" algn="r"/>
              </a:tabLst>
            </a:pPr>
            <a:endParaRPr lang="en-US" sz="1400" dirty="0">
              <a:solidFill>
                <a:srgbClr val="000000"/>
              </a:solidFill>
              <a:latin typeface="Arial" panose="020B0604020202020204" pitchFamily="34" charset="0"/>
              <a:cs typeface="Arial" panose="020B0604020202020204" pitchFamily="34" charset="0"/>
            </a:endParaRPr>
          </a:p>
          <a:p>
            <a:pPr marL="54293" indent="0" algn="just">
              <a:spcBef>
                <a:spcPts val="0"/>
              </a:spcBef>
              <a:spcAft>
                <a:spcPts val="0"/>
              </a:spcAft>
              <a:buNone/>
              <a:tabLst>
                <a:tab pos="202883" algn="l"/>
                <a:tab pos="4180523" algn="r"/>
              </a:tabLst>
            </a:pPr>
            <a:r>
              <a:rPr lang="en-GB" sz="1400" b="1" dirty="0">
                <a:solidFill>
                  <a:srgbClr val="000000"/>
                </a:solidFill>
                <a:latin typeface="Arial" panose="020B0604020202020204" pitchFamily="34" charset="0"/>
                <a:ea typeface="Times New Roman" panose="02020603050405020304" pitchFamily="18" charset="0"/>
                <a:cs typeface="Arial" panose="020B0604020202020204" pitchFamily="34" charset="0"/>
              </a:rPr>
              <a:t>Target:</a:t>
            </a:r>
            <a:r>
              <a:rPr lang="en-GB"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One research report on informal settlement upgrading </a:t>
            </a:r>
            <a:r>
              <a:rPr lang="en-US" sz="14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drafted</a:t>
            </a:r>
            <a:endParaRPr lang="en-GB" sz="14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54293" indent="0" algn="just">
              <a:spcBef>
                <a:spcPts val="0"/>
              </a:spcBef>
              <a:spcAft>
                <a:spcPts val="0"/>
              </a:spcAft>
              <a:buNone/>
              <a:tabLst>
                <a:tab pos="202883" algn="l"/>
                <a:tab pos="4180523" algn="r"/>
              </a:tabLst>
            </a:pPr>
            <a:r>
              <a:rPr lang="en-GB" sz="1400" b="1" dirty="0">
                <a:solidFill>
                  <a:srgbClr val="000000"/>
                </a:solidFill>
                <a:latin typeface="Arial" panose="020B0604020202020204" pitchFamily="34" charset="0"/>
                <a:ea typeface="Times New Roman" panose="02020603050405020304" pitchFamily="18" charset="0"/>
                <a:cs typeface="Arial" panose="020B0604020202020204" pitchFamily="34" charset="0"/>
              </a:rPr>
              <a:t>Performance: </a:t>
            </a:r>
            <a:r>
              <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One research report on informal settlement upgrading </a:t>
            </a:r>
            <a:r>
              <a:rPr lang="en-US" sz="14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drafted</a:t>
            </a:r>
            <a:endPar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268605" indent="-214313" algn="just">
              <a:spcBef>
                <a:spcPts val="0"/>
              </a:spcBef>
              <a:spcAft>
                <a:spcPts val="0"/>
              </a:spcAft>
              <a:buFont typeface="Wingdings" panose="05000000000000000000" pitchFamily="2" charset="2"/>
              <a:buChar char="§"/>
              <a:tabLst>
                <a:tab pos="202883" algn="l"/>
                <a:tab pos="4180523" algn="r"/>
              </a:tabLst>
            </a:pPr>
            <a:r>
              <a:rPr lang="en-US" sz="1400" dirty="0">
                <a:latin typeface="Arial" panose="020B0604020202020204" pitchFamily="34" charset="0"/>
                <a:cs typeface="Arial" panose="020B0604020202020204" pitchFamily="34" charset="0"/>
              </a:rPr>
              <a:t>The draft research concluded that informal settlements should be linked to a well located land. Without the security of tenure, access to land and incremental upgrading cannot be realised</a:t>
            </a:r>
          </a:p>
          <a:p>
            <a:pPr marL="54293" indent="0" algn="just">
              <a:spcBef>
                <a:spcPts val="0"/>
              </a:spcBef>
              <a:spcAft>
                <a:spcPts val="0"/>
              </a:spcAft>
              <a:buNone/>
              <a:tabLst>
                <a:tab pos="202883" algn="l"/>
                <a:tab pos="4180523" algn="r"/>
              </a:tabLst>
            </a:pPr>
            <a:endParaRPr lang="en-US" sz="1400" dirty="0">
              <a:latin typeface="Arial" panose="020B0604020202020204" pitchFamily="34" charset="0"/>
              <a:cs typeface="Arial" panose="020B0604020202020204" pitchFamily="34" charset="0"/>
            </a:endParaRPr>
          </a:p>
          <a:p>
            <a:pPr marL="54293" indent="0" algn="just">
              <a:spcBef>
                <a:spcPts val="0"/>
              </a:spcBef>
              <a:spcAft>
                <a:spcPts val="0"/>
              </a:spcAft>
              <a:buNone/>
              <a:tabLst>
                <a:tab pos="202883" algn="l"/>
                <a:tab pos="4180523" algn="r"/>
              </a:tabLst>
            </a:pPr>
            <a:endParaRPr lang="en-US" sz="1400" dirty="0">
              <a:latin typeface="Arial" panose="020B0604020202020204" pitchFamily="34" charset="0"/>
              <a:cs typeface="Arial" panose="020B0604020202020204" pitchFamily="34" charset="0"/>
            </a:endParaRPr>
          </a:p>
          <a:p>
            <a:pPr marL="54293" indent="0" algn="just">
              <a:spcBef>
                <a:spcPts val="0"/>
              </a:spcBef>
              <a:spcAft>
                <a:spcPts val="0"/>
              </a:spcAft>
              <a:buNone/>
              <a:tabLst>
                <a:tab pos="202883" algn="l"/>
                <a:tab pos="4180523" algn="r"/>
              </a:tabLst>
            </a:pPr>
            <a:r>
              <a:rPr lang="en-GB" sz="1400" b="1" dirty="0">
                <a:solidFill>
                  <a:srgbClr val="000000"/>
                </a:solidFill>
                <a:latin typeface="Arial" panose="020B0604020202020204" pitchFamily="34" charset="0"/>
                <a:ea typeface="Times New Roman" panose="02020603050405020304" pitchFamily="18" charset="0"/>
                <a:cs typeface="Arial" panose="020B0604020202020204" pitchFamily="34" charset="0"/>
              </a:rPr>
              <a:t>Target:</a:t>
            </a:r>
            <a:r>
              <a:rPr lang="en-GB"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100% of UISP projects under implementation monitored (HSDG and USDG</a:t>
            </a:r>
            <a:r>
              <a:rPr lang="en-US" sz="14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GB" sz="14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54293" indent="0" algn="just">
              <a:spcBef>
                <a:spcPts val="0"/>
              </a:spcBef>
              <a:spcAft>
                <a:spcPts val="0"/>
              </a:spcAft>
              <a:buNone/>
              <a:tabLst>
                <a:tab pos="202883" algn="l"/>
                <a:tab pos="4180523" algn="r"/>
              </a:tabLst>
            </a:pPr>
            <a:r>
              <a:rPr lang="en-GB" sz="1400" b="1" dirty="0">
                <a:solidFill>
                  <a:srgbClr val="000000"/>
                </a:solidFill>
                <a:latin typeface="Arial" panose="020B0604020202020204" pitchFamily="34" charset="0"/>
                <a:ea typeface="Times New Roman" panose="02020603050405020304" pitchFamily="18" charset="0"/>
                <a:cs typeface="Arial" panose="020B0604020202020204" pitchFamily="34" charset="0"/>
              </a:rPr>
              <a:t>Performance: </a:t>
            </a:r>
            <a:r>
              <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75% of UISP projects under implementation monitored (HSDG and USDG)</a:t>
            </a:r>
          </a:p>
          <a:p>
            <a:pPr marL="54293" indent="0" algn="just">
              <a:spcBef>
                <a:spcPts val="0"/>
              </a:spcBef>
              <a:spcAft>
                <a:spcPts val="0"/>
              </a:spcAft>
              <a:buNone/>
              <a:tabLst>
                <a:tab pos="202883" algn="l"/>
                <a:tab pos="4180523" algn="r"/>
              </a:tabLst>
            </a:pPr>
            <a:endParaRPr lang="en-US" sz="1400" dirty="0">
              <a:solidFill>
                <a:srgbClr val="000000"/>
              </a:solidFill>
              <a:latin typeface="Arial" panose="020B0604020202020204" pitchFamily="34" charset="0"/>
              <a:cs typeface="Arial" panose="020B0604020202020204" pitchFamily="34" charset="0"/>
            </a:endParaRPr>
          </a:p>
          <a:p>
            <a:pPr marL="268605" indent="-214313" algn="just">
              <a:spcBef>
                <a:spcPts val="0"/>
              </a:spcBef>
              <a:spcAft>
                <a:spcPts val="0"/>
              </a:spcAft>
              <a:buFont typeface="Wingdings" panose="05000000000000000000" pitchFamily="2" charset="2"/>
              <a:buChar char="§"/>
              <a:tabLst>
                <a:tab pos="202883" algn="l"/>
                <a:tab pos="4180523" algn="r"/>
              </a:tabLst>
            </a:pPr>
            <a:r>
              <a:rPr lang="en-US" sz="1400" dirty="0">
                <a:latin typeface="Arial" panose="020B0604020202020204" pitchFamily="34" charset="0"/>
                <a:cs typeface="Arial" panose="020B0604020202020204" pitchFamily="34" charset="0"/>
              </a:rPr>
              <a:t>Monitoring of UISP projects was not conducted in Quarter 1 due to COVID 19 restrictions</a:t>
            </a:r>
          </a:p>
          <a:p>
            <a:pPr marL="54293" indent="0" algn="just">
              <a:spcBef>
                <a:spcPts val="0"/>
              </a:spcBef>
              <a:spcAft>
                <a:spcPts val="0"/>
              </a:spcAft>
              <a:buNone/>
              <a:tabLst>
                <a:tab pos="202883" algn="l"/>
                <a:tab pos="4180523" algn="r"/>
              </a:tabLst>
            </a:pPr>
            <a:endParaRPr lang="en-US" sz="1400" dirty="0">
              <a:solidFill>
                <a:srgbClr val="FF0000"/>
              </a:solidFill>
              <a:latin typeface="Arial" panose="020B0604020202020204" pitchFamily="34" charset="0"/>
              <a:cs typeface="Arial" panose="020B0604020202020204" pitchFamily="34" charset="0"/>
            </a:endParaRPr>
          </a:p>
          <a:p>
            <a:pPr marL="268605" indent="-214313" algn="just">
              <a:spcBef>
                <a:spcPts val="0"/>
              </a:spcBef>
              <a:spcAft>
                <a:spcPts val="0"/>
              </a:spcAft>
              <a:buFont typeface="Wingdings" panose="05000000000000000000" pitchFamily="2" charset="2"/>
              <a:buChar char="§"/>
              <a:tabLst>
                <a:tab pos="202883" algn="l"/>
                <a:tab pos="4180523" algn="r"/>
              </a:tabLst>
            </a:pPr>
            <a:endParaRPr lang="en-US" sz="1400" dirty="0">
              <a:latin typeface="Arial" panose="020B0604020202020204" pitchFamily="34" charset="0"/>
              <a:cs typeface="Arial" panose="020B0604020202020204" pitchFamily="34" charset="0"/>
            </a:endParaRPr>
          </a:p>
          <a:p>
            <a:pPr marL="268605" indent="-214313" algn="just">
              <a:spcBef>
                <a:spcPts val="0"/>
              </a:spcBef>
              <a:spcAft>
                <a:spcPts val="0"/>
              </a:spcAft>
              <a:buFont typeface="Wingdings" panose="05000000000000000000" pitchFamily="2" charset="2"/>
              <a:buChar char="§"/>
              <a:tabLst>
                <a:tab pos="202883" algn="l"/>
                <a:tab pos="4180523" algn="r"/>
              </a:tabLst>
            </a:pPr>
            <a:endParaRPr lang="en-ZA" sz="1400" dirty="0">
              <a:latin typeface="Arial" panose="020B0604020202020204" pitchFamily="34" charset="0"/>
              <a:cs typeface="Arial" panose="020B0604020202020204" pitchFamily="34" charset="0"/>
            </a:endParaRPr>
          </a:p>
          <a:p>
            <a:pPr marL="268605" indent="-214313" algn="just">
              <a:spcBef>
                <a:spcPts val="0"/>
              </a:spcBef>
              <a:spcAft>
                <a:spcPts val="0"/>
              </a:spcAft>
              <a:buFont typeface="Wingdings" panose="05000000000000000000" pitchFamily="2" charset="2"/>
              <a:buChar char="§"/>
              <a:tabLst>
                <a:tab pos="202883" algn="l"/>
                <a:tab pos="4180523" algn="r"/>
              </a:tabLst>
            </a:pPr>
            <a:endParaRPr lang="en-US" sz="1400" dirty="0">
              <a:solidFill>
                <a:srgbClr val="000000"/>
              </a:solidFill>
              <a:latin typeface="Arial" panose="020B0604020202020204" pitchFamily="34" charset="0"/>
              <a:cs typeface="Arial" panose="020B0604020202020204" pitchFamily="34" charset="0"/>
            </a:endParaRPr>
          </a:p>
        </p:txBody>
      </p:sp>
      <p:sp>
        <p:nvSpPr>
          <p:cNvPr id="5126"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Arial" pitchFamily="34" charset="0"/>
                <a:ea typeface="ＭＳ Ｐゴシック" pitchFamily="34" charset="-128"/>
              </a:defRPr>
            </a:lvl1pPr>
            <a:lvl2pPr marL="557213" indent="-214313" eaLnBrk="0" hangingPunct="0">
              <a:defRPr sz="1800">
                <a:solidFill>
                  <a:schemeClr val="tx1"/>
                </a:solidFill>
                <a:latin typeface="Arial" pitchFamily="34" charset="0"/>
                <a:ea typeface="ＭＳ Ｐゴシック" pitchFamily="34" charset="-128"/>
              </a:defRPr>
            </a:lvl2pPr>
            <a:lvl3pPr marL="857250" indent="-171450" eaLnBrk="0" hangingPunct="0">
              <a:defRPr sz="1800">
                <a:solidFill>
                  <a:schemeClr val="tx1"/>
                </a:solidFill>
                <a:latin typeface="Arial" pitchFamily="34" charset="0"/>
                <a:ea typeface="ＭＳ Ｐゴシック" pitchFamily="34" charset="-128"/>
              </a:defRPr>
            </a:lvl3pPr>
            <a:lvl4pPr marL="1200150" indent="-171450" eaLnBrk="0" hangingPunct="0">
              <a:defRPr sz="1800">
                <a:solidFill>
                  <a:schemeClr val="tx1"/>
                </a:solidFill>
                <a:latin typeface="Arial" pitchFamily="34" charset="0"/>
                <a:ea typeface="ＭＳ Ｐゴシック" pitchFamily="34" charset="-128"/>
              </a:defRPr>
            </a:lvl4pPr>
            <a:lvl5pPr marL="1543050" indent="-171450" eaLnBrk="0" hangingPunct="0">
              <a:defRPr sz="1800">
                <a:solidFill>
                  <a:schemeClr val="tx1"/>
                </a:solidFill>
                <a:latin typeface="Arial" pitchFamily="34" charset="0"/>
                <a:ea typeface="ＭＳ Ｐゴシック" pitchFamily="34" charset="-128"/>
              </a:defRPr>
            </a:lvl5pPr>
            <a:lvl6pPr marL="18859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6pPr>
            <a:lvl7pPr marL="22288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7pPr>
            <a:lvl8pPr marL="25717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8pPr>
            <a:lvl9pPr marL="29146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9pPr>
          </a:lstStyle>
          <a:p>
            <a:pPr eaLnBrk="1" hangingPunct="1">
              <a:defRPr/>
            </a:pPr>
            <a:fld id="{0639B894-C960-433A-BF24-1DDCA8BAAFC9}" type="slidenum">
              <a:rPr lang="en-ZA" sz="600">
                <a:solidFill>
                  <a:srgbClr val="898989"/>
                </a:solidFill>
              </a:rPr>
              <a:pPr eaLnBrk="1" hangingPunct="1">
                <a:defRPr/>
              </a:pPr>
              <a:t>26</a:t>
            </a:fld>
            <a:endParaRPr lang="en-ZA" sz="600" dirty="0">
              <a:solidFill>
                <a:srgbClr val="898989"/>
              </a:solidFill>
            </a:endParaRPr>
          </a:p>
        </p:txBody>
      </p:sp>
    </p:spTree>
    <p:extLst>
      <p:ext uri="{BB962C8B-B14F-4D97-AF65-F5344CB8AC3E}">
        <p14:creationId xmlns:p14="http://schemas.microsoft.com/office/powerpoint/2010/main" val="2943091736"/>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1"/>
            <a:ext cx="9143999" cy="908720"/>
          </a:xfrm>
          <a:solidFill>
            <a:srgbClr val="00592B"/>
          </a:solidFill>
        </p:spPr>
        <p:txBody>
          <a:bodyPr/>
          <a:lstStyle/>
          <a:p>
            <a:r>
              <a:rPr lang="en-ZA" sz="2400" b="1" dirty="0">
                <a:solidFill>
                  <a:schemeClr val="bg1"/>
                </a:solidFill>
                <a:latin typeface="Arial" panose="020B0604020202020204" pitchFamily="34" charset="0"/>
                <a:ea typeface="ＭＳ Ｐゴシック" pitchFamily="34" charset="-128"/>
                <a:cs typeface="Arial" panose="020B0604020202020204" pitchFamily="34" charset="0"/>
              </a:rPr>
              <a:t>INFORMAL SETTLEMENTS PROGRAMME </a:t>
            </a:r>
            <a:endParaRPr lang="en-US" sz="2400" dirty="0">
              <a:solidFill>
                <a:schemeClr val="bg1"/>
              </a:solidFill>
              <a:latin typeface="Arial" pitchFamily="34" charset="0"/>
              <a:ea typeface="ＭＳ Ｐゴシック" pitchFamily="34" charset="-128"/>
              <a:cs typeface="Arial" pitchFamily="34" charset="0"/>
            </a:endParaRPr>
          </a:p>
        </p:txBody>
      </p:sp>
      <p:sp>
        <p:nvSpPr>
          <p:cNvPr id="5123" name="Content Placeholder 2"/>
          <p:cNvSpPr>
            <a:spLocks noGrp="1"/>
          </p:cNvSpPr>
          <p:nvPr>
            <p:ph idx="1"/>
          </p:nvPr>
        </p:nvSpPr>
        <p:spPr>
          <a:xfrm>
            <a:off x="0" y="937690"/>
            <a:ext cx="9018270" cy="4939582"/>
          </a:xfrm>
        </p:spPr>
        <p:txBody>
          <a:bodyPr/>
          <a:lstStyle/>
          <a:p>
            <a:pPr marL="54293" indent="0" algn="just">
              <a:spcBef>
                <a:spcPts val="0"/>
              </a:spcBef>
              <a:spcAft>
                <a:spcPts val="0"/>
              </a:spcAft>
              <a:buNone/>
              <a:tabLst>
                <a:tab pos="202883" algn="l"/>
                <a:tab pos="4180523" algn="r"/>
              </a:tabLst>
            </a:pPr>
            <a:r>
              <a:rPr lang="en-GB" sz="1400" b="1" dirty="0">
                <a:solidFill>
                  <a:srgbClr val="000000"/>
                </a:solidFill>
                <a:latin typeface="Arial" panose="020B0604020202020204" pitchFamily="34" charset="0"/>
                <a:ea typeface="Times New Roman" panose="02020603050405020304" pitchFamily="18" charset="0"/>
                <a:cs typeface="Arial" panose="020B0604020202020204" pitchFamily="34" charset="0"/>
              </a:rPr>
              <a:t>Target:</a:t>
            </a:r>
            <a:r>
              <a:rPr lang="en-GB"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1 UISP evaluation study </a:t>
            </a:r>
            <a:r>
              <a:rPr lang="en-US" sz="14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conducted</a:t>
            </a:r>
            <a:endParaRPr lang="en-GB" sz="14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54293" indent="0" algn="just">
              <a:spcBef>
                <a:spcPts val="0"/>
              </a:spcBef>
              <a:spcAft>
                <a:spcPts val="0"/>
              </a:spcAft>
              <a:buNone/>
              <a:tabLst>
                <a:tab pos="202883" algn="l"/>
                <a:tab pos="4180523" algn="r"/>
              </a:tabLst>
            </a:pPr>
            <a:r>
              <a:rPr lang="en-GB" sz="1400" b="1" dirty="0">
                <a:solidFill>
                  <a:srgbClr val="000000"/>
                </a:solidFill>
                <a:latin typeface="Arial" panose="020B0604020202020204" pitchFamily="34" charset="0"/>
                <a:ea typeface="Times New Roman" panose="02020603050405020304" pitchFamily="18" charset="0"/>
                <a:cs typeface="Arial" panose="020B0604020202020204" pitchFamily="34" charset="0"/>
              </a:rPr>
              <a:t>Performance:</a:t>
            </a:r>
            <a:r>
              <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1 UISP evaluation study not conducted</a:t>
            </a:r>
          </a:p>
          <a:p>
            <a:pPr marL="54293" indent="0" algn="just">
              <a:spcBef>
                <a:spcPts val="0"/>
              </a:spcBef>
              <a:spcAft>
                <a:spcPts val="0"/>
              </a:spcAft>
              <a:buNone/>
              <a:tabLst>
                <a:tab pos="202883" algn="l"/>
                <a:tab pos="4180523" algn="r"/>
              </a:tabLst>
            </a:pPr>
            <a:r>
              <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Evaluation study was initiated</a:t>
            </a:r>
            <a:endParaRPr lang="en-GB" sz="1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54293" indent="0" algn="just">
              <a:spcBef>
                <a:spcPts val="0"/>
              </a:spcBef>
              <a:spcAft>
                <a:spcPts val="0"/>
              </a:spcAft>
              <a:buNone/>
              <a:tabLst>
                <a:tab pos="202883" algn="l"/>
                <a:tab pos="4180523" algn="r"/>
              </a:tabLst>
            </a:pPr>
            <a:endParaRPr lang="en-GB" sz="1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54293" indent="0" algn="just">
              <a:spcBef>
                <a:spcPts val="0"/>
              </a:spcBef>
              <a:spcAft>
                <a:spcPts val="0"/>
              </a:spcAft>
              <a:buNone/>
              <a:tabLst>
                <a:tab pos="202883" algn="l"/>
                <a:tab pos="4180523" algn="r"/>
              </a:tabLst>
            </a:pPr>
            <a:r>
              <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Evaluation study was initiated whilst inception report was developed, and Literature </a:t>
            </a:r>
            <a:r>
              <a:rPr lang="en-US" sz="14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Review </a:t>
            </a:r>
            <a:r>
              <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report produced </a:t>
            </a:r>
          </a:p>
          <a:p>
            <a:pPr marL="54293" indent="0" algn="just">
              <a:spcBef>
                <a:spcPts val="0"/>
              </a:spcBef>
              <a:spcAft>
                <a:spcPts val="0"/>
              </a:spcAft>
              <a:buNone/>
              <a:tabLst>
                <a:tab pos="202883" algn="l"/>
                <a:tab pos="4180523" algn="r"/>
              </a:tabLst>
            </a:pPr>
            <a:r>
              <a:rPr lang="en-GB"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The focus is baseline evaluation of informal settlements targeted for upgrading in the 2019-2024 MTSF</a:t>
            </a:r>
          </a:p>
          <a:p>
            <a:pPr marL="54293" indent="0" algn="just">
              <a:spcBef>
                <a:spcPts val="0"/>
              </a:spcBef>
              <a:spcAft>
                <a:spcPts val="0"/>
              </a:spcAft>
              <a:buNone/>
              <a:tabLst>
                <a:tab pos="202883" algn="l"/>
                <a:tab pos="4180523" algn="r"/>
              </a:tabLst>
            </a:pPr>
            <a:endPar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GB" sz="1400" b="1" dirty="0">
                <a:solidFill>
                  <a:prstClr val="black"/>
                </a:solidFill>
              </a:rPr>
              <a:t>Target</a:t>
            </a:r>
            <a:r>
              <a:rPr lang="en-ZA" sz="1400" b="1" dirty="0">
                <a:solidFill>
                  <a:prstClr val="black"/>
                </a:solidFill>
              </a:rPr>
              <a:t>:</a:t>
            </a:r>
            <a:r>
              <a:rPr lang="en-ZA" sz="1400" dirty="0">
                <a:solidFill>
                  <a:prstClr val="black"/>
                </a:solidFill>
              </a:rPr>
              <a:t> </a:t>
            </a:r>
            <a:r>
              <a:rPr lang="en-US" sz="1400" dirty="0">
                <a:solidFill>
                  <a:prstClr val="black"/>
                </a:solidFill>
              </a:rPr>
              <a:t>Human Settlements Sector Capacity Programme developed</a:t>
            </a:r>
          </a:p>
          <a:p>
            <a:pPr marL="0" indent="0">
              <a:buNone/>
            </a:pPr>
            <a:r>
              <a:rPr lang="en-GB" sz="1400" b="1" dirty="0">
                <a:solidFill>
                  <a:prstClr val="black"/>
                </a:solidFill>
              </a:rPr>
              <a:t>Performance: </a:t>
            </a:r>
            <a:r>
              <a:rPr lang="en-US" sz="1400" dirty="0">
                <a:solidFill>
                  <a:prstClr val="black"/>
                </a:solidFill>
              </a:rPr>
              <a:t>Human Settlements Sector Capacity Programme developed</a:t>
            </a:r>
          </a:p>
          <a:p>
            <a:pPr marL="0" indent="0">
              <a:buNone/>
            </a:pPr>
            <a:r>
              <a:rPr lang="en-GB" sz="1400" dirty="0">
                <a:solidFill>
                  <a:prstClr val="black"/>
                </a:solidFill>
                <a:latin typeface="Arial" panose="020B0604020202020204" pitchFamily="34" charset="0"/>
                <a:ea typeface="Times New Roman" panose="02020603050405020304" pitchFamily="18" charset="0"/>
              </a:rPr>
              <a:t>t</a:t>
            </a:r>
            <a:r>
              <a:rPr lang="en-GB" sz="1400" dirty="0">
                <a:solidFill>
                  <a:prstClr val="black"/>
                </a:solidFill>
                <a:latin typeface="Arial" panose="020B0604020202020204" pitchFamily="34" charset="0"/>
                <a:ea typeface="Calibri" panose="020F0502020204030204" pitchFamily="34" charset="0"/>
              </a:rPr>
              <a:t>he Department developed the sector capacity programme which was information by the assessment conducted in the National Department of Human Settlements and the Provinces whilst the assessment on the Entities and Municipalities was deferred to the 2021/22 financial year.  The Capacity programme was developed cutting across the programmes in line with the budget structure, that is,</a:t>
            </a:r>
            <a:r>
              <a:rPr lang="en-GB" sz="1400" i="1" dirty="0">
                <a:solidFill>
                  <a:prstClr val="black"/>
                </a:solidFill>
                <a:latin typeface="Arial" panose="020B0604020202020204" pitchFamily="34" charset="0"/>
                <a:ea typeface="Times New Roman" panose="02020603050405020304" pitchFamily="18" charset="0"/>
              </a:rPr>
              <a:t> </a:t>
            </a:r>
            <a:r>
              <a:rPr lang="en-GB" sz="1400" dirty="0">
                <a:solidFill>
                  <a:prstClr val="black"/>
                </a:solidFill>
                <a:latin typeface="Arial" panose="020B0604020202020204" pitchFamily="34" charset="0"/>
                <a:ea typeface="Times New Roman" panose="02020603050405020304" pitchFamily="18" charset="0"/>
              </a:rPr>
              <a:t>Integrated Human Settlements Planning and Development Programme, Informal Settlements Programme, Community Residential Units under the Social and Rental Housing Programme and Affordable Housing Programme</a:t>
            </a:r>
            <a:r>
              <a:rPr lang="en-GB" sz="1400" dirty="0">
                <a:solidFill>
                  <a:prstClr val="black"/>
                </a:solidFill>
                <a:latin typeface="Arial" panose="020B0604020202020204" pitchFamily="34" charset="0"/>
                <a:ea typeface="Calibri" panose="020F0502020204030204" pitchFamily="34" charset="0"/>
              </a:rPr>
              <a:t>. </a:t>
            </a:r>
            <a:endParaRPr lang="en-US" sz="1400" dirty="0">
              <a:solidFill>
                <a:prstClr val="black"/>
              </a:solidFill>
            </a:endParaRPr>
          </a:p>
          <a:p>
            <a:pPr marL="0" indent="0" algn="just">
              <a:spcAft>
                <a:spcPts val="0"/>
              </a:spcAft>
              <a:buNone/>
            </a:pPr>
            <a:endParaRPr lang="en-GB" sz="1400" dirty="0">
              <a:solidFill>
                <a:prstClr val="black"/>
              </a:solidFill>
              <a:latin typeface="Arial" panose="020B0604020202020204" pitchFamily="34" charset="0"/>
              <a:ea typeface="Calibri" panose="020F0502020204030204" pitchFamily="34" charset="0"/>
            </a:endParaRPr>
          </a:p>
          <a:p>
            <a:pPr marL="0" indent="0" algn="just">
              <a:spcAft>
                <a:spcPts val="0"/>
              </a:spcAft>
              <a:buNone/>
            </a:pPr>
            <a:r>
              <a:rPr lang="en-GB" sz="1400" dirty="0">
                <a:solidFill>
                  <a:prstClr val="black"/>
                </a:solidFill>
                <a:latin typeface="Arial" panose="020B0604020202020204" pitchFamily="34" charset="0"/>
                <a:ea typeface="Calibri" panose="020F0502020204030204" pitchFamily="34" charset="0"/>
              </a:rPr>
              <a:t>The sector capacity assessment undertaken was focused mainly on the review of provincial organisational structures and skills audit and the pattern was followed as well in the development of Sector Capacity Programme.  The major limitation is unavailability of information relating to the capacity of other implementing partners in the sector like entities and municipalities and other capacity related elements like infrastructure, processes and procedures. The metros and entities were deferred to the financial year, 2021/22. </a:t>
            </a:r>
            <a:endParaRPr lang="en-ZA" sz="1400" dirty="0">
              <a:solidFill>
                <a:prstClr val="black"/>
              </a:solidFill>
              <a:latin typeface="Calibri" panose="020F0502020204030204" pitchFamily="34" charset="0"/>
              <a:ea typeface="Calibri" panose="020F0502020204030204" pitchFamily="34" charset="0"/>
            </a:endParaRPr>
          </a:p>
        </p:txBody>
      </p:sp>
      <p:sp>
        <p:nvSpPr>
          <p:cNvPr id="5126"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Arial" pitchFamily="34" charset="0"/>
                <a:ea typeface="ＭＳ Ｐゴシック" pitchFamily="34" charset="-128"/>
              </a:defRPr>
            </a:lvl1pPr>
            <a:lvl2pPr marL="557213" indent="-214313" eaLnBrk="0" hangingPunct="0">
              <a:defRPr sz="1800">
                <a:solidFill>
                  <a:schemeClr val="tx1"/>
                </a:solidFill>
                <a:latin typeface="Arial" pitchFamily="34" charset="0"/>
                <a:ea typeface="ＭＳ Ｐゴシック" pitchFamily="34" charset="-128"/>
              </a:defRPr>
            </a:lvl2pPr>
            <a:lvl3pPr marL="857250" indent="-171450" eaLnBrk="0" hangingPunct="0">
              <a:defRPr sz="1800">
                <a:solidFill>
                  <a:schemeClr val="tx1"/>
                </a:solidFill>
                <a:latin typeface="Arial" pitchFamily="34" charset="0"/>
                <a:ea typeface="ＭＳ Ｐゴシック" pitchFamily="34" charset="-128"/>
              </a:defRPr>
            </a:lvl3pPr>
            <a:lvl4pPr marL="1200150" indent="-171450" eaLnBrk="0" hangingPunct="0">
              <a:defRPr sz="1800">
                <a:solidFill>
                  <a:schemeClr val="tx1"/>
                </a:solidFill>
                <a:latin typeface="Arial" pitchFamily="34" charset="0"/>
                <a:ea typeface="ＭＳ Ｐゴシック" pitchFamily="34" charset="-128"/>
              </a:defRPr>
            </a:lvl4pPr>
            <a:lvl5pPr marL="1543050" indent="-171450" eaLnBrk="0" hangingPunct="0">
              <a:defRPr sz="1800">
                <a:solidFill>
                  <a:schemeClr val="tx1"/>
                </a:solidFill>
                <a:latin typeface="Arial" pitchFamily="34" charset="0"/>
                <a:ea typeface="ＭＳ Ｐゴシック" pitchFamily="34" charset="-128"/>
              </a:defRPr>
            </a:lvl5pPr>
            <a:lvl6pPr marL="18859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6pPr>
            <a:lvl7pPr marL="22288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7pPr>
            <a:lvl8pPr marL="25717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8pPr>
            <a:lvl9pPr marL="29146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9pPr>
          </a:lstStyle>
          <a:p>
            <a:pPr eaLnBrk="1" hangingPunct="1">
              <a:defRPr/>
            </a:pPr>
            <a:fld id="{0639B894-C960-433A-BF24-1DDCA8BAAFC9}" type="slidenum">
              <a:rPr lang="en-ZA" sz="600">
                <a:solidFill>
                  <a:srgbClr val="898989"/>
                </a:solidFill>
              </a:rPr>
              <a:pPr eaLnBrk="1" hangingPunct="1">
                <a:defRPr/>
              </a:pPr>
              <a:t>27</a:t>
            </a:fld>
            <a:endParaRPr lang="en-ZA" sz="600" dirty="0">
              <a:solidFill>
                <a:srgbClr val="898989"/>
              </a:solidFill>
            </a:endParaRPr>
          </a:p>
        </p:txBody>
      </p:sp>
    </p:spTree>
    <p:extLst>
      <p:ext uri="{BB962C8B-B14F-4D97-AF65-F5344CB8AC3E}">
        <p14:creationId xmlns:p14="http://schemas.microsoft.com/office/powerpoint/2010/main" val="2008095079"/>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 y="0"/>
            <a:ext cx="9144000" cy="692696"/>
          </a:xfrm>
          <a:solidFill>
            <a:srgbClr val="00592B"/>
          </a:solidFill>
        </p:spPr>
        <p:txBody>
          <a:bodyPr/>
          <a:lstStyle/>
          <a:p>
            <a:r>
              <a:rPr lang="en-ZA" sz="2400" b="1" dirty="0" smtClean="0">
                <a:solidFill>
                  <a:schemeClr val="bg1"/>
                </a:solidFill>
                <a:latin typeface="Arial" panose="020B0604020202020204" pitchFamily="34" charset="0"/>
                <a:ea typeface="ＭＳ Ｐゴシック" pitchFamily="34" charset="-128"/>
                <a:cs typeface="Arial" panose="020B0604020202020204" pitchFamily="34" charset="0"/>
              </a:rPr>
              <a:t>RENTAL </a:t>
            </a:r>
            <a:r>
              <a:rPr lang="en-ZA" sz="2400" b="1" dirty="0">
                <a:solidFill>
                  <a:schemeClr val="bg1"/>
                </a:solidFill>
                <a:latin typeface="Arial" panose="020B0604020202020204" pitchFamily="34" charset="0"/>
                <a:ea typeface="ＭＳ Ｐゴシック" pitchFamily="34" charset="-128"/>
                <a:cs typeface="Arial" panose="020B0604020202020204" pitchFamily="34" charset="0"/>
              </a:rPr>
              <a:t>AND SOCIAL HOUSING PROGRAMME</a:t>
            </a:r>
            <a:r>
              <a:rPr lang="en-ZA" sz="2000" b="1" dirty="0">
                <a:solidFill>
                  <a:schemeClr val="bg1"/>
                </a:solidFill>
                <a:latin typeface="Arial" panose="020B0604020202020204" pitchFamily="34" charset="0"/>
                <a:ea typeface="ＭＳ Ｐゴシック" pitchFamily="34" charset="-128"/>
                <a:cs typeface="Arial" panose="020B0604020202020204" pitchFamily="34" charset="0"/>
              </a:rPr>
              <a:t> </a:t>
            </a:r>
            <a:endParaRPr lang="en-US" sz="2000" dirty="0">
              <a:solidFill>
                <a:schemeClr val="bg1"/>
              </a:solidFill>
              <a:latin typeface="Arial" pitchFamily="34" charset="0"/>
              <a:ea typeface="ＭＳ Ｐゴシック" pitchFamily="34" charset="-128"/>
              <a:cs typeface="Arial" pitchFamily="34" charset="0"/>
            </a:endParaRPr>
          </a:p>
        </p:txBody>
      </p:sp>
      <p:sp>
        <p:nvSpPr>
          <p:cNvPr id="5123" name="Content Placeholder 2"/>
          <p:cNvSpPr>
            <a:spLocks noGrp="1"/>
          </p:cNvSpPr>
          <p:nvPr>
            <p:ph idx="1"/>
          </p:nvPr>
        </p:nvSpPr>
        <p:spPr>
          <a:xfrm>
            <a:off x="1" y="824199"/>
            <a:ext cx="9144000" cy="5544616"/>
          </a:xfrm>
        </p:spPr>
        <p:txBody>
          <a:bodyPr/>
          <a:lstStyle/>
          <a:p>
            <a:pPr marL="0" indent="0" algn="just">
              <a:spcBef>
                <a:spcPts val="0"/>
              </a:spcBef>
              <a:spcAft>
                <a:spcPts val="0"/>
              </a:spcAft>
              <a:buNone/>
            </a:pPr>
            <a:r>
              <a:rPr lang="en-GB" sz="1400" b="1" dirty="0">
                <a:latin typeface="Arial" panose="020B0604020202020204" pitchFamily="34" charset="0"/>
                <a:ea typeface="Times New Roman" panose="02020603050405020304" pitchFamily="18" charset="0"/>
                <a:cs typeface="Arial" panose="020B0604020202020204" pitchFamily="34" charset="0"/>
              </a:rPr>
              <a:t>Target: </a:t>
            </a:r>
            <a:r>
              <a:rPr lang="en-US" sz="1400" dirty="0">
                <a:latin typeface="Arial" panose="020B0604020202020204" pitchFamily="34" charset="0"/>
                <a:ea typeface="Times New Roman" panose="02020603050405020304" pitchFamily="18" charset="0"/>
                <a:cs typeface="Arial" panose="020B0604020202020204" pitchFamily="34" charset="0"/>
              </a:rPr>
              <a:t>Rental and </a:t>
            </a:r>
            <a:r>
              <a:rPr lang="en-US" sz="1400" dirty="0" smtClean="0">
                <a:latin typeface="Arial" panose="020B0604020202020204" pitchFamily="34" charset="0"/>
                <a:ea typeface="Times New Roman" panose="02020603050405020304" pitchFamily="18" charset="0"/>
                <a:cs typeface="Arial" panose="020B0604020202020204" pitchFamily="34" charset="0"/>
              </a:rPr>
              <a:t>Social </a:t>
            </a:r>
            <a:r>
              <a:rPr lang="en-US" sz="1400" dirty="0">
                <a:latin typeface="Arial" panose="020B0604020202020204" pitchFamily="34" charset="0"/>
                <a:ea typeface="Times New Roman" panose="02020603050405020304" pitchFamily="18" charset="0"/>
                <a:cs typeface="Arial" panose="020B0604020202020204" pitchFamily="34" charset="0"/>
              </a:rPr>
              <a:t>H</a:t>
            </a:r>
            <a:r>
              <a:rPr lang="en-US" sz="1400" dirty="0" smtClean="0">
                <a:latin typeface="Arial" panose="020B0604020202020204" pitchFamily="34" charset="0"/>
                <a:ea typeface="Times New Roman" panose="02020603050405020304" pitchFamily="18" charset="0"/>
                <a:cs typeface="Arial" panose="020B0604020202020204" pitchFamily="34" charset="0"/>
              </a:rPr>
              <a:t>ousing </a:t>
            </a:r>
            <a:r>
              <a:rPr lang="en-US" sz="1400" dirty="0">
                <a:latin typeface="Arial" panose="020B0604020202020204" pitchFamily="34" charset="0"/>
                <a:ea typeface="Times New Roman" panose="02020603050405020304" pitchFamily="18" charset="0"/>
                <a:cs typeface="Arial" panose="020B0604020202020204" pitchFamily="34" charset="0"/>
              </a:rPr>
              <a:t>P</a:t>
            </a:r>
            <a:r>
              <a:rPr lang="en-US" sz="1400" dirty="0" smtClean="0">
                <a:latin typeface="Arial" panose="020B0604020202020204" pitchFamily="34" charset="0"/>
                <a:ea typeface="Times New Roman" panose="02020603050405020304" pitchFamily="18" charset="0"/>
                <a:cs typeface="Arial" panose="020B0604020202020204" pitchFamily="34" charset="0"/>
              </a:rPr>
              <a:t>rogramme </a:t>
            </a:r>
            <a:r>
              <a:rPr lang="en-US" sz="1400" dirty="0">
                <a:latin typeface="Arial" panose="020B0604020202020204" pitchFamily="34" charset="0"/>
                <a:ea typeface="Times New Roman" panose="02020603050405020304" pitchFamily="18" charset="0"/>
                <a:cs typeface="Arial" panose="020B0604020202020204" pitchFamily="34" charset="0"/>
              </a:rPr>
              <a:t>managed in 9 </a:t>
            </a:r>
            <a:r>
              <a:rPr lang="en-US" sz="1400" dirty="0" smtClean="0">
                <a:latin typeface="Arial" panose="020B0604020202020204" pitchFamily="34" charset="0"/>
                <a:ea typeface="Times New Roman" panose="02020603050405020304" pitchFamily="18" charset="0"/>
                <a:cs typeface="Arial" panose="020B0604020202020204" pitchFamily="34" charset="0"/>
              </a:rPr>
              <a:t>provinces</a:t>
            </a:r>
            <a:endParaRPr lang="en-GB" sz="1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lgn="just">
              <a:spcBef>
                <a:spcPts val="0"/>
              </a:spcBef>
              <a:spcAft>
                <a:spcPts val="0"/>
              </a:spcAft>
              <a:buNone/>
            </a:pPr>
            <a:r>
              <a:rPr lang="en-GB" sz="1400" b="1" dirty="0">
                <a:solidFill>
                  <a:srgbClr val="000000"/>
                </a:solidFill>
                <a:latin typeface="Arial" panose="020B0604020202020204" pitchFamily="34" charset="0"/>
                <a:ea typeface="Times New Roman" panose="02020603050405020304" pitchFamily="18" charset="0"/>
                <a:cs typeface="Arial" panose="020B0604020202020204" pitchFamily="34" charset="0"/>
              </a:rPr>
              <a:t>Performance:</a:t>
            </a:r>
            <a:r>
              <a:rPr lang="en-GB" sz="1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dirty="0">
                <a:latin typeface="Arial" panose="020B0604020202020204" pitchFamily="34" charset="0"/>
                <a:ea typeface="Times New Roman" panose="02020603050405020304" pitchFamily="18" charset="0"/>
                <a:cs typeface="Arial" panose="020B0604020202020204" pitchFamily="34" charset="0"/>
              </a:rPr>
              <a:t>Rental and </a:t>
            </a:r>
            <a:r>
              <a:rPr lang="en-US" sz="1400" dirty="0" smtClean="0">
                <a:latin typeface="Arial" panose="020B0604020202020204" pitchFamily="34" charset="0"/>
                <a:ea typeface="Times New Roman" panose="02020603050405020304" pitchFamily="18" charset="0"/>
                <a:cs typeface="Arial" panose="020B0604020202020204" pitchFamily="34" charset="0"/>
              </a:rPr>
              <a:t>Social </a:t>
            </a:r>
            <a:r>
              <a:rPr lang="en-US" sz="1400" dirty="0">
                <a:latin typeface="Arial" panose="020B0604020202020204" pitchFamily="34" charset="0"/>
                <a:ea typeface="Times New Roman" panose="02020603050405020304" pitchFamily="18" charset="0"/>
                <a:cs typeface="Arial" panose="020B0604020202020204" pitchFamily="34" charset="0"/>
              </a:rPr>
              <a:t>H</a:t>
            </a:r>
            <a:r>
              <a:rPr lang="en-US" sz="1400" dirty="0" smtClean="0">
                <a:latin typeface="Arial" panose="020B0604020202020204" pitchFamily="34" charset="0"/>
                <a:ea typeface="Times New Roman" panose="02020603050405020304" pitchFamily="18" charset="0"/>
                <a:cs typeface="Arial" panose="020B0604020202020204" pitchFamily="34" charset="0"/>
              </a:rPr>
              <a:t>ousing </a:t>
            </a:r>
            <a:r>
              <a:rPr lang="en-US" sz="1400" dirty="0">
                <a:latin typeface="Arial" panose="020B0604020202020204" pitchFamily="34" charset="0"/>
                <a:ea typeface="Times New Roman" panose="02020603050405020304" pitchFamily="18" charset="0"/>
                <a:cs typeface="Arial" panose="020B0604020202020204" pitchFamily="34" charset="0"/>
              </a:rPr>
              <a:t>P</a:t>
            </a:r>
            <a:r>
              <a:rPr lang="en-US" sz="1400" dirty="0" smtClean="0">
                <a:latin typeface="Arial" panose="020B0604020202020204" pitchFamily="34" charset="0"/>
                <a:ea typeface="Times New Roman" panose="02020603050405020304" pitchFamily="18" charset="0"/>
                <a:cs typeface="Arial" panose="020B0604020202020204" pitchFamily="34" charset="0"/>
              </a:rPr>
              <a:t>rogramme </a:t>
            </a:r>
            <a:r>
              <a:rPr lang="en-US" sz="1400" dirty="0">
                <a:latin typeface="Arial" panose="020B0604020202020204" pitchFamily="34" charset="0"/>
                <a:ea typeface="Times New Roman" panose="02020603050405020304" pitchFamily="18" charset="0"/>
                <a:cs typeface="Arial" panose="020B0604020202020204" pitchFamily="34" charset="0"/>
              </a:rPr>
              <a:t>was partially managed in 9 </a:t>
            </a:r>
            <a:r>
              <a:rPr lang="en-US" sz="1400" dirty="0" smtClean="0">
                <a:latin typeface="Arial" panose="020B0604020202020204" pitchFamily="34" charset="0"/>
                <a:ea typeface="Times New Roman" panose="02020603050405020304" pitchFamily="18" charset="0"/>
                <a:cs typeface="Arial" panose="020B0604020202020204" pitchFamily="34" charset="0"/>
              </a:rPr>
              <a:t>provinces</a:t>
            </a:r>
            <a:endParaRPr lang="en-US" sz="1400" dirty="0">
              <a:latin typeface="Arial" panose="020B0604020202020204" pitchFamily="34" charset="0"/>
              <a:ea typeface="Times New Roman" panose="02020603050405020304" pitchFamily="18" charset="0"/>
              <a:cs typeface="Arial" panose="020B0604020202020204" pitchFamily="34" charset="0"/>
            </a:endParaRPr>
          </a:p>
          <a:p>
            <a:pPr algn="just">
              <a:spcBef>
                <a:spcPts val="0"/>
              </a:spcBef>
              <a:spcAft>
                <a:spcPts val="0"/>
              </a:spcAft>
              <a:buFont typeface="Wingdings" panose="05000000000000000000" pitchFamily="2" charset="2"/>
              <a:buChar char="§"/>
            </a:pPr>
            <a:r>
              <a:rPr lang="en-ZA" sz="1400" dirty="0"/>
              <a:t>Monitoring and Support was not fully provided to all provinces and municipalities  due to COVID19 restrictions</a:t>
            </a:r>
          </a:p>
          <a:p>
            <a:pPr marL="0" indent="0" algn="just">
              <a:spcBef>
                <a:spcPts val="0"/>
              </a:spcBef>
              <a:spcAft>
                <a:spcPts val="0"/>
              </a:spcAft>
              <a:buNone/>
            </a:pPr>
            <a:endParaRPr lang="en-GB" sz="14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lgn="just">
              <a:spcBef>
                <a:spcPts val="0"/>
              </a:spcBef>
              <a:spcAft>
                <a:spcPts val="0"/>
              </a:spcAft>
              <a:buNone/>
            </a:pPr>
            <a:r>
              <a:rPr lang="en-GB" sz="1400" b="1" dirty="0">
                <a:latin typeface="Arial" panose="020B0604020202020204" pitchFamily="34" charset="0"/>
                <a:ea typeface="Times New Roman" panose="02020603050405020304" pitchFamily="18" charset="0"/>
                <a:cs typeface="Arial" panose="020B0604020202020204" pitchFamily="34" charset="0"/>
              </a:rPr>
              <a:t>Target: </a:t>
            </a:r>
            <a:r>
              <a:rPr lang="en-US" sz="1400" dirty="0">
                <a:latin typeface="Arial" panose="020B0604020202020204" pitchFamily="34" charset="0"/>
                <a:ea typeface="Times New Roman" panose="02020603050405020304" pitchFamily="18" charset="0"/>
                <a:cs typeface="Arial" panose="020B0604020202020204" pitchFamily="34" charset="0"/>
              </a:rPr>
              <a:t>Community </a:t>
            </a:r>
            <a:r>
              <a:rPr lang="en-US" sz="1400" dirty="0" smtClean="0">
                <a:latin typeface="Arial" panose="020B0604020202020204" pitchFamily="34" charset="0"/>
                <a:ea typeface="Times New Roman" panose="02020603050405020304" pitchFamily="18" charset="0"/>
                <a:cs typeface="Arial" panose="020B0604020202020204" pitchFamily="34" charset="0"/>
              </a:rPr>
              <a:t>Residential Units </a:t>
            </a:r>
            <a:r>
              <a:rPr lang="en-US" sz="1400" dirty="0">
                <a:latin typeface="Arial" panose="020B0604020202020204" pitchFamily="34" charset="0"/>
                <a:ea typeface="Times New Roman" panose="02020603050405020304" pitchFamily="18" charset="0"/>
                <a:cs typeface="Arial" panose="020B0604020202020204" pitchFamily="34" charset="0"/>
              </a:rPr>
              <a:t>programme managed in 9 provinces</a:t>
            </a:r>
          </a:p>
          <a:p>
            <a:pPr marL="0" indent="0" algn="just">
              <a:spcBef>
                <a:spcPts val="0"/>
              </a:spcBef>
              <a:spcAft>
                <a:spcPts val="0"/>
              </a:spcAft>
              <a:buNone/>
            </a:pPr>
            <a:r>
              <a:rPr lang="en-GB" sz="14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Performance</a:t>
            </a:r>
            <a:r>
              <a:rPr lang="en-GB" sz="1400" b="1"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GB"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Community </a:t>
            </a:r>
            <a:r>
              <a:rPr lang="en-US" sz="14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Residential Units </a:t>
            </a:r>
            <a:r>
              <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programme was partially managed in 9 </a:t>
            </a:r>
            <a:r>
              <a:rPr lang="en-US" sz="14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provinces</a:t>
            </a:r>
            <a:endPar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spcBef>
                <a:spcPts val="0"/>
              </a:spcBef>
              <a:spcAft>
                <a:spcPts val="0"/>
              </a:spcAft>
              <a:buFont typeface="Wingdings" panose="05000000000000000000" pitchFamily="2" charset="2"/>
              <a:buChar char="§"/>
            </a:pPr>
            <a:r>
              <a:rPr lang="en-ZA" sz="1400" dirty="0"/>
              <a:t>Monitoring and Support was not fully provided to all provinces and municipalities  due to COVID19 restrictions</a:t>
            </a:r>
            <a:endParaRPr lang="en-GB" sz="14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lgn="just">
              <a:spcBef>
                <a:spcPts val="0"/>
              </a:spcBef>
              <a:spcAft>
                <a:spcPts val="0"/>
              </a:spcAft>
              <a:buNone/>
            </a:pPr>
            <a:endParaRPr lang="en-GB" sz="14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lgn="just">
              <a:spcBef>
                <a:spcPts val="0"/>
              </a:spcBef>
              <a:spcAft>
                <a:spcPts val="0"/>
              </a:spcAft>
              <a:buNone/>
            </a:pPr>
            <a:r>
              <a:rPr lang="en-GB" sz="1400" b="1" dirty="0">
                <a:latin typeface="Arial" panose="020B0604020202020204" pitchFamily="34" charset="0"/>
                <a:ea typeface="Times New Roman" panose="02020603050405020304" pitchFamily="18" charset="0"/>
                <a:cs typeface="Arial" panose="020B0604020202020204" pitchFamily="34" charset="0"/>
              </a:rPr>
              <a:t>Target: </a:t>
            </a:r>
            <a:r>
              <a:rPr lang="en-US" sz="1400" dirty="0">
                <a:latin typeface="Arial" panose="020B0604020202020204" pitchFamily="34" charset="0"/>
                <a:ea typeface="Times New Roman" panose="02020603050405020304" pitchFamily="18" charset="0"/>
                <a:cs typeface="Arial" panose="020B0604020202020204" pitchFamily="34" charset="0"/>
              </a:rPr>
              <a:t>1 Draft policy framework  on social and rental  interventions developed</a:t>
            </a:r>
            <a:endParaRPr lang="en-GB" sz="1400" dirty="0">
              <a:latin typeface="Arial" panose="020B0604020202020204" pitchFamily="34" charset="0"/>
              <a:ea typeface="Times New Roman" panose="02020603050405020304" pitchFamily="18" charset="0"/>
              <a:cs typeface="Arial" panose="020B0604020202020204" pitchFamily="34" charset="0"/>
            </a:endParaRPr>
          </a:p>
          <a:p>
            <a:pPr marL="0" indent="0" algn="just">
              <a:spcBef>
                <a:spcPts val="0"/>
              </a:spcBef>
              <a:spcAft>
                <a:spcPts val="0"/>
              </a:spcAft>
              <a:buNone/>
            </a:pPr>
            <a:r>
              <a:rPr lang="en-GB" sz="1400" b="1" dirty="0">
                <a:solidFill>
                  <a:srgbClr val="000000"/>
                </a:solidFill>
                <a:latin typeface="Arial" panose="020B0604020202020204" pitchFamily="34" charset="0"/>
                <a:ea typeface="Times New Roman" panose="02020603050405020304" pitchFamily="18" charset="0"/>
                <a:cs typeface="Arial" panose="020B0604020202020204" pitchFamily="34" charset="0"/>
              </a:rPr>
              <a:t>Performance:</a:t>
            </a:r>
            <a:r>
              <a:rPr lang="en-GB" sz="1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1 Draft policy framework  on social and rental  interventions developed</a:t>
            </a:r>
          </a:p>
          <a:p>
            <a:pPr marL="0" indent="0" algn="just">
              <a:spcBef>
                <a:spcPts val="0"/>
              </a:spcBef>
              <a:spcAft>
                <a:spcPts val="0"/>
              </a:spcAft>
              <a:buNone/>
            </a:pPr>
            <a:endPar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lgn="just">
              <a:spcBef>
                <a:spcPts val="0"/>
              </a:spcBef>
              <a:spcAft>
                <a:spcPts val="0"/>
              </a:spcAft>
              <a:buNone/>
            </a:pPr>
            <a:r>
              <a:rPr lang="en-GB" sz="1400" b="1" dirty="0">
                <a:latin typeface="Arial" panose="020B0604020202020204" pitchFamily="34" charset="0"/>
                <a:ea typeface="Times New Roman" panose="02020603050405020304" pitchFamily="18" charset="0"/>
                <a:cs typeface="Arial" panose="020B0604020202020204" pitchFamily="34" charset="0"/>
              </a:rPr>
              <a:t>Target: </a:t>
            </a:r>
            <a:r>
              <a:rPr lang="en-US" sz="1400" dirty="0">
                <a:latin typeface="Arial" panose="020B0604020202020204" pitchFamily="34" charset="0"/>
                <a:ea typeface="Times New Roman" panose="02020603050405020304" pitchFamily="18" charset="0"/>
                <a:cs typeface="Arial" panose="020B0604020202020204" pitchFamily="34" charset="0"/>
              </a:rPr>
              <a:t>100% of Social and Rental Housing Projects under implementation monitored </a:t>
            </a:r>
            <a:endParaRPr lang="en-GB" sz="1400" dirty="0">
              <a:latin typeface="Arial" panose="020B0604020202020204" pitchFamily="34" charset="0"/>
              <a:ea typeface="Times New Roman" panose="02020603050405020304" pitchFamily="18" charset="0"/>
              <a:cs typeface="Arial" panose="020B0604020202020204" pitchFamily="34" charset="0"/>
            </a:endParaRPr>
          </a:p>
          <a:p>
            <a:pPr marL="0" indent="0" algn="just">
              <a:spcBef>
                <a:spcPts val="0"/>
              </a:spcBef>
              <a:spcAft>
                <a:spcPts val="0"/>
              </a:spcAft>
              <a:buNone/>
            </a:pPr>
            <a:r>
              <a:rPr lang="en-GB" sz="1400" b="1" dirty="0">
                <a:solidFill>
                  <a:srgbClr val="000000"/>
                </a:solidFill>
                <a:latin typeface="Arial" panose="020B0604020202020204" pitchFamily="34" charset="0"/>
                <a:ea typeface="Times New Roman" panose="02020603050405020304" pitchFamily="18" charset="0"/>
                <a:cs typeface="Arial" panose="020B0604020202020204" pitchFamily="34" charset="0"/>
              </a:rPr>
              <a:t>Performance:</a:t>
            </a:r>
            <a:r>
              <a:rPr lang="en-GB" sz="1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100% of Social and Rental Housing Projects under implementation were monitored</a:t>
            </a:r>
          </a:p>
          <a:p>
            <a:pPr marL="0" indent="0" algn="just">
              <a:spcBef>
                <a:spcPts val="0"/>
              </a:spcBef>
              <a:spcAft>
                <a:spcPts val="0"/>
              </a:spcAft>
              <a:buNone/>
            </a:pPr>
            <a:endParaRPr lang="en-GB" sz="14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lgn="just">
              <a:spcBef>
                <a:spcPts val="0"/>
              </a:spcBef>
              <a:spcAft>
                <a:spcPts val="0"/>
              </a:spcAft>
              <a:buNone/>
            </a:pPr>
            <a:r>
              <a:rPr lang="en-GB" sz="1400" b="1" dirty="0">
                <a:latin typeface="Arial" panose="020B0604020202020204" pitchFamily="34" charset="0"/>
                <a:ea typeface="Times New Roman" panose="02020603050405020304" pitchFamily="18" charset="0"/>
                <a:cs typeface="Arial" panose="020B0604020202020204" pitchFamily="34" charset="0"/>
              </a:rPr>
              <a:t>Target: </a:t>
            </a:r>
            <a:r>
              <a:rPr lang="en-US" sz="1400" dirty="0">
                <a:latin typeface="Arial" panose="020B0604020202020204" pitchFamily="34" charset="0"/>
                <a:ea typeface="Times New Roman" panose="02020603050405020304" pitchFamily="18" charset="0"/>
                <a:cs typeface="Arial" panose="020B0604020202020204" pitchFamily="34" charset="0"/>
              </a:rPr>
              <a:t>1 Evaluation study conducted (Rental Housing Tribunals)</a:t>
            </a:r>
            <a:endParaRPr lang="en-GB" sz="1400" dirty="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5000"/>
              </a:lnSpc>
              <a:spcAft>
                <a:spcPts val="750"/>
              </a:spcAft>
              <a:buNone/>
            </a:pPr>
            <a:r>
              <a:rPr lang="en-GB" sz="1400" b="1" dirty="0">
                <a:solidFill>
                  <a:srgbClr val="000000"/>
                </a:solidFill>
                <a:latin typeface="Arial" panose="020B0604020202020204" pitchFamily="34" charset="0"/>
                <a:ea typeface="Times New Roman" panose="02020603050405020304" pitchFamily="18" charset="0"/>
                <a:cs typeface="Arial" panose="020B0604020202020204" pitchFamily="34" charset="0"/>
              </a:rPr>
              <a:t>Performance:</a:t>
            </a:r>
            <a:r>
              <a:rPr lang="en-GB" sz="1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ZA" sz="1400" dirty="0">
                <a:solidFill>
                  <a:srgbClr val="000000"/>
                </a:solidFill>
                <a:latin typeface="Arial" panose="020B0604020202020204" pitchFamily="34" charset="0"/>
                <a:ea typeface="Calibri" panose="020F0502020204030204" pitchFamily="34" charset="0"/>
                <a:cs typeface="Arial" panose="020B0604020202020204" pitchFamily="34" charset="0"/>
              </a:rPr>
              <a:t>1 Evaluation study not conducted</a:t>
            </a:r>
            <a:r>
              <a:rPr lang="en-ZA" sz="1400" dirty="0">
                <a:latin typeface="Arial" panose="020B0604020202020204" pitchFamily="34" charset="0"/>
                <a:ea typeface="Calibri" panose="020F0502020204030204" pitchFamily="34" charset="0"/>
                <a:cs typeface="Arial" panose="020B0604020202020204" pitchFamily="34" charset="0"/>
              </a:rPr>
              <a:t>. </a:t>
            </a:r>
            <a:r>
              <a:rPr lang="en-ZA" sz="1400" dirty="0">
                <a:solidFill>
                  <a:srgbClr val="000000"/>
                </a:solidFill>
                <a:latin typeface="Arial" panose="020B0604020202020204" pitchFamily="34" charset="0"/>
                <a:ea typeface="Calibri" panose="020F0502020204030204" pitchFamily="34" charset="0"/>
                <a:cs typeface="Arial" panose="020B0604020202020204" pitchFamily="34" charset="0"/>
              </a:rPr>
              <a:t>The study was initiated. The Inception report was produced</a:t>
            </a:r>
            <a:endParaRPr lang="en-US" sz="1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indent="0" algn="just">
              <a:buNone/>
            </a:pPr>
            <a:r>
              <a:rPr lang="en-GB" sz="1400" b="1" dirty="0">
                <a:latin typeface="Arial" panose="020B0604020202020204" pitchFamily="34" charset="0"/>
                <a:ea typeface="Times New Roman" panose="02020603050405020304" pitchFamily="18" charset="0"/>
                <a:cs typeface="Arial" panose="020B0604020202020204" pitchFamily="34" charset="0"/>
              </a:rPr>
              <a:t>Target</a:t>
            </a:r>
            <a:r>
              <a:rPr lang="en-GB" sz="1400" dirty="0">
                <a:latin typeface="Arial" panose="020B0604020202020204" pitchFamily="34" charset="0"/>
                <a:ea typeface="Times New Roman" panose="02020603050405020304" pitchFamily="18" charset="0"/>
                <a:cs typeface="Arial" panose="020B0604020202020204" pitchFamily="34" charset="0"/>
              </a:rPr>
              <a:t>: </a:t>
            </a:r>
            <a:r>
              <a:rPr lang="en-US" sz="1400" dirty="0">
                <a:latin typeface="Arial" panose="020B0604020202020204" pitchFamily="34" charset="0"/>
                <a:ea typeface="Times New Roman" panose="02020603050405020304" pitchFamily="18" charset="0"/>
                <a:cs typeface="Arial" panose="020B0604020202020204" pitchFamily="34" charset="0"/>
              </a:rPr>
              <a:t>100% compliance with statutory tabling and prescripts (Public Entity Oversight (SHRA). </a:t>
            </a:r>
          </a:p>
          <a:p>
            <a:pPr marL="0" indent="0" algn="just">
              <a:buNone/>
            </a:pPr>
            <a:r>
              <a:rPr lang="en-GB" sz="1400" b="1" dirty="0">
                <a:solidFill>
                  <a:srgbClr val="000000"/>
                </a:solidFill>
                <a:latin typeface="Arial" panose="020B0604020202020204" pitchFamily="34" charset="0"/>
                <a:ea typeface="Times New Roman" panose="02020603050405020304" pitchFamily="18" charset="0"/>
                <a:cs typeface="Arial" panose="020B0604020202020204" pitchFamily="34" charset="0"/>
              </a:rPr>
              <a:t>Performance:</a:t>
            </a:r>
            <a:r>
              <a:rPr lang="en-GB" sz="1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100% compliance with statutory tabling and prescripts (Public Entity Oversight (SHRA)</a:t>
            </a:r>
          </a:p>
          <a:p>
            <a:pPr marL="0" indent="0">
              <a:buNone/>
            </a:pPr>
            <a:endParaRPr lang="en-GB" sz="1400" b="1" dirty="0">
              <a:solidFill>
                <a:prstClr val="black"/>
              </a:solidFill>
            </a:endParaRPr>
          </a:p>
          <a:p>
            <a:pPr marL="0" indent="0">
              <a:buNone/>
            </a:pPr>
            <a:r>
              <a:rPr lang="en-GB" sz="1400" b="1" dirty="0"/>
              <a:t>Target</a:t>
            </a:r>
            <a:r>
              <a:rPr lang="en-ZA" sz="1400" b="1" dirty="0"/>
              <a:t>: </a:t>
            </a:r>
            <a:r>
              <a:rPr lang="en-US" sz="1400" dirty="0"/>
              <a:t>Human Settlements Sector Capacity Programme developed</a:t>
            </a:r>
          </a:p>
          <a:p>
            <a:pPr marL="0" indent="0">
              <a:buNone/>
            </a:pPr>
            <a:r>
              <a:rPr lang="en-GB" sz="1400" b="1" dirty="0">
                <a:solidFill>
                  <a:prstClr val="black"/>
                </a:solidFill>
              </a:rPr>
              <a:t>Performance: </a:t>
            </a:r>
            <a:r>
              <a:rPr lang="en-US" sz="1400" dirty="0">
                <a:solidFill>
                  <a:prstClr val="black"/>
                </a:solidFill>
              </a:rPr>
              <a:t>Human Settlements Sector Capacity Programme developed</a:t>
            </a:r>
          </a:p>
          <a:p>
            <a:pPr marL="0" indent="0" algn="just">
              <a:lnSpc>
                <a:spcPct val="150000"/>
              </a:lnSpc>
              <a:spcBef>
                <a:spcPts val="0"/>
              </a:spcBef>
              <a:spcAft>
                <a:spcPts val="0"/>
              </a:spcAft>
              <a:buNone/>
            </a:pPr>
            <a:endParaRPr lang="en-US" sz="11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5126"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Arial" pitchFamily="34" charset="0"/>
                <a:ea typeface="ＭＳ Ｐゴシック" pitchFamily="34" charset="-128"/>
              </a:defRPr>
            </a:lvl1pPr>
            <a:lvl2pPr marL="557213" indent="-214313" eaLnBrk="0" hangingPunct="0">
              <a:defRPr sz="1800">
                <a:solidFill>
                  <a:schemeClr val="tx1"/>
                </a:solidFill>
                <a:latin typeface="Arial" pitchFamily="34" charset="0"/>
                <a:ea typeface="ＭＳ Ｐゴシック" pitchFamily="34" charset="-128"/>
              </a:defRPr>
            </a:lvl2pPr>
            <a:lvl3pPr marL="857250" indent="-171450" eaLnBrk="0" hangingPunct="0">
              <a:defRPr sz="1800">
                <a:solidFill>
                  <a:schemeClr val="tx1"/>
                </a:solidFill>
                <a:latin typeface="Arial" pitchFamily="34" charset="0"/>
                <a:ea typeface="ＭＳ Ｐゴシック" pitchFamily="34" charset="-128"/>
              </a:defRPr>
            </a:lvl3pPr>
            <a:lvl4pPr marL="1200150" indent="-171450" eaLnBrk="0" hangingPunct="0">
              <a:defRPr sz="1800">
                <a:solidFill>
                  <a:schemeClr val="tx1"/>
                </a:solidFill>
                <a:latin typeface="Arial" pitchFamily="34" charset="0"/>
                <a:ea typeface="ＭＳ Ｐゴシック" pitchFamily="34" charset="-128"/>
              </a:defRPr>
            </a:lvl4pPr>
            <a:lvl5pPr marL="1543050" indent="-171450" eaLnBrk="0" hangingPunct="0">
              <a:defRPr sz="1800">
                <a:solidFill>
                  <a:schemeClr val="tx1"/>
                </a:solidFill>
                <a:latin typeface="Arial" pitchFamily="34" charset="0"/>
                <a:ea typeface="ＭＳ Ｐゴシック" pitchFamily="34" charset="-128"/>
              </a:defRPr>
            </a:lvl5pPr>
            <a:lvl6pPr marL="18859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6pPr>
            <a:lvl7pPr marL="22288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7pPr>
            <a:lvl8pPr marL="25717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8pPr>
            <a:lvl9pPr marL="29146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9pPr>
          </a:lstStyle>
          <a:p>
            <a:pPr eaLnBrk="1" hangingPunct="1">
              <a:defRPr/>
            </a:pPr>
            <a:fld id="{0639B894-C960-433A-BF24-1DDCA8BAAFC9}" type="slidenum">
              <a:rPr lang="en-ZA" sz="600">
                <a:solidFill>
                  <a:srgbClr val="898989"/>
                </a:solidFill>
              </a:rPr>
              <a:pPr eaLnBrk="1" hangingPunct="1">
                <a:defRPr/>
              </a:pPr>
              <a:t>28</a:t>
            </a:fld>
            <a:endParaRPr lang="en-ZA" sz="600" dirty="0">
              <a:solidFill>
                <a:srgbClr val="898989"/>
              </a:solidFill>
            </a:endParaRPr>
          </a:p>
        </p:txBody>
      </p:sp>
    </p:spTree>
    <p:extLst>
      <p:ext uri="{BB962C8B-B14F-4D97-AF65-F5344CB8AC3E}">
        <p14:creationId xmlns:p14="http://schemas.microsoft.com/office/powerpoint/2010/main" val="769639931"/>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0"/>
            <a:ext cx="9144000" cy="908720"/>
          </a:xfrm>
          <a:solidFill>
            <a:srgbClr val="00592B"/>
          </a:solidFill>
        </p:spPr>
        <p:txBody>
          <a:bodyPr/>
          <a:lstStyle/>
          <a:p>
            <a:r>
              <a:rPr lang="en-ZA" sz="2400" b="1" dirty="0" smtClean="0">
                <a:solidFill>
                  <a:schemeClr val="bg1"/>
                </a:solidFill>
                <a:latin typeface="Arial" panose="020B0604020202020204" pitchFamily="34" charset="0"/>
                <a:ea typeface="ＭＳ Ｐゴシック" pitchFamily="34" charset="-128"/>
                <a:cs typeface="Arial" panose="020B0604020202020204" pitchFamily="34" charset="0"/>
              </a:rPr>
              <a:t>AFFORDABLE </a:t>
            </a:r>
            <a:r>
              <a:rPr lang="en-ZA" sz="2400" b="1" dirty="0">
                <a:solidFill>
                  <a:schemeClr val="bg1"/>
                </a:solidFill>
                <a:latin typeface="Arial" panose="020B0604020202020204" pitchFamily="34" charset="0"/>
                <a:ea typeface="ＭＳ Ｐゴシック" pitchFamily="34" charset="-128"/>
                <a:cs typeface="Arial" panose="020B0604020202020204" pitchFamily="34" charset="0"/>
              </a:rPr>
              <a:t>HOUSING PROGRAMME </a:t>
            </a:r>
            <a:endParaRPr lang="en-US" sz="2400" dirty="0">
              <a:solidFill>
                <a:schemeClr val="bg1"/>
              </a:solidFill>
              <a:latin typeface="Arial" pitchFamily="34" charset="0"/>
              <a:ea typeface="ＭＳ Ｐゴシック" pitchFamily="34" charset="-128"/>
              <a:cs typeface="Arial" pitchFamily="34" charset="0"/>
            </a:endParaRPr>
          </a:p>
        </p:txBody>
      </p:sp>
      <p:sp>
        <p:nvSpPr>
          <p:cNvPr id="5123" name="Content Placeholder 2"/>
          <p:cNvSpPr>
            <a:spLocks noGrp="1"/>
          </p:cNvSpPr>
          <p:nvPr>
            <p:ph idx="1"/>
          </p:nvPr>
        </p:nvSpPr>
        <p:spPr>
          <a:xfrm>
            <a:off x="280607" y="836712"/>
            <a:ext cx="8510778" cy="5400600"/>
          </a:xfrm>
        </p:spPr>
        <p:txBody>
          <a:bodyPr/>
          <a:lstStyle/>
          <a:p>
            <a:pPr marL="0" indent="0" algn="just">
              <a:spcBef>
                <a:spcPts val="0"/>
              </a:spcBef>
              <a:spcAft>
                <a:spcPts val="0"/>
              </a:spcAft>
              <a:buNone/>
            </a:pPr>
            <a:r>
              <a:rPr lang="en-GB" sz="1400" b="1" dirty="0">
                <a:latin typeface="Arial" panose="020B0604020202020204" pitchFamily="34" charset="0"/>
                <a:ea typeface="Calibri" panose="020F0502020204030204" pitchFamily="34" charset="0"/>
                <a:cs typeface="Arial" panose="020B0604020202020204" pitchFamily="34" charset="0"/>
              </a:rPr>
              <a:t>Target: </a:t>
            </a:r>
            <a:r>
              <a:rPr lang="en-US" sz="1400" dirty="0">
                <a:latin typeface="Arial" panose="020B0604020202020204" pitchFamily="34" charset="0"/>
                <a:ea typeface="Calibri" panose="020F0502020204030204" pitchFamily="34" charset="0"/>
                <a:cs typeface="Arial" panose="020B0604020202020204" pitchFamily="34" charset="0"/>
              </a:rPr>
              <a:t>1 research report on affordable housing </a:t>
            </a:r>
            <a:endParaRPr lang="en-GB" sz="1400" dirty="0">
              <a:latin typeface="Arial" panose="020B0604020202020204" pitchFamily="34" charset="0"/>
              <a:ea typeface="Calibri" panose="020F0502020204030204" pitchFamily="34" charset="0"/>
              <a:cs typeface="Arial" panose="020B0604020202020204" pitchFamily="34" charset="0"/>
            </a:endParaRPr>
          </a:p>
          <a:p>
            <a:pPr marL="0" indent="0" algn="just">
              <a:spcBef>
                <a:spcPts val="0"/>
              </a:spcBef>
              <a:spcAft>
                <a:spcPts val="0"/>
              </a:spcAft>
              <a:buNone/>
            </a:pPr>
            <a:r>
              <a:rPr lang="en-GB" sz="1400" b="1" dirty="0">
                <a:latin typeface="Arial" panose="020B0604020202020204" pitchFamily="34" charset="0"/>
                <a:ea typeface="Calibri" panose="020F0502020204030204" pitchFamily="34" charset="0"/>
                <a:cs typeface="Arial" panose="020B0604020202020204" pitchFamily="34" charset="0"/>
              </a:rPr>
              <a:t>Performance:</a:t>
            </a:r>
            <a:r>
              <a:rPr lang="en-GB" sz="1400" dirty="0">
                <a:latin typeface="Arial" panose="020B0604020202020204" pitchFamily="34" charset="0"/>
                <a:ea typeface="Calibri" panose="020F0502020204030204" pitchFamily="34" charset="0"/>
                <a:cs typeface="Arial" panose="020B0604020202020204" pitchFamily="34" charset="0"/>
              </a:rPr>
              <a:t> </a:t>
            </a:r>
            <a:r>
              <a:rPr lang="en-US" sz="1400" dirty="0">
                <a:latin typeface="Arial" panose="020B0604020202020204" pitchFamily="34" charset="0"/>
                <a:ea typeface="Calibri" panose="020F0502020204030204" pitchFamily="34" charset="0"/>
                <a:cs typeface="Arial" panose="020B0604020202020204" pitchFamily="34" charset="0"/>
              </a:rPr>
              <a:t>1 research report on  affordable housing</a:t>
            </a:r>
          </a:p>
          <a:p>
            <a:pPr algn="just">
              <a:spcBef>
                <a:spcPts val="0"/>
              </a:spcBef>
              <a:spcAft>
                <a:spcPts val="0"/>
              </a:spcAft>
              <a:buFont typeface="Wingdings" panose="05000000000000000000" pitchFamily="2" charset="2"/>
              <a:buChar char="§"/>
            </a:pPr>
            <a:r>
              <a:rPr lang="en-US" sz="1400" dirty="0">
                <a:latin typeface="Arial" panose="020B0604020202020204" pitchFamily="34" charset="0"/>
                <a:ea typeface="Calibri" panose="020F0502020204030204" pitchFamily="34" charset="0"/>
                <a:cs typeface="Arial" panose="020B0604020202020204" pitchFamily="34" charset="0"/>
              </a:rPr>
              <a:t>Transactional Support findings that Provinces and Municipalities have: 	</a:t>
            </a:r>
          </a:p>
          <a:p>
            <a:pPr algn="just">
              <a:spcBef>
                <a:spcPts val="0"/>
              </a:spcBef>
              <a:spcAft>
                <a:spcPts val="0"/>
              </a:spcAft>
              <a:buFont typeface="Wingdings" panose="05000000000000000000" pitchFamily="2" charset="2"/>
              <a:buChar char="ü"/>
            </a:pPr>
            <a:r>
              <a:rPr lang="en-US" sz="1400" dirty="0">
                <a:latin typeface="Arial" panose="020B0604020202020204" pitchFamily="34" charset="0"/>
                <a:ea typeface="Calibri" panose="020F0502020204030204" pitchFamily="34" charset="0"/>
                <a:cs typeface="Arial" panose="020B0604020202020204" pitchFamily="34" charset="0"/>
              </a:rPr>
              <a:t>Adopted different strategies,</a:t>
            </a:r>
          </a:p>
          <a:p>
            <a:pPr algn="just">
              <a:spcBef>
                <a:spcPts val="0"/>
              </a:spcBef>
              <a:spcAft>
                <a:spcPts val="0"/>
              </a:spcAft>
              <a:buFont typeface="Wingdings" panose="05000000000000000000" pitchFamily="2" charset="2"/>
              <a:buChar char="ü"/>
            </a:pPr>
            <a:r>
              <a:rPr lang="en-US" sz="1400" dirty="0">
                <a:latin typeface="Arial" panose="020B0604020202020204" pitchFamily="34" charset="0"/>
                <a:ea typeface="Calibri" panose="020F0502020204030204" pitchFamily="34" charset="0"/>
                <a:cs typeface="Arial" panose="020B0604020202020204" pitchFamily="34" charset="0"/>
              </a:rPr>
              <a:t>Established a range of institutional structures and </a:t>
            </a:r>
          </a:p>
          <a:p>
            <a:pPr algn="just">
              <a:spcBef>
                <a:spcPts val="0"/>
              </a:spcBef>
              <a:spcAft>
                <a:spcPts val="0"/>
              </a:spcAft>
              <a:buFont typeface="Wingdings" panose="05000000000000000000" pitchFamily="2" charset="2"/>
              <a:buChar char="ü"/>
            </a:pPr>
            <a:r>
              <a:rPr lang="en-US" sz="1400" dirty="0">
                <a:latin typeface="Arial" panose="020B0604020202020204" pitchFamily="34" charset="0"/>
                <a:ea typeface="Calibri" panose="020F0502020204030204" pitchFamily="34" charset="0"/>
                <a:cs typeface="Arial" panose="020B0604020202020204" pitchFamily="34" charset="0"/>
              </a:rPr>
              <a:t>Implemented different mechanisms for providing general housing support to members of the public and project beneficiaries specifically </a:t>
            </a:r>
          </a:p>
          <a:p>
            <a:pPr marL="0" indent="0" algn="just">
              <a:spcBef>
                <a:spcPts val="0"/>
              </a:spcBef>
              <a:spcAft>
                <a:spcPts val="0"/>
              </a:spcAft>
              <a:buNone/>
            </a:pPr>
            <a:endParaRPr lang="en-GB" sz="14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indent="0" algn="just">
              <a:spcBef>
                <a:spcPts val="0"/>
              </a:spcBef>
              <a:spcAft>
                <a:spcPts val="0"/>
              </a:spcAft>
              <a:buNone/>
            </a:pPr>
            <a:r>
              <a:rPr lang="en-GB" sz="1400" b="1" dirty="0">
                <a:latin typeface="Arial" panose="020B0604020202020204" pitchFamily="34" charset="0"/>
                <a:ea typeface="Calibri" panose="020F0502020204030204" pitchFamily="34" charset="0"/>
                <a:cs typeface="Arial" panose="020B0604020202020204" pitchFamily="34" charset="0"/>
              </a:rPr>
              <a:t>Target</a:t>
            </a:r>
            <a:r>
              <a:rPr lang="en-GB" sz="1400" dirty="0">
                <a:latin typeface="Arial" panose="020B0604020202020204" pitchFamily="34" charset="0"/>
                <a:ea typeface="Calibri" panose="020F0502020204030204" pitchFamily="34" charset="0"/>
                <a:cs typeface="Arial" panose="020B0604020202020204" pitchFamily="34" charset="0"/>
              </a:rPr>
              <a:t>: </a:t>
            </a:r>
            <a:r>
              <a:rPr lang="en-US" sz="1400" dirty="0">
                <a:latin typeface="Arial" panose="020B0604020202020204" pitchFamily="34" charset="0"/>
                <a:ea typeface="Calibri" panose="020F0502020204030204" pitchFamily="34" charset="0"/>
                <a:cs typeface="Arial" panose="020B0604020202020204" pitchFamily="34" charset="0"/>
              </a:rPr>
              <a:t>1 Final report on evaluation study conducted</a:t>
            </a:r>
            <a:endParaRPr lang="en-GB" sz="1400" dirty="0">
              <a:latin typeface="Arial" panose="020B0604020202020204" pitchFamily="34" charset="0"/>
              <a:ea typeface="Calibri" panose="020F0502020204030204" pitchFamily="34" charset="0"/>
              <a:cs typeface="Arial" panose="020B0604020202020204" pitchFamily="34" charset="0"/>
            </a:endParaRPr>
          </a:p>
          <a:p>
            <a:pPr marL="0" indent="0" algn="just">
              <a:spcBef>
                <a:spcPts val="0"/>
              </a:spcBef>
              <a:spcAft>
                <a:spcPts val="0"/>
              </a:spcAft>
              <a:buNone/>
            </a:pPr>
            <a:r>
              <a:rPr lang="en-GB" sz="1400" b="1" dirty="0">
                <a:solidFill>
                  <a:prstClr val="black"/>
                </a:solidFill>
                <a:latin typeface="Arial" panose="020B0604020202020204" pitchFamily="34" charset="0"/>
                <a:ea typeface="Calibri" panose="020F0502020204030204" pitchFamily="34" charset="0"/>
                <a:cs typeface="Arial" panose="020B0604020202020204" pitchFamily="34" charset="0"/>
              </a:rPr>
              <a:t>Performance:</a:t>
            </a:r>
            <a:r>
              <a:rPr lang="en-GB" sz="1400" dirty="0">
                <a:solidFill>
                  <a:prstClr val="black"/>
                </a:solidFill>
                <a:latin typeface="Arial" panose="020B0604020202020204" pitchFamily="34" charset="0"/>
                <a:ea typeface="Calibri" panose="020F0502020204030204" pitchFamily="34" charset="0"/>
                <a:cs typeface="Arial" panose="020B0604020202020204" pitchFamily="34" charset="0"/>
              </a:rPr>
              <a:t> 1  Evaluation study not conducted. The study was initiated. The Inception report  and the literature review report (FLISP) were produced.</a:t>
            </a:r>
          </a:p>
          <a:p>
            <a:pPr marL="0" indent="0" algn="just">
              <a:spcBef>
                <a:spcPts val="0"/>
              </a:spcBef>
              <a:spcAft>
                <a:spcPts val="0"/>
              </a:spcAft>
              <a:buNone/>
            </a:pPr>
            <a:endParaRPr lang="en-US" sz="1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indent="0" algn="just">
              <a:spcBef>
                <a:spcPts val="0"/>
              </a:spcBef>
              <a:spcAft>
                <a:spcPts val="0"/>
              </a:spcAft>
              <a:buNone/>
            </a:pPr>
            <a:r>
              <a:rPr lang="en-GB" sz="1400" b="1" dirty="0">
                <a:latin typeface="Arial" panose="020B0604020202020204" pitchFamily="34" charset="0"/>
                <a:ea typeface="Calibri" panose="020F0502020204030204" pitchFamily="34" charset="0"/>
                <a:cs typeface="Arial" panose="020B0604020202020204" pitchFamily="34" charset="0"/>
              </a:rPr>
              <a:t>Target</a:t>
            </a:r>
            <a:r>
              <a:rPr lang="en-GB" sz="1400" dirty="0">
                <a:latin typeface="Arial" panose="020B0604020202020204" pitchFamily="34" charset="0"/>
                <a:ea typeface="Calibri" panose="020F0502020204030204" pitchFamily="34" charset="0"/>
                <a:cs typeface="Arial" panose="020B0604020202020204" pitchFamily="34" charset="0"/>
              </a:rPr>
              <a:t>: </a:t>
            </a:r>
            <a:r>
              <a:rPr lang="en-US" sz="1400" dirty="0">
                <a:latin typeface="Arial" panose="020B0604020202020204" pitchFamily="34" charset="0"/>
                <a:ea typeface="Calibri" panose="020F0502020204030204" pitchFamily="34" charset="0"/>
                <a:cs typeface="Arial" panose="020B0604020202020204" pitchFamily="34" charset="0"/>
              </a:rPr>
              <a:t>100 % compliance with statutory tabling and </a:t>
            </a:r>
            <a:r>
              <a:rPr lang="en-US" sz="1400" dirty="0" smtClean="0">
                <a:latin typeface="Arial" panose="020B0604020202020204" pitchFamily="34" charset="0"/>
                <a:ea typeface="Calibri" panose="020F0502020204030204" pitchFamily="34" charset="0"/>
                <a:cs typeface="Arial" panose="020B0604020202020204" pitchFamily="34" charset="0"/>
              </a:rPr>
              <a:t>prescripts</a:t>
            </a:r>
          </a:p>
          <a:p>
            <a:pPr marL="0" indent="0" algn="just">
              <a:spcBef>
                <a:spcPts val="0"/>
              </a:spcBef>
              <a:spcAft>
                <a:spcPts val="0"/>
              </a:spcAft>
              <a:buNone/>
            </a:pPr>
            <a:r>
              <a:rPr lang="en-GB" sz="1400" b="1" dirty="0" smtClean="0">
                <a:solidFill>
                  <a:prstClr val="black"/>
                </a:solidFill>
                <a:latin typeface="Arial" panose="020B0604020202020204" pitchFamily="34" charset="0"/>
                <a:ea typeface="Calibri" panose="020F0502020204030204" pitchFamily="34" charset="0"/>
                <a:cs typeface="Arial" panose="020B0604020202020204" pitchFamily="34" charset="0"/>
              </a:rPr>
              <a:t>Performance</a:t>
            </a:r>
            <a:r>
              <a:rPr lang="en-GB" sz="1400" b="1" dirty="0">
                <a:solidFill>
                  <a:prstClr val="black"/>
                </a:solidFill>
                <a:latin typeface="Arial" panose="020B0604020202020204" pitchFamily="34" charset="0"/>
                <a:ea typeface="Calibri" panose="020F0502020204030204" pitchFamily="34" charset="0"/>
                <a:cs typeface="Arial" panose="020B0604020202020204" pitchFamily="34" charset="0"/>
              </a:rPr>
              <a:t>:</a:t>
            </a:r>
            <a:r>
              <a:rPr lang="en-GB" sz="1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1400" dirty="0">
                <a:solidFill>
                  <a:prstClr val="black"/>
                </a:solidFill>
                <a:latin typeface="Arial" panose="020B0604020202020204" pitchFamily="34" charset="0"/>
                <a:ea typeface="Calibri" panose="020F0502020204030204" pitchFamily="34" charset="0"/>
                <a:cs typeface="Arial" panose="020B0604020202020204" pitchFamily="34" charset="0"/>
              </a:rPr>
              <a:t>100 % compliance with statutory tabling and prescripts (Public Entity Oversight (NHFC/ HSDB). The compliance areas were based on the tabling of the Annual Performance Plans, Annual Reports, Compliance Analysis Report and Appointment of the Boards </a:t>
            </a:r>
          </a:p>
          <a:p>
            <a:pPr marL="0" indent="0" algn="just">
              <a:spcBef>
                <a:spcPts val="0"/>
              </a:spcBef>
              <a:spcAft>
                <a:spcPts val="0"/>
              </a:spcAft>
              <a:buNone/>
            </a:pPr>
            <a:endParaRPr lang="en-US" sz="1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indent="0" algn="just">
              <a:spcBef>
                <a:spcPts val="0"/>
              </a:spcBef>
              <a:spcAft>
                <a:spcPts val="0"/>
              </a:spcAft>
              <a:buNone/>
            </a:pPr>
            <a:r>
              <a:rPr lang="en-GB" sz="1400" b="1" dirty="0">
                <a:latin typeface="Arial" panose="020B0604020202020204" pitchFamily="34" charset="0"/>
                <a:ea typeface="Calibri" panose="020F0502020204030204" pitchFamily="34" charset="0"/>
                <a:cs typeface="Arial" panose="020B0604020202020204" pitchFamily="34" charset="0"/>
              </a:rPr>
              <a:t>Target: </a:t>
            </a:r>
            <a:r>
              <a:rPr lang="en-US" sz="1400" dirty="0">
                <a:latin typeface="Arial" panose="020B0604020202020204" pitchFamily="34" charset="0"/>
                <a:ea typeface="Calibri" panose="020F0502020204030204" pitchFamily="34" charset="0"/>
                <a:cs typeface="Arial" panose="020B0604020202020204" pitchFamily="34" charset="0"/>
              </a:rPr>
              <a:t>4 quarterly performance assessments on number of household that received financial assistance and purchased units through  FLISP</a:t>
            </a:r>
          </a:p>
          <a:p>
            <a:pPr marL="0" indent="0" algn="just">
              <a:spcBef>
                <a:spcPts val="0"/>
              </a:spcBef>
              <a:spcAft>
                <a:spcPts val="0"/>
              </a:spcAft>
              <a:buNone/>
            </a:pPr>
            <a:r>
              <a:rPr lang="en-GB" sz="1400" b="1" dirty="0">
                <a:solidFill>
                  <a:prstClr val="black"/>
                </a:solidFill>
                <a:latin typeface="Arial" panose="020B0604020202020204" pitchFamily="34" charset="0"/>
                <a:ea typeface="Calibri" panose="020F0502020204030204" pitchFamily="34" charset="0"/>
                <a:cs typeface="Arial" panose="020B0604020202020204" pitchFamily="34" charset="0"/>
              </a:rPr>
              <a:t>Performance: </a:t>
            </a:r>
            <a:r>
              <a:rPr lang="en-US" sz="1400" dirty="0">
                <a:solidFill>
                  <a:prstClr val="black"/>
                </a:solidFill>
                <a:latin typeface="Arial" panose="020B0604020202020204" pitchFamily="34" charset="0"/>
                <a:ea typeface="Calibri" panose="020F0502020204030204" pitchFamily="34" charset="0"/>
                <a:cs typeface="Arial" panose="020B0604020202020204" pitchFamily="34" charset="0"/>
              </a:rPr>
              <a:t>4 quarterly performance assessments on number of household that received financial assistance and purchased units through  FLISP</a:t>
            </a:r>
          </a:p>
          <a:p>
            <a:pPr marL="0" indent="0" algn="just">
              <a:spcBef>
                <a:spcPts val="0"/>
              </a:spcBef>
              <a:spcAft>
                <a:spcPts val="0"/>
              </a:spcAft>
              <a:buNone/>
            </a:pPr>
            <a:endParaRPr lang="en-US" sz="1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indent="0">
              <a:buNone/>
            </a:pPr>
            <a:r>
              <a:rPr lang="en-GB" sz="1400" b="1" dirty="0"/>
              <a:t>Target</a:t>
            </a:r>
            <a:r>
              <a:rPr lang="en-ZA" sz="1400" b="1" dirty="0"/>
              <a:t>:</a:t>
            </a:r>
            <a:r>
              <a:rPr lang="en-ZA" sz="1400" dirty="0"/>
              <a:t> </a:t>
            </a:r>
            <a:r>
              <a:rPr lang="en-US" sz="1400" dirty="0"/>
              <a:t>Human Settlements Sector Capacity Programme developed</a:t>
            </a:r>
          </a:p>
          <a:p>
            <a:pPr marL="0" indent="0">
              <a:buNone/>
            </a:pPr>
            <a:r>
              <a:rPr lang="en-GB" sz="1400" b="1" dirty="0">
                <a:solidFill>
                  <a:prstClr val="black"/>
                </a:solidFill>
              </a:rPr>
              <a:t>Performance: </a:t>
            </a:r>
            <a:r>
              <a:rPr lang="en-US" sz="1400" dirty="0">
                <a:solidFill>
                  <a:prstClr val="black"/>
                </a:solidFill>
              </a:rPr>
              <a:t>Human Settlements Sector Capacity Programme developed</a:t>
            </a:r>
          </a:p>
        </p:txBody>
      </p:sp>
      <p:sp>
        <p:nvSpPr>
          <p:cNvPr id="5126"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Arial" pitchFamily="34" charset="0"/>
                <a:ea typeface="ＭＳ Ｐゴシック" pitchFamily="34" charset="-128"/>
              </a:defRPr>
            </a:lvl1pPr>
            <a:lvl2pPr marL="557213" indent="-214313" eaLnBrk="0" hangingPunct="0">
              <a:defRPr sz="1800">
                <a:solidFill>
                  <a:schemeClr val="tx1"/>
                </a:solidFill>
                <a:latin typeface="Arial" pitchFamily="34" charset="0"/>
                <a:ea typeface="ＭＳ Ｐゴシック" pitchFamily="34" charset="-128"/>
              </a:defRPr>
            </a:lvl2pPr>
            <a:lvl3pPr marL="857250" indent="-171450" eaLnBrk="0" hangingPunct="0">
              <a:defRPr sz="1800">
                <a:solidFill>
                  <a:schemeClr val="tx1"/>
                </a:solidFill>
                <a:latin typeface="Arial" pitchFamily="34" charset="0"/>
                <a:ea typeface="ＭＳ Ｐゴシック" pitchFamily="34" charset="-128"/>
              </a:defRPr>
            </a:lvl3pPr>
            <a:lvl4pPr marL="1200150" indent="-171450" eaLnBrk="0" hangingPunct="0">
              <a:defRPr sz="1800">
                <a:solidFill>
                  <a:schemeClr val="tx1"/>
                </a:solidFill>
                <a:latin typeface="Arial" pitchFamily="34" charset="0"/>
                <a:ea typeface="ＭＳ Ｐゴシック" pitchFamily="34" charset="-128"/>
              </a:defRPr>
            </a:lvl4pPr>
            <a:lvl5pPr marL="1543050" indent="-171450" eaLnBrk="0" hangingPunct="0">
              <a:defRPr sz="1800">
                <a:solidFill>
                  <a:schemeClr val="tx1"/>
                </a:solidFill>
                <a:latin typeface="Arial" pitchFamily="34" charset="0"/>
                <a:ea typeface="ＭＳ Ｐゴシック" pitchFamily="34" charset="-128"/>
              </a:defRPr>
            </a:lvl5pPr>
            <a:lvl6pPr marL="18859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6pPr>
            <a:lvl7pPr marL="22288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7pPr>
            <a:lvl8pPr marL="25717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8pPr>
            <a:lvl9pPr marL="29146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9pPr>
          </a:lstStyle>
          <a:p>
            <a:pPr eaLnBrk="1" hangingPunct="1">
              <a:defRPr/>
            </a:pPr>
            <a:fld id="{0639B894-C960-433A-BF24-1DDCA8BAAFC9}" type="slidenum">
              <a:rPr lang="en-ZA" sz="600">
                <a:solidFill>
                  <a:srgbClr val="898989"/>
                </a:solidFill>
              </a:rPr>
              <a:pPr eaLnBrk="1" hangingPunct="1">
                <a:defRPr/>
              </a:pPr>
              <a:t>29</a:t>
            </a:fld>
            <a:endParaRPr lang="en-ZA" sz="600" dirty="0">
              <a:solidFill>
                <a:srgbClr val="898989"/>
              </a:solidFill>
            </a:endParaRPr>
          </a:p>
        </p:txBody>
      </p:sp>
    </p:spTree>
    <p:extLst>
      <p:ext uri="{BB962C8B-B14F-4D97-AF65-F5344CB8AC3E}">
        <p14:creationId xmlns:p14="http://schemas.microsoft.com/office/powerpoint/2010/main" val="251682893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385646" y="1075302"/>
            <a:ext cx="6345324" cy="571500"/>
          </a:xfrm>
        </p:spPr>
        <p:txBody>
          <a:bodyPr/>
          <a:lstStyle/>
          <a:p>
            <a:pPr algn="ctr">
              <a:defRPr/>
            </a:pPr>
            <a:r>
              <a:rPr lang="en-US" sz="1800" b="1" cap="none" dirty="0" smtClean="0"/>
              <a:t>PURPOSE</a:t>
            </a:r>
            <a:endParaRPr lang="en-US" sz="1800" b="1" cap="none" dirty="0"/>
          </a:p>
        </p:txBody>
      </p:sp>
      <p:sp>
        <p:nvSpPr>
          <p:cNvPr id="5" name="Slide Number Placeholder 4"/>
          <p:cNvSpPr>
            <a:spLocks noGrp="1"/>
          </p:cNvSpPr>
          <p:nvPr>
            <p:ph type="sldNum" sz="quarter" idx="11"/>
          </p:nvPr>
        </p:nvSpPr>
        <p:spPr/>
        <p:txBody>
          <a:bodyPr/>
          <a:lstStyle>
            <a:lvl1pPr eaLnBrk="0" hangingPunct="0">
              <a:defRPr sz="1800">
                <a:solidFill>
                  <a:schemeClr val="tx1"/>
                </a:solidFill>
                <a:latin typeface="Arial" panose="020B0604020202020204" pitchFamily="34" charset="0"/>
                <a:ea typeface="MS PGothic" panose="020B0600070205080204" pitchFamily="34" charset="-128"/>
              </a:defRPr>
            </a:lvl1pPr>
            <a:lvl2pPr marL="557213" indent="-214313" eaLnBrk="0" hangingPunct="0">
              <a:defRPr sz="1800">
                <a:solidFill>
                  <a:schemeClr val="tx1"/>
                </a:solidFill>
                <a:latin typeface="Arial" panose="020B0604020202020204" pitchFamily="34" charset="0"/>
                <a:ea typeface="MS PGothic" panose="020B0600070205080204" pitchFamily="34" charset="-128"/>
              </a:defRPr>
            </a:lvl2pPr>
            <a:lvl3pPr marL="857250" indent="-171450" eaLnBrk="0" hangingPunct="0">
              <a:defRPr sz="1800">
                <a:solidFill>
                  <a:schemeClr val="tx1"/>
                </a:solidFill>
                <a:latin typeface="Arial" panose="020B0604020202020204" pitchFamily="34" charset="0"/>
                <a:ea typeface="MS PGothic" panose="020B0600070205080204" pitchFamily="34" charset="-128"/>
              </a:defRPr>
            </a:lvl3pPr>
            <a:lvl4pPr marL="1200150" indent="-171450" eaLnBrk="0" hangingPunct="0">
              <a:defRPr sz="1800">
                <a:solidFill>
                  <a:schemeClr val="tx1"/>
                </a:solidFill>
                <a:latin typeface="Arial" panose="020B0604020202020204" pitchFamily="34" charset="0"/>
                <a:ea typeface="MS PGothic" panose="020B0600070205080204" pitchFamily="34" charset="-128"/>
              </a:defRPr>
            </a:lvl4pPr>
            <a:lvl5pPr marL="1543050" indent="-171450" eaLnBrk="0" hangingPunct="0">
              <a:defRPr sz="1800">
                <a:solidFill>
                  <a:schemeClr val="tx1"/>
                </a:solidFill>
                <a:latin typeface="Arial" panose="020B0604020202020204" pitchFamily="34" charset="0"/>
                <a:ea typeface="MS PGothic" panose="020B0600070205080204" pitchFamily="34" charset="-128"/>
              </a:defRPr>
            </a:lvl5pPr>
            <a:lvl6pPr marL="1885950" indent="-171450" defTabSz="342900" eaLnBrk="0" fontAlgn="base" hangingPunct="0">
              <a:spcBef>
                <a:spcPct val="0"/>
              </a:spcBef>
              <a:spcAft>
                <a:spcPct val="0"/>
              </a:spcAft>
              <a:defRPr sz="1800">
                <a:solidFill>
                  <a:schemeClr val="tx1"/>
                </a:solidFill>
                <a:latin typeface="Arial" panose="020B0604020202020204" pitchFamily="34" charset="0"/>
                <a:ea typeface="MS PGothic" panose="020B0600070205080204" pitchFamily="34" charset="-128"/>
              </a:defRPr>
            </a:lvl6pPr>
            <a:lvl7pPr marL="2228850" indent="-171450" defTabSz="342900" eaLnBrk="0" fontAlgn="base" hangingPunct="0">
              <a:spcBef>
                <a:spcPct val="0"/>
              </a:spcBef>
              <a:spcAft>
                <a:spcPct val="0"/>
              </a:spcAft>
              <a:defRPr sz="1800">
                <a:solidFill>
                  <a:schemeClr val="tx1"/>
                </a:solidFill>
                <a:latin typeface="Arial" panose="020B0604020202020204" pitchFamily="34" charset="0"/>
                <a:ea typeface="MS PGothic" panose="020B0600070205080204" pitchFamily="34" charset="-128"/>
              </a:defRPr>
            </a:lvl7pPr>
            <a:lvl8pPr marL="2571750" indent="-171450" defTabSz="342900" eaLnBrk="0" fontAlgn="base" hangingPunct="0">
              <a:spcBef>
                <a:spcPct val="0"/>
              </a:spcBef>
              <a:spcAft>
                <a:spcPct val="0"/>
              </a:spcAft>
              <a:defRPr sz="1800">
                <a:solidFill>
                  <a:schemeClr val="tx1"/>
                </a:solidFill>
                <a:latin typeface="Arial" panose="020B0604020202020204" pitchFamily="34" charset="0"/>
                <a:ea typeface="MS PGothic" panose="020B0600070205080204" pitchFamily="34" charset="-128"/>
              </a:defRPr>
            </a:lvl8pPr>
            <a:lvl9pPr marL="2914650" indent="-171450" defTabSz="342900" eaLnBrk="0" fontAlgn="base" hangingPunct="0">
              <a:spcBef>
                <a:spcPct val="0"/>
              </a:spcBef>
              <a:spcAft>
                <a:spcPct val="0"/>
              </a:spcAft>
              <a:defRPr sz="1800">
                <a:solidFill>
                  <a:schemeClr val="tx1"/>
                </a:solidFill>
                <a:latin typeface="Arial" panose="020B0604020202020204" pitchFamily="34" charset="0"/>
                <a:ea typeface="MS PGothic" panose="020B0600070205080204" pitchFamily="34" charset="-128"/>
              </a:defRPr>
            </a:lvl9pPr>
          </a:lstStyle>
          <a:p>
            <a:pPr eaLnBrk="1" hangingPunct="1"/>
            <a:fld id="{D053B506-0632-46C6-B950-C6E16FA760D6}" type="slidenum">
              <a:rPr lang="en-ZA" sz="600">
                <a:solidFill>
                  <a:srgbClr val="898989"/>
                </a:solidFill>
              </a:rPr>
              <a:pPr eaLnBrk="1" hangingPunct="1"/>
              <a:t>3</a:t>
            </a:fld>
            <a:endParaRPr lang="en-ZA" sz="600" dirty="0">
              <a:solidFill>
                <a:srgbClr val="898989"/>
              </a:solidFill>
            </a:endParaRPr>
          </a:p>
        </p:txBody>
      </p:sp>
      <p:sp>
        <p:nvSpPr>
          <p:cNvPr id="6" name="Rectangle 5"/>
          <p:cNvSpPr/>
          <p:nvPr/>
        </p:nvSpPr>
        <p:spPr>
          <a:xfrm>
            <a:off x="427777" y="2402886"/>
            <a:ext cx="8175279" cy="553998"/>
          </a:xfrm>
          <a:prstGeom prst="rect">
            <a:avLst/>
          </a:prstGeom>
        </p:spPr>
        <p:txBody>
          <a:bodyPr wrap="square">
            <a:spAutoFit/>
          </a:bodyPr>
          <a:lstStyle/>
          <a:p>
            <a:pPr algn="just" defTabSz="342900">
              <a:defRPr/>
            </a:pPr>
            <a:r>
              <a:rPr lang="en-ZA" altLang="en-US" sz="1500" dirty="0">
                <a:solidFill>
                  <a:prstClr val="black"/>
                </a:solidFill>
                <a:ea typeface="MS PGothic" panose="020B0600070205080204" pitchFamily="34" charset="-128"/>
              </a:rPr>
              <a:t>To report to the </a:t>
            </a:r>
            <a:r>
              <a:rPr lang="en-ZA" altLang="en-US" sz="1500" dirty="0" smtClean="0">
                <a:solidFill>
                  <a:prstClr val="black"/>
                </a:solidFill>
                <a:ea typeface="MS PGothic" panose="020B0600070205080204" pitchFamily="34" charset="-128"/>
              </a:rPr>
              <a:t>Portfolio Committee on Human </a:t>
            </a:r>
            <a:r>
              <a:rPr lang="en-ZA" altLang="en-US" sz="1500" dirty="0">
                <a:solidFill>
                  <a:prstClr val="black"/>
                </a:solidFill>
                <a:ea typeface="MS PGothic" panose="020B0600070205080204" pitchFamily="34" charset="-128"/>
              </a:rPr>
              <a:t>Settlements </a:t>
            </a:r>
            <a:r>
              <a:rPr lang="en-ZA" altLang="en-US" sz="1500" dirty="0" smtClean="0">
                <a:solidFill>
                  <a:prstClr val="black"/>
                </a:solidFill>
                <a:ea typeface="MS PGothic" panose="020B0600070205080204" pitchFamily="34" charset="-128"/>
              </a:rPr>
              <a:t>the </a:t>
            </a:r>
            <a:r>
              <a:rPr lang="en-ZA" altLang="en-US" sz="1500" dirty="0">
                <a:solidFill>
                  <a:prstClr val="black"/>
                </a:solidFill>
                <a:ea typeface="MS PGothic" panose="020B0600070205080204" pitchFamily="34" charset="-128"/>
              </a:rPr>
              <a:t>Departmental performance for the </a:t>
            </a:r>
            <a:r>
              <a:rPr lang="en-ZA" altLang="en-US" sz="1500" dirty="0" smtClean="0">
                <a:solidFill>
                  <a:prstClr val="black"/>
                </a:solidFill>
                <a:ea typeface="MS PGothic" panose="020B0600070205080204" pitchFamily="34" charset="-128"/>
              </a:rPr>
              <a:t>year </a:t>
            </a:r>
            <a:r>
              <a:rPr lang="en-ZA" altLang="en-US" sz="1500" dirty="0">
                <a:solidFill>
                  <a:prstClr val="black"/>
                </a:solidFill>
                <a:ea typeface="MS PGothic" panose="020B0600070205080204" pitchFamily="34" charset="-128"/>
              </a:rPr>
              <a:t>ended 31 March 2021.</a:t>
            </a:r>
            <a:endParaRPr lang="en-US" sz="1500" dirty="0">
              <a:solidFill>
                <a:prstClr val="black"/>
              </a:solidFill>
              <a:latin typeface="Arial Narrow" pitchFamily="34" charset="0"/>
            </a:endParaRPr>
          </a:p>
        </p:txBody>
      </p:sp>
    </p:spTree>
    <p:extLst>
      <p:ext uri="{BB962C8B-B14F-4D97-AF65-F5344CB8AC3E}">
        <p14:creationId xmlns:p14="http://schemas.microsoft.com/office/powerpoint/2010/main" val="4275524958"/>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1"/>
            <a:ext cx="9144000" cy="908720"/>
          </a:xfrm>
          <a:solidFill>
            <a:srgbClr val="00592B"/>
          </a:solidFill>
        </p:spPr>
        <p:txBody>
          <a:bodyPr/>
          <a:lstStyle/>
          <a:p>
            <a:r>
              <a:rPr lang="en-ZA" sz="2400" b="1" dirty="0">
                <a:solidFill>
                  <a:schemeClr val="bg1"/>
                </a:solidFill>
                <a:latin typeface="Arial" panose="020B0604020202020204" pitchFamily="34" charset="0"/>
                <a:ea typeface="ＭＳ Ｐゴシック" pitchFamily="34" charset="-128"/>
                <a:cs typeface="Arial" panose="020B0604020202020204" pitchFamily="34" charset="0"/>
              </a:rPr>
              <a:t>AFFORDABLE HOUSING PROGRAMME </a:t>
            </a:r>
            <a:endParaRPr lang="en-US" sz="2400" dirty="0">
              <a:solidFill>
                <a:schemeClr val="bg1"/>
              </a:solidFill>
              <a:latin typeface="Arial" pitchFamily="34" charset="0"/>
              <a:ea typeface="ＭＳ Ｐゴシック" pitchFamily="34" charset="-128"/>
              <a:cs typeface="Arial" pitchFamily="34" charset="0"/>
            </a:endParaRPr>
          </a:p>
        </p:txBody>
      </p:sp>
      <p:sp>
        <p:nvSpPr>
          <p:cNvPr id="5123" name="Content Placeholder 2"/>
          <p:cNvSpPr>
            <a:spLocks noGrp="1"/>
          </p:cNvSpPr>
          <p:nvPr>
            <p:ph idx="1"/>
          </p:nvPr>
        </p:nvSpPr>
        <p:spPr>
          <a:xfrm>
            <a:off x="467544" y="985918"/>
            <a:ext cx="7828983" cy="1269141"/>
          </a:xfrm>
        </p:spPr>
        <p:txBody>
          <a:bodyPr/>
          <a:lstStyle/>
          <a:p>
            <a:pPr marL="0" indent="0" algn="just">
              <a:spcAft>
                <a:spcPts val="450"/>
              </a:spcAft>
              <a:buNone/>
            </a:pPr>
            <a:r>
              <a:rPr lang="en-GB" sz="1400" b="1" dirty="0">
                <a:latin typeface="Arial" panose="020B0604020202020204" pitchFamily="34" charset="0"/>
                <a:ea typeface="Calibri" panose="020F0502020204030204" pitchFamily="34" charset="0"/>
                <a:cs typeface="Arial" panose="020B0604020202020204" pitchFamily="34" charset="0"/>
              </a:rPr>
              <a:t>Target: </a:t>
            </a:r>
            <a:r>
              <a:rPr lang="en-US" sz="1400" dirty="0">
                <a:latin typeface="Arial" panose="020B0604020202020204" pitchFamily="34" charset="0"/>
                <a:ea typeface="Calibri" panose="020F0502020204030204" pitchFamily="34" charset="0"/>
                <a:cs typeface="Arial" panose="020B0604020202020204" pitchFamily="34" charset="0"/>
              </a:rPr>
              <a:t>100% of FLISP subsidies disbursed monitored </a:t>
            </a:r>
          </a:p>
          <a:p>
            <a:pPr marL="0" indent="0" algn="just">
              <a:spcAft>
                <a:spcPts val="450"/>
              </a:spcAft>
              <a:buNone/>
            </a:pPr>
            <a:r>
              <a:rPr lang="en-GB" sz="1400" b="1" dirty="0">
                <a:latin typeface="Arial" panose="020B0604020202020204" pitchFamily="34" charset="0"/>
                <a:ea typeface="Calibri" panose="020F0502020204030204" pitchFamily="34" charset="0"/>
                <a:cs typeface="Arial" panose="020B0604020202020204" pitchFamily="34" charset="0"/>
              </a:rPr>
              <a:t>Performance:</a:t>
            </a:r>
            <a:r>
              <a:rPr lang="en-GB" sz="1400" dirty="0">
                <a:latin typeface="Arial" panose="020B0604020202020204" pitchFamily="34" charset="0"/>
                <a:ea typeface="Calibri" panose="020F0502020204030204" pitchFamily="34" charset="0"/>
                <a:cs typeface="Arial" panose="020B0604020202020204" pitchFamily="34" charset="0"/>
              </a:rPr>
              <a:t> </a:t>
            </a:r>
            <a:r>
              <a:rPr lang="en-US" sz="1400" dirty="0">
                <a:latin typeface="Arial" panose="020B0604020202020204" pitchFamily="34" charset="0"/>
                <a:ea typeface="Calibri" panose="020F0502020204030204" pitchFamily="34" charset="0"/>
                <a:cs typeface="Arial" panose="020B0604020202020204" pitchFamily="34" charset="0"/>
              </a:rPr>
              <a:t>100% of FLISP subsidies disbursed monitored</a:t>
            </a:r>
          </a:p>
          <a:p>
            <a:pPr algn="just">
              <a:spcAft>
                <a:spcPts val="450"/>
              </a:spcAft>
              <a:buFont typeface="Wingdings" panose="05000000000000000000" pitchFamily="2" charset="2"/>
              <a:buChar char="§"/>
            </a:pPr>
            <a:r>
              <a:rPr lang="en-US" sz="1400" dirty="0">
                <a:latin typeface="Arial" panose="020B0604020202020204" pitchFamily="34" charset="0"/>
                <a:ea typeface="Calibri" panose="020F0502020204030204" pitchFamily="34" charset="0"/>
                <a:cs typeface="Arial" panose="020B0604020202020204" pitchFamily="34" charset="0"/>
              </a:rPr>
              <a:t>The table below highlights performance of FLISP per Province regarding the number of household that received financial assistance and purchased units through FLISP</a:t>
            </a:r>
          </a:p>
          <a:p>
            <a:pPr marL="0" indent="0" algn="just">
              <a:lnSpc>
                <a:spcPct val="150000"/>
              </a:lnSpc>
              <a:spcAft>
                <a:spcPts val="450"/>
              </a:spcAft>
              <a:buNone/>
            </a:pPr>
            <a:endParaRPr lang="en-US" sz="12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0" indent="0" algn="just">
              <a:lnSpc>
                <a:spcPct val="150000"/>
              </a:lnSpc>
              <a:spcAft>
                <a:spcPts val="450"/>
              </a:spcAft>
              <a:buNone/>
            </a:pPr>
            <a:endParaRPr lang="en-ZA" sz="1200"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5126"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Arial" pitchFamily="34" charset="0"/>
                <a:ea typeface="ＭＳ Ｐゴシック" pitchFamily="34" charset="-128"/>
              </a:defRPr>
            </a:lvl1pPr>
            <a:lvl2pPr marL="557213" indent="-214313" eaLnBrk="0" hangingPunct="0">
              <a:defRPr sz="1800">
                <a:solidFill>
                  <a:schemeClr val="tx1"/>
                </a:solidFill>
                <a:latin typeface="Arial" pitchFamily="34" charset="0"/>
                <a:ea typeface="ＭＳ Ｐゴシック" pitchFamily="34" charset="-128"/>
              </a:defRPr>
            </a:lvl2pPr>
            <a:lvl3pPr marL="857250" indent="-171450" eaLnBrk="0" hangingPunct="0">
              <a:defRPr sz="1800">
                <a:solidFill>
                  <a:schemeClr val="tx1"/>
                </a:solidFill>
                <a:latin typeface="Arial" pitchFamily="34" charset="0"/>
                <a:ea typeface="ＭＳ Ｐゴシック" pitchFamily="34" charset="-128"/>
              </a:defRPr>
            </a:lvl3pPr>
            <a:lvl4pPr marL="1200150" indent="-171450" eaLnBrk="0" hangingPunct="0">
              <a:defRPr sz="1800">
                <a:solidFill>
                  <a:schemeClr val="tx1"/>
                </a:solidFill>
                <a:latin typeface="Arial" pitchFamily="34" charset="0"/>
                <a:ea typeface="ＭＳ Ｐゴシック" pitchFamily="34" charset="-128"/>
              </a:defRPr>
            </a:lvl4pPr>
            <a:lvl5pPr marL="1543050" indent="-171450" eaLnBrk="0" hangingPunct="0">
              <a:defRPr sz="1800">
                <a:solidFill>
                  <a:schemeClr val="tx1"/>
                </a:solidFill>
                <a:latin typeface="Arial" pitchFamily="34" charset="0"/>
                <a:ea typeface="ＭＳ Ｐゴシック" pitchFamily="34" charset="-128"/>
              </a:defRPr>
            </a:lvl5pPr>
            <a:lvl6pPr marL="18859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6pPr>
            <a:lvl7pPr marL="22288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7pPr>
            <a:lvl8pPr marL="25717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8pPr>
            <a:lvl9pPr marL="29146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9pPr>
          </a:lstStyle>
          <a:p>
            <a:pPr eaLnBrk="1" hangingPunct="1">
              <a:defRPr/>
            </a:pPr>
            <a:fld id="{0639B894-C960-433A-BF24-1DDCA8BAAFC9}" type="slidenum">
              <a:rPr lang="en-ZA" sz="600">
                <a:solidFill>
                  <a:srgbClr val="898989"/>
                </a:solidFill>
              </a:rPr>
              <a:pPr eaLnBrk="1" hangingPunct="1">
                <a:defRPr/>
              </a:pPr>
              <a:t>30</a:t>
            </a:fld>
            <a:endParaRPr lang="en-ZA" sz="600" dirty="0">
              <a:solidFill>
                <a:srgbClr val="898989"/>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793966735"/>
              </p:ext>
            </p:extLst>
          </p:nvPr>
        </p:nvGraphicFramePr>
        <p:xfrm>
          <a:off x="251521" y="2420888"/>
          <a:ext cx="8712966" cy="3240359"/>
        </p:xfrm>
        <a:graphic>
          <a:graphicData uri="http://schemas.openxmlformats.org/drawingml/2006/table">
            <a:tbl>
              <a:tblPr firstRow="1" firstCol="1" bandRow="1"/>
              <a:tblGrid>
                <a:gridCol w="1451517">
                  <a:extLst>
                    <a:ext uri="{9D8B030D-6E8A-4147-A177-3AD203B41FA5}">
                      <a16:colId xmlns:a16="http://schemas.microsoft.com/office/drawing/2014/main" val="20000"/>
                    </a:ext>
                  </a:extLst>
                </a:gridCol>
                <a:gridCol w="1451517">
                  <a:extLst>
                    <a:ext uri="{9D8B030D-6E8A-4147-A177-3AD203B41FA5}">
                      <a16:colId xmlns:a16="http://schemas.microsoft.com/office/drawing/2014/main" val="20001"/>
                    </a:ext>
                  </a:extLst>
                </a:gridCol>
                <a:gridCol w="1452483">
                  <a:extLst>
                    <a:ext uri="{9D8B030D-6E8A-4147-A177-3AD203B41FA5}">
                      <a16:colId xmlns:a16="http://schemas.microsoft.com/office/drawing/2014/main" val="20002"/>
                    </a:ext>
                  </a:extLst>
                </a:gridCol>
                <a:gridCol w="1452483">
                  <a:extLst>
                    <a:ext uri="{9D8B030D-6E8A-4147-A177-3AD203B41FA5}">
                      <a16:colId xmlns:a16="http://schemas.microsoft.com/office/drawing/2014/main" val="20003"/>
                    </a:ext>
                  </a:extLst>
                </a:gridCol>
                <a:gridCol w="1452483">
                  <a:extLst>
                    <a:ext uri="{9D8B030D-6E8A-4147-A177-3AD203B41FA5}">
                      <a16:colId xmlns:a16="http://schemas.microsoft.com/office/drawing/2014/main" val="20004"/>
                    </a:ext>
                  </a:extLst>
                </a:gridCol>
                <a:gridCol w="1452483">
                  <a:extLst>
                    <a:ext uri="{9D8B030D-6E8A-4147-A177-3AD203B41FA5}">
                      <a16:colId xmlns:a16="http://schemas.microsoft.com/office/drawing/2014/main" val="20005"/>
                    </a:ext>
                  </a:extLst>
                </a:gridCol>
              </a:tblGrid>
              <a:tr h="540059">
                <a:tc>
                  <a:txBody>
                    <a:bodyPr/>
                    <a:lstStyle/>
                    <a:p>
                      <a:pPr>
                        <a:lnSpc>
                          <a:spcPct val="107000"/>
                        </a:lnSpc>
                        <a:spcAft>
                          <a:spcPts val="0"/>
                        </a:spcAft>
                      </a:pPr>
                      <a:r>
                        <a:rPr lang="en-ZA" sz="1400" b="1" dirty="0">
                          <a:effectLst/>
                          <a:latin typeface="Calibri" panose="020F0502020204030204" pitchFamily="34" charset="0"/>
                          <a:ea typeface="Calibri" panose="020F0502020204030204" pitchFamily="34" charset="0"/>
                          <a:cs typeface="Times New Roman" panose="02020603050405020304" pitchFamily="18" charset="0"/>
                        </a:rPr>
                        <a:t>Provinces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nSpc>
                          <a:spcPct val="107000"/>
                        </a:lnSpc>
                        <a:spcAft>
                          <a:spcPts val="0"/>
                        </a:spcAft>
                      </a:pPr>
                      <a:r>
                        <a:rPr lang="en-ZA" sz="1400" b="1" dirty="0">
                          <a:effectLst/>
                          <a:latin typeface="Calibri" panose="020F0502020204030204" pitchFamily="34" charset="0"/>
                          <a:ea typeface="Calibri" panose="020F0502020204030204" pitchFamily="34" charset="0"/>
                          <a:cs typeface="Times New Roman" panose="02020603050405020304" pitchFamily="18" charset="0"/>
                        </a:rPr>
                        <a:t>Quarter 4</a:t>
                      </a:r>
                    </a:p>
                    <a:p>
                      <a:pPr>
                        <a:lnSpc>
                          <a:spcPct val="107000"/>
                        </a:lnSpc>
                        <a:spcAft>
                          <a:spcPts val="0"/>
                        </a:spcAft>
                      </a:pPr>
                      <a:r>
                        <a:rPr lang="en-ZA" sz="1400" b="1" dirty="0">
                          <a:effectLst/>
                          <a:latin typeface="Calibri" panose="020F0502020204030204" pitchFamily="34" charset="0"/>
                          <a:ea typeface="Calibri" panose="020F0502020204030204" pitchFamily="34" charset="0"/>
                          <a:cs typeface="Times New Roman" panose="02020603050405020304" pitchFamily="18" charset="0"/>
                        </a:rPr>
                        <a:t>2019/20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nSpc>
                          <a:spcPct val="107000"/>
                        </a:lnSpc>
                        <a:spcAft>
                          <a:spcPts val="0"/>
                        </a:spcAft>
                      </a:pPr>
                      <a:r>
                        <a:rPr lang="en-ZA" sz="1400" b="1" dirty="0">
                          <a:effectLst/>
                          <a:latin typeface="Calibri" panose="020F0502020204030204" pitchFamily="34" charset="0"/>
                          <a:ea typeface="Calibri" panose="020F0502020204030204" pitchFamily="34" charset="0"/>
                          <a:cs typeface="Times New Roman" panose="02020603050405020304" pitchFamily="18" charset="0"/>
                        </a:rPr>
                        <a:t>Quarter 1</a:t>
                      </a:r>
                    </a:p>
                    <a:p>
                      <a:pPr>
                        <a:lnSpc>
                          <a:spcPct val="107000"/>
                        </a:lnSpc>
                        <a:spcAft>
                          <a:spcPts val="0"/>
                        </a:spcAft>
                      </a:pPr>
                      <a:r>
                        <a:rPr lang="en-ZA" sz="1400" b="1" dirty="0">
                          <a:effectLst/>
                          <a:latin typeface="Calibri" panose="020F0502020204030204" pitchFamily="34" charset="0"/>
                          <a:ea typeface="Calibri" panose="020F0502020204030204" pitchFamily="34" charset="0"/>
                          <a:cs typeface="Times New Roman" panose="02020603050405020304" pitchFamily="18" charset="0"/>
                        </a:rPr>
                        <a:t>2020/21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nSpc>
                          <a:spcPct val="107000"/>
                        </a:lnSpc>
                        <a:spcAft>
                          <a:spcPts val="0"/>
                        </a:spcAft>
                      </a:pPr>
                      <a:r>
                        <a:rPr lang="en-ZA" sz="1400" b="1" dirty="0">
                          <a:effectLst/>
                          <a:latin typeface="Calibri" panose="020F0502020204030204" pitchFamily="34" charset="0"/>
                          <a:ea typeface="Calibri" panose="020F0502020204030204" pitchFamily="34" charset="0"/>
                          <a:cs typeface="Times New Roman" panose="02020603050405020304" pitchFamily="18" charset="0"/>
                        </a:rPr>
                        <a:t>Quarter 2</a:t>
                      </a:r>
                    </a:p>
                    <a:p>
                      <a:pPr>
                        <a:lnSpc>
                          <a:spcPct val="107000"/>
                        </a:lnSpc>
                        <a:spcAft>
                          <a:spcPts val="0"/>
                        </a:spcAft>
                      </a:pPr>
                      <a:r>
                        <a:rPr lang="en-ZA" sz="1400" b="1" dirty="0">
                          <a:effectLst/>
                          <a:latin typeface="Calibri" panose="020F0502020204030204" pitchFamily="34" charset="0"/>
                          <a:ea typeface="Calibri" panose="020F0502020204030204" pitchFamily="34" charset="0"/>
                          <a:cs typeface="Times New Roman" panose="02020603050405020304" pitchFamily="18" charset="0"/>
                        </a:rPr>
                        <a:t>2020/21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nSpc>
                          <a:spcPct val="107000"/>
                        </a:lnSpc>
                        <a:spcAft>
                          <a:spcPts val="0"/>
                        </a:spcAft>
                      </a:pPr>
                      <a:r>
                        <a:rPr lang="en-ZA" sz="1400" b="1" dirty="0">
                          <a:effectLst/>
                          <a:latin typeface="Calibri" panose="020F0502020204030204" pitchFamily="34" charset="0"/>
                          <a:ea typeface="Calibri" panose="020F0502020204030204" pitchFamily="34" charset="0"/>
                          <a:cs typeface="Times New Roman" panose="02020603050405020304" pitchFamily="18" charset="0"/>
                        </a:rPr>
                        <a:t>Quarter 3</a:t>
                      </a:r>
                    </a:p>
                    <a:p>
                      <a:pPr>
                        <a:lnSpc>
                          <a:spcPct val="107000"/>
                        </a:lnSpc>
                        <a:spcAft>
                          <a:spcPts val="0"/>
                        </a:spcAft>
                      </a:pPr>
                      <a:r>
                        <a:rPr lang="en-ZA" sz="1400" b="1" dirty="0">
                          <a:effectLst/>
                          <a:latin typeface="Calibri" panose="020F0502020204030204" pitchFamily="34" charset="0"/>
                          <a:ea typeface="Calibri" panose="020F0502020204030204" pitchFamily="34" charset="0"/>
                          <a:cs typeface="Times New Roman" panose="02020603050405020304" pitchFamily="18" charset="0"/>
                        </a:rPr>
                        <a:t>2020/21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nSpc>
                          <a:spcPct val="107000"/>
                        </a:lnSpc>
                        <a:spcAft>
                          <a:spcPts val="0"/>
                        </a:spcAft>
                      </a:pPr>
                      <a:r>
                        <a:rPr lang="en-ZA" sz="1400" b="1" dirty="0">
                          <a:effectLst/>
                          <a:latin typeface="Calibri" panose="020F0502020204030204" pitchFamily="34" charset="0"/>
                          <a:ea typeface="Calibri" panose="020F0502020204030204" pitchFamily="34" charset="0"/>
                          <a:cs typeface="Times New Roman" panose="02020603050405020304" pitchFamily="18" charset="0"/>
                        </a:rPr>
                        <a:t>Total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10000"/>
                  </a:ext>
                </a:extLst>
              </a:tr>
              <a:tr h="270030">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EC</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40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24</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47</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111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0030">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FS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85</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5</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73</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163</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0030">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GP</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159</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159</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0030">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KZN</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90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85</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134</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309</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0030">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LP</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8</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4</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12</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0030">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MP</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5</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2</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14</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17</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38</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70030">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NC</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2</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10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12</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70030">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NW</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32</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97</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130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70030">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WC</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367</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43</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718</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288</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1416</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70030">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Total</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754</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50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880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666</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2350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327785901"/>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solidFill>
            <a:srgbClr val="00592B"/>
          </a:solidFill>
        </p:spPr>
        <p:txBody>
          <a:bodyPr/>
          <a:lstStyle/>
          <a:p>
            <a:r>
              <a:rPr lang="en-ZA" dirty="0" smtClean="0">
                <a:solidFill>
                  <a:schemeClr val="bg1"/>
                </a:solidFill>
              </a:rPr>
              <a:t>NHFC FLISP PERFORMANCE</a:t>
            </a:r>
            <a:endParaRPr lang="en-ZA"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02720156"/>
              </p:ext>
            </p:extLst>
          </p:nvPr>
        </p:nvGraphicFramePr>
        <p:xfrm>
          <a:off x="107504" y="1196753"/>
          <a:ext cx="8928992" cy="4608510"/>
        </p:xfrm>
        <a:graphic>
          <a:graphicData uri="http://schemas.openxmlformats.org/drawingml/2006/table">
            <a:tbl>
              <a:tblPr firstRow="1" firstCol="1" bandRow="1"/>
              <a:tblGrid>
                <a:gridCol w="3200076">
                  <a:extLst>
                    <a:ext uri="{9D8B030D-6E8A-4147-A177-3AD203B41FA5}">
                      <a16:colId xmlns:a16="http://schemas.microsoft.com/office/drawing/2014/main" val="20000"/>
                    </a:ext>
                  </a:extLst>
                </a:gridCol>
                <a:gridCol w="2929500">
                  <a:extLst>
                    <a:ext uri="{9D8B030D-6E8A-4147-A177-3AD203B41FA5}">
                      <a16:colId xmlns:a16="http://schemas.microsoft.com/office/drawing/2014/main" val="20001"/>
                    </a:ext>
                  </a:extLst>
                </a:gridCol>
                <a:gridCol w="2799416">
                  <a:extLst>
                    <a:ext uri="{9D8B030D-6E8A-4147-A177-3AD203B41FA5}">
                      <a16:colId xmlns:a16="http://schemas.microsoft.com/office/drawing/2014/main" val="20002"/>
                    </a:ext>
                  </a:extLst>
                </a:gridCol>
              </a:tblGrid>
              <a:tr h="384043">
                <a:tc>
                  <a:txBody>
                    <a:bodyPr/>
                    <a:lstStyle/>
                    <a:p>
                      <a:pPr>
                        <a:lnSpc>
                          <a:spcPct val="107000"/>
                        </a:lnSpc>
                        <a:spcAft>
                          <a:spcPts val="0"/>
                        </a:spcAft>
                        <a:tabLst>
                          <a:tab pos="685800" algn="l"/>
                        </a:tabLst>
                      </a:pPr>
                      <a:r>
                        <a:rPr lang="en-ZA"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lnSpc>
                          <a:spcPct val="107000"/>
                        </a:lnSpc>
                        <a:spcAft>
                          <a:spcPts val="0"/>
                        </a:spcAft>
                        <a:tabLst>
                          <a:tab pos="1292860" algn="r"/>
                        </a:tabLst>
                      </a:pPr>
                      <a:r>
                        <a:rPr lang="en-ZA" sz="1400" dirty="0">
                          <a:effectLst/>
                          <a:latin typeface="Arial" panose="020B0604020202020204" pitchFamily="34" charset="0"/>
                          <a:ea typeface="Calibri" panose="020F0502020204030204" pitchFamily="34" charset="0"/>
                          <a:cs typeface="Arial" panose="020B0604020202020204" pitchFamily="34" charset="0"/>
                        </a:rPr>
                        <a:t>NHFC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tabLst>
                          <a:tab pos="685800" algn="l"/>
                        </a:tabLst>
                      </a:pPr>
                      <a:r>
                        <a:rPr lang="en-ZA" sz="1400" dirty="0">
                          <a:effectLst/>
                          <a:latin typeface="Arial" panose="020B0604020202020204" pitchFamily="34" charset="0"/>
                          <a:ea typeface="Calibri" panose="020F0502020204030204" pitchFamily="34" charset="0"/>
                          <a:cs typeface="Arial" panose="020B0604020202020204" pitchFamily="34" charset="0"/>
                        </a:rPr>
                        <a:t>R/Value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384043">
                <a:tc>
                  <a:txBody>
                    <a:bodyPr/>
                    <a:lstStyle/>
                    <a:p>
                      <a:pPr>
                        <a:lnSpc>
                          <a:spcPct val="107000"/>
                        </a:lnSpc>
                        <a:spcAft>
                          <a:spcPts val="0"/>
                        </a:spcAft>
                        <a:tabLst>
                          <a:tab pos="685800" algn="l"/>
                        </a:tabLst>
                      </a:pPr>
                      <a:r>
                        <a:rPr lang="en-ZA" sz="1400" dirty="0">
                          <a:effectLst/>
                          <a:latin typeface="Arial" panose="020B0604020202020204" pitchFamily="34" charset="0"/>
                          <a:ea typeface="Calibri" panose="020F0502020204030204" pitchFamily="34" charset="0"/>
                          <a:cs typeface="Arial" panose="020B0604020202020204" pitchFamily="34" charset="0"/>
                        </a:rPr>
                        <a:t>Applications received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685800" algn="l"/>
                        </a:tabLst>
                      </a:pPr>
                      <a:r>
                        <a:rPr lang="en-ZA" sz="1400" dirty="0">
                          <a:effectLst/>
                          <a:latin typeface="Arial" panose="020B0604020202020204" pitchFamily="34" charset="0"/>
                          <a:ea typeface="Calibri" panose="020F0502020204030204" pitchFamily="34" charset="0"/>
                          <a:cs typeface="Arial" panose="020B0604020202020204" pitchFamily="34" charset="0"/>
                        </a:rPr>
                        <a:t>2 815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685800" algn="l"/>
                        </a:tabLst>
                      </a:pPr>
                      <a:r>
                        <a:rPr lang="en-ZA" sz="1400" dirty="0">
                          <a:effectLst/>
                          <a:latin typeface="Arial" panose="020B0604020202020204" pitchFamily="34" charset="0"/>
                          <a:ea typeface="Calibri" panose="020F0502020204030204" pitchFamily="34" charset="0"/>
                          <a:cs typeface="Arial" panose="020B0604020202020204" pitchFamily="34" charset="0"/>
                        </a:rPr>
                        <a:t>R132 500 155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68084">
                <a:tc>
                  <a:txBody>
                    <a:bodyPr/>
                    <a:lstStyle/>
                    <a:p>
                      <a:pPr>
                        <a:lnSpc>
                          <a:spcPct val="107000"/>
                        </a:lnSpc>
                        <a:spcAft>
                          <a:spcPts val="0"/>
                        </a:spcAft>
                        <a:tabLst>
                          <a:tab pos="685800" algn="l"/>
                        </a:tabLst>
                      </a:pPr>
                      <a:r>
                        <a:rPr lang="en-ZA" sz="1400" dirty="0">
                          <a:effectLst/>
                          <a:latin typeface="Arial" panose="020B0604020202020204" pitchFamily="34" charset="0"/>
                          <a:ea typeface="Calibri" panose="020F0502020204030204" pitchFamily="34" charset="0"/>
                          <a:cs typeface="Arial" panose="020B0604020202020204" pitchFamily="34" charset="0"/>
                        </a:rPr>
                        <a:t>Applications approved (letter of grant issued)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685800" algn="l"/>
                        </a:tabLst>
                      </a:pPr>
                      <a:r>
                        <a:rPr lang="en-ZA" sz="1400" dirty="0">
                          <a:effectLst/>
                          <a:latin typeface="Arial" panose="020B0604020202020204" pitchFamily="34" charset="0"/>
                          <a:ea typeface="Calibri" panose="020F0502020204030204" pitchFamily="34" charset="0"/>
                          <a:cs typeface="Arial" panose="020B0604020202020204" pitchFamily="34" charset="0"/>
                        </a:rPr>
                        <a:t>2 120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685800" algn="l"/>
                        </a:tabLst>
                      </a:pPr>
                      <a:r>
                        <a:rPr lang="en-ZA" sz="1400" dirty="0">
                          <a:effectLst/>
                          <a:latin typeface="Arial" panose="020B0604020202020204" pitchFamily="34" charset="0"/>
                          <a:ea typeface="Calibri" panose="020F0502020204030204" pitchFamily="34" charset="0"/>
                          <a:cs typeface="Arial" panose="020B0604020202020204" pitchFamily="34" charset="0"/>
                        </a:rPr>
                        <a:t>R111 095 311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4043">
                <a:tc>
                  <a:txBody>
                    <a:bodyPr/>
                    <a:lstStyle/>
                    <a:p>
                      <a:pPr algn="ctr">
                        <a:lnSpc>
                          <a:spcPct val="107000"/>
                        </a:lnSpc>
                        <a:spcAft>
                          <a:spcPts val="0"/>
                        </a:spcAft>
                        <a:tabLst>
                          <a:tab pos="685800" algn="l"/>
                        </a:tabLst>
                      </a:pPr>
                      <a:r>
                        <a:rPr lang="en-ZA"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685800" algn="l"/>
                        </a:tabLst>
                      </a:pPr>
                      <a:r>
                        <a:rPr lang="en-ZA"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685800" algn="l"/>
                        </a:tabLst>
                      </a:pPr>
                      <a:r>
                        <a:rPr lang="en-ZA"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68084">
                <a:tc>
                  <a:txBody>
                    <a:bodyPr/>
                    <a:lstStyle/>
                    <a:p>
                      <a:pPr>
                        <a:lnSpc>
                          <a:spcPct val="107000"/>
                        </a:lnSpc>
                        <a:spcAft>
                          <a:spcPts val="0"/>
                        </a:spcAft>
                        <a:tabLst>
                          <a:tab pos="685800" algn="l"/>
                        </a:tabLst>
                      </a:pPr>
                      <a:r>
                        <a:rPr lang="en-ZA" sz="1400" dirty="0">
                          <a:effectLst/>
                          <a:latin typeface="Arial" panose="020B0604020202020204" pitchFamily="34" charset="0"/>
                          <a:ea typeface="Calibri" panose="020F0502020204030204" pitchFamily="34" charset="0"/>
                          <a:cs typeface="Arial" panose="020B0604020202020204" pitchFamily="34" charset="0"/>
                        </a:rPr>
                        <a:t>Leveraged (Home loan approved by banks)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685800" algn="l"/>
                        </a:tabLst>
                      </a:pPr>
                      <a:r>
                        <a:rPr lang="en-ZA" sz="1400" dirty="0">
                          <a:effectLst/>
                          <a:latin typeface="Arial" panose="020B0604020202020204" pitchFamily="34" charset="0"/>
                          <a:ea typeface="Calibri" panose="020F0502020204030204" pitchFamily="34" charset="0"/>
                          <a:cs typeface="Arial" panose="020B0604020202020204" pitchFamily="34" charset="0"/>
                        </a:rPr>
                        <a:t>2 120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685800" algn="l"/>
                        </a:tabLst>
                      </a:pPr>
                      <a:r>
                        <a:rPr lang="en-ZA" sz="1400" dirty="0">
                          <a:effectLst/>
                          <a:latin typeface="Arial" panose="020B0604020202020204" pitchFamily="34" charset="0"/>
                          <a:ea typeface="Calibri" panose="020F0502020204030204" pitchFamily="34" charset="0"/>
                          <a:cs typeface="Arial" panose="020B0604020202020204" pitchFamily="34" charset="0"/>
                        </a:rPr>
                        <a:t>R1 030 734 559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84043">
                <a:tc>
                  <a:txBody>
                    <a:bodyPr/>
                    <a:lstStyle/>
                    <a:p>
                      <a:pPr>
                        <a:lnSpc>
                          <a:spcPct val="107000"/>
                        </a:lnSpc>
                        <a:spcAft>
                          <a:spcPts val="0"/>
                        </a:spcAft>
                        <a:tabLst>
                          <a:tab pos="685800" algn="l"/>
                        </a:tabLst>
                      </a:pPr>
                      <a:r>
                        <a:rPr lang="en-ZA" sz="1400" dirty="0">
                          <a:effectLst/>
                          <a:latin typeface="Arial" panose="020B0604020202020204" pitchFamily="34" charset="0"/>
                          <a:ea typeface="Calibri" panose="020F0502020204030204" pitchFamily="34" charset="0"/>
                          <a:cs typeface="Arial" panose="020B0604020202020204" pitchFamily="34" charset="0"/>
                        </a:rPr>
                        <a:t>Disbursements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685800" algn="l"/>
                        </a:tabLst>
                      </a:pPr>
                      <a:r>
                        <a:rPr lang="en-ZA" sz="1400" dirty="0">
                          <a:effectLst/>
                          <a:latin typeface="Arial" panose="020B0604020202020204" pitchFamily="34" charset="0"/>
                          <a:ea typeface="Calibri" panose="020F0502020204030204" pitchFamily="34" charset="0"/>
                          <a:cs typeface="Arial" panose="020B0604020202020204" pitchFamily="34" charset="0"/>
                        </a:rPr>
                        <a:t>1 136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685800" algn="l"/>
                        </a:tabLst>
                      </a:pPr>
                      <a:r>
                        <a:rPr lang="en-ZA" sz="1400" dirty="0">
                          <a:effectLst/>
                          <a:latin typeface="Arial" panose="020B0604020202020204" pitchFamily="34" charset="0"/>
                          <a:ea typeface="Calibri" panose="020F0502020204030204" pitchFamily="34" charset="0"/>
                          <a:cs typeface="Arial" panose="020B0604020202020204" pitchFamily="34" charset="0"/>
                        </a:rPr>
                        <a:t>R60 830 027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84043">
                <a:tc>
                  <a:txBody>
                    <a:bodyPr/>
                    <a:lstStyle/>
                    <a:p>
                      <a:pPr>
                        <a:lnSpc>
                          <a:spcPct val="107000"/>
                        </a:lnSpc>
                        <a:spcAft>
                          <a:spcPts val="0"/>
                        </a:spcAft>
                        <a:tabLst>
                          <a:tab pos="685800" algn="l"/>
                        </a:tabLst>
                      </a:pPr>
                      <a:r>
                        <a:rPr lang="en-ZA" sz="1400" dirty="0">
                          <a:effectLst/>
                          <a:latin typeface="Arial" panose="020B0604020202020204" pitchFamily="34" charset="0"/>
                          <a:ea typeface="Calibri" panose="020F0502020204030204" pitchFamily="34" charset="0"/>
                          <a:cs typeface="Arial" panose="020B0604020202020204" pitchFamily="34" charset="0"/>
                        </a:rPr>
                        <a:t>Pending disbursements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685800" algn="l"/>
                        </a:tabLst>
                      </a:pPr>
                      <a:r>
                        <a:rPr lang="en-ZA" sz="1400" dirty="0">
                          <a:effectLst/>
                          <a:latin typeface="Arial" panose="020B0604020202020204" pitchFamily="34" charset="0"/>
                          <a:ea typeface="Calibri" panose="020F0502020204030204" pitchFamily="34" charset="0"/>
                          <a:cs typeface="Arial" panose="020B0604020202020204" pitchFamily="34" charset="0"/>
                        </a:rPr>
                        <a:t>984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685800" algn="l"/>
                        </a:tabLst>
                      </a:pPr>
                      <a:r>
                        <a:rPr lang="en-ZA" sz="1400" dirty="0">
                          <a:effectLst/>
                          <a:latin typeface="Arial" panose="020B0604020202020204" pitchFamily="34" charset="0"/>
                          <a:ea typeface="Calibri" panose="020F0502020204030204" pitchFamily="34" charset="0"/>
                          <a:cs typeface="Arial" panose="020B0604020202020204" pitchFamily="34" charset="0"/>
                        </a:rPr>
                        <a:t>R50 265 284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84043">
                <a:tc>
                  <a:txBody>
                    <a:bodyPr/>
                    <a:lstStyle/>
                    <a:p>
                      <a:pPr>
                        <a:lnSpc>
                          <a:spcPct val="107000"/>
                        </a:lnSpc>
                        <a:spcAft>
                          <a:spcPts val="0"/>
                        </a:spcAft>
                        <a:tabLst>
                          <a:tab pos="685800" algn="l"/>
                        </a:tabLst>
                      </a:pPr>
                      <a:r>
                        <a:rPr lang="en-ZA" sz="1400" dirty="0">
                          <a:effectLst/>
                          <a:latin typeface="Arial" panose="020B0604020202020204" pitchFamily="34" charset="0"/>
                          <a:ea typeface="Calibri" panose="020F0502020204030204" pitchFamily="34" charset="0"/>
                          <a:cs typeface="Arial" panose="020B0604020202020204" pitchFamily="34" charset="0"/>
                        </a:rPr>
                        <a:t>Applications Declined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685800" algn="l"/>
                        </a:tabLst>
                      </a:pPr>
                      <a:r>
                        <a:rPr lang="en-ZA" sz="1400" dirty="0">
                          <a:effectLst/>
                          <a:latin typeface="Arial" panose="020B0604020202020204" pitchFamily="34" charset="0"/>
                          <a:ea typeface="Calibri" panose="020F0502020204030204" pitchFamily="34" charset="0"/>
                          <a:cs typeface="Arial" panose="020B0604020202020204" pitchFamily="34" charset="0"/>
                        </a:rPr>
                        <a:t>341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685800" algn="l"/>
                        </a:tabLst>
                      </a:pPr>
                      <a:r>
                        <a:rPr lang="en-ZA"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768084">
                <a:tc>
                  <a:txBody>
                    <a:bodyPr/>
                    <a:lstStyle/>
                    <a:p>
                      <a:pPr>
                        <a:lnSpc>
                          <a:spcPct val="107000"/>
                        </a:lnSpc>
                        <a:spcAft>
                          <a:spcPts val="0"/>
                        </a:spcAft>
                        <a:tabLst>
                          <a:tab pos="685800" algn="l"/>
                        </a:tabLst>
                      </a:pPr>
                      <a:r>
                        <a:rPr lang="en-ZA" sz="1400" dirty="0">
                          <a:effectLst/>
                          <a:latin typeface="Arial" panose="020B0604020202020204" pitchFamily="34" charset="0"/>
                          <a:ea typeface="Calibri" panose="020F0502020204030204" pitchFamily="34" charset="0"/>
                          <a:cs typeface="Arial" panose="020B0604020202020204" pitchFamily="34" charset="0"/>
                        </a:rPr>
                        <a:t>Pending/Withdrawn applications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685800" algn="l"/>
                        </a:tabLst>
                      </a:pPr>
                      <a:r>
                        <a:rPr lang="en-ZA" sz="1400" dirty="0">
                          <a:effectLst/>
                          <a:latin typeface="Arial" panose="020B0604020202020204" pitchFamily="34" charset="0"/>
                          <a:ea typeface="Calibri" panose="020F0502020204030204" pitchFamily="34" charset="0"/>
                          <a:cs typeface="Arial" panose="020B0604020202020204" pitchFamily="34" charset="0"/>
                        </a:rPr>
                        <a:t>354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685800" algn="l"/>
                        </a:tabLst>
                      </a:pPr>
                      <a:r>
                        <a:rPr lang="en-ZA"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3" name="Slide Number Placeholder 2"/>
          <p:cNvSpPr>
            <a:spLocks noGrp="1"/>
          </p:cNvSpPr>
          <p:nvPr>
            <p:ph type="sldNum" sz="quarter" idx="10"/>
          </p:nvPr>
        </p:nvSpPr>
        <p:spPr/>
        <p:txBody>
          <a:bodyPr/>
          <a:lstStyle/>
          <a:p>
            <a:pPr>
              <a:defRPr/>
            </a:pPr>
            <a:fld id="{C177964D-3CDF-2F46-9E7D-3AB8485A2693}" type="slidenum">
              <a:rPr lang="en-US" altLang="en-US" smtClean="0"/>
              <a:pPr>
                <a:defRPr/>
              </a:pPr>
              <a:t>31</a:t>
            </a:fld>
            <a:endParaRPr lang="en-US" altLang="en-US" dirty="0"/>
          </a:p>
        </p:txBody>
      </p:sp>
    </p:spTree>
    <p:extLst>
      <p:ext uri="{BB962C8B-B14F-4D97-AF65-F5344CB8AC3E}">
        <p14:creationId xmlns:p14="http://schemas.microsoft.com/office/powerpoint/2010/main" val="3995603299"/>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331640" y="2510898"/>
            <a:ext cx="6480720" cy="648072"/>
          </a:xfrm>
        </p:spPr>
        <p:txBody>
          <a:bodyPr/>
          <a:lstStyle/>
          <a:p>
            <a:pPr algn="ctr">
              <a:defRPr/>
            </a:pPr>
            <a:r>
              <a:rPr lang="en-GB" altLang="en-US" sz="1800" b="1" cap="none" dirty="0">
                <a:cs typeface="Arial" pitchFamily="34" charset="0"/>
              </a:rPr>
              <a:t>4</a:t>
            </a:r>
            <a:r>
              <a:rPr lang="en-GB" altLang="en-US" sz="1800" b="1" cap="none" dirty="0" smtClean="0">
                <a:cs typeface="Arial" pitchFamily="34" charset="0"/>
              </a:rPr>
              <a:t>.  </a:t>
            </a:r>
            <a:r>
              <a:rPr lang="en-ZA" sz="1800" b="1" cap="none" dirty="0">
                <a:latin typeface="Arial" pitchFamily="34" charset="0"/>
                <a:ea typeface="ＭＳ Ｐゴシック" pitchFamily="34" charset="-128"/>
                <a:cs typeface="Arial" pitchFamily="34" charset="0"/>
              </a:rPr>
              <a:t>OVERVIEW OF FINANCIAL PERFORMANCE  </a:t>
            </a:r>
            <a:endParaRPr lang="en-US" sz="1800" b="1" cap="none" dirty="0"/>
          </a:p>
        </p:txBody>
      </p:sp>
      <p:sp>
        <p:nvSpPr>
          <p:cNvPr id="5" name="Slide Number Placeholder 4"/>
          <p:cNvSpPr>
            <a:spLocks noGrp="1"/>
          </p:cNvSpPr>
          <p:nvPr>
            <p:ph type="sldNum" sz="quarter" idx="11"/>
          </p:nvPr>
        </p:nvSpPr>
        <p:spPr/>
        <p:txBody>
          <a:bodyPr/>
          <a:lstStyle>
            <a:lvl1pPr eaLnBrk="0" hangingPunct="0">
              <a:defRPr sz="1800">
                <a:solidFill>
                  <a:schemeClr val="tx1"/>
                </a:solidFill>
                <a:latin typeface="Arial" panose="020B0604020202020204" pitchFamily="34" charset="0"/>
                <a:ea typeface="MS PGothic" panose="020B0600070205080204" pitchFamily="34" charset="-128"/>
              </a:defRPr>
            </a:lvl1pPr>
            <a:lvl2pPr marL="557213" indent="-214313" eaLnBrk="0" hangingPunct="0">
              <a:defRPr sz="1800">
                <a:solidFill>
                  <a:schemeClr val="tx1"/>
                </a:solidFill>
                <a:latin typeface="Arial" panose="020B0604020202020204" pitchFamily="34" charset="0"/>
                <a:ea typeface="MS PGothic" panose="020B0600070205080204" pitchFamily="34" charset="-128"/>
              </a:defRPr>
            </a:lvl2pPr>
            <a:lvl3pPr marL="857250" indent="-171450" eaLnBrk="0" hangingPunct="0">
              <a:defRPr sz="1800">
                <a:solidFill>
                  <a:schemeClr val="tx1"/>
                </a:solidFill>
                <a:latin typeface="Arial" panose="020B0604020202020204" pitchFamily="34" charset="0"/>
                <a:ea typeface="MS PGothic" panose="020B0600070205080204" pitchFamily="34" charset="-128"/>
              </a:defRPr>
            </a:lvl3pPr>
            <a:lvl4pPr marL="1200150" indent="-171450" eaLnBrk="0" hangingPunct="0">
              <a:defRPr sz="1800">
                <a:solidFill>
                  <a:schemeClr val="tx1"/>
                </a:solidFill>
                <a:latin typeface="Arial" panose="020B0604020202020204" pitchFamily="34" charset="0"/>
                <a:ea typeface="MS PGothic" panose="020B0600070205080204" pitchFamily="34" charset="-128"/>
              </a:defRPr>
            </a:lvl4pPr>
            <a:lvl5pPr marL="1543050" indent="-171450" eaLnBrk="0" hangingPunct="0">
              <a:defRPr sz="1800">
                <a:solidFill>
                  <a:schemeClr val="tx1"/>
                </a:solidFill>
                <a:latin typeface="Arial" panose="020B0604020202020204" pitchFamily="34" charset="0"/>
                <a:ea typeface="MS PGothic" panose="020B0600070205080204" pitchFamily="34" charset="-128"/>
              </a:defRPr>
            </a:lvl5pPr>
            <a:lvl6pPr marL="1885950" indent="-171450" defTabSz="342900" eaLnBrk="0" fontAlgn="base" hangingPunct="0">
              <a:spcBef>
                <a:spcPct val="0"/>
              </a:spcBef>
              <a:spcAft>
                <a:spcPct val="0"/>
              </a:spcAft>
              <a:defRPr sz="1800">
                <a:solidFill>
                  <a:schemeClr val="tx1"/>
                </a:solidFill>
                <a:latin typeface="Arial" panose="020B0604020202020204" pitchFamily="34" charset="0"/>
                <a:ea typeface="MS PGothic" panose="020B0600070205080204" pitchFamily="34" charset="-128"/>
              </a:defRPr>
            </a:lvl6pPr>
            <a:lvl7pPr marL="2228850" indent="-171450" defTabSz="342900" eaLnBrk="0" fontAlgn="base" hangingPunct="0">
              <a:spcBef>
                <a:spcPct val="0"/>
              </a:spcBef>
              <a:spcAft>
                <a:spcPct val="0"/>
              </a:spcAft>
              <a:defRPr sz="1800">
                <a:solidFill>
                  <a:schemeClr val="tx1"/>
                </a:solidFill>
                <a:latin typeface="Arial" panose="020B0604020202020204" pitchFamily="34" charset="0"/>
                <a:ea typeface="MS PGothic" panose="020B0600070205080204" pitchFamily="34" charset="-128"/>
              </a:defRPr>
            </a:lvl7pPr>
            <a:lvl8pPr marL="2571750" indent="-171450" defTabSz="342900" eaLnBrk="0" fontAlgn="base" hangingPunct="0">
              <a:spcBef>
                <a:spcPct val="0"/>
              </a:spcBef>
              <a:spcAft>
                <a:spcPct val="0"/>
              </a:spcAft>
              <a:defRPr sz="1800">
                <a:solidFill>
                  <a:schemeClr val="tx1"/>
                </a:solidFill>
                <a:latin typeface="Arial" panose="020B0604020202020204" pitchFamily="34" charset="0"/>
                <a:ea typeface="MS PGothic" panose="020B0600070205080204" pitchFamily="34" charset="-128"/>
              </a:defRPr>
            </a:lvl8pPr>
            <a:lvl9pPr marL="2914650" indent="-171450" defTabSz="342900" eaLnBrk="0" fontAlgn="base" hangingPunct="0">
              <a:spcBef>
                <a:spcPct val="0"/>
              </a:spcBef>
              <a:spcAft>
                <a:spcPct val="0"/>
              </a:spcAft>
              <a:defRPr sz="1800">
                <a:solidFill>
                  <a:schemeClr val="tx1"/>
                </a:solidFill>
                <a:latin typeface="Arial" panose="020B0604020202020204" pitchFamily="34" charset="0"/>
                <a:ea typeface="MS PGothic" panose="020B0600070205080204" pitchFamily="34" charset="-128"/>
              </a:defRPr>
            </a:lvl9pPr>
          </a:lstStyle>
          <a:p>
            <a:pPr eaLnBrk="1" hangingPunct="1">
              <a:defRPr/>
            </a:pPr>
            <a:fld id="{D053B506-0632-46C6-B950-C6E16FA760D6}" type="slidenum">
              <a:rPr lang="en-ZA" sz="600">
                <a:solidFill>
                  <a:srgbClr val="898989"/>
                </a:solidFill>
              </a:rPr>
              <a:pPr eaLnBrk="1" hangingPunct="1">
                <a:defRPr/>
              </a:pPr>
              <a:t>32</a:t>
            </a:fld>
            <a:endParaRPr lang="en-ZA" sz="600" dirty="0">
              <a:solidFill>
                <a:srgbClr val="898989"/>
              </a:solidFill>
            </a:endParaRPr>
          </a:p>
        </p:txBody>
      </p:sp>
    </p:spTree>
    <p:extLst>
      <p:ext uri="{BB962C8B-B14F-4D97-AF65-F5344CB8AC3E}">
        <p14:creationId xmlns:p14="http://schemas.microsoft.com/office/powerpoint/2010/main" val="3545676102"/>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3"/>
          <p:cNvSpPr txBox="1">
            <a:spLocks noChangeArrowheads="1"/>
          </p:cNvSpPr>
          <p:nvPr/>
        </p:nvSpPr>
        <p:spPr bwMode="auto">
          <a:xfrm>
            <a:off x="1414463" y="2844404"/>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350" dirty="0">
              <a:solidFill>
                <a:prstClr val="black"/>
              </a:solidFill>
            </a:endParaRPr>
          </a:p>
        </p:txBody>
      </p:sp>
      <p:sp>
        <p:nvSpPr>
          <p:cNvPr id="5" name="Rectangle 4"/>
          <p:cNvSpPr/>
          <p:nvPr/>
        </p:nvSpPr>
        <p:spPr>
          <a:xfrm>
            <a:off x="508960" y="260648"/>
            <a:ext cx="8096026" cy="415498"/>
          </a:xfrm>
          <a:prstGeom prst="rect">
            <a:avLst/>
          </a:prstGeom>
          <a:solidFill>
            <a:srgbClr val="00592B"/>
          </a:solidFill>
          <a:ln>
            <a:solidFill>
              <a:schemeClr val="tx1"/>
            </a:solidFill>
          </a:ln>
        </p:spPr>
        <p:txBody>
          <a:bodyPr wrap="square">
            <a:spAutoFit/>
          </a:bodyPr>
          <a:lstStyle/>
          <a:p>
            <a:pPr algn="ctr">
              <a:defRPr/>
            </a:pPr>
            <a:r>
              <a:rPr lang="en-US" sz="2000" b="1" dirty="0">
                <a:solidFill>
                  <a:schemeClr val="bg1"/>
                </a:solidFill>
              </a:rPr>
              <a:t>Departmental Expenditure by Programme as at 31 March 2021</a:t>
            </a:r>
            <a:endParaRPr lang="en-ZA" sz="2000" kern="0" dirty="0">
              <a:solidFill>
                <a:schemeClr val="bg1"/>
              </a:solidFill>
              <a:latin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214701063"/>
              </p:ext>
            </p:extLst>
          </p:nvPr>
        </p:nvGraphicFramePr>
        <p:xfrm>
          <a:off x="527606" y="764705"/>
          <a:ext cx="8096027" cy="2231709"/>
        </p:xfrm>
        <a:graphic>
          <a:graphicData uri="http://schemas.openxmlformats.org/drawingml/2006/table">
            <a:tbl>
              <a:tblPr/>
              <a:tblGrid>
                <a:gridCol w="3513008">
                  <a:extLst>
                    <a:ext uri="{9D8B030D-6E8A-4147-A177-3AD203B41FA5}">
                      <a16:colId xmlns:a16="http://schemas.microsoft.com/office/drawing/2014/main" val="2620335610"/>
                    </a:ext>
                  </a:extLst>
                </a:gridCol>
                <a:gridCol w="1473678">
                  <a:extLst>
                    <a:ext uri="{9D8B030D-6E8A-4147-A177-3AD203B41FA5}">
                      <a16:colId xmlns:a16="http://schemas.microsoft.com/office/drawing/2014/main" val="1612610450"/>
                    </a:ext>
                  </a:extLst>
                </a:gridCol>
                <a:gridCol w="1277213">
                  <a:extLst>
                    <a:ext uri="{9D8B030D-6E8A-4147-A177-3AD203B41FA5}">
                      <a16:colId xmlns:a16="http://schemas.microsoft.com/office/drawing/2014/main" val="2894276546"/>
                    </a:ext>
                  </a:extLst>
                </a:gridCol>
                <a:gridCol w="1146194">
                  <a:extLst>
                    <a:ext uri="{9D8B030D-6E8A-4147-A177-3AD203B41FA5}">
                      <a16:colId xmlns:a16="http://schemas.microsoft.com/office/drawing/2014/main" val="2166315232"/>
                    </a:ext>
                  </a:extLst>
                </a:gridCol>
                <a:gridCol w="685934">
                  <a:extLst>
                    <a:ext uri="{9D8B030D-6E8A-4147-A177-3AD203B41FA5}">
                      <a16:colId xmlns:a16="http://schemas.microsoft.com/office/drawing/2014/main" val="3703680371"/>
                    </a:ext>
                  </a:extLst>
                </a:gridCol>
              </a:tblGrid>
              <a:tr h="524960">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ZA" sz="1200" b="1" i="0" u="none" strike="noStrike" dirty="0" smtClean="0">
                          <a:solidFill>
                            <a:srgbClr val="000000"/>
                          </a:solidFill>
                          <a:effectLst/>
                          <a:latin typeface="Calibri" panose="020F0502020204030204" pitchFamily="34" charset="0"/>
                          <a:cs typeface="Calibri" panose="020F0502020204030204" pitchFamily="34" charset="0"/>
                        </a:rPr>
                        <a:t>Programmes</a:t>
                      </a:r>
                      <a:endParaRPr lang="en-ZA" sz="1200" b="1" i="0" u="none" strike="noStrike" dirty="0">
                        <a:solidFill>
                          <a:srgbClr val="000000"/>
                        </a:solidFill>
                        <a:effectLst/>
                        <a:latin typeface="Calibri" panose="020F0502020204030204" pitchFamily="34" charset="0"/>
                        <a:cs typeface="Calibri" panose="020F0502020204030204" pitchFamily="34" charset="0"/>
                      </a:endParaRPr>
                    </a:p>
                    <a:p>
                      <a:pPr marL="0" marR="0" indent="0" algn="ctr" defTabSz="457200" rtl="0" eaLnBrk="1" fontAlgn="ctr" latinLnBrk="0" hangingPunct="1">
                        <a:lnSpc>
                          <a:spcPct val="100000"/>
                        </a:lnSpc>
                        <a:spcBef>
                          <a:spcPts val="0"/>
                        </a:spcBef>
                        <a:spcAft>
                          <a:spcPts val="0"/>
                        </a:spcAft>
                        <a:buClrTx/>
                        <a:buSzTx/>
                        <a:buFontTx/>
                        <a:buNone/>
                        <a:tabLst/>
                        <a:defRPr/>
                      </a:pPr>
                      <a:r>
                        <a:rPr lang="en-ZA" sz="1200" b="1" dirty="0" smtClean="0">
                          <a:effectLst/>
                          <a:latin typeface="Calibri" panose="020F0502020204030204" pitchFamily="34" charset="0"/>
                          <a:ea typeface="Times New Roman" panose="02020603050405020304" pitchFamily="18" charset="0"/>
                          <a:cs typeface="Calibri" panose="020F0502020204030204" pitchFamily="34" charset="0"/>
                        </a:rPr>
                        <a:t>‘000</a:t>
                      </a:r>
                      <a:endParaRPr lang="en-ZA" sz="1200" b="1" i="0" u="none" strike="noStrike" dirty="0">
                        <a:solidFill>
                          <a:srgbClr val="000000"/>
                        </a:solidFill>
                        <a:effectLst/>
                        <a:latin typeface="Calibri" panose="020F0502020204030204" pitchFamily="34" charset="0"/>
                        <a:cs typeface="Calibri" panose="020F0502020204030204" pitchFamily="34" charset="0"/>
                      </a:endParaRP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dirty="0">
                          <a:solidFill>
                            <a:srgbClr val="000000"/>
                          </a:solidFill>
                          <a:effectLst/>
                          <a:latin typeface="Calibri" panose="020F0502020204030204" pitchFamily="34" charset="0"/>
                          <a:cs typeface="Calibri" panose="020F0502020204030204" pitchFamily="34" charset="0"/>
                        </a:rPr>
                        <a:t> Total Adjusted</a:t>
                      </a:r>
                    </a:p>
                    <a:p>
                      <a:pPr marL="0" marR="0" indent="0" algn="ctr" defTabSz="457200" rtl="0" eaLnBrk="1" fontAlgn="ctr" latinLnBrk="0" hangingPunct="1">
                        <a:lnSpc>
                          <a:spcPct val="100000"/>
                        </a:lnSpc>
                        <a:spcBef>
                          <a:spcPts val="0"/>
                        </a:spcBef>
                        <a:spcAft>
                          <a:spcPts val="0"/>
                        </a:spcAft>
                        <a:buClrTx/>
                        <a:buSzTx/>
                        <a:buFontTx/>
                        <a:buNone/>
                        <a:tabLst/>
                        <a:defRPr/>
                      </a:pPr>
                      <a:r>
                        <a:rPr lang="en-ZA" sz="1200" b="1" i="0" u="none" strike="noStrike" dirty="0">
                          <a:solidFill>
                            <a:srgbClr val="000000"/>
                          </a:solidFill>
                          <a:effectLst/>
                          <a:latin typeface="Calibri" panose="020F0502020204030204" pitchFamily="34" charset="0"/>
                          <a:cs typeface="Calibri" panose="020F0502020204030204" pitchFamily="34" charset="0"/>
                        </a:rPr>
                        <a:t>Allocation </a:t>
                      </a:r>
                    </a:p>
                    <a:p>
                      <a:pPr marL="0" marR="0" indent="0" algn="ctr" defTabSz="457200" rtl="0" eaLnBrk="1" fontAlgn="ctr" latinLnBrk="0" hangingPunct="1">
                        <a:lnSpc>
                          <a:spcPct val="100000"/>
                        </a:lnSpc>
                        <a:spcBef>
                          <a:spcPts val="0"/>
                        </a:spcBef>
                        <a:spcAft>
                          <a:spcPts val="0"/>
                        </a:spcAft>
                        <a:buClrTx/>
                        <a:buSzTx/>
                        <a:buFontTx/>
                        <a:buNone/>
                        <a:tabLst/>
                        <a:defRPr/>
                      </a:pPr>
                      <a:r>
                        <a:rPr lang="en-ZA" sz="1200" b="1" dirty="0" smtClean="0">
                          <a:effectLst/>
                          <a:latin typeface="Calibri" panose="020F0502020204030204" pitchFamily="34" charset="0"/>
                          <a:ea typeface="Times New Roman" panose="02020603050405020304" pitchFamily="18" charset="0"/>
                          <a:cs typeface="Calibri" panose="020F0502020204030204" pitchFamily="34" charset="0"/>
                        </a:rPr>
                        <a:t>‘000</a:t>
                      </a:r>
                      <a:endParaRPr lang="en-ZA" sz="1200" b="1" i="0" u="none" strike="noStrike" dirty="0">
                        <a:solidFill>
                          <a:srgbClr val="000000"/>
                        </a:solidFill>
                        <a:effectLst/>
                        <a:latin typeface="Calibri" panose="020F0502020204030204" pitchFamily="34" charset="0"/>
                        <a:cs typeface="Calibri" panose="020F0502020204030204" pitchFamily="34" charset="0"/>
                      </a:endParaRP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ZA" sz="1200" b="1" i="0" u="none" strike="noStrike" dirty="0" smtClean="0">
                          <a:solidFill>
                            <a:srgbClr val="000000"/>
                          </a:solidFill>
                          <a:effectLst/>
                          <a:latin typeface="Calibri" panose="020F0502020204030204" pitchFamily="34" charset="0"/>
                          <a:cs typeface="Calibri" panose="020F0502020204030204" pitchFamily="34" charset="0"/>
                        </a:rPr>
                        <a:t> </a:t>
                      </a:r>
                      <a:r>
                        <a:rPr lang="en-ZA" sz="1200" b="1" i="0" u="none" strike="noStrike" dirty="0">
                          <a:solidFill>
                            <a:srgbClr val="000000"/>
                          </a:solidFill>
                          <a:effectLst/>
                          <a:latin typeface="Calibri" panose="020F0502020204030204" pitchFamily="34" charset="0"/>
                          <a:cs typeface="Calibri" panose="020F0502020204030204" pitchFamily="34" charset="0"/>
                        </a:rPr>
                        <a:t>Expenditure </a:t>
                      </a:r>
                      <a:endParaRPr lang="en-ZA" sz="1200" b="1" i="0" u="none" strike="noStrike" dirty="0">
                        <a:solidFill>
                          <a:schemeClr val="tx1"/>
                        </a:solidFill>
                        <a:effectLst/>
                        <a:latin typeface="Calibri" panose="020F0502020204030204" pitchFamily="34" charset="0"/>
                        <a:cs typeface="Calibri" panose="020F0502020204030204" pitchFamily="34" charset="0"/>
                      </a:endParaRPr>
                    </a:p>
                    <a:p>
                      <a:pPr marL="0" marR="0" indent="0" algn="ctr" defTabSz="457200" rtl="0" eaLnBrk="1" fontAlgn="ctr" latinLnBrk="0" hangingPunct="1">
                        <a:lnSpc>
                          <a:spcPct val="100000"/>
                        </a:lnSpc>
                        <a:spcBef>
                          <a:spcPts val="0"/>
                        </a:spcBef>
                        <a:spcAft>
                          <a:spcPts val="0"/>
                        </a:spcAft>
                        <a:buClrTx/>
                        <a:buSzTx/>
                        <a:buFontTx/>
                        <a:buNone/>
                        <a:tabLst/>
                        <a:defRPr/>
                      </a:pPr>
                      <a:r>
                        <a:rPr lang="en-ZA" sz="1200" b="1" dirty="0" smtClean="0">
                          <a:effectLst/>
                          <a:latin typeface="Calibri" panose="020F0502020204030204" pitchFamily="34" charset="0"/>
                          <a:ea typeface="Times New Roman" panose="02020603050405020304" pitchFamily="18" charset="0"/>
                          <a:cs typeface="Calibri" panose="020F0502020204030204" pitchFamily="34" charset="0"/>
                        </a:rPr>
                        <a:t>‘000</a:t>
                      </a:r>
                      <a:endParaRPr lang="en-ZA" sz="1200" b="1" i="0" u="none" strike="noStrike" dirty="0">
                        <a:solidFill>
                          <a:srgbClr val="000000"/>
                        </a:solidFill>
                        <a:effectLst/>
                        <a:latin typeface="Calibri" panose="020F0502020204030204" pitchFamily="34" charset="0"/>
                        <a:cs typeface="Calibri" panose="020F0502020204030204" pitchFamily="34" charset="0"/>
                      </a:endParaRP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ZA" sz="1200" b="1" i="0" u="none" strike="noStrike" dirty="0" smtClean="0">
                          <a:solidFill>
                            <a:srgbClr val="000000"/>
                          </a:solidFill>
                          <a:effectLst/>
                          <a:latin typeface="Calibri" panose="020F0502020204030204" pitchFamily="34" charset="0"/>
                          <a:cs typeface="Calibri" panose="020F0502020204030204" pitchFamily="34" charset="0"/>
                        </a:rPr>
                        <a:t> </a:t>
                      </a:r>
                      <a:r>
                        <a:rPr lang="en-ZA" sz="1200" b="1" i="0" u="none" strike="noStrike" dirty="0">
                          <a:solidFill>
                            <a:srgbClr val="000000"/>
                          </a:solidFill>
                          <a:effectLst/>
                          <a:latin typeface="Calibri" panose="020F0502020204030204" pitchFamily="34" charset="0"/>
                          <a:cs typeface="Calibri" panose="020F0502020204030204" pitchFamily="34" charset="0"/>
                        </a:rPr>
                        <a:t>Variance </a:t>
                      </a:r>
                    </a:p>
                    <a:p>
                      <a:pPr marL="0" marR="0" indent="0" algn="ctr" defTabSz="457200" rtl="0" eaLnBrk="1" fontAlgn="ctr" latinLnBrk="0" hangingPunct="1">
                        <a:lnSpc>
                          <a:spcPct val="100000"/>
                        </a:lnSpc>
                        <a:spcBef>
                          <a:spcPts val="0"/>
                        </a:spcBef>
                        <a:spcAft>
                          <a:spcPts val="0"/>
                        </a:spcAft>
                        <a:buClrTx/>
                        <a:buSzTx/>
                        <a:buFontTx/>
                        <a:buNone/>
                        <a:tabLst/>
                        <a:defRPr/>
                      </a:pPr>
                      <a:r>
                        <a:rPr lang="en-ZA" sz="1200" b="1" dirty="0" smtClean="0">
                          <a:effectLst/>
                          <a:latin typeface="Calibri" panose="020F0502020204030204" pitchFamily="34" charset="0"/>
                          <a:ea typeface="Times New Roman" panose="02020603050405020304" pitchFamily="18" charset="0"/>
                          <a:cs typeface="Calibri" panose="020F0502020204030204" pitchFamily="34" charset="0"/>
                        </a:rPr>
                        <a:t>‘000</a:t>
                      </a:r>
                      <a:endParaRPr lang="en-ZA" sz="1200" b="1" i="0" u="none" strike="noStrike" dirty="0">
                        <a:solidFill>
                          <a:srgbClr val="000000"/>
                        </a:solidFill>
                        <a:effectLst/>
                        <a:latin typeface="Calibri" panose="020F0502020204030204" pitchFamily="34" charset="0"/>
                        <a:cs typeface="Calibri" panose="020F0502020204030204" pitchFamily="34" charset="0"/>
                      </a:endParaRP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dirty="0">
                          <a:solidFill>
                            <a:srgbClr val="000000"/>
                          </a:solidFill>
                          <a:effectLst/>
                          <a:latin typeface="Calibri" panose="020F0502020204030204" pitchFamily="34" charset="0"/>
                          <a:cs typeface="Calibri" panose="020F0502020204030204" pitchFamily="34" charset="0"/>
                        </a:rPr>
                        <a:t> % </a:t>
                      </a:r>
                    </a:p>
                    <a:p>
                      <a:pPr algn="ctr" fontAlgn="ctr"/>
                      <a:r>
                        <a:rPr lang="en-ZA" sz="1200" b="1" i="0" u="none" strike="noStrike" dirty="0">
                          <a:solidFill>
                            <a:srgbClr val="000000"/>
                          </a:solidFill>
                          <a:effectLst/>
                          <a:latin typeface="Calibri" panose="020F0502020204030204" pitchFamily="34" charset="0"/>
                          <a:cs typeface="Calibri" panose="020F0502020204030204" pitchFamily="34" charset="0"/>
                        </a:rPr>
                        <a:t>Spent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236718655"/>
                  </a:ext>
                </a:extLst>
              </a:tr>
              <a:tr h="248421">
                <a:tc>
                  <a:txBody>
                    <a:bodyPr/>
                    <a:lstStyle/>
                    <a:p>
                      <a:pPr algn="l" fontAlgn="b"/>
                      <a:r>
                        <a:rPr lang="en-ZA" sz="1400" b="0" i="0" u="none" strike="noStrike" dirty="0">
                          <a:solidFill>
                            <a:srgbClr val="000000"/>
                          </a:solidFill>
                          <a:effectLst/>
                          <a:latin typeface="Calibri" panose="020F0502020204030204" pitchFamily="34" charset="0"/>
                          <a:cs typeface="Calibri" panose="020F0502020204030204" pitchFamily="34" charset="0"/>
                        </a:rPr>
                        <a:t> 1: Administration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400" b="0" i="0" u="none" strike="noStrike" dirty="0">
                          <a:solidFill>
                            <a:srgbClr val="000000"/>
                          </a:solidFill>
                          <a:effectLst/>
                          <a:latin typeface="Calibri" panose="020F0502020204030204" pitchFamily="34" charset="0"/>
                          <a:cs typeface="Calibri" panose="020F0502020204030204" pitchFamily="34" charset="0"/>
                        </a:rPr>
                        <a:t>R 483 399</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400" b="0" i="0" u="none" strike="noStrike" dirty="0">
                          <a:solidFill>
                            <a:srgbClr val="000000"/>
                          </a:solidFill>
                          <a:effectLst/>
                          <a:latin typeface="Calibri" panose="020F0502020204030204" pitchFamily="34" charset="0"/>
                          <a:cs typeface="Calibri" panose="020F0502020204030204" pitchFamily="34" charset="0"/>
                        </a:rPr>
                        <a:t>R 399 184</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400" b="0" i="0" u="none" strike="noStrike" dirty="0">
                          <a:solidFill>
                            <a:srgbClr val="000000"/>
                          </a:solidFill>
                          <a:effectLst/>
                          <a:latin typeface="Calibri" panose="020F0502020204030204" pitchFamily="34" charset="0"/>
                          <a:cs typeface="Calibri" panose="020F0502020204030204" pitchFamily="34" charset="0"/>
                        </a:rPr>
                        <a:t>R 84 215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400" b="0" i="0" u="none" strike="noStrike" dirty="0">
                          <a:solidFill>
                            <a:srgbClr val="000000"/>
                          </a:solidFill>
                          <a:effectLst/>
                          <a:latin typeface="Calibri" panose="020F0502020204030204" pitchFamily="34" charset="0"/>
                          <a:cs typeface="Calibri" panose="020F0502020204030204" pitchFamily="34" charset="0"/>
                        </a:rPr>
                        <a:t>83%</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80288993"/>
                  </a:ext>
                </a:extLst>
              </a:tr>
              <a:tr h="312636">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 2: Integrated human settlements planning and   </a:t>
                      </a:r>
                    </a:p>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     development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dirty="0">
                          <a:solidFill>
                            <a:srgbClr val="000000"/>
                          </a:solidFill>
                          <a:effectLst/>
                          <a:latin typeface="Calibri" panose="020F0502020204030204" pitchFamily="34" charset="0"/>
                          <a:cs typeface="Calibri" panose="020F0502020204030204" pitchFamily="34" charset="0"/>
                        </a:rPr>
                        <a:t>R 26 034 771</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dirty="0">
                          <a:solidFill>
                            <a:srgbClr val="000000"/>
                          </a:solidFill>
                          <a:effectLst/>
                          <a:latin typeface="Calibri" panose="020F0502020204030204" pitchFamily="34" charset="0"/>
                          <a:cs typeface="Calibri" panose="020F0502020204030204" pitchFamily="34" charset="0"/>
                        </a:rPr>
                        <a:t>R 26 001 951</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dirty="0">
                          <a:solidFill>
                            <a:srgbClr val="000000"/>
                          </a:solidFill>
                          <a:effectLst/>
                          <a:latin typeface="Calibri" panose="020F0502020204030204" pitchFamily="34" charset="0"/>
                          <a:cs typeface="Calibri" panose="020F0502020204030204" pitchFamily="34" charset="0"/>
                        </a:rPr>
                        <a:t>R 32 820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dirty="0">
                          <a:solidFill>
                            <a:srgbClr val="000000"/>
                          </a:solidFill>
                          <a:effectLst/>
                          <a:latin typeface="Calibri" panose="020F0502020204030204" pitchFamily="34" charset="0"/>
                          <a:cs typeface="Calibri" panose="020F0502020204030204" pitchFamily="34" charset="0"/>
                        </a:rPr>
                        <a:t>100%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21057154"/>
                  </a:ext>
                </a:extLst>
              </a:tr>
              <a:tr h="248421">
                <a:tc>
                  <a:txBody>
                    <a:bodyPr/>
                    <a:lstStyle/>
                    <a:p>
                      <a:pPr algn="l" fontAlgn="b"/>
                      <a:r>
                        <a:rPr lang="en-ZA" sz="1400" b="0" i="0" u="none" strike="noStrike" dirty="0">
                          <a:solidFill>
                            <a:srgbClr val="000000"/>
                          </a:solidFill>
                          <a:effectLst/>
                          <a:latin typeface="Calibri" panose="020F0502020204030204" pitchFamily="34" charset="0"/>
                          <a:cs typeface="Calibri" panose="020F0502020204030204" pitchFamily="34" charset="0"/>
                        </a:rPr>
                        <a:t> 3: Informal settlements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dirty="0">
                          <a:solidFill>
                            <a:srgbClr val="000000"/>
                          </a:solidFill>
                          <a:effectLst/>
                          <a:latin typeface="Calibri" panose="020F0502020204030204" pitchFamily="34" charset="0"/>
                          <a:cs typeface="Calibri" panose="020F0502020204030204" pitchFamily="34" charset="0"/>
                        </a:rPr>
                        <a:t>R 633 659</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dirty="0">
                          <a:solidFill>
                            <a:srgbClr val="000000"/>
                          </a:solidFill>
                          <a:effectLst/>
                          <a:latin typeface="Calibri" panose="020F0502020204030204" pitchFamily="34" charset="0"/>
                          <a:cs typeface="Calibri" panose="020F0502020204030204" pitchFamily="34" charset="0"/>
                        </a:rPr>
                        <a:t>R 511 211</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dirty="0">
                          <a:solidFill>
                            <a:srgbClr val="000000"/>
                          </a:solidFill>
                          <a:effectLst/>
                          <a:latin typeface="Calibri" panose="020F0502020204030204" pitchFamily="34" charset="0"/>
                          <a:cs typeface="Calibri" panose="020F0502020204030204" pitchFamily="34" charset="0"/>
                        </a:rPr>
                        <a:t>R 122 448</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dirty="0">
                          <a:solidFill>
                            <a:srgbClr val="000000"/>
                          </a:solidFill>
                          <a:effectLst/>
                          <a:latin typeface="Calibri" panose="020F0502020204030204" pitchFamily="34" charset="0"/>
                          <a:cs typeface="Calibri" panose="020F0502020204030204" pitchFamily="34" charset="0"/>
                        </a:rPr>
                        <a:t>81%</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13965914"/>
                  </a:ext>
                </a:extLst>
              </a:tr>
              <a:tr h="248421">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 4: Rental and social housing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dirty="0">
                          <a:solidFill>
                            <a:srgbClr val="000000"/>
                          </a:solidFill>
                          <a:effectLst/>
                          <a:latin typeface="Calibri" panose="020F0502020204030204" pitchFamily="34" charset="0"/>
                          <a:cs typeface="Calibri" panose="020F0502020204030204" pitchFamily="34" charset="0"/>
                        </a:rPr>
                        <a:t>R 1 184 596</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dirty="0">
                          <a:solidFill>
                            <a:srgbClr val="000000"/>
                          </a:solidFill>
                          <a:effectLst/>
                          <a:latin typeface="Calibri" panose="020F0502020204030204" pitchFamily="34" charset="0"/>
                          <a:cs typeface="Calibri" panose="020F0502020204030204" pitchFamily="34" charset="0"/>
                        </a:rPr>
                        <a:t>R 1 162 257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dirty="0">
                          <a:solidFill>
                            <a:srgbClr val="000000"/>
                          </a:solidFill>
                          <a:effectLst/>
                          <a:latin typeface="Calibri" panose="020F0502020204030204" pitchFamily="34" charset="0"/>
                          <a:cs typeface="Calibri" panose="020F0502020204030204" pitchFamily="34" charset="0"/>
                        </a:rPr>
                        <a:t>R 22 339</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dirty="0">
                          <a:solidFill>
                            <a:srgbClr val="000000"/>
                          </a:solidFill>
                          <a:effectLst/>
                          <a:latin typeface="Calibri" panose="020F0502020204030204" pitchFamily="34" charset="0"/>
                          <a:cs typeface="Calibri" panose="020F0502020204030204" pitchFamily="34" charset="0"/>
                        </a:rPr>
                        <a:t>98%</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98033566"/>
                  </a:ext>
                </a:extLst>
              </a:tr>
              <a:tr h="248421">
                <a:tc>
                  <a:txBody>
                    <a:bodyPr/>
                    <a:lstStyle/>
                    <a:p>
                      <a:pPr algn="l" fontAlgn="b"/>
                      <a:r>
                        <a:rPr lang="en-ZA" sz="1400" b="0" i="0" u="none" strike="noStrike" dirty="0">
                          <a:solidFill>
                            <a:srgbClr val="000000"/>
                          </a:solidFill>
                          <a:effectLst/>
                          <a:latin typeface="Calibri" panose="020F0502020204030204" pitchFamily="34" charset="0"/>
                          <a:cs typeface="Calibri" panose="020F0502020204030204" pitchFamily="34" charset="0"/>
                        </a:rPr>
                        <a:t> 5: Affordable housing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dirty="0">
                          <a:solidFill>
                            <a:srgbClr val="000000"/>
                          </a:solidFill>
                          <a:effectLst/>
                          <a:latin typeface="Calibri" panose="020F0502020204030204" pitchFamily="34" charset="0"/>
                          <a:cs typeface="Calibri" panose="020F0502020204030204" pitchFamily="34" charset="0"/>
                        </a:rPr>
                        <a:t>R 742 594</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dirty="0">
                          <a:solidFill>
                            <a:srgbClr val="000000"/>
                          </a:solidFill>
                          <a:effectLst/>
                          <a:latin typeface="Calibri" panose="020F0502020204030204" pitchFamily="34" charset="0"/>
                          <a:cs typeface="Calibri" panose="020F0502020204030204" pitchFamily="34" charset="0"/>
                        </a:rPr>
                        <a:t>R 700 934</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dirty="0">
                          <a:solidFill>
                            <a:srgbClr val="000000"/>
                          </a:solidFill>
                          <a:effectLst/>
                          <a:latin typeface="Calibri" panose="020F0502020204030204" pitchFamily="34" charset="0"/>
                          <a:cs typeface="Calibri" panose="020F0502020204030204" pitchFamily="34" charset="0"/>
                        </a:rPr>
                        <a:t>R 41 660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dirty="0">
                          <a:solidFill>
                            <a:srgbClr val="000000"/>
                          </a:solidFill>
                          <a:effectLst/>
                          <a:latin typeface="Calibri" panose="020F0502020204030204" pitchFamily="34" charset="0"/>
                          <a:cs typeface="Calibri" panose="020F0502020204030204" pitchFamily="34" charset="0"/>
                        </a:rPr>
                        <a:t>94%</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3203192"/>
                  </a:ext>
                </a:extLst>
              </a:tr>
              <a:tr h="248421">
                <a:tc>
                  <a:txBody>
                    <a:bodyPr/>
                    <a:lstStyle/>
                    <a:p>
                      <a:pPr algn="l" fontAlgn="ctr"/>
                      <a:r>
                        <a:rPr lang="en-ZA" sz="1400" b="1" i="0" u="none" strike="noStrike" dirty="0">
                          <a:solidFill>
                            <a:srgbClr val="000000"/>
                          </a:solidFill>
                          <a:effectLst/>
                          <a:latin typeface="Calibri" panose="020F0502020204030204" pitchFamily="34" charset="0"/>
                          <a:cs typeface="Calibri" panose="020F0502020204030204" pitchFamily="34" charset="0"/>
                        </a:rPr>
                        <a:t>Total</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400" b="1" i="0" u="none" strike="noStrike" dirty="0">
                          <a:solidFill>
                            <a:srgbClr val="000000"/>
                          </a:solidFill>
                          <a:effectLst/>
                          <a:latin typeface="Calibri" panose="020F0502020204030204" pitchFamily="34" charset="0"/>
                          <a:cs typeface="Calibri" panose="020F0502020204030204" pitchFamily="34" charset="0"/>
                        </a:rPr>
                        <a:t>R 29 079 019</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400" b="1" i="0" u="none" strike="noStrike" dirty="0">
                          <a:solidFill>
                            <a:srgbClr val="000000"/>
                          </a:solidFill>
                          <a:effectLst/>
                          <a:latin typeface="Calibri" panose="020F0502020204030204" pitchFamily="34" charset="0"/>
                          <a:cs typeface="Calibri" panose="020F0502020204030204" pitchFamily="34" charset="0"/>
                        </a:rPr>
                        <a:t>R 28 775 537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400" b="1" i="0" u="none" strike="noStrike" dirty="0">
                          <a:solidFill>
                            <a:srgbClr val="000000"/>
                          </a:solidFill>
                          <a:effectLst/>
                          <a:latin typeface="Calibri" panose="020F0502020204030204" pitchFamily="34" charset="0"/>
                          <a:cs typeface="Calibri" panose="020F0502020204030204" pitchFamily="34" charset="0"/>
                        </a:rPr>
                        <a:t>R 303 482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400" b="1" i="0" u="none" strike="noStrike" dirty="0">
                          <a:solidFill>
                            <a:srgbClr val="000000"/>
                          </a:solidFill>
                          <a:effectLst/>
                          <a:latin typeface="Calibri" panose="020F0502020204030204" pitchFamily="34" charset="0"/>
                          <a:cs typeface="Calibri" panose="020F0502020204030204" pitchFamily="34" charset="0"/>
                        </a:rPr>
                        <a:t>99%</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val="3165225815"/>
                  </a:ext>
                </a:extLst>
              </a:tr>
            </a:tbl>
          </a:graphicData>
        </a:graphic>
      </p:graphicFrame>
      <p:sp>
        <p:nvSpPr>
          <p:cNvPr id="6" name="Rectangle 5"/>
          <p:cNvSpPr/>
          <p:nvPr/>
        </p:nvSpPr>
        <p:spPr>
          <a:xfrm>
            <a:off x="508960" y="2996692"/>
            <a:ext cx="8114673" cy="400110"/>
          </a:xfrm>
          <a:prstGeom prst="rect">
            <a:avLst/>
          </a:prstGeom>
          <a:solidFill>
            <a:srgbClr val="00592B"/>
          </a:solidFill>
          <a:ln>
            <a:solidFill>
              <a:schemeClr val="tx1"/>
            </a:solidFill>
          </a:ln>
        </p:spPr>
        <p:txBody>
          <a:bodyPr wrap="square">
            <a:spAutoFit/>
          </a:bodyPr>
          <a:lstStyle/>
          <a:p>
            <a:pPr algn="ctr">
              <a:defRPr/>
            </a:pPr>
            <a:r>
              <a:rPr lang="en-US" sz="2000" b="1" dirty="0">
                <a:solidFill>
                  <a:schemeClr val="bg1"/>
                </a:solidFill>
                <a:cs typeface="Arial" panose="020B0604020202020204" pitchFamily="34" charset="0"/>
              </a:rPr>
              <a:t>Expenditure by Economic Classification </a:t>
            </a:r>
            <a:r>
              <a:rPr lang="en-US" sz="2000" b="1" dirty="0" smtClean="0">
                <a:solidFill>
                  <a:schemeClr val="bg1"/>
                </a:solidFill>
              </a:rPr>
              <a:t>as </a:t>
            </a:r>
            <a:r>
              <a:rPr lang="en-US" sz="2000" b="1" dirty="0">
                <a:solidFill>
                  <a:schemeClr val="bg1"/>
                </a:solidFill>
              </a:rPr>
              <a:t>at 31 March 2021</a:t>
            </a:r>
            <a:endParaRPr lang="en-ZA" sz="2000" kern="0" dirty="0">
              <a:solidFill>
                <a:schemeClr val="bg1"/>
              </a:solidFill>
              <a:latin typeface="Calibri"/>
            </a:endParaRPr>
          </a:p>
        </p:txBody>
      </p:sp>
      <p:graphicFrame>
        <p:nvGraphicFramePr>
          <p:cNvPr id="7" name="Table 6"/>
          <p:cNvGraphicFramePr>
            <a:graphicFrameLocks noGrp="1"/>
          </p:cNvGraphicFramePr>
          <p:nvPr>
            <p:extLst>
              <p:ext uri="{D42A27DB-BD31-4B8C-83A1-F6EECF244321}">
                <p14:modId xmlns:p14="http://schemas.microsoft.com/office/powerpoint/2010/main" val="308097258"/>
              </p:ext>
            </p:extLst>
          </p:nvPr>
        </p:nvGraphicFramePr>
        <p:xfrm>
          <a:off x="494757" y="3455767"/>
          <a:ext cx="8092441" cy="2275085"/>
        </p:xfrm>
        <a:graphic>
          <a:graphicData uri="http://schemas.openxmlformats.org/drawingml/2006/table">
            <a:tbl>
              <a:tblPr/>
              <a:tblGrid>
                <a:gridCol w="3562962">
                  <a:extLst>
                    <a:ext uri="{9D8B030D-6E8A-4147-A177-3AD203B41FA5}">
                      <a16:colId xmlns:a16="http://schemas.microsoft.com/office/drawing/2014/main" val="1170420327"/>
                    </a:ext>
                  </a:extLst>
                </a:gridCol>
                <a:gridCol w="1400568">
                  <a:extLst>
                    <a:ext uri="{9D8B030D-6E8A-4147-A177-3AD203B41FA5}">
                      <a16:colId xmlns:a16="http://schemas.microsoft.com/office/drawing/2014/main" val="3782902139"/>
                    </a:ext>
                  </a:extLst>
                </a:gridCol>
                <a:gridCol w="1313093">
                  <a:extLst>
                    <a:ext uri="{9D8B030D-6E8A-4147-A177-3AD203B41FA5}">
                      <a16:colId xmlns:a16="http://schemas.microsoft.com/office/drawing/2014/main" val="3770840799"/>
                    </a:ext>
                  </a:extLst>
                </a:gridCol>
                <a:gridCol w="1235795">
                  <a:extLst>
                    <a:ext uri="{9D8B030D-6E8A-4147-A177-3AD203B41FA5}">
                      <a16:colId xmlns:a16="http://schemas.microsoft.com/office/drawing/2014/main" val="3206311595"/>
                    </a:ext>
                  </a:extLst>
                </a:gridCol>
                <a:gridCol w="580023">
                  <a:extLst>
                    <a:ext uri="{9D8B030D-6E8A-4147-A177-3AD203B41FA5}">
                      <a16:colId xmlns:a16="http://schemas.microsoft.com/office/drawing/2014/main" val="1550906910"/>
                    </a:ext>
                  </a:extLst>
                </a:gridCol>
              </a:tblGrid>
              <a:tr h="693400">
                <a:tc>
                  <a:txBody>
                    <a:bodyPr/>
                    <a:lstStyle/>
                    <a:p>
                      <a:pPr algn="ctr">
                        <a:lnSpc>
                          <a:spcPct val="100000"/>
                        </a:lnSpc>
                        <a:spcAft>
                          <a:spcPts val="0"/>
                        </a:spcAft>
                      </a:pPr>
                      <a:r>
                        <a:rPr lang="en-ZA" sz="1200" b="1" i="0" u="none" strike="noStrike" dirty="0" smtClean="0">
                          <a:solidFill>
                            <a:srgbClr val="000000"/>
                          </a:solidFill>
                          <a:effectLst/>
                          <a:latin typeface="Calibri" panose="020F0502020204030204" pitchFamily="34" charset="0"/>
                        </a:rPr>
                        <a:t>Economic </a:t>
                      </a:r>
                      <a:r>
                        <a:rPr lang="en-ZA" sz="1200" b="1" i="0" u="none" strike="noStrike" dirty="0">
                          <a:solidFill>
                            <a:srgbClr val="000000"/>
                          </a:solidFill>
                          <a:effectLst/>
                          <a:latin typeface="Calibri" panose="020F0502020204030204" pitchFamily="34" charset="0"/>
                        </a:rPr>
                        <a:t>Classification</a:t>
                      </a:r>
                    </a:p>
                    <a:p>
                      <a:pPr algn="ctr">
                        <a:lnSpc>
                          <a:spcPct val="100000"/>
                        </a:lnSpc>
                        <a:spcAft>
                          <a:spcPts val="0"/>
                        </a:spcAft>
                      </a:pPr>
                      <a:r>
                        <a:rPr lang="en-ZA" sz="1200" b="1" dirty="0" smtClean="0">
                          <a:effectLst/>
                          <a:latin typeface="Calibri" panose="020F0502020204030204" pitchFamily="34" charset="0"/>
                          <a:ea typeface="Times New Roman" panose="02020603050405020304" pitchFamily="18" charset="0"/>
                          <a:cs typeface="Times New Roman" panose="02020603050405020304" pitchFamily="18" charset="0"/>
                        </a:rPr>
                        <a:t>‘000</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dirty="0">
                          <a:solidFill>
                            <a:srgbClr val="000000"/>
                          </a:solidFill>
                          <a:effectLst/>
                          <a:latin typeface="Calibri" panose="020F0502020204030204" pitchFamily="34" charset="0"/>
                        </a:rPr>
                        <a:t>Total Adjusted</a:t>
                      </a:r>
                    </a:p>
                    <a:p>
                      <a:pPr algn="ctr" fontAlgn="ctr"/>
                      <a:r>
                        <a:rPr lang="en-ZA" sz="1200" b="1" i="0" u="none" strike="noStrike" dirty="0">
                          <a:solidFill>
                            <a:srgbClr val="000000"/>
                          </a:solidFill>
                          <a:effectLst/>
                          <a:latin typeface="Calibri" panose="020F0502020204030204" pitchFamily="34" charset="0"/>
                        </a:rPr>
                        <a:t>Allocation</a:t>
                      </a:r>
                    </a:p>
                    <a:p>
                      <a:pPr marL="0" marR="0" indent="0" algn="ctr" defTabSz="457200" rtl="0" eaLnBrk="1" fontAlgn="ctr" latinLnBrk="0" hangingPunct="1">
                        <a:lnSpc>
                          <a:spcPct val="100000"/>
                        </a:lnSpc>
                        <a:spcBef>
                          <a:spcPts val="0"/>
                        </a:spcBef>
                        <a:spcAft>
                          <a:spcPts val="0"/>
                        </a:spcAft>
                        <a:buClrTx/>
                        <a:buSzTx/>
                        <a:buFontTx/>
                        <a:buNone/>
                        <a:tabLst/>
                        <a:defRPr/>
                      </a:pPr>
                      <a:r>
                        <a:rPr lang="en-ZA" sz="1200" b="1" dirty="0" smtClean="0">
                          <a:effectLst/>
                          <a:latin typeface="Calibri" panose="020F0502020204030204" pitchFamily="34" charset="0"/>
                          <a:ea typeface="Times New Roman" panose="02020603050405020304" pitchFamily="18" charset="0"/>
                          <a:cs typeface="Times New Roman" panose="02020603050405020304" pitchFamily="18" charset="0"/>
                        </a:rPr>
                        <a:t>‘000</a:t>
                      </a:r>
                      <a:endParaRPr lang="en-ZA" sz="1200" b="1" i="0" u="none" strike="noStrike" dirty="0">
                        <a:solidFill>
                          <a:srgbClr val="000000"/>
                        </a:solidFill>
                        <a:effectLst/>
                        <a:latin typeface="Calibri" panose="020F0502020204030204" pitchFamily="34" charset="0"/>
                      </a:endParaRP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ZA" sz="1200" b="1" i="0" u="none" strike="noStrike" dirty="0" smtClean="0">
                          <a:solidFill>
                            <a:srgbClr val="000000"/>
                          </a:solidFill>
                          <a:effectLst/>
                          <a:latin typeface="Calibri" panose="020F0502020204030204" pitchFamily="34" charset="0"/>
                        </a:rPr>
                        <a:t>Expenditure</a:t>
                      </a:r>
                      <a:endParaRPr lang="en-ZA" sz="1200" b="1" i="0" u="none" strike="noStrike" dirty="0">
                        <a:solidFill>
                          <a:srgbClr val="000000"/>
                        </a:solidFill>
                        <a:effectLst/>
                        <a:latin typeface="Calibri" panose="020F0502020204030204" pitchFamily="34" charset="0"/>
                      </a:endParaRPr>
                    </a:p>
                    <a:p>
                      <a:pPr marL="0" marR="0" indent="0" algn="ctr" defTabSz="457200" rtl="0" eaLnBrk="1" fontAlgn="ctr" latinLnBrk="0" hangingPunct="1">
                        <a:lnSpc>
                          <a:spcPct val="100000"/>
                        </a:lnSpc>
                        <a:spcBef>
                          <a:spcPts val="0"/>
                        </a:spcBef>
                        <a:spcAft>
                          <a:spcPts val="0"/>
                        </a:spcAft>
                        <a:buClrTx/>
                        <a:buSzTx/>
                        <a:buFontTx/>
                        <a:buNone/>
                        <a:tabLst/>
                        <a:defRPr/>
                      </a:pPr>
                      <a:r>
                        <a:rPr lang="en-ZA" sz="1200" b="1" dirty="0" smtClean="0">
                          <a:effectLst/>
                          <a:latin typeface="Calibri" panose="020F0502020204030204" pitchFamily="34" charset="0"/>
                          <a:ea typeface="Times New Roman" panose="02020603050405020304" pitchFamily="18" charset="0"/>
                          <a:cs typeface="Times New Roman" panose="02020603050405020304" pitchFamily="18" charset="0"/>
                        </a:rPr>
                        <a:t>‘000</a:t>
                      </a:r>
                      <a:endParaRPr lang="en-ZA" sz="1200" b="1" i="0" u="none" strike="noStrike" dirty="0">
                        <a:solidFill>
                          <a:srgbClr val="000000"/>
                        </a:solidFill>
                        <a:effectLst/>
                        <a:latin typeface="Calibri" panose="020F0502020204030204" pitchFamily="34" charset="0"/>
                      </a:endParaRP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ZA" sz="1200" b="1" i="0" u="none" strike="noStrike" dirty="0" smtClean="0">
                          <a:solidFill>
                            <a:srgbClr val="000000"/>
                          </a:solidFill>
                          <a:effectLst/>
                          <a:latin typeface="Calibri" panose="020F0502020204030204" pitchFamily="34" charset="0"/>
                        </a:rPr>
                        <a:t>Variance</a:t>
                      </a:r>
                      <a:endParaRPr lang="en-ZA" sz="1200" b="1" i="0" u="none" strike="noStrike" dirty="0">
                        <a:solidFill>
                          <a:srgbClr val="000000"/>
                        </a:solidFill>
                        <a:effectLst/>
                        <a:latin typeface="Calibri" panose="020F0502020204030204" pitchFamily="34" charset="0"/>
                      </a:endParaRPr>
                    </a:p>
                    <a:p>
                      <a:pPr marL="0" marR="0" indent="0" algn="ctr" defTabSz="457200" rtl="0" eaLnBrk="1" fontAlgn="ctr" latinLnBrk="0" hangingPunct="1">
                        <a:lnSpc>
                          <a:spcPct val="100000"/>
                        </a:lnSpc>
                        <a:spcBef>
                          <a:spcPts val="0"/>
                        </a:spcBef>
                        <a:spcAft>
                          <a:spcPts val="0"/>
                        </a:spcAft>
                        <a:buClrTx/>
                        <a:buSzTx/>
                        <a:buFontTx/>
                        <a:buNone/>
                        <a:tabLst/>
                        <a:defRPr/>
                      </a:pPr>
                      <a:r>
                        <a:rPr lang="en-ZA" sz="1200" b="1" dirty="0" smtClean="0">
                          <a:effectLst/>
                          <a:latin typeface="Calibri" panose="020F0502020204030204" pitchFamily="34" charset="0"/>
                          <a:ea typeface="Times New Roman" panose="02020603050405020304" pitchFamily="18" charset="0"/>
                          <a:cs typeface="Times New Roman" panose="02020603050405020304" pitchFamily="18" charset="0"/>
                        </a:rPr>
                        <a:t>‘000</a:t>
                      </a:r>
                      <a:endParaRPr lang="en-ZA" sz="1200" b="1" i="0" u="none" strike="noStrike" dirty="0">
                        <a:solidFill>
                          <a:srgbClr val="000000"/>
                        </a:solidFill>
                        <a:effectLst/>
                        <a:latin typeface="Calibri" panose="020F0502020204030204" pitchFamily="34" charset="0"/>
                      </a:endParaRP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dirty="0">
                          <a:solidFill>
                            <a:srgbClr val="000000"/>
                          </a:solidFill>
                          <a:effectLst/>
                          <a:latin typeface="Calibri" panose="020F0502020204030204" pitchFamily="34" charset="0"/>
                        </a:rPr>
                        <a:t>% Spent</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3437578403"/>
                  </a:ext>
                </a:extLst>
              </a:tr>
              <a:tr h="225955">
                <a:tc>
                  <a:txBody>
                    <a:bodyPr/>
                    <a:lstStyle/>
                    <a:p>
                      <a:pPr algn="l" fontAlgn="ctr"/>
                      <a:r>
                        <a:rPr lang="en-ZA" sz="1400" b="0" i="0" u="none" strike="noStrike" dirty="0">
                          <a:solidFill>
                            <a:srgbClr val="000000"/>
                          </a:solidFill>
                          <a:effectLst/>
                          <a:latin typeface="Calibri" panose="020F0502020204030204" pitchFamily="34" charset="0"/>
                        </a:rPr>
                        <a:t>Compensation of employees</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400" b="0" i="0" u="none" strike="noStrike" dirty="0">
                          <a:solidFill>
                            <a:srgbClr val="000000"/>
                          </a:solidFill>
                          <a:effectLst/>
                          <a:latin typeface="Calibri" panose="020F0502020204030204" pitchFamily="34" charset="0"/>
                        </a:rPr>
                        <a:t>R 397 264</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400" b="0" i="0" u="none" strike="noStrike" dirty="0">
                          <a:solidFill>
                            <a:srgbClr val="000000"/>
                          </a:solidFill>
                          <a:effectLst/>
                          <a:latin typeface="Calibri" panose="020F0502020204030204" pitchFamily="34" charset="0"/>
                        </a:rPr>
                        <a:t>R 352 497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400" b="0" i="0" u="none" strike="noStrike" dirty="0">
                          <a:solidFill>
                            <a:srgbClr val="000000"/>
                          </a:solidFill>
                          <a:effectLst/>
                          <a:latin typeface="Calibri" panose="020F0502020204030204" pitchFamily="34" charset="0"/>
                        </a:rPr>
                        <a:t>R 44 828</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400" b="0" i="0" u="none" strike="noStrike" dirty="0">
                          <a:solidFill>
                            <a:srgbClr val="000000"/>
                          </a:solidFill>
                          <a:effectLst/>
                          <a:latin typeface="Calibri" panose="020F0502020204030204" pitchFamily="34" charset="0"/>
                        </a:rPr>
                        <a:t>89%</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16314663"/>
                  </a:ext>
                </a:extLst>
              </a:tr>
              <a:tr h="225955">
                <a:tc>
                  <a:txBody>
                    <a:bodyPr/>
                    <a:lstStyle/>
                    <a:p>
                      <a:pPr algn="l" fontAlgn="ctr"/>
                      <a:r>
                        <a:rPr lang="en-ZA" sz="1400" b="0" i="0" u="none" strike="noStrike" dirty="0">
                          <a:solidFill>
                            <a:srgbClr val="000000"/>
                          </a:solidFill>
                          <a:effectLst/>
                          <a:latin typeface="Calibri" panose="020F0502020204030204" pitchFamily="34" charset="0"/>
                        </a:rPr>
                        <a:t>Goods and services</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dirty="0">
                          <a:solidFill>
                            <a:srgbClr val="000000"/>
                          </a:solidFill>
                          <a:effectLst/>
                          <a:latin typeface="Calibri" panose="020F0502020204030204" pitchFamily="34" charset="0"/>
                        </a:rPr>
                        <a:t>R 402 376</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dirty="0">
                          <a:solidFill>
                            <a:srgbClr val="000000"/>
                          </a:solidFill>
                          <a:effectLst/>
                          <a:latin typeface="Calibri" panose="020F0502020204030204" pitchFamily="34" charset="0"/>
                        </a:rPr>
                        <a:t>R 273 833</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dirty="0">
                          <a:solidFill>
                            <a:srgbClr val="000000"/>
                          </a:solidFill>
                          <a:effectLst/>
                          <a:latin typeface="Calibri" panose="020F0502020204030204" pitchFamily="34" charset="0"/>
                        </a:rPr>
                        <a:t>R 128 482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dirty="0">
                          <a:solidFill>
                            <a:srgbClr val="000000"/>
                          </a:solidFill>
                          <a:effectLst/>
                          <a:latin typeface="Calibri" panose="020F0502020204030204" pitchFamily="34" charset="0"/>
                        </a:rPr>
                        <a:t>68%</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39099668"/>
                  </a:ext>
                </a:extLst>
              </a:tr>
              <a:tr h="225955">
                <a:tc>
                  <a:txBody>
                    <a:bodyPr/>
                    <a:lstStyle/>
                    <a:p>
                      <a:pPr algn="l" fontAlgn="ctr"/>
                      <a:r>
                        <a:rPr lang="en-ZA" sz="1400" b="0" i="0" u="none" strike="noStrike" dirty="0">
                          <a:solidFill>
                            <a:srgbClr val="000000"/>
                          </a:solidFill>
                          <a:effectLst/>
                          <a:latin typeface="Calibri" panose="020F0502020204030204" pitchFamily="34" charset="0"/>
                        </a:rPr>
                        <a:t>Interest Paid</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dirty="0">
                          <a:solidFill>
                            <a:srgbClr val="000000"/>
                          </a:solidFill>
                          <a:effectLst/>
                          <a:latin typeface="Calibri" panose="020F0502020204030204" pitchFamily="34" charset="0"/>
                        </a:rPr>
                        <a:t>R 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dirty="0">
                          <a:solidFill>
                            <a:srgbClr val="000000"/>
                          </a:solidFill>
                          <a:effectLst/>
                          <a:latin typeface="Calibri" panose="020F0502020204030204" pitchFamily="34" charset="0"/>
                        </a:rPr>
                        <a:t>R 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dirty="0">
                          <a:solidFill>
                            <a:srgbClr val="000000"/>
                          </a:solidFill>
                          <a:effectLst/>
                          <a:latin typeface="Calibri" panose="020F0502020204030204" pitchFamily="34" charset="0"/>
                        </a:rPr>
                        <a:t>R 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dirty="0">
                          <a:solidFill>
                            <a:srgbClr val="000000"/>
                          </a:solidFill>
                          <a:effectLst/>
                          <a:latin typeface="Calibri" panose="020F0502020204030204" pitchFamily="34" charset="0"/>
                        </a:rPr>
                        <a:t>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0950622"/>
                  </a:ext>
                </a:extLst>
              </a:tr>
              <a:tr h="225955">
                <a:tc>
                  <a:txBody>
                    <a:bodyPr/>
                    <a:lstStyle/>
                    <a:p>
                      <a:pPr algn="l" fontAlgn="ctr"/>
                      <a:r>
                        <a:rPr lang="en-ZA" sz="1400" b="0" i="0" u="none" strike="noStrike" dirty="0">
                          <a:solidFill>
                            <a:srgbClr val="000000"/>
                          </a:solidFill>
                          <a:effectLst/>
                          <a:latin typeface="Calibri" panose="020F0502020204030204" pitchFamily="34" charset="0"/>
                        </a:rPr>
                        <a:t>Payments For Financial Assets</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dirty="0">
                          <a:solidFill>
                            <a:srgbClr val="000000"/>
                          </a:solidFill>
                          <a:effectLst/>
                          <a:latin typeface="Calibri" panose="020F0502020204030204" pitchFamily="34" charset="0"/>
                        </a:rPr>
                        <a:t>R 69</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dirty="0">
                          <a:solidFill>
                            <a:srgbClr val="000000"/>
                          </a:solidFill>
                          <a:effectLst/>
                          <a:latin typeface="Calibri" panose="020F0502020204030204" pitchFamily="34" charset="0"/>
                        </a:rPr>
                        <a:t>R 62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dirty="0">
                          <a:solidFill>
                            <a:srgbClr val="000000"/>
                          </a:solidFill>
                          <a:effectLst/>
                          <a:latin typeface="Calibri" panose="020F0502020204030204" pitchFamily="34" charset="0"/>
                        </a:rPr>
                        <a:t>R 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dirty="0">
                          <a:solidFill>
                            <a:srgbClr val="000000"/>
                          </a:solidFill>
                          <a:effectLst/>
                          <a:latin typeface="Calibri" panose="020F0502020204030204" pitchFamily="34" charset="0"/>
                        </a:rPr>
                        <a:t>90%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17849831"/>
                  </a:ext>
                </a:extLst>
              </a:tr>
              <a:tr h="225955">
                <a:tc>
                  <a:txBody>
                    <a:bodyPr/>
                    <a:lstStyle/>
                    <a:p>
                      <a:pPr algn="l" fontAlgn="ctr"/>
                      <a:r>
                        <a:rPr lang="en-ZA" sz="1400" b="0" i="0" u="none" strike="noStrike" dirty="0">
                          <a:solidFill>
                            <a:srgbClr val="000000"/>
                          </a:solidFill>
                          <a:effectLst/>
                          <a:latin typeface="Calibri" panose="020F0502020204030204" pitchFamily="34" charset="0"/>
                        </a:rPr>
                        <a:t>Transfers and subsidies</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dirty="0">
                          <a:solidFill>
                            <a:srgbClr val="000000"/>
                          </a:solidFill>
                          <a:effectLst/>
                          <a:latin typeface="Calibri" panose="020F0502020204030204" pitchFamily="34" charset="0"/>
                        </a:rPr>
                        <a:t>R 28 263 272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dirty="0">
                          <a:solidFill>
                            <a:srgbClr val="000000"/>
                          </a:solidFill>
                          <a:effectLst/>
                          <a:latin typeface="Calibri" panose="020F0502020204030204" pitchFamily="34" charset="0"/>
                        </a:rPr>
                        <a:t>R 28 141 494</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dirty="0">
                          <a:solidFill>
                            <a:srgbClr val="000000"/>
                          </a:solidFill>
                          <a:effectLst/>
                          <a:latin typeface="Calibri" panose="020F0502020204030204" pitchFamily="34" charset="0"/>
                        </a:rPr>
                        <a:t>R 121 778</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dirty="0">
                          <a:solidFill>
                            <a:srgbClr val="000000"/>
                          </a:solidFill>
                          <a:effectLst/>
                          <a:latin typeface="Calibri" panose="020F0502020204030204" pitchFamily="34" charset="0"/>
                        </a:rPr>
                        <a:t>100%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82782093"/>
                  </a:ext>
                </a:extLst>
              </a:tr>
              <a:tr h="225955">
                <a:tc>
                  <a:txBody>
                    <a:bodyPr/>
                    <a:lstStyle/>
                    <a:p>
                      <a:pPr algn="l" fontAlgn="ctr"/>
                      <a:r>
                        <a:rPr lang="en-ZA" sz="1400" b="0" i="0" u="none" strike="noStrike" dirty="0">
                          <a:solidFill>
                            <a:srgbClr val="000000"/>
                          </a:solidFill>
                          <a:effectLst/>
                          <a:latin typeface="Calibri" panose="020F0502020204030204" pitchFamily="34" charset="0"/>
                        </a:rPr>
                        <a:t>Payments for capital assets</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dirty="0">
                          <a:solidFill>
                            <a:srgbClr val="000000"/>
                          </a:solidFill>
                          <a:effectLst/>
                          <a:latin typeface="Calibri" panose="020F0502020204030204" pitchFamily="34" charset="0"/>
                        </a:rPr>
                        <a:t>R 16 038</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dirty="0">
                          <a:solidFill>
                            <a:srgbClr val="000000"/>
                          </a:solidFill>
                          <a:effectLst/>
                          <a:latin typeface="Calibri" panose="020F0502020204030204" pitchFamily="34" charset="0"/>
                        </a:rPr>
                        <a:t>R 7 651</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dirty="0">
                          <a:solidFill>
                            <a:srgbClr val="000000"/>
                          </a:solidFill>
                          <a:effectLst/>
                          <a:latin typeface="Calibri" panose="020F0502020204030204" pitchFamily="34" charset="0"/>
                        </a:rPr>
                        <a:t>R 8 387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dirty="0">
                          <a:solidFill>
                            <a:srgbClr val="000000"/>
                          </a:solidFill>
                          <a:effectLst/>
                          <a:latin typeface="Calibri" panose="020F0502020204030204" pitchFamily="34" charset="0"/>
                        </a:rPr>
                        <a:t>48%</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4598319"/>
                  </a:ext>
                </a:extLst>
              </a:tr>
              <a:tr h="225955">
                <a:tc>
                  <a:txBody>
                    <a:bodyPr/>
                    <a:lstStyle/>
                    <a:p>
                      <a:pPr algn="l" fontAlgn="ctr"/>
                      <a:r>
                        <a:rPr lang="en-ZA" sz="1200" b="1" i="0" u="none" strike="noStrike" dirty="0">
                          <a:solidFill>
                            <a:srgbClr val="000000"/>
                          </a:solidFill>
                          <a:effectLst/>
                          <a:latin typeface="Calibri" panose="020F0502020204030204" pitchFamily="34" charset="0"/>
                        </a:rPr>
                        <a:t>Total</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200" b="1" i="0" u="none" strike="noStrike" dirty="0">
                          <a:solidFill>
                            <a:srgbClr val="000000"/>
                          </a:solidFill>
                          <a:effectLst/>
                          <a:latin typeface="Calibri" panose="020F0502020204030204" pitchFamily="34" charset="0"/>
                        </a:rPr>
                        <a:t>R 29 079 019</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200" b="1" i="0" u="none" strike="noStrike" dirty="0">
                          <a:solidFill>
                            <a:srgbClr val="000000"/>
                          </a:solidFill>
                          <a:effectLst/>
                          <a:latin typeface="Calibri" panose="020F0502020204030204" pitchFamily="34" charset="0"/>
                        </a:rPr>
                        <a:t>R 28 775 537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200" b="1" i="0" u="none" strike="noStrike" dirty="0">
                          <a:solidFill>
                            <a:srgbClr val="000000"/>
                          </a:solidFill>
                          <a:effectLst/>
                          <a:latin typeface="Calibri" panose="020F0502020204030204" pitchFamily="34" charset="0"/>
                        </a:rPr>
                        <a:t>R 303 482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200" b="1" i="0" u="none" strike="noStrike" dirty="0">
                          <a:solidFill>
                            <a:srgbClr val="000000"/>
                          </a:solidFill>
                          <a:effectLst/>
                          <a:latin typeface="Calibri" panose="020F0502020204030204" pitchFamily="34" charset="0"/>
                        </a:rPr>
                        <a:t>99%</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val="1256537372"/>
                  </a:ext>
                </a:extLst>
              </a:tr>
            </a:tbl>
          </a:graphicData>
        </a:graphic>
      </p:graphicFrame>
      <p:sp>
        <p:nvSpPr>
          <p:cNvPr id="2" name="Slide Number Placeholder 1"/>
          <p:cNvSpPr>
            <a:spLocks noGrp="1"/>
          </p:cNvSpPr>
          <p:nvPr>
            <p:ph type="sldNum" sz="quarter" idx="12"/>
          </p:nvPr>
        </p:nvSpPr>
        <p:spPr/>
        <p:txBody>
          <a:bodyPr/>
          <a:lstStyle/>
          <a:p>
            <a:pPr>
              <a:defRPr/>
            </a:pPr>
            <a:fld id="{17612693-689F-42AA-8F76-7F9C9A9F1456}" type="slidenum">
              <a:rPr lang="en-US" smtClean="0"/>
              <a:pPr>
                <a:defRPr/>
              </a:pPr>
              <a:t>33</a:t>
            </a:fld>
            <a:endParaRPr lang="en-US" dirty="0"/>
          </a:p>
        </p:txBody>
      </p:sp>
    </p:spTree>
    <p:extLst>
      <p:ext uri="{BB962C8B-B14F-4D97-AF65-F5344CB8AC3E}">
        <p14:creationId xmlns:p14="http://schemas.microsoft.com/office/powerpoint/2010/main" val="814397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3"/>
          <p:cNvSpPr txBox="1">
            <a:spLocks noChangeArrowheads="1"/>
          </p:cNvSpPr>
          <p:nvPr/>
        </p:nvSpPr>
        <p:spPr bwMode="auto">
          <a:xfrm>
            <a:off x="1414463" y="2844404"/>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350" dirty="0">
              <a:solidFill>
                <a:prstClr val="black"/>
              </a:solidFill>
            </a:endParaRPr>
          </a:p>
        </p:txBody>
      </p:sp>
      <p:sp>
        <p:nvSpPr>
          <p:cNvPr id="5" name="Rectangle 4"/>
          <p:cNvSpPr/>
          <p:nvPr/>
        </p:nvSpPr>
        <p:spPr>
          <a:xfrm>
            <a:off x="0" y="1"/>
            <a:ext cx="9144000" cy="461665"/>
          </a:xfrm>
          <a:prstGeom prst="rect">
            <a:avLst/>
          </a:prstGeom>
          <a:solidFill>
            <a:srgbClr val="00592B"/>
          </a:solidFill>
          <a:ln>
            <a:solidFill>
              <a:schemeClr val="tx1"/>
            </a:solidFill>
          </a:ln>
        </p:spPr>
        <p:txBody>
          <a:bodyPr wrap="square">
            <a:spAutoFit/>
          </a:bodyPr>
          <a:lstStyle/>
          <a:p>
            <a:pPr algn="ctr">
              <a:defRPr/>
            </a:pPr>
            <a:r>
              <a:rPr lang="en-US" b="1" dirty="0">
                <a:solidFill>
                  <a:schemeClr val="bg1"/>
                </a:solidFill>
                <a:cs typeface="Arial" panose="020B0604020202020204" pitchFamily="34" charset="0"/>
              </a:rPr>
              <a:t>Operational Expenditure by Programme as at </a:t>
            </a:r>
            <a:r>
              <a:rPr lang="en-US" b="1" dirty="0">
                <a:solidFill>
                  <a:schemeClr val="bg1"/>
                </a:solidFill>
              </a:rPr>
              <a:t>31 March 2021</a:t>
            </a:r>
            <a:endParaRPr lang="en-ZA" kern="0" dirty="0">
              <a:solidFill>
                <a:schemeClr val="bg1"/>
              </a:solidFill>
              <a:latin typeface="Calibri"/>
            </a:endParaRPr>
          </a:p>
        </p:txBody>
      </p:sp>
      <p:graphicFrame>
        <p:nvGraphicFramePr>
          <p:cNvPr id="2" name="Table 1"/>
          <p:cNvGraphicFramePr>
            <a:graphicFrameLocks noGrp="1"/>
          </p:cNvGraphicFramePr>
          <p:nvPr>
            <p:extLst>
              <p:ext uri="{D42A27DB-BD31-4B8C-83A1-F6EECF244321}">
                <p14:modId xmlns:p14="http://schemas.microsoft.com/office/powerpoint/2010/main" val="3061021341"/>
              </p:ext>
            </p:extLst>
          </p:nvPr>
        </p:nvGraphicFramePr>
        <p:xfrm>
          <a:off x="179512" y="1484784"/>
          <a:ext cx="8712967" cy="3888432"/>
        </p:xfrm>
        <a:graphic>
          <a:graphicData uri="http://schemas.openxmlformats.org/drawingml/2006/table">
            <a:tbl>
              <a:tblPr/>
              <a:tblGrid>
                <a:gridCol w="4129930">
                  <a:extLst>
                    <a:ext uri="{9D8B030D-6E8A-4147-A177-3AD203B41FA5}">
                      <a16:colId xmlns:a16="http://schemas.microsoft.com/office/drawing/2014/main" val="2663357905"/>
                    </a:ext>
                  </a:extLst>
                </a:gridCol>
                <a:gridCol w="1413282">
                  <a:extLst>
                    <a:ext uri="{9D8B030D-6E8A-4147-A177-3AD203B41FA5}">
                      <a16:colId xmlns:a16="http://schemas.microsoft.com/office/drawing/2014/main" val="3575440544"/>
                    </a:ext>
                  </a:extLst>
                </a:gridCol>
                <a:gridCol w="1236596">
                  <a:extLst>
                    <a:ext uri="{9D8B030D-6E8A-4147-A177-3AD203B41FA5}">
                      <a16:colId xmlns:a16="http://schemas.microsoft.com/office/drawing/2014/main" val="3906653718"/>
                    </a:ext>
                  </a:extLst>
                </a:gridCol>
                <a:gridCol w="1173983">
                  <a:extLst>
                    <a:ext uri="{9D8B030D-6E8A-4147-A177-3AD203B41FA5}">
                      <a16:colId xmlns:a16="http://schemas.microsoft.com/office/drawing/2014/main" val="135758034"/>
                    </a:ext>
                  </a:extLst>
                </a:gridCol>
                <a:gridCol w="759176">
                  <a:extLst>
                    <a:ext uri="{9D8B030D-6E8A-4147-A177-3AD203B41FA5}">
                      <a16:colId xmlns:a16="http://schemas.microsoft.com/office/drawing/2014/main" val="4047098721"/>
                    </a:ext>
                  </a:extLst>
                </a:gridCol>
              </a:tblGrid>
              <a:tr h="965893">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ZA" sz="1400" b="1" i="0" u="none" strike="noStrike" dirty="0">
                          <a:solidFill>
                            <a:srgbClr val="000000"/>
                          </a:solidFill>
                          <a:effectLst/>
                          <a:latin typeface="+mj-lt"/>
                        </a:rPr>
                        <a:t> </a:t>
                      </a:r>
                    </a:p>
                    <a:p>
                      <a:pPr marL="0" marR="0" indent="0" algn="ctr" defTabSz="457200" rtl="0" eaLnBrk="1" fontAlgn="ctr" latinLnBrk="0" hangingPunct="1">
                        <a:lnSpc>
                          <a:spcPct val="100000"/>
                        </a:lnSpc>
                        <a:spcBef>
                          <a:spcPts val="0"/>
                        </a:spcBef>
                        <a:spcAft>
                          <a:spcPts val="0"/>
                        </a:spcAft>
                        <a:buClrTx/>
                        <a:buSzTx/>
                        <a:buFontTx/>
                        <a:buNone/>
                        <a:tabLst/>
                        <a:defRPr/>
                      </a:pPr>
                      <a:r>
                        <a:rPr lang="en-ZA" sz="1400" b="1" i="0" u="none" strike="noStrike" dirty="0">
                          <a:solidFill>
                            <a:srgbClr val="000000"/>
                          </a:solidFill>
                          <a:effectLst/>
                          <a:latin typeface="+mj-lt"/>
                        </a:rPr>
                        <a:t>Programmes</a:t>
                      </a:r>
                    </a:p>
                    <a:p>
                      <a:pPr marL="0" marR="0" indent="0" algn="ctr" defTabSz="457200" rtl="0" eaLnBrk="1" fontAlgn="ctr" latinLnBrk="0" hangingPunct="1">
                        <a:lnSpc>
                          <a:spcPct val="100000"/>
                        </a:lnSpc>
                        <a:spcBef>
                          <a:spcPts val="0"/>
                        </a:spcBef>
                        <a:spcAft>
                          <a:spcPts val="0"/>
                        </a:spcAft>
                        <a:buClrTx/>
                        <a:buSzTx/>
                        <a:buFontTx/>
                        <a:buNone/>
                        <a:tabLst/>
                        <a:defRPr/>
                      </a:pPr>
                      <a:r>
                        <a:rPr lang="en-ZA" sz="1400" b="1" i="0" u="none" strike="noStrike" dirty="0">
                          <a:solidFill>
                            <a:srgbClr val="000000"/>
                          </a:solidFill>
                          <a:effectLst/>
                          <a:latin typeface="+mj-lt"/>
                        </a:rPr>
                        <a:t> </a:t>
                      </a:r>
                      <a:r>
                        <a:rPr lang="en-ZA" sz="1400" b="1" dirty="0">
                          <a:effectLst/>
                          <a:latin typeface="+mj-lt"/>
                          <a:ea typeface="Times New Roman" panose="02020603050405020304" pitchFamily="18" charset="0"/>
                          <a:cs typeface="Times New Roman" panose="02020603050405020304" pitchFamily="18" charset="0"/>
                        </a:rPr>
                        <a:t>000</a:t>
                      </a:r>
                      <a:endParaRPr lang="en-ZA" sz="1400" dirty="0">
                        <a:effectLst/>
                        <a:latin typeface="+mj-lt"/>
                        <a:ea typeface="Times New Roman" panose="02020603050405020304" pitchFamily="18" charset="0"/>
                        <a:cs typeface="Times New Roman" panose="02020603050405020304" pitchFamily="18" charset="0"/>
                      </a:endParaRPr>
                    </a:p>
                    <a:p>
                      <a:pPr algn="ctr" fontAlgn="ctr"/>
                      <a:endParaRPr lang="en-ZA" sz="1400" b="1" i="0" u="none" strike="noStrike" dirty="0">
                        <a:solidFill>
                          <a:srgbClr val="000000"/>
                        </a:solidFill>
                        <a:effectLst/>
                        <a:latin typeface="+mj-lt"/>
                      </a:endParaRP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1400" b="1" i="0" u="none" strike="noStrike" dirty="0">
                          <a:solidFill>
                            <a:srgbClr val="000000"/>
                          </a:solidFill>
                          <a:effectLst/>
                          <a:latin typeface="+mj-lt"/>
                        </a:rPr>
                        <a:t> Total Adjusted</a:t>
                      </a:r>
                    </a:p>
                    <a:p>
                      <a:pPr algn="ctr" fontAlgn="ctr"/>
                      <a:r>
                        <a:rPr lang="en-ZA" sz="1400" b="1" i="0" u="none" strike="noStrike" dirty="0">
                          <a:solidFill>
                            <a:srgbClr val="000000"/>
                          </a:solidFill>
                          <a:effectLst/>
                          <a:latin typeface="+mj-lt"/>
                        </a:rPr>
                        <a:t>Allocation</a:t>
                      </a:r>
                    </a:p>
                    <a:p>
                      <a:pPr marL="0" marR="0" indent="0" algn="ctr" defTabSz="457200" rtl="0" eaLnBrk="1" fontAlgn="ctr" latinLnBrk="0" hangingPunct="1">
                        <a:lnSpc>
                          <a:spcPct val="100000"/>
                        </a:lnSpc>
                        <a:spcBef>
                          <a:spcPts val="0"/>
                        </a:spcBef>
                        <a:spcAft>
                          <a:spcPts val="0"/>
                        </a:spcAft>
                        <a:buClrTx/>
                        <a:buSzTx/>
                        <a:buFontTx/>
                        <a:buNone/>
                        <a:tabLst/>
                        <a:defRPr/>
                      </a:pPr>
                      <a:r>
                        <a:rPr lang="en-ZA" sz="1400" b="1" dirty="0">
                          <a:effectLst/>
                          <a:latin typeface="+mj-lt"/>
                          <a:ea typeface="Times New Roman" panose="02020603050405020304" pitchFamily="18" charset="0"/>
                          <a:cs typeface="Times New Roman" panose="02020603050405020304" pitchFamily="18" charset="0"/>
                        </a:rPr>
                        <a:t>000</a:t>
                      </a:r>
                      <a:endParaRPr lang="en-ZA" sz="1400" b="1" i="0" u="none" strike="noStrike" dirty="0">
                        <a:solidFill>
                          <a:srgbClr val="000000"/>
                        </a:solidFill>
                        <a:effectLst/>
                        <a:latin typeface="+mj-lt"/>
                      </a:endParaRPr>
                    </a:p>
                    <a:p>
                      <a:pPr algn="ctr" fontAlgn="ctr"/>
                      <a:r>
                        <a:rPr lang="en-ZA" sz="1400" b="1" i="0" u="none" strike="noStrike" dirty="0">
                          <a:solidFill>
                            <a:srgbClr val="000000"/>
                          </a:solidFill>
                          <a:effectLst/>
                          <a:latin typeface="+mj-lt"/>
                        </a:rPr>
                        <a:t>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ZA" sz="1400" b="1" i="0" u="none" strike="noStrike" dirty="0">
                          <a:solidFill>
                            <a:srgbClr val="000000"/>
                          </a:solidFill>
                          <a:effectLst/>
                          <a:latin typeface="+mj-lt"/>
                        </a:rPr>
                        <a:t> </a:t>
                      </a:r>
                    </a:p>
                    <a:p>
                      <a:pPr marL="0" marR="0" indent="0" algn="ctr" defTabSz="457200" rtl="0" eaLnBrk="1" fontAlgn="ctr" latinLnBrk="0" hangingPunct="1">
                        <a:lnSpc>
                          <a:spcPct val="100000"/>
                        </a:lnSpc>
                        <a:spcBef>
                          <a:spcPts val="0"/>
                        </a:spcBef>
                        <a:spcAft>
                          <a:spcPts val="0"/>
                        </a:spcAft>
                        <a:buClrTx/>
                        <a:buSzTx/>
                        <a:buFontTx/>
                        <a:buNone/>
                        <a:tabLst/>
                        <a:defRPr/>
                      </a:pPr>
                      <a:r>
                        <a:rPr lang="en-ZA" sz="1400" b="1" i="0" u="none" strike="noStrike" dirty="0">
                          <a:solidFill>
                            <a:srgbClr val="000000"/>
                          </a:solidFill>
                          <a:effectLst/>
                          <a:latin typeface="+mj-lt"/>
                        </a:rPr>
                        <a:t>Expenditure</a:t>
                      </a:r>
                    </a:p>
                    <a:p>
                      <a:pPr marL="0" marR="0" indent="0" algn="ctr" defTabSz="457200" rtl="0" eaLnBrk="1" fontAlgn="ctr" latinLnBrk="0" hangingPunct="1">
                        <a:lnSpc>
                          <a:spcPct val="100000"/>
                        </a:lnSpc>
                        <a:spcBef>
                          <a:spcPts val="0"/>
                        </a:spcBef>
                        <a:spcAft>
                          <a:spcPts val="0"/>
                        </a:spcAft>
                        <a:buClrTx/>
                        <a:buSzTx/>
                        <a:buFontTx/>
                        <a:buNone/>
                        <a:tabLst/>
                        <a:defRPr/>
                      </a:pPr>
                      <a:r>
                        <a:rPr lang="en-ZA" sz="1400" b="1" dirty="0">
                          <a:effectLst/>
                          <a:latin typeface="+mj-lt"/>
                          <a:ea typeface="Times New Roman" panose="02020603050405020304" pitchFamily="18" charset="0"/>
                          <a:cs typeface="Times New Roman" panose="02020603050405020304" pitchFamily="18" charset="0"/>
                        </a:rPr>
                        <a:t>000</a:t>
                      </a:r>
                      <a:endParaRPr lang="en-ZA" sz="1400" dirty="0">
                        <a:effectLst/>
                        <a:latin typeface="+mj-lt"/>
                        <a:ea typeface="Times New Roman" panose="02020603050405020304" pitchFamily="18" charset="0"/>
                        <a:cs typeface="Times New Roman" panose="02020603050405020304" pitchFamily="18" charset="0"/>
                      </a:endParaRPr>
                    </a:p>
                    <a:p>
                      <a:pPr algn="ctr" fontAlgn="ctr"/>
                      <a:r>
                        <a:rPr lang="en-ZA" sz="1400" b="1" i="0" u="none" strike="noStrike" dirty="0">
                          <a:solidFill>
                            <a:srgbClr val="000000"/>
                          </a:solidFill>
                          <a:effectLst/>
                          <a:latin typeface="+mj-lt"/>
                        </a:rPr>
                        <a:t>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ZA" sz="1400" b="1" i="0" u="none" strike="noStrike" dirty="0">
                          <a:solidFill>
                            <a:srgbClr val="000000"/>
                          </a:solidFill>
                          <a:effectLst/>
                          <a:latin typeface="+mj-lt"/>
                        </a:rPr>
                        <a:t> </a:t>
                      </a:r>
                    </a:p>
                    <a:p>
                      <a:pPr marL="0" marR="0" indent="0" algn="ctr" defTabSz="457200" rtl="0" eaLnBrk="1" fontAlgn="ctr" latinLnBrk="0" hangingPunct="1">
                        <a:lnSpc>
                          <a:spcPct val="100000"/>
                        </a:lnSpc>
                        <a:spcBef>
                          <a:spcPts val="0"/>
                        </a:spcBef>
                        <a:spcAft>
                          <a:spcPts val="0"/>
                        </a:spcAft>
                        <a:buClrTx/>
                        <a:buSzTx/>
                        <a:buFontTx/>
                        <a:buNone/>
                        <a:tabLst/>
                        <a:defRPr/>
                      </a:pPr>
                      <a:r>
                        <a:rPr lang="en-ZA" sz="1400" b="1" i="0" u="none" strike="noStrike" dirty="0">
                          <a:solidFill>
                            <a:srgbClr val="000000"/>
                          </a:solidFill>
                          <a:effectLst/>
                          <a:latin typeface="+mj-lt"/>
                        </a:rPr>
                        <a:t>Variance</a:t>
                      </a:r>
                    </a:p>
                    <a:p>
                      <a:pPr marL="0" marR="0" indent="0" algn="ctr" defTabSz="457200" rtl="0" eaLnBrk="1" fontAlgn="ctr" latinLnBrk="0" hangingPunct="1">
                        <a:lnSpc>
                          <a:spcPct val="100000"/>
                        </a:lnSpc>
                        <a:spcBef>
                          <a:spcPts val="0"/>
                        </a:spcBef>
                        <a:spcAft>
                          <a:spcPts val="0"/>
                        </a:spcAft>
                        <a:buClrTx/>
                        <a:buSzTx/>
                        <a:buFontTx/>
                        <a:buNone/>
                        <a:tabLst/>
                        <a:defRPr/>
                      </a:pPr>
                      <a:r>
                        <a:rPr lang="en-ZA" sz="1400" b="1" i="0" u="none" strike="noStrike" dirty="0">
                          <a:solidFill>
                            <a:srgbClr val="000000"/>
                          </a:solidFill>
                          <a:effectLst/>
                          <a:latin typeface="+mj-lt"/>
                        </a:rPr>
                        <a:t> </a:t>
                      </a:r>
                      <a:r>
                        <a:rPr lang="en-ZA" sz="1400" b="1" dirty="0">
                          <a:effectLst/>
                          <a:latin typeface="+mj-lt"/>
                          <a:ea typeface="Times New Roman" panose="02020603050405020304" pitchFamily="18" charset="0"/>
                          <a:cs typeface="Times New Roman" panose="02020603050405020304" pitchFamily="18" charset="0"/>
                        </a:rPr>
                        <a:t>000</a:t>
                      </a:r>
                      <a:endParaRPr lang="en-ZA" sz="1400" dirty="0">
                        <a:effectLst/>
                        <a:latin typeface="+mj-lt"/>
                        <a:ea typeface="Times New Roman" panose="02020603050405020304" pitchFamily="18" charset="0"/>
                        <a:cs typeface="Times New Roman" panose="02020603050405020304" pitchFamily="18" charset="0"/>
                      </a:endParaRPr>
                    </a:p>
                    <a:p>
                      <a:pPr algn="ctr" fontAlgn="ctr"/>
                      <a:endParaRPr lang="en-ZA" sz="1400" b="1" i="0" u="none" strike="noStrike" dirty="0">
                        <a:solidFill>
                          <a:srgbClr val="000000"/>
                        </a:solidFill>
                        <a:effectLst/>
                        <a:latin typeface="+mj-lt"/>
                      </a:endParaRP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1400" b="1" i="0" u="none" strike="noStrike" dirty="0">
                          <a:solidFill>
                            <a:srgbClr val="000000"/>
                          </a:solidFill>
                          <a:effectLst/>
                          <a:latin typeface="+mj-lt"/>
                        </a:rPr>
                        <a:t> % Spent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176279007"/>
                  </a:ext>
                </a:extLst>
              </a:tr>
              <a:tr h="485850">
                <a:tc>
                  <a:txBody>
                    <a:bodyPr/>
                    <a:lstStyle/>
                    <a:p>
                      <a:pPr algn="l" fontAlgn="b"/>
                      <a:r>
                        <a:rPr lang="en-ZA" sz="1400" b="0" i="0" u="none" strike="noStrike" dirty="0">
                          <a:solidFill>
                            <a:srgbClr val="000000"/>
                          </a:solidFill>
                          <a:effectLst/>
                          <a:latin typeface="+mj-lt"/>
                        </a:rPr>
                        <a:t> 1: Administration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400" b="0" i="0" u="none" strike="noStrike" dirty="0">
                          <a:solidFill>
                            <a:srgbClr val="000000"/>
                          </a:solidFill>
                          <a:effectLst/>
                          <a:latin typeface="+mj-lt"/>
                        </a:rPr>
                        <a:t>R 482 286</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400" b="0" i="0" u="none" strike="noStrike" dirty="0">
                          <a:solidFill>
                            <a:srgbClr val="000000"/>
                          </a:solidFill>
                          <a:effectLst/>
                          <a:latin typeface="+mj-lt"/>
                        </a:rPr>
                        <a:t>R 398 077</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400" b="0" i="0" u="none" strike="noStrike" dirty="0">
                          <a:solidFill>
                            <a:srgbClr val="000000"/>
                          </a:solidFill>
                          <a:effectLst/>
                          <a:latin typeface="+mj-lt"/>
                        </a:rPr>
                        <a:t>R 84 209</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400" b="0" i="0" u="none" strike="noStrike" dirty="0">
                          <a:solidFill>
                            <a:srgbClr val="000000"/>
                          </a:solidFill>
                          <a:effectLst/>
                          <a:latin typeface="+mj-lt"/>
                        </a:rPr>
                        <a:t>83%</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41198708"/>
                  </a:ext>
                </a:extLst>
              </a:tr>
              <a:tr h="493289">
                <a:tc>
                  <a:txBody>
                    <a:bodyPr/>
                    <a:lstStyle/>
                    <a:p>
                      <a:pPr algn="l" fontAlgn="b"/>
                      <a:r>
                        <a:rPr lang="en-US" sz="1400" b="0" i="0" u="none" strike="noStrike" dirty="0">
                          <a:solidFill>
                            <a:srgbClr val="000000"/>
                          </a:solidFill>
                          <a:effectLst/>
                          <a:latin typeface="+mj-lt"/>
                        </a:rPr>
                        <a:t> 2: Integrated human settlements planning and </a:t>
                      </a:r>
                    </a:p>
                    <a:p>
                      <a:pPr algn="l" fontAlgn="b"/>
                      <a:r>
                        <a:rPr lang="en-US" sz="1400" b="0" i="0" u="none" strike="noStrike" dirty="0">
                          <a:solidFill>
                            <a:srgbClr val="000000"/>
                          </a:solidFill>
                          <a:effectLst/>
                          <a:latin typeface="+mj-lt"/>
                        </a:rPr>
                        <a:t>     development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dirty="0">
                          <a:solidFill>
                            <a:srgbClr val="000000"/>
                          </a:solidFill>
                          <a:effectLst/>
                          <a:latin typeface="+mj-lt"/>
                        </a:rPr>
                        <a:t>R 126 452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dirty="0">
                          <a:solidFill>
                            <a:srgbClr val="000000"/>
                          </a:solidFill>
                          <a:effectLst/>
                          <a:latin typeface="+mj-lt"/>
                        </a:rPr>
                        <a:t>R 93 630</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dirty="0">
                          <a:solidFill>
                            <a:srgbClr val="000000"/>
                          </a:solidFill>
                          <a:effectLst/>
                          <a:latin typeface="+mj-lt"/>
                        </a:rPr>
                        <a:t>R 32 822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dirty="0">
                          <a:solidFill>
                            <a:srgbClr val="000000"/>
                          </a:solidFill>
                          <a:effectLst/>
                          <a:latin typeface="+mj-lt"/>
                        </a:rPr>
                        <a:t>74%</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40991390"/>
                  </a:ext>
                </a:extLst>
              </a:tr>
              <a:tr h="485850">
                <a:tc>
                  <a:txBody>
                    <a:bodyPr/>
                    <a:lstStyle/>
                    <a:p>
                      <a:pPr algn="l" fontAlgn="b"/>
                      <a:r>
                        <a:rPr lang="en-ZA" sz="1400" b="0" i="0" u="none" strike="noStrike" dirty="0">
                          <a:solidFill>
                            <a:srgbClr val="000000"/>
                          </a:solidFill>
                          <a:effectLst/>
                          <a:latin typeface="+mj-lt"/>
                        </a:rPr>
                        <a:t> 3: Informal settlements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dirty="0">
                          <a:solidFill>
                            <a:srgbClr val="000000"/>
                          </a:solidFill>
                          <a:effectLst/>
                          <a:latin typeface="+mj-lt"/>
                        </a:rPr>
                        <a:t>R 75 185</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dirty="0">
                          <a:solidFill>
                            <a:srgbClr val="000000"/>
                          </a:solidFill>
                          <a:effectLst/>
                          <a:latin typeface="+mj-lt"/>
                        </a:rPr>
                        <a:t>R 57 239</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dirty="0">
                          <a:solidFill>
                            <a:srgbClr val="000000"/>
                          </a:solidFill>
                          <a:effectLst/>
                          <a:latin typeface="+mj-lt"/>
                        </a:rPr>
                        <a:t>R 17 946</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dirty="0">
                          <a:solidFill>
                            <a:srgbClr val="000000"/>
                          </a:solidFill>
                          <a:effectLst/>
                          <a:latin typeface="+mj-lt"/>
                        </a:rPr>
                        <a:t>76%</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93213800"/>
                  </a:ext>
                </a:extLst>
              </a:tr>
              <a:tr h="485850">
                <a:tc>
                  <a:txBody>
                    <a:bodyPr/>
                    <a:lstStyle/>
                    <a:p>
                      <a:pPr algn="l" fontAlgn="b"/>
                      <a:r>
                        <a:rPr lang="en-US" sz="1400" b="0" i="0" u="none" strike="noStrike" dirty="0">
                          <a:solidFill>
                            <a:srgbClr val="000000"/>
                          </a:solidFill>
                          <a:effectLst/>
                          <a:latin typeface="+mj-lt"/>
                        </a:rPr>
                        <a:t> 4: Rental and social housing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dirty="0">
                          <a:solidFill>
                            <a:srgbClr val="000000"/>
                          </a:solidFill>
                          <a:effectLst/>
                          <a:latin typeface="+mj-lt"/>
                        </a:rPr>
                        <a:t>R 60 690</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dirty="0">
                          <a:solidFill>
                            <a:srgbClr val="000000"/>
                          </a:solidFill>
                          <a:effectLst/>
                          <a:latin typeface="+mj-lt"/>
                        </a:rPr>
                        <a:t>R 38 352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dirty="0">
                          <a:solidFill>
                            <a:srgbClr val="000000"/>
                          </a:solidFill>
                          <a:effectLst/>
                          <a:latin typeface="+mj-lt"/>
                        </a:rPr>
                        <a:t>R 22 338</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dirty="0">
                          <a:solidFill>
                            <a:srgbClr val="000000"/>
                          </a:solidFill>
                          <a:effectLst/>
                          <a:latin typeface="+mj-lt"/>
                        </a:rPr>
                        <a:t>63%</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69940144"/>
                  </a:ext>
                </a:extLst>
              </a:tr>
              <a:tr h="485850">
                <a:tc>
                  <a:txBody>
                    <a:bodyPr/>
                    <a:lstStyle/>
                    <a:p>
                      <a:pPr algn="l" fontAlgn="b"/>
                      <a:r>
                        <a:rPr lang="en-ZA" sz="1400" b="0" i="0" u="none" strike="noStrike" dirty="0">
                          <a:solidFill>
                            <a:srgbClr val="000000"/>
                          </a:solidFill>
                          <a:effectLst/>
                          <a:latin typeface="+mj-lt"/>
                        </a:rPr>
                        <a:t> 5: Affordable housing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dirty="0">
                          <a:solidFill>
                            <a:srgbClr val="000000"/>
                          </a:solidFill>
                          <a:effectLst/>
                          <a:latin typeface="+mj-lt"/>
                        </a:rPr>
                        <a:t>R 71 134</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dirty="0">
                          <a:solidFill>
                            <a:srgbClr val="000000"/>
                          </a:solidFill>
                          <a:effectLst/>
                          <a:latin typeface="+mj-lt"/>
                        </a:rPr>
                        <a:t>R 46 744</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dirty="0">
                          <a:solidFill>
                            <a:srgbClr val="000000"/>
                          </a:solidFill>
                          <a:effectLst/>
                          <a:latin typeface="+mj-lt"/>
                        </a:rPr>
                        <a:t>R 24 390</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dirty="0">
                          <a:solidFill>
                            <a:srgbClr val="000000"/>
                          </a:solidFill>
                          <a:effectLst/>
                          <a:latin typeface="+mj-lt"/>
                        </a:rPr>
                        <a:t>66%</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7288868"/>
                  </a:ext>
                </a:extLst>
              </a:tr>
              <a:tr h="485850">
                <a:tc>
                  <a:txBody>
                    <a:bodyPr/>
                    <a:lstStyle/>
                    <a:p>
                      <a:pPr algn="l" fontAlgn="ctr"/>
                      <a:r>
                        <a:rPr lang="en-ZA" sz="1400" b="1" i="0" u="none" strike="noStrike" dirty="0">
                          <a:solidFill>
                            <a:srgbClr val="000000"/>
                          </a:solidFill>
                          <a:effectLst/>
                          <a:latin typeface="+mj-lt"/>
                        </a:rPr>
                        <a:t> Total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400" b="1" i="0" u="none" strike="noStrike" dirty="0">
                          <a:solidFill>
                            <a:srgbClr val="000000"/>
                          </a:solidFill>
                          <a:effectLst/>
                          <a:latin typeface="+mj-lt"/>
                        </a:rPr>
                        <a:t>R 815 747</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400" b="1" i="0" u="none" strike="noStrike" dirty="0">
                          <a:solidFill>
                            <a:srgbClr val="000000"/>
                          </a:solidFill>
                          <a:effectLst/>
                          <a:latin typeface="+mj-lt"/>
                        </a:rPr>
                        <a:t>R 634 042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400" b="1" i="0" u="none" strike="noStrike" dirty="0">
                          <a:solidFill>
                            <a:srgbClr val="000000"/>
                          </a:solidFill>
                          <a:effectLst/>
                          <a:latin typeface="+mj-lt"/>
                        </a:rPr>
                        <a:t>R 181 705</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400" b="1" i="0" u="none" strike="noStrike" dirty="0">
                          <a:solidFill>
                            <a:srgbClr val="000000"/>
                          </a:solidFill>
                          <a:effectLst/>
                          <a:latin typeface="+mj-lt"/>
                        </a:rPr>
                        <a:t>78%</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val="2503782856"/>
                  </a:ext>
                </a:extLst>
              </a:tr>
            </a:tbl>
          </a:graphicData>
        </a:graphic>
      </p:graphicFrame>
      <p:sp>
        <p:nvSpPr>
          <p:cNvPr id="3" name="Slide Number Placeholder 2"/>
          <p:cNvSpPr>
            <a:spLocks noGrp="1"/>
          </p:cNvSpPr>
          <p:nvPr>
            <p:ph type="sldNum" sz="quarter" idx="12"/>
          </p:nvPr>
        </p:nvSpPr>
        <p:spPr/>
        <p:txBody>
          <a:bodyPr/>
          <a:lstStyle/>
          <a:p>
            <a:pPr>
              <a:defRPr/>
            </a:pPr>
            <a:fld id="{17612693-689F-42AA-8F76-7F9C9A9F1456}" type="slidenum">
              <a:rPr lang="en-US" smtClean="0"/>
              <a:pPr>
                <a:defRPr/>
              </a:pPr>
              <a:t>34</a:t>
            </a:fld>
            <a:endParaRPr lang="en-US" dirty="0"/>
          </a:p>
        </p:txBody>
      </p:sp>
    </p:spTree>
    <p:extLst>
      <p:ext uri="{BB962C8B-B14F-4D97-AF65-F5344CB8AC3E}">
        <p14:creationId xmlns:p14="http://schemas.microsoft.com/office/powerpoint/2010/main" val="3136228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3"/>
          <p:cNvSpPr txBox="1">
            <a:spLocks noChangeArrowheads="1"/>
          </p:cNvSpPr>
          <p:nvPr/>
        </p:nvSpPr>
        <p:spPr bwMode="auto">
          <a:xfrm>
            <a:off x="1414463" y="2844404"/>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350" dirty="0">
              <a:solidFill>
                <a:prstClr val="black"/>
              </a:solidFill>
            </a:endParaRPr>
          </a:p>
        </p:txBody>
      </p:sp>
      <p:sp>
        <p:nvSpPr>
          <p:cNvPr id="5" name="Rectangle 4"/>
          <p:cNvSpPr/>
          <p:nvPr/>
        </p:nvSpPr>
        <p:spPr>
          <a:xfrm>
            <a:off x="512547" y="572608"/>
            <a:ext cx="8121315" cy="369332"/>
          </a:xfrm>
          <a:prstGeom prst="rect">
            <a:avLst/>
          </a:prstGeom>
          <a:solidFill>
            <a:srgbClr val="00592B"/>
          </a:solidFill>
          <a:ln>
            <a:solidFill>
              <a:schemeClr val="tx1"/>
            </a:solidFill>
          </a:ln>
        </p:spPr>
        <p:txBody>
          <a:bodyPr wrap="square" anchor="ctr">
            <a:spAutoFit/>
          </a:bodyPr>
          <a:lstStyle/>
          <a:p>
            <a:pPr algn="ctr">
              <a:defRPr/>
            </a:pPr>
            <a:r>
              <a:rPr lang="en-US" sz="1800" b="1" dirty="0">
                <a:solidFill>
                  <a:schemeClr val="bg1"/>
                </a:solidFill>
                <a:cs typeface="Arial" panose="020B0604020202020204" pitchFamily="34" charset="0"/>
              </a:rPr>
              <a:t>Grants and Transfer Payments as at 3</a:t>
            </a:r>
            <a:r>
              <a:rPr lang="en-US" sz="1800" b="1" dirty="0">
                <a:solidFill>
                  <a:schemeClr val="bg1"/>
                </a:solidFill>
              </a:rPr>
              <a:t>1 March 2021</a:t>
            </a:r>
            <a:endParaRPr lang="en-ZA" sz="1800" kern="0" dirty="0">
              <a:solidFill>
                <a:schemeClr val="bg1"/>
              </a:solidFill>
              <a:latin typeface="Calibri"/>
            </a:endParaRPr>
          </a:p>
        </p:txBody>
      </p:sp>
      <p:graphicFrame>
        <p:nvGraphicFramePr>
          <p:cNvPr id="3" name="Table 2"/>
          <p:cNvGraphicFramePr>
            <a:graphicFrameLocks noGrp="1"/>
          </p:cNvGraphicFramePr>
          <p:nvPr>
            <p:extLst>
              <p:ext uri="{D42A27DB-BD31-4B8C-83A1-F6EECF244321}">
                <p14:modId xmlns:p14="http://schemas.microsoft.com/office/powerpoint/2010/main" val="1888006523"/>
              </p:ext>
            </p:extLst>
          </p:nvPr>
        </p:nvGraphicFramePr>
        <p:xfrm>
          <a:off x="512547" y="1124744"/>
          <a:ext cx="8121316" cy="4750022"/>
        </p:xfrm>
        <a:graphic>
          <a:graphicData uri="http://schemas.openxmlformats.org/drawingml/2006/table">
            <a:tbl>
              <a:tblPr/>
              <a:tblGrid>
                <a:gridCol w="3971560">
                  <a:extLst>
                    <a:ext uri="{9D8B030D-6E8A-4147-A177-3AD203B41FA5}">
                      <a16:colId xmlns:a16="http://schemas.microsoft.com/office/drawing/2014/main" val="1638417510"/>
                    </a:ext>
                  </a:extLst>
                </a:gridCol>
                <a:gridCol w="1058598">
                  <a:extLst>
                    <a:ext uri="{9D8B030D-6E8A-4147-A177-3AD203B41FA5}">
                      <a16:colId xmlns:a16="http://schemas.microsoft.com/office/drawing/2014/main" val="228414612"/>
                    </a:ext>
                  </a:extLst>
                </a:gridCol>
                <a:gridCol w="1067854">
                  <a:extLst>
                    <a:ext uri="{9D8B030D-6E8A-4147-A177-3AD203B41FA5}">
                      <a16:colId xmlns:a16="http://schemas.microsoft.com/office/drawing/2014/main" val="1230584518"/>
                    </a:ext>
                  </a:extLst>
                </a:gridCol>
                <a:gridCol w="1011652">
                  <a:extLst>
                    <a:ext uri="{9D8B030D-6E8A-4147-A177-3AD203B41FA5}">
                      <a16:colId xmlns:a16="http://schemas.microsoft.com/office/drawing/2014/main" val="2690430100"/>
                    </a:ext>
                  </a:extLst>
                </a:gridCol>
                <a:gridCol w="1011652">
                  <a:extLst>
                    <a:ext uri="{9D8B030D-6E8A-4147-A177-3AD203B41FA5}">
                      <a16:colId xmlns:a16="http://schemas.microsoft.com/office/drawing/2014/main" val="3791106959"/>
                    </a:ext>
                  </a:extLst>
                </a:gridCol>
              </a:tblGrid>
              <a:tr h="166586">
                <a:tc>
                  <a:txBody>
                    <a:bodyPr/>
                    <a:lstStyle/>
                    <a:p>
                      <a:pPr algn="ctr" fontAlgn="ctr"/>
                      <a:r>
                        <a:rPr lang="en-ZA" sz="1200" b="1" i="0" u="none" strike="noStrike" dirty="0">
                          <a:solidFill>
                            <a:srgbClr val="000000"/>
                          </a:solidFill>
                          <a:effectLst/>
                          <a:latin typeface="Calibri" panose="020F0502020204030204" pitchFamily="34" charset="0"/>
                        </a:rPr>
                        <a:t>Transfer Payments</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ctr"/>
                      <a:r>
                        <a:rPr lang="en-ZA" sz="1200" b="1" i="0" u="none" strike="noStrike" dirty="0">
                          <a:solidFill>
                            <a:srgbClr val="000000"/>
                          </a:solidFill>
                          <a:effectLst/>
                          <a:latin typeface="Calibri" panose="020F0502020204030204" pitchFamily="34" charset="0"/>
                        </a:rPr>
                        <a:t> Total Allocation </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ctr"/>
                      <a:r>
                        <a:rPr lang="en-ZA" sz="1200" b="1" i="0" u="none" strike="noStrike" dirty="0">
                          <a:solidFill>
                            <a:srgbClr val="000000"/>
                          </a:solidFill>
                          <a:effectLst/>
                          <a:latin typeface="Calibri" panose="020F0502020204030204" pitchFamily="34" charset="0"/>
                        </a:rPr>
                        <a:t> Transferred </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ctr"/>
                      <a:r>
                        <a:rPr lang="en-ZA" sz="1200" b="1" i="0" u="none" strike="noStrike" dirty="0">
                          <a:solidFill>
                            <a:srgbClr val="000000"/>
                          </a:solidFill>
                          <a:effectLst/>
                          <a:latin typeface="Calibri" panose="020F0502020204030204" pitchFamily="34" charset="0"/>
                        </a:rPr>
                        <a:t> Variance </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ctr"/>
                      <a:r>
                        <a:rPr lang="en-ZA" sz="1200" b="1" i="0" u="none" strike="noStrike" dirty="0">
                          <a:solidFill>
                            <a:srgbClr val="000000"/>
                          </a:solidFill>
                          <a:effectLst/>
                          <a:latin typeface="Calibri" panose="020F0502020204030204" pitchFamily="34" charset="0"/>
                        </a:rPr>
                        <a:t> % Transferred </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val="2457594425"/>
                  </a:ext>
                </a:extLst>
              </a:tr>
              <a:tr h="167164">
                <a:tc>
                  <a:txBody>
                    <a:bodyPr/>
                    <a:lstStyle/>
                    <a:p>
                      <a:pPr algn="l" fontAlgn="b"/>
                      <a:r>
                        <a:rPr lang="en-ZA" sz="1200" b="1" i="0" u="none" strike="noStrike" dirty="0">
                          <a:solidFill>
                            <a:srgbClr val="000000"/>
                          </a:solidFill>
                          <a:effectLst/>
                          <a:latin typeface="Calibri" panose="020F0502020204030204" pitchFamily="34" charset="0"/>
                        </a:rPr>
                        <a:t>Grants</a:t>
                      </a:r>
                    </a:p>
                  </a:txBody>
                  <a:tcPr marL="6566" marR="6566" marT="65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ZA" sz="1200" b="1" i="0" u="none" strike="noStrike" dirty="0">
                          <a:solidFill>
                            <a:srgbClr val="000000"/>
                          </a:solidFill>
                          <a:effectLst/>
                          <a:latin typeface="Calibri" panose="020F0502020204030204" pitchFamily="34" charset="0"/>
                        </a:rPr>
                        <a:t>R 26 185 391</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ZA" sz="1200" b="1" i="0" u="none" strike="noStrike" dirty="0">
                          <a:solidFill>
                            <a:srgbClr val="000000"/>
                          </a:solidFill>
                          <a:effectLst/>
                          <a:latin typeface="Calibri" panose="020F0502020204030204" pitchFamily="34" charset="0"/>
                        </a:rPr>
                        <a:t>R 26 080 915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ZA" sz="1200" b="1" i="0" u="none" strike="noStrike" dirty="0">
                          <a:solidFill>
                            <a:srgbClr val="000000"/>
                          </a:solidFill>
                          <a:effectLst/>
                          <a:latin typeface="Calibri" panose="020F0502020204030204" pitchFamily="34" charset="0"/>
                        </a:rPr>
                        <a:t>R 104 476</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ZA" sz="1200" b="1" i="0" u="none" strike="noStrike" dirty="0">
                          <a:solidFill>
                            <a:srgbClr val="000000"/>
                          </a:solidFill>
                          <a:effectLst/>
                          <a:latin typeface="Calibri" panose="020F0502020204030204" pitchFamily="34" charset="0"/>
                        </a:rPr>
                        <a:t>100%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1017244930"/>
                  </a:ext>
                </a:extLst>
              </a:tr>
              <a:tr h="167164">
                <a:tc>
                  <a:txBody>
                    <a:bodyPr/>
                    <a:lstStyle/>
                    <a:p>
                      <a:pPr algn="l" fontAlgn="ctr"/>
                      <a:r>
                        <a:rPr lang="en-ZA" sz="1200" b="0" i="0" u="none" strike="noStrike" dirty="0">
                          <a:solidFill>
                            <a:srgbClr val="000000"/>
                          </a:solidFill>
                          <a:effectLst/>
                          <a:latin typeface="Calibri" panose="020F0502020204030204" pitchFamily="34" charset="0"/>
                        </a:rPr>
                        <a:t>Human Settlements Development Grant</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R 14 892 293</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R 14 892 297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-R 4</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100%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67084612"/>
                  </a:ext>
                </a:extLst>
              </a:tr>
              <a:tr h="167164">
                <a:tc>
                  <a:txBody>
                    <a:bodyPr/>
                    <a:lstStyle/>
                    <a:p>
                      <a:pPr algn="l" fontAlgn="ctr"/>
                      <a:r>
                        <a:rPr lang="en-ZA" sz="1200" b="0" i="0" u="none" strike="noStrike" dirty="0">
                          <a:solidFill>
                            <a:srgbClr val="000000"/>
                          </a:solidFill>
                          <a:effectLst/>
                          <a:latin typeface="Calibri" panose="020F0502020204030204" pitchFamily="34" charset="0"/>
                        </a:rPr>
                        <a:t>Urban Settlements Development Grant</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R 10 572 145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R 10 572 145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R 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100%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65763503"/>
                  </a:ext>
                </a:extLst>
              </a:tr>
              <a:tr h="167164">
                <a:tc>
                  <a:txBody>
                    <a:bodyPr/>
                    <a:lstStyle/>
                    <a:p>
                      <a:pPr algn="l" fontAlgn="ctr"/>
                      <a:r>
                        <a:rPr lang="en-ZA" sz="1200" b="0" i="0" u="none" strike="noStrike" dirty="0">
                          <a:solidFill>
                            <a:srgbClr val="000000"/>
                          </a:solidFill>
                          <a:effectLst/>
                          <a:latin typeface="Calibri" panose="020F0502020204030204" pitchFamily="34" charset="0"/>
                        </a:rPr>
                        <a:t>Provincial Emergency Housing Grant</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R 299 602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R 287 656</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R 11 946</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96%</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20503603"/>
                  </a:ext>
                </a:extLst>
              </a:tr>
              <a:tr h="167164">
                <a:tc>
                  <a:txBody>
                    <a:bodyPr/>
                    <a:lstStyle/>
                    <a:p>
                      <a:pPr algn="l" fontAlgn="ctr"/>
                      <a:r>
                        <a:rPr lang="en-ZA" sz="1200" b="0" i="0" u="none" strike="noStrike" dirty="0">
                          <a:solidFill>
                            <a:srgbClr val="000000"/>
                          </a:solidFill>
                          <a:effectLst/>
                          <a:latin typeface="Calibri" panose="020F0502020204030204" pitchFamily="34" charset="0"/>
                        </a:rPr>
                        <a:t>Municipal Emergency Housing Grant</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R 258 792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R 166 258</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R 92 534</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64%</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2223024"/>
                  </a:ext>
                </a:extLst>
              </a:tr>
              <a:tr h="167164">
                <a:tc>
                  <a:txBody>
                    <a:bodyPr/>
                    <a:lstStyle/>
                    <a:p>
                      <a:pPr algn="l" fontAlgn="ctr"/>
                      <a:r>
                        <a:rPr lang="en-ZA" sz="1200" b="0" i="0" u="none" strike="noStrike" dirty="0">
                          <a:solidFill>
                            <a:srgbClr val="000000"/>
                          </a:solidFill>
                          <a:effectLst/>
                          <a:latin typeface="Calibri" panose="020F0502020204030204" pitchFamily="34" charset="0"/>
                        </a:rPr>
                        <a:t>Title Deeds Restoration Grant</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Calibri" panose="020F0502020204030204" pitchFamily="34" charset="0"/>
                        </a:rPr>
                        <a:t>R 162 559</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Calibri" panose="020F0502020204030204" pitchFamily="34" charset="0"/>
                        </a:rPr>
                        <a:t>R 162 559</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Calibri" panose="020F0502020204030204" pitchFamily="34" charset="0"/>
                        </a:rPr>
                        <a:t>R 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Calibri" panose="020F0502020204030204" pitchFamily="34" charset="0"/>
                        </a:rPr>
                        <a:t>100%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0955182"/>
                  </a:ext>
                </a:extLst>
              </a:tr>
              <a:tr h="167164">
                <a:tc>
                  <a:txBody>
                    <a:bodyPr/>
                    <a:lstStyle/>
                    <a:p>
                      <a:pPr algn="l" fontAlgn="ctr"/>
                      <a:r>
                        <a:rPr lang="en-ZA" sz="1200" b="1" i="0" u="none" strike="noStrike" dirty="0">
                          <a:solidFill>
                            <a:srgbClr val="000000"/>
                          </a:solidFill>
                          <a:effectLst/>
                          <a:latin typeface="Calibri" panose="020F0502020204030204" pitchFamily="34" charset="0"/>
                        </a:rPr>
                        <a:t>Entities</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ZA" sz="1200" b="1" i="0" u="none" strike="noStrike" dirty="0">
                          <a:solidFill>
                            <a:srgbClr val="000000"/>
                          </a:solidFill>
                          <a:effectLst/>
                          <a:latin typeface="Calibri" panose="020F0502020204030204" pitchFamily="34" charset="0"/>
                        </a:rPr>
                        <a:t>R 2 048 406</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ZA" sz="1200" b="1" i="0" u="none" strike="noStrike" dirty="0">
                          <a:solidFill>
                            <a:srgbClr val="000000"/>
                          </a:solidFill>
                          <a:effectLst/>
                          <a:latin typeface="Calibri" panose="020F0502020204030204" pitchFamily="34" charset="0"/>
                        </a:rPr>
                        <a:t>R 2 048 406</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ZA" sz="1200" b="1" i="0" u="none" strike="noStrike" dirty="0">
                          <a:solidFill>
                            <a:srgbClr val="000000"/>
                          </a:solidFill>
                          <a:effectLst/>
                          <a:latin typeface="Calibri" panose="020F0502020204030204" pitchFamily="34" charset="0"/>
                        </a:rPr>
                        <a:t>R 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ZA" sz="1200" b="1" i="0" u="none" strike="noStrike" dirty="0">
                          <a:solidFill>
                            <a:srgbClr val="000000"/>
                          </a:solidFill>
                          <a:effectLst/>
                          <a:latin typeface="Calibri" panose="020F0502020204030204" pitchFamily="34" charset="0"/>
                        </a:rPr>
                        <a:t>100%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2907911706"/>
                  </a:ext>
                </a:extLst>
              </a:tr>
              <a:tr h="167164">
                <a:tc>
                  <a:txBody>
                    <a:bodyPr/>
                    <a:lstStyle/>
                    <a:p>
                      <a:pPr algn="l" fontAlgn="ctr"/>
                      <a:r>
                        <a:rPr lang="en-US" sz="1200" b="0" i="0" u="none" strike="noStrike" dirty="0">
                          <a:solidFill>
                            <a:srgbClr val="000000"/>
                          </a:solidFill>
                          <a:effectLst/>
                          <a:latin typeface="Calibri" panose="020F0502020204030204" pitchFamily="34" charset="0"/>
                        </a:rPr>
                        <a:t>Social Housing Regulatory Authority: Operational</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R 69 345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R 69 345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R 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100%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04913423"/>
                  </a:ext>
                </a:extLst>
              </a:tr>
              <a:tr h="167164">
                <a:tc>
                  <a:txBody>
                    <a:bodyPr/>
                    <a:lstStyle/>
                    <a:p>
                      <a:pPr algn="l" fontAlgn="t"/>
                      <a:r>
                        <a:rPr lang="en-US" sz="1200" b="0" i="0" u="none" strike="noStrike" dirty="0">
                          <a:solidFill>
                            <a:srgbClr val="000000"/>
                          </a:solidFill>
                          <a:effectLst/>
                          <a:latin typeface="Calibri" panose="020F0502020204030204" pitchFamily="34" charset="0"/>
                        </a:rPr>
                        <a:t>Social Housing Regulatory Authority: Institutional Investment</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R 22 428</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R 22 428</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R 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100%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561636"/>
                  </a:ext>
                </a:extLst>
              </a:tr>
              <a:tr h="168287">
                <a:tc>
                  <a:txBody>
                    <a:bodyPr/>
                    <a:lstStyle/>
                    <a:p>
                      <a:pPr algn="l" fontAlgn="t"/>
                      <a:r>
                        <a:rPr lang="en-US" sz="1200" b="0" i="0" u="none" strike="noStrike" dirty="0">
                          <a:solidFill>
                            <a:srgbClr val="000000"/>
                          </a:solidFill>
                          <a:effectLst/>
                          <a:latin typeface="Calibri" panose="020F0502020204030204" pitchFamily="34" charset="0"/>
                        </a:rPr>
                        <a:t>Social Housing Regulatory Authority: Consolidated Capital Grant</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R 725 747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R 725 747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R 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100%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40601075"/>
                  </a:ext>
                </a:extLst>
              </a:tr>
              <a:tr h="167164">
                <a:tc>
                  <a:txBody>
                    <a:bodyPr/>
                    <a:lstStyle/>
                    <a:p>
                      <a:pPr algn="l" fontAlgn="t"/>
                      <a:r>
                        <a:rPr lang="en-US" sz="1200" b="0" i="0" u="none" strike="noStrike" dirty="0">
                          <a:solidFill>
                            <a:srgbClr val="000000"/>
                          </a:solidFill>
                          <a:effectLst/>
                          <a:latin typeface="Calibri" panose="020F0502020204030204" pitchFamily="34" charset="0"/>
                        </a:rPr>
                        <a:t>Social Housing Regulatory Authority: Social Relief Grant</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R 300 000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R 300 000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R 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100%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31266606"/>
                  </a:ext>
                </a:extLst>
              </a:tr>
              <a:tr h="167164">
                <a:tc>
                  <a:txBody>
                    <a:bodyPr/>
                    <a:lstStyle/>
                    <a:p>
                      <a:pPr algn="l" fontAlgn="ctr"/>
                      <a:r>
                        <a:rPr lang="en-ZA" sz="1200" b="0" i="0" u="none" strike="noStrike" dirty="0">
                          <a:solidFill>
                            <a:srgbClr val="000000"/>
                          </a:solidFill>
                          <a:effectLst/>
                          <a:latin typeface="Calibri" panose="020F0502020204030204" pitchFamily="34" charset="0"/>
                        </a:rPr>
                        <a:t>Community Schemes Ombuds Services</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R 47 597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R 47 597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R 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100%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63897102"/>
                  </a:ext>
                </a:extLst>
              </a:tr>
              <a:tr h="167164">
                <a:tc>
                  <a:txBody>
                    <a:bodyPr/>
                    <a:lstStyle/>
                    <a:p>
                      <a:pPr algn="l" fontAlgn="ctr"/>
                      <a:r>
                        <a:rPr lang="en-ZA" sz="1200" b="0" i="0" u="none" strike="noStrike" dirty="0">
                          <a:solidFill>
                            <a:srgbClr val="000000"/>
                          </a:solidFill>
                          <a:effectLst/>
                          <a:latin typeface="Calibri" panose="020F0502020204030204" pitchFamily="34" charset="0"/>
                        </a:rPr>
                        <a:t>Housing Development Agency</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R 233 604</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R 233 604</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R 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100%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66725176"/>
                  </a:ext>
                </a:extLst>
              </a:tr>
              <a:tr h="167164">
                <a:tc>
                  <a:txBody>
                    <a:bodyPr/>
                    <a:lstStyle/>
                    <a:p>
                      <a:pPr algn="l" fontAlgn="ctr"/>
                      <a:r>
                        <a:rPr lang="en-US" sz="1200" b="0" i="0" u="none" strike="noStrike" dirty="0">
                          <a:solidFill>
                            <a:srgbClr val="000000"/>
                          </a:solidFill>
                          <a:effectLst/>
                          <a:latin typeface="Calibri" panose="020F0502020204030204" pitchFamily="34" charset="0"/>
                        </a:rPr>
                        <a:t>National Housing Finance Corporation: FLISP</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R 334 250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R 334 250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R 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100%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09723764"/>
                  </a:ext>
                </a:extLst>
              </a:tr>
              <a:tr h="167164">
                <a:tc>
                  <a:txBody>
                    <a:bodyPr/>
                    <a:lstStyle/>
                    <a:p>
                      <a:pPr algn="l" fontAlgn="ctr"/>
                      <a:r>
                        <a:rPr lang="en-US" sz="1200" b="0" i="0" u="none" strike="noStrike" dirty="0">
                          <a:solidFill>
                            <a:srgbClr val="000000"/>
                          </a:solidFill>
                          <a:effectLst/>
                          <a:latin typeface="Calibri" panose="020F0502020204030204" pitchFamily="34" charset="0"/>
                        </a:rPr>
                        <a:t>National Housing Finance Corporation: FLISP support</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R 15 435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R 15 435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R 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100%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08637650"/>
                  </a:ext>
                </a:extLst>
              </a:tr>
              <a:tr h="167164">
                <a:tc>
                  <a:txBody>
                    <a:bodyPr/>
                    <a:lstStyle/>
                    <a:p>
                      <a:pPr algn="l" fontAlgn="ctr"/>
                      <a:r>
                        <a:rPr lang="en-US" sz="1200" b="0" i="0" u="none" strike="noStrike" dirty="0">
                          <a:solidFill>
                            <a:srgbClr val="000000"/>
                          </a:solidFill>
                          <a:effectLst/>
                          <a:latin typeface="Calibri" panose="020F0502020204030204" pitchFamily="34" charset="0"/>
                        </a:rPr>
                        <a:t>National Housing Finance Corporation: Social Relief grant</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R 300 000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R 300 000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R 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100%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77864693"/>
                  </a:ext>
                </a:extLst>
              </a:tr>
              <a:tr h="167164">
                <a:tc>
                  <a:txBody>
                    <a:bodyPr/>
                    <a:lstStyle/>
                    <a:p>
                      <a:pPr algn="l" fontAlgn="ctr"/>
                      <a:r>
                        <a:rPr lang="en-ZA" sz="1200" b="0" i="0" u="none" strike="noStrike" dirty="0">
                          <a:solidFill>
                            <a:srgbClr val="000000"/>
                          </a:solidFill>
                          <a:effectLst/>
                          <a:latin typeface="Calibri" panose="020F0502020204030204" pitchFamily="34" charset="0"/>
                        </a:rPr>
                        <a:t>Estate Agency Affairs Board</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Calibri" panose="020F0502020204030204" pitchFamily="34" charset="0"/>
                        </a:rPr>
                        <a:t>R 24 000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Calibri" panose="020F0502020204030204" pitchFamily="34" charset="0"/>
                        </a:rPr>
                        <a:t>R 24 000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Calibri" panose="020F0502020204030204" pitchFamily="34" charset="0"/>
                        </a:rPr>
                        <a:t>R 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Calibri" panose="020F0502020204030204" pitchFamily="34" charset="0"/>
                        </a:rPr>
                        <a:t>100%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4167418"/>
                  </a:ext>
                </a:extLst>
              </a:tr>
              <a:tr h="167164">
                <a:tc>
                  <a:txBody>
                    <a:bodyPr/>
                    <a:lstStyle/>
                    <a:p>
                      <a:pPr algn="l" fontAlgn="ctr"/>
                      <a:r>
                        <a:rPr lang="en-ZA" sz="1200" b="1" i="0" u="none" strike="noStrike" dirty="0">
                          <a:solidFill>
                            <a:srgbClr val="000000"/>
                          </a:solidFill>
                          <a:effectLst/>
                          <a:latin typeface="Calibri" panose="020F0502020204030204" pitchFamily="34" charset="0"/>
                        </a:rPr>
                        <a:t>Departmental Transfers</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ZA" sz="1200" b="1" i="0" u="none" strike="noStrike" dirty="0">
                          <a:solidFill>
                            <a:srgbClr val="000000"/>
                          </a:solidFill>
                          <a:effectLst/>
                          <a:latin typeface="Calibri" panose="020F0502020204030204" pitchFamily="34" charset="0"/>
                        </a:rPr>
                        <a:t>R 29 475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ZA" sz="1200" b="1" i="0" u="none" strike="noStrike" dirty="0">
                          <a:solidFill>
                            <a:srgbClr val="000000"/>
                          </a:solidFill>
                          <a:effectLst/>
                          <a:latin typeface="Calibri" panose="020F0502020204030204" pitchFamily="34" charset="0"/>
                        </a:rPr>
                        <a:t>R 12 174</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ZA" sz="1200" b="1" i="0" u="none" strike="noStrike" dirty="0">
                          <a:solidFill>
                            <a:srgbClr val="000000"/>
                          </a:solidFill>
                          <a:effectLst/>
                          <a:latin typeface="Calibri" panose="020F0502020204030204" pitchFamily="34" charset="0"/>
                        </a:rPr>
                        <a:t>R 17 301</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ZA" sz="1200" b="1" i="0" u="none" strike="noStrike" dirty="0">
                          <a:solidFill>
                            <a:srgbClr val="000000"/>
                          </a:solidFill>
                          <a:effectLst/>
                          <a:latin typeface="Calibri" panose="020F0502020204030204" pitchFamily="34" charset="0"/>
                        </a:rPr>
                        <a:t>41%</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1839105587"/>
                  </a:ext>
                </a:extLst>
              </a:tr>
              <a:tr h="167164">
                <a:tc>
                  <a:txBody>
                    <a:bodyPr/>
                    <a:lstStyle/>
                    <a:p>
                      <a:pPr algn="l" fontAlgn="b"/>
                      <a:r>
                        <a:rPr lang="en-ZA" sz="1200" b="0" i="0" u="none" strike="noStrike" dirty="0">
                          <a:solidFill>
                            <a:srgbClr val="000000"/>
                          </a:solidFill>
                          <a:effectLst/>
                          <a:latin typeface="Calibri" panose="020F0502020204030204" pitchFamily="34" charset="0"/>
                        </a:rPr>
                        <a:t>Claims against the State </a:t>
                      </a:r>
                    </a:p>
                  </a:txBody>
                  <a:tcPr marL="6566" marR="6566" marT="65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R 6 386</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R 6 385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R 1</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100%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48302254"/>
                  </a:ext>
                </a:extLst>
              </a:tr>
              <a:tr h="167164">
                <a:tc>
                  <a:txBody>
                    <a:bodyPr/>
                    <a:lstStyle/>
                    <a:p>
                      <a:pPr algn="l" fontAlgn="ctr"/>
                      <a:r>
                        <a:rPr lang="en-ZA" sz="1200" b="0" i="0" u="none" strike="noStrike" dirty="0">
                          <a:solidFill>
                            <a:srgbClr val="000000"/>
                          </a:solidFill>
                          <a:effectLst/>
                          <a:latin typeface="Calibri" panose="020F0502020204030204" pitchFamily="34" charset="0"/>
                        </a:rPr>
                        <a:t>Scholarship Programme</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R 4 078</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R 953</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R 3 125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23%</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33721946"/>
                  </a:ext>
                </a:extLst>
              </a:tr>
              <a:tr h="167164">
                <a:tc>
                  <a:txBody>
                    <a:bodyPr/>
                    <a:lstStyle/>
                    <a:p>
                      <a:pPr algn="l" fontAlgn="ctr"/>
                      <a:r>
                        <a:rPr lang="en-ZA" sz="1200" b="0" i="0" u="none" strike="noStrike" dirty="0">
                          <a:solidFill>
                            <a:srgbClr val="000000"/>
                          </a:solidFill>
                          <a:effectLst/>
                          <a:latin typeface="Calibri" panose="020F0502020204030204" pitchFamily="34" charset="0"/>
                        </a:rPr>
                        <a:t>UN Habitat</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R 16 895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R 2 755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R 14 140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16%</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90151625"/>
                  </a:ext>
                </a:extLst>
              </a:tr>
              <a:tr h="167164">
                <a:tc>
                  <a:txBody>
                    <a:bodyPr/>
                    <a:lstStyle/>
                    <a:p>
                      <a:pPr algn="l" fontAlgn="b"/>
                      <a:r>
                        <a:rPr lang="en-ZA" sz="1200" b="0" i="0" u="none" strike="noStrike" dirty="0">
                          <a:solidFill>
                            <a:srgbClr val="000000"/>
                          </a:solidFill>
                          <a:effectLst/>
                          <a:latin typeface="Calibri" panose="020F0502020204030204" pitchFamily="34" charset="0"/>
                        </a:rPr>
                        <a:t>Cities Alliance</a:t>
                      </a:r>
                    </a:p>
                  </a:txBody>
                  <a:tcPr marL="6566" marR="6566" marT="656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R 700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R 700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R 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100%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81377781"/>
                  </a:ext>
                </a:extLst>
              </a:tr>
              <a:tr h="167164">
                <a:tc>
                  <a:txBody>
                    <a:bodyPr/>
                    <a:lstStyle/>
                    <a:p>
                      <a:pPr algn="l" fontAlgn="ctr"/>
                      <a:r>
                        <a:rPr lang="en-ZA" sz="1200" b="0" i="0" u="none" strike="noStrike" dirty="0">
                          <a:solidFill>
                            <a:srgbClr val="000000"/>
                          </a:solidFill>
                          <a:effectLst/>
                          <a:latin typeface="Calibri" panose="020F0502020204030204" pitchFamily="34" charset="0"/>
                        </a:rPr>
                        <a:t>Households</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Calibri" panose="020F0502020204030204" pitchFamily="34" charset="0"/>
                        </a:rPr>
                        <a:t>R 1 416</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Calibri" panose="020F0502020204030204" pitchFamily="34" charset="0"/>
                        </a:rPr>
                        <a:t>R 1 381</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Calibri" panose="020F0502020204030204" pitchFamily="34" charset="0"/>
                        </a:rPr>
                        <a:t>R 35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Calibri" panose="020F0502020204030204" pitchFamily="34" charset="0"/>
                        </a:rPr>
                        <a:t>97%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7362652"/>
                  </a:ext>
                </a:extLst>
              </a:tr>
              <a:tr h="167164">
                <a:tc>
                  <a:txBody>
                    <a:bodyPr/>
                    <a:lstStyle/>
                    <a:p>
                      <a:pPr algn="l" fontAlgn="ctr"/>
                      <a:r>
                        <a:rPr lang="en-ZA" sz="1200" b="1" i="0" u="none" strike="noStrike" dirty="0">
                          <a:solidFill>
                            <a:srgbClr val="000000"/>
                          </a:solidFill>
                          <a:effectLst/>
                          <a:latin typeface="Calibri" panose="020F0502020204030204" pitchFamily="34" charset="0"/>
                        </a:rPr>
                        <a:t>Total</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200" b="1" i="0" u="none" strike="noStrike" dirty="0">
                          <a:solidFill>
                            <a:srgbClr val="000000"/>
                          </a:solidFill>
                          <a:effectLst/>
                          <a:latin typeface="Calibri" panose="020F0502020204030204" pitchFamily="34" charset="0"/>
                        </a:rPr>
                        <a:t>R 28 263 272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200" b="1" i="0" u="none" strike="noStrike" dirty="0">
                          <a:solidFill>
                            <a:srgbClr val="000000"/>
                          </a:solidFill>
                          <a:effectLst/>
                          <a:latin typeface="Calibri" panose="020F0502020204030204" pitchFamily="34" charset="0"/>
                        </a:rPr>
                        <a:t>R 28 141 494</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200" b="1" i="0" u="none" strike="noStrike" dirty="0">
                          <a:solidFill>
                            <a:srgbClr val="000000"/>
                          </a:solidFill>
                          <a:effectLst/>
                          <a:latin typeface="Calibri" panose="020F0502020204030204" pitchFamily="34" charset="0"/>
                        </a:rPr>
                        <a:t>R 121 778</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200" b="1" i="0" u="none" strike="noStrike" dirty="0">
                          <a:solidFill>
                            <a:srgbClr val="000000"/>
                          </a:solidFill>
                          <a:effectLst/>
                          <a:latin typeface="Calibri" panose="020F0502020204030204" pitchFamily="34" charset="0"/>
                        </a:rPr>
                        <a:t>100%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val="3222525136"/>
                  </a:ext>
                </a:extLst>
              </a:tr>
            </a:tbl>
          </a:graphicData>
        </a:graphic>
      </p:graphicFrame>
      <p:sp>
        <p:nvSpPr>
          <p:cNvPr id="2" name="Slide Number Placeholder 1"/>
          <p:cNvSpPr>
            <a:spLocks noGrp="1"/>
          </p:cNvSpPr>
          <p:nvPr>
            <p:ph type="sldNum" sz="quarter" idx="12"/>
          </p:nvPr>
        </p:nvSpPr>
        <p:spPr/>
        <p:txBody>
          <a:bodyPr/>
          <a:lstStyle/>
          <a:p>
            <a:pPr>
              <a:defRPr/>
            </a:pPr>
            <a:fld id="{17612693-689F-42AA-8F76-7F9C9A9F1456}" type="slidenum">
              <a:rPr lang="en-US" smtClean="0"/>
              <a:pPr>
                <a:defRPr/>
              </a:pPr>
              <a:t>35</a:t>
            </a:fld>
            <a:endParaRPr lang="en-US" dirty="0"/>
          </a:p>
        </p:txBody>
      </p:sp>
    </p:spTree>
    <p:extLst>
      <p:ext uri="{BB962C8B-B14F-4D97-AF65-F5344CB8AC3E}">
        <p14:creationId xmlns:p14="http://schemas.microsoft.com/office/powerpoint/2010/main" val="34146254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11560" y="2510898"/>
            <a:ext cx="7920880" cy="648072"/>
          </a:xfrm>
        </p:spPr>
        <p:txBody>
          <a:bodyPr/>
          <a:lstStyle/>
          <a:p>
            <a:pPr algn="ctr">
              <a:defRPr/>
            </a:pPr>
            <a:r>
              <a:rPr lang="en-GB" altLang="en-US" sz="1800" b="1" cap="none" dirty="0" smtClean="0">
                <a:cs typeface="Arial" pitchFamily="34" charset="0"/>
              </a:rPr>
              <a:t>5.  HUMAN SETTLEMENTS GRANTS</a:t>
            </a:r>
            <a:r>
              <a:rPr lang="en-ZA" sz="1800" b="1" cap="none" dirty="0" smtClean="0">
                <a:latin typeface="Arial" pitchFamily="34" charset="0"/>
                <a:ea typeface="ＭＳ Ｐゴシック" pitchFamily="34" charset="-128"/>
                <a:cs typeface="Arial" pitchFamily="34" charset="0"/>
              </a:rPr>
              <a:t>  </a:t>
            </a:r>
            <a:endParaRPr lang="en-US" sz="1800" b="1" cap="none" dirty="0"/>
          </a:p>
        </p:txBody>
      </p:sp>
      <p:sp>
        <p:nvSpPr>
          <p:cNvPr id="5" name="Slide Number Placeholder 4"/>
          <p:cNvSpPr>
            <a:spLocks noGrp="1"/>
          </p:cNvSpPr>
          <p:nvPr>
            <p:ph type="sldNum" sz="quarter" idx="11"/>
          </p:nvPr>
        </p:nvSpPr>
        <p:spPr/>
        <p:txBody>
          <a:bodyPr/>
          <a:lstStyle>
            <a:lvl1pPr eaLnBrk="0" hangingPunct="0">
              <a:defRPr sz="1800">
                <a:solidFill>
                  <a:schemeClr val="tx1"/>
                </a:solidFill>
                <a:latin typeface="Arial" panose="020B0604020202020204" pitchFamily="34" charset="0"/>
                <a:ea typeface="MS PGothic" panose="020B0600070205080204" pitchFamily="34" charset="-128"/>
              </a:defRPr>
            </a:lvl1pPr>
            <a:lvl2pPr marL="557213" indent="-214313" eaLnBrk="0" hangingPunct="0">
              <a:defRPr sz="1800">
                <a:solidFill>
                  <a:schemeClr val="tx1"/>
                </a:solidFill>
                <a:latin typeface="Arial" panose="020B0604020202020204" pitchFamily="34" charset="0"/>
                <a:ea typeface="MS PGothic" panose="020B0600070205080204" pitchFamily="34" charset="-128"/>
              </a:defRPr>
            </a:lvl2pPr>
            <a:lvl3pPr marL="857250" indent="-171450" eaLnBrk="0" hangingPunct="0">
              <a:defRPr sz="1800">
                <a:solidFill>
                  <a:schemeClr val="tx1"/>
                </a:solidFill>
                <a:latin typeface="Arial" panose="020B0604020202020204" pitchFamily="34" charset="0"/>
                <a:ea typeface="MS PGothic" panose="020B0600070205080204" pitchFamily="34" charset="-128"/>
              </a:defRPr>
            </a:lvl3pPr>
            <a:lvl4pPr marL="1200150" indent="-171450" eaLnBrk="0" hangingPunct="0">
              <a:defRPr sz="1800">
                <a:solidFill>
                  <a:schemeClr val="tx1"/>
                </a:solidFill>
                <a:latin typeface="Arial" panose="020B0604020202020204" pitchFamily="34" charset="0"/>
                <a:ea typeface="MS PGothic" panose="020B0600070205080204" pitchFamily="34" charset="-128"/>
              </a:defRPr>
            </a:lvl4pPr>
            <a:lvl5pPr marL="1543050" indent="-171450" eaLnBrk="0" hangingPunct="0">
              <a:defRPr sz="1800">
                <a:solidFill>
                  <a:schemeClr val="tx1"/>
                </a:solidFill>
                <a:latin typeface="Arial" panose="020B0604020202020204" pitchFamily="34" charset="0"/>
                <a:ea typeface="MS PGothic" panose="020B0600070205080204" pitchFamily="34" charset="-128"/>
              </a:defRPr>
            </a:lvl5pPr>
            <a:lvl6pPr marL="1885950" indent="-171450" defTabSz="342900" eaLnBrk="0" fontAlgn="base" hangingPunct="0">
              <a:spcBef>
                <a:spcPct val="0"/>
              </a:spcBef>
              <a:spcAft>
                <a:spcPct val="0"/>
              </a:spcAft>
              <a:defRPr sz="1800">
                <a:solidFill>
                  <a:schemeClr val="tx1"/>
                </a:solidFill>
                <a:latin typeface="Arial" panose="020B0604020202020204" pitchFamily="34" charset="0"/>
                <a:ea typeface="MS PGothic" panose="020B0600070205080204" pitchFamily="34" charset="-128"/>
              </a:defRPr>
            </a:lvl6pPr>
            <a:lvl7pPr marL="2228850" indent="-171450" defTabSz="342900" eaLnBrk="0" fontAlgn="base" hangingPunct="0">
              <a:spcBef>
                <a:spcPct val="0"/>
              </a:spcBef>
              <a:spcAft>
                <a:spcPct val="0"/>
              </a:spcAft>
              <a:defRPr sz="1800">
                <a:solidFill>
                  <a:schemeClr val="tx1"/>
                </a:solidFill>
                <a:latin typeface="Arial" panose="020B0604020202020204" pitchFamily="34" charset="0"/>
                <a:ea typeface="MS PGothic" panose="020B0600070205080204" pitchFamily="34" charset="-128"/>
              </a:defRPr>
            </a:lvl7pPr>
            <a:lvl8pPr marL="2571750" indent="-171450" defTabSz="342900" eaLnBrk="0" fontAlgn="base" hangingPunct="0">
              <a:spcBef>
                <a:spcPct val="0"/>
              </a:spcBef>
              <a:spcAft>
                <a:spcPct val="0"/>
              </a:spcAft>
              <a:defRPr sz="1800">
                <a:solidFill>
                  <a:schemeClr val="tx1"/>
                </a:solidFill>
                <a:latin typeface="Arial" panose="020B0604020202020204" pitchFamily="34" charset="0"/>
                <a:ea typeface="MS PGothic" panose="020B0600070205080204" pitchFamily="34" charset="-128"/>
              </a:defRPr>
            </a:lvl8pPr>
            <a:lvl9pPr marL="2914650" indent="-171450" defTabSz="342900" eaLnBrk="0" fontAlgn="base" hangingPunct="0">
              <a:spcBef>
                <a:spcPct val="0"/>
              </a:spcBef>
              <a:spcAft>
                <a:spcPct val="0"/>
              </a:spcAft>
              <a:defRPr sz="1800">
                <a:solidFill>
                  <a:schemeClr val="tx1"/>
                </a:solidFill>
                <a:latin typeface="Arial" panose="020B0604020202020204" pitchFamily="34" charset="0"/>
                <a:ea typeface="MS PGothic" panose="020B0600070205080204" pitchFamily="34" charset="-128"/>
              </a:defRPr>
            </a:lvl9pPr>
          </a:lstStyle>
          <a:p>
            <a:pPr eaLnBrk="1" hangingPunct="1">
              <a:defRPr/>
            </a:pPr>
            <a:fld id="{D053B506-0632-46C6-B950-C6E16FA760D6}" type="slidenum">
              <a:rPr lang="en-ZA" sz="600">
                <a:solidFill>
                  <a:srgbClr val="898989"/>
                </a:solidFill>
              </a:rPr>
              <a:pPr eaLnBrk="1" hangingPunct="1">
                <a:defRPr/>
              </a:pPr>
              <a:t>36</a:t>
            </a:fld>
            <a:endParaRPr lang="en-ZA" sz="600" dirty="0">
              <a:solidFill>
                <a:srgbClr val="898989"/>
              </a:solidFill>
            </a:endParaRPr>
          </a:p>
        </p:txBody>
      </p:sp>
    </p:spTree>
    <p:extLst>
      <p:ext uri="{BB962C8B-B14F-4D97-AF65-F5344CB8AC3E}">
        <p14:creationId xmlns:p14="http://schemas.microsoft.com/office/powerpoint/2010/main" val="962429548"/>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1pPr>
            <a:lvl2pPr marL="417910" indent="-160735">
              <a:spcBef>
                <a:spcPct val="20000"/>
              </a:spcBef>
              <a:buFont typeface="Arial" panose="020B0604020202020204" pitchFamily="34" charset="0"/>
              <a:buChar char="–"/>
              <a:defRPr sz="2100">
                <a:solidFill>
                  <a:schemeClr val="tx1"/>
                </a:solidFill>
                <a:latin typeface="Arial" panose="020B0604020202020204" pitchFamily="34" charset="0"/>
                <a:ea typeface="MS PGothic" panose="020B0600070205080204" pitchFamily="34" charset="-128"/>
              </a:defRPr>
            </a:lvl2pPr>
            <a:lvl3pPr marL="642938" indent="-128588">
              <a:spcBef>
                <a:spcPct val="20000"/>
              </a:spcBef>
              <a:buFont typeface="Arial" panose="020B0604020202020204" pitchFamily="34" charset="0"/>
              <a:buChar char="•"/>
              <a:defRPr sz="1800">
                <a:solidFill>
                  <a:schemeClr val="tx1"/>
                </a:solidFill>
                <a:latin typeface="Arial" panose="020B0604020202020204" pitchFamily="34" charset="0"/>
                <a:ea typeface="MS PGothic" panose="020B0600070205080204" pitchFamily="34" charset="-128"/>
              </a:defRPr>
            </a:lvl3pPr>
            <a:lvl4pPr marL="900113" indent="-128588">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4pPr>
            <a:lvl5pPr marL="1157288" indent="-128588">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5pPr>
            <a:lvl6pPr marL="1500188" indent="-128588"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6pPr>
            <a:lvl7pPr marL="1843088" indent="-128588"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7pPr>
            <a:lvl8pPr marL="2185988" indent="-128588"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8pPr>
            <a:lvl9pPr marL="2528888" indent="-128588"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3D653DB9-638F-4DD3-B34D-6492C0A0CAF8}" type="slidenum">
              <a:rPr lang="en-US" altLang="en-US" sz="450">
                <a:solidFill>
                  <a:srgbClr val="898989"/>
                </a:solidFill>
              </a:rPr>
              <a:pPr>
                <a:spcBef>
                  <a:spcPct val="0"/>
                </a:spcBef>
                <a:buFontTx/>
                <a:buNone/>
              </a:pPr>
              <a:t>37</a:t>
            </a:fld>
            <a:endParaRPr lang="en-US" altLang="en-US" sz="450" dirty="0">
              <a:solidFill>
                <a:srgbClr val="898989"/>
              </a:solidFill>
            </a:endParaRPr>
          </a:p>
        </p:txBody>
      </p:sp>
      <p:sp>
        <p:nvSpPr>
          <p:cNvPr id="8" name="Title 1"/>
          <p:cNvSpPr>
            <a:spLocks noGrp="1"/>
          </p:cNvSpPr>
          <p:nvPr>
            <p:ph type="title"/>
          </p:nvPr>
        </p:nvSpPr>
        <p:spPr>
          <a:xfrm>
            <a:off x="467543" y="332656"/>
            <a:ext cx="8254181" cy="288032"/>
          </a:xfrm>
          <a:solidFill>
            <a:srgbClr val="00592B"/>
          </a:solidFill>
          <a:ln>
            <a:solidFill>
              <a:srgbClr val="307C5B"/>
            </a:solidFill>
            <a:miter lim="800000"/>
            <a:headEnd/>
            <a:tailEnd/>
          </a:ln>
        </p:spPr>
        <p:txBody>
          <a:bodyPr>
            <a:noAutofit/>
          </a:bodyPr>
          <a:lstStyle/>
          <a:p>
            <a:pPr>
              <a:spcBef>
                <a:spcPts val="0"/>
              </a:spcBef>
              <a:defRPr/>
            </a:pPr>
            <a:r>
              <a:rPr lang="en-US" sz="1400" b="1" kern="0" dirty="0" smtClean="0">
                <a:solidFill>
                  <a:schemeClr val="bg1"/>
                </a:solidFill>
                <a:latin typeface="+mj-lt"/>
                <a:cs typeface="+mn-cs"/>
              </a:rPr>
              <a:t>Human </a:t>
            </a:r>
            <a:r>
              <a:rPr lang="en-US" sz="1400" b="1" kern="0" dirty="0">
                <a:solidFill>
                  <a:schemeClr val="bg1"/>
                </a:solidFill>
                <a:latin typeface="+mj-lt"/>
                <a:cs typeface="+mn-cs"/>
              </a:rPr>
              <a:t>Settlements Development Grant Expenditure (HSDG) Performance as at 31 </a:t>
            </a:r>
            <a:r>
              <a:rPr lang="en-US" sz="1400" b="1" kern="0" dirty="0" smtClean="0">
                <a:solidFill>
                  <a:schemeClr val="bg1"/>
                </a:solidFill>
                <a:latin typeface="+mj-lt"/>
                <a:cs typeface="+mn-cs"/>
              </a:rPr>
              <a:t>March </a:t>
            </a:r>
            <a:r>
              <a:rPr lang="en-US" sz="1400" b="1" kern="0" dirty="0">
                <a:solidFill>
                  <a:schemeClr val="bg1"/>
                </a:solidFill>
                <a:latin typeface="+mj-lt"/>
                <a:cs typeface="+mn-cs"/>
              </a:rPr>
              <a:t>2021</a:t>
            </a:r>
            <a:endParaRPr lang="en-ZA" sz="1400" kern="0" dirty="0">
              <a:solidFill>
                <a:schemeClr val="bg1"/>
              </a:solidFill>
              <a:latin typeface="+mj-lt"/>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3673897862"/>
              </p:ext>
            </p:extLst>
          </p:nvPr>
        </p:nvGraphicFramePr>
        <p:xfrm>
          <a:off x="473031" y="708194"/>
          <a:ext cx="8254179" cy="2476385"/>
        </p:xfrm>
        <a:graphic>
          <a:graphicData uri="http://schemas.openxmlformats.org/drawingml/2006/table">
            <a:tbl>
              <a:tblPr/>
              <a:tblGrid>
                <a:gridCol w="1426303">
                  <a:extLst>
                    <a:ext uri="{9D8B030D-6E8A-4147-A177-3AD203B41FA5}">
                      <a16:colId xmlns:a16="http://schemas.microsoft.com/office/drawing/2014/main" val="20000"/>
                    </a:ext>
                  </a:extLst>
                </a:gridCol>
                <a:gridCol w="946873">
                  <a:extLst>
                    <a:ext uri="{9D8B030D-6E8A-4147-A177-3AD203B41FA5}">
                      <a16:colId xmlns:a16="http://schemas.microsoft.com/office/drawing/2014/main" val="20003"/>
                    </a:ext>
                  </a:extLst>
                </a:gridCol>
                <a:gridCol w="831010">
                  <a:extLst>
                    <a:ext uri="{9D8B030D-6E8A-4147-A177-3AD203B41FA5}">
                      <a16:colId xmlns:a16="http://schemas.microsoft.com/office/drawing/2014/main" val="20004"/>
                    </a:ext>
                  </a:extLst>
                </a:gridCol>
                <a:gridCol w="958860">
                  <a:extLst>
                    <a:ext uri="{9D8B030D-6E8A-4147-A177-3AD203B41FA5}">
                      <a16:colId xmlns:a16="http://schemas.microsoft.com/office/drawing/2014/main" val="20005"/>
                    </a:ext>
                  </a:extLst>
                </a:gridCol>
                <a:gridCol w="1070725">
                  <a:extLst>
                    <a:ext uri="{9D8B030D-6E8A-4147-A177-3AD203B41FA5}">
                      <a16:colId xmlns:a16="http://schemas.microsoft.com/office/drawing/2014/main" val="20006"/>
                    </a:ext>
                  </a:extLst>
                </a:gridCol>
                <a:gridCol w="1102690">
                  <a:extLst>
                    <a:ext uri="{9D8B030D-6E8A-4147-A177-3AD203B41FA5}">
                      <a16:colId xmlns:a16="http://schemas.microsoft.com/office/drawing/2014/main" val="20007"/>
                    </a:ext>
                  </a:extLst>
                </a:gridCol>
                <a:gridCol w="1086708">
                  <a:extLst>
                    <a:ext uri="{9D8B030D-6E8A-4147-A177-3AD203B41FA5}">
                      <a16:colId xmlns:a16="http://schemas.microsoft.com/office/drawing/2014/main" val="20008"/>
                    </a:ext>
                  </a:extLst>
                </a:gridCol>
                <a:gridCol w="831010">
                  <a:extLst>
                    <a:ext uri="{9D8B030D-6E8A-4147-A177-3AD203B41FA5}">
                      <a16:colId xmlns:a16="http://schemas.microsoft.com/office/drawing/2014/main" val="20009"/>
                    </a:ext>
                  </a:extLst>
                </a:gridCol>
              </a:tblGrid>
              <a:tr h="146480">
                <a:tc rowSpan="3">
                  <a:txBody>
                    <a:bodyPr/>
                    <a:lstStyle/>
                    <a:p>
                      <a:pPr algn="ctr" rtl="0" fontAlgn="ctr"/>
                      <a:r>
                        <a:rPr lang="en-ZA" sz="1050" b="1" i="0" u="none" strike="noStrike" dirty="0">
                          <a:solidFill>
                            <a:srgbClr val="000000"/>
                          </a:solidFill>
                          <a:effectLst/>
                          <a:latin typeface="Calibri" panose="020F0502020204030204" pitchFamily="34" charset="0"/>
                          <a:cs typeface="Calibri" panose="020F0502020204030204" pitchFamily="34" charset="0"/>
                        </a:rPr>
                        <a:t> Provinces </a:t>
                      </a:r>
                    </a:p>
                  </a:txBody>
                  <a:tcPr marL="5935" marR="5935" marT="59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rowSpan="2">
                  <a:txBody>
                    <a:bodyPr/>
                    <a:lstStyle/>
                    <a:p>
                      <a:pPr algn="ctr" rtl="0" fontAlgn="ctr"/>
                      <a:r>
                        <a:rPr lang="en-ZA" sz="1050" b="1" i="0" u="none" strike="noStrike" dirty="0">
                          <a:solidFill>
                            <a:srgbClr val="000000"/>
                          </a:solidFill>
                          <a:effectLst/>
                          <a:latin typeface="Calibri" panose="020F0502020204030204" pitchFamily="34" charset="0"/>
                          <a:cs typeface="Calibri" panose="020F0502020204030204" pitchFamily="34" charset="0"/>
                        </a:rPr>
                        <a:t> Voted Funds </a:t>
                      </a:r>
                    </a:p>
                  </a:txBody>
                  <a:tcPr marL="5935" marR="5935"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2">
                  <a:txBody>
                    <a:bodyPr/>
                    <a:lstStyle/>
                    <a:p>
                      <a:pPr algn="ctr" rtl="0" fontAlgn="ctr"/>
                      <a:r>
                        <a:rPr lang="en-ZA" sz="1050" b="1" i="0" u="none" strike="noStrike" dirty="0">
                          <a:solidFill>
                            <a:srgbClr val="000000"/>
                          </a:solidFill>
                          <a:effectLst/>
                          <a:latin typeface="Calibri" panose="020F0502020204030204" pitchFamily="34" charset="0"/>
                          <a:cs typeface="Calibri" panose="020F0502020204030204" pitchFamily="34" charset="0"/>
                        </a:rPr>
                        <a:t> Roll Over from 2019/20 </a:t>
                      </a:r>
                    </a:p>
                  </a:txBody>
                  <a:tcPr marL="5935" marR="5935"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a:txBody>
                    <a:bodyPr/>
                    <a:lstStyle/>
                    <a:p>
                      <a:pPr algn="ctr" fontAlgn="ctr"/>
                      <a:r>
                        <a:rPr lang="en-ZA" sz="1050" b="1" i="0" u="none" strike="noStrike" dirty="0">
                          <a:solidFill>
                            <a:srgbClr val="000000"/>
                          </a:solidFill>
                          <a:effectLst/>
                          <a:latin typeface="Calibri" panose="020F0502020204030204" pitchFamily="34" charset="0"/>
                          <a:cs typeface="Calibri" panose="020F0502020204030204" pitchFamily="34" charset="0"/>
                        </a:rPr>
                        <a:t> Stopped</a:t>
                      </a:r>
                      <a:r>
                        <a:rPr lang="en-ZA" sz="1050" b="1" i="0" u="none" strike="noStrike" dirty="0" smtClean="0">
                          <a:solidFill>
                            <a:srgbClr val="000000"/>
                          </a:solidFill>
                          <a:effectLst/>
                          <a:latin typeface="Calibri" panose="020F0502020204030204" pitchFamily="34" charset="0"/>
                          <a:cs typeface="Calibri" panose="020F0502020204030204" pitchFamily="34" charset="0"/>
                        </a:rPr>
                        <a:t>/ Reallocated </a:t>
                      </a:r>
                      <a:r>
                        <a:rPr lang="en-ZA" sz="1050" b="1" i="0" u="none" strike="noStrike" dirty="0">
                          <a:solidFill>
                            <a:srgbClr val="000000"/>
                          </a:solidFill>
                          <a:effectLst/>
                          <a:latin typeface="Calibri" panose="020F0502020204030204" pitchFamily="34" charset="0"/>
                          <a:cs typeface="Calibri" panose="020F0502020204030204" pitchFamily="34" charset="0"/>
                        </a:rPr>
                        <a:t>Funds </a:t>
                      </a:r>
                    </a:p>
                  </a:txBody>
                  <a:tcPr marL="5935" marR="5935"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rowSpan="2">
                  <a:txBody>
                    <a:bodyPr/>
                    <a:lstStyle/>
                    <a:p>
                      <a:pPr algn="ctr" rtl="0" fontAlgn="ctr"/>
                      <a:r>
                        <a:rPr lang="en-ZA" sz="1050" b="1" i="0" u="none" strike="noStrike" dirty="0">
                          <a:solidFill>
                            <a:srgbClr val="000000"/>
                          </a:solidFill>
                          <a:effectLst/>
                          <a:latin typeface="Calibri" panose="020F0502020204030204" pitchFamily="34" charset="0"/>
                          <a:cs typeface="Calibri" panose="020F0502020204030204" pitchFamily="34" charset="0"/>
                        </a:rPr>
                        <a:t> Total Available </a:t>
                      </a:r>
                    </a:p>
                  </a:txBody>
                  <a:tcPr marL="5935" marR="5935"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gridSpan="3">
                  <a:txBody>
                    <a:bodyPr/>
                    <a:lstStyle/>
                    <a:p>
                      <a:pPr algn="ctr" rtl="0" fontAlgn="ctr"/>
                      <a:r>
                        <a:rPr lang="en-ZA" sz="1050" b="1" i="0" u="none" strike="noStrike" dirty="0">
                          <a:solidFill>
                            <a:srgbClr val="000000"/>
                          </a:solidFill>
                          <a:effectLst/>
                          <a:latin typeface="Calibri" panose="020F0502020204030204" pitchFamily="34" charset="0"/>
                          <a:cs typeface="Calibri" panose="020F0502020204030204" pitchFamily="34" charset="0"/>
                        </a:rPr>
                        <a:t> Year to date (1 April 2020 – 31  March 2021) </a:t>
                      </a:r>
                    </a:p>
                  </a:txBody>
                  <a:tcPr marL="5935" marR="5935" marT="59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355277">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rtl="0" fontAlgn="ctr"/>
                      <a:r>
                        <a:rPr lang="en-ZA" sz="1050" b="1" i="0" u="none" strike="noStrike" dirty="0">
                          <a:solidFill>
                            <a:srgbClr val="000000"/>
                          </a:solidFill>
                          <a:effectLst/>
                          <a:latin typeface="Calibri" panose="020F0502020204030204" pitchFamily="34" charset="0"/>
                          <a:cs typeface="Calibri" panose="020F0502020204030204" pitchFamily="34" charset="0"/>
                        </a:rPr>
                        <a:t> Spent by Provinces </a:t>
                      </a:r>
                    </a:p>
                  </a:txBody>
                  <a:tcPr marL="5935" marR="5935"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rtl="0" fontAlgn="t"/>
                      <a:r>
                        <a:rPr lang="en-ZA" sz="1050" b="1" i="0" u="none" strike="noStrike" dirty="0">
                          <a:solidFill>
                            <a:srgbClr val="000000"/>
                          </a:solidFill>
                          <a:effectLst/>
                          <a:latin typeface="Calibri" panose="020F0502020204030204" pitchFamily="34" charset="0"/>
                          <a:cs typeface="Calibri" panose="020F0502020204030204" pitchFamily="34" charset="0"/>
                        </a:rPr>
                        <a:t> Unspent against Total available </a:t>
                      </a:r>
                    </a:p>
                  </a:txBody>
                  <a:tcPr marL="5935" marR="5935"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rowSpan="2">
                  <a:txBody>
                    <a:bodyPr/>
                    <a:lstStyle/>
                    <a:p>
                      <a:pPr algn="ctr" rtl="0" fontAlgn="ctr"/>
                      <a:r>
                        <a:rPr lang="en-ZA" sz="1050" b="1" i="0" u="none" strike="noStrike" dirty="0">
                          <a:solidFill>
                            <a:srgbClr val="000000"/>
                          </a:solidFill>
                          <a:effectLst/>
                          <a:latin typeface="Calibri" panose="020F0502020204030204" pitchFamily="34" charset="0"/>
                          <a:cs typeface="Calibri" panose="020F0502020204030204" pitchFamily="34" charset="0"/>
                        </a:rPr>
                        <a:t> % Spent against Total Available</a:t>
                      </a:r>
                    </a:p>
                  </a:txBody>
                  <a:tcPr marL="5935" marR="5935"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extLst>
                  <a:ext uri="{0D108BD9-81ED-4DB2-BD59-A6C34878D82A}">
                    <a16:rowId xmlns:a16="http://schemas.microsoft.com/office/drawing/2014/main" val="10001"/>
                  </a:ext>
                </a:extLst>
              </a:tr>
              <a:tr h="146480">
                <a:tc vMerge="1">
                  <a:txBody>
                    <a:bodyPr/>
                    <a:lstStyle/>
                    <a:p>
                      <a:endParaRPr lang="en-ZA"/>
                    </a:p>
                  </a:txBody>
                  <a:tcPr/>
                </a:tc>
                <a:tc gridSpan="6">
                  <a:txBody>
                    <a:bodyPr/>
                    <a:lstStyle/>
                    <a:p>
                      <a:pPr algn="ctr" rtl="0" fontAlgn="ctr"/>
                      <a:r>
                        <a:rPr lang="en-ZA" sz="1050" b="1" i="0" u="none" strike="noStrike" dirty="0">
                          <a:solidFill>
                            <a:srgbClr val="000000"/>
                          </a:solidFill>
                          <a:effectLst/>
                          <a:latin typeface="Calibri" panose="020F0502020204030204" pitchFamily="34" charset="0"/>
                          <a:cs typeface="Calibri" panose="020F0502020204030204" pitchFamily="34" charset="0"/>
                        </a:rPr>
                        <a:t> R'000 </a:t>
                      </a:r>
                    </a:p>
                  </a:txBody>
                  <a:tcPr marL="5935" marR="5935"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vMerge="1">
                  <a:txBody>
                    <a:bodyPr/>
                    <a:lstStyle/>
                    <a:p>
                      <a:endParaRPr lang="en-ZA"/>
                    </a:p>
                  </a:txBody>
                  <a:tcPr/>
                </a:tc>
                <a:extLst>
                  <a:ext uri="{0D108BD9-81ED-4DB2-BD59-A6C34878D82A}">
                    <a16:rowId xmlns:a16="http://schemas.microsoft.com/office/drawing/2014/main" val="10002"/>
                  </a:ext>
                </a:extLst>
              </a:tr>
              <a:tr h="179710">
                <a:tc>
                  <a:txBody>
                    <a:bodyPr/>
                    <a:lstStyle/>
                    <a:p>
                      <a:pPr algn="l" rtl="0" fontAlgn="ctr"/>
                      <a:r>
                        <a:rPr lang="en-ZA" sz="1050" b="0" i="0" u="none" strike="noStrike" dirty="0">
                          <a:solidFill>
                            <a:srgbClr val="000000"/>
                          </a:solidFill>
                          <a:effectLst/>
                          <a:latin typeface="Calibri" panose="020F0502020204030204" pitchFamily="34" charset="0"/>
                          <a:cs typeface="Calibri" panose="020F0502020204030204" pitchFamily="34" charset="0"/>
                        </a:rPr>
                        <a:t> Eastern Cape </a:t>
                      </a:r>
                    </a:p>
                  </a:txBody>
                  <a:tcPr marL="5935" marR="5935" marT="5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Calibri" panose="020F0502020204030204" pitchFamily="34" charset="0"/>
                          <a:cs typeface="Calibri" panose="020F0502020204030204" pitchFamily="34" charset="0"/>
                        </a:rPr>
                        <a:t>  1 612 085 </a:t>
                      </a:r>
                    </a:p>
                  </a:txBody>
                  <a:tcPr marL="5935" marR="5935" marT="59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50" b="0" i="0" u="none" strike="noStrike" dirty="0">
                          <a:solidFill>
                            <a:srgbClr val="000000"/>
                          </a:solidFill>
                          <a:effectLst/>
                          <a:latin typeface="Calibri" panose="020F0502020204030204" pitchFamily="34" charset="0"/>
                          <a:cs typeface="Calibri" panose="020F0502020204030204" pitchFamily="34" charset="0"/>
                        </a:rPr>
                        <a:t>  205 080 </a:t>
                      </a:r>
                    </a:p>
                  </a:txBody>
                  <a:tcPr marL="5935" marR="5935"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Calibri" panose="020F0502020204030204" pitchFamily="34" charset="0"/>
                          <a:cs typeface="Calibri" panose="020F0502020204030204" pitchFamily="34" charset="0"/>
                        </a:rPr>
                        <a:t>    (338 000) </a:t>
                      </a:r>
                    </a:p>
                  </a:txBody>
                  <a:tcPr marL="5935" marR="5935"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50" b="0" i="0" u="none" strike="noStrike" dirty="0">
                          <a:solidFill>
                            <a:srgbClr val="000000"/>
                          </a:solidFill>
                          <a:effectLst/>
                          <a:latin typeface="Calibri" panose="020F0502020204030204" pitchFamily="34" charset="0"/>
                          <a:cs typeface="Calibri" panose="020F0502020204030204" pitchFamily="34" charset="0"/>
                        </a:rPr>
                        <a:t>1 479 165</a:t>
                      </a:r>
                    </a:p>
                  </a:txBody>
                  <a:tcPr marL="5935" marR="5935"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Calibri" panose="020F0502020204030204" pitchFamily="34" charset="0"/>
                          <a:cs typeface="Calibri" panose="020F0502020204030204" pitchFamily="34" charset="0"/>
                        </a:rPr>
                        <a:t>         1 200 180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50" b="0" i="0" u="none" strike="noStrike" dirty="0">
                          <a:solidFill>
                            <a:srgbClr val="000000"/>
                          </a:solidFill>
                          <a:effectLst/>
                          <a:latin typeface="Calibri" panose="020F0502020204030204" pitchFamily="34" charset="0"/>
                          <a:cs typeface="Calibri" panose="020F0502020204030204" pitchFamily="34" charset="0"/>
                        </a:rPr>
                        <a:t>278 985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50" b="0" i="0" u="none" strike="noStrike" dirty="0">
                          <a:solidFill>
                            <a:srgbClr val="000000"/>
                          </a:solidFill>
                          <a:effectLst/>
                          <a:latin typeface="Calibri" panose="020F0502020204030204" pitchFamily="34" charset="0"/>
                          <a:cs typeface="Calibri" panose="020F0502020204030204" pitchFamily="34" charset="0"/>
                        </a:rPr>
                        <a:t>           81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3"/>
                  </a:ext>
                </a:extLst>
              </a:tr>
              <a:tr h="179710">
                <a:tc>
                  <a:txBody>
                    <a:bodyPr/>
                    <a:lstStyle/>
                    <a:p>
                      <a:pPr algn="l" rtl="0" fontAlgn="ctr"/>
                      <a:r>
                        <a:rPr lang="en-ZA" sz="1050" b="0" i="0" u="none" strike="noStrike" dirty="0">
                          <a:solidFill>
                            <a:srgbClr val="000000"/>
                          </a:solidFill>
                          <a:effectLst/>
                          <a:latin typeface="Calibri" panose="020F0502020204030204" pitchFamily="34" charset="0"/>
                          <a:cs typeface="Calibri" panose="020F0502020204030204" pitchFamily="34" charset="0"/>
                        </a:rPr>
                        <a:t> Free State </a:t>
                      </a:r>
                    </a:p>
                  </a:txBody>
                  <a:tcPr marL="5935" marR="5935" marT="5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Calibri" panose="020F0502020204030204" pitchFamily="34" charset="0"/>
                          <a:cs typeface="Calibri" panose="020F0502020204030204" pitchFamily="34" charset="0"/>
                        </a:rPr>
                        <a:t>     849 981 </a:t>
                      </a:r>
                    </a:p>
                  </a:txBody>
                  <a:tcPr marL="5935" marR="5935" marT="59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50" b="0" i="0" u="none" strike="noStrike" dirty="0">
                          <a:solidFill>
                            <a:srgbClr val="000000"/>
                          </a:solidFill>
                          <a:effectLst/>
                          <a:latin typeface="Calibri" panose="020F0502020204030204" pitchFamily="34" charset="0"/>
                          <a:cs typeface="Calibri" panose="020F0502020204030204" pitchFamily="34" charset="0"/>
                        </a:rPr>
                        <a:t>             - </a:t>
                      </a:r>
                    </a:p>
                  </a:txBody>
                  <a:tcPr marL="5935" marR="5935"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Calibri" panose="020F0502020204030204" pitchFamily="34" charset="0"/>
                          <a:cs typeface="Calibri" panose="020F0502020204030204" pitchFamily="34" charset="0"/>
                        </a:rPr>
                        <a:t>   (100 000)</a:t>
                      </a:r>
                    </a:p>
                  </a:txBody>
                  <a:tcPr marL="5935" marR="5935"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50" b="0" i="0" u="none" strike="noStrike" dirty="0">
                          <a:solidFill>
                            <a:srgbClr val="000000"/>
                          </a:solidFill>
                          <a:effectLst/>
                          <a:latin typeface="Calibri" panose="020F0502020204030204" pitchFamily="34" charset="0"/>
                          <a:cs typeface="Calibri" panose="020F0502020204030204" pitchFamily="34" charset="0"/>
                        </a:rPr>
                        <a:t>749 981</a:t>
                      </a:r>
                    </a:p>
                  </a:txBody>
                  <a:tcPr marL="5935" marR="5935"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Calibri" panose="020F0502020204030204" pitchFamily="34" charset="0"/>
                          <a:cs typeface="Calibri" panose="020F0502020204030204" pitchFamily="34" charset="0"/>
                        </a:rPr>
                        <a:t>726 099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50" b="0" i="0" u="none" strike="noStrike" dirty="0">
                          <a:solidFill>
                            <a:srgbClr val="000000"/>
                          </a:solidFill>
                          <a:effectLst/>
                          <a:latin typeface="Calibri" panose="020F0502020204030204" pitchFamily="34" charset="0"/>
                          <a:cs typeface="Calibri" panose="020F0502020204030204" pitchFamily="34" charset="0"/>
                        </a:rPr>
                        <a:t>23 882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50" b="0" i="0" u="none" strike="noStrike" dirty="0">
                          <a:solidFill>
                            <a:srgbClr val="000000"/>
                          </a:solidFill>
                          <a:effectLst/>
                          <a:latin typeface="Calibri" panose="020F0502020204030204" pitchFamily="34" charset="0"/>
                          <a:cs typeface="Calibri" panose="020F0502020204030204" pitchFamily="34" charset="0"/>
                        </a:rPr>
                        <a:t>           93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4"/>
                  </a:ext>
                </a:extLst>
              </a:tr>
              <a:tr h="179710">
                <a:tc>
                  <a:txBody>
                    <a:bodyPr/>
                    <a:lstStyle/>
                    <a:p>
                      <a:pPr algn="l" rtl="0" fontAlgn="ctr"/>
                      <a:r>
                        <a:rPr lang="en-ZA" sz="1050" b="0" i="0" u="none" strike="noStrike" dirty="0">
                          <a:solidFill>
                            <a:srgbClr val="000000"/>
                          </a:solidFill>
                          <a:effectLst/>
                          <a:latin typeface="Calibri" panose="020F0502020204030204" pitchFamily="34" charset="0"/>
                          <a:cs typeface="Calibri" panose="020F0502020204030204" pitchFamily="34" charset="0"/>
                        </a:rPr>
                        <a:t> Gauteng </a:t>
                      </a:r>
                    </a:p>
                  </a:txBody>
                  <a:tcPr marL="5935" marR="5935" marT="5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Calibri" panose="020F0502020204030204" pitchFamily="34" charset="0"/>
                          <a:cs typeface="Calibri" panose="020F0502020204030204" pitchFamily="34" charset="0"/>
                        </a:rPr>
                        <a:t>  4 134 994 </a:t>
                      </a:r>
                    </a:p>
                  </a:txBody>
                  <a:tcPr marL="5935" marR="5935" marT="59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50" b="0" i="0" u="none" strike="noStrike" dirty="0">
                          <a:solidFill>
                            <a:srgbClr val="000000"/>
                          </a:solidFill>
                          <a:effectLst/>
                          <a:latin typeface="Calibri" panose="020F0502020204030204" pitchFamily="34" charset="0"/>
                          <a:cs typeface="Calibri" panose="020F0502020204030204" pitchFamily="34" charset="0"/>
                        </a:rPr>
                        <a:t>  109 420 </a:t>
                      </a:r>
                    </a:p>
                  </a:txBody>
                  <a:tcPr marL="5935" marR="5935"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Calibri" panose="020F0502020204030204" pitchFamily="34" charset="0"/>
                          <a:cs typeface="Calibri" panose="020F0502020204030204" pitchFamily="34" charset="0"/>
                        </a:rPr>
                        <a:t>      100 000 </a:t>
                      </a:r>
                    </a:p>
                  </a:txBody>
                  <a:tcPr marL="5935" marR="5935"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50" b="0" i="0" u="none" strike="noStrike" dirty="0">
                          <a:solidFill>
                            <a:srgbClr val="000000"/>
                          </a:solidFill>
                          <a:effectLst/>
                          <a:latin typeface="Calibri" panose="020F0502020204030204" pitchFamily="34" charset="0"/>
                          <a:cs typeface="Calibri" panose="020F0502020204030204" pitchFamily="34" charset="0"/>
                        </a:rPr>
                        <a:t>4 344 414</a:t>
                      </a:r>
                    </a:p>
                  </a:txBody>
                  <a:tcPr marL="5935" marR="5935"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Calibri" panose="020F0502020204030204" pitchFamily="34" charset="0"/>
                          <a:cs typeface="Calibri" panose="020F0502020204030204" pitchFamily="34" charset="0"/>
                        </a:rPr>
                        <a:t>         4 283 540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50" b="0" i="0" u="none" strike="noStrike" dirty="0">
                          <a:solidFill>
                            <a:srgbClr val="000000"/>
                          </a:solidFill>
                          <a:effectLst/>
                          <a:latin typeface="Calibri" panose="020F0502020204030204" pitchFamily="34" charset="0"/>
                          <a:cs typeface="Calibri" panose="020F0502020204030204" pitchFamily="34" charset="0"/>
                        </a:rPr>
                        <a:t>60 874</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50" b="0" i="0" u="none" strike="noStrike" dirty="0">
                          <a:solidFill>
                            <a:srgbClr val="000000"/>
                          </a:solidFill>
                          <a:effectLst/>
                          <a:latin typeface="Calibri" panose="020F0502020204030204" pitchFamily="34" charset="0"/>
                          <a:cs typeface="Calibri" panose="020F0502020204030204" pitchFamily="34" charset="0"/>
                        </a:rPr>
                        <a:t>           99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5"/>
                  </a:ext>
                </a:extLst>
              </a:tr>
              <a:tr h="179710">
                <a:tc>
                  <a:txBody>
                    <a:bodyPr/>
                    <a:lstStyle/>
                    <a:p>
                      <a:pPr algn="l" rtl="0" fontAlgn="ctr"/>
                      <a:r>
                        <a:rPr lang="en-ZA" sz="1050" b="0" i="0" u="none" strike="noStrike" dirty="0">
                          <a:solidFill>
                            <a:srgbClr val="000000"/>
                          </a:solidFill>
                          <a:effectLst/>
                          <a:latin typeface="Calibri" panose="020F0502020204030204" pitchFamily="34" charset="0"/>
                          <a:cs typeface="Calibri" panose="020F0502020204030204" pitchFamily="34" charset="0"/>
                        </a:rPr>
                        <a:t> KwaZulu-Natal </a:t>
                      </a:r>
                    </a:p>
                  </a:txBody>
                  <a:tcPr marL="5935" marR="5935" marT="5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Calibri" panose="020F0502020204030204" pitchFamily="34" charset="0"/>
                          <a:cs typeface="Calibri" panose="020F0502020204030204" pitchFamily="34" charset="0"/>
                        </a:rPr>
                        <a:t>  3 020 763 </a:t>
                      </a:r>
                    </a:p>
                  </a:txBody>
                  <a:tcPr marL="5935" marR="5935" marT="59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50" b="0" i="0" u="none" strike="noStrike" dirty="0">
                          <a:solidFill>
                            <a:srgbClr val="000000"/>
                          </a:solidFill>
                          <a:effectLst/>
                          <a:latin typeface="Calibri" panose="020F0502020204030204" pitchFamily="34" charset="0"/>
                          <a:cs typeface="Calibri" panose="020F0502020204030204" pitchFamily="34" charset="0"/>
                        </a:rPr>
                        <a:t>             - </a:t>
                      </a:r>
                    </a:p>
                  </a:txBody>
                  <a:tcPr marL="5935" marR="5935"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Calibri" panose="020F0502020204030204" pitchFamily="34" charset="0"/>
                          <a:cs typeface="Calibri" panose="020F0502020204030204" pitchFamily="34" charset="0"/>
                        </a:rPr>
                        <a:t>       -</a:t>
                      </a:r>
                    </a:p>
                  </a:txBody>
                  <a:tcPr marL="5935" marR="5935"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50" b="0" i="0" u="none" strike="noStrike" dirty="0">
                          <a:solidFill>
                            <a:srgbClr val="000000"/>
                          </a:solidFill>
                          <a:effectLst/>
                          <a:latin typeface="Calibri" panose="020F0502020204030204" pitchFamily="34" charset="0"/>
                          <a:cs typeface="Calibri" panose="020F0502020204030204" pitchFamily="34" charset="0"/>
                        </a:rPr>
                        <a:t>3 020 763</a:t>
                      </a:r>
                    </a:p>
                  </a:txBody>
                  <a:tcPr marL="5935" marR="5935"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Calibri" panose="020F0502020204030204" pitchFamily="34" charset="0"/>
                          <a:cs typeface="Calibri" panose="020F0502020204030204" pitchFamily="34" charset="0"/>
                        </a:rPr>
                        <a:t>         3 020 763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050" b="0" i="0" u="none" strike="noStrike" dirty="0">
                          <a:solidFill>
                            <a:srgbClr val="000000"/>
                          </a:solidFill>
                          <a:effectLst/>
                          <a:latin typeface="Calibri" panose="020F0502020204030204" pitchFamily="34" charset="0"/>
                          <a:cs typeface="Calibri" panose="020F0502020204030204" pitchFamily="34" charset="0"/>
                        </a:rPr>
                        <a:t>                   -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50" b="0" i="0" u="none" strike="noStrike" dirty="0">
                          <a:solidFill>
                            <a:srgbClr val="000000"/>
                          </a:solidFill>
                          <a:effectLst/>
                          <a:latin typeface="Calibri" panose="020F0502020204030204" pitchFamily="34" charset="0"/>
                          <a:cs typeface="Calibri" panose="020F0502020204030204" pitchFamily="34" charset="0"/>
                        </a:rPr>
                        <a:t>         100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6"/>
                  </a:ext>
                </a:extLst>
              </a:tr>
              <a:tr h="184354">
                <a:tc>
                  <a:txBody>
                    <a:bodyPr/>
                    <a:lstStyle/>
                    <a:p>
                      <a:pPr algn="l" rtl="0" fontAlgn="ctr"/>
                      <a:r>
                        <a:rPr lang="en-ZA" sz="1050" b="0" i="0" u="none" strike="noStrike" dirty="0">
                          <a:solidFill>
                            <a:srgbClr val="000000"/>
                          </a:solidFill>
                          <a:effectLst/>
                          <a:latin typeface="Calibri" panose="020F0502020204030204" pitchFamily="34" charset="0"/>
                          <a:cs typeface="Calibri" panose="020F0502020204030204" pitchFamily="34" charset="0"/>
                        </a:rPr>
                        <a:t> Limpopo </a:t>
                      </a:r>
                    </a:p>
                  </a:txBody>
                  <a:tcPr marL="5935" marR="5935" marT="5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Calibri" panose="020F0502020204030204" pitchFamily="34" charset="0"/>
                          <a:cs typeface="Calibri" panose="020F0502020204030204" pitchFamily="34" charset="0"/>
                        </a:rPr>
                        <a:t>     948 160 </a:t>
                      </a:r>
                    </a:p>
                  </a:txBody>
                  <a:tcPr marL="5935" marR="5935" marT="59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50" b="0" i="0" u="none" strike="noStrike" dirty="0">
                          <a:solidFill>
                            <a:srgbClr val="000000"/>
                          </a:solidFill>
                          <a:effectLst/>
                          <a:latin typeface="Calibri" panose="020F0502020204030204" pitchFamily="34" charset="0"/>
                          <a:cs typeface="Calibri" panose="020F0502020204030204" pitchFamily="34" charset="0"/>
                        </a:rPr>
                        <a:t>             - </a:t>
                      </a:r>
                    </a:p>
                  </a:txBody>
                  <a:tcPr marL="5935" marR="5935"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Calibri" panose="020F0502020204030204" pitchFamily="34" charset="0"/>
                          <a:cs typeface="Calibri" panose="020F0502020204030204" pitchFamily="34" charset="0"/>
                        </a:rPr>
                        <a:t>     (50 000) </a:t>
                      </a:r>
                    </a:p>
                  </a:txBody>
                  <a:tcPr marL="5935" marR="5935"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50" b="0" i="0" u="none" strike="noStrike" dirty="0">
                          <a:solidFill>
                            <a:srgbClr val="000000"/>
                          </a:solidFill>
                          <a:effectLst/>
                          <a:latin typeface="Calibri" panose="020F0502020204030204" pitchFamily="34" charset="0"/>
                          <a:cs typeface="Calibri" panose="020F0502020204030204" pitchFamily="34" charset="0"/>
                        </a:rPr>
                        <a:t>898 160</a:t>
                      </a:r>
                    </a:p>
                  </a:txBody>
                  <a:tcPr marL="5935" marR="5935"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chemeClr val="tx1"/>
                          </a:solidFill>
                          <a:effectLst/>
                          <a:latin typeface="Calibri" panose="020F0502020204030204" pitchFamily="34" charset="0"/>
                          <a:cs typeface="Calibri" panose="020F0502020204030204" pitchFamily="34" charset="0"/>
                        </a:rPr>
                        <a:t>             897 998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050" b="0" i="0" u="none" strike="noStrike" dirty="0">
                          <a:solidFill>
                            <a:srgbClr val="000000"/>
                          </a:solidFill>
                          <a:effectLst/>
                          <a:latin typeface="Calibri" panose="020F0502020204030204" pitchFamily="34" charset="0"/>
                          <a:cs typeface="Calibri" panose="020F0502020204030204" pitchFamily="34" charset="0"/>
                        </a:rPr>
                        <a:t>162</a:t>
                      </a:r>
                      <a:endParaRPr lang="en-ZA" sz="1050" b="0" i="0" u="none" strike="noStrike" dirty="0">
                        <a:solidFill>
                          <a:srgbClr val="000000"/>
                        </a:solidFill>
                        <a:effectLst/>
                        <a:latin typeface="Calibri" panose="020F0502020204030204" pitchFamily="34" charset="0"/>
                        <a:cs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50" b="0" i="0" u="none" strike="noStrike" dirty="0">
                          <a:solidFill>
                            <a:srgbClr val="000000"/>
                          </a:solidFill>
                          <a:effectLst/>
                          <a:latin typeface="Calibri" panose="020F0502020204030204" pitchFamily="34" charset="0"/>
                          <a:cs typeface="Calibri" panose="020F0502020204030204" pitchFamily="34" charset="0"/>
                        </a:rPr>
                        <a:t>         100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7"/>
                  </a:ext>
                </a:extLst>
              </a:tr>
              <a:tr h="179710">
                <a:tc>
                  <a:txBody>
                    <a:bodyPr/>
                    <a:lstStyle/>
                    <a:p>
                      <a:pPr algn="l" rtl="0" fontAlgn="ctr"/>
                      <a:r>
                        <a:rPr lang="en-ZA" sz="1050" b="0" i="0" u="none" strike="noStrike" dirty="0">
                          <a:solidFill>
                            <a:srgbClr val="000000"/>
                          </a:solidFill>
                          <a:effectLst/>
                          <a:latin typeface="Calibri" panose="020F0502020204030204" pitchFamily="34" charset="0"/>
                          <a:cs typeface="Calibri" panose="020F0502020204030204" pitchFamily="34" charset="0"/>
                        </a:rPr>
                        <a:t> Mpumalanga </a:t>
                      </a:r>
                    </a:p>
                  </a:txBody>
                  <a:tcPr marL="5935" marR="5935" marT="5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Calibri" panose="020F0502020204030204" pitchFamily="34" charset="0"/>
                          <a:cs typeface="Calibri" panose="020F0502020204030204" pitchFamily="34" charset="0"/>
                        </a:rPr>
                        <a:t>     966 417 </a:t>
                      </a:r>
                    </a:p>
                  </a:txBody>
                  <a:tcPr marL="5935" marR="5935" marT="59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50" b="0" i="0" u="none" strike="noStrike" dirty="0">
                          <a:solidFill>
                            <a:srgbClr val="000000"/>
                          </a:solidFill>
                          <a:effectLst/>
                          <a:latin typeface="Calibri" panose="020F0502020204030204" pitchFamily="34" charset="0"/>
                          <a:cs typeface="Calibri" panose="020F0502020204030204" pitchFamily="34" charset="0"/>
                        </a:rPr>
                        <a:t>             - </a:t>
                      </a:r>
                    </a:p>
                  </a:txBody>
                  <a:tcPr marL="5935" marR="5935"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Calibri" panose="020F0502020204030204" pitchFamily="34" charset="0"/>
                          <a:cs typeface="Calibri" panose="020F0502020204030204" pitchFamily="34" charset="0"/>
                        </a:rPr>
                        <a:t>      138 000 </a:t>
                      </a:r>
                    </a:p>
                  </a:txBody>
                  <a:tcPr marL="5935" marR="5935"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50" b="0" i="0" u="none" strike="noStrike" dirty="0">
                          <a:solidFill>
                            <a:srgbClr val="000000"/>
                          </a:solidFill>
                          <a:effectLst/>
                          <a:latin typeface="Calibri" panose="020F0502020204030204" pitchFamily="34" charset="0"/>
                          <a:cs typeface="Calibri" panose="020F0502020204030204" pitchFamily="34" charset="0"/>
                        </a:rPr>
                        <a:t>1 104 417</a:t>
                      </a:r>
                    </a:p>
                  </a:txBody>
                  <a:tcPr marL="5935" marR="5935"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chemeClr val="tx1"/>
                          </a:solidFill>
                          <a:effectLst/>
                          <a:latin typeface="Calibri" panose="020F0502020204030204" pitchFamily="34" charset="0"/>
                          <a:cs typeface="Calibri" panose="020F0502020204030204" pitchFamily="34" charset="0"/>
                        </a:rPr>
                        <a:t>         1 104 385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1050" b="0" i="0" u="none" strike="noStrike" dirty="0">
                          <a:solidFill>
                            <a:srgbClr val="000000"/>
                          </a:solidFill>
                          <a:effectLst/>
                          <a:latin typeface="Calibri" panose="020F0502020204030204" pitchFamily="34" charset="0"/>
                          <a:cs typeface="Calibri" panose="020F0502020204030204" pitchFamily="34" charset="0"/>
                        </a:rPr>
                        <a:t>32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50" b="0" i="0" u="none" strike="noStrike" dirty="0">
                          <a:solidFill>
                            <a:srgbClr val="000000"/>
                          </a:solidFill>
                          <a:effectLst/>
                          <a:latin typeface="Calibri" panose="020F0502020204030204" pitchFamily="34" charset="0"/>
                          <a:cs typeface="Calibri" panose="020F0502020204030204" pitchFamily="34" charset="0"/>
                        </a:rPr>
                        <a:t>         100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8"/>
                  </a:ext>
                </a:extLst>
              </a:tr>
              <a:tr h="179710">
                <a:tc>
                  <a:txBody>
                    <a:bodyPr/>
                    <a:lstStyle/>
                    <a:p>
                      <a:pPr algn="l" rtl="0" fontAlgn="ctr"/>
                      <a:r>
                        <a:rPr lang="en-ZA" sz="1050" b="0" i="0" u="none" strike="noStrike" dirty="0">
                          <a:solidFill>
                            <a:srgbClr val="000000"/>
                          </a:solidFill>
                          <a:effectLst/>
                          <a:latin typeface="Calibri" panose="020F0502020204030204" pitchFamily="34" charset="0"/>
                          <a:cs typeface="Calibri" panose="020F0502020204030204" pitchFamily="34" charset="0"/>
                        </a:rPr>
                        <a:t> Northern Cape </a:t>
                      </a:r>
                    </a:p>
                  </a:txBody>
                  <a:tcPr marL="5935" marR="5935" marT="5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Calibri" panose="020F0502020204030204" pitchFamily="34" charset="0"/>
                          <a:cs typeface="Calibri" panose="020F0502020204030204" pitchFamily="34" charset="0"/>
                        </a:rPr>
                        <a:t>     319 888 </a:t>
                      </a:r>
                    </a:p>
                  </a:txBody>
                  <a:tcPr marL="5935" marR="5935" marT="59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50" b="0" i="0" u="none" strike="noStrike" dirty="0">
                          <a:solidFill>
                            <a:srgbClr val="000000"/>
                          </a:solidFill>
                          <a:effectLst/>
                          <a:latin typeface="Calibri" panose="020F0502020204030204" pitchFamily="34" charset="0"/>
                          <a:cs typeface="Calibri" panose="020F0502020204030204" pitchFamily="34" charset="0"/>
                        </a:rPr>
                        <a:t>             - </a:t>
                      </a:r>
                    </a:p>
                  </a:txBody>
                  <a:tcPr marL="5935" marR="5935"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Calibri" panose="020F0502020204030204" pitchFamily="34" charset="0"/>
                          <a:cs typeface="Calibri" panose="020F0502020204030204" pitchFamily="34" charset="0"/>
                        </a:rPr>
                        <a:t>      200 000 </a:t>
                      </a:r>
                    </a:p>
                  </a:txBody>
                  <a:tcPr marL="5935" marR="5935"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50" b="0" i="0" u="none" strike="noStrike" dirty="0">
                          <a:solidFill>
                            <a:srgbClr val="000000"/>
                          </a:solidFill>
                          <a:effectLst/>
                          <a:latin typeface="Calibri" panose="020F0502020204030204" pitchFamily="34" charset="0"/>
                          <a:cs typeface="Calibri" panose="020F0502020204030204" pitchFamily="34" charset="0"/>
                        </a:rPr>
                        <a:t>519 888</a:t>
                      </a:r>
                    </a:p>
                  </a:txBody>
                  <a:tcPr marL="5935" marR="5935"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chemeClr val="tx1"/>
                          </a:solidFill>
                          <a:effectLst/>
                          <a:latin typeface="Calibri" panose="020F0502020204030204" pitchFamily="34" charset="0"/>
                          <a:cs typeface="Calibri" panose="020F0502020204030204" pitchFamily="34" charset="0"/>
                        </a:rPr>
                        <a:t>             400 184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50" b="0" i="0" u="none" strike="noStrike" dirty="0">
                          <a:solidFill>
                            <a:srgbClr val="000000"/>
                          </a:solidFill>
                          <a:effectLst/>
                          <a:latin typeface="Calibri" panose="020F0502020204030204" pitchFamily="34" charset="0"/>
                          <a:cs typeface="Calibri" panose="020F0502020204030204" pitchFamily="34" charset="0"/>
                        </a:rPr>
                        <a:t>119 704</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50" b="0" i="0" u="none" strike="noStrike" dirty="0">
                          <a:solidFill>
                            <a:srgbClr val="000000"/>
                          </a:solidFill>
                          <a:effectLst/>
                          <a:latin typeface="Calibri" panose="020F0502020204030204" pitchFamily="34" charset="0"/>
                          <a:cs typeface="Calibri" panose="020F0502020204030204" pitchFamily="34" charset="0"/>
                        </a:rPr>
                        <a:t>           77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9"/>
                  </a:ext>
                </a:extLst>
              </a:tr>
              <a:tr h="179710">
                <a:tc>
                  <a:txBody>
                    <a:bodyPr/>
                    <a:lstStyle/>
                    <a:p>
                      <a:pPr algn="l" rtl="0" fontAlgn="ctr"/>
                      <a:r>
                        <a:rPr lang="en-ZA" sz="1050" b="0" i="0" u="none" strike="noStrike" dirty="0">
                          <a:solidFill>
                            <a:srgbClr val="000000"/>
                          </a:solidFill>
                          <a:effectLst/>
                          <a:latin typeface="Calibri" panose="020F0502020204030204" pitchFamily="34" charset="0"/>
                          <a:cs typeface="Calibri" panose="020F0502020204030204" pitchFamily="34" charset="0"/>
                        </a:rPr>
                        <a:t> North West </a:t>
                      </a:r>
                    </a:p>
                  </a:txBody>
                  <a:tcPr marL="5935" marR="5935" marT="5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Calibri" panose="020F0502020204030204" pitchFamily="34" charset="0"/>
                          <a:cs typeface="Calibri" panose="020F0502020204030204" pitchFamily="34" charset="0"/>
                        </a:rPr>
                        <a:t>  1 334 719 </a:t>
                      </a:r>
                    </a:p>
                  </a:txBody>
                  <a:tcPr marL="5935" marR="5935" marT="59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50" b="0" i="0" u="none" strike="noStrike" dirty="0">
                          <a:solidFill>
                            <a:srgbClr val="000000"/>
                          </a:solidFill>
                          <a:effectLst/>
                          <a:latin typeface="Calibri" panose="020F0502020204030204" pitchFamily="34" charset="0"/>
                          <a:cs typeface="Calibri" panose="020F0502020204030204" pitchFamily="34" charset="0"/>
                        </a:rPr>
                        <a:t>    61 386 </a:t>
                      </a:r>
                    </a:p>
                  </a:txBody>
                  <a:tcPr marL="5935" marR="5935"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Calibri" panose="020F0502020204030204" pitchFamily="34" charset="0"/>
                          <a:cs typeface="Calibri" panose="020F0502020204030204" pitchFamily="34" charset="0"/>
                        </a:rPr>
                        <a:t>     (100 000) </a:t>
                      </a:r>
                    </a:p>
                  </a:txBody>
                  <a:tcPr marL="5935" marR="5935"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50" b="0" i="0" u="none" strike="noStrike" dirty="0">
                          <a:solidFill>
                            <a:srgbClr val="000000"/>
                          </a:solidFill>
                          <a:effectLst/>
                          <a:latin typeface="Calibri" panose="020F0502020204030204" pitchFamily="34" charset="0"/>
                          <a:cs typeface="Calibri" panose="020F0502020204030204" pitchFamily="34" charset="0"/>
                        </a:rPr>
                        <a:t>1 296 105</a:t>
                      </a:r>
                    </a:p>
                  </a:txBody>
                  <a:tcPr marL="5935" marR="5935"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Calibri" panose="020F0502020204030204" pitchFamily="34" charset="0"/>
                          <a:cs typeface="Calibri" panose="020F0502020204030204" pitchFamily="34" charset="0"/>
                        </a:rPr>
                        <a:t>         1 253 428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50" b="0" i="0" u="none" strike="noStrike" dirty="0">
                          <a:solidFill>
                            <a:srgbClr val="000000"/>
                          </a:solidFill>
                          <a:effectLst/>
                          <a:latin typeface="Calibri" panose="020F0502020204030204" pitchFamily="34" charset="0"/>
                          <a:cs typeface="Calibri" panose="020F0502020204030204" pitchFamily="34" charset="0"/>
                        </a:rPr>
                        <a:t>42 677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50" b="0" i="0" u="none" strike="noStrike" dirty="0">
                          <a:solidFill>
                            <a:srgbClr val="000000"/>
                          </a:solidFill>
                          <a:effectLst/>
                          <a:latin typeface="Calibri" panose="020F0502020204030204" pitchFamily="34" charset="0"/>
                          <a:cs typeface="Calibri" panose="020F0502020204030204" pitchFamily="34" charset="0"/>
                        </a:rPr>
                        <a:t>           97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10"/>
                  </a:ext>
                </a:extLst>
              </a:tr>
              <a:tr h="179710">
                <a:tc>
                  <a:txBody>
                    <a:bodyPr/>
                    <a:lstStyle/>
                    <a:p>
                      <a:pPr algn="l" rtl="0" fontAlgn="ctr"/>
                      <a:r>
                        <a:rPr lang="en-ZA" sz="1050" b="0" i="0" u="none" strike="noStrike" dirty="0">
                          <a:solidFill>
                            <a:srgbClr val="000000"/>
                          </a:solidFill>
                          <a:effectLst/>
                          <a:latin typeface="Calibri" panose="020F0502020204030204" pitchFamily="34" charset="0"/>
                          <a:cs typeface="Calibri" panose="020F0502020204030204" pitchFamily="34" charset="0"/>
                        </a:rPr>
                        <a:t> Western Cape </a:t>
                      </a:r>
                    </a:p>
                  </a:txBody>
                  <a:tcPr marL="5935" marR="5935" marT="5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Calibri" panose="020F0502020204030204" pitchFamily="34" charset="0"/>
                          <a:cs typeface="Calibri" panose="020F0502020204030204" pitchFamily="34" charset="0"/>
                        </a:rPr>
                        <a:t>  1 705 286 </a:t>
                      </a:r>
                    </a:p>
                  </a:txBody>
                  <a:tcPr marL="5935" marR="5935" marT="59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50" b="0" i="0" u="none" strike="noStrike" dirty="0">
                          <a:solidFill>
                            <a:srgbClr val="000000"/>
                          </a:solidFill>
                          <a:effectLst/>
                          <a:latin typeface="Calibri" panose="020F0502020204030204" pitchFamily="34" charset="0"/>
                          <a:cs typeface="Calibri" panose="020F0502020204030204" pitchFamily="34" charset="0"/>
                        </a:rPr>
                        <a:t>             - </a:t>
                      </a:r>
                    </a:p>
                  </a:txBody>
                  <a:tcPr marL="5935" marR="5935"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Calibri" panose="020F0502020204030204" pitchFamily="34" charset="0"/>
                          <a:cs typeface="Calibri" panose="020F0502020204030204" pitchFamily="34" charset="0"/>
                        </a:rPr>
                        <a:t>      150 000 </a:t>
                      </a:r>
                    </a:p>
                  </a:txBody>
                  <a:tcPr marL="5935" marR="5935"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50" b="0" i="0" u="none" strike="noStrike" dirty="0">
                          <a:solidFill>
                            <a:srgbClr val="000000"/>
                          </a:solidFill>
                          <a:effectLst/>
                          <a:latin typeface="Calibri" panose="020F0502020204030204" pitchFamily="34" charset="0"/>
                          <a:cs typeface="Calibri" panose="020F0502020204030204" pitchFamily="34" charset="0"/>
                        </a:rPr>
                        <a:t>1 855 286</a:t>
                      </a:r>
                    </a:p>
                  </a:txBody>
                  <a:tcPr marL="5935" marR="5935"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Calibri" panose="020F0502020204030204" pitchFamily="34" charset="0"/>
                          <a:cs typeface="Calibri" panose="020F0502020204030204" pitchFamily="34" charset="0"/>
                        </a:rPr>
                        <a:t>         1 855 286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050" b="0" i="0" u="none" strike="noStrike" dirty="0">
                          <a:solidFill>
                            <a:srgbClr val="000000"/>
                          </a:solidFill>
                          <a:effectLst/>
                          <a:latin typeface="Calibri" panose="020F0502020204030204" pitchFamily="34" charset="0"/>
                          <a:cs typeface="Calibri" panose="020F0502020204030204" pitchFamily="34" charset="0"/>
                        </a:rPr>
                        <a:t>                   -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50" b="0" i="0" u="none" strike="noStrike" dirty="0">
                          <a:solidFill>
                            <a:srgbClr val="000000"/>
                          </a:solidFill>
                          <a:effectLst/>
                          <a:latin typeface="Calibri" panose="020F0502020204030204" pitchFamily="34" charset="0"/>
                          <a:cs typeface="Calibri" panose="020F0502020204030204" pitchFamily="34" charset="0"/>
                        </a:rPr>
                        <a:t>         100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11"/>
                  </a:ext>
                </a:extLst>
              </a:tr>
              <a:tr h="147547">
                <a:tc>
                  <a:txBody>
                    <a:bodyPr/>
                    <a:lstStyle/>
                    <a:p>
                      <a:pPr algn="l" rtl="0" fontAlgn="ctr"/>
                      <a:r>
                        <a:rPr lang="en-ZA" sz="1050" b="1" i="0" u="none" strike="noStrike" dirty="0">
                          <a:solidFill>
                            <a:srgbClr val="000000"/>
                          </a:solidFill>
                          <a:effectLst/>
                          <a:latin typeface="Calibri" panose="020F0502020204030204" pitchFamily="34" charset="0"/>
                          <a:cs typeface="Calibri" panose="020F0502020204030204" pitchFamily="34" charset="0"/>
                        </a:rPr>
                        <a:t> Total </a:t>
                      </a:r>
                    </a:p>
                  </a:txBody>
                  <a:tcPr marL="5935" marR="5935" marT="59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r" rtl="0" fontAlgn="ctr"/>
                      <a:r>
                        <a:rPr lang="en-ZA" sz="1050" b="1" i="0" u="none" strike="noStrike" dirty="0">
                          <a:solidFill>
                            <a:srgbClr val="000000"/>
                          </a:solidFill>
                          <a:effectLst/>
                          <a:latin typeface="Calibri" panose="020F0502020204030204" pitchFamily="34" charset="0"/>
                          <a:cs typeface="Calibri" panose="020F0502020204030204" pitchFamily="34" charset="0"/>
                        </a:rPr>
                        <a:t>14 892 293</a:t>
                      </a:r>
                    </a:p>
                  </a:txBody>
                  <a:tcPr marL="5935" marR="5935"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ctr"/>
                      <a:r>
                        <a:rPr lang="en-ZA" sz="1050" b="1" i="0" u="none" strike="noStrike" dirty="0">
                          <a:solidFill>
                            <a:srgbClr val="000000"/>
                          </a:solidFill>
                          <a:effectLst/>
                          <a:latin typeface="Calibri" panose="020F0502020204030204" pitchFamily="34" charset="0"/>
                          <a:cs typeface="Calibri" panose="020F0502020204030204" pitchFamily="34" charset="0"/>
                        </a:rPr>
                        <a:t>  375 886 </a:t>
                      </a:r>
                    </a:p>
                  </a:txBody>
                  <a:tcPr marL="5935" marR="5935"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ctr"/>
                      <a:r>
                        <a:rPr lang="en-ZA" sz="1050" b="1" i="0" u="none" strike="noStrike" dirty="0">
                          <a:solidFill>
                            <a:srgbClr val="000000"/>
                          </a:solidFill>
                          <a:effectLst/>
                          <a:latin typeface="Calibri" panose="020F0502020204030204" pitchFamily="34" charset="0"/>
                          <a:cs typeface="Calibri" panose="020F0502020204030204" pitchFamily="34" charset="0"/>
                        </a:rPr>
                        <a:t>                - </a:t>
                      </a:r>
                    </a:p>
                  </a:txBody>
                  <a:tcPr marL="5935" marR="5935"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050" b="1" i="0" u="none" strike="noStrike" dirty="0">
                          <a:solidFill>
                            <a:srgbClr val="000000"/>
                          </a:solidFill>
                          <a:effectLst/>
                          <a:latin typeface="Calibri" panose="020F0502020204030204" pitchFamily="34" charset="0"/>
                          <a:cs typeface="Calibri" panose="020F0502020204030204" pitchFamily="34" charset="0"/>
                        </a:rPr>
                        <a:t>15 268 179</a:t>
                      </a:r>
                    </a:p>
                  </a:txBody>
                  <a:tcPr marL="5935" marR="5935" marT="5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r" rtl="0" fontAlgn="b"/>
                      <a:r>
                        <a:rPr lang="en-ZA" sz="1050" b="1" i="0" u="none" strike="noStrike" dirty="0">
                          <a:solidFill>
                            <a:srgbClr val="000000"/>
                          </a:solidFill>
                          <a:effectLst/>
                          <a:latin typeface="Calibri" panose="020F0502020204030204" pitchFamily="34" charset="0"/>
                          <a:cs typeface="Calibri" panose="020F0502020204030204" pitchFamily="34" charset="0"/>
                        </a:rPr>
                        <a:t>14 741 863</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r" rtl="0" fontAlgn="b"/>
                      <a:r>
                        <a:rPr lang="en-ZA" sz="1050" b="1" i="0" u="none" strike="noStrike" dirty="0">
                          <a:solidFill>
                            <a:srgbClr val="000000"/>
                          </a:solidFill>
                          <a:effectLst/>
                          <a:latin typeface="Calibri" panose="020F0502020204030204" pitchFamily="34" charset="0"/>
                          <a:cs typeface="Calibri" panose="020F0502020204030204" pitchFamily="34" charset="0"/>
                        </a:rPr>
                        <a:t>526 316</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r" rtl="0" fontAlgn="b"/>
                      <a:r>
                        <a:rPr lang="en-ZA" sz="1050" b="1" i="0" u="none" strike="noStrike" dirty="0">
                          <a:solidFill>
                            <a:srgbClr val="000000"/>
                          </a:solidFill>
                          <a:effectLst/>
                          <a:latin typeface="Calibri" panose="020F0502020204030204" pitchFamily="34" charset="0"/>
                          <a:cs typeface="Calibri" panose="020F0502020204030204" pitchFamily="34" charset="0"/>
                        </a:rPr>
                        <a:t>           96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extLst>
                  <a:ext uri="{0D108BD9-81ED-4DB2-BD59-A6C34878D82A}">
                    <a16:rowId xmlns:a16="http://schemas.microsoft.com/office/drawing/2014/main" val="10012"/>
                  </a:ext>
                </a:extLst>
              </a:tr>
            </a:tbl>
          </a:graphicData>
        </a:graphic>
      </p:graphicFrame>
      <p:sp>
        <p:nvSpPr>
          <p:cNvPr id="7" name="Title 1"/>
          <p:cNvSpPr txBox="1">
            <a:spLocks/>
          </p:cNvSpPr>
          <p:nvPr/>
        </p:nvSpPr>
        <p:spPr bwMode="auto">
          <a:xfrm>
            <a:off x="468273" y="3322936"/>
            <a:ext cx="8253450" cy="322087"/>
          </a:xfrm>
          <a:prstGeom prst="rect">
            <a:avLst/>
          </a:prstGeom>
          <a:solidFill>
            <a:srgbClr val="00592B"/>
          </a:solidFill>
          <a:ln>
            <a:solidFill>
              <a:srgbClr val="307C5B"/>
            </a:solidFill>
            <a:miter lim="800000"/>
            <a:headEnd/>
            <a:tailEnd/>
          </a:ln>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2800" kern="1200">
                <a:solidFill>
                  <a:schemeClr val="tx1"/>
                </a:solidFill>
                <a:latin typeface="Arial"/>
                <a:ea typeface="ＭＳ Ｐゴシック" pitchFamily="-108" charset="-128"/>
                <a:cs typeface="ＭＳ Ｐゴシック" pitchFamily="-108" charset="-128"/>
              </a:defRPr>
            </a:lvl1pPr>
            <a:lvl2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2pPr>
            <a:lvl3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3pPr>
            <a:lvl4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4pPr>
            <a:lvl5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defTabSz="685800" fontAlgn="auto">
              <a:spcBef>
                <a:spcPts val="0"/>
              </a:spcBef>
              <a:spcAft>
                <a:spcPts val="0"/>
              </a:spcAft>
              <a:defRPr/>
            </a:pPr>
            <a:r>
              <a:rPr lang="en-US" sz="1400" b="1" kern="0" dirty="0" smtClean="0">
                <a:solidFill>
                  <a:schemeClr val="bg1"/>
                </a:solidFill>
                <a:latin typeface="+mj-lt"/>
                <a:ea typeface="ＭＳ Ｐゴシック" panose="020B0600070205080204" pitchFamily="34" charset="-128"/>
                <a:cs typeface="+mn-cs"/>
              </a:rPr>
              <a:t>Transfers of HSDG Funds by Provinces to other Organs of state as at 31 March 2021</a:t>
            </a:r>
            <a:endParaRPr lang="en-ZA" sz="1400" kern="0" dirty="0">
              <a:solidFill>
                <a:schemeClr val="bg1"/>
              </a:solidFill>
              <a:latin typeface="+mj-lt"/>
              <a:ea typeface="ＭＳ Ｐゴシック" panose="020B0600070205080204" pitchFamily="34" charset="-128"/>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2294917189"/>
              </p:ext>
            </p:extLst>
          </p:nvPr>
        </p:nvGraphicFramePr>
        <p:xfrm>
          <a:off x="473031" y="3728705"/>
          <a:ext cx="8264523" cy="1935670"/>
        </p:xfrm>
        <a:graphic>
          <a:graphicData uri="http://schemas.openxmlformats.org/drawingml/2006/table">
            <a:tbl>
              <a:tblPr/>
              <a:tblGrid>
                <a:gridCol w="3510349">
                  <a:extLst>
                    <a:ext uri="{9D8B030D-6E8A-4147-A177-3AD203B41FA5}">
                      <a16:colId xmlns:a16="http://schemas.microsoft.com/office/drawing/2014/main" val="1082354941"/>
                    </a:ext>
                  </a:extLst>
                </a:gridCol>
                <a:gridCol w="3510349">
                  <a:extLst>
                    <a:ext uri="{9D8B030D-6E8A-4147-A177-3AD203B41FA5}">
                      <a16:colId xmlns:a16="http://schemas.microsoft.com/office/drawing/2014/main" val="1167433825"/>
                    </a:ext>
                  </a:extLst>
                </a:gridCol>
                <a:gridCol w="1243825">
                  <a:extLst>
                    <a:ext uri="{9D8B030D-6E8A-4147-A177-3AD203B41FA5}">
                      <a16:colId xmlns:a16="http://schemas.microsoft.com/office/drawing/2014/main" val="186739957"/>
                    </a:ext>
                  </a:extLst>
                </a:gridCol>
              </a:tblGrid>
              <a:tr h="166591">
                <a:tc>
                  <a:txBody>
                    <a:bodyPr/>
                    <a:lstStyle/>
                    <a:p>
                      <a:pPr algn="ctr" rtl="0" fontAlgn="ctr"/>
                      <a:r>
                        <a:rPr lang="en-ZA" sz="1100" b="1" i="0" u="none" strike="noStrike" dirty="0">
                          <a:solidFill>
                            <a:srgbClr val="000000"/>
                          </a:solidFill>
                          <a:effectLst/>
                          <a:latin typeface="Calibri" panose="020F0502020204030204" pitchFamily="34" charset="0"/>
                        </a:rPr>
                        <a:t>Province </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rtl="0" fontAlgn="ctr"/>
                      <a:r>
                        <a:rPr lang="en-US" sz="1100" b="1" i="0" u="none" strike="noStrike" dirty="0">
                          <a:solidFill>
                            <a:srgbClr val="000000"/>
                          </a:solidFill>
                          <a:effectLst/>
                          <a:latin typeface="Calibri" panose="020F0502020204030204" pitchFamily="34" charset="0"/>
                        </a:rPr>
                        <a:t>Organ of State/Entity or Municipality</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rtl="0" fontAlgn="b"/>
                      <a:r>
                        <a:rPr lang="en-ZA" sz="1100" b="1" i="0" u="none" strike="noStrike" dirty="0" smtClean="0">
                          <a:solidFill>
                            <a:srgbClr val="000000"/>
                          </a:solidFill>
                          <a:effectLst/>
                          <a:latin typeface="Calibri" panose="020F0502020204030204" pitchFamily="34" charset="0"/>
                        </a:rPr>
                        <a:t>Amount R`000</a:t>
                      </a:r>
                      <a:endParaRPr lang="en-ZA" sz="1100" b="1" i="0" u="none" strike="noStrike" dirty="0">
                        <a:solidFill>
                          <a:srgbClr val="000000"/>
                        </a:solidFill>
                        <a:effectLst/>
                        <a:latin typeface="Calibri" panose="020F0502020204030204" pitchFamily="34" charset="0"/>
                      </a:endParaRPr>
                    </a:p>
                  </a:txBody>
                  <a:tcPr marL="8330" marR="8330" marT="8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173144776"/>
                  </a:ext>
                </a:extLst>
              </a:tr>
              <a:tr h="166591">
                <a:tc>
                  <a:txBody>
                    <a:bodyPr/>
                    <a:lstStyle/>
                    <a:p>
                      <a:pPr algn="l" rtl="0" fontAlgn="ctr"/>
                      <a:r>
                        <a:rPr lang="en-ZA" sz="1100" b="1" i="0" u="none" strike="noStrike" dirty="0">
                          <a:solidFill>
                            <a:srgbClr val="000000"/>
                          </a:solidFill>
                          <a:effectLst/>
                          <a:latin typeface="Calibri" panose="020F0502020204030204" pitchFamily="34" charset="0"/>
                        </a:rPr>
                        <a:t>Free State</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r>
                        <a:rPr lang="en-ZA" sz="1100" b="0" i="0" u="none" strike="noStrike" dirty="0">
                          <a:solidFill>
                            <a:srgbClr val="000000"/>
                          </a:solidFill>
                          <a:effectLst/>
                          <a:latin typeface="Calibri" panose="020F0502020204030204" pitchFamily="34" charset="0"/>
                        </a:rPr>
                        <a:t> Housing Development Agency </a:t>
                      </a:r>
                    </a:p>
                  </a:txBody>
                  <a:tcPr marL="8330" marR="8330" marT="8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dirty="0">
                          <a:solidFill>
                            <a:srgbClr val="000000"/>
                          </a:solidFill>
                          <a:effectLst/>
                          <a:latin typeface="Calibri" panose="020F0502020204030204" pitchFamily="34" charset="0"/>
                        </a:rPr>
                        <a:t>233 980</a:t>
                      </a:r>
                    </a:p>
                  </a:txBody>
                  <a:tcPr marL="8330" marR="8330" marT="8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2458597"/>
                  </a:ext>
                </a:extLst>
              </a:tr>
              <a:tr h="166591">
                <a:tc rowSpan="4">
                  <a:txBody>
                    <a:bodyPr/>
                    <a:lstStyle/>
                    <a:p>
                      <a:pPr algn="l" rtl="0" fontAlgn="ctr"/>
                      <a:r>
                        <a:rPr lang="en-ZA" sz="1100" b="1" i="0" u="none" strike="noStrike" dirty="0">
                          <a:solidFill>
                            <a:srgbClr val="000000"/>
                          </a:solidFill>
                          <a:effectLst/>
                          <a:latin typeface="Calibri" panose="020F0502020204030204" pitchFamily="34" charset="0"/>
                        </a:rPr>
                        <a:t>Gauteng</a:t>
                      </a:r>
                    </a:p>
                    <a:p>
                      <a:pPr algn="l" rtl="0" fontAlgn="ctr"/>
                      <a:r>
                        <a:rPr lang="en-ZA" sz="1100" b="1" i="0" u="none" strike="noStrike" dirty="0">
                          <a:solidFill>
                            <a:srgbClr val="000000"/>
                          </a:solidFill>
                          <a:effectLst/>
                          <a:latin typeface="Calibri" panose="020F0502020204030204" pitchFamily="34" charset="0"/>
                        </a:rPr>
                        <a:t> </a:t>
                      </a:r>
                    </a:p>
                    <a:p>
                      <a:pPr algn="l" rtl="0" fontAlgn="ctr"/>
                      <a:r>
                        <a:rPr lang="en-ZA" sz="1100" b="1" i="0" u="none" strike="noStrike" dirty="0">
                          <a:solidFill>
                            <a:srgbClr val="000000"/>
                          </a:solidFill>
                          <a:effectLst/>
                          <a:latin typeface="Calibri" panose="020F0502020204030204" pitchFamily="34" charset="0"/>
                        </a:rPr>
                        <a:t> </a:t>
                      </a:r>
                    </a:p>
                    <a:p>
                      <a:pPr algn="l" rtl="0" fontAlgn="ctr"/>
                      <a:r>
                        <a:rPr lang="en-ZA" sz="1100" b="1" i="0" u="none" strike="noStrike" dirty="0">
                          <a:solidFill>
                            <a:srgbClr val="000000"/>
                          </a:solidFill>
                          <a:effectLst/>
                          <a:latin typeface="Calibri" panose="020F0502020204030204" pitchFamily="34" charset="0"/>
                        </a:rPr>
                        <a:t> </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rtl="0" fontAlgn="b"/>
                      <a:r>
                        <a:rPr lang="en-ZA" sz="1100" b="0" i="0" u="none" strike="noStrike" dirty="0">
                          <a:solidFill>
                            <a:srgbClr val="000000"/>
                          </a:solidFill>
                          <a:effectLst/>
                          <a:latin typeface="Calibri" panose="020F0502020204030204" pitchFamily="34" charset="0"/>
                        </a:rPr>
                        <a:t>Municipalities</a:t>
                      </a:r>
                    </a:p>
                  </a:txBody>
                  <a:tcPr marL="8330" marR="8330" marT="8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rtl="0" fontAlgn="b"/>
                      <a:r>
                        <a:rPr lang="en-ZA" sz="1100" b="0" i="0" u="none" strike="noStrike" dirty="0">
                          <a:solidFill>
                            <a:srgbClr val="000000"/>
                          </a:solidFill>
                          <a:effectLst/>
                          <a:latin typeface="Calibri" panose="020F0502020204030204" pitchFamily="34" charset="0"/>
                        </a:rPr>
                        <a:t>158 583</a:t>
                      </a:r>
                    </a:p>
                  </a:txBody>
                  <a:tcPr marL="8330" marR="8330" marT="8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14672608"/>
                  </a:ext>
                </a:extLst>
              </a:tr>
              <a:tr h="166591">
                <a:tc vMerge="1">
                  <a:txBody>
                    <a:bodyPr/>
                    <a:lstStyle/>
                    <a:p>
                      <a:pPr algn="l" rtl="0" fontAlgn="ctr"/>
                      <a:endParaRPr lang="en-ZA" sz="1100" b="1" i="0" u="none" strike="noStrike" dirty="0">
                        <a:solidFill>
                          <a:srgbClr val="000000"/>
                        </a:solidFill>
                        <a:effectLst/>
                        <a:latin typeface="Calibri" panose="020F0502020204030204" pitchFamily="34" charset="0"/>
                      </a:endParaRP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rtl="0" fontAlgn="b"/>
                      <a:r>
                        <a:rPr lang="en-ZA" sz="1100" b="0" i="0" u="none" strike="noStrike" dirty="0">
                          <a:solidFill>
                            <a:srgbClr val="000000"/>
                          </a:solidFill>
                          <a:effectLst/>
                          <a:latin typeface="Calibri" panose="020F0502020204030204" pitchFamily="34" charset="0"/>
                        </a:rPr>
                        <a:t>Gauteng Partnership Fund</a:t>
                      </a:r>
                    </a:p>
                  </a:txBody>
                  <a:tcPr marL="8330" marR="8330" marT="8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rtl="0" fontAlgn="b"/>
                      <a:r>
                        <a:rPr lang="en-ZA" sz="1100" b="0" i="0" u="none" strike="noStrike" dirty="0">
                          <a:solidFill>
                            <a:srgbClr val="000000"/>
                          </a:solidFill>
                          <a:effectLst/>
                          <a:latin typeface="Calibri" panose="020F0502020204030204" pitchFamily="34" charset="0"/>
                        </a:rPr>
                        <a:t>938 763</a:t>
                      </a:r>
                    </a:p>
                  </a:txBody>
                  <a:tcPr marL="8330" marR="8330" marT="8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13827451"/>
                  </a:ext>
                </a:extLst>
              </a:tr>
              <a:tr h="166591">
                <a:tc vMerge="1">
                  <a:txBody>
                    <a:bodyPr/>
                    <a:lstStyle/>
                    <a:p>
                      <a:pPr algn="l" rtl="0" fontAlgn="ctr"/>
                      <a:endParaRPr lang="en-ZA" sz="1100" b="1" i="0" u="none" strike="noStrike" dirty="0">
                        <a:solidFill>
                          <a:srgbClr val="000000"/>
                        </a:solidFill>
                        <a:effectLst/>
                        <a:latin typeface="Calibri" panose="020F0502020204030204" pitchFamily="34" charset="0"/>
                      </a:endParaRP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rtl="0" fontAlgn="b"/>
                      <a:r>
                        <a:rPr lang="en-ZA" sz="1100" b="0" i="0" u="none" strike="noStrike" dirty="0">
                          <a:solidFill>
                            <a:srgbClr val="000000"/>
                          </a:solidFill>
                          <a:effectLst/>
                          <a:latin typeface="Calibri" panose="020F0502020204030204" pitchFamily="34" charset="0"/>
                        </a:rPr>
                        <a:t>Housing Development Agency </a:t>
                      </a:r>
                    </a:p>
                  </a:txBody>
                  <a:tcPr marL="8330" marR="8330" marT="8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rtl="0" fontAlgn="b"/>
                      <a:r>
                        <a:rPr lang="en-ZA" sz="1100" b="0" i="0" u="none" strike="noStrike" dirty="0">
                          <a:solidFill>
                            <a:srgbClr val="000000"/>
                          </a:solidFill>
                          <a:effectLst/>
                          <a:latin typeface="Calibri" panose="020F0502020204030204" pitchFamily="34" charset="0"/>
                        </a:rPr>
                        <a:t>643 495</a:t>
                      </a:r>
                    </a:p>
                  </a:txBody>
                  <a:tcPr marL="8330" marR="8330" marT="8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999893265"/>
                  </a:ext>
                </a:extLst>
              </a:tr>
              <a:tr h="166591">
                <a:tc vMerge="1">
                  <a:txBody>
                    <a:bodyPr/>
                    <a:lstStyle/>
                    <a:p>
                      <a:pPr algn="l" rtl="0" fontAlgn="ctr"/>
                      <a:endParaRPr lang="en-ZA" sz="1100" b="1" i="0" u="none" strike="noStrike" dirty="0">
                        <a:solidFill>
                          <a:srgbClr val="000000"/>
                        </a:solidFill>
                        <a:effectLst/>
                        <a:latin typeface="Calibri" panose="020F0502020204030204" pitchFamily="34" charset="0"/>
                      </a:endParaRP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rtl="0" fontAlgn="b"/>
                      <a:r>
                        <a:rPr lang="en-ZA" sz="1100" b="0" i="0" u="none" strike="noStrike" dirty="0">
                          <a:solidFill>
                            <a:srgbClr val="000000"/>
                          </a:solidFill>
                          <a:effectLst/>
                          <a:latin typeface="Calibri" panose="020F0502020204030204" pitchFamily="34" charset="0"/>
                        </a:rPr>
                        <a:t>Rand Water</a:t>
                      </a:r>
                    </a:p>
                  </a:txBody>
                  <a:tcPr marL="8330" marR="8330" marT="8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rtl="0" fontAlgn="b"/>
                      <a:r>
                        <a:rPr lang="en-ZA" sz="1100" b="0" i="0" u="none" strike="noStrike" dirty="0">
                          <a:solidFill>
                            <a:srgbClr val="000000"/>
                          </a:solidFill>
                          <a:effectLst/>
                          <a:latin typeface="Calibri" panose="020F0502020204030204" pitchFamily="34" charset="0"/>
                        </a:rPr>
                        <a:t>361 142</a:t>
                      </a:r>
                    </a:p>
                  </a:txBody>
                  <a:tcPr marL="8330" marR="8330" marT="8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56417367"/>
                  </a:ext>
                </a:extLst>
              </a:tr>
              <a:tr h="166591">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ZA" sz="1100" b="1" i="0" u="none" strike="noStrike" dirty="0">
                          <a:solidFill>
                            <a:srgbClr val="000000"/>
                          </a:solidFill>
                          <a:effectLst/>
                          <a:latin typeface="Calibri" panose="020F0502020204030204" pitchFamily="34" charset="0"/>
                        </a:rPr>
                        <a:t> </a:t>
                      </a:r>
                      <a:r>
                        <a:rPr lang="en-ZA" sz="1100" b="1" i="0" u="none" strike="noStrike" dirty="0" smtClean="0">
                          <a:solidFill>
                            <a:srgbClr val="000000"/>
                          </a:solidFill>
                          <a:effectLst/>
                          <a:latin typeface="Calibri" panose="020F0502020204030204" pitchFamily="34" charset="0"/>
                        </a:rPr>
                        <a:t>Total Gauteng</a:t>
                      </a:r>
                      <a:endParaRPr lang="en-ZA" sz="1100" b="1" i="0" u="none" strike="noStrike" dirty="0">
                        <a:solidFill>
                          <a:srgbClr val="000000"/>
                        </a:solidFill>
                        <a:effectLst/>
                        <a:latin typeface="Calibri" panose="020F0502020204030204" pitchFamily="34" charset="0"/>
                      </a:endParaRP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l" rtl="0" fontAlgn="b"/>
                      <a:endParaRPr lang="en-ZA" sz="1100" b="1" i="0" u="none" strike="noStrike" dirty="0">
                        <a:solidFill>
                          <a:srgbClr val="000000"/>
                        </a:solidFill>
                        <a:effectLst/>
                        <a:latin typeface="Calibri" panose="020F0502020204030204" pitchFamily="34" charset="0"/>
                      </a:endParaRPr>
                    </a:p>
                  </a:txBody>
                  <a:tcPr marL="8330" marR="8330" marT="8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r" rtl="0" fontAlgn="b"/>
                      <a:r>
                        <a:rPr lang="en-ZA" sz="1100" b="1" i="0" u="none" strike="noStrike" dirty="0">
                          <a:solidFill>
                            <a:srgbClr val="000000"/>
                          </a:solidFill>
                          <a:effectLst/>
                          <a:latin typeface="Calibri" panose="020F0502020204030204" pitchFamily="34" charset="0"/>
                        </a:rPr>
                        <a:t>2 101 983</a:t>
                      </a:r>
                    </a:p>
                  </a:txBody>
                  <a:tcPr marL="8330" marR="8330" marT="8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457510698"/>
                  </a:ext>
                </a:extLst>
              </a:tr>
              <a:tr h="166591">
                <a:tc>
                  <a:txBody>
                    <a:bodyPr/>
                    <a:lstStyle/>
                    <a:p>
                      <a:pPr algn="l" rtl="0" fontAlgn="b"/>
                      <a:r>
                        <a:rPr lang="en-ZA" sz="1100" b="1" i="0" u="none" strike="noStrike" dirty="0">
                          <a:solidFill>
                            <a:srgbClr val="000000"/>
                          </a:solidFill>
                          <a:effectLst/>
                          <a:latin typeface="Calibri" panose="020F0502020204030204" pitchFamily="34" charset="0"/>
                        </a:rPr>
                        <a:t>KwaZulu-Natal</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r>
                        <a:rPr lang="en-ZA" sz="1100" b="0" i="0" u="none" strike="noStrike" dirty="0">
                          <a:solidFill>
                            <a:srgbClr val="000000"/>
                          </a:solidFill>
                          <a:effectLst/>
                          <a:latin typeface="Calibri" panose="020F0502020204030204" pitchFamily="34" charset="0"/>
                        </a:rPr>
                        <a:t> </a:t>
                      </a:r>
                    </a:p>
                  </a:txBody>
                  <a:tcPr marL="8330" marR="8330" marT="8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dirty="0">
                          <a:solidFill>
                            <a:srgbClr val="000000"/>
                          </a:solidFill>
                          <a:effectLst/>
                          <a:latin typeface="Calibri" panose="020F0502020204030204" pitchFamily="34" charset="0"/>
                        </a:rPr>
                        <a:t>118 690</a:t>
                      </a:r>
                    </a:p>
                  </a:txBody>
                  <a:tcPr marL="8330" marR="8330" marT="8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0430459"/>
                  </a:ext>
                </a:extLst>
              </a:tr>
              <a:tr h="166591">
                <a:tc>
                  <a:txBody>
                    <a:bodyPr/>
                    <a:lstStyle/>
                    <a:p>
                      <a:pPr algn="l" rtl="0" fontAlgn="ctr"/>
                      <a:r>
                        <a:rPr lang="en-ZA" sz="1100" b="1" i="0" u="none" strike="noStrike" dirty="0">
                          <a:solidFill>
                            <a:srgbClr val="000000"/>
                          </a:solidFill>
                          <a:effectLst/>
                          <a:latin typeface="Calibri" panose="020F0502020204030204" pitchFamily="34" charset="0"/>
                        </a:rPr>
                        <a:t>Limpopo</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r>
                        <a:rPr lang="en-ZA" sz="1100" b="0" i="0" u="none" strike="noStrike" dirty="0">
                          <a:solidFill>
                            <a:srgbClr val="000000"/>
                          </a:solidFill>
                          <a:effectLst/>
                          <a:latin typeface="Calibri" panose="020F0502020204030204" pitchFamily="34" charset="0"/>
                        </a:rPr>
                        <a:t>Housing Development Agency </a:t>
                      </a:r>
                    </a:p>
                  </a:txBody>
                  <a:tcPr marL="8330" marR="8330" marT="8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1100" b="0" i="0" u="none" strike="noStrike" dirty="0">
                          <a:solidFill>
                            <a:srgbClr val="000000"/>
                          </a:solidFill>
                          <a:effectLst/>
                          <a:latin typeface="Calibri" panose="020F0502020204030204" pitchFamily="34" charset="0"/>
                        </a:rPr>
                        <a:t>226 092</a:t>
                      </a:r>
                    </a:p>
                  </a:txBody>
                  <a:tcPr marL="8330" marR="8330" marT="8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65045626"/>
                  </a:ext>
                </a:extLst>
              </a:tr>
              <a:tr h="166591">
                <a:tc>
                  <a:txBody>
                    <a:bodyPr/>
                    <a:lstStyle/>
                    <a:p>
                      <a:pPr algn="l" rtl="0" fontAlgn="ctr"/>
                      <a:r>
                        <a:rPr lang="en-ZA" sz="1100" b="1" i="0" u="none" strike="noStrike" dirty="0">
                          <a:solidFill>
                            <a:srgbClr val="000000"/>
                          </a:solidFill>
                          <a:effectLst/>
                          <a:latin typeface="Calibri" panose="020F0502020204030204" pitchFamily="34" charset="0"/>
                        </a:rPr>
                        <a:t>North West</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r>
                        <a:rPr lang="en-ZA" sz="1100" b="0" i="0" u="none" strike="noStrike" dirty="0">
                          <a:solidFill>
                            <a:srgbClr val="000000"/>
                          </a:solidFill>
                          <a:effectLst/>
                          <a:latin typeface="Calibri" panose="020F0502020204030204" pitchFamily="34" charset="0"/>
                        </a:rPr>
                        <a:t>City of Matlosana</a:t>
                      </a:r>
                    </a:p>
                  </a:txBody>
                  <a:tcPr marL="8330" marR="8330" marT="8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dirty="0">
                          <a:solidFill>
                            <a:srgbClr val="000000"/>
                          </a:solidFill>
                          <a:effectLst/>
                          <a:latin typeface="Calibri" panose="020F0502020204030204" pitchFamily="34" charset="0"/>
                        </a:rPr>
                        <a:t>200 000</a:t>
                      </a:r>
                    </a:p>
                  </a:txBody>
                  <a:tcPr marL="8330" marR="8330" marT="8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250573"/>
                  </a:ext>
                </a:extLst>
              </a:tr>
              <a:tr h="166591">
                <a:tc>
                  <a:txBody>
                    <a:bodyPr/>
                    <a:lstStyle/>
                    <a:p>
                      <a:pPr algn="l" rtl="0" fontAlgn="b"/>
                      <a:r>
                        <a:rPr lang="en-ZA" sz="1100" b="1" i="0" u="none" strike="noStrike" dirty="0">
                          <a:solidFill>
                            <a:srgbClr val="000000"/>
                          </a:solidFill>
                          <a:effectLst/>
                          <a:latin typeface="Calibri" panose="020F0502020204030204" pitchFamily="34" charset="0"/>
                        </a:rPr>
                        <a:t>Total</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rtl="0" fontAlgn="b"/>
                      <a:r>
                        <a:rPr lang="en-ZA" sz="1100" b="1" i="0" u="none" strike="noStrike" dirty="0">
                          <a:solidFill>
                            <a:srgbClr val="000000"/>
                          </a:solidFill>
                          <a:effectLst/>
                          <a:latin typeface="Calibri" panose="020F0502020204030204" pitchFamily="34" charset="0"/>
                        </a:rPr>
                        <a:t> </a:t>
                      </a:r>
                    </a:p>
                  </a:txBody>
                  <a:tcPr marL="8330" marR="8330" marT="8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rtl="0" fontAlgn="b"/>
                      <a:r>
                        <a:rPr lang="en-ZA" sz="1100" b="1" i="0" u="none" strike="noStrike" dirty="0">
                          <a:solidFill>
                            <a:srgbClr val="000000"/>
                          </a:solidFill>
                          <a:effectLst/>
                          <a:latin typeface="Calibri" panose="020F0502020204030204" pitchFamily="34" charset="0"/>
                        </a:rPr>
                        <a:t>2 880 745</a:t>
                      </a:r>
                    </a:p>
                  </a:txBody>
                  <a:tcPr marL="8330" marR="8330" marT="8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983505178"/>
                  </a:ext>
                </a:extLst>
              </a:tr>
            </a:tbl>
          </a:graphicData>
        </a:graphic>
      </p:graphicFrame>
    </p:spTree>
    <p:extLst>
      <p:ext uri="{BB962C8B-B14F-4D97-AF65-F5344CB8AC3E}">
        <p14:creationId xmlns:p14="http://schemas.microsoft.com/office/powerpoint/2010/main" val="1952672665"/>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1pPr>
            <a:lvl2pPr marL="557213" indent="-214313">
              <a:spcBef>
                <a:spcPct val="20000"/>
              </a:spcBef>
              <a:buFont typeface="Arial" panose="020B0604020202020204" pitchFamily="34" charset="0"/>
              <a:buChar char="–"/>
              <a:defRPr sz="2100">
                <a:solidFill>
                  <a:schemeClr val="tx1"/>
                </a:solidFill>
                <a:latin typeface="Arial" panose="020B0604020202020204" pitchFamily="34" charset="0"/>
                <a:ea typeface="MS PGothic" panose="020B0600070205080204" pitchFamily="34" charset="-128"/>
              </a:defRPr>
            </a:lvl2pPr>
            <a:lvl3pPr marL="857250" indent="-171450">
              <a:spcBef>
                <a:spcPct val="20000"/>
              </a:spcBef>
              <a:buFont typeface="Arial" panose="020B0604020202020204" pitchFamily="34" charset="0"/>
              <a:buChar char="•"/>
              <a:defRPr sz="1800">
                <a:solidFill>
                  <a:schemeClr val="tx1"/>
                </a:solidFill>
                <a:latin typeface="Arial" panose="020B0604020202020204" pitchFamily="34" charset="0"/>
                <a:ea typeface="MS PGothic" panose="020B0600070205080204" pitchFamily="34" charset="-128"/>
              </a:defRPr>
            </a:lvl3pPr>
            <a:lvl4pPr marL="12001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4pPr>
            <a:lvl5pPr marL="15430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5pPr>
            <a:lvl6pPr marL="18859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6pPr>
            <a:lvl7pPr marL="22288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7pPr>
            <a:lvl8pPr marL="25717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8pPr>
            <a:lvl9pPr marL="29146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AA6ADD01-DC8D-45E5-946D-027EFEFE1005}" type="slidenum">
              <a:rPr lang="en-US" altLang="en-US" sz="600">
                <a:solidFill>
                  <a:srgbClr val="898989"/>
                </a:solidFill>
              </a:rPr>
              <a:pPr>
                <a:spcBef>
                  <a:spcPct val="0"/>
                </a:spcBef>
                <a:buFontTx/>
                <a:buNone/>
              </a:pPr>
              <a:t>38</a:t>
            </a:fld>
            <a:endParaRPr lang="en-US" altLang="en-US" sz="600" dirty="0">
              <a:solidFill>
                <a:srgbClr val="898989"/>
              </a:solidFill>
            </a:endParaRPr>
          </a:p>
        </p:txBody>
      </p:sp>
      <p:sp>
        <p:nvSpPr>
          <p:cNvPr id="7" name="Title 1"/>
          <p:cNvSpPr>
            <a:spLocks noGrp="1"/>
          </p:cNvSpPr>
          <p:nvPr>
            <p:ph type="title"/>
          </p:nvPr>
        </p:nvSpPr>
        <p:spPr>
          <a:xfrm>
            <a:off x="323527" y="367016"/>
            <a:ext cx="8398197" cy="397688"/>
          </a:xfrm>
          <a:solidFill>
            <a:srgbClr val="00592B"/>
          </a:solidFill>
          <a:ln>
            <a:solidFill>
              <a:srgbClr val="307C5B"/>
            </a:solidFill>
            <a:miter lim="800000"/>
            <a:headEnd/>
            <a:tailEnd/>
          </a:ln>
        </p:spPr>
        <p:txBody>
          <a:bodyPr vert="horz" wrap="square" lIns="51435" tIns="25718" rIns="51435" bIns="25718" numCol="1" anchor="ctr" anchorCtr="0" compatLnSpc="1">
            <a:prstTxWarp prst="textNoShape">
              <a:avLst/>
            </a:prstTxWarp>
          </a:bodyPr>
          <a:lstStyle/>
          <a:p>
            <a:pPr defTabSz="514350" fontAlgn="auto">
              <a:spcBef>
                <a:spcPts val="0"/>
              </a:spcBef>
              <a:spcAft>
                <a:spcPts val="0"/>
              </a:spcAft>
              <a:defRPr/>
            </a:pPr>
            <a:r>
              <a:rPr lang="en-ZA" sz="1400" b="1" kern="0" dirty="0" smtClean="0">
                <a:solidFill>
                  <a:schemeClr val="bg1"/>
                </a:solidFill>
                <a:latin typeface="+mj-lt"/>
                <a:cs typeface="+mn-cs"/>
              </a:rPr>
              <a:t>Urban Settlements Development Grant (USDG) Expenditure Performance as at 31 March 2021</a:t>
            </a:r>
            <a:endParaRPr lang="en-US" sz="1400" b="1" kern="0" dirty="0">
              <a:solidFill>
                <a:schemeClr val="bg1"/>
              </a:solidFill>
              <a:latin typeface="+mj-lt"/>
              <a:cs typeface="+mn-cs"/>
            </a:endParaRPr>
          </a:p>
        </p:txBody>
      </p:sp>
      <p:graphicFrame>
        <p:nvGraphicFramePr>
          <p:cNvPr id="2" name="Content Placeholder 1"/>
          <p:cNvGraphicFramePr>
            <a:graphicFrameLocks noGrp="1"/>
          </p:cNvGraphicFramePr>
          <p:nvPr>
            <p:ph idx="1"/>
            <p:extLst/>
          </p:nvPr>
        </p:nvGraphicFramePr>
        <p:xfrm>
          <a:off x="323527" y="830634"/>
          <a:ext cx="8398199" cy="2124201"/>
        </p:xfrm>
        <a:graphic>
          <a:graphicData uri="http://schemas.openxmlformats.org/drawingml/2006/table">
            <a:tbl>
              <a:tblPr/>
              <a:tblGrid>
                <a:gridCol w="1040679">
                  <a:extLst>
                    <a:ext uri="{9D8B030D-6E8A-4147-A177-3AD203B41FA5}">
                      <a16:colId xmlns:a16="http://schemas.microsoft.com/office/drawing/2014/main" val="20000"/>
                    </a:ext>
                  </a:extLst>
                </a:gridCol>
                <a:gridCol w="853161">
                  <a:extLst>
                    <a:ext uri="{9D8B030D-6E8A-4147-A177-3AD203B41FA5}">
                      <a16:colId xmlns:a16="http://schemas.microsoft.com/office/drawing/2014/main" val="20001"/>
                    </a:ext>
                  </a:extLst>
                </a:gridCol>
                <a:gridCol w="816752">
                  <a:extLst>
                    <a:ext uri="{9D8B030D-6E8A-4147-A177-3AD203B41FA5}">
                      <a16:colId xmlns:a16="http://schemas.microsoft.com/office/drawing/2014/main" val="20002"/>
                    </a:ext>
                  </a:extLst>
                </a:gridCol>
                <a:gridCol w="898428">
                  <a:extLst>
                    <a:ext uri="{9D8B030D-6E8A-4147-A177-3AD203B41FA5}">
                      <a16:colId xmlns:a16="http://schemas.microsoft.com/office/drawing/2014/main" val="20003"/>
                    </a:ext>
                  </a:extLst>
                </a:gridCol>
                <a:gridCol w="898428">
                  <a:extLst>
                    <a:ext uri="{9D8B030D-6E8A-4147-A177-3AD203B41FA5}">
                      <a16:colId xmlns:a16="http://schemas.microsoft.com/office/drawing/2014/main" val="3244928404"/>
                    </a:ext>
                  </a:extLst>
                </a:gridCol>
                <a:gridCol w="898428">
                  <a:extLst>
                    <a:ext uri="{9D8B030D-6E8A-4147-A177-3AD203B41FA5}">
                      <a16:colId xmlns:a16="http://schemas.microsoft.com/office/drawing/2014/main" val="20004"/>
                    </a:ext>
                  </a:extLst>
                </a:gridCol>
                <a:gridCol w="898428">
                  <a:extLst>
                    <a:ext uri="{9D8B030D-6E8A-4147-A177-3AD203B41FA5}">
                      <a16:colId xmlns:a16="http://schemas.microsoft.com/office/drawing/2014/main" val="20006"/>
                    </a:ext>
                  </a:extLst>
                </a:gridCol>
                <a:gridCol w="816752">
                  <a:extLst>
                    <a:ext uri="{9D8B030D-6E8A-4147-A177-3AD203B41FA5}">
                      <a16:colId xmlns:a16="http://schemas.microsoft.com/office/drawing/2014/main" val="20007"/>
                    </a:ext>
                  </a:extLst>
                </a:gridCol>
                <a:gridCol w="653402">
                  <a:extLst>
                    <a:ext uri="{9D8B030D-6E8A-4147-A177-3AD203B41FA5}">
                      <a16:colId xmlns:a16="http://schemas.microsoft.com/office/drawing/2014/main" val="20009"/>
                    </a:ext>
                  </a:extLst>
                </a:gridCol>
                <a:gridCol w="623741">
                  <a:extLst>
                    <a:ext uri="{9D8B030D-6E8A-4147-A177-3AD203B41FA5}">
                      <a16:colId xmlns:a16="http://schemas.microsoft.com/office/drawing/2014/main" val="20011"/>
                    </a:ext>
                  </a:extLst>
                </a:gridCol>
              </a:tblGrid>
              <a:tr h="417030">
                <a:tc rowSpan="2">
                  <a:txBody>
                    <a:bodyPr/>
                    <a:lstStyle/>
                    <a:p>
                      <a:pPr algn="ctr" fontAlgn="ctr">
                        <a:lnSpc>
                          <a:spcPct val="107000"/>
                        </a:lnSpc>
                        <a:spcAft>
                          <a:spcPts val="0"/>
                        </a:spcAft>
                      </a:pPr>
                      <a:r>
                        <a:rPr lang="en-ZA" sz="9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Metros</a:t>
                      </a:r>
                      <a:endParaRPr lang="en-ZA" sz="900" dirty="0">
                        <a:effectLst/>
                        <a:latin typeface="Calibri" panose="020F0502020204030204" pitchFamily="34" charset="0"/>
                        <a:ea typeface="Calibri" panose="020F0502020204030204" pitchFamily="34" charset="0"/>
                        <a:cs typeface="Calibri" panose="020F0502020204030204" pitchFamily="34" charset="0"/>
                      </a:endParaRPr>
                    </a:p>
                  </a:txBody>
                  <a:tcPr marL="3652" marR="3652" marT="364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7E4BD"/>
                    </a:solidFill>
                  </a:tcPr>
                </a:tc>
                <a:tc>
                  <a:txBody>
                    <a:bodyPr/>
                    <a:lstStyle/>
                    <a:p>
                      <a:pPr algn="ctr" fontAlgn="ctr">
                        <a:lnSpc>
                          <a:spcPct val="107000"/>
                        </a:lnSpc>
                        <a:spcAft>
                          <a:spcPts val="0"/>
                        </a:spcAft>
                      </a:pPr>
                      <a:r>
                        <a:rPr lang="en-ZA" sz="9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Voted Funds</a:t>
                      </a:r>
                      <a:endParaRPr lang="en-ZA" sz="900" dirty="0">
                        <a:effectLst/>
                        <a:latin typeface="Calibri" panose="020F0502020204030204" pitchFamily="34" charset="0"/>
                        <a:ea typeface="Calibri" panose="020F0502020204030204" pitchFamily="34" charset="0"/>
                        <a:cs typeface="Calibri" panose="020F0502020204030204" pitchFamily="34" charset="0"/>
                      </a:endParaRPr>
                    </a:p>
                  </a:txBody>
                  <a:tcPr marL="3652" marR="3652" marT="364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C1DA"/>
                    </a:solidFill>
                  </a:tcPr>
                </a:tc>
                <a:tc>
                  <a:txBody>
                    <a:bodyPr/>
                    <a:lstStyle/>
                    <a:p>
                      <a:pPr algn="ctr" fontAlgn="ctr">
                        <a:lnSpc>
                          <a:spcPct val="107000"/>
                        </a:lnSpc>
                        <a:spcAft>
                          <a:spcPts val="0"/>
                        </a:spcAft>
                      </a:pPr>
                      <a:r>
                        <a:rPr lang="en-ZA" sz="9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2019/20</a:t>
                      </a:r>
                    </a:p>
                    <a:p>
                      <a:pPr algn="ctr" fontAlgn="ctr">
                        <a:lnSpc>
                          <a:spcPct val="107000"/>
                        </a:lnSpc>
                        <a:spcAft>
                          <a:spcPts val="0"/>
                        </a:spcAft>
                      </a:pPr>
                      <a:r>
                        <a:rPr lang="en-ZA" sz="9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Roll over</a:t>
                      </a:r>
                      <a:endParaRPr lang="en-ZA" sz="900" dirty="0">
                        <a:effectLst/>
                        <a:latin typeface="Calibri" panose="020F0502020204030204" pitchFamily="34" charset="0"/>
                        <a:ea typeface="Calibri" panose="020F0502020204030204" pitchFamily="34" charset="0"/>
                        <a:cs typeface="Calibri" panose="020F0502020204030204" pitchFamily="34" charset="0"/>
                      </a:endParaRPr>
                    </a:p>
                  </a:txBody>
                  <a:tcPr marL="3652" marR="3652" marT="364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BC2E6"/>
                    </a:solidFill>
                  </a:tcPr>
                </a:tc>
                <a:tc>
                  <a:txBody>
                    <a:bodyPr/>
                    <a:lstStyle/>
                    <a:p>
                      <a:pPr algn="ctr" fontAlgn="ctr">
                        <a:lnSpc>
                          <a:spcPct val="107000"/>
                        </a:lnSpc>
                        <a:spcAft>
                          <a:spcPts val="0"/>
                        </a:spcAft>
                      </a:pPr>
                      <a:r>
                        <a:rPr lang="en-ZA" sz="9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Adjustment (Additional Funds)</a:t>
                      </a:r>
                    </a:p>
                  </a:txBody>
                  <a:tcPr marL="3652" marR="3652" marT="364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algn="ctr" fontAlgn="ctr">
                        <a:lnSpc>
                          <a:spcPct val="107000"/>
                        </a:lnSpc>
                        <a:spcAft>
                          <a:spcPts val="0"/>
                        </a:spcAft>
                      </a:pPr>
                      <a:r>
                        <a:rPr lang="en-ZA" sz="900" b="1" dirty="0">
                          <a:effectLst/>
                          <a:latin typeface="Calibri" panose="020F0502020204030204" pitchFamily="34" charset="0"/>
                          <a:ea typeface="Calibri" panose="020F0502020204030204" pitchFamily="34" charset="0"/>
                          <a:cs typeface="Calibri" panose="020F0502020204030204" pitchFamily="34" charset="0"/>
                        </a:rPr>
                        <a:t>Stopped/</a:t>
                      </a:r>
                      <a:r>
                        <a:rPr lang="en-ZA" sz="900" b="1" baseline="0" dirty="0">
                          <a:effectLst/>
                          <a:latin typeface="Calibri" panose="020F0502020204030204" pitchFamily="34" charset="0"/>
                          <a:ea typeface="Calibri" panose="020F0502020204030204" pitchFamily="34" charset="0"/>
                          <a:cs typeface="Calibri" panose="020F0502020204030204" pitchFamily="34" charset="0"/>
                        </a:rPr>
                        <a:t> Reallocated Funds</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652" marR="3652" marT="364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ctr">
                        <a:lnSpc>
                          <a:spcPct val="107000"/>
                        </a:lnSpc>
                        <a:spcAft>
                          <a:spcPts val="0"/>
                        </a:spcAft>
                      </a:pPr>
                      <a:r>
                        <a:rPr lang="en-ZA" sz="9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 available funds</a:t>
                      </a:r>
                      <a:endParaRPr lang="en-ZA" sz="900" dirty="0">
                        <a:effectLst/>
                        <a:latin typeface="Calibri" panose="020F0502020204030204" pitchFamily="34" charset="0"/>
                        <a:ea typeface="Calibri" panose="020F0502020204030204" pitchFamily="34" charset="0"/>
                        <a:cs typeface="Calibri" panose="020F0502020204030204" pitchFamily="34" charset="0"/>
                      </a:endParaRPr>
                    </a:p>
                  </a:txBody>
                  <a:tcPr marL="3652" marR="3652" marT="364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2CC"/>
                    </a:solidFill>
                  </a:tcPr>
                </a:tc>
                <a:tc>
                  <a:txBody>
                    <a:bodyPr/>
                    <a:lstStyle/>
                    <a:p>
                      <a:pPr algn="ctr" fontAlgn="ctr">
                        <a:lnSpc>
                          <a:spcPct val="107000"/>
                        </a:lnSpc>
                        <a:spcAft>
                          <a:spcPts val="0"/>
                        </a:spcAft>
                      </a:pPr>
                      <a:r>
                        <a:rPr lang="en-ZA" sz="9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Spent by the Municipality</a:t>
                      </a:r>
                      <a:endParaRPr lang="en-ZA" sz="900" dirty="0">
                        <a:effectLst/>
                        <a:latin typeface="Calibri" panose="020F0502020204030204" pitchFamily="34" charset="0"/>
                        <a:ea typeface="Calibri" panose="020F0502020204030204" pitchFamily="34" charset="0"/>
                        <a:cs typeface="Calibri" panose="020F0502020204030204" pitchFamily="34" charset="0"/>
                      </a:endParaRPr>
                    </a:p>
                  </a:txBody>
                  <a:tcPr marL="3652" marR="3652" marT="364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F0"/>
                    </a:solidFill>
                  </a:tcPr>
                </a:tc>
                <a:tc>
                  <a:txBody>
                    <a:bodyPr/>
                    <a:lstStyle/>
                    <a:p>
                      <a:pPr algn="ctr" fontAlgn="ctr">
                        <a:lnSpc>
                          <a:spcPct val="107000"/>
                        </a:lnSpc>
                        <a:spcAft>
                          <a:spcPts val="0"/>
                        </a:spcAft>
                      </a:pPr>
                      <a:r>
                        <a:rPr lang="en-ZA" sz="9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Unspent funds against Total available funds</a:t>
                      </a:r>
                      <a:endParaRPr lang="en-ZA" sz="900" dirty="0">
                        <a:effectLst/>
                        <a:latin typeface="Calibri" panose="020F0502020204030204" pitchFamily="34" charset="0"/>
                        <a:ea typeface="Calibri" panose="020F0502020204030204" pitchFamily="34" charset="0"/>
                        <a:cs typeface="Calibri" panose="020F0502020204030204" pitchFamily="34" charset="0"/>
                      </a:endParaRPr>
                    </a:p>
                  </a:txBody>
                  <a:tcPr marL="3652" marR="3652" marT="364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tc rowSpan="2">
                  <a:txBody>
                    <a:bodyPr/>
                    <a:lstStyle/>
                    <a:p>
                      <a:pPr fontAlgn="b">
                        <a:lnSpc>
                          <a:spcPct val="107000"/>
                        </a:lnSpc>
                        <a:spcAft>
                          <a:spcPts val="0"/>
                        </a:spcAft>
                      </a:pPr>
                      <a:r>
                        <a:rPr lang="en-ZA" sz="9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Spent  against Total Avail Funds</a:t>
                      </a:r>
                      <a:endParaRPr lang="en-ZA" sz="900" dirty="0">
                        <a:effectLst/>
                        <a:latin typeface="Calibri" panose="020F0502020204030204" pitchFamily="34" charset="0"/>
                        <a:ea typeface="Calibri" panose="020F0502020204030204" pitchFamily="34" charset="0"/>
                        <a:cs typeface="Calibri" panose="020F0502020204030204" pitchFamily="34" charset="0"/>
                      </a:endParaRPr>
                    </a:p>
                  </a:txBody>
                  <a:tcPr marL="3652" marR="3652" marT="364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38DD5"/>
                    </a:solidFill>
                  </a:tcPr>
                </a:tc>
                <a:tc rowSpan="2">
                  <a:txBody>
                    <a:bodyPr/>
                    <a:lstStyle/>
                    <a:p>
                      <a:pPr algn="ctr" fontAlgn="ctr">
                        <a:lnSpc>
                          <a:spcPct val="107000"/>
                        </a:lnSpc>
                        <a:spcAft>
                          <a:spcPts val="0"/>
                        </a:spcAft>
                      </a:pPr>
                      <a:r>
                        <a:rPr lang="en-ZA" sz="9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unspent against Total Avail funds</a:t>
                      </a:r>
                      <a:endParaRPr lang="en-ZA" sz="900" dirty="0">
                        <a:effectLst/>
                        <a:latin typeface="Calibri" panose="020F0502020204030204" pitchFamily="34" charset="0"/>
                        <a:ea typeface="Calibri" panose="020F0502020204030204" pitchFamily="34" charset="0"/>
                        <a:cs typeface="Calibri" panose="020F0502020204030204" pitchFamily="34" charset="0"/>
                      </a:endParaRPr>
                    </a:p>
                  </a:txBody>
                  <a:tcPr marL="3652" marR="3652" marT="364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DEADA"/>
                    </a:solidFill>
                  </a:tcPr>
                </a:tc>
                <a:extLst>
                  <a:ext uri="{0D108BD9-81ED-4DB2-BD59-A6C34878D82A}">
                    <a16:rowId xmlns:a16="http://schemas.microsoft.com/office/drawing/2014/main" val="10000"/>
                  </a:ext>
                </a:extLst>
              </a:tr>
              <a:tr h="141295">
                <a:tc vMerge="1">
                  <a:txBody>
                    <a:bodyPr/>
                    <a:lstStyle/>
                    <a:p>
                      <a:endParaRPr lang="en-ZA"/>
                    </a:p>
                  </a:txBody>
                  <a:tcPr/>
                </a:tc>
                <a:tc>
                  <a:txBody>
                    <a:bodyPr/>
                    <a:lstStyle/>
                    <a:p>
                      <a:pPr algn="ctr" fontAlgn="b">
                        <a:lnSpc>
                          <a:spcPct val="107000"/>
                        </a:lnSpc>
                        <a:spcAft>
                          <a:spcPts val="0"/>
                        </a:spcAft>
                      </a:pPr>
                      <a:r>
                        <a:rPr lang="en-ZA" sz="9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R'000</a:t>
                      </a:r>
                      <a:endParaRPr lang="en-ZA" sz="900" dirty="0">
                        <a:effectLst/>
                        <a:latin typeface="Calibri" panose="020F0502020204030204" pitchFamily="34" charset="0"/>
                        <a:ea typeface="Calibri" panose="020F0502020204030204" pitchFamily="34" charset="0"/>
                        <a:cs typeface="Calibri" panose="020F0502020204030204" pitchFamily="34" charset="0"/>
                      </a:endParaRPr>
                    </a:p>
                  </a:txBody>
                  <a:tcPr marL="3652" marR="3652" marT="364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C1DA"/>
                    </a:solidFill>
                  </a:tcPr>
                </a:tc>
                <a:tc>
                  <a:txBody>
                    <a:bodyPr/>
                    <a:lstStyle/>
                    <a:p>
                      <a:pPr algn="ctr" fontAlgn="b">
                        <a:lnSpc>
                          <a:spcPct val="107000"/>
                        </a:lnSpc>
                        <a:spcAft>
                          <a:spcPts val="0"/>
                        </a:spcAft>
                      </a:pPr>
                      <a:r>
                        <a:rPr lang="en-ZA" sz="9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R'000</a:t>
                      </a:r>
                      <a:endParaRPr lang="en-ZA" sz="900" dirty="0">
                        <a:effectLst/>
                        <a:latin typeface="Calibri" panose="020F0502020204030204" pitchFamily="34" charset="0"/>
                        <a:ea typeface="Calibri" panose="020F0502020204030204" pitchFamily="34" charset="0"/>
                        <a:cs typeface="Calibri" panose="020F0502020204030204" pitchFamily="34" charset="0"/>
                      </a:endParaRPr>
                    </a:p>
                  </a:txBody>
                  <a:tcPr marL="3652" marR="3652" marT="364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BC2E6"/>
                    </a:solidFill>
                  </a:tcPr>
                </a:tc>
                <a:tc>
                  <a:txBody>
                    <a:bodyPr/>
                    <a:lstStyle/>
                    <a:p>
                      <a:pPr algn="ctr" fontAlgn="b">
                        <a:lnSpc>
                          <a:spcPct val="107000"/>
                        </a:lnSpc>
                        <a:spcAft>
                          <a:spcPts val="0"/>
                        </a:spcAft>
                      </a:pPr>
                      <a:r>
                        <a:rPr lang="en-ZA" sz="9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R'000</a:t>
                      </a:r>
                      <a:endParaRPr lang="en-ZA" sz="900" dirty="0">
                        <a:effectLst/>
                        <a:latin typeface="Calibri" panose="020F0502020204030204" pitchFamily="34" charset="0"/>
                        <a:ea typeface="Calibri" panose="020F0502020204030204" pitchFamily="34" charset="0"/>
                        <a:cs typeface="Calibri" panose="020F0502020204030204" pitchFamily="34" charset="0"/>
                      </a:endParaRPr>
                    </a:p>
                  </a:txBody>
                  <a:tcPr marL="3652" marR="3652" marT="364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b" latinLnBrk="0" hangingPunct="1">
                        <a:lnSpc>
                          <a:spcPct val="107000"/>
                        </a:lnSpc>
                        <a:spcBef>
                          <a:spcPts val="0"/>
                        </a:spcBef>
                        <a:spcAft>
                          <a:spcPts val="0"/>
                        </a:spcAft>
                        <a:buClrTx/>
                        <a:buSzTx/>
                        <a:buFontTx/>
                        <a:buNone/>
                        <a:tabLst/>
                        <a:defRPr/>
                      </a:pPr>
                      <a:r>
                        <a:rPr lang="en-ZA" sz="9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R'000</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652" marR="3652" marT="364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lnSpc>
                          <a:spcPct val="107000"/>
                        </a:lnSpc>
                        <a:spcAft>
                          <a:spcPts val="0"/>
                        </a:spcAft>
                      </a:pPr>
                      <a:r>
                        <a:rPr lang="en-ZA" sz="9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R'000</a:t>
                      </a:r>
                      <a:endParaRPr lang="en-ZA" sz="900" dirty="0">
                        <a:effectLst/>
                        <a:latin typeface="Calibri" panose="020F0502020204030204" pitchFamily="34" charset="0"/>
                        <a:ea typeface="Calibri" panose="020F0502020204030204" pitchFamily="34" charset="0"/>
                        <a:cs typeface="Calibri" panose="020F0502020204030204" pitchFamily="34" charset="0"/>
                      </a:endParaRPr>
                    </a:p>
                  </a:txBody>
                  <a:tcPr marL="3652" marR="3652" marT="364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2CC"/>
                    </a:solidFill>
                  </a:tcPr>
                </a:tc>
                <a:tc>
                  <a:txBody>
                    <a:bodyPr/>
                    <a:lstStyle/>
                    <a:p>
                      <a:pPr algn="ctr" fontAlgn="ctr">
                        <a:lnSpc>
                          <a:spcPct val="107000"/>
                        </a:lnSpc>
                        <a:spcAft>
                          <a:spcPts val="0"/>
                        </a:spcAft>
                      </a:pPr>
                      <a:r>
                        <a:rPr lang="en-ZA" sz="9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R’000</a:t>
                      </a:r>
                      <a:endParaRPr lang="en-ZA" sz="900" dirty="0">
                        <a:effectLst/>
                        <a:latin typeface="Calibri" panose="020F0502020204030204" pitchFamily="34" charset="0"/>
                        <a:ea typeface="Calibri" panose="020F0502020204030204" pitchFamily="34" charset="0"/>
                        <a:cs typeface="Calibri" panose="020F0502020204030204" pitchFamily="34" charset="0"/>
                      </a:endParaRPr>
                    </a:p>
                  </a:txBody>
                  <a:tcPr marL="3652" marR="3652" marT="364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F0"/>
                    </a:solidFill>
                  </a:tcPr>
                </a:tc>
                <a:tc>
                  <a:txBody>
                    <a:bodyPr/>
                    <a:lstStyle/>
                    <a:p>
                      <a:pPr algn="ctr" fontAlgn="ctr">
                        <a:lnSpc>
                          <a:spcPct val="107000"/>
                        </a:lnSpc>
                        <a:spcAft>
                          <a:spcPts val="0"/>
                        </a:spcAft>
                      </a:pPr>
                      <a:r>
                        <a:rPr lang="en-ZA" sz="9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R'000</a:t>
                      </a:r>
                      <a:endParaRPr lang="en-ZA" sz="900" dirty="0">
                        <a:effectLst/>
                        <a:latin typeface="Calibri" panose="020F0502020204030204" pitchFamily="34" charset="0"/>
                        <a:ea typeface="Calibri" panose="020F0502020204030204" pitchFamily="34" charset="0"/>
                        <a:cs typeface="Calibri" panose="020F0502020204030204" pitchFamily="34" charset="0"/>
                      </a:endParaRPr>
                    </a:p>
                  </a:txBody>
                  <a:tcPr marL="3652" marR="3652" marT="364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01"/>
                  </a:ext>
                </a:extLst>
              </a:tr>
              <a:tr h="169990">
                <a:tc>
                  <a:txBody>
                    <a:bodyPr/>
                    <a:lstStyle/>
                    <a:p>
                      <a:pPr algn="l" rtl="0" fontAlgn="b"/>
                      <a:r>
                        <a:rPr lang="en-ZA" sz="900" b="0" i="0" u="none" strike="noStrike" dirty="0">
                          <a:solidFill>
                            <a:srgbClr val="000000"/>
                          </a:solidFill>
                          <a:effectLst/>
                          <a:latin typeface="Calibri" panose="020F0502020204030204" pitchFamily="34" charset="0"/>
                          <a:cs typeface="Calibri" panose="020F0502020204030204" pitchFamily="34" charset="0"/>
                        </a:rPr>
                        <a:t>Buffalo City</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   687 121</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223 056</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   </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200 000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1 110 177</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484 230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625 947</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43,6 </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56,4 </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69990">
                <a:tc>
                  <a:txBody>
                    <a:bodyPr/>
                    <a:lstStyle/>
                    <a:p>
                      <a:pPr algn="l" rtl="0" fontAlgn="b"/>
                      <a:r>
                        <a:rPr lang="en-ZA" sz="900" b="0" i="0" u="none" strike="noStrike" dirty="0">
                          <a:solidFill>
                            <a:srgbClr val="000000"/>
                          </a:solidFill>
                          <a:effectLst/>
                          <a:latin typeface="Calibri" panose="020F0502020204030204" pitchFamily="34" charset="0"/>
                          <a:cs typeface="Calibri" panose="020F0502020204030204" pitchFamily="34" charset="0"/>
                        </a:rPr>
                        <a:t>Nelson Mandela Bay </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815 606</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   </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390 274</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   </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1 205 880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   330 362</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875 518</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27,4 </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72,6 </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69990">
                <a:tc>
                  <a:txBody>
                    <a:bodyPr/>
                    <a:lstStyle/>
                    <a:p>
                      <a:pPr algn="l" rtl="0" fontAlgn="b"/>
                      <a:r>
                        <a:rPr lang="en-ZA" sz="900" b="0" i="0" u="none" strike="noStrike" dirty="0">
                          <a:solidFill>
                            <a:srgbClr val="000000"/>
                          </a:solidFill>
                          <a:effectLst/>
                          <a:latin typeface="Calibri" panose="020F0502020204030204" pitchFamily="34" charset="0"/>
                          <a:cs typeface="Calibri" panose="020F0502020204030204" pitchFamily="34" charset="0"/>
                        </a:rPr>
                        <a:t>Mangaung</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681 019</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151 298</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   </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-300 000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532 317</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251 062</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281 255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47,2 </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52,8 </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69990">
                <a:tc>
                  <a:txBody>
                    <a:bodyPr/>
                    <a:lstStyle/>
                    <a:p>
                      <a:pPr algn="l" rtl="0" fontAlgn="b"/>
                      <a:r>
                        <a:rPr lang="en-ZA" sz="900" b="0" i="0" u="none" strike="noStrike" dirty="0">
                          <a:solidFill>
                            <a:srgbClr val="000000"/>
                          </a:solidFill>
                          <a:effectLst/>
                          <a:latin typeface="Calibri" panose="020F0502020204030204" pitchFamily="34" charset="0"/>
                          <a:cs typeface="Calibri" panose="020F0502020204030204" pitchFamily="34" charset="0"/>
                        </a:rPr>
                        <a:t>City of Ekurhuleni</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1 775 670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87 719</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   </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300 000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2 163 389</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1 128 707</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1 034 682</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52,2 </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47,8 </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69990">
                <a:tc>
                  <a:txBody>
                    <a:bodyPr/>
                    <a:lstStyle/>
                    <a:p>
                      <a:pPr algn="l" rtl="0" fontAlgn="b"/>
                      <a:r>
                        <a:rPr lang="en-ZA" sz="900" b="0" i="0" u="none" strike="noStrike" dirty="0">
                          <a:solidFill>
                            <a:srgbClr val="000000"/>
                          </a:solidFill>
                          <a:effectLst/>
                          <a:latin typeface="Calibri" panose="020F0502020204030204" pitchFamily="34" charset="0"/>
                          <a:cs typeface="Calibri" panose="020F0502020204030204" pitchFamily="34" charset="0"/>
                        </a:rPr>
                        <a:t>City of Johannesburg</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1 668 076</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475 565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   </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-300 000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1 843 641</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1 005 849</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837 792</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54,6 </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45,4 </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69990">
                <a:tc>
                  <a:txBody>
                    <a:bodyPr/>
                    <a:lstStyle/>
                    <a:p>
                      <a:pPr algn="l" rtl="0" fontAlgn="b"/>
                      <a:r>
                        <a:rPr lang="en-ZA" sz="900" b="0" i="0" u="none" strike="noStrike" dirty="0">
                          <a:solidFill>
                            <a:srgbClr val="000000"/>
                          </a:solidFill>
                          <a:effectLst/>
                          <a:latin typeface="Calibri" panose="020F0502020204030204" pitchFamily="34" charset="0"/>
                          <a:cs typeface="Calibri" panose="020F0502020204030204" pitchFamily="34" charset="0"/>
                        </a:rPr>
                        <a:t>City of Tshwane</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1 445 948</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   </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   </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100 000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1 545 948</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806 171</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739 777</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52,1 </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47,9 </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69990">
                <a:tc>
                  <a:txBody>
                    <a:bodyPr/>
                    <a:lstStyle/>
                    <a:p>
                      <a:pPr algn="l" rtl="0" fontAlgn="b"/>
                      <a:r>
                        <a:rPr lang="en-ZA" sz="900" b="0" i="0" u="none" strike="noStrike" dirty="0">
                          <a:solidFill>
                            <a:srgbClr val="000000"/>
                          </a:solidFill>
                          <a:effectLst/>
                          <a:latin typeface="Calibri" panose="020F0502020204030204" pitchFamily="34" charset="0"/>
                          <a:cs typeface="Calibri" panose="020F0502020204030204" pitchFamily="34" charset="0"/>
                        </a:rPr>
                        <a:t>eThekwini</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1 771 286</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   </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   </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   </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1 771 286</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1 024 658</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746 628</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57,8 </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42,2 </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69990">
                <a:tc>
                  <a:txBody>
                    <a:bodyPr/>
                    <a:lstStyle/>
                    <a:p>
                      <a:pPr algn="l" rtl="0" fontAlgn="b"/>
                      <a:r>
                        <a:rPr lang="en-ZA" sz="900" b="0" i="0" u="none" strike="noStrike" dirty="0">
                          <a:solidFill>
                            <a:srgbClr val="000000"/>
                          </a:solidFill>
                          <a:effectLst/>
                          <a:latin typeface="Calibri" panose="020F0502020204030204" pitchFamily="34" charset="0"/>
                          <a:cs typeface="Calibri" panose="020F0502020204030204" pitchFamily="34" charset="0"/>
                        </a:rPr>
                        <a:t>City of Cape Town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1 337 145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145 023</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   </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   </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1 482 168</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876 056</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606 112</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59,1 </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r" rtl="0" fontAlgn="b"/>
                      <a:r>
                        <a:rPr lang="en-ZA" sz="900" b="0" i="0" u="none" strike="noStrike" dirty="0">
                          <a:solidFill>
                            <a:srgbClr val="000000"/>
                          </a:solidFill>
                          <a:effectLst/>
                          <a:latin typeface="Calibri" panose="020F0502020204030204" pitchFamily="34" charset="0"/>
                          <a:cs typeface="Calibri" panose="020F0502020204030204" pitchFamily="34" charset="0"/>
                        </a:rPr>
                        <a:t>     40,9 </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169990">
                <a:tc>
                  <a:txBody>
                    <a:bodyPr/>
                    <a:lstStyle/>
                    <a:p>
                      <a:pPr algn="l" rtl="0" fontAlgn="b"/>
                      <a:r>
                        <a:rPr lang="en-ZA" sz="900" b="1" i="0" u="none" strike="noStrike" dirty="0">
                          <a:solidFill>
                            <a:srgbClr val="000000"/>
                          </a:solidFill>
                          <a:effectLst/>
                          <a:latin typeface="Calibri" panose="020F0502020204030204" pitchFamily="34" charset="0"/>
                          <a:cs typeface="Calibri" panose="020F0502020204030204" pitchFamily="34" charset="0"/>
                        </a:rPr>
                        <a:t>Total</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4D79B"/>
                    </a:solidFill>
                  </a:tcPr>
                </a:tc>
                <a:tc>
                  <a:txBody>
                    <a:bodyPr/>
                    <a:lstStyle/>
                    <a:p>
                      <a:pPr algn="r" rtl="0" fontAlgn="b"/>
                      <a:r>
                        <a:rPr lang="en-ZA" sz="900" b="1" i="0" u="none" strike="noStrike" dirty="0">
                          <a:solidFill>
                            <a:srgbClr val="000000"/>
                          </a:solidFill>
                          <a:effectLst/>
                          <a:latin typeface="Calibri" panose="020F0502020204030204" pitchFamily="34" charset="0"/>
                          <a:cs typeface="Calibri" panose="020F0502020204030204" pitchFamily="34" charset="0"/>
                        </a:rPr>
                        <a:t>  10 181 871</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C1DA"/>
                    </a:solidFill>
                  </a:tcPr>
                </a:tc>
                <a:tc>
                  <a:txBody>
                    <a:bodyPr/>
                    <a:lstStyle/>
                    <a:p>
                      <a:pPr algn="r" rtl="0" fontAlgn="b"/>
                      <a:r>
                        <a:rPr lang="en-ZA" sz="900" b="1" i="0" u="none" strike="noStrike" dirty="0">
                          <a:solidFill>
                            <a:srgbClr val="000000"/>
                          </a:solidFill>
                          <a:effectLst/>
                          <a:latin typeface="Calibri" panose="020F0502020204030204" pitchFamily="34" charset="0"/>
                          <a:cs typeface="Calibri" panose="020F0502020204030204" pitchFamily="34" charset="0"/>
                        </a:rPr>
                        <a:t>  1 082 661</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BC2E6"/>
                    </a:solidFill>
                  </a:tcPr>
                </a:tc>
                <a:tc>
                  <a:txBody>
                    <a:bodyPr/>
                    <a:lstStyle/>
                    <a:p>
                      <a:pPr algn="r" rtl="0" fontAlgn="b"/>
                      <a:r>
                        <a:rPr lang="en-ZA" sz="900" b="1" i="0" u="none" strike="noStrike" dirty="0">
                          <a:solidFill>
                            <a:srgbClr val="000000"/>
                          </a:solidFill>
                          <a:effectLst/>
                          <a:latin typeface="Calibri" panose="020F0502020204030204" pitchFamily="34" charset="0"/>
                          <a:cs typeface="Calibri" panose="020F0502020204030204" pitchFamily="34" charset="0"/>
                        </a:rPr>
                        <a:t>   390 274</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algn="r" rtl="0" fontAlgn="b"/>
                      <a:r>
                        <a:rPr lang="en-ZA" sz="900" b="1" i="0" u="none" strike="noStrike" dirty="0">
                          <a:solidFill>
                            <a:srgbClr val="000000"/>
                          </a:solidFill>
                          <a:effectLst/>
                          <a:latin typeface="Calibri" panose="020F0502020204030204" pitchFamily="34" charset="0"/>
                          <a:cs typeface="Calibri" panose="020F0502020204030204" pitchFamily="34" charset="0"/>
                        </a:rPr>
                        <a:t>             -   </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tc>
                  <a:txBody>
                    <a:bodyPr/>
                    <a:lstStyle/>
                    <a:p>
                      <a:pPr algn="r" rtl="0" fontAlgn="b"/>
                      <a:r>
                        <a:rPr lang="en-ZA" sz="900" b="1" i="0" u="none" strike="noStrike" dirty="0">
                          <a:solidFill>
                            <a:srgbClr val="000000"/>
                          </a:solidFill>
                          <a:effectLst/>
                          <a:latin typeface="Calibri" panose="020F0502020204030204" pitchFamily="34" charset="0"/>
                          <a:cs typeface="Calibri" panose="020F0502020204030204" pitchFamily="34" charset="0"/>
                        </a:rPr>
                        <a:t>  11 654 806</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2CC"/>
                    </a:solidFill>
                  </a:tcPr>
                </a:tc>
                <a:tc>
                  <a:txBody>
                    <a:bodyPr/>
                    <a:lstStyle/>
                    <a:p>
                      <a:pPr algn="r" rtl="0" fontAlgn="b"/>
                      <a:r>
                        <a:rPr lang="en-ZA" sz="900" b="1" i="0" u="none" strike="noStrike" dirty="0">
                          <a:solidFill>
                            <a:srgbClr val="000000"/>
                          </a:solidFill>
                          <a:effectLst/>
                          <a:latin typeface="Calibri" panose="020F0502020204030204" pitchFamily="34" charset="0"/>
                          <a:cs typeface="Calibri" panose="020F0502020204030204" pitchFamily="34" charset="0"/>
                        </a:rPr>
                        <a:t>  5 907 095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F0"/>
                    </a:solidFill>
                  </a:tcPr>
                </a:tc>
                <a:tc>
                  <a:txBody>
                    <a:bodyPr/>
                    <a:lstStyle/>
                    <a:p>
                      <a:pPr algn="r" rtl="0" fontAlgn="b"/>
                      <a:r>
                        <a:rPr lang="en-ZA" sz="900" b="1" i="0" u="none" strike="noStrike" dirty="0">
                          <a:solidFill>
                            <a:srgbClr val="000000"/>
                          </a:solidFill>
                          <a:effectLst/>
                          <a:latin typeface="Calibri" panose="020F0502020204030204" pitchFamily="34" charset="0"/>
                          <a:cs typeface="Calibri" panose="020F0502020204030204" pitchFamily="34" charset="0"/>
                        </a:rPr>
                        <a:t>  5 747 711</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tc>
                  <a:txBody>
                    <a:bodyPr/>
                    <a:lstStyle/>
                    <a:p>
                      <a:pPr algn="r" rtl="0" fontAlgn="b"/>
                      <a:r>
                        <a:rPr lang="en-ZA" sz="900" b="1" i="0" u="none" strike="noStrike" dirty="0">
                          <a:solidFill>
                            <a:srgbClr val="000000"/>
                          </a:solidFill>
                          <a:effectLst/>
                          <a:latin typeface="Calibri" panose="020F0502020204030204" pitchFamily="34" charset="0"/>
                          <a:cs typeface="Calibri" panose="020F0502020204030204" pitchFamily="34" charset="0"/>
                        </a:rPr>
                        <a:t>         50,7 </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0C0"/>
                    </a:solidFill>
                  </a:tcPr>
                </a:tc>
                <a:tc>
                  <a:txBody>
                    <a:bodyPr/>
                    <a:lstStyle/>
                    <a:p>
                      <a:pPr algn="r" rtl="0" fontAlgn="b"/>
                      <a:r>
                        <a:rPr lang="en-ZA" sz="900" b="1" i="0" u="none" strike="noStrike" dirty="0">
                          <a:solidFill>
                            <a:srgbClr val="000000"/>
                          </a:solidFill>
                          <a:effectLst/>
                          <a:latin typeface="Calibri" panose="020F0502020204030204" pitchFamily="34" charset="0"/>
                          <a:cs typeface="Calibri" panose="020F0502020204030204" pitchFamily="34" charset="0"/>
                        </a:rPr>
                        <a:t>     49,3 </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DEADA"/>
                    </a:solidFill>
                  </a:tcPr>
                </a:tc>
                <a:extLst>
                  <a:ext uri="{0D108BD9-81ED-4DB2-BD59-A6C34878D82A}">
                    <a16:rowId xmlns:a16="http://schemas.microsoft.com/office/drawing/2014/main" val="10010"/>
                  </a:ext>
                </a:extLst>
              </a:tr>
            </a:tbl>
          </a:graphicData>
        </a:graphic>
      </p:graphicFrame>
      <p:sp>
        <p:nvSpPr>
          <p:cNvPr id="8" name="Title 1">
            <a:extLst>
              <a:ext uri="{FF2B5EF4-FFF2-40B4-BE49-F238E27FC236}">
                <a16:creationId xmlns:a16="http://schemas.microsoft.com/office/drawing/2014/main" id="{2CA31376-5D44-4928-96B8-44A194ED3F7D}"/>
              </a:ext>
            </a:extLst>
          </p:cNvPr>
          <p:cNvSpPr txBox="1">
            <a:spLocks/>
          </p:cNvSpPr>
          <p:nvPr/>
        </p:nvSpPr>
        <p:spPr bwMode="auto">
          <a:xfrm>
            <a:off x="303910" y="3098851"/>
            <a:ext cx="8417814" cy="409846"/>
          </a:xfrm>
          <a:prstGeom prst="rect">
            <a:avLst/>
          </a:prstGeom>
          <a:solidFill>
            <a:srgbClr val="00592B"/>
          </a:solidFill>
          <a:ln>
            <a:solidFill>
              <a:srgbClr val="307C5B"/>
            </a:solidFill>
            <a:miter lim="800000"/>
            <a:headEnd/>
            <a:tailEnd/>
          </a:ln>
          <a:extLst/>
        </p:spPr>
        <p:txBody>
          <a:bodyPr vert="horz" wrap="square" lIns="51435" tIns="25718" rIns="51435" bIns="25718" numCol="1" anchor="ctr" anchorCtr="0" compatLnSpc="1">
            <a:prstTxWarp prst="textNoShape">
              <a:avLst/>
            </a:prstTxWarp>
          </a:bodyPr>
          <a:lstStyle>
            <a:lvl1pPr algn="ctr" defTabSz="457200" rtl="0" eaLnBrk="1" fontAlgn="base" hangingPunct="1">
              <a:spcBef>
                <a:spcPct val="0"/>
              </a:spcBef>
              <a:spcAft>
                <a:spcPct val="0"/>
              </a:spcAft>
              <a:defRPr sz="2800" kern="1200">
                <a:solidFill>
                  <a:schemeClr val="tx1"/>
                </a:solidFill>
                <a:latin typeface="Arial"/>
                <a:ea typeface="ＭＳ Ｐゴシック" pitchFamily="-108" charset="-128"/>
                <a:cs typeface="ＭＳ Ｐゴシック" pitchFamily="-108" charset="-128"/>
              </a:defRPr>
            </a:lvl1pPr>
            <a:lvl2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2pPr>
            <a:lvl3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3pPr>
            <a:lvl4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4pPr>
            <a:lvl5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defTabSz="514350" fontAlgn="auto">
              <a:spcBef>
                <a:spcPts val="0"/>
              </a:spcBef>
              <a:spcAft>
                <a:spcPts val="0"/>
              </a:spcAft>
              <a:defRPr/>
            </a:pPr>
            <a:r>
              <a:rPr lang="en-US" sz="1400" b="1" kern="0" dirty="0" smtClean="0">
                <a:solidFill>
                  <a:schemeClr val="bg1"/>
                </a:solidFill>
                <a:latin typeface="Calibri"/>
                <a:cs typeface="+mn-cs"/>
              </a:rPr>
              <a:t>USDG  Consolidated Fund Utilization Per Department/Category – 31 March 2021</a:t>
            </a:r>
            <a:endParaRPr lang="en-US" sz="1400" b="1" kern="0" dirty="0">
              <a:solidFill>
                <a:schemeClr val="bg1"/>
              </a:solidFill>
              <a:latin typeface="Calibri"/>
              <a:cs typeface="+mn-cs"/>
            </a:endParaRPr>
          </a:p>
        </p:txBody>
      </p:sp>
      <p:graphicFrame>
        <p:nvGraphicFramePr>
          <p:cNvPr id="9" name="Content Placeholder 1">
            <a:extLst>
              <a:ext uri="{FF2B5EF4-FFF2-40B4-BE49-F238E27FC236}">
                <a16:creationId xmlns:a16="http://schemas.microsoft.com/office/drawing/2014/main" id="{6D28625E-894A-48A7-A461-2069D93B6693}"/>
              </a:ext>
            </a:extLst>
          </p:cNvPr>
          <p:cNvGraphicFramePr>
            <a:graphicFrameLocks/>
          </p:cNvGraphicFramePr>
          <p:nvPr>
            <p:extLst>
              <p:ext uri="{D42A27DB-BD31-4B8C-83A1-F6EECF244321}">
                <p14:modId xmlns:p14="http://schemas.microsoft.com/office/powerpoint/2010/main" val="3754316482"/>
              </p:ext>
            </p:extLst>
          </p:nvPr>
        </p:nvGraphicFramePr>
        <p:xfrm>
          <a:off x="301092" y="3574627"/>
          <a:ext cx="8420633" cy="2531764"/>
        </p:xfrm>
        <a:graphic>
          <a:graphicData uri="http://schemas.openxmlformats.org/drawingml/2006/table">
            <a:tbl>
              <a:tblPr/>
              <a:tblGrid>
                <a:gridCol w="2955301">
                  <a:extLst>
                    <a:ext uri="{9D8B030D-6E8A-4147-A177-3AD203B41FA5}">
                      <a16:colId xmlns:a16="http://schemas.microsoft.com/office/drawing/2014/main" val="20000"/>
                    </a:ext>
                  </a:extLst>
                </a:gridCol>
                <a:gridCol w="979605">
                  <a:extLst>
                    <a:ext uri="{9D8B030D-6E8A-4147-A177-3AD203B41FA5}">
                      <a16:colId xmlns:a16="http://schemas.microsoft.com/office/drawing/2014/main" val="20001"/>
                    </a:ext>
                  </a:extLst>
                </a:gridCol>
                <a:gridCol w="897145">
                  <a:extLst>
                    <a:ext uri="{9D8B030D-6E8A-4147-A177-3AD203B41FA5}">
                      <a16:colId xmlns:a16="http://schemas.microsoft.com/office/drawing/2014/main" val="20002"/>
                    </a:ext>
                  </a:extLst>
                </a:gridCol>
                <a:gridCol w="1029079">
                  <a:extLst>
                    <a:ext uri="{9D8B030D-6E8A-4147-A177-3AD203B41FA5}">
                      <a16:colId xmlns:a16="http://schemas.microsoft.com/office/drawing/2014/main" val="20003"/>
                    </a:ext>
                  </a:extLst>
                </a:gridCol>
                <a:gridCol w="870759">
                  <a:extLst>
                    <a:ext uri="{9D8B030D-6E8A-4147-A177-3AD203B41FA5}">
                      <a16:colId xmlns:a16="http://schemas.microsoft.com/office/drawing/2014/main" val="20004"/>
                    </a:ext>
                  </a:extLst>
                </a:gridCol>
                <a:gridCol w="949918">
                  <a:extLst>
                    <a:ext uri="{9D8B030D-6E8A-4147-A177-3AD203B41FA5}">
                      <a16:colId xmlns:a16="http://schemas.microsoft.com/office/drawing/2014/main" val="20005"/>
                    </a:ext>
                  </a:extLst>
                </a:gridCol>
                <a:gridCol w="738826">
                  <a:extLst>
                    <a:ext uri="{9D8B030D-6E8A-4147-A177-3AD203B41FA5}">
                      <a16:colId xmlns:a16="http://schemas.microsoft.com/office/drawing/2014/main" val="20006"/>
                    </a:ext>
                  </a:extLst>
                </a:gridCol>
              </a:tblGrid>
              <a:tr h="243135">
                <a:tc rowSpan="2">
                  <a:txBody>
                    <a:bodyPr/>
                    <a:lstStyle/>
                    <a:p>
                      <a:pPr algn="ctr" fontAlgn="ctr"/>
                      <a:r>
                        <a:rPr lang="en-ZA" sz="900" b="1" i="0" u="none" strike="noStrike" dirty="0">
                          <a:solidFill>
                            <a:srgbClr val="000000"/>
                          </a:solidFill>
                          <a:effectLst/>
                          <a:latin typeface="Calibri" panose="020F0502020204030204" pitchFamily="34" charset="0"/>
                          <a:cs typeface="Calibri" panose="020F0502020204030204" pitchFamily="34" charset="0"/>
                        </a:rPr>
                        <a:t>Description</a:t>
                      </a:r>
                    </a:p>
                  </a:txBody>
                  <a:tcPr marL="7144" marR="7144"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b"/>
                      <a:r>
                        <a:rPr lang="en-ZA" sz="900" b="1" i="0" u="none" strike="noStrike" dirty="0">
                          <a:solidFill>
                            <a:srgbClr val="000000"/>
                          </a:solidFill>
                          <a:effectLst/>
                          <a:latin typeface="Calibri" panose="020F0502020204030204" pitchFamily="34" charset="0"/>
                          <a:cs typeface="Calibri" panose="020F0502020204030204" pitchFamily="34" charset="0"/>
                        </a:rPr>
                        <a:t>Allocated Budget</a:t>
                      </a:r>
                    </a:p>
                  </a:txBody>
                  <a:tcPr marL="7144" marR="7144"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rowSpan="2">
                  <a:txBody>
                    <a:bodyPr/>
                    <a:lstStyle/>
                    <a:p>
                      <a:pPr algn="ctr" fontAlgn="ctr"/>
                      <a:r>
                        <a:rPr lang="en-ZA" sz="900" b="1" i="0" u="none" strike="noStrike" dirty="0">
                          <a:solidFill>
                            <a:srgbClr val="000000"/>
                          </a:solidFill>
                          <a:effectLst/>
                          <a:latin typeface="Calibri" panose="020F0502020204030204" pitchFamily="34" charset="0"/>
                          <a:cs typeface="Calibri" panose="020F0502020204030204" pitchFamily="34" charset="0"/>
                        </a:rPr>
                        <a:t>% of Total Allocated Budget</a:t>
                      </a:r>
                    </a:p>
                  </a:txBody>
                  <a:tcPr marL="7144" marR="7144"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b"/>
                      <a:r>
                        <a:rPr lang="en-ZA" sz="900" b="1" i="0" u="none" strike="noStrike" dirty="0">
                          <a:solidFill>
                            <a:srgbClr val="000000"/>
                          </a:solidFill>
                          <a:effectLst/>
                          <a:latin typeface="Calibri" panose="020F0502020204030204" pitchFamily="34" charset="0"/>
                          <a:cs typeface="Calibri" panose="020F0502020204030204" pitchFamily="34" charset="0"/>
                        </a:rPr>
                        <a:t>Spent by Municipality</a:t>
                      </a:r>
                    </a:p>
                  </a:txBody>
                  <a:tcPr marL="7144" marR="7144"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rowSpan="2">
                  <a:txBody>
                    <a:bodyPr/>
                    <a:lstStyle/>
                    <a:p>
                      <a:pPr algn="ctr" fontAlgn="ctr"/>
                      <a:r>
                        <a:rPr lang="en-ZA" sz="900" b="1" i="0" u="none" strike="noStrike" dirty="0">
                          <a:solidFill>
                            <a:srgbClr val="000000"/>
                          </a:solidFill>
                          <a:effectLst/>
                          <a:latin typeface="Calibri" panose="020F0502020204030204" pitchFamily="34" charset="0"/>
                          <a:cs typeface="Calibri" panose="020F0502020204030204" pitchFamily="34" charset="0"/>
                        </a:rPr>
                        <a:t>% Spent</a:t>
                      </a:r>
                    </a:p>
                  </a:txBody>
                  <a:tcPr marL="7144" marR="7144"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900" b="1" i="0" u="none" strike="noStrike" dirty="0">
                          <a:solidFill>
                            <a:srgbClr val="000000"/>
                          </a:solidFill>
                          <a:effectLst/>
                          <a:latin typeface="Calibri" panose="020F0502020204030204" pitchFamily="34" charset="0"/>
                          <a:cs typeface="Calibri" panose="020F0502020204030204" pitchFamily="34" charset="0"/>
                        </a:rPr>
                        <a:t>Unspent funds</a:t>
                      </a:r>
                    </a:p>
                  </a:txBody>
                  <a:tcPr marL="7144" marR="7144"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rowSpan="2">
                  <a:txBody>
                    <a:bodyPr/>
                    <a:lstStyle/>
                    <a:p>
                      <a:pPr algn="ctr" fontAlgn="ctr"/>
                      <a:r>
                        <a:rPr lang="en-ZA" sz="900" b="1" i="0" u="none" strike="noStrike" dirty="0">
                          <a:solidFill>
                            <a:srgbClr val="000000"/>
                          </a:solidFill>
                          <a:effectLst/>
                          <a:latin typeface="Calibri" panose="020F0502020204030204" pitchFamily="34" charset="0"/>
                          <a:cs typeface="Calibri" panose="020F0502020204030204" pitchFamily="34" charset="0"/>
                        </a:rPr>
                        <a:t>% Unspent </a:t>
                      </a:r>
                    </a:p>
                  </a:txBody>
                  <a:tcPr marL="7144" marR="7144"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10000"/>
                  </a:ext>
                </a:extLst>
              </a:tr>
              <a:tr h="124652">
                <a:tc vMerge="1">
                  <a:txBody>
                    <a:bodyPr/>
                    <a:lstStyle/>
                    <a:p>
                      <a:endParaRPr lang="en-ZA"/>
                    </a:p>
                  </a:txBody>
                  <a:tcPr/>
                </a:tc>
                <a:tc>
                  <a:txBody>
                    <a:bodyPr/>
                    <a:lstStyle/>
                    <a:p>
                      <a:pPr algn="ctr" fontAlgn="b"/>
                      <a:r>
                        <a:rPr lang="en-ZA" sz="900" b="1" i="0" u="none" strike="noStrike" dirty="0">
                          <a:solidFill>
                            <a:srgbClr val="000000"/>
                          </a:solidFill>
                          <a:effectLst/>
                          <a:latin typeface="Calibri" panose="020F0502020204030204" pitchFamily="34" charset="0"/>
                          <a:cs typeface="Calibri" panose="020F0502020204030204" pitchFamily="34" charset="0"/>
                        </a:rPr>
                        <a:t>R'000</a:t>
                      </a:r>
                    </a:p>
                  </a:txBody>
                  <a:tcPr marL="7144" marR="7144"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vMerge="1">
                  <a:txBody>
                    <a:bodyPr/>
                    <a:lstStyle/>
                    <a:p>
                      <a:endParaRPr lang="en-ZA"/>
                    </a:p>
                  </a:txBody>
                  <a:tcPr/>
                </a:tc>
                <a:tc>
                  <a:txBody>
                    <a:bodyPr/>
                    <a:lstStyle/>
                    <a:p>
                      <a:pPr algn="ctr" fontAlgn="b"/>
                      <a:r>
                        <a:rPr lang="en-ZA" sz="900" b="1" i="0" u="none" strike="noStrike" dirty="0">
                          <a:solidFill>
                            <a:srgbClr val="000000"/>
                          </a:solidFill>
                          <a:effectLst/>
                          <a:latin typeface="Calibri" panose="020F0502020204030204" pitchFamily="34" charset="0"/>
                          <a:cs typeface="Calibri" panose="020F0502020204030204" pitchFamily="34" charset="0"/>
                        </a:rPr>
                        <a:t>R'000</a:t>
                      </a:r>
                    </a:p>
                  </a:txBody>
                  <a:tcPr marL="7144" marR="7144"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vMerge="1">
                  <a:txBody>
                    <a:bodyPr/>
                    <a:lstStyle/>
                    <a:p>
                      <a:endParaRPr lang="en-ZA"/>
                    </a:p>
                  </a:txBody>
                  <a:tcPr/>
                </a:tc>
                <a:tc>
                  <a:txBody>
                    <a:bodyPr/>
                    <a:lstStyle/>
                    <a:p>
                      <a:pPr algn="ctr" fontAlgn="b"/>
                      <a:r>
                        <a:rPr lang="en-ZA" sz="900" b="1" i="0" u="none" strike="noStrike" dirty="0">
                          <a:solidFill>
                            <a:srgbClr val="000000"/>
                          </a:solidFill>
                          <a:effectLst/>
                          <a:latin typeface="Calibri" panose="020F0502020204030204" pitchFamily="34" charset="0"/>
                          <a:cs typeface="Calibri" panose="020F0502020204030204" pitchFamily="34" charset="0"/>
                        </a:rPr>
                        <a:t>R'000</a:t>
                      </a:r>
                    </a:p>
                  </a:txBody>
                  <a:tcPr marL="7144" marR="7144"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vMerge="1">
                  <a:txBody>
                    <a:bodyPr/>
                    <a:lstStyle/>
                    <a:p>
                      <a:endParaRPr lang="en-ZA"/>
                    </a:p>
                  </a:txBody>
                  <a:tcPr/>
                </a:tc>
                <a:extLst>
                  <a:ext uri="{0D108BD9-81ED-4DB2-BD59-A6C34878D82A}">
                    <a16:rowId xmlns:a16="http://schemas.microsoft.com/office/drawing/2014/main" val="10001"/>
                  </a:ext>
                </a:extLst>
              </a:tr>
              <a:tr h="165024">
                <a:tc>
                  <a:txBody>
                    <a:bodyPr/>
                    <a:lstStyle/>
                    <a:p>
                      <a:pPr algn="l" fontAlgn="b"/>
                      <a:r>
                        <a:rPr lang="en-GB" sz="900" b="0" i="0" u="none" strike="noStrike" dirty="0">
                          <a:solidFill>
                            <a:srgbClr val="000000"/>
                          </a:solidFill>
                          <a:effectLst/>
                          <a:latin typeface="Calibri" panose="020F0502020204030204" pitchFamily="34" charset="0"/>
                          <a:cs typeface="Calibri" panose="020F0502020204030204" pitchFamily="34" charset="0"/>
                        </a:rPr>
                        <a:t>Land acquisition and Property acquisition</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 144 549</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1,2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 109 839</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76,0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 34 710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24,0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34479">
                <a:tc>
                  <a:txBody>
                    <a:bodyPr/>
                    <a:lstStyle/>
                    <a:p>
                      <a:pPr algn="l" fontAlgn="b"/>
                      <a:r>
                        <a:rPr lang="en-ZA" sz="900" b="0" i="0" u="none" strike="noStrike" dirty="0">
                          <a:solidFill>
                            <a:srgbClr val="000000"/>
                          </a:solidFill>
                          <a:effectLst/>
                          <a:latin typeface="Calibri" panose="020F0502020204030204" pitchFamily="34" charset="0"/>
                          <a:cs typeface="Calibri" panose="020F0502020204030204" pitchFamily="34" charset="0"/>
                        </a:rPr>
                        <a:t>Housing and Human Settlements</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4 385 819</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37,6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2 142 075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48,8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2 243 744</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51,2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34479">
                <a:tc>
                  <a:txBody>
                    <a:bodyPr/>
                    <a:lstStyle/>
                    <a:p>
                      <a:pPr algn="l" fontAlgn="b"/>
                      <a:r>
                        <a:rPr lang="en-ZA" sz="900" b="0" i="0" u="none" strike="noStrike" dirty="0">
                          <a:solidFill>
                            <a:srgbClr val="000000"/>
                          </a:solidFill>
                          <a:effectLst/>
                          <a:latin typeface="Calibri" panose="020F0502020204030204" pitchFamily="34" charset="0"/>
                          <a:cs typeface="Calibri" panose="020F0502020204030204" pitchFamily="34" charset="0"/>
                        </a:rPr>
                        <a:t>Roads and Stormwater</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1 399 794</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12,0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 703 042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50,2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 696 752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49,8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34479">
                <a:tc>
                  <a:txBody>
                    <a:bodyPr/>
                    <a:lstStyle/>
                    <a:p>
                      <a:pPr algn="l" fontAlgn="b"/>
                      <a:r>
                        <a:rPr lang="en-ZA" sz="900" b="0" i="0" u="none" strike="noStrike" dirty="0">
                          <a:solidFill>
                            <a:srgbClr val="000000"/>
                          </a:solidFill>
                          <a:effectLst/>
                          <a:latin typeface="Calibri" panose="020F0502020204030204" pitchFamily="34" charset="0"/>
                          <a:cs typeface="Calibri" panose="020F0502020204030204" pitchFamily="34" charset="0"/>
                        </a:rPr>
                        <a:t>Transport</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 134 292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1,2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 59 530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44,3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 74 762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55,7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34479">
                <a:tc>
                  <a:txBody>
                    <a:bodyPr/>
                    <a:lstStyle/>
                    <a:p>
                      <a:pPr algn="l" fontAlgn="b"/>
                      <a:r>
                        <a:rPr lang="en-ZA" sz="900" b="0" i="0" u="none" strike="noStrike" dirty="0">
                          <a:solidFill>
                            <a:srgbClr val="000000"/>
                          </a:solidFill>
                          <a:effectLst/>
                          <a:latin typeface="Calibri" panose="020F0502020204030204" pitchFamily="34" charset="0"/>
                          <a:cs typeface="Calibri" panose="020F0502020204030204" pitchFamily="34" charset="0"/>
                        </a:rPr>
                        <a:t>Water and Sanitation</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3 376 298</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29,0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1 922 618</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56,9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1 453 680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43,1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34479">
                <a:tc>
                  <a:txBody>
                    <a:bodyPr/>
                    <a:lstStyle/>
                    <a:p>
                      <a:pPr algn="l" fontAlgn="b"/>
                      <a:r>
                        <a:rPr lang="en-ZA" sz="900" b="0" i="0" u="none" strike="noStrike" dirty="0">
                          <a:solidFill>
                            <a:srgbClr val="000000"/>
                          </a:solidFill>
                          <a:effectLst/>
                          <a:latin typeface="Calibri" panose="020F0502020204030204" pitchFamily="34" charset="0"/>
                          <a:cs typeface="Calibri" panose="020F0502020204030204" pitchFamily="34" charset="0"/>
                        </a:rPr>
                        <a:t>Electricity</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1 047 187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9,0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 635 657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60,7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 411 530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39,3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34479">
                <a:tc>
                  <a:txBody>
                    <a:bodyPr/>
                    <a:lstStyle/>
                    <a:p>
                      <a:pPr algn="l" fontAlgn="b"/>
                      <a:r>
                        <a:rPr lang="en-ZA" sz="900" b="0" i="0" u="none" strike="noStrike" dirty="0">
                          <a:solidFill>
                            <a:srgbClr val="000000"/>
                          </a:solidFill>
                          <a:effectLst/>
                          <a:latin typeface="Calibri" panose="020F0502020204030204" pitchFamily="34" charset="0"/>
                          <a:cs typeface="Calibri" panose="020F0502020204030204" pitchFamily="34" charset="0"/>
                        </a:rPr>
                        <a:t>Socio Economic Amenities</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 408 114</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3,5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 176 094</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43,1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 232 020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56,9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142260">
                <a:tc>
                  <a:txBody>
                    <a:bodyPr/>
                    <a:lstStyle/>
                    <a:p>
                      <a:pPr algn="l" fontAlgn="b"/>
                      <a:r>
                        <a:rPr lang="en-ZA" sz="900" b="0" i="0" u="none" strike="noStrike" dirty="0">
                          <a:solidFill>
                            <a:srgbClr val="000000"/>
                          </a:solidFill>
                          <a:effectLst/>
                          <a:latin typeface="Calibri" panose="020F0502020204030204" pitchFamily="34" charset="0"/>
                          <a:cs typeface="Calibri" panose="020F0502020204030204" pitchFamily="34" charset="0"/>
                        </a:rPr>
                        <a:t>Waste Management/ Refuse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 35 936</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0,3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 1 072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3,0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 34 864</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97,0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39440">
                <a:tc>
                  <a:txBody>
                    <a:bodyPr/>
                    <a:lstStyle/>
                    <a:p>
                      <a:pPr algn="l" fontAlgn="b"/>
                      <a:r>
                        <a:rPr lang="en-ZA" sz="900" b="0" i="0" u="none" strike="noStrike" dirty="0">
                          <a:solidFill>
                            <a:srgbClr val="000000"/>
                          </a:solidFill>
                          <a:effectLst/>
                          <a:latin typeface="Calibri" panose="020F0502020204030204" pitchFamily="34" charset="0"/>
                          <a:cs typeface="Calibri" panose="020F0502020204030204" pitchFamily="34" charset="0"/>
                        </a:rPr>
                        <a:t>Solid Waste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 39 399</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0,3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 15 938</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40,5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 23 461</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59,5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140501">
                <a:tc>
                  <a:txBody>
                    <a:bodyPr/>
                    <a:lstStyle/>
                    <a:p>
                      <a:pPr algn="l" fontAlgn="b"/>
                      <a:r>
                        <a:rPr lang="en-ZA" sz="900" b="0" i="0" u="none" strike="noStrike" dirty="0">
                          <a:solidFill>
                            <a:srgbClr val="000000"/>
                          </a:solidFill>
                          <a:effectLst/>
                          <a:latin typeface="Calibri" panose="020F0502020204030204" pitchFamily="34" charset="0"/>
                          <a:cs typeface="Calibri" panose="020F0502020204030204" pitchFamily="34" charset="0"/>
                        </a:rPr>
                        <a:t>EPMO(3%  OPSCAP)</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 188 508</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1,6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 134 094</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71,1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 54 414</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28,9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176816">
                <a:tc>
                  <a:txBody>
                    <a:bodyPr/>
                    <a:lstStyle/>
                    <a:p>
                      <a:pPr algn="l" fontAlgn="b"/>
                      <a:r>
                        <a:rPr lang="en-GB" sz="900" b="0" i="0" u="none" strike="noStrike" dirty="0">
                          <a:solidFill>
                            <a:srgbClr val="000000"/>
                          </a:solidFill>
                          <a:effectLst/>
                          <a:latin typeface="Calibri" panose="020F0502020204030204" pitchFamily="34" charset="0"/>
                          <a:cs typeface="Calibri" panose="020F0502020204030204" pitchFamily="34" charset="0"/>
                        </a:rPr>
                        <a:t>VAT - City of Cape Town</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 78 004</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0,7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 7 136</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9,1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 70 868</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90,9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134479">
                <a:tc>
                  <a:txBody>
                    <a:bodyPr/>
                    <a:lstStyle/>
                    <a:p>
                      <a:pPr algn="l" fontAlgn="b"/>
                      <a:r>
                        <a:rPr lang="en-ZA" sz="900" b="0" i="0" u="none" strike="noStrike" dirty="0">
                          <a:solidFill>
                            <a:srgbClr val="000000"/>
                          </a:solidFill>
                          <a:effectLst/>
                          <a:latin typeface="Calibri" panose="020F0502020204030204" pitchFamily="34" charset="0"/>
                          <a:cs typeface="Calibri" panose="020F0502020204030204" pitchFamily="34" charset="0"/>
                        </a:rPr>
                        <a:t>ADJUSTMENT - Nelson Mandela Bay</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 390 274</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3,3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 390 274</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100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176816">
                <a:tc>
                  <a:txBody>
                    <a:bodyPr/>
                    <a:lstStyle/>
                    <a:p>
                      <a:pPr algn="l" fontAlgn="b"/>
                      <a:r>
                        <a:rPr lang="en-ZA" sz="900" b="0" i="0" u="none" strike="noStrike" dirty="0">
                          <a:solidFill>
                            <a:srgbClr val="000000"/>
                          </a:solidFill>
                          <a:effectLst/>
                          <a:latin typeface="Calibri" panose="020F0502020204030204" pitchFamily="34" charset="0"/>
                          <a:cs typeface="Calibri" panose="020F0502020204030204" pitchFamily="34" charset="0"/>
                        </a:rPr>
                        <a:t>Roll over (CoE)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 26 632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0,2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 26 632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900" b="0" i="0" u="none" strike="noStrike" dirty="0">
                          <a:solidFill>
                            <a:srgbClr val="000000"/>
                          </a:solidFill>
                          <a:effectLst/>
                          <a:latin typeface="Calibri" panose="020F0502020204030204" pitchFamily="34" charset="0"/>
                          <a:cs typeface="Calibri" panose="020F0502020204030204" pitchFamily="34" charset="0"/>
                        </a:rPr>
                        <a:t>100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124654">
                <a:tc>
                  <a:txBody>
                    <a:bodyPr/>
                    <a:lstStyle/>
                    <a:p>
                      <a:pPr algn="l" fontAlgn="b"/>
                      <a:r>
                        <a:rPr lang="en-US" sz="900" b="1" i="0" u="none" strike="noStrike" dirty="0">
                          <a:solidFill>
                            <a:srgbClr val="000000"/>
                          </a:solidFill>
                          <a:effectLst/>
                          <a:latin typeface="Calibri" panose="020F0502020204030204" pitchFamily="34" charset="0"/>
                          <a:cs typeface="Calibri" panose="020F0502020204030204" pitchFamily="34" charset="0"/>
                        </a:rPr>
                        <a:t>Total</a:t>
                      </a:r>
                    </a:p>
                  </a:txBody>
                  <a:tcPr marL="7144" marR="7144" marT="7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fontAlgn="b"/>
                      <a:r>
                        <a:rPr lang="en-ZA" sz="900" b="1" i="0" u="none" strike="noStrike" dirty="0">
                          <a:solidFill>
                            <a:srgbClr val="000000"/>
                          </a:solidFill>
                          <a:effectLst/>
                          <a:latin typeface="Calibri" panose="020F0502020204030204" pitchFamily="34" charset="0"/>
                          <a:cs typeface="Calibri" panose="020F0502020204030204" pitchFamily="34" charset="0"/>
                        </a:rPr>
                        <a:t>11 654 806</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fontAlgn="b"/>
                      <a:r>
                        <a:rPr lang="en-ZA" sz="900" b="1" i="0" u="none" strike="noStrike" dirty="0">
                          <a:solidFill>
                            <a:srgbClr val="000000"/>
                          </a:solidFill>
                          <a:effectLst/>
                          <a:latin typeface="Calibri" panose="020F0502020204030204" pitchFamily="34" charset="0"/>
                          <a:cs typeface="Calibri" panose="020F0502020204030204" pitchFamily="34" charset="0"/>
                        </a:rPr>
                        <a:t>100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fontAlgn="b"/>
                      <a:r>
                        <a:rPr lang="en-ZA" sz="900" b="1" i="0" u="none" strike="noStrike" dirty="0">
                          <a:solidFill>
                            <a:srgbClr val="000000"/>
                          </a:solidFill>
                          <a:effectLst/>
                          <a:latin typeface="Calibri" panose="020F0502020204030204" pitchFamily="34" charset="0"/>
                          <a:cs typeface="Calibri" panose="020F0502020204030204" pitchFamily="34" charset="0"/>
                        </a:rPr>
                        <a:t>5 907 095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fontAlgn="b"/>
                      <a:r>
                        <a:rPr lang="en-ZA" sz="900" b="1" i="0" u="none" strike="noStrike" dirty="0">
                          <a:solidFill>
                            <a:srgbClr val="000000"/>
                          </a:solidFill>
                          <a:effectLst/>
                          <a:latin typeface="Calibri" panose="020F0502020204030204" pitchFamily="34" charset="0"/>
                          <a:cs typeface="Calibri" panose="020F0502020204030204" pitchFamily="34" charset="0"/>
                        </a:rPr>
                        <a:t>50,7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fontAlgn="b"/>
                      <a:r>
                        <a:rPr lang="en-ZA" sz="900" b="1" i="0" u="none" strike="noStrike" dirty="0">
                          <a:solidFill>
                            <a:srgbClr val="000000"/>
                          </a:solidFill>
                          <a:effectLst/>
                          <a:latin typeface="Calibri" panose="020F0502020204030204" pitchFamily="34" charset="0"/>
                          <a:cs typeface="Calibri" panose="020F0502020204030204" pitchFamily="34" charset="0"/>
                        </a:rPr>
                        <a:t>5 747 711</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fontAlgn="b"/>
                      <a:r>
                        <a:rPr lang="en-ZA" sz="900" b="1" i="0" u="none" strike="noStrike" dirty="0">
                          <a:solidFill>
                            <a:srgbClr val="000000"/>
                          </a:solidFill>
                          <a:effectLst/>
                          <a:latin typeface="Calibri" panose="020F0502020204030204" pitchFamily="34" charset="0"/>
                          <a:cs typeface="Calibri" panose="020F0502020204030204" pitchFamily="34" charset="0"/>
                        </a:rPr>
                        <a:t>49,3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500950811"/>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39552" y="2276872"/>
            <a:ext cx="7992888" cy="882098"/>
          </a:xfrm>
        </p:spPr>
        <p:txBody>
          <a:bodyPr/>
          <a:lstStyle/>
          <a:p>
            <a:pPr algn="ctr">
              <a:defRPr/>
            </a:pPr>
            <a:r>
              <a:rPr lang="en-ZA" sz="1800" b="1" dirty="0" smtClean="0">
                <a:latin typeface="Calibri"/>
                <a:ea typeface="Calibri"/>
                <a:cs typeface="Times New Roman"/>
              </a:rPr>
              <a:t>6. Auditor </a:t>
            </a:r>
            <a:r>
              <a:rPr lang="en-ZA" sz="1800" b="1" dirty="0">
                <a:latin typeface="Calibri"/>
                <a:ea typeface="Calibri"/>
                <a:cs typeface="Times New Roman"/>
              </a:rPr>
              <a:t>general report for the financial year ended 31 march 2021</a:t>
            </a:r>
            <a:r>
              <a:rPr lang="en-ZA" sz="1800" b="1" cap="none" dirty="0" smtClean="0">
                <a:latin typeface="Arial" pitchFamily="34" charset="0"/>
                <a:ea typeface="ＭＳ Ｐゴシック" pitchFamily="34" charset="-128"/>
                <a:cs typeface="Arial" pitchFamily="34" charset="0"/>
              </a:rPr>
              <a:t>  </a:t>
            </a:r>
            <a:endParaRPr lang="en-US" sz="1800" b="1" cap="none" dirty="0"/>
          </a:p>
        </p:txBody>
      </p:sp>
      <p:sp>
        <p:nvSpPr>
          <p:cNvPr id="5" name="Slide Number Placeholder 4"/>
          <p:cNvSpPr>
            <a:spLocks noGrp="1"/>
          </p:cNvSpPr>
          <p:nvPr>
            <p:ph type="sldNum" sz="quarter" idx="11"/>
          </p:nvPr>
        </p:nvSpPr>
        <p:spPr/>
        <p:txBody>
          <a:bodyPr/>
          <a:lstStyle>
            <a:lvl1pPr eaLnBrk="0" hangingPunct="0">
              <a:defRPr sz="1800">
                <a:solidFill>
                  <a:schemeClr val="tx1"/>
                </a:solidFill>
                <a:latin typeface="Arial" panose="020B0604020202020204" pitchFamily="34" charset="0"/>
                <a:ea typeface="MS PGothic" panose="020B0600070205080204" pitchFamily="34" charset="-128"/>
              </a:defRPr>
            </a:lvl1pPr>
            <a:lvl2pPr marL="557213" indent="-214313" eaLnBrk="0" hangingPunct="0">
              <a:defRPr sz="1800">
                <a:solidFill>
                  <a:schemeClr val="tx1"/>
                </a:solidFill>
                <a:latin typeface="Arial" panose="020B0604020202020204" pitchFamily="34" charset="0"/>
                <a:ea typeface="MS PGothic" panose="020B0600070205080204" pitchFamily="34" charset="-128"/>
              </a:defRPr>
            </a:lvl2pPr>
            <a:lvl3pPr marL="857250" indent="-171450" eaLnBrk="0" hangingPunct="0">
              <a:defRPr sz="1800">
                <a:solidFill>
                  <a:schemeClr val="tx1"/>
                </a:solidFill>
                <a:latin typeface="Arial" panose="020B0604020202020204" pitchFamily="34" charset="0"/>
                <a:ea typeface="MS PGothic" panose="020B0600070205080204" pitchFamily="34" charset="-128"/>
              </a:defRPr>
            </a:lvl3pPr>
            <a:lvl4pPr marL="1200150" indent="-171450" eaLnBrk="0" hangingPunct="0">
              <a:defRPr sz="1800">
                <a:solidFill>
                  <a:schemeClr val="tx1"/>
                </a:solidFill>
                <a:latin typeface="Arial" panose="020B0604020202020204" pitchFamily="34" charset="0"/>
                <a:ea typeface="MS PGothic" panose="020B0600070205080204" pitchFamily="34" charset="-128"/>
              </a:defRPr>
            </a:lvl4pPr>
            <a:lvl5pPr marL="1543050" indent="-171450" eaLnBrk="0" hangingPunct="0">
              <a:defRPr sz="1800">
                <a:solidFill>
                  <a:schemeClr val="tx1"/>
                </a:solidFill>
                <a:latin typeface="Arial" panose="020B0604020202020204" pitchFamily="34" charset="0"/>
                <a:ea typeface="MS PGothic" panose="020B0600070205080204" pitchFamily="34" charset="-128"/>
              </a:defRPr>
            </a:lvl5pPr>
            <a:lvl6pPr marL="1885950" indent="-171450" defTabSz="342900" eaLnBrk="0" fontAlgn="base" hangingPunct="0">
              <a:spcBef>
                <a:spcPct val="0"/>
              </a:spcBef>
              <a:spcAft>
                <a:spcPct val="0"/>
              </a:spcAft>
              <a:defRPr sz="1800">
                <a:solidFill>
                  <a:schemeClr val="tx1"/>
                </a:solidFill>
                <a:latin typeface="Arial" panose="020B0604020202020204" pitchFamily="34" charset="0"/>
                <a:ea typeface="MS PGothic" panose="020B0600070205080204" pitchFamily="34" charset="-128"/>
              </a:defRPr>
            </a:lvl6pPr>
            <a:lvl7pPr marL="2228850" indent="-171450" defTabSz="342900" eaLnBrk="0" fontAlgn="base" hangingPunct="0">
              <a:spcBef>
                <a:spcPct val="0"/>
              </a:spcBef>
              <a:spcAft>
                <a:spcPct val="0"/>
              </a:spcAft>
              <a:defRPr sz="1800">
                <a:solidFill>
                  <a:schemeClr val="tx1"/>
                </a:solidFill>
                <a:latin typeface="Arial" panose="020B0604020202020204" pitchFamily="34" charset="0"/>
                <a:ea typeface="MS PGothic" panose="020B0600070205080204" pitchFamily="34" charset="-128"/>
              </a:defRPr>
            </a:lvl7pPr>
            <a:lvl8pPr marL="2571750" indent="-171450" defTabSz="342900" eaLnBrk="0" fontAlgn="base" hangingPunct="0">
              <a:spcBef>
                <a:spcPct val="0"/>
              </a:spcBef>
              <a:spcAft>
                <a:spcPct val="0"/>
              </a:spcAft>
              <a:defRPr sz="1800">
                <a:solidFill>
                  <a:schemeClr val="tx1"/>
                </a:solidFill>
                <a:latin typeface="Arial" panose="020B0604020202020204" pitchFamily="34" charset="0"/>
                <a:ea typeface="MS PGothic" panose="020B0600070205080204" pitchFamily="34" charset="-128"/>
              </a:defRPr>
            </a:lvl8pPr>
            <a:lvl9pPr marL="2914650" indent="-171450" defTabSz="342900" eaLnBrk="0" fontAlgn="base" hangingPunct="0">
              <a:spcBef>
                <a:spcPct val="0"/>
              </a:spcBef>
              <a:spcAft>
                <a:spcPct val="0"/>
              </a:spcAft>
              <a:defRPr sz="1800">
                <a:solidFill>
                  <a:schemeClr val="tx1"/>
                </a:solidFill>
                <a:latin typeface="Arial" panose="020B0604020202020204" pitchFamily="34" charset="0"/>
                <a:ea typeface="MS PGothic" panose="020B0600070205080204" pitchFamily="34" charset="-128"/>
              </a:defRPr>
            </a:lvl9pPr>
          </a:lstStyle>
          <a:p>
            <a:pPr eaLnBrk="1" hangingPunct="1">
              <a:defRPr/>
            </a:pPr>
            <a:fld id="{D053B506-0632-46C6-B950-C6E16FA760D6}" type="slidenum">
              <a:rPr lang="en-ZA" sz="600">
                <a:solidFill>
                  <a:srgbClr val="898989"/>
                </a:solidFill>
              </a:rPr>
              <a:pPr eaLnBrk="1" hangingPunct="1">
                <a:defRPr/>
              </a:pPr>
              <a:t>39</a:t>
            </a:fld>
            <a:endParaRPr lang="en-ZA" sz="600" dirty="0">
              <a:solidFill>
                <a:srgbClr val="898989"/>
              </a:solidFill>
            </a:endParaRPr>
          </a:p>
        </p:txBody>
      </p:sp>
    </p:spTree>
    <p:extLst>
      <p:ext uri="{BB962C8B-B14F-4D97-AF65-F5344CB8AC3E}">
        <p14:creationId xmlns:p14="http://schemas.microsoft.com/office/powerpoint/2010/main" val="1035991992"/>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439652" y="2695482"/>
            <a:ext cx="6264696" cy="571500"/>
          </a:xfrm>
        </p:spPr>
        <p:txBody>
          <a:bodyPr/>
          <a:lstStyle/>
          <a:p>
            <a:pPr algn="ctr">
              <a:defRPr/>
            </a:pPr>
            <a:r>
              <a:rPr lang="en-US" sz="1800" b="1" dirty="0"/>
              <a:t>2.  DEPARTMENTAL BUDGET STRUCTURE</a:t>
            </a:r>
          </a:p>
        </p:txBody>
      </p:sp>
      <p:sp>
        <p:nvSpPr>
          <p:cNvPr id="5" name="Slide Number Placeholder 4"/>
          <p:cNvSpPr>
            <a:spLocks noGrp="1"/>
          </p:cNvSpPr>
          <p:nvPr>
            <p:ph type="sldNum" sz="quarter" idx="11"/>
          </p:nvPr>
        </p:nvSpPr>
        <p:spPr/>
        <p:txBody>
          <a:bodyPr/>
          <a:lstStyle>
            <a:lvl1pPr eaLnBrk="0" hangingPunct="0">
              <a:defRPr sz="1800">
                <a:solidFill>
                  <a:schemeClr val="tx1"/>
                </a:solidFill>
                <a:latin typeface="Arial" panose="020B0604020202020204" pitchFamily="34" charset="0"/>
                <a:ea typeface="MS PGothic" panose="020B0600070205080204" pitchFamily="34" charset="-128"/>
              </a:defRPr>
            </a:lvl1pPr>
            <a:lvl2pPr marL="557213" indent="-214313" eaLnBrk="0" hangingPunct="0">
              <a:defRPr sz="1800">
                <a:solidFill>
                  <a:schemeClr val="tx1"/>
                </a:solidFill>
                <a:latin typeface="Arial" panose="020B0604020202020204" pitchFamily="34" charset="0"/>
                <a:ea typeface="MS PGothic" panose="020B0600070205080204" pitchFamily="34" charset="-128"/>
              </a:defRPr>
            </a:lvl2pPr>
            <a:lvl3pPr marL="857250" indent="-171450" eaLnBrk="0" hangingPunct="0">
              <a:defRPr sz="1800">
                <a:solidFill>
                  <a:schemeClr val="tx1"/>
                </a:solidFill>
                <a:latin typeface="Arial" panose="020B0604020202020204" pitchFamily="34" charset="0"/>
                <a:ea typeface="MS PGothic" panose="020B0600070205080204" pitchFamily="34" charset="-128"/>
              </a:defRPr>
            </a:lvl3pPr>
            <a:lvl4pPr marL="1200150" indent="-171450" eaLnBrk="0" hangingPunct="0">
              <a:defRPr sz="1800">
                <a:solidFill>
                  <a:schemeClr val="tx1"/>
                </a:solidFill>
                <a:latin typeface="Arial" panose="020B0604020202020204" pitchFamily="34" charset="0"/>
                <a:ea typeface="MS PGothic" panose="020B0600070205080204" pitchFamily="34" charset="-128"/>
              </a:defRPr>
            </a:lvl4pPr>
            <a:lvl5pPr marL="1543050" indent="-171450" eaLnBrk="0" hangingPunct="0">
              <a:defRPr sz="1800">
                <a:solidFill>
                  <a:schemeClr val="tx1"/>
                </a:solidFill>
                <a:latin typeface="Arial" panose="020B0604020202020204" pitchFamily="34" charset="0"/>
                <a:ea typeface="MS PGothic" panose="020B0600070205080204" pitchFamily="34" charset="-128"/>
              </a:defRPr>
            </a:lvl5pPr>
            <a:lvl6pPr marL="1885950" indent="-171450" defTabSz="342900" eaLnBrk="0" fontAlgn="base" hangingPunct="0">
              <a:spcBef>
                <a:spcPct val="0"/>
              </a:spcBef>
              <a:spcAft>
                <a:spcPct val="0"/>
              </a:spcAft>
              <a:defRPr sz="1800">
                <a:solidFill>
                  <a:schemeClr val="tx1"/>
                </a:solidFill>
                <a:latin typeface="Arial" panose="020B0604020202020204" pitchFamily="34" charset="0"/>
                <a:ea typeface="MS PGothic" panose="020B0600070205080204" pitchFamily="34" charset="-128"/>
              </a:defRPr>
            </a:lvl6pPr>
            <a:lvl7pPr marL="2228850" indent="-171450" defTabSz="342900" eaLnBrk="0" fontAlgn="base" hangingPunct="0">
              <a:spcBef>
                <a:spcPct val="0"/>
              </a:spcBef>
              <a:spcAft>
                <a:spcPct val="0"/>
              </a:spcAft>
              <a:defRPr sz="1800">
                <a:solidFill>
                  <a:schemeClr val="tx1"/>
                </a:solidFill>
                <a:latin typeface="Arial" panose="020B0604020202020204" pitchFamily="34" charset="0"/>
                <a:ea typeface="MS PGothic" panose="020B0600070205080204" pitchFamily="34" charset="-128"/>
              </a:defRPr>
            </a:lvl7pPr>
            <a:lvl8pPr marL="2571750" indent="-171450" defTabSz="342900" eaLnBrk="0" fontAlgn="base" hangingPunct="0">
              <a:spcBef>
                <a:spcPct val="0"/>
              </a:spcBef>
              <a:spcAft>
                <a:spcPct val="0"/>
              </a:spcAft>
              <a:defRPr sz="1800">
                <a:solidFill>
                  <a:schemeClr val="tx1"/>
                </a:solidFill>
                <a:latin typeface="Arial" panose="020B0604020202020204" pitchFamily="34" charset="0"/>
                <a:ea typeface="MS PGothic" panose="020B0600070205080204" pitchFamily="34" charset="-128"/>
              </a:defRPr>
            </a:lvl8pPr>
            <a:lvl9pPr marL="2914650" indent="-171450" defTabSz="342900" eaLnBrk="0" fontAlgn="base" hangingPunct="0">
              <a:spcBef>
                <a:spcPct val="0"/>
              </a:spcBef>
              <a:spcAft>
                <a:spcPct val="0"/>
              </a:spcAft>
              <a:defRPr sz="1800">
                <a:solidFill>
                  <a:schemeClr val="tx1"/>
                </a:solidFill>
                <a:latin typeface="Arial" panose="020B0604020202020204" pitchFamily="34" charset="0"/>
                <a:ea typeface="MS PGothic" panose="020B0600070205080204" pitchFamily="34" charset="-128"/>
              </a:defRPr>
            </a:lvl9pPr>
          </a:lstStyle>
          <a:p>
            <a:pPr eaLnBrk="1" hangingPunct="1"/>
            <a:fld id="{D053B506-0632-46C6-B950-C6E16FA760D6}" type="slidenum">
              <a:rPr lang="en-ZA" sz="600">
                <a:solidFill>
                  <a:srgbClr val="898989"/>
                </a:solidFill>
              </a:rPr>
              <a:pPr eaLnBrk="1" hangingPunct="1"/>
              <a:t>4</a:t>
            </a:fld>
            <a:endParaRPr lang="en-ZA" sz="600" dirty="0">
              <a:solidFill>
                <a:srgbClr val="898989"/>
              </a:solidFill>
            </a:endParaRPr>
          </a:p>
        </p:txBody>
      </p:sp>
    </p:spTree>
    <p:extLst>
      <p:ext uri="{BB962C8B-B14F-4D97-AF65-F5344CB8AC3E}">
        <p14:creationId xmlns:p14="http://schemas.microsoft.com/office/powerpoint/2010/main" val="3196773104"/>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42779" y="365856"/>
            <a:ext cx="8229600" cy="502388"/>
          </a:xfrm>
          <a:solidFill>
            <a:srgbClr val="00592B"/>
          </a:solidFill>
        </p:spPr>
        <p:style>
          <a:lnRef idx="1">
            <a:schemeClr val="accent3"/>
          </a:lnRef>
          <a:fillRef idx="2">
            <a:schemeClr val="accent3"/>
          </a:fillRef>
          <a:effectRef idx="1">
            <a:schemeClr val="accent3"/>
          </a:effectRef>
          <a:fontRef idx="minor">
            <a:schemeClr val="dk1"/>
          </a:fontRef>
        </p:style>
        <p:txBody>
          <a:bodyPr/>
          <a:lstStyle/>
          <a:p>
            <a:r>
              <a:rPr lang="en-US" sz="1800" b="1" dirty="0" smtClean="0">
                <a:solidFill>
                  <a:schemeClr val="bg1"/>
                </a:solidFill>
                <a:latin typeface="+mj-lt"/>
              </a:rPr>
              <a:t> Audit Outcomes – Critical Highlights</a:t>
            </a:r>
            <a:endParaRPr lang="en-US" altLang="en-US" sz="1800" b="1" dirty="0">
              <a:solidFill>
                <a:schemeClr val="bg1"/>
              </a:solidFill>
              <a:latin typeface="+mj-lt"/>
            </a:endParaRPr>
          </a:p>
        </p:txBody>
      </p:sp>
      <p:sp>
        <p:nvSpPr>
          <p:cNvPr id="2" name="Text Placeholder 1"/>
          <p:cNvSpPr>
            <a:spLocks noGrp="1"/>
          </p:cNvSpPr>
          <p:nvPr>
            <p:ph type="body" idx="1"/>
          </p:nvPr>
        </p:nvSpPr>
        <p:spPr>
          <a:xfrm>
            <a:off x="1066046" y="2038119"/>
            <a:ext cx="3305945" cy="305536"/>
          </a:xfrm>
        </p:spPr>
        <p:txBody>
          <a:bodyPr/>
          <a:lstStyle/>
          <a:p>
            <a:pPr algn="ctr"/>
            <a:r>
              <a:rPr lang="en-ZA" dirty="0"/>
              <a:t>2019/20</a:t>
            </a:r>
          </a:p>
        </p:txBody>
      </p:sp>
      <p:sp>
        <p:nvSpPr>
          <p:cNvPr id="6147" name="Content Placeholder 2"/>
          <p:cNvSpPr>
            <a:spLocks noGrp="1"/>
          </p:cNvSpPr>
          <p:nvPr>
            <p:ph sz="half" idx="2"/>
          </p:nvPr>
        </p:nvSpPr>
        <p:spPr>
          <a:xfrm>
            <a:off x="457200" y="2436305"/>
            <a:ext cx="4040188" cy="2670081"/>
          </a:xfrm>
        </p:spPr>
        <p:txBody>
          <a:bodyPr/>
          <a:lstStyle/>
          <a:p>
            <a:pPr lvl="0"/>
            <a:endParaRPr lang="en-ZA" sz="1050" dirty="0"/>
          </a:p>
          <a:p>
            <a:pPr marL="0" indent="0">
              <a:buNone/>
            </a:pPr>
            <a:r>
              <a:rPr lang="en-ZA" sz="1050" dirty="0"/>
              <a:t>                           </a:t>
            </a:r>
          </a:p>
          <a:p>
            <a:pPr marL="0" indent="0">
              <a:buNone/>
            </a:pPr>
            <a:r>
              <a:rPr lang="en-ZA" sz="1050" dirty="0"/>
              <a:t>                     </a:t>
            </a:r>
          </a:p>
        </p:txBody>
      </p:sp>
      <p:sp>
        <p:nvSpPr>
          <p:cNvPr id="3" name="Text Placeholder 2"/>
          <p:cNvSpPr>
            <a:spLocks noGrp="1"/>
          </p:cNvSpPr>
          <p:nvPr>
            <p:ph type="body" sz="quarter" idx="3"/>
          </p:nvPr>
        </p:nvSpPr>
        <p:spPr>
          <a:xfrm>
            <a:off x="4714616" y="2038120"/>
            <a:ext cx="3266472" cy="308028"/>
          </a:xfrm>
        </p:spPr>
        <p:txBody>
          <a:bodyPr/>
          <a:lstStyle/>
          <a:p>
            <a:pPr algn="ctr"/>
            <a:r>
              <a:rPr lang="en-ZA" dirty="0"/>
              <a:t>2020/21</a:t>
            </a:r>
          </a:p>
        </p:txBody>
      </p:sp>
      <p:grpSp>
        <p:nvGrpSpPr>
          <p:cNvPr id="29" name="Group 28"/>
          <p:cNvGrpSpPr/>
          <p:nvPr/>
        </p:nvGrpSpPr>
        <p:grpSpPr>
          <a:xfrm>
            <a:off x="457200" y="1563421"/>
            <a:ext cx="8098325" cy="3632703"/>
            <a:chOff x="0" y="0"/>
            <a:chExt cx="3977640" cy="2252254"/>
          </a:xfrm>
        </p:grpSpPr>
        <p:sp>
          <p:nvSpPr>
            <p:cNvPr id="30" name="Rectangle 29"/>
            <p:cNvSpPr/>
            <p:nvPr/>
          </p:nvSpPr>
          <p:spPr>
            <a:xfrm>
              <a:off x="0" y="0"/>
              <a:ext cx="3977640" cy="2252254"/>
            </a:xfrm>
            <a:prstGeom prst="rect">
              <a:avLst/>
            </a:prstGeom>
            <a:noFill/>
            <a:ln w="38100" cap="flat" cmpd="sng" algn="ctr">
              <a:solidFill>
                <a:srgbClr val="F79646">
                  <a:lumMod val="75000"/>
                </a:srgbClr>
              </a:solidFill>
              <a:prstDash val="solid"/>
            </a:ln>
            <a:effectLst/>
          </p:spPr>
          <p:txBody>
            <a:bodyPr rtlCol="0" anchor="ctr"/>
            <a:lstStyle/>
            <a:p>
              <a:endParaRPr lang="en-ZA" sz="1800" dirty="0">
                <a:latin typeface="Calibri" panose="020F0502020204030204" pitchFamily="34" charset="0"/>
                <a:cs typeface="Calibri" panose="020F0502020204030204" pitchFamily="34" charset="0"/>
              </a:endParaRPr>
            </a:p>
          </p:txBody>
        </p:sp>
        <p:sp>
          <p:nvSpPr>
            <p:cNvPr id="31" name="Rectangle 30"/>
            <p:cNvSpPr/>
            <p:nvPr/>
          </p:nvSpPr>
          <p:spPr>
            <a:xfrm>
              <a:off x="62049" y="0"/>
              <a:ext cx="3758565" cy="294310"/>
            </a:xfrm>
            <a:prstGeom prst="rect">
              <a:avLst/>
            </a:prstGeom>
          </p:spPr>
          <p:txBody>
            <a:bodyPr wrap="square">
              <a:noAutofit/>
            </a:bodyPr>
            <a:lstStyle/>
            <a:p>
              <a:endParaRPr lang="en-ZA" sz="1800" dirty="0">
                <a:latin typeface="Calibri" panose="020F0502020204030204" pitchFamily="34" charset="0"/>
                <a:ea typeface="Times New Roman" panose="02020603050405020304" pitchFamily="18" charset="0"/>
                <a:cs typeface="Calibri" panose="020F0502020204030204" pitchFamily="34" charset="0"/>
              </a:endParaRPr>
            </a:p>
          </p:txBody>
        </p:sp>
        <p:sp>
          <p:nvSpPr>
            <p:cNvPr id="39" name="Rectangle 38"/>
            <p:cNvSpPr/>
            <p:nvPr/>
          </p:nvSpPr>
          <p:spPr>
            <a:xfrm>
              <a:off x="217391" y="1991814"/>
              <a:ext cx="609392" cy="2048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50" dirty="0">
                <a:latin typeface="Calibri" panose="020F0502020204030204" pitchFamily="34" charset="0"/>
                <a:ea typeface="Times New Roman" panose="02020603050405020304" pitchFamily="18" charset="0"/>
                <a:cs typeface="Calibri" panose="020F0502020204030204" pitchFamily="34" charset="0"/>
              </a:endParaRPr>
            </a:p>
          </p:txBody>
        </p:sp>
      </p:grpSp>
      <p:sp>
        <p:nvSpPr>
          <p:cNvPr id="19" name="Rectangle 18"/>
          <p:cNvSpPr/>
          <p:nvPr/>
        </p:nvSpPr>
        <p:spPr>
          <a:xfrm>
            <a:off x="1066046" y="2461723"/>
            <a:ext cx="3305945" cy="2142173"/>
          </a:xfrm>
          <a:prstGeom prst="rect">
            <a:avLst/>
          </a:prstGeom>
          <a:noFill/>
          <a:ln w="38100">
            <a:solidFill>
              <a:srgbClr val="7793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1800" dirty="0"/>
          </a:p>
        </p:txBody>
      </p:sp>
      <p:sp>
        <p:nvSpPr>
          <p:cNvPr id="20" name="Rectangle 19"/>
          <p:cNvSpPr/>
          <p:nvPr/>
        </p:nvSpPr>
        <p:spPr>
          <a:xfrm>
            <a:off x="4734018" y="2436305"/>
            <a:ext cx="3278299" cy="2142173"/>
          </a:xfrm>
          <a:prstGeom prst="rect">
            <a:avLst/>
          </a:prstGeom>
          <a:noFill/>
          <a:ln w="38100">
            <a:solidFill>
              <a:srgbClr val="7793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1800" dirty="0"/>
          </a:p>
        </p:txBody>
      </p:sp>
      <p:sp>
        <p:nvSpPr>
          <p:cNvPr id="25" name="Rectangle 24"/>
          <p:cNvSpPr/>
          <p:nvPr/>
        </p:nvSpPr>
        <p:spPr>
          <a:xfrm>
            <a:off x="1378391" y="2590309"/>
            <a:ext cx="762108" cy="942501"/>
          </a:xfrm>
          <a:prstGeom prst="rect">
            <a:avLst/>
          </a:prstGeom>
          <a:solidFill>
            <a:srgbClr val="97E59E"/>
          </a:solidFill>
          <a:ln w="3175">
            <a:solidFill>
              <a:schemeClr val="dk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solidFill>
                  <a:schemeClr val="tx1"/>
                </a:solidFill>
              </a:rPr>
              <a:t>Quality of submitted financial statement</a:t>
            </a:r>
            <a:endParaRPr lang="en-ZA" sz="900" dirty="0">
              <a:solidFill>
                <a:schemeClr val="tx1"/>
              </a:solidFill>
            </a:endParaRPr>
          </a:p>
        </p:txBody>
      </p:sp>
      <p:sp>
        <p:nvSpPr>
          <p:cNvPr id="27" name="Rectangle 26"/>
          <p:cNvSpPr/>
          <p:nvPr/>
        </p:nvSpPr>
        <p:spPr>
          <a:xfrm>
            <a:off x="2452843" y="2599404"/>
            <a:ext cx="751766" cy="928180"/>
          </a:xfrm>
          <a:prstGeom prst="rect">
            <a:avLst/>
          </a:prstGeom>
          <a:solidFill>
            <a:srgbClr val="F9A1A1"/>
          </a:solidFill>
          <a:ln w="3175">
            <a:solidFill>
              <a:schemeClr val="dk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900" b="1" dirty="0">
              <a:solidFill>
                <a:schemeClr val="tx1"/>
              </a:solidFill>
            </a:endParaRPr>
          </a:p>
          <a:p>
            <a:r>
              <a:rPr lang="en-US" sz="900" b="1" dirty="0">
                <a:solidFill>
                  <a:schemeClr val="tx1"/>
                </a:solidFill>
              </a:rPr>
              <a:t>Quality of submitted performance information</a:t>
            </a:r>
            <a:endParaRPr lang="en-ZA" sz="900" dirty="0">
              <a:solidFill>
                <a:schemeClr val="tx1"/>
              </a:solidFill>
            </a:endParaRPr>
          </a:p>
        </p:txBody>
      </p:sp>
      <p:sp>
        <p:nvSpPr>
          <p:cNvPr id="28" name="Rectangle 27"/>
          <p:cNvSpPr/>
          <p:nvPr/>
        </p:nvSpPr>
        <p:spPr>
          <a:xfrm>
            <a:off x="3441239" y="2586875"/>
            <a:ext cx="790419" cy="931614"/>
          </a:xfrm>
          <a:prstGeom prst="rect">
            <a:avLst/>
          </a:prstGeom>
          <a:solidFill>
            <a:srgbClr val="FFFF66"/>
          </a:solidFill>
          <a:ln w="3175">
            <a:solidFill>
              <a:schemeClr val="dk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900" b="1" dirty="0">
                <a:solidFill>
                  <a:schemeClr val="tx1"/>
                </a:solidFill>
              </a:rPr>
              <a:t>Supply Chain Management</a:t>
            </a:r>
          </a:p>
        </p:txBody>
      </p:sp>
      <p:sp>
        <p:nvSpPr>
          <p:cNvPr id="43" name="Rectangle 42"/>
          <p:cNvSpPr/>
          <p:nvPr/>
        </p:nvSpPr>
        <p:spPr>
          <a:xfrm>
            <a:off x="1378391" y="3584393"/>
            <a:ext cx="762108" cy="942501"/>
          </a:xfrm>
          <a:prstGeom prst="rect">
            <a:avLst/>
          </a:prstGeom>
          <a:solidFill>
            <a:srgbClr val="97E59E"/>
          </a:solidFill>
          <a:ln w="3175">
            <a:solidFill>
              <a:schemeClr val="dk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900" b="1" dirty="0">
                <a:solidFill>
                  <a:schemeClr val="tx1"/>
                </a:solidFill>
              </a:rPr>
              <a:t>Financial Health</a:t>
            </a:r>
          </a:p>
        </p:txBody>
      </p:sp>
      <p:sp>
        <p:nvSpPr>
          <p:cNvPr id="44" name="Rectangle 43"/>
          <p:cNvSpPr/>
          <p:nvPr/>
        </p:nvSpPr>
        <p:spPr>
          <a:xfrm>
            <a:off x="2452844" y="3624260"/>
            <a:ext cx="751765" cy="898532"/>
          </a:xfrm>
          <a:prstGeom prst="rect">
            <a:avLst/>
          </a:prstGeom>
          <a:solidFill>
            <a:srgbClr val="FFFF66"/>
          </a:solidFill>
          <a:ln w="3175">
            <a:solidFill>
              <a:schemeClr val="dk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900" b="1" dirty="0">
                <a:solidFill>
                  <a:schemeClr val="tx1"/>
                </a:solidFill>
              </a:rPr>
              <a:t>Human Resources</a:t>
            </a:r>
          </a:p>
        </p:txBody>
      </p:sp>
      <p:sp>
        <p:nvSpPr>
          <p:cNvPr id="45" name="Rectangle 44"/>
          <p:cNvSpPr/>
          <p:nvPr/>
        </p:nvSpPr>
        <p:spPr>
          <a:xfrm>
            <a:off x="3441238" y="3602274"/>
            <a:ext cx="790420" cy="942501"/>
          </a:xfrm>
          <a:prstGeom prst="rect">
            <a:avLst/>
          </a:prstGeom>
          <a:solidFill>
            <a:srgbClr val="F9A1A1"/>
          </a:solidFill>
          <a:ln w="3175">
            <a:solidFill>
              <a:schemeClr val="dk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solidFill>
                  <a:schemeClr val="tx1"/>
                </a:solidFill>
              </a:rPr>
              <a:t>Information Technology</a:t>
            </a:r>
            <a:endParaRPr lang="en-ZA" sz="900" b="1" dirty="0">
              <a:solidFill>
                <a:schemeClr val="tx1"/>
              </a:solidFill>
            </a:endParaRPr>
          </a:p>
        </p:txBody>
      </p:sp>
      <p:sp>
        <p:nvSpPr>
          <p:cNvPr id="46" name="Rectangle 45"/>
          <p:cNvSpPr/>
          <p:nvPr/>
        </p:nvSpPr>
        <p:spPr>
          <a:xfrm>
            <a:off x="4902452" y="2590309"/>
            <a:ext cx="779945" cy="942501"/>
          </a:xfrm>
          <a:prstGeom prst="rect">
            <a:avLst/>
          </a:prstGeom>
          <a:solidFill>
            <a:srgbClr val="97E59E"/>
          </a:solidFill>
          <a:ln w="3175">
            <a:solidFill>
              <a:schemeClr val="dk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solidFill>
                  <a:schemeClr val="tx1"/>
                </a:solidFill>
              </a:rPr>
              <a:t>Quality of submitted financial statement</a:t>
            </a:r>
            <a:endParaRPr lang="en-ZA" sz="900" dirty="0">
              <a:solidFill>
                <a:schemeClr val="tx1"/>
              </a:solidFill>
            </a:endParaRPr>
          </a:p>
        </p:txBody>
      </p:sp>
      <p:pic>
        <p:nvPicPr>
          <p:cNvPr id="47" name="table"/>
          <p:cNvPicPr/>
          <p:nvPr/>
        </p:nvPicPr>
        <p:blipFill>
          <a:blip r:embed="rId3"/>
          <a:stretch>
            <a:fillRect/>
          </a:stretch>
        </p:blipFill>
        <p:spPr>
          <a:xfrm>
            <a:off x="1066046" y="4762817"/>
            <a:ext cx="3305945" cy="239265"/>
          </a:xfrm>
          <a:prstGeom prst="rect">
            <a:avLst/>
          </a:prstGeom>
        </p:spPr>
      </p:pic>
      <p:pic>
        <p:nvPicPr>
          <p:cNvPr id="48" name="table"/>
          <p:cNvPicPr/>
          <p:nvPr/>
        </p:nvPicPr>
        <p:blipFill>
          <a:blip r:embed="rId3"/>
          <a:stretch>
            <a:fillRect/>
          </a:stretch>
        </p:blipFill>
        <p:spPr>
          <a:xfrm>
            <a:off x="4765244" y="4799070"/>
            <a:ext cx="3215845" cy="212017"/>
          </a:xfrm>
          <a:prstGeom prst="rect">
            <a:avLst/>
          </a:prstGeom>
        </p:spPr>
      </p:pic>
      <p:sp>
        <p:nvSpPr>
          <p:cNvPr id="49" name="Rectangle 48"/>
          <p:cNvSpPr/>
          <p:nvPr/>
        </p:nvSpPr>
        <p:spPr>
          <a:xfrm>
            <a:off x="5948127" y="2590310"/>
            <a:ext cx="750277" cy="928180"/>
          </a:xfrm>
          <a:prstGeom prst="rect">
            <a:avLst/>
          </a:prstGeom>
          <a:solidFill>
            <a:srgbClr val="F9A1A1"/>
          </a:solidFill>
          <a:ln w="3175">
            <a:solidFill>
              <a:schemeClr val="dk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50" b="1" dirty="0">
              <a:solidFill>
                <a:schemeClr val="tx1"/>
              </a:solidFill>
            </a:endParaRPr>
          </a:p>
          <a:p>
            <a:r>
              <a:rPr lang="en-US" sz="900" b="1" dirty="0">
                <a:solidFill>
                  <a:schemeClr val="tx1"/>
                </a:solidFill>
              </a:rPr>
              <a:t>Quality of submitted performance information</a:t>
            </a:r>
            <a:endParaRPr lang="en-ZA" sz="900" dirty="0">
              <a:solidFill>
                <a:schemeClr val="tx1"/>
              </a:solidFill>
            </a:endParaRPr>
          </a:p>
        </p:txBody>
      </p:sp>
      <p:sp>
        <p:nvSpPr>
          <p:cNvPr id="50" name="Rectangle 49"/>
          <p:cNvSpPr/>
          <p:nvPr/>
        </p:nvSpPr>
        <p:spPr>
          <a:xfrm>
            <a:off x="6935033" y="2578564"/>
            <a:ext cx="826051" cy="942501"/>
          </a:xfrm>
          <a:prstGeom prst="rect">
            <a:avLst/>
          </a:prstGeom>
          <a:solidFill>
            <a:srgbClr val="97E59E"/>
          </a:solidFill>
          <a:ln w="3175">
            <a:solidFill>
              <a:schemeClr val="dk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900" b="1" dirty="0">
                <a:solidFill>
                  <a:schemeClr val="tx1"/>
                </a:solidFill>
              </a:rPr>
              <a:t>Supply Chain Management</a:t>
            </a:r>
          </a:p>
        </p:txBody>
      </p:sp>
      <p:sp>
        <p:nvSpPr>
          <p:cNvPr id="51" name="Rectangle 50"/>
          <p:cNvSpPr/>
          <p:nvPr/>
        </p:nvSpPr>
        <p:spPr>
          <a:xfrm>
            <a:off x="4902451" y="3602274"/>
            <a:ext cx="779945" cy="920518"/>
          </a:xfrm>
          <a:prstGeom prst="rect">
            <a:avLst/>
          </a:prstGeom>
          <a:solidFill>
            <a:srgbClr val="97E59E"/>
          </a:solidFill>
          <a:ln w="3175">
            <a:solidFill>
              <a:schemeClr val="dk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900" b="1" dirty="0">
                <a:solidFill>
                  <a:schemeClr val="tx1"/>
                </a:solidFill>
              </a:rPr>
              <a:t>Financial Health</a:t>
            </a:r>
          </a:p>
        </p:txBody>
      </p:sp>
      <p:sp>
        <p:nvSpPr>
          <p:cNvPr id="52" name="Rectangle 51"/>
          <p:cNvSpPr/>
          <p:nvPr/>
        </p:nvSpPr>
        <p:spPr>
          <a:xfrm>
            <a:off x="5948126" y="3606378"/>
            <a:ext cx="721176" cy="916414"/>
          </a:xfrm>
          <a:prstGeom prst="rect">
            <a:avLst/>
          </a:prstGeom>
          <a:solidFill>
            <a:srgbClr val="FFFF66"/>
          </a:solidFill>
          <a:ln w="3175">
            <a:solidFill>
              <a:schemeClr val="dk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900" b="1" dirty="0">
                <a:solidFill>
                  <a:schemeClr val="tx1"/>
                </a:solidFill>
              </a:rPr>
              <a:t>Human Resources</a:t>
            </a:r>
          </a:p>
        </p:txBody>
      </p:sp>
      <p:sp>
        <p:nvSpPr>
          <p:cNvPr id="53" name="Rectangle 52"/>
          <p:cNvSpPr/>
          <p:nvPr/>
        </p:nvSpPr>
        <p:spPr>
          <a:xfrm>
            <a:off x="6927784" y="3599859"/>
            <a:ext cx="826051" cy="911569"/>
          </a:xfrm>
          <a:prstGeom prst="rect">
            <a:avLst/>
          </a:prstGeom>
          <a:solidFill>
            <a:srgbClr val="FFFF66"/>
          </a:solidFill>
          <a:ln w="3175">
            <a:solidFill>
              <a:schemeClr val="dk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88" b="1" dirty="0">
                <a:solidFill>
                  <a:schemeClr val="tx1"/>
                </a:solidFill>
              </a:rPr>
              <a:t>I</a:t>
            </a:r>
            <a:r>
              <a:rPr lang="en-US" sz="900" b="1" dirty="0">
                <a:solidFill>
                  <a:schemeClr val="tx1"/>
                </a:solidFill>
              </a:rPr>
              <a:t>nformation Technology</a:t>
            </a:r>
            <a:endParaRPr lang="en-ZA" sz="900" b="1" dirty="0">
              <a:solidFill>
                <a:schemeClr val="tx1"/>
              </a:solidFill>
            </a:endParaRPr>
          </a:p>
        </p:txBody>
      </p:sp>
      <p:sp>
        <p:nvSpPr>
          <p:cNvPr id="4" name="Slide Number Placeholder 3"/>
          <p:cNvSpPr>
            <a:spLocks noGrp="1"/>
          </p:cNvSpPr>
          <p:nvPr>
            <p:ph type="sldNum" sz="quarter" idx="12"/>
          </p:nvPr>
        </p:nvSpPr>
        <p:spPr/>
        <p:txBody>
          <a:bodyPr/>
          <a:lstStyle/>
          <a:p>
            <a:pPr>
              <a:defRPr/>
            </a:pPr>
            <a:fld id="{3D33616D-6C65-4A8E-BD7D-23FDF003D4E0}" type="slidenum">
              <a:rPr lang="en-US" smtClean="0"/>
              <a:pPr>
                <a:defRPr/>
              </a:pPr>
              <a:t>40</a:t>
            </a:fld>
            <a:endParaRPr lang="en-US" dirty="0"/>
          </a:p>
        </p:txBody>
      </p:sp>
    </p:spTree>
    <p:extLst>
      <p:ext uri="{BB962C8B-B14F-4D97-AF65-F5344CB8AC3E}">
        <p14:creationId xmlns:p14="http://schemas.microsoft.com/office/powerpoint/2010/main" val="16788409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610" y="332656"/>
            <a:ext cx="8097846" cy="332714"/>
          </a:xfrm>
          <a:solidFill>
            <a:srgbClr val="00592B"/>
          </a:solidFill>
        </p:spPr>
        <p:style>
          <a:lnRef idx="1">
            <a:schemeClr val="accent3"/>
          </a:lnRef>
          <a:fillRef idx="2">
            <a:schemeClr val="accent3"/>
          </a:fillRef>
          <a:effectRef idx="1">
            <a:schemeClr val="accent3"/>
          </a:effectRef>
          <a:fontRef idx="minor">
            <a:schemeClr val="dk1"/>
          </a:fontRef>
        </p:style>
        <p:txBody>
          <a:bodyPr/>
          <a:lstStyle/>
          <a:p>
            <a:r>
              <a:rPr lang="en-ZA" sz="1800" b="1" dirty="0" smtClean="0">
                <a:solidFill>
                  <a:schemeClr val="bg1"/>
                </a:solidFill>
                <a:latin typeface="+mj-lt"/>
              </a:rPr>
              <a:t>Audit Outcomes- Details Of The Highlights </a:t>
            </a:r>
            <a:endParaRPr lang="en-ZA" sz="1800" b="1" dirty="0">
              <a:solidFill>
                <a:schemeClr val="bg1"/>
              </a:solidFill>
              <a:latin typeface="+mj-lt"/>
            </a:endParaRPr>
          </a:p>
        </p:txBody>
      </p:sp>
      <p:sp>
        <p:nvSpPr>
          <p:cNvPr id="3" name="Content Placeholder 2"/>
          <p:cNvSpPr>
            <a:spLocks noGrp="1"/>
          </p:cNvSpPr>
          <p:nvPr>
            <p:ph idx="1"/>
          </p:nvPr>
        </p:nvSpPr>
        <p:spPr>
          <a:xfrm>
            <a:off x="1485900" y="1700809"/>
            <a:ext cx="6115050" cy="3442693"/>
          </a:xfrm>
        </p:spPr>
        <p:txBody>
          <a:bodyPr/>
          <a:lstStyle/>
          <a:p>
            <a:pPr marL="0" indent="0">
              <a:buNone/>
            </a:pPr>
            <a:endParaRPr lang="en-ZA" sz="1500" dirty="0">
              <a:latin typeface="+mn-lt"/>
            </a:endParaRPr>
          </a:p>
          <a:p>
            <a:pPr marL="685800" lvl="2" indent="0">
              <a:buNone/>
            </a:pPr>
            <a:endParaRPr lang="en-ZA" sz="1050" dirty="0">
              <a:cs typeface="Arial" panose="020B0604020202020204" pitchFamily="34" charset="0"/>
            </a:endParaRPr>
          </a:p>
          <a:p>
            <a:pPr>
              <a:buFont typeface="Wingdings" panose="05000000000000000000" pitchFamily="2" charset="2"/>
              <a:buChar char="q"/>
            </a:pPr>
            <a:endParaRPr lang="en-ZA" sz="1950" dirty="0">
              <a:cs typeface="Arial" panose="020B0604020202020204" pitchFamily="34" charset="0"/>
            </a:endParaRPr>
          </a:p>
          <a:p>
            <a:pPr lvl="2">
              <a:buFont typeface="Wingdings" panose="05000000000000000000" pitchFamily="2" charset="2"/>
              <a:buChar char="ü"/>
            </a:pPr>
            <a:endParaRPr lang="en-ZA" sz="1050" dirty="0">
              <a:cs typeface="Arial" panose="020B0604020202020204" pitchFamily="34" charset="0"/>
            </a:endParaRPr>
          </a:p>
          <a:p>
            <a:pPr lvl="2">
              <a:buFont typeface="Wingdings" panose="05000000000000000000" pitchFamily="2" charset="2"/>
              <a:buChar char="ü"/>
            </a:pPr>
            <a:endParaRPr lang="en-ZA" sz="1050" dirty="0">
              <a:cs typeface="Arial" panose="020B0604020202020204" pitchFamily="34" charset="0"/>
            </a:endParaRPr>
          </a:p>
          <a:p>
            <a:pPr lvl="2">
              <a:buFont typeface="Wingdings" panose="05000000000000000000" pitchFamily="2" charset="2"/>
              <a:buChar char="ü"/>
            </a:pPr>
            <a:endParaRPr lang="en-ZA" sz="1050" dirty="0">
              <a:cs typeface="Arial" panose="020B0604020202020204" pitchFamily="34" charset="0"/>
            </a:endParaRPr>
          </a:p>
          <a:p>
            <a:pPr lvl="2">
              <a:buFont typeface="Wingdings" panose="05000000000000000000" pitchFamily="2" charset="2"/>
              <a:buChar char="ü"/>
            </a:pPr>
            <a:endParaRPr lang="en-ZA" sz="1050" dirty="0">
              <a:cs typeface="Arial" panose="020B0604020202020204" pitchFamily="34" charset="0"/>
            </a:endParaRPr>
          </a:p>
          <a:p>
            <a:pPr lvl="2">
              <a:buFont typeface="Wingdings" panose="05000000000000000000" pitchFamily="2" charset="2"/>
              <a:buChar char="ü"/>
            </a:pPr>
            <a:endParaRPr lang="en-ZA" sz="1050" dirty="0">
              <a:cs typeface="Arial" panose="020B0604020202020204" pitchFamily="34" charset="0"/>
            </a:endParaRPr>
          </a:p>
          <a:p>
            <a:pPr lvl="2">
              <a:buFont typeface="Wingdings" panose="05000000000000000000" pitchFamily="2" charset="2"/>
              <a:buChar char="ü"/>
            </a:pPr>
            <a:endParaRPr lang="en-ZA" sz="1050" dirty="0">
              <a:cs typeface="Arial" panose="020B0604020202020204" pitchFamily="34" charset="0"/>
            </a:endParaRPr>
          </a:p>
          <a:p>
            <a:pPr lvl="2">
              <a:buFont typeface="Wingdings" panose="05000000000000000000" pitchFamily="2" charset="2"/>
              <a:buChar char="ü"/>
            </a:pPr>
            <a:endParaRPr lang="en-ZA" sz="1050" dirty="0">
              <a:cs typeface="Arial" panose="020B0604020202020204" pitchFamily="34" charset="0"/>
            </a:endParaRPr>
          </a:p>
          <a:p>
            <a:pPr lvl="2">
              <a:buFont typeface="Wingdings" panose="05000000000000000000" pitchFamily="2" charset="2"/>
              <a:buChar char="ü"/>
            </a:pPr>
            <a:endParaRPr lang="en-ZA" sz="1050" dirty="0">
              <a:cs typeface="Arial" panose="020B0604020202020204" pitchFamily="34" charset="0"/>
            </a:endParaRPr>
          </a:p>
          <a:p>
            <a:pPr lvl="2">
              <a:buFont typeface="Wingdings" panose="05000000000000000000" pitchFamily="2" charset="2"/>
              <a:buChar char="ü"/>
            </a:pPr>
            <a:endParaRPr lang="en-ZA" sz="1050" dirty="0">
              <a:cs typeface="Arial" panose="020B0604020202020204" pitchFamily="34" charset="0"/>
            </a:endParaRPr>
          </a:p>
          <a:p>
            <a:pPr lvl="2">
              <a:buFont typeface="Wingdings" panose="05000000000000000000" pitchFamily="2" charset="2"/>
              <a:buChar char="ü"/>
            </a:pPr>
            <a:endParaRPr lang="en-ZA" sz="1050" dirty="0">
              <a:cs typeface="Arial" panose="020B0604020202020204" pitchFamily="34" charset="0"/>
            </a:endParaRPr>
          </a:p>
          <a:p>
            <a:endParaRPr lang="en-ZA" sz="1500" dirty="0">
              <a:latin typeface="+mn-lt"/>
            </a:endParaRPr>
          </a:p>
          <a:p>
            <a:endParaRPr lang="en-ZA" sz="1500" dirty="0">
              <a:latin typeface="+mn-lt"/>
            </a:endParaRPr>
          </a:p>
        </p:txBody>
      </p:sp>
      <p:sp>
        <p:nvSpPr>
          <p:cNvPr id="4" name="Slide Number Placeholder 3"/>
          <p:cNvSpPr>
            <a:spLocks noGrp="1"/>
          </p:cNvSpPr>
          <p:nvPr>
            <p:ph type="sldNum" sz="quarter" idx="4294967295"/>
          </p:nvPr>
        </p:nvSpPr>
        <p:spPr>
          <a:xfrm>
            <a:off x="5657850" y="5784057"/>
            <a:ext cx="1600200" cy="273844"/>
          </a:xfrm>
          <a:prstGeom prst="rect">
            <a:avLst/>
          </a:prstGeom>
        </p:spPr>
        <p:txBody>
          <a:bodyPr/>
          <a:lstStyle/>
          <a:p>
            <a:fld id="{41CA69A1-2F13-4E04-896A-FA280316E06D}" type="slidenum">
              <a:rPr lang="en-US" smtClean="0"/>
              <a:pPr/>
              <a:t>41</a:t>
            </a:fld>
            <a:endParaRPr lang="en-US" dirty="0"/>
          </a:p>
        </p:txBody>
      </p:sp>
      <p:sp>
        <p:nvSpPr>
          <p:cNvPr id="5" name="Content Placeholder 2"/>
          <p:cNvSpPr txBox="1">
            <a:spLocks/>
          </p:cNvSpPr>
          <p:nvPr/>
        </p:nvSpPr>
        <p:spPr bwMode="auto">
          <a:xfrm>
            <a:off x="632827" y="751741"/>
            <a:ext cx="8043629" cy="393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08" charset="-128"/>
                <a:cs typeface="ＭＳ Ｐゴシック" pitchFamily="-108"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08"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08"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q"/>
            </a:pPr>
            <a:r>
              <a:rPr lang="en-ZA" sz="1200" b="1" dirty="0">
                <a:latin typeface="+mj-lt"/>
              </a:rPr>
              <a:t>Quality of submitted financial statements</a:t>
            </a:r>
          </a:p>
          <a:p>
            <a:pPr lvl="1">
              <a:buFont typeface="Wingdings" pitchFamily="2" charset="2"/>
              <a:buChar char="Ø"/>
            </a:pPr>
            <a:r>
              <a:rPr lang="en-ZA" sz="1100" dirty="0">
                <a:latin typeface="+mj-lt"/>
                <a:cs typeface="Arial" panose="020B0604020202020204" pitchFamily="34" charset="0"/>
              </a:rPr>
              <a:t>The Department received an unqualified audit opinion on the AFS for 2019/20 and 2020/21 financial years.</a:t>
            </a:r>
          </a:p>
          <a:p>
            <a:pPr>
              <a:buFont typeface="Wingdings" panose="05000000000000000000" pitchFamily="2" charset="2"/>
              <a:buChar char="q"/>
            </a:pPr>
            <a:r>
              <a:rPr lang="en-ZA" sz="1200" dirty="0">
                <a:latin typeface="+mj-lt"/>
              </a:rPr>
              <a:t> </a:t>
            </a:r>
            <a:r>
              <a:rPr lang="en-ZA" sz="1200" b="1" dirty="0" smtClean="0">
                <a:latin typeface="+mj-lt"/>
              </a:rPr>
              <a:t>Information </a:t>
            </a:r>
            <a:r>
              <a:rPr lang="en-ZA" sz="1200" b="1" dirty="0">
                <a:latin typeface="+mj-lt"/>
              </a:rPr>
              <a:t>Technology</a:t>
            </a:r>
          </a:p>
          <a:p>
            <a:pPr marL="717550" indent="-358775">
              <a:buFont typeface="Wingdings" panose="05000000000000000000" pitchFamily="2" charset="2"/>
              <a:buChar char="Ø"/>
            </a:pPr>
            <a:r>
              <a:rPr lang="en-ZA" sz="1100" dirty="0">
                <a:latin typeface="+mj-lt"/>
              </a:rPr>
              <a:t>IT audit status improved from required intervention to concerning status. However there are still highlighted issues that require improvement.</a:t>
            </a:r>
          </a:p>
          <a:p>
            <a:pPr marL="896938" lvl="1" indent="-179388">
              <a:buFont typeface="Wingdings" panose="05000000000000000000" pitchFamily="2" charset="2"/>
              <a:buChar char="ü"/>
            </a:pPr>
            <a:r>
              <a:rPr lang="en-ZA" sz="1100" dirty="0">
                <a:latin typeface="+mj-lt"/>
              </a:rPr>
              <a:t>Strategic plan was not approved for implementation</a:t>
            </a:r>
          </a:p>
          <a:p>
            <a:pPr marL="896938" lvl="1" indent="-179388">
              <a:buFont typeface="Wingdings" panose="05000000000000000000" pitchFamily="2" charset="2"/>
              <a:buChar char="ü"/>
            </a:pPr>
            <a:r>
              <a:rPr lang="en-ZA" sz="1100" dirty="0">
                <a:latin typeface="+mj-lt"/>
              </a:rPr>
              <a:t>Inadequate implementation of patches management processes</a:t>
            </a:r>
          </a:p>
          <a:p>
            <a:pPr marL="896938" lvl="1" indent="-179388">
              <a:buFont typeface="Wingdings" panose="05000000000000000000" pitchFamily="2" charset="2"/>
              <a:buChar char="ü"/>
            </a:pPr>
            <a:r>
              <a:rPr lang="en-ZA" sz="1100" dirty="0">
                <a:latin typeface="+mj-lt"/>
              </a:rPr>
              <a:t>Firewall policy was inadequately designed and </a:t>
            </a:r>
            <a:r>
              <a:rPr lang="en-ZA" sz="1100" dirty="0" smtClean="0">
                <a:latin typeface="+mj-lt"/>
              </a:rPr>
              <a:t>implemented</a:t>
            </a:r>
          </a:p>
          <a:p>
            <a:pPr lvl="0">
              <a:buFont typeface="Wingdings" panose="05000000000000000000" pitchFamily="2" charset="2"/>
              <a:buChar char="q"/>
            </a:pPr>
            <a:r>
              <a:rPr lang="en-ZA" sz="1200" b="1" dirty="0">
                <a:latin typeface="+mj-lt"/>
              </a:rPr>
              <a:t>Quality of submitted performance information-programme 2 was selected for audit.</a:t>
            </a:r>
          </a:p>
          <a:p>
            <a:pPr lvl="1">
              <a:buFont typeface="Wingdings" pitchFamily="2" charset="2"/>
              <a:buChar char="Ø"/>
            </a:pPr>
            <a:r>
              <a:rPr lang="en-US" sz="1100" dirty="0">
                <a:solidFill>
                  <a:prstClr val="black"/>
                </a:solidFill>
                <a:latin typeface="+mj-lt"/>
                <a:cs typeface="Arial" panose="020B0604020202020204" pitchFamily="34" charset="0"/>
              </a:rPr>
              <a:t>Programme 2 received a qualified Audit Opinion due to reasons below:</a:t>
            </a:r>
          </a:p>
          <a:p>
            <a:pPr marL="896938" lvl="2" indent="-179388">
              <a:buFont typeface="Wingdings" panose="05000000000000000000" pitchFamily="2" charset="2"/>
              <a:buChar char="ü"/>
            </a:pPr>
            <a:r>
              <a:rPr lang="en-ZA" sz="1100" dirty="0">
                <a:latin typeface="+mj-lt"/>
              </a:rPr>
              <a:t>The planned targets for the following indicators are not specific in clearly identifying the nature and required level of performance. They were also considered not measurable.</a:t>
            </a:r>
          </a:p>
          <a:p>
            <a:pPr marL="342900" lvl="1" indent="0">
              <a:buNone/>
            </a:pPr>
            <a:endParaRPr lang="en-ZA" sz="1200" dirty="0"/>
          </a:p>
          <a:p>
            <a:pPr marL="342900" lvl="1" indent="0">
              <a:buNone/>
            </a:pPr>
            <a:endParaRPr lang="en-US" sz="1350" dirty="0">
              <a:solidFill>
                <a:prstClr val="black"/>
              </a:solidFill>
              <a:cs typeface="Arial" panose="020B0604020202020204" pitchFamily="34" charset="0"/>
            </a:endParaRPr>
          </a:p>
          <a:p>
            <a:pPr marL="685800" lvl="2" indent="0">
              <a:buNone/>
            </a:pPr>
            <a:endParaRPr lang="en-ZA" sz="1350" dirty="0" smtClean="0">
              <a:cs typeface="Arial" panose="020B0604020202020204" pitchFamily="34" charset="0"/>
            </a:endParaRPr>
          </a:p>
          <a:p>
            <a:pPr lvl="2">
              <a:buFont typeface="Wingdings" panose="05000000000000000000" pitchFamily="2" charset="2"/>
              <a:buChar char="ü"/>
            </a:pPr>
            <a:endParaRPr lang="en-ZA" sz="1050" dirty="0">
              <a:cs typeface="Arial" panose="020B0604020202020204" pitchFamily="34" charset="0"/>
            </a:endParaRPr>
          </a:p>
          <a:p>
            <a:pPr lvl="2">
              <a:buFont typeface="Wingdings" panose="05000000000000000000" pitchFamily="2" charset="2"/>
              <a:buChar char="ü"/>
            </a:pPr>
            <a:endParaRPr lang="en-ZA" sz="1050" dirty="0">
              <a:cs typeface="Arial" panose="020B0604020202020204" pitchFamily="34" charset="0"/>
            </a:endParaRPr>
          </a:p>
          <a:p>
            <a:pPr marL="385763" lvl="1" indent="0">
              <a:buNone/>
            </a:pPr>
            <a:endParaRPr lang="en-ZA" sz="1350" dirty="0">
              <a:cs typeface="Arial" panose="020B0604020202020204" pitchFamily="34" charset="0"/>
            </a:endParaRPr>
          </a:p>
          <a:p>
            <a:pPr marL="600075" lvl="1">
              <a:buFont typeface="Wingdings" panose="05000000000000000000" pitchFamily="2" charset="2"/>
              <a:buChar char="Ø"/>
            </a:pPr>
            <a:endParaRPr lang="en-ZA" sz="1050" dirty="0"/>
          </a:p>
          <a:p>
            <a:pPr marL="600075" lvl="1">
              <a:buFont typeface="Wingdings" panose="05000000000000000000" pitchFamily="2" charset="2"/>
              <a:buChar char="Ø"/>
            </a:pPr>
            <a:endParaRPr lang="en-ZA" sz="1050" dirty="0"/>
          </a:p>
          <a:p>
            <a:pPr marL="600075" lvl="1">
              <a:buFont typeface="Wingdings" panose="05000000000000000000" pitchFamily="2" charset="2"/>
              <a:buChar char="Ø"/>
            </a:pPr>
            <a:r>
              <a:rPr lang="en-ZA" sz="1100" dirty="0">
                <a:latin typeface="+mj-lt"/>
              </a:rPr>
              <a:t>Number of provinces supported in the delivery of PHP/Zenzeleni</a:t>
            </a:r>
          </a:p>
          <a:p>
            <a:pPr marL="900113" lvl="2">
              <a:buFont typeface="Wingdings" panose="05000000000000000000" pitchFamily="2" charset="2"/>
              <a:buChar char="ü"/>
            </a:pPr>
            <a:r>
              <a:rPr lang="en-ZA" sz="1100" dirty="0">
                <a:latin typeface="+mj-lt"/>
              </a:rPr>
              <a:t>The planned target of 9 provinces supported in the delivery of housing through PHP/Zenzeleni policy was not specific in clearly identifying the nature and required level of performance.</a:t>
            </a:r>
          </a:p>
          <a:p>
            <a:pPr marL="600075" lvl="1">
              <a:buFont typeface="Wingdings" panose="05000000000000000000" pitchFamily="2" charset="2"/>
              <a:buChar char="Ø"/>
            </a:pPr>
            <a:r>
              <a:rPr lang="en-ZA" sz="1100" dirty="0">
                <a:latin typeface="+mj-lt"/>
              </a:rPr>
              <a:t>In relation to  the percentage of projects under implementation monitored (HSDG, USDG and TRG).</a:t>
            </a:r>
          </a:p>
          <a:p>
            <a:pPr marL="900113" lvl="2">
              <a:buFont typeface="Wingdings" panose="05000000000000000000" pitchFamily="2" charset="2"/>
              <a:buChar char="ü"/>
            </a:pPr>
            <a:r>
              <a:rPr lang="en-ZA" sz="1100" dirty="0">
                <a:latin typeface="+mj-lt"/>
              </a:rPr>
              <a:t>AGSA was unable to obtain sufficient appropriate audit evidence for the achievement</a:t>
            </a:r>
          </a:p>
          <a:p>
            <a:pPr marL="457200" lvl="1" indent="0">
              <a:buNone/>
            </a:pPr>
            <a:endParaRPr lang="en-ZA" sz="1050" dirty="0">
              <a:cs typeface="Arial" panose="020B0604020202020204" pitchFamily="34" charset="0"/>
            </a:endParaRPr>
          </a:p>
          <a:p>
            <a:pPr lvl="2">
              <a:buFont typeface="Wingdings" panose="05000000000000000000" pitchFamily="2" charset="2"/>
              <a:buChar char="ü"/>
            </a:pPr>
            <a:endParaRPr lang="en-ZA" sz="1050" dirty="0">
              <a:cs typeface="Arial" panose="020B0604020202020204" pitchFamily="34" charset="0"/>
            </a:endParaRPr>
          </a:p>
          <a:p>
            <a:pPr lvl="2">
              <a:buFont typeface="Wingdings" panose="05000000000000000000" pitchFamily="2" charset="2"/>
              <a:buChar char="ü"/>
            </a:pPr>
            <a:endParaRPr lang="en-ZA" sz="1050" dirty="0">
              <a:cs typeface="Arial" panose="020B0604020202020204" pitchFamily="34" charset="0"/>
            </a:endParaRPr>
          </a:p>
          <a:p>
            <a:pPr lvl="2">
              <a:buFont typeface="Wingdings" panose="05000000000000000000" pitchFamily="2" charset="2"/>
              <a:buChar char="ü"/>
            </a:pPr>
            <a:endParaRPr lang="en-ZA" sz="1050" dirty="0">
              <a:cs typeface="Arial" panose="020B0604020202020204" pitchFamily="34" charset="0"/>
            </a:endParaRPr>
          </a:p>
          <a:p>
            <a:pPr lvl="2">
              <a:buFont typeface="Wingdings" panose="05000000000000000000" pitchFamily="2" charset="2"/>
              <a:buChar char="ü"/>
            </a:pPr>
            <a:endParaRPr lang="en-ZA" sz="1050" dirty="0">
              <a:cs typeface="Arial" panose="020B0604020202020204" pitchFamily="34" charset="0"/>
            </a:endParaRPr>
          </a:p>
          <a:p>
            <a:pPr lvl="2">
              <a:buFont typeface="Wingdings" panose="05000000000000000000" pitchFamily="2" charset="2"/>
              <a:buChar char="ü"/>
            </a:pPr>
            <a:endParaRPr lang="en-ZA" sz="1050" dirty="0">
              <a:cs typeface="Arial" panose="020B0604020202020204" pitchFamily="34" charset="0"/>
            </a:endParaRPr>
          </a:p>
          <a:p>
            <a:pPr lvl="2">
              <a:buFont typeface="Wingdings" panose="05000000000000000000" pitchFamily="2" charset="2"/>
              <a:buChar char="ü"/>
            </a:pPr>
            <a:endParaRPr lang="en-ZA" sz="1050" dirty="0">
              <a:cs typeface="Arial" panose="020B0604020202020204" pitchFamily="34" charset="0"/>
            </a:endParaRPr>
          </a:p>
          <a:p>
            <a:pPr lvl="2">
              <a:buFont typeface="Wingdings" panose="05000000000000000000" pitchFamily="2" charset="2"/>
              <a:buChar char="ü"/>
            </a:pPr>
            <a:endParaRPr lang="en-ZA" sz="1050" dirty="0">
              <a:cs typeface="Arial" panose="020B0604020202020204" pitchFamily="34" charset="0"/>
            </a:endParaRPr>
          </a:p>
          <a:p>
            <a:pPr lvl="2">
              <a:buFont typeface="Wingdings" panose="05000000000000000000" pitchFamily="2" charset="2"/>
              <a:buChar char="ü"/>
            </a:pPr>
            <a:endParaRPr lang="en-ZA" sz="1050" dirty="0">
              <a:cs typeface="Arial" panose="020B0604020202020204" pitchFamily="34" charset="0"/>
            </a:endParaRPr>
          </a:p>
          <a:p>
            <a:pPr lvl="2">
              <a:buFont typeface="Wingdings" panose="05000000000000000000" pitchFamily="2" charset="2"/>
              <a:buChar char="ü"/>
            </a:pPr>
            <a:endParaRPr lang="en-ZA" sz="1050" dirty="0">
              <a:cs typeface="Arial" panose="020B0604020202020204" pitchFamily="34" charset="0"/>
            </a:endParaRPr>
          </a:p>
          <a:p>
            <a:endParaRPr lang="en-ZA" sz="1500" dirty="0"/>
          </a:p>
          <a:p>
            <a:endParaRPr lang="en-ZA" sz="1500" dirty="0"/>
          </a:p>
        </p:txBody>
      </p:sp>
      <p:pic>
        <p:nvPicPr>
          <p:cNvPr id="6" name="Picture 5"/>
          <p:cNvPicPr>
            <a:picLocks noChangeAspect="1"/>
          </p:cNvPicPr>
          <p:nvPr/>
        </p:nvPicPr>
        <p:blipFill>
          <a:blip r:embed="rId3"/>
          <a:stretch>
            <a:fillRect/>
          </a:stretch>
        </p:blipFill>
        <p:spPr>
          <a:xfrm>
            <a:off x="1763688" y="3182225"/>
            <a:ext cx="6768994" cy="1731414"/>
          </a:xfrm>
          <a:prstGeom prst="rect">
            <a:avLst/>
          </a:prstGeom>
        </p:spPr>
      </p:pic>
    </p:spTree>
    <p:extLst>
      <p:ext uri="{BB962C8B-B14F-4D97-AF65-F5344CB8AC3E}">
        <p14:creationId xmlns:p14="http://schemas.microsoft.com/office/powerpoint/2010/main" val="2192985508"/>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17898" y="404664"/>
            <a:ext cx="7842533" cy="756084"/>
          </a:xfrm>
          <a:solidFill>
            <a:srgbClr val="216331"/>
          </a:solidFill>
        </p:spPr>
        <p:txBody>
          <a:bodyPr/>
          <a:lstStyle/>
          <a:p>
            <a:pPr algn="ctr">
              <a:defRPr/>
            </a:pPr>
            <a:r>
              <a:rPr lang="en-US" sz="1800" b="1" cap="none" dirty="0">
                <a:cs typeface="Arial" panose="020B0604020202020204" pitchFamily="34" charset="0"/>
              </a:rPr>
              <a:t>7</a:t>
            </a:r>
            <a:r>
              <a:rPr lang="en-US" sz="1800" b="1" cap="none" dirty="0" smtClean="0">
                <a:cs typeface="Arial" panose="020B0604020202020204" pitchFamily="34" charset="0"/>
              </a:rPr>
              <a:t>.  </a:t>
            </a:r>
            <a:r>
              <a:rPr lang="en-ZA" sz="1800" b="1" cap="none" dirty="0">
                <a:latin typeface="Arial" panose="020B0604020202020204" pitchFamily="34" charset="0"/>
                <a:cs typeface="Arial" panose="020B0604020202020204" pitchFamily="34" charset="0"/>
              </a:rPr>
              <a:t>AREAS THAT REQUIRE ATTENTION FOR IMPROVED PERFORMANCE </a:t>
            </a:r>
            <a:r>
              <a:rPr lang="en-US" sz="1800" b="1" cap="none" dirty="0"/>
              <a:t>AND WAY FORWARD</a:t>
            </a:r>
          </a:p>
        </p:txBody>
      </p:sp>
      <p:sp>
        <p:nvSpPr>
          <p:cNvPr id="5" name="Slide Number Placeholder 4"/>
          <p:cNvSpPr>
            <a:spLocks noGrp="1"/>
          </p:cNvSpPr>
          <p:nvPr>
            <p:ph type="sldNum" sz="quarter" idx="11"/>
          </p:nvPr>
        </p:nvSpPr>
        <p:spPr/>
        <p:txBody>
          <a:bodyPr/>
          <a:lstStyle>
            <a:lvl1pPr eaLnBrk="0" hangingPunct="0">
              <a:defRPr sz="1800">
                <a:solidFill>
                  <a:schemeClr val="tx1"/>
                </a:solidFill>
                <a:latin typeface="Arial" panose="020B0604020202020204" pitchFamily="34" charset="0"/>
                <a:ea typeface="MS PGothic" panose="020B0600070205080204" pitchFamily="34" charset="-128"/>
              </a:defRPr>
            </a:lvl1pPr>
            <a:lvl2pPr marL="557213" indent="-214313" eaLnBrk="0" hangingPunct="0">
              <a:defRPr sz="1800">
                <a:solidFill>
                  <a:schemeClr val="tx1"/>
                </a:solidFill>
                <a:latin typeface="Arial" panose="020B0604020202020204" pitchFamily="34" charset="0"/>
                <a:ea typeface="MS PGothic" panose="020B0600070205080204" pitchFamily="34" charset="-128"/>
              </a:defRPr>
            </a:lvl2pPr>
            <a:lvl3pPr marL="857250" indent="-171450" eaLnBrk="0" hangingPunct="0">
              <a:defRPr sz="1800">
                <a:solidFill>
                  <a:schemeClr val="tx1"/>
                </a:solidFill>
                <a:latin typeface="Arial" panose="020B0604020202020204" pitchFamily="34" charset="0"/>
                <a:ea typeface="MS PGothic" panose="020B0600070205080204" pitchFamily="34" charset="-128"/>
              </a:defRPr>
            </a:lvl3pPr>
            <a:lvl4pPr marL="1200150" indent="-171450" eaLnBrk="0" hangingPunct="0">
              <a:defRPr sz="1800">
                <a:solidFill>
                  <a:schemeClr val="tx1"/>
                </a:solidFill>
                <a:latin typeface="Arial" panose="020B0604020202020204" pitchFamily="34" charset="0"/>
                <a:ea typeface="MS PGothic" panose="020B0600070205080204" pitchFamily="34" charset="-128"/>
              </a:defRPr>
            </a:lvl4pPr>
            <a:lvl5pPr marL="1543050" indent="-171450" eaLnBrk="0" hangingPunct="0">
              <a:defRPr sz="1800">
                <a:solidFill>
                  <a:schemeClr val="tx1"/>
                </a:solidFill>
                <a:latin typeface="Arial" panose="020B0604020202020204" pitchFamily="34" charset="0"/>
                <a:ea typeface="MS PGothic" panose="020B0600070205080204" pitchFamily="34" charset="-128"/>
              </a:defRPr>
            </a:lvl5pPr>
            <a:lvl6pPr marL="1885950" indent="-171450" defTabSz="342900" eaLnBrk="0" fontAlgn="base" hangingPunct="0">
              <a:spcBef>
                <a:spcPct val="0"/>
              </a:spcBef>
              <a:spcAft>
                <a:spcPct val="0"/>
              </a:spcAft>
              <a:defRPr sz="1800">
                <a:solidFill>
                  <a:schemeClr val="tx1"/>
                </a:solidFill>
                <a:latin typeface="Arial" panose="020B0604020202020204" pitchFamily="34" charset="0"/>
                <a:ea typeface="MS PGothic" panose="020B0600070205080204" pitchFamily="34" charset="-128"/>
              </a:defRPr>
            </a:lvl6pPr>
            <a:lvl7pPr marL="2228850" indent="-171450" defTabSz="342900" eaLnBrk="0" fontAlgn="base" hangingPunct="0">
              <a:spcBef>
                <a:spcPct val="0"/>
              </a:spcBef>
              <a:spcAft>
                <a:spcPct val="0"/>
              </a:spcAft>
              <a:defRPr sz="1800">
                <a:solidFill>
                  <a:schemeClr val="tx1"/>
                </a:solidFill>
                <a:latin typeface="Arial" panose="020B0604020202020204" pitchFamily="34" charset="0"/>
                <a:ea typeface="MS PGothic" panose="020B0600070205080204" pitchFamily="34" charset="-128"/>
              </a:defRPr>
            </a:lvl7pPr>
            <a:lvl8pPr marL="2571750" indent="-171450" defTabSz="342900" eaLnBrk="0" fontAlgn="base" hangingPunct="0">
              <a:spcBef>
                <a:spcPct val="0"/>
              </a:spcBef>
              <a:spcAft>
                <a:spcPct val="0"/>
              </a:spcAft>
              <a:defRPr sz="1800">
                <a:solidFill>
                  <a:schemeClr val="tx1"/>
                </a:solidFill>
                <a:latin typeface="Arial" panose="020B0604020202020204" pitchFamily="34" charset="0"/>
                <a:ea typeface="MS PGothic" panose="020B0600070205080204" pitchFamily="34" charset="-128"/>
              </a:defRPr>
            </a:lvl8pPr>
            <a:lvl9pPr marL="2914650" indent="-171450" defTabSz="342900" eaLnBrk="0" fontAlgn="base" hangingPunct="0">
              <a:spcBef>
                <a:spcPct val="0"/>
              </a:spcBef>
              <a:spcAft>
                <a:spcPct val="0"/>
              </a:spcAft>
              <a:defRPr sz="1800">
                <a:solidFill>
                  <a:schemeClr val="tx1"/>
                </a:solidFill>
                <a:latin typeface="Arial" panose="020B0604020202020204" pitchFamily="34" charset="0"/>
                <a:ea typeface="MS PGothic" panose="020B0600070205080204" pitchFamily="34" charset="-128"/>
              </a:defRPr>
            </a:lvl9pPr>
          </a:lstStyle>
          <a:p>
            <a:pPr eaLnBrk="1" hangingPunct="1">
              <a:defRPr/>
            </a:pPr>
            <a:fld id="{D053B506-0632-46C6-B950-C6E16FA760D6}" type="slidenum">
              <a:rPr lang="en-ZA" sz="600">
                <a:solidFill>
                  <a:srgbClr val="898989"/>
                </a:solidFill>
              </a:rPr>
              <a:pPr eaLnBrk="1" hangingPunct="1">
                <a:defRPr/>
              </a:pPr>
              <a:t>42</a:t>
            </a:fld>
            <a:endParaRPr lang="en-ZA" sz="600" dirty="0">
              <a:solidFill>
                <a:srgbClr val="898989"/>
              </a:solidFill>
            </a:endParaRPr>
          </a:p>
        </p:txBody>
      </p:sp>
      <p:sp>
        <p:nvSpPr>
          <p:cNvPr id="2" name="Rectangle 1"/>
          <p:cNvSpPr/>
          <p:nvPr/>
        </p:nvSpPr>
        <p:spPr>
          <a:xfrm>
            <a:off x="617899" y="1628800"/>
            <a:ext cx="7924046" cy="3662541"/>
          </a:xfrm>
          <a:prstGeom prst="rect">
            <a:avLst/>
          </a:prstGeom>
        </p:spPr>
        <p:txBody>
          <a:bodyPr wrap="square">
            <a:spAutoFit/>
          </a:bodyPr>
          <a:lstStyle/>
          <a:p>
            <a:pPr marL="257175" lvl="0" indent="-257175" algn="just" defTabSz="342900">
              <a:buFont typeface="Arial" panose="020B0604020202020204" pitchFamily="34" charset="0"/>
              <a:buChar char="•"/>
              <a:defRPr/>
            </a:pPr>
            <a:r>
              <a:rPr lang="en-GB" sz="1600" dirty="0"/>
              <a:t>Ensuring complete alignment between the APP of the Department and the APP of provinces </a:t>
            </a:r>
            <a:r>
              <a:rPr lang="en-GB" sz="1600" dirty="0" smtClean="0"/>
              <a:t>as well as municipalities</a:t>
            </a:r>
            <a:endParaRPr lang="en-ZA" sz="1600" dirty="0"/>
          </a:p>
          <a:p>
            <a:pPr algn="just" defTabSz="342900">
              <a:defRPr/>
            </a:pPr>
            <a:endParaRPr lang="en-GB" altLang="en-US" sz="1500" dirty="0" smtClean="0">
              <a:solidFill>
                <a:prstClr val="black"/>
              </a:solidFill>
              <a:ea typeface="MS PGothic" panose="020B0600070205080204" pitchFamily="34" charset="-128"/>
            </a:endParaRPr>
          </a:p>
          <a:p>
            <a:pPr marL="257175" indent="-257175" algn="just" defTabSz="342900">
              <a:buFont typeface="Arial" panose="020B0604020202020204" pitchFamily="34" charset="0"/>
              <a:buChar char="•"/>
              <a:defRPr/>
            </a:pPr>
            <a:r>
              <a:rPr lang="en-GB" altLang="en-US" sz="1500" dirty="0" smtClean="0">
                <a:solidFill>
                  <a:prstClr val="black"/>
                </a:solidFill>
                <a:ea typeface="MS PGothic" panose="020B0600070205080204" pitchFamily="34" charset="-128"/>
              </a:rPr>
              <a:t>Improved </a:t>
            </a:r>
            <a:r>
              <a:rPr lang="en-GB" altLang="en-US" sz="1500" dirty="0">
                <a:solidFill>
                  <a:prstClr val="black"/>
                </a:solidFill>
                <a:ea typeface="MS PGothic" panose="020B0600070205080204" pitchFamily="34" charset="-128"/>
              </a:rPr>
              <a:t>integrated planning, budgeting, implementation and reporting to ensure timeous achievement of the MTSF targets and set  APP targets</a:t>
            </a:r>
          </a:p>
          <a:p>
            <a:pPr algn="just" defTabSz="342900">
              <a:defRPr/>
            </a:pPr>
            <a:endParaRPr lang="en-GB" altLang="en-US" sz="1500" dirty="0">
              <a:solidFill>
                <a:prstClr val="black"/>
              </a:solidFill>
              <a:ea typeface="MS PGothic" panose="020B0600070205080204" pitchFamily="34" charset="-128"/>
            </a:endParaRPr>
          </a:p>
          <a:p>
            <a:pPr marL="257175" indent="-257175" algn="just" defTabSz="342900">
              <a:buFont typeface="Arial" panose="020B0604020202020204" pitchFamily="34" charset="0"/>
              <a:buChar char="•"/>
              <a:defRPr/>
            </a:pPr>
            <a:r>
              <a:rPr lang="en-GB" altLang="en-US" sz="1500" dirty="0">
                <a:solidFill>
                  <a:prstClr val="black"/>
                </a:solidFill>
                <a:ea typeface="MS PGothic" panose="020B0600070205080204" pitchFamily="34" charset="-128"/>
              </a:rPr>
              <a:t>Improved </a:t>
            </a:r>
            <a:r>
              <a:rPr lang="en-US" altLang="en-US" sz="1500" dirty="0">
                <a:solidFill>
                  <a:prstClr val="black"/>
                </a:solidFill>
                <a:ea typeface="MS PGothic" panose="020B0600070205080204" pitchFamily="34" charset="-128"/>
              </a:rPr>
              <a:t>inter-sectoral collaboration to ensure timeous availability of sector performance information. </a:t>
            </a:r>
            <a:r>
              <a:rPr lang="en-US" sz="1600" dirty="0"/>
              <a:t>(Between Human Settlements, CoGTA, Deeds Office and Rural Development &amp; Agriculture). This includes performance monitoring and reporting on the committed grants, e.g. TRG and USDG and responses to the Parliamentary questions. </a:t>
            </a:r>
            <a:endParaRPr lang="en-US" sz="1600" dirty="0" smtClean="0"/>
          </a:p>
          <a:p>
            <a:pPr algn="just" defTabSz="342900">
              <a:defRPr/>
            </a:pPr>
            <a:endParaRPr lang="en-US" sz="1600" dirty="0" smtClean="0"/>
          </a:p>
          <a:p>
            <a:pPr marL="257175" indent="-257175" algn="just" defTabSz="342900">
              <a:buFont typeface="Arial" panose="020B0604020202020204" pitchFamily="34" charset="0"/>
              <a:buChar char="•"/>
              <a:defRPr/>
            </a:pPr>
            <a:r>
              <a:rPr lang="en-US" altLang="en-US" sz="1500" dirty="0" smtClean="0">
                <a:solidFill>
                  <a:prstClr val="black"/>
                </a:solidFill>
                <a:ea typeface="MS PGothic" panose="020B0600070205080204" pitchFamily="34" charset="-128"/>
              </a:rPr>
              <a:t>Improved </a:t>
            </a:r>
            <a:r>
              <a:rPr lang="en-US" altLang="en-US" sz="1500" dirty="0">
                <a:solidFill>
                  <a:prstClr val="black"/>
                </a:solidFill>
                <a:ea typeface="MS PGothic" panose="020B0600070205080204" pitchFamily="34" charset="-128"/>
              </a:rPr>
              <a:t>efficiency on certain processes, that is, payment of valid invoices within the prescribed period of 30 days and response to Parliamentary questions within turnaround time of 2 weeks.</a:t>
            </a:r>
          </a:p>
        </p:txBody>
      </p:sp>
    </p:spTree>
    <p:extLst>
      <p:ext uri="{BB962C8B-B14F-4D97-AF65-F5344CB8AC3E}">
        <p14:creationId xmlns:p14="http://schemas.microsoft.com/office/powerpoint/2010/main" val="3746643648"/>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12960" y="1021296"/>
            <a:ext cx="7675464" cy="571500"/>
          </a:xfrm>
          <a:solidFill>
            <a:srgbClr val="216331"/>
          </a:solidFill>
        </p:spPr>
        <p:txBody>
          <a:bodyPr/>
          <a:lstStyle/>
          <a:p>
            <a:pPr algn="ctr">
              <a:defRPr/>
            </a:pPr>
            <a:r>
              <a:rPr lang="en-ZA" sz="1800" b="1" cap="none" dirty="0">
                <a:cs typeface="Arial" pitchFamily="34" charset="0"/>
              </a:rPr>
              <a:t>8</a:t>
            </a:r>
            <a:r>
              <a:rPr lang="en-ZA" sz="1800" b="1" cap="none" dirty="0" smtClean="0">
                <a:cs typeface="Arial" pitchFamily="34" charset="0"/>
              </a:rPr>
              <a:t>.  </a:t>
            </a:r>
            <a:r>
              <a:rPr lang="en-ZA" sz="1800" b="1" cap="none" dirty="0">
                <a:cs typeface="Arial" pitchFamily="34" charset="0"/>
              </a:rPr>
              <a:t>RECOMMENDATION</a:t>
            </a:r>
            <a:endParaRPr lang="en-US" sz="1800" b="1" cap="none" dirty="0"/>
          </a:p>
        </p:txBody>
      </p:sp>
      <p:sp>
        <p:nvSpPr>
          <p:cNvPr id="5" name="Slide Number Placeholder 4"/>
          <p:cNvSpPr>
            <a:spLocks noGrp="1"/>
          </p:cNvSpPr>
          <p:nvPr>
            <p:ph type="sldNum" sz="quarter" idx="11"/>
          </p:nvPr>
        </p:nvSpPr>
        <p:spPr/>
        <p:txBody>
          <a:bodyPr/>
          <a:lstStyle>
            <a:lvl1pPr eaLnBrk="0" hangingPunct="0">
              <a:defRPr sz="1800">
                <a:solidFill>
                  <a:schemeClr val="tx1"/>
                </a:solidFill>
                <a:latin typeface="Arial" panose="020B0604020202020204" pitchFamily="34" charset="0"/>
                <a:ea typeface="MS PGothic" panose="020B0600070205080204" pitchFamily="34" charset="-128"/>
              </a:defRPr>
            </a:lvl1pPr>
            <a:lvl2pPr marL="557213" indent="-214313" eaLnBrk="0" hangingPunct="0">
              <a:defRPr sz="1800">
                <a:solidFill>
                  <a:schemeClr val="tx1"/>
                </a:solidFill>
                <a:latin typeface="Arial" panose="020B0604020202020204" pitchFamily="34" charset="0"/>
                <a:ea typeface="MS PGothic" panose="020B0600070205080204" pitchFamily="34" charset="-128"/>
              </a:defRPr>
            </a:lvl2pPr>
            <a:lvl3pPr marL="857250" indent="-171450" eaLnBrk="0" hangingPunct="0">
              <a:defRPr sz="1800">
                <a:solidFill>
                  <a:schemeClr val="tx1"/>
                </a:solidFill>
                <a:latin typeface="Arial" panose="020B0604020202020204" pitchFamily="34" charset="0"/>
                <a:ea typeface="MS PGothic" panose="020B0600070205080204" pitchFamily="34" charset="-128"/>
              </a:defRPr>
            </a:lvl3pPr>
            <a:lvl4pPr marL="1200150" indent="-171450" eaLnBrk="0" hangingPunct="0">
              <a:defRPr sz="1800">
                <a:solidFill>
                  <a:schemeClr val="tx1"/>
                </a:solidFill>
                <a:latin typeface="Arial" panose="020B0604020202020204" pitchFamily="34" charset="0"/>
                <a:ea typeface="MS PGothic" panose="020B0600070205080204" pitchFamily="34" charset="-128"/>
              </a:defRPr>
            </a:lvl4pPr>
            <a:lvl5pPr marL="1543050" indent="-171450" eaLnBrk="0" hangingPunct="0">
              <a:defRPr sz="1800">
                <a:solidFill>
                  <a:schemeClr val="tx1"/>
                </a:solidFill>
                <a:latin typeface="Arial" panose="020B0604020202020204" pitchFamily="34" charset="0"/>
                <a:ea typeface="MS PGothic" panose="020B0600070205080204" pitchFamily="34" charset="-128"/>
              </a:defRPr>
            </a:lvl5pPr>
            <a:lvl6pPr marL="1885950" indent="-171450" defTabSz="342900" eaLnBrk="0" fontAlgn="base" hangingPunct="0">
              <a:spcBef>
                <a:spcPct val="0"/>
              </a:spcBef>
              <a:spcAft>
                <a:spcPct val="0"/>
              </a:spcAft>
              <a:defRPr sz="1800">
                <a:solidFill>
                  <a:schemeClr val="tx1"/>
                </a:solidFill>
                <a:latin typeface="Arial" panose="020B0604020202020204" pitchFamily="34" charset="0"/>
                <a:ea typeface="MS PGothic" panose="020B0600070205080204" pitchFamily="34" charset="-128"/>
              </a:defRPr>
            </a:lvl6pPr>
            <a:lvl7pPr marL="2228850" indent="-171450" defTabSz="342900" eaLnBrk="0" fontAlgn="base" hangingPunct="0">
              <a:spcBef>
                <a:spcPct val="0"/>
              </a:spcBef>
              <a:spcAft>
                <a:spcPct val="0"/>
              </a:spcAft>
              <a:defRPr sz="1800">
                <a:solidFill>
                  <a:schemeClr val="tx1"/>
                </a:solidFill>
                <a:latin typeface="Arial" panose="020B0604020202020204" pitchFamily="34" charset="0"/>
                <a:ea typeface="MS PGothic" panose="020B0600070205080204" pitchFamily="34" charset="-128"/>
              </a:defRPr>
            </a:lvl7pPr>
            <a:lvl8pPr marL="2571750" indent="-171450" defTabSz="342900" eaLnBrk="0" fontAlgn="base" hangingPunct="0">
              <a:spcBef>
                <a:spcPct val="0"/>
              </a:spcBef>
              <a:spcAft>
                <a:spcPct val="0"/>
              </a:spcAft>
              <a:defRPr sz="1800">
                <a:solidFill>
                  <a:schemeClr val="tx1"/>
                </a:solidFill>
                <a:latin typeface="Arial" panose="020B0604020202020204" pitchFamily="34" charset="0"/>
                <a:ea typeface="MS PGothic" panose="020B0600070205080204" pitchFamily="34" charset="-128"/>
              </a:defRPr>
            </a:lvl8pPr>
            <a:lvl9pPr marL="2914650" indent="-171450" defTabSz="342900" eaLnBrk="0" fontAlgn="base" hangingPunct="0">
              <a:spcBef>
                <a:spcPct val="0"/>
              </a:spcBef>
              <a:spcAft>
                <a:spcPct val="0"/>
              </a:spcAft>
              <a:defRPr sz="1800">
                <a:solidFill>
                  <a:schemeClr val="tx1"/>
                </a:solidFill>
                <a:latin typeface="Arial" panose="020B0604020202020204" pitchFamily="34" charset="0"/>
                <a:ea typeface="MS PGothic" panose="020B0600070205080204" pitchFamily="34" charset="-128"/>
              </a:defRPr>
            </a:lvl9pPr>
          </a:lstStyle>
          <a:p>
            <a:pPr eaLnBrk="1" hangingPunct="1"/>
            <a:fld id="{D053B506-0632-46C6-B950-C6E16FA760D6}" type="slidenum">
              <a:rPr lang="en-ZA" sz="600">
                <a:solidFill>
                  <a:srgbClr val="898989"/>
                </a:solidFill>
              </a:rPr>
              <a:pPr eaLnBrk="1" hangingPunct="1"/>
              <a:t>43</a:t>
            </a:fld>
            <a:endParaRPr lang="en-ZA" sz="600" dirty="0">
              <a:solidFill>
                <a:srgbClr val="898989"/>
              </a:solidFill>
            </a:endParaRPr>
          </a:p>
        </p:txBody>
      </p:sp>
      <p:sp>
        <p:nvSpPr>
          <p:cNvPr id="6" name="Rectangle 5"/>
          <p:cNvSpPr/>
          <p:nvPr/>
        </p:nvSpPr>
        <p:spPr>
          <a:xfrm>
            <a:off x="712960" y="2412031"/>
            <a:ext cx="7828984" cy="784830"/>
          </a:xfrm>
          <a:prstGeom prst="rect">
            <a:avLst/>
          </a:prstGeom>
        </p:spPr>
        <p:txBody>
          <a:bodyPr wrap="square">
            <a:spAutoFit/>
          </a:bodyPr>
          <a:lstStyle/>
          <a:p>
            <a:pPr defTabSz="342900">
              <a:defRPr/>
            </a:pPr>
            <a:r>
              <a:rPr lang="en-ZA" sz="1500" dirty="0">
                <a:solidFill>
                  <a:prstClr val="black"/>
                </a:solidFill>
              </a:rPr>
              <a:t>The </a:t>
            </a:r>
            <a:r>
              <a:rPr lang="en-ZA" sz="1500" dirty="0" smtClean="0">
                <a:solidFill>
                  <a:prstClr val="black"/>
                </a:solidFill>
              </a:rPr>
              <a:t>Portfolio Committee on Human Settlements to note </a:t>
            </a:r>
            <a:r>
              <a:rPr lang="en-ZA" altLang="en-US" sz="1500" dirty="0" smtClean="0">
                <a:solidFill>
                  <a:prstClr val="black"/>
                </a:solidFill>
                <a:ea typeface="MS PGothic" panose="020B0600070205080204" pitchFamily="34" charset="-128"/>
              </a:rPr>
              <a:t>the </a:t>
            </a:r>
            <a:r>
              <a:rPr lang="en-ZA" altLang="en-US" sz="1500" dirty="0">
                <a:solidFill>
                  <a:prstClr val="black"/>
                </a:solidFill>
                <a:ea typeface="MS PGothic" panose="020B0600070205080204" pitchFamily="34" charset="-128"/>
              </a:rPr>
              <a:t>Departmental performance for the year ended 31 March 2021.</a:t>
            </a:r>
            <a:endParaRPr lang="en-US" sz="1500" dirty="0">
              <a:solidFill>
                <a:prstClr val="black"/>
              </a:solidFill>
              <a:latin typeface="Arial Narrow" pitchFamily="34" charset="0"/>
            </a:endParaRPr>
          </a:p>
          <a:p>
            <a:pPr defTabSz="342900">
              <a:defRPr/>
            </a:pPr>
            <a:endParaRPr lang="en-ZA" sz="1500" dirty="0">
              <a:solidFill>
                <a:srgbClr val="FF0000"/>
              </a:solidFill>
            </a:endParaRPr>
          </a:p>
        </p:txBody>
      </p:sp>
    </p:spTree>
    <p:extLst>
      <p:ext uri="{BB962C8B-B14F-4D97-AF65-F5344CB8AC3E}">
        <p14:creationId xmlns:p14="http://schemas.microsoft.com/office/powerpoint/2010/main" val="3958612022"/>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Arial" pitchFamily="34" charset="0"/>
                <a:ea typeface="ＭＳ Ｐゴシック" pitchFamily="34" charset="-128"/>
              </a:defRPr>
            </a:lvl1pPr>
            <a:lvl2pPr marL="557213" indent="-214313" eaLnBrk="0" hangingPunct="0">
              <a:defRPr sz="1800">
                <a:solidFill>
                  <a:schemeClr val="tx1"/>
                </a:solidFill>
                <a:latin typeface="Arial" pitchFamily="34" charset="0"/>
                <a:ea typeface="ＭＳ Ｐゴシック" pitchFamily="34" charset="-128"/>
              </a:defRPr>
            </a:lvl2pPr>
            <a:lvl3pPr marL="857250" indent="-171450" eaLnBrk="0" hangingPunct="0">
              <a:defRPr sz="1800">
                <a:solidFill>
                  <a:schemeClr val="tx1"/>
                </a:solidFill>
                <a:latin typeface="Arial" pitchFamily="34" charset="0"/>
                <a:ea typeface="ＭＳ Ｐゴシック" pitchFamily="34" charset="-128"/>
              </a:defRPr>
            </a:lvl3pPr>
            <a:lvl4pPr marL="1200150" indent="-171450" eaLnBrk="0" hangingPunct="0">
              <a:defRPr sz="1800">
                <a:solidFill>
                  <a:schemeClr val="tx1"/>
                </a:solidFill>
                <a:latin typeface="Arial" pitchFamily="34" charset="0"/>
                <a:ea typeface="ＭＳ Ｐゴシック" pitchFamily="34" charset="-128"/>
              </a:defRPr>
            </a:lvl4pPr>
            <a:lvl5pPr marL="1543050" indent="-171450" eaLnBrk="0" hangingPunct="0">
              <a:defRPr sz="1800">
                <a:solidFill>
                  <a:schemeClr val="tx1"/>
                </a:solidFill>
                <a:latin typeface="Arial" pitchFamily="34" charset="0"/>
                <a:ea typeface="ＭＳ Ｐゴシック" pitchFamily="34" charset="-128"/>
              </a:defRPr>
            </a:lvl5pPr>
            <a:lvl6pPr marL="18859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6pPr>
            <a:lvl7pPr marL="22288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7pPr>
            <a:lvl8pPr marL="25717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8pPr>
            <a:lvl9pPr marL="29146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9pPr>
          </a:lstStyle>
          <a:p>
            <a:pPr eaLnBrk="1" hangingPunct="1"/>
            <a:fld id="{A4B445BA-B653-4C20-830C-A9F619627623}" type="slidenum">
              <a:rPr lang="en-ZA" sz="600">
                <a:solidFill>
                  <a:srgbClr val="898989"/>
                </a:solidFill>
              </a:rPr>
              <a:pPr eaLnBrk="1" hangingPunct="1"/>
              <a:t>44</a:t>
            </a:fld>
            <a:endParaRPr lang="en-ZA" sz="600" dirty="0">
              <a:solidFill>
                <a:srgbClr val="898989"/>
              </a:solidFill>
            </a:endParaRPr>
          </a:p>
        </p:txBody>
      </p:sp>
      <p:sp>
        <p:nvSpPr>
          <p:cNvPr id="8" name="Title 7"/>
          <p:cNvSpPr>
            <a:spLocks noGrp="1"/>
          </p:cNvSpPr>
          <p:nvPr/>
        </p:nvSpPr>
        <p:spPr bwMode="auto">
          <a:xfrm>
            <a:off x="2249742" y="2857500"/>
            <a:ext cx="4590510" cy="571500"/>
          </a:xfrm>
          <a:prstGeom prst="rect">
            <a:avLst/>
          </a:prstGeom>
          <a:noFill/>
          <a:ln>
            <a:noFill/>
          </a:ln>
        </p:spPr>
        <p:txBody>
          <a:bodyPr vert="horz" wrap="square" lIns="68580" tIns="34290" rIns="68580" bIns="34290" numCol="1" anchor="ctr" anchorCtr="0" compatLnSpc="1">
            <a:prstTxWarp prst="textNoShape">
              <a:avLst/>
            </a:prstTxWarp>
          </a:bodyPr>
          <a:lstStyle>
            <a:lvl1pPr algn="l" defTabSz="457200" rtl="0" eaLnBrk="1" fontAlgn="base" hangingPunct="1">
              <a:spcBef>
                <a:spcPct val="0"/>
              </a:spcBef>
              <a:spcAft>
                <a:spcPct val="0"/>
              </a:spcAft>
              <a:defRPr sz="2800" kern="1200" cap="all" baseline="0">
                <a:solidFill>
                  <a:schemeClr val="bg1"/>
                </a:solidFill>
                <a:latin typeface="Arial"/>
                <a:ea typeface="ＭＳ Ｐゴシック" pitchFamily="-108" charset="-128"/>
                <a:cs typeface="ＭＳ Ｐゴシック" pitchFamily="-108" charset="-128"/>
              </a:defRPr>
            </a:lvl1pPr>
            <a:lvl2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ctr">
              <a:defRPr/>
            </a:pPr>
            <a:r>
              <a:rPr lang="en-US" sz="2100" b="1" dirty="0">
                <a:solidFill>
                  <a:prstClr val="white"/>
                </a:solidFill>
              </a:rPr>
              <a:t>  </a:t>
            </a:r>
            <a:r>
              <a:rPr lang="en-US" sz="4050" b="1" dirty="0">
                <a:solidFill>
                  <a:prstClr val="black"/>
                </a:solidFill>
              </a:rPr>
              <a:t>THANK</a:t>
            </a:r>
            <a:r>
              <a:rPr lang="en-US" sz="4050" b="1" dirty="0">
                <a:solidFill>
                  <a:prstClr val="white"/>
                </a:solidFill>
              </a:rPr>
              <a:t> </a:t>
            </a:r>
            <a:r>
              <a:rPr lang="en-US" sz="4050" b="1" dirty="0">
                <a:solidFill>
                  <a:prstClr val="black"/>
                </a:solidFill>
              </a:rPr>
              <a:t>YOU</a:t>
            </a:r>
          </a:p>
        </p:txBody>
      </p:sp>
    </p:spTree>
    <p:extLst>
      <p:ext uri="{BB962C8B-B14F-4D97-AF65-F5344CB8AC3E}">
        <p14:creationId xmlns:p14="http://schemas.microsoft.com/office/powerpoint/2010/main" val="4237124572"/>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15785"/>
            <a:ext cx="9073008" cy="451897"/>
          </a:xfrm>
          <a:solidFill>
            <a:srgbClr val="00592B"/>
          </a:solidFill>
        </p:spPr>
        <p:txBody>
          <a:bodyPr/>
          <a:lstStyle/>
          <a:p>
            <a:r>
              <a:rPr lang="en-US" sz="2400" b="1" dirty="0" smtClean="0">
                <a:solidFill>
                  <a:schemeClr val="bg1"/>
                </a:solidFill>
              </a:rPr>
              <a:t>BUDGET  </a:t>
            </a:r>
            <a:r>
              <a:rPr lang="en-US" sz="2400" b="1" dirty="0">
                <a:solidFill>
                  <a:schemeClr val="bg1"/>
                </a:solidFill>
              </a:rPr>
              <a:t>PROGRAMMES</a:t>
            </a:r>
          </a:p>
        </p:txBody>
      </p:sp>
      <p:sp>
        <p:nvSpPr>
          <p:cNvPr id="3" name="Content Placeholder 2"/>
          <p:cNvSpPr>
            <a:spLocks noGrp="1"/>
          </p:cNvSpPr>
          <p:nvPr>
            <p:ph idx="1"/>
          </p:nvPr>
        </p:nvSpPr>
        <p:spPr>
          <a:xfrm>
            <a:off x="107504" y="620688"/>
            <a:ext cx="8856983" cy="5328592"/>
          </a:xfrm>
        </p:spPr>
        <p:txBody>
          <a:bodyPr/>
          <a:lstStyle/>
          <a:p>
            <a:pPr marL="216694" indent="-216694" algn="just">
              <a:spcBef>
                <a:spcPts val="0"/>
              </a:spcBef>
            </a:pPr>
            <a:r>
              <a:rPr lang="en-US" sz="1200" dirty="0"/>
              <a:t>The Departmental Budget Structure is divided into five programmes:</a:t>
            </a:r>
          </a:p>
          <a:p>
            <a:pPr marL="0" indent="0" algn="just">
              <a:spcBef>
                <a:spcPts val="0"/>
              </a:spcBef>
              <a:buNone/>
            </a:pPr>
            <a:endParaRPr lang="en-US" sz="1200" dirty="0"/>
          </a:p>
          <a:p>
            <a:pPr marL="469106" lvl="1" indent="-252413" algn="just">
              <a:spcBef>
                <a:spcPts val="0"/>
              </a:spcBef>
            </a:pPr>
            <a:r>
              <a:rPr lang="en-ZA" sz="1200" b="1" dirty="0"/>
              <a:t>Programme 1:  Administration  (</a:t>
            </a:r>
            <a:r>
              <a:rPr lang="en-ZA" sz="1200" b="1" dirty="0" smtClean="0"/>
              <a:t>ADMIN)</a:t>
            </a:r>
            <a:endParaRPr lang="en-ZA" sz="1200" b="1" dirty="0"/>
          </a:p>
          <a:p>
            <a:pPr marL="263128" lvl="1" indent="0" algn="just">
              <a:spcBef>
                <a:spcPts val="0"/>
              </a:spcBef>
              <a:buNone/>
            </a:pPr>
            <a:endParaRPr lang="en-ZA" sz="1200" b="1" dirty="0"/>
          </a:p>
          <a:p>
            <a:pPr marL="685800" lvl="1" indent="-216694" algn="just">
              <a:spcBef>
                <a:spcPts val="0"/>
              </a:spcBef>
              <a:buFont typeface="Wingdings" panose="05000000000000000000" pitchFamily="2" charset="2"/>
              <a:buChar char="§"/>
            </a:pPr>
            <a:r>
              <a:rPr lang="en-ZA" sz="1200" dirty="0"/>
              <a:t>Purpose: </a:t>
            </a:r>
            <a:r>
              <a:rPr lang="en-US" sz="1200" dirty="0"/>
              <a:t>Provide strategic leadership, management and support services to the Department.</a:t>
            </a:r>
          </a:p>
          <a:p>
            <a:pPr marL="342900" lvl="1" indent="0" algn="just">
              <a:spcBef>
                <a:spcPts val="0"/>
              </a:spcBef>
              <a:buNone/>
            </a:pPr>
            <a:endParaRPr lang="en-US" sz="1200" dirty="0"/>
          </a:p>
          <a:p>
            <a:pPr marL="469106" lvl="1" indent="-252413" algn="just">
              <a:spcBef>
                <a:spcPts val="0"/>
              </a:spcBef>
            </a:pPr>
            <a:r>
              <a:rPr lang="en-ZA" sz="1200" b="1" dirty="0"/>
              <a:t>Programme 2:  Integrated Human Settlements Planning and Development Programme (IHSPDP)</a:t>
            </a:r>
          </a:p>
          <a:p>
            <a:pPr marL="263128" lvl="1" indent="0" algn="just">
              <a:spcBef>
                <a:spcPts val="0"/>
              </a:spcBef>
              <a:buNone/>
            </a:pPr>
            <a:endParaRPr lang="en-ZA" sz="1200" b="1" dirty="0"/>
          </a:p>
          <a:p>
            <a:pPr marL="685800" lvl="1" indent="-216694" algn="just">
              <a:spcBef>
                <a:spcPts val="0"/>
              </a:spcBef>
              <a:buFont typeface="Wingdings" panose="05000000000000000000" pitchFamily="2" charset="2"/>
              <a:buChar char="§"/>
            </a:pPr>
            <a:r>
              <a:rPr lang="en-ZA" sz="1200" dirty="0"/>
              <a:t>Purpose: Manage the development of policy, planning and research in the creation of sustainable and integrated human settlements, oversee the delivery of the integrated residential development programme, provide public entity oversight, and coordinate intergovernmental partnerships with stakeholders</a:t>
            </a:r>
          </a:p>
          <a:p>
            <a:pPr marL="559594" lvl="1" indent="0" algn="just">
              <a:spcBef>
                <a:spcPts val="0"/>
              </a:spcBef>
              <a:buNone/>
            </a:pPr>
            <a:endParaRPr lang="en-ZA" sz="1200" dirty="0"/>
          </a:p>
          <a:p>
            <a:pPr marL="469106" lvl="1" indent="-252413" algn="just">
              <a:spcBef>
                <a:spcPts val="0"/>
              </a:spcBef>
            </a:pPr>
            <a:r>
              <a:rPr lang="en-ZA" sz="1200" b="1" dirty="0"/>
              <a:t>Programme 3:  Informal Settlements Programme (ISP)</a:t>
            </a:r>
          </a:p>
          <a:p>
            <a:pPr marL="263128" lvl="1" indent="0" algn="just">
              <a:spcBef>
                <a:spcPts val="0"/>
              </a:spcBef>
              <a:buNone/>
            </a:pPr>
            <a:endParaRPr lang="en-ZA" sz="1200" b="1" dirty="0"/>
          </a:p>
          <a:p>
            <a:pPr marL="685800" lvl="1" indent="-216694" algn="just">
              <a:spcBef>
                <a:spcPts val="0"/>
              </a:spcBef>
              <a:buFont typeface="Wingdings" panose="05000000000000000000" pitchFamily="2" charset="2"/>
              <a:buChar char="§"/>
            </a:pPr>
            <a:r>
              <a:rPr lang="en-ZA" sz="1200" dirty="0"/>
              <a:t>Purpose: Provide policy, planning and capacity support for the upgrading of informal settlements, and oversee the implementation of the informal settlements upgrading programme in terms of volume 4, part 3 of the 2009 National Housing Code </a:t>
            </a:r>
            <a:r>
              <a:rPr lang="en-US" sz="1200" dirty="0" smtClean="0"/>
              <a:t>.</a:t>
            </a:r>
          </a:p>
          <a:p>
            <a:pPr marL="685800" lvl="1" indent="-216694" algn="just">
              <a:spcBef>
                <a:spcPts val="0"/>
              </a:spcBef>
              <a:buFont typeface="Wingdings" panose="05000000000000000000" pitchFamily="2" charset="2"/>
              <a:buChar char="§"/>
            </a:pPr>
            <a:endParaRPr lang="en-US" sz="1200" dirty="0" smtClean="0"/>
          </a:p>
          <a:p>
            <a:pPr marL="469106" lvl="1" indent="-252413" algn="just">
              <a:spcBef>
                <a:spcPts val="0"/>
              </a:spcBef>
            </a:pPr>
            <a:r>
              <a:rPr lang="en-ZA" sz="1200" b="1" dirty="0"/>
              <a:t>Programme 4: Rental and Social Housing Programme (RSHP)</a:t>
            </a:r>
          </a:p>
          <a:p>
            <a:pPr marL="216694" lvl="1" indent="0" algn="just">
              <a:spcBef>
                <a:spcPts val="0"/>
              </a:spcBef>
              <a:buNone/>
            </a:pPr>
            <a:endParaRPr lang="en-ZA" sz="1200" b="1" dirty="0"/>
          </a:p>
          <a:p>
            <a:pPr marL="685800" lvl="1" indent="-216694" algn="just">
              <a:spcBef>
                <a:spcPts val="0"/>
              </a:spcBef>
              <a:buFont typeface="Wingdings" panose="05000000000000000000" pitchFamily="2" charset="2"/>
              <a:buChar char="§"/>
            </a:pPr>
            <a:r>
              <a:rPr lang="en-GB" sz="1200" dirty="0"/>
              <a:t>Promote the provision of affordable rental housing, monitor the performance of the Social Housing Regulatory Authority (SHRA), and develop capabilities in the rental housing sector through intergovernmental collaboration and evidence-based research.</a:t>
            </a:r>
          </a:p>
          <a:p>
            <a:pPr marL="469106" lvl="1" indent="0" algn="just">
              <a:spcBef>
                <a:spcPts val="0"/>
              </a:spcBef>
              <a:buNone/>
            </a:pPr>
            <a:r>
              <a:rPr lang="en-GB" sz="1200" dirty="0"/>
              <a:t> </a:t>
            </a:r>
          </a:p>
          <a:p>
            <a:pPr marL="469106" lvl="1" indent="-252413" algn="just">
              <a:spcBef>
                <a:spcPts val="0"/>
              </a:spcBef>
            </a:pPr>
            <a:r>
              <a:rPr lang="en-ZA" sz="1200" b="1" dirty="0"/>
              <a:t>Programme 5: Affordable Housing Programme (AFP)</a:t>
            </a:r>
          </a:p>
          <a:p>
            <a:pPr marL="216694" lvl="1" indent="0" algn="just">
              <a:spcBef>
                <a:spcPts val="0"/>
              </a:spcBef>
              <a:buNone/>
            </a:pPr>
            <a:endParaRPr lang="en-ZA" sz="1200" b="1" dirty="0"/>
          </a:p>
          <a:p>
            <a:pPr marL="685800" lvl="1" indent="-216694" algn="just">
              <a:spcBef>
                <a:spcPts val="0"/>
              </a:spcBef>
              <a:buFont typeface="Wingdings" panose="05000000000000000000" pitchFamily="2" charset="2"/>
              <a:buChar char="§"/>
            </a:pPr>
            <a:r>
              <a:rPr lang="en-ZA" sz="1200" dirty="0"/>
              <a:t>Purpose: Facilitate the provision of affordable housing finance, monitor market trends, and develop research and policy that respond to demand. Oversees housing finance entities reporting to the Minister.</a:t>
            </a:r>
            <a:endParaRPr lang="en-US" sz="1200" dirty="0"/>
          </a:p>
          <a:p>
            <a:pPr lvl="1">
              <a:spcBef>
                <a:spcPts val="0"/>
              </a:spcBef>
              <a:buFont typeface="Arial" panose="020B0604020202020204" pitchFamily="34" charset="0"/>
              <a:buChar char="•"/>
            </a:pPr>
            <a:endParaRPr lang="en-US" sz="1200" dirty="0"/>
          </a:p>
          <a:p>
            <a:pPr>
              <a:spcBef>
                <a:spcPts val="0"/>
              </a:spcBef>
            </a:pPr>
            <a:endParaRPr lang="en-US" sz="1200" dirty="0"/>
          </a:p>
          <a:p>
            <a:pPr marL="685800" lvl="1" indent="-216694" algn="just">
              <a:spcBef>
                <a:spcPts val="0"/>
              </a:spcBef>
              <a:buFont typeface="Wingdings" panose="05000000000000000000" pitchFamily="2" charset="2"/>
              <a:buChar char="§"/>
            </a:pPr>
            <a:endParaRPr lang="en-US" sz="1200" dirty="0"/>
          </a:p>
          <a:p>
            <a:pPr marL="559594" lvl="1" indent="0" algn="just">
              <a:spcBef>
                <a:spcPts val="0"/>
              </a:spcBef>
              <a:buNone/>
            </a:pPr>
            <a:endParaRPr lang="en-US" sz="1200" dirty="0"/>
          </a:p>
        </p:txBody>
      </p:sp>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5</a:t>
            </a:fld>
            <a:endParaRPr lang="en-US" altLang="en-US" dirty="0"/>
          </a:p>
        </p:txBody>
      </p:sp>
    </p:spTree>
    <p:extLst>
      <p:ext uri="{BB962C8B-B14F-4D97-AF65-F5344CB8AC3E}">
        <p14:creationId xmlns:p14="http://schemas.microsoft.com/office/powerpoint/2010/main" val="3792645059"/>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20687"/>
          </a:xfrm>
          <a:solidFill>
            <a:srgbClr val="00592B"/>
          </a:solidFill>
        </p:spPr>
        <p:txBody>
          <a:bodyPr/>
          <a:lstStyle/>
          <a:p>
            <a:r>
              <a:rPr lang="en-ZA" sz="2100" b="1" dirty="0" smtClean="0">
                <a:solidFill>
                  <a:schemeClr val="bg1"/>
                </a:solidFill>
              </a:rPr>
              <a:t>HIGHLIGHTS</a:t>
            </a:r>
            <a:r>
              <a:rPr lang="en-ZA" sz="2100" b="1" dirty="0" smtClean="0"/>
              <a:t> </a:t>
            </a:r>
            <a:endParaRPr lang="en-ZA" sz="2100" b="1" dirty="0"/>
          </a:p>
        </p:txBody>
      </p:sp>
      <p:sp>
        <p:nvSpPr>
          <p:cNvPr id="3" name="Content Placeholder 2"/>
          <p:cNvSpPr>
            <a:spLocks noGrp="1"/>
          </p:cNvSpPr>
          <p:nvPr>
            <p:ph idx="1"/>
          </p:nvPr>
        </p:nvSpPr>
        <p:spPr>
          <a:xfrm>
            <a:off x="313843" y="777647"/>
            <a:ext cx="8480834" cy="5099625"/>
          </a:xfrm>
        </p:spPr>
        <p:txBody>
          <a:bodyPr/>
          <a:lstStyle/>
          <a:p>
            <a:pPr algn="just">
              <a:lnSpc>
                <a:spcPct val="115000"/>
              </a:lnSpc>
              <a:spcAft>
                <a:spcPts val="0"/>
              </a:spcAft>
            </a:pPr>
            <a:r>
              <a:rPr lang="en-US" sz="1400" dirty="0">
                <a:solidFill>
                  <a:srgbClr val="000000"/>
                </a:solidFill>
                <a:latin typeface="Arial" pitchFamily="34" charset="0"/>
                <a:ea typeface="Calibri" panose="020F0502020204030204" pitchFamily="34" charset="0"/>
                <a:cs typeface="Arial" panose="020B0604020202020204" pitchFamily="34" charset="0"/>
              </a:rPr>
              <a:t>Department received a clean audit on financial statements for the 2019 /2020 financial year. </a:t>
            </a:r>
          </a:p>
          <a:p>
            <a:pPr marL="0" indent="0" algn="just">
              <a:lnSpc>
                <a:spcPct val="115000"/>
              </a:lnSpc>
              <a:spcAft>
                <a:spcPts val="0"/>
              </a:spcAft>
              <a:buNone/>
            </a:pPr>
            <a:endParaRPr lang="en-GB" sz="1400" dirty="0">
              <a:solidFill>
                <a:srgbClr val="000000"/>
              </a:solidFill>
              <a:latin typeface="Arial" pitchFamily="34" charset="0"/>
              <a:ea typeface="Calibri" panose="020F0502020204030204" pitchFamily="34" charset="0"/>
              <a:cs typeface="Arial" panose="020B0604020202020204" pitchFamily="34" charset="0"/>
            </a:endParaRPr>
          </a:p>
          <a:p>
            <a:pPr algn="just">
              <a:lnSpc>
                <a:spcPct val="115000"/>
              </a:lnSpc>
              <a:spcAft>
                <a:spcPts val="0"/>
              </a:spcAft>
            </a:pPr>
            <a:r>
              <a:rPr lang="en-GB" sz="1400" dirty="0">
                <a:solidFill>
                  <a:srgbClr val="000000"/>
                </a:solidFill>
                <a:latin typeface="Arial" pitchFamily="34" charset="0"/>
                <a:ea typeface="Calibri" panose="020F0502020204030204" pitchFamily="34" charset="0"/>
                <a:cs typeface="Arial" panose="020B0604020202020204" pitchFamily="34" charset="0"/>
              </a:rPr>
              <a:t>The Department engaged provinces and entities in order to influence integrated sector planning, budgeting, implementation and reporting. </a:t>
            </a:r>
            <a:r>
              <a:rPr lang="en-US" sz="1400" dirty="0">
                <a:solidFill>
                  <a:srgbClr val="000000"/>
                </a:solidFill>
                <a:latin typeface="Arial" pitchFamily="34" charset="0"/>
                <a:ea typeface="Calibri" panose="020F0502020204030204" pitchFamily="34" charset="0"/>
                <a:cs typeface="Arial" panose="020B0604020202020204" pitchFamily="34" charset="0"/>
              </a:rPr>
              <a:t>The 2021/2022 Provincial Annual Performance Plans were analysed and engagements are in process towards the integrated 2022/2023 sector plans.</a:t>
            </a:r>
          </a:p>
          <a:p>
            <a:pPr marL="0" indent="0" algn="just">
              <a:spcAft>
                <a:spcPts val="0"/>
              </a:spcAft>
              <a:buNone/>
            </a:pPr>
            <a:endParaRPr lang="en-US" sz="14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0" indent="0" algn="just">
              <a:spcBef>
                <a:spcPct val="0"/>
              </a:spcBef>
              <a:spcAft>
                <a:spcPts val="0"/>
              </a:spcAft>
              <a:buNone/>
            </a:pPr>
            <a:r>
              <a:rPr lang="en-US" sz="1400" b="1" dirty="0">
                <a:solidFill>
                  <a:prstClr val="black"/>
                </a:solidFill>
                <a:latin typeface="Arial" pitchFamily="34" charset="0"/>
                <a:ea typeface="Calibri" panose="020F0502020204030204" pitchFamily="34" charset="0"/>
                <a:cs typeface="Arial" panose="020B0604020202020204" pitchFamily="34" charset="0"/>
              </a:rPr>
              <a:t>Housing Consumer Protection Bill</a:t>
            </a:r>
            <a:r>
              <a:rPr lang="en-US" sz="1400" b="1" dirty="0" smtClean="0">
                <a:solidFill>
                  <a:prstClr val="black"/>
                </a:solidFill>
                <a:latin typeface="Arial" pitchFamily="34" charset="0"/>
                <a:ea typeface="Calibri" panose="020F0502020204030204" pitchFamily="34" charset="0"/>
                <a:cs typeface="Arial" panose="020B0604020202020204" pitchFamily="34" charset="0"/>
              </a:rPr>
              <a:t>:</a:t>
            </a:r>
            <a:endParaRPr lang="en-ZA" sz="1400" dirty="0">
              <a:solidFill>
                <a:prstClr val="black"/>
              </a:solidFill>
              <a:latin typeface="Arial" pitchFamily="34" charset="0"/>
              <a:ea typeface="Calibri" panose="020F0502020204030204" pitchFamily="34" charset="0"/>
              <a:cs typeface="Arial" panose="020B0604020202020204" pitchFamily="34" charset="0"/>
            </a:endParaRPr>
          </a:p>
          <a:p>
            <a:pPr algn="just">
              <a:spcBef>
                <a:spcPct val="0"/>
              </a:spcBef>
              <a:spcAft>
                <a:spcPts val="0"/>
              </a:spcAft>
            </a:pPr>
            <a:r>
              <a:rPr lang="en-US" sz="1400" dirty="0">
                <a:solidFill>
                  <a:prstClr val="black"/>
                </a:solidFill>
                <a:latin typeface="Arial" pitchFamily="34" charset="0"/>
                <a:ea typeface="Calibri" panose="020F0502020204030204" pitchFamily="34" charset="0"/>
                <a:cs typeface="Times New Roman" panose="02020603050405020304" pitchFamily="18" charset="0"/>
              </a:rPr>
              <a:t>The Bill was successfully tabled by the Minister in Parliament after Cabinet approval. The Department is awaiting invitation to brief the Portfolio Committee.</a:t>
            </a:r>
          </a:p>
          <a:p>
            <a:pPr algn="just">
              <a:lnSpc>
                <a:spcPct val="115000"/>
              </a:lnSpc>
              <a:spcAft>
                <a:spcPts val="0"/>
              </a:spcAft>
            </a:pPr>
            <a:r>
              <a:rPr lang="en-ZA" sz="1400" dirty="0">
                <a:solidFill>
                  <a:srgbClr val="000000"/>
                </a:solidFill>
                <a:latin typeface="Arial" pitchFamily="34" charset="0"/>
                <a:ea typeface="Calibri" panose="020F0502020204030204" pitchFamily="34" charset="0"/>
                <a:cs typeface="Arial" panose="020B0604020202020204" pitchFamily="34" charset="0"/>
              </a:rPr>
              <a:t>The Bill seeks to address the economic transformation of the industry through the introduction of provisions relating to the warranty fund surplus which may be utilised towards developmental programmes for the homebuilding industry.</a:t>
            </a:r>
            <a:endParaRPr lang="en-ZA" sz="1400" dirty="0">
              <a:solidFill>
                <a:prstClr val="black"/>
              </a:solidFill>
              <a:latin typeface="Arial" pitchFamily="34" charset="0"/>
              <a:ea typeface="Calibri" panose="020F0502020204030204" pitchFamily="34" charset="0"/>
              <a:cs typeface="Arial" panose="020B0604020202020204" pitchFamily="34" charset="0"/>
            </a:endParaRPr>
          </a:p>
          <a:p>
            <a:pPr algn="just">
              <a:lnSpc>
                <a:spcPct val="115000"/>
              </a:lnSpc>
              <a:spcAft>
                <a:spcPts val="0"/>
              </a:spcAft>
            </a:pPr>
            <a:endParaRPr lang="en-US" sz="1400" dirty="0">
              <a:solidFill>
                <a:srgbClr val="FF0000"/>
              </a:solidFill>
              <a:latin typeface="Arial" pitchFamily="34" charset="0"/>
              <a:ea typeface="Calibri" panose="020F0502020204030204" pitchFamily="34" charset="0"/>
              <a:cs typeface="Arial" panose="020B0604020202020204" pitchFamily="34" charset="0"/>
            </a:endParaRPr>
          </a:p>
          <a:p>
            <a:pPr marL="0" indent="0" algn="just">
              <a:spcBef>
                <a:spcPct val="0"/>
              </a:spcBef>
              <a:spcAft>
                <a:spcPts val="0"/>
              </a:spcAft>
              <a:buNone/>
            </a:pPr>
            <a:r>
              <a:rPr lang="en-US" sz="1400" b="1" dirty="0">
                <a:solidFill>
                  <a:prstClr val="black"/>
                </a:solidFill>
                <a:latin typeface="Arial" pitchFamily="34" charset="0"/>
                <a:ea typeface="ＭＳ Ｐゴシック" pitchFamily="34" charset="-128"/>
                <a:cs typeface="+mn-cs"/>
              </a:rPr>
              <a:t>Human Settlements Development Bank </a:t>
            </a:r>
            <a:r>
              <a:rPr lang="en-US" sz="1400" b="1" dirty="0" smtClean="0">
                <a:solidFill>
                  <a:prstClr val="black"/>
                </a:solidFill>
                <a:latin typeface="Arial" pitchFamily="34" charset="0"/>
                <a:ea typeface="ＭＳ Ｐゴシック" pitchFamily="34" charset="-128"/>
                <a:cs typeface="+mn-cs"/>
              </a:rPr>
              <a:t>Bill:</a:t>
            </a:r>
          </a:p>
          <a:p>
            <a:pPr algn="just">
              <a:spcBef>
                <a:spcPct val="0"/>
              </a:spcBef>
              <a:spcAft>
                <a:spcPts val="0"/>
              </a:spcAft>
            </a:pPr>
            <a:r>
              <a:rPr lang="en-US" sz="1400" dirty="0" smtClean="0">
                <a:solidFill>
                  <a:prstClr val="black"/>
                </a:solidFill>
                <a:latin typeface="Arial" pitchFamily="34" charset="0"/>
                <a:ea typeface="Calibri" panose="020F0502020204030204" pitchFamily="34" charset="0"/>
                <a:cs typeface="Times New Roman" panose="02020603050405020304" pitchFamily="18" charset="0"/>
              </a:rPr>
              <a:t>The </a:t>
            </a:r>
            <a:r>
              <a:rPr lang="en-US" sz="1400" dirty="0">
                <a:solidFill>
                  <a:prstClr val="black"/>
                </a:solidFill>
                <a:latin typeface="Arial" pitchFamily="34" charset="0"/>
                <a:ea typeface="Calibri" panose="020F0502020204030204" pitchFamily="34" charset="0"/>
                <a:cs typeface="Times New Roman" panose="02020603050405020304" pitchFamily="18" charset="0"/>
              </a:rPr>
              <a:t>Bill was approved by the FOSAD and Cabinet Committee and thereafter it will </a:t>
            </a:r>
            <a:r>
              <a:rPr lang="en-US" sz="1400" dirty="0" smtClean="0">
                <a:solidFill>
                  <a:prstClr val="black"/>
                </a:solidFill>
                <a:latin typeface="Arial" pitchFamily="34" charset="0"/>
                <a:ea typeface="Calibri" panose="020F0502020204030204" pitchFamily="34" charset="0"/>
                <a:cs typeface="Times New Roman" panose="02020603050405020304" pitchFamily="18" charset="0"/>
              </a:rPr>
              <a:t>serve </a:t>
            </a:r>
            <a:r>
              <a:rPr lang="en-US" sz="1400" dirty="0">
                <a:solidFill>
                  <a:prstClr val="black"/>
                </a:solidFill>
                <a:latin typeface="Arial" pitchFamily="34" charset="0"/>
                <a:ea typeface="Calibri" panose="020F0502020204030204" pitchFamily="34" charset="0"/>
                <a:cs typeface="Times New Roman" panose="02020603050405020304" pitchFamily="18" charset="0"/>
              </a:rPr>
              <a:t>before the Cabinet.</a:t>
            </a:r>
            <a:endParaRPr lang="en-ZA" sz="1400" dirty="0">
              <a:solidFill>
                <a:prstClr val="black"/>
              </a:solidFill>
              <a:latin typeface="Arial" pitchFamily="34" charset="0"/>
              <a:ea typeface="Calibri" panose="020F0502020204030204" pitchFamily="34" charset="0"/>
              <a:cs typeface="Arial" panose="020B0604020202020204" pitchFamily="34" charset="0"/>
            </a:endParaRPr>
          </a:p>
          <a:p>
            <a:pPr algn="just">
              <a:lnSpc>
                <a:spcPct val="115000"/>
              </a:lnSpc>
              <a:spcAft>
                <a:spcPts val="0"/>
              </a:spcAft>
            </a:pPr>
            <a:r>
              <a:rPr lang="en-ZA" sz="1400" dirty="0">
                <a:solidFill>
                  <a:srgbClr val="000000"/>
                </a:solidFill>
                <a:latin typeface="Arial" pitchFamily="34" charset="0"/>
                <a:ea typeface="Calibri" panose="020F0502020204030204" pitchFamily="34" charset="0"/>
                <a:cs typeface="Arial" panose="020B0604020202020204" pitchFamily="34" charset="0"/>
              </a:rPr>
              <a:t>The HSDB Bill aims to address the current market </a:t>
            </a:r>
            <a:r>
              <a:rPr lang="en-ZA" sz="1400" dirty="0" smtClean="0">
                <a:solidFill>
                  <a:srgbClr val="000000"/>
                </a:solidFill>
                <a:latin typeface="Arial" pitchFamily="34" charset="0"/>
                <a:ea typeface="Calibri" panose="020F0502020204030204" pitchFamily="34" charset="0"/>
                <a:cs typeface="Arial" panose="020B0604020202020204" pitchFamily="34" charset="0"/>
              </a:rPr>
              <a:t>failures </a:t>
            </a:r>
            <a:r>
              <a:rPr lang="en-ZA" sz="1400" dirty="0">
                <a:solidFill>
                  <a:srgbClr val="000000"/>
                </a:solidFill>
                <a:latin typeface="Arial" pitchFamily="34" charset="0"/>
                <a:ea typeface="Calibri" panose="020F0502020204030204" pitchFamily="34" charset="0"/>
                <a:cs typeface="Arial" panose="020B0604020202020204" pitchFamily="34" charset="0"/>
              </a:rPr>
              <a:t>evident in both the supply and demand aspects, including that of the affordable housing value chain. The Bill will be catalytic in crowding in the private sector to increase the provision of funding to intermediaries and developers operating in the affordable housing space. </a:t>
            </a:r>
            <a:endParaRPr lang="en-US" sz="1400" b="1" dirty="0">
              <a:solidFill>
                <a:prstClr val="black"/>
              </a:solidFill>
              <a:latin typeface="Arial" pitchFamily="34" charset="0"/>
              <a:ea typeface="ＭＳ Ｐゴシック" pitchFamily="34" charset="-128"/>
              <a:cs typeface="+mn-cs"/>
            </a:endParaRPr>
          </a:p>
        </p:txBody>
      </p:sp>
      <p:sp>
        <p:nvSpPr>
          <p:cNvPr id="4" name="Slide Number Placeholder 3"/>
          <p:cNvSpPr>
            <a:spLocks noGrp="1"/>
          </p:cNvSpPr>
          <p:nvPr>
            <p:ph type="sldNum" sz="quarter" idx="10"/>
          </p:nvPr>
        </p:nvSpPr>
        <p:spPr/>
        <p:txBody>
          <a:bodyPr/>
          <a:lstStyle/>
          <a:p>
            <a:pPr>
              <a:defRPr/>
            </a:pPr>
            <a:fld id="{C4AAC9CD-A517-4D27-AC76-18935CD3BE51}" type="slidenum">
              <a:rPr lang="en-ZA" smtClean="0"/>
              <a:pPr>
                <a:defRPr/>
              </a:pPr>
              <a:t>6</a:t>
            </a:fld>
            <a:endParaRPr lang="en-ZA" dirty="0"/>
          </a:p>
        </p:txBody>
      </p:sp>
    </p:spTree>
    <p:extLst>
      <p:ext uri="{BB962C8B-B14F-4D97-AF65-F5344CB8AC3E}">
        <p14:creationId xmlns:p14="http://schemas.microsoft.com/office/powerpoint/2010/main" val="1751962532"/>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50631" y="2456892"/>
            <a:ext cx="6642738" cy="1080120"/>
          </a:xfrm>
        </p:spPr>
        <p:txBody>
          <a:bodyPr/>
          <a:lstStyle/>
          <a:p>
            <a:pPr algn="just">
              <a:defRPr/>
            </a:pPr>
            <a:r>
              <a:rPr lang="en-ZA" sz="1800" b="1" cap="none" dirty="0" smtClean="0">
                <a:latin typeface="Arial" pitchFamily="34" charset="0"/>
                <a:ea typeface="ＭＳ Ｐゴシック" pitchFamily="34" charset="-128"/>
                <a:cs typeface="Arial" pitchFamily="34" charset="0"/>
              </a:rPr>
              <a:t>3.  </a:t>
            </a:r>
            <a:r>
              <a:rPr lang="en-US" sz="1800" b="1" cap="none" dirty="0" smtClean="0">
                <a:cs typeface="Arial" pitchFamily="34" charset="0"/>
              </a:rPr>
              <a:t>DEPARTMENTAL ANNUAL </a:t>
            </a:r>
            <a:r>
              <a:rPr lang="en-US" altLang="en-US" sz="1800" b="1" cap="none" dirty="0" smtClean="0">
                <a:cs typeface="Arial" pitchFamily="34" charset="0"/>
              </a:rPr>
              <a:t>PERFORMANCE </a:t>
            </a:r>
            <a:r>
              <a:rPr lang="en-US" altLang="en-US" sz="1800" b="1" cap="none" dirty="0">
                <a:cs typeface="Arial" pitchFamily="34" charset="0"/>
              </a:rPr>
              <a:t>AS PER APPROVED ANNUAL PERFORMANCE PLAN 2020/2021</a:t>
            </a:r>
          </a:p>
        </p:txBody>
      </p:sp>
      <p:sp>
        <p:nvSpPr>
          <p:cNvPr id="5" name="Slide Number Placeholder 4"/>
          <p:cNvSpPr>
            <a:spLocks noGrp="1"/>
          </p:cNvSpPr>
          <p:nvPr>
            <p:ph type="sldNum" sz="quarter" idx="11"/>
          </p:nvPr>
        </p:nvSpPr>
        <p:spPr/>
        <p:txBody>
          <a:bodyPr/>
          <a:lstStyle>
            <a:lvl1pPr eaLnBrk="0" hangingPunct="0">
              <a:defRPr sz="1800">
                <a:solidFill>
                  <a:schemeClr val="tx1"/>
                </a:solidFill>
                <a:latin typeface="Arial" panose="020B0604020202020204" pitchFamily="34" charset="0"/>
                <a:ea typeface="MS PGothic" panose="020B0600070205080204" pitchFamily="34" charset="-128"/>
              </a:defRPr>
            </a:lvl1pPr>
            <a:lvl2pPr marL="557213" indent="-214313" eaLnBrk="0" hangingPunct="0">
              <a:defRPr sz="1800">
                <a:solidFill>
                  <a:schemeClr val="tx1"/>
                </a:solidFill>
                <a:latin typeface="Arial" panose="020B0604020202020204" pitchFamily="34" charset="0"/>
                <a:ea typeface="MS PGothic" panose="020B0600070205080204" pitchFamily="34" charset="-128"/>
              </a:defRPr>
            </a:lvl2pPr>
            <a:lvl3pPr marL="857250" indent="-171450" eaLnBrk="0" hangingPunct="0">
              <a:defRPr sz="1800">
                <a:solidFill>
                  <a:schemeClr val="tx1"/>
                </a:solidFill>
                <a:latin typeface="Arial" panose="020B0604020202020204" pitchFamily="34" charset="0"/>
                <a:ea typeface="MS PGothic" panose="020B0600070205080204" pitchFamily="34" charset="-128"/>
              </a:defRPr>
            </a:lvl3pPr>
            <a:lvl4pPr marL="1200150" indent="-171450" eaLnBrk="0" hangingPunct="0">
              <a:defRPr sz="1800">
                <a:solidFill>
                  <a:schemeClr val="tx1"/>
                </a:solidFill>
                <a:latin typeface="Arial" panose="020B0604020202020204" pitchFamily="34" charset="0"/>
                <a:ea typeface="MS PGothic" panose="020B0600070205080204" pitchFamily="34" charset="-128"/>
              </a:defRPr>
            </a:lvl4pPr>
            <a:lvl5pPr marL="1543050" indent="-171450" eaLnBrk="0" hangingPunct="0">
              <a:defRPr sz="1800">
                <a:solidFill>
                  <a:schemeClr val="tx1"/>
                </a:solidFill>
                <a:latin typeface="Arial" panose="020B0604020202020204" pitchFamily="34" charset="0"/>
                <a:ea typeface="MS PGothic" panose="020B0600070205080204" pitchFamily="34" charset="-128"/>
              </a:defRPr>
            </a:lvl5pPr>
            <a:lvl6pPr marL="1885950" indent="-171450" defTabSz="342900" eaLnBrk="0" fontAlgn="base" hangingPunct="0">
              <a:spcBef>
                <a:spcPct val="0"/>
              </a:spcBef>
              <a:spcAft>
                <a:spcPct val="0"/>
              </a:spcAft>
              <a:defRPr sz="1800">
                <a:solidFill>
                  <a:schemeClr val="tx1"/>
                </a:solidFill>
                <a:latin typeface="Arial" panose="020B0604020202020204" pitchFamily="34" charset="0"/>
                <a:ea typeface="MS PGothic" panose="020B0600070205080204" pitchFamily="34" charset="-128"/>
              </a:defRPr>
            </a:lvl6pPr>
            <a:lvl7pPr marL="2228850" indent="-171450" defTabSz="342900" eaLnBrk="0" fontAlgn="base" hangingPunct="0">
              <a:spcBef>
                <a:spcPct val="0"/>
              </a:spcBef>
              <a:spcAft>
                <a:spcPct val="0"/>
              </a:spcAft>
              <a:defRPr sz="1800">
                <a:solidFill>
                  <a:schemeClr val="tx1"/>
                </a:solidFill>
                <a:latin typeface="Arial" panose="020B0604020202020204" pitchFamily="34" charset="0"/>
                <a:ea typeface="MS PGothic" panose="020B0600070205080204" pitchFamily="34" charset="-128"/>
              </a:defRPr>
            </a:lvl7pPr>
            <a:lvl8pPr marL="2571750" indent="-171450" defTabSz="342900" eaLnBrk="0" fontAlgn="base" hangingPunct="0">
              <a:spcBef>
                <a:spcPct val="0"/>
              </a:spcBef>
              <a:spcAft>
                <a:spcPct val="0"/>
              </a:spcAft>
              <a:defRPr sz="1800">
                <a:solidFill>
                  <a:schemeClr val="tx1"/>
                </a:solidFill>
                <a:latin typeface="Arial" panose="020B0604020202020204" pitchFamily="34" charset="0"/>
                <a:ea typeface="MS PGothic" panose="020B0600070205080204" pitchFamily="34" charset="-128"/>
              </a:defRPr>
            </a:lvl8pPr>
            <a:lvl9pPr marL="2914650" indent="-171450" defTabSz="342900" eaLnBrk="0" fontAlgn="base" hangingPunct="0">
              <a:spcBef>
                <a:spcPct val="0"/>
              </a:spcBef>
              <a:spcAft>
                <a:spcPct val="0"/>
              </a:spcAft>
              <a:defRPr sz="1800">
                <a:solidFill>
                  <a:schemeClr val="tx1"/>
                </a:solidFill>
                <a:latin typeface="Arial" panose="020B0604020202020204" pitchFamily="34" charset="0"/>
                <a:ea typeface="MS PGothic" panose="020B0600070205080204" pitchFamily="34" charset="-128"/>
              </a:defRPr>
            </a:lvl9pPr>
          </a:lstStyle>
          <a:p>
            <a:pPr eaLnBrk="1" hangingPunct="1">
              <a:defRPr/>
            </a:pPr>
            <a:fld id="{D053B506-0632-46C6-B950-C6E16FA760D6}" type="slidenum">
              <a:rPr lang="en-ZA" sz="600">
                <a:solidFill>
                  <a:srgbClr val="898989"/>
                </a:solidFill>
              </a:rPr>
              <a:pPr eaLnBrk="1" hangingPunct="1">
                <a:defRPr/>
              </a:pPr>
              <a:t>7</a:t>
            </a:fld>
            <a:endParaRPr lang="en-ZA" sz="600" dirty="0">
              <a:solidFill>
                <a:srgbClr val="898989"/>
              </a:solidFill>
            </a:endParaRPr>
          </a:p>
        </p:txBody>
      </p:sp>
    </p:spTree>
    <p:extLst>
      <p:ext uri="{BB962C8B-B14F-4D97-AF65-F5344CB8AC3E}">
        <p14:creationId xmlns:p14="http://schemas.microsoft.com/office/powerpoint/2010/main" val="4056475061"/>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485900" y="1160748"/>
            <a:ext cx="6172200" cy="408366"/>
          </a:xfrm>
        </p:spPr>
        <p:txBody>
          <a:bodyPr/>
          <a:lstStyle/>
          <a:p>
            <a:pPr eaLnBrk="1" hangingPunct="1"/>
            <a:r>
              <a:rPr lang="en-ZA" sz="2100" b="1" dirty="0">
                <a:solidFill>
                  <a:srgbClr val="000000"/>
                </a:solidFill>
                <a:latin typeface="Arial" panose="020B0604020202020204" pitchFamily="34" charset="0"/>
                <a:ea typeface="ＭＳ Ｐゴシック" pitchFamily="34" charset="-128"/>
                <a:cs typeface="Arial" panose="020B0604020202020204" pitchFamily="34" charset="0"/>
              </a:rPr>
              <a:t>PERFORMANCE MEASUREMENT</a:t>
            </a:r>
            <a:endParaRPr lang="en-US" sz="2100" dirty="0">
              <a:latin typeface="Arial" pitchFamily="34" charset="0"/>
              <a:ea typeface="ＭＳ Ｐゴシック" pitchFamily="34" charset="-128"/>
              <a:cs typeface="Arial" pitchFamily="34" charset="0"/>
            </a:endParaRPr>
          </a:p>
        </p:txBody>
      </p:sp>
      <p:sp>
        <p:nvSpPr>
          <p:cNvPr id="24581"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Arial" pitchFamily="34" charset="0"/>
                <a:ea typeface="ＭＳ Ｐゴシック" pitchFamily="34" charset="-128"/>
              </a:defRPr>
            </a:lvl1pPr>
            <a:lvl2pPr marL="557213" indent="-214313" eaLnBrk="0" hangingPunct="0">
              <a:defRPr sz="1800">
                <a:solidFill>
                  <a:schemeClr val="tx1"/>
                </a:solidFill>
                <a:latin typeface="Arial" pitchFamily="34" charset="0"/>
                <a:ea typeface="ＭＳ Ｐゴシック" pitchFamily="34" charset="-128"/>
              </a:defRPr>
            </a:lvl2pPr>
            <a:lvl3pPr marL="857250" indent="-171450" eaLnBrk="0" hangingPunct="0">
              <a:defRPr sz="1800">
                <a:solidFill>
                  <a:schemeClr val="tx1"/>
                </a:solidFill>
                <a:latin typeface="Arial" pitchFamily="34" charset="0"/>
                <a:ea typeface="ＭＳ Ｐゴシック" pitchFamily="34" charset="-128"/>
              </a:defRPr>
            </a:lvl3pPr>
            <a:lvl4pPr marL="1200150" indent="-171450" eaLnBrk="0" hangingPunct="0">
              <a:defRPr sz="1800">
                <a:solidFill>
                  <a:schemeClr val="tx1"/>
                </a:solidFill>
                <a:latin typeface="Arial" pitchFamily="34" charset="0"/>
                <a:ea typeface="ＭＳ Ｐゴシック" pitchFamily="34" charset="-128"/>
              </a:defRPr>
            </a:lvl4pPr>
            <a:lvl5pPr marL="1543050" indent="-171450" eaLnBrk="0" hangingPunct="0">
              <a:defRPr sz="1800">
                <a:solidFill>
                  <a:schemeClr val="tx1"/>
                </a:solidFill>
                <a:latin typeface="Arial" pitchFamily="34" charset="0"/>
                <a:ea typeface="ＭＳ Ｐゴシック" pitchFamily="34" charset="-128"/>
              </a:defRPr>
            </a:lvl5pPr>
            <a:lvl6pPr marL="18859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6pPr>
            <a:lvl7pPr marL="22288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7pPr>
            <a:lvl8pPr marL="25717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8pPr>
            <a:lvl9pPr marL="29146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9pPr>
          </a:lstStyle>
          <a:p>
            <a:pPr eaLnBrk="1" hangingPunct="1">
              <a:defRPr/>
            </a:pPr>
            <a:fld id="{9D9C5418-2D63-4A5E-8C0F-0379F53E7063}" type="slidenum">
              <a:rPr lang="en-ZA" sz="600">
                <a:solidFill>
                  <a:srgbClr val="898989"/>
                </a:solidFill>
              </a:rPr>
              <a:pPr eaLnBrk="1" hangingPunct="1">
                <a:defRPr/>
              </a:pPr>
              <a:t>8</a:t>
            </a:fld>
            <a:endParaRPr lang="en-ZA" sz="600" dirty="0">
              <a:solidFill>
                <a:srgbClr val="898989"/>
              </a:solidFill>
            </a:endParaRPr>
          </a:p>
        </p:txBody>
      </p:sp>
      <p:sp>
        <p:nvSpPr>
          <p:cNvPr id="2" name="Content Placeholder 1"/>
          <p:cNvSpPr>
            <a:spLocks noGrp="1"/>
          </p:cNvSpPr>
          <p:nvPr>
            <p:ph idx="1"/>
          </p:nvPr>
        </p:nvSpPr>
        <p:spPr/>
        <p:txBody>
          <a:bodyPr/>
          <a:lstStyle/>
          <a:p>
            <a:pPr marL="0" indent="0" algn="just">
              <a:buNone/>
              <a:defRPr/>
            </a:pPr>
            <a:endParaRPr lang="en-ZA" sz="1200" dirty="0"/>
          </a:p>
          <a:p>
            <a:pPr eaLnBrk="1" hangingPunct="1">
              <a:defRPr/>
            </a:pPr>
            <a:endParaRPr lang="en-ZA" dirty="0"/>
          </a:p>
          <a:p>
            <a:pPr eaLnBrk="1" hangingPunct="1">
              <a:defRPr/>
            </a:pPr>
            <a:endParaRPr lang="en-ZA" dirty="0"/>
          </a:p>
        </p:txBody>
      </p:sp>
      <p:graphicFrame>
        <p:nvGraphicFramePr>
          <p:cNvPr id="8" name="Table 7"/>
          <p:cNvGraphicFramePr>
            <a:graphicFrameLocks noGrp="1"/>
          </p:cNvGraphicFramePr>
          <p:nvPr>
            <p:extLst/>
          </p:nvPr>
        </p:nvGraphicFramePr>
        <p:xfrm>
          <a:off x="457201" y="1862826"/>
          <a:ext cx="8091535" cy="2592288"/>
        </p:xfrm>
        <a:graphic>
          <a:graphicData uri="http://schemas.openxmlformats.org/drawingml/2006/table">
            <a:tbl>
              <a:tblPr/>
              <a:tblGrid>
                <a:gridCol w="925595">
                  <a:extLst>
                    <a:ext uri="{9D8B030D-6E8A-4147-A177-3AD203B41FA5}">
                      <a16:colId xmlns:a16="http://schemas.microsoft.com/office/drawing/2014/main" val="20000"/>
                    </a:ext>
                  </a:extLst>
                </a:gridCol>
                <a:gridCol w="7165940">
                  <a:extLst>
                    <a:ext uri="{9D8B030D-6E8A-4147-A177-3AD203B41FA5}">
                      <a16:colId xmlns:a16="http://schemas.microsoft.com/office/drawing/2014/main" val="20001"/>
                    </a:ext>
                  </a:extLst>
                </a:gridCol>
              </a:tblGrid>
              <a:tr h="37804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pitchFamily="34" charset="0"/>
                          <a:ea typeface="ＭＳ Ｐゴシック" pitchFamily="34" charset="-128"/>
                          <a:cs typeface="Times New Roman" pitchFamily="18" charset="0"/>
                        </a:rPr>
                        <a:t> </a:t>
                      </a:r>
                      <a:endParaRPr kumimoji="0" lang="en-ZA"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44783" marR="447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ＭＳ Ｐゴシック" pitchFamily="34" charset="-128"/>
                          <a:cs typeface="Times New Roman" pitchFamily="18" charset="0"/>
                        </a:rPr>
                        <a:t>Target Achieved (100%)</a:t>
                      </a:r>
                      <a:endParaRPr kumimoji="0" lang="en-ZA" sz="15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44783" marR="447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6409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pitchFamily="34" charset="0"/>
                          <a:ea typeface="ＭＳ Ｐゴシック" pitchFamily="34" charset="-128"/>
                          <a:cs typeface="Times New Roman" pitchFamily="18" charset="0"/>
                        </a:rPr>
                        <a:t> </a:t>
                      </a:r>
                      <a:endParaRPr kumimoji="0" lang="en-ZA"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44783" marR="447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ＭＳ Ｐゴシック" pitchFamily="34" charset="-128"/>
                          <a:cs typeface="Times New Roman" pitchFamily="18" charset="0"/>
                        </a:rPr>
                        <a:t>Partially Achieved (50% - 99%)</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ＭＳ Ｐゴシック" pitchFamily="34" charset="-128"/>
                          <a:cs typeface="Times New Roman" pitchFamily="18" charset="0"/>
                        </a:rPr>
                        <a:t>Remedial action is needed to avoid this / there is progress, but the target is not yet achieved.</a:t>
                      </a:r>
                      <a:endParaRPr kumimoji="0" lang="en-ZA" sz="15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44783" marR="447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501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pitchFamily="34" charset="0"/>
                          <a:ea typeface="ＭＳ Ｐゴシック" pitchFamily="34" charset="-128"/>
                          <a:cs typeface="Times New Roman" pitchFamily="18" charset="0"/>
                        </a:rPr>
                        <a:t> </a:t>
                      </a:r>
                      <a:endParaRPr kumimoji="0" lang="en-ZA"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44783" marR="447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ＭＳ Ｐゴシック" pitchFamily="34" charset="-128"/>
                          <a:cs typeface="Times New Roman" pitchFamily="18" charset="0"/>
                        </a:rPr>
                        <a:t>Not Achieved (0% - 49%)</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ＭＳ Ｐゴシック" pitchFamily="34" charset="-128"/>
                          <a:cs typeface="Times New Roman" pitchFamily="18" charset="0"/>
                        </a:rPr>
                        <a:t>Certainty that the target will not be achieved or was not achieved in the planned timeframes – major remedial action and urgent intervention is required / the target is far from being reached or not going to be achieved at all</a:t>
                      </a:r>
                      <a:endParaRPr kumimoji="0" lang="en-ZA" sz="15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44783" marR="447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00700765"/>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Arial" pitchFamily="34" charset="0"/>
                <a:ea typeface="ＭＳ Ｐゴシック" pitchFamily="34" charset="-128"/>
              </a:defRPr>
            </a:lvl1pPr>
            <a:lvl2pPr marL="557213" indent="-214313" eaLnBrk="0" hangingPunct="0">
              <a:defRPr sz="1800">
                <a:solidFill>
                  <a:schemeClr val="tx1"/>
                </a:solidFill>
                <a:latin typeface="Arial" pitchFamily="34" charset="0"/>
                <a:ea typeface="ＭＳ Ｐゴシック" pitchFamily="34" charset="-128"/>
              </a:defRPr>
            </a:lvl2pPr>
            <a:lvl3pPr marL="857250" indent="-171450" eaLnBrk="0" hangingPunct="0">
              <a:defRPr sz="1800">
                <a:solidFill>
                  <a:schemeClr val="tx1"/>
                </a:solidFill>
                <a:latin typeface="Arial" pitchFamily="34" charset="0"/>
                <a:ea typeface="ＭＳ Ｐゴシック" pitchFamily="34" charset="-128"/>
              </a:defRPr>
            </a:lvl3pPr>
            <a:lvl4pPr marL="1200150" indent="-171450" eaLnBrk="0" hangingPunct="0">
              <a:defRPr sz="1800">
                <a:solidFill>
                  <a:schemeClr val="tx1"/>
                </a:solidFill>
                <a:latin typeface="Arial" pitchFamily="34" charset="0"/>
                <a:ea typeface="ＭＳ Ｐゴシック" pitchFamily="34" charset="-128"/>
              </a:defRPr>
            </a:lvl4pPr>
            <a:lvl5pPr marL="1543050" indent="-171450" eaLnBrk="0" hangingPunct="0">
              <a:defRPr sz="1800">
                <a:solidFill>
                  <a:schemeClr val="tx1"/>
                </a:solidFill>
                <a:latin typeface="Arial" pitchFamily="34" charset="0"/>
                <a:ea typeface="ＭＳ Ｐゴシック" pitchFamily="34" charset="-128"/>
              </a:defRPr>
            </a:lvl5pPr>
            <a:lvl6pPr marL="18859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6pPr>
            <a:lvl7pPr marL="22288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7pPr>
            <a:lvl8pPr marL="25717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8pPr>
            <a:lvl9pPr marL="2914650" indent="-171450" defTabSz="342900" eaLnBrk="0" fontAlgn="base" hangingPunct="0">
              <a:spcBef>
                <a:spcPct val="0"/>
              </a:spcBef>
              <a:spcAft>
                <a:spcPct val="0"/>
              </a:spcAft>
              <a:defRPr sz="1800">
                <a:solidFill>
                  <a:schemeClr val="tx1"/>
                </a:solidFill>
                <a:latin typeface="Arial" pitchFamily="34" charset="0"/>
                <a:ea typeface="ＭＳ Ｐゴシック" pitchFamily="34" charset="-128"/>
              </a:defRPr>
            </a:lvl9pPr>
          </a:lstStyle>
          <a:p>
            <a:pPr eaLnBrk="1" hangingPunct="1">
              <a:defRPr/>
            </a:pPr>
            <a:fld id="{9D9C5418-2D63-4A5E-8C0F-0379F53E7063}" type="slidenum">
              <a:rPr lang="en-ZA" sz="600">
                <a:solidFill>
                  <a:srgbClr val="898989"/>
                </a:solidFill>
              </a:rPr>
              <a:pPr eaLnBrk="1" hangingPunct="1">
                <a:defRPr/>
              </a:pPr>
              <a:t>9</a:t>
            </a:fld>
            <a:endParaRPr lang="en-ZA" sz="600" dirty="0">
              <a:solidFill>
                <a:srgbClr val="898989"/>
              </a:solidFill>
            </a:endParaRPr>
          </a:p>
        </p:txBody>
      </p:sp>
      <p:sp>
        <p:nvSpPr>
          <p:cNvPr id="2" name="Content Placeholder 1"/>
          <p:cNvSpPr>
            <a:spLocks noGrp="1"/>
          </p:cNvSpPr>
          <p:nvPr>
            <p:ph idx="1"/>
          </p:nvPr>
        </p:nvSpPr>
        <p:spPr/>
        <p:txBody>
          <a:bodyPr/>
          <a:lstStyle/>
          <a:p>
            <a:pPr marL="0" indent="0" algn="just">
              <a:buNone/>
              <a:defRPr/>
            </a:pPr>
            <a:endParaRPr lang="en-ZA" sz="1200" dirty="0"/>
          </a:p>
          <a:p>
            <a:pPr eaLnBrk="1" hangingPunct="1">
              <a:defRPr/>
            </a:pPr>
            <a:endParaRPr lang="en-ZA" dirty="0"/>
          </a:p>
          <a:p>
            <a:pPr eaLnBrk="1" hangingPunct="1">
              <a:defRPr/>
            </a:pPr>
            <a:endParaRPr lang="en-ZA" dirty="0"/>
          </a:p>
        </p:txBody>
      </p:sp>
      <p:graphicFrame>
        <p:nvGraphicFramePr>
          <p:cNvPr id="8" name="Chart 7"/>
          <p:cNvGraphicFramePr/>
          <p:nvPr>
            <p:extLst/>
          </p:nvPr>
        </p:nvGraphicFramePr>
        <p:xfrm>
          <a:off x="692590" y="332656"/>
          <a:ext cx="7727133" cy="27186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p:nvPr>
            <p:extLst/>
          </p:nvPr>
        </p:nvGraphicFramePr>
        <p:xfrm>
          <a:off x="679011" y="3143845"/>
          <a:ext cx="7876514" cy="25711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1279457"/>
      </p:ext>
    </p:extLst>
  </p:cSld>
  <p:clrMapOvr>
    <a:masterClrMapping/>
  </p:clrMapOvr>
  <p:transition spd="med">
    <p:fade/>
  </p:transition>
</p:sld>
</file>

<file path=ppt/theme/theme1.xml><?xml version="1.0" encoding="utf-8"?>
<a:theme xmlns:a="http://schemas.openxmlformats.org/drawingml/2006/main" name="2019_GENERIC PRESENTATION">
  <a:themeElements>
    <a:clrScheme name="DHS">
      <a:dk1>
        <a:srgbClr val="000000"/>
      </a:dk1>
      <a:lt1>
        <a:srgbClr val="FFFFFF"/>
      </a:lt1>
      <a:dk2>
        <a:srgbClr val="00582B"/>
      </a:dk2>
      <a:lt2>
        <a:srgbClr val="EEECE1"/>
      </a:lt2>
      <a:accent1>
        <a:srgbClr val="4F81BD"/>
      </a:accent1>
      <a:accent2>
        <a:srgbClr val="C0504D"/>
      </a:accent2>
      <a:accent3>
        <a:srgbClr val="9BBB59"/>
      </a:accent3>
      <a:accent4>
        <a:srgbClr val="8064A2"/>
      </a:accent4>
      <a:accent5>
        <a:srgbClr val="4BACC6"/>
      </a:accent5>
      <a:accent6>
        <a:srgbClr val="EFA000"/>
      </a:accent6>
      <a:hlink>
        <a:srgbClr val="00582B"/>
      </a:hlink>
      <a:folHlink>
        <a:srgbClr val="800080"/>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HS_GENERIC 2019 TEMPLATE2" id="{396FC376-5433-B14D-BA34-9231D790ED96}" vid="{AA9C3A99-0327-4449-B70B-2A3712119E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9DD166667E7D64E8D311D5F9B8B7090" ma:contentTypeVersion="12" ma:contentTypeDescription="Create a new document." ma:contentTypeScope="" ma:versionID="d9da1885226bb8bba4a6c64a195328bf">
  <xsd:schema xmlns:xsd="http://www.w3.org/2001/XMLSchema" xmlns:xs="http://www.w3.org/2001/XMLSchema" xmlns:p="http://schemas.microsoft.com/office/2006/metadata/properties" xmlns:ns2="125ae22f-0cd4-4210-8402-cce56ace06b3" xmlns:ns3="190ed1d4-93c1-4cf9-b3d9-08b61931e882" targetNamespace="http://schemas.microsoft.com/office/2006/metadata/properties" ma:root="true" ma:fieldsID="e8cfea0741995efd64db6b81311bdd7d" ns2:_="" ns3:_="">
    <xsd:import namespace="125ae22f-0cd4-4210-8402-cce56ace06b3"/>
    <xsd:import namespace="190ed1d4-93c1-4cf9-b3d9-08b61931e88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5ae22f-0cd4-4210-8402-cce56ace06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90ed1d4-93c1-4cf9-b3d9-08b61931e88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A54269-043D-4FFB-94C5-A038D27D6776}">
  <ds:schemaRefs>
    <ds:schemaRef ds:uri="http://schemas.microsoft.com/sharepoint/v3/contenttype/forms"/>
  </ds:schemaRefs>
</ds:datastoreItem>
</file>

<file path=customXml/itemProps2.xml><?xml version="1.0" encoding="utf-8"?>
<ds:datastoreItem xmlns:ds="http://schemas.openxmlformats.org/officeDocument/2006/customXml" ds:itemID="{A1CD9494-2CAD-4823-9F47-DB1643E9977B}">
  <ds:schemaRefs>
    <ds:schemaRef ds:uri="http://purl.org/dc/elements/1.1/"/>
    <ds:schemaRef ds:uri="190ed1d4-93c1-4cf9-b3d9-08b61931e882"/>
    <ds:schemaRef ds:uri="http://purl.org/dc/terms/"/>
    <ds:schemaRef ds:uri="http://schemas.openxmlformats.org/package/2006/metadata/core-properties"/>
    <ds:schemaRef ds:uri="http://schemas.microsoft.com/office/2006/documentManagement/types"/>
    <ds:schemaRef ds:uri="125ae22f-0cd4-4210-8402-cce56ace06b3"/>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C83BE15B-496A-4355-9E42-216523FFA4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5ae22f-0cd4-4210-8402-cce56ace06b3"/>
    <ds:schemaRef ds:uri="190ed1d4-93c1-4cf9-b3d9-08b61931e8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DHS_GENERIC 2019 TEMPLATE2</Template>
  <TotalTime>1971</TotalTime>
  <Words>5723</Words>
  <Application>Microsoft Office PowerPoint</Application>
  <PresentationFormat>On-screen Show (4:3)</PresentationFormat>
  <Paragraphs>1380</Paragraphs>
  <Slides>44</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ＭＳ Ｐゴシック</vt:lpstr>
      <vt:lpstr>ＭＳ Ｐゴシック</vt:lpstr>
      <vt:lpstr>Arial</vt:lpstr>
      <vt:lpstr>Arial Bold</vt:lpstr>
      <vt:lpstr>Arial Narrow</vt:lpstr>
      <vt:lpstr>Calibri</vt:lpstr>
      <vt:lpstr>Times New Roman</vt:lpstr>
      <vt:lpstr>Wingdings</vt:lpstr>
      <vt:lpstr>2019_GENERIC PRESENTATION</vt:lpstr>
      <vt:lpstr>  DEPARTMENT OF HUMAN SETTLEMENTS 2020/21 ANNUAL REPORT  PORTFOLIO COMMITTEE     </vt:lpstr>
      <vt:lpstr>PRESENTATION OUTLINE</vt:lpstr>
      <vt:lpstr>PURPOSE</vt:lpstr>
      <vt:lpstr>2.  DEPARTMENTAL BUDGET STRUCTURE</vt:lpstr>
      <vt:lpstr>BUDGET  PROGRAMMES</vt:lpstr>
      <vt:lpstr>HIGHLIGHTS </vt:lpstr>
      <vt:lpstr>3.  DEPARTMENTAL ANNUAL PERFORMANCE AS PER APPROVED ANNUAL PERFORMANCE PLAN 2020/2021</vt:lpstr>
      <vt:lpstr>PERFORMANCE MEASUREMENT</vt:lpstr>
      <vt:lpstr>PowerPoint Presentation</vt:lpstr>
      <vt:lpstr>2020/21 ANNUAL PERFORMANCE PER PROGRAMME</vt:lpstr>
      <vt:lpstr>PowerPoint Presentation</vt:lpstr>
      <vt:lpstr>PowerPoint Presentation</vt:lpstr>
      <vt:lpstr>ADMINISTRATION</vt:lpstr>
      <vt:lpstr>ADMINISTRATION</vt:lpstr>
      <vt:lpstr>ADMINISTRATION</vt:lpstr>
      <vt:lpstr>Integrated Human Settlements Planning And Development Programme</vt:lpstr>
      <vt:lpstr>Integrated Human Settlements Planning And Development Programme</vt:lpstr>
      <vt:lpstr>Integrated Human Settlements Planning And Development Programme</vt:lpstr>
      <vt:lpstr>Integrated Human Settlements Planning And Development Programme</vt:lpstr>
      <vt:lpstr> Integrated Human Settlements Planning And Development Programme Cont…</vt:lpstr>
      <vt:lpstr> Integrated Human Settlements Planning And Development Programme</vt:lpstr>
      <vt:lpstr>Integrated Human Settlements Planning And Development Programme</vt:lpstr>
      <vt:lpstr>Integrated Human Settlements Planning And Development Programme</vt:lpstr>
      <vt:lpstr>Integrated Human Settlements Planning And Development Programme</vt:lpstr>
      <vt:lpstr>Integrated Human Settlements Planning And Development Programme</vt:lpstr>
      <vt:lpstr>INFORMAL SETTLEMENTS PROGRAMME </vt:lpstr>
      <vt:lpstr>INFORMAL SETTLEMENTS PROGRAMME </vt:lpstr>
      <vt:lpstr>RENTAL AND SOCIAL HOUSING PROGRAMME </vt:lpstr>
      <vt:lpstr>AFFORDABLE HOUSING PROGRAMME </vt:lpstr>
      <vt:lpstr>AFFORDABLE HOUSING PROGRAMME </vt:lpstr>
      <vt:lpstr>NHFC FLISP PERFORMANCE</vt:lpstr>
      <vt:lpstr>4.  OVERVIEW OF FINANCIAL PERFORMANCE  </vt:lpstr>
      <vt:lpstr>PowerPoint Presentation</vt:lpstr>
      <vt:lpstr>PowerPoint Presentation</vt:lpstr>
      <vt:lpstr>PowerPoint Presentation</vt:lpstr>
      <vt:lpstr>5.  HUMAN SETTLEMENTS GRANTS  </vt:lpstr>
      <vt:lpstr>Human Settlements Development Grant Expenditure (HSDG) Performance as at 31 March 2021</vt:lpstr>
      <vt:lpstr>Urban Settlements Development Grant (USDG) Expenditure Performance as at 31 March 2021</vt:lpstr>
      <vt:lpstr>6. Auditor general report for the financial year ended 31 march 2021  </vt:lpstr>
      <vt:lpstr> Audit Outcomes – Critical Highlights</vt:lpstr>
      <vt:lpstr>Audit Outcomes- Details Of The Highlights </vt:lpstr>
      <vt:lpstr>7.  AREAS THAT REQUIRE ATTENTION FOR IMPROVED PERFORMANCE AND WAY FORWARD</vt:lpstr>
      <vt:lpstr>8.  RECOMMENDATION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Arial Bold aligned left 18-24 pt</dc:title>
  <dc:subject/>
  <dc:creator>Victor Rajkumar</dc:creator>
  <cp:keywords/>
  <dc:description/>
  <cp:lastModifiedBy>Koliswa Pasiya-Mndende</cp:lastModifiedBy>
  <cp:revision>133</cp:revision>
  <cp:lastPrinted>2021-09-29T12:44:20Z</cp:lastPrinted>
  <dcterms:created xsi:type="dcterms:W3CDTF">2021-09-20T06:47:03Z</dcterms:created>
  <dcterms:modified xsi:type="dcterms:W3CDTF">2021-11-11T07:58:06Z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0x01010039DD166667E7D64E8D311D5F9B8B7090</vt:lpwstr>
  </property>
</Properties>
</file>