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42"/>
  </p:notesMasterIdLst>
  <p:handoutMasterIdLst>
    <p:handoutMasterId r:id="rId43"/>
  </p:handoutMasterIdLst>
  <p:sldIdLst>
    <p:sldId id="625" r:id="rId5"/>
    <p:sldId id="626" r:id="rId6"/>
    <p:sldId id="606" r:id="rId7"/>
    <p:sldId id="604" r:id="rId8"/>
    <p:sldId id="605" r:id="rId9"/>
    <p:sldId id="257" r:id="rId10"/>
    <p:sldId id="275" r:id="rId11"/>
    <p:sldId id="259" r:id="rId12"/>
    <p:sldId id="635" r:id="rId13"/>
    <p:sldId id="636" r:id="rId14"/>
    <p:sldId id="638" r:id="rId15"/>
    <p:sldId id="622" r:id="rId16"/>
    <p:sldId id="628" r:id="rId17"/>
    <p:sldId id="629" r:id="rId18"/>
    <p:sldId id="260" r:id="rId19"/>
    <p:sldId id="261" r:id="rId20"/>
    <p:sldId id="262" r:id="rId21"/>
    <p:sldId id="263" r:id="rId22"/>
    <p:sldId id="264" r:id="rId23"/>
    <p:sldId id="265" r:id="rId24"/>
    <p:sldId id="266" r:id="rId25"/>
    <p:sldId id="267" r:id="rId26"/>
    <p:sldId id="627" r:id="rId27"/>
    <p:sldId id="359" r:id="rId28"/>
    <p:sldId id="360" r:id="rId29"/>
    <p:sldId id="630" r:id="rId30"/>
    <p:sldId id="361" r:id="rId31"/>
    <p:sldId id="372" r:id="rId32"/>
    <p:sldId id="631" r:id="rId33"/>
    <p:sldId id="633" r:id="rId34"/>
    <p:sldId id="363" r:id="rId35"/>
    <p:sldId id="364" r:id="rId36"/>
    <p:sldId id="634" r:id="rId37"/>
    <p:sldId id="367" r:id="rId38"/>
    <p:sldId id="369" r:id="rId39"/>
    <p:sldId id="370" r:id="rId40"/>
    <p:sldId id="624"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5792F"/>
    <a:srgbClr val="23329D"/>
    <a:srgbClr val="EEB500"/>
    <a:srgbClr val="482FC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AF8E14-352C-4EB2-981F-194DB4561B32}" v="27" dt="2021-11-03T06:40:35.0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792" autoAdjust="0"/>
  </p:normalViewPr>
  <p:slideViewPr>
    <p:cSldViewPr snapToGrid="0">
      <p:cViewPr varScale="1">
        <p:scale>
          <a:sx n="61" d="100"/>
          <a:sy n="61" d="100"/>
        </p:scale>
        <p:origin x="-156"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4CC81A18-958F-4573-ACFD-481128D8E1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xmlns="" id="{5D0D3FAC-5487-4828-80DD-B3993965AD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DFB336-ACDB-4552-81E8-832E46E860DE}" type="datetime1">
              <a:rPr lang="en-GB" smtClean="0"/>
              <a:pPr/>
              <a:t>10/11/2021</a:t>
            </a:fld>
            <a:endParaRPr lang="en-GB"/>
          </a:p>
        </p:txBody>
      </p:sp>
      <p:sp>
        <p:nvSpPr>
          <p:cNvPr id="4" name="Footer Placeholder 3">
            <a:extLst>
              <a:ext uri="{FF2B5EF4-FFF2-40B4-BE49-F238E27FC236}">
                <a16:creationId xmlns:a16="http://schemas.microsoft.com/office/drawing/2014/main" xmlns="" id="{CEACA41F-0300-45B0-9E98-D5EA1140D7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xmlns="" id="{396D4308-28F5-4C4A-8600-8BB421DF961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E989B5-D451-4447-A3BA-6B91994E8E88}" type="slidenum">
              <a:rPr lang="en-GB" smtClean="0"/>
              <a:pPr/>
              <a:t>‹#›</a:t>
            </a:fld>
            <a:endParaRPr lang="en-GB"/>
          </a:p>
        </p:txBody>
      </p:sp>
    </p:spTree>
    <p:extLst>
      <p:ext uri="{BB962C8B-B14F-4D97-AF65-F5344CB8AC3E}">
        <p14:creationId xmlns:p14="http://schemas.microsoft.com/office/powerpoint/2010/main" xmlns="" val="293433374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B4454-B793-4E28-9B9B-CB2A8F9D210C}" type="datetime1">
              <a:rPr lang="en-GB" smtClean="0"/>
              <a:pPr/>
              <a:t>10/11/2021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5302AB-DFCC-4939-AA11-C9A4EE261428}" type="slidenum">
              <a:rPr lang="en-GB" smtClean="0"/>
              <a:pPr/>
              <a:t>‹#›</a:t>
            </a:fld>
            <a:endParaRPr lang="en-GB"/>
          </a:p>
        </p:txBody>
      </p:sp>
    </p:spTree>
    <p:extLst>
      <p:ext uri="{BB962C8B-B14F-4D97-AF65-F5344CB8AC3E}">
        <p14:creationId xmlns:p14="http://schemas.microsoft.com/office/powerpoint/2010/main" xmlns="" val="1887732333"/>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p:nvPr>
        </p:nvSpPr>
        <p:spPr/>
        <p:txBody>
          <a:bodyPr/>
          <a:lstStyle/>
          <a:p>
            <a:endParaRPr lang="en-GB"/>
          </a:p>
        </p:txBody>
      </p:sp>
      <p:sp>
        <p:nvSpPr>
          <p:cNvPr id="5" name="Date Placeholder 4"/>
          <p:cNvSpPr>
            <a:spLocks noGrp="1"/>
          </p:cNvSpPr>
          <p:nvPr>
            <p:ph type="dt" idx="1"/>
          </p:nvPr>
        </p:nvSpPr>
        <p:spPr/>
        <p:txBody>
          <a:bodyPr/>
          <a:lstStyle/>
          <a:p>
            <a:fld id="{F8AB4454-B793-4E28-9B9B-CB2A8F9D210C}" type="datetime1">
              <a:rPr lang="en-GB" smtClean="0"/>
              <a:pPr/>
              <a:t>10/11/2021</a:t>
            </a:fld>
            <a:endParaRPr lang="en-GB"/>
          </a:p>
        </p:txBody>
      </p:sp>
      <p:sp>
        <p:nvSpPr>
          <p:cNvPr id="6" name="Footer Placeholder 5"/>
          <p:cNvSpPr>
            <a:spLocks noGrp="1"/>
          </p:cNvSpPr>
          <p:nvPr>
            <p:ph type="ftr" sz="quarter" idx="4"/>
          </p:nvPr>
        </p:nvSpPr>
        <p:spPr/>
        <p:txBody>
          <a:bodyPr/>
          <a:lstStyle/>
          <a:p>
            <a:endParaRPr lang="en-GB"/>
          </a:p>
        </p:txBody>
      </p:sp>
      <p:sp>
        <p:nvSpPr>
          <p:cNvPr id="7" name="Slide Number Placeholder 6"/>
          <p:cNvSpPr>
            <a:spLocks noGrp="1"/>
          </p:cNvSpPr>
          <p:nvPr>
            <p:ph type="sldNum" sz="quarter" idx="5"/>
          </p:nvPr>
        </p:nvSpPr>
        <p:spPr/>
        <p:txBody>
          <a:bodyPr/>
          <a:lstStyle/>
          <a:p>
            <a:fld id="{5B5302AB-DFCC-4939-AA11-C9A4EE261428}" type="slidenum">
              <a:rPr lang="en-GB" smtClean="0"/>
              <a:pPr/>
              <a:t>2</a:t>
            </a:fld>
            <a:endParaRPr lang="en-GB"/>
          </a:p>
        </p:txBody>
      </p:sp>
    </p:spTree>
    <p:extLst>
      <p:ext uri="{BB962C8B-B14F-4D97-AF65-F5344CB8AC3E}">
        <p14:creationId xmlns:p14="http://schemas.microsoft.com/office/powerpoint/2010/main" xmlns="" val="1956801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p:nvPr>
        </p:nvSpPr>
        <p:spPr/>
        <p:txBody>
          <a:bodyPr/>
          <a:lstStyle/>
          <a:p>
            <a:endParaRPr lang="en-GB"/>
          </a:p>
        </p:txBody>
      </p:sp>
      <p:sp>
        <p:nvSpPr>
          <p:cNvPr id="5" name="Date Placeholder 4"/>
          <p:cNvSpPr>
            <a:spLocks noGrp="1"/>
          </p:cNvSpPr>
          <p:nvPr>
            <p:ph type="dt" idx="1"/>
          </p:nvPr>
        </p:nvSpPr>
        <p:spPr/>
        <p:txBody>
          <a:bodyPr/>
          <a:lstStyle/>
          <a:p>
            <a:fld id="{F8AB4454-B793-4E28-9B9B-CB2A8F9D210C}" type="datetime1">
              <a:rPr lang="en-GB" smtClean="0"/>
              <a:pPr/>
              <a:t>10/11/2021</a:t>
            </a:fld>
            <a:endParaRPr lang="en-GB"/>
          </a:p>
        </p:txBody>
      </p:sp>
      <p:sp>
        <p:nvSpPr>
          <p:cNvPr id="6" name="Footer Placeholder 5"/>
          <p:cNvSpPr>
            <a:spLocks noGrp="1"/>
          </p:cNvSpPr>
          <p:nvPr>
            <p:ph type="ftr" sz="quarter" idx="4"/>
          </p:nvPr>
        </p:nvSpPr>
        <p:spPr/>
        <p:txBody>
          <a:bodyPr/>
          <a:lstStyle/>
          <a:p>
            <a:endParaRPr lang="en-GB"/>
          </a:p>
        </p:txBody>
      </p:sp>
      <p:sp>
        <p:nvSpPr>
          <p:cNvPr id="7" name="Slide Number Placeholder 6"/>
          <p:cNvSpPr>
            <a:spLocks noGrp="1"/>
          </p:cNvSpPr>
          <p:nvPr>
            <p:ph type="sldNum" sz="quarter" idx="5"/>
          </p:nvPr>
        </p:nvSpPr>
        <p:spPr/>
        <p:txBody>
          <a:bodyPr/>
          <a:lstStyle/>
          <a:p>
            <a:fld id="{5B5302AB-DFCC-4939-AA11-C9A4EE261428}" type="slidenum">
              <a:rPr lang="en-GB" smtClean="0"/>
              <a:pPr/>
              <a:t>12</a:t>
            </a:fld>
            <a:endParaRPr lang="en-GB"/>
          </a:p>
        </p:txBody>
      </p:sp>
    </p:spTree>
    <p:extLst>
      <p:ext uri="{BB962C8B-B14F-4D97-AF65-F5344CB8AC3E}">
        <p14:creationId xmlns:p14="http://schemas.microsoft.com/office/powerpoint/2010/main" xmlns="" val="3795673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p:nvPr>
        </p:nvSpPr>
        <p:spPr/>
        <p:txBody>
          <a:bodyPr/>
          <a:lstStyle/>
          <a:p>
            <a:endParaRPr lang="en-GB"/>
          </a:p>
        </p:txBody>
      </p:sp>
      <p:sp>
        <p:nvSpPr>
          <p:cNvPr id="5" name="Date Placeholder 4"/>
          <p:cNvSpPr>
            <a:spLocks noGrp="1"/>
          </p:cNvSpPr>
          <p:nvPr>
            <p:ph type="dt" idx="1"/>
          </p:nvPr>
        </p:nvSpPr>
        <p:spPr/>
        <p:txBody>
          <a:bodyPr/>
          <a:lstStyle/>
          <a:p>
            <a:fld id="{F8AB4454-B793-4E28-9B9B-CB2A8F9D210C}" type="datetime1">
              <a:rPr lang="en-GB" smtClean="0"/>
              <a:pPr/>
              <a:t>10/11/2021</a:t>
            </a:fld>
            <a:endParaRPr lang="en-GB"/>
          </a:p>
        </p:txBody>
      </p:sp>
      <p:sp>
        <p:nvSpPr>
          <p:cNvPr id="6" name="Footer Placeholder 5"/>
          <p:cNvSpPr>
            <a:spLocks noGrp="1"/>
          </p:cNvSpPr>
          <p:nvPr>
            <p:ph type="ftr" sz="quarter" idx="4"/>
          </p:nvPr>
        </p:nvSpPr>
        <p:spPr/>
        <p:txBody>
          <a:bodyPr/>
          <a:lstStyle/>
          <a:p>
            <a:endParaRPr lang="en-GB"/>
          </a:p>
        </p:txBody>
      </p:sp>
      <p:sp>
        <p:nvSpPr>
          <p:cNvPr id="7" name="Slide Number Placeholder 6"/>
          <p:cNvSpPr>
            <a:spLocks noGrp="1"/>
          </p:cNvSpPr>
          <p:nvPr>
            <p:ph type="sldNum" sz="quarter" idx="5"/>
          </p:nvPr>
        </p:nvSpPr>
        <p:spPr/>
        <p:txBody>
          <a:bodyPr/>
          <a:lstStyle/>
          <a:p>
            <a:fld id="{5B5302AB-DFCC-4939-AA11-C9A4EE261428}" type="slidenum">
              <a:rPr lang="en-GB" smtClean="0"/>
              <a:pPr/>
              <a:t>23</a:t>
            </a:fld>
            <a:endParaRPr lang="en-GB"/>
          </a:p>
        </p:txBody>
      </p:sp>
    </p:spTree>
    <p:extLst>
      <p:ext uri="{BB962C8B-B14F-4D97-AF65-F5344CB8AC3E}">
        <p14:creationId xmlns:p14="http://schemas.microsoft.com/office/powerpoint/2010/main" xmlns="" val="3567630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38808" y="1898780"/>
            <a:ext cx="10114384" cy="961613"/>
          </a:xfrm>
        </p:spPr>
        <p:txBody>
          <a:bodyPr anchor="b">
            <a:normAutofit/>
          </a:bodyPr>
          <a:lstStyle>
            <a:lvl1pPr>
              <a:defRPr sz="5400"/>
            </a:lvl1pPr>
          </a:lstStyle>
          <a:p>
            <a:r>
              <a:rPr lang="en-US" dirty="0"/>
              <a:t>Council on Higher Education</a:t>
            </a:r>
          </a:p>
        </p:txBody>
      </p:sp>
      <p:sp>
        <p:nvSpPr>
          <p:cNvPr id="3" name="Subtitle 2"/>
          <p:cNvSpPr>
            <a:spLocks noGrp="1"/>
          </p:cNvSpPr>
          <p:nvPr>
            <p:ph type="subTitle" idx="1" hasCustomPrompt="1"/>
          </p:nvPr>
        </p:nvSpPr>
        <p:spPr>
          <a:xfrm>
            <a:off x="3938280" y="3219114"/>
            <a:ext cx="4315440" cy="419772"/>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Quality Council for higher education. </a:t>
            </a:r>
          </a:p>
        </p:txBody>
      </p:sp>
      <p:sp>
        <p:nvSpPr>
          <p:cNvPr id="5" name="Slide Number Placeholder 4">
            <a:extLst>
              <a:ext uri="{FF2B5EF4-FFF2-40B4-BE49-F238E27FC236}">
                <a16:creationId xmlns:a16="http://schemas.microsoft.com/office/drawing/2014/main" xmlns="" id="{DCF53146-C88F-48FF-AD66-19843EDE8F2B}"/>
              </a:ext>
            </a:extLst>
          </p:cNvPr>
          <p:cNvSpPr>
            <a:spLocks noGrp="1"/>
          </p:cNvSpPr>
          <p:nvPr>
            <p:ph type="sldNum" sz="quarter" idx="4"/>
          </p:nvPr>
        </p:nvSpPr>
        <p:spPr>
          <a:xfrm>
            <a:off x="11296650" y="6355977"/>
            <a:ext cx="2743200" cy="365125"/>
          </a:xfrm>
          <a:prstGeom prst="rect">
            <a:avLst/>
          </a:prstGeom>
        </p:spPr>
        <p:txBody>
          <a:bodyPr/>
          <a:lstStyle/>
          <a:p>
            <a:fld id="{2E9CAD2E-7E5B-40C1-A402-F374045F6AAA}" type="slidenum">
              <a:rPr lang="en-GB" smtClean="0"/>
              <a:pPr/>
              <a:t>‹#›</a:t>
            </a:fld>
            <a:endParaRPr lang="en-GB"/>
          </a:p>
        </p:txBody>
      </p:sp>
    </p:spTree>
    <p:extLst>
      <p:ext uri="{BB962C8B-B14F-4D97-AF65-F5344CB8AC3E}">
        <p14:creationId xmlns:p14="http://schemas.microsoft.com/office/powerpoint/2010/main" xmlns="" val="216569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Slide Number Placeholder 4">
            <a:extLst>
              <a:ext uri="{FF2B5EF4-FFF2-40B4-BE49-F238E27FC236}">
                <a16:creationId xmlns:a16="http://schemas.microsoft.com/office/drawing/2014/main" xmlns="" id="{EB7A1CB5-5C60-4448-ABB9-ED31EB9A97CB}"/>
              </a:ext>
            </a:extLst>
          </p:cNvPr>
          <p:cNvSpPr>
            <a:spLocks noGrp="1"/>
          </p:cNvSpPr>
          <p:nvPr>
            <p:ph type="sldNum" sz="quarter" idx="4"/>
          </p:nvPr>
        </p:nvSpPr>
        <p:spPr>
          <a:xfrm>
            <a:off x="11296650" y="6355977"/>
            <a:ext cx="2743200" cy="365125"/>
          </a:xfrm>
          <a:prstGeom prst="rect">
            <a:avLst/>
          </a:prstGeom>
        </p:spPr>
        <p:txBody>
          <a:bodyPr/>
          <a:lstStyle/>
          <a:p>
            <a:fld id="{2E9CAD2E-7E5B-40C1-A402-F374045F6AAA}" type="slidenum">
              <a:rPr lang="en-GB" smtClean="0"/>
              <a:pPr/>
              <a:t>‹#›</a:t>
            </a:fld>
            <a:endParaRPr lang="en-GB"/>
          </a:p>
        </p:txBody>
      </p:sp>
    </p:spTree>
    <p:extLst>
      <p:ext uri="{BB962C8B-B14F-4D97-AF65-F5344CB8AC3E}">
        <p14:creationId xmlns:p14="http://schemas.microsoft.com/office/powerpoint/2010/main" xmlns="" val="3040935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8" name="Slide Number Placeholder 4">
            <a:extLst>
              <a:ext uri="{FF2B5EF4-FFF2-40B4-BE49-F238E27FC236}">
                <a16:creationId xmlns:a16="http://schemas.microsoft.com/office/drawing/2014/main" xmlns="" id="{1A5BA3AA-AB78-4A65-9B19-D29DFD57D7D1}"/>
              </a:ext>
            </a:extLst>
          </p:cNvPr>
          <p:cNvSpPr>
            <a:spLocks noGrp="1"/>
          </p:cNvSpPr>
          <p:nvPr>
            <p:ph type="sldNum" sz="quarter" idx="4"/>
          </p:nvPr>
        </p:nvSpPr>
        <p:spPr>
          <a:xfrm>
            <a:off x="11296650" y="6355977"/>
            <a:ext cx="2743200" cy="365125"/>
          </a:xfrm>
          <a:prstGeom prst="rect">
            <a:avLst/>
          </a:prstGeom>
        </p:spPr>
        <p:txBody>
          <a:bodyPr/>
          <a:lstStyle/>
          <a:p>
            <a:fld id="{2E9CAD2E-7E5B-40C1-A402-F374045F6AAA}" type="slidenum">
              <a:rPr lang="en-GB" smtClean="0"/>
              <a:pPr/>
              <a:t>‹#›</a:t>
            </a:fld>
            <a:endParaRPr lang="en-GB"/>
          </a:p>
        </p:txBody>
      </p:sp>
    </p:spTree>
    <p:extLst>
      <p:ext uri="{BB962C8B-B14F-4D97-AF65-F5344CB8AC3E}">
        <p14:creationId xmlns:p14="http://schemas.microsoft.com/office/powerpoint/2010/main" xmlns="" val="1056251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6" name="Slide Number Placeholder 4">
            <a:extLst>
              <a:ext uri="{FF2B5EF4-FFF2-40B4-BE49-F238E27FC236}">
                <a16:creationId xmlns:a16="http://schemas.microsoft.com/office/drawing/2014/main" xmlns="" id="{76FA79AF-C4EC-4701-BEA0-E870D391CD87}"/>
              </a:ext>
            </a:extLst>
          </p:cNvPr>
          <p:cNvSpPr>
            <a:spLocks noGrp="1"/>
          </p:cNvSpPr>
          <p:nvPr>
            <p:ph type="sldNum" sz="quarter" idx="4"/>
          </p:nvPr>
        </p:nvSpPr>
        <p:spPr>
          <a:xfrm>
            <a:off x="11296650" y="6355977"/>
            <a:ext cx="2743200" cy="365125"/>
          </a:xfrm>
          <a:prstGeom prst="rect">
            <a:avLst/>
          </a:prstGeom>
        </p:spPr>
        <p:txBody>
          <a:bodyPr/>
          <a:lstStyle/>
          <a:p>
            <a:fld id="{2E9CAD2E-7E5B-40C1-A402-F374045F6AAA}" type="slidenum">
              <a:rPr lang="en-GB" smtClean="0"/>
              <a:pPr/>
              <a:t>‹#›</a:t>
            </a:fld>
            <a:endParaRPr lang="en-GB"/>
          </a:p>
        </p:txBody>
      </p:sp>
    </p:spTree>
    <p:extLst>
      <p:ext uri="{BB962C8B-B14F-4D97-AF65-F5344CB8AC3E}">
        <p14:creationId xmlns:p14="http://schemas.microsoft.com/office/powerpoint/2010/main" xmlns="" val="1442059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8" name="Slide Number Placeholder 4">
            <a:extLst>
              <a:ext uri="{FF2B5EF4-FFF2-40B4-BE49-F238E27FC236}">
                <a16:creationId xmlns:a16="http://schemas.microsoft.com/office/drawing/2014/main" xmlns="" id="{3F348B51-6F69-40C8-9A31-6A1C3D58A38F}"/>
              </a:ext>
            </a:extLst>
          </p:cNvPr>
          <p:cNvSpPr>
            <a:spLocks noGrp="1"/>
          </p:cNvSpPr>
          <p:nvPr>
            <p:ph type="sldNum" sz="quarter" idx="4"/>
          </p:nvPr>
        </p:nvSpPr>
        <p:spPr>
          <a:xfrm>
            <a:off x="11296650" y="6355977"/>
            <a:ext cx="2743200" cy="365125"/>
          </a:xfrm>
          <a:prstGeom prst="rect">
            <a:avLst/>
          </a:prstGeom>
        </p:spPr>
        <p:txBody>
          <a:bodyPr/>
          <a:lstStyle/>
          <a:p>
            <a:fld id="{2E9CAD2E-7E5B-40C1-A402-F374045F6AAA}" type="slidenum">
              <a:rPr lang="en-GB" smtClean="0"/>
              <a:pPr/>
              <a:t>‹#›</a:t>
            </a:fld>
            <a:endParaRPr lang="en-GB"/>
          </a:p>
        </p:txBody>
      </p:sp>
    </p:spTree>
    <p:extLst>
      <p:ext uri="{BB962C8B-B14F-4D97-AF65-F5344CB8AC3E}">
        <p14:creationId xmlns:p14="http://schemas.microsoft.com/office/powerpoint/2010/main" xmlns="" val="64736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6" name="Slide Number Placeholder 4">
            <a:extLst>
              <a:ext uri="{FF2B5EF4-FFF2-40B4-BE49-F238E27FC236}">
                <a16:creationId xmlns:a16="http://schemas.microsoft.com/office/drawing/2014/main" xmlns="" id="{D055CAB8-C906-4760-927B-4CFA8B638B77}"/>
              </a:ext>
            </a:extLst>
          </p:cNvPr>
          <p:cNvSpPr>
            <a:spLocks noGrp="1"/>
          </p:cNvSpPr>
          <p:nvPr>
            <p:ph type="sldNum" sz="quarter" idx="4"/>
          </p:nvPr>
        </p:nvSpPr>
        <p:spPr>
          <a:xfrm>
            <a:off x="11296650" y="6355977"/>
            <a:ext cx="2743200" cy="365125"/>
          </a:xfrm>
          <a:prstGeom prst="rect">
            <a:avLst/>
          </a:prstGeom>
        </p:spPr>
        <p:txBody>
          <a:bodyPr/>
          <a:lstStyle/>
          <a:p>
            <a:fld id="{2E9CAD2E-7E5B-40C1-A402-F374045F6AAA}" type="slidenum">
              <a:rPr lang="en-GB" smtClean="0"/>
              <a:pPr/>
              <a:t>‹#›</a:t>
            </a:fld>
            <a:endParaRPr lang="en-GB"/>
          </a:p>
        </p:txBody>
      </p:sp>
    </p:spTree>
    <p:extLst>
      <p:ext uri="{BB962C8B-B14F-4D97-AF65-F5344CB8AC3E}">
        <p14:creationId xmlns:p14="http://schemas.microsoft.com/office/powerpoint/2010/main" xmlns="" val="189052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xmlns="" id="{F75DB210-1A9B-4AE1-9BA8-9346179133C7}"/>
              </a:ext>
            </a:extLst>
          </p:cNvPr>
          <p:cNvSpPr>
            <a:spLocks noGrp="1"/>
          </p:cNvSpPr>
          <p:nvPr>
            <p:ph type="sldNum" sz="quarter" idx="4"/>
          </p:nvPr>
        </p:nvSpPr>
        <p:spPr>
          <a:xfrm>
            <a:off x="11296650" y="6355977"/>
            <a:ext cx="2743200" cy="365125"/>
          </a:xfrm>
          <a:prstGeom prst="rect">
            <a:avLst/>
          </a:prstGeom>
        </p:spPr>
        <p:txBody>
          <a:bodyPr/>
          <a:lstStyle/>
          <a:p>
            <a:fld id="{2E9CAD2E-7E5B-40C1-A402-F374045F6AAA}" type="slidenum">
              <a:rPr lang="en-GB" smtClean="0"/>
              <a:pPr/>
              <a:t>‹#›</a:t>
            </a:fld>
            <a:endParaRPr lang="en-GB"/>
          </a:p>
        </p:txBody>
      </p:sp>
    </p:spTree>
    <p:extLst>
      <p:ext uri="{BB962C8B-B14F-4D97-AF65-F5344CB8AC3E}">
        <p14:creationId xmlns:p14="http://schemas.microsoft.com/office/powerpoint/2010/main" xmlns="" val="1608374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xmlns="" id="{2B313063-42EB-46D9-86B1-905AA11DF225}"/>
              </a:ext>
            </a:extLst>
          </p:cNvPr>
          <p:cNvSpPr>
            <a:spLocks noGrp="1"/>
          </p:cNvSpPr>
          <p:nvPr>
            <p:ph type="sldNum" sz="quarter" idx="4"/>
          </p:nvPr>
        </p:nvSpPr>
        <p:spPr>
          <a:xfrm>
            <a:off x="11296650" y="6355977"/>
            <a:ext cx="2743200" cy="365125"/>
          </a:xfrm>
          <a:prstGeom prst="rect">
            <a:avLst/>
          </a:prstGeom>
        </p:spPr>
        <p:txBody>
          <a:bodyPr/>
          <a:lstStyle/>
          <a:p>
            <a:fld id="{2E9CAD2E-7E5B-40C1-A402-F374045F6AAA}" type="slidenum">
              <a:rPr lang="en-GB" smtClean="0"/>
              <a:pPr/>
              <a:t>‹#›</a:t>
            </a:fld>
            <a:endParaRPr lang="en-GB"/>
          </a:p>
        </p:txBody>
      </p:sp>
    </p:spTree>
    <p:extLst>
      <p:ext uri="{BB962C8B-B14F-4D97-AF65-F5344CB8AC3E}">
        <p14:creationId xmlns:p14="http://schemas.microsoft.com/office/powerpoint/2010/main" xmlns="" val="3204490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18F439-5665-4DE1-A51F-F2E9061AB153}"/>
              </a:ext>
            </a:extLst>
          </p:cNvPr>
          <p:cNvSpPr>
            <a:spLocks noGrp="1"/>
          </p:cNvSpPr>
          <p:nvPr>
            <p:ph type="title"/>
          </p:nvPr>
        </p:nvSpPr>
        <p:spPr/>
        <p:txBody>
          <a:bodyPr/>
          <a:lstStyle/>
          <a:p>
            <a:r>
              <a:rPr lang="en-US"/>
              <a:t>Click to edit Master title style</a:t>
            </a:r>
            <a:endParaRPr lang="en-GB"/>
          </a:p>
        </p:txBody>
      </p:sp>
      <p:sp>
        <p:nvSpPr>
          <p:cNvPr id="4" name="Slide Number Placeholder 4">
            <a:extLst>
              <a:ext uri="{FF2B5EF4-FFF2-40B4-BE49-F238E27FC236}">
                <a16:creationId xmlns:a16="http://schemas.microsoft.com/office/drawing/2014/main" xmlns="" id="{0FF4A4CF-67BB-47CC-AF35-6E45444902AF}"/>
              </a:ext>
            </a:extLst>
          </p:cNvPr>
          <p:cNvSpPr>
            <a:spLocks noGrp="1"/>
          </p:cNvSpPr>
          <p:nvPr>
            <p:ph type="sldNum" sz="quarter" idx="4"/>
          </p:nvPr>
        </p:nvSpPr>
        <p:spPr>
          <a:xfrm>
            <a:off x="11296650" y="6355977"/>
            <a:ext cx="2743200" cy="365125"/>
          </a:xfrm>
          <a:prstGeom prst="rect">
            <a:avLst/>
          </a:prstGeom>
        </p:spPr>
        <p:txBody>
          <a:bodyPr/>
          <a:lstStyle/>
          <a:p>
            <a:fld id="{2E9CAD2E-7E5B-40C1-A402-F374045F6AAA}" type="slidenum">
              <a:rPr lang="en-GB" smtClean="0"/>
              <a:pPr/>
              <a:t>‹#›</a:t>
            </a:fld>
            <a:endParaRPr lang="en-GB"/>
          </a:p>
        </p:txBody>
      </p:sp>
    </p:spTree>
    <p:extLst>
      <p:ext uri="{BB962C8B-B14F-4D97-AF65-F5344CB8AC3E}">
        <p14:creationId xmlns:p14="http://schemas.microsoft.com/office/powerpoint/2010/main" xmlns="" val="4159998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7D0DBA-255C-4D71-A2AC-73AE091F7629}"/>
              </a:ext>
            </a:extLst>
          </p:cNvPr>
          <p:cNvSpPr>
            <a:spLocks noGrp="1"/>
          </p:cNvSpPr>
          <p:nvPr>
            <p:ph type="title"/>
          </p:nvPr>
        </p:nvSpPr>
        <p:spPr/>
        <p:txBody>
          <a:bodyPr/>
          <a:lstStyle/>
          <a:p>
            <a:r>
              <a:rPr lang="en-US"/>
              <a:t>Click to edit Master title style</a:t>
            </a:r>
            <a:endParaRPr lang="en-GB"/>
          </a:p>
        </p:txBody>
      </p:sp>
      <p:sp>
        <p:nvSpPr>
          <p:cNvPr id="6" name="Slide Number Placeholder 4">
            <a:extLst>
              <a:ext uri="{FF2B5EF4-FFF2-40B4-BE49-F238E27FC236}">
                <a16:creationId xmlns:a16="http://schemas.microsoft.com/office/drawing/2014/main" xmlns="" id="{A60057F1-F126-42E8-85CF-69BDDDE71D0D}"/>
              </a:ext>
            </a:extLst>
          </p:cNvPr>
          <p:cNvSpPr>
            <a:spLocks noGrp="1"/>
          </p:cNvSpPr>
          <p:nvPr>
            <p:ph type="sldNum" sz="quarter" idx="4"/>
          </p:nvPr>
        </p:nvSpPr>
        <p:spPr>
          <a:xfrm>
            <a:off x="11296650" y="6355977"/>
            <a:ext cx="2743200" cy="365125"/>
          </a:xfrm>
          <a:prstGeom prst="rect">
            <a:avLst/>
          </a:prstGeom>
        </p:spPr>
        <p:txBody>
          <a:bodyPr/>
          <a:lstStyle/>
          <a:p>
            <a:fld id="{2E9CAD2E-7E5B-40C1-A402-F374045F6AAA}" type="slidenum">
              <a:rPr lang="en-GB" smtClean="0"/>
              <a:pPr/>
              <a:t>‹#›</a:t>
            </a:fld>
            <a:endParaRPr lang="en-GB"/>
          </a:p>
        </p:txBody>
      </p:sp>
    </p:spTree>
    <p:extLst>
      <p:ext uri="{BB962C8B-B14F-4D97-AF65-F5344CB8AC3E}">
        <p14:creationId xmlns:p14="http://schemas.microsoft.com/office/powerpoint/2010/main" xmlns="" val="414834451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0156" y="614779"/>
            <a:ext cx="8911687" cy="1280890"/>
          </a:xfrm>
        </p:spPr>
        <p:txBody>
          <a:bodyPr/>
          <a:lstStyle/>
          <a:p>
            <a:r>
              <a:rPr lang="en-US" dirty="0"/>
              <a:t>Click to edit Master title style</a:t>
            </a:r>
          </a:p>
        </p:txBody>
      </p:sp>
      <p:sp>
        <p:nvSpPr>
          <p:cNvPr id="3" name="Content Placeholder 2"/>
          <p:cNvSpPr>
            <a:spLocks noGrp="1"/>
          </p:cNvSpPr>
          <p:nvPr>
            <p:ph idx="1"/>
          </p:nvPr>
        </p:nvSpPr>
        <p:spPr>
          <a:xfrm>
            <a:off x="1640156" y="2142931"/>
            <a:ext cx="8915400" cy="37776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xmlns="" id="{FCF5FA7D-377F-434E-9A4D-BD37019043CE}"/>
              </a:ext>
            </a:extLst>
          </p:cNvPr>
          <p:cNvSpPr>
            <a:spLocks noGrp="1"/>
          </p:cNvSpPr>
          <p:nvPr>
            <p:ph type="sldNum" sz="quarter" idx="4"/>
          </p:nvPr>
        </p:nvSpPr>
        <p:spPr>
          <a:xfrm>
            <a:off x="11296650" y="6355977"/>
            <a:ext cx="2743200" cy="365125"/>
          </a:xfrm>
          <a:prstGeom prst="rect">
            <a:avLst/>
          </a:prstGeom>
        </p:spPr>
        <p:txBody>
          <a:bodyPr/>
          <a:lstStyle/>
          <a:p>
            <a:fld id="{2E9CAD2E-7E5B-40C1-A402-F374045F6AAA}" type="slidenum">
              <a:rPr lang="en-GB" smtClean="0"/>
              <a:pPr/>
              <a:t>‹#›</a:t>
            </a:fld>
            <a:endParaRPr lang="en-GB"/>
          </a:p>
        </p:txBody>
      </p:sp>
    </p:spTree>
    <p:extLst>
      <p:ext uri="{BB962C8B-B14F-4D97-AF65-F5344CB8AC3E}">
        <p14:creationId xmlns:p14="http://schemas.microsoft.com/office/powerpoint/2010/main" xmlns="" val="2546384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38300" y="1874417"/>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638299" y="3514784"/>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Slide Number Placeholder 4">
            <a:extLst>
              <a:ext uri="{FF2B5EF4-FFF2-40B4-BE49-F238E27FC236}">
                <a16:creationId xmlns:a16="http://schemas.microsoft.com/office/drawing/2014/main" xmlns="" id="{AED86B75-E617-4C77-BAA3-962947A1DAE9}"/>
              </a:ext>
            </a:extLst>
          </p:cNvPr>
          <p:cNvSpPr>
            <a:spLocks noGrp="1"/>
          </p:cNvSpPr>
          <p:nvPr>
            <p:ph type="sldNum" sz="quarter" idx="4"/>
          </p:nvPr>
        </p:nvSpPr>
        <p:spPr>
          <a:xfrm>
            <a:off x="11296650" y="6355977"/>
            <a:ext cx="2743200" cy="365125"/>
          </a:xfrm>
          <a:prstGeom prst="rect">
            <a:avLst/>
          </a:prstGeom>
        </p:spPr>
        <p:txBody>
          <a:bodyPr/>
          <a:lstStyle/>
          <a:p>
            <a:fld id="{2E9CAD2E-7E5B-40C1-A402-F374045F6AAA}" type="slidenum">
              <a:rPr lang="en-GB" smtClean="0"/>
              <a:pPr/>
              <a:t>‹#›</a:t>
            </a:fld>
            <a:endParaRPr lang="en-GB"/>
          </a:p>
        </p:txBody>
      </p:sp>
    </p:spTree>
    <p:extLst>
      <p:ext uri="{BB962C8B-B14F-4D97-AF65-F5344CB8AC3E}">
        <p14:creationId xmlns:p14="http://schemas.microsoft.com/office/powerpoint/2010/main" xmlns="" val="2512034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4">
            <a:extLst>
              <a:ext uri="{FF2B5EF4-FFF2-40B4-BE49-F238E27FC236}">
                <a16:creationId xmlns:a16="http://schemas.microsoft.com/office/drawing/2014/main" xmlns="" id="{5E35BC4F-C6F0-483A-AF35-73D5AFC44D85}"/>
              </a:ext>
            </a:extLst>
          </p:cNvPr>
          <p:cNvSpPr>
            <a:spLocks noGrp="1"/>
          </p:cNvSpPr>
          <p:nvPr>
            <p:ph type="sldNum" sz="quarter" idx="4"/>
          </p:nvPr>
        </p:nvSpPr>
        <p:spPr>
          <a:xfrm>
            <a:off x="11296650" y="6355977"/>
            <a:ext cx="2743200" cy="365125"/>
          </a:xfrm>
          <a:prstGeom prst="rect">
            <a:avLst/>
          </a:prstGeom>
        </p:spPr>
        <p:txBody>
          <a:bodyPr/>
          <a:lstStyle/>
          <a:p>
            <a:fld id="{2E9CAD2E-7E5B-40C1-A402-F374045F6AAA}" type="slidenum">
              <a:rPr lang="en-GB" smtClean="0"/>
              <a:pPr/>
              <a:t>‹#›</a:t>
            </a:fld>
            <a:endParaRPr lang="en-GB"/>
          </a:p>
        </p:txBody>
      </p:sp>
    </p:spTree>
    <p:extLst>
      <p:ext uri="{BB962C8B-B14F-4D97-AF65-F5344CB8AC3E}">
        <p14:creationId xmlns:p14="http://schemas.microsoft.com/office/powerpoint/2010/main" xmlns="" val="1342627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4">
            <a:extLst>
              <a:ext uri="{FF2B5EF4-FFF2-40B4-BE49-F238E27FC236}">
                <a16:creationId xmlns:a16="http://schemas.microsoft.com/office/drawing/2014/main" xmlns="" id="{F4E074A8-C6FE-4F07-9AF6-54B1D70871F5}"/>
              </a:ext>
            </a:extLst>
          </p:cNvPr>
          <p:cNvSpPr>
            <a:spLocks noGrp="1"/>
          </p:cNvSpPr>
          <p:nvPr>
            <p:ph type="sldNum" sz="quarter" idx="10"/>
          </p:nvPr>
        </p:nvSpPr>
        <p:spPr>
          <a:xfrm>
            <a:off x="11296650" y="6355977"/>
            <a:ext cx="2743200" cy="365125"/>
          </a:xfrm>
          <a:prstGeom prst="rect">
            <a:avLst/>
          </a:prstGeom>
        </p:spPr>
        <p:txBody>
          <a:bodyPr/>
          <a:lstStyle/>
          <a:p>
            <a:fld id="{2E9CAD2E-7E5B-40C1-A402-F374045F6AAA}" type="slidenum">
              <a:rPr lang="en-GB" smtClean="0"/>
              <a:pPr/>
              <a:t>‹#›</a:t>
            </a:fld>
            <a:endParaRPr lang="en-GB"/>
          </a:p>
        </p:txBody>
      </p:sp>
    </p:spTree>
    <p:extLst>
      <p:ext uri="{BB962C8B-B14F-4D97-AF65-F5344CB8AC3E}">
        <p14:creationId xmlns:p14="http://schemas.microsoft.com/office/powerpoint/2010/main" xmlns="" val="1068521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4">
            <a:extLst>
              <a:ext uri="{FF2B5EF4-FFF2-40B4-BE49-F238E27FC236}">
                <a16:creationId xmlns:a16="http://schemas.microsoft.com/office/drawing/2014/main" xmlns="" id="{148DBC25-4BC1-4145-95D9-BF75428ADD86}"/>
              </a:ext>
            </a:extLst>
          </p:cNvPr>
          <p:cNvSpPr>
            <a:spLocks noGrp="1"/>
          </p:cNvSpPr>
          <p:nvPr>
            <p:ph type="sldNum" sz="quarter" idx="4"/>
          </p:nvPr>
        </p:nvSpPr>
        <p:spPr>
          <a:xfrm>
            <a:off x="11296650" y="6355977"/>
            <a:ext cx="2743200" cy="365125"/>
          </a:xfrm>
          <a:prstGeom prst="rect">
            <a:avLst/>
          </a:prstGeom>
        </p:spPr>
        <p:txBody>
          <a:bodyPr/>
          <a:lstStyle/>
          <a:p>
            <a:fld id="{2E9CAD2E-7E5B-40C1-A402-F374045F6AAA}" type="slidenum">
              <a:rPr lang="en-GB" smtClean="0"/>
              <a:pPr/>
              <a:t>‹#›</a:t>
            </a:fld>
            <a:endParaRPr lang="en-GB"/>
          </a:p>
        </p:txBody>
      </p:sp>
    </p:spTree>
    <p:extLst>
      <p:ext uri="{BB962C8B-B14F-4D97-AF65-F5344CB8AC3E}">
        <p14:creationId xmlns:p14="http://schemas.microsoft.com/office/powerpoint/2010/main" xmlns="" val="3285360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xmlns="" id="{4A8005B3-42CE-4CCD-B29B-5EED0EE35E27}"/>
              </a:ext>
            </a:extLst>
          </p:cNvPr>
          <p:cNvSpPr>
            <a:spLocks noGrp="1"/>
          </p:cNvSpPr>
          <p:nvPr>
            <p:ph type="sldNum" sz="quarter" idx="4"/>
          </p:nvPr>
        </p:nvSpPr>
        <p:spPr>
          <a:xfrm>
            <a:off x="11296650" y="6355977"/>
            <a:ext cx="2743200" cy="365125"/>
          </a:xfrm>
          <a:prstGeom prst="rect">
            <a:avLst/>
          </a:prstGeom>
        </p:spPr>
        <p:txBody>
          <a:bodyPr/>
          <a:lstStyle/>
          <a:p>
            <a:fld id="{2E9CAD2E-7E5B-40C1-A402-F374045F6AAA}" type="slidenum">
              <a:rPr lang="en-GB" smtClean="0"/>
              <a:pPr/>
              <a:t>‹#›</a:t>
            </a:fld>
            <a:endParaRPr lang="en-GB"/>
          </a:p>
        </p:txBody>
      </p:sp>
    </p:spTree>
    <p:extLst>
      <p:ext uri="{BB962C8B-B14F-4D97-AF65-F5344CB8AC3E}">
        <p14:creationId xmlns:p14="http://schemas.microsoft.com/office/powerpoint/2010/main" xmlns="" val="2158210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4">
            <a:extLst>
              <a:ext uri="{FF2B5EF4-FFF2-40B4-BE49-F238E27FC236}">
                <a16:creationId xmlns:a16="http://schemas.microsoft.com/office/drawing/2014/main" xmlns="" id="{22CCF35E-D34F-4712-BAD0-7A79F845FB8B}"/>
              </a:ext>
            </a:extLst>
          </p:cNvPr>
          <p:cNvSpPr>
            <a:spLocks noGrp="1"/>
          </p:cNvSpPr>
          <p:nvPr>
            <p:ph type="sldNum" sz="quarter" idx="4"/>
          </p:nvPr>
        </p:nvSpPr>
        <p:spPr>
          <a:xfrm>
            <a:off x="11296650" y="6355977"/>
            <a:ext cx="2743200" cy="365125"/>
          </a:xfrm>
          <a:prstGeom prst="rect">
            <a:avLst/>
          </a:prstGeom>
        </p:spPr>
        <p:txBody>
          <a:bodyPr/>
          <a:lstStyle/>
          <a:p>
            <a:fld id="{2E9CAD2E-7E5B-40C1-A402-F374045F6AAA}" type="slidenum">
              <a:rPr lang="en-GB" smtClean="0"/>
              <a:pPr/>
              <a:t>‹#›</a:t>
            </a:fld>
            <a:endParaRPr lang="en-GB"/>
          </a:p>
        </p:txBody>
      </p:sp>
    </p:spTree>
    <p:extLst>
      <p:ext uri="{BB962C8B-B14F-4D97-AF65-F5344CB8AC3E}">
        <p14:creationId xmlns:p14="http://schemas.microsoft.com/office/powerpoint/2010/main" xmlns="" val="2572386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4">
            <a:extLst>
              <a:ext uri="{FF2B5EF4-FFF2-40B4-BE49-F238E27FC236}">
                <a16:creationId xmlns:a16="http://schemas.microsoft.com/office/drawing/2014/main" xmlns="" id="{DAD41713-87EE-456F-9088-C0DEF94C5CE3}"/>
              </a:ext>
            </a:extLst>
          </p:cNvPr>
          <p:cNvSpPr>
            <a:spLocks noGrp="1"/>
          </p:cNvSpPr>
          <p:nvPr>
            <p:ph type="sldNum" sz="quarter" idx="4"/>
          </p:nvPr>
        </p:nvSpPr>
        <p:spPr>
          <a:xfrm>
            <a:off x="11296650" y="6355977"/>
            <a:ext cx="2743200" cy="365125"/>
          </a:xfrm>
          <a:prstGeom prst="rect">
            <a:avLst/>
          </a:prstGeom>
        </p:spPr>
        <p:txBody>
          <a:bodyPr/>
          <a:lstStyle/>
          <a:p>
            <a:fld id="{2E9CAD2E-7E5B-40C1-A402-F374045F6AAA}" type="slidenum">
              <a:rPr lang="en-GB" smtClean="0"/>
              <a:pPr/>
              <a:t>‹#›</a:t>
            </a:fld>
            <a:endParaRPr lang="en-GB"/>
          </a:p>
        </p:txBody>
      </p:sp>
    </p:spTree>
    <p:extLst>
      <p:ext uri="{BB962C8B-B14F-4D97-AF65-F5344CB8AC3E}">
        <p14:creationId xmlns:p14="http://schemas.microsoft.com/office/powerpoint/2010/main" xmlns="" val="4123437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flipH="1">
            <a:off x="11512479" y="4382940"/>
            <a:ext cx="698031" cy="2475060"/>
            <a:chOff x="6627813" y="194833"/>
            <a:chExt cx="1269911"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rgbClr val="C00000"/>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rgbClr val="C00000"/>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rgbClr val="C00000"/>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rgbClr val="C00000"/>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rgbClr val="FFC000"/>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485686"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rgbClr val="23329D"/>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rgbClr val="23329D"/>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rgbClr val="C00000"/>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rgbClr val="FFC000"/>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3218428" y="643540"/>
            <a:ext cx="6122520" cy="791102"/>
          </a:xfrm>
          <a:prstGeom prst="rect">
            <a:avLst/>
          </a:prstGeom>
        </p:spPr>
        <p:txBody>
          <a:bodyPr vert="horz" lIns="91440" tIns="45720" rIns="91440" bIns="45720" rtlCol="0" anchor="t">
            <a:normAutofit/>
          </a:bodyPr>
          <a:lstStyle/>
          <a:p>
            <a:r>
              <a:rPr lang="en-US" dirty="0"/>
              <a:t>Council on Higher Education</a:t>
            </a:r>
          </a:p>
        </p:txBody>
      </p:sp>
      <p:sp>
        <p:nvSpPr>
          <p:cNvPr id="3" name="Text Placeholder 2"/>
          <p:cNvSpPr>
            <a:spLocks noGrp="1"/>
          </p:cNvSpPr>
          <p:nvPr>
            <p:ph type="body" idx="1"/>
          </p:nvPr>
        </p:nvSpPr>
        <p:spPr>
          <a:xfrm>
            <a:off x="1041886" y="1436012"/>
            <a:ext cx="10475605" cy="42392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Rectangle 36">
            <a:extLst>
              <a:ext uri="{FF2B5EF4-FFF2-40B4-BE49-F238E27FC236}">
                <a16:creationId xmlns:a16="http://schemas.microsoft.com/office/drawing/2014/main" xmlns="" id="{F160A345-AFDD-4BD0-B48F-19F8D8CE2263}"/>
              </a:ext>
            </a:extLst>
          </p:cNvPr>
          <p:cNvSpPr/>
          <p:nvPr userDrawn="1"/>
        </p:nvSpPr>
        <p:spPr>
          <a:xfrm>
            <a:off x="0" y="0"/>
            <a:ext cx="249382" cy="207818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xmlns="" id="{A3D89CC4-C5B3-4D89-ADD4-561ADE501A3F}"/>
              </a:ext>
            </a:extLst>
          </p:cNvPr>
          <p:cNvSpPr/>
          <p:nvPr userDrawn="1"/>
        </p:nvSpPr>
        <p:spPr>
          <a:xfrm>
            <a:off x="1369" y="357868"/>
            <a:ext cx="249382" cy="2078182"/>
          </a:xfrm>
          <a:prstGeom prst="rect">
            <a:avLst/>
          </a:prstGeom>
          <a:solidFill>
            <a:srgbClr val="EE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xmlns="" id="{22EC679E-0B8A-4143-AF6A-DBAA2989BA3D}"/>
              </a:ext>
            </a:extLst>
          </p:cNvPr>
          <p:cNvSpPr/>
          <p:nvPr userDrawn="1"/>
        </p:nvSpPr>
        <p:spPr>
          <a:xfrm>
            <a:off x="0" y="651597"/>
            <a:ext cx="249382" cy="2078182"/>
          </a:xfrm>
          <a:prstGeom prst="rect">
            <a:avLst/>
          </a:prstGeom>
          <a:solidFill>
            <a:srgbClr val="257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xmlns="" id="{6FF14328-ED62-4C41-90E7-C35ECB10EAFD}"/>
              </a:ext>
            </a:extLst>
          </p:cNvPr>
          <p:cNvSpPr/>
          <p:nvPr userDrawn="1"/>
        </p:nvSpPr>
        <p:spPr>
          <a:xfrm>
            <a:off x="0" y="1027906"/>
            <a:ext cx="249382" cy="2078182"/>
          </a:xfrm>
          <a:prstGeom prst="rect">
            <a:avLst/>
          </a:prstGeom>
          <a:solidFill>
            <a:srgbClr val="2332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xmlns="" id="{B922B08D-53FC-4461-BEE4-D74C41340BA0}"/>
              </a:ext>
            </a:extLst>
          </p:cNvPr>
          <p:cNvSpPr/>
          <p:nvPr userDrawn="1"/>
        </p:nvSpPr>
        <p:spPr>
          <a:xfrm>
            <a:off x="0" y="1780525"/>
            <a:ext cx="249382" cy="2733286"/>
          </a:xfrm>
          <a:prstGeom prst="rect">
            <a:avLst/>
          </a:prstGeom>
          <a:solidFill>
            <a:srgbClr val="EE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xmlns="" id="{36F05A57-D785-4E13-9787-D46705CFEB90}"/>
              </a:ext>
            </a:extLst>
          </p:cNvPr>
          <p:cNvSpPr/>
          <p:nvPr userDrawn="1"/>
        </p:nvSpPr>
        <p:spPr>
          <a:xfrm>
            <a:off x="0" y="4438996"/>
            <a:ext cx="249382" cy="24190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4" name="Group 43">
            <a:extLst>
              <a:ext uri="{FF2B5EF4-FFF2-40B4-BE49-F238E27FC236}">
                <a16:creationId xmlns:a16="http://schemas.microsoft.com/office/drawing/2014/main" xmlns="" id="{E583FAEF-583A-4061-94A8-4020F5A45FCC}"/>
              </a:ext>
            </a:extLst>
          </p:cNvPr>
          <p:cNvGrpSpPr/>
          <p:nvPr userDrawn="1"/>
        </p:nvGrpSpPr>
        <p:grpSpPr>
          <a:xfrm>
            <a:off x="257857" y="4848766"/>
            <a:ext cx="557581" cy="2018461"/>
            <a:chOff x="6627813" y="194833"/>
            <a:chExt cx="1269911" cy="5678918"/>
          </a:xfrm>
        </p:grpSpPr>
        <p:sp>
          <p:nvSpPr>
            <p:cNvPr id="45" name="Freeform 27">
              <a:extLst>
                <a:ext uri="{FF2B5EF4-FFF2-40B4-BE49-F238E27FC236}">
                  <a16:creationId xmlns:a16="http://schemas.microsoft.com/office/drawing/2014/main" xmlns="" id="{81B15909-A407-443D-BA21-7E5DA7A4B047}"/>
                </a:ext>
              </a:extLst>
            </p:cNvPr>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rgbClr val="C00000"/>
            </a:solidFill>
            <a:ln>
              <a:noFill/>
            </a:ln>
          </p:spPr>
        </p:sp>
        <p:sp>
          <p:nvSpPr>
            <p:cNvPr id="46" name="Freeform 28">
              <a:extLst>
                <a:ext uri="{FF2B5EF4-FFF2-40B4-BE49-F238E27FC236}">
                  <a16:creationId xmlns:a16="http://schemas.microsoft.com/office/drawing/2014/main" xmlns="" id="{5A97744D-B6EC-4ED4-9CA2-EA2E535BFA35}"/>
                </a:ext>
              </a:extLst>
            </p:cNvPr>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rgbClr val="C00000"/>
            </a:solidFill>
            <a:ln>
              <a:noFill/>
            </a:ln>
          </p:spPr>
        </p:sp>
        <p:sp>
          <p:nvSpPr>
            <p:cNvPr id="47" name="Freeform 29">
              <a:extLst>
                <a:ext uri="{FF2B5EF4-FFF2-40B4-BE49-F238E27FC236}">
                  <a16:creationId xmlns:a16="http://schemas.microsoft.com/office/drawing/2014/main" xmlns="" id="{B025D22D-4F5A-422F-AE57-1DA0FF46CD89}"/>
                </a:ext>
              </a:extLst>
            </p:cNvPr>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rgbClr val="C00000"/>
            </a:solidFill>
            <a:ln>
              <a:noFill/>
            </a:ln>
          </p:spPr>
        </p:sp>
        <p:sp>
          <p:nvSpPr>
            <p:cNvPr id="48" name="Freeform 30">
              <a:extLst>
                <a:ext uri="{FF2B5EF4-FFF2-40B4-BE49-F238E27FC236}">
                  <a16:creationId xmlns:a16="http://schemas.microsoft.com/office/drawing/2014/main" xmlns="" id="{1022DCB6-96A5-4201-B261-924F10A7CB99}"/>
                </a:ext>
              </a:extLst>
            </p:cNvPr>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rgbClr val="C00000"/>
            </a:solidFill>
            <a:ln>
              <a:noFill/>
            </a:ln>
          </p:spPr>
        </p:sp>
        <p:sp>
          <p:nvSpPr>
            <p:cNvPr id="49" name="Freeform 31">
              <a:extLst>
                <a:ext uri="{FF2B5EF4-FFF2-40B4-BE49-F238E27FC236}">
                  <a16:creationId xmlns:a16="http://schemas.microsoft.com/office/drawing/2014/main" xmlns="" id="{09F80473-B5F0-4265-BBC1-1F22FC431C4A}"/>
                </a:ext>
              </a:extLst>
            </p:cNvPr>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rgbClr val="FFC000"/>
            </a:solidFill>
            <a:ln>
              <a:noFill/>
            </a:ln>
          </p:spPr>
        </p:sp>
        <p:sp>
          <p:nvSpPr>
            <p:cNvPr id="50" name="Freeform 32">
              <a:extLst>
                <a:ext uri="{FF2B5EF4-FFF2-40B4-BE49-F238E27FC236}">
                  <a16:creationId xmlns:a16="http://schemas.microsoft.com/office/drawing/2014/main" xmlns="" id="{F917F7F9-18CB-4343-AF37-58D8BE0967A5}"/>
                </a:ext>
              </a:extLst>
            </p:cNvPr>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1" name="Freeform 33">
              <a:extLst>
                <a:ext uri="{FF2B5EF4-FFF2-40B4-BE49-F238E27FC236}">
                  <a16:creationId xmlns:a16="http://schemas.microsoft.com/office/drawing/2014/main" xmlns="" id="{E77CF6E6-3723-43FD-AC3A-1F9B4C6AC328}"/>
                </a:ext>
              </a:extLst>
            </p:cNvPr>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2" name="Freeform 34">
              <a:extLst>
                <a:ext uri="{FF2B5EF4-FFF2-40B4-BE49-F238E27FC236}">
                  <a16:creationId xmlns:a16="http://schemas.microsoft.com/office/drawing/2014/main" xmlns="" id="{89CAF97E-9E76-4F5F-9AC7-4D0D3D5A488A}"/>
                </a:ext>
              </a:extLst>
            </p:cNvPr>
            <p:cNvSpPr/>
            <p:nvPr/>
          </p:nvSpPr>
          <p:spPr bwMode="auto">
            <a:xfrm>
              <a:off x="7412038" y="2801938"/>
              <a:ext cx="485686"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rgbClr val="23329D"/>
            </a:solidFill>
            <a:ln>
              <a:noFill/>
            </a:ln>
          </p:spPr>
        </p:sp>
        <p:sp>
          <p:nvSpPr>
            <p:cNvPr id="53" name="Freeform 35">
              <a:extLst>
                <a:ext uri="{FF2B5EF4-FFF2-40B4-BE49-F238E27FC236}">
                  <a16:creationId xmlns:a16="http://schemas.microsoft.com/office/drawing/2014/main" xmlns="" id="{EA4F136C-F416-44B1-B5B7-F7B7DB9C4C3B}"/>
                </a:ext>
              </a:extLst>
            </p:cNvPr>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4" name="Freeform 36">
              <a:extLst>
                <a:ext uri="{FF2B5EF4-FFF2-40B4-BE49-F238E27FC236}">
                  <a16:creationId xmlns:a16="http://schemas.microsoft.com/office/drawing/2014/main" xmlns="" id="{0C6540C1-513C-4277-B583-996C5FF122CA}"/>
                </a:ext>
              </a:extLst>
            </p:cNvPr>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rgbClr val="23329D"/>
            </a:solidFill>
            <a:ln>
              <a:noFill/>
            </a:ln>
          </p:spPr>
        </p:sp>
        <p:sp>
          <p:nvSpPr>
            <p:cNvPr id="55" name="Freeform 37">
              <a:extLst>
                <a:ext uri="{FF2B5EF4-FFF2-40B4-BE49-F238E27FC236}">
                  <a16:creationId xmlns:a16="http://schemas.microsoft.com/office/drawing/2014/main" xmlns="" id="{8B091D67-3CF2-4BC5-BA41-BB634F36630E}"/>
                </a:ext>
              </a:extLst>
            </p:cNvPr>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rgbClr val="C00000"/>
            </a:solidFill>
            <a:ln>
              <a:noFill/>
            </a:ln>
          </p:spPr>
        </p:sp>
        <p:sp>
          <p:nvSpPr>
            <p:cNvPr id="56" name="Freeform 38">
              <a:extLst>
                <a:ext uri="{FF2B5EF4-FFF2-40B4-BE49-F238E27FC236}">
                  <a16:creationId xmlns:a16="http://schemas.microsoft.com/office/drawing/2014/main" xmlns="" id="{8DB94DE4-CACC-49BB-B907-7553219DFC1C}"/>
                </a:ext>
              </a:extLst>
            </p:cNvPr>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rgbClr val="FFC000"/>
            </a:solidFill>
            <a:ln>
              <a:noFill/>
            </a:ln>
          </p:spPr>
        </p:sp>
      </p:grpSp>
      <p:pic>
        <p:nvPicPr>
          <p:cNvPr id="43" name="Picture 42" descr="A black sign with white text&#10;&#10;Description automatically generated">
            <a:extLst>
              <a:ext uri="{FF2B5EF4-FFF2-40B4-BE49-F238E27FC236}">
                <a16:creationId xmlns:a16="http://schemas.microsoft.com/office/drawing/2014/main" xmlns="" id="{D2CD97A1-72BC-43B5-9DAC-73E4AC1E9F53}"/>
              </a:ext>
            </a:extLst>
          </p:cNvPr>
          <p:cNvPicPr>
            <a:picLocks noChangeAspect="1"/>
          </p:cNvPicPr>
          <p:nvPr userDrawn="1"/>
        </p:nvPicPr>
        <p:blipFill>
          <a:blip r:embed="rId20" cstate="print">
            <a:extLst>
              <a:ext uri="{28A0092B-C50C-407E-A947-70E740481C1C}">
                <a14:useLocalDpi xmlns:a14="http://schemas.microsoft.com/office/drawing/2010/main" xmlns="" val="0"/>
              </a:ext>
            </a:extLst>
          </a:blip>
          <a:stretch>
            <a:fillRect/>
          </a:stretch>
        </p:blipFill>
        <p:spPr>
          <a:xfrm>
            <a:off x="331222" y="5953576"/>
            <a:ext cx="1468941" cy="813095"/>
          </a:xfrm>
          <a:prstGeom prst="rect">
            <a:avLst/>
          </a:prstGeom>
        </p:spPr>
      </p:pic>
      <p:pic>
        <p:nvPicPr>
          <p:cNvPr id="9" name="Picture 8">
            <a:extLst>
              <a:ext uri="{FF2B5EF4-FFF2-40B4-BE49-F238E27FC236}">
                <a16:creationId xmlns:a16="http://schemas.microsoft.com/office/drawing/2014/main" xmlns="" id="{F21DB4D6-A0CB-4E4B-B52A-BC2EC459D214}"/>
              </a:ext>
            </a:extLst>
          </p:cNvPr>
          <p:cNvPicPr>
            <a:picLocks noChangeAspect="1"/>
          </p:cNvPicPr>
          <p:nvPr userDrawn="1"/>
        </p:nvPicPr>
        <p:blipFill rotWithShape="1">
          <a:blip r:embed="rId21" cstate="print">
            <a:alphaModFix amt="20000"/>
            <a:extLst>
              <a:ext uri="{28A0092B-C50C-407E-A947-70E740481C1C}">
                <a14:useLocalDpi xmlns:a14="http://schemas.microsoft.com/office/drawing/2010/main" xmlns="" val="0"/>
              </a:ext>
            </a:extLst>
          </a:blip>
          <a:srcRect l="7822" t="14647" r="64094" b="34598"/>
          <a:stretch/>
        </p:blipFill>
        <p:spPr>
          <a:xfrm>
            <a:off x="251894" y="0"/>
            <a:ext cx="744751" cy="745362"/>
          </a:xfrm>
          <a:prstGeom prst="rect">
            <a:avLst/>
          </a:prstGeom>
        </p:spPr>
      </p:pic>
      <p:sp>
        <p:nvSpPr>
          <p:cNvPr id="57" name="Slide Number Placeholder 4">
            <a:extLst>
              <a:ext uri="{FF2B5EF4-FFF2-40B4-BE49-F238E27FC236}">
                <a16:creationId xmlns:a16="http://schemas.microsoft.com/office/drawing/2014/main" xmlns="" id="{C976A080-BC9F-4D1D-B264-89EAEC817971}"/>
              </a:ext>
            </a:extLst>
          </p:cNvPr>
          <p:cNvSpPr>
            <a:spLocks noGrp="1"/>
          </p:cNvSpPr>
          <p:nvPr>
            <p:ph type="sldNum" sz="quarter" idx="4"/>
          </p:nvPr>
        </p:nvSpPr>
        <p:spPr>
          <a:xfrm>
            <a:off x="11296650" y="6355977"/>
            <a:ext cx="2743200" cy="365125"/>
          </a:xfrm>
          <a:prstGeom prst="rect">
            <a:avLst/>
          </a:prstGeom>
        </p:spPr>
        <p:txBody>
          <a:bodyPr/>
          <a:lstStyle/>
          <a:p>
            <a:fld id="{2E9CAD2E-7E5B-40C1-A402-F374045F6AAA}" type="slidenum">
              <a:rPr lang="en-GB" smtClean="0"/>
              <a:pPr/>
              <a:t>‹#›</a:t>
            </a:fld>
            <a:endParaRPr lang="en-GB"/>
          </a:p>
        </p:txBody>
      </p:sp>
    </p:spTree>
    <p:extLst>
      <p:ext uri="{BB962C8B-B14F-4D97-AF65-F5344CB8AC3E}">
        <p14:creationId xmlns:p14="http://schemas.microsoft.com/office/powerpoint/2010/main" xmlns="" val="183362090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Lst>
  <p:hf hdr="0" ftr="0" dt="0"/>
  <p:txStyles>
    <p:titleStyle>
      <a:lvl1pPr algn="l" defTabSz="457200" rtl="0" eaLnBrk="1" latinLnBrk="0" hangingPunct="1">
        <a:spcBef>
          <a:spcPct val="0"/>
        </a:spcBef>
        <a:buNone/>
        <a:defRPr sz="32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cid:image001.jpg@01D585D9.A2708C20" TargetMode="External"/><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249"/>
            <a:ext cx="9144000" cy="1216001"/>
          </a:xfrm>
        </p:spPr>
        <p:txBody>
          <a:bodyPr/>
          <a:lstStyle/>
          <a:p>
            <a:pPr algn="ctr"/>
            <a:r>
              <a:rPr lang="en-ZA" dirty="0">
                <a:solidFill>
                  <a:srgbClr val="993300"/>
                </a:solidFill>
                <a:effectLst>
                  <a:outerShdw blurRad="38100" dist="38100" dir="2700000" algn="tl">
                    <a:srgbClr val="000000">
                      <a:alpha val="43137"/>
                    </a:srgbClr>
                  </a:outerShdw>
                </a:effectLst>
                <a:latin typeface="Tw Cen MT" panose="020B0602020104020603" pitchFamily="34" charset="0"/>
              </a:rPr>
              <a:t>Annual Report of the Council on Higher Education (CHE) for the Year 2020/21</a:t>
            </a:r>
          </a:p>
        </p:txBody>
      </p:sp>
      <p:pic>
        <p:nvPicPr>
          <p:cNvPr id="4" name="Content Placeholder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551235" y="1196752"/>
            <a:ext cx="11481891" cy="3888000"/>
          </a:xfrm>
          <a:prstGeom prst="rect">
            <a:avLst/>
          </a:prstGeom>
          <a:noFill/>
          <a:ln w="9525">
            <a:noFill/>
            <a:miter lim="800000"/>
            <a:headEnd/>
            <a:tailEnd/>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xmlns="" id="{4D875B53-016D-4235-968F-E0EA1E89AF0D}"/>
              </a:ext>
            </a:extLst>
          </p:cNvPr>
          <p:cNvSpPr txBox="1"/>
          <p:nvPr/>
        </p:nvSpPr>
        <p:spPr>
          <a:xfrm>
            <a:off x="2067127" y="5272790"/>
            <a:ext cx="9567153" cy="1384995"/>
          </a:xfrm>
          <a:prstGeom prst="rect">
            <a:avLst/>
          </a:prstGeom>
          <a:noFill/>
        </p:spPr>
        <p:txBody>
          <a:bodyPr wrap="square">
            <a:spAutoFit/>
          </a:bodyPr>
          <a:lstStyle/>
          <a:p>
            <a:pPr algn="ctr">
              <a:buFont typeface="Arial" charset="0"/>
              <a:buNone/>
              <a:defRPr/>
            </a:pPr>
            <a:r>
              <a:rPr lang="en-US" sz="2800" dirty="0">
                <a:effectLst>
                  <a:outerShdw blurRad="38100" dist="38100" dir="2700000" algn="tl">
                    <a:srgbClr val="000000">
                      <a:alpha val="43137"/>
                    </a:srgbClr>
                  </a:outerShdw>
                </a:effectLst>
                <a:latin typeface="Tw Cen MT" panose="020B0602020104020603" pitchFamily="34" charset="0"/>
              </a:rPr>
              <a:t>Presentation to the Parliamentary Portfolio Committee on Higher Education, Science and Innovation</a:t>
            </a:r>
          </a:p>
          <a:p>
            <a:pPr algn="ctr">
              <a:buFont typeface="Arial" charset="0"/>
              <a:buNone/>
              <a:defRPr/>
            </a:pPr>
            <a:r>
              <a:rPr lang="en-US" sz="2800" dirty="0">
                <a:effectLst>
                  <a:outerShdw blurRad="38100" dist="38100" dir="2700000" algn="tl">
                    <a:srgbClr val="000000">
                      <a:alpha val="43137"/>
                    </a:srgbClr>
                  </a:outerShdw>
                </a:effectLst>
                <a:latin typeface="Tw Cen MT" panose="020B0602020104020603" pitchFamily="34" charset="0"/>
              </a:rPr>
              <a:t>10 November 2021</a:t>
            </a:r>
          </a:p>
        </p:txBody>
      </p:sp>
    </p:spTree>
    <p:extLst>
      <p:ext uri="{BB962C8B-B14F-4D97-AF65-F5344CB8AC3E}">
        <p14:creationId xmlns:p14="http://schemas.microsoft.com/office/powerpoint/2010/main" xmlns="" val="4135962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185" y="-35363"/>
            <a:ext cx="10959195" cy="1000451"/>
          </a:xfrm>
        </p:spPr>
        <p:txBody>
          <a:bodyPr>
            <a:normAutofit/>
          </a:bodyPr>
          <a:lstStyle/>
          <a:p>
            <a:pPr>
              <a:defRPr/>
            </a:pPr>
            <a:r>
              <a:rPr lang="en-ZA" sz="2800" b="1" dirty="0">
                <a:solidFill>
                  <a:schemeClr val="tx1"/>
                </a:solidFill>
              </a:rPr>
              <a:t>Progress Update: Inquiry into the Remuneration of Vice-Chancellors and Senior Executives</a:t>
            </a:r>
          </a:p>
        </p:txBody>
      </p:sp>
      <p:sp>
        <p:nvSpPr>
          <p:cNvPr id="5" name="TextBox 4">
            <a:extLst>
              <a:ext uri="{FF2B5EF4-FFF2-40B4-BE49-F238E27FC236}">
                <a16:creationId xmlns:a16="http://schemas.microsoft.com/office/drawing/2014/main" xmlns="" id="{AD1D4A31-0CF8-4CEA-B893-ABB4E1A66C81}"/>
              </a:ext>
            </a:extLst>
          </p:cNvPr>
          <p:cNvSpPr txBox="1"/>
          <p:nvPr/>
        </p:nvSpPr>
        <p:spPr>
          <a:xfrm>
            <a:off x="528897" y="1038779"/>
            <a:ext cx="11454285" cy="400110"/>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2000" dirty="0">
                <a:solidFill>
                  <a:schemeClr val="tx1">
                    <a:lumMod val="95000"/>
                    <a:lumOff val="5000"/>
                  </a:schemeClr>
                </a:solidFill>
                <a:latin typeface="Calibri" panose="020F0502020204030204" pitchFamily="34" charset="0"/>
                <a:cs typeface="Calibri" panose="020F0502020204030204" pitchFamily="34" charset="0"/>
              </a:rPr>
              <a:t>S</a:t>
            </a:r>
            <a:r>
              <a:rPr lang="en-ZA" sz="2000" dirty="0" err="1">
                <a:solidFill>
                  <a:schemeClr val="tx1">
                    <a:lumMod val="95000"/>
                    <a:lumOff val="5000"/>
                  </a:schemeClr>
                </a:solidFill>
                <a:latin typeface="Calibri" panose="020F0502020204030204" pitchFamily="34" charset="0"/>
                <a:cs typeface="Calibri" panose="020F0502020204030204" pitchFamily="34" charset="0"/>
              </a:rPr>
              <a:t>tudy</a:t>
            </a:r>
            <a:r>
              <a:rPr lang="en-ZA" sz="2000" dirty="0">
                <a:solidFill>
                  <a:schemeClr val="tx1">
                    <a:lumMod val="95000"/>
                    <a:lumOff val="5000"/>
                  </a:schemeClr>
                </a:solidFill>
                <a:latin typeface="Calibri" panose="020F0502020204030204" pitchFamily="34" charset="0"/>
                <a:cs typeface="Calibri" panose="020F0502020204030204" pitchFamily="34" charset="0"/>
              </a:rPr>
              <a:t> conceptualised and led by a Council Task Team.</a:t>
            </a:r>
            <a:endParaRPr lang="en-ZA" sz="2000" dirty="0"/>
          </a:p>
        </p:txBody>
      </p:sp>
      <p:sp>
        <p:nvSpPr>
          <p:cNvPr id="6" name="TextBox 5">
            <a:extLst>
              <a:ext uri="{FF2B5EF4-FFF2-40B4-BE49-F238E27FC236}">
                <a16:creationId xmlns:a16="http://schemas.microsoft.com/office/drawing/2014/main" xmlns="" id="{5441188B-A093-4324-8E33-B614E4C54FA1}"/>
              </a:ext>
            </a:extLst>
          </p:cNvPr>
          <p:cNvSpPr txBox="1"/>
          <p:nvPr/>
        </p:nvSpPr>
        <p:spPr>
          <a:xfrm>
            <a:off x="528897" y="1647659"/>
            <a:ext cx="11454285" cy="707886"/>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2000" dirty="0">
                <a:solidFill>
                  <a:schemeClr val="tx1">
                    <a:lumMod val="95000"/>
                    <a:lumOff val="5000"/>
                  </a:schemeClr>
                </a:solidFill>
                <a:latin typeface="Calibri" panose="020F0502020204030204" pitchFamily="34" charset="0"/>
                <a:cs typeface="Calibri" panose="020F0502020204030204" pitchFamily="34" charset="0"/>
              </a:rPr>
              <a:t>Mixed methods: Review of national and international literature, online questionnaire, populated spreadsheet, revie of university policy documents and Council minutes, interviews.</a:t>
            </a:r>
            <a:endParaRPr lang="en-ZA" sz="2000" dirty="0"/>
          </a:p>
        </p:txBody>
      </p:sp>
      <p:sp>
        <p:nvSpPr>
          <p:cNvPr id="9" name="TextBox 8">
            <a:extLst>
              <a:ext uri="{FF2B5EF4-FFF2-40B4-BE49-F238E27FC236}">
                <a16:creationId xmlns:a16="http://schemas.microsoft.com/office/drawing/2014/main" xmlns="" id="{5D7FB958-2084-43DE-8F18-42F06972CA6A}"/>
              </a:ext>
            </a:extLst>
          </p:cNvPr>
          <p:cNvSpPr txBox="1"/>
          <p:nvPr/>
        </p:nvSpPr>
        <p:spPr>
          <a:xfrm>
            <a:off x="484272" y="3158671"/>
            <a:ext cx="11454285" cy="400110"/>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2000" dirty="0">
                <a:solidFill>
                  <a:schemeClr val="tx1">
                    <a:lumMod val="95000"/>
                    <a:lumOff val="5000"/>
                  </a:schemeClr>
                </a:solidFill>
                <a:latin typeface="Calibri" panose="020F0502020204030204" pitchFamily="34" charset="0"/>
                <a:cs typeface="Calibri" panose="020F0502020204030204" pitchFamily="34" charset="0"/>
              </a:rPr>
              <a:t>Draft report has been completed, reviewed by two external reviewers, 1 international and 1 local.</a:t>
            </a:r>
            <a:endParaRPr lang="en-ZA" sz="2000" dirty="0"/>
          </a:p>
        </p:txBody>
      </p:sp>
      <p:sp>
        <p:nvSpPr>
          <p:cNvPr id="10" name="TextBox 9">
            <a:extLst>
              <a:ext uri="{FF2B5EF4-FFF2-40B4-BE49-F238E27FC236}">
                <a16:creationId xmlns:a16="http://schemas.microsoft.com/office/drawing/2014/main" xmlns="" id="{D723F91E-6628-4BDE-B527-F7A6F9A0F6B5}"/>
              </a:ext>
            </a:extLst>
          </p:cNvPr>
          <p:cNvSpPr txBox="1"/>
          <p:nvPr/>
        </p:nvSpPr>
        <p:spPr>
          <a:xfrm>
            <a:off x="484272" y="3851558"/>
            <a:ext cx="11454285" cy="400110"/>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2000" dirty="0">
                <a:solidFill>
                  <a:schemeClr val="tx1">
                    <a:lumMod val="95000"/>
                    <a:lumOff val="5000"/>
                  </a:schemeClr>
                </a:solidFill>
                <a:latin typeface="Calibri" panose="020F0502020204030204" pitchFamily="34" charset="0"/>
                <a:cs typeface="Calibri" panose="020F0502020204030204" pitchFamily="34" charset="0"/>
              </a:rPr>
              <a:t>Reviewer feedback currently being taken into account, report being finalized.</a:t>
            </a:r>
            <a:endParaRPr lang="en-ZA" sz="2000" dirty="0"/>
          </a:p>
        </p:txBody>
      </p:sp>
      <p:sp>
        <p:nvSpPr>
          <p:cNvPr id="11" name="TextBox 10">
            <a:extLst>
              <a:ext uri="{FF2B5EF4-FFF2-40B4-BE49-F238E27FC236}">
                <a16:creationId xmlns:a16="http://schemas.microsoft.com/office/drawing/2014/main" xmlns="" id="{F5A30E87-14CA-4BB0-B908-ED9B6B2AFA63}"/>
              </a:ext>
            </a:extLst>
          </p:cNvPr>
          <p:cNvSpPr txBox="1"/>
          <p:nvPr/>
        </p:nvSpPr>
        <p:spPr>
          <a:xfrm>
            <a:off x="484272" y="4551627"/>
            <a:ext cx="11454285" cy="400110"/>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2000" dirty="0">
                <a:solidFill>
                  <a:schemeClr val="tx1">
                    <a:lumMod val="95000"/>
                    <a:lumOff val="5000"/>
                  </a:schemeClr>
                </a:solidFill>
                <a:latin typeface="Calibri" panose="020F0502020204030204" pitchFamily="34" charset="0"/>
                <a:cs typeface="Calibri" panose="020F0502020204030204" pitchFamily="34" charset="0"/>
              </a:rPr>
              <a:t>Next step, language editing, layout and formatting </a:t>
            </a:r>
            <a:endParaRPr lang="en-ZA" sz="2000" dirty="0"/>
          </a:p>
        </p:txBody>
      </p:sp>
      <p:sp>
        <p:nvSpPr>
          <p:cNvPr id="12" name="TextBox 11">
            <a:extLst>
              <a:ext uri="{FF2B5EF4-FFF2-40B4-BE49-F238E27FC236}">
                <a16:creationId xmlns:a16="http://schemas.microsoft.com/office/drawing/2014/main" xmlns="" id="{1701397D-9700-43C0-A07C-1A023A81899B}"/>
              </a:ext>
            </a:extLst>
          </p:cNvPr>
          <p:cNvSpPr txBox="1"/>
          <p:nvPr/>
        </p:nvSpPr>
        <p:spPr>
          <a:xfrm>
            <a:off x="484271" y="5210341"/>
            <a:ext cx="11454285" cy="707886"/>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2000" dirty="0">
                <a:solidFill>
                  <a:schemeClr val="tx1">
                    <a:lumMod val="95000"/>
                    <a:lumOff val="5000"/>
                  </a:schemeClr>
                </a:solidFill>
                <a:latin typeface="Calibri" panose="020F0502020204030204" pitchFamily="34" charset="0"/>
                <a:cs typeface="Calibri" panose="020F0502020204030204" pitchFamily="34" charset="0"/>
              </a:rPr>
              <a:t>Plan to submit the report to the Minister of Higher Education, Science and Innovation by the end of November/early December.</a:t>
            </a:r>
            <a:endParaRPr lang="en-ZA" sz="2000" dirty="0"/>
          </a:p>
        </p:txBody>
      </p:sp>
      <p:sp>
        <p:nvSpPr>
          <p:cNvPr id="13" name="TextBox 12">
            <a:extLst>
              <a:ext uri="{FF2B5EF4-FFF2-40B4-BE49-F238E27FC236}">
                <a16:creationId xmlns:a16="http://schemas.microsoft.com/office/drawing/2014/main" xmlns="" id="{C4F4603E-B467-42BC-9A68-4626B25A6C36}"/>
              </a:ext>
            </a:extLst>
          </p:cNvPr>
          <p:cNvSpPr txBox="1"/>
          <p:nvPr/>
        </p:nvSpPr>
        <p:spPr>
          <a:xfrm>
            <a:off x="484273" y="2507982"/>
            <a:ext cx="11454285" cy="400110"/>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2000" dirty="0">
                <a:solidFill>
                  <a:schemeClr val="tx1">
                    <a:lumMod val="95000"/>
                    <a:lumOff val="5000"/>
                  </a:schemeClr>
                </a:solidFill>
                <a:latin typeface="Calibri" panose="020F0502020204030204" pitchFamily="34" charset="0"/>
                <a:cs typeface="Calibri" panose="020F0502020204030204" pitchFamily="34" charset="0"/>
              </a:rPr>
              <a:t>Relevant expertise recruited to assist with the analysis.</a:t>
            </a:r>
            <a:endParaRPr lang="en-ZA" sz="2000" dirty="0"/>
          </a:p>
        </p:txBody>
      </p:sp>
    </p:spTree>
    <p:extLst>
      <p:ext uri="{BB962C8B-B14F-4D97-AF65-F5344CB8AC3E}">
        <p14:creationId xmlns:p14="http://schemas.microsoft.com/office/powerpoint/2010/main" xmlns="" val="1504002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9EA2652-AA9D-492B-B454-7BD225F49B0E}"/>
              </a:ext>
            </a:extLst>
          </p:cNvPr>
          <p:cNvSpPr>
            <a:spLocks noGrp="1"/>
          </p:cNvSpPr>
          <p:nvPr>
            <p:ph idx="1"/>
          </p:nvPr>
        </p:nvSpPr>
        <p:spPr>
          <a:xfrm>
            <a:off x="1050803" y="1200151"/>
            <a:ext cx="10861658" cy="5362311"/>
          </a:xfrm>
        </p:spPr>
        <p:txBody>
          <a:bodyPr>
            <a:normAutofit lnSpcReduction="10000"/>
          </a:bodyPr>
          <a:lstStyle/>
          <a:p>
            <a:pPr marL="0" indent="0">
              <a:buNone/>
            </a:pPr>
            <a:r>
              <a:rPr lang="en-GB" sz="2200" dirty="0">
                <a:latin typeface="Calibri" panose="020F0502020204030204" pitchFamily="34" charset="0"/>
                <a:cs typeface="Calibri" panose="020F0502020204030204" pitchFamily="34" charset="0"/>
              </a:rPr>
              <a:t>The Research Project was undertaken at the request of the Portfolio Committee and it covered the following areas: </a:t>
            </a:r>
          </a:p>
          <a:p>
            <a:pPr lvl="1">
              <a:buClr>
                <a:schemeClr val="tx1"/>
              </a:buClr>
              <a:buFont typeface="Arial" panose="020B0604020202020204" pitchFamily="34" charset="0"/>
              <a:buChar char="•"/>
            </a:pPr>
            <a:r>
              <a:rPr lang="en-GB" sz="2000" dirty="0">
                <a:latin typeface="Calibri" panose="020F0502020204030204" pitchFamily="34" charset="0"/>
                <a:cs typeface="Calibri" panose="020F0502020204030204" pitchFamily="34" charset="0"/>
              </a:rPr>
              <a:t>Why is articulation necessary?</a:t>
            </a:r>
          </a:p>
          <a:p>
            <a:pPr lvl="1">
              <a:buClr>
                <a:schemeClr val="tx1"/>
              </a:buClr>
              <a:buFont typeface="Arial" panose="020B0604020202020204" pitchFamily="34" charset="0"/>
              <a:buChar char="•"/>
            </a:pPr>
            <a:r>
              <a:rPr lang="en-GB" sz="2000" dirty="0">
                <a:latin typeface="Calibri" panose="020F0502020204030204" pitchFamily="34" charset="0"/>
                <a:cs typeface="Calibri" panose="020F0502020204030204" pitchFamily="34" charset="0"/>
              </a:rPr>
              <a:t>The Post-School Education and Training (PSET) landscape in South Africa. </a:t>
            </a:r>
          </a:p>
          <a:p>
            <a:pPr lvl="1">
              <a:buClr>
                <a:schemeClr val="tx1"/>
              </a:buClr>
              <a:buFont typeface="Arial" panose="020B0604020202020204" pitchFamily="34" charset="0"/>
              <a:buChar char="•"/>
            </a:pPr>
            <a:r>
              <a:rPr lang="en-GB" sz="2000" dirty="0">
                <a:latin typeface="Calibri" panose="020F0502020204030204" pitchFamily="34" charset="0"/>
                <a:cs typeface="Calibri" panose="020F0502020204030204" pitchFamily="34" charset="0"/>
              </a:rPr>
              <a:t>Education and Training silos.</a:t>
            </a:r>
          </a:p>
          <a:p>
            <a:pPr lvl="1">
              <a:buClr>
                <a:schemeClr val="tx1"/>
              </a:buClr>
              <a:buFont typeface="Arial" panose="020B0604020202020204" pitchFamily="34" charset="0"/>
              <a:buChar char="•"/>
            </a:pPr>
            <a:r>
              <a:rPr lang="en-GB" sz="2000" dirty="0">
                <a:latin typeface="Calibri" panose="020F0502020204030204" pitchFamily="34" charset="0"/>
                <a:cs typeface="Calibri" panose="020F0502020204030204" pitchFamily="34" charset="0"/>
              </a:rPr>
              <a:t> Summary of barriers between TVET and HEIs from local studies.</a:t>
            </a:r>
          </a:p>
          <a:p>
            <a:pPr lvl="1">
              <a:buClr>
                <a:schemeClr val="tx1"/>
              </a:buClr>
              <a:buFont typeface="Arial" panose="020B0604020202020204" pitchFamily="34" charset="0"/>
              <a:buChar char="•"/>
            </a:pPr>
            <a:r>
              <a:rPr lang="en-GB" sz="2000" dirty="0">
                <a:latin typeface="Calibri" panose="020F0502020204030204" pitchFamily="34" charset="0"/>
                <a:cs typeface="Calibri" panose="020F0502020204030204" pitchFamily="34" charset="0"/>
              </a:rPr>
              <a:t>Key lessons from international articulation studies .</a:t>
            </a:r>
          </a:p>
          <a:p>
            <a:pPr lvl="1">
              <a:buClr>
                <a:schemeClr val="tx1"/>
              </a:buClr>
              <a:buFont typeface="Arial" panose="020B0604020202020204" pitchFamily="34" charset="0"/>
              <a:buChar char="•"/>
            </a:pPr>
            <a:r>
              <a:rPr lang="en-GB" sz="2000" dirty="0">
                <a:latin typeface="Calibri" panose="020F0502020204030204" pitchFamily="34" charset="0"/>
                <a:cs typeface="Calibri" panose="020F0502020204030204" pitchFamily="34" charset="0"/>
              </a:rPr>
              <a:t>Recommendations on actions required for strengthening articulation between TVET Colleges and Universities.  </a:t>
            </a:r>
          </a:p>
          <a:p>
            <a:pPr lvl="2">
              <a:buClr>
                <a:schemeClr val="tx1"/>
              </a:buClr>
              <a:buFont typeface="Wingdings" panose="05000000000000000000" pitchFamily="2" charset="2"/>
              <a:buChar char="Ø"/>
            </a:pPr>
            <a:endParaRPr lang="en-GB" sz="2200" dirty="0">
              <a:latin typeface="Calibri" panose="020F0502020204030204" pitchFamily="34" charset="0"/>
              <a:cs typeface="Calibri" panose="020F0502020204030204" pitchFamily="34" charset="0"/>
            </a:endParaRPr>
          </a:p>
          <a:p>
            <a:pPr lvl="2">
              <a:buClr>
                <a:schemeClr val="tx1"/>
              </a:buClr>
              <a:buFont typeface="Wingdings" panose="05000000000000000000" pitchFamily="2" charset="2"/>
              <a:buChar char="Ø"/>
            </a:pPr>
            <a:r>
              <a:rPr lang="en-GB" sz="2200" dirty="0">
                <a:latin typeface="Calibri" panose="020F0502020204030204" pitchFamily="34" charset="0"/>
                <a:cs typeface="Calibri" panose="020F0502020204030204" pitchFamily="34" charset="0"/>
              </a:rPr>
              <a:t>The Research has been completed, and it was presented at a colloquium held on 1 September 2021 so that sector input on the report and its recommendations could be solicited. The Report is being finalised and can be presented to the Portfolio Committee at a time suitable </a:t>
            </a:r>
            <a:r>
              <a:rPr lang="en-GB" sz="2200">
                <a:latin typeface="Calibri" panose="020F0502020204030204" pitchFamily="34" charset="0"/>
                <a:cs typeface="Calibri" panose="020F0502020204030204" pitchFamily="34" charset="0"/>
              </a:rPr>
              <a:t>to it.</a:t>
            </a:r>
            <a:endParaRPr lang="en-GB" sz="2200"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xmlns="" id="{A284BA62-7A80-4779-9CF5-EBEA57A24779}"/>
              </a:ext>
            </a:extLst>
          </p:cNvPr>
          <p:cNvSpPr>
            <a:spLocks noGrp="1"/>
          </p:cNvSpPr>
          <p:nvPr>
            <p:ph type="sldNum" sz="quarter" idx="4"/>
          </p:nvPr>
        </p:nvSpPr>
        <p:spPr>
          <a:xfrm>
            <a:off x="11261333" y="6325528"/>
            <a:ext cx="2743200" cy="365125"/>
          </a:xfrm>
        </p:spPr>
        <p:txBody>
          <a:bodyPr/>
          <a:lstStyle/>
          <a:p>
            <a:fld id="{2E9CAD2E-7E5B-40C1-A402-F374045F6AAA}" type="slidenum">
              <a:rPr lang="en-GB" smtClean="0"/>
              <a:pPr/>
              <a:t>11</a:t>
            </a:fld>
            <a:endParaRPr lang="en-GB" dirty="0"/>
          </a:p>
        </p:txBody>
      </p:sp>
      <p:sp>
        <p:nvSpPr>
          <p:cNvPr id="7" name="Title 1">
            <a:extLst>
              <a:ext uri="{FF2B5EF4-FFF2-40B4-BE49-F238E27FC236}">
                <a16:creationId xmlns:a16="http://schemas.microsoft.com/office/drawing/2014/main" xmlns="" id="{1E8E7781-0EF2-47ED-B2B0-08076EBCD266}"/>
              </a:ext>
            </a:extLst>
          </p:cNvPr>
          <p:cNvSpPr>
            <a:spLocks noGrp="1"/>
          </p:cNvSpPr>
          <p:nvPr>
            <p:ph type="title"/>
          </p:nvPr>
        </p:nvSpPr>
        <p:spPr>
          <a:xfrm>
            <a:off x="1140185" y="0"/>
            <a:ext cx="10959195" cy="1000451"/>
          </a:xfrm>
        </p:spPr>
        <p:txBody>
          <a:bodyPr>
            <a:normAutofit/>
          </a:bodyPr>
          <a:lstStyle/>
          <a:p>
            <a:pPr>
              <a:defRPr/>
            </a:pPr>
            <a:r>
              <a:rPr lang="en-ZA" sz="2800" b="1" dirty="0">
                <a:solidFill>
                  <a:schemeClr val="tx1"/>
                </a:solidFill>
              </a:rPr>
              <a:t>Progress Update: Research on Strategies to Address Articulation Challenges</a:t>
            </a:r>
          </a:p>
        </p:txBody>
      </p:sp>
    </p:spTree>
    <p:extLst>
      <p:ext uri="{BB962C8B-B14F-4D97-AF65-F5344CB8AC3E}">
        <p14:creationId xmlns:p14="http://schemas.microsoft.com/office/powerpoint/2010/main" xmlns="" val="2468104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xmlns="" id="{25997397-7570-495C-BC2C-48436AFA6286}"/>
              </a:ext>
            </a:extLst>
          </p:cNvPr>
          <p:cNvSpPr>
            <a:spLocks noGrp="1"/>
          </p:cNvSpPr>
          <p:nvPr>
            <p:ph type="sldNum" sz="quarter" idx="4"/>
          </p:nvPr>
        </p:nvSpPr>
        <p:spPr>
          <a:xfrm>
            <a:off x="11261333" y="6325528"/>
            <a:ext cx="2743200" cy="365125"/>
          </a:xfrm>
        </p:spPr>
        <p:txBody>
          <a:bodyPr/>
          <a:lstStyle/>
          <a:p>
            <a:fld id="{2E9CAD2E-7E5B-40C1-A402-F374045F6AAA}" type="slidenum">
              <a:rPr lang="en-GB" smtClean="0"/>
              <a:pPr/>
              <a:t>12</a:t>
            </a:fld>
            <a:endParaRPr lang="en-GB" dirty="0"/>
          </a:p>
        </p:txBody>
      </p:sp>
      <p:sp>
        <p:nvSpPr>
          <p:cNvPr id="7" name="Subtitle 2">
            <a:extLst>
              <a:ext uri="{FF2B5EF4-FFF2-40B4-BE49-F238E27FC236}">
                <a16:creationId xmlns:a16="http://schemas.microsoft.com/office/drawing/2014/main" xmlns="" id="{B535F3A9-1FBC-41E6-9403-D9806EFDC9DA}"/>
              </a:ext>
            </a:extLst>
          </p:cNvPr>
          <p:cNvSpPr txBox="1">
            <a:spLocks/>
          </p:cNvSpPr>
          <p:nvPr/>
        </p:nvSpPr>
        <p:spPr>
          <a:xfrm>
            <a:off x="1782385" y="245884"/>
            <a:ext cx="9009440" cy="361174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GB" sz="4000" b="1" dirty="0"/>
              <a:t>Part 2</a:t>
            </a:r>
          </a:p>
          <a:p>
            <a:pPr marL="0" indent="0" algn="ctr">
              <a:buNone/>
            </a:pPr>
            <a:r>
              <a:rPr lang="en-GB" sz="4000" b="1" dirty="0"/>
              <a:t>Annual Report 2020/21 </a:t>
            </a:r>
          </a:p>
          <a:p>
            <a:pPr marL="0" indent="0" algn="ctr">
              <a:buNone/>
            </a:pPr>
            <a:endParaRPr lang="en-GB" sz="4000" b="1" dirty="0"/>
          </a:p>
          <a:p>
            <a:pPr marL="0" indent="0" algn="ctr">
              <a:buNone/>
            </a:pPr>
            <a:r>
              <a:rPr lang="en-GB" sz="4000" b="1" dirty="0"/>
              <a:t>Achievement against Non-financial Performance Indicators</a:t>
            </a:r>
          </a:p>
        </p:txBody>
      </p:sp>
      <p:sp>
        <p:nvSpPr>
          <p:cNvPr id="8" name="Content Placeholder 2">
            <a:extLst>
              <a:ext uri="{FF2B5EF4-FFF2-40B4-BE49-F238E27FC236}">
                <a16:creationId xmlns:a16="http://schemas.microsoft.com/office/drawing/2014/main" xmlns="" id="{E47B3405-0E0C-47B3-8D8A-0658B079A959}"/>
              </a:ext>
            </a:extLst>
          </p:cNvPr>
          <p:cNvSpPr>
            <a:spLocks noGrp="1"/>
          </p:cNvSpPr>
          <p:nvPr>
            <p:ph idx="1"/>
          </p:nvPr>
        </p:nvSpPr>
        <p:spPr>
          <a:xfrm>
            <a:off x="4286249" y="4903118"/>
            <a:ext cx="3400425" cy="1200150"/>
          </a:xfrm>
        </p:spPr>
        <p:txBody>
          <a:bodyPr/>
          <a:lstStyle/>
          <a:p>
            <a:pPr marL="0" indent="0" algn="ctr">
              <a:buNone/>
            </a:pPr>
            <a:r>
              <a:rPr lang="en-ZA" b="1" dirty="0">
                <a:latin typeface="Tw Cen MT" panose="020B0602020104020603" pitchFamily="34" charset="0"/>
              </a:rPr>
              <a:t>Chief Executive Officer</a:t>
            </a:r>
          </a:p>
          <a:p>
            <a:pPr marL="0" indent="0" algn="ctr">
              <a:buNone/>
            </a:pPr>
            <a:r>
              <a:rPr lang="en-ZA" b="1" dirty="0">
                <a:latin typeface="Tw Cen MT" panose="020B0602020104020603" pitchFamily="34" charset="0"/>
              </a:rPr>
              <a:t>Dr Whitfield Green</a:t>
            </a:r>
            <a:endParaRPr lang="en-ZA" dirty="0"/>
          </a:p>
        </p:txBody>
      </p:sp>
    </p:spTree>
    <p:extLst>
      <p:ext uri="{BB962C8B-B14F-4D97-AF65-F5344CB8AC3E}">
        <p14:creationId xmlns:p14="http://schemas.microsoft.com/office/powerpoint/2010/main" xmlns="" val="1737667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A284BA62-7A80-4779-9CF5-EBEA57A24779}"/>
              </a:ext>
            </a:extLst>
          </p:cNvPr>
          <p:cNvSpPr>
            <a:spLocks noGrp="1"/>
          </p:cNvSpPr>
          <p:nvPr>
            <p:ph type="sldNum" sz="quarter" idx="4"/>
          </p:nvPr>
        </p:nvSpPr>
        <p:spPr>
          <a:xfrm>
            <a:off x="11261333" y="6325528"/>
            <a:ext cx="2743200" cy="365125"/>
          </a:xfrm>
        </p:spPr>
        <p:txBody>
          <a:bodyPr/>
          <a:lstStyle/>
          <a:p>
            <a:fld id="{2E9CAD2E-7E5B-40C1-A402-F374045F6AAA}" type="slidenum">
              <a:rPr lang="en-GB" smtClean="0"/>
              <a:pPr/>
              <a:t>13</a:t>
            </a:fld>
            <a:endParaRPr lang="en-GB" dirty="0"/>
          </a:p>
        </p:txBody>
      </p:sp>
      <p:graphicFrame>
        <p:nvGraphicFramePr>
          <p:cNvPr id="4" name="Table 5">
            <a:extLst>
              <a:ext uri="{FF2B5EF4-FFF2-40B4-BE49-F238E27FC236}">
                <a16:creationId xmlns:a16="http://schemas.microsoft.com/office/drawing/2014/main" xmlns="" id="{775F2B0E-7D54-476F-8EC3-BBEE143EFC3B}"/>
              </a:ext>
            </a:extLst>
          </p:cNvPr>
          <p:cNvGraphicFramePr>
            <a:graphicFrameLocks noGrp="1"/>
          </p:cNvGraphicFramePr>
          <p:nvPr>
            <p:extLst>
              <p:ext uri="{D42A27DB-BD31-4B8C-83A1-F6EECF244321}">
                <p14:modId xmlns:p14="http://schemas.microsoft.com/office/powerpoint/2010/main" xmlns="" val="3916277341"/>
              </p:ext>
            </p:extLst>
          </p:nvPr>
        </p:nvGraphicFramePr>
        <p:xfrm>
          <a:off x="556264" y="1228439"/>
          <a:ext cx="11079471" cy="4114800"/>
        </p:xfrm>
        <a:graphic>
          <a:graphicData uri="http://schemas.openxmlformats.org/drawingml/2006/table">
            <a:tbl>
              <a:tblPr firstRow="1" bandRow="1">
                <a:tableStyleId>{5C22544A-7EE6-4342-B048-85BDC9FD1C3A}</a:tableStyleId>
              </a:tblPr>
              <a:tblGrid>
                <a:gridCol w="1846579">
                  <a:extLst>
                    <a:ext uri="{9D8B030D-6E8A-4147-A177-3AD203B41FA5}">
                      <a16:colId xmlns:a16="http://schemas.microsoft.com/office/drawing/2014/main" xmlns="" val="4070177965"/>
                    </a:ext>
                  </a:extLst>
                </a:gridCol>
                <a:gridCol w="1846579">
                  <a:extLst>
                    <a:ext uri="{9D8B030D-6E8A-4147-A177-3AD203B41FA5}">
                      <a16:colId xmlns:a16="http://schemas.microsoft.com/office/drawing/2014/main" xmlns="" val="14529159"/>
                    </a:ext>
                  </a:extLst>
                </a:gridCol>
                <a:gridCol w="1846579">
                  <a:extLst>
                    <a:ext uri="{9D8B030D-6E8A-4147-A177-3AD203B41FA5}">
                      <a16:colId xmlns:a16="http://schemas.microsoft.com/office/drawing/2014/main" xmlns="" val="2574358770"/>
                    </a:ext>
                  </a:extLst>
                </a:gridCol>
                <a:gridCol w="2528201">
                  <a:extLst>
                    <a:ext uri="{9D8B030D-6E8A-4147-A177-3AD203B41FA5}">
                      <a16:colId xmlns:a16="http://schemas.microsoft.com/office/drawing/2014/main" xmlns="" val="4059836789"/>
                    </a:ext>
                  </a:extLst>
                </a:gridCol>
                <a:gridCol w="1437577">
                  <a:extLst>
                    <a:ext uri="{9D8B030D-6E8A-4147-A177-3AD203B41FA5}">
                      <a16:colId xmlns:a16="http://schemas.microsoft.com/office/drawing/2014/main" xmlns="" val="4101975142"/>
                    </a:ext>
                  </a:extLst>
                </a:gridCol>
                <a:gridCol w="1573956">
                  <a:extLst>
                    <a:ext uri="{9D8B030D-6E8A-4147-A177-3AD203B41FA5}">
                      <a16:colId xmlns:a16="http://schemas.microsoft.com/office/drawing/2014/main" xmlns="" val="568433697"/>
                    </a:ext>
                  </a:extLst>
                </a:gridCol>
              </a:tblGrid>
              <a:tr h="370840">
                <a:tc>
                  <a:txBody>
                    <a:bodyPr/>
                    <a:lstStyle/>
                    <a:p>
                      <a:r>
                        <a:rPr lang="en-US" sz="2000" dirty="0" err="1">
                          <a:solidFill>
                            <a:schemeClr val="tx1">
                              <a:lumMod val="95000"/>
                              <a:lumOff val="5000"/>
                            </a:schemeClr>
                          </a:solidFill>
                        </a:rPr>
                        <a:t>Programme</a:t>
                      </a:r>
                      <a:endParaRPr lang="en-ZA" sz="2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solidFill>
                            <a:schemeClr val="tx1">
                              <a:lumMod val="95000"/>
                              <a:lumOff val="5000"/>
                            </a:schemeClr>
                          </a:solidFill>
                        </a:rPr>
                        <a:t>Management of the HEQSF</a:t>
                      </a:r>
                      <a:endParaRPr lang="en-ZA" sz="2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solidFill>
                            <a:schemeClr val="tx1">
                              <a:lumMod val="95000"/>
                              <a:lumOff val="5000"/>
                            </a:schemeClr>
                          </a:solidFill>
                        </a:rPr>
                        <a:t>Quality Assurance</a:t>
                      </a:r>
                      <a:endParaRPr lang="en-ZA" sz="2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solidFill>
                            <a:schemeClr val="tx1">
                              <a:lumMod val="95000"/>
                              <a:lumOff val="5000"/>
                            </a:schemeClr>
                          </a:solidFill>
                        </a:rPr>
                        <a:t>Research, Monitoring and Advice</a:t>
                      </a:r>
                      <a:endParaRPr lang="en-ZA" sz="2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solidFill>
                            <a:schemeClr val="tx1">
                              <a:lumMod val="95000"/>
                              <a:lumOff val="5000"/>
                            </a:schemeClr>
                          </a:solidFill>
                        </a:rPr>
                        <a:t>Corporate</a:t>
                      </a:r>
                      <a:endParaRPr lang="en-ZA" sz="2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solidFill>
                            <a:schemeClr val="tx1">
                              <a:lumMod val="95000"/>
                              <a:lumOff val="5000"/>
                            </a:schemeClr>
                          </a:solidFill>
                        </a:rPr>
                        <a:t>Overall</a:t>
                      </a:r>
                      <a:endParaRPr lang="en-ZA" sz="2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79353450"/>
                  </a:ext>
                </a:extLst>
              </a:tr>
              <a:tr h="370840">
                <a:tc>
                  <a:txBody>
                    <a:bodyPr/>
                    <a:lstStyle/>
                    <a:p>
                      <a:r>
                        <a:rPr lang="en-US" sz="2000" dirty="0">
                          <a:solidFill>
                            <a:schemeClr val="tx1">
                              <a:lumMod val="95000"/>
                              <a:lumOff val="5000"/>
                            </a:schemeClr>
                          </a:solidFill>
                        </a:rPr>
                        <a:t>No. of indicators</a:t>
                      </a:r>
                    </a:p>
                    <a:p>
                      <a:endParaRPr lang="en-ZA" sz="2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solidFill>
                            <a:schemeClr val="tx1">
                              <a:lumMod val="95000"/>
                              <a:lumOff val="5000"/>
                            </a:schemeClr>
                          </a:solidFill>
                        </a:rPr>
                        <a:t>15</a:t>
                      </a:r>
                      <a:endParaRPr lang="en-ZA" sz="2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lumMod val="95000"/>
                              <a:lumOff val="5000"/>
                            </a:schemeClr>
                          </a:solidFill>
                        </a:rPr>
                        <a:t>11</a:t>
                      </a:r>
                      <a:endParaRPr lang="en-ZA" sz="2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lumMod val="95000"/>
                              <a:lumOff val="5000"/>
                            </a:schemeClr>
                          </a:solidFill>
                        </a:rPr>
                        <a:t>9</a:t>
                      </a:r>
                      <a:endParaRPr lang="en-ZA" sz="2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lumMod val="95000"/>
                              <a:lumOff val="5000"/>
                            </a:schemeClr>
                          </a:solidFill>
                        </a:rPr>
                        <a:t>16</a:t>
                      </a:r>
                      <a:endParaRPr lang="en-ZA" sz="2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lumMod val="95000"/>
                              <a:lumOff val="5000"/>
                            </a:schemeClr>
                          </a:solidFill>
                        </a:rPr>
                        <a:t>51</a:t>
                      </a:r>
                      <a:endParaRPr lang="en-ZA" sz="2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11901078"/>
                  </a:ext>
                </a:extLst>
              </a:tr>
              <a:tr h="370840">
                <a:tc>
                  <a:txBody>
                    <a:bodyPr/>
                    <a:lstStyle/>
                    <a:p>
                      <a:r>
                        <a:rPr lang="en-US" sz="2000" dirty="0">
                          <a:solidFill>
                            <a:schemeClr val="tx1">
                              <a:lumMod val="95000"/>
                              <a:lumOff val="5000"/>
                            </a:schemeClr>
                          </a:solidFill>
                        </a:rPr>
                        <a:t>No. achieved</a:t>
                      </a:r>
                    </a:p>
                    <a:p>
                      <a:endParaRPr lang="en-ZA" sz="2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solidFill>
                            <a:schemeClr val="tx1">
                              <a:lumMod val="95000"/>
                              <a:lumOff val="5000"/>
                            </a:schemeClr>
                          </a:solidFill>
                        </a:rPr>
                        <a:t>11</a:t>
                      </a:r>
                      <a:endParaRPr lang="en-ZA" sz="2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lumMod val="95000"/>
                              <a:lumOff val="5000"/>
                            </a:schemeClr>
                          </a:solidFill>
                        </a:rPr>
                        <a:t>9</a:t>
                      </a:r>
                      <a:endParaRPr lang="en-ZA" sz="2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lumMod val="95000"/>
                              <a:lumOff val="5000"/>
                            </a:schemeClr>
                          </a:solidFill>
                        </a:rPr>
                        <a:t>8</a:t>
                      </a:r>
                      <a:endParaRPr lang="en-ZA" sz="2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lumMod val="95000"/>
                              <a:lumOff val="5000"/>
                            </a:schemeClr>
                          </a:solidFill>
                        </a:rPr>
                        <a:t>11</a:t>
                      </a:r>
                      <a:endParaRPr lang="en-ZA" sz="2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lumMod val="95000"/>
                              <a:lumOff val="5000"/>
                            </a:schemeClr>
                          </a:solidFill>
                        </a:rPr>
                        <a:t>39</a:t>
                      </a:r>
                      <a:endParaRPr lang="en-ZA" sz="2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98559196"/>
                  </a:ext>
                </a:extLst>
              </a:tr>
              <a:tr h="370840">
                <a:tc>
                  <a:txBody>
                    <a:bodyPr/>
                    <a:lstStyle/>
                    <a:p>
                      <a:r>
                        <a:rPr lang="en-US" sz="2000" dirty="0">
                          <a:solidFill>
                            <a:schemeClr val="tx1">
                              <a:lumMod val="95000"/>
                              <a:lumOff val="5000"/>
                            </a:schemeClr>
                          </a:solidFill>
                        </a:rPr>
                        <a:t>No. not achieved</a:t>
                      </a:r>
                      <a:endParaRPr lang="en-ZA" sz="2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solidFill>
                            <a:schemeClr val="tx1">
                              <a:lumMod val="95000"/>
                              <a:lumOff val="5000"/>
                            </a:schemeClr>
                          </a:solidFill>
                        </a:rPr>
                        <a:t>4</a:t>
                      </a:r>
                      <a:endParaRPr lang="en-ZA" sz="2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lumMod val="95000"/>
                              <a:lumOff val="5000"/>
                            </a:schemeClr>
                          </a:solidFill>
                        </a:rPr>
                        <a:t>2</a:t>
                      </a:r>
                      <a:endParaRPr lang="en-ZA" sz="2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lumMod val="95000"/>
                              <a:lumOff val="5000"/>
                            </a:schemeClr>
                          </a:solidFill>
                        </a:rPr>
                        <a:t>1</a:t>
                      </a:r>
                      <a:endParaRPr lang="en-ZA" sz="2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lumMod val="95000"/>
                              <a:lumOff val="5000"/>
                            </a:schemeClr>
                          </a:solidFill>
                        </a:rPr>
                        <a:t>5</a:t>
                      </a:r>
                      <a:endParaRPr lang="en-ZA" sz="2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lumMod val="95000"/>
                              <a:lumOff val="5000"/>
                            </a:schemeClr>
                          </a:solidFill>
                        </a:rPr>
                        <a:t>12</a:t>
                      </a:r>
                      <a:endParaRPr lang="en-ZA" sz="2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67344330"/>
                  </a:ext>
                </a:extLst>
              </a:tr>
              <a:tr h="370840">
                <a:tc>
                  <a:txBody>
                    <a:bodyPr/>
                    <a:lstStyle/>
                    <a:p>
                      <a:r>
                        <a:rPr lang="en-US" sz="2000" dirty="0">
                          <a:solidFill>
                            <a:schemeClr val="tx1">
                              <a:lumMod val="95000"/>
                              <a:lumOff val="5000"/>
                            </a:schemeClr>
                          </a:solidFill>
                        </a:rPr>
                        <a:t>% achieved</a:t>
                      </a:r>
                    </a:p>
                    <a:p>
                      <a:endParaRPr lang="en-ZA" sz="2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solidFill>
                            <a:schemeClr val="tx1">
                              <a:lumMod val="95000"/>
                              <a:lumOff val="5000"/>
                            </a:schemeClr>
                          </a:solidFill>
                        </a:rPr>
                        <a:t>73%</a:t>
                      </a:r>
                      <a:endParaRPr lang="en-ZA" sz="2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lumMod val="95000"/>
                              <a:lumOff val="5000"/>
                            </a:schemeClr>
                          </a:solidFill>
                        </a:rPr>
                        <a:t>81.8%</a:t>
                      </a:r>
                      <a:endParaRPr lang="en-ZA" sz="2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lumMod val="95000"/>
                              <a:lumOff val="5000"/>
                            </a:schemeClr>
                          </a:solidFill>
                        </a:rPr>
                        <a:t>88.9%</a:t>
                      </a:r>
                      <a:endParaRPr lang="en-ZA" sz="2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lumMod val="95000"/>
                              <a:lumOff val="5000"/>
                            </a:schemeClr>
                          </a:solidFill>
                        </a:rPr>
                        <a:t>68.8%</a:t>
                      </a:r>
                      <a:endParaRPr lang="en-ZA" sz="2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lumMod val="95000"/>
                              <a:lumOff val="5000"/>
                            </a:schemeClr>
                          </a:solidFill>
                        </a:rPr>
                        <a:t>76.5%</a:t>
                      </a:r>
                      <a:endParaRPr lang="en-ZA" sz="2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77206130"/>
                  </a:ext>
                </a:extLst>
              </a:tr>
            </a:tbl>
          </a:graphicData>
        </a:graphic>
      </p:graphicFrame>
      <p:sp>
        <p:nvSpPr>
          <p:cNvPr id="6" name="TextBox 5">
            <a:extLst>
              <a:ext uri="{FF2B5EF4-FFF2-40B4-BE49-F238E27FC236}">
                <a16:creationId xmlns:a16="http://schemas.microsoft.com/office/drawing/2014/main" xmlns="" id="{64398812-84F0-4986-9C73-984959FF960C}"/>
              </a:ext>
            </a:extLst>
          </p:cNvPr>
          <p:cNvSpPr txBox="1"/>
          <p:nvPr/>
        </p:nvSpPr>
        <p:spPr>
          <a:xfrm>
            <a:off x="1303399" y="217234"/>
            <a:ext cx="9154104" cy="584775"/>
          </a:xfrm>
          <a:prstGeom prst="rect">
            <a:avLst/>
          </a:prstGeom>
          <a:noFill/>
        </p:spPr>
        <p:txBody>
          <a:bodyPr wrap="square" rtlCol="0">
            <a:spAutoFit/>
          </a:bodyPr>
          <a:lstStyle/>
          <a:p>
            <a:r>
              <a:rPr lang="en-US" sz="3200" b="1" dirty="0"/>
              <a:t>Achievement of indicator targets: An overview</a:t>
            </a:r>
            <a:endParaRPr lang="en-ZA" sz="3200" b="1" dirty="0"/>
          </a:p>
        </p:txBody>
      </p:sp>
    </p:spTree>
    <p:extLst>
      <p:ext uri="{BB962C8B-B14F-4D97-AF65-F5344CB8AC3E}">
        <p14:creationId xmlns:p14="http://schemas.microsoft.com/office/powerpoint/2010/main" xmlns="" val="1367165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A284BA62-7A80-4779-9CF5-EBEA57A24779}"/>
              </a:ext>
            </a:extLst>
          </p:cNvPr>
          <p:cNvSpPr>
            <a:spLocks noGrp="1"/>
          </p:cNvSpPr>
          <p:nvPr>
            <p:ph type="sldNum" sz="quarter" idx="4"/>
          </p:nvPr>
        </p:nvSpPr>
        <p:spPr>
          <a:xfrm>
            <a:off x="11261333" y="6325528"/>
            <a:ext cx="2743200" cy="365125"/>
          </a:xfrm>
        </p:spPr>
        <p:txBody>
          <a:bodyPr/>
          <a:lstStyle/>
          <a:p>
            <a:fld id="{2E9CAD2E-7E5B-40C1-A402-F374045F6AAA}" type="slidenum">
              <a:rPr lang="en-GB" smtClean="0"/>
              <a:pPr/>
              <a:t>14</a:t>
            </a:fld>
            <a:endParaRPr lang="en-GB" dirty="0"/>
          </a:p>
        </p:txBody>
      </p:sp>
      <p:sp>
        <p:nvSpPr>
          <p:cNvPr id="3" name="TextBox 2">
            <a:extLst>
              <a:ext uri="{FF2B5EF4-FFF2-40B4-BE49-F238E27FC236}">
                <a16:creationId xmlns:a16="http://schemas.microsoft.com/office/drawing/2014/main" xmlns="" id="{5C6F51BD-172D-4B1E-B710-EAC64C588C7B}"/>
              </a:ext>
            </a:extLst>
          </p:cNvPr>
          <p:cNvSpPr txBox="1"/>
          <p:nvPr/>
        </p:nvSpPr>
        <p:spPr>
          <a:xfrm>
            <a:off x="1348866" y="41049"/>
            <a:ext cx="10068504" cy="584775"/>
          </a:xfrm>
          <a:prstGeom prst="rect">
            <a:avLst/>
          </a:prstGeom>
          <a:noFill/>
        </p:spPr>
        <p:txBody>
          <a:bodyPr wrap="square" rtlCol="0">
            <a:spAutoFit/>
          </a:bodyPr>
          <a:lstStyle/>
          <a:p>
            <a:r>
              <a:rPr lang="en-US" sz="3200" b="1" dirty="0"/>
              <a:t>Targets not achieved: Management of the HEQSF</a:t>
            </a:r>
            <a:endParaRPr lang="en-ZA" sz="3200" b="1" dirty="0"/>
          </a:p>
        </p:txBody>
      </p:sp>
      <p:graphicFrame>
        <p:nvGraphicFramePr>
          <p:cNvPr id="2" name="Table 1">
            <a:extLst>
              <a:ext uri="{FF2B5EF4-FFF2-40B4-BE49-F238E27FC236}">
                <a16:creationId xmlns:a16="http://schemas.microsoft.com/office/drawing/2014/main" xmlns="" id="{E9DF68AA-8FF1-4644-BEB8-639B436E8EE5}"/>
              </a:ext>
            </a:extLst>
          </p:cNvPr>
          <p:cNvGraphicFramePr>
            <a:graphicFrameLocks noGrp="1"/>
          </p:cNvGraphicFramePr>
          <p:nvPr>
            <p:extLst>
              <p:ext uri="{D42A27DB-BD31-4B8C-83A1-F6EECF244321}">
                <p14:modId xmlns:p14="http://schemas.microsoft.com/office/powerpoint/2010/main" xmlns="" val="642716117"/>
              </p:ext>
            </p:extLst>
          </p:nvPr>
        </p:nvGraphicFramePr>
        <p:xfrm>
          <a:off x="841433" y="3000849"/>
          <a:ext cx="10401932" cy="2947670"/>
        </p:xfrm>
        <a:graphic>
          <a:graphicData uri="http://schemas.openxmlformats.org/drawingml/2006/table">
            <a:tbl>
              <a:tblPr firstRow="1" firstCol="1" bandRow="1"/>
              <a:tblGrid>
                <a:gridCol w="1448628">
                  <a:extLst>
                    <a:ext uri="{9D8B030D-6E8A-4147-A177-3AD203B41FA5}">
                      <a16:colId xmlns:a16="http://schemas.microsoft.com/office/drawing/2014/main" xmlns="" val="2431441642"/>
                    </a:ext>
                  </a:extLst>
                </a:gridCol>
                <a:gridCol w="2072337">
                  <a:extLst>
                    <a:ext uri="{9D8B030D-6E8A-4147-A177-3AD203B41FA5}">
                      <a16:colId xmlns:a16="http://schemas.microsoft.com/office/drawing/2014/main" xmlns="" val="3235505364"/>
                    </a:ext>
                  </a:extLst>
                </a:gridCol>
                <a:gridCol w="1066349">
                  <a:extLst>
                    <a:ext uri="{9D8B030D-6E8A-4147-A177-3AD203B41FA5}">
                      <a16:colId xmlns:a16="http://schemas.microsoft.com/office/drawing/2014/main" xmlns="" val="546906813"/>
                    </a:ext>
                  </a:extLst>
                </a:gridCol>
                <a:gridCol w="1192098">
                  <a:extLst>
                    <a:ext uri="{9D8B030D-6E8A-4147-A177-3AD203B41FA5}">
                      <a16:colId xmlns:a16="http://schemas.microsoft.com/office/drawing/2014/main" xmlns="" val="4107469758"/>
                    </a:ext>
                  </a:extLst>
                </a:gridCol>
                <a:gridCol w="1247426">
                  <a:extLst>
                    <a:ext uri="{9D8B030D-6E8A-4147-A177-3AD203B41FA5}">
                      <a16:colId xmlns:a16="http://schemas.microsoft.com/office/drawing/2014/main" xmlns="" val="3469989445"/>
                    </a:ext>
                  </a:extLst>
                </a:gridCol>
                <a:gridCol w="3375094">
                  <a:extLst>
                    <a:ext uri="{9D8B030D-6E8A-4147-A177-3AD203B41FA5}">
                      <a16:colId xmlns:a16="http://schemas.microsoft.com/office/drawing/2014/main" xmlns="" val="223185301"/>
                    </a:ext>
                  </a:extLst>
                </a:gridCol>
              </a:tblGrid>
              <a:tr h="2510625">
                <a:tc>
                  <a:txBody>
                    <a:bodyPr/>
                    <a:lstStyle/>
                    <a:p>
                      <a:pPr>
                        <a:lnSpc>
                          <a:spcPct val="115000"/>
                        </a:lnSpc>
                        <a:spcAft>
                          <a:spcPts val="1000"/>
                        </a:spcAft>
                        <a:tabLst>
                          <a:tab pos="920750" algn="l"/>
                        </a:tabLst>
                      </a:pPr>
                      <a:r>
                        <a:rPr lang="en-GB"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Qualification standards developed for specified qualifications, or reviewed</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tabLst>
                          <a:tab pos="920750" algn="l"/>
                        </a:tabLst>
                      </a:pPr>
                      <a:r>
                        <a:rPr lang="en-GB" sz="18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2.5.5.1a:</a:t>
                      </a:r>
                      <a:endParaRPr lang="en-ZA" sz="18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tabLst>
                          <a:tab pos="920750" algn="l"/>
                        </a:tabLst>
                      </a:pPr>
                      <a:r>
                        <a:rPr lang="en-GB" sz="1800" b="1"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Number of qualification standards developed, or review processes initiated in a particular financial year.</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GB"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2</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800" b="1"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GB" sz="1800" b="1"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1</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8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GB" sz="18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-1</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8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A further standard relating to supply chain management was planned to start but was delayed due to National Treasury needing to develop a framework first which will inform this process.</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90752079"/>
                  </a:ext>
                </a:extLst>
              </a:tr>
            </a:tbl>
          </a:graphicData>
        </a:graphic>
      </p:graphicFrame>
      <p:graphicFrame>
        <p:nvGraphicFramePr>
          <p:cNvPr id="6" name="Table 5">
            <a:extLst>
              <a:ext uri="{FF2B5EF4-FFF2-40B4-BE49-F238E27FC236}">
                <a16:creationId xmlns:a16="http://schemas.microsoft.com/office/drawing/2014/main" xmlns="" id="{D42D2117-92D7-4855-9881-36FAB39DB6E9}"/>
              </a:ext>
            </a:extLst>
          </p:cNvPr>
          <p:cNvGraphicFramePr>
            <a:graphicFrameLocks noGrp="1"/>
          </p:cNvGraphicFramePr>
          <p:nvPr>
            <p:extLst>
              <p:ext uri="{D42A27DB-BD31-4B8C-83A1-F6EECF244321}">
                <p14:modId xmlns:p14="http://schemas.microsoft.com/office/powerpoint/2010/main" xmlns="" val="1545934346"/>
              </p:ext>
            </p:extLst>
          </p:nvPr>
        </p:nvGraphicFramePr>
        <p:xfrm>
          <a:off x="823465" y="1499894"/>
          <a:ext cx="10437868" cy="1365060"/>
        </p:xfrm>
        <a:graphic>
          <a:graphicData uri="http://schemas.openxmlformats.org/drawingml/2006/table">
            <a:tbl>
              <a:tblPr firstRow="1" firstCol="1" bandRow="1"/>
              <a:tblGrid>
                <a:gridCol w="1440343">
                  <a:extLst>
                    <a:ext uri="{9D8B030D-6E8A-4147-A177-3AD203B41FA5}">
                      <a16:colId xmlns:a16="http://schemas.microsoft.com/office/drawing/2014/main" xmlns="" val="793011916"/>
                    </a:ext>
                  </a:extLst>
                </a:gridCol>
                <a:gridCol w="2080790">
                  <a:extLst>
                    <a:ext uri="{9D8B030D-6E8A-4147-A177-3AD203B41FA5}">
                      <a16:colId xmlns:a16="http://schemas.microsoft.com/office/drawing/2014/main" xmlns="" val="3335218260"/>
                    </a:ext>
                  </a:extLst>
                </a:gridCol>
                <a:gridCol w="1063891">
                  <a:extLst>
                    <a:ext uri="{9D8B030D-6E8A-4147-A177-3AD203B41FA5}">
                      <a16:colId xmlns:a16="http://schemas.microsoft.com/office/drawing/2014/main" xmlns="" val="566706338"/>
                    </a:ext>
                  </a:extLst>
                </a:gridCol>
                <a:gridCol w="1177635">
                  <a:extLst>
                    <a:ext uri="{9D8B030D-6E8A-4147-A177-3AD203B41FA5}">
                      <a16:colId xmlns:a16="http://schemas.microsoft.com/office/drawing/2014/main" xmlns="" val="3002430159"/>
                    </a:ext>
                  </a:extLst>
                </a:gridCol>
                <a:gridCol w="1265958">
                  <a:extLst>
                    <a:ext uri="{9D8B030D-6E8A-4147-A177-3AD203B41FA5}">
                      <a16:colId xmlns:a16="http://schemas.microsoft.com/office/drawing/2014/main" xmlns="" val="1680762456"/>
                    </a:ext>
                  </a:extLst>
                </a:gridCol>
                <a:gridCol w="3409251">
                  <a:extLst>
                    <a:ext uri="{9D8B030D-6E8A-4147-A177-3AD203B41FA5}">
                      <a16:colId xmlns:a16="http://schemas.microsoft.com/office/drawing/2014/main" xmlns="" val="1195621912"/>
                    </a:ext>
                  </a:extLst>
                </a:gridCol>
              </a:tblGrid>
              <a:tr h="1160375">
                <a:tc>
                  <a:txBody>
                    <a:bodyPr/>
                    <a:lstStyle/>
                    <a:p>
                      <a:pPr algn="ctr">
                        <a:lnSpc>
                          <a:spcPct val="105000"/>
                        </a:lnSpc>
                        <a:spcAft>
                          <a:spcPts val="1000"/>
                        </a:spcAft>
                      </a:pPr>
                      <a:r>
                        <a:rPr lang="en-GB" sz="1400" b="1" dirty="0">
                          <a:effectLst/>
                          <a:latin typeface="Calibri" panose="020F0502020204030204" pitchFamily="34" charset="0"/>
                          <a:ea typeface="Times New Roman" panose="02020603050405020304" pitchFamily="18"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effectLst/>
                          <a:latin typeface="Calibri" panose="020F0502020204030204" pitchFamily="34" charset="0"/>
                          <a:ea typeface="Times New Roman" panose="02020603050405020304" pitchFamily="18"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Output</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5000"/>
                        </a:lnSpc>
                        <a:spcAft>
                          <a:spcPts val="1000"/>
                        </a:spcAft>
                      </a:pPr>
                      <a:r>
                        <a:rPr lang="en-GB"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Output Indicators</a:t>
                      </a:r>
                      <a:endParaRPr lang="en-ZA"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Planned</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Annual Target</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2020/21</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Actual</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Achievement</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2020/21</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Deviation from planned target</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Actual Achievement</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2020/21</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Reasons for</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deviations</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xmlns="" val="3117622055"/>
                  </a:ext>
                </a:extLst>
              </a:tr>
            </a:tbl>
          </a:graphicData>
        </a:graphic>
      </p:graphicFrame>
      <p:sp>
        <p:nvSpPr>
          <p:cNvPr id="7" name="TextBox 6">
            <a:extLst>
              <a:ext uri="{FF2B5EF4-FFF2-40B4-BE49-F238E27FC236}">
                <a16:creationId xmlns:a16="http://schemas.microsoft.com/office/drawing/2014/main" xmlns="" id="{A25A39BF-3B0B-401B-976A-7499C538DBAD}"/>
              </a:ext>
            </a:extLst>
          </p:cNvPr>
          <p:cNvSpPr txBox="1"/>
          <p:nvPr/>
        </p:nvSpPr>
        <p:spPr>
          <a:xfrm>
            <a:off x="672748" y="854867"/>
            <a:ext cx="10068504" cy="400110"/>
          </a:xfrm>
          <a:prstGeom prst="rect">
            <a:avLst/>
          </a:prstGeom>
          <a:noFill/>
        </p:spPr>
        <p:txBody>
          <a:bodyPr wrap="square" rtlCol="0">
            <a:spAutoFit/>
          </a:bodyPr>
          <a:lstStyle/>
          <a:p>
            <a:r>
              <a:rPr lang="en-US" sz="2000" b="1" dirty="0" err="1"/>
              <a:t>Subprogramme</a:t>
            </a:r>
            <a:r>
              <a:rPr lang="en-US" sz="2000" b="1" dirty="0"/>
              <a:t>: Qualifications Standard Development</a:t>
            </a:r>
            <a:endParaRPr lang="en-ZA" sz="2000" b="1" dirty="0"/>
          </a:p>
        </p:txBody>
      </p:sp>
    </p:spTree>
    <p:extLst>
      <p:ext uri="{BB962C8B-B14F-4D97-AF65-F5344CB8AC3E}">
        <p14:creationId xmlns:p14="http://schemas.microsoft.com/office/powerpoint/2010/main" xmlns="" val="121222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A284BA62-7A80-4779-9CF5-EBEA57A24779}"/>
              </a:ext>
            </a:extLst>
          </p:cNvPr>
          <p:cNvSpPr>
            <a:spLocks noGrp="1"/>
          </p:cNvSpPr>
          <p:nvPr>
            <p:ph type="sldNum" sz="quarter" idx="4"/>
          </p:nvPr>
        </p:nvSpPr>
        <p:spPr>
          <a:xfrm>
            <a:off x="11261333" y="6325528"/>
            <a:ext cx="2743200" cy="365125"/>
          </a:xfrm>
        </p:spPr>
        <p:txBody>
          <a:bodyPr/>
          <a:lstStyle/>
          <a:p>
            <a:fld id="{2E9CAD2E-7E5B-40C1-A402-F374045F6AAA}" type="slidenum">
              <a:rPr lang="en-GB" smtClean="0"/>
              <a:pPr/>
              <a:t>15</a:t>
            </a:fld>
            <a:endParaRPr lang="en-GB" dirty="0"/>
          </a:p>
        </p:txBody>
      </p:sp>
      <p:graphicFrame>
        <p:nvGraphicFramePr>
          <p:cNvPr id="2" name="Table 1">
            <a:extLst>
              <a:ext uri="{FF2B5EF4-FFF2-40B4-BE49-F238E27FC236}">
                <a16:creationId xmlns:a16="http://schemas.microsoft.com/office/drawing/2014/main" xmlns="" id="{89C18B3A-3022-4EB9-9924-11FE12269D0B}"/>
              </a:ext>
            </a:extLst>
          </p:cNvPr>
          <p:cNvGraphicFramePr>
            <a:graphicFrameLocks noGrp="1"/>
          </p:cNvGraphicFramePr>
          <p:nvPr>
            <p:extLst>
              <p:ext uri="{D42A27DB-BD31-4B8C-83A1-F6EECF244321}">
                <p14:modId xmlns:p14="http://schemas.microsoft.com/office/powerpoint/2010/main" xmlns="" val="2857553528"/>
              </p:ext>
            </p:extLst>
          </p:nvPr>
        </p:nvGraphicFramePr>
        <p:xfrm>
          <a:off x="484985" y="2029492"/>
          <a:ext cx="11568926" cy="4525010"/>
        </p:xfrm>
        <a:graphic>
          <a:graphicData uri="http://schemas.openxmlformats.org/drawingml/2006/table">
            <a:tbl>
              <a:tblPr firstRow="1" firstCol="1" bandRow="1"/>
              <a:tblGrid>
                <a:gridCol w="1520633">
                  <a:extLst>
                    <a:ext uri="{9D8B030D-6E8A-4147-A177-3AD203B41FA5}">
                      <a16:colId xmlns:a16="http://schemas.microsoft.com/office/drawing/2014/main" xmlns="" val="951747779"/>
                    </a:ext>
                  </a:extLst>
                </a:gridCol>
                <a:gridCol w="2904862">
                  <a:extLst>
                    <a:ext uri="{9D8B030D-6E8A-4147-A177-3AD203B41FA5}">
                      <a16:colId xmlns:a16="http://schemas.microsoft.com/office/drawing/2014/main" xmlns="" val="1388297827"/>
                    </a:ext>
                  </a:extLst>
                </a:gridCol>
                <a:gridCol w="1242775">
                  <a:extLst>
                    <a:ext uri="{9D8B030D-6E8A-4147-A177-3AD203B41FA5}">
                      <a16:colId xmlns:a16="http://schemas.microsoft.com/office/drawing/2014/main" xmlns="" val="4152874925"/>
                    </a:ext>
                  </a:extLst>
                </a:gridCol>
                <a:gridCol w="1273088">
                  <a:extLst>
                    <a:ext uri="{9D8B030D-6E8A-4147-A177-3AD203B41FA5}">
                      <a16:colId xmlns:a16="http://schemas.microsoft.com/office/drawing/2014/main" xmlns="" val="2853111925"/>
                    </a:ext>
                  </a:extLst>
                </a:gridCol>
                <a:gridCol w="1936994">
                  <a:extLst>
                    <a:ext uri="{9D8B030D-6E8A-4147-A177-3AD203B41FA5}">
                      <a16:colId xmlns:a16="http://schemas.microsoft.com/office/drawing/2014/main" xmlns="" val="1094822264"/>
                    </a:ext>
                  </a:extLst>
                </a:gridCol>
                <a:gridCol w="2690574">
                  <a:extLst>
                    <a:ext uri="{9D8B030D-6E8A-4147-A177-3AD203B41FA5}">
                      <a16:colId xmlns:a16="http://schemas.microsoft.com/office/drawing/2014/main" xmlns="" val="713792854"/>
                    </a:ext>
                  </a:extLst>
                </a:gridCol>
              </a:tblGrid>
              <a:tr h="1720300">
                <a:tc>
                  <a:txBody>
                    <a:bodyPr/>
                    <a:lstStyle/>
                    <a:p>
                      <a:pPr>
                        <a:lnSpc>
                          <a:spcPct val="115000"/>
                        </a:lnSpc>
                        <a:spcAft>
                          <a:spcPts val="1000"/>
                        </a:spcAft>
                        <a:tabLst>
                          <a:tab pos="920750" algn="l"/>
                        </a:tabLst>
                      </a:pPr>
                      <a:r>
                        <a:rPr lang="en-GB"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A functional database holding records of all higher education institutions</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0409" marR="30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tabLst>
                          <a:tab pos="920750" algn="l"/>
                        </a:tabLst>
                      </a:pPr>
                      <a:r>
                        <a:rPr lang="en-GB" sz="18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2.5.5.2a:</a:t>
                      </a:r>
                      <a:endParaRPr lang="en-ZA" sz="18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tabLst>
                          <a:tab pos="920750" algn="l"/>
                        </a:tabLst>
                      </a:pPr>
                      <a:r>
                        <a:rPr lang="en-GB"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Percentage of higher education institutions that have all required sets of data records in the database in a particular financial year.</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0409" marR="30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8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GB"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75%</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0409" marR="30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800" b="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8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GB" sz="1800" b="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0</a:t>
                      </a:r>
                      <a:endParaRPr lang="en-ZA" sz="18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0409" marR="30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8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GB" sz="18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-75%</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0409" marR="30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1000"/>
                        </a:spcAft>
                      </a:pPr>
                      <a:r>
                        <a:rPr lang="en-GB" sz="18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The planned comprehensive higher education database is still to be developed as part of the broader process of enhancing the IT infrastructure of the CHE.</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GB" sz="18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At present there are separate databases in place that serve specific purposes, and which collect and verify a range of information sets from institutions.</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0409" marR="30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11554057"/>
                  </a:ext>
                </a:extLst>
              </a:tr>
              <a:tr h="2462702">
                <a:tc>
                  <a:txBody>
                    <a:bodyPr/>
                    <a:lstStyle/>
                    <a:p>
                      <a:pPr>
                        <a:lnSpc>
                          <a:spcPct val="115000"/>
                        </a:lnSpc>
                        <a:spcAft>
                          <a:spcPts val="1000"/>
                        </a:spcAft>
                        <a:tabLst>
                          <a:tab pos="920750" algn="l"/>
                        </a:tabLst>
                      </a:pPr>
                      <a:r>
                        <a:rPr lang="en-GB"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Valid, accurate and reliable datasets</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0409" marR="30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tabLst>
                          <a:tab pos="920750" algn="l"/>
                        </a:tabLst>
                      </a:pPr>
                      <a:r>
                        <a:rPr lang="en-GB" sz="18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2.5.5.2b: </a:t>
                      </a:r>
                      <a:endParaRPr lang="en-ZA" sz="18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tabLst>
                          <a:tab pos="920750" algn="l"/>
                        </a:tabLst>
                      </a:pPr>
                      <a:r>
                        <a:rPr lang="en-GB"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Percentage of data sets that are verified and validated to be accurate and reliable, from all data sets submitted by institutions, in a particular financial year.</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0409" marR="30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8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GB"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75%</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0409" marR="30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800" b="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8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GB" sz="1800" b="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0</a:t>
                      </a:r>
                      <a:endParaRPr lang="en-ZA" sz="18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0409" marR="30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8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GB" sz="18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-75%</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0409" marR="30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15000"/>
                        </a:lnSpc>
                        <a:spcAft>
                          <a:spcPts val="1000"/>
                        </a:spcAft>
                      </a:pPr>
                      <a:r>
                        <a:rPr lang="en-GB" sz="1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GB" sz="1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Calibri" panose="020F0502020204030204" pitchFamily="34" charset="0"/>
                      </a:endParaRPr>
                    </a:p>
                  </a:txBody>
                  <a:tcPr marL="30409" marR="304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40566952"/>
                  </a:ext>
                </a:extLst>
              </a:tr>
            </a:tbl>
          </a:graphicData>
        </a:graphic>
      </p:graphicFrame>
      <p:graphicFrame>
        <p:nvGraphicFramePr>
          <p:cNvPr id="4" name="Table 3">
            <a:extLst>
              <a:ext uri="{FF2B5EF4-FFF2-40B4-BE49-F238E27FC236}">
                <a16:creationId xmlns:a16="http://schemas.microsoft.com/office/drawing/2014/main" xmlns="" id="{B241A165-6624-45D3-9173-2207BEA73583}"/>
              </a:ext>
            </a:extLst>
          </p:cNvPr>
          <p:cNvGraphicFramePr>
            <a:graphicFrameLocks noGrp="1"/>
          </p:cNvGraphicFramePr>
          <p:nvPr>
            <p:extLst>
              <p:ext uri="{D42A27DB-BD31-4B8C-83A1-F6EECF244321}">
                <p14:modId xmlns:p14="http://schemas.microsoft.com/office/powerpoint/2010/main" xmlns="" val="2105720499"/>
              </p:ext>
            </p:extLst>
          </p:nvPr>
        </p:nvGraphicFramePr>
        <p:xfrm>
          <a:off x="444570" y="817883"/>
          <a:ext cx="11609343" cy="1141032"/>
        </p:xfrm>
        <a:graphic>
          <a:graphicData uri="http://schemas.openxmlformats.org/drawingml/2006/table">
            <a:tbl>
              <a:tblPr firstRow="1" firstCol="1" bandRow="1"/>
              <a:tblGrid>
                <a:gridCol w="1555996">
                  <a:extLst>
                    <a:ext uri="{9D8B030D-6E8A-4147-A177-3AD203B41FA5}">
                      <a16:colId xmlns:a16="http://schemas.microsoft.com/office/drawing/2014/main" xmlns="" val="793011916"/>
                    </a:ext>
                  </a:extLst>
                </a:gridCol>
                <a:gridCol w="2914965">
                  <a:extLst>
                    <a:ext uri="{9D8B030D-6E8A-4147-A177-3AD203B41FA5}">
                      <a16:colId xmlns:a16="http://schemas.microsoft.com/office/drawing/2014/main" xmlns="" val="3335218260"/>
                    </a:ext>
                  </a:extLst>
                </a:gridCol>
                <a:gridCol w="1202361">
                  <a:extLst>
                    <a:ext uri="{9D8B030D-6E8A-4147-A177-3AD203B41FA5}">
                      <a16:colId xmlns:a16="http://schemas.microsoft.com/office/drawing/2014/main" xmlns="" val="566706338"/>
                    </a:ext>
                  </a:extLst>
                </a:gridCol>
                <a:gridCol w="1278139">
                  <a:extLst>
                    <a:ext uri="{9D8B030D-6E8A-4147-A177-3AD203B41FA5}">
                      <a16:colId xmlns:a16="http://schemas.microsoft.com/office/drawing/2014/main" xmlns="" val="3002430159"/>
                    </a:ext>
                  </a:extLst>
                </a:gridCol>
                <a:gridCol w="1974206">
                  <a:extLst>
                    <a:ext uri="{9D8B030D-6E8A-4147-A177-3AD203B41FA5}">
                      <a16:colId xmlns:a16="http://schemas.microsoft.com/office/drawing/2014/main" xmlns="" val="1680762456"/>
                    </a:ext>
                  </a:extLst>
                </a:gridCol>
                <a:gridCol w="2683676">
                  <a:extLst>
                    <a:ext uri="{9D8B030D-6E8A-4147-A177-3AD203B41FA5}">
                      <a16:colId xmlns:a16="http://schemas.microsoft.com/office/drawing/2014/main" xmlns="" val="1195621912"/>
                    </a:ext>
                  </a:extLst>
                </a:gridCol>
              </a:tblGrid>
              <a:tr h="744220">
                <a:tc>
                  <a:txBody>
                    <a:bodyPr/>
                    <a:lstStyle/>
                    <a:p>
                      <a:pPr algn="ctr">
                        <a:lnSpc>
                          <a:spcPct val="105000"/>
                        </a:lnSpc>
                        <a:spcAft>
                          <a:spcPts val="1000"/>
                        </a:spcAft>
                      </a:pPr>
                      <a:r>
                        <a:rPr lang="en-GB" sz="1400" b="1" dirty="0">
                          <a:effectLst/>
                          <a:latin typeface="Calibri" panose="020F0502020204030204" pitchFamily="34" charset="0"/>
                          <a:ea typeface="Times New Roman" panose="02020603050405020304" pitchFamily="18" charset="0"/>
                          <a:cs typeface="Calibri" panose="020F0502020204030204" pitchFamily="34" charset="0"/>
                        </a:rPr>
                        <a:t>  </a:t>
                      </a: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Output</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Output Indicators</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Planned</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Annual Target</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2020/21</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Actual</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Achievement</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2020/21</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Deviation from planned target</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Actual Achievement</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2020/21</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Reasons for</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deviations</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xmlns="" val="3117622055"/>
                  </a:ext>
                </a:extLst>
              </a:tr>
            </a:tbl>
          </a:graphicData>
        </a:graphic>
      </p:graphicFrame>
      <p:sp>
        <p:nvSpPr>
          <p:cNvPr id="6" name="TextBox 5">
            <a:extLst>
              <a:ext uri="{FF2B5EF4-FFF2-40B4-BE49-F238E27FC236}">
                <a16:creationId xmlns:a16="http://schemas.microsoft.com/office/drawing/2014/main" xmlns="" id="{BE36009E-B38F-4EC5-B16E-EF32A940CCEC}"/>
              </a:ext>
            </a:extLst>
          </p:cNvPr>
          <p:cNvSpPr txBox="1"/>
          <p:nvPr/>
        </p:nvSpPr>
        <p:spPr>
          <a:xfrm>
            <a:off x="1016280" y="183012"/>
            <a:ext cx="10068504" cy="400110"/>
          </a:xfrm>
          <a:prstGeom prst="rect">
            <a:avLst/>
          </a:prstGeom>
          <a:noFill/>
        </p:spPr>
        <p:txBody>
          <a:bodyPr wrap="square" rtlCol="0">
            <a:spAutoFit/>
          </a:bodyPr>
          <a:lstStyle/>
          <a:p>
            <a:r>
              <a:rPr lang="en-US" sz="2000" b="1" dirty="0" err="1"/>
              <a:t>Subprogramme</a:t>
            </a:r>
            <a:r>
              <a:rPr lang="en-US" sz="2000" b="1" dirty="0"/>
              <a:t>: Data Management</a:t>
            </a:r>
            <a:endParaRPr lang="en-ZA" sz="2000" b="1" dirty="0"/>
          </a:p>
        </p:txBody>
      </p:sp>
    </p:spTree>
    <p:extLst>
      <p:ext uri="{BB962C8B-B14F-4D97-AF65-F5344CB8AC3E}">
        <p14:creationId xmlns:p14="http://schemas.microsoft.com/office/powerpoint/2010/main" xmlns="" val="265739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A284BA62-7A80-4779-9CF5-EBEA57A24779}"/>
              </a:ext>
            </a:extLst>
          </p:cNvPr>
          <p:cNvSpPr>
            <a:spLocks noGrp="1"/>
          </p:cNvSpPr>
          <p:nvPr>
            <p:ph type="sldNum" sz="quarter" idx="4"/>
          </p:nvPr>
        </p:nvSpPr>
        <p:spPr>
          <a:xfrm>
            <a:off x="11261333" y="6325528"/>
            <a:ext cx="2743200" cy="365125"/>
          </a:xfrm>
        </p:spPr>
        <p:txBody>
          <a:bodyPr/>
          <a:lstStyle/>
          <a:p>
            <a:fld id="{2E9CAD2E-7E5B-40C1-A402-F374045F6AAA}" type="slidenum">
              <a:rPr lang="en-GB" smtClean="0"/>
              <a:pPr/>
              <a:t>16</a:t>
            </a:fld>
            <a:endParaRPr lang="en-GB" dirty="0"/>
          </a:p>
        </p:txBody>
      </p:sp>
      <p:graphicFrame>
        <p:nvGraphicFramePr>
          <p:cNvPr id="4" name="Table 3">
            <a:extLst>
              <a:ext uri="{FF2B5EF4-FFF2-40B4-BE49-F238E27FC236}">
                <a16:creationId xmlns:a16="http://schemas.microsoft.com/office/drawing/2014/main" xmlns="" id="{B241A165-6624-45D3-9173-2207BEA73583}"/>
              </a:ext>
            </a:extLst>
          </p:cNvPr>
          <p:cNvGraphicFramePr>
            <a:graphicFrameLocks noGrp="1"/>
          </p:cNvGraphicFramePr>
          <p:nvPr>
            <p:extLst>
              <p:ext uri="{D42A27DB-BD31-4B8C-83A1-F6EECF244321}">
                <p14:modId xmlns:p14="http://schemas.microsoft.com/office/powerpoint/2010/main" xmlns="" val="757272730"/>
              </p:ext>
            </p:extLst>
          </p:nvPr>
        </p:nvGraphicFramePr>
        <p:xfrm>
          <a:off x="363738" y="750791"/>
          <a:ext cx="11488096" cy="1439635"/>
        </p:xfrm>
        <a:graphic>
          <a:graphicData uri="http://schemas.openxmlformats.org/drawingml/2006/table">
            <a:tbl>
              <a:tblPr firstRow="1" firstCol="1" bandRow="1"/>
              <a:tblGrid>
                <a:gridCol w="1689609">
                  <a:extLst>
                    <a:ext uri="{9D8B030D-6E8A-4147-A177-3AD203B41FA5}">
                      <a16:colId xmlns:a16="http://schemas.microsoft.com/office/drawing/2014/main" xmlns="" val="793011916"/>
                    </a:ext>
                  </a:extLst>
                </a:gridCol>
                <a:gridCol w="1942733">
                  <a:extLst>
                    <a:ext uri="{9D8B030D-6E8A-4147-A177-3AD203B41FA5}">
                      <a16:colId xmlns:a16="http://schemas.microsoft.com/office/drawing/2014/main" xmlns="" val="3335218260"/>
                    </a:ext>
                  </a:extLst>
                </a:gridCol>
                <a:gridCol w="1323606">
                  <a:extLst>
                    <a:ext uri="{9D8B030D-6E8A-4147-A177-3AD203B41FA5}">
                      <a16:colId xmlns:a16="http://schemas.microsoft.com/office/drawing/2014/main" xmlns="" val="566706338"/>
                    </a:ext>
                  </a:extLst>
                </a:gridCol>
                <a:gridCol w="1439801">
                  <a:extLst>
                    <a:ext uri="{9D8B030D-6E8A-4147-A177-3AD203B41FA5}">
                      <a16:colId xmlns:a16="http://schemas.microsoft.com/office/drawing/2014/main" xmlns="" val="3002430159"/>
                    </a:ext>
                  </a:extLst>
                </a:gridCol>
                <a:gridCol w="2015722">
                  <a:extLst>
                    <a:ext uri="{9D8B030D-6E8A-4147-A177-3AD203B41FA5}">
                      <a16:colId xmlns:a16="http://schemas.microsoft.com/office/drawing/2014/main" xmlns="" val="1680762456"/>
                    </a:ext>
                  </a:extLst>
                </a:gridCol>
                <a:gridCol w="3076625">
                  <a:extLst>
                    <a:ext uri="{9D8B030D-6E8A-4147-A177-3AD203B41FA5}">
                      <a16:colId xmlns:a16="http://schemas.microsoft.com/office/drawing/2014/main" xmlns="" val="1195621912"/>
                    </a:ext>
                  </a:extLst>
                </a:gridCol>
              </a:tblGrid>
              <a:tr h="1439635">
                <a:tc>
                  <a:txBody>
                    <a:bodyPr/>
                    <a:lstStyle/>
                    <a:p>
                      <a:pPr algn="ctr">
                        <a:lnSpc>
                          <a:spcPct val="105000"/>
                        </a:lnSpc>
                        <a:spcAft>
                          <a:spcPts val="1000"/>
                        </a:spcAft>
                      </a:pPr>
                      <a:r>
                        <a:rPr lang="en-GB" sz="1400" b="1" dirty="0">
                          <a:effectLst/>
                          <a:latin typeface="Calibri" panose="020F0502020204030204" pitchFamily="34" charset="0"/>
                          <a:ea typeface="Times New Roman" panose="02020603050405020304" pitchFamily="18"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effectLst/>
                          <a:latin typeface="Calibri" panose="020F0502020204030204" pitchFamily="34" charset="0"/>
                          <a:ea typeface="Times New Roman" panose="02020603050405020304" pitchFamily="18"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Output</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5000"/>
                        </a:lnSpc>
                        <a:spcAft>
                          <a:spcPts val="1000"/>
                        </a:spcAft>
                      </a:pPr>
                      <a:r>
                        <a:rPr lang="en-GB"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Output Indicators</a:t>
                      </a:r>
                      <a:endParaRPr lang="en-ZA"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Planned</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Annual Target</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2020/21</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Actual</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Achievement</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2020/21</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Deviation from planned target</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Actual Achievement</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2020/21</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Reasons for</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deviations</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xmlns="" val="3117622055"/>
                  </a:ext>
                </a:extLst>
              </a:tr>
            </a:tbl>
          </a:graphicData>
        </a:graphic>
      </p:graphicFrame>
      <p:sp>
        <p:nvSpPr>
          <p:cNvPr id="6" name="TextBox 5">
            <a:extLst>
              <a:ext uri="{FF2B5EF4-FFF2-40B4-BE49-F238E27FC236}">
                <a16:creationId xmlns:a16="http://schemas.microsoft.com/office/drawing/2014/main" xmlns="" id="{BE36009E-B38F-4EC5-B16E-EF32A940CCEC}"/>
              </a:ext>
            </a:extLst>
          </p:cNvPr>
          <p:cNvSpPr txBox="1"/>
          <p:nvPr/>
        </p:nvSpPr>
        <p:spPr>
          <a:xfrm>
            <a:off x="1016280" y="183012"/>
            <a:ext cx="10068504" cy="400110"/>
          </a:xfrm>
          <a:prstGeom prst="rect">
            <a:avLst/>
          </a:prstGeom>
          <a:noFill/>
        </p:spPr>
        <p:txBody>
          <a:bodyPr wrap="square" rtlCol="0">
            <a:spAutoFit/>
          </a:bodyPr>
          <a:lstStyle/>
          <a:p>
            <a:r>
              <a:rPr lang="en-US" sz="2000" b="1" dirty="0" err="1"/>
              <a:t>Subprogramme</a:t>
            </a:r>
            <a:r>
              <a:rPr lang="en-US" sz="2000" b="1" dirty="0"/>
              <a:t>: Partnerships and Collaboration</a:t>
            </a:r>
            <a:endParaRPr lang="en-ZA" sz="2000" b="1" dirty="0"/>
          </a:p>
        </p:txBody>
      </p:sp>
      <p:graphicFrame>
        <p:nvGraphicFramePr>
          <p:cNvPr id="3" name="Table 2">
            <a:extLst>
              <a:ext uri="{FF2B5EF4-FFF2-40B4-BE49-F238E27FC236}">
                <a16:creationId xmlns:a16="http://schemas.microsoft.com/office/drawing/2014/main" xmlns="" id="{87E1B06D-77B6-4AA1-B422-11AE98D56007}"/>
              </a:ext>
            </a:extLst>
          </p:cNvPr>
          <p:cNvGraphicFramePr>
            <a:graphicFrameLocks noGrp="1"/>
          </p:cNvGraphicFramePr>
          <p:nvPr>
            <p:extLst>
              <p:ext uri="{D42A27DB-BD31-4B8C-83A1-F6EECF244321}">
                <p14:modId xmlns:p14="http://schemas.microsoft.com/office/powerpoint/2010/main" xmlns="" val="1004432683"/>
              </p:ext>
            </p:extLst>
          </p:nvPr>
        </p:nvGraphicFramePr>
        <p:xfrm>
          <a:off x="404155" y="2451638"/>
          <a:ext cx="11397162" cy="3390138"/>
        </p:xfrm>
        <a:graphic>
          <a:graphicData uri="http://schemas.openxmlformats.org/drawingml/2006/table">
            <a:tbl>
              <a:tblPr firstRow="1" firstCol="1" bandRow="1"/>
              <a:tblGrid>
                <a:gridCol w="1688571">
                  <a:extLst>
                    <a:ext uri="{9D8B030D-6E8A-4147-A177-3AD203B41FA5}">
                      <a16:colId xmlns:a16="http://schemas.microsoft.com/office/drawing/2014/main" xmlns="" val="1259103995"/>
                    </a:ext>
                  </a:extLst>
                </a:gridCol>
                <a:gridCol w="1899811">
                  <a:extLst>
                    <a:ext uri="{9D8B030D-6E8A-4147-A177-3AD203B41FA5}">
                      <a16:colId xmlns:a16="http://schemas.microsoft.com/office/drawing/2014/main" xmlns="" val="2948102634"/>
                    </a:ext>
                  </a:extLst>
                </a:gridCol>
                <a:gridCol w="1322402">
                  <a:extLst>
                    <a:ext uri="{9D8B030D-6E8A-4147-A177-3AD203B41FA5}">
                      <a16:colId xmlns:a16="http://schemas.microsoft.com/office/drawing/2014/main" xmlns="" val="602778021"/>
                    </a:ext>
                  </a:extLst>
                </a:gridCol>
                <a:gridCol w="1448032">
                  <a:extLst>
                    <a:ext uri="{9D8B030D-6E8A-4147-A177-3AD203B41FA5}">
                      <a16:colId xmlns:a16="http://schemas.microsoft.com/office/drawing/2014/main" xmlns="" val="552515241"/>
                    </a:ext>
                  </a:extLst>
                </a:gridCol>
                <a:gridCol w="1981926">
                  <a:extLst>
                    <a:ext uri="{9D8B030D-6E8A-4147-A177-3AD203B41FA5}">
                      <a16:colId xmlns:a16="http://schemas.microsoft.com/office/drawing/2014/main" xmlns="" val="3632211098"/>
                    </a:ext>
                  </a:extLst>
                </a:gridCol>
                <a:gridCol w="3056420">
                  <a:extLst>
                    <a:ext uri="{9D8B030D-6E8A-4147-A177-3AD203B41FA5}">
                      <a16:colId xmlns:a16="http://schemas.microsoft.com/office/drawing/2014/main" xmlns="" val="1489953749"/>
                    </a:ext>
                  </a:extLst>
                </a:gridCol>
              </a:tblGrid>
              <a:tr h="2756720">
                <a:tc>
                  <a:txBody>
                    <a:bodyPr/>
                    <a:lstStyle/>
                    <a:p>
                      <a:pPr>
                        <a:lnSpc>
                          <a:spcPct val="115000"/>
                        </a:lnSpc>
                        <a:spcAft>
                          <a:spcPts val="1000"/>
                        </a:spcAft>
                        <a:tabLst>
                          <a:tab pos="920750" algn="l"/>
                        </a:tabLst>
                      </a:pPr>
                      <a:r>
                        <a:rPr lang="en-GB"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National events and/or fora on NQF, quality assurance and promotion involved in</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tabLst>
                          <a:tab pos="920750" algn="l"/>
                        </a:tabLst>
                      </a:pPr>
                      <a:r>
                        <a:rPr lang="en-GB" sz="18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2.5.5.4b: </a:t>
                      </a:r>
                      <a:endParaRPr lang="en-ZA" sz="18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tabLst>
                          <a:tab pos="920750" algn="l"/>
                        </a:tabLst>
                      </a:pPr>
                      <a:r>
                        <a:rPr lang="en-GB"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 Number of national events and/or fora on NQF, quality assurance and promotion involved in, within a particular year</a:t>
                      </a:r>
                      <a:r>
                        <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a:t>
                      </a:r>
                    </a:p>
                    <a:p>
                      <a:pPr>
                        <a:lnSpc>
                          <a:spcPct val="115000"/>
                        </a:lnSpc>
                        <a:spcAft>
                          <a:spcPts val="1000"/>
                        </a:spcAft>
                        <a:tabLst>
                          <a:tab pos="920750" algn="l"/>
                        </a:tabLst>
                      </a:pPr>
                      <a:r>
                        <a:rPr lang="en-GB"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8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GB" sz="18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1</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800" b="1"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GB" sz="1800" b="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0</a:t>
                      </a:r>
                      <a:endParaRPr lang="en-ZA" sz="18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8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GB" sz="18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-1</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8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The indicator refers to NQF Forum, NQF Conference, NQF national campaigns and other national events that are organised by SAQA and/or the DHET. All such events planned for the 2020/21 financial year were cancelled because of the COVID-19 Pandemic.</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1453531"/>
                  </a:ext>
                </a:extLst>
              </a:tr>
            </a:tbl>
          </a:graphicData>
        </a:graphic>
      </p:graphicFrame>
    </p:spTree>
    <p:extLst>
      <p:ext uri="{BB962C8B-B14F-4D97-AF65-F5344CB8AC3E}">
        <p14:creationId xmlns:p14="http://schemas.microsoft.com/office/powerpoint/2010/main" xmlns="" val="3348114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A284BA62-7A80-4779-9CF5-EBEA57A24779}"/>
              </a:ext>
            </a:extLst>
          </p:cNvPr>
          <p:cNvSpPr>
            <a:spLocks noGrp="1"/>
          </p:cNvSpPr>
          <p:nvPr>
            <p:ph type="sldNum" sz="quarter" idx="4"/>
          </p:nvPr>
        </p:nvSpPr>
        <p:spPr>
          <a:xfrm>
            <a:off x="11261333" y="6325528"/>
            <a:ext cx="2743200" cy="365125"/>
          </a:xfrm>
        </p:spPr>
        <p:txBody>
          <a:bodyPr/>
          <a:lstStyle/>
          <a:p>
            <a:fld id="{2E9CAD2E-7E5B-40C1-A402-F374045F6AAA}" type="slidenum">
              <a:rPr lang="en-GB" smtClean="0"/>
              <a:pPr/>
              <a:t>17</a:t>
            </a:fld>
            <a:endParaRPr lang="en-GB" dirty="0"/>
          </a:p>
        </p:txBody>
      </p:sp>
      <p:sp>
        <p:nvSpPr>
          <p:cNvPr id="3" name="TextBox 2">
            <a:extLst>
              <a:ext uri="{FF2B5EF4-FFF2-40B4-BE49-F238E27FC236}">
                <a16:creationId xmlns:a16="http://schemas.microsoft.com/office/drawing/2014/main" xmlns="" id="{5C6F51BD-172D-4B1E-B710-EAC64C588C7B}"/>
              </a:ext>
            </a:extLst>
          </p:cNvPr>
          <p:cNvSpPr txBox="1"/>
          <p:nvPr/>
        </p:nvSpPr>
        <p:spPr>
          <a:xfrm>
            <a:off x="1348866" y="-4418"/>
            <a:ext cx="8093198" cy="584775"/>
          </a:xfrm>
          <a:prstGeom prst="rect">
            <a:avLst/>
          </a:prstGeom>
          <a:noFill/>
        </p:spPr>
        <p:txBody>
          <a:bodyPr wrap="square" rtlCol="0">
            <a:spAutoFit/>
          </a:bodyPr>
          <a:lstStyle/>
          <a:p>
            <a:r>
              <a:rPr lang="en-US" sz="3200" b="1" dirty="0"/>
              <a:t>Targets not achieved: Quality Assurance</a:t>
            </a:r>
            <a:endParaRPr lang="en-ZA" sz="3200" b="1" dirty="0"/>
          </a:p>
        </p:txBody>
      </p:sp>
      <p:graphicFrame>
        <p:nvGraphicFramePr>
          <p:cNvPr id="6" name="Table 5">
            <a:extLst>
              <a:ext uri="{FF2B5EF4-FFF2-40B4-BE49-F238E27FC236}">
                <a16:creationId xmlns:a16="http://schemas.microsoft.com/office/drawing/2014/main" xmlns="" id="{D42D2117-92D7-4855-9881-36FAB39DB6E9}"/>
              </a:ext>
            </a:extLst>
          </p:cNvPr>
          <p:cNvGraphicFramePr>
            <a:graphicFrameLocks noGrp="1"/>
          </p:cNvGraphicFramePr>
          <p:nvPr>
            <p:extLst>
              <p:ext uri="{D42A27DB-BD31-4B8C-83A1-F6EECF244321}">
                <p14:modId xmlns:p14="http://schemas.microsoft.com/office/powerpoint/2010/main" xmlns="" val="81468018"/>
              </p:ext>
            </p:extLst>
          </p:nvPr>
        </p:nvGraphicFramePr>
        <p:xfrm>
          <a:off x="500142" y="1145251"/>
          <a:ext cx="11548717" cy="1365060"/>
        </p:xfrm>
        <a:graphic>
          <a:graphicData uri="http://schemas.openxmlformats.org/drawingml/2006/table">
            <a:tbl>
              <a:tblPr firstRow="1" firstCol="1" bandRow="1"/>
              <a:tblGrid>
                <a:gridCol w="1593631">
                  <a:extLst>
                    <a:ext uri="{9D8B030D-6E8A-4147-A177-3AD203B41FA5}">
                      <a16:colId xmlns:a16="http://schemas.microsoft.com/office/drawing/2014/main" xmlns="" val="793011916"/>
                    </a:ext>
                  </a:extLst>
                </a:gridCol>
                <a:gridCol w="2302236">
                  <a:extLst>
                    <a:ext uri="{9D8B030D-6E8A-4147-A177-3AD203B41FA5}">
                      <a16:colId xmlns:a16="http://schemas.microsoft.com/office/drawing/2014/main" xmlns="" val="3335218260"/>
                    </a:ext>
                  </a:extLst>
                </a:gridCol>
                <a:gridCol w="1177115">
                  <a:extLst>
                    <a:ext uri="{9D8B030D-6E8A-4147-A177-3AD203B41FA5}">
                      <a16:colId xmlns:a16="http://schemas.microsoft.com/office/drawing/2014/main" xmlns="" val="566706338"/>
                    </a:ext>
                  </a:extLst>
                </a:gridCol>
                <a:gridCol w="1302965">
                  <a:extLst>
                    <a:ext uri="{9D8B030D-6E8A-4147-A177-3AD203B41FA5}">
                      <a16:colId xmlns:a16="http://schemas.microsoft.com/office/drawing/2014/main" xmlns="" val="3002430159"/>
                    </a:ext>
                  </a:extLst>
                </a:gridCol>
                <a:gridCol w="1400690">
                  <a:extLst>
                    <a:ext uri="{9D8B030D-6E8A-4147-A177-3AD203B41FA5}">
                      <a16:colId xmlns:a16="http://schemas.microsoft.com/office/drawing/2014/main" xmlns="" val="1680762456"/>
                    </a:ext>
                  </a:extLst>
                </a:gridCol>
                <a:gridCol w="3772080">
                  <a:extLst>
                    <a:ext uri="{9D8B030D-6E8A-4147-A177-3AD203B41FA5}">
                      <a16:colId xmlns:a16="http://schemas.microsoft.com/office/drawing/2014/main" xmlns="" val="1195621912"/>
                    </a:ext>
                  </a:extLst>
                </a:gridCol>
              </a:tblGrid>
              <a:tr h="1208377">
                <a:tc>
                  <a:txBody>
                    <a:bodyPr/>
                    <a:lstStyle/>
                    <a:p>
                      <a:pPr algn="ctr">
                        <a:lnSpc>
                          <a:spcPct val="105000"/>
                        </a:lnSpc>
                        <a:spcAft>
                          <a:spcPts val="1000"/>
                        </a:spcAft>
                      </a:pPr>
                      <a:r>
                        <a:rPr lang="en-GB" sz="1400" b="1" dirty="0">
                          <a:effectLst/>
                          <a:latin typeface="Calibri" panose="020F0502020204030204" pitchFamily="34" charset="0"/>
                          <a:ea typeface="Times New Roman" panose="02020603050405020304" pitchFamily="18"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effectLst/>
                          <a:latin typeface="Calibri" panose="020F0502020204030204" pitchFamily="34" charset="0"/>
                          <a:ea typeface="Times New Roman" panose="02020603050405020304" pitchFamily="18"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Output</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5000"/>
                        </a:lnSpc>
                        <a:spcAft>
                          <a:spcPts val="1000"/>
                        </a:spcAft>
                      </a:pPr>
                      <a:r>
                        <a:rPr lang="en-GB"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Output Indicators</a:t>
                      </a:r>
                      <a:endParaRPr lang="en-ZA"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Planned</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Annual Target</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2020/21</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Actual</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Achievement</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2020/21</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Deviation from planned target</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Actual Achievement</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2020/21</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Reasons for</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deviations</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xmlns="" val="3117622055"/>
                  </a:ext>
                </a:extLst>
              </a:tr>
            </a:tbl>
          </a:graphicData>
        </a:graphic>
      </p:graphicFrame>
      <p:sp>
        <p:nvSpPr>
          <p:cNvPr id="7" name="TextBox 6">
            <a:extLst>
              <a:ext uri="{FF2B5EF4-FFF2-40B4-BE49-F238E27FC236}">
                <a16:creationId xmlns:a16="http://schemas.microsoft.com/office/drawing/2014/main" xmlns="" id="{A25A39BF-3B0B-401B-976A-7499C538DBAD}"/>
              </a:ext>
            </a:extLst>
          </p:cNvPr>
          <p:cNvSpPr txBox="1"/>
          <p:nvPr/>
        </p:nvSpPr>
        <p:spPr>
          <a:xfrm>
            <a:off x="777995" y="662749"/>
            <a:ext cx="10068504" cy="400110"/>
          </a:xfrm>
          <a:prstGeom prst="rect">
            <a:avLst/>
          </a:prstGeom>
          <a:noFill/>
        </p:spPr>
        <p:txBody>
          <a:bodyPr wrap="square" rtlCol="0">
            <a:spAutoFit/>
          </a:bodyPr>
          <a:lstStyle/>
          <a:p>
            <a:r>
              <a:rPr lang="en-US" sz="2000" b="1" dirty="0" err="1"/>
              <a:t>Subprogramme</a:t>
            </a:r>
            <a:r>
              <a:rPr lang="en-US" sz="2000" b="1" dirty="0"/>
              <a:t>: Accreditation</a:t>
            </a:r>
            <a:endParaRPr lang="en-ZA" sz="2000" b="1" dirty="0"/>
          </a:p>
        </p:txBody>
      </p:sp>
      <p:graphicFrame>
        <p:nvGraphicFramePr>
          <p:cNvPr id="4" name="Table 3">
            <a:extLst>
              <a:ext uri="{FF2B5EF4-FFF2-40B4-BE49-F238E27FC236}">
                <a16:creationId xmlns:a16="http://schemas.microsoft.com/office/drawing/2014/main" xmlns="" id="{5CB22CBD-AD05-4A36-B24C-C4FF05916CDF}"/>
              </a:ext>
            </a:extLst>
          </p:cNvPr>
          <p:cNvGraphicFramePr>
            <a:graphicFrameLocks noGrp="1"/>
          </p:cNvGraphicFramePr>
          <p:nvPr>
            <p:extLst>
              <p:ext uri="{D42A27DB-BD31-4B8C-83A1-F6EECF244321}">
                <p14:modId xmlns:p14="http://schemas.microsoft.com/office/powerpoint/2010/main" xmlns="" val="1083471591"/>
              </p:ext>
            </p:extLst>
          </p:nvPr>
        </p:nvGraphicFramePr>
        <p:xfrm>
          <a:off x="500142" y="2657317"/>
          <a:ext cx="11513356" cy="4163314"/>
        </p:xfrm>
        <a:graphic>
          <a:graphicData uri="http://schemas.openxmlformats.org/drawingml/2006/table">
            <a:tbl>
              <a:tblPr firstRow="1" firstCol="1" bandRow="1"/>
              <a:tblGrid>
                <a:gridCol w="1628027">
                  <a:extLst>
                    <a:ext uri="{9D8B030D-6E8A-4147-A177-3AD203B41FA5}">
                      <a16:colId xmlns:a16="http://schemas.microsoft.com/office/drawing/2014/main" xmlns="" val="3613057452"/>
                    </a:ext>
                  </a:extLst>
                </a:gridCol>
                <a:gridCol w="2261961">
                  <a:extLst>
                    <a:ext uri="{9D8B030D-6E8A-4147-A177-3AD203B41FA5}">
                      <a16:colId xmlns:a16="http://schemas.microsoft.com/office/drawing/2014/main" xmlns="" val="3240266846"/>
                    </a:ext>
                  </a:extLst>
                </a:gridCol>
                <a:gridCol w="1179096">
                  <a:extLst>
                    <a:ext uri="{9D8B030D-6E8A-4147-A177-3AD203B41FA5}">
                      <a16:colId xmlns:a16="http://schemas.microsoft.com/office/drawing/2014/main" xmlns="" val="944963955"/>
                    </a:ext>
                  </a:extLst>
                </a:gridCol>
                <a:gridCol w="1356688">
                  <a:extLst>
                    <a:ext uri="{9D8B030D-6E8A-4147-A177-3AD203B41FA5}">
                      <a16:colId xmlns:a16="http://schemas.microsoft.com/office/drawing/2014/main" xmlns="" val="362830442"/>
                    </a:ext>
                  </a:extLst>
                </a:gridCol>
                <a:gridCol w="1344356">
                  <a:extLst>
                    <a:ext uri="{9D8B030D-6E8A-4147-A177-3AD203B41FA5}">
                      <a16:colId xmlns:a16="http://schemas.microsoft.com/office/drawing/2014/main" xmlns="" val="3315052644"/>
                    </a:ext>
                  </a:extLst>
                </a:gridCol>
                <a:gridCol w="3743228">
                  <a:extLst>
                    <a:ext uri="{9D8B030D-6E8A-4147-A177-3AD203B41FA5}">
                      <a16:colId xmlns:a16="http://schemas.microsoft.com/office/drawing/2014/main" xmlns="" val="3299390524"/>
                    </a:ext>
                  </a:extLst>
                </a:gridCol>
              </a:tblGrid>
              <a:tr h="4074385">
                <a:tc>
                  <a:txBody>
                    <a:bodyPr/>
                    <a:lstStyle/>
                    <a:p>
                      <a:pPr>
                        <a:lnSpc>
                          <a:spcPct val="115000"/>
                        </a:lnSpc>
                        <a:spcAft>
                          <a:spcPts val="1000"/>
                        </a:spcAft>
                        <a:tabLst>
                          <a:tab pos="920750" algn="l"/>
                        </a:tabLst>
                      </a:pPr>
                      <a:r>
                        <a:rPr lang="en-GB" sz="16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Programmes submitted for reaccreditation and presented to the HEQC for decisions</a:t>
                      </a:r>
                      <a:endParaRPr lang="en-ZA" sz="16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6416" marR="36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tabLst>
                          <a:tab pos="920750" algn="l"/>
                        </a:tabLst>
                      </a:pPr>
                      <a:r>
                        <a:rPr lang="en-GB" sz="16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2.5.5.6b: </a:t>
                      </a:r>
                      <a:endParaRPr lang="en-ZA" sz="16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GB" sz="16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 Percentage of programme reaccreditation applications received that go through the accreditation process and are presented to the HEQC within 8 months from the date of appointment of evaluators, in a particular financial year.</a:t>
                      </a:r>
                      <a:endParaRPr lang="en-ZA" sz="16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endParaRPr lang="en-ZA" sz="16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6416" marR="36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6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6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tabLst>
                          <a:tab pos="920750" algn="l"/>
                        </a:tabLst>
                      </a:pPr>
                      <a:r>
                        <a:rPr lang="en-GB" sz="16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85%</a:t>
                      </a:r>
                      <a:endParaRPr lang="en-ZA" sz="16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6416" marR="36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6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6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GB" sz="1600" b="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78%</a:t>
                      </a:r>
                      <a:endParaRPr lang="en-ZA" sz="16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GB" sz="16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6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GB" sz="16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6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GB" sz="16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6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tabLst>
                          <a:tab pos="920750" algn="l"/>
                        </a:tabLst>
                      </a:pPr>
                      <a:r>
                        <a:rPr lang="en-GB" sz="16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(25 processed within timeframe / 32 tabled x 100 = 71%) </a:t>
                      </a:r>
                      <a:endParaRPr lang="en-ZA" sz="16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tabLst>
                          <a:tab pos="920750" algn="l"/>
                        </a:tabLst>
                      </a:pPr>
                      <a:endParaRPr lang="en-ZA" sz="16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6416" marR="36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6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6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GB" sz="16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-7%</a:t>
                      </a:r>
                      <a:endParaRPr lang="en-ZA" sz="16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GB" sz="16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6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6416" marR="36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6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During the fourth quarter, 3 programmes for re-accreditation served at an  Accreditation Committee meeting held on 24-25 February 2021 for recommendation to the HEQC for a final decision. </a:t>
                      </a:r>
                      <a:endParaRPr lang="en-ZA" sz="16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GB" sz="16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However, as</a:t>
                      </a:r>
                      <a:r>
                        <a:rPr lang="en-GB" sz="16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16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the HEQC meeting was held on 11 February 2021 before the date of the AC meeting, the above-mentioned 3 programmes could not be tabled at the HEQC meeting and therefore, a target of 0% is indicated</a:t>
                      </a:r>
                      <a:r>
                        <a:rPr lang="en-GB" sz="16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16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during the fourth quarter.</a:t>
                      </a:r>
                      <a:endParaRPr lang="en-ZA" sz="16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GB" sz="16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3 programmes processed during the fourth quarter were to be tabled at the HEQC meeting of 8 April 2021.</a:t>
                      </a:r>
                      <a:endParaRPr lang="en-ZA" sz="16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6416" marR="36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6023122"/>
                  </a:ext>
                </a:extLst>
              </a:tr>
            </a:tbl>
          </a:graphicData>
        </a:graphic>
      </p:graphicFrame>
    </p:spTree>
    <p:extLst>
      <p:ext uri="{BB962C8B-B14F-4D97-AF65-F5344CB8AC3E}">
        <p14:creationId xmlns:p14="http://schemas.microsoft.com/office/powerpoint/2010/main" xmlns="" val="908411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A284BA62-7A80-4779-9CF5-EBEA57A24779}"/>
              </a:ext>
            </a:extLst>
          </p:cNvPr>
          <p:cNvSpPr>
            <a:spLocks noGrp="1"/>
          </p:cNvSpPr>
          <p:nvPr>
            <p:ph type="sldNum" sz="quarter" idx="4"/>
          </p:nvPr>
        </p:nvSpPr>
        <p:spPr>
          <a:xfrm>
            <a:off x="11261333" y="6325528"/>
            <a:ext cx="2743200" cy="365125"/>
          </a:xfrm>
        </p:spPr>
        <p:txBody>
          <a:bodyPr/>
          <a:lstStyle/>
          <a:p>
            <a:fld id="{2E9CAD2E-7E5B-40C1-A402-F374045F6AAA}" type="slidenum">
              <a:rPr lang="en-GB" smtClean="0"/>
              <a:pPr/>
              <a:t>18</a:t>
            </a:fld>
            <a:endParaRPr lang="en-GB" dirty="0"/>
          </a:p>
        </p:txBody>
      </p:sp>
      <p:graphicFrame>
        <p:nvGraphicFramePr>
          <p:cNvPr id="6" name="Table 5">
            <a:extLst>
              <a:ext uri="{FF2B5EF4-FFF2-40B4-BE49-F238E27FC236}">
                <a16:creationId xmlns:a16="http://schemas.microsoft.com/office/drawing/2014/main" xmlns="" id="{D42D2117-92D7-4855-9881-36FAB39DB6E9}"/>
              </a:ext>
            </a:extLst>
          </p:cNvPr>
          <p:cNvGraphicFramePr>
            <a:graphicFrameLocks noGrp="1"/>
          </p:cNvGraphicFramePr>
          <p:nvPr>
            <p:extLst>
              <p:ext uri="{D42A27DB-BD31-4B8C-83A1-F6EECF244321}">
                <p14:modId xmlns:p14="http://schemas.microsoft.com/office/powerpoint/2010/main" xmlns="" val="4153111361"/>
              </p:ext>
            </p:extLst>
          </p:nvPr>
        </p:nvGraphicFramePr>
        <p:xfrm>
          <a:off x="646647" y="817865"/>
          <a:ext cx="11387060" cy="1365060"/>
        </p:xfrm>
        <a:graphic>
          <a:graphicData uri="http://schemas.openxmlformats.org/drawingml/2006/table">
            <a:tbl>
              <a:tblPr firstRow="1" firstCol="1" bandRow="1"/>
              <a:tblGrid>
                <a:gridCol w="1273089">
                  <a:extLst>
                    <a:ext uri="{9D8B030D-6E8A-4147-A177-3AD203B41FA5}">
                      <a16:colId xmlns:a16="http://schemas.microsoft.com/office/drawing/2014/main" xmlns="" val="793011916"/>
                    </a:ext>
                  </a:extLst>
                </a:gridCol>
                <a:gridCol w="2581538">
                  <a:extLst>
                    <a:ext uri="{9D8B030D-6E8A-4147-A177-3AD203B41FA5}">
                      <a16:colId xmlns:a16="http://schemas.microsoft.com/office/drawing/2014/main" xmlns="" val="3335218260"/>
                    </a:ext>
                  </a:extLst>
                </a:gridCol>
                <a:gridCol w="1156893">
                  <a:extLst>
                    <a:ext uri="{9D8B030D-6E8A-4147-A177-3AD203B41FA5}">
                      <a16:colId xmlns:a16="http://schemas.microsoft.com/office/drawing/2014/main" xmlns="" val="566706338"/>
                    </a:ext>
                  </a:extLst>
                </a:gridCol>
                <a:gridCol w="1275178">
                  <a:extLst>
                    <a:ext uri="{9D8B030D-6E8A-4147-A177-3AD203B41FA5}">
                      <a16:colId xmlns:a16="http://schemas.microsoft.com/office/drawing/2014/main" xmlns="" val="3002430159"/>
                    </a:ext>
                  </a:extLst>
                </a:gridCol>
                <a:gridCol w="1381082">
                  <a:extLst>
                    <a:ext uri="{9D8B030D-6E8A-4147-A177-3AD203B41FA5}">
                      <a16:colId xmlns:a16="http://schemas.microsoft.com/office/drawing/2014/main" xmlns="" val="1680762456"/>
                    </a:ext>
                  </a:extLst>
                </a:gridCol>
                <a:gridCol w="3719280">
                  <a:extLst>
                    <a:ext uri="{9D8B030D-6E8A-4147-A177-3AD203B41FA5}">
                      <a16:colId xmlns:a16="http://schemas.microsoft.com/office/drawing/2014/main" xmlns="" val="1195621912"/>
                    </a:ext>
                  </a:extLst>
                </a:gridCol>
              </a:tblGrid>
              <a:tr h="780050">
                <a:tc>
                  <a:txBody>
                    <a:bodyPr/>
                    <a:lstStyle/>
                    <a:p>
                      <a:pPr algn="ctr">
                        <a:lnSpc>
                          <a:spcPct val="105000"/>
                        </a:lnSpc>
                        <a:spcAft>
                          <a:spcPts val="1000"/>
                        </a:spcAft>
                      </a:pPr>
                      <a:r>
                        <a:rPr lang="en-GB" sz="1400" b="1" dirty="0">
                          <a:effectLst/>
                          <a:latin typeface="Calibri" panose="020F0502020204030204" pitchFamily="34" charset="0"/>
                          <a:ea typeface="Times New Roman" panose="02020603050405020304" pitchFamily="18"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effectLst/>
                          <a:latin typeface="Calibri" panose="020F0502020204030204" pitchFamily="34" charset="0"/>
                          <a:ea typeface="Times New Roman" panose="02020603050405020304" pitchFamily="18"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Output</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5000"/>
                        </a:lnSpc>
                        <a:spcAft>
                          <a:spcPts val="1000"/>
                        </a:spcAft>
                      </a:pPr>
                      <a:r>
                        <a:rPr lang="en-GB"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Output Indicators</a:t>
                      </a:r>
                      <a:endParaRPr lang="en-ZA"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Planned</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Annual Target</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2020/21</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Actual</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Achievement</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2020/21</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Deviation from planned target</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Actual Achievement</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2020/21</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Reasons for</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deviations</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xmlns="" val="3117622055"/>
                  </a:ext>
                </a:extLst>
              </a:tr>
            </a:tbl>
          </a:graphicData>
        </a:graphic>
      </p:graphicFrame>
      <p:sp>
        <p:nvSpPr>
          <p:cNvPr id="7" name="TextBox 6">
            <a:extLst>
              <a:ext uri="{FF2B5EF4-FFF2-40B4-BE49-F238E27FC236}">
                <a16:creationId xmlns:a16="http://schemas.microsoft.com/office/drawing/2014/main" xmlns="" id="{A25A39BF-3B0B-401B-976A-7499C538DBAD}"/>
              </a:ext>
            </a:extLst>
          </p:cNvPr>
          <p:cNvSpPr txBox="1"/>
          <p:nvPr/>
        </p:nvSpPr>
        <p:spPr>
          <a:xfrm>
            <a:off x="1207412" y="258595"/>
            <a:ext cx="9588568" cy="400110"/>
          </a:xfrm>
          <a:prstGeom prst="rect">
            <a:avLst/>
          </a:prstGeom>
          <a:noFill/>
        </p:spPr>
        <p:txBody>
          <a:bodyPr wrap="square" rtlCol="0">
            <a:spAutoFit/>
          </a:bodyPr>
          <a:lstStyle/>
          <a:p>
            <a:r>
              <a:rPr lang="en-US" sz="2000" b="1" dirty="0" err="1"/>
              <a:t>Subprogramme</a:t>
            </a:r>
            <a:r>
              <a:rPr lang="en-US" sz="2000" b="1" dirty="0"/>
              <a:t>: Accreditation</a:t>
            </a:r>
            <a:endParaRPr lang="en-ZA" sz="2000" b="1" dirty="0"/>
          </a:p>
        </p:txBody>
      </p:sp>
      <p:graphicFrame>
        <p:nvGraphicFramePr>
          <p:cNvPr id="2" name="Table 1">
            <a:extLst>
              <a:ext uri="{FF2B5EF4-FFF2-40B4-BE49-F238E27FC236}">
                <a16:creationId xmlns:a16="http://schemas.microsoft.com/office/drawing/2014/main" xmlns="" id="{E1207864-3484-4A81-A5B2-26DACD13A0BC}"/>
              </a:ext>
            </a:extLst>
          </p:cNvPr>
          <p:cNvGraphicFramePr>
            <a:graphicFrameLocks noGrp="1"/>
          </p:cNvGraphicFramePr>
          <p:nvPr>
            <p:extLst>
              <p:ext uri="{D42A27DB-BD31-4B8C-83A1-F6EECF244321}">
                <p14:modId xmlns:p14="http://schemas.microsoft.com/office/powerpoint/2010/main" xmlns="" val="2576933886"/>
              </p:ext>
            </p:extLst>
          </p:nvPr>
        </p:nvGraphicFramePr>
        <p:xfrm>
          <a:off x="636545" y="2288543"/>
          <a:ext cx="11397162" cy="4163314"/>
        </p:xfrm>
        <a:graphic>
          <a:graphicData uri="http://schemas.openxmlformats.org/drawingml/2006/table">
            <a:tbl>
              <a:tblPr firstRow="1" firstCol="1" bandRow="1"/>
              <a:tblGrid>
                <a:gridCol w="1268035">
                  <a:extLst>
                    <a:ext uri="{9D8B030D-6E8A-4147-A177-3AD203B41FA5}">
                      <a16:colId xmlns:a16="http://schemas.microsoft.com/office/drawing/2014/main" xmlns="" val="4159362233"/>
                    </a:ext>
                  </a:extLst>
                </a:gridCol>
                <a:gridCol w="2553548">
                  <a:extLst>
                    <a:ext uri="{9D8B030D-6E8A-4147-A177-3AD203B41FA5}">
                      <a16:colId xmlns:a16="http://schemas.microsoft.com/office/drawing/2014/main" xmlns="" val="1607862937"/>
                    </a:ext>
                  </a:extLst>
                </a:gridCol>
                <a:gridCol w="1198084">
                  <a:extLst>
                    <a:ext uri="{9D8B030D-6E8A-4147-A177-3AD203B41FA5}">
                      <a16:colId xmlns:a16="http://schemas.microsoft.com/office/drawing/2014/main" xmlns="" val="2347480834"/>
                    </a:ext>
                  </a:extLst>
                </a:gridCol>
                <a:gridCol w="1300302">
                  <a:extLst>
                    <a:ext uri="{9D8B030D-6E8A-4147-A177-3AD203B41FA5}">
                      <a16:colId xmlns:a16="http://schemas.microsoft.com/office/drawing/2014/main" xmlns="" val="3353032301"/>
                    </a:ext>
                  </a:extLst>
                </a:gridCol>
                <a:gridCol w="1358970">
                  <a:extLst>
                    <a:ext uri="{9D8B030D-6E8A-4147-A177-3AD203B41FA5}">
                      <a16:colId xmlns:a16="http://schemas.microsoft.com/office/drawing/2014/main" xmlns="" val="1458387351"/>
                    </a:ext>
                  </a:extLst>
                </a:gridCol>
                <a:gridCol w="3718223">
                  <a:extLst>
                    <a:ext uri="{9D8B030D-6E8A-4147-A177-3AD203B41FA5}">
                      <a16:colId xmlns:a16="http://schemas.microsoft.com/office/drawing/2014/main" xmlns="" val="2442207579"/>
                    </a:ext>
                  </a:extLst>
                </a:gridCol>
              </a:tblGrid>
              <a:tr h="3758638">
                <a:tc>
                  <a:txBody>
                    <a:bodyPr/>
                    <a:lstStyle/>
                    <a:p>
                      <a:pPr>
                        <a:lnSpc>
                          <a:spcPct val="115000"/>
                        </a:lnSpc>
                        <a:spcAft>
                          <a:spcPts val="1000"/>
                        </a:spcAft>
                        <a:tabLst>
                          <a:tab pos="920750" algn="l"/>
                        </a:tabLst>
                      </a:pPr>
                      <a:r>
                        <a:rPr lang="en-GB" sz="16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Site visits to higher education institutions</a:t>
                      </a:r>
                      <a:endParaRPr lang="en-ZA" sz="16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7571" marR="37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tabLst>
                          <a:tab pos="920750" algn="l"/>
                        </a:tabLst>
                      </a:pPr>
                      <a:r>
                        <a:rPr lang="en-GB" sz="16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2.5.5.6c: </a:t>
                      </a:r>
                      <a:endParaRPr lang="en-ZA" sz="16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GB" sz="16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 Percentage of site visits undertaken whose reports at presented to the HEQC within 4 months from the date of receipt of reports from the site visit panels, in a particular financial year.</a:t>
                      </a:r>
                      <a:endParaRPr lang="en-ZA" sz="16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GB" sz="16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ZA" sz="16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7571" marR="37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600" b="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6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GB" sz="1600" b="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95%</a:t>
                      </a:r>
                      <a:endParaRPr lang="en-ZA" sz="16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7571" marR="37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600" b="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6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GB" sz="1600" b="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37%</a:t>
                      </a:r>
                      <a:endParaRPr lang="en-ZA" sz="16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GB" sz="1600" b="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6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GB" sz="16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(10 reports processed within timeframe / 27 reports tabled = 37%)</a:t>
                      </a:r>
                      <a:endParaRPr lang="en-ZA" sz="16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7571" marR="37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600" b="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6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GB" sz="1600" b="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-58%</a:t>
                      </a:r>
                      <a:endParaRPr lang="en-ZA" sz="16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7571" marR="37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6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During the fourth quarter, 4 site visit reports served at an  Accreditation Committee meeting held on 24-25 February 2021 for recommendation to the HEQC for a final decision. </a:t>
                      </a:r>
                      <a:endParaRPr lang="en-ZA" sz="16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GB" sz="16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However, as the HEQC meeting was held on 11 February 2021 before the date of the AC meeting, the above-mentioned 4 reports could not be tabled at the HEQC meeting and therefore, a target of 0% is indicated during the fourth quarter.</a:t>
                      </a:r>
                      <a:endParaRPr lang="en-ZA" sz="16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GB" sz="16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4 reports processed during the fourth quarter were to be tabled at the HEQC meeting of 8 April 2021.</a:t>
                      </a:r>
                      <a:endParaRPr lang="en-ZA" sz="16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37571" marR="37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64196794"/>
                  </a:ext>
                </a:extLst>
              </a:tr>
            </a:tbl>
          </a:graphicData>
        </a:graphic>
      </p:graphicFrame>
    </p:spTree>
    <p:extLst>
      <p:ext uri="{BB962C8B-B14F-4D97-AF65-F5344CB8AC3E}">
        <p14:creationId xmlns:p14="http://schemas.microsoft.com/office/powerpoint/2010/main" xmlns="" val="2949559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A284BA62-7A80-4779-9CF5-EBEA57A24779}"/>
              </a:ext>
            </a:extLst>
          </p:cNvPr>
          <p:cNvSpPr>
            <a:spLocks noGrp="1"/>
          </p:cNvSpPr>
          <p:nvPr>
            <p:ph type="sldNum" sz="quarter" idx="4"/>
          </p:nvPr>
        </p:nvSpPr>
        <p:spPr>
          <a:xfrm>
            <a:off x="11261333" y="6325528"/>
            <a:ext cx="2743200" cy="365125"/>
          </a:xfrm>
        </p:spPr>
        <p:txBody>
          <a:bodyPr/>
          <a:lstStyle/>
          <a:p>
            <a:fld id="{2E9CAD2E-7E5B-40C1-A402-F374045F6AAA}" type="slidenum">
              <a:rPr lang="en-GB" smtClean="0"/>
              <a:pPr/>
              <a:t>19</a:t>
            </a:fld>
            <a:endParaRPr lang="en-GB" dirty="0"/>
          </a:p>
        </p:txBody>
      </p:sp>
      <p:sp>
        <p:nvSpPr>
          <p:cNvPr id="3" name="TextBox 2">
            <a:extLst>
              <a:ext uri="{FF2B5EF4-FFF2-40B4-BE49-F238E27FC236}">
                <a16:creationId xmlns:a16="http://schemas.microsoft.com/office/drawing/2014/main" xmlns="" id="{5C6F51BD-172D-4B1E-B710-EAC64C588C7B}"/>
              </a:ext>
            </a:extLst>
          </p:cNvPr>
          <p:cNvSpPr txBox="1"/>
          <p:nvPr/>
        </p:nvSpPr>
        <p:spPr>
          <a:xfrm>
            <a:off x="1348865" y="41049"/>
            <a:ext cx="10780827" cy="584775"/>
          </a:xfrm>
          <a:prstGeom prst="rect">
            <a:avLst/>
          </a:prstGeom>
          <a:noFill/>
        </p:spPr>
        <p:txBody>
          <a:bodyPr wrap="square" rtlCol="0">
            <a:spAutoFit/>
          </a:bodyPr>
          <a:lstStyle/>
          <a:p>
            <a:r>
              <a:rPr lang="en-US" sz="3200" b="1" dirty="0"/>
              <a:t>Targets not achieved: Research, Monitoring &amp; Advice</a:t>
            </a:r>
            <a:endParaRPr lang="en-ZA" sz="3200" b="1" dirty="0"/>
          </a:p>
        </p:txBody>
      </p:sp>
      <p:graphicFrame>
        <p:nvGraphicFramePr>
          <p:cNvPr id="6" name="Table 5">
            <a:extLst>
              <a:ext uri="{FF2B5EF4-FFF2-40B4-BE49-F238E27FC236}">
                <a16:creationId xmlns:a16="http://schemas.microsoft.com/office/drawing/2014/main" xmlns="" id="{D42D2117-92D7-4855-9881-36FAB39DB6E9}"/>
              </a:ext>
            </a:extLst>
          </p:cNvPr>
          <p:cNvGraphicFramePr>
            <a:graphicFrameLocks noGrp="1"/>
          </p:cNvGraphicFramePr>
          <p:nvPr>
            <p:extLst>
              <p:ext uri="{D42A27DB-BD31-4B8C-83A1-F6EECF244321}">
                <p14:modId xmlns:p14="http://schemas.microsoft.com/office/powerpoint/2010/main" xmlns="" val="1502355849"/>
              </p:ext>
            </p:extLst>
          </p:nvPr>
        </p:nvGraphicFramePr>
        <p:xfrm>
          <a:off x="505191" y="1147255"/>
          <a:ext cx="11447682" cy="1141032"/>
        </p:xfrm>
        <a:graphic>
          <a:graphicData uri="http://schemas.openxmlformats.org/drawingml/2006/table">
            <a:tbl>
              <a:tblPr firstRow="1" firstCol="1" bandRow="1"/>
              <a:tblGrid>
                <a:gridCol w="1318557">
                  <a:extLst>
                    <a:ext uri="{9D8B030D-6E8A-4147-A177-3AD203B41FA5}">
                      <a16:colId xmlns:a16="http://schemas.microsoft.com/office/drawing/2014/main" xmlns="" val="793011916"/>
                    </a:ext>
                  </a:extLst>
                </a:gridCol>
                <a:gridCol w="1849008">
                  <a:extLst>
                    <a:ext uri="{9D8B030D-6E8A-4147-A177-3AD203B41FA5}">
                      <a16:colId xmlns:a16="http://schemas.microsoft.com/office/drawing/2014/main" xmlns="" val="3335218260"/>
                    </a:ext>
                  </a:extLst>
                </a:gridCol>
                <a:gridCol w="939659">
                  <a:extLst>
                    <a:ext uri="{9D8B030D-6E8A-4147-A177-3AD203B41FA5}">
                      <a16:colId xmlns:a16="http://schemas.microsoft.com/office/drawing/2014/main" xmlns="" val="566706338"/>
                    </a:ext>
                  </a:extLst>
                </a:gridCol>
                <a:gridCol w="1212465">
                  <a:extLst>
                    <a:ext uri="{9D8B030D-6E8A-4147-A177-3AD203B41FA5}">
                      <a16:colId xmlns:a16="http://schemas.microsoft.com/office/drawing/2014/main" xmlns="" val="3002430159"/>
                    </a:ext>
                  </a:extLst>
                </a:gridCol>
                <a:gridCol w="2056137">
                  <a:extLst>
                    <a:ext uri="{9D8B030D-6E8A-4147-A177-3AD203B41FA5}">
                      <a16:colId xmlns:a16="http://schemas.microsoft.com/office/drawing/2014/main" xmlns="" val="1680762456"/>
                    </a:ext>
                  </a:extLst>
                </a:gridCol>
                <a:gridCol w="4071856">
                  <a:extLst>
                    <a:ext uri="{9D8B030D-6E8A-4147-A177-3AD203B41FA5}">
                      <a16:colId xmlns:a16="http://schemas.microsoft.com/office/drawing/2014/main" xmlns="" val="1195621912"/>
                    </a:ext>
                  </a:extLst>
                </a:gridCol>
              </a:tblGrid>
              <a:tr h="744220">
                <a:tc>
                  <a:txBody>
                    <a:bodyPr/>
                    <a:lstStyle/>
                    <a:p>
                      <a:pPr algn="ctr">
                        <a:lnSpc>
                          <a:spcPct val="105000"/>
                        </a:lnSpc>
                        <a:spcAft>
                          <a:spcPts val="1000"/>
                        </a:spcAft>
                      </a:pPr>
                      <a:r>
                        <a:rPr lang="en-GB" sz="1400" b="1" dirty="0">
                          <a:effectLst/>
                          <a:latin typeface="Calibri" panose="020F0502020204030204" pitchFamily="34" charset="0"/>
                          <a:ea typeface="Times New Roman" panose="02020603050405020304" pitchFamily="18" charset="0"/>
                          <a:cs typeface="Calibri" panose="020F0502020204030204" pitchFamily="34" charset="0"/>
                        </a:rPr>
                        <a:t>  </a:t>
                      </a: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Output</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5000"/>
                        </a:lnSpc>
                        <a:spcAft>
                          <a:spcPts val="1000"/>
                        </a:spcAft>
                      </a:pPr>
                      <a:r>
                        <a:rPr lang="en-GB"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Output Indicators</a:t>
                      </a:r>
                      <a:endParaRPr lang="en-ZA"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Planned</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Annual Target</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2020/21</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Actual</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Achievement</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2020/21</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Deviation from planned target</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Actual Achievement</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2020/21</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Reasons for</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deviations</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xmlns="" val="3117622055"/>
                  </a:ext>
                </a:extLst>
              </a:tr>
            </a:tbl>
          </a:graphicData>
        </a:graphic>
      </p:graphicFrame>
      <p:sp>
        <p:nvSpPr>
          <p:cNvPr id="7" name="TextBox 6">
            <a:extLst>
              <a:ext uri="{FF2B5EF4-FFF2-40B4-BE49-F238E27FC236}">
                <a16:creationId xmlns:a16="http://schemas.microsoft.com/office/drawing/2014/main" xmlns="" id="{A25A39BF-3B0B-401B-976A-7499C538DBAD}"/>
              </a:ext>
            </a:extLst>
          </p:cNvPr>
          <p:cNvSpPr txBox="1"/>
          <p:nvPr/>
        </p:nvSpPr>
        <p:spPr>
          <a:xfrm>
            <a:off x="777995" y="662749"/>
            <a:ext cx="10068504" cy="400110"/>
          </a:xfrm>
          <a:prstGeom prst="rect">
            <a:avLst/>
          </a:prstGeom>
          <a:noFill/>
        </p:spPr>
        <p:txBody>
          <a:bodyPr wrap="square" rtlCol="0">
            <a:spAutoFit/>
          </a:bodyPr>
          <a:lstStyle/>
          <a:p>
            <a:r>
              <a:rPr lang="en-US" sz="2000" b="1" dirty="0" err="1"/>
              <a:t>Subprogramme</a:t>
            </a:r>
            <a:r>
              <a:rPr lang="en-US" sz="2000" b="1" dirty="0"/>
              <a:t>: Monitoring</a:t>
            </a:r>
            <a:endParaRPr lang="en-ZA" sz="2000" b="1" dirty="0"/>
          </a:p>
        </p:txBody>
      </p:sp>
      <p:graphicFrame>
        <p:nvGraphicFramePr>
          <p:cNvPr id="4" name="Table 3">
            <a:extLst>
              <a:ext uri="{FF2B5EF4-FFF2-40B4-BE49-F238E27FC236}">
                <a16:creationId xmlns:a16="http://schemas.microsoft.com/office/drawing/2014/main" xmlns="" id="{A868FAF5-C3CA-4B4C-A287-1BBF51A58CFD}"/>
              </a:ext>
            </a:extLst>
          </p:cNvPr>
          <p:cNvGraphicFramePr>
            <a:graphicFrameLocks noGrp="1"/>
          </p:cNvGraphicFramePr>
          <p:nvPr>
            <p:extLst>
              <p:ext uri="{D42A27DB-BD31-4B8C-83A1-F6EECF244321}">
                <p14:modId xmlns:p14="http://schemas.microsoft.com/office/powerpoint/2010/main" xmlns="" val="2848712790"/>
              </p:ext>
            </p:extLst>
          </p:nvPr>
        </p:nvGraphicFramePr>
        <p:xfrm>
          <a:off x="505191" y="2514412"/>
          <a:ext cx="11442631" cy="3315091"/>
        </p:xfrm>
        <a:graphic>
          <a:graphicData uri="http://schemas.openxmlformats.org/drawingml/2006/table">
            <a:tbl>
              <a:tblPr firstRow="1" firstCol="1" bandRow="1"/>
              <a:tblGrid>
                <a:gridCol w="1294164">
                  <a:extLst>
                    <a:ext uri="{9D8B030D-6E8A-4147-A177-3AD203B41FA5}">
                      <a16:colId xmlns:a16="http://schemas.microsoft.com/office/drawing/2014/main" xmlns="" val="3415872004"/>
                    </a:ext>
                  </a:extLst>
                </a:gridCol>
                <a:gridCol w="1848140">
                  <a:extLst>
                    <a:ext uri="{9D8B030D-6E8A-4147-A177-3AD203B41FA5}">
                      <a16:colId xmlns:a16="http://schemas.microsoft.com/office/drawing/2014/main" xmlns="" val="1036358795"/>
                    </a:ext>
                  </a:extLst>
                </a:gridCol>
                <a:gridCol w="959868">
                  <a:extLst>
                    <a:ext uri="{9D8B030D-6E8A-4147-A177-3AD203B41FA5}">
                      <a16:colId xmlns:a16="http://schemas.microsoft.com/office/drawing/2014/main" xmlns="" val="1822138078"/>
                    </a:ext>
                  </a:extLst>
                </a:gridCol>
                <a:gridCol w="1207413">
                  <a:extLst>
                    <a:ext uri="{9D8B030D-6E8A-4147-A177-3AD203B41FA5}">
                      <a16:colId xmlns:a16="http://schemas.microsoft.com/office/drawing/2014/main" xmlns="" val="605659684"/>
                    </a:ext>
                  </a:extLst>
                </a:gridCol>
                <a:gridCol w="2101603">
                  <a:extLst>
                    <a:ext uri="{9D8B030D-6E8A-4147-A177-3AD203B41FA5}">
                      <a16:colId xmlns:a16="http://schemas.microsoft.com/office/drawing/2014/main" xmlns="" val="3810353712"/>
                    </a:ext>
                  </a:extLst>
                </a:gridCol>
                <a:gridCol w="4031443">
                  <a:extLst>
                    <a:ext uri="{9D8B030D-6E8A-4147-A177-3AD203B41FA5}">
                      <a16:colId xmlns:a16="http://schemas.microsoft.com/office/drawing/2014/main" xmlns="" val="34961482"/>
                    </a:ext>
                  </a:extLst>
                </a:gridCol>
              </a:tblGrid>
              <a:tr h="3315091">
                <a:tc>
                  <a:txBody>
                    <a:bodyPr/>
                    <a:lstStyle/>
                    <a:p>
                      <a:pPr algn="just">
                        <a:lnSpc>
                          <a:spcPct val="150000"/>
                        </a:lnSpc>
                      </a:pPr>
                      <a:r>
                        <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Higher Education Monitor/ Review</a:t>
                      </a:r>
                    </a:p>
                    <a:p>
                      <a:pPr>
                        <a:lnSpc>
                          <a:spcPct val="115000"/>
                        </a:lnSpc>
                        <a:spcAft>
                          <a:spcPts val="1000"/>
                        </a:spcAft>
                      </a:pPr>
                      <a:r>
                        <a:rPr lang="en-GB" sz="1800" b="1"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041" marR="53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8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2.5.5.11a: </a:t>
                      </a:r>
                      <a:endParaRPr lang="en-ZA" sz="18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GB"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Number of Higher Education Monitors/Reviews produced, within a particular financial year.</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GB" sz="1800" b="1"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041" marR="53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8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GB" sz="18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1</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041" marR="53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8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GB" sz="1800" b="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0</a:t>
                      </a:r>
                      <a:endParaRPr lang="en-ZA" sz="18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041" marR="53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8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GB" sz="18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-1</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041" marR="53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8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There were delays in finalising the report as a result of working remotely during the Pandemic.</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GB" sz="18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A complete final draft of the Review of Higher Education 25 Years into Democracy was recommended by the MRAC to Council for approval.</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GB" sz="18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Council approved the report, and it is now being prepared for publication.</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041" marR="53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13109374"/>
                  </a:ext>
                </a:extLst>
              </a:tr>
            </a:tbl>
          </a:graphicData>
        </a:graphic>
      </p:graphicFrame>
    </p:spTree>
    <p:extLst>
      <p:ext uri="{BB962C8B-B14F-4D97-AF65-F5344CB8AC3E}">
        <p14:creationId xmlns:p14="http://schemas.microsoft.com/office/powerpoint/2010/main" xmlns="" val="1266461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xmlns="" id="{25997397-7570-495C-BC2C-48436AFA6286}"/>
              </a:ext>
            </a:extLst>
          </p:cNvPr>
          <p:cNvSpPr>
            <a:spLocks noGrp="1"/>
          </p:cNvSpPr>
          <p:nvPr>
            <p:ph type="sldNum" sz="quarter" idx="4"/>
          </p:nvPr>
        </p:nvSpPr>
        <p:spPr>
          <a:xfrm>
            <a:off x="11261333" y="6325528"/>
            <a:ext cx="2743200" cy="365125"/>
          </a:xfrm>
        </p:spPr>
        <p:txBody>
          <a:bodyPr/>
          <a:lstStyle/>
          <a:p>
            <a:fld id="{2E9CAD2E-7E5B-40C1-A402-F374045F6AAA}" type="slidenum">
              <a:rPr lang="en-GB" smtClean="0"/>
              <a:pPr/>
              <a:t>2</a:t>
            </a:fld>
            <a:endParaRPr lang="en-GB" dirty="0"/>
          </a:p>
        </p:txBody>
      </p:sp>
      <p:sp>
        <p:nvSpPr>
          <p:cNvPr id="7" name="Subtitle 2">
            <a:extLst>
              <a:ext uri="{FF2B5EF4-FFF2-40B4-BE49-F238E27FC236}">
                <a16:creationId xmlns:a16="http://schemas.microsoft.com/office/drawing/2014/main" xmlns="" id="{B535F3A9-1FBC-41E6-9403-D9806EFDC9DA}"/>
              </a:ext>
            </a:extLst>
          </p:cNvPr>
          <p:cNvSpPr txBox="1">
            <a:spLocks/>
          </p:cNvSpPr>
          <p:nvPr/>
        </p:nvSpPr>
        <p:spPr>
          <a:xfrm>
            <a:off x="2106235" y="1122184"/>
            <a:ext cx="7580690" cy="294499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GB" sz="4000" b="1" dirty="0"/>
              <a:t>Part 1</a:t>
            </a:r>
          </a:p>
          <a:p>
            <a:pPr marL="0" indent="0" algn="ctr">
              <a:buNone/>
            </a:pPr>
            <a:endParaRPr lang="en-GB" sz="4000" b="1" dirty="0"/>
          </a:p>
          <a:p>
            <a:pPr marL="0" indent="0" algn="ctr">
              <a:buNone/>
            </a:pPr>
            <a:r>
              <a:rPr lang="en-GB" sz="4000" b="1" dirty="0"/>
              <a:t>Vision, Mission Mandate and Strategy</a:t>
            </a:r>
          </a:p>
        </p:txBody>
      </p:sp>
      <p:sp>
        <p:nvSpPr>
          <p:cNvPr id="4" name="Content Placeholder 2">
            <a:extLst>
              <a:ext uri="{FF2B5EF4-FFF2-40B4-BE49-F238E27FC236}">
                <a16:creationId xmlns:a16="http://schemas.microsoft.com/office/drawing/2014/main" xmlns="" id="{4EC6DE6F-1BB1-4AEE-AF16-41C0431F00F1}"/>
              </a:ext>
            </a:extLst>
          </p:cNvPr>
          <p:cNvSpPr>
            <a:spLocks noGrp="1"/>
          </p:cNvSpPr>
          <p:nvPr>
            <p:ph idx="1"/>
          </p:nvPr>
        </p:nvSpPr>
        <p:spPr>
          <a:xfrm>
            <a:off x="3305175" y="4535666"/>
            <a:ext cx="5067300" cy="1200150"/>
          </a:xfrm>
        </p:spPr>
        <p:txBody>
          <a:bodyPr/>
          <a:lstStyle/>
          <a:p>
            <a:pPr marL="0" indent="0" algn="ctr">
              <a:buNone/>
            </a:pPr>
            <a:r>
              <a:rPr lang="en-ZA" b="1" dirty="0">
                <a:latin typeface="Tw Cen MT" panose="020B0602020104020603" pitchFamily="34" charset="0"/>
              </a:rPr>
              <a:t>Professor Themba Mosia</a:t>
            </a:r>
          </a:p>
          <a:p>
            <a:pPr marL="0" indent="0" algn="ctr">
              <a:buNone/>
            </a:pPr>
            <a:r>
              <a:rPr lang="en-ZA" b="1" dirty="0">
                <a:latin typeface="Tw Cen MT" panose="020B0602020104020603" pitchFamily="34" charset="0"/>
              </a:rPr>
              <a:t>Chairperson of the Council on Higher Education</a:t>
            </a:r>
          </a:p>
          <a:p>
            <a:endParaRPr lang="en-ZA" dirty="0"/>
          </a:p>
        </p:txBody>
      </p:sp>
    </p:spTree>
    <p:extLst>
      <p:ext uri="{BB962C8B-B14F-4D97-AF65-F5344CB8AC3E}">
        <p14:creationId xmlns:p14="http://schemas.microsoft.com/office/powerpoint/2010/main" xmlns="" val="2393011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A284BA62-7A80-4779-9CF5-EBEA57A24779}"/>
              </a:ext>
            </a:extLst>
          </p:cNvPr>
          <p:cNvSpPr>
            <a:spLocks noGrp="1"/>
          </p:cNvSpPr>
          <p:nvPr>
            <p:ph type="sldNum" sz="quarter" idx="4"/>
          </p:nvPr>
        </p:nvSpPr>
        <p:spPr>
          <a:xfrm>
            <a:off x="11261333" y="6325528"/>
            <a:ext cx="2743200" cy="365125"/>
          </a:xfrm>
        </p:spPr>
        <p:txBody>
          <a:bodyPr/>
          <a:lstStyle/>
          <a:p>
            <a:fld id="{2E9CAD2E-7E5B-40C1-A402-F374045F6AAA}" type="slidenum">
              <a:rPr lang="en-GB" smtClean="0"/>
              <a:pPr/>
              <a:t>20</a:t>
            </a:fld>
            <a:endParaRPr lang="en-GB" dirty="0"/>
          </a:p>
        </p:txBody>
      </p:sp>
      <p:sp>
        <p:nvSpPr>
          <p:cNvPr id="3" name="TextBox 2">
            <a:extLst>
              <a:ext uri="{FF2B5EF4-FFF2-40B4-BE49-F238E27FC236}">
                <a16:creationId xmlns:a16="http://schemas.microsoft.com/office/drawing/2014/main" xmlns="" id="{5C6F51BD-172D-4B1E-B710-EAC64C588C7B}"/>
              </a:ext>
            </a:extLst>
          </p:cNvPr>
          <p:cNvSpPr txBox="1"/>
          <p:nvPr/>
        </p:nvSpPr>
        <p:spPr>
          <a:xfrm>
            <a:off x="1348865" y="-4418"/>
            <a:ext cx="10780827" cy="584775"/>
          </a:xfrm>
          <a:prstGeom prst="rect">
            <a:avLst/>
          </a:prstGeom>
          <a:noFill/>
        </p:spPr>
        <p:txBody>
          <a:bodyPr wrap="square" rtlCol="0">
            <a:spAutoFit/>
          </a:bodyPr>
          <a:lstStyle/>
          <a:p>
            <a:r>
              <a:rPr lang="en-US" sz="3200" b="1" dirty="0"/>
              <a:t>Targets not achieved: Corporate</a:t>
            </a:r>
            <a:endParaRPr lang="en-ZA" sz="3200" b="1" dirty="0"/>
          </a:p>
        </p:txBody>
      </p:sp>
      <p:graphicFrame>
        <p:nvGraphicFramePr>
          <p:cNvPr id="6" name="Table 5">
            <a:extLst>
              <a:ext uri="{FF2B5EF4-FFF2-40B4-BE49-F238E27FC236}">
                <a16:creationId xmlns:a16="http://schemas.microsoft.com/office/drawing/2014/main" xmlns="" id="{D42D2117-92D7-4855-9881-36FAB39DB6E9}"/>
              </a:ext>
            </a:extLst>
          </p:cNvPr>
          <p:cNvGraphicFramePr>
            <a:graphicFrameLocks noGrp="1"/>
          </p:cNvGraphicFramePr>
          <p:nvPr>
            <p:extLst>
              <p:ext uri="{D42A27DB-BD31-4B8C-83A1-F6EECF244321}">
                <p14:modId xmlns:p14="http://schemas.microsoft.com/office/powerpoint/2010/main" xmlns="" val="3331341235"/>
              </p:ext>
            </p:extLst>
          </p:nvPr>
        </p:nvGraphicFramePr>
        <p:xfrm>
          <a:off x="449622" y="1147255"/>
          <a:ext cx="11351693" cy="1365060"/>
        </p:xfrm>
        <a:graphic>
          <a:graphicData uri="http://schemas.openxmlformats.org/drawingml/2006/table">
            <a:tbl>
              <a:tblPr firstRow="1" firstCol="1" bandRow="1"/>
              <a:tblGrid>
                <a:gridCol w="1631775">
                  <a:extLst>
                    <a:ext uri="{9D8B030D-6E8A-4147-A177-3AD203B41FA5}">
                      <a16:colId xmlns:a16="http://schemas.microsoft.com/office/drawing/2014/main" xmlns="" val="793011916"/>
                    </a:ext>
                  </a:extLst>
                </a:gridCol>
                <a:gridCol w="2222851">
                  <a:extLst>
                    <a:ext uri="{9D8B030D-6E8A-4147-A177-3AD203B41FA5}">
                      <a16:colId xmlns:a16="http://schemas.microsoft.com/office/drawing/2014/main" xmlns="" val="3335218260"/>
                    </a:ext>
                  </a:extLst>
                </a:gridCol>
                <a:gridCol w="1202360">
                  <a:extLst>
                    <a:ext uri="{9D8B030D-6E8A-4147-A177-3AD203B41FA5}">
                      <a16:colId xmlns:a16="http://schemas.microsoft.com/office/drawing/2014/main" xmlns="" val="566706338"/>
                    </a:ext>
                  </a:extLst>
                </a:gridCol>
                <a:gridCol w="1210186">
                  <a:extLst>
                    <a:ext uri="{9D8B030D-6E8A-4147-A177-3AD203B41FA5}">
                      <a16:colId xmlns:a16="http://schemas.microsoft.com/office/drawing/2014/main" xmlns="" val="3002430159"/>
                    </a:ext>
                  </a:extLst>
                </a:gridCol>
                <a:gridCol w="1376793">
                  <a:extLst>
                    <a:ext uri="{9D8B030D-6E8A-4147-A177-3AD203B41FA5}">
                      <a16:colId xmlns:a16="http://schemas.microsoft.com/office/drawing/2014/main" xmlns="" val="1680762456"/>
                    </a:ext>
                  </a:extLst>
                </a:gridCol>
                <a:gridCol w="3707728">
                  <a:extLst>
                    <a:ext uri="{9D8B030D-6E8A-4147-A177-3AD203B41FA5}">
                      <a16:colId xmlns:a16="http://schemas.microsoft.com/office/drawing/2014/main" xmlns="" val="1195621912"/>
                    </a:ext>
                  </a:extLst>
                </a:gridCol>
              </a:tblGrid>
              <a:tr h="744220">
                <a:tc>
                  <a:txBody>
                    <a:bodyPr/>
                    <a:lstStyle/>
                    <a:p>
                      <a:pPr algn="ctr">
                        <a:lnSpc>
                          <a:spcPct val="105000"/>
                        </a:lnSpc>
                        <a:spcAft>
                          <a:spcPts val="1000"/>
                        </a:spcAft>
                      </a:pPr>
                      <a:r>
                        <a:rPr lang="en-GB" sz="1400" b="1" dirty="0">
                          <a:effectLst/>
                          <a:latin typeface="Calibri" panose="020F0502020204030204" pitchFamily="34" charset="0"/>
                          <a:ea typeface="Times New Roman" panose="02020603050405020304" pitchFamily="18" charset="0"/>
                          <a:cs typeface="Calibri" panose="020F0502020204030204" pitchFamily="34" charset="0"/>
                        </a:rPr>
                        <a:t> </a:t>
                      </a: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Output</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Output Indicators</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Planned</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Annual Target</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2020/21</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Actual</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Achievement</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2020/21</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Deviation from planned target</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Actual Achievement</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2020/21</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Reasons for</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deviations</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xmlns="" val="3117622055"/>
                  </a:ext>
                </a:extLst>
              </a:tr>
            </a:tbl>
          </a:graphicData>
        </a:graphic>
      </p:graphicFrame>
      <p:sp>
        <p:nvSpPr>
          <p:cNvPr id="7" name="TextBox 6">
            <a:extLst>
              <a:ext uri="{FF2B5EF4-FFF2-40B4-BE49-F238E27FC236}">
                <a16:creationId xmlns:a16="http://schemas.microsoft.com/office/drawing/2014/main" xmlns="" id="{A25A39BF-3B0B-401B-976A-7499C538DBAD}"/>
              </a:ext>
            </a:extLst>
          </p:cNvPr>
          <p:cNvSpPr txBox="1"/>
          <p:nvPr/>
        </p:nvSpPr>
        <p:spPr>
          <a:xfrm>
            <a:off x="777995" y="662749"/>
            <a:ext cx="10068504" cy="400110"/>
          </a:xfrm>
          <a:prstGeom prst="rect">
            <a:avLst/>
          </a:prstGeom>
          <a:noFill/>
        </p:spPr>
        <p:txBody>
          <a:bodyPr wrap="square" rtlCol="0">
            <a:spAutoFit/>
          </a:bodyPr>
          <a:lstStyle/>
          <a:p>
            <a:r>
              <a:rPr lang="en-US" sz="2000" b="1" dirty="0" err="1"/>
              <a:t>Subprogramme</a:t>
            </a:r>
            <a:r>
              <a:rPr lang="en-US" sz="2000" b="1" dirty="0"/>
              <a:t>: Governance</a:t>
            </a:r>
            <a:endParaRPr lang="en-ZA" sz="2000" b="1" dirty="0"/>
          </a:p>
        </p:txBody>
      </p:sp>
      <p:graphicFrame>
        <p:nvGraphicFramePr>
          <p:cNvPr id="2" name="Table 1">
            <a:extLst>
              <a:ext uri="{FF2B5EF4-FFF2-40B4-BE49-F238E27FC236}">
                <a16:creationId xmlns:a16="http://schemas.microsoft.com/office/drawing/2014/main" xmlns="" id="{6F1AD26F-4202-4D0B-9C76-0501F196E788}"/>
              </a:ext>
            </a:extLst>
          </p:cNvPr>
          <p:cNvGraphicFramePr>
            <a:graphicFrameLocks noGrp="1"/>
          </p:cNvGraphicFramePr>
          <p:nvPr>
            <p:extLst>
              <p:ext uri="{D42A27DB-BD31-4B8C-83A1-F6EECF244321}">
                <p14:modId xmlns:p14="http://schemas.microsoft.com/office/powerpoint/2010/main" xmlns="" val="25117263"/>
              </p:ext>
            </p:extLst>
          </p:nvPr>
        </p:nvGraphicFramePr>
        <p:xfrm>
          <a:off x="505191" y="2667261"/>
          <a:ext cx="11296125" cy="3527990"/>
        </p:xfrm>
        <a:graphic>
          <a:graphicData uri="http://schemas.openxmlformats.org/drawingml/2006/table">
            <a:tbl>
              <a:tblPr firstRow="1" firstCol="1" bandRow="1"/>
              <a:tblGrid>
                <a:gridCol w="1551317">
                  <a:extLst>
                    <a:ext uri="{9D8B030D-6E8A-4147-A177-3AD203B41FA5}">
                      <a16:colId xmlns:a16="http://schemas.microsoft.com/office/drawing/2014/main" xmlns="" val="3684860259"/>
                    </a:ext>
                  </a:extLst>
                </a:gridCol>
                <a:gridCol w="2263959">
                  <a:extLst>
                    <a:ext uri="{9D8B030D-6E8A-4147-A177-3AD203B41FA5}">
                      <a16:colId xmlns:a16="http://schemas.microsoft.com/office/drawing/2014/main" xmlns="" val="4104971050"/>
                    </a:ext>
                  </a:extLst>
                </a:gridCol>
                <a:gridCol w="1186863">
                  <a:extLst>
                    <a:ext uri="{9D8B030D-6E8A-4147-A177-3AD203B41FA5}">
                      <a16:colId xmlns:a16="http://schemas.microsoft.com/office/drawing/2014/main" xmlns="" val="1319182656"/>
                    </a:ext>
                  </a:extLst>
                </a:gridCol>
                <a:gridCol w="1221131">
                  <a:extLst>
                    <a:ext uri="{9D8B030D-6E8A-4147-A177-3AD203B41FA5}">
                      <a16:colId xmlns:a16="http://schemas.microsoft.com/office/drawing/2014/main" xmlns="" val="3697375015"/>
                    </a:ext>
                  </a:extLst>
                </a:gridCol>
                <a:gridCol w="1360862">
                  <a:extLst>
                    <a:ext uri="{9D8B030D-6E8A-4147-A177-3AD203B41FA5}">
                      <a16:colId xmlns:a16="http://schemas.microsoft.com/office/drawing/2014/main" xmlns="" val="1012027727"/>
                    </a:ext>
                  </a:extLst>
                </a:gridCol>
                <a:gridCol w="3711993">
                  <a:extLst>
                    <a:ext uri="{9D8B030D-6E8A-4147-A177-3AD203B41FA5}">
                      <a16:colId xmlns:a16="http://schemas.microsoft.com/office/drawing/2014/main" xmlns="" val="1294368110"/>
                    </a:ext>
                  </a:extLst>
                </a:gridCol>
              </a:tblGrid>
              <a:tr h="3527990">
                <a:tc>
                  <a:txBody>
                    <a:bodyPr/>
                    <a:lstStyle/>
                    <a:p>
                      <a:pPr>
                        <a:lnSpc>
                          <a:spcPct val="107000"/>
                        </a:lnSpc>
                        <a:spcAft>
                          <a:spcPts val="1000"/>
                        </a:spcAft>
                      </a:pPr>
                      <a:r>
                        <a:rPr lang="en-GB" sz="18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Developed or reviewed financial management and supply chain management, frameworks, guidelines and procedures</a:t>
                      </a:r>
                      <a:endParaRPr lang="en-ZA" sz="18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823" marR="53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8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2.5.5.13c: </a:t>
                      </a:r>
                      <a:endParaRPr lang="en-ZA" sz="18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1000"/>
                        </a:spcAft>
                      </a:pPr>
                      <a:r>
                        <a:rPr lang="en-GB" sz="18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 Number of financial management and supply chain management policies, frameworks, guidelines, and procedures developed or reviewed, within a particular financial year.</a:t>
                      </a:r>
                      <a:endParaRPr lang="en-ZA" sz="18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823" marR="53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8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GB" sz="18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8</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823" marR="53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800" b="1"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GB" sz="1800" b="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2</a:t>
                      </a:r>
                      <a:endParaRPr lang="en-ZA" sz="18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823" marR="53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8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GB" sz="18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-6</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823" marR="53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8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There was no need to develop or review additional financial management and supply chain management policies, frameworks, guidelines, and procedures during the year under review.</a:t>
                      </a:r>
                      <a:endParaRPr lang="en-ZA" sz="18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823" marR="53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15014386"/>
                  </a:ext>
                </a:extLst>
              </a:tr>
            </a:tbl>
          </a:graphicData>
        </a:graphic>
      </p:graphicFrame>
    </p:spTree>
    <p:extLst>
      <p:ext uri="{BB962C8B-B14F-4D97-AF65-F5344CB8AC3E}">
        <p14:creationId xmlns:p14="http://schemas.microsoft.com/office/powerpoint/2010/main" xmlns="" val="4112056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A284BA62-7A80-4779-9CF5-EBEA57A24779}"/>
              </a:ext>
            </a:extLst>
          </p:cNvPr>
          <p:cNvSpPr>
            <a:spLocks noGrp="1"/>
          </p:cNvSpPr>
          <p:nvPr>
            <p:ph type="sldNum" sz="quarter" idx="4"/>
          </p:nvPr>
        </p:nvSpPr>
        <p:spPr>
          <a:xfrm>
            <a:off x="11261333" y="6325528"/>
            <a:ext cx="2743200" cy="365125"/>
          </a:xfrm>
        </p:spPr>
        <p:txBody>
          <a:bodyPr/>
          <a:lstStyle/>
          <a:p>
            <a:fld id="{2E9CAD2E-7E5B-40C1-A402-F374045F6AAA}" type="slidenum">
              <a:rPr lang="en-GB" smtClean="0"/>
              <a:pPr/>
              <a:t>21</a:t>
            </a:fld>
            <a:endParaRPr lang="en-GB" dirty="0"/>
          </a:p>
        </p:txBody>
      </p:sp>
      <p:graphicFrame>
        <p:nvGraphicFramePr>
          <p:cNvPr id="6" name="Table 5">
            <a:extLst>
              <a:ext uri="{FF2B5EF4-FFF2-40B4-BE49-F238E27FC236}">
                <a16:creationId xmlns:a16="http://schemas.microsoft.com/office/drawing/2014/main" xmlns="" id="{D42D2117-92D7-4855-9881-36FAB39DB6E9}"/>
              </a:ext>
            </a:extLst>
          </p:cNvPr>
          <p:cNvGraphicFramePr>
            <a:graphicFrameLocks noGrp="1"/>
          </p:cNvGraphicFramePr>
          <p:nvPr>
            <p:extLst>
              <p:ext uri="{D42A27DB-BD31-4B8C-83A1-F6EECF244321}">
                <p14:modId xmlns:p14="http://schemas.microsoft.com/office/powerpoint/2010/main" xmlns="" val="3262965173"/>
              </p:ext>
            </p:extLst>
          </p:nvPr>
        </p:nvGraphicFramePr>
        <p:xfrm>
          <a:off x="484986" y="803723"/>
          <a:ext cx="11528512" cy="1365060"/>
        </p:xfrm>
        <a:graphic>
          <a:graphicData uri="http://schemas.openxmlformats.org/drawingml/2006/table">
            <a:tbl>
              <a:tblPr firstRow="1" firstCol="1" bandRow="1"/>
              <a:tblGrid>
                <a:gridCol w="1353917">
                  <a:extLst>
                    <a:ext uri="{9D8B030D-6E8A-4147-A177-3AD203B41FA5}">
                      <a16:colId xmlns:a16="http://schemas.microsoft.com/office/drawing/2014/main" xmlns="" val="793011916"/>
                    </a:ext>
                  </a:extLst>
                </a:gridCol>
                <a:gridCol w="2535134">
                  <a:extLst>
                    <a:ext uri="{9D8B030D-6E8A-4147-A177-3AD203B41FA5}">
                      <a16:colId xmlns:a16="http://schemas.microsoft.com/office/drawing/2014/main" xmlns="" val="3335218260"/>
                    </a:ext>
                  </a:extLst>
                </a:gridCol>
                <a:gridCol w="1175056">
                  <a:extLst>
                    <a:ext uri="{9D8B030D-6E8A-4147-A177-3AD203B41FA5}">
                      <a16:colId xmlns:a16="http://schemas.microsoft.com/office/drawing/2014/main" xmlns="" val="566706338"/>
                    </a:ext>
                  </a:extLst>
                </a:gridCol>
                <a:gridCol w="1300685">
                  <a:extLst>
                    <a:ext uri="{9D8B030D-6E8A-4147-A177-3AD203B41FA5}">
                      <a16:colId xmlns:a16="http://schemas.microsoft.com/office/drawing/2014/main" xmlns="" val="3002430159"/>
                    </a:ext>
                  </a:extLst>
                </a:gridCol>
                <a:gridCol w="1398238">
                  <a:extLst>
                    <a:ext uri="{9D8B030D-6E8A-4147-A177-3AD203B41FA5}">
                      <a16:colId xmlns:a16="http://schemas.microsoft.com/office/drawing/2014/main" xmlns="" val="1680762456"/>
                    </a:ext>
                  </a:extLst>
                </a:gridCol>
                <a:gridCol w="3765482">
                  <a:extLst>
                    <a:ext uri="{9D8B030D-6E8A-4147-A177-3AD203B41FA5}">
                      <a16:colId xmlns:a16="http://schemas.microsoft.com/office/drawing/2014/main" xmlns="" val="1195621912"/>
                    </a:ext>
                  </a:extLst>
                </a:gridCol>
              </a:tblGrid>
              <a:tr h="744220">
                <a:tc>
                  <a:txBody>
                    <a:bodyPr/>
                    <a:lstStyle/>
                    <a:p>
                      <a:pPr algn="ctr">
                        <a:lnSpc>
                          <a:spcPct val="105000"/>
                        </a:lnSpc>
                        <a:spcAft>
                          <a:spcPts val="1000"/>
                        </a:spcAft>
                      </a:pPr>
                      <a:r>
                        <a:rPr lang="en-GB" sz="1400" b="1" dirty="0">
                          <a:effectLst/>
                          <a:latin typeface="Calibri" panose="020F0502020204030204" pitchFamily="34" charset="0"/>
                          <a:ea typeface="Times New Roman" panose="02020603050405020304" pitchFamily="18" charset="0"/>
                          <a:cs typeface="Calibri" panose="020F0502020204030204" pitchFamily="34" charset="0"/>
                        </a:rPr>
                        <a:t> O</a:t>
                      </a: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utput</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Output Indicators</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Planned</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Annual Target</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2020/21</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Actual</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Achievement</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2020/21</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Deviation from planned target</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Actual Achievement</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2020/21</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Reasons for</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deviations</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xmlns="" val="3117622055"/>
                  </a:ext>
                </a:extLst>
              </a:tr>
            </a:tbl>
          </a:graphicData>
        </a:graphic>
      </p:graphicFrame>
      <p:sp>
        <p:nvSpPr>
          <p:cNvPr id="7" name="TextBox 6">
            <a:extLst>
              <a:ext uri="{FF2B5EF4-FFF2-40B4-BE49-F238E27FC236}">
                <a16:creationId xmlns:a16="http://schemas.microsoft.com/office/drawing/2014/main" xmlns="" id="{A25A39BF-3B0B-401B-976A-7499C538DBAD}"/>
              </a:ext>
            </a:extLst>
          </p:cNvPr>
          <p:cNvSpPr txBox="1"/>
          <p:nvPr/>
        </p:nvSpPr>
        <p:spPr>
          <a:xfrm>
            <a:off x="1151838" y="182816"/>
            <a:ext cx="10068504" cy="400110"/>
          </a:xfrm>
          <a:prstGeom prst="rect">
            <a:avLst/>
          </a:prstGeom>
          <a:noFill/>
        </p:spPr>
        <p:txBody>
          <a:bodyPr wrap="square" rtlCol="0">
            <a:spAutoFit/>
          </a:bodyPr>
          <a:lstStyle/>
          <a:p>
            <a:r>
              <a:rPr lang="en-US" sz="2000" b="1" dirty="0" err="1"/>
              <a:t>Subprogramme</a:t>
            </a:r>
            <a:r>
              <a:rPr lang="en-US" sz="2000" b="1" dirty="0"/>
              <a:t>: Communications and Stakeholder Relations</a:t>
            </a:r>
            <a:endParaRPr lang="en-ZA" sz="2000" b="1" dirty="0"/>
          </a:p>
        </p:txBody>
      </p:sp>
      <p:graphicFrame>
        <p:nvGraphicFramePr>
          <p:cNvPr id="4" name="Table 3">
            <a:extLst>
              <a:ext uri="{FF2B5EF4-FFF2-40B4-BE49-F238E27FC236}">
                <a16:creationId xmlns:a16="http://schemas.microsoft.com/office/drawing/2014/main" xmlns="" id="{D2127B37-4CDF-48A4-9413-D7D90AB558EB}"/>
              </a:ext>
            </a:extLst>
          </p:cNvPr>
          <p:cNvGraphicFramePr>
            <a:graphicFrameLocks noGrp="1"/>
          </p:cNvGraphicFramePr>
          <p:nvPr>
            <p:extLst>
              <p:ext uri="{D42A27DB-BD31-4B8C-83A1-F6EECF244321}">
                <p14:modId xmlns:p14="http://schemas.microsoft.com/office/powerpoint/2010/main" xmlns="" val="1840327002"/>
              </p:ext>
            </p:extLst>
          </p:nvPr>
        </p:nvGraphicFramePr>
        <p:xfrm>
          <a:off x="550661" y="2292921"/>
          <a:ext cx="11397162" cy="3680262"/>
        </p:xfrm>
        <a:graphic>
          <a:graphicData uri="http://schemas.openxmlformats.org/drawingml/2006/table">
            <a:tbl>
              <a:tblPr firstRow="1" firstCol="1" bandRow="1"/>
              <a:tblGrid>
                <a:gridCol w="1242775">
                  <a:extLst>
                    <a:ext uri="{9D8B030D-6E8A-4147-A177-3AD203B41FA5}">
                      <a16:colId xmlns:a16="http://schemas.microsoft.com/office/drawing/2014/main" xmlns="" val="3475480298"/>
                    </a:ext>
                  </a:extLst>
                </a:gridCol>
                <a:gridCol w="2566383">
                  <a:extLst>
                    <a:ext uri="{9D8B030D-6E8A-4147-A177-3AD203B41FA5}">
                      <a16:colId xmlns:a16="http://schemas.microsoft.com/office/drawing/2014/main" xmlns="" val="2691826857"/>
                    </a:ext>
                  </a:extLst>
                </a:gridCol>
                <a:gridCol w="1151841">
                  <a:extLst>
                    <a:ext uri="{9D8B030D-6E8A-4147-A177-3AD203B41FA5}">
                      <a16:colId xmlns:a16="http://schemas.microsoft.com/office/drawing/2014/main" xmlns="" val="1247020954"/>
                    </a:ext>
                  </a:extLst>
                </a:gridCol>
                <a:gridCol w="1323606">
                  <a:extLst>
                    <a:ext uri="{9D8B030D-6E8A-4147-A177-3AD203B41FA5}">
                      <a16:colId xmlns:a16="http://schemas.microsoft.com/office/drawing/2014/main" xmlns="" val="416909843"/>
                    </a:ext>
                  </a:extLst>
                </a:gridCol>
                <a:gridCol w="1369074">
                  <a:extLst>
                    <a:ext uri="{9D8B030D-6E8A-4147-A177-3AD203B41FA5}">
                      <a16:colId xmlns:a16="http://schemas.microsoft.com/office/drawing/2014/main" xmlns="" val="267496250"/>
                    </a:ext>
                  </a:extLst>
                </a:gridCol>
                <a:gridCol w="3743483">
                  <a:extLst>
                    <a:ext uri="{9D8B030D-6E8A-4147-A177-3AD203B41FA5}">
                      <a16:colId xmlns:a16="http://schemas.microsoft.com/office/drawing/2014/main" xmlns="" val="1034569518"/>
                    </a:ext>
                  </a:extLst>
                </a:gridCol>
              </a:tblGrid>
              <a:tr h="1619277">
                <a:tc>
                  <a:txBody>
                    <a:bodyPr/>
                    <a:lstStyle/>
                    <a:p>
                      <a:pPr>
                        <a:lnSpc>
                          <a:spcPct val="115000"/>
                        </a:lnSpc>
                        <a:spcAft>
                          <a:spcPts val="1000"/>
                        </a:spcAft>
                      </a:pPr>
                      <a:r>
                        <a:rPr lang="en-GB" sz="15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Staff events organised</a:t>
                      </a:r>
                      <a:endParaRPr lang="en-ZA" sz="15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8680" marR="48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5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2.5.5.16a:</a:t>
                      </a:r>
                      <a:endParaRPr lang="en-ZA" sz="15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1000"/>
                        </a:spcAft>
                      </a:pPr>
                      <a:r>
                        <a:rPr lang="en-GB" sz="15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Number of staff events organised and held, within a particular financial year.</a:t>
                      </a:r>
                      <a:endParaRPr lang="en-ZA" sz="15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8680" marR="48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50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50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GB" sz="150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8</a:t>
                      </a:r>
                      <a:endParaRPr lang="en-ZA" sz="150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8680" marR="48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5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5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GB" sz="1500" b="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7</a:t>
                      </a:r>
                      <a:endParaRPr lang="en-ZA" sz="15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8680" marR="48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50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50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GB" sz="150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-1</a:t>
                      </a:r>
                      <a:endParaRPr lang="en-ZA" sz="150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8680" marR="48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indent="-114300">
                        <a:lnSpc>
                          <a:spcPct val="115000"/>
                        </a:lnSpc>
                        <a:spcAft>
                          <a:spcPts val="1000"/>
                        </a:spcAft>
                      </a:pPr>
                      <a:r>
                        <a:rPr lang="en-GB" sz="15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ZA" sz="15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The majority of the planned staff events were supposed to be face-to-face but some were cancelled and others postponed indefinitely as a result of the COVID-19 restrictions, and others were held virtually.  </a:t>
                      </a:r>
                    </a:p>
                  </a:txBody>
                  <a:tcPr marL="48680" marR="48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45585117"/>
                  </a:ext>
                </a:extLst>
              </a:tr>
              <a:tr h="2060985">
                <a:tc>
                  <a:txBody>
                    <a:bodyPr/>
                    <a:lstStyle/>
                    <a:p>
                      <a:pPr>
                        <a:lnSpc>
                          <a:spcPct val="115000"/>
                        </a:lnSpc>
                        <a:spcAft>
                          <a:spcPts val="1000"/>
                        </a:spcAft>
                      </a:pPr>
                      <a:r>
                        <a:rPr lang="en-GB" sz="15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Information shared through the Intranet</a:t>
                      </a:r>
                      <a:endParaRPr lang="en-ZA" sz="15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8680" marR="48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5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2.5.5.16b:</a:t>
                      </a:r>
                      <a:endParaRPr lang="en-ZA" sz="15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1000"/>
                        </a:spcAft>
                      </a:pPr>
                      <a:r>
                        <a:rPr lang="en-GB" sz="15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Percentage of CHE staff who visit the Intranet and engage with the content shared thereat, within a particular financial year.</a:t>
                      </a:r>
                      <a:endParaRPr lang="en-ZA" sz="15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8680" marR="48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5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5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GB" sz="15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75%</a:t>
                      </a:r>
                      <a:endParaRPr lang="en-ZA" sz="15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8680" marR="48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5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5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GB" sz="1500" b="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55%</a:t>
                      </a:r>
                      <a:endParaRPr lang="en-ZA" sz="15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8680" marR="48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5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5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GB" sz="15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-20%</a:t>
                      </a:r>
                      <a:endParaRPr lang="en-ZA" sz="15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8680" marR="48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5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Majority of the CHE staff related information that is normally shared through the Intranet  was also e-mailed to the staff members during the national lockdown period which reduced  the number of the staff members who visited the Intranet and engage with the shared content.</a:t>
                      </a:r>
                      <a:endParaRPr lang="en-ZA" sz="15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8680" marR="48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72456152"/>
                  </a:ext>
                </a:extLst>
              </a:tr>
            </a:tbl>
          </a:graphicData>
        </a:graphic>
      </p:graphicFrame>
    </p:spTree>
    <p:extLst>
      <p:ext uri="{BB962C8B-B14F-4D97-AF65-F5344CB8AC3E}">
        <p14:creationId xmlns:p14="http://schemas.microsoft.com/office/powerpoint/2010/main" xmlns="" val="1578710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A284BA62-7A80-4779-9CF5-EBEA57A24779}"/>
              </a:ext>
            </a:extLst>
          </p:cNvPr>
          <p:cNvSpPr>
            <a:spLocks noGrp="1"/>
          </p:cNvSpPr>
          <p:nvPr>
            <p:ph type="sldNum" sz="quarter" idx="4"/>
          </p:nvPr>
        </p:nvSpPr>
        <p:spPr>
          <a:xfrm>
            <a:off x="11261333" y="6325528"/>
            <a:ext cx="2743200" cy="365125"/>
          </a:xfrm>
        </p:spPr>
        <p:txBody>
          <a:bodyPr/>
          <a:lstStyle/>
          <a:p>
            <a:fld id="{2E9CAD2E-7E5B-40C1-A402-F374045F6AAA}" type="slidenum">
              <a:rPr lang="en-GB" smtClean="0"/>
              <a:pPr/>
              <a:t>22</a:t>
            </a:fld>
            <a:endParaRPr lang="en-GB" dirty="0"/>
          </a:p>
        </p:txBody>
      </p:sp>
      <p:graphicFrame>
        <p:nvGraphicFramePr>
          <p:cNvPr id="6" name="Table 5">
            <a:extLst>
              <a:ext uri="{FF2B5EF4-FFF2-40B4-BE49-F238E27FC236}">
                <a16:creationId xmlns:a16="http://schemas.microsoft.com/office/drawing/2014/main" xmlns="" id="{D42D2117-92D7-4855-9881-36FAB39DB6E9}"/>
              </a:ext>
            </a:extLst>
          </p:cNvPr>
          <p:cNvGraphicFramePr>
            <a:graphicFrameLocks noGrp="1"/>
          </p:cNvGraphicFramePr>
          <p:nvPr>
            <p:extLst>
              <p:ext uri="{D42A27DB-BD31-4B8C-83A1-F6EECF244321}">
                <p14:modId xmlns:p14="http://schemas.microsoft.com/office/powerpoint/2010/main" xmlns="" val="3951991192"/>
              </p:ext>
            </p:extLst>
          </p:nvPr>
        </p:nvGraphicFramePr>
        <p:xfrm>
          <a:off x="722426" y="713933"/>
          <a:ext cx="11382006" cy="1365060"/>
        </p:xfrm>
        <a:graphic>
          <a:graphicData uri="http://schemas.openxmlformats.org/drawingml/2006/table">
            <a:tbl>
              <a:tblPr firstRow="1" firstCol="1" bandRow="1"/>
              <a:tblGrid>
                <a:gridCol w="1570626">
                  <a:extLst>
                    <a:ext uri="{9D8B030D-6E8A-4147-A177-3AD203B41FA5}">
                      <a16:colId xmlns:a16="http://schemas.microsoft.com/office/drawing/2014/main" xmlns="" val="793011916"/>
                    </a:ext>
                  </a:extLst>
                </a:gridCol>
                <a:gridCol w="2708363">
                  <a:extLst>
                    <a:ext uri="{9D8B030D-6E8A-4147-A177-3AD203B41FA5}">
                      <a16:colId xmlns:a16="http://schemas.microsoft.com/office/drawing/2014/main" xmlns="" val="3335218260"/>
                    </a:ext>
                  </a:extLst>
                </a:gridCol>
                <a:gridCol w="1268035">
                  <a:extLst>
                    <a:ext uri="{9D8B030D-6E8A-4147-A177-3AD203B41FA5}">
                      <a16:colId xmlns:a16="http://schemas.microsoft.com/office/drawing/2014/main" xmlns="" val="566706338"/>
                    </a:ext>
                  </a:extLst>
                </a:gridCol>
                <a:gridCol w="1182153">
                  <a:extLst>
                    <a:ext uri="{9D8B030D-6E8A-4147-A177-3AD203B41FA5}">
                      <a16:colId xmlns:a16="http://schemas.microsoft.com/office/drawing/2014/main" xmlns="" val="3002430159"/>
                    </a:ext>
                  </a:extLst>
                </a:gridCol>
                <a:gridCol w="1444853">
                  <a:extLst>
                    <a:ext uri="{9D8B030D-6E8A-4147-A177-3AD203B41FA5}">
                      <a16:colId xmlns:a16="http://schemas.microsoft.com/office/drawing/2014/main" xmlns="" val="1680762456"/>
                    </a:ext>
                  </a:extLst>
                </a:gridCol>
                <a:gridCol w="3207976">
                  <a:extLst>
                    <a:ext uri="{9D8B030D-6E8A-4147-A177-3AD203B41FA5}">
                      <a16:colId xmlns:a16="http://schemas.microsoft.com/office/drawing/2014/main" xmlns="" val="1195621912"/>
                    </a:ext>
                  </a:extLst>
                </a:gridCol>
              </a:tblGrid>
              <a:tr h="1151268">
                <a:tc>
                  <a:txBody>
                    <a:bodyPr/>
                    <a:lstStyle/>
                    <a:p>
                      <a:pPr algn="ctr">
                        <a:lnSpc>
                          <a:spcPct val="105000"/>
                        </a:lnSpc>
                        <a:spcAft>
                          <a:spcPts val="1000"/>
                        </a:spcAft>
                      </a:pPr>
                      <a:r>
                        <a:rPr lang="en-GB" sz="1400" b="1" dirty="0">
                          <a:effectLst/>
                          <a:latin typeface="Calibri" panose="020F0502020204030204" pitchFamily="34" charset="0"/>
                          <a:ea typeface="Times New Roman" panose="02020603050405020304" pitchFamily="18" charset="0"/>
                          <a:cs typeface="Calibri" panose="020F0502020204030204" pitchFamily="34" charset="0"/>
                        </a:rPr>
                        <a:t> </a:t>
                      </a: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Output</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5000"/>
                        </a:lnSpc>
                        <a:spcAft>
                          <a:spcPts val="1000"/>
                        </a:spcAft>
                      </a:pPr>
                      <a:r>
                        <a:rPr lang="en-GB"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Output Indicators</a:t>
                      </a:r>
                      <a:endParaRPr lang="en-ZA"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Planned</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Annual Target</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2020/21</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Actual</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Achievement</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2020/21</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Deviation from planned target</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Actual Achievement</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2020/21</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Reasons for</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5000"/>
                        </a:lnSpc>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deviations</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xmlns="" val="3117622055"/>
                  </a:ext>
                </a:extLst>
              </a:tr>
            </a:tbl>
          </a:graphicData>
        </a:graphic>
      </p:graphicFrame>
      <p:sp>
        <p:nvSpPr>
          <p:cNvPr id="7" name="TextBox 6">
            <a:extLst>
              <a:ext uri="{FF2B5EF4-FFF2-40B4-BE49-F238E27FC236}">
                <a16:creationId xmlns:a16="http://schemas.microsoft.com/office/drawing/2014/main" xmlns="" id="{A25A39BF-3B0B-401B-976A-7499C538DBAD}"/>
              </a:ext>
            </a:extLst>
          </p:cNvPr>
          <p:cNvSpPr txBox="1"/>
          <p:nvPr/>
        </p:nvSpPr>
        <p:spPr>
          <a:xfrm>
            <a:off x="1106371" y="157556"/>
            <a:ext cx="8012370" cy="400110"/>
          </a:xfrm>
          <a:prstGeom prst="rect">
            <a:avLst/>
          </a:prstGeom>
          <a:noFill/>
        </p:spPr>
        <p:txBody>
          <a:bodyPr wrap="square" rtlCol="0">
            <a:spAutoFit/>
          </a:bodyPr>
          <a:lstStyle/>
          <a:p>
            <a:r>
              <a:rPr lang="en-US" sz="2000" b="1" dirty="0" err="1"/>
              <a:t>Subprogramme</a:t>
            </a:r>
            <a:r>
              <a:rPr lang="en-US" sz="2000" b="1" dirty="0"/>
              <a:t>: Communications and Stakeholder Relations</a:t>
            </a:r>
            <a:endParaRPr lang="en-ZA" sz="2000" b="1" dirty="0"/>
          </a:p>
        </p:txBody>
      </p:sp>
      <p:graphicFrame>
        <p:nvGraphicFramePr>
          <p:cNvPr id="4" name="Table 3">
            <a:extLst>
              <a:ext uri="{FF2B5EF4-FFF2-40B4-BE49-F238E27FC236}">
                <a16:creationId xmlns:a16="http://schemas.microsoft.com/office/drawing/2014/main" xmlns="" id="{D2127B37-4CDF-48A4-9413-D7D90AB558EB}"/>
              </a:ext>
            </a:extLst>
          </p:cNvPr>
          <p:cNvGraphicFramePr>
            <a:graphicFrameLocks noGrp="1"/>
          </p:cNvGraphicFramePr>
          <p:nvPr>
            <p:extLst>
              <p:ext uri="{D42A27DB-BD31-4B8C-83A1-F6EECF244321}">
                <p14:modId xmlns:p14="http://schemas.microsoft.com/office/powerpoint/2010/main" xmlns="" val="3403804347"/>
              </p:ext>
            </p:extLst>
          </p:nvPr>
        </p:nvGraphicFramePr>
        <p:xfrm>
          <a:off x="722426" y="2235260"/>
          <a:ext cx="11382005" cy="3377820"/>
        </p:xfrm>
        <a:graphic>
          <a:graphicData uri="http://schemas.openxmlformats.org/drawingml/2006/table">
            <a:tbl>
              <a:tblPr firstRow="1" firstCol="1" bandRow="1"/>
              <a:tblGrid>
                <a:gridCol w="1581256">
                  <a:extLst>
                    <a:ext uri="{9D8B030D-6E8A-4147-A177-3AD203B41FA5}">
                      <a16:colId xmlns:a16="http://schemas.microsoft.com/office/drawing/2014/main" xmlns="" val="3475480298"/>
                    </a:ext>
                  </a:extLst>
                </a:gridCol>
                <a:gridCol w="2697732">
                  <a:extLst>
                    <a:ext uri="{9D8B030D-6E8A-4147-A177-3AD203B41FA5}">
                      <a16:colId xmlns:a16="http://schemas.microsoft.com/office/drawing/2014/main" xmlns="" val="2691826857"/>
                    </a:ext>
                  </a:extLst>
                </a:gridCol>
                <a:gridCol w="1256829">
                  <a:extLst>
                    <a:ext uri="{9D8B030D-6E8A-4147-A177-3AD203B41FA5}">
                      <a16:colId xmlns:a16="http://schemas.microsoft.com/office/drawing/2014/main" xmlns="" val="1247020954"/>
                    </a:ext>
                  </a:extLst>
                </a:gridCol>
                <a:gridCol w="1223671">
                  <a:extLst>
                    <a:ext uri="{9D8B030D-6E8A-4147-A177-3AD203B41FA5}">
                      <a16:colId xmlns:a16="http://schemas.microsoft.com/office/drawing/2014/main" xmlns="" val="416909843"/>
                    </a:ext>
                  </a:extLst>
                </a:gridCol>
                <a:gridCol w="1429697">
                  <a:extLst>
                    <a:ext uri="{9D8B030D-6E8A-4147-A177-3AD203B41FA5}">
                      <a16:colId xmlns:a16="http://schemas.microsoft.com/office/drawing/2014/main" xmlns="" val="267496250"/>
                    </a:ext>
                  </a:extLst>
                </a:gridCol>
                <a:gridCol w="3192820">
                  <a:extLst>
                    <a:ext uri="{9D8B030D-6E8A-4147-A177-3AD203B41FA5}">
                      <a16:colId xmlns:a16="http://schemas.microsoft.com/office/drawing/2014/main" xmlns="" val="1034569518"/>
                    </a:ext>
                  </a:extLst>
                </a:gridCol>
              </a:tblGrid>
              <a:tr h="1420543">
                <a:tc>
                  <a:txBody>
                    <a:bodyPr/>
                    <a:lstStyle/>
                    <a:p>
                      <a:pPr>
                        <a:lnSpc>
                          <a:spcPct val="115000"/>
                        </a:lnSpc>
                        <a:spcAft>
                          <a:spcPts val="1000"/>
                        </a:spcAft>
                      </a:pPr>
                      <a:r>
                        <a:rPr lang="en-ZA" sz="15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Stakeholder engagement events or forums for stakeholders within South Africa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5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2.5.5.16f:</a:t>
                      </a:r>
                      <a:endParaRPr lang="en-ZA" sz="15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ZA" sz="15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Number of local stakeholder events or forums organised or participated in, within a particular financial 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5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5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GB" sz="15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8</a:t>
                      </a:r>
                      <a:endParaRPr lang="en-ZA" sz="15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1000"/>
                        </a:spcAft>
                      </a:pPr>
                      <a:r>
                        <a:rPr lang="en-GB" sz="1500" b="1"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5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1000"/>
                        </a:spcAft>
                      </a:pPr>
                      <a:r>
                        <a:rPr lang="en-GB" sz="1500" b="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7</a:t>
                      </a:r>
                      <a:endParaRPr lang="en-ZA" sz="15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5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5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GB" sz="15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-1</a:t>
                      </a:r>
                      <a:endParaRPr lang="en-ZA" sz="15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indent="-114300">
                        <a:lnSpc>
                          <a:spcPct val="115000"/>
                        </a:lnSpc>
                        <a:spcAft>
                          <a:spcPts val="1000"/>
                        </a:spcAft>
                      </a:pPr>
                      <a:r>
                        <a:rPr lang="en-GB" sz="15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Due to COVID-19 and the government restrictions, a number of planned events were postponed indefinitely, and some were cancelled as many institutions were in a process of transitioning to online modalities </a:t>
                      </a:r>
                      <a:endParaRPr lang="en-ZA" sz="15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45585117"/>
                  </a:ext>
                </a:extLst>
              </a:tr>
              <a:tr h="1752071">
                <a:tc>
                  <a:txBody>
                    <a:bodyPr/>
                    <a:lstStyle/>
                    <a:p>
                      <a:pPr>
                        <a:lnSpc>
                          <a:spcPct val="115000"/>
                        </a:lnSpc>
                        <a:spcAft>
                          <a:spcPts val="1000"/>
                        </a:spcAft>
                      </a:pPr>
                      <a:r>
                        <a:rPr lang="en-ZA" sz="150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Stakeholder engagement events or forums for international stakeholders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5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2.5.5.16g:</a:t>
                      </a:r>
                      <a:endParaRPr lang="en-ZA" sz="15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ZA" sz="15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Number of international stakeholder events or forums organised or participated in, within a particular financial year.</a:t>
                      </a:r>
                    </a:p>
                    <a:p>
                      <a:pPr>
                        <a:lnSpc>
                          <a:spcPct val="115000"/>
                        </a:lnSpc>
                        <a:spcAft>
                          <a:spcPts val="1000"/>
                        </a:spcAft>
                      </a:pPr>
                      <a:r>
                        <a:rPr lang="en-ZA" sz="15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5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5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GB" sz="15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4</a:t>
                      </a:r>
                      <a:endParaRPr lang="en-ZA" sz="15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500" b="1"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5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GB" sz="1500" b="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3</a:t>
                      </a:r>
                      <a:endParaRPr lang="en-ZA" sz="1500" b="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5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5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1000"/>
                        </a:spcAft>
                      </a:pPr>
                      <a:r>
                        <a:rPr lang="en-GB" sz="15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-1</a:t>
                      </a:r>
                      <a:endParaRPr lang="en-ZA" sz="15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5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Due to COVID-19 and the government restrictions, a number of planned events were postponed indefinitely, and some were cancelled as many institutions were in a process of transitioning to online modalities </a:t>
                      </a:r>
                      <a:endParaRPr lang="en-ZA" sz="15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72456152"/>
                  </a:ext>
                </a:extLst>
              </a:tr>
            </a:tbl>
          </a:graphicData>
        </a:graphic>
      </p:graphicFrame>
    </p:spTree>
    <p:extLst>
      <p:ext uri="{BB962C8B-B14F-4D97-AF65-F5344CB8AC3E}">
        <p14:creationId xmlns:p14="http://schemas.microsoft.com/office/powerpoint/2010/main" xmlns="" val="498094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xmlns="" id="{25997397-7570-495C-BC2C-48436AFA6286}"/>
              </a:ext>
            </a:extLst>
          </p:cNvPr>
          <p:cNvSpPr>
            <a:spLocks noGrp="1"/>
          </p:cNvSpPr>
          <p:nvPr>
            <p:ph type="sldNum" sz="quarter" idx="4"/>
          </p:nvPr>
        </p:nvSpPr>
        <p:spPr>
          <a:xfrm>
            <a:off x="11261333" y="6325528"/>
            <a:ext cx="2743200" cy="365125"/>
          </a:xfrm>
        </p:spPr>
        <p:txBody>
          <a:bodyPr/>
          <a:lstStyle/>
          <a:p>
            <a:fld id="{2E9CAD2E-7E5B-40C1-A402-F374045F6AAA}" type="slidenum">
              <a:rPr lang="en-GB" smtClean="0"/>
              <a:pPr/>
              <a:t>23</a:t>
            </a:fld>
            <a:endParaRPr lang="en-GB" dirty="0"/>
          </a:p>
        </p:txBody>
      </p:sp>
      <p:sp>
        <p:nvSpPr>
          <p:cNvPr id="7" name="Subtitle 2">
            <a:extLst>
              <a:ext uri="{FF2B5EF4-FFF2-40B4-BE49-F238E27FC236}">
                <a16:creationId xmlns:a16="http://schemas.microsoft.com/office/drawing/2014/main" xmlns="" id="{B535F3A9-1FBC-41E6-9403-D9806EFDC9DA}"/>
              </a:ext>
            </a:extLst>
          </p:cNvPr>
          <p:cNvSpPr txBox="1">
            <a:spLocks/>
          </p:cNvSpPr>
          <p:nvPr/>
        </p:nvSpPr>
        <p:spPr>
          <a:xfrm>
            <a:off x="2106235" y="1122184"/>
            <a:ext cx="7580690" cy="298309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GB" sz="4000" b="1" dirty="0"/>
              <a:t>Part 3</a:t>
            </a:r>
          </a:p>
          <a:p>
            <a:pPr marL="0" indent="0" algn="ctr">
              <a:buNone/>
            </a:pPr>
            <a:r>
              <a:rPr lang="en-GB" sz="4000" b="1" dirty="0"/>
              <a:t>Annual Report 2020/21 </a:t>
            </a:r>
          </a:p>
          <a:p>
            <a:pPr marL="0" indent="0" algn="ctr">
              <a:buNone/>
            </a:pPr>
            <a:endParaRPr lang="en-GB" sz="4000" b="1" dirty="0"/>
          </a:p>
          <a:p>
            <a:pPr marL="0" indent="0" algn="ctr">
              <a:buNone/>
            </a:pPr>
            <a:r>
              <a:rPr lang="en-GB" sz="4000" b="1" dirty="0"/>
              <a:t>Financial Performance</a:t>
            </a:r>
          </a:p>
        </p:txBody>
      </p:sp>
      <p:sp>
        <p:nvSpPr>
          <p:cNvPr id="4" name="Content Placeholder 2">
            <a:extLst>
              <a:ext uri="{FF2B5EF4-FFF2-40B4-BE49-F238E27FC236}">
                <a16:creationId xmlns:a16="http://schemas.microsoft.com/office/drawing/2014/main" xmlns="" id="{38F0694E-7259-4A45-A774-21FF92C38D99}"/>
              </a:ext>
            </a:extLst>
          </p:cNvPr>
          <p:cNvSpPr>
            <a:spLocks noGrp="1"/>
          </p:cNvSpPr>
          <p:nvPr>
            <p:ph idx="1"/>
          </p:nvPr>
        </p:nvSpPr>
        <p:spPr>
          <a:xfrm>
            <a:off x="4286249" y="4903118"/>
            <a:ext cx="3400425" cy="1200150"/>
          </a:xfrm>
        </p:spPr>
        <p:txBody>
          <a:bodyPr/>
          <a:lstStyle/>
          <a:p>
            <a:pPr marL="0" indent="0" algn="ctr">
              <a:buNone/>
            </a:pPr>
            <a:r>
              <a:rPr lang="en-ZA" b="1" dirty="0">
                <a:latin typeface="Tw Cen MT" panose="020B0602020104020603" pitchFamily="34" charset="0"/>
              </a:rPr>
              <a:t>Chief Financial Officer</a:t>
            </a:r>
          </a:p>
          <a:p>
            <a:pPr marL="0" indent="0" algn="ctr">
              <a:buNone/>
            </a:pPr>
            <a:r>
              <a:rPr lang="en-ZA" b="1" dirty="0">
                <a:latin typeface="Tw Cen MT" panose="020B0602020104020603" pitchFamily="34" charset="0"/>
              </a:rPr>
              <a:t>Professional Accountant (SA)</a:t>
            </a:r>
          </a:p>
          <a:p>
            <a:pPr marL="0" indent="0" algn="ctr">
              <a:buNone/>
            </a:pPr>
            <a:r>
              <a:rPr lang="en-ZA" b="1" dirty="0">
                <a:latin typeface="Tw Cen MT" panose="020B0602020104020603" pitchFamily="34" charset="0"/>
              </a:rPr>
              <a:t>Dr Thulaganyo Mothusi</a:t>
            </a:r>
          </a:p>
          <a:p>
            <a:endParaRPr lang="en-ZA" dirty="0"/>
          </a:p>
        </p:txBody>
      </p:sp>
    </p:spTree>
    <p:extLst>
      <p:ext uri="{BB962C8B-B14F-4D97-AF65-F5344CB8AC3E}">
        <p14:creationId xmlns:p14="http://schemas.microsoft.com/office/powerpoint/2010/main" xmlns="" val="767038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1A9685-8731-41BC-A8A6-683D0BC950F3}"/>
              </a:ext>
            </a:extLst>
          </p:cNvPr>
          <p:cNvSpPr>
            <a:spLocks noGrp="1"/>
          </p:cNvSpPr>
          <p:nvPr>
            <p:ph type="title"/>
          </p:nvPr>
        </p:nvSpPr>
        <p:spPr>
          <a:xfrm>
            <a:off x="1524000" y="142876"/>
            <a:ext cx="9144000" cy="785813"/>
          </a:xfrm>
        </p:spPr>
        <p:txBody>
          <a:bodyPr>
            <a:normAutofit/>
          </a:bodyPr>
          <a:lstStyle/>
          <a:p>
            <a:r>
              <a:rPr lang="en-ZA" sz="2800" b="1" dirty="0"/>
              <a:t>Income / Revenue Received</a:t>
            </a:r>
          </a:p>
        </p:txBody>
      </p:sp>
      <p:graphicFrame>
        <p:nvGraphicFramePr>
          <p:cNvPr id="9" name="Table 9">
            <a:extLst>
              <a:ext uri="{FF2B5EF4-FFF2-40B4-BE49-F238E27FC236}">
                <a16:creationId xmlns:a16="http://schemas.microsoft.com/office/drawing/2014/main" xmlns="" id="{475F31B2-31A6-4709-8A71-574AFF211887}"/>
              </a:ext>
            </a:extLst>
          </p:cNvPr>
          <p:cNvGraphicFramePr>
            <a:graphicFrameLocks noGrp="1"/>
          </p:cNvGraphicFramePr>
          <p:nvPr>
            <p:ph idx="1"/>
            <p:extLst>
              <p:ext uri="{D42A27DB-BD31-4B8C-83A1-F6EECF244321}">
                <p14:modId xmlns:p14="http://schemas.microsoft.com/office/powerpoint/2010/main" xmlns="" val="1627078645"/>
              </p:ext>
            </p:extLst>
          </p:nvPr>
        </p:nvGraphicFramePr>
        <p:xfrm>
          <a:off x="1555996" y="1197308"/>
          <a:ext cx="9112004" cy="4247916"/>
        </p:xfrm>
        <a:graphic>
          <a:graphicData uri="http://schemas.openxmlformats.org/drawingml/2006/table">
            <a:tbl>
              <a:tblPr firstRow="1" bandRow="1">
                <a:tableStyleId>{5C22544A-7EE6-4342-B048-85BDC9FD1C3A}</a:tableStyleId>
              </a:tblPr>
              <a:tblGrid>
                <a:gridCol w="5708685">
                  <a:extLst>
                    <a:ext uri="{9D8B030D-6E8A-4147-A177-3AD203B41FA5}">
                      <a16:colId xmlns:a16="http://schemas.microsoft.com/office/drawing/2014/main" xmlns="" val="3316913412"/>
                    </a:ext>
                  </a:extLst>
                </a:gridCol>
                <a:gridCol w="3403319">
                  <a:extLst>
                    <a:ext uri="{9D8B030D-6E8A-4147-A177-3AD203B41FA5}">
                      <a16:colId xmlns:a16="http://schemas.microsoft.com/office/drawing/2014/main" xmlns="" val="2603372534"/>
                    </a:ext>
                  </a:extLst>
                </a:gridCol>
              </a:tblGrid>
              <a:tr h="470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dirty="0">
                          <a:latin typeface="Calibri" panose="020F0502020204030204" pitchFamily="34" charset="0"/>
                          <a:cs typeface="Calibri" panose="020F0502020204030204" pitchFamily="34" charset="0"/>
                        </a:rPr>
                        <a:t>DESCRIPTION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dirty="0">
                          <a:latin typeface="Calibri" panose="020F0502020204030204" pitchFamily="34" charset="0"/>
                          <a:cs typeface="Calibri" panose="020F0502020204030204" pitchFamily="34" charset="0"/>
                        </a:rPr>
                        <a:t>AMOUNT</a:t>
                      </a:r>
                    </a:p>
                  </a:txBody>
                  <a:tcPr/>
                </a:tc>
                <a:extLst>
                  <a:ext uri="{0D108BD9-81ED-4DB2-BD59-A6C34878D82A}">
                    <a16:rowId xmlns:a16="http://schemas.microsoft.com/office/drawing/2014/main" xmlns="" val="2775905419"/>
                  </a:ext>
                </a:extLst>
              </a:tr>
              <a:tr h="470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dirty="0">
                          <a:latin typeface="Calibri" panose="020F0502020204030204" pitchFamily="34" charset="0"/>
                          <a:cs typeface="Calibri" panose="020F0502020204030204" pitchFamily="34" charset="0"/>
                        </a:rPr>
                        <a:t>Government Grant &amp; Subsidies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dirty="0">
                          <a:latin typeface="Calibri" panose="020F0502020204030204" pitchFamily="34" charset="0"/>
                          <a:cs typeface="Calibri" panose="020F0502020204030204" pitchFamily="34" charset="0"/>
                        </a:rPr>
                        <a:t>R54 770 000</a:t>
                      </a:r>
                    </a:p>
                  </a:txBody>
                  <a:tcPr/>
                </a:tc>
                <a:extLst>
                  <a:ext uri="{0D108BD9-81ED-4DB2-BD59-A6C34878D82A}">
                    <a16:rowId xmlns:a16="http://schemas.microsoft.com/office/drawing/2014/main" xmlns="" val="2309261941"/>
                  </a:ext>
                </a:extLst>
              </a:tr>
              <a:tr h="470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dirty="0">
                          <a:latin typeface="Calibri" panose="020F0502020204030204" pitchFamily="34" charset="0"/>
                          <a:cs typeface="Calibri" panose="020F0502020204030204" pitchFamily="34" charset="0"/>
                        </a:rPr>
                        <a:t>University of Johannesburg – QAF project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dirty="0">
                          <a:latin typeface="Calibri" panose="020F0502020204030204" pitchFamily="34" charset="0"/>
                          <a:cs typeface="Calibri" panose="020F0502020204030204" pitchFamily="34" charset="0"/>
                        </a:rPr>
                        <a:t>R  2 212 533</a:t>
                      </a:r>
                    </a:p>
                  </a:txBody>
                  <a:tcPr/>
                </a:tc>
                <a:extLst>
                  <a:ext uri="{0D108BD9-81ED-4DB2-BD59-A6C34878D82A}">
                    <a16:rowId xmlns:a16="http://schemas.microsoft.com/office/drawing/2014/main" xmlns="" val="1902820854"/>
                  </a:ext>
                </a:extLst>
              </a:tr>
              <a:tr h="484532">
                <a:tc>
                  <a:txBody>
                    <a:bodyPr/>
                    <a:lstStyle/>
                    <a:p>
                      <a:r>
                        <a:rPr lang="en-ZA" sz="2000" dirty="0">
                          <a:latin typeface="Calibri" panose="020F0502020204030204" pitchFamily="34" charset="0"/>
                          <a:cs typeface="Calibri" panose="020F0502020204030204" pitchFamily="34" charset="0"/>
                        </a:rPr>
                        <a:t>Accreditation fees</a:t>
                      </a:r>
                    </a:p>
                  </a:txBody>
                  <a:tcPr/>
                </a:tc>
                <a:tc>
                  <a:txBody>
                    <a:bodyPr/>
                    <a:lstStyle/>
                    <a:p>
                      <a:pPr algn="l"/>
                      <a:r>
                        <a:rPr lang="en-ZA" sz="2000" dirty="0">
                          <a:latin typeface="Calibri" panose="020F0502020204030204" pitchFamily="34" charset="0"/>
                          <a:cs typeface="Calibri" panose="020F0502020204030204" pitchFamily="34" charset="0"/>
                        </a:rPr>
                        <a:t>R  4 921 483</a:t>
                      </a:r>
                    </a:p>
                  </a:txBody>
                  <a:tcPr/>
                </a:tc>
                <a:extLst>
                  <a:ext uri="{0D108BD9-81ED-4DB2-BD59-A6C34878D82A}">
                    <a16:rowId xmlns:a16="http://schemas.microsoft.com/office/drawing/2014/main" xmlns="" val="3046846573"/>
                  </a:ext>
                </a:extLst>
              </a:tr>
              <a:tr h="470423">
                <a:tc>
                  <a:txBody>
                    <a:bodyPr/>
                    <a:lstStyle/>
                    <a:p>
                      <a:r>
                        <a:rPr lang="en-ZA" sz="2000" dirty="0">
                          <a:latin typeface="Calibri" panose="020F0502020204030204" pitchFamily="34" charset="0"/>
                          <a:cs typeface="Calibri" panose="020F0502020204030204" pitchFamily="34" charset="0"/>
                        </a:rPr>
                        <a:t>Conference fees</a:t>
                      </a:r>
                    </a:p>
                  </a:txBody>
                  <a:tcPr/>
                </a:tc>
                <a:tc>
                  <a:txBody>
                    <a:bodyPr/>
                    <a:lstStyle/>
                    <a:p>
                      <a:pPr algn="l"/>
                      <a:r>
                        <a:rPr lang="en-ZA" sz="2000" dirty="0">
                          <a:latin typeface="Calibri" panose="020F0502020204030204" pitchFamily="34" charset="0"/>
                          <a:cs typeface="Calibri" panose="020F0502020204030204" pitchFamily="34" charset="0"/>
                        </a:rPr>
                        <a:t>R         4 800</a:t>
                      </a:r>
                    </a:p>
                  </a:txBody>
                  <a:tcPr/>
                </a:tc>
                <a:extLst>
                  <a:ext uri="{0D108BD9-81ED-4DB2-BD59-A6C34878D82A}">
                    <a16:rowId xmlns:a16="http://schemas.microsoft.com/office/drawing/2014/main" xmlns="" val="2023232546"/>
                  </a:ext>
                </a:extLst>
              </a:tr>
              <a:tr h="470423">
                <a:tc>
                  <a:txBody>
                    <a:bodyPr/>
                    <a:lstStyle/>
                    <a:p>
                      <a:r>
                        <a:rPr lang="en-ZA" sz="2000" dirty="0">
                          <a:latin typeface="Calibri" panose="020F0502020204030204" pitchFamily="34" charset="0"/>
                          <a:cs typeface="Calibri" panose="020F0502020204030204" pitchFamily="34" charset="0"/>
                        </a:rPr>
                        <a:t>Other income</a:t>
                      </a:r>
                    </a:p>
                  </a:txBody>
                  <a:tcPr/>
                </a:tc>
                <a:tc>
                  <a:txBody>
                    <a:bodyPr/>
                    <a:lstStyle/>
                    <a:p>
                      <a:pPr algn="l"/>
                      <a:r>
                        <a:rPr lang="en-ZA" sz="2000" dirty="0">
                          <a:latin typeface="Calibri" panose="020F0502020204030204" pitchFamily="34" charset="0"/>
                          <a:cs typeface="Calibri" panose="020F0502020204030204" pitchFamily="34" charset="0"/>
                        </a:rPr>
                        <a:t>R       16 950</a:t>
                      </a:r>
                    </a:p>
                  </a:txBody>
                  <a:tcPr/>
                </a:tc>
                <a:extLst>
                  <a:ext uri="{0D108BD9-81ED-4DB2-BD59-A6C34878D82A}">
                    <a16:rowId xmlns:a16="http://schemas.microsoft.com/office/drawing/2014/main" xmlns="" val="2539596622"/>
                  </a:ext>
                </a:extLst>
              </a:tr>
              <a:tr h="470423">
                <a:tc>
                  <a:txBody>
                    <a:bodyPr/>
                    <a:lstStyle/>
                    <a:p>
                      <a:r>
                        <a:rPr lang="en-ZA" sz="2000" dirty="0">
                          <a:latin typeface="Calibri" panose="020F0502020204030204" pitchFamily="34" charset="0"/>
                          <a:cs typeface="Calibri" panose="020F0502020204030204" pitchFamily="34" charset="0"/>
                        </a:rPr>
                        <a:t>Interest received</a:t>
                      </a:r>
                    </a:p>
                  </a:txBody>
                  <a:tcPr/>
                </a:tc>
                <a:tc>
                  <a:txBody>
                    <a:bodyPr/>
                    <a:lstStyle/>
                    <a:p>
                      <a:pPr algn="l"/>
                      <a:r>
                        <a:rPr lang="en-ZA" sz="2000" dirty="0">
                          <a:latin typeface="Calibri" panose="020F0502020204030204" pitchFamily="34" charset="0"/>
                          <a:cs typeface="Calibri" panose="020F0502020204030204" pitchFamily="34" charset="0"/>
                        </a:rPr>
                        <a:t>R  2 062 793</a:t>
                      </a:r>
                    </a:p>
                  </a:txBody>
                  <a:tcPr/>
                </a:tc>
                <a:extLst>
                  <a:ext uri="{0D108BD9-81ED-4DB2-BD59-A6C34878D82A}">
                    <a16:rowId xmlns:a16="http://schemas.microsoft.com/office/drawing/2014/main" xmlns="" val="1425037131"/>
                  </a:ext>
                </a:extLst>
              </a:tr>
              <a:tr h="470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dirty="0">
                          <a:latin typeface="Calibri" panose="020F0502020204030204" pitchFamily="34" charset="0"/>
                          <a:cs typeface="Calibri" panose="020F0502020204030204" pitchFamily="34" charset="0"/>
                        </a:rPr>
                        <a:t>Roll over of surplus funds from prior year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dirty="0">
                          <a:latin typeface="Calibri" panose="020F0502020204030204" pitchFamily="34" charset="0"/>
                          <a:cs typeface="Calibri" panose="020F0502020204030204" pitchFamily="34" charset="0"/>
                        </a:rPr>
                        <a:t>R12 179 950</a:t>
                      </a:r>
                    </a:p>
                  </a:txBody>
                  <a:tcPr/>
                </a:tc>
                <a:extLst>
                  <a:ext uri="{0D108BD9-81ED-4DB2-BD59-A6C34878D82A}">
                    <a16:rowId xmlns:a16="http://schemas.microsoft.com/office/drawing/2014/main" xmlns="" val="3692925259"/>
                  </a:ext>
                </a:extLst>
              </a:tr>
              <a:tr h="470423">
                <a:tc>
                  <a:txBody>
                    <a:bodyPr/>
                    <a:lstStyle/>
                    <a:p>
                      <a:r>
                        <a:rPr lang="en-ZA" sz="2000" b="1" dirty="0">
                          <a:latin typeface="Calibri" panose="020F0502020204030204" pitchFamily="34" charset="0"/>
                          <a:cs typeface="Calibri" panose="020F0502020204030204" pitchFamily="34" charset="0"/>
                        </a:rPr>
                        <a:t>TOTAL</a:t>
                      </a:r>
                    </a:p>
                  </a:txBody>
                  <a:tcPr/>
                </a:tc>
                <a:tc>
                  <a:txBody>
                    <a:bodyPr/>
                    <a:lstStyle/>
                    <a:p>
                      <a:pPr algn="l"/>
                      <a:r>
                        <a:rPr lang="en-ZA" sz="2000" b="1" dirty="0">
                          <a:latin typeface="Calibri" panose="020F0502020204030204" pitchFamily="34" charset="0"/>
                          <a:cs typeface="Calibri" panose="020F0502020204030204" pitchFamily="34" charset="0"/>
                        </a:rPr>
                        <a:t>R76 168 509</a:t>
                      </a:r>
                    </a:p>
                  </a:txBody>
                  <a:tcPr/>
                </a:tc>
                <a:extLst>
                  <a:ext uri="{0D108BD9-81ED-4DB2-BD59-A6C34878D82A}">
                    <a16:rowId xmlns:a16="http://schemas.microsoft.com/office/drawing/2014/main" xmlns="" val="2759729042"/>
                  </a:ext>
                </a:extLst>
              </a:tr>
            </a:tbl>
          </a:graphicData>
        </a:graphic>
      </p:graphicFrame>
    </p:spTree>
    <p:extLst>
      <p:ext uri="{BB962C8B-B14F-4D97-AF65-F5344CB8AC3E}">
        <p14:creationId xmlns:p14="http://schemas.microsoft.com/office/powerpoint/2010/main" xmlns="" val="1611636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D08EC0-5CA5-47E9-A56C-CD2D107C5AD5}"/>
              </a:ext>
            </a:extLst>
          </p:cNvPr>
          <p:cNvSpPr>
            <a:spLocks noGrp="1"/>
          </p:cNvSpPr>
          <p:nvPr>
            <p:ph type="title"/>
          </p:nvPr>
        </p:nvSpPr>
        <p:spPr>
          <a:xfrm>
            <a:off x="1524000" y="97408"/>
            <a:ext cx="9252520" cy="785813"/>
          </a:xfrm>
        </p:spPr>
        <p:txBody>
          <a:bodyPr>
            <a:normAutofit/>
          </a:bodyPr>
          <a:lstStyle/>
          <a:p>
            <a:r>
              <a:rPr lang="en-ZA" sz="2800" b="1" dirty="0"/>
              <a:t>Budget vs Expenditure Incurred</a:t>
            </a:r>
          </a:p>
        </p:txBody>
      </p:sp>
      <p:graphicFrame>
        <p:nvGraphicFramePr>
          <p:cNvPr id="4" name="Table 4">
            <a:extLst>
              <a:ext uri="{FF2B5EF4-FFF2-40B4-BE49-F238E27FC236}">
                <a16:creationId xmlns:a16="http://schemas.microsoft.com/office/drawing/2014/main" xmlns="" id="{CCD1A73C-67F0-47BE-B1BC-3AD11375FC72}"/>
              </a:ext>
            </a:extLst>
          </p:cNvPr>
          <p:cNvGraphicFramePr>
            <a:graphicFrameLocks noGrp="1"/>
          </p:cNvGraphicFramePr>
          <p:nvPr>
            <p:ph idx="1"/>
            <p:extLst>
              <p:ext uri="{D42A27DB-BD31-4B8C-83A1-F6EECF244321}">
                <p14:modId xmlns:p14="http://schemas.microsoft.com/office/powerpoint/2010/main" xmlns="" val="2904499750"/>
              </p:ext>
            </p:extLst>
          </p:nvPr>
        </p:nvGraphicFramePr>
        <p:xfrm>
          <a:off x="1524000" y="1214398"/>
          <a:ext cx="9144000" cy="4248472"/>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xmlns="" val="4062458653"/>
                    </a:ext>
                  </a:extLst>
                </a:gridCol>
                <a:gridCol w="2286000">
                  <a:extLst>
                    <a:ext uri="{9D8B030D-6E8A-4147-A177-3AD203B41FA5}">
                      <a16:colId xmlns:a16="http://schemas.microsoft.com/office/drawing/2014/main" xmlns="" val="3059289847"/>
                    </a:ext>
                  </a:extLst>
                </a:gridCol>
                <a:gridCol w="2286000">
                  <a:extLst>
                    <a:ext uri="{9D8B030D-6E8A-4147-A177-3AD203B41FA5}">
                      <a16:colId xmlns:a16="http://schemas.microsoft.com/office/drawing/2014/main" xmlns="" val="633471161"/>
                    </a:ext>
                  </a:extLst>
                </a:gridCol>
                <a:gridCol w="2286000">
                  <a:extLst>
                    <a:ext uri="{9D8B030D-6E8A-4147-A177-3AD203B41FA5}">
                      <a16:colId xmlns:a16="http://schemas.microsoft.com/office/drawing/2014/main" xmlns="" val="131089464"/>
                    </a:ext>
                  </a:extLst>
                </a:gridCol>
              </a:tblGrid>
              <a:tr h="1062118">
                <a:tc>
                  <a:txBody>
                    <a:bodyPr/>
                    <a:lstStyle/>
                    <a:p>
                      <a:r>
                        <a:rPr lang="en-ZA" sz="2000" b="1" dirty="0">
                          <a:latin typeface="Calibri" panose="020F0502020204030204" pitchFamily="34" charset="0"/>
                          <a:cs typeface="Calibri" panose="020F0502020204030204" pitchFamily="34" charset="0"/>
                        </a:rPr>
                        <a:t>DESCRIPTION</a:t>
                      </a:r>
                    </a:p>
                  </a:txBody>
                  <a:tcPr/>
                </a:tc>
                <a:tc>
                  <a:txBody>
                    <a:bodyPr/>
                    <a:lstStyle/>
                    <a:p>
                      <a:r>
                        <a:rPr lang="en-ZA" sz="2000" b="1" dirty="0">
                          <a:latin typeface="Calibri" panose="020F0502020204030204" pitchFamily="34" charset="0"/>
                          <a:cs typeface="Calibri" panose="020F0502020204030204" pitchFamily="34" charset="0"/>
                        </a:rPr>
                        <a:t>BUDGET</a:t>
                      </a:r>
                    </a:p>
                  </a:txBody>
                  <a:tcPr/>
                </a:tc>
                <a:tc>
                  <a:txBody>
                    <a:bodyPr/>
                    <a:lstStyle/>
                    <a:p>
                      <a:r>
                        <a:rPr lang="en-ZA" sz="2000" b="1" dirty="0">
                          <a:latin typeface="Calibri" panose="020F0502020204030204" pitchFamily="34" charset="0"/>
                          <a:cs typeface="Calibri" panose="020F0502020204030204" pitchFamily="34" charset="0"/>
                        </a:rPr>
                        <a:t>EXPENDITURE</a:t>
                      </a:r>
                    </a:p>
                  </a:txBody>
                  <a:tcPr/>
                </a:tc>
                <a:tc>
                  <a:txBody>
                    <a:bodyPr/>
                    <a:lstStyle/>
                    <a:p>
                      <a:r>
                        <a:rPr lang="en-ZA" sz="2000" b="1" dirty="0">
                          <a:latin typeface="Calibri" panose="020F0502020204030204" pitchFamily="34" charset="0"/>
                          <a:cs typeface="Calibri" panose="020F0502020204030204" pitchFamily="34" charset="0"/>
                        </a:rPr>
                        <a:t>VARIANCE</a:t>
                      </a:r>
                    </a:p>
                  </a:txBody>
                  <a:tcPr/>
                </a:tc>
                <a:extLst>
                  <a:ext uri="{0D108BD9-81ED-4DB2-BD59-A6C34878D82A}">
                    <a16:rowId xmlns:a16="http://schemas.microsoft.com/office/drawing/2014/main" xmlns="" val="620319179"/>
                  </a:ext>
                </a:extLst>
              </a:tr>
              <a:tr h="1062118">
                <a:tc>
                  <a:txBody>
                    <a:bodyPr/>
                    <a:lstStyle/>
                    <a:p>
                      <a:r>
                        <a:rPr lang="en-ZA" sz="2000" dirty="0">
                          <a:latin typeface="Calibri" panose="020F0502020204030204" pitchFamily="34" charset="0"/>
                          <a:cs typeface="Calibri" panose="020F0502020204030204" pitchFamily="34" charset="0"/>
                        </a:rPr>
                        <a:t>Cost of employees</a:t>
                      </a:r>
                    </a:p>
                  </a:txBody>
                  <a:tcPr/>
                </a:tc>
                <a:tc>
                  <a:txBody>
                    <a:bodyPr/>
                    <a:lstStyle/>
                    <a:p>
                      <a:r>
                        <a:rPr lang="en-ZA" sz="2000" dirty="0">
                          <a:latin typeface="Calibri" panose="020F0502020204030204" pitchFamily="34" charset="0"/>
                          <a:cs typeface="Calibri" panose="020F0502020204030204" pitchFamily="34" charset="0"/>
                        </a:rPr>
                        <a:t>R41 752 000</a:t>
                      </a:r>
                    </a:p>
                  </a:txBody>
                  <a:tcPr/>
                </a:tc>
                <a:tc>
                  <a:txBody>
                    <a:bodyPr/>
                    <a:lstStyle/>
                    <a:p>
                      <a:r>
                        <a:rPr lang="en-ZA" sz="2000" dirty="0">
                          <a:latin typeface="Calibri" panose="020F0502020204030204" pitchFamily="34" charset="0"/>
                          <a:cs typeface="Calibri" panose="020F0502020204030204" pitchFamily="34" charset="0"/>
                        </a:rPr>
                        <a:t>R37 562 960</a:t>
                      </a:r>
                    </a:p>
                  </a:txBody>
                  <a:tcPr/>
                </a:tc>
                <a:tc>
                  <a:txBody>
                    <a:bodyPr/>
                    <a:lstStyle/>
                    <a:p>
                      <a:r>
                        <a:rPr lang="en-ZA" sz="2000" dirty="0">
                          <a:latin typeface="Calibri" panose="020F0502020204030204" pitchFamily="34" charset="0"/>
                          <a:cs typeface="Calibri" panose="020F0502020204030204" pitchFamily="34" charset="0"/>
                        </a:rPr>
                        <a:t>R4 189 040</a:t>
                      </a:r>
                    </a:p>
                  </a:txBody>
                  <a:tcPr/>
                </a:tc>
                <a:extLst>
                  <a:ext uri="{0D108BD9-81ED-4DB2-BD59-A6C34878D82A}">
                    <a16:rowId xmlns:a16="http://schemas.microsoft.com/office/drawing/2014/main" xmlns="" val="1187093226"/>
                  </a:ext>
                </a:extLst>
              </a:tr>
              <a:tr h="1062118">
                <a:tc>
                  <a:txBody>
                    <a:bodyPr/>
                    <a:lstStyle/>
                    <a:p>
                      <a:r>
                        <a:rPr lang="en-ZA" sz="2000" dirty="0">
                          <a:latin typeface="Calibri" panose="020F0502020204030204" pitchFamily="34" charset="0"/>
                          <a:cs typeface="Calibri" panose="020F0502020204030204" pitchFamily="34" charset="0"/>
                        </a:rPr>
                        <a:t>Goods &amp; Services</a:t>
                      </a:r>
                    </a:p>
                  </a:txBody>
                  <a:tcPr/>
                </a:tc>
                <a:tc>
                  <a:txBody>
                    <a:bodyPr/>
                    <a:lstStyle/>
                    <a:p>
                      <a:r>
                        <a:rPr lang="en-ZA" sz="2000" dirty="0">
                          <a:latin typeface="Calibri" panose="020F0502020204030204" pitchFamily="34" charset="0"/>
                          <a:cs typeface="Calibri" panose="020F0502020204030204" pitchFamily="34" charset="0"/>
                        </a:rPr>
                        <a:t>R35 205 500</a:t>
                      </a:r>
                    </a:p>
                  </a:txBody>
                  <a:tcPr/>
                </a:tc>
                <a:tc>
                  <a:txBody>
                    <a:bodyPr/>
                    <a:lstStyle/>
                    <a:p>
                      <a:r>
                        <a:rPr lang="en-ZA" sz="2000" dirty="0">
                          <a:latin typeface="Calibri" panose="020F0502020204030204" pitchFamily="34" charset="0"/>
                          <a:cs typeface="Calibri" panose="020F0502020204030204" pitchFamily="34" charset="0"/>
                        </a:rPr>
                        <a:t>R33 612 359</a:t>
                      </a:r>
                    </a:p>
                  </a:txBody>
                  <a:tcPr/>
                </a:tc>
                <a:tc>
                  <a:txBody>
                    <a:bodyPr/>
                    <a:lstStyle/>
                    <a:p>
                      <a:r>
                        <a:rPr lang="en-ZA" sz="2000" dirty="0">
                          <a:latin typeface="Calibri" panose="020F0502020204030204" pitchFamily="34" charset="0"/>
                          <a:cs typeface="Calibri" panose="020F0502020204030204" pitchFamily="34" charset="0"/>
                        </a:rPr>
                        <a:t>R1 593 141</a:t>
                      </a:r>
                    </a:p>
                  </a:txBody>
                  <a:tcPr/>
                </a:tc>
                <a:extLst>
                  <a:ext uri="{0D108BD9-81ED-4DB2-BD59-A6C34878D82A}">
                    <a16:rowId xmlns:a16="http://schemas.microsoft.com/office/drawing/2014/main" xmlns="" val="3854179533"/>
                  </a:ext>
                </a:extLst>
              </a:tr>
              <a:tr h="1062118">
                <a:tc>
                  <a:txBody>
                    <a:bodyPr/>
                    <a:lstStyle/>
                    <a:p>
                      <a:r>
                        <a:rPr lang="en-ZA" sz="2000" b="1" dirty="0">
                          <a:latin typeface="Calibri" panose="020F0502020204030204" pitchFamily="34" charset="0"/>
                          <a:cs typeface="Calibri" panose="020F0502020204030204" pitchFamily="34" charset="0"/>
                        </a:rPr>
                        <a:t>Total</a:t>
                      </a:r>
                    </a:p>
                  </a:txBody>
                  <a:tcPr/>
                </a:tc>
                <a:tc>
                  <a:txBody>
                    <a:bodyPr/>
                    <a:lstStyle/>
                    <a:p>
                      <a:r>
                        <a:rPr lang="en-ZA" sz="2000" b="1" dirty="0">
                          <a:latin typeface="Calibri" panose="020F0502020204030204" pitchFamily="34" charset="0"/>
                          <a:cs typeface="Calibri" panose="020F0502020204030204" pitchFamily="34" charset="0"/>
                        </a:rPr>
                        <a:t>R76 957 000</a:t>
                      </a:r>
                    </a:p>
                  </a:txBody>
                  <a:tcPr/>
                </a:tc>
                <a:tc>
                  <a:txBody>
                    <a:bodyPr/>
                    <a:lstStyle/>
                    <a:p>
                      <a:r>
                        <a:rPr lang="en-ZA" sz="2000" b="1" dirty="0">
                          <a:latin typeface="Calibri" panose="020F0502020204030204" pitchFamily="34" charset="0"/>
                          <a:cs typeface="Calibri" panose="020F0502020204030204" pitchFamily="34" charset="0"/>
                        </a:rPr>
                        <a:t>R71 175 319</a:t>
                      </a:r>
                    </a:p>
                  </a:txBody>
                  <a:tcPr/>
                </a:tc>
                <a:tc>
                  <a:txBody>
                    <a:bodyPr/>
                    <a:lstStyle/>
                    <a:p>
                      <a:r>
                        <a:rPr lang="en-ZA" sz="2000" b="1" dirty="0">
                          <a:latin typeface="Calibri" panose="020F0502020204030204" pitchFamily="34" charset="0"/>
                          <a:cs typeface="Calibri" panose="020F0502020204030204" pitchFamily="34" charset="0"/>
                        </a:rPr>
                        <a:t>R5 782 181</a:t>
                      </a:r>
                    </a:p>
                  </a:txBody>
                  <a:tcPr/>
                </a:tc>
                <a:extLst>
                  <a:ext uri="{0D108BD9-81ED-4DB2-BD59-A6C34878D82A}">
                    <a16:rowId xmlns:a16="http://schemas.microsoft.com/office/drawing/2014/main" xmlns="" val="3501090003"/>
                  </a:ext>
                </a:extLst>
              </a:tr>
            </a:tbl>
          </a:graphicData>
        </a:graphic>
      </p:graphicFrame>
    </p:spTree>
    <p:extLst>
      <p:ext uri="{BB962C8B-B14F-4D97-AF65-F5344CB8AC3E}">
        <p14:creationId xmlns:p14="http://schemas.microsoft.com/office/powerpoint/2010/main" xmlns="" val="2972497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F7327E9F-256D-4ED9-9410-B9E0EFC613F3}"/>
              </a:ext>
            </a:extLst>
          </p:cNvPr>
          <p:cNvSpPr>
            <a:spLocks noGrp="1"/>
          </p:cNvSpPr>
          <p:nvPr>
            <p:ph type="sldNum" sz="quarter" idx="4"/>
          </p:nvPr>
        </p:nvSpPr>
        <p:spPr/>
        <p:txBody>
          <a:bodyPr/>
          <a:lstStyle/>
          <a:p>
            <a:fld id="{2E9CAD2E-7E5B-40C1-A402-F374045F6AAA}" type="slidenum">
              <a:rPr lang="en-GB" smtClean="0"/>
              <a:pPr/>
              <a:t>26</a:t>
            </a:fld>
            <a:endParaRPr lang="en-GB"/>
          </a:p>
        </p:txBody>
      </p:sp>
      <p:sp>
        <p:nvSpPr>
          <p:cNvPr id="5" name="Title 1">
            <a:extLst>
              <a:ext uri="{FF2B5EF4-FFF2-40B4-BE49-F238E27FC236}">
                <a16:creationId xmlns:a16="http://schemas.microsoft.com/office/drawing/2014/main" xmlns="" id="{2599D63B-7280-4738-AE15-5F6D5F73990F}"/>
              </a:ext>
            </a:extLst>
          </p:cNvPr>
          <p:cNvSpPr>
            <a:spLocks noGrp="1"/>
          </p:cNvSpPr>
          <p:nvPr>
            <p:ph type="title"/>
          </p:nvPr>
        </p:nvSpPr>
        <p:spPr>
          <a:xfrm>
            <a:off x="1524000" y="30311"/>
            <a:ext cx="9105269" cy="548680"/>
          </a:xfrm>
        </p:spPr>
        <p:txBody>
          <a:bodyPr>
            <a:normAutofit fontScale="90000"/>
          </a:bodyPr>
          <a:lstStyle/>
          <a:p>
            <a:pPr algn="l"/>
            <a:r>
              <a:rPr lang="en-ZA" sz="2800" b="1" dirty="0">
                <a:cs typeface="Calibri" panose="020F0502020204030204" pitchFamily="34" charset="0"/>
              </a:rPr>
              <a:t>Explanation of Variances: Compensation of Employees</a:t>
            </a:r>
          </a:p>
        </p:txBody>
      </p:sp>
      <p:sp>
        <p:nvSpPr>
          <p:cNvPr id="6" name="Content Placeholder 4">
            <a:extLst>
              <a:ext uri="{FF2B5EF4-FFF2-40B4-BE49-F238E27FC236}">
                <a16:creationId xmlns:a16="http://schemas.microsoft.com/office/drawing/2014/main" xmlns="" id="{9EDC10D9-8272-4314-9A07-CE430014F012}"/>
              </a:ext>
            </a:extLst>
          </p:cNvPr>
          <p:cNvSpPr>
            <a:spLocks noGrp="1"/>
          </p:cNvSpPr>
          <p:nvPr>
            <p:ph idx="1"/>
          </p:nvPr>
        </p:nvSpPr>
        <p:spPr>
          <a:xfrm>
            <a:off x="1439801" y="944712"/>
            <a:ext cx="10017985" cy="5087297"/>
          </a:xfrm>
        </p:spPr>
        <p:txBody>
          <a:bodyPr>
            <a:normAutofit/>
          </a:bodyPr>
          <a:lstStyle/>
          <a:p>
            <a:pPr marL="0" indent="0">
              <a:buNone/>
            </a:pPr>
            <a:r>
              <a:rPr lang="en-ZA" sz="2000" dirty="0">
                <a:latin typeface="Calibri" panose="020F0502020204030204" pitchFamily="34" charset="0"/>
                <a:cs typeface="Calibri" panose="020F0502020204030204" pitchFamily="34" charset="0"/>
              </a:rPr>
              <a:t>Employee costs underspent due to accumulation of unspent funds on 8 funded vacant posts not filled timeously due to unforeseen delays to fill the posts during the year under review and budgeted applicable rates increase in cost of living not paid as per instruction from National Treasury due to national budget constraints and labour disputes with labour unions in the country.</a:t>
            </a:r>
          </a:p>
          <a:p>
            <a:pPr marL="0" indent="0">
              <a:buNone/>
            </a:pPr>
            <a:endParaRPr lang="en-ZA" sz="2000"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ZA" sz="2000" dirty="0">
                <a:latin typeface="Calibri" panose="020F0502020204030204" pitchFamily="34" charset="0"/>
                <a:cs typeface="Calibri" panose="020F0502020204030204" pitchFamily="34" charset="0"/>
              </a:rPr>
              <a:t>The breakdown of the 8 vacant funded per subprogramme is as follows:</a:t>
            </a:r>
          </a:p>
          <a:p>
            <a:pPr lvl="1">
              <a:buFont typeface="Wingdings" panose="05000000000000000000" pitchFamily="2" charset="2"/>
              <a:buChar char="Ø"/>
            </a:pPr>
            <a:r>
              <a:rPr lang="en-ZA" sz="2000" dirty="0">
                <a:latin typeface="Calibri" panose="020F0502020204030204" pitchFamily="34" charset="0"/>
                <a:cs typeface="Calibri" panose="020F0502020204030204" pitchFamily="34" charset="0"/>
              </a:rPr>
              <a:t>Research, Monitoring and Advice : </a:t>
            </a:r>
            <a:r>
              <a:rPr lang="en-ZA" sz="2000" b="1" dirty="0">
                <a:latin typeface="Calibri" panose="020F0502020204030204" pitchFamily="34" charset="0"/>
                <a:cs typeface="Calibri" panose="020F0502020204030204" pitchFamily="34" charset="0"/>
              </a:rPr>
              <a:t>1</a:t>
            </a:r>
          </a:p>
          <a:p>
            <a:pPr lvl="1">
              <a:buFont typeface="Wingdings" panose="05000000000000000000" pitchFamily="2" charset="2"/>
              <a:buChar char="Ø"/>
            </a:pPr>
            <a:r>
              <a:rPr lang="en-ZA" sz="2000" dirty="0">
                <a:latin typeface="Calibri" panose="020F0502020204030204" pitchFamily="34" charset="0"/>
                <a:cs typeface="Calibri" panose="020F0502020204030204" pitchFamily="34" charset="0"/>
              </a:rPr>
              <a:t>Institutional Audits : </a:t>
            </a:r>
            <a:r>
              <a:rPr lang="en-ZA" sz="2000" b="1" dirty="0">
                <a:latin typeface="Calibri" panose="020F0502020204030204" pitchFamily="34" charset="0"/>
                <a:cs typeface="Calibri" panose="020F0502020204030204" pitchFamily="34" charset="0"/>
              </a:rPr>
              <a:t>3</a:t>
            </a:r>
          </a:p>
          <a:p>
            <a:pPr lvl="1">
              <a:buFont typeface="Wingdings" panose="05000000000000000000" pitchFamily="2" charset="2"/>
              <a:buChar char="Ø"/>
            </a:pPr>
            <a:r>
              <a:rPr lang="en-ZA" sz="2000" dirty="0">
                <a:latin typeface="Calibri" panose="020F0502020204030204" pitchFamily="34" charset="0"/>
                <a:cs typeface="Calibri" panose="020F0502020204030204" pitchFamily="34" charset="0"/>
              </a:rPr>
              <a:t>Accreditation : </a:t>
            </a:r>
            <a:r>
              <a:rPr lang="en-ZA" sz="2000" b="1" dirty="0">
                <a:latin typeface="Calibri" panose="020F0502020204030204" pitchFamily="34" charset="0"/>
                <a:cs typeface="Calibri" panose="020F0502020204030204" pitchFamily="34" charset="0"/>
              </a:rPr>
              <a:t>2</a:t>
            </a:r>
            <a:r>
              <a:rPr lang="en-ZA" sz="2000" dirty="0">
                <a:latin typeface="Calibri" panose="020F0502020204030204" pitchFamily="34" charset="0"/>
                <a:cs typeface="Calibri" panose="020F0502020204030204" pitchFamily="34" charset="0"/>
              </a:rPr>
              <a:t>  </a:t>
            </a:r>
          </a:p>
          <a:p>
            <a:pPr lvl="1">
              <a:buFont typeface="Wingdings" panose="05000000000000000000" pitchFamily="2" charset="2"/>
              <a:buChar char="Ø"/>
            </a:pPr>
            <a:r>
              <a:rPr lang="en-ZA" sz="2000" dirty="0">
                <a:latin typeface="Calibri" panose="020F0502020204030204" pitchFamily="34" charset="0"/>
                <a:cs typeface="Calibri" panose="020F0502020204030204" pitchFamily="34" charset="0"/>
              </a:rPr>
              <a:t>National Standards and Reviews: </a:t>
            </a:r>
            <a:r>
              <a:rPr lang="en-ZA" sz="2000" b="1" dirty="0">
                <a:latin typeface="Calibri" panose="020F0502020204030204" pitchFamily="34" charset="0"/>
                <a:cs typeface="Calibri" panose="020F0502020204030204" pitchFamily="34" charset="0"/>
              </a:rPr>
              <a:t>1</a:t>
            </a:r>
          </a:p>
          <a:p>
            <a:pPr lvl="1">
              <a:buFont typeface="Wingdings" panose="05000000000000000000" pitchFamily="2" charset="2"/>
              <a:buChar char="Ø"/>
            </a:pPr>
            <a:r>
              <a:rPr lang="en-ZA" sz="2000" dirty="0">
                <a:latin typeface="Calibri" panose="020F0502020204030204" pitchFamily="34" charset="0"/>
                <a:cs typeface="Calibri" panose="020F0502020204030204" pitchFamily="34" charset="0"/>
              </a:rPr>
              <a:t>Management of HEQSF : </a:t>
            </a:r>
            <a:r>
              <a:rPr lang="en-ZA" sz="2000" b="1" dirty="0">
                <a:latin typeface="Calibri" panose="020F0502020204030204" pitchFamily="34" charset="0"/>
                <a:cs typeface="Calibri" panose="020F0502020204030204" pitchFamily="34" charset="0"/>
              </a:rPr>
              <a:t>1</a:t>
            </a:r>
          </a:p>
        </p:txBody>
      </p:sp>
    </p:spTree>
    <p:extLst>
      <p:ext uri="{BB962C8B-B14F-4D97-AF65-F5344CB8AC3E}">
        <p14:creationId xmlns:p14="http://schemas.microsoft.com/office/powerpoint/2010/main" xmlns="" val="1669291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C0D2CC5-4B45-4D84-BAB5-6C7E4998FD2B}"/>
              </a:ext>
            </a:extLst>
          </p:cNvPr>
          <p:cNvSpPr>
            <a:spLocks noGrp="1"/>
          </p:cNvSpPr>
          <p:nvPr>
            <p:ph idx="1"/>
          </p:nvPr>
        </p:nvSpPr>
        <p:spPr>
          <a:xfrm>
            <a:off x="1524000" y="777998"/>
            <a:ext cx="10161123" cy="5437066"/>
          </a:xfrm>
        </p:spPr>
        <p:txBody>
          <a:bodyPr>
            <a:noAutofit/>
          </a:bodyPr>
          <a:lstStyle/>
          <a:p>
            <a:pPr marL="0" indent="0">
              <a:spcBef>
                <a:spcPts val="0"/>
              </a:spcBef>
              <a:buNone/>
            </a:pPr>
            <a:r>
              <a:rPr lang="en-ZA" sz="2000" dirty="0">
                <a:latin typeface="Calibri" panose="020F0502020204030204" pitchFamily="34" charset="0"/>
                <a:cs typeface="Calibri" panose="020F0502020204030204" pitchFamily="34" charset="0"/>
              </a:rPr>
              <a:t>The variances were contributed by the following Subprogrammes</a:t>
            </a:r>
          </a:p>
          <a:p>
            <a:pPr marL="0" indent="0">
              <a:spcBef>
                <a:spcPts val="0"/>
              </a:spcBef>
              <a:buNone/>
            </a:pPr>
            <a:endParaRPr lang="en-ZA" sz="2000" b="1" dirty="0">
              <a:latin typeface="Calibri" panose="020F0502020204030204" pitchFamily="34" charset="0"/>
              <a:cs typeface="Calibri" panose="020F0502020204030204" pitchFamily="34" charset="0"/>
            </a:endParaRPr>
          </a:p>
          <a:p>
            <a:pPr marL="0" indent="0">
              <a:spcBef>
                <a:spcPts val="0"/>
              </a:spcBef>
              <a:buNone/>
            </a:pPr>
            <a:r>
              <a:rPr lang="en-ZA" sz="2200" b="1" dirty="0">
                <a:latin typeface="Calibri" panose="020F0502020204030204" pitchFamily="34" charset="0"/>
                <a:cs typeface="Calibri" panose="020F0502020204030204" pitchFamily="34" charset="0"/>
              </a:rPr>
              <a:t>Subprogramme: Governance</a:t>
            </a:r>
          </a:p>
          <a:p>
            <a:pPr marL="0" indent="0">
              <a:spcBef>
                <a:spcPts val="0"/>
              </a:spcBef>
              <a:buNone/>
            </a:pPr>
            <a:r>
              <a:rPr lang="en-US" sz="2000" dirty="0">
                <a:latin typeface="Calibri" panose="020F0502020204030204" pitchFamily="34" charset="0"/>
                <a:cs typeface="Calibri" panose="020F0502020204030204" pitchFamily="34" charset="0"/>
              </a:rPr>
              <a:t>Less legal fees claims for the period under review.</a:t>
            </a:r>
          </a:p>
          <a:p>
            <a:pPr marL="0" indent="0">
              <a:spcBef>
                <a:spcPts val="0"/>
              </a:spcBef>
              <a:buNone/>
            </a:pPr>
            <a:endParaRPr lang="en-US" sz="2000" dirty="0">
              <a:latin typeface="Calibri" panose="020F0502020204030204" pitchFamily="34" charset="0"/>
              <a:cs typeface="Calibri" panose="020F0502020204030204" pitchFamily="34" charset="0"/>
            </a:endParaRPr>
          </a:p>
          <a:p>
            <a:pPr marL="0" indent="0">
              <a:spcBef>
                <a:spcPts val="0"/>
              </a:spcBef>
              <a:buNone/>
            </a:pPr>
            <a:r>
              <a:rPr lang="en-US" sz="2200" b="1" dirty="0" err="1">
                <a:latin typeface="Calibri" panose="020F0502020204030204" pitchFamily="34" charset="0"/>
                <a:cs typeface="Calibri" panose="020F0502020204030204" pitchFamily="34" charset="0"/>
              </a:rPr>
              <a:t>Subprogramme</a:t>
            </a:r>
            <a:r>
              <a:rPr lang="en-US" sz="2200" b="1" dirty="0">
                <a:latin typeface="Calibri" panose="020F0502020204030204" pitchFamily="34" charset="0"/>
                <a:cs typeface="Calibri" panose="020F0502020204030204" pitchFamily="34" charset="0"/>
              </a:rPr>
              <a:t>: Research Monitoring and Advice</a:t>
            </a:r>
          </a:p>
          <a:p>
            <a:pPr marL="0" indent="0">
              <a:spcBef>
                <a:spcPts val="0"/>
              </a:spcBef>
              <a:buNone/>
            </a:pPr>
            <a:r>
              <a:rPr lang="en-US" sz="2000" dirty="0">
                <a:latin typeface="Calibri" panose="020F0502020204030204" pitchFamily="34" charset="0"/>
                <a:cs typeface="Calibri" panose="020F0502020204030204" pitchFamily="34" charset="0"/>
              </a:rPr>
              <a:t>Less spending on Peer Academics for the Vice Chancellors (VC) and Executives Managers salary inquiry project for the public universities.</a:t>
            </a:r>
          </a:p>
          <a:p>
            <a:pPr marL="0" indent="0">
              <a:spcBef>
                <a:spcPts val="0"/>
              </a:spcBef>
              <a:buNone/>
            </a:pPr>
            <a:endParaRPr lang="en-US" sz="2000" dirty="0">
              <a:latin typeface="Calibri" panose="020F0502020204030204" pitchFamily="34" charset="0"/>
              <a:cs typeface="Calibri" panose="020F0502020204030204" pitchFamily="34" charset="0"/>
            </a:endParaRPr>
          </a:p>
          <a:p>
            <a:pPr marL="0" indent="0">
              <a:spcBef>
                <a:spcPts val="0"/>
              </a:spcBef>
              <a:buNone/>
            </a:pPr>
            <a:r>
              <a:rPr lang="en-US" sz="2200" b="1" dirty="0" err="1">
                <a:latin typeface="Calibri" panose="020F0502020204030204" pitchFamily="34" charset="0"/>
                <a:cs typeface="Calibri" panose="020F0502020204030204" pitchFamily="34" charset="0"/>
              </a:rPr>
              <a:t>Subprogramme</a:t>
            </a:r>
            <a:r>
              <a:rPr lang="en-US" sz="2200" b="1" dirty="0">
                <a:latin typeface="Calibri" panose="020F0502020204030204" pitchFamily="34" charset="0"/>
                <a:cs typeface="Calibri" panose="020F0502020204030204" pitchFamily="34" charset="0"/>
              </a:rPr>
              <a:t>: Institutional Audits</a:t>
            </a:r>
          </a:p>
          <a:p>
            <a:pPr marL="0" indent="0">
              <a:spcBef>
                <a:spcPts val="0"/>
              </a:spcBef>
              <a:buNone/>
            </a:pPr>
            <a:r>
              <a:rPr lang="en-US" sz="2000" dirty="0">
                <a:latin typeface="Calibri" panose="020F0502020204030204" pitchFamily="34" charset="0"/>
                <a:cs typeface="Calibri" panose="020F0502020204030204" pitchFamily="34" charset="0"/>
              </a:rPr>
              <a:t>Less Institutional Audit Committee (IAC) meetings resulting in less payments made for the period under review.</a:t>
            </a:r>
          </a:p>
          <a:p>
            <a:pPr marL="0" indent="0">
              <a:spcBef>
                <a:spcPts val="0"/>
              </a:spcBef>
              <a:buNone/>
            </a:pPr>
            <a:endParaRPr lang="en-US" sz="2000" dirty="0">
              <a:latin typeface="Calibri" panose="020F0502020204030204" pitchFamily="34" charset="0"/>
              <a:cs typeface="Calibri" panose="020F0502020204030204" pitchFamily="34" charset="0"/>
            </a:endParaRPr>
          </a:p>
          <a:p>
            <a:pPr marL="0" indent="0">
              <a:spcBef>
                <a:spcPts val="0"/>
              </a:spcBef>
              <a:buNone/>
            </a:pPr>
            <a:r>
              <a:rPr lang="en-US" sz="2000" dirty="0">
                <a:latin typeface="Calibri" panose="020F0502020204030204" pitchFamily="34" charset="0"/>
                <a:cs typeface="Calibri" panose="020F0502020204030204" pitchFamily="34" charset="0"/>
              </a:rPr>
              <a:t>Less payments made to Peer Academics and usage of the 3G cards or data for all planned IAC virtual meetings planned for the 4th quarter.</a:t>
            </a:r>
          </a:p>
        </p:txBody>
      </p:sp>
      <p:sp>
        <p:nvSpPr>
          <p:cNvPr id="6" name="Title 1">
            <a:extLst>
              <a:ext uri="{FF2B5EF4-FFF2-40B4-BE49-F238E27FC236}">
                <a16:creationId xmlns:a16="http://schemas.microsoft.com/office/drawing/2014/main" xmlns="" id="{C79AC088-24D7-45E3-BE86-9129221C709A}"/>
              </a:ext>
            </a:extLst>
          </p:cNvPr>
          <p:cNvSpPr>
            <a:spLocks noGrp="1"/>
          </p:cNvSpPr>
          <p:nvPr>
            <p:ph type="title"/>
          </p:nvPr>
        </p:nvSpPr>
        <p:spPr>
          <a:xfrm>
            <a:off x="1524000" y="-32293"/>
            <a:ext cx="8165609" cy="548680"/>
          </a:xfrm>
        </p:spPr>
        <p:txBody>
          <a:bodyPr>
            <a:normAutofit/>
          </a:bodyPr>
          <a:lstStyle/>
          <a:p>
            <a:pPr algn="l"/>
            <a:r>
              <a:rPr lang="en-ZA" sz="2800" b="1" dirty="0">
                <a:cs typeface="Calibri" panose="020F0502020204030204" pitchFamily="34" charset="0"/>
              </a:rPr>
              <a:t>Explanation of Variances: Goods and Services</a:t>
            </a:r>
          </a:p>
        </p:txBody>
      </p:sp>
    </p:spTree>
    <p:extLst>
      <p:ext uri="{BB962C8B-B14F-4D97-AF65-F5344CB8AC3E}">
        <p14:creationId xmlns:p14="http://schemas.microsoft.com/office/powerpoint/2010/main" xmlns="" val="80071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C0D2CC5-4B45-4D84-BAB5-6C7E4998FD2B}"/>
              </a:ext>
            </a:extLst>
          </p:cNvPr>
          <p:cNvSpPr>
            <a:spLocks noGrp="1"/>
          </p:cNvSpPr>
          <p:nvPr>
            <p:ph idx="1"/>
          </p:nvPr>
        </p:nvSpPr>
        <p:spPr>
          <a:xfrm>
            <a:off x="1786699" y="628303"/>
            <a:ext cx="10166175" cy="5747237"/>
          </a:xfrm>
        </p:spPr>
        <p:txBody>
          <a:bodyPr>
            <a:noAutofit/>
          </a:bodyPr>
          <a:lstStyle/>
          <a:p>
            <a:pPr marL="0" indent="0">
              <a:lnSpc>
                <a:spcPct val="120000"/>
              </a:lnSpc>
              <a:spcBef>
                <a:spcPts val="0"/>
              </a:spcBef>
              <a:buNone/>
            </a:pPr>
            <a:r>
              <a:rPr lang="en-ZA" sz="2000" dirty="0">
                <a:latin typeface="Calibri" panose="020F0502020204030204" pitchFamily="34" charset="0"/>
                <a:cs typeface="Calibri" panose="020F0502020204030204" pitchFamily="34" charset="0"/>
              </a:rPr>
              <a:t>The variances were contributed by the following subprogrammes</a:t>
            </a:r>
          </a:p>
          <a:p>
            <a:pPr marL="0" indent="0">
              <a:lnSpc>
                <a:spcPct val="120000"/>
              </a:lnSpc>
              <a:spcBef>
                <a:spcPts val="0"/>
              </a:spcBef>
              <a:buNone/>
            </a:pPr>
            <a:endParaRPr lang="en-ZA" sz="2000" b="1" dirty="0">
              <a:latin typeface="Calibri" panose="020F0502020204030204" pitchFamily="34" charset="0"/>
              <a:cs typeface="Calibri" panose="020F0502020204030204" pitchFamily="34" charset="0"/>
            </a:endParaRPr>
          </a:p>
          <a:p>
            <a:pPr marL="0" indent="0">
              <a:lnSpc>
                <a:spcPct val="120000"/>
              </a:lnSpc>
              <a:spcBef>
                <a:spcPts val="0"/>
              </a:spcBef>
              <a:buNone/>
            </a:pPr>
            <a:r>
              <a:rPr lang="en-ZA" sz="2000" b="1" dirty="0">
                <a:latin typeface="Calibri" panose="020F0502020204030204" pitchFamily="34" charset="0"/>
                <a:cs typeface="Calibri" panose="020F0502020204030204" pitchFamily="34" charset="0"/>
              </a:rPr>
              <a:t>Subprogramme: Accreditation</a:t>
            </a:r>
          </a:p>
          <a:p>
            <a:pPr marL="0" indent="0">
              <a:lnSpc>
                <a:spcPct val="120000"/>
              </a:lnSpc>
              <a:spcBef>
                <a:spcPts val="0"/>
              </a:spcBef>
              <a:buNone/>
            </a:pPr>
            <a:r>
              <a:rPr lang="en-US" sz="2000" dirty="0">
                <a:latin typeface="Calibri" panose="020F0502020204030204" pitchFamily="34" charset="0"/>
                <a:cs typeface="Calibri" panose="020F0502020204030204" pitchFamily="34" charset="0"/>
              </a:rPr>
              <a:t>Less usage of the 3G cards or data for all planned Accreditation Committee members (AC) for attending virtual meetings for the 4th quarter.</a:t>
            </a:r>
          </a:p>
          <a:p>
            <a:pPr marL="0" indent="0">
              <a:lnSpc>
                <a:spcPct val="120000"/>
              </a:lnSpc>
              <a:spcBef>
                <a:spcPts val="0"/>
              </a:spcBef>
              <a:buNone/>
            </a:pPr>
            <a:endParaRPr lang="en-ZA" sz="2000" b="1" dirty="0">
              <a:latin typeface="Calibri" panose="020F0502020204030204" pitchFamily="34" charset="0"/>
              <a:cs typeface="Calibri" panose="020F0502020204030204" pitchFamily="34" charset="0"/>
            </a:endParaRPr>
          </a:p>
          <a:p>
            <a:pPr marL="0" indent="0">
              <a:lnSpc>
                <a:spcPct val="120000"/>
              </a:lnSpc>
              <a:spcBef>
                <a:spcPts val="0"/>
              </a:spcBef>
              <a:buNone/>
            </a:pPr>
            <a:r>
              <a:rPr lang="en-ZA" sz="2000" b="1" dirty="0">
                <a:latin typeface="Calibri" panose="020F0502020204030204" pitchFamily="34" charset="0"/>
                <a:cs typeface="Calibri" panose="020F0502020204030204" pitchFamily="34" charset="0"/>
              </a:rPr>
              <a:t>National Standards &amp; Reviews</a:t>
            </a:r>
          </a:p>
          <a:p>
            <a:pPr>
              <a:lnSpc>
                <a:spcPct val="120000"/>
              </a:lnSpc>
              <a:spcBef>
                <a:spcPts val="0"/>
              </a:spcBef>
              <a:buFont typeface="Wingdings" panose="05000000000000000000" pitchFamily="2" charset="2"/>
              <a:buChar char="Ø"/>
            </a:pPr>
            <a:r>
              <a:rPr lang="en-US" sz="2000" dirty="0">
                <a:latin typeface="Calibri" panose="020F0502020204030204" pitchFamily="34" charset="0"/>
                <a:cs typeface="Calibri" panose="020F0502020204030204" pitchFamily="34" charset="0"/>
              </a:rPr>
              <a:t>Less usage of 3G cards or data for the National Standards Review Committee members (NSR) for attending virtual meetings for the 4th quarter.</a:t>
            </a:r>
          </a:p>
          <a:p>
            <a:pPr>
              <a:lnSpc>
                <a:spcPct val="120000"/>
              </a:lnSpc>
              <a:spcBef>
                <a:spcPts val="0"/>
              </a:spcBef>
              <a:buFont typeface="Wingdings" panose="05000000000000000000" pitchFamily="2" charset="2"/>
              <a:buChar char="Ø"/>
            </a:pPr>
            <a:r>
              <a:rPr lang="en-US" sz="2000" dirty="0">
                <a:latin typeface="Calibri" panose="020F0502020204030204" pitchFamily="34" charset="0"/>
                <a:cs typeface="Calibri" panose="020F0502020204030204" pitchFamily="34" charset="0"/>
              </a:rPr>
              <a:t>Less payments to National Standards Reviews Committee members due to less planned meetings and an outstanding second batch of reports and invoices from Peer Academics which was processed in April 2021.</a:t>
            </a:r>
          </a:p>
          <a:p>
            <a:pPr marL="0" indent="0">
              <a:lnSpc>
                <a:spcPct val="120000"/>
              </a:lnSpc>
              <a:spcBef>
                <a:spcPts val="0"/>
              </a:spcBef>
              <a:buNone/>
            </a:pPr>
            <a:endParaRPr lang="en-US" sz="2000" dirty="0">
              <a:latin typeface="Calibri" panose="020F0502020204030204" pitchFamily="34" charset="0"/>
              <a:cs typeface="Calibri" panose="020F0502020204030204" pitchFamily="34" charset="0"/>
            </a:endParaRPr>
          </a:p>
          <a:p>
            <a:pPr marL="0" indent="0">
              <a:lnSpc>
                <a:spcPct val="120000"/>
              </a:lnSpc>
              <a:spcBef>
                <a:spcPts val="0"/>
              </a:spcBef>
              <a:buNone/>
            </a:pPr>
            <a:r>
              <a:rPr lang="en-US" sz="2000" b="1" dirty="0">
                <a:latin typeface="Calibri" panose="020F0502020204030204" pitchFamily="34" charset="0"/>
                <a:cs typeface="Calibri" panose="020F0502020204030204" pitchFamily="34" charset="0"/>
              </a:rPr>
              <a:t>Quality Assurance Framework Project</a:t>
            </a:r>
          </a:p>
          <a:p>
            <a:pPr marL="0" indent="0">
              <a:lnSpc>
                <a:spcPct val="120000"/>
              </a:lnSpc>
              <a:spcBef>
                <a:spcPts val="0"/>
              </a:spcBef>
              <a:buNone/>
            </a:pPr>
            <a:r>
              <a:rPr lang="en-US" sz="2000" dirty="0">
                <a:latin typeface="Calibri" panose="020F0502020204030204" pitchFamily="34" charset="0"/>
                <a:cs typeface="Calibri" panose="020F0502020204030204" pitchFamily="34" charset="0"/>
              </a:rPr>
              <a:t>Less usage of the 3G cards or data for all planned virtual meetings.</a:t>
            </a:r>
          </a:p>
        </p:txBody>
      </p:sp>
      <p:sp>
        <p:nvSpPr>
          <p:cNvPr id="6" name="Title 1">
            <a:extLst>
              <a:ext uri="{FF2B5EF4-FFF2-40B4-BE49-F238E27FC236}">
                <a16:creationId xmlns:a16="http://schemas.microsoft.com/office/drawing/2014/main" xmlns="" id="{83141D9A-DC55-45E2-A796-5FB3DFA194B6}"/>
              </a:ext>
            </a:extLst>
          </p:cNvPr>
          <p:cNvSpPr>
            <a:spLocks noGrp="1"/>
          </p:cNvSpPr>
          <p:nvPr>
            <p:ph type="title"/>
          </p:nvPr>
        </p:nvSpPr>
        <p:spPr>
          <a:xfrm>
            <a:off x="1688186" y="0"/>
            <a:ext cx="10363200" cy="548680"/>
          </a:xfrm>
        </p:spPr>
        <p:txBody>
          <a:bodyPr>
            <a:normAutofit/>
          </a:bodyPr>
          <a:lstStyle/>
          <a:p>
            <a:pPr algn="l"/>
            <a:r>
              <a:rPr lang="en-ZA" sz="2800" b="1" dirty="0">
                <a:cs typeface="Calibri" panose="020F0502020204030204" pitchFamily="34" charset="0"/>
              </a:rPr>
              <a:t>Explanation of Variances: Goods and Services (cont.)</a:t>
            </a:r>
          </a:p>
        </p:txBody>
      </p:sp>
    </p:spTree>
    <p:extLst>
      <p:ext uri="{BB962C8B-B14F-4D97-AF65-F5344CB8AC3E}">
        <p14:creationId xmlns:p14="http://schemas.microsoft.com/office/powerpoint/2010/main" xmlns="" val="4244675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DF1C19B7-9D19-4AD8-9FD8-BC47CD064A3A}"/>
              </a:ext>
            </a:extLst>
          </p:cNvPr>
          <p:cNvSpPr>
            <a:spLocks noGrp="1"/>
          </p:cNvSpPr>
          <p:nvPr>
            <p:ph type="sldNum" sz="quarter" idx="4"/>
          </p:nvPr>
        </p:nvSpPr>
        <p:spPr/>
        <p:txBody>
          <a:bodyPr/>
          <a:lstStyle/>
          <a:p>
            <a:fld id="{2E9CAD2E-7E5B-40C1-A402-F374045F6AAA}" type="slidenum">
              <a:rPr lang="en-GB" smtClean="0"/>
              <a:pPr/>
              <a:t>29</a:t>
            </a:fld>
            <a:endParaRPr lang="en-GB"/>
          </a:p>
        </p:txBody>
      </p:sp>
      <p:sp>
        <p:nvSpPr>
          <p:cNvPr id="5" name="Title 1">
            <a:extLst>
              <a:ext uri="{FF2B5EF4-FFF2-40B4-BE49-F238E27FC236}">
                <a16:creationId xmlns:a16="http://schemas.microsoft.com/office/drawing/2014/main" xmlns="" id="{38D6E9C6-5FEA-4B44-A088-BED56B3B88B6}"/>
              </a:ext>
            </a:extLst>
          </p:cNvPr>
          <p:cNvSpPr>
            <a:spLocks noGrp="1"/>
          </p:cNvSpPr>
          <p:nvPr>
            <p:ph type="title"/>
          </p:nvPr>
        </p:nvSpPr>
        <p:spPr>
          <a:xfrm>
            <a:off x="1524000" y="0"/>
            <a:ext cx="10055032" cy="980073"/>
          </a:xfrm>
        </p:spPr>
        <p:txBody>
          <a:bodyPr>
            <a:normAutofit/>
          </a:bodyPr>
          <a:lstStyle/>
          <a:p>
            <a:pPr algn="l"/>
            <a:r>
              <a:rPr lang="en-ZA" sz="2800" b="1" dirty="0">
                <a:solidFill>
                  <a:schemeClr val="tx1"/>
                </a:solidFill>
              </a:rPr>
              <a:t>Ten Cost Drivers and their Percentage Contributions to the General Expenses</a:t>
            </a:r>
            <a:endParaRPr lang="en-US" sz="2800" b="1" dirty="0">
              <a:solidFill>
                <a:schemeClr val="tx1"/>
              </a:solidFill>
            </a:endParaRPr>
          </a:p>
        </p:txBody>
      </p:sp>
      <p:graphicFrame>
        <p:nvGraphicFramePr>
          <p:cNvPr id="6" name="Table 6">
            <a:extLst>
              <a:ext uri="{FF2B5EF4-FFF2-40B4-BE49-F238E27FC236}">
                <a16:creationId xmlns:a16="http://schemas.microsoft.com/office/drawing/2014/main" xmlns="" id="{591645E8-B64E-45D5-8D99-B375236F0B46}"/>
              </a:ext>
            </a:extLst>
          </p:cNvPr>
          <p:cNvGraphicFramePr>
            <a:graphicFrameLocks noGrp="1"/>
          </p:cNvGraphicFramePr>
          <p:nvPr>
            <p:ph idx="1"/>
            <p:extLst>
              <p:ext uri="{D42A27DB-BD31-4B8C-83A1-F6EECF244321}">
                <p14:modId xmlns:p14="http://schemas.microsoft.com/office/powerpoint/2010/main" xmlns="" val="3828413017"/>
              </p:ext>
            </p:extLst>
          </p:nvPr>
        </p:nvGraphicFramePr>
        <p:xfrm>
          <a:off x="1712606" y="1164949"/>
          <a:ext cx="9450483" cy="5008066"/>
        </p:xfrm>
        <a:graphic>
          <a:graphicData uri="http://schemas.openxmlformats.org/drawingml/2006/table">
            <a:tbl>
              <a:tblPr firstRow="1" bandRow="1">
                <a:tableStyleId>{5C22544A-7EE6-4342-B048-85BDC9FD1C3A}</a:tableStyleId>
              </a:tblPr>
              <a:tblGrid>
                <a:gridCol w="6380592">
                  <a:extLst>
                    <a:ext uri="{9D8B030D-6E8A-4147-A177-3AD203B41FA5}">
                      <a16:colId xmlns:a16="http://schemas.microsoft.com/office/drawing/2014/main" xmlns="" val="2497969363"/>
                    </a:ext>
                  </a:extLst>
                </a:gridCol>
                <a:gridCol w="3069891">
                  <a:extLst>
                    <a:ext uri="{9D8B030D-6E8A-4147-A177-3AD203B41FA5}">
                      <a16:colId xmlns:a16="http://schemas.microsoft.com/office/drawing/2014/main" xmlns="" val="3595904665"/>
                    </a:ext>
                  </a:extLst>
                </a:gridCol>
              </a:tblGrid>
              <a:tr h="418281">
                <a:tc>
                  <a:txBody>
                    <a:bodyPr/>
                    <a:lstStyle/>
                    <a:p>
                      <a:r>
                        <a:rPr lang="en-US" sz="2000" dirty="0">
                          <a:latin typeface="Calibri" panose="020F0502020204030204" pitchFamily="34" charset="0"/>
                          <a:cs typeface="Calibri" panose="020F0502020204030204" pitchFamily="34" charset="0"/>
                        </a:rPr>
                        <a:t>DESCRIPTION OF THE SPENDING ITEM</a:t>
                      </a:r>
                    </a:p>
                  </a:txBody>
                  <a:tcPr/>
                </a:tc>
                <a:tc>
                  <a:txBody>
                    <a:bodyPr/>
                    <a:lstStyle/>
                    <a:p>
                      <a:pPr algn="ctr"/>
                      <a:r>
                        <a:rPr lang="en-US" sz="2000" baseline="0" dirty="0">
                          <a:latin typeface="Calibri" panose="020F0502020204030204" pitchFamily="34" charset="0"/>
                          <a:cs typeface="Calibri" panose="020F0502020204030204" pitchFamily="34" charset="0"/>
                        </a:rPr>
                        <a:t>2020/2021</a:t>
                      </a:r>
                    </a:p>
                    <a:p>
                      <a:pPr algn="ctr"/>
                      <a:r>
                        <a:rPr lang="en-US" sz="2000" baseline="0" dirty="0">
                          <a:latin typeface="Calibri" panose="020F0502020204030204" pitchFamily="34" charset="0"/>
                          <a:cs typeface="Calibri" panose="020F0502020204030204" pitchFamily="34" charset="0"/>
                        </a:rPr>
                        <a:t>CONTRIBUTION PERCENTAGE</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2821087555"/>
                  </a:ext>
                </a:extLst>
              </a:tr>
              <a:tr h="436066">
                <a:tc>
                  <a:txBody>
                    <a:bodyPr/>
                    <a:lstStyle/>
                    <a:p>
                      <a:r>
                        <a:rPr lang="en-ZA" sz="2000" dirty="0">
                          <a:latin typeface="Calibri" panose="020F0502020204030204" pitchFamily="34" charset="0"/>
                          <a:cs typeface="Calibri" panose="020F0502020204030204" pitchFamily="34" charset="0"/>
                        </a:rPr>
                        <a:t>Peer Academics</a:t>
                      </a:r>
                    </a:p>
                  </a:txBody>
                  <a:tcPr/>
                </a:tc>
                <a:tc>
                  <a:txBody>
                    <a:bodyPr/>
                    <a:lstStyle/>
                    <a:p>
                      <a:pPr algn="ctr"/>
                      <a:r>
                        <a:rPr lang="en-ZA" sz="2000" dirty="0">
                          <a:latin typeface="Calibri" panose="020F0502020204030204" pitchFamily="34" charset="0"/>
                          <a:cs typeface="Calibri" panose="020F0502020204030204" pitchFamily="34" charset="0"/>
                        </a:rPr>
                        <a:t>41</a:t>
                      </a:r>
                    </a:p>
                  </a:txBody>
                  <a:tcPr/>
                </a:tc>
                <a:extLst>
                  <a:ext uri="{0D108BD9-81ED-4DB2-BD59-A6C34878D82A}">
                    <a16:rowId xmlns:a16="http://schemas.microsoft.com/office/drawing/2014/main" xmlns="" val="3509443961"/>
                  </a:ext>
                </a:extLst>
              </a:tr>
              <a:tr h="370840">
                <a:tc>
                  <a:txBody>
                    <a:bodyPr/>
                    <a:lstStyle/>
                    <a:p>
                      <a:r>
                        <a:rPr kumimoji="0" lang="en-ZA"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Outsourced services </a:t>
                      </a:r>
                      <a:endParaRPr lang="en-US" sz="20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algn="ctr"/>
                      <a:r>
                        <a:rPr lang="en-ZA" sz="2000" dirty="0">
                          <a:latin typeface="Calibri" panose="020F0502020204030204" pitchFamily="34" charset="0"/>
                          <a:cs typeface="Calibri" panose="020F0502020204030204" pitchFamily="34" charset="0"/>
                        </a:rPr>
                        <a:t>11</a:t>
                      </a:r>
                    </a:p>
                  </a:txBody>
                  <a:tcPr/>
                </a:tc>
                <a:extLst>
                  <a:ext uri="{0D108BD9-81ED-4DB2-BD59-A6C34878D82A}">
                    <a16:rowId xmlns:a16="http://schemas.microsoft.com/office/drawing/2014/main" xmlns="" val="38811610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Remuneration of Council and Committee members </a:t>
                      </a:r>
                      <a:endParaRPr lang="en-US" sz="20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algn="ctr"/>
                      <a:r>
                        <a:rPr lang="en-ZA" sz="2000" dirty="0">
                          <a:latin typeface="Calibri" panose="020F0502020204030204" pitchFamily="34" charset="0"/>
                          <a:cs typeface="Calibri" panose="020F0502020204030204" pitchFamily="34" charset="0"/>
                        </a:rPr>
                        <a:t>9</a:t>
                      </a:r>
                    </a:p>
                  </a:txBody>
                  <a:tcPr/>
                </a:tc>
                <a:extLst>
                  <a:ext uri="{0D108BD9-81ED-4DB2-BD59-A6C34878D82A}">
                    <a16:rowId xmlns:a16="http://schemas.microsoft.com/office/drawing/2014/main" xmlns="" val="8805649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IT expenses </a:t>
                      </a:r>
                      <a:endParaRPr lang="en-US" sz="20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algn="ctr"/>
                      <a:r>
                        <a:rPr lang="en-ZA" sz="2000" dirty="0">
                          <a:latin typeface="Calibri" panose="020F0502020204030204" pitchFamily="34" charset="0"/>
                          <a:cs typeface="Calibri" panose="020F0502020204030204" pitchFamily="34" charset="0"/>
                        </a:rPr>
                        <a:t>8</a:t>
                      </a:r>
                    </a:p>
                  </a:txBody>
                  <a:tcPr/>
                </a:tc>
                <a:extLst>
                  <a:ext uri="{0D108BD9-81ED-4DB2-BD59-A6C34878D82A}">
                    <a16:rowId xmlns:a16="http://schemas.microsoft.com/office/drawing/2014/main" xmlns="" val="36641067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Legal fees </a:t>
                      </a:r>
                      <a:endParaRPr lang="en-US" sz="20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algn="ctr"/>
                      <a:r>
                        <a:rPr lang="en-ZA" sz="2000" dirty="0">
                          <a:latin typeface="Calibri" panose="020F0502020204030204" pitchFamily="34" charset="0"/>
                          <a:cs typeface="Calibri" panose="020F0502020204030204" pitchFamily="34" charset="0"/>
                        </a:rPr>
                        <a:t>6</a:t>
                      </a:r>
                    </a:p>
                  </a:txBody>
                  <a:tcPr/>
                </a:tc>
                <a:extLst>
                  <a:ext uri="{0D108BD9-81ED-4DB2-BD59-A6C34878D82A}">
                    <a16:rowId xmlns:a16="http://schemas.microsoft.com/office/drawing/2014/main" xmlns="" val="35993531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Consultancy services and subcommittee members</a:t>
                      </a:r>
                      <a:endParaRPr lang="en-US" sz="20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algn="ctr"/>
                      <a:r>
                        <a:rPr lang="en-ZA" sz="2000" dirty="0">
                          <a:latin typeface="Calibri" panose="020F0502020204030204" pitchFamily="34" charset="0"/>
                          <a:cs typeface="Calibri" panose="020F0502020204030204" pitchFamily="34" charset="0"/>
                        </a:rPr>
                        <a:t>5</a:t>
                      </a:r>
                    </a:p>
                  </a:txBody>
                  <a:tcPr/>
                </a:tc>
                <a:extLst>
                  <a:ext uri="{0D108BD9-81ED-4DB2-BD59-A6C34878D82A}">
                    <a16:rowId xmlns:a16="http://schemas.microsoft.com/office/drawing/2014/main" xmlns="" val="34360006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Auditors' remuneration </a:t>
                      </a:r>
                      <a:endParaRPr lang="en-US" sz="20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algn="ctr"/>
                      <a:r>
                        <a:rPr lang="en-ZA" sz="2000" dirty="0">
                          <a:latin typeface="Calibri" panose="020F0502020204030204" pitchFamily="34" charset="0"/>
                          <a:cs typeface="Calibri" panose="020F0502020204030204" pitchFamily="34" charset="0"/>
                        </a:rPr>
                        <a:t>5</a:t>
                      </a:r>
                    </a:p>
                  </a:txBody>
                  <a:tcPr/>
                </a:tc>
                <a:extLst>
                  <a:ext uri="{0D108BD9-81ED-4DB2-BD59-A6C34878D82A}">
                    <a16:rowId xmlns:a16="http://schemas.microsoft.com/office/drawing/2014/main" xmlns="" val="3971459823"/>
                  </a:ext>
                </a:extLst>
              </a:tr>
              <a:tr h="370840">
                <a:tc>
                  <a:txBody>
                    <a:bodyPr/>
                    <a:lstStyle/>
                    <a:p>
                      <a:r>
                        <a:rPr lang="en-ZA" sz="2000" dirty="0">
                          <a:latin typeface="Calibri" panose="020F0502020204030204" pitchFamily="34" charset="0"/>
                          <a:cs typeface="Calibri" panose="020F0502020204030204" pitchFamily="34" charset="0"/>
                        </a:rPr>
                        <a:t>Recruitment costs</a:t>
                      </a:r>
                    </a:p>
                  </a:txBody>
                  <a:tcPr/>
                </a:tc>
                <a:tc>
                  <a:txBody>
                    <a:bodyPr/>
                    <a:lstStyle/>
                    <a:p>
                      <a:pPr algn="ctr"/>
                      <a:r>
                        <a:rPr lang="en-ZA" sz="2000" dirty="0">
                          <a:latin typeface="Calibri" panose="020F0502020204030204" pitchFamily="34" charset="0"/>
                          <a:cs typeface="Calibri" panose="020F0502020204030204" pitchFamily="34" charset="0"/>
                        </a:rPr>
                        <a:t>4</a:t>
                      </a:r>
                    </a:p>
                  </a:txBody>
                  <a:tcPr/>
                </a:tc>
                <a:extLst>
                  <a:ext uri="{0D108BD9-81ED-4DB2-BD59-A6C34878D82A}">
                    <a16:rowId xmlns:a16="http://schemas.microsoft.com/office/drawing/2014/main" xmlns="" val="41830656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Printing and Stationery </a:t>
                      </a:r>
                      <a:endParaRPr lang="en-US" sz="20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algn="ctr"/>
                      <a:r>
                        <a:rPr lang="en-ZA" sz="2000" dirty="0">
                          <a:latin typeface="Calibri" panose="020F0502020204030204" pitchFamily="34" charset="0"/>
                          <a:cs typeface="Calibri" panose="020F0502020204030204" pitchFamily="34" charset="0"/>
                        </a:rPr>
                        <a:t>3</a:t>
                      </a:r>
                    </a:p>
                  </a:txBody>
                  <a:tcPr/>
                </a:tc>
                <a:extLst>
                  <a:ext uri="{0D108BD9-81ED-4DB2-BD59-A6C34878D82A}">
                    <a16:rowId xmlns:a16="http://schemas.microsoft.com/office/drawing/2014/main" xmlns="" val="325814500"/>
                  </a:ext>
                </a:extLst>
              </a:tr>
              <a:tr h="370840">
                <a:tc>
                  <a:txBody>
                    <a:bodyPr/>
                    <a:lstStyle/>
                    <a:p>
                      <a:r>
                        <a:rPr lang="en-ZA" sz="2000" dirty="0">
                          <a:latin typeface="Calibri" panose="020F0502020204030204" pitchFamily="34" charset="0"/>
                          <a:cs typeface="Calibri" panose="020F0502020204030204" pitchFamily="34" charset="0"/>
                        </a:rPr>
                        <a:t>Telephone, </a:t>
                      </a:r>
                      <a:r>
                        <a:rPr lang="en-ZA" sz="2000" dirty="0" err="1">
                          <a:latin typeface="Calibri" panose="020F0502020204030204" pitchFamily="34" charset="0"/>
                          <a:cs typeface="Calibri" panose="020F0502020204030204" pitchFamily="34" charset="0"/>
                        </a:rPr>
                        <a:t>Cellphone</a:t>
                      </a:r>
                      <a:r>
                        <a:rPr lang="en-ZA" sz="2000" dirty="0">
                          <a:latin typeface="Calibri" panose="020F0502020204030204" pitchFamily="34" charset="0"/>
                          <a:cs typeface="Calibri" panose="020F0502020204030204" pitchFamily="34" charset="0"/>
                        </a:rPr>
                        <a:t> and Data costs</a:t>
                      </a:r>
                    </a:p>
                  </a:txBody>
                  <a:tcPr/>
                </a:tc>
                <a:tc>
                  <a:txBody>
                    <a:bodyPr/>
                    <a:lstStyle/>
                    <a:p>
                      <a:pPr algn="ctr"/>
                      <a:r>
                        <a:rPr lang="en-ZA" sz="2000" dirty="0">
                          <a:latin typeface="Calibri" panose="020F0502020204030204" pitchFamily="34" charset="0"/>
                          <a:cs typeface="Calibri" panose="020F0502020204030204" pitchFamily="34" charset="0"/>
                        </a:rPr>
                        <a:t>3</a:t>
                      </a:r>
                    </a:p>
                  </a:txBody>
                  <a:tcPr/>
                </a:tc>
                <a:extLst>
                  <a:ext uri="{0D108BD9-81ED-4DB2-BD59-A6C34878D82A}">
                    <a16:rowId xmlns:a16="http://schemas.microsoft.com/office/drawing/2014/main" xmlns="" val="202975984"/>
                  </a:ext>
                </a:extLst>
              </a:tr>
            </a:tbl>
          </a:graphicData>
        </a:graphic>
      </p:graphicFrame>
    </p:spTree>
    <p:extLst>
      <p:ext uri="{BB962C8B-B14F-4D97-AF65-F5344CB8AC3E}">
        <p14:creationId xmlns:p14="http://schemas.microsoft.com/office/powerpoint/2010/main" xmlns="" val="3256956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0BF8DC-9B97-4337-8ABC-5EB47F9B11A7}"/>
              </a:ext>
            </a:extLst>
          </p:cNvPr>
          <p:cNvSpPr>
            <a:spLocks noGrp="1"/>
          </p:cNvSpPr>
          <p:nvPr>
            <p:ph type="title"/>
          </p:nvPr>
        </p:nvSpPr>
        <p:spPr>
          <a:xfrm>
            <a:off x="1057275" y="104426"/>
            <a:ext cx="11062314" cy="956480"/>
          </a:xfrm>
        </p:spPr>
        <p:txBody>
          <a:bodyPr>
            <a:normAutofit/>
          </a:bodyPr>
          <a:lstStyle/>
          <a:p>
            <a:r>
              <a:rPr lang="en-GB" sz="2800" b="1" dirty="0"/>
              <a:t>Mandate conferred by the </a:t>
            </a:r>
            <a:r>
              <a:rPr lang="en-US" sz="2800" b="1" dirty="0"/>
              <a:t>Higher Education Act No. 101 of 1997</a:t>
            </a:r>
            <a:endParaRPr lang="en-GB" sz="2800" b="1" dirty="0"/>
          </a:p>
        </p:txBody>
      </p:sp>
      <p:sp>
        <p:nvSpPr>
          <p:cNvPr id="5" name="Slide Number Placeholder 4">
            <a:extLst>
              <a:ext uri="{FF2B5EF4-FFF2-40B4-BE49-F238E27FC236}">
                <a16:creationId xmlns:a16="http://schemas.microsoft.com/office/drawing/2014/main" xmlns="" id="{A284BA62-7A80-4779-9CF5-EBEA57A24779}"/>
              </a:ext>
            </a:extLst>
          </p:cNvPr>
          <p:cNvSpPr>
            <a:spLocks noGrp="1"/>
          </p:cNvSpPr>
          <p:nvPr>
            <p:ph type="sldNum" sz="quarter" idx="4"/>
          </p:nvPr>
        </p:nvSpPr>
        <p:spPr>
          <a:xfrm>
            <a:off x="11261333" y="6325528"/>
            <a:ext cx="2743200" cy="365125"/>
          </a:xfrm>
        </p:spPr>
        <p:txBody>
          <a:bodyPr/>
          <a:lstStyle/>
          <a:p>
            <a:fld id="{2E9CAD2E-7E5B-40C1-A402-F374045F6AAA}" type="slidenum">
              <a:rPr lang="en-GB" smtClean="0"/>
              <a:pPr/>
              <a:t>3</a:t>
            </a:fld>
            <a:endParaRPr lang="en-GB" dirty="0"/>
          </a:p>
        </p:txBody>
      </p:sp>
      <p:sp>
        <p:nvSpPr>
          <p:cNvPr id="6" name="TextBox 5">
            <a:extLst>
              <a:ext uri="{FF2B5EF4-FFF2-40B4-BE49-F238E27FC236}">
                <a16:creationId xmlns:a16="http://schemas.microsoft.com/office/drawing/2014/main" xmlns="" id="{33840703-2351-42B6-8421-A34D63659FC7}"/>
              </a:ext>
            </a:extLst>
          </p:cNvPr>
          <p:cNvSpPr txBox="1"/>
          <p:nvPr/>
        </p:nvSpPr>
        <p:spPr>
          <a:xfrm>
            <a:off x="890250" y="2524681"/>
            <a:ext cx="10759509"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Through the HEQC, to promote QA in HE, audit the QA mechanisms of HEIs, and accredit </a:t>
            </a:r>
            <a:r>
              <a:rPr lang="en-US" sz="2400" dirty="0" err="1">
                <a:latin typeface="Calibri" panose="020F0502020204030204" pitchFamily="34" charset="0"/>
                <a:cs typeface="Calibri" panose="020F0502020204030204" pitchFamily="34" charset="0"/>
              </a:rPr>
              <a:t>programmes</a:t>
            </a:r>
            <a:r>
              <a:rPr lang="en-US" sz="2400" dirty="0">
                <a:latin typeface="Calibri" panose="020F0502020204030204" pitchFamily="34" charset="0"/>
                <a:cs typeface="Calibri" panose="020F0502020204030204" pitchFamily="34" charset="0"/>
              </a:rPr>
              <a:t> of HE.</a:t>
            </a:r>
            <a:endParaRPr lang="en-ZA" sz="24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xmlns="" id="{D0206B74-684A-4E5D-AD8F-E8E9061FDB9F}"/>
              </a:ext>
            </a:extLst>
          </p:cNvPr>
          <p:cNvSpPr txBox="1"/>
          <p:nvPr/>
        </p:nvSpPr>
        <p:spPr>
          <a:xfrm>
            <a:off x="939657" y="5064154"/>
            <a:ext cx="10881868"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Perform any other functions designated to it by the HE Act, the NQF Act or by the Minister through notice in the </a:t>
            </a:r>
            <a:r>
              <a:rPr lang="en-US" sz="2400" i="1" dirty="0">
                <a:latin typeface="Calibri" panose="020F0502020204030204" pitchFamily="34" charset="0"/>
                <a:cs typeface="Calibri" panose="020F0502020204030204" pitchFamily="34" charset="0"/>
              </a:rPr>
              <a:t>Gazette</a:t>
            </a:r>
            <a:r>
              <a:rPr lang="en-US" sz="2400" dirty="0">
                <a:latin typeface="Calibri" panose="020F0502020204030204" pitchFamily="34" charset="0"/>
                <a:cs typeface="Calibri" panose="020F0502020204030204" pitchFamily="34" charset="0"/>
              </a:rPr>
              <a:t>.</a:t>
            </a:r>
            <a:endParaRPr lang="en-ZA" sz="24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xmlns="" id="{2F2BC4BD-5D1F-41EE-9045-54268AF01F61}"/>
              </a:ext>
            </a:extLst>
          </p:cNvPr>
          <p:cNvSpPr txBox="1"/>
          <p:nvPr/>
        </p:nvSpPr>
        <p:spPr>
          <a:xfrm>
            <a:off x="939657" y="4316162"/>
            <a:ext cx="9775494"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Promote access of students to higher education institutions</a:t>
            </a:r>
            <a:endParaRPr lang="en-ZA" sz="24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xmlns="" id="{0997FC5E-8C68-4BC0-8F1B-C94803481FD9}"/>
              </a:ext>
            </a:extLst>
          </p:cNvPr>
          <p:cNvSpPr txBox="1"/>
          <p:nvPr/>
        </p:nvSpPr>
        <p:spPr>
          <a:xfrm>
            <a:off x="932636" y="3534461"/>
            <a:ext cx="10326728"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Publish information on HE including reports on the state of HE.</a:t>
            </a:r>
            <a:endParaRPr lang="en-ZA" sz="24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xmlns="" id="{5E52B3FD-D6C2-4A27-8AFF-BE25CB0FD6D8}"/>
              </a:ext>
            </a:extLst>
          </p:cNvPr>
          <p:cNvSpPr txBox="1"/>
          <p:nvPr/>
        </p:nvSpPr>
        <p:spPr>
          <a:xfrm>
            <a:off x="890250" y="1700538"/>
            <a:ext cx="8022472"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Arrange and coordinate conferences.</a:t>
            </a:r>
            <a:endParaRPr lang="en-ZA" sz="24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xmlns="" id="{081230B2-39DC-4704-B3B0-967858BB4FA6}"/>
              </a:ext>
            </a:extLst>
          </p:cNvPr>
          <p:cNvSpPr txBox="1"/>
          <p:nvPr/>
        </p:nvSpPr>
        <p:spPr>
          <a:xfrm>
            <a:off x="890250" y="789253"/>
            <a:ext cx="10683728"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Advising the Minister on HE matters, at the request of the Minister, and proactively.</a:t>
            </a:r>
            <a:endParaRPr lang="en-ZA"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806903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DF1C19B7-9D19-4AD8-9FD8-BC47CD064A3A}"/>
              </a:ext>
            </a:extLst>
          </p:cNvPr>
          <p:cNvSpPr>
            <a:spLocks noGrp="1"/>
          </p:cNvSpPr>
          <p:nvPr>
            <p:ph type="sldNum" sz="quarter" idx="4"/>
          </p:nvPr>
        </p:nvSpPr>
        <p:spPr/>
        <p:txBody>
          <a:bodyPr/>
          <a:lstStyle/>
          <a:p>
            <a:fld id="{2E9CAD2E-7E5B-40C1-A402-F374045F6AAA}" type="slidenum">
              <a:rPr lang="en-GB" smtClean="0"/>
              <a:pPr/>
              <a:t>30</a:t>
            </a:fld>
            <a:endParaRPr lang="en-GB"/>
          </a:p>
        </p:txBody>
      </p:sp>
      <p:sp>
        <p:nvSpPr>
          <p:cNvPr id="5" name="Title 1">
            <a:extLst>
              <a:ext uri="{FF2B5EF4-FFF2-40B4-BE49-F238E27FC236}">
                <a16:creationId xmlns:a16="http://schemas.microsoft.com/office/drawing/2014/main" xmlns="" id="{38D6E9C6-5FEA-4B44-A088-BED56B3B88B6}"/>
              </a:ext>
            </a:extLst>
          </p:cNvPr>
          <p:cNvSpPr>
            <a:spLocks noGrp="1"/>
          </p:cNvSpPr>
          <p:nvPr>
            <p:ph type="title"/>
          </p:nvPr>
        </p:nvSpPr>
        <p:spPr>
          <a:xfrm>
            <a:off x="1482743" y="131350"/>
            <a:ext cx="9707290" cy="980073"/>
          </a:xfrm>
        </p:spPr>
        <p:txBody>
          <a:bodyPr>
            <a:normAutofit/>
          </a:bodyPr>
          <a:lstStyle/>
          <a:p>
            <a:pPr algn="l"/>
            <a:r>
              <a:rPr lang="en-ZA" sz="2800" b="1" dirty="0">
                <a:solidFill>
                  <a:schemeClr val="tx1"/>
                </a:solidFill>
              </a:rPr>
              <a:t>Ten Cost Drivers and their Percentage Contributions to the General Expenses</a:t>
            </a:r>
            <a:endParaRPr lang="en-US" sz="2800" b="1" dirty="0">
              <a:solidFill>
                <a:schemeClr val="tx1"/>
              </a:solidFill>
            </a:endParaRPr>
          </a:p>
        </p:txBody>
      </p:sp>
      <p:sp>
        <p:nvSpPr>
          <p:cNvPr id="8" name="Content Placeholder 4">
            <a:extLst>
              <a:ext uri="{FF2B5EF4-FFF2-40B4-BE49-F238E27FC236}">
                <a16:creationId xmlns:a16="http://schemas.microsoft.com/office/drawing/2014/main" xmlns="" id="{C7F01A7C-1016-40B9-B4DB-0D757949450E}"/>
              </a:ext>
            </a:extLst>
          </p:cNvPr>
          <p:cNvSpPr>
            <a:spLocks noGrp="1"/>
          </p:cNvSpPr>
          <p:nvPr>
            <p:ph idx="1"/>
          </p:nvPr>
        </p:nvSpPr>
        <p:spPr>
          <a:xfrm>
            <a:off x="1606782" y="1556792"/>
            <a:ext cx="9180512" cy="3744416"/>
          </a:xfrm>
        </p:spPr>
        <p:txBody>
          <a:bodyPr>
            <a:normAutofit lnSpcReduction="10000"/>
          </a:bodyPr>
          <a:lstStyle/>
          <a:p>
            <a:pPr lvl="0">
              <a:lnSpc>
                <a:spcPct val="120000"/>
              </a:lnSpc>
              <a:spcBef>
                <a:spcPts val="0"/>
              </a:spcBef>
              <a:buFont typeface="Wingdings" panose="05000000000000000000" pitchFamily="2" charset="2"/>
              <a:buChar char="§"/>
            </a:pPr>
            <a:r>
              <a:rPr lang="en-ZA" sz="2400" dirty="0">
                <a:solidFill>
                  <a:prstClr val="black"/>
                </a:solidFill>
                <a:latin typeface="Calibri" panose="020F0502020204030204" pitchFamily="34" charset="0"/>
                <a:cs typeface="Calibri" panose="020F0502020204030204" pitchFamily="34" charset="0"/>
              </a:rPr>
              <a:t>Outsourced services is only for SAQA HEQCIS online system contract. </a:t>
            </a:r>
          </a:p>
          <a:p>
            <a:pPr marL="0" lvl="0" indent="0">
              <a:lnSpc>
                <a:spcPct val="120000"/>
              </a:lnSpc>
              <a:spcBef>
                <a:spcPts val="0"/>
              </a:spcBef>
              <a:buNone/>
            </a:pPr>
            <a:endParaRPr lang="en-ZA" sz="2400" dirty="0">
              <a:solidFill>
                <a:prstClr val="black"/>
              </a:solidFill>
              <a:latin typeface="Calibri" panose="020F0502020204030204" pitchFamily="34" charset="0"/>
              <a:cs typeface="Calibri" panose="020F0502020204030204" pitchFamily="34" charset="0"/>
            </a:endParaRPr>
          </a:p>
          <a:p>
            <a:pPr>
              <a:lnSpc>
                <a:spcPct val="120000"/>
              </a:lnSpc>
              <a:spcBef>
                <a:spcPts val="0"/>
              </a:spcBef>
              <a:buFont typeface="Wingdings" panose="05000000000000000000" pitchFamily="2" charset="2"/>
              <a:buChar char="§"/>
            </a:pPr>
            <a:r>
              <a:rPr lang="en-ZA" sz="2400" dirty="0">
                <a:solidFill>
                  <a:prstClr val="black"/>
                </a:solidFill>
                <a:latin typeface="Calibri" panose="020F0502020204030204" pitchFamily="34" charset="0"/>
                <a:cs typeface="Calibri" panose="020F0502020204030204" pitchFamily="34" charset="0"/>
              </a:rPr>
              <a:t>IT expenses include </a:t>
            </a:r>
            <a:r>
              <a:rPr lang="en-ZA" sz="2400" dirty="0">
                <a:latin typeface="Calibri" panose="020F0502020204030204" pitchFamily="34" charset="0"/>
                <a:cs typeface="Calibri" panose="020F0502020204030204" pitchFamily="34" charset="0"/>
              </a:rPr>
              <a:t>licence fees, computer consumables, internet subscriptions, contract on support </a:t>
            </a:r>
            <a:r>
              <a:rPr lang="en-ZA" sz="2400" dirty="0">
                <a:solidFill>
                  <a:prstClr val="black"/>
                </a:solidFill>
                <a:latin typeface="Calibri" panose="020F0502020204030204" pitchFamily="34" charset="0"/>
                <a:cs typeface="Calibri" panose="020F0502020204030204" pitchFamily="34" charset="0"/>
              </a:rPr>
              <a:t>for HEQC online system and contract on support maintenance. </a:t>
            </a:r>
          </a:p>
          <a:p>
            <a:pPr marL="0" indent="0">
              <a:lnSpc>
                <a:spcPct val="120000"/>
              </a:lnSpc>
              <a:spcBef>
                <a:spcPts val="0"/>
              </a:spcBef>
              <a:buNone/>
            </a:pPr>
            <a:endParaRPr lang="en-ZA" sz="2400" dirty="0">
              <a:solidFill>
                <a:prstClr val="black"/>
              </a:solidFill>
              <a:latin typeface="Calibri" panose="020F0502020204030204" pitchFamily="34" charset="0"/>
              <a:cs typeface="Calibri" panose="020F0502020204030204" pitchFamily="34" charset="0"/>
            </a:endParaRPr>
          </a:p>
          <a:p>
            <a:pPr lvl="0">
              <a:lnSpc>
                <a:spcPct val="120000"/>
              </a:lnSpc>
              <a:spcBef>
                <a:spcPts val="0"/>
              </a:spcBef>
              <a:buFont typeface="Wingdings" panose="05000000000000000000" pitchFamily="2" charset="2"/>
              <a:buChar char="§"/>
            </a:pPr>
            <a:r>
              <a:rPr lang="en-ZA" sz="2400" dirty="0">
                <a:solidFill>
                  <a:prstClr val="black"/>
                </a:solidFill>
                <a:latin typeface="Calibri" panose="020F0502020204030204" pitchFamily="34" charset="0"/>
                <a:cs typeface="Calibri" panose="020F0502020204030204" pitchFamily="34" charset="0"/>
              </a:rPr>
              <a:t>Consultancy services include payment of VIP Payroll &amp; HR system consultancy</a:t>
            </a:r>
            <a:r>
              <a:rPr lang="en-ZA" sz="2400" dirty="0">
                <a:solidFill>
                  <a:srgbClr val="FF0000"/>
                </a:solidFill>
                <a:latin typeface="Calibri" panose="020F0502020204030204" pitchFamily="34" charset="0"/>
                <a:cs typeface="Calibri" panose="020F0502020204030204" pitchFamily="34" charset="0"/>
              </a:rPr>
              <a:t> </a:t>
            </a:r>
            <a:r>
              <a:rPr lang="en-ZA" sz="2400" dirty="0">
                <a:solidFill>
                  <a:prstClr val="black"/>
                </a:solidFill>
                <a:latin typeface="Calibri" panose="020F0502020204030204" pitchFamily="34" charset="0"/>
                <a:cs typeface="Calibri" panose="020F0502020204030204" pitchFamily="34" charset="0"/>
              </a:rPr>
              <a:t>and also payment to governance subcommittees such as Accreditation; Human Resource Recruitment Committee etc.  </a:t>
            </a:r>
          </a:p>
          <a:p>
            <a:pPr marL="0" indent="0">
              <a:lnSpc>
                <a:spcPct val="120000"/>
              </a:lnSpc>
              <a:spcBef>
                <a:spcPts val="0"/>
              </a:spcBef>
              <a:buNone/>
            </a:pPr>
            <a:endParaRPr lang="en-ZA"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2215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45C2DD-08A7-40E4-B273-34F08ECBAD05}"/>
              </a:ext>
            </a:extLst>
          </p:cNvPr>
          <p:cNvSpPr>
            <a:spLocks noGrp="1"/>
          </p:cNvSpPr>
          <p:nvPr>
            <p:ph type="title"/>
          </p:nvPr>
        </p:nvSpPr>
        <p:spPr>
          <a:xfrm>
            <a:off x="1524000" y="142877"/>
            <a:ext cx="9144000" cy="594706"/>
          </a:xfrm>
        </p:spPr>
        <p:txBody>
          <a:bodyPr>
            <a:normAutofit/>
          </a:bodyPr>
          <a:lstStyle/>
          <a:p>
            <a:pPr algn="l"/>
            <a:r>
              <a:rPr lang="en-ZA" sz="2800" b="1" dirty="0"/>
              <a:t>Irregular, Fruitless and Wasteful Expenditure</a:t>
            </a:r>
          </a:p>
        </p:txBody>
      </p:sp>
      <p:sp>
        <p:nvSpPr>
          <p:cNvPr id="3" name="Content Placeholder 2">
            <a:extLst>
              <a:ext uri="{FF2B5EF4-FFF2-40B4-BE49-F238E27FC236}">
                <a16:creationId xmlns:a16="http://schemas.microsoft.com/office/drawing/2014/main" xmlns="" id="{1528860E-28E0-4A88-9805-178747D6C507}"/>
              </a:ext>
            </a:extLst>
          </p:cNvPr>
          <p:cNvSpPr>
            <a:spLocks noGrp="1"/>
          </p:cNvSpPr>
          <p:nvPr>
            <p:ph idx="1"/>
          </p:nvPr>
        </p:nvSpPr>
        <p:spPr>
          <a:xfrm>
            <a:off x="1524000" y="1214441"/>
            <a:ext cx="9144000" cy="3200950"/>
          </a:xfrm>
        </p:spPr>
        <p:txBody>
          <a:bodyPr>
            <a:normAutofit/>
          </a:bodyPr>
          <a:lstStyle/>
          <a:p>
            <a:pPr marL="0" indent="0">
              <a:buNone/>
            </a:pPr>
            <a:r>
              <a:rPr lang="en-ZA" sz="2400" b="1" dirty="0">
                <a:latin typeface="Calibri" panose="020F0502020204030204" pitchFamily="34" charset="0"/>
                <a:cs typeface="Calibri" panose="020F0502020204030204" pitchFamily="34" charset="0"/>
              </a:rPr>
              <a:t>Fruitless and Wasteful expenditure</a:t>
            </a:r>
          </a:p>
          <a:p>
            <a:pPr lvl="1">
              <a:buFont typeface="Wingdings" panose="05000000000000000000" pitchFamily="2" charset="2"/>
              <a:buChar char="Ø"/>
            </a:pPr>
            <a:r>
              <a:rPr lang="en-ZA" sz="2400" dirty="0">
                <a:latin typeface="Calibri" panose="020F0502020204030204" pitchFamily="34" charset="0"/>
                <a:cs typeface="Calibri" panose="020F0502020204030204" pitchFamily="34" charset="0"/>
              </a:rPr>
              <a:t>No fruitless and wasteful expenditure incurred as per note 25 of the Annual Financial Statement.</a:t>
            </a:r>
          </a:p>
          <a:p>
            <a:pPr marL="0" indent="0">
              <a:buNone/>
            </a:pPr>
            <a:endParaRPr lang="en-ZA" sz="2400" b="1" dirty="0">
              <a:latin typeface="Calibri" panose="020F0502020204030204" pitchFamily="34" charset="0"/>
              <a:cs typeface="Calibri" panose="020F0502020204030204" pitchFamily="34" charset="0"/>
            </a:endParaRPr>
          </a:p>
          <a:p>
            <a:pPr marL="0" indent="0">
              <a:buNone/>
            </a:pPr>
            <a:r>
              <a:rPr lang="en-ZA" sz="2400" b="1" dirty="0">
                <a:latin typeface="Calibri" panose="020F0502020204030204" pitchFamily="34" charset="0"/>
                <a:cs typeface="Calibri" panose="020F0502020204030204" pitchFamily="34" charset="0"/>
              </a:rPr>
              <a:t>Irregular expenditure</a:t>
            </a:r>
          </a:p>
          <a:p>
            <a:pPr lvl="1">
              <a:buFont typeface="Wingdings" panose="05000000000000000000" pitchFamily="2" charset="2"/>
              <a:buChar char="Ø"/>
            </a:pPr>
            <a:r>
              <a:rPr lang="en-ZA" sz="2400" dirty="0">
                <a:latin typeface="Calibri" panose="020F0502020204030204" pitchFamily="34" charset="0"/>
                <a:cs typeface="Calibri" panose="020F0502020204030204" pitchFamily="34" charset="0"/>
              </a:rPr>
              <a:t>No irregular expenditure incurred as per note 26 of the Annual Financial Statement.</a:t>
            </a:r>
          </a:p>
          <a:p>
            <a:pPr marL="0" indent="0">
              <a:buNone/>
            </a:pPr>
            <a:endParaRPr lang="en-ZA" sz="2400" dirty="0">
              <a:latin typeface="Calibri" panose="020F0502020204030204" pitchFamily="34" charset="0"/>
              <a:cs typeface="Calibri" panose="020F0502020204030204" pitchFamily="34" charset="0"/>
            </a:endParaRPr>
          </a:p>
          <a:p>
            <a:pPr marL="0" indent="0">
              <a:buNone/>
            </a:pPr>
            <a:endParaRPr lang="en-ZA"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539085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45C2DD-08A7-40E4-B273-34F08ECBAD05}"/>
              </a:ext>
            </a:extLst>
          </p:cNvPr>
          <p:cNvSpPr>
            <a:spLocks noGrp="1"/>
          </p:cNvSpPr>
          <p:nvPr>
            <p:ph type="title"/>
          </p:nvPr>
        </p:nvSpPr>
        <p:spPr>
          <a:xfrm>
            <a:off x="1524000" y="116633"/>
            <a:ext cx="9144000" cy="785813"/>
          </a:xfrm>
        </p:spPr>
        <p:txBody>
          <a:bodyPr>
            <a:normAutofit/>
          </a:bodyPr>
          <a:lstStyle/>
          <a:p>
            <a:pPr algn="l"/>
            <a:r>
              <a:rPr lang="en-ZA" sz="2800" b="1" dirty="0"/>
              <a:t>Consequence Management Actions</a:t>
            </a:r>
          </a:p>
        </p:txBody>
      </p:sp>
      <p:sp>
        <p:nvSpPr>
          <p:cNvPr id="3" name="Content Placeholder 2">
            <a:extLst>
              <a:ext uri="{FF2B5EF4-FFF2-40B4-BE49-F238E27FC236}">
                <a16:creationId xmlns:a16="http://schemas.microsoft.com/office/drawing/2014/main" xmlns="" id="{1528860E-28E0-4A88-9805-178747D6C507}"/>
              </a:ext>
            </a:extLst>
          </p:cNvPr>
          <p:cNvSpPr>
            <a:spLocks noGrp="1"/>
          </p:cNvSpPr>
          <p:nvPr>
            <p:ph idx="1"/>
          </p:nvPr>
        </p:nvSpPr>
        <p:spPr>
          <a:xfrm>
            <a:off x="1525684" y="1338762"/>
            <a:ext cx="9142316" cy="3298913"/>
          </a:xfrm>
        </p:spPr>
        <p:txBody>
          <a:bodyPr>
            <a:normAutofit/>
          </a:bodyPr>
          <a:lstStyle/>
          <a:p>
            <a:pPr marL="0" indent="0">
              <a:buNone/>
            </a:pPr>
            <a:r>
              <a:rPr lang="en-ZA" sz="2400" b="1" dirty="0">
                <a:latin typeface="Calibri" panose="020F0502020204030204" pitchFamily="34" charset="0"/>
                <a:cs typeface="Calibri" panose="020F0502020204030204" pitchFamily="34" charset="0"/>
              </a:rPr>
              <a:t>Fruitless and Wasteful expenditure note 25 of the AFS</a:t>
            </a:r>
          </a:p>
          <a:p>
            <a:pPr lvl="1">
              <a:buFont typeface="Wingdings" panose="05000000000000000000" pitchFamily="2" charset="2"/>
              <a:buChar char="Ø"/>
            </a:pPr>
            <a:r>
              <a:rPr lang="en-ZA" sz="2200" dirty="0">
                <a:latin typeface="Calibri" panose="020F0502020204030204" pitchFamily="34" charset="0"/>
                <a:cs typeface="Calibri" panose="020F0502020204030204" pitchFamily="34" charset="0"/>
              </a:rPr>
              <a:t>The prior year balance of R1 745.00 for the additional kilometres of 44 charged on car hire by an employee was fully recovered.</a:t>
            </a:r>
          </a:p>
          <a:p>
            <a:pPr marL="0" indent="0">
              <a:buNone/>
            </a:pPr>
            <a:endParaRPr lang="en-ZA" sz="2400" b="1" dirty="0">
              <a:latin typeface="Calibri" panose="020F0502020204030204" pitchFamily="34" charset="0"/>
              <a:cs typeface="Calibri" panose="020F0502020204030204" pitchFamily="34" charset="0"/>
            </a:endParaRPr>
          </a:p>
          <a:p>
            <a:pPr marL="0" indent="0">
              <a:buNone/>
            </a:pPr>
            <a:r>
              <a:rPr lang="en-ZA" sz="2400" b="1" dirty="0">
                <a:latin typeface="Calibri" panose="020F0502020204030204" pitchFamily="34" charset="0"/>
                <a:cs typeface="Calibri" panose="020F0502020204030204" pitchFamily="34" charset="0"/>
              </a:rPr>
              <a:t>Irregular expenditure</a:t>
            </a:r>
          </a:p>
          <a:p>
            <a:pPr lvl="1">
              <a:buFont typeface="Wingdings" panose="05000000000000000000" pitchFamily="2" charset="2"/>
              <a:buChar char="Ø"/>
            </a:pPr>
            <a:r>
              <a:rPr lang="en-ZA" sz="2200" dirty="0">
                <a:latin typeface="Calibri" panose="020F0502020204030204" pitchFamily="34" charset="0"/>
                <a:cs typeface="Calibri" panose="020F0502020204030204" pitchFamily="34" charset="0"/>
              </a:rPr>
              <a:t>None, because no irregular expenditure incurred as per note 26 of the Annual Financial Statement (AFS).</a:t>
            </a:r>
          </a:p>
          <a:p>
            <a:pPr marL="0" indent="0">
              <a:buNone/>
            </a:pPr>
            <a:endParaRPr lang="en-ZA" sz="2400" dirty="0">
              <a:latin typeface="Calibri" panose="020F0502020204030204" pitchFamily="34" charset="0"/>
              <a:cs typeface="Calibri" panose="020F0502020204030204" pitchFamily="34" charset="0"/>
            </a:endParaRPr>
          </a:p>
          <a:p>
            <a:pPr marL="0" indent="0">
              <a:buNone/>
            </a:pPr>
            <a:endParaRPr lang="en-ZA"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4051063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7BEB118E-9826-466B-B8EE-6BE291F60F90}"/>
              </a:ext>
            </a:extLst>
          </p:cNvPr>
          <p:cNvSpPr>
            <a:spLocks noGrp="1"/>
          </p:cNvSpPr>
          <p:nvPr>
            <p:ph type="sldNum" sz="quarter" idx="4"/>
          </p:nvPr>
        </p:nvSpPr>
        <p:spPr/>
        <p:txBody>
          <a:bodyPr/>
          <a:lstStyle/>
          <a:p>
            <a:fld id="{2E9CAD2E-7E5B-40C1-A402-F374045F6AAA}" type="slidenum">
              <a:rPr lang="en-GB" smtClean="0"/>
              <a:pPr/>
              <a:t>33</a:t>
            </a:fld>
            <a:endParaRPr lang="en-GB"/>
          </a:p>
        </p:txBody>
      </p:sp>
      <p:sp>
        <p:nvSpPr>
          <p:cNvPr id="5" name="Title 1">
            <a:extLst>
              <a:ext uri="{FF2B5EF4-FFF2-40B4-BE49-F238E27FC236}">
                <a16:creationId xmlns:a16="http://schemas.microsoft.com/office/drawing/2014/main" xmlns="" id="{EBF428A7-5BE7-4CB2-8803-20175F0E6B87}"/>
              </a:ext>
            </a:extLst>
          </p:cNvPr>
          <p:cNvSpPr>
            <a:spLocks noGrp="1"/>
          </p:cNvSpPr>
          <p:nvPr>
            <p:ph type="title"/>
          </p:nvPr>
        </p:nvSpPr>
        <p:spPr>
          <a:xfrm>
            <a:off x="1524000" y="101038"/>
            <a:ext cx="9144000" cy="692695"/>
          </a:xfrm>
        </p:spPr>
        <p:txBody>
          <a:bodyPr>
            <a:normAutofit/>
          </a:bodyPr>
          <a:lstStyle/>
          <a:p>
            <a:pPr algn="l"/>
            <a:r>
              <a:rPr lang="en-ZA" sz="2800" b="1" dirty="0">
                <a:solidFill>
                  <a:schemeClr val="tx1"/>
                </a:solidFill>
                <a:latin typeface="+mn-lt"/>
                <a:ea typeface="MS PGothic" panose="020B0600070205080204" pitchFamily="34" charset="-128"/>
              </a:rPr>
              <a:t>Report of the Auditor-General South Africa (AGSA)</a:t>
            </a:r>
            <a:endParaRPr lang="en-ZA" sz="2800" b="1" dirty="0">
              <a:solidFill>
                <a:schemeClr val="tx1"/>
              </a:solidFill>
              <a:latin typeface="+mn-lt"/>
            </a:endParaRPr>
          </a:p>
        </p:txBody>
      </p:sp>
      <p:sp>
        <p:nvSpPr>
          <p:cNvPr id="6" name="Content Placeholder 5">
            <a:extLst>
              <a:ext uri="{FF2B5EF4-FFF2-40B4-BE49-F238E27FC236}">
                <a16:creationId xmlns:a16="http://schemas.microsoft.com/office/drawing/2014/main" xmlns="" id="{CD4DBAF1-5E2E-4E04-95F8-08B9E3FB9AA5}"/>
              </a:ext>
            </a:extLst>
          </p:cNvPr>
          <p:cNvSpPr>
            <a:spLocks noGrp="1"/>
          </p:cNvSpPr>
          <p:nvPr>
            <p:ph idx="1"/>
          </p:nvPr>
        </p:nvSpPr>
        <p:spPr>
          <a:xfrm>
            <a:off x="1582265" y="901179"/>
            <a:ext cx="9905832" cy="1089284"/>
          </a:xfrm>
        </p:spPr>
        <p:txBody>
          <a:bodyPr>
            <a:normAutofit/>
          </a:bodyPr>
          <a:lstStyle/>
          <a:p>
            <a:pPr marL="0" indent="0">
              <a:buNone/>
            </a:pPr>
            <a:r>
              <a:rPr lang="en-GB" sz="2400" b="1" dirty="0">
                <a:latin typeface="Calibri" panose="020F0502020204030204" pitchFamily="34" charset="0"/>
                <a:ea typeface="Times New Roman" panose="02020603050405020304" pitchFamily="18" charset="0"/>
                <a:cs typeface="Calibri" panose="020F0502020204030204" pitchFamily="34" charset="0"/>
              </a:rPr>
              <a:t>Audit Opinion</a:t>
            </a:r>
          </a:p>
          <a:p>
            <a:pPr lvl="1">
              <a:buFont typeface="Wingdings" panose="05000000000000000000" pitchFamily="2" charset="2"/>
              <a:buChar char="Ø"/>
            </a:pPr>
            <a:r>
              <a:rPr lang="en-GB" sz="2400" dirty="0">
                <a:latin typeface="Calibri" panose="020F0502020204030204" pitchFamily="34" charset="0"/>
                <a:ea typeface="Times New Roman" panose="02020603050405020304" pitchFamily="18" charset="0"/>
                <a:cs typeface="Calibri" panose="020F0502020204030204" pitchFamily="34" charset="0"/>
              </a:rPr>
              <a:t>Continuous clean audit from the fiscal year 2017/2018 to 2020/2021.</a:t>
            </a:r>
          </a:p>
          <a:p>
            <a:pPr marL="0" indent="0">
              <a:buNone/>
            </a:pPr>
            <a:endParaRPr lang="en-GB" sz="24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n-GB" sz="2400" dirty="0">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7" name="Table 9">
            <a:extLst>
              <a:ext uri="{FF2B5EF4-FFF2-40B4-BE49-F238E27FC236}">
                <a16:creationId xmlns:a16="http://schemas.microsoft.com/office/drawing/2014/main" xmlns="" id="{321E0A65-E987-4C1A-94AF-2C01C3163539}"/>
              </a:ext>
            </a:extLst>
          </p:cNvPr>
          <p:cNvGraphicFramePr>
            <a:graphicFrameLocks/>
          </p:cNvGraphicFramePr>
          <p:nvPr>
            <p:extLst>
              <p:ext uri="{D42A27DB-BD31-4B8C-83A1-F6EECF244321}">
                <p14:modId xmlns:p14="http://schemas.microsoft.com/office/powerpoint/2010/main" xmlns="" val="2755168963"/>
              </p:ext>
            </p:extLst>
          </p:nvPr>
        </p:nvGraphicFramePr>
        <p:xfrm>
          <a:off x="2115077" y="2285448"/>
          <a:ext cx="9144000" cy="3870746"/>
        </p:xfrm>
        <a:graphic>
          <a:graphicData uri="http://schemas.openxmlformats.org/drawingml/2006/table">
            <a:tbl>
              <a:tblPr firstRow="1" bandRow="1">
                <a:tableStyleId>{5C22544A-7EE6-4342-B048-85BDC9FD1C3A}</a:tableStyleId>
              </a:tblPr>
              <a:tblGrid>
                <a:gridCol w="2651786">
                  <a:extLst>
                    <a:ext uri="{9D8B030D-6E8A-4147-A177-3AD203B41FA5}">
                      <a16:colId xmlns:a16="http://schemas.microsoft.com/office/drawing/2014/main" xmlns="" val="4034099080"/>
                    </a:ext>
                  </a:extLst>
                </a:gridCol>
                <a:gridCol w="1920214">
                  <a:extLst>
                    <a:ext uri="{9D8B030D-6E8A-4147-A177-3AD203B41FA5}">
                      <a16:colId xmlns:a16="http://schemas.microsoft.com/office/drawing/2014/main" xmlns="" val="3411161421"/>
                    </a:ext>
                  </a:extLst>
                </a:gridCol>
                <a:gridCol w="2286000">
                  <a:extLst>
                    <a:ext uri="{9D8B030D-6E8A-4147-A177-3AD203B41FA5}">
                      <a16:colId xmlns:a16="http://schemas.microsoft.com/office/drawing/2014/main" xmlns="" val="1049762161"/>
                    </a:ext>
                  </a:extLst>
                </a:gridCol>
                <a:gridCol w="2286000">
                  <a:extLst>
                    <a:ext uri="{9D8B030D-6E8A-4147-A177-3AD203B41FA5}">
                      <a16:colId xmlns:a16="http://schemas.microsoft.com/office/drawing/2014/main" xmlns="" val="624451382"/>
                    </a:ext>
                  </a:extLst>
                </a:gridCol>
              </a:tblGrid>
              <a:tr h="4113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AUDIT FINDINGS</a:t>
                      </a:r>
                    </a:p>
                  </a:txBody>
                  <a:tcPr marT="37785" marB="3778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2020/2021</a:t>
                      </a:r>
                      <a:endParaRPr kumimoji="0" lang="en-US" sz="20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a:txBody>
                  <a:tcPr marT="37785" marB="37785"/>
                </a:tc>
                <a:tc>
                  <a:txBody>
                    <a:bodyPr/>
                    <a:lstStyle/>
                    <a:p>
                      <a:pPr algn="ctr"/>
                      <a:r>
                        <a:rPr lang="en-US" sz="2000" dirty="0">
                          <a:latin typeface="Calibri" panose="020F0502020204030204" pitchFamily="34" charset="0"/>
                          <a:cs typeface="Calibri" panose="020F0502020204030204" pitchFamily="34" charset="0"/>
                        </a:rPr>
                        <a:t>2019/2020</a:t>
                      </a:r>
                    </a:p>
                  </a:txBody>
                  <a:tcPr marT="37785" marB="37785"/>
                </a:tc>
                <a:tc>
                  <a:txBody>
                    <a:bodyPr/>
                    <a:lstStyle/>
                    <a:p>
                      <a:r>
                        <a:rPr lang="en-US" sz="2000" dirty="0">
                          <a:latin typeface="Calibri" panose="020F0502020204030204" pitchFamily="34" charset="0"/>
                          <a:cs typeface="Calibri" panose="020F0502020204030204" pitchFamily="34" charset="0"/>
                        </a:rPr>
                        <a:t>REMARKS</a:t>
                      </a:r>
                    </a:p>
                  </a:txBody>
                  <a:tcPr marT="37785" marB="37785"/>
                </a:tc>
                <a:extLst>
                  <a:ext uri="{0D108BD9-81ED-4DB2-BD59-A6C34878D82A}">
                    <a16:rowId xmlns:a16="http://schemas.microsoft.com/office/drawing/2014/main" xmlns="" val="3921727708"/>
                  </a:ext>
                </a:extLst>
              </a:tr>
              <a:tr h="411302">
                <a:tc gridSpan="4">
                  <a:txBody>
                    <a:bodyPr/>
                    <a:lstStyle/>
                    <a:p>
                      <a:r>
                        <a:rPr lang="en-ZA" sz="2000" b="1" dirty="0">
                          <a:latin typeface="Calibri" panose="020F0502020204030204" pitchFamily="34" charset="0"/>
                          <a:cs typeface="Calibri" panose="020F0502020204030204" pitchFamily="34" charset="0"/>
                        </a:rPr>
                        <a:t>Matters affecting the auditors report</a:t>
                      </a:r>
                    </a:p>
                  </a:txBody>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687405515"/>
                  </a:ext>
                </a:extLst>
              </a:tr>
              <a:tr h="1318420">
                <a:tc>
                  <a:txBody>
                    <a:bodyPr/>
                    <a:lstStyle/>
                    <a:p>
                      <a:r>
                        <a:rPr lang="en-ZA" sz="2000" dirty="0">
                          <a:latin typeface="Calibri" panose="020F0502020204030204" pitchFamily="34" charset="0"/>
                          <a:cs typeface="Calibri" panose="020F0502020204030204" pitchFamily="34" charset="0"/>
                        </a:rPr>
                        <a:t>Cash and Cash Equivalents: Reconciliation not performed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Applicable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Not applicable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Nonrecurring </a:t>
                      </a:r>
                    </a:p>
                  </a:txBody>
                  <a:tcPr/>
                </a:tc>
                <a:extLst>
                  <a:ext uri="{0D108BD9-81ED-4DB2-BD59-A6C34878D82A}">
                    <a16:rowId xmlns:a16="http://schemas.microsoft.com/office/drawing/2014/main" xmlns="" val="1272988901"/>
                  </a:ext>
                </a:extLst>
              </a:tr>
              <a:tr h="41130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b="1" kern="1200" dirty="0">
                          <a:solidFill>
                            <a:schemeClr val="dk1"/>
                          </a:solidFill>
                          <a:latin typeface="Calibri" panose="020F0502020204030204" pitchFamily="34" charset="0"/>
                          <a:ea typeface="+mn-ea"/>
                          <a:cs typeface="Calibri" panose="020F0502020204030204" pitchFamily="34" charset="0"/>
                        </a:rPr>
                        <a:t>Administrative matters</a:t>
                      </a:r>
                    </a:p>
                  </a:txBody>
                  <a:tcPr/>
                </a:tc>
                <a:tc hMerge="1">
                  <a:txBody>
                    <a:bodyPr/>
                    <a:lstStyle/>
                    <a:p>
                      <a:endParaRPr lang="en-ZA"/>
                    </a:p>
                  </a:txBody>
                  <a:tcPr/>
                </a:tc>
                <a:tc hMerge="1">
                  <a:txBody>
                    <a:bodyPr/>
                    <a:lstStyle/>
                    <a:p>
                      <a:endParaRPr lang="en-ZA"/>
                    </a:p>
                  </a:txBody>
                  <a:tcPr/>
                </a:tc>
                <a:tc hMerge="1">
                  <a:txBody>
                    <a:bodyPr/>
                    <a:lstStyle/>
                    <a:p>
                      <a:endParaRPr lang="en-ZA" dirty="0"/>
                    </a:p>
                  </a:txBody>
                  <a:tcPr/>
                </a:tc>
                <a:extLst>
                  <a:ext uri="{0D108BD9-81ED-4DB2-BD59-A6C34878D82A}">
                    <a16:rowId xmlns:a16="http://schemas.microsoft.com/office/drawing/2014/main" xmlns="" val="2362184999"/>
                  </a:ext>
                </a:extLst>
              </a:tr>
              <a:tr h="1318420">
                <a:tc>
                  <a:txBody>
                    <a:bodyPr/>
                    <a:lstStyle/>
                    <a:p>
                      <a:r>
                        <a:rPr lang="en-ZA" sz="2000" dirty="0">
                          <a:latin typeface="Calibri" panose="020F0502020204030204" pitchFamily="34" charset="0"/>
                          <a:cs typeface="Calibri" panose="020F0502020204030204" pitchFamily="34" charset="0"/>
                        </a:rPr>
                        <a:t>Revenue from exchange: Site visits listing and Offline Programme Register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Applicable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Not applicable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Nonrecurring </a:t>
                      </a:r>
                    </a:p>
                  </a:txBody>
                  <a:tcPr/>
                </a:tc>
                <a:extLst>
                  <a:ext uri="{0D108BD9-81ED-4DB2-BD59-A6C34878D82A}">
                    <a16:rowId xmlns:a16="http://schemas.microsoft.com/office/drawing/2014/main" xmlns="" val="1999338830"/>
                  </a:ext>
                </a:extLst>
              </a:tr>
            </a:tbl>
          </a:graphicData>
        </a:graphic>
      </p:graphicFrame>
    </p:spTree>
    <p:extLst>
      <p:ext uri="{BB962C8B-B14F-4D97-AF65-F5344CB8AC3E}">
        <p14:creationId xmlns:p14="http://schemas.microsoft.com/office/powerpoint/2010/main" xmlns="" val="318473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72712F-BEE6-480B-8031-DC955D7E2C2A}"/>
              </a:ext>
            </a:extLst>
          </p:cNvPr>
          <p:cNvSpPr>
            <a:spLocks noGrp="1"/>
          </p:cNvSpPr>
          <p:nvPr>
            <p:ph type="title"/>
          </p:nvPr>
        </p:nvSpPr>
        <p:spPr>
          <a:xfrm>
            <a:off x="1524000" y="142876"/>
            <a:ext cx="9144000" cy="534083"/>
          </a:xfrm>
        </p:spPr>
        <p:txBody>
          <a:bodyPr>
            <a:normAutofit fontScale="90000"/>
          </a:bodyPr>
          <a:lstStyle/>
          <a:p>
            <a:pPr algn="l"/>
            <a:r>
              <a:rPr lang="en-ZA" sz="2800" b="1" dirty="0"/>
              <a:t>Strategic Audit Action Plan to Address Audit Findings</a:t>
            </a:r>
          </a:p>
        </p:txBody>
      </p:sp>
      <p:graphicFrame>
        <p:nvGraphicFramePr>
          <p:cNvPr id="6" name="Table 6">
            <a:extLst>
              <a:ext uri="{FF2B5EF4-FFF2-40B4-BE49-F238E27FC236}">
                <a16:creationId xmlns:a16="http://schemas.microsoft.com/office/drawing/2014/main" xmlns="" id="{C3B4A95A-823A-4FFF-9B76-213A93763825}"/>
              </a:ext>
            </a:extLst>
          </p:cNvPr>
          <p:cNvGraphicFramePr>
            <a:graphicFrameLocks noGrp="1"/>
          </p:cNvGraphicFramePr>
          <p:nvPr>
            <p:ph idx="1"/>
            <p:extLst>
              <p:ext uri="{D42A27DB-BD31-4B8C-83A1-F6EECF244321}">
                <p14:modId xmlns:p14="http://schemas.microsoft.com/office/powerpoint/2010/main" xmlns="" val="2526254146"/>
              </p:ext>
            </p:extLst>
          </p:nvPr>
        </p:nvGraphicFramePr>
        <p:xfrm>
          <a:off x="1550944" y="1232672"/>
          <a:ext cx="9745180" cy="3852512"/>
        </p:xfrm>
        <a:graphic>
          <a:graphicData uri="http://schemas.openxmlformats.org/drawingml/2006/table">
            <a:tbl>
              <a:tblPr firstRow="1" bandRow="1">
                <a:tableStyleId>{5C22544A-7EE6-4342-B048-85BDC9FD1C3A}</a:tableStyleId>
              </a:tblPr>
              <a:tblGrid>
                <a:gridCol w="4105168">
                  <a:extLst>
                    <a:ext uri="{9D8B030D-6E8A-4147-A177-3AD203B41FA5}">
                      <a16:colId xmlns:a16="http://schemas.microsoft.com/office/drawing/2014/main" xmlns="" val="1867909052"/>
                    </a:ext>
                  </a:extLst>
                </a:gridCol>
                <a:gridCol w="1688329">
                  <a:extLst>
                    <a:ext uri="{9D8B030D-6E8A-4147-A177-3AD203B41FA5}">
                      <a16:colId xmlns:a16="http://schemas.microsoft.com/office/drawing/2014/main" xmlns="" val="526958708"/>
                    </a:ext>
                  </a:extLst>
                </a:gridCol>
                <a:gridCol w="1515388">
                  <a:extLst>
                    <a:ext uri="{9D8B030D-6E8A-4147-A177-3AD203B41FA5}">
                      <a16:colId xmlns:a16="http://schemas.microsoft.com/office/drawing/2014/main" xmlns="" val="3288454878"/>
                    </a:ext>
                  </a:extLst>
                </a:gridCol>
                <a:gridCol w="2436295">
                  <a:extLst>
                    <a:ext uri="{9D8B030D-6E8A-4147-A177-3AD203B41FA5}">
                      <a16:colId xmlns:a16="http://schemas.microsoft.com/office/drawing/2014/main" xmlns="" val="2401640627"/>
                    </a:ext>
                  </a:extLst>
                </a:gridCol>
              </a:tblGrid>
              <a:tr h="898919">
                <a:tc>
                  <a:txBody>
                    <a:bodyPr/>
                    <a:lstStyle/>
                    <a:p>
                      <a:r>
                        <a:rPr lang="en-ZA" sz="2000" dirty="0">
                          <a:latin typeface="Calibri" panose="020F0502020204030204" pitchFamily="34" charset="0"/>
                          <a:cs typeface="Calibri" panose="020F0502020204030204" pitchFamily="34" charset="0"/>
                        </a:rPr>
                        <a:t>ACTIONS</a:t>
                      </a:r>
                    </a:p>
                  </a:txBody>
                  <a:tcPr/>
                </a:tc>
                <a:tc>
                  <a:txBody>
                    <a:bodyPr/>
                    <a:lstStyle/>
                    <a:p>
                      <a:r>
                        <a:rPr lang="en-ZA" sz="2000" dirty="0">
                          <a:latin typeface="Calibri" panose="020F0502020204030204" pitchFamily="34" charset="0"/>
                          <a:cs typeface="Calibri" panose="020F0502020204030204" pitchFamily="34" charset="0"/>
                        </a:rPr>
                        <a:t>START DATE</a:t>
                      </a:r>
                    </a:p>
                  </a:txBody>
                  <a:tcPr/>
                </a:tc>
                <a:tc>
                  <a:txBody>
                    <a:bodyPr/>
                    <a:lstStyle/>
                    <a:p>
                      <a:r>
                        <a:rPr lang="en-ZA" sz="2000" dirty="0">
                          <a:latin typeface="Calibri" panose="020F0502020204030204" pitchFamily="34" charset="0"/>
                          <a:cs typeface="Calibri" panose="020F0502020204030204" pitchFamily="34" charset="0"/>
                        </a:rPr>
                        <a:t>END DATE</a:t>
                      </a:r>
                    </a:p>
                  </a:txBody>
                  <a:tcPr/>
                </a:tc>
                <a:tc>
                  <a:txBody>
                    <a:bodyPr/>
                    <a:lstStyle/>
                    <a:p>
                      <a:r>
                        <a:rPr lang="en-ZA" sz="2000" dirty="0">
                          <a:latin typeface="Calibri" panose="020F0502020204030204" pitchFamily="34" charset="0"/>
                          <a:cs typeface="Calibri" panose="020F0502020204030204" pitchFamily="34" charset="0"/>
                        </a:rPr>
                        <a:t>CONCERNED SUBPROGRAMME</a:t>
                      </a:r>
                    </a:p>
                  </a:txBody>
                  <a:tcPr/>
                </a:tc>
                <a:extLst>
                  <a:ext uri="{0D108BD9-81ED-4DB2-BD59-A6C34878D82A}">
                    <a16:rowId xmlns:a16="http://schemas.microsoft.com/office/drawing/2014/main" xmlns="" val="2981800894"/>
                  </a:ext>
                </a:extLst>
              </a:tr>
              <a:tr h="1284171">
                <a:tc>
                  <a:txBody>
                    <a:bodyPr/>
                    <a:lstStyle/>
                    <a:p>
                      <a:r>
                        <a:rPr lang="en-ZA" sz="2000" dirty="0">
                          <a:latin typeface="Calibri" panose="020F0502020204030204" pitchFamily="34" charset="0"/>
                          <a:cs typeface="Calibri" panose="020F0502020204030204" pitchFamily="34" charset="0"/>
                        </a:rPr>
                        <a:t>Bank reconciliations will be performed on a monthly basis inclusive of the investment account.</a:t>
                      </a:r>
                    </a:p>
                  </a:txBody>
                  <a:tcPr/>
                </a:tc>
                <a:tc>
                  <a:txBody>
                    <a:bodyPr/>
                    <a:lstStyle/>
                    <a:p>
                      <a:r>
                        <a:rPr lang="en-ZA" sz="2000" dirty="0">
                          <a:latin typeface="Calibri" panose="020F0502020204030204" pitchFamily="34" charset="0"/>
                          <a:cs typeface="Calibri" panose="020F0502020204030204" pitchFamily="34" charset="0"/>
                        </a:rPr>
                        <a:t>April 2021</a:t>
                      </a:r>
                    </a:p>
                  </a:txBody>
                  <a:tcPr/>
                </a:tc>
                <a:tc>
                  <a:txBody>
                    <a:bodyPr/>
                    <a:lstStyle/>
                    <a:p>
                      <a:r>
                        <a:rPr lang="en-ZA" sz="2000" dirty="0">
                          <a:latin typeface="Calibri" panose="020F0502020204030204" pitchFamily="34" charset="0"/>
                          <a:cs typeface="Calibri" panose="020F0502020204030204" pitchFamily="34" charset="0"/>
                        </a:rPr>
                        <a:t>March 2022</a:t>
                      </a:r>
                    </a:p>
                  </a:txBody>
                  <a:tcPr/>
                </a:tc>
                <a:tc>
                  <a:txBody>
                    <a:bodyPr/>
                    <a:lstStyle/>
                    <a:p>
                      <a:r>
                        <a:rPr lang="en-ZA" sz="2000" dirty="0">
                          <a:latin typeface="Calibri" panose="020F0502020204030204" pitchFamily="34" charset="0"/>
                          <a:cs typeface="Calibri" panose="020F0502020204030204" pitchFamily="34" charset="0"/>
                        </a:rPr>
                        <a:t>Finance</a:t>
                      </a:r>
                    </a:p>
                  </a:txBody>
                  <a:tcPr/>
                </a:tc>
                <a:extLst>
                  <a:ext uri="{0D108BD9-81ED-4DB2-BD59-A6C34878D82A}">
                    <a16:rowId xmlns:a16="http://schemas.microsoft.com/office/drawing/2014/main" xmlns="" val="2515670029"/>
                  </a:ext>
                </a:extLst>
              </a:tr>
              <a:tr h="1669422">
                <a:tc>
                  <a:txBody>
                    <a:bodyPr/>
                    <a:lstStyle/>
                    <a:p>
                      <a:r>
                        <a:rPr lang="en-ZA" sz="2000" dirty="0">
                          <a:latin typeface="Calibri" panose="020F0502020204030204" pitchFamily="34" charset="0"/>
                          <a:cs typeface="Calibri" panose="020F0502020204030204" pitchFamily="34" charset="0"/>
                        </a:rPr>
                        <a:t>The </a:t>
                      </a:r>
                      <a:r>
                        <a:rPr lang="en-ZA" sz="2000" kern="1200" dirty="0">
                          <a:solidFill>
                            <a:schemeClr val="dk1"/>
                          </a:solidFill>
                          <a:latin typeface="Calibri" panose="020F0502020204030204" pitchFamily="34" charset="0"/>
                          <a:ea typeface="+mn-ea"/>
                          <a:cs typeface="Calibri" panose="020F0502020204030204" pitchFamily="34" charset="0"/>
                        </a:rPr>
                        <a:t>Site visits listing and Offline Programme Register will be reconciled with the General Ledger on a monthly basis.</a:t>
                      </a:r>
                      <a:endParaRPr lang="en-ZA" sz="2000" dirty="0">
                        <a:latin typeface="Calibri" panose="020F0502020204030204" pitchFamily="34" charset="0"/>
                        <a:cs typeface="Calibri" panose="020F0502020204030204" pitchFamily="34" charset="0"/>
                      </a:endParaRPr>
                    </a:p>
                  </a:txBody>
                  <a:tcPr/>
                </a:tc>
                <a:tc>
                  <a:txBody>
                    <a:bodyPr/>
                    <a:lstStyle/>
                    <a:p>
                      <a:r>
                        <a:rPr lang="en-ZA" sz="2000" dirty="0">
                          <a:latin typeface="Calibri" panose="020F0502020204030204" pitchFamily="34" charset="0"/>
                          <a:cs typeface="Calibri" panose="020F0502020204030204" pitchFamily="34" charset="0"/>
                        </a:rPr>
                        <a:t>April 2021</a:t>
                      </a:r>
                    </a:p>
                  </a:txBody>
                  <a:tcPr/>
                </a:tc>
                <a:tc>
                  <a:txBody>
                    <a:bodyPr/>
                    <a:lstStyle/>
                    <a:p>
                      <a:r>
                        <a:rPr lang="en-ZA" sz="2000" dirty="0">
                          <a:latin typeface="Calibri" panose="020F0502020204030204" pitchFamily="34" charset="0"/>
                          <a:cs typeface="Calibri" panose="020F0502020204030204" pitchFamily="34" charset="0"/>
                        </a:rPr>
                        <a:t>March 2022</a:t>
                      </a:r>
                    </a:p>
                  </a:txBody>
                  <a:tcPr/>
                </a:tc>
                <a:tc>
                  <a:txBody>
                    <a:bodyPr/>
                    <a:lstStyle/>
                    <a:p>
                      <a:r>
                        <a:rPr lang="en-ZA" sz="2000" dirty="0">
                          <a:latin typeface="Calibri" panose="020F0502020204030204" pitchFamily="34" charset="0"/>
                          <a:cs typeface="Calibri" panose="020F0502020204030204" pitchFamily="34" charset="0"/>
                        </a:rPr>
                        <a:t>Finance</a:t>
                      </a:r>
                    </a:p>
                  </a:txBody>
                  <a:tcPr/>
                </a:tc>
                <a:extLst>
                  <a:ext uri="{0D108BD9-81ED-4DB2-BD59-A6C34878D82A}">
                    <a16:rowId xmlns:a16="http://schemas.microsoft.com/office/drawing/2014/main" xmlns="" val="2649230663"/>
                  </a:ext>
                </a:extLst>
              </a:tr>
            </a:tbl>
          </a:graphicData>
        </a:graphic>
      </p:graphicFrame>
    </p:spTree>
    <p:extLst>
      <p:ext uri="{BB962C8B-B14F-4D97-AF65-F5344CB8AC3E}">
        <p14:creationId xmlns:p14="http://schemas.microsoft.com/office/powerpoint/2010/main" xmlns="" val="80456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3A27C9-41F6-4D03-9E07-727F6392619E}"/>
              </a:ext>
            </a:extLst>
          </p:cNvPr>
          <p:cNvSpPr>
            <a:spLocks noGrp="1"/>
          </p:cNvSpPr>
          <p:nvPr>
            <p:ph type="title"/>
          </p:nvPr>
        </p:nvSpPr>
        <p:spPr>
          <a:xfrm>
            <a:off x="1212465" y="142876"/>
            <a:ext cx="10305944" cy="943290"/>
          </a:xfrm>
        </p:spPr>
        <p:txBody>
          <a:bodyPr>
            <a:noAutofit/>
          </a:bodyPr>
          <a:lstStyle/>
          <a:p>
            <a:pPr algn="l"/>
            <a:r>
              <a:rPr lang="en-ZA" sz="2800" b="1" dirty="0">
                <a:solidFill>
                  <a:prstClr val="black"/>
                </a:solidFill>
              </a:rPr>
              <a:t>Budget Baseline for the Current Baseline for the Current Year and MTEF Period</a:t>
            </a:r>
            <a:endParaRPr lang="en-ZA" sz="2800" b="1" dirty="0"/>
          </a:p>
        </p:txBody>
      </p:sp>
      <p:graphicFrame>
        <p:nvGraphicFramePr>
          <p:cNvPr id="6" name="Table 6">
            <a:extLst>
              <a:ext uri="{FF2B5EF4-FFF2-40B4-BE49-F238E27FC236}">
                <a16:creationId xmlns:a16="http://schemas.microsoft.com/office/drawing/2014/main" xmlns="" id="{DA2AA60B-9447-48B8-90F5-BECBDAB0EB25}"/>
              </a:ext>
            </a:extLst>
          </p:cNvPr>
          <p:cNvGraphicFramePr>
            <a:graphicFrameLocks noGrp="1"/>
          </p:cNvGraphicFramePr>
          <p:nvPr>
            <p:ph idx="1"/>
            <p:extLst>
              <p:ext uri="{D42A27DB-BD31-4B8C-83A1-F6EECF244321}">
                <p14:modId xmlns:p14="http://schemas.microsoft.com/office/powerpoint/2010/main" xmlns="" val="3775391358"/>
              </p:ext>
            </p:extLst>
          </p:nvPr>
        </p:nvGraphicFramePr>
        <p:xfrm>
          <a:off x="1394334" y="1651982"/>
          <a:ext cx="9273665" cy="3448512"/>
        </p:xfrm>
        <a:graphic>
          <a:graphicData uri="http://schemas.openxmlformats.org/drawingml/2006/table">
            <a:tbl>
              <a:tblPr firstRow="1" bandRow="1">
                <a:tableStyleId>{5C22544A-7EE6-4342-B048-85BDC9FD1C3A}</a:tableStyleId>
              </a:tblPr>
              <a:tblGrid>
                <a:gridCol w="3395338">
                  <a:extLst>
                    <a:ext uri="{9D8B030D-6E8A-4147-A177-3AD203B41FA5}">
                      <a16:colId xmlns:a16="http://schemas.microsoft.com/office/drawing/2014/main" xmlns="" val="3124162376"/>
                    </a:ext>
                  </a:extLst>
                </a:gridCol>
                <a:gridCol w="1679669">
                  <a:extLst>
                    <a:ext uri="{9D8B030D-6E8A-4147-A177-3AD203B41FA5}">
                      <a16:colId xmlns:a16="http://schemas.microsoft.com/office/drawing/2014/main" xmlns="" val="221600683"/>
                    </a:ext>
                  </a:extLst>
                </a:gridCol>
                <a:gridCol w="1387553">
                  <a:extLst>
                    <a:ext uri="{9D8B030D-6E8A-4147-A177-3AD203B41FA5}">
                      <a16:colId xmlns:a16="http://schemas.microsoft.com/office/drawing/2014/main" xmlns="" val="1542866175"/>
                    </a:ext>
                  </a:extLst>
                </a:gridCol>
                <a:gridCol w="1387553">
                  <a:extLst>
                    <a:ext uri="{9D8B030D-6E8A-4147-A177-3AD203B41FA5}">
                      <a16:colId xmlns:a16="http://schemas.microsoft.com/office/drawing/2014/main" xmlns="" val="3090099940"/>
                    </a:ext>
                  </a:extLst>
                </a:gridCol>
                <a:gridCol w="1423552">
                  <a:extLst>
                    <a:ext uri="{9D8B030D-6E8A-4147-A177-3AD203B41FA5}">
                      <a16:colId xmlns:a16="http://schemas.microsoft.com/office/drawing/2014/main" xmlns="" val="518025198"/>
                    </a:ext>
                  </a:extLst>
                </a:gridCol>
              </a:tblGrid>
              <a:tr h="936903">
                <a:tc>
                  <a:txBody>
                    <a:bodyPr/>
                    <a:lstStyle/>
                    <a:p>
                      <a:r>
                        <a:rPr lang="en-ZA" sz="2400" dirty="0">
                          <a:latin typeface="Calibri" panose="020F0502020204030204" pitchFamily="34" charset="0"/>
                          <a:cs typeface="Calibri" panose="020F0502020204030204" pitchFamily="34" charset="0"/>
                        </a:rPr>
                        <a:t>DESCRIPTION</a:t>
                      </a:r>
                    </a:p>
                  </a:txBody>
                  <a:tcPr/>
                </a:tc>
                <a:tc>
                  <a:txBody>
                    <a:bodyPr/>
                    <a:lstStyle/>
                    <a:p>
                      <a:r>
                        <a:rPr lang="en-ZA" sz="2400" dirty="0">
                          <a:latin typeface="Calibri" panose="020F0502020204030204" pitchFamily="34" charset="0"/>
                          <a:cs typeface="Calibri" panose="020F0502020204030204" pitchFamily="34" charset="0"/>
                        </a:rPr>
                        <a:t>CURRENT YEAR</a:t>
                      </a:r>
                    </a:p>
                  </a:txBody>
                  <a:tcPr/>
                </a:tc>
                <a:tc gridSpan="3">
                  <a:txBody>
                    <a:bodyPr/>
                    <a:lstStyle/>
                    <a:p>
                      <a:pPr algn="ctr"/>
                      <a:r>
                        <a:rPr lang="en-ZA" sz="2400" dirty="0">
                          <a:latin typeface="Calibri" panose="020F0502020204030204" pitchFamily="34" charset="0"/>
                          <a:cs typeface="Calibri" panose="020F0502020204030204" pitchFamily="34" charset="0"/>
                        </a:rPr>
                        <a:t>MTEF PERIOD</a:t>
                      </a:r>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557625378"/>
                  </a:ext>
                </a:extLst>
              </a:tr>
              <a:tr h="5979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400" kern="1200" dirty="0">
                          <a:solidFill>
                            <a:schemeClr val="dk1"/>
                          </a:solidFill>
                          <a:latin typeface="Calibri" panose="020F0502020204030204" pitchFamily="34" charset="0"/>
                          <a:ea typeface="+mn-ea"/>
                          <a:cs typeface="Calibri" panose="020F0502020204030204" pitchFamily="34" charset="0"/>
                        </a:rPr>
                        <a:t>DHET Transfer</a:t>
                      </a:r>
                    </a:p>
                  </a:txBody>
                  <a:tcPr/>
                </a:tc>
                <a:tc>
                  <a:txBody>
                    <a:bodyPr/>
                    <a:lstStyle/>
                    <a:p>
                      <a:r>
                        <a:rPr lang="en-ZA" sz="2400" dirty="0">
                          <a:latin typeface="Calibri" panose="020F0502020204030204" pitchFamily="34" charset="0"/>
                          <a:cs typeface="Calibri" panose="020F0502020204030204" pitchFamily="34" charset="0"/>
                        </a:rPr>
                        <a:t> 70 012 </a:t>
                      </a:r>
                    </a:p>
                  </a:txBody>
                  <a:tcPr/>
                </a:tc>
                <a:tc>
                  <a:txBody>
                    <a:bodyPr/>
                    <a:lstStyle/>
                    <a:p>
                      <a:r>
                        <a:rPr lang="en-ZA" sz="2400" dirty="0">
                          <a:latin typeface="Calibri" panose="020F0502020204030204" pitchFamily="34" charset="0"/>
                          <a:cs typeface="Calibri" panose="020F0502020204030204" pitchFamily="34" charset="0"/>
                        </a:rPr>
                        <a:t> 72 974 </a:t>
                      </a:r>
                    </a:p>
                  </a:txBody>
                  <a:tcPr/>
                </a:tc>
                <a:tc>
                  <a:txBody>
                    <a:bodyPr/>
                    <a:lstStyle/>
                    <a:p>
                      <a:r>
                        <a:rPr lang="en-ZA" sz="2400" dirty="0">
                          <a:latin typeface="Calibri" panose="020F0502020204030204" pitchFamily="34" charset="0"/>
                          <a:cs typeface="Calibri" panose="020F0502020204030204" pitchFamily="34" charset="0"/>
                        </a:rPr>
                        <a:t> 76 221 </a:t>
                      </a:r>
                    </a:p>
                  </a:txBody>
                  <a:tcPr/>
                </a:tc>
                <a:tc>
                  <a:txBody>
                    <a:bodyPr/>
                    <a:lstStyle/>
                    <a:p>
                      <a:r>
                        <a:rPr lang="en-ZA" sz="2400" dirty="0">
                          <a:latin typeface="Calibri" panose="020F0502020204030204" pitchFamily="34" charset="0"/>
                          <a:cs typeface="Calibri" panose="020F0502020204030204" pitchFamily="34" charset="0"/>
                        </a:rPr>
                        <a:t> 79 643 </a:t>
                      </a:r>
                    </a:p>
                  </a:txBody>
                  <a:tcPr/>
                </a:tc>
                <a:extLst>
                  <a:ext uri="{0D108BD9-81ED-4DB2-BD59-A6C34878D82A}">
                    <a16:rowId xmlns:a16="http://schemas.microsoft.com/office/drawing/2014/main" xmlns="" val="2701661626"/>
                  </a:ext>
                </a:extLst>
              </a:tr>
              <a:tr h="717732">
                <a:tc>
                  <a:txBody>
                    <a:bodyPr/>
                    <a:lstStyle/>
                    <a:p>
                      <a:r>
                        <a:rPr lang="en-ZA" sz="2400" dirty="0">
                          <a:latin typeface="Calibri" panose="020F0502020204030204" pitchFamily="34" charset="0"/>
                          <a:cs typeface="Calibri" panose="020F0502020204030204" pitchFamily="34" charset="0"/>
                        </a:rPr>
                        <a:t>Private Accreditation Fees</a:t>
                      </a:r>
                    </a:p>
                  </a:txBody>
                  <a:tcPr/>
                </a:tc>
                <a:tc>
                  <a:txBody>
                    <a:bodyPr/>
                    <a:lstStyle/>
                    <a:p>
                      <a:r>
                        <a:rPr lang="en-ZA" sz="2400" dirty="0">
                          <a:latin typeface="Calibri" panose="020F0502020204030204" pitchFamily="34" charset="0"/>
                          <a:cs typeface="Calibri" panose="020F0502020204030204" pitchFamily="34" charset="0"/>
                        </a:rPr>
                        <a:t>    5 618 </a:t>
                      </a:r>
                    </a:p>
                  </a:txBody>
                  <a:tcPr/>
                </a:tc>
                <a:tc>
                  <a:txBody>
                    <a:bodyPr/>
                    <a:lstStyle/>
                    <a:p>
                      <a:r>
                        <a:rPr lang="en-ZA" sz="2400" dirty="0">
                          <a:latin typeface="Calibri" panose="020F0502020204030204" pitchFamily="34" charset="0"/>
                          <a:cs typeface="Calibri" panose="020F0502020204030204" pitchFamily="34" charset="0"/>
                        </a:rPr>
                        <a:t>   5 856 </a:t>
                      </a:r>
                    </a:p>
                  </a:txBody>
                  <a:tcPr/>
                </a:tc>
                <a:tc>
                  <a:txBody>
                    <a:bodyPr/>
                    <a:lstStyle/>
                    <a:p>
                      <a:r>
                        <a:rPr lang="en-ZA" sz="2400" dirty="0">
                          <a:latin typeface="Calibri" panose="020F0502020204030204" pitchFamily="34" charset="0"/>
                          <a:cs typeface="Calibri" panose="020F0502020204030204" pitchFamily="34" charset="0"/>
                        </a:rPr>
                        <a:t>   6 116 </a:t>
                      </a:r>
                    </a:p>
                  </a:txBody>
                  <a:tcPr/>
                </a:tc>
                <a:tc>
                  <a:txBody>
                    <a:bodyPr/>
                    <a:lstStyle/>
                    <a:p>
                      <a:r>
                        <a:rPr lang="en-ZA" sz="2400" dirty="0">
                          <a:latin typeface="Calibri" panose="020F0502020204030204" pitchFamily="34" charset="0"/>
                          <a:cs typeface="Calibri" panose="020F0502020204030204" pitchFamily="34" charset="0"/>
                        </a:rPr>
                        <a:t>   6 391 </a:t>
                      </a:r>
                    </a:p>
                  </a:txBody>
                  <a:tcPr/>
                </a:tc>
                <a:extLst>
                  <a:ext uri="{0D108BD9-81ED-4DB2-BD59-A6C34878D82A}">
                    <a16:rowId xmlns:a16="http://schemas.microsoft.com/office/drawing/2014/main" xmlns="" val="656733952"/>
                  </a:ext>
                </a:extLst>
              </a:tr>
              <a:tr h="597959">
                <a:tc>
                  <a:txBody>
                    <a:bodyPr/>
                    <a:lstStyle/>
                    <a:p>
                      <a:r>
                        <a:rPr lang="en-ZA" sz="2400" dirty="0">
                          <a:latin typeface="Calibri" panose="020F0502020204030204" pitchFamily="34" charset="0"/>
                          <a:cs typeface="Calibri" panose="020F0502020204030204" pitchFamily="34" charset="0"/>
                        </a:rPr>
                        <a:t>Interest </a:t>
                      </a:r>
                    </a:p>
                  </a:txBody>
                  <a:tcPr/>
                </a:tc>
                <a:tc>
                  <a:txBody>
                    <a:bodyPr/>
                    <a:lstStyle/>
                    <a:p>
                      <a:r>
                        <a:rPr lang="en-ZA" sz="2400" dirty="0">
                          <a:latin typeface="Calibri" panose="020F0502020204030204" pitchFamily="34" charset="0"/>
                          <a:cs typeface="Calibri" panose="020F0502020204030204" pitchFamily="34" charset="0"/>
                        </a:rPr>
                        <a:t>   1 566 </a:t>
                      </a:r>
                    </a:p>
                  </a:txBody>
                  <a:tcPr/>
                </a:tc>
                <a:tc>
                  <a:txBody>
                    <a:bodyPr/>
                    <a:lstStyle/>
                    <a:p>
                      <a:r>
                        <a:rPr lang="en-ZA" sz="2400" dirty="0">
                          <a:latin typeface="Calibri" panose="020F0502020204030204" pitchFamily="34" charset="0"/>
                          <a:cs typeface="Calibri" panose="020F0502020204030204" pitchFamily="34" charset="0"/>
                        </a:rPr>
                        <a:t>   1 632 </a:t>
                      </a:r>
                    </a:p>
                  </a:txBody>
                  <a:tcPr/>
                </a:tc>
                <a:tc>
                  <a:txBody>
                    <a:bodyPr/>
                    <a:lstStyle/>
                    <a:p>
                      <a:r>
                        <a:rPr lang="en-ZA" sz="2400" dirty="0">
                          <a:latin typeface="Calibri" panose="020F0502020204030204" pitchFamily="34" charset="0"/>
                          <a:cs typeface="Calibri" panose="020F0502020204030204" pitchFamily="34" charset="0"/>
                        </a:rPr>
                        <a:t>   1 705 </a:t>
                      </a:r>
                    </a:p>
                  </a:txBody>
                  <a:tcPr/>
                </a:tc>
                <a:tc>
                  <a:txBody>
                    <a:bodyPr/>
                    <a:lstStyle/>
                    <a:p>
                      <a:r>
                        <a:rPr lang="en-ZA" sz="2400" dirty="0">
                          <a:latin typeface="Calibri" panose="020F0502020204030204" pitchFamily="34" charset="0"/>
                          <a:cs typeface="Calibri" panose="020F0502020204030204" pitchFamily="34" charset="0"/>
                        </a:rPr>
                        <a:t>   1 781 </a:t>
                      </a:r>
                    </a:p>
                  </a:txBody>
                  <a:tcPr/>
                </a:tc>
                <a:extLst>
                  <a:ext uri="{0D108BD9-81ED-4DB2-BD59-A6C34878D82A}">
                    <a16:rowId xmlns:a16="http://schemas.microsoft.com/office/drawing/2014/main" xmlns="" val="4263648533"/>
                  </a:ext>
                </a:extLst>
              </a:tr>
              <a:tr h="597959">
                <a:tc>
                  <a:txBody>
                    <a:bodyPr/>
                    <a:lstStyle/>
                    <a:p>
                      <a:r>
                        <a:rPr lang="en-ZA" sz="2400" b="1" dirty="0">
                          <a:latin typeface="Calibri" panose="020F0502020204030204" pitchFamily="34" charset="0"/>
                          <a:cs typeface="Calibri" panose="020F0502020204030204" pitchFamily="34" charset="0"/>
                        </a:rPr>
                        <a:t>TOTAL</a:t>
                      </a:r>
                    </a:p>
                  </a:txBody>
                  <a:tcPr/>
                </a:tc>
                <a:tc>
                  <a:txBody>
                    <a:bodyPr/>
                    <a:lstStyle/>
                    <a:p>
                      <a:r>
                        <a:rPr lang="en-ZA" sz="2400" b="1" dirty="0">
                          <a:latin typeface="Calibri" panose="020F0502020204030204" pitchFamily="34" charset="0"/>
                          <a:cs typeface="Calibri" panose="020F0502020204030204" pitchFamily="34" charset="0"/>
                        </a:rPr>
                        <a:t>77 196</a:t>
                      </a:r>
                    </a:p>
                  </a:txBody>
                  <a:tcPr/>
                </a:tc>
                <a:tc>
                  <a:txBody>
                    <a:bodyPr/>
                    <a:lstStyle/>
                    <a:p>
                      <a:r>
                        <a:rPr lang="en-ZA" sz="2400" b="1" dirty="0">
                          <a:latin typeface="Calibri" panose="020F0502020204030204" pitchFamily="34" charset="0"/>
                          <a:cs typeface="Calibri" panose="020F0502020204030204" pitchFamily="34" charset="0"/>
                        </a:rPr>
                        <a:t>80 462</a:t>
                      </a:r>
                    </a:p>
                  </a:txBody>
                  <a:tcPr/>
                </a:tc>
                <a:tc>
                  <a:txBody>
                    <a:bodyPr/>
                    <a:lstStyle/>
                    <a:p>
                      <a:r>
                        <a:rPr lang="en-ZA" sz="2400" b="1" dirty="0">
                          <a:latin typeface="Calibri" panose="020F0502020204030204" pitchFamily="34" charset="0"/>
                          <a:cs typeface="Calibri" panose="020F0502020204030204" pitchFamily="34" charset="0"/>
                        </a:rPr>
                        <a:t>84 042</a:t>
                      </a:r>
                    </a:p>
                  </a:txBody>
                  <a:tcPr/>
                </a:tc>
                <a:tc>
                  <a:txBody>
                    <a:bodyPr/>
                    <a:lstStyle/>
                    <a:p>
                      <a:r>
                        <a:rPr lang="en-ZA" sz="2400" b="1" dirty="0">
                          <a:latin typeface="Calibri" panose="020F0502020204030204" pitchFamily="34" charset="0"/>
                          <a:cs typeface="Calibri" panose="020F0502020204030204" pitchFamily="34" charset="0"/>
                        </a:rPr>
                        <a:t>87 815</a:t>
                      </a:r>
                    </a:p>
                  </a:txBody>
                  <a:tcPr/>
                </a:tc>
                <a:extLst>
                  <a:ext uri="{0D108BD9-81ED-4DB2-BD59-A6C34878D82A}">
                    <a16:rowId xmlns:a16="http://schemas.microsoft.com/office/drawing/2014/main" xmlns="" val="3223889271"/>
                  </a:ext>
                </a:extLst>
              </a:tr>
            </a:tbl>
          </a:graphicData>
        </a:graphic>
      </p:graphicFrame>
    </p:spTree>
    <p:extLst>
      <p:ext uri="{BB962C8B-B14F-4D97-AF65-F5344CB8AC3E}">
        <p14:creationId xmlns:p14="http://schemas.microsoft.com/office/powerpoint/2010/main" xmlns="" val="36170818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AF7423-70D6-45D1-99E7-59471DA17A26}"/>
              </a:ext>
            </a:extLst>
          </p:cNvPr>
          <p:cNvSpPr>
            <a:spLocks noGrp="1"/>
          </p:cNvSpPr>
          <p:nvPr>
            <p:ph type="title"/>
          </p:nvPr>
        </p:nvSpPr>
        <p:spPr>
          <a:xfrm>
            <a:off x="1274097" y="122669"/>
            <a:ext cx="9814897" cy="503772"/>
          </a:xfrm>
        </p:spPr>
        <p:txBody>
          <a:bodyPr>
            <a:noAutofit/>
          </a:bodyPr>
          <a:lstStyle/>
          <a:p>
            <a:pPr algn="l"/>
            <a:r>
              <a:rPr lang="en-ZA" sz="2800" b="1" dirty="0"/>
              <a:t>Narrative to the Budget Baseline over the MTEF Period</a:t>
            </a:r>
          </a:p>
        </p:txBody>
      </p:sp>
      <p:sp>
        <p:nvSpPr>
          <p:cNvPr id="3" name="Content Placeholder 2">
            <a:extLst>
              <a:ext uri="{FF2B5EF4-FFF2-40B4-BE49-F238E27FC236}">
                <a16:creationId xmlns:a16="http://schemas.microsoft.com/office/drawing/2014/main" xmlns="" id="{095668A9-31FB-41AA-AB65-50104520054C}"/>
              </a:ext>
            </a:extLst>
          </p:cNvPr>
          <p:cNvSpPr>
            <a:spLocks noGrp="1"/>
          </p:cNvSpPr>
          <p:nvPr>
            <p:ph idx="1"/>
          </p:nvPr>
        </p:nvSpPr>
        <p:spPr>
          <a:xfrm>
            <a:off x="1274097" y="899968"/>
            <a:ext cx="9144000" cy="4424770"/>
          </a:xfrm>
        </p:spPr>
        <p:txBody>
          <a:bodyPr>
            <a:normAutofit lnSpcReduction="10000"/>
          </a:bodyPr>
          <a:lstStyle/>
          <a:p>
            <a:pPr marL="0" indent="0">
              <a:buNone/>
            </a:pPr>
            <a:r>
              <a:rPr lang="en-ZA" sz="2000" b="1" dirty="0">
                <a:latin typeface="Calibri" panose="020F0502020204030204" pitchFamily="34" charset="0"/>
                <a:cs typeface="Calibri" panose="020F0502020204030204" pitchFamily="34" charset="0"/>
              </a:rPr>
              <a:t>MTEF PERIOD 2021/2022 TO 2024/25</a:t>
            </a:r>
          </a:p>
          <a:p>
            <a:pPr marL="0" indent="0">
              <a:buNone/>
            </a:pPr>
            <a:r>
              <a:rPr lang="en-ZA" sz="2000" dirty="0">
                <a:latin typeface="Calibri" panose="020F0502020204030204" pitchFamily="34" charset="0"/>
                <a:cs typeface="Calibri" panose="020F0502020204030204" pitchFamily="34" charset="0"/>
              </a:rPr>
              <a:t>The budget baseline injection was considered and approved by National Treasury for the MTEF period on condition that the budget injection should be used for goods and services. </a:t>
            </a:r>
          </a:p>
          <a:p>
            <a:pPr marL="0" indent="0">
              <a:buNone/>
            </a:pPr>
            <a:endParaRPr lang="en-ZA" sz="2000" dirty="0">
              <a:latin typeface="Calibri" panose="020F0502020204030204" pitchFamily="34" charset="0"/>
              <a:cs typeface="Calibri" panose="020F0502020204030204" pitchFamily="34" charset="0"/>
            </a:endParaRPr>
          </a:p>
          <a:p>
            <a:pPr marL="0" indent="0">
              <a:buNone/>
            </a:pPr>
            <a:r>
              <a:rPr lang="en-ZA" sz="2000" dirty="0">
                <a:latin typeface="Calibri" panose="020F0502020204030204" pitchFamily="34" charset="0"/>
                <a:cs typeface="Calibri" panose="020F0502020204030204" pitchFamily="34" charset="0"/>
              </a:rPr>
              <a:t>The requested budget baseline injection will ensure the following:</a:t>
            </a:r>
          </a:p>
          <a:p>
            <a:pPr lvl="1">
              <a:buFont typeface="Wingdings" panose="05000000000000000000" pitchFamily="2" charset="2"/>
              <a:buChar char="Ø"/>
            </a:pPr>
            <a:r>
              <a:rPr lang="en-ZA" sz="1800" dirty="0">
                <a:latin typeface="Calibri" panose="020F0502020204030204" pitchFamily="34" charset="0"/>
                <a:cs typeface="Calibri" panose="020F0502020204030204" pitchFamily="34" charset="0"/>
              </a:rPr>
              <a:t>Continuous implementation of the CHE mandate;</a:t>
            </a:r>
          </a:p>
          <a:p>
            <a:pPr lvl="1">
              <a:buFont typeface="Wingdings" panose="05000000000000000000" pitchFamily="2" charset="2"/>
              <a:buChar char="Ø"/>
            </a:pPr>
            <a:r>
              <a:rPr lang="en-ZA" sz="1800" dirty="0">
                <a:latin typeface="Calibri" panose="020F0502020204030204" pitchFamily="34" charset="0"/>
                <a:cs typeface="Calibri" panose="020F0502020204030204" pitchFamily="34" charset="0"/>
              </a:rPr>
              <a:t>Implementing the strategic plan;</a:t>
            </a:r>
          </a:p>
          <a:p>
            <a:pPr lvl="1">
              <a:buFont typeface="Wingdings" panose="05000000000000000000" pitchFamily="2" charset="2"/>
              <a:buChar char="Ø"/>
            </a:pPr>
            <a:r>
              <a:rPr lang="en-ZA" sz="1800" dirty="0">
                <a:latin typeface="Calibri" panose="020F0502020204030204" pitchFamily="34" charset="0"/>
                <a:cs typeface="Calibri" panose="020F0502020204030204" pitchFamily="34" charset="0"/>
              </a:rPr>
              <a:t>Implementing the approved quality assurance framework by all core subprogrammes such as Management of the HEQSF, Institutional Audits, Accreditation, National Standards Review and Research, Monitoring and Advice activities;</a:t>
            </a:r>
          </a:p>
          <a:p>
            <a:pPr lvl="1">
              <a:buFont typeface="Wingdings" panose="05000000000000000000" pitchFamily="2" charset="2"/>
              <a:buChar char="Ø"/>
            </a:pPr>
            <a:r>
              <a:rPr lang="en-ZA" sz="1800" dirty="0">
                <a:latin typeface="Calibri" panose="020F0502020204030204" pitchFamily="34" charset="0"/>
                <a:cs typeface="Calibri" panose="020F0502020204030204" pitchFamily="34" charset="0"/>
              </a:rPr>
              <a:t>Enhancement of the CHE’s digital capabilities.</a:t>
            </a:r>
          </a:p>
        </p:txBody>
      </p:sp>
    </p:spTree>
    <p:extLst>
      <p:ext uri="{BB962C8B-B14F-4D97-AF65-F5344CB8AC3E}">
        <p14:creationId xmlns:p14="http://schemas.microsoft.com/office/powerpoint/2010/main" xmlns="" val="505424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xmlns="" id="{25997397-7570-495C-BC2C-48436AFA6286}"/>
              </a:ext>
            </a:extLst>
          </p:cNvPr>
          <p:cNvSpPr>
            <a:spLocks noGrp="1"/>
          </p:cNvSpPr>
          <p:nvPr>
            <p:ph type="sldNum" sz="quarter" idx="4"/>
          </p:nvPr>
        </p:nvSpPr>
        <p:spPr>
          <a:xfrm>
            <a:off x="11261333" y="6325528"/>
            <a:ext cx="2743200" cy="365125"/>
          </a:xfrm>
        </p:spPr>
        <p:txBody>
          <a:bodyPr/>
          <a:lstStyle/>
          <a:p>
            <a:fld id="{2E9CAD2E-7E5B-40C1-A402-F374045F6AAA}" type="slidenum">
              <a:rPr lang="en-GB" smtClean="0"/>
              <a:pPr/>
              <a:t>37</a:t>
            </a:fld>
            <a:endParaRPr lang="en-GB" dirty="0"/>
          </a:p>
        </p:txBody>
      </p:sp>
      <p:sp>
        <p:nvSpPr>
          <p:cNvPr id="4" name="Title 1">
            <a:extLst>
              <a:ext uri="{FF2B5EF4-FFF2-40B4-BE49-F238E27FC236}">
                <a16:creationId xmlns:a16="http://schemas.microsoft.com/office/drawing/2014/main" xmlns="" id="{0F37E34F-55C1-4F57-BAF6-7A9DE2A36DF9}"/>
              </a:ext>
            </a:extLst>
          </p:cNvPr>
          <p:cNvSpPr>
            <a:spLocks noGrp="1"/>
          </p:cNvSpPr>
          <p:nvPr>
            <p:ph type="title"/>
          </p:nvPr>
        </p:nvSpPr>
        <p:spPr>
          <a:xfrm>
            <a:off x="3319121" y="2672473"/>
            <a:ext cx="5420724" cy="928688"/>
          </a:xfrm>
        </p:spPr>
        <p:txBody>
          <a:bodyPr>
            <a:noAutofit/>
          </a:bodyPr>
          <a:lstStyle/>
          <a:p>
            <a:pPr algn="ctr"/>
            <a:r>
              <a:rPr lang="en-ZA" sz="4800" b="1" dirty="0">
                <a:solidFill>
                  <a:schemeClr val="tx1">
                    <a:lumMod val="95000"/>
                    <a:lumOff val="5000"/>
                  </a:schemeClr>
                </a:solidFill>
                <a:latin typeface="Tw Cen MT" panose="020B0602020104020603" pitchFamily="34" charset="0"/>
              </a:rPr>
              <a:t>Thank You</a:t>
            </a:r>
          </a:p>
        </p:txBody>
      </p:sp>
    </p:spTree>
    <p:extLst>
      <p:ext uri="{BB962C8B-B14F-4D97-AF65-F5344CB8AC3E}">
        <p14:creationId xmlns:p14="http://schemas.microsoft.com/office/powerpoint/2010/main" xmlns="" val="3900941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0BF8DC-9B97-4337-8ABC-5EB47F9B11A7}"/>
              </a:ext>
            </a:extLst>
          </p:cNvPr>
          <p:cNvSpPr>
            <a:spLocks noGrp="1"/>
          </p:cNvSpPr>
          <p:nvPr>
            <p:ph type="title"/>
          </p:nvPr>
        </p:nvSpPr>
        <p:spPr>
          <a:xfrm>
            <a:off x="1057275" y="104426"/>
            <a:ext cx="11062314" cy="956480"/>
          </a:xfrm>
        </p:spPr>
        <p:txBody>
          <a:bodyPr>
            <a:normAutofit/>
          </a:bodyPr>
          <a:lstStyle/>
          <a:p>
            <a:r>
              <a:rPr lang="en-GB" sz="2800" b="1" dirty="0"/>
              <a:t>Mandate conferred by the </a:t>
            </a:r>
            <a:r>
              <a:rPr lang="en-US" sz="2800" b="1" dirty="0"/>
              <a:t>National Qualifications Framework Act No. 67 of 2008</a:t>
            </a:r>
            <a:endParaRPr lang="en-GB" sz="2800" b="1" dirty="0"/>
          </a:p>
        </p:txBody>
      </p:sp>
      <p:sp>
        <p:nvSpPr>
          <p:cNvPr id="5" name="Slide Number Placeholder 4">
            <a:extLst>
              <a:ext uri="{FF2B5EF4-FFF2-40B4-BE49-F238E27FC236}">
                <a16:creationId xmlns:a16="http://schemas.microsoft.com/office/drawing/2014/main" xmlns="" id="{A284BA62-7A80-4779-9CF5-EBEA57A24779}"/>
              </a:ext>
            </a:extLst>
          </p:cNvPr>
          <p:cNvSpPr>
            <a:spLocks noGrp="1"/>
          </p:cNvSpPr>
          <p:nvPr>
            <p:ph type="sldNum" sz="quarter" idx="4"/>
          </p:nvPr>
        </p:nvSpPr>
        <p:spPr>
          <a:xfrm>
            <a:off x="11261333" y="6325528"/>
            <a:ext cx="2743200" cy="365125"/>
          </a:xfrm>
        </p:spPr>
        <p:txBody>
          <a:bodyPr/>
          <a:lstStyle/>
          <a:p>
            <a:fld id="{2E9CAD2E-7E5B-40C1-A402-F374045F6AAA}" type="slidenum">
              <a:rPr lang="en-GB" smtClean="0"/>
              <a:pPr/>
              <a:t>4</a:t>
            </a:fld>
            <a:endParaRPr lang="en-GB" dirty="0"/>
          </a:p>
        </p:txBody>
      </p:sp>
      <p:sp>
        <p:nvSpPr>
          <p:cNvPr id="6" name="TextBox 5">
            <a:extLst>
              <a:ext uri="{FF2B5EF4-FFF2-40B4-BE49-F238E27FC236}">
                <a16:creationId xmlns:a16="http://schemas.microsoft.com/office/drawing/2014/main" xmlns="" id="{33840703-2351-42B6-8421-A34D63659FC7}"/>
              </a:ext>
            </a:extLst>
          </p:cNvPr>
          <p:cNvSpPr txBox="1"/>
          <p:nvPr/>
        </p:nvSpPr>
        <p:spPr>
          <a:xfrm>
            <a:off x="3339326" y="1014991"/>
            <a:ext cx="6879313"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Developing and managing the HEQSF.</a:t>
            </a:r>
            <a:endParaRPr lang="en-ZA" sz="24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xmlns="" id="{536A0A3A-5806-4158-8D6B-E0AA03CE4402}"/>
              </a:ext>
            </a:extLst>
          </p:cNvPr>
          <p:cNvSpPr txBox="1"/>
          <p:nvPr/>
        </p:nvSpPr>
        <p:spPr>
          <a:xfrm>
            <a:off x="3339326" y="1540407"/>
            <a:ext cx="7249525"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Developing and implementing policies and criteria for advancement the HEQSF.</a:t>
            </a:r>
            <a:endParaRPr lang="en-ZA" sz="24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xmlns="" id="{D0206B74-684A-4E5D-AD8F-E8E9061FDB9F}"/>
              </a:ext>
            </a:extLst>
          </p:cNvPr>
          <p:cNvSpPr txBox="1"/>
          <p:nvPr/>
        </p:nvSpPr>
        <p:spPr>
          <a:xfrm>
            <a:off x="3339326" y="4942774"/>
            <a:ext cx="8219496"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Conducting or commissioning and publishing research of importance for the further development of the HEQSF.</a:t>
            </a:r>
            <a:endParaRPr lang="en-ZA" sz="24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xmlns="" id="{2F2BC4BD-5D1F-41EE-9045-54268AF01F61}"/>
              </a:ext>
            </a:extLst>
          </p:cNvPr>
          <p:cNvSpPr txBox="1"/>
          <p:nvPr/>
        </p:nvSpPr>
        <p:spPr>
          <a:xfrm>
            <a:off x="3339326" y="3319052"/>
            <a:ext cx="8022472"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Maintaining a database of learners 'achievements and submitting the data for recording on the NLRD.</a:t>
            </a:r>
            <a:endParaRPr lang="en-ZA" sz="24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xmlns="" id="{0196DCB2-FAAE-4985-9E87-AF28D2D87007}"/>
              </a:ext>
            </a:extLst>
          </p:cNvPr>
          <p:cNvSpPr txBox="1"/>
          <p:nvPr/>
        </p:nvSpPr>
        <p:spPr>
          <a:xfrm>
            <a:off x="3339326" y="6325528"/>
            <a:ext cx="8497353"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Informing the public about the HEQSF.</a:t>
            </a:r>
            <a:endParaRPr lang="en-ZA" sz="24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xmlns="" id="{0997FC5E-8C68-4BC0-8F1B-C94803481FD9}"/>
              </a:ext>
            </a:extLst>
          </p:cNvPr>
          <p:cNvSpPr txBox="1"/>
          <p:nvPr/>
        </p:nvSpPr>
        <p:spPr>
          <a:xfrm>
            <a:off x="3339326" y="2394060"/>
            <a:ext cx="7790083"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Recommending higher education qualifications to SAQA for registration on the NQF.</a:t>
            </a:r>
            <a:endParaRPr lang="en-ZA" sz="24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xmlns="" id="{0D808343-8609-45F5-BC4A-EF6EF41274AB}"/>
              </a:ext>
            </a:extLst>
          </p:cNvPr>
          <p:cNvSpPr txBox="1"/>
          <p:nvPr/>
        </p:nvSpPr>
        <p:spPr>
          <a:xfrm>
            <a:off x="414258" y="1914451"/>
            <a:ext cx="2520915" cy="3046988"/>
          </a:xfrm>
          <a:prstGeom prst="rect">
            <a:avLst/>
          </a:prstGeom>
          <a:noFill/>
        </p:spPr>
        <p:txBody>
          <a:bodyPr wrap="square" rtlCol="0">
            <a:spAutoFit/>
          </a:bodyPr>
          <a:lstStyle/>
          <a:p>
            <a:r>
              <a:rPr lang="en-US" sz="2400" dirty="0">
                <a:solidFill>
                  <a:srgbClr val="7030A0"/>
                </a:solidFill>
                <a:latin typeface="Calibri" panose="020F0502020204030204" pitchFamily="34" charset="0"/>
                <a:cs typeface="Calibri" panose="020F0502020204030204" pitchFamily="34" charset="0"/>
              </a:rPr>
              <a:t>Sets up the CHE as the Quality Council for higher education as provided for in the HE Act, with responsibility for the HEQSF.</a:t>
            </a:r>
            <a:endParaRPr lang="en-ZA" sz="2400" dirty="0">
              <a:solidFill>
                <a:srgbClr val="7030A0"/>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xmlns="" id="{5E52B3FD-D6C2-4A27-8AFF-BE25CB0FD6D8}"/>
              </a:ext>
            </a:extLst>
          </p:cNvPr>
          <p:cNvSpPr txBox="1"/>
          <p:nvPr/>
        </p:nvSpPr>
        <p:spPr>
          <a:xfrm>
            <a:off x="3339326" y="4130442"/>
            <a:ext cx="8022472"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Take responsibility for quality assurance in relation to the HEQSF</a:t>
            </a:r>
            <a:endParaRPr lang="en-ZA" sz="24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xmlns="" id="{081230B2-39DC-4704-B3B0-967858BB4FA6}"/>
              </a:ext>
            </a:extLst>
          </p:cNvPr>
          <p:cNvSpPr txBox="1"/>
          <p:nvPr/>
        </p:nvSpPr>
        <p:spPr>
          <a:xfrm>
            <a:off x="3339326" y="5836231"/>
            <a:ext cx="8219496"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Advising the Minister on matters relating to the HEQSF.</a:t>
            </a:r>
            <a:endParaRPr lang="en-ZA"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925537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0BF8DC-9B97-4337-8ABC-5EB47F9B11A7}"/>
              </a:ext>
            </a:extLst>
          </p:cNvPr>
          <p:cNvSpPr>
            <a:spLocks noGrp="1"/>
          </p:cNvSpPr>
          <p:nvPr>
            <p:ph type="title"/>
          </p:nvPr>
        </p:nvSpPr>
        <p:spPr>
          <a:xfrm>
            <a:off x="1057275" y="104426"/>
            <a:ext cx="8911687" cy="661571"/>
          </a:xfrm>
        </p:spPr>
        <p:txBody>
          <a:bodyPr>
            <a:noAutofit/>
          </a:bodyPr>
          <a:lstStyle/>
          <a:p>
            <a:r>
              <a:rPr lang="en-GB" sz="2800" b="1" dirty="0"/>
              <a:t>Strategic Plan 2020-2025</a:t>
            </a:r>
          </a:p>
        </p:txBody>
      </p:sp>
      <p:sp>
        <p:nvSpPr>
          <p:cNvPr id="5" name="Slide Number Placeholder 4">
            <a:extLst>
              <a:ext uri="{FF2B5EF4-FFF2-40B4-BE49-F238E27FC236}">
                <a16:creationId xmlns:a16="http://schemas.microsoft.com/office/drawing/2014/main" xmlns="" id="{A284BA62-7A80-4779-9CF5-EBEA57A24779}"/>
              </a:ext>
            </a:extLst>
          </p:cNvPr>
          <p:cNvSpPr>
            <a:spLocks noGrp="1"/>
          </p:cNvSpPr>
          <p:nvPr>
            <p:ph type="sldNum" sz="quarter" idx="4"/>
          </p:nvPr>
        </p:nvSpPr>
        <p:spPr>
          <a:xfrm>
            <a:off x="11261333" y="6325528"/>
            <a:ext cx="2743200" cy="365125"/>
          </a:xfrm>
        </p:spPr>
        <p:txBody>
          <a:bodyPr/>
          <a:lstStyle/>
          <a:p>
            <a:fld id="{2E9CAD2E-7E5B-40C1-A402-F374045F6AAA}" type="slidenum">
              <a:rPr lang="en-GB" smtClean="0"/>
              <a:pPr/>
              <a:t>5</a:t>
            </a:fld>
            <a:endParaRPr lang="en-GB" dirty="0"/>
          </a:p>
        </p:txBody>
      </p:sp>
      <p:graphicFrame>
        <p:nvGraphicFramePr>
          <p:cNvPr id="4" name="Table 5">
            <a:extLst>
              <a:ext uri="{FF2B5EF4-FFF2-40B4-BE49-F238E27FC236}">
                <a16:creationId xmlns:a16="http://schemas.microsoft.com/office/drawing/2014/main" xmlns="" id="{419E91BA-07A9-4120-AD6C-56BA5E88B783}"/>
              </a:ext>
            </a:extLst>
          </p:cNvPr>
          <p:cNvGraphicFramePr>
            <a:graphicFrameLocks noGrp="1"/>
          </p:cNvGraphicFramePr>
          <p:nvPr>
            <p:extLst>
              <p:ext uri="{D42A27DB-BD31-4B8C-83A1-F6EECF244321}">
                <p14:modId xmlns:p14="http://schemas.microsoft.com/office/powerpoint/2010/main" xmlns="" val="1472108560"/>
              </p:ext>
            </p:extLst>
          </p:nvPr>
        </p:nvGraphicFramePr>
        <p:xfrm>
          <a:off x="1057275" y="765997"/>
          <a:ext cx="10774652" cy="5882640"/>
        </p:xfrm>
        <a:graphic>
          <a:graphicData uri="http://schemas.openxmlformats.org/drawingml/2006/table">
            <a:tbl>
              <a:tblPr firstRow="1" bandRow="1">
                <a:tableStyleId>{5C22544A-7EE6-4342-B048-85BDC9FD1C3A}</a:tableStyleId>
              </a:tblPr>
              <a:tblGrid>
                <a:gridCol w="1186082">
                  <a:extLst>
                    <a:ext uri="{9D8B030D-6E8A-4147-A177-3AD203B41FA5}">
                      <a16:colId xmlns:a16="http://schemas.microsoft.com/office/drawing/2014/main" xmlns="" val="2647598402"/>
                    </a:ext>
                  </a:extLst>
                </a:gridCol>
                <a:gridCol w="9588570">
                  <a:extLst>
                    <a:ext uri="{9D8B030D-6E8A-4147-A177-3AD203B41FA5}">
                      <a16:colId xmlns:a16="http://schemas.microsoft.com/office/drawing/2014/main" xmlns="" val="744392530"/>
                    </a:ext>
                  </a:extLst>
                </a:gridCol>
              </a:tblGrid>
              <a:tr h="370840">
                <a:tc>
                  <a:txBody>
                    <a:bodyPr/>
                    <a:lstStyle/>
                    <a:p>
                      <a:r>
                        <a:rPr lang="en-US" sz="2300" b="1" dirty="0">
                          <a:solidFill>
                            <a:schemeClr val="tx1"/>
                          </a:solidFill>
                          <a:latin typeface="Calibri" panose="020F0502020204030204" pitchFamily="34" charset="0"/>
                          <a:cs typeface="Calibri" panose="020F0502020204030204" pitchFamily="34" charset="0"/>
                        </a:rPr>
                        <a:t>Vision</a:t>
                      </a:r>
                      <a:endParaRPr lang="en-ZA" sz="23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300" b="0" dirty="0">
                          <a:solidFill>
                            <a:schemeClr val="tx1"/>
                          </a:solidFill>
                          <a:latin typeface="Calibri" panose="020F0502020204030204" pitchFamily="34" charset="0"/>
                          <a:cs typeface="Calibri" panose="020F0502020204030204" pitchFamily="34" charset="0"/>
                        </a:rPr>
                        <a:t>Innovative, quality higher education responsive to the needs of society.</a:t>
                      </a:r>
                      <a:endParaRPr lang="en-ZA" sz="2300" b="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6622458"/>
                  </a:ext>
                </a:extLst>
              </a:tr>
              <a:tr h="370840">
                <a:tc>
                  <a:txBody>
                    <a:bodyPr/>
                    <a:lstStyle/>
                    <a:p>
                      <a:r>
                        <a:rPr lang="en-US" sz="2300" b="1" dirty="0">
                          <a:solidFill>
                            <a:schemeClr val="tx1"/>
                          </a:solidFill>
                          <a:latin typeface="Calibri" panose="020F0502020204030204" pitchFamily="34" charset="0"/>
                          <a:cs typeface="Calibri" panose="020F0502020204030204" pitchFamily="34" charset="0"/>
                        </a:rPr>
                        <a:t>Mission</a:t>
                      </a:r>
                      <a:endParaRPr lang="en-ZA" sz="23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300" b="0" dirty="0">
                          <a:solidFill>
                            <a:schemeClr val="tx1"/>
                          </a:solidFill>
                          <a:latin typeface="Calibri" panose="020F0502020204030204" pitchFamily="34" charset="0"/>
                          <a:cs typeface="Calibri" panose="020F0502020204030204" pitchFamily="34" charset="0"/>
                        </a:rPr>
                        <a:t>The CHE is an independent, statutory, quality assurance and advisory body for South African higher education, which transforms lives in pursuit of an equitable, prosperous, and innovative society. In fulfilment of its role, the CHE:</a:t>
                      </a:r>
                    </a:p>
                    <a:p>
                      <a:pPr marL="285750" indent="-285750">
                        <a:buFont typeface="Arial" panose="020B0604020202020204" pitchFamily="34" charset="0"/>
                        <a:buChar char="•"/>
                      </a:pPr>
                      <a:r>
                        <a:rPr lang="en-US" sz="2300" b="0" dirty="0">
                          <a:solidFill>
                            <a:schemeClr val="tx1"/>
                          </a:solidFill>
                          <a:latin typeface="Calibri" panose="020F0502020204030204" pitchFamily="34" charset="0"/>
                          <a:cs typeface="Calibri" panose="020F0502020204030204" pitchFamily="34" charset="0"/>
                        </a:rPr>
                        <a:t>Leads and manages external quality assurance.</a:t>
                      </a:r>
                    </a:p>
                    <a:p>
                      <a:pPr marL="285750" indent="-285750">
                        <a:buFont typeface="Arial" panose="020B0604020202020204" pitchFamily="34" charset="0"/>
                        <a:buChar char="•"/>
                      </a:pPr>
                      <a:r>
                        <a:rPr lang="en-US" sz="2300" b="0" dirty="0">
                          <a:solidFill>
                            <a:schemeClr val="tx1"/>
                          </a:solidFill>
                          <a:latin typeface="Calibri" panose="020F0502020204030204" pitchFamily="34" charset="0"/>
                          <a:cs typeface="Calibri" panose="020F0502020204030204" pitchFamily="34" charset="0"/>
                        </a:rPr>
                        <a:t>Regulates qualifications through the HEQSF.</a:t>
                      </a:r>
                    </a:p>
                    <a:p>
                      <a:pPr marL="285750" indent="-285750">
                        <a:buFont typeface="Arial" panose="020B0604020202020204" pitchFamily="34" charset="0"/>
                        <a:buChar char="•"/>
                      </a:pPr>
                      <a:r>
                        <a:rPr lang="en-US" sz="2300" b="0" dirty="0">
                          <a:solidFill>
                            <a:schemeClr val="tx1"/>
                          </a:solidFill>
                          <a:latin typeface="Calibri" panose="020F0502020204030204" pitchFamily="34" charset="0"/>
                          <a:cs typeface="Calibri" panose="020F0502020204030204" pitchFamily="34" charset="0"/>
                        </a:rPr>
                        <a:t>Is an intellectual hub for higher education research, monitoring, policy, and critical discourse.</a:t>
                      </a:r>
                    </a:p>
                    <a:p>
                      <a:pPr marL="285750" indent="-285750">
                        <a:buFont typeface="Arial" panose="020B0604020202020204" pitchFamily="34" charset="0"/>
                        <a:buChar char="•"/>
                      </a:pPr>
                      <a:r>
                        <a:rPr lang="en-US" sz="2300" b="0" dirty="0">
                          <a:solidFill>
                            <a:schemeClr val="tx1"/>
                          </a:solidFill>
                          <a:latin typeface="Calibri" panose="020F0502020204030204" pitchFamily="34" charset="0"/>
                          <a:cs typeface="Calibri" panose="020F0502020204030204" pitchFamily="34" charset="0"/>
                        </a:rPr>
                        <a:t>Advises the Minister on all higher education matters.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32777150"/>
                  </a:ext>
                </a:extLst>
              </a:tr>
              <a:tr h="370840">
                <a:tc>
                  <a:txBody>
                    <a:bodyPr/>
                    <a:lstStyle/>
                    <a:p>
                      <a:r>
                        <a:rPr lang="en-US" sz="2300" b="1" dirty="0">
                          <a:solidFill>
                            <a:schemeClr val="tx1"/>
                          </a:solidFill>
                          <a:latin typeface="Calibri" panose="020F0502020204030204" pitchFamily="34" charset="0"/>
                          <a:cs typeface="Calibri" panose="020F0502020204030204" pitchFamily="34" charset="0"/>
                        </a:rPr>
                        <a:t>Values</a:t>
                      </a:r>
                      <a:endParaRPr lang="en-ZA" sz="23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2300" b="0" kern="1200" dirty="0">
                          <a:solidFill>
                            <a:schemeClr val="dk1"/>
                          </a:solidFill>
                          <a:effectLst/>
                          <a:latin typeface="Calibri" panose="020F0502020204030204" pitchFamily="34" charset="0"/>
                          <a:ea typeface="+mn-ea"/>
                          <a:cs typeface="Calibri" panose="020F0502020204030204" pitchFamily="34" charset="0"/>
                        </a:rPr>
                        <a:t>In pursuit of its vision and mission the CHE is committed to, and guided by the following values:</a:t>
                      </a:r>
                    </a:p>
                    <a:p>
                      <a:pPr marL="285750" lvl="0" indent="-285750">
                        <a:buFont typeface="Arial" panose="020B0604020202020204" pitchFamily="34" charset="0"/>
                        <a:buChar char="•"/>
                      </a:pPr>
                      <a:r>
                        <a:rPr lang="en-ZA" sz="2300" b="0" kern="1200" dirty="0">
                          <a:solidFill>
                            <a:schemeClr val="dk1"/>
                          </a:solidFill>
                          <a:effectLst/>
                          <a:latin typeface="Calibri" panose="020F0502020204030204" pitchFamily="34" charset="0"/>
                          <a:ea typeface="+mn-ea"/>
                          <a:cs typeface="Calibri" panose="020F0502020204030204" pitchFamily="34" charset="0"/>
                        </a:rPr>
                        <a:t>Innovation</a:t>
                      </a:r>
                    </a:p>
                    <a:p>
                      <a:pPr marL="285750" lvl="0" indent="-285750">
                        <a:buFont typeface="Arial" panose="020B0604020202020204" pitchFamily="34" charset="0"/>
                        <a:buChar char="•"/>
                      </a:pPr>
                      <a:r>
                        <a:rPr lang="en-ZA" sz="2300" b="0" kern="1200" dirty="0">
                          <a:solidFill>
                            <a:schemeClr val="dk1"/>
                          </a:solidFill>
                          <a:effectLst/>
                          <a:latin typeface="Calibri" panose="020F0502020204030204" pitchFamily="34" charset="0"/>
                          <a:ea typeface="+mn-ea"/>
                          <a:cs typeface="Calibri" panose="020F0502020204030204" pitchFamily="34" charset="0"/>
                        </a:rPr>
                        <a:t>Integrity</a:t>
                      </a:r>
                    </a:p>
                    <a:p>
                      <a:pPr marL="285750" lvl="0" indent="-285750">
                        <a:buFont typeface="Arial" panose="020B0604020202020204" pitchFamily="34" charset="0"/>
                        <a:buChar char="•"/>
                      </a:pPr>
                      <a:r>
                        <a:rPr lang="en-ZA" sz="2300" b="0" kern="1200" dirty="0">
                          <a:solidFill>
                            <a:schemeClr val="dk1"/>
                          </a:solidFill>
                          <a:effectLst/>
                          <a:latin typeface="Calibri" panose="020F0502020204030204" pitchFamily="34" charset="0"/>
                          <a:ea typeface="+mn-ea"/>
                          <a:cs typeface="Calibri" panose="020F0502020204030204" pitchFamily="34" charset="0"/>
                        </a:rPr>
                        <a:t>Equity</a:t>
                      </a:r>
                    </a:p>
                    <a:p>
                      <a:pPr marL="285750" lvl="0" indent="-285750">
                        <a:buFont typeface="Arial" panose="020B0604020202020204" pitchFamily="34" charset="0"/>
                        <a:buChar char="•"/>
                      </a:pPr>
                      <a:r>
                        <a:rPr lang="en-ZA" sz="2300" b="0" kern="1200" dirty="0">
                          <a:solidFill>
                            <a:schemeClr val="dk1"/>
                          </a:solidFill>
                          <a:effectLst/>
                          <a:latin typeface="Calibri" panose="020F0502020204030204" pitchFamily="34" charset="0"/>
                          <a:ea typeface="+mn-ea"/>
                          <a:cs typeface="Calibri" panose="020F0502020204030204" pitchFamily="34" charset="0"/>
                        </a:rPr>
                        <a:t>Respect</a:t>
                      </a:r>
                    </a:p>
                    <a:p>
                      <a:pPr marL="285750" lvl="0" indent="-285750">
                        <a:buFont typeface="Arial" panose="020B0604020202020204" pitchFamily="34" charset="0"/>
                        <a:buChar char="•"/>
                      </a:pPr>
                      <a:r>
                        <a:rPr lang="en-ZA" sz="2300" b="0" kern="1200" dirty="0">
                          <a:solidFill>
                            <a:schemeClr val="dk1"/>
                          </a:solidFill>
                          <a:effectLst/>
                          <a:latin typeface="Calibri" panose="020F0502020204030204" pitchFamily="34" charset="0"/>
                          <a:ea typeface="+mn-ea"/>
                          <a:cs typeface="Calibri" panose="020F0502020204030204" pitchFamily="34" charset="0"/>
                        </a:rPr>
                        <a:t>Accountability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20275361"/>
                  </a:ext>
                </a:extLst>
              </a:tr>
            </a:tbl>
          </a:graphicData>
        </a:graphic>
      </p:graphicFrame>
    </p:spTree>
    <p:extLst>
      <p:ext uri="{BB962C8B-B14F-4D97-AF65-F5344CB8AC3E}">
        <p14:creationId xmlns:p14="http://schemas.microsoft.com/office/powerpoint/2010/main" xmlns="" val="2128586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A284BA62-7A80-4779-9CF5-EBEA57A24779}"/>
              </a:ext>
            </a:extLst>
          </p:cNvPr>
          <p:cNvSpPr>
            <a:spLocks noGrp="1"/>
          </p:cNvSpPr>
          <p:nvPr>
            <p:ph type="sldNum" sz="quarter" idx="4"/>
          </p:nvPr>
        </p:nvSpPr>
        <p:spPr>
          <a:xfrm>
            <a:off x="11261333" y="6325528"/>
            <a:ext cx="2743200" cy="365125"/>
          </a:xfrm>
        </p:spPr>
        <p:txBody>
          <a:bodyPr/>
          <a:lstStyle/>
          <a:p>
            <a:fld id="{2E9CAD2E-7E5B-40C1-A402-F374045F6AAA}" type="slidenum">
              <a:rPr lang="en-GB" smtClean="0"/>
              <a:pPr/>
              <a:t>6</a:t>
            </a:fld>
            <a:endParaRPr lang="en-GB" dirty="0"/>
          </a:p>
        </p:txBody>
      </p:sp>
      <p:sp>
        <p:nvSpPr>
          <p:cNvPr id="6" name="Title 1">
            <a:extLst>
              <a:ext uri="{FF2B5EF4-FFF2-40B4-BE49-F238E27FC236}">
                <a16:creationId xmlns:a16="http://schemas.microsoft.com/office/drawing/2014/main" xmlns="" id="{D1BCC0B9-86F9-4FCA-BCAC-5DA8892BF570}"/>
              </a:ext>
            </a:extLst>
          </p:cNvPr>
          <p:cNvSpPr txBox="1">
            <a:spLocks/>
          </p:cNvSpPr>
          <p:nvPr/>
        </p:nvSpPr>
        <p:spPr>
          <a:xfrm>
            <a:off x="1057275" y="58958"/>
            <a:ext cx="8911687" cy="661571"/>
          </a:xfrm>
          <a:prstGeom prst="rect">
            <a:avLst/>
          </a:prstGeom>
        </p:spPr>
        <p:txBody>
          <a:bodyPr vert="horz" lIns="91440" tIns="45720" rIns="91440" bIns="45720" rtlCol="0" anchor="t">
            <a:noAutofit/>
          </a:bodyPr>
          <a:lstStyle>
            <a:lvl1pPr algn="l" defTabSz="457200" rtl="0" eaLnBrk="1" latinLnBrk="0" hangingPunct="1">
              <a:spcBef>
                <a:spcPct val="0"/>
              </a:spcBef>
              <a:buNone/>
              <a:defRPr sz="32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b="1" dirty="0"/>
              <a:t>Strategic Outcomes 2020-2025</a:t>
            </a:r>
          </a:p>
        </p:txBody>
      </p:sp>
      <p:graphicFrame>
        <p:nvGraphicFramePr>
          <p:cNvPr id="4" name="Table 3">
            <a:extLst>
              <a:ext uri="{FF2B5EF4-FFF2-40B4-BE49-F238E27FC236}">
                <a16:creationId xmlns:a16="http://schemas.microsoft.com/office/drawing/2014/main" xmlns="" id="{1841FEA0-FF21-47C0-94F5-146E0DDEEE9B}"/>
              </a:ext>
            </a:extLst>
          </p:cNvPr>
          <p:cNvGraphicFramePr>
            <a:graphicFrameLocks noGrp="1"/>
          </p:cNvGraphicFramePr>
          <p:nvPr>
            <p:extLst>
              <p:ext uri="{D42A27DB-BD31-4B8C-83A1-F6EECF244321}">
                <p14:modId xmlns:p14="http://schemas.microsoft.com/office/powerpoint/2010/main" xmlns="" val="73202946"/>
              </p:ext>
            </p:extLst>
          </p:nvPr>
        </p:nvGraphicFramePr>
        <p:xfrm>
          <a:off x="424363" y="767893"/>
          <a:ext cx="11422422" cy="5158112"/>
        </p:xfrm>
        <a:graphic>
          <a:graphicData uri="http://schemas.openxmlformats.org/drawingml/2006/table">
            <a:tbl>
              <a:tblPr firstRow="1" firstCol="1" bandRow="1"/>
              <a:tblGrid>
                <a:gridCol w="1584584">
                  <a:extLst>
                    <a:ext uri="{9D8B030D-6E8A-4147-A177-3AD203B41FA5}">
                      <a16:colId xmlns:a16="http://schemas.microsoft.com/office/drawing/2014/main" xmlns="" val="2441420965"/>
                    </a:ext>
                  </a:extLst>
                </a:gridCol>
                <a:gridCol w="9837838">
                  <a:extLst>
                    <a:ext uri="{9D8B030D-6E8A-4147-A177-3AD203B41FA5}">
                      <a16:colId xmlns:a16="http://schemas.microsoft.com/office/drawing/2014/main" xmlns="" val="3076321179"/>
                    </a:ext>
                  </a:extLst>
                </a:gridCol>
              </a:tblGrid>
              <a:tr h="376764">
                <a:tc>
                  <a:txBody>
                    <a:bodyPr/>
                    <a:lstStyle/>
                    <a:p>
                      <a:pPr>
                        <a:lnSpc>
                          <a:spcPct val="107000"/>
                        </a:lnSpc>
                        <a:spcAft>
                          <a:spcPts val="800"/>
                        </a:spcAft>
                      </a:pPr>
                      <a:r>
                        <a:rPr lang="en-ZA" sz="2000" b="1" dirty="0">
                          <a:effectLst/>
                          <a:latin typeface="Calibri" panose="020F0502020204030204" pitchFamily="34" charset="0"/>
                          <a:ea typeface="Cambria" panose="02040503050406030204" pitchFamily="18" charset="0"/>
                          <a:cs typeface="Calibri" panose="020F0502020204030204" pitchFamily="34" charset="0"/>
                        </a:rPr>
                        <a:t>Out</a:t>
                      </a:r>
                      <a:r>
                        <a:rPr lang="en-ZA" sz="2000" b="1"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come 1</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a:txBody>
                  <a:tcPr marL="40527" marR="4052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nSpc>
                          <a:spcPct val="107000"/>
                        </a:lnSpc>
                        <a:spcAft>
                          <a:spcPts val="800"/>
                        </a:spcAft>
                      </a:pPr>
                      <a:r>
                        <a:rPr lang="en-ZA" sz="2000" b="1"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CHE as an effective custodian of the HEQSF </a:t>
                      </a:r>
                      <a:r>
                        <a:rPr lang="en-ZA" sz="2000" b="1" dirty="0">
                          <a:effectLst/>
                          <a:latin typeface="Calibri" panose="020F0502020204030204" pitchFamily="34" charset="0"/>
                          <a:ea typeface="Cambria" panose="02040503050406030204" pitchFamily="18" charset="0"/>
                          <a:cs typeface="Calibri" panose="020F0502020204030204" pitchFamily="34" charset="0"/>
                        </a:rPr>
                        <a:t> </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a:txBody>
                  <a:tcPr marL="40527" marR="4052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xmlns="" val="636341099"/>
                  </a:ext>
                </a:extLst>
              </a:tr>
              <a:tr h="560059">
                <a:tc gridSpan="2">
                  <a:txBody>
                    <a:bodyPr/>
                    <a:lstStyle/>
                    <a:p>
                      <a:pPr algn="just">
                        <a:lnSpc>
                          <a:spcPct val="107000"/>
                        </a:lnSpc>
                        <a:spcAft>
                          <a:spcPts val="800"/>
                        </a:spcAft>
                      </a:pPr>
                      <a:r>
                        <a:rPr lang="en-ZA" sz="2000" dirty="0">
                          <a:effectLst/>
                          <a:latin typeface="Calibri" panose="020F0502020204030204" pitchFamily="34" charset="0"/>
                          <a:ea typeface="Cambria" panose="02040503050406030204" pitchFamily="18" charset="0"/>
                          <a:cs typeface="Calibri" panose="020F0502020204030204" pitchFamily="34" charset="0"/>
                        </a:rPr>
                        <a:t>To manage the development and implementation of the HEQSF policies, qualification standards and data in order to meet the goals of the NQF, NPPSET and the National Development Plan (NDP).</a:t>
                      </a:r>
                      <a:endParaRPr lang="en-ZA" sz="2000" dirty="0">
                        <a:effectLst/>
                        <a:latin typeface="Calibri" panose="020F0502020204030204" pitchFamily="34" charset="0"/>
                        <a:cs typeface="Calibri" panose="020F0502020204030204" pitchFamily="34" charset="0"/>
                      </a:endParaRPr>
                    </a:p>
                  </a:txBody>
                  <a:tcPr marL="40527" marR="4052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07000"/>
                        </a:lnSpc>
                        <a:spcAft>
                          <a:spcPts val="800"/>
                        </a:spcAft>
                      </a:pPr>
                      <a:r>
                        <a:rPr lang="en-ZA" sz="1800" dirty="0">
                          <a:effectLst/>
                          <a:latin typeface="+mn-lt"/>
                          <a:ea typeface="Cambria" panose="02040503050406030204" pitchFamily="18" charset="0"/>
                          <a:cs typeface="Times New Roman" panose="02020603050405020304" pitchFamily="18" charset="0"/>
                        </a:rPr>
                        <a:t>To manage the development and implementation of the HEQSF policies, qualification standards and data in order to meet the goals of the NQF, NPPSET and the National Development Plan (NDP).</a:t>
                      </a:r>
                      <a:endParaRPr lang="en-ZA" sz="1800" dirty="0">
                        <a:effectLst/>
                        <a:latin typeface="+mn-lt"/>
                        <a:ea typeface="Calibri" panose="020F0502020204030204" pitchFamily="34" charset="0"/>
                        <a:cs typeface="Times New Roman" panose="02020603050405020304" pitchFamily="18" charset="0"/>
                      </a:endParaRPr>
                    </a:p>
                  </a:txBody>
                  <a:tcPr marL="40527" marR="4052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13664745"/>
                  </a:ext>
                </a:extLst>
              </a:tr>
              <a:tr h="376764">
                <a:tc>
                  <a:txBody>
                    <a:bodyPr/>
                    <a:lstStyle/>
                    <a:p>
                      <a:pPr>
                        <a:lnSpc>
                          <a:spcPct val="107000"/>
                        </a:lnSpc>
                        <a:spcAft>
                          <a:spcPts val="800"/>
                        </a:spcAft>
                      </a:pPr>
                      <a:r>
                        <a:rPr lang="en-ZA" sz="2000" b="1"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Outcome 2</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a:txBody>
                  <a:tcPr marL="40527" marR="4052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nSpc>
                          <a:spcPct val="107000"/>
                        </a:lnSpc>
                        <a:spcAft>
                          <a:spcPts val="800"/>
                        </a:spcAft>
                      </a:pPr>
                      <a:r>
                        <a:rPr lang="en-ZA" sz="2000" b="1"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Comprehensive and coherent quality assurance system for the higher education sector</a:t>
                      </a:r>
                      <a:r>
                        <a:rPr lang="en-ZA" sz="2000" b="1" dirty="0">
                          <a:effectLst/>
                          <a:latin typeface="Calibri" panose="020F0502020204030204" pitchFamily="34" charset="0"/>
                          <a:ea typeface="MS Gothic" panose="020B0609070205080204" pitchFamily="49" charset="-128"/>
                          <a:cs typeface="Calibri" panose="020F0502020204030204" pitchFamily="34" charset="0"/>
                        </a:rPr>
                        <a:t> </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a:txBody>
                  <a:tcPr marL="40527" marR="4052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xmlns="" val="2301980369"/>
                  </a:ext>
                </a:extLst>
              </a:tr>
              <a:tr h="665204">
                <a:tc gridSpan="2">
                  <a:txBody>
                    <a:bodyPr/>
                    <a:lstStyle/>
                    <a:p>
                      <a:pPr algn="just">
                        <a:lnSpc>
                          <a:spcPct val="107000"/>
                        </a:lnSpc>
                        <a:spcAft>
                          <a:spcPts val="800"/>
                        </a:spcAft>
                      </a:pPr>
                      <a:r>
                        <a:rPr lang="en-ZA" sz="2000" dirty="0">
                          <a:effectLst/>
                          <a:latin typeface="Calibri" panose="020F0502020204030204" pitchFamily="34" charset="0"/>
                          <a:ea typeface="Cambria" panose="02040503050406030204" pitchFamily="18" charset="0"/>
                          <a:cs typeface="Calibri" panose="020F0502020204030204" pitchFamily="34" charset="0"/>
                        </a:rPr>
                        <a:t>To develop and implement a new Quality Assurance Framework for effective and efficient internal quality assurance (IQA) and external quality assurance (EQA) for the sector. </a:t>
                      </a:r>
                      <a:endParaRPr lang="en-ZA" sz="2000" dirty="0">
                        <a:effectLst/>
                        <a:latin typeface="Calibri" panose="020F0502020204030204" pitchFamily="34" charset="0"/>
                        <a:cs typeface="Calibri" panose="020F0502020204030204" pitchFamily="34" charset="0"/>
                      </a:endParaRPr>
                    </a:p>
                  </a:txBody>
                  <a:tcPr marL="40527" marR="4052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07000"/>
                        </a:lnSpc>
                        <a:spcAft>
                          <a:spcPts val="800"/>
                        </a:spcAft>
                      </a:pPr>
                      <a:r>
                        <a:rPr lang="en-ZA" sz="1800" dirty="0">
                          <a:effectLst/>
                          <a:latin typeface="+mn-lt"/>
                          <a:ea typeface="Cambria" panose="02040503050406030204" pitchFamily="18" charset="0"/>
                          <a:cs typeface="Times New Roman" panose="02020603050405020304" pitchFamily="18" charset="0"/>
                        </a:rPr>
                        <a:t>To develop and implement a new Quality Assurance Framework for effective and efficient internal quality assurance (IQA) and external quality assurance (EQA) for the sector. </a:t>
                      </a:r>
                      <a:endParaRPr lang="en-ZA" sz="1800" dirty="0">
                        <a:effectLst/>
                        <a:latin typeface="+mn-lt"/>
                        <a:ea typeface="Calibri" panose="020F0502020204030204" pitchFamily="34" charset="0"/>
                        <a:cs typeface="Times New Roman" panose="02020603050405020304" pitchFamily="18" charset="0"/>
                      </a:endParaRPr>
                    </a:p>
                  </a:txBody>
                  <a:tcPr marL="40527" marR="4052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69797245"/>
                  </a:ext>
                </a:extLst>
              </a:tr>
              <a:tr h="560059">
                <a:tc>
                  <a:txBody>
                    <a:bodyPr/>
                    <a:lstStyle/>
                    <a:p>
                      <a:pPr>
                        <a:lnSpc>
                          <a:spcPct val="107000"/>
                        </a:lnSpc>
                        <a:spcAft>
                          <a:spcPts val="800"/>
                        </a:spcAft>
                      </a:pPr>
                      <a:r>
                        <a:rPr lang="en-ZA" sz="2000" b="1"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Outcome 3</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a:txBody>
                  <a:tcPr marL="40527" marR="4052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nSpc>
                          <a:spcPct val="107000"/>
                        </a:lnSpc>
                        <a:spcAft>
                          <a:spcPts val="800"/>
                        </a:spcAft>
                      </a:pPr>
                      <a:r>
                        <a:rPr lang="en-ZA" sz="2000" b="1"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A reputable centre of intellectual discourse, knowledge generation and advice on higher education</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a:txBody>
                  <a:tcPr marL="40527" marR="4052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xmlns="" val="3582015241"/>
                  </a:ext>
                </a:extLst>
              </a:tr>
              <a:tr h="376764">
                <a:tc gridSpan="2">
                  <a:txBody>
                    <a:bodyPr/>
                    <a:lstStyle/>
                    <a:p>
                      <a:pPr algn="just">
                        <a:lnSpc>
                          <a:spcPct val="107000"/>
                        </a:lnSpc>
                        <a:spcAft>
                          <a:spcPts val="800"/>
                        </a:spcAft>
                      </a:pPr>
                      <a:r>
                        <a:rPr lang="en-ZA" sz="2000" dirty="0">
                          <a:effectLst/>
                          <a:latin typeface="Calibri" panose="020F0502020204030204" pitchFamily="34" charset="0"/>
                          <a:ea typeface="Cambria" panose="02040503050406030204" pitchFamily="18" charset="0"/>
                          <a:cs typeface="Calibri" panose="020F0502020204030204" pitchFamily="34" charset="0"/>
                        </a:rPr>
                        <a:t>To revitalise and strengthen the research, monitoring, evaluation and advice capabilities of the CHE.</a:t>
                      </a:r>
                      <a:endParaRPr lang="en-ZA" sz="2000" dirty="0">
                        <a:effectLst/>
                        <a:latin typeface="Calibri" panose="020F0502020204030204" pitchFamily="34" charset="0"/>
                        <a:cs typeface="Calibri" panose="020F0502020204030204" pitchFamily="34" charset="0"/>
                      </a:endParaRPr>
                    </a:p>
                  </a:txBody>
                  <a:tcPr marL="40527" marR="4052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07000"/>
                        </a:lnSpc>
                        <a:spcAft>
                          <a:spcPts val="800"/>
                        </a:spcAft>
                      </a:pPr>
                      <a:r>
                        <a:rPr lang="en-ZA" sz="1800" dirty="0">
                          <a:effectLst/>
                          <a:latin typeface="+mn-lt"/>
                          <a:ea typeface="Cambria" panose="02040503050406030204" pitchFamily="18" charset="0"/>
                          <a:cs typeface="Times New Roman" panose="02020603050405020304" pitchFamily="18" charset="0"/>
                        </a:rPr>
                        <a:t>To revitalise and strengthen the research, monitoring, evaluation and advice capabilities of the CHE.</a:t>
                      </a:r>
                      <a:endParaRPr lang="en-ZA" sz="1800" dirty="0">
                        <a:effectLst/>
                        <a:latin typeface="+mn-lt"/>
                        <a:ea typeface="Calibri" panose="020F0502020204030204" pitchFamily="34" charset="0"/>
                        <a:cs typeface="Times New Roman" panose="02020603050405020304" pitchFamily="18" charset="0"/>
                      </a:endParaRPr>
                    </a:p>
                  </a:txBody>
                  <a:tcPr marL="40527" marR="4052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63254080"/>
                  </a:ext>
                </a:extLst>
              </a:tr>
              <a:tr h="376764">
                <a:tc>
                  <a:txBody>
                    <a:bodyPr/>
                    <a:lstStyle/>
                    <a:p>
                      <a:pPr>
                        <a:lnSpc>
                          <a:spcPct val="107000"/>
                        </a:lnSpc>
                        <a:spcAft>
                          <a:spcPts val="800"/>
                        </a:spcAft>
                      </a:pPr>
                      <a:r>
                        <a:rPr lang="en-ZA" sz="2000" b="1"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Outcome 4</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a:txBody>
                  <a:tcPr marL="40527" marR="4052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nSpc>
                          <a:spcPct val="107000"/>
                        </a:lnSpc>
                        <a:spcAft>
                          <a:spcPts val="800"/>
                        </a:spcAft>
                      </a:pPr>
                      <a:r>
                        <a:rPr lang="en-ZA" sz="2000" b="1"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Governance, compliance and risk management</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a:txBody>
                  <a:tcPr marL="40527" marR="4052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xmlns="" val="217864426"/>
                  </a:ext>
                </a:extLst>
              </a:tr>
              <a:tr h="560059">
                <a:tc gridSpan="2">
                  <a:txBody>
                    <a:bodyPr/>
                    <a:lstStyle/>
                    <a:p>
                      <a:pPr>
                        <a:lnSpc>
                          <a:spcPct val="107000"/>
                        </a:lnSpc>
                        <a:spcAft>
                          <a:spcPts val="800"/>
                        </a:spcAft>
                      </a:pPr>
                      <a:r>
                        <a:rPr lang="en-ZA" sz="200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To set the broad strategic direction, policy and tone for good governance, statutory compliance and risk management of the organisation to support the discharge of the core functions of the CHE.</a:t>
                      </a:r>
                      <a:endParaRPr lang="en-ZA" sz="2000" dirty="0">
                        <a:effectLst/>
                        <a:latin typeface="Calibri" panose="020F0502020204030204" pitchFamily="34" charset="0"/>
                        <a:cs typeface="Calibri" panose="020F0502020204030204" pitchFamily="34" charset="0"/>
                      </a:endParaRPr>
                    </a:p>
                  </a:txBody>
                  <a:tcPr marL="40527" marR="4052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800"/>
                        </a:spcAft>
                      </a:pPr>
                      <a:r>
                        <a:rPr lang="en-ZA" sz="1800" dirty="0">
                          <a:solidFill>
                            <a:srgbClr val="000000"/>
                          </a:solidFill>
                          <a:effectLst/>
                          <a:latin typeface="+mn-lt"/>
                          <a:ea typeface="Cambria" panose="02040503050406030204" pitchFamily="18" charset="0"/>
                          <a:cs typeface="Times New Roman" panose="02020603050405020304" pitchFamily="18" charset="0"/>
                        </a:rPr>
                        <a:t>To set the broad strategic direction, policy and tone for good governance, statutory compliance and risk management of the organisation to support the discharge of the core functions of the CHE.</a:t>
                      </a:r>
                      <a:endParaRPr lang="en-ZA" sz="1800" dirty="0">
                        <a:effectLst/>
                        <a:latin typeface="+mn-lt"/>
                        <a:ea typeface="Calibri" panose="020F0502020204030204" pitchFamily="34" charset="0"/>
                        <a:cs typeface="Times New Roman" panose="02020603050405020304" pitchFamily="18" charset="0"/>
                      </a:endParaRPr>
                    </a:p>
                  </a:txBody>
                  <a:tcPr marL="40527" marR="4052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24066988"/>
                  </a:ext>
                </a:extLst>
              </a:tr>
              <a:tr h="376764">
                <a:tc>
                  <a:txBody>
                    <a:bodyPr/>
                    <a:lstStyle/>
                    <a:p>
                      <a:pPr>
                        <a:lnSpc>
                          <a:spcPct val="107000"/>
                        </a:lnSpc>
                        <a:spcAft>
                          <a:spcPts val="800"/>
                        </a:spcAft>
                      </a:pPr>
                      <a:r>
                        <a:rPr lang="en-ZA" sz="2000" b="1"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Outcome 5</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a:txBody>
                  <a:tcPr marL="40527" marR="4052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nSpc>
                          <a:spcPct val="107000"/>
                        </a:lnSpc>
                        <a:spcAft>
                          <a:spcPts val="800"/>
                        </a:spcAft>
                      </a:pPr>
                      <a:r>
                        <a:rPr lang="en-ZA" sz="2000" b="1"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Sustainable, responsive and dynamic organisation</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a:txBody>
                  <a:tcPr marL="40527" marR="4052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xmlns="" val="2213789952"/>
                  </a:ext>
                </a:extLst>
              </a:tr>
              <a:tr h="560059">
                <a:tc gridSpan="2">
                  <a:txBody>
                    <a:bodyPr/>
                    <a:lstStyle/>
                    <a:p>
                      <a:pPr algn="just">
                        <a:lnSpc>
                          <a:spcPct val="107000"/>
                        </a:lnSpc>
                        <a:spcAft>
                          <a:spcPts val="800"/>
                        </a:spcAft>
                      </a:pPr>
                      <a:r>
                        <a:rPr lang="en-ZA" sz="200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To design and implement an organisational architecture, business processes, capabilities and infrastructure to realise the strategy of the CHE.</a:t>
                      </a:r>
                      <a:endParaRPr lang="en-ZA" sz="2000" dirty="0">
                        <a:effectLst/>
                        <a:latin typeface="Calibri" panose="020F0502020204030204" pitchFamily="34" charset="0"/>
                        <a:cs typeface="Calibri" panose="020F0502020204030204" pitchFamily="34" charset="0"/>
                      </a:endParaRPr>
                    </a:p>
                  </a:txBody>
                  <a:tcPr marL="40527" marR="4052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just">
                        <a:lnSpc>
                          <a:spcPct val="107000"/>
                        </a:lnSpc>
                        <a:spcAft>
                          <a:spcPts val="800"/>
                        </a:spcAft>
                      </a:pPr>
                      <a:r>
                        <a:rPr lang="en-ZA" sz="1800" dirty="0">
                          <a:solidFill>
                            <a:srgbClr val="000000"/>
                          </a:solidFill>
                          <a:effectLst/>
                          <a:latin typeface="+mn-lt"/>
                          <a:ea typeface="Cambria" panose="02040503050406030204" pitchFamily="18" charset="0"/>
                          <a:cs typeface="Times New Roman" panose="02020603050405020304" pitchFamily="18" charset="0"/>
                        </a:rPr>
                        <a:t>To design and implement an organisational architecture, business processes, capabilities and infrastructure to realise the strategy of the CHE.</a:t>
                      </a:r>
                      <a:endParaRPr lang="en-ZA" sz="18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en-ZA" sz="1800" dirty="0">
                          <a:solidFill>
                            <a:srgbClr val="000000"/>
                          </a:solidFill>
                          <a:effectLst/>
                          <a:latin typeface="+mn-lt"/>
                          <a:ea typeface="Cambria" panose="02040503050406030204" pitchFamily="18" charset="0"/>
                          <a:cs typeface="Times New Roman" panose="02020603050405020304" pitchFamily="18" charset="0"/>
                        </a:rPr>
                        <a:t> </a:t>
                      </a:r>
                      <a:endParaRPr lang="en-ZA" sz="1800" dirty="0">
                        <a:effectLst/>
                        <a:latin typeface="+mn-lt"/>
                        <a:ea typeface="Calibri" panose="020F0502020204030204" pitchFamily="34" charset="0"/>
                        <a:cs typeface="Times New Roman" panose="02020603050405020304" pitchFamily="18" charset="0"/>
                      </a:endParaRPr>
                    </a:p>
                  </a:txBody>
                  <a:tcPr marL="40527" marR="4052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51248923"/>
                  </a:ext>
                </a:extLst>
              </a:tr>
            </a:tbl>
          </a:graphicData>
        </a:graphic>
      </p:graphicFrame>
    </p:spTree>
    <p:extLst>
      <p:ext uri="{BB962C8B-B14F-4D97-AF65-F5344CB8AC3E}">
        <p14:creationId xmlns:p14="http://schemas.microsoft.com/office/powerpoint/2010/main" xmlns="" val="4037608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186" y="105922"/>
            <a:ext cx="9108504" cy="616504"/>
          </a:xfrm>
        </p:spPr>
        <p:txBody>
          <a:bodyPr>
            <a:normAutofit/>
          </a:bodyPr>
          <a:lstStyle/>
          <a:p>
            <a:pPr>
              <a:defRPr/>
            </a:pPr>
            <a:r>
              <a:rPr lang="en-ZA" sz="2800" b="1" dirty="0">
                <a:solidFill>
                  <a:schemeClr val="tx1"/>
                </a:solidFill>
              </a:rPr>
              <a:t>Implementation Programmes</a:t>
            </a:r>
          </a:p>
        </p:txBody>
      </p:sp>
      <p:sp>
        <p:nvSpPr>
          <p:cNvPr id="88067" name="Content Placeholder 2"/>
          <p:cNvSpPr>
            <a:spLocks noGrp="1"/>
          </p:cNvSpPr>
          <p:nvPr>
            <p:ph idx="1"/>
          </p:nvPr>
        </p:nvSpPr>
        <p:spPr>
          <a:xfrm>
            <a:off x="929555" y="1050013"/>
            <a:ext cx="10967748" cy="4757973"/>
          </a:xfrm>
        </p:spPr>
        <p:txBody>
          <a:bodyPr>
            <a:noAutofit/>
          </a:bodyPr>
          <a:lstStyle/>
          <a:p>
            <a:pPr marL="0" indent="0">
              <a:spcBef>
                <a:spcPts val="0"/>
              </a:spcBef>
              <a:buNone/>
            </a:pPr>
            <a:r>
              <a:rPr lang="en-ZA" sz="2400" dirty="0">
                <a:solidFill>
                  <a:schemeClr val="tx1">
                    <a:lumMod val="95000"/>
                    <a:lumOff val="5000"/>
                  </a:schemeClr>
                </a:solidFill>
                <a:latin typeface="Calibri" panose="020F0502020204030204" pitchFamily="34" charset="0"/>
                <a:cs typeface="Calibri" panose="020F0502020204030204" pitchFamily="34" charset="0"/>
              </a:rPr>
              <a:t>The realisation of the 5 strategic outcomes are being pursued through 4 implementation programmes. These are:</a:t>
            </a:r>
          </a:p>
          <a:p>
            <a:pPr marL="0" indent="0">
              <a:spcBef>
                <a:spcPts val="0"/>
              </a:spcBef>
              <a:buNone/>
            </a:pPr>
            <a:endParaRPr lang="en-ZA" sz="2400" dirty="0">
              <a:solidFill>
                <a:schemeClr val="tx1">
                  <a:lumMod val="95000"/>
                  <a:lumOff val="5000"/>
                </a:schemeClr>
              </a:solidFill>
              <a:latin typeface="Calibri" panose="020F0502020204030204" pitchFamily="34" charset="0"/>
              <a:cs typeface="Calibri" panose="020F0502020204030204" pitchFamily="34" charset="0"/>
            </a:endParaRPr>
          </a:p>
          <a:p>
            <a:pPr marL="0" indent="0">
              <a:spcBef>
                <a:spcPts val="0"/>
              </a:spcBef>
              <a:buNone/>
            </a:pPr>
            <a:r>
              <a:rPr lang="en-ZA" sz="2400" dirty="0">
                <a:solidFill>
                  <a:schemeClr val="tx1">
                    <a:lumMod val="95000"/>
                    <a:lumOff val="5000"/>
                  </a:schemeClr>
                </a:solidFill>
                <a:latin typeface="Calibri" panose="020F0502020204030204" pitchFamily="34" charset="0"/>
                <a:cs typeface="Calibri" panose="020F0502020204030204" pitchFamily="34" charset="0"/>
              </a:rPr>
              <a:t>Programme 1:		Management of the HEQSF and Quality Promotion (Outcome 1)</a:t>
            </a:r>
          </a:p>
          <a:p>
            <a:pPr marL="0" indent="0">
              <a:spcBef>
                <a:spcPts val="0"/>
              </a:spcBef>
              <a:buNone/>
            </a:pPr>
            <a:r>
              <a:rPr lang="en-ZA" sz="2400" dirty="0">
                <a:solidFill>
                  <a:schemeClr val="tx1">
                    <a:lumMod val="95000"/>
                    <a:lumOff val="5000"/>
                  </a:schemeClr>
                </a:solidFill>
                <a:latin typeface="Calibri" panose="020F0502020204030204" pitchFamily="34" charset="0"/>
                <a:cs typeface="Calibri" panose="020F0502020204030204" pitchFamily="34" charset="0"/>
              </a:rPr>
              <a:t>Programme 2:		Quality Assurance (Outcome 2) </a:t>
            </a:r>
          </a:p>
          <a:p>
            <a:pPr marL="0" indent="0">
              <a:spcBef>
                <a:spcPts val="0"/>
              </a:spcBef>
              <a:buNone/>
            </a:pPr>
            <a:r>
              <a:rPr lang="en-ZA" sz="2400" dirty="0">
                <a:solidFill>
                  <a:schemeClr val="tx1">
                    <a:lumMod val="95000"/>
                    <a:lumOff val="5000"/>
                  </a:schemeClr>
                </a:solidFill>
                <a:latin typeface="Calibri" panose="020F0502020204030204" pitchFamily="34" charset="0"/>
                <a:cs typeface="Calibri" panose="020F0502020204030204" pitchFamily="34" charset="0"/>
              </a:rPr>
              <a:t>Programme 3:		Research, Monitoring &amp; Advice (Outcome 3)</a:t>
            </a:r>
          </a:p>
          <a:p>
            <a:pPr marL="0" indent="0">
              <a:spcBef>
                <a:spcPts val="0"/>
              </a:spcBef>
              <a:buNone/>
            </a:pPr>
            <a:r>
              <a:rPr lang="en-ZA" sz="2400" dirty="0">
                <a:solidFill>
                  <a:schemeClr val="tx1">
                    <a:lumMod val="95000"/>
                    <a:lumOff val="5000"/>
                  </a:schemeClr>
                </a:solidFill>
                <a:latin typeface="Calibri" panose="020F0502020204030204" pitchFamily="34" charset="0"/>
                <a:cs typeface="Calibri" panose="020F0502020204030204" pitchFamily="34" charset="0"/>
              </a:rPr>
              <a:t>Programme 4:		Corporate Services (Outcomes 4 and 5)</a:t>
            </a:r>
          </a:p>
          <a:p>
            <a:pPr marL="0" indent="0">
              <a:spcBef>
                <a:spcPts val="0"/>
              </a:spcBef>
              <a:buNone/>
            </a:pPr>
            <a:endParaRPr lang="en-ZA" sz="2400" dirty="0">
              <a:solidFill>
                <a:schemeClr val="tx1">
                  <a:lumMod val="95000"/>
                  <a:lumOff val="5000"/>
                </a:schemeClr>
              </a:solidFill>
              <a:latin typeface="Calibri" panose="020F0502020204030204" pitchFamily="34" charset="0"/>
              <a:cs typeface="Calibri" panose="020F0502020204030204" pitchFamily="34" charset="0"/>
            </a:endParaRPr>
          </a:p>
          <a:p>
            <a:pPr marL="0" indent="0">
              <a:spcBef>
                <a:spcPts val="0"/>
              </a:spcBef>
              <a:buNone/>
            </a:pPr>
            <a:r>
              <a:rPr lang="en-ZA" sz="2400" dirty="0">
                <a:solidFill>
                  <a:schemeClr val="tx1">
                    <a:lumMod val="95000"/>
                    <a:lumOff val="5000"/>
                  </a:schemeClr>
                </a:solidFill>
                <a:latin typeface="Calibri" panose="020F0502020204030204" pitchFamily="34" charset="0"/>
                <a:cs typeface="Calibri" panose="020F0502020204030204" pitchFamily="34" charset="0"/>
              </a:rPr>
              <a:t>Each programme has several functions/subprogrammes.</a:t>
            </a:r>
            <a:r>
              <a:rPr lang="en-US" sz="2400" dirty="0">
                <a:solidFill>
                  <a:schemeClr val="tx1">
                    <a:lumMod val="95000"/>
                    <a:lumOff val="5000"/>
                  </a:schemeClr>
                </a:solidFill>
                <a:latin typeface="Calibri" panose="020F0502020204030204" pitchFamily="34" charset="0"/>
                <a:cs typeface="Calibri" panose="020F0502020204030204" pitchFamily="34" charset="0"/>
              </a:rPr>
              <a:t> </a:t>
            </a:r>
          </a:p>
          <a:p>
            <a:pPr marL="0" indent="0">
              <a:spcBef>
                <a:spcPts val="0"/>
              </a:spcBef>
              <a:buNone/>
            </a:pPr>
            <a:endParaRPr lang="en-US" sz="2400" dirty="0">
              <a:solidFill>
                <a:schemeClr val="tx1">
                  <a:lumMod val="95000"/>
                  <a:lumOff val="5000"/>
                </a:schemeClr>
              </a:solidFill>
              <a:latin typeface="Calibri" panose="020F0502020204030204" pitchFamily="34" charset="0"/>
              <a:cs typeface="Calibri" panose="020F0502020204030204" pitchFamily="34" charset="0"/>
            </a:endParaRPr>
          </a:p>
          <a:p>
            <a:pPr marL="0" indent="0">
              <a:spcBef>
                <a:spcPts val="0"/>
              </a:spcBef>
              <a:buNone/>
            </a:pPr>
            <a:r>
              <a:rPr lang="en-US" sz="2400" dirty="0">
                <a:solidFill>
                  <a:schemeClr val="tx1">
                    <a:lumMod val="95000"/>
                    <a:lumOff val="5000"/>
                  </a:schemeClr>
                </a:solidFill>
                <a:latin typeface="Calibri" panose="020F0502020204030204" pitchFamily="34" charset="0"/>
                <a:cs typeface="Calibri" panose="020F0502020204030204" pitchFamily="34" charset="0"/>
              </a:rPr>
              <a:t>The relationship between the strategic outcomes, </a:t>
            </a:r>
            <a:r>
              <a:rPr lang="en-US" sz="2400" dirty="0" err="1">
                <a:solidFill>
                  <a:schemeClr val="tx1">
                    <a:lumMod val="95000"/>
                    <a:lumOff val="5000"/>
                  </a:schemeClr>
                </a:solidFill>
                <a:latin typeface="Calibri" panose="020F0502020204030204" pitchFamily="34" charset="0"/>
                <a:cs typeface="Calibri" panose="020F0502020204030204" pitchFamily="34" charset="0"/>
              </a:rPr>
              <a:t>programmes</a:t>
            </a:r>
            <a:r>
              <a:rPr lang="en-US" sz="2400" dirty="0">
                <a:solidFill>
                  <a:schemeClr val="tx1">
                    <a:lumMod val="95000"/>
                    <a:lumOff val="5000"/>
                  </a:schemeClr>
                </a:solidFill>
                <a:latin typeface="Calibri" panose="020F0502020204030204" pitchFamily="34" charset="0"/>
                <a:cs typeface="Calibri" panose="020F0502020204030204" pitchFamily="34" charset="0"/>
              </a:rPr>
              <a:t> &amp; functions or sub-</a:t>
            </a:r>
            <a:r>
              <a:rPr lang="en-US" sz="2400" dirty="0" err="1">
                <a:solidFill>
                  <a:schemeClr val="tx1">
                    <a:lumMod val="95000"/>
                    <a:lumOff val="5000"/>
                  </a:schemeClr>
                </a:solidFill>
                <a:latin typeface="Calibri" panose="020F0502020204030204" pitchFamily="34" charset="0"/>
                <a:cs typeface="Calibri" panose="020F0502020204030204" pitchFamily="34" charset="0"/>
              </a:rPr>
              <a:t>programmes</a:t>
            </a:r>
            <a:r>
              <a:rPr lang="en-US" sz="2400" dirty="0">
                <a:solidFill>
                  <a:schemeClr val="tx1">
                    <a:lumMod val="95000"/>
                    <a:lumOff val="5000"/>
                  </a:schemeClr>
                </a:solidFill>
                <a:latin typeface="Calibri" panose="020F0502020204030204" pitchFamily="34" charset="0"/>
                <a:cs typeface="Calibri" panose="020F0502020204030204" pitchFamily="34" charset="0"/>
              </a:rPr>
              <a:t> follows.</a:t>
            </a:r>
            <a:endParaRPr lang="en-ZA" sz="2400" dirty="0">
              <a:solidFill>
                <a:schemeClr val="tx1">
                  <a:lumMod val="95000"/>
                  <a:lumOff val="5000"/>
                </a:schemeClr>
              </a:solidFill>
              <a:latin typeface="Calibri" panose="020F0502020204030204" pitchFamily="34" charset="0"/>
              <a:cs typeface="Calibri" panose="020F0502020204030204" pitchFamily="34" charset="0"/>
            </a:endParaRPr>
          </a:p>
          <a:p>
            <a:pPr marL="0" indent="0">
              <a:spcBef>
                <a:spcPts val="0"/>
              </a:spcBef>
              <a:buNone/>
            </a:pPr>
            <a:endParaRPr lang="en-ZA" sz="2400" dirty="0">
              <a:solidFill>
                <a:schemeClr val="tx1">
                  <a:lumMod val="95000"/>
                  <a:lumOff val="5000"/>
                </a:schemeClr>
              </a:solidFill>
              <a:latin typeface="Calibri" panose="020F0502020204030204" pitchFamily="34" charset="0"/>
              <a:cs typeface="Calibri" panose="020F0502020204030204" pitchFamily="34" charset="0"/>
            </a:endParaRPr>
          </a:p>
          <a:p>
            <a:pPr marL="0" indent="0">
              <a:spcBef>
                <a:spcPts val="0"/>
              </a:spcBef>
              <a:buNone/>
            </a:pPr>
            <a:endParaRPr lang="en-ZA" sz="2400" dirty="0">
              <a:solidFill>
                <a:schemeClr val="tx1">
                  <a:lumMod val="95000"/>
                  <a:lumOff val="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82870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xmlns="" id="{25997397-7570-495C-BC2C-48436AFA6286}"/>
              </a:ext>
            </a:extLst>
          </p:cNvPr>
          <p:cNvSpPr>
            <a:spLocks noGrp="1"/>
          </p:cNvSpPr>
          <p:nvPr>
            <p:ph type="sldNum" sz="quarter" idx="4"/>
          </p:nvPr>
        </p:nvSpPr>
        <p:spPr>
          <a:xfrm>
            <a:off x="11261333" y="6325528"/>
            <a:ext cx="2743200" cy="365125"/>
          </a:xfrm>
        </p:spPr>
        <p:txBody>
          <a:bodyPr/>
          <a:lstStyle/>
          <a:p>
            <a:fld id="{2E9CAD2E-7E5B-40C1-A402-F374045F6AAA}" type="slidenum">
              <a:rPr lang="en-GB" smtClean="0"/>
              <a:pPr/>
              <a:t>8</a:t>
            </a:fld>
            <a:endParaRPr lang="en-GB" dirty="0"/>
          </a:p>
        </p:txBody>
      </p:sp>
      <p:pic>
        <p:nvPicPr>
          <p:cNvPr id="2050" name="Picture 6">
            <a:extLst>
              <a:ext uri="{FF2B5EF4-FFF2-40B4-BE49-F238E27FC236}">
                <a16:creationId xmlns:a16="http://schemas.microsoft.com/office/drawing/2014/main" xmlns="" id="{49C2E099-E0D0-440A-8095-374B094D3AF0}"/>
              </a:ext>
            </a:extLst>
          </p:cNvPr>
          <p:cNvPicPr>
            <a:picLocks noChangeAspect="1" noChangeArrowheads="1"/>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a:off x="1834173" y="138772"/>
            <a:ext cx="10308757" cy="6196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99824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185" y="0"/>
            <a:ext cx="10959195" cy="1000451"/>
          </a:xfrm>
        </p:spPr>
        <p:txBody>
          <a:bodyPr>
            <a:normAutofit/>
          </a:bodyPr>
          <a:lstStyle/>
          <a:p>
            <a:pPr>
              <a:defRPr/>
            </a:pPr>
            <a:r>
              <a:rPr lang="en-ZA" sz="2800" b="1" dirty="0">
                <a:solidFill>
                  <a:schemeClr val="tx1"/>
                </a:solidFill>
              </a:rPr>
              <a:t>Development to note: Approval of a new Quality Assurance Framework and progress towards its implementation</a:t>
            </a:r>
          </a:p>
        </p:txBody>
      </p:sp>
      <p:sp>
        <p:nvSpPr>
          <p:cNvPr id="7" name="TextBox 6">
            <a:extLst>
              <a:ext uri="{FF2B5EF4-FFF2-40B4-BE49-F238E27FC236}">
                <a16:creationId xmlns:a16="http://schemas.microsoft.com/office/drawing/2014/main" xmlns="" id="{A8FF2C9E-B157-49A4-9F31-AEE98665E5F6}"/>
              </a:ext>
            </a:extLst>
          </p:cNvPr>
          <p:cNvSpPr txBox="1"/>
          <p:nvPr/>
        </p:nvSpPr>
        <p:spPr>
          <a:xfrm>
            <a:off x="528902" y="1159578"/>
            <a:ext cx="11454285" cy="1708160"/>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ZA" sz="1800" dirty="0">
                <a:solidFill>
                  <a:schemeClr val="tx1">
                    <a:lumMod val="95000"/>
                    <a:lumOff val="5000"/>
                  </a:schemeClr>
                </a:solidFill>
                <a:latin typeface="Calibri" panose="020F0502020204030204" pitchFamily="34" charset="0"/>
                <a:cs typeface="Calibri" panose="020F0502020204030204" pitchFamily="34" charset="0"/>
              </a:rPr>
              <a:t>Approved by Council in September 2020.</a:t>
            </a:r>
          </a:p>
          <a:p>
            <a:pPr marL="285750" indent="-285750">
              <a:spcAft>
                <a:spcPts val="600"/>
              </a:spcAft>
              <a:buFont typeface="Arial" panose="020B0604020202020204" pitchFamily="34" charset="0"/>
              <a:buChar char="•"/>
            </a:pPr>
            <a:r>
              <a:rPr lang="en-ZA" dirty="0">
                <a:solidFill>
                  <a:schemeClr val="tx1">
                    <a:lumMod val="95000"/>
                    <a:lumOff val="5000"/>
                  </a:schemeClr>
                </a:solidFill>
                <a:latin typeface="Calibri" panose="020F0502020204030204" pitchFamily="34" charset="0"/>
                <a:cs typeface="Calibri" panose="020F0502020204030204" pitchFamily="34" charset="0"/>
              </a:rPr>
              <a:t>A re-imagined strategic framework for how Quality Assurance will work in higher education.</a:t>
            </a:r>
          </a:p>
          <a:p>
            <a:pPr marL="285750" indent="-285750">
              <a:spcAft>
                <a:spcPts val="600"/>
              </a:spcAft>
              <a:buFont typeface="Arial" panose="020B0604020202020204" pitchFamily="34" charset="0"/>
              <a:buChar char="•"/>
            </a:pPr>
            <a:r>
              <a:rPr lang="en-ZA" dirty="0">
                <a:solidFill>
                  <a:schemeClr val="tx1">
                    <a:lumMod val="95000"/>
                    <a:lumOff val="5000"/>
                  </a:schemeClr>
                </a:solidFill>
                <a:latin typeface="Calibri" panose="020F0502020204030204" pitchFamily="34" charset="0"/>
                <a:cs typeface="Calibri" panose="020F0502020204030204" pitchFamily="34" charset="0"/>
              </a:rPr>
              <a:t>To be fully implemented from 2024, although implementation steps already being taken.</a:t>
            </a:r>
          </a:p>
          <a:p>
            <a:pPr marL="285750" indent="-285750">
              <a:spcAft>
                <a:spcPts val="600"/>
              </a:spcAft>
              <a:buFont typeface="Arial" panose="020B0604020202020204" pitchFamily="34" charset="0"/>
              <a:buChar char="•"/>
            </a:pPr>
            <a:r>
              <a:rPr lang="en-ZA" dirty="0">
                <a:solidFill>
                  <a:schemeClr val="tx1">
                    <a:lumMod val="95000"/>
                    <a:lumOff val="5000"/>
                  </a:schemeClr>
                </a:solidFill>
                <a:latin typeface="Calibri" panose="020F0502020204030204" pitchFamily="34" charset="0"/>
                <a:cs typeface="Calibri" panose="020F0502020204030204" pitchFamily="34" charset="0"/>
              </a:rPr>
              <a:t>A 3 year Implementation Preparation Project (IPP) is being implemented – preparing the sector and the CHE for the QAF.</a:t>
            </a:r>
            <a:endParaRPr lang="en-ZA" dirty="0"/>
          </a:p>
        </p:txBody>
      </p:sp>
      <p:pic>
        <p:nvPicPr>
          <p:cNvPr id="8" name="Picture 7">
            <a:extLst>
              <a:ext uri="{FF2B5EF4-FFF2-40B4-BE49-F238E27FC236}">
                <a16:creationId xmlns:a16="http://schemas.microsoft.com/office/drawing/2014/main" xmlns="" id="{06064087-4815-40A1-BAB1-B53E85CDBD8C}"/>
              </a:ext>
            </a:extLst>
          </p:cNvPr>
          <p:cNvPicPr>
            <a:picLocks noChangeAspect="1"/>
          </p:cNvPicPr>
          <p:nvPr/>
        </p:nvPicPr>
        <p:blipFill>
          <a:blip r:embed="rId2" cstate="print"/>
          <a:stretch>
            <a:fillRect/>
          </a:stretch>
        </p:blipFill>
        <p:spPr>
          <a:xfrm>
            <a:off x="3247672" y="2908153"/>
            <a:ext cx="8451776" cy="3467928"/>
          </a:xfrm>
          <a:prstGeom prst="rect">
            <a:avLst/>
          </a:prstGeom>
        </p:spPr>
      </p:pic>
      <p:pic>
        <p:nvPicPr>
          <p:cNvPr id="9" name="Picture 8">
            <a:extLst>
              <a:ext uri="{FF2B5EF4-FFF2-40B4-BE49-F238E27FC236}">
                <a16:creationId xmlns:a16="http://schemas.microsoft.com/office/drawing/2014/main" xmlns="" id="{834FB69D-C831-484D-84CA-FC4ED4790B16}"/>
              </a:ext>
            </a:extLst>
          </p:cNvPr>
          <p:cNvPicPr>
            <a:picLocks noChangeAspect="1"/>
          </p:cNvPicPr>
          <p:nvPr/>
        </p:nvPicPr>
        <p:blipFill>
          <a:blip r:embed="rId3" cstate="print"/>
          <a:stretch>
            <a:fillRect/>
          </a:stretch>
        </p:blipFill>
        <p:spPr>
          <a:xfrm>
            <a:off x="623901" y="2908153"/>
            <a:ext cx="1987947" cy="2826003"/>
          </a:xfrm>
          <a:prstGeom prst="rect">
            <a:avLst/>
          </a:prstGeom>
        </p:spPr>
      </p:pic>
    </p:spTree>
    <p:extLst>
      <p:ext uri="{BB962C8B-B14F-4D97-AF65-F5344CB8AC3E}">
        <p14:creationId xmlns:p14="http://schemas.microsoft.com/office/powerpoint/2010/main" xmlns="" val="2585551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48BA4C4128C540A63DAD770E05055A" ma:contentTypeVersion="12" ma:contentTypeDescription="Create a new document." ma:contentTypeScope="" ma:versionID="4a863aa05b0715c7b02656b71bbac4c8">
  <xsd:schema xmlns:xsd="http://www.w3.org/2001/XMLSchema" xmlns:xs="http://www.w3.org/2001/XMLSchema" xmlns:p="http://schemas.microsoft.com/office/2006/metadata/properties" xmlns:ns3="ab3a59bc-eb8a-4243-a24f-de132c075e95" xmlns:ns4="a91dd2b7-ddaf-4bf9-add9-86453ed0c1bc" targetNamespace="http://schemas.microsoft.com/office/2006/metadata/properties" ma:root="true" ma:fieldsID="665f7b3ac238f33b0e93526fea73e599" ns3:_="" ns4:_="">
    <xsd:import namespace="ab3a59bc-eb8a-4243-a24f-de132c075e95"/>
    <xsd:import namespace="a91dd2b7-ddaf-4bf9-add9-86453ed0c1b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3a59bc-eb8a-4243-a24f-de132c075e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91dd2b7-ddaf-4bf9-add9-86453ed0c1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79E7BB-7B9F-432B-9322-4D6496B4D387}">
  <ds:schemaRefs>
    <ds:schemaRef ds:uri="http://schemas.microsoft.com/sharepoint/v3/contenttype/forms"/>
  </ds:schemaRefs>
</ds:datastoreItem>
</file>

<file path=customXml/itemProps2.xml><?xml version="1.0" encoding="utf-8"?>
<ds:datastoreItem xmlns:ds="http://schemas.openxmlformats.org/officeDocument/2006/customXml" ds:itemID="{87EC2898-8B74-4F28-B388-BDA02FBE6178}">
  <ds:schemaRefs>
    <ds:schemaRef ds:uri="http://schemas.openxmlformats.org/package/2006/metadata/core-properties"/>
    <ds:schemaRef ds:uri="http://purl.org/dc/elements/1.1/"/>
    <ds:schemaRef ds:uri="http://schemas.microsoft.com/office/2006/documentManagement/types"/>
    <ds:schemaRef ds:uri="http://www.w3.org/XML/1998/namespace"/>
    <ds:schemaRef ds:uri="ab3a59bc-eb8a-4243-a24f-de132c075e95"/>
    <ds:schemaRef ds:uri="http://purl.org/dc/terms/"/>
    <ds:schemaRef ds:uri="http://schemas.microsoft.com/office/infopath/2007/PartnerControls"/>
    <ds:schemaRef ds:uri="a91dd2b7-ddaf-4bf9-add9-86453ed0c1bc"/>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90406073-EC41-46E6-8018-C6E686A307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3a59bc-eb8a-4243-a24f-de132c075e95"/>
    <ds:schemaRef ds:uri="a91dd2b7-ddaf-4bf9-add9-86453ed0c1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6904</TotalTime>
  <Words>2629</Words>
  <Application>Microsoft Office PowerPoint</Application>
  <PresentationFormat>Custom</PresentationFormat>
  <Paragraphs>617</Paragraphs>
  <Slides>37</Slides>
  <Notes>3</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Wisp</vt:lpstr>
      <vt:lpstr>Annual Report of the Council on Higher Education (CHE) for the Year 2020/21</vt:lpstr>
      <vt:lpstr>Slide 2</vt:lpstr>
      <vt:lpstr>Mandate conferred by the Higher Education Act No. 101 of 1997</vt:lpstr>
      <vt:lpstr>Mandate conferred by the National Qualifications Framework Act No. 67 of 2008</vt:lpstr>
      <vt:lpstr>Strategic Plan 2020-2025</vt:lpstr>
      <vt:lpstr>Slide 6</vt:lpstr>
      <vt:lpstr>Implementation Programmes</vt:lpstr>
      <vt:lpstr>Slide 8</vt:lpstr>
      <vt:lpstr>Development to note: Approval of a new Quality Assurance Framework and progress towards its implementation</vt:lpstr>
      <vt:lpstr>Progress Update: Inquiry into the Remuneration of Vice-Chancellors and Senior Executives</vt:lpstr>
      <vt:lpstr>Progress Update: Research on Strategies to Address Articulation Challenges</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Income / Revenue Received</vt:lpstr>
      <vt:lpstr>Budget vs Expenditure Incurred</vt:lpstr>
      <vt:lpstr>Explanation of Variances: Compensation of Employees</vt:lpstr>
      <vt:lpstr>Explanation of Variances: Goods and Services</vt:lpstr>
      <vt:lpstr>Explanation of Variances: Goods and Services (cont.)</vt:lpstr>
      <vt:lpstr>Ten Cost Drivers and their Percentage Contributions to the General Expenses</vt:lpstr>
      <vt:lpstr>Ten Cost Drivers and their Percentage Contributions to the General Expenses</vt:lpstr>
      <vt:lpstr>Irregular, Fruitless and Wasteful Expenditure</vt:lpstr>
      <vt:lpstr>Consequence Management Actions</vt:lpstr>
      <vt:lpstr>Report of the Auditor-General South Africa (AGSA)</vt:lpstr>
      <vt:lpstr>Strategic Audit Action Plan to Address Audit Findings</vt:lpstr>
      <vt:lpstr>Budget Baseline for the Current Baseline for the Current Year and MTEF Period</vt:lpstr>
      <vt:lpstr>Narrative to the Budget Baseline over the MTEF Period</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Ntokozo Blessing Bhengu</dc:creator>
  <cp:lastModifiedBy>USER</cp:lastModifiedBy>
  <cp:revision>66</cp:revision>
  <dcterms:created xsi:type="dcterms:W3CDTF">2019-11-21T07:16:54Z</dcterms:created>
  <dcterms:modified xsi:type="dcterms:W3CDTF">2021-11-10T17:25:01Z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0x010100B648BA4C4128C540A63DAD770E05055A</vt:lpwstr>
  </property>
</Properties>
</file>