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2.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3.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4.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5.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2" r:id="rId2"/>
  </p:sldMasterIdLst>
  <p:notesMasterIdLst>
    <p:notesMasterId r:id="rId81"/>
  </p:notesMasterIdLst>
  <p:sldIdLst>
    <p:sldId id="263" r:id="rId3"/>
    <p:sldId id="581" r:id="rId4"/>
    <p:sldId id="580" r:id="rId5"/>
    <p:sldId id="615" r:id="rId6"/>
    <p:sldId id="256" r:id="rId7"/>
    <p:sldId id="2145707553" r:id="rId8"/>
    <p:sldId id="272" r:id="rId9"/>
    <p:sldId id="620" r:id="rId10"/>
    <p:sldId id="617" r:id="rId11"/>
    <p:sldId id="619" r:id="rId12"/>
    <p:sldId id="410" r:id="rId13"/>
    <p:sldId id="411" r:id="rId14"/>
    <p:sldId id="412" r:id="rId15"/>
    <p:sldId id="413" r:id="rId16"/>
    <p:sldId id="618" r:id="rId17"/>
    <p:sldId id="614" r:id="rId18"/>
    <p:sldId id="643" r:id="rId19"/>
    <p:sldId id="602" r:id="rId20"/>
    <p:sldId id="603" r:id="rId21"/>
    <p:sldId id="604" r:id="rId22"/>
    <p:sldId id="605" r:id="rId23"/>
    <p:sldId id="644" r:id="rId24"/>
    <p:sldId id="606" r:id="rId25"/>
    <p:sldId id="607" r:id="rId26"/>
    <p:sldId id="608" r:id="rId27"/>
    <p:sldId id="609" r:id="rId28"/>
    <p:sldId id="610" r:id="rId29"/>
    <p:sldId id="611" r:id="rId30"/>
    <p:sldId id="612" r:id="rId31"/>
    <p:sldId id="613" r:id="rId32"/>
    <p:sldId id="622" r:id="rId33"/>
    <p:sldId id="625" r:id="rId34"/>
    <p:sldId id="2145707547" r:id="rId35"/>
    <p:sldId id="2145707548" r:id="rId36"/>
    <p:sldId id="621" r:id="rId37"/>
    <p:sldId id="429" r:id="rId38"/>
    <p:sldId id="430" r:id="rId39"/>
    <p:sldId id="432" r:id="rId40"/>
    <p:sldId id="433" r:id="rId41"/>
    <p:sldId id="434" r:id="rId42"/>
    <p:sldId id="435" r:id="rId43"/>
    <p:sldId id="624" r:id="rId44"/>
    <p:sldId id="2145707549" r:id="rId45"/>
    <p:sldId id="2145707550" r:id="rId46"/>
    <p:sldId id="2145707551" r:id="rId47"/>
    <p:sldId id="623" r:id="rId48"/>
    <p:sldId id="627" r:id="rId49"/>
    <p:sldId id="628" r:id="rId50"/>
    <p:sldId id="2145707555" r:id="rId51"/>
    <p:sldId id="629" r:id="rId52"/>
    <p:sldId id="630" r:id="rId53"/>
    <p:sldId id="631" r:id="rId54"/>
    <p:sldId id="632" r:id="rId55"/>
    <p:sldId id="633" r:id="rId56"/>
    <p:sldId id="634" r:id="rId57"/>
    <p:sldId id="2145707558" r:id="rId58"/>
    <p:sldId id="2145707560" r:id="rId59"/>
    <p:sldId id="635" r:id="rId60"/>
    <p:sldId id="636" r:id="rId61"/>
    <p:sldId id="641" r:id="rId62"/>
    <p:sldId id="2145707557" r:id="rId63"/>
    <p:sldId id="637" r:id="rId64"/>
    <p:sldId id="638" r:id="rId65"/>
    <p:sldId id="2145707563" r:id="rId66"/>
    <p:sldId id="645" r:id="rId67"/>
    <p:sldId id="646" r:id="rId68"/>
    <p:sldId id="2145707501" r:id="rId69"/>
    <p:sldId id="2145707491" r:id="rId70"/>
    <p:sldId id="2145707528" r:id="rId71"/>
    <p:sldId id="2145707531" r:id="rId72"/>
    <p:sldId id="2145707396" r:id="rId73"/>
    <p:sldId id="2145707499" r:id="rId74"/>
    <p:sldId id="2145707526" r:id="rId75"/>
    <p:sldId id="2145707527" r:id="rId76"/>
    <p:sldId id="2145707530" r:id="rId77"/>
    <p:sldId id="315" r:id="rId78"/>
    <p:sldId id="2145707529" r:id="rId79"/>
    <p:sldId id="588"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abi Maitin" initials="TM" lastIdx="2" clrIdx="0">
    <p:extLst>
      <p:ext uri="{19B8F6BF-5375-455C-9EA6-DF929625EA0E}">
        <p15:presenceInfo xmlns:p15="http://schemas.microsoft.com/office/powerpoint/2012/main" userId="S::tmaitin@mrc.ac.za::e3e17970-c276-4d96-b30f-0744a544c35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CCB"/>
    <a:srgbClr val="FDEEE7"/>
    <a:srgbClr val="D3E4F0"/>
    <a:srgbClr val="000000"/>
    <a:srgbClr val="C4D6E2"/>
    <a:srgbClr val="0077B3"/>
    <a:srgbClr val="D2D7D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31F7DF-D8B1-D44A-836E-0DF9F8C479B6}" v="1" dt="2021-10-04T11:02:10.617"/>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96327"/>
  </p:normalViewPr>
  <p:slideViewPr>
    <p:cSldViewPr snapToGrid="0">
      <p:cViewPr varScale="1">
        <p:scale>
          <a:sx n="69" d="100"/>
          <a:sy n="69" d="100"/>
        </p:scale>
        <p:origin x="1146" y="66"/>
      </p:cViewPr>
      <p:guideLst/>
    </p:cSldViewPr>
  </p:slideViewPr>
  <p:notesTextViewPr>
    <p:cViewPr>
      <p:scale>
        <a:sx n="1" d="1"/>
        <a:sy n="1" d="1"/>
      </p:scale>
      <p:origin x="0" y="0"/>
    </p:cViewPr>
  </p:notesTextViewPr>
  <p:sorterViewPr>
    <p:cViewPr>
      <p:scale>
        <a:sx n="100" d="100"/>
        <a:sy n="100" d="100"/>
      </p:scale>
      <p:origin x="0" y="-11381"/>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microsoft.com/office/2015/10/relationships/revisionInfo" Target="revisionInfo.xml"/><Relationship Id="rId61" Type="http://schemas.openxmlformats.org/officeDocument/2006/relationships/slide" Target="slides/slide59.xml"/><Relationship Id="rId8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embeddings/oleObject1.bin"/></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embeddings/oleObject2.bin"/></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embeddings/oleObject3.bin"/></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embeddings/oleObject4.bin"/></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embeddings/oleObject5.bin"/></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4.xml"/><Relationship Id="rId1" Type="http://schemas.microsoft.com/office/2011/relationships/chartStyle" Target="style24.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dirty="0">
                <a:solidFill>
                  <a:schemeClr val="tx1"/>
                </a:solidFill>
              </a:rPr>
              <a:t> 2020/2021</a:t>
            </a:r>
          </a:p>
        </c:rich>
      </c:tx>
      <c:layout>
        <c:manualLayout>
          <c:xMode val="edge"/>
          <c:yMode val="edge"/>
          <c:x val="0.34710236345775736"/>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7587240360686404"/>
          <c:y val="0.26410345103525895"/>
          <c:w val="0.68003218734314796"/>
          <c:h val="0.71753346271625462"/>
        </c:manualLayout>
      </c:layout>
      <c:pieChart>
        <c:varyColors val="1"/>
        <c:ser>
          <c:idx val="0"/>
          <c:order val="0"/>
          <c:tx>
            <c:strRef>
              <c:f>Sheet1!$B$1</c:f>
              <c:strCache>
                <c:ptCount val="1"/>
                <c:pt idx="0">
                  <c:v>2018/2019</c:v>
                </c:pt>
              </c:strCache>
            </c:strRef>
          </c:tx>
          <c:spPr>
            <a:solidFill>
              <a:schemeClr val="accent1"/>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C16-4116-A973-EFB75F30BC61}"/>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8C16-4116-A973-EFB75F30BC61}"/>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8C16-4116-A973-EFB75F30BC61}"/>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8C16-4116-A973-EFB75F30BC61}"/>
              </c:ext>
            </c:extLst>
          </c:dPt>
          <c:dLbls>
            <c:dLbl>
              <c:idx val="0"/>
              <c:tx>
                <c:rich>
                  <a:bodyPr/>
                  <a:lstStyle/>
                  <a:p>
                    <a:fld id="{8D5DD19A-2FCF-BC4E-BDCB-373C16B6AEF8}" type="CATEGORYNAME">
                      <a:rPr lang="en-US"/>
                      <a:pPr/>
                      <a:t>[CATEGORY NAME]</a:t>
                    </a:fld>
                    <a:r>
                      <a:rPr lang="en-US" baseline="0"/>
                      <a:t>
87.9%</a:t>
                    </a:r>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C16-4116-A973-EFB75F30BC61}"/>
                </c:ext>
              </c:extLst>
            </c:dLbl>
            <c:dLbl>
              <c:idx val="1"/>
              <c:layout>
                <c:manualLayout>
                  <c:x val="-2.1971514783271386E-2"/>
                  <c:y val="2.8406572990213957E-2"/>
                </c:manualLayout>
              </c:layout>
              <c:tx>
                <c:rich>
                  <a:bodyPr/>
                  <a:lstStyle/>
                  <a:p>
                    <a:fld id="{4318B1D9-60BA-004A-88F8-5C36CCCAD0F5}" type="CATEGORYNAME">
                      <a:rPr lang="en-US"/>
                      <a:pPr/>
                      <a:t>[CATEGORY NAME]</a:t>
                    </a:fld>
                    <a:r>
                      <a:rPr lang="en-US" baseline="0" dirty="0"/>
                      <a:t>
1.5%</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C16-4116-A973-EFB75F30BC61}"/>
                </c:ext>
              </c:extLst>
            </c:dLbl>
            <c:dLbl>
              <c:idx val="2"/>
              <c:layout>
                <c:manualLayout>
                  <c:x val="1.7209073165390814E-2"/>
                  <c:y val="-4.2609859485321006E-2"/>
                </c:manualLayout>
              </c:layout>
              <c:tx>
                <c:rich>
                  <a:bodyPr/>
                  <a:lstStyle/>
                  <a:p>
                    <a:fld id="{77FB71D8-DCEC-AF40-9511-829802CA8A76}" type="CATEGORYNAME">
                      <a:rPr lang="en-US"/>
                      <a:pPr/>
                      <a:t>[CATEGORY NAME]</a:t>
                    </a:fld>
                    <a:r>
                      <a:rPr lang="en-US" baseline="0" dirty="0"/>
                      <a:t>
9.1%</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C16-4116-A973-EFB75F30BC61}"/>
                </c:ext>
              </c:extLst>
            </c:dLbl>
            <c:dLbl>
              <c:idx val="3"/>
              <c:layout>
                <c:manualLayout>
                  <c:x val="1.0325443899234444E-2"/>
                  <c:y val="-1.7754108118883744E-2"/>
                </c:manualLayout>
              </c:layout>
              <c:tx>
                <c:rich>
                  <a:bodyPr/>
                  <a:lstStyle/>
                  <a:p>
                    <a:fld id="{BEC3BA4F-C622-A949-93CC-E3DBC014C324}" type="CATEGORYNAME">
                      <a:rPr lang="en-US"/>
                      <a:pPr/>
                      <a:t>[CATEGORY NAME]</a:t>
                    </a:fld>
                    <a:r>
                      <a:rPr lang="en-US" baseline="0"/>
                      <a:t>
1.5%</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C16-4116-A973-EFB75F30BC61}"/>
                </c:ext>
              </c:extLst>
            </c:dLbl>
            <c:spPr>
              <a:solidFill>
                <a:prstClr val="white"/>
              </a:solidFill>
              <a:ln>
                <a:solidFill>
                  <a:srgbClr val="505150">
                    <a:lumMod val="25000"/>
                    <a:lumOff val="75000"/>
                  </a:srgbClr>
                </a:solid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chemeClr val="tx1">
                        <a:lumMod val="7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4"/>
                <c:pt idx="0">
                  <c:v>African</c:v>
                </c:pt>
                <c:pt idx="1">
                  <c:v>Coloured</c:v>
                </c:pt>
                <c:pt idx="2">
                  <c:v>Indian</c:v>
                </c:pt>
                <c:pt idx="3">
                  <c:v>White</c:v>
                </c:pt>
              </c:strCache>
            </c:strRef>
          </c:cat>
          <c:val>
            <c:numRef>
              <c:f>Sheet1!$B$2:$B$5</c:f>
              <c:numCache>
                <c:formatCode>0%</c:formatCode>
                <c:ptCount val="4"/>
                <c:pt idx="0">
                  <c:v>0.879</c:v>
                </c:pt>
                <c:pt idx="1">
                  <c:v>1.4999999999999999E-2</c:v>
                </c:pt>
                <c:pt idx="2">
                  <c:v>9.0999999999999998E-2</c:v>
                </c:pt>
                <c:pt idx="3">
                  <c:v>1.4999999999999999E-2</c:v>
                </c:pt>
              </c:numCache>
            </c:numRef>
          </c:val>
          <c:extLst>
            <c:ext xmlns:c16="http://schemas.microsoft.com/office/drawing/2014/chart" uri="{C3380CC4-5D6E-409C-BE32-E72D297353CC}">
              <c16:uniqueId val="{00000008-8C16-4116-A973-EFB75F30BC61}"/>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dirty="0">
                <a:solidFill>
                  <a:schemeClr val="tx1"/>
                </a:solidFill>
              </a:rPr>
              <a:t>2020/2021</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12160518724003"/>
          <c:y val="0.12944076369511628"/>
          <c:w val="0.77567927043661122"/>
          <c:h val="0.73396320079334054"/>
        </c:manualLayout>
      </c:layout>
      <c:pieChart>
        <c:varyColors val="1"/>
        <c:ser>
          <c:idx val="0"/>
          <c:order val="0"/>
          <c:tx>
            <c:strRef>
              <c:f>Sheet1!$B$1</c:f>
              <c:strCache>
                <c:ptCount val="1"/>
                <c:pt idx="0">
                  <c:v>2017/2018</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519-477B-83B3-28B8F7EE0F1C}"/>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1519-477B-83B3-28B8F7EE0F1C}"/>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Male</c:v>
                </c:pt>
                <c:pt idx="1">
                  <c:v>Female</c:v>
                </c:pt>
              </c:strCache>
            </c:strRef>
          </c:cat>
          <c:val>
            <c:numRef>
              <c:f>Sheet1!$B$2:$B$3</c:f>
              <c:numCache>
                <c:formatCode>0.0%</c:formatCode>
                <c:ptCount val="2"/>
                <c:pt idx="0">
                  <c:v>0.51</c:v>
                </c:pt>
                <c:pt idx="1">
                  <c:v>0.49</c:v>
                </c:pt>
              </c:numCache>
            </c:numRef>
          </c:val>
          <c:extLst>
            <c:ext xmlns:c16="http://schemas.microsoft.com/office/drawing/2014/chart" uri="{C3380CC4-5D6E-409C-BE32-E72D297353CC}">
              <c16:uniqueId val="{00000004-1519-477B-83B3-28B8F7EE0F1C}"/>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29725551652262799"/>
          <c:y val="0.89468777657815957"/>
          <c:w val="0.40548896695474407"/>
          <c:h val="7.571344419668737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dirty="0">
                <a:solidFill>
                  <a:schemeClr val="tx1"/>
                </a:solidFill>
              </a:rPr>
              <a:t>2018/2019</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12160518724003"/>
          <c:y val="0.12944076369511628"/>
          <c:w val="0.77567927043661122"/>
          <c:h val="0.73396320079334054"/>
        </c:manualLayout>
      </c:layout>
      <c:pieChart>
        <c:varyColors val="1"/>
        <c:ser>
          <c:idx val="0"/>
          <c:order val="0"/>
          <c:tx>
            <c:strRef>
              <c:f>Sheet1!$B$1</c:f>
              <c:strCache>
                <c:ptCount val="1"/>
                <c:pt idx="0">
                  <c:v>2018/2019</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F17-4490-8695-B934AB7BDEF9}"/>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FF17-4490-8695-B934AB7BDEF9}"/>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Male</c:v>
                </c:pt>
                <c:pt idx="1">
                  <c:v>Female</c:v>
                </c:pt>
              </c:strCache>
            </c:strRef>
          </c:cat>
          <c:val>
            <c:numRef>
              <c:f>Sheet1!$B$2:$B$3</c:f>
              <c:numCache>
                <c:formatCode>0.0%</c:formatCode>
                <c:ptCount val="2"/>
                <c:pt idx="0">
                  <c:v>0.52800000000000002</c:v>
                </c:pt>
                <c:pt idx="1">
                  <c:v>0.47199999999999998</c:v>
                </c:pt>
              </c:numCache>
            </c:numRef>
          </c:val>
          <c:extLst>
            <c:ext xmlns:c16="http://schemas.microsoft.com/office/drawing/2014/chart" uri="{C3380CC4-5D6E-409C-BE32-E72D297353CC}">
              <c16:uniqueId val="{00000004-FF17-4490-8695-B934AB7BDEF9}"/>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29725551652262799"/>
          <c:y val="0.89468777657815957"/>
          <c:w val="0.40548896695474407"/>
          <c:h val="7.571344419668737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dirty="0">
                <a:solidFill>
                  <a:schemeClr val="tx1"/>
                </a:solidFill>
              </a:rPr>
              <a:t>2019/2020</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12160518724003"/>
          <c:y val="0.12944076369511628"/>
          <c:w val="0.77567927043661122"/>
          <c:h val="0.73396320079334054"/>
        </c:manualLayout>
      </c:layout>
      <c:pieChart>
        <c:varyColors val="1"/>
        <c:ser>
          <c:idx val="0"/>
          <c:order val="0"/>
          <c:tx>
            <c:strRef>
              <c:f>Sheet1!$B$1</c:f>
              <c:strCache>
                <c:ptCount val="1"/>
                <c:pt idx="0">
                  <c:v>2017/2018</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B5F-6F4E-8503-61A91B5AA4E7}"/>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5B5F-6F4E-8503-61A91B5AA4E7}"/>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Male</c:v>
                </c:pt>
                <c:pt idx="1">
                  <c:v>Female</c:v>
                </c:pt>
              </c:strCache>
            </c:strRef>
          </c:cat>
          <c:val>
            <c:numRef>
              <c:f>Sheet1!$B$2:$B$3</c:f>
              <c:numCache>
                <c:formatCode>0.0%</c:formatCode>
                <c:ptCount val="2"/>
                <c:pt idx="0">
                  <c:v>0.51</c:v>
                </c:pt>
                <c:pt idx="1">
                  <c:v>0.49</c:v>
                </c:pt>
              </c:numCache>
            </c:numRef>
          </c:val>
          <c:extLst>
            <c:ext xmlns:c16="http://schemas.microsoft.com/office/drawing/2014/chart" uri="{C3380CC4-5D6E-409C-BE32-E72D297353CC}">
              <c16:uniqueId val="{00000004-5B5F-6F4E-8503-61A91B5AA4E7}"/>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29725551652262799"/>
          <c:y val="0.89468777657815957"/>
          <c:w val="0.40548896695474407"/>
          <c:h val="7.571344419668737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'[Annual Report 2020_21 presentation worksheets.xlsx]Sheet1'!$I$4</c:f>
              <c:strCache>
                <c:ptCount val="1"/>
                <c:pt idx="0">
                  <c:v>Baseline Grant </c:v>
                </c:pt>
              </c:strCache>
            </c:strRef>
          </c:tx>
          <c:spPr>
            <a:ln w="28575" cap="rnd">
              <a:solidFill>
                <a:schemeClr val="accent1"/>
              </a:solidFill>
              <a:round/>
            </a:ln>
            <a:effectLst/>
          </c:spPr>
          <c:marker>
            <c:symbol val="none"/>
          </c:marker>
          <c:cat>
            <c:strRef>
              <c:f>'[Annual Report 2020_21 presentation worksheets.xlsx]Sheet1'!$J$3:$O$3</c:f>
              <c:strCache>
                <c:ptCount val="6"/>
                <c:pt idx="0">
                  <c:v>2015/16</c:v>
                </c:pt>
                <c:pt idx="1">
                  <c:v>2016/17</c:v>
                </c:pt>
                <c:pt idx="2">
                  <c:v>2017/18</c:v>
                </c:pt>
                <c:pt idx="3">
                  <c:v>2018/19</c:v>
                </c:pt>
                <c:pt idx="4">
                  <c:v>2019/20</c:v>
                </c:pt>
                <c:pt idx="5">
                  <c:v>2020/21</c:v>
                </c:pt>
              </c:strCache>
            </c:strRef>
          </c:cat>
          <c:val>
            <c:numRef>
              <c:f>'[Annual Report 2020_21 presentation worksheets.xlsx]Sheet1'!$J$4:$O$4</c:f>
              <c:numCache>
                <c:formatCode>* #\ ##0;_*\ \(#\ ##0\);_*\ "–"_ ;_ @_ </c:formatCode>
                <c:ptCount val="6"/>
                <c:pt idx="0">
                  <c:v>547273.68421052629</c:v>
                </c:pt>
                <c:pt idx="1">
                  <c:v>576833.33333333337</c:v>
                </c:pt>
                <c:pt idx="2">
                  <c:v>539439.47368421056</c:v>
                </c:pt>
                <c:pt idx="3">
                  <c:v>543329.56521739135</c:v>
                </c:pt>
                <c:pt idx="4">
                  <c:v>597100</c:v>
                </c:pt>
                <c:pt idx="5">
                  <c:v>743167</c:v>
                </c:pt>
              </c:numCache>
            </c:numRef>
          </c:val>
          <c:smooth val="0"/>
          <c:extLst>
            <c:ext xmlns:c16="http://schemas.microsoft.com/office/drawing/2014/chart" uri="{C3380CC4-5D6E-409C-BE32-E72D297353CC}">
              <c16:uniqueId val="{00000000-0242-43BE-8338-E42EB45715BF}"/>
            </c:ext>
          </c:extLst>
        </c:ser>
        <c:ser>
          <c:idx val="1"/>
          <c:order val="1"/>
          <c:tx>
            <c:strRef>
              <c:f>'[Annual Report 2020_21 presentation worksheets.xlsx]Sheet1'!$I$5</c:f>
              <c:strCache>
                <c:ptCount val="1"/>
                <c:pt idx="0">
                  <c:v>Contract Research Grants</c:v>
                </c:pt>
              </c:strCache>
            </c:strRef>
          </c:tx>
          <c:spPr>
            <a:ln w="28575" cap="rnd">
              <a:solidFill>
                <a:schemeClr val="accent2"/>
              </a:solidFill>
              <a:round/>
            </a:ln>
            <a:effectLst/>
          </c:spPr>
          <c:marker>
            <c:symbol val="none"/>
          </c:marker>
          <c:cat>
            <c:strRef>
              <c:f>'[Annual Report 2020_21 presentation worksheets.xlsx]Sheet1'!$J$3:$O$3</c:f>
              <c:strCache>
                <c:ptCount val="6"/>
                <c:pt idx="0">
                  <c:v>2015/16</c:v>
                </c:pt>
                <c:pt idx="1">
                  <c:v>2016/17</c:v>
                </c:pt>
                <c:pt idx="2">
                  <c:v>2017/18</c:v>
                </c:pt>
                <c:pt idx="3">
                  <c:v>2018/19</c:v>
                </c:pt>
                <c:pt idx="4">
                  <c:v>2019/20</c:v>
                </c:pt>
                <c:pt idx="5">
                  <c:v>2020/21</c:v>
                </c:pt>
              </c:strCache>
            </c:strRef>
          </c:cat>
          <c:val>
            <c:numRef>
              <c:f>'[Annual Report 2020_21 presentation worksheets.xlsx]Sheet1'!$J$5:$O$5</c:f>
              <c:numCache>
                <c:formatCode>* #\ ##0;_*\ \(#\ ##0\);_*\ "–"_ ;_ @_ </c:formatCode>
                <c:ptCount val="6"/>
                <c:pt idx="0">
                  <c:v>302448</c:v>
                </c:pt>
                <c:pt idx="1">
                  <c:v>360955</c:v>
                </c:pt>
                <c:pt idx="2">
                  <c:v>461417</c:v>
                </c:pt>
                <c:pt idx="3">
                  <c:v>510071</c:v>
                </c:pt>
                <c:pt idx="4">
                  <c:v>495203</c:v>
                </c:pt>
                <c:pt idx="5">
                  <c:v>426423</c:v>
                </c:pt>
              </c:numCache>
            </c:numRef>
          </c:val>
          <c:smooth val="0"/>
          <c:extLst>
            <c:ext xmlns:c16="http://schemas.microsoft.com/office/drawing/2014/chart" uri="{C3380CC4-5D6E-409C-BE32-E72D297353CC}">
              <c16:uniqueId val="{00000001-0242-43BE-8338-E42EB45715BF}"/>
            </c:ext>
          </c:extLst>
        </c:ser>
        <c:ser>
          <c:idx val="2"/>
          <c:order val="2"/>
          <c:tx>
            <c:strRef>
              <c:f>'[Annual Report 2020_21 presentation worksheets.xlsx]Sheet1'!$I$6</c:f>
              <c:strCache>
                <c:ptCount val="1"/>
                <c:pt idx="0">
                  <c:v>Other non-tax revenue</c:v>
                </c:pt>
              </c:strCache>
            </c:strRef>
          </c:tx>
          <c:spPr>
            <a:ln w="28575" cap="rnd">
              <a:solidFill>
                <a:schemeClr val="accent3"/>
              </a:solidFill>
              <a:round/>
            </a:ln>
            <a:effectLst/>
          </c:spPr>
          <c:marker>
            <c:symbol val="none"/>
          </c:marker>
          <c:cat>
            <c:strRef>
              <c:f>'[Annual Report 2020_21 presentation worksheets.xlsx]Sheet1'!$J$3:$O$3</c:f>
              <c:strCache>
                <c:ptCount val="6"/>
                <c:pt idx="0">
                  <c:v>2015/16</c:v>
                </c:pt>
                <c:pt idx="1">
                  <c:v>2016/17</c:v>
                </c:pt>
                <c:pt idx="2">
                  <c:v>2017/18</c:v>
                </c:pt>
                <c:pt idx="3">
                  <c:v>2018/19</c:v>
                </c:pt>
                <c:pt idx="4">
                  <c:v>2019/20</c:v>
                </c:pt>
                <c:pt idx="5">
                  <c:v>2020/21</c:v>
                </c:pt>
              </c:strCache>
            </c:strRef>
          </c:cat>
          <c:val>
            <c:numRef>
              <c:f>'[Annual Report 2020_21 presentation worksheets.xlsx]Sheet1'!$J$6:$O$6</c:f>
              <c:numCache>
                <c:formatCode>* #\ ##0;_*\ \(#\ ##0\);_*\ "–"_ ;_ @_ </c:formatCode>
                <c:ptCount val="6"/>
                <c:pt idx="0">
                  <c:v>35915</c:v>
                </c:pt>
                <c:pt idx="1">
                  <c:v>42965</c:v>
                </c:pt>
                <c:pt idx="2">
                  <c:v>50539</c:v>
                </c:pt>
                <c:pt idx="3">
                  <c:v>54504</c:v>
                </c:pt>
                <c:pt idx="4">
                  <c:v>55702</c:v>
                </c:pt>
                <c:pt idx="5">
                  <c:v>37807</c:v>
                </c:pt>
              </c:numCache>
            </c:numRef>
          </c:val>
          <c:smooth val="0"/>
          <c:extLst>
            <c:ext xmlns:c16="http://schemas.microsoft.com/office/drawing/2014/chart" uri="{C3380CC4-5D6E-409C-BE32-E72D297353CC}">
              <c16:uniqueId val="{00000002-0242-43BE-8338-E42EB45715BF}"/>
            </c:ext>
          </c:extLst>
        </c:ser>
        <c:dLbls>
          <c:showLegendKey val="0"/>
          <c:showVal val="0"/>
          <c:showCatName val="0"/>
          <c:showSerName val="0"/>
          <c:showPercent val="0"/>
          <c:showBubbleSize val="0"/>
        </c:dLbls>
        <c:smooth val="0"/>
        <c:axId val="1226055744"/>
        <c:axId val="1242447264"/>
      </c:lineChart>
      <c:catAx>
        <c:axId val="1226055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242447264"/>
        <c:crosses val="autoZero"/>
        <c:auto val="1"/>
        <c:lblAlgn val="ctr"/>
        <c:lblOffset val="100"/>
        <c:noMultiLvlLbl val="0"/>
      </c:catAx>
      <c:valAx>
        <c:axId val="12424472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ZA" sz="1050" dirty="0" err="1"/>
                  <a:t>R’m</a:t>
                </a:r>
                <a:endParaRPr lang="en-ZA" sz="1050" dirty="0"/>
              </a:p>
            </c:rich>
          </c:tx>
          <c:layout>
            <c:manualLayout>
              <c:xMode val="edge"/>
              <c:yMode val="edge"/>
              <c:x val="1.0869565217391304E-2"/>
              <c:y val="0.38433074585818128"/>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 #\ ##0;_*\ \(#\ ##0\);_*\ &quot;–&quot;_ ;_ @_ "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226055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'[Annual Report 2020_21 presentation worksheets.xlsx]Sheet3'!$C$4</c:f>
              <c:strCache>
                <c:ptCount val="1"/>
                <c:pt idx="0">
                  <c:v>Total Revenue</c:v>
                </c:pt>
              </c:strCache>
            </c:strRef>
          </c:tx>
          <c:spPr>
            <a:ln w="28575" cap="rnd">
              <a:solidFill>
                <a:schemeClr val="accent1"/>
              </a:solidFill>
              <a:round/>
            </a:ln>
            <a:effectLst/>
          </c:spPr>
          <c:marker>
            <c:symbol val="none"/>
          </c:marker>
          <c:cat>
            <c:strRef>
              <c:f>'[Annual Report 2020_21 presentation worksheets.xlsx]Sheet3'!$D$3:$I$3</c:f>
              <c:strCache>
                <c:ptCount val="6"/>
                <c:pt idx="0">
                  <c:v>2015/16</c:v>
                </c:pt>
                <c:pt idx="1">
                  <c:v>2016/17</c:v>
                </c:pt>
                <c:pt idx="2">
                  <c:v>2017/18</c:v>
                </c:pt>
                <c:pt idx="3">
                  <c:v>2018/19</c:v>
                </c:pt>
                <c:pt idx="4">
                  <c:v>2019/20</c:v>
                </c:pt>
                <c:pt idx="5">
                  <c:v>2020/21</c:v>
                </c:pt>
              </c:strCache>
            </c:strRef>
          </c:cat>
          <c:val>
            <c:numRef>
              <c:f>'[Annual Report 2020_21 presentation worksheets.xlsx]Sheet3'!$D$4:$I$4</c:f>
              <c:numCache>
                <c:formatCode>* #\ ##0;_*\ \(#\ ##0\);_*\ "–"_ ;_ @_ </c:formatCode>
                <c:ptCount val="6"/>
                <c:pt idx="0">
                  <c:v>885637</c:v>
                </c:pt>
                <c:pt idx="1">
                  <c:v>980754</c:v>
                </c:pt>
                <c:pt idx="2">
                  <c:v>1051396</c:v>
                </c:pt>
                <c:pt idx="3">
                  <c:v>1108035</c:v>
                </c:pt>
                <c:pt idx="4">
                  <c:v>1148007</c:v>
                </c:pt>
                <c:pt idx="5">
                  <c:v>1207401</c:v>
                </c:pt>
              </c:numCache>
            </c:numRef>
          </c:val>
          <c:smooth val="0"/>
          <c:extLst>
            <c:ext xmlns:c16="http://schemas.microsoft.com/office/drawing/2014/chart" uri="{C3380CC4-5D6E-409C-BE32-E72D297353CC}">
              <c16:uniqueId val="{00000000-24F4-4716-947C-AECBCB921002}"/>
            </c:ext>
          </c:extLst>
        </c:ser>
        <c:ser>
          <c:idx val="1"/>
          <c:order val="1"/>
          <c:tx>
            <c:strRef>
              <c:f>'[Annual Report 2020_21 presentation worksheets.xlsx]Sheet3'!$C$5</c:f>
              <c:strCache>
                <c:ptCount val="1"/>
                <c:pt idx="0">
                  <c:v>Total expense </c:v>
                </c:pt>
              </c:strCache>
            </c:strRef>
          </c:tx>
          <c:spPr>
            <a:ln w="28575" cap="rnd">
              <a:solidFill>
                <a:schemeClr val="accent2"/>
              </a:solidFill>
              <a:round/>
            </a:ln>
            <a:effectLst/>
          </c:spPr>
          <c:marker>
            <c:symbol val="none"/>
          </c:marker>
          <c:cat>
            <c:strRef>
              <c:f>'[Annual Report 2020_21 presentation worksheets.xlsx]Sheet3'!$D$3:$I$3</c:f>
              <c:strCache>
                <c:ptCount val="6"/>
                <c:pt idx="0">
                  <c:v>2015/16</c:v>
                </c:pt>
                <c:pt idx="1">
                  <c:v>2016/17</c:v>
                </c:pt>
                <c:pt idx="2">
                  <c:v>2017/18</c:v>
                </c:pt>
                <c:pt idx="3">
                  <c:v>2018/19</c:v>
                </c:pt>
                <c:pt idx="4">
                  <c:v>2019/20</c:v>
                </c:pt>
                <c:pt idx="5">
                  <c:v>2020/21</c:v>
                </c:pt>
              </c:strCache>
            </c:strRef>
          </c:cat>
          <c:val>
            <c:numRef>
              <c:f>'[Annual Report 2020_21 presentation worksheets.xlsx]Sheet3'!$D$5:$I$5</c:f>
              <c:numCache>
                <c:formatCode>* #\ ##0;_*\ \(#\ ##0\);_*\ "–"_ ;_ @_ </c:formatCode>
                <c:ptCount val="6"/>
                <c:pt idx="0">
                  <c:v>822050</c:v>
                </c:pt>
                <c:pt idx="1">
                  <c:v>946756</c:v>
                </c:pt>
                <c:pt idx="2">
                  <c:v>1095331</c:v>
                </c:pt>
                <c:pt idx="3">
                  <c:v>1111221</c:v>
                </c:pt>
                <c:pt idx="4">
                  <c:v>1104965</c:v>
                </c:pt>
                <c:pt idx="5">
                  <c:v>1128183</c:v>
                </c:pt>
              </c:numCache>
            </c:numRef>
          </c:val>
          <c:smooth val="0"/>
          <c:extLst>
            <c:ext xmlns:c16="http://schemas.microsoft.com/office/drawing/2014/chart" uri="{C3380CC4-5D6E-409C-BE32-E72D297353CC}">
              <c16:uniqueId val="{00000001-24F4-4716-947C-AECBCB921002}"/>
            </c:ext>
          </c:extLst>
        </c:ser>
        <c:dLbls>
          <c:showLegendKey val="0"/>
          <c:showVal val="0"/>
          <c:showCatName val="0"/>
          <c:showSerName val="0"/>
          <c:showPercent val="0"/>
          <c:showBubbleSize val="0"/>
        </c:dLbls>
        <c:smooth val="0"/>
        <c:axId val="1224866608"/>
        <c:axId val="1167414704"/>
      </c:lineChart>
      <c:catAx>
        <c:axId val="1224866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67414704"/>
        <c:crosses val="autoZero"/>
        <c:auto val="1"/>
        <c:lblAlgn val="ctr"/>
        <c:lblOffset val="100"/>
        <c:noMultiLvlLbl val="0"/>
      </c:catAx>
      <c:valAx>
        <c:axId val="11674147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ZA" dirty="0" err="1"/>
                  <a:t>R’m</a:t>
                </a:r>
                <a:endParaRPr lang="en-ZA"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 #\ ##0;_*\ \(#\ ##0\);_*\ &quot;–&quot;_ ;_ @_ "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224866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'[Annual Report 2020_21 presentation worksheets.xlsx]Sheet4'!$C$4</c:f>
              <c:strCache>
                <c:ptCount val="1"/>
                <c:pt idx="0">
                  <c:v>Total expenditure </c:v>
                </c:pt>
              </c:strCache>
            </c:strRef>
          </c:tx>
          <c:spPr>
            <a:ln w="28575" cap="rnd">
              <a:solidFill>
                <a:schemeClr val="accent1"/>
              </a:solidFill>
              <a:round/>
            </a:ln>
            <a:effectLst/>
          </c:spPr>
          <c:marker>
            <c:symbol val="none"/>
          </c:marker>
          <c:cat>
            <c:strRef>
              <c:f>'[Annual Report 2020_21 presentation worksheets.xlsx]Sheet4'!$D$3:$I$3</c:f>
              <c:strCache>
                <c:ptCount val="6"/>
                <c:pt idx="0">
                  <c:v>2015/16</c:v>
                </c:pt>
                <c:pt idx="1">
                  <c:v>2016/17</c:v>
                </c:pt>
                <c:pt idx="2">
                  <c:v>2017/18</c:v>
                </c:pt>
                <c:pt idx="3">
                  <c:v>2018/19</c:v>
                </c:pt>
                <c:pt idx="4">
                  <c:v>2019/20</c:v>
                </c:pt>
                <c:pt idx="5">
                  <c:v>2020/21</c:v>
                </c:pt>
              </c:strCache>
            </c:strRef>
          </c:cat>
          <c:val>
            <c:numRef>
              <c:f>'[Annual Report 2020_21 presentation worksheets.xlsx]Sheet4'!$D$4:$I$4</c:f>
              <c:numCache>
                <c:formatCode>#,##0</c:formatCode>
                <c:ptCount val="6"/>
                <c:pt idx="0">
                  <c:v>822.05035799999996</c:v>
                </c:pt>
                <c:pt idx="1">
                  <c:v>946.75663299999997</c:v>
                </c:pt>
                <c:pt idx="2">
                  <c:v>1098.1230230000001</c:v>
                </c:pt>
                <c:pt idx="3">
                  <c:v>1110</c:v>
                </c:pt>
                <c:pt idx="4">
                  <c:v>1103</c:v>
                </c:pt>
                <c:pt idx="5">
                  <c:v>1128</c:v>
                </c:pt>
              </c:numCache>
            </c:numRef>
          </c:val>
          <c:smooth val="0"/>
          <c:extLst>
            <c:ext xmlns:c16="http://schemas.microsoft.com/office/drawing/2014/chart" uri="{C3380CC4-5D6E-409C-BE32-E72D297353CC}">
              <c16:uniqueId val="{00000000-F4AD-4F3D-B581-47AEF06B045A}"/>
            </c:ext>
          </c:extLst>
        </c:ser>
        <c:ser>
          <c:idx val="1"/>
          <c:order val="1"/>
          <c:tx>
            <c:strRef>
              <c:f>'[Annual Report 2020_21 presentation worksheets.xlsx]Sheet4'!$C$5</c:f>
              <c:strCache>
                <c:ptCount val="1"/>
                <c:pt idx="0">
                  <c:v>Collaborative research  </c:v>
                </c:pt>
              </c:strCache>
            </c:strRef>
          </c:tx>
          <c:spPr>
            <a:ln w="28575" cap="rnd">
              <a:solidFill>
                <a:schemeClr val="accent2"/>
              </a:solidFill>
              <a:round/>
            </a:ln>
            <a:effectLst/>
          </c:spPr>
          <c:marker>
            <c:symbol val="none"/>
          </c:marker>
          <c:cat>
            <c:strRef>
              <c:f>'[Annual Report 2020_21 presentation worksheets.xlsx]Sheet4'!$D$3:$I$3</c:f>
              <c:strCache>
                <c:ptCount val="6"/>
                <c:pt idx="0">
                  <c:v>2015/16</c:v>
                </c:pt>
                <c:pt idx="1">
                  <c:v>2016/17</c:v>
                </c:pt>
                <c:pt idx="2">
                  <c:v>2017/18</c:v>
                </c:pt>
                <c:pt idx="3">
                  <c:v>2018/19</c:v>
                </c:pt>
                <c:pt idx="4">
                  <c:v>2019/20</c:v>
                </c:pt>
                <c:pt idx="5">
                  <c:v>2020/21</c:v>
                </c:pt>
              </c:strCache>
            </c:strRef>
          </c:cat>
          <c:val>
            <c:numRef>
              <c:f>'[Annual Report 2020_21 presentation worksheets.xlsx]Sheet4'!$D$5:$I$5</c:f>
              <c:numCache>
                <c:formatCode>#,##0</c:formatCode>
                <c:ptCount val="6"/>
                <c:pt idx="0">
                  <c:v>389.747411</c:v>
                </c:pt>
                <c:pt idx="1">
                  <c:v>471.12128100000001</c:v>
                </c:pt>
                <c:pt idx="2">
                  <c:v>513.09891500000003</c:v>
                </c:pt>
                <c:pt idx="3">
                  <c:v>515</c:v>
                </c:pt>
                <c:pt idx="4">
                  <c:v>457</c:v>
                </c:pt>
                <c:pt idx="5">
                  <c:v>532</c:v>
                </c:pt>
              </c:numCache>
            </c:numRef>
          </c:val>
          <c:smooth val="0"/>
          <c:extLst>
            <c:ext xmlns:c16="http://schemas.microsoft.com/office/drawing/2014/chart" uri="{C3380CC4-5D6E-409C-BE32-E72D297353CC}">
              <c16:uniqueId val="{00000001-F4AD-4F3D-B581-47AEF06B045A}"/>
            </c:ext>
          </c:extLst>
        </c:ser>
        <c:ser>
          <c:idx val="2"/>
          <c:order val="2"/>
          <c:tx>
            <c:strRef>
              <c:f>'[Annual Report 2020_21 presentation worksheets.xlsx]Sheet4'!$C$6</c:f>
              <c:strCache>
                <c:ptCount val="1"/>
                <c:pt idx="0">
                  <c:v>Employee related costs</c:v>
                </c:pt>
              </c:strCache>
            </c:strRef>
          </c:tx>
          <c:spPr>
            <a:ln w="28575" cap="rnd">
              <a:solidFill>
                <a:schemeClr val="accent3"/>
              </a:solidFill>
              <a:round/>
            </a:ln>
            <a:effectLst/>
          </c:spPr>
          <c:marker>
            <c:symbol val="none"/>
          </c:marker>
          <c:cat>
            <c:strRef>
              <c:f>'[Annual Report 2020_21 presentation worksheets.xlsx]Sheet4'!$D$3:$I$3</c:f>
              <c:strCache>
                <c:ptCount val="6"/>
                <c:pt idx="0">
                  <c:v>2015/16</c:v>
                </c:pt>
                <c:pt idx="1">
                  <c:v>2016/17</c:v>
                </c:pt>
                <c:pt idx="2">
                  <c:v>2017/18</c:v>
                </c:pt>
                <c:pt idx="3">
                  <c:v>2018/19</c:v>
                </c:pt>
                <c:pt idx="4">
                  <c:v>2019/20</c:v>
                </c:pt>
                <c:pt idx="5">
                  <c:v>2020/21</c:v>
                </c:pt>
              </c:strCache>
            </c:strRef>
          </c:cat>
          <c:val>
            <c:numRef>
              <c:f>'[Annual Report 2020_21 presentation worksheets.xlsx]Sheet4'!$D$6:$I$6</c:f>
              <c:numCache>
                <c:formatCode>#,##0</c:formatCode>
                <c:ptCount val="6"/>
                <c:pt idx="0">
                  <c:v>283.15333700000002</c:v>
                </c:pt>
                <c:pt idx="1">
                  <c:v>303.91039999999998</c:v>
                </c:pt>
                <c:pt idx="2">
                  <c:v>356.57047899999998</c:v>
                </c:pt>
                <c:pt idx="3">
                  <c:v>370.04458</c:v>
                </c:pt>
                <c:pt idx="4">
                  <c:v>402</c:v>
                </c:pt>
                <c:pt idx="5">
                  <c:v>386</c:v>
                </c:pt>
              </c:numCache>
            </c:numRef>
          </c:val>
          <c:smooth val="0"/>
          <c:extLst>
            <c:ext xmlns:c16="http://schemas.microsoft.com/office/drawing/2014/chart" uri="{C3380CC4-5D6E-409C-BE32-E72D297353CC}">
              <c16:uniqueId val="{00000002-F4AD-4F3D-B581-47AEF06B045A}"/>
            </c:ext>
          </c:extLst>
        </c:ser>
        <c:ser>
          <c:idx val="3"/>
          <c:order val="3"/>
          <c:tx>
            <c:strRef>
              <c:f>'[Annual Report 2020_21 presentation worksheets.xlsx]Sheet4'!$C$7</c:f>
              <c:strCache>
                <c:ptCount val="1"/>
                <c:pt idx="0">
                  <c:v>Total Nr Post Filled</c:v>
                </c:pt>
              </c:strCache>
            </c:strRef>
          </c:tx>
          <c:spPr>
            <a:ln w="28575" cap="rnd">
              <a:solidFill>
                <a:schemeClr val="accent4"/>
              </a:solidFill>
              <a:round/>
            </a:ln>
            <a:effectLst/>
          </c:spPr>
          <c:marker>
            <c:symbol val="none"/>
          </c:marker>
          <c:cat>
            <c:strRef>
              <c:f>'[Annual Report 2020_21 presentation worksheets.xlsx]Sheet4'!$D$3:$I$3</c:f>
              <c:strCache>
                <c:ptCount val="6"/>
                <c:pt idx="0">
                  <c:v>2015/16</c:v>
                </c:pt>
                <c:pt idx="1">
                  <c:v>2016/17</c:v>
                </c:pt>
                <c:pt idx="2">
                  <c:v>2017/18</c:v>
                </c:pt>
                <c:pt idx="3">
                  <c:v>2018/19</c:v>
                </c:pt>
                <c:pt idx="4">
                  <c:v>2019/20</c:v>
                </c:pt>
                <c:pt idx="5">
                  <c:v>2020/21</c:v>
                </c:pt>
              </c:strCache>
            </c:strRef>
          </c:cat>
          <c:val>
            <c:numRef>
              <c:f>'[Annual Report 2020_21 presentation worksheets.xlsx]Sheet4'!$D$7:$I$7</c:f>
              <c:numCache>
                <c:formatCode>#,##0</c:formatCode>
                <c:ptCount val="6"/>
                <c:pt idx="0">
                  <c:v>512</c:v>
                </c:pt>
                <c:pt idx="1">
                  <c:v>560</c:v>
                </c:pt>
                <c:pt idx="2">
                  <c:v>640</c:v>
                </c:pt>
                <c:pt idx="3">
                  <c:v>639</c:v>
                </c:pt>
                <c:pt idx="4">
                  <c:v>628</c:v>
                </c:pt>
                <c:pt idx="5">
                  <c:v>624</c:v>
                </c:pt>
              </c:numCache>
            </c:numRef>
          </c:val>
          <c:smooth val="0"/>
          <c:extLst>
            <c:ext xmlns:c16="http://schemas.microsoft.com/office/drawing/2014/chart" uri="{C3380CC4-5D6E-409C-BE32-E72D297353CC}">
              <c16:uniqueId val="{00000003-F4AD-4F3D-B581-47AEF06B045A}"/>
            </c:ext>
          </c:extLst>
        </c:ser>
        <c:dLbls>
          <c:showLegendKey val="0"/>
          <c:showVal val="0"/>
          <c:showCatName val="0"/>
          <c:showSerName val="0"/>
          <c:showPercent val="0"/>
          <c:showBubbleSize val="0"/>
        </c:dLbls>
        <c:smooth val="0"/>
        <c:axId val="432160624"/>
        <c:axId val="341805184"/>
      </c:lineChart>
      <c:catAx>
        <c:axId val="432160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1805184"/>
        <c:crosses val="autoZero"/>
        <c:auto val="1"/>
        <c:lblAlgn val="ctr"/>
        <c:lblOffset val="100"/>
        <c:noMultiLvlLbl val="0"/>
      </c:catAx>
      <c:valAx>
        <c:axId val="341805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ZA" sz="1050" dirty="0" err="1"/>
                  <a:t>R’m</a:t>
                </a:r>
                <a:endParaRPr lang="en-ZA" sz="1050" dirty="0"/>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32160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'[Annual Report 2020_21 presentation worksheets.xlsx]Sheet5'!$C$5</c:f>
              <c:strCache>
                <c:ptCount val="1"/>
                <c:pt idx="0">
                  <c:v> Administration </c:v>
                </c:pt>
              </c:strCache>
            </c:strRef>
          </c:tx>
          <c:spPr>
            <a:ln w="28575" cap="rnd">
              <a:solidFill>
                <a:schemeClr val="accent1"/>
              </a:solidFill>
              <a:round/>
            </a:ln>
            <a:effectLst/>
          </c:spPr>
          <c:marker>
            <c:symbol val="none"/>
          </c:marker>
          <c:cat>
            <c:strRef>
              <c:f>'[Annual Report 2020_21 presentation worksheets.xlsx]Sheet5'!$D$4:$I$4</c:f>
              <c:strCache>
                <c:ptCount val="6"/>
                <c:pt idx="0">
                  <c:v>2015/16</c:v>
                </c:pt>
                <c:pt idx="1">
                  <c:v>2016/17</c:v>
                </c:pt>
                <c:pt idx="2">
                  <c:v>2017/18</c:v>
                </c:pt>
                <c:pt idx="3">
                  <c:v>2018/19</c:v>
                </c:pt>
                <c:pt idx="4">
                  <c:v>2019/20</c:v>
                </c:pt>
                <c:pt idx="5">
                  <c:v>2020/21</c:v>
                </c:pt>
              </c:strCache>
            </c:strRef>
          </c:cat>
          <c:val>
            <c:numRef>
              <c:f>'[Annual Report 2020_21 presentation worksheets.xlsx]Sheet5'!$D$5:$I$5</c:f>
              <c:numCache>
                <c:formatCode>* #\ ##0_ ;_ * \(#\ ##0\);_ * "-"_ ;_ @_ </c:formatCode>
                <c:ptCount val="6"/>
                <c:pt idx="0">
                  <c:v>153000</c:v>
                </c:pt>
                <c:pt idx="1">
                  <c:v>172449</c:v>
                </c:pt>
                <c:pt idx="2" formatCode="* #\ ##0;_*\ \(#\ ##0\);_*\ &quot;–&quot;_ ;_ @_ ">
                  <c:v>212871</c:v>
                </c:pt>
                <c:pt idx="3" formatCode="* #\ ##0;_*\ \(#\ ##0\);_*\ &quot;–&quot;_ ;_ @_ ">
                  <c:v>178987</c:v>
                </c:pt>
                <c:pt idx="4" formatCode="* #\ ##0;_*\ \(#\ ##0\);_*\ &quot;–&quot;_ ;_ @_ ">
                  <c:v>218019</c:v>
                </c:pt>
                <c:pt idx="5" formatCode="* #\ ##0;_*\ \(#\ ##0\);_*\ &quot;–&quot;_ ;_ @_ ">
                  <c:v>176398</c:v>
                </c:pt>
              </c:numCache>
            </c:numRef>
          </c:val>
          <c:smooth val="0"/>
          <c:extLst>
            <c:ext xmlns:c16="http://schemas.microsoft.com/office/drawing/2014/chart" uri="{C3380CC4-5D6E-409C-BE32-E72D297353CC}">
              <c16:uniqueId val="{00000000-EDC1-47F4-AECC-E5F71F874C0D}"/>
            </c:ext>
          </c:extLst>
        </c:ser>
        <c:ser>
          <c:idx val="1"/>
          <c:order val="1"/>
          <c:tx>
            <c:strRef>
              <c:f>'[Annual Report 2020_21 presentation worksheets.xlsx]Sheet5'!$C$6</c:f>
              <c:strCache>
                <c:ptCount val="1"/>
                <c:pt idx="0">
                  <c:v> Core research </c:v>
                </c:pt>
              </c:strCache>
            </c:strRef>
          </c:tx>
          <c:spPr>
            <a:ln w="28575" cap="rnd">
              <a:solidFill>
                <a:schemeClr val="accent2"/>
              </a:solidFill>
              <a:round/>
            </a:ln>
            <a:effectLst/>
          </c:spPr>
          <c:marker>
            <c:symbol val="none"/>
          </c:marker>
          <c:cat>
            <c:strRef>
              <c:f>'[Annual Report 2020_21 presentation worksheets.xlsx]Sheet5'!$D$4:$I$4</c:f>
              <c:strCache>
                <c:ptCount val="6"/>
                <c:pt idx="0">
                  <c:v>2015/16</c:v>
                </c:pt>
                <c:pt idx="1">
                  <c:v>2016/17</c:v>
                </c:pt>
                <c:pt idx="2">
                  <c:v>2017/18</c:v>
                </c:pt>
                <c:pt idx="3">
                  <c:v>2018/19</c:v>
                </c:pt>
                <c:pt idx="4">
                  <c:v>2019/20</c:v>
                </c:pt>
                <c:pt idx="5">
                  <c:v>2020/21</c:v>
                </c:pt>
              </c:strCache>
            </c:strRef>
          </c:cat>
          <c:val>
            <c:numRef>
              <c:f>'[Annual Report 2020_21 presentation worksheets.xlsx]Sheet5'!$D$6:$I$6</c:f>
              <c:numCache>
                <c:formatCode>* #\ ##0_ ;_ * \(#\ ##0\);_ * "-"_ ;_ @_ </c:formatCode>
                <c:ptCount val="6"/>
                <c:pt idx="0">
                  <c:v>486000</c:v>
                </c:pt>
                <c:pt idx="1">
                  <c:v>500613</c:v>
                </c:pt>
                <c:pt idx="2" formatCode="* #\ ##0;_*\ \(#\ ##0\);_*\ &quot;–&quot;_ ;_ @_ ">
                  <c:v>579645</c:v>
                </c:pt>
                <c:pt idx="3" formatCode="* #\ ##0;_*\ \(#\ ##0\);_*\ &quot;–&quot;_ ;_ @_ ">
                  <c:v>639018</c:v>
                </c:pt>
                <c:pt idx="4" formatCode="* #\ ##0;_*\ \(#\ ##0\);_*\ &quot;–&quot;_ ;_ @_ ">
                  <c:v>542252</c:v>
                </c:pt>
                <c:pt idx="5" formatCode="* #\ ##0;_*\ \(#\ ##0\);_*\ &quot;–&quot;_ ;_ @_ ">
                  <c:v>560375</c:v>
                </c:pt>
              </c:numCache>
            </c:numRef>
          </c:val>
          <c:smooth val="0"/>
          <c:extLst>
            <c:ext xmlns:c16="http://schemas.microsoft.com/office/drawing/2014/chart" uri="{C3380CC4-5D6E-409C-BE32-E72D297353CC}">
              <c16:uniqueId val="{00000001-EDC1-47F4-AECC-E5F71F874C0D}"/>
            </c:ext>
          </c:extLst>
        </c:ser>
        <c:ser>
          <c:idx val="2"/>
          <c:order val="2"/>
          <c:tx>
            <c:strRef>
              <c:f>'[Annual Report 2020_21 presentation worksheets.xlsx]Sheet5'!$C$7</c:f>
              <c:strCache>
                <c:ptCount val="1"/>
                <c:pt idx="0">
                  <c:v> Innovation and technology </c:v>
                </c:pt>
              </c:strCache>
            </c:strRef>
          </c:tx>
          <c:spPr>
            <a:ln w="28575" cap="rnd">
              <a:solidFill>
                <a:schemeClr val="accent3"/>
              </a:solidFill>
              <a:round/>
            </a:ln>
            <a:effectLst/>
          </c:spPr>
          <c:marker>
            <c:symbol val="none"/>
          </c:marker>
          <c:cat>
            <c:strRef>
              <c:f>'[Annual Report 2020_21 presentation worksheets.xlsx]Sheet5'!$D$4:$I$4</c:f>
              <c:strCache>
                <c:ptCount val="6"/>
                <c:pt idx="0">
                  <c:v>2015/16</c:v>
                </c:pt>
                <c:pt idx="1">
                  <c:v>2016/17</c:v>
                </c:pt>
                <c:pt idx="2">
                  <c:v>2017/18</c:v>
                </c:pt>
                <c:pt idx="3">
                  <c:v>2018/19</c:v>
                </c:pt>
                <c:pt idx="4">
                  <c:v>2019/20</c:v>
                </c:pt>
                <c:pt idx="5">
                  <c:v>2020/21</c:v>
                </c:pt>
              </c:strCache>
            </c:strRef>
          </c:cat>
          <c:val>
            <c:numRef>
              <c:f>'[Annual Report 2020_21 presentation worksheets.xlsx]Sheet5'!$D$7:$I$7</c:f>
              <c:numCache>
                <c:formatCode>* #\ ##0_ ;_ * \(#\ ##0\);_ * "-"_ ;_ @_ </c:formatCode>
                <c:ptCount val="6"/>
                <c:pt idx="0">
                  <c:v>141000</c:v>
                </c:pt>
                <c:pt idx="1">
                  <c:v>216871</c:v>
                </c:pt>
                <c:pt idx="2" formatCode="* #\ ##0;_*\ \(#\ ##0\);_*\ &quot;–&quot;_ ;_ @_ ">
                  <c:v>239130</c:v>
                </c:pt>
                <c:pt idx="3" formatCode="* #\ ##0;_*\ \(#\ ##0\);_*\ &quot;–&quot;_ ;_ @_ ">
                  <c:v>234914</c:v>
                </c:pt>
                <c:pt idx="4" formatCode="* #\ ##0;_*\ \(#\ ##0\);_*\ &quot;–&quot;_ ;_ @_ ">
                  <c:v>260899</c:v>
                </c:pt>
                <c:pt idx="5" formatCode="* #\ ##0;_*\ \(#\ ##0\);_*\ &quot;–&quot;_ ;_ @_ ">
                  <c:v>329755</c:v>
                </c:pt>
              </c:numCache>
            </c:numRef>
          </c:val>
          <c:smooth val="0"/>
          <c:extLst>
            <c:ext xmlns:c16="http://schemas.microsoft.com/office/drawing/2014/chart" uri="{C3380CC4-5D6E-409C-BE32-E72D297353CC}">
              <c16:uniqueId val="{00000002-EDC1-47F4-AECC-E5F71F874C0D}"/>
            </c:ext>
          </c:extLst>
        </c:ser>
        <c:ser>
          <c:idx val="3"/>
          <c:order val="3"/>
          <c:tx>
            <c:strRef>
              <c:f>'[Annual Report 2020_21 presentation worksheets.xlsx]Sheet5'!$C$8</c:f>
              <c:strCache>
                <c:ptCount val="1"/>
                <c:pt idx="0">
                  <c:v> Capacity development </c:v>
                </c:pt>
              </c:strCache>
            </c:strRef>
          </c:tx>
          <c:spPr>
            <a:ln w="28575" cap="rnd">
              <a:solidFill>
                <a:schemeClr val="accent4"/>
              </a:solidFill>
              <a:round/>
            </a:ln>
            <a:effectLst/>
          </c:spPr>
          <c:marker>
            <c:symbol val="none"/>
          </c:marker>
          <c:cat>
            <c:strRef>
              <c:f>'[Annual Report 2020_21 presentation worksheets.xlsx]Sheet5'!$D$4:$I$4</c:f>
              <c:strCache>
                <c:ptCount val="6"/>
                <c:pt idx="0">
                  <c:v>2015/16</c:v>
                </c:pt>
                <c:pt idx="1">
                  <c:v>2016/17</c:v>
                </c:pt>
                <c:pt idx="2">
                  <c:v>2017/18</c:v>
                </c:pt>
                <c:pt idx="3">
                  <c:v>2018/19</c:v>
                </c:pt>
                <c:pt idx="4">
                  <c:v>2019/20</c:v>
                </c:pt>
                <c:pt idx="5">
                  <c:v>2020/21</c:v>
                </c:pt>
              </c:strCache>
            </c:strRef>
          </c:cat>
          <c:val>
            <c:numRef>
              <c:f>'[Annual Report 2020_21 presentation worksheets.xlsx]Sheet5'!$D$8:$I$8</c:f>
              <c:numCache>
                <c:formatCode>* #\ ##0_ ;_ * \(#\ ##0\);_ * "-"_ ;_ @_ </c:formatCode>
                <c:ptCount val="6"/>
                <c:pt idx="0">
                  <c:v>41000</c:v>
                </c:pt>
                <c:pt idx="1">
                  <c:v>55826</c:v>
                </c:pt>
                <c:pt idx="2" formatCode="* #\ ##0;_*\ \(#\ ##0\);_*\ &quot;–&quot;_ ;_ @_ ">
                  <c:v>63131</c:v>
                </c:pt>
                <c:pt idx="3" formatCode="* #\ ##0;_*\ \(#\ ##0\);_*\ &quot;–&quot;_ ;_ @_ ">
                  <c:v>57561</c:v>
                </c:pt>
                <c:pt idx="4" formatCode="* #\ ##0;_*\ \(#\ ##0\);_*\ &quot;–&quot;_ ;_ @_ ">
                  <c:v>71701</c:v>
                </c:pt>
                <c:pt idx="5" formatCode="* #\ ##0;_*\ \(#\ ##0\);_*\ &quot;–&quot;_ ;_ @_ ">
                  <c:v>61508</c:v>
                </c:pt>
              </c:numCache>
            </c:numRef>
          </c:val>
          <c:smooth val="0"/>
          <c:extLst>
            <c:ext xmlns:c16="http://schemas.microsoft.com/office/drawing/2014/chart" uri="{C3380CC4-5D6E-409C-BE32-E72D297353CC}">
              <c16:uniqueId val="{00000003-EDC1-47F4-AECC-E5F71F874C0D}"/>
            </c:ext>
          </c:extLst>
        </c:ser>
        <c:dLbls>
          <c:showLegendKey val="0"/>
          <c:showVal val="0"/>
          <c:showCatName val="0"/>
          <c:showSerName val="0"/>
          <c:showPercent val="0"/>
          <c:showBubbleSize val="0"/>
        </c:dLbls>
        <c:smooth val="0"/>
        <c:axId val="1263439696"/>
        <c:axId val="1242499680"/>
      </c:lineChart>
      <c:catAx>
        <c:axId val="1263439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242499680"/>
        <c:crosses val="autoZero"/>
        <c:auto val="1"/>
        <c:lblAlgn val="ctr"/>
        <c:lblOffset val="100"/>
        <c:noMultiLvlLbl val="0"/>
      </c:catAx>
      <c:valAx>
        <c:axId val="1242499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ZA" dirty="0" err="1"/>
                  <a:t>R’m</a:t>
                </a:r>
                <a:endParaRPr lang="en-ZA"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 #\ ##0_ ;_ * \(#\ ##0\);_ * &quot;-&quot;_ ;_ @_ "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263439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'[Annual Report 2020_21 presentation worksheets.xlsx]Baseline'!$B$3</c:f>
              <c:strCache>
                <c:ptCount val="1"/>
                <c:pt idx="0">
                  <c:v>Baseline Allocation (excl Vat)</c:v>
                </c:pt>
              </c:strCache>
            </c:strRef>
          </c:tx>
          <c:spPr>
            <a:solidFill>
              <a:srgbClr val="0077B3"/>
            </a:solidFill>
            <a:ln>
              <a:noFill/>
            </a:ln>
            <a:effectLst/>
          </c:spPr>
          <c:invertIfNegative val="0"/>
          <c:cat>
            <c:strRef>
              <c:f>'[Annual Report 2020_21 presentation worksheets.xlsx]Baseline'!$C$2:$J$2</c:f>
              <c:strCache>
                <c:ptCount val="8"/>
                <c:pt idx="0">
                  <c:v>2017/18</c:v>
                </c:pt>
                <c:pt idx="1">
                  <c:v>2018/19</c:v>
                </c:pt>
                <c:pt idx="2">
                  <c:v>2019/20</c:v>
                </c:pt>
                <c:pt idx="3">
                  <c:v>2020/21</c:v>
                </c:pt>
                <c:pt idx="4">
                  <c:v>2021/22</c:v>
                </c:pt>
                <c:pt idx="5">
                  <c:v>2022/23</c:v>
                </c:pt>
                <c:pt idx="6">
                  <c:v>2023/24</c:v>
                </c:pt>
                <c:pt idx="7">
                  <c:v>2024/25</c:v>
                </c:pt>
              </c:strCache>
            </c:strRef>
          </c:cat>
          <c:val>
            <c:numRef>
              <c:f>'[Annual Report 2020_21 presentation worksheets.xlsx]Baseline'!$C$3:$J$3</c:f>
              <c:numCache>
                <c:formatCode>#\ ##0_ ;\-#\ ##0\ </c:formatCode>
                <c:ptCount val="8"/>
                <c:pt idx="0">
                  <c:v>538851000</c:v>
                </c:pt>
                <c:pt idx="1">
                  <c:v>543329565</c:v>
                </c:pt>
                <c:pt idx="2">
                  <c:v>597100870</c:v>
                </c:pt>
                <c:pt idx="3">
                  <c:v>743167826</c:v>
                </c:pt>
                <c:pt idx="4">
                  <c:v>740620869.56521738</c:v>
                </c:pt>
                <c:pt idx="5">
                  <c:v>677846086.95652175</c:v>
                </c:pt>
                <c:pt idx="6">
                  <c:v>693562608.69565213</c:v>
                </c:pt>
                <c:pt idx="7">
                  <c:v>724710434.78260875</c:v>
                </c:pt>
              </c:numCache>
            </c:numRef>
          </c:val>
          <c:extLst>
            <c:ext xmlns:c16="http://schemas.microsoft.com/office/drawing/2014/chart" uri="{C3380CC4-5D6E-409C-BE32-E72D297353CC}">
              <c16:uniqueId val="{00000000-4F7E-4FB8-A1E3-BD00272EB4D1}"/>
            </c:ext>
          </c:extLst>
        </c:ser>
        <c:dLbls>
          <c:showLegendKey val="0"/>
          <c:showVal val="0"/>
          <c:showCatName val="0"/>
          <c:showSerName val="0"/>
          <c:showPercent val="0"/>
          <c:showBubbleSize val="0"/>
        </c:dLbls>
        <c:gapWidth val="219"/>
        <c:overlap val="-27"/>
        <c:axId val="1751530048"/>
        <c:axId val="1752053200"/>
      </c:barChart>
      <c:catAx>
        <c:axId val="1751530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52053200"/>
        <c:crosses val="autoZero"/>
        <c:auto val="1"/>
        <c:lblAlgn val="ctr"/>
        <c:lblOffset val="100"/>
        <c:noMultiLvlLbl val="0"/>
      </c:catAx>
      <c:valAx>
        <c:axId val="1752053200"/>
        <c:scaling>
          <c:orientation val="minMax"/>
        </c:scaling>
        <c:delete val="0"/>
        <c:axPos val="l"/>
        <c:majorGridlines>
          <c:spPr>
            <a:ln w="9525" cap="flat" cmpd="sng" algn="ctr">
              <a:solidFill>
                <a:schemeClr val="tx1">
                  <a:lumMod val="15000"/>
                  <a:lumOff val="85000"/>
                </a:schemeClr>
              </a:solidFill>
              <a:round/>
            </a:ln>
            <a:effectLst/>
          </c:spPr>
        </c:majorGridlines>
        <c:numFmt formatCode="#\ ##0_ ;\-#\ ##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515300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r>
              <a:rPr lang="en-US" sz="1400" b="0" i="0" u="none" strike="noStrike" baseline="0" dirty="0">
                <a:solidFill>
                  <a:schemeClr val="tx2"/>
                </a:solidFill>
                <a:effectLst/>
              </a:rPr>
              <a:t>Transformation by inclusion of HDIs</a:t>
            </a:r>
            <a:endParaRPr lang="en-US" sz="1400" dirty="0">
              <a:solidFill>
                <a:schemeClr val="tx2"/>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Current MCSP PI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SUN</c:v>
                </c:pt>
                <c:pt idx="1">
                  <c:v>UKZN</c:v>
                </c:pt>
                <c:pt idx="2">
                  <c:v>UCT</c:v>
                </c:pt>
                <c:pt idx="3">
                  <c:v>WITS</c:v>
                </c:pt>
                <c:pt idx="4">
                  <c:v>SMU</c:v>
                </c:pt>
                <c:pt idx="5">
                  <c:v>UWC</c:v>
                </c:pt>
              </c:strCache>
            </c:strRef>
          </c:cat>
          <c:val>
            <c:numRef>
              <c:f>Sheet1!$B$2:$B$7</c:f>
              <c:numCache>
                <c:formatCode>General</c:formatCode>
                <c:ptCount val="6"/>
                <c:pt idx="0">
                  <c:v>2</c:v>
                </c:pt>
                <c:pt idx="1">
                  <c:v>1</c:v>
                </c:pt>
                <c:pt idx="2">
                  <c:v>2</c:v>
                </c:pt>
                <c:pt idx="3">
                  <c:v>1</c:v>
                </c:pt>
                <c:pt idx="4">
                  <c:v>1</c:v>
                </c:pt>
                <c:pt idx="5">
                  <c:v>1</c:v>
                </c:pt>
              </c:numCache>
            </c:numRef>
          </c:val>
          <c:extLst>
            <c:ext xmlns:c16="http://schemas.microsoft.com/office/drawing/2014/chart" uri="{C3380CC4-5D6E-409C-BE32-E72D297353CC}">
              <c16:uniqueId val="{00000000-FB95-4390-B3A1-2149050D930D}"/>
            </c:ext>
          </c:extLst>
        </c:ser>
        <c:dLbls>
          <c:dLblPos val="outEnd"/>
          <c:showLegendKey val="0"/>
          <c:showVal val="1"/>
          <c:showCatName val="0"/>
          <c:showSerName val="0"/>
          <c:showPercent val="0"/>
          <c:showBubbleSize val="0"/>
        </c:dLbls>
        <c:gapWidth val="219"/>
        <c:overlap val="-27"/>
        <c:axId val="1399540480"/>
        <c:axId val="1399541728"/>
      </c:barChart>
      <c:catAx>
        <c:axId val="1399540480"/>
        <c:scaling>
          <c:orientation val="minMax"/>
        </c:scaling>
        <c:delete val="0"/>
        <c:axPos val="b"/>
        <c:title>
          <c:tx>
            <c:rich>
              <a:bodyPr rot="0" spcFirstLastPara="1" vertOverflow="ellipsis" vert="horz" wrap="square" anchor="ctr" anchorCtr="1"/>
              <a:lstStyle/>
              <a:p>
                <a:pPr>
                  <a:defRPr sz="1050" b="0" i="0" u="none" strike="noStrike" kern="1200" baseline="0">
                    <a:solidFill>
                      <a:schemeClr val="tx2"/>
                    </a:solidFill>
                    <a:latin typeface="+mn-lt"/>
                    <a:ea typeface="+mn-ea"/>
                    <a:cs typeface="+mn-cs"/>
                  </a:defRPr>
                </a:pPr>
                <a:r>
                  <a:rPr lang="en-ZA" sz="1050" dirty="0">
                    <a:solidFill>
                      <a:schemeClr val="tx2"/>
                    </a:solidFill>
                  </a:rPr>
                  <a:t>University</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crossAx val="1399541728"/>
        <c:crosses val="autoZero"/>
        <c:auto val="1"/>
        <c:lblAlgn val="ctr"/>
        <c:lblOffset val="100"/>
        <c:noMultiLvlLbl val="0"/>
      </c:catAx>
      <c:valAx>
        <c:axId val="13995417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2"/>
                    </a:solidFill>
                    <a:latin typeface="+mn-lt"/>
                    <a:ea typeface="+mn-ea"/>
                    <a:cs typeface="+mn-cs"/>
                  </a:defRPr>
                </a:pPr>
                <a:r>
                  <a:rPr lang="en-ZA" sz="1050" dirty="0">
                    <a:solidFill>
                      <a:schemeClr val="tx2"/>
                    </a:solidFill>
                  </a:rPr>
                  <a:t>Number of PIs</a:t>
                </a:r>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crossAx val="1399540480"/>
        <c:crosses val="autoZero"/>
        <c:crossBetween val="between"/>
      </c:valAx>
      <c:spPr>
        <a:noFill/>
        <a:ln>
          <a:noFill/>
        </a:ln>
        <a:effectLst/>
      </c:spPr>
    </c:plotArea>
    <c:legend>
      <c:legendPos val="b"/>
      <c:layout>
        <c:manualLayout>
          <c:xMode val="edge"/>
          <c:yMode val="edge"/>
          <c:x val="0.41041671392946288"/>
          <c:y val="0.90488269131895238"/>
          <c:w val="0.27116917323119105"/>
          <c:h val="6.838388563988921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r>
              <a:rPr lang="en-US" sz="1400" b="0" i="0" u="none" strike="noStrike" baseline="0" dirty="0">
                <a:solidFill>
                  <a:schemeClr val="tx2"/>
                </a:solidFill>
                <a:effectLst/>
              </a:rPr>
              <a:t>Transformation by gender</a:t>
            </a:r>
            <a:endParaRPr lang="en-US" sz="1400" dirty="0">
              <a:solidFill>
                <a:schemeClr val="tx2"/>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Current MCSP PI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Female</c:v>
                </c:pt>
                <c:pt idx="1">
                  <c:v>Male</c:v>
                </c:pt>
              </c:strCache>
            </c:strRef>
          </c:cat>
          <c:val>
            <c:numRef>
              <c:f>Sheet1!$B$2:$B$3</c:f>
              <c:numCache>
                <c:formatCode>General</c:formatCode>
                <c:ptCount val="2"/>
                <c:pt idx="0">
                  <c:v>5</c:v>
                </c:pt>
                <c:pt idx="1">
                  <c:v>3</c:v>
                </c:pt>
              </c:numCache>
            </c:numRef>
          </c:val>
          <c:extLst>
            <c:ext xmlns:c16="http://schemas.microsoft.com/office/drawing/2014/chart" uri="{C3380CC4-5D6E-409C-BE32-E72D297353CC}">
              <c16:uniqueId val="{00000000-B7AB-4645-BE85-97C75574A0F6}"/>
            </c:ext>
          </c:extLst>
        </c:ser>
        <c:dLbls>
          <c:dLblPos val="outEnd"/>
          <c:showLegendKey val="0"/>
          <c:showVal val="1"/>
          <c:showCatName val="0"/>
          <c:showSerName val="0"/>
          <c:showPercent val="0"/>
          <c:showBubbleSize val="0"/>
        </c:dLbls>
        <c:gapWidth val="219"/>
        <c:overlap val="-27"/>
        <c:axId val="1399540480"/>
        <c:axId val="1399541728"/>
      </c:barChart>
      <c:catAx>
        <c:axId val="1399540480"/>
        <c:scaling>
          <c:orientation val="minMax"/>
        </c:scaling>
        <c:delete val="0"/>
        <c:axPos val="b"/>
        <c:title>
          <c:tx>
            <c:rich>
              <a:bodyPr rot="0" spcFirstLastPara="1" vertOverflow="ellipsis" vert="horz" wrap="square" anchor="ctr" anchorCtr="1"/>
              <a:lstStyle/>
              <a:p>
                <a:pPr>
                  <a:defRPr sz="1050" b="0" i="0" u="none" strike="noStrike" kern="1200" baseline="0">
                    <a:solidFill>
                      <a:schemeClr val="tx2"/>
                    </a:solidFill>
                    <a:latin typeface="+mn-lt"/>
                    <a:ea typeface="+mn-ea"/>
                    <a:cs typeface="+mn-cs"/>
                  </a:defRPr>
                </a:pPr>
                <a:r>
                  <a:rPr lang="en-ZA" sz="1050" dirty="0">
                    <a:solidFill>
                      <a:schemeClr val="tx2"/>
                    </a:solidFill>
                  </a:rPr>
                  <a:t>Gender</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crossAx val="1399541728"/>
        <c:crosses val="autoZero"/>
        <c:auto val="1"/>
        <c:lblAlgn val="ctr"/>
        <c:lblOffset val="100"/>
        <c:noMultiLvlLbl val="0"/>
      </c:catAx>
      <c:valAx>
        <c:axId val="13995417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2"/>
                    </a:solidFill>
                    <a:latin typeface="+mn-lt"/>
                    <a:ea typeface="+mn-ea"/>
                    <a:cs typeface="+mn-cs"/>
                  </a:defRPr>
                </a:pPr>
                <a:r>
                  <a:rPr lang="en-ZA" sz="1050" dirty="0">
                    <a:solidFill>
                      <a:schemeClr val="tx2"/>
                    </a:solidFill>
                  </a:rPr>
                  <a:t>Number of PIs</a:t>
                </a:r>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crossAx val="1399540480"/>
        <c:crosses val="autoZero"/>
        <c:crossBetween val="between"/>
      </c:valAx>
      <c:spPr>
        <a:noFill/>
        <a:ln>
          <a:noFill/>
        </a:ln>
        <a:effectLst/>
      </c:spPr>
    </c:plotArea>
    <c:legend>
      <c:legendPos val="b"/>
      <c:layout>
        <c:manualLayout>
          <c:xMode val="edge"/>
          <c:yMode val="edge"/>
          <c:x val="0.39104770514420673"/>
          <c:y val="0.90488269131895238"/>
          <c:w val="0.27116917323119105"/>
          <c:h val="6.838388563988921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dirty="0">
                <a:solidFill>
                  <a:schemeClr val="tx1"/>
                </a:solidFill>
              </a:rPr>
              <a:t> 2019/2020</a:t>
            </a:r>
          </a:p>
        </c:rich>
      </c:tx>
      <c:layout>
        <c:manualLayout>
          <c:xMode val="edge"/>
          <c:yMode val="edge"/>
          <c:x val="0.34710236345775736"/>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7587240360686404"/>
          <c:y val="0.26410345103525895"/>
          <c:w val="0.68003218734314796"/>
          <c:h val="0.71753346271625462"/>
        </c:manualLayout>
      </c:layout>
      <c:pieChart>
        <c:varyColors val="1"/>
        <c:ser>
          <c:idx val="0"/>
          <c:order val="0"/>
          <c:tx>
            <c:strRef>
              <c:f>Sheet1!$B$1</c:f>
              <c:strCache>
                <c:ptCount val="1"/>
                <c:pt idx="0">
                  <c:v>2018/2019</c:v>
                </c:pt>
              </c:strCache>
            </c:strRef>
          </c:tx>
          <c:spPr>
            <a:solidFill>
              <a:schemeClr val="accent1"/>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8A1-ED4A-A4AC-180A6541D660}"/>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E8A1-ED4A-A4AC-180A6541D660}"/>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E8A1-ED4A-A4AC-180A6541D660}"/>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E8A1-ED4A-A4AC-180A6541D660}"/>
              </c:ext>
            </c:extLst>
          </c:dPt>
          <c:dLbls>
            <c:dLbl>
              <c:idx val="1"/>
              <c:layout>
                <c:manualLayout>
                  <c:x val="1.5888497278438034E-2"/>
                  <c:y val="-6.0102233571216063E-17"/>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8A1-ED4A-A4AC-180A6541D660}"/>
                </c:ext>
              </c:extLst>
            </c:dLbl>
            <c:spPr>
              <a:solidFill>
                <a:prstClr val="white"/>
              </a:solidFill>
              <a:ln>
                <a:solidFill>
                  <a:srgbClr val="505150">
                    <a:lumMod val="25000"/>
                    <a:lumOff val="75000"/>
                  </a:srgbClr>
                </a:solid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chemeClr val="tx1">
                        <a:lumMod val="7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4"/>
                <c:pt idx="0">
                  <c:v>African</c:v>
                </c:pt>
                <c:pt idx="1">
                  <c:v>Coloured</c:v>
                </c:pt>
                <c:pt idx="2">
                  <c:v>Indian</c:v>
                </c:pt>
                <c:pt idx="3">
                  <c:v>White</c:v>
                </c:pt>
              </c:strCache>
            </c:strRef>
          </c:cat>
          <c:val>
            <c:numRef>
              <c:f>Sheet1!$B$2:$B$5</c:f>
              <c:numCache>
                <c:formatCode>0%</c:formatCode>
                <c:ptCount val="4"/>
                <c:pt idx="0">
                  <c:v>0.7</c:v>
                </c:pt>
                <c:pt idx="1">
                  <c:v>0.17</c:v>
                </c:pt>
                <c:pt idx="2">
                  <c:v>0.09</c:v>
                </c:pt>
                <c:pt idx="3">
                  <c:v>0.04</c:v>
                </c:pt>
              </c:numCache>
            </c:numRef>
          </c:val>
          <c:extLst>
            <c:ext xmlns:c16="http://schemas.microsoft.com/office/drawing/2014/chart" uri="{C3380CC4-5D6E-409C-BE32-E72D297353CC}">
              <c16:uniqueId val="{00000008-E8A1-ED4A-A4AC-180A6541D660}"/>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r>
              <a:rPr lang="en-US" sz="1400" b="0" i="0" u="none" strike="noStrike" baseline="0" dirty="0">
                <a:solidFill>
                  <a:schemeClr val="tx2"/>
                </a:solidFill>
                <a:effectLst/>
              </a:rPr>
              <a:t>Number of funded scholars by gender (2015-2021)</a:t>
            </a:r>
            <a:endParaRPr lang="en-US" sz="1400" dirty="0">
              <a:solidFill>
                <a:schemeClr val="tx2"/>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Female</c:v>
                </c:pt>
                <c:pt idx="1">
                  <c:v>Male</c:v>
                </c:pt>
                <c:pt idx="2">
                  <c:v>Total</c:v>
                </c:pt>
              </c:strCache>
            </c:strRef>
          </c:cat>
          <c:val>
            <c:numRef>
              <c:f>Sheet1!$B$2:$B$4</c:f>
              <c:numCache>
                <c:formatCode>General</c:formatCode>
                <c:ptCount val="3"/>
                <c:pt idx="0">
                  <c:v>106</c:v>
                </c:pt>
                <c:pt idx="1">
                  <c:v>29</c:v>
                </c:pt>
                <c:pt idx="2">
                  <c:v>135</c:v>
                </c:pt>
              </c:numCache>
            </c:numRef>
          </c:val>
          <c:extLst>
            <c:ext xmlns:c16="http://schemas.microsoft.com/office/drawing/2014/chart" uri="{C3380CC4-5D6E-409C-BE32-E72D297353CC}">
              <c16:uniqueId val="{00000000-FB95-4390-B3A1-2149050D930D}"/>
            </c:ext>
          </c:extLst>
        </c:ser>
        <c:dLbls>
          <c:showLegendKey val="0"/>
          <c:showVal val="0"/>
          <c:showCatName val="0"/>
          <c:showSerName val="0"/>
          <c:showPercent val="0"/>
          <c:showBubbleSize val="0"/>
        </c:dLbls>
        <c:gapWidth val="219"/>
        <c:overlap val="-27"/>
        <c:axId val="1399540480"/>
        <c:axId val="1399541728"/>
      </c:barChart>
      <c:catAx>
        <c:axId val="1399540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crossAx val="1399541728"/>
        <c:crosses val="autoZero"/>
        <c:auto val="1"/>
        <c:lblAlgn val="ctr"/>
        <c:lblOffset val="100"/>
        <c:noMultiLvlLbl val="0"/>
      </c:catAx>
      <c:valAx>
        <c:axId val="1399541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crossAx val="13995404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r>
              <a:rPr lang="en-US" sz="1400" b="0" i="0" u="none" strike="noStrike" baseline="0" dirty="0">
                <a:solidFill>
                  <a:schemeClr val="tx2"/>
                </a:solidFill>
                <a:effectLst/>
              </a:rPr>
              <a:t>Number of funded scholars by race (2015-2021)</a:t>
            </a:r>
            <a:endParaRPr lang="en-US" sz="1400" dirty="0">
              <a:solidFill>
                <a:schemeClr val="tx2"/>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African Black</c:v>
                </c:pt>
                <c:pt idx="1">
                  <c:v>Coloured</c:v>
                </c:pt>
                <c:pt idx="2">
                  <c:v>White</c:v>
                </c:pt>
                <c:pt idx="3">
                  <c:v>Indian</c:v>
                </c:pt>
                <c:pt idx="4">
                  <c:v>Total</c:v>
                </c:pt>
              </c:strCache>
            </c:strRef>
          </c:cat>
          <c:val>
            <c:numRef>
              <c:f>Sheet1!$B$2:$B$6</c:f>
              <c:numCache>
                <c:formatCode>General</c:formatCode>
                <c:ptCount val="5"/>
                <c:pt idx="0">
                  <c:v>70</c:v>
                </c:pt>
                <c:pt idx="1">
                  <c:v>18</c:v>
                </c:pt>
                <c:pt idx="2">
                  <c:v>40</c:v>
                </c:pt>
                <c:pt idx="3">
                  <c:v>10</c:v>
                </c:pt>
                <c:pt idx="4">
                  <c:v>140</c:v>
                </c:pt>
              </c:numCache>
            </c:numRef>
          </c:val>
          <c:extLst>
            <c:ext xmlns:c16="http://schemas.microsoft.com/office/drawing/2014/chart" uri="{C3380CC4-5D6E-409C-BE32-E72D297353CC}">
              <c16:uniqueId val="{00000000-B7AB-4645-BE85-97C75574A0F6}"/>
            </c:ext>
          </c:extLst>
        </c:ser>
        <c:dLbls>
          <c:dLblPos val="outEnd"/>
          <c:showLegendKey val="0"/>
          <c:showVal val="1"/>
          <c:showCatName val="0"/>
          <c:showSerName val="0"/>
          <c:showPercent val="0"/>
          <c:showBubbleSize val="0"/>
        </c:dLbls>
        <c:gapWidth val="219"/>
        <c:overlap val="-27"/>
        <c:axId val="1399540480"/>
        <c:axId val="1399541728"/>
      </c:barChart>
      <c:catAx>
        <c:axId val="1399540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crossAx val="1399541728"/>
        <c:crosses val="autoZero"/>
        <c:auto val="1"/>
        <c:lblAlgn val="ctr"/>
        <c:lblOffset val="100"/>
        <c:noMultiLvlLbl val="0"/>
      </c:catAx>
      <c:valAx>
        <c:axId val="1399541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crossAx val="13995404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r>
              <a:rPr lang="en-US" sz="1400" b="0" i="0" u="none" strike="noStrike" baseline="0" dirty="0">
                <a:solidFill>
                  <a:schemeClr val="tx2"/>
                </a:solidFill>
                <a:effectLst/>
              </a:rPr>
              <a:t>Number of awards by gender (2015-2021)</a:t>
            </a:r>
            <a:endParaRPr lang="en-US" sz="1400" dirty="0">
              <a:solidFill>
                <a:schemeClr val="tx2"/>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Female</c:v>
                </c:pt>
                <c:pt idx="1">
                  <c:v>Male</c:v>
                </c:pt>
                <c:pt idx="2">
                  <c:v>Total</c:v>
                </c:pt>
              </c:strCache>
            </c:strRef>
          </c:cat>
          <c:val>
            <c:numRef>
              <c:f>Sheet1!$B$2:$B$4</c:f>
              <c:numCache>
                <c:formatCode>General</c:formatCode>
                <c:ptCount val="3"/>
                <c:pt idx="0">
                  <c:v>40</c:v>
                </c:pt>
                <c:pt idx="1">
                  <c:v>20</c:v>
                </c:pt>
                <c:pt idx="2">
                  <c:v>60</c:v>
                </c:pt>
              </c:numCache>
            </c:numRef>
          </c:val>
          <c:extLst>
            <c:ext xmlns:c16="http://schemas.microsoft.com/office/drawing/2014/chart" uri="{C3380CC4-5D6E-409C-BE32-E72D297353CC}">
              <c16:uniqueId val="{00000000-FB95-4390-B3A1-2149050D930D}"/>
            </c:ext>
          </c:extLst>
        </c:ser>
        <c:dLbls>
          <c:showLegendKey val="0"/>
          <c:showVal val="0"/>
          <c:showCatName val="0"/>
          <c:showSerName val="0"/>
          <c:showPercent val="0"/>
          <c:showBubbleSize val="0"/>
        </c:dLbls>
        <c:gapWidth val="219"/>
        <c:overlap val="-27"/>
        <c:axId val="1399540480"/>
        <c:axId val="1399541728"/>
      </c:barChart>
      <c:catAx>
        <c:axId val="1399540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crossAx val="1399541728"/>
        <c:crosses val="autoZero"/>
        <c:auto val="1"/>
        <c:lblAlgn val="ctr"/>
        <c:lblOffset val="100"/>
        <c:noMultiLvlLbl val="0"/>
      </c:catAx>
      <c:valAx>
        <c:axId val="1399541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crossAx val="13995404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b="0" i="0" u="none" strike="noStrike" baseline="0" dirty="0">
                <a:solidFill>
                  <a:schemeClr val="tx1"/>
                </a:solidFill>
                <a:effectLst/>
              </a:rPr>
              <a:t>Number of awards by race (2015-2021)</a:t>
            </a:r>
            <a:endParaRPr lang="en-US" sz="1400"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African Black</c:v>
                </c:pt>
                <c:pt idx="1">
                  <c:v>Coloured</c:v>
                </c:pt>
                <c:pt idx="2">
                  <c:v>White</c:v>
                </c:pt>
                <c:pt idx="3">
                  <c:v>Indian</c:v>
                </c:pt>
                <c:pt idx="4">
                  <c:v>Total</c:v>
                </c:pt>
              </c:strCache>
            </c:strRef>
          </c:cat>
          <c:val>
            <c:numRef>
              <c:f>Sheet1!$B$2:$B$6</c:f>
              <c:numCache>
                <c:formatCode>General</c:formatCode>
                <c:ptCount val="5"/>
                <c:pt idx="0">
                  <c:v>25</c:v>
                </c:pt>
                <c:pt idx="1">
                  <c:v>5</c:v>
                </c:pt>
                <c:pt idx="2">
                  <c:v>10</c:v>
                </c:pt>
                <c:pt idx="3">
                  <c:v>20</c:v>
                </c:pt>
                <c:pt idx="4">
                  <c:v>60</c:v>
                </c:pt>
              </c:numCache>
            </c:numRef>
          </c:val>
          <c:extLst>
            <c:ext xmlns:c16="http://schemas.microsoft.com/office/drawing/2014/chart" uri="{C3380CC4-5D6E-409C-BE32-E72D297353CC}">
              <c16:uniqueId val="{00000000-B7AB-4645-BE85-97C75574A0F6}"/>
            </c:ext>
          </c:extLst>
        </c:ser>
        <c:dLbls>
          <c:dLblPos val="outEnd"/>
          <c:showLegendKey val="0"/>
          <c:showVal val="1"/>
          <c:showCatName val="0"/>
          <c:showSerName val="0"/>
          <c:showPercent val="0"/>
          <c:showBubbleSize val="0"/>
        </c:dLbls>
        <c:gapWidth val="219"/>
        <c:overlap val="-27"/>
        <c:axId val="1399540480"/>
        <c:axId val="1399541728"/>
      </c:barChart>
      <c:catAx>
        <c:axId val="1399540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399541728"/>
        <c:crosses val="autoZero"/>
        <c:auto val="1"/>
        <c:lblAlgn val="ctr"/>
        <c:lblOffset val="100"/>
        <c:noMultiLvlLbl val="0"/>
      </c:catAx>
      <c:valAx>
        <c:axId val="1399541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crossAx val="13995404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BTI</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CAC2-479E-A203-465CB4F16A07}"/>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CAC2-479E-A203-465CB4F16A0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AC2-479E-A203-465CB4F16A0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AC2-479E-A203-465CB4F16A07}"/>
              </c:ext>
            </c:extLst>
          </c:dPt>
          <c:cat>
            <c:strRef>
              <c:f>Sheet1!$A$2:$A$5</c:f>
              <c:strCache>
                <c:ptCount val="4"/>
                <c:pt idx="0">
                  <c:v>Mild: 96%</c:v>
                </c:pt>
                <c:pt idx="1">
                  <c:v>Moderate: 3%</c:v>
                </c:pt>
                <c:pt idx="2">
                  <c:v>Severe: Less than 0.05%</c:v>
                </c:pt>
                <c:pt idx="3">
                  <c:v>Death: Less than 0.05%</c:v>
                </c:pt>
              </c:strCache>
            </c:strRef>
          </c:cat>
          <c:val>
            <c:numRef>
              <c:f>Sheet1!$B$2:$B$5</c:f>
              <c:numCache>
                <c:formatCode>General</c:formatCode>
                <c:ptCount val="4"/>
                <c:pt idx="0">
                  <c:v>10581</c:v>
                </c:pt>
                <c:pt idx="1">
                  <c:v>314</c:v>
                </c:pt>
                <c:pt idx="2">
                  <c:v>55</c:v>
                </c:pt>
                <c:pt idx="3">
                  <c:v>51</c:v>
                </c:pt>
              </c:numCache>
            </c:numRef>
          </c:val>
          <c:extLst>
            <c:ext xmlns:c16="http://schemas.microsoft.com/office/drawing/2014/chart" uri="{C3380CC4-5D6E-409C-BE32-E72D297353CC}">
              <c16:uniqueId val="{00000000-EFA9-4492-9A0C-8815C4D08E47}"/>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5610200266062637"/>
          <c:y val="0.2404968001006566"/>
          <c:w val="0.32061032610649698"/>
          <c:h val="0.447103043422304"/>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dirty="0">
                <a:solidFill>
                  <a:schemeClr val="tx1"/>
                </a:solidFill>
              </a:rPr>
              <a:t> 2018/2019</a:t>
            </a:r>
          </a:p>
        </c:rich>
      </c:tx>
      <c:layout>
        <c:manualLayout>
          <c:xMode val="edge"/>
          <c:yMode val="edge"/>
          <c:x val="0.34710236345775736"/>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7587240360686404"/>
          <c:y val="0.26410345103525895"/>
          <c:w val="0.68003218734314796"/>
          <c:h val="0.71753346271625462"/>
        </c:manualLayout>
      </c:layout>
      <c:pieChart>
        <c:varyColors val="1"/>
        <c:ser>
          <c:idx val="0"/>
          <c:order val="0"/>
          <c:tx>
            <c:strRef>
              <c:f>Sheet1!$B$1</c:f>
              <c:strCache>
                <c:ptCount val="1"/>
                <c:pt idx="0">
                  <c:v>2018/2019</c:v>
                </c:pt>
              </c:strCache>
            </c:strRef>
          </c:tx>
          <c:spPr>
            <a:solidFill>
              <a:schemeClr val="accent1"/>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1BE-D64F-80EC-10D9EE103B27}"/>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81BE-D64F-80EC-10D9EE103B27}"/>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81BE-D64F-80EC-10D9EE103B27}"/>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81BE-D64F-80EC-10D9EE103B27}"/>
              </c:ext>
            </c:extLst>
          </c:dPt>
          <c:dLbls>
            <c:dLbl>
              <c:idx val="1"/>
              <c:layout>
                <c:manualLayout>
                  <c:x val="1.5888497278438034E-2"/>
                  <c:y val="-6.0102233571216063E-17"/>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1BE-D64F-80EC-10D9EE103B27}"/>
                </c:ext>
              </c:extLst>
            </c:dLbl>
            <c:spPr>
              <a:solidFill>
                <a:prstClr val="white"/>
              </a:solidFill>
              <a:ln>
                <a:solidFill>
                  <a:srgbClr val="505150">
                    <a:lumMod val="25000"/>
                    <a:lumOff val="75000"/>
                  </a:srgbClr>
                </a:solid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chemeClr val="tx1">
                        <a:lumMod val="7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4"/>
                <c:pt idx="0">
                  <c:v>African</c:v>
                </c:pt>
                <c:pt idx="1">
                  <c:v>Coloured</c:v>
                </c:pt>
                <c:pt idx="2">
                  <c:v>Indian</c:v>
                </c:pt>
                <c:pt idx="3">
                  <c:v>White</c:v>
                </c:pt>
              </c:strCache>
            </c:strRef>
          </c:cat>
          <c:val>
            <c:numRef>
              <c:f>Sheet1!$B$2:$B$5</c:f>
              <c:numCache>
                <c:formatCode>0%</c:formatCode>
                <c:ptCount val="4"/>
                <c:pt idx="0">
                  <c:v>0.67</c:v>
                </c:pt>
                <c:pt idx="1">
                  <c:v>0.17</c:v>
                </c:pt>
                <c:pt idx="2">
                  <c:v>0.1</c:v>
                </c:pt>
                <c:pt idx="3">
                  <c:v>0.06</c:v>
                </c:pt>
              </c:numCache>
            </c:numRef>
          </c:val>
          <c:extLst>
            <c:ext xmlns:c16="http://schemas.microsoft.com/office/drawing/2014/chart" uri="{C3380CC4-5D6E-409C-BE32-E72D297353CC}">
              <c16:uniqueId val="{00000008-81BE-D64F-80EC-10D9EE103B27}"/>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dirty="0">
                <a:solidFill>
                  <a:schemeClr val="tx1"/>
                </a:solidFill>
              </a:rPr>
              <a:t>2020/2021</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6465305509706793"/>
          <c:y val="0.1478096895424211"/>
          <c:w val="0.66405060622806855"/>
          <c:h val="0.74787107355153326"/>
        </c:manualLayout>
      </c:layout>
      <c:pieChart>
        <c:varyColors val="1"/>
        <c:ser>
          <c:idx val="0"/>
          <c:order val="0"/>
          <c:tx>
            <c:strRef>
              <c:f>Sheet1!$B$1</c:f>
              <c:strCache>
                <c:ptCount val="1"/>
                <c:pt idx="0">
                  <c:v>2018/2019</c:v>
                </c:pt>
              </c:strCache>
            </c:strRef>
          </c:tx>
          <c:spPr>
            <a:solidFill>
              <a:schemeClr val="accent5"/>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DB8-4BA1-8B40-8D42FE51E3AD}"/>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0DB8-4BA1-8B40-8D42FE51E3AD}"/>
              </c:ext>
            </c:extLst>
          </c:dPt>
          <c:dLbls>
            <c:dLbl>
              <c:idx val="0"/>
              <c:layout>
                <c:manualLayout>
                  <c:x val="-0.16523405798939783"/>
                  <c:y val="-2.6587169858448594E-2"/>
                </c:manualLayout>
              </c:layout>
              <c:tx>
                <c:rich>
                  <a:bodyPr/>
                  <a:lstStyle/>
                  <a:p>
                    <a:r>
                      <a:rPr lang="en-US"/>
                      <a:t>18%</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DB8-4BA1-8B40-8D42FE51E3AD}"/>
                </c:ext>
              </c:extLst>
            </c:dLbl>
            <c:dLbl>
              <c:idx val="1"/>
              <c:layout>
                <c:manualLayout>
                  <c:x val="0.16998904947508356"/>
                  <c:y val="8.4380626806137643E-2"/>
                </c:manualLayout>
              </c:layout>
              <c:tx>
                <c:rich>
                  <a:bodyPr/>
                  <a:lstStyle/>
                  <a:p>
                    <a:r>
                      <a:rPr lang="en-US"/>
                      <a:t>82%</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DB8-4BA1-8B40-8D42FE51E3A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Male</c:v>
                </c:pt>
                <c:pt idx="1">
                  <c:v>Female</c:v>
                </c:pt>
              </c:strCache>
            </c:strRef>
          </c:cat>
          <c:val>
            <c:numRef>
              <c:f>Sheet1!$B$2:$B$3</c:f>
              <c:numCache>
                <c:formatCode>0%</c:formatCode>
                <c:ptCount val="2"/>
                <c:pt idx="0">
                  <c:v>0.49</c:v>
                </c:pt>
                <c:pt idx="1">
                  <c:v>0.51</c:v>
                </c:pt>
              </c:numCache>
            </c:numRef>
          </c:val>
          <c:extLst>
            <c:ext xmlns:c16="http://schemas.microsoft.com/office/drawing/2014/chart" uri="{C3380CC4-5D6E-409C-BE32-E72D297353CC}">
              <c16:uniqueId val="{00000004-0DB8-4BA1-8B40-8D42FE51E3AD}"/>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32777612283418522"/>
          <c:y val="0.9122267579493617"/>
          <c:w val="0.34444749279532877"/>
          <c:h val="7.655092560546754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dirty="0">
                <a:solidFill>
                  <a:schemeClr val="tx1"/>
                </a:solidFill>
              </a:rPr>
              <a:t>2018/2019</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6465305509706793"/>
          <c:y val="0.1478096895424211"/>
          <c:w val="0.66405060622806855"/>
          <c:h val="0.74787107355153326"/>
        </c:manualLayout>
      </c:layout>
      <c:pieChart>
        <c:varyColors val="1"/>
        <c:ser>
          <c:idx val="0"/>
          <c:order val="0"/>
          <c:tx>
            <c:strRef>
              <c:f>Sheet1!$B$1</c:f>
              <c:strCache>
                <c:ptCount val="1"/>
                <c:pt idx="0">
                  <c:v>2018/2019</c:v>
                </c:pt>
              </c:strCache>
            </c:strRef>
          </c:tx>
          <c:spPr>
            <a:solidFill>
              <a:schemeClr val="accent5"/>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50D-4F09-BBD2-DB4FEBBE7A25}"/>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C50D-4F09-BBD2-DB4FEBBE7A25}"/>
              </c:ext>
            </c:extLst>
          </c:dPt>
          <c:dLbls>
            <c:dLbl>
              <c:idx val="0"/>
              <c:layout>
                <c:manualLayout>
                  <c:x val="-0.18559832051849048"/>
                  <c:y val="1.5668238870981878E-2"/>
                </c:manualLayout>
              </c:layout>
              <c:tx>
                <c:rich>
                  <a:bodyPr/>
                  <a:lstStyle/>
                  <a:p>
                    <a:r>
                      <a:rPr lang="en-US" dirty="0"/>
                      <a:t>32%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50D-4F09-BBD2-DB4FEBBE7A25}"/>
                </c:ext>
              </c:extLst>
            </c:dLbl>
            <c:dLbl>
              <c:idx val="1"/>
              <c:layout>
                <c:manualLayout>
                  <c:x val="0.18910800690769672"/>
                  <c:y val="-2.146790844592714E-2"/>
                </c:manualLayout>
              </c:layout>
              <c:tx>
                <c:rich>
                  <a:bodyPr/>
                  <a:lstStyle/>
                  <a:p>
                    <a:r>
                      <a:rPr lang="en-US" dirty="0"/>
                      <a:t>68%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50D-4F09-BBD2-DB4FEBBE7A2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Male</c:v>
                </c:pt>
                <c:pt idx="1">
                  <c:v>Female</c:v>
                </c:pt>
              </c:strCache>
            </c:strRef>
          </c:cat>
          <c:val>
            <c:numRef>
              <c:f>Sheet1!$B$2:$B$3</c:f>
              <c:numCache>
                <c:formatCode>0%</c:formatCode>
                <c:ptCount val="2"/>
                <c:pt idx="0">
                  <c:v>0.32</c:v>
                </c:pt>
                <c:pt idx="1">
                  <c:v>0.68</c:v>
                </c:pt>
              </c:numCache>
            </c:numRef>
          </c:val>
          <c:extLst>
            <c:ext xmlns:c16="http://schemas.microsoft.com/office/drawing/2014/chart" uri="{C3380CC4-5D6E-409C-BE32-E72D297353CC}">
              <c16:uniqueId val="{00000004-C50D-4F09-BBD2-DB4FEBBE7A25}"/>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32777612283418522"/>
          <c:y val="0.9122267579493617"/>
          <c:w val="0.34444749279532877"/>
          <c:h val="7.655092560546754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dirty="0">
                <a:solidFill>
                  <a:schemeClr val="tx1"/>
                </a:solidFill>
              </a:rPr>
              <a:t>2019/2020</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6465305509706793"/>
          <c:y val="0.1478096895424211"/>
          <c:w val="0.66405060622806855"/>
          <c:h val="0.74787107355153326"/>
        </c:manualLayout>
      </c:layout>
      <c:pieChart>
        <c:varyColors val="1"/>
        <c:ser>
          <c:idx val="0"/>
          <c:order val="0"/>
          <c:tx>
            <c:strRef>
              <c:f>Sheet1!$B$1</c:f>
              <c:strCache>
                <c:ptCount val="1"/>
                <c:pt idx="0">
                  <c:v>2018/2019</c:v>
                </c:pt>
              </c:strCache>
            </c:strRef>
          </c:tx>
          <c:spPr>
            <a:solidFill>
              <a:schemeClr val="accent5"/>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C18-9643-8FD6-591E2A2B41E1}"/>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7C18-9643-8FD6-591E2A2B41E1}"/>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Male</c:v>
                </c:pt>
                <c:pt idx="1">
                  <c:v>Female</c:v>
                </c:pt>
              </c:strCache>
            </c:strRef>
          </c:cat>
          <c:val>
            <c:numRef>
              <c:f>Sheet1!$B$2:$B$3</c:f>
              <c:numCache>
                <c:formatCode>0%</c:formatCode>
                <c:ptCount val="2"/>
                <c:pt idx="0">
                  <c:v>0.26</c:v>
                </c:pt>
                <c:pt idx="1">
                  <c:v>0.74</c:v>
                </c:pt>
              </c:numCache>
            </c:numRef>
          </c:val>
          <c:extLst>
            <c:ext xmlns:c16="http://schemas.microsoft.com/office/drawing/2014/chart" uri="{C3380CC4-5D6E-409C-BE32-E72D297353CC}">
              <c16:uniqueId val="{00000004-7C18-9643-8FD6-591E2A2B41E1}"/>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32777612283418522"/>
          <c:y val="0.9122267579493617"/>
          <c:w val="0.34444749279532877"/>
          <c:h val="7.655092560546754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ZA" dirty="0"/>
              <a:t>2020/2021</a:t>
            </a:r>
          </a:p>
        </c:rich>
      </c:tx>
      <c:layout>
        <c:manualLayout>
          <c:xMode val="edge"/>
          <c:yMode val="edge"/>
          <c:x val="0.34178358378098905"/>
          <c:y val="3.2275229824029576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1890965874391435"/>
          <c:y val="0.14164765377690242"/>
          <c:w val="0.7621806825121713"/>
          <c:h val="0.77398829857830265"/>
        </c:manualLayout>
      </c:layout>
      <c:pieChart>
        <c:varyColors val="1"/>
        <c:ser>
          <c:idx val="0"/>
          <c:order val="0"/>
          <c:tx>
            <c:strRef>
              <c:f>Sheet1!$B$1</c:f>
              <c:strCache>
                <c:ptCount val="1"/>
                <c:pt idx="0">
                  <c:v>2017/2018</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EDE-46BF-B792-FECEB697ABAE}"/>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FEDE-46BF-B792-FECEB697ABAE}"/>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FEDE-46BF-B792-FECEB697ABAE}"/>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FEDE-46BF-B792-FECEB697ABAE}"/>
              </c:ext>
            </c:extLst>
          </c:dPt>
          <c:dLbls>
            <c:dLbl>
              <c:idx val="0"/>
              <c:tx>
                <c:rich>
                  <a:bodyPr/>
                  <a:lstStyle/>
                  <a:p>
                    <a:r>
                      <a:rPr lang="en-US"/>
                      <a:t>16.4%</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EDE-46BF-B792-FECEB697ABAE}"/>
                </c:ext>
              </c:extLst>
            </c:dLbl>
            <c:dLbl>
              <c:idx val="1"/>
              <c:layout>
                <c:manualLayout>
                  <c:x val="-0.14554380460282126"/>
                  <c:y val="-2.113045590161871E-2"/>
                </c:manualLayout>
              </c:layout>
              <c:tx>
                <c:rich>
                  <a:bodyPr/>
                  <a:lstStyle/>
                  <a:p>
                    <a:r>
                      <a:rPr lang="en-US"/>
                      <a:t>18.2%</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EDE-46BF-B792-FECEB697ABAE}"/>
                </c:ext>
              </c:extLst>
            </c:dLbl>
            <c:dLbl>
              <c:idx val="2"/>
              <c:tx>
                <c:rich>
                  <a:bodyPr/>
                  <a:lstStyle/>
                  <a:p>
                    <a:r>
                      <a:rPr lang="en-US"/>
                      <a:t>14.5%</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EDE-46BF-B792-FECEB697ABAE}"/>
                </c:ext>
              </c:extLst>
            </c:dLbl>
            <c:dLbl>
              <c:idx val="3"/>
              <c:layout>
                <c:manualLayout>
                  <c:x val="0.15061250010547053"/>
                  <c:y val="-5.2648124741102647E-3"/>
                </c:manualLayout>
              </c:layout>
              <c:tx>
                <c:rich>
                  <a:bodyPr/>
                  <a:lstStyle/>
                  <a:p>
                    <a:r>
                      <a:rPr lang="en-US"/>
                      <a:t>50.9%</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EDE-46BF-B792-FECEB697ABA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African</c:v>
                </c:pt>
                <c:pt idx="1">
                  <c:v>Coloured</c:v>
                </c:pt>
                <c:pt idx="2">
                  <c:v>Indian</c:v>
                </c:pt>
                <c:pt idx="3">
                  <c:v>White</c:v>
                </c:pt>
              </c:strCache>
            </c:strRef>
          </c:cat>
          <c:val>
            <c:numRef>
              <c:f>Sheet1!$B$2:$B$5</c:f>
              <c:numCache>
                <c:formatCode>0.0%</c:formatCode>
                <c:ptCount val="4"/>
                <c:pt idx="0">
                  <c:v>0.16</c:v>
                </c:pt>
                <c:pt idx="1">
                  <c:v>0.21</c:v>
                </c:pt>
                <c:pt idx="2">
                  <c:v>0.14000000000000001</c:v>
                </c:pt>
                <c:pt idx="3">
                  <c:v>0.49</c:v>
                </c:pt>
              </c:numCache>
            </c:numRef>
          </c:val>
          <c:extLst>
            <c:ext xmlns:c16="http://schemas.microsoft.com/office/drawing/2014/chart" uri="{C3380CC4-5D6E-409C-BE32-E72D297353CC}">
              <c16:uniqueId val="{00000008-FEDE-46BF-B792-FECEB697ABAE}"/>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6.5058296835680401E-2"/>
          <c:y val="0.91433769846827317"/>
          <c:w val="0.89999978102370171"/>
          <c:h val="8.25597552166092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ZA" dirty="0"/>
              <a:t>2019/2020</a:t>
            </a:r>
          </a:p>
        </c:rich>
      </c:tx>
      <c:layout>
        <c:manualLayout>
          <c:xMode val="edge"/>
          <c:yMode val="edge"/>
          <c:x val="0.34178358378098905"/>
          <c:y val="3.2275229824029576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1890965874391435"/>
          <c:y val="0.14164765377690242"/>
          <c:w val="0.7621806825121713"/>
          <c:h val="0.77398829857830265"/>
        </c:manualLayout>
      </c:layout>
      <c:pieChart>
        <c:varyColors val="1"/>
        <c:ser>
          <c:idx val="0"/>
          <c:order val="0"/>
          <c:tx>
            <c:strRef>
              <c:f>Sheet1!$B$1</c:f>
              <c:strCache>
                <c:ptCount val="1"/>
                <c:pt idx="0">
                  <c:v>2017/2018</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52B-42DA-ABA3-C3561E8B441A}"/>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752B-42DA-ABA3-C3561E8B441A}"/>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752B-42DA-ABA3-C3561E8B441A}"/>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752B-42DA-ABA3-C3561E8B441A}"/>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African</c:v>
                </c:pt>
                <c:pt idx="1">
                  <c:v>Coloured</c:v>
                </c:pt>
                <c:pt idx="2">
                  <c:v>Indian</c:v>
                </c:pt>
                <c:pt idx="3">
                  <c:v>White</c:v>
                </c:pt>
              </c:strCache>
            </c:strRef>
          </c:cat>
          <c:val>
            <c:numRef>
              <c:f>Sheet1!$B$2:$B$5</c:f>
              <c:numCache>
                <c:formatCode>0.0%</c:formatCode>
                <c:ptCount val="4"/>
                <c:pt idx="0">
                  <c:v>0.16</c:v>
                </c:pt>
                <c:pt idx="1">
                  <c:v>0.21</c:v>
                </c:pt>
                <c:pt idx="2">
                  <c:v>0.14000000000000001</c:v>
                </c:pt>
                <c:pt idx="3">
                  <c:v>0.49</c:v>
                </c:pt>
              </c:numCache>
            </c:numRef>
          </c:val>
          <c:extLst>
            <c:ext xmlns:c16="http://schemas.microsoft.com/office/drawing/2014/chart" uri="{C3380CC4-5D6E-409C-BE32-E72D297353CC}">
              <c16:uniqueId val="{00000008-752B-42DA-ABA3-C3561E8B441A}"/>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6.5058296835680401E-2"/>
          <c:y val="0.91433769846827317"/>
          <c:w val="0.89999978102370171"/>
          <c:h val="8.25597552166092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dirty="0"/>
              <a:t>2018/2019</a:t>
            </a:r>
          </a:p>
        </c:rich>
      </c:tx>
      <c:layout>
        <c:manualLayout>
          <c:xMode val="edge"/>
          <c:yMode val="edge"/>
          <c:x val="0.34178358378098905"/>
          <c:y val="3.2275229824029576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1890965874391435"/>
          <c:y val="0.14164765377690242"/>
          <c:w val="0.7621806825121713"/>
          <c:h val="0.77398829857830265"/>
        </c:manualLayout>
      </c:layout>
      <c:pieChart>
        <c:varyColors val="1"/>
        <c:ser>
          <c:idx val="0"/>
          <c:order val="0"/>
          <c:tx>
            <c:strRef>
              <c:f>Sheet1!$B$1</c:f>
              <c:strCache>
                <c:ptCount val="1"/>
                <c:pt idx="0">
                  <c:v>2017/2018</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887-0140-84E0-736BA62F7679}"/>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5887-0140-84E0-736BA62F7679}"/>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5887-0140-84E0-736BA62F7679}"/>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5887-0140-84E0-736BA62F7679}"/>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African</c:v>
                </c:pt>
                <c:pt idx="1">
                  <c:v>Coloured</c:v>
                </c:pt>
                <c:pt idx="2">
                  <c:v>Indian</c:v>
                </c:pt>
                <c:pt idx="3">
                  <c:v>White</c:v>
                </c:pt>
              </c:strCache>
            </c:strRef>
          </c:cat>
          <c:val>
            <c:numRef>
              <c:f>Sheet1!$B$2:$B$5</c:f>
              <c:numCache>
                <c:formatCode>0.0%</c:formatCode>
                <c:ptCount val="4"/>
                <c:pt idx="0">
                  <c:v>0.151</c:v>
                </c:pt>
                <c:pt idx="1">
                  <c:v>0.151</c:v>
                </c:pt>
                <c:pt idx="2">
                  <c:v>0.151</c:v>
                </c:pt>
                <c:pt idx="3">
                  <c:v>0.54700000000000004</c:v>
                </c:pt>
              </c:numCache>
            </c:numRef>
          </c:val>
          <c:extLst>
            <c:ext xmlns:c16="http://schemas.microsoft.com/office/drawing/2014/chart" uri="{C3380CC4-5D6E-409C-BE32-E72D297353CC}">
              <c16:uniqueId val="{00000008-5887-0140-84E0-736BA62F7679}"/>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6.5058296835680401E-2"/>
          <c:y val="0.91433769846827317"/>
          <c:w val="0.89999978102370171"/>
          <c:h val="8.25597552166092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86EA2E-2C26-46D6-B0AB-F1E3DED1582C}" type="datetimeFigureOut">
              <a:rPr lang="en-ZA" smtClean="0"/>
              <a:t>2021/11/09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09672D-3C5E-4C59-BD97-77FE7D94486F}" type="slidenum">
              <a:rPr lang="en-ZA" smtClean="0"/>
              <a:t>‹#›</a:t>
            </a:fld>
            <a:endParaRPr lang="en-ZA"/>
          </a:p>
        </p:txBody>
      </p:sp>
    </p:spTree>
    <p:extLst>
      <p:ext uri="{BB962C8B-B14F-4D97-AF65-F5344CB8AC3E}">
        <p14:creationId xmlns:p14="http://schemas.microsoft.com/office/powerpoint/2010/main" val="3997684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B7E788-3BCC-4822-AEAA-FFE016D009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395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B7E788-3BCC-4822-AEAA-FFE016D009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598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Please add photo of traditional health practitioners (sent via WhatsApp)</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B7E788-3BCC-4822-AEAA-FFE016D009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847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7E788-3BCC-4822-AEAA-FFE016D009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83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B7E788-3BCC-4822-AEAA-FFE016D009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09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B7E788-3BCC-4822-AEAA-FFE016D009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333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B7E788-3BCC-4822-AEAA-FFE016D009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2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B7E788-3BCC-4822-AEAA-FFE016D009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8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B7E788-3BCC-4822-AEAA-FFE016D009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0528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caprisa.org/Default" TargetMode="External"/><Relationship Id="rId9" Type="http://schemas.openxmlformats.org/officeDocument/2006/relationships/image" Target="../media/image11.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caprisa.org/Default"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caprisa.org/Default"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caprisa.org/Default"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Cov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ADD4BD-FA16-4F53-8427-E0DD7EC1C3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569"/>
            <a:ext cx="12192000" cy="6854861"/>
          </a:xfrm>
          <a:prstGeom prst="rect">
            <a:avLst/>
          </a:prstGeom>
        </p:spPr>
      </p:pic>
      <p:sp>
        <p:nvSpPr>
          <p:cNvPr id="2" name="Title 1">
            <a:extLst>
              <a:ext uri="{FF2B5EF4-FFF2-40B4-BE49-F238E27FC236}">
                <a16:creationId xmlns:a16="http://schemas.microsoft.com/office/drawing/2014/main" id="{BC8F71C1-F73D-40F4-9D76-475965C07A4C}"/>
              </a:ext>
            </a:extLst>
          </p:cNvPr>
          <p:cNvSpPr>
            <a:spLocks noGrp="1"/>
          </p:cNvSpPr>
          <p:nvPr>
            <p:ph type="title"/>
          </p:nvPr>
        </p:nvSpPr>
        <p:spPr>
          <a:xfrm>
            <a:off x="323850" y="816571"/>
            <a:ext cx="4753247" cy="1404116"/>
          </a:xfrm>
        </p:spPr>
        <p:txBody>
          <a:bodyPr anchor="t">
            <a:normAutofit/>
          </a:bodyPr>
          <a:lstStyle>
            <a:lvl1pPr>
              <a:defRPr sz="3600">
                <a:solidFill>
                  <a:schemeClr val="bg1"/>
                </a:solidFill>
              </a:defRPr>
            </a:lvl1p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B12F5C01-4ED3-4972-B98E-72967D103602}"/>
              </a:ext>
            </a:extLst>
          </p:cNvPr>
          <p:cNvSpPr>
            <a:spLocks noGrp="1"/>
          </p:cNvSpPr>
          <p:nvPr>
            <p:ph type="body" idx="1"/>
          </p:nvPr>
        </p:nvSpPr>
        <p:spPr>
          <a:xfrm>
            <a:off x="6254383" y="4624190"/>
            <a:ext cx="5397683" cy="861774"/>
          </a:xfrm>
        </p:spPr>
        <p:txBody>
          <a:bodyPr>
            <a:normAutofit/>
          </a:bodyPr>
          <a:lstStyle>
            <a:lvl1pPr marL="0" indent="0">
              <a:buNone/>
              <a:defRPr sz="2800" b="1" cap="all" baseline="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2" name="Picture 5" descr="SAMRC Logo.emf">
            <a:extLst>
              <a:ext uri="{FF2B5EF4-FFF2-40B4-BE49-F238E27FC236}">
                <a16:creationId xmlns:a16="http://schemas.microsoft.com/office/drawing/2014/main" id="{0E732135-32A7-4259-BF1A-41278B94F7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75218" y="5943600"/>
            <a:ext cx="1797086"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35956FC0-7029-478D-98A6-E73B42EEDEF1}"/>
              </a:ext>
            </a:extLst>
          </p:cNvPr>
          <p:cNvGrpSpPr/>
          <p:nvPr userDrawn="1"/>
        </p:nvGrpSpPr>
        <p:grpSpPr>
          <a:xfrm>
            <a:off x="0" y="6014720"/>
            <a:ext cx="9966960" cy="538480"/>
            <a:chOff x="0" y="6014720"/>
            <a:chExt cx="9966960" cy="538480"/>
          </a:xfrm>
        </p:grpSpPr>
        <p:pic>
          <p:nvPicPr>
            <p:cNvPr id="10" name="Picture 4">
              <a:extLst>
                <a:ext uri="{FF2B5EF4-FFF2-40B4-BE49-F238E27FC236}">
                  <a16:creationId xmlns:a16="http://schemas.microsoft.com/office/drawing/2014/main" id="{27B35E3B-1042-4C63-B490-1560C8C73D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10" t="-901"/>
            <a:stretch/>
          </p:blipFill>
          <p:spPr bwMode="auto">
            <a:xfrm>
              <a:off x="0" y="6100824"/>
              <a:ext cx="9946639" cy="42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CFD7C748-E22E-4BF1-A856-0F8F0CC2CD29}"/>
                </a:ext>
              </a:extLst>
            </p:cNvPr>
            <p:cNvSpPr/>
            <p:nvPr userDrawn="1"/>
          </p:nvSpPr>
          <p:spPr>
            <a:xfrm>
              <a:off x="4358640" y="6014720"/>
              <a:ext cx="5608320" cy="538480"/>
            </a:xfrm>
            <a:prstGeom prst="rect">
              <a:avLst/>
            </a:prstGeom>
            <a:gradFill flip="none" rotWithShape="1">
              <a:gsLst>
                <a:gs pos="100000">
                  <a:schemeClr val="bg1"/>
                </a:gs>
                <a:gs pos="50000">
                  <a:schemeClr val="bg1">
                    <a:alpha val="50000"/>
                  </a:schemeClr>
                </a:gs>
                <a:gs pos="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1004798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Content_Human Resources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F8226EE-3E93-40A5-9BDA-79E7BD0DD931}"/>
              </a:ext>
            </a:extLst>
          </p:cNvPr>
          <p:cNvSpPr/>
          <p:nvPr userDrawn="1"/>
        </p:nvSpPr>
        <p:spPr>
          <a:xfrm>
            <a:off x="122841" y="6356350"/>
            <a:ext cx="648855" cy="365125"/>
          </a:xfrm>
          <a:prstGeom prst="rect">
            <a:avLst/>
          </a:prstGeom>
          <a:solidFill>
            <a:schemeClr val="bg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CE114DEB-91F7-453A-B888-683B46BDFB99}"/>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0E63A36-978A-4D70-86FC-4798F44C0781}"/>
              </a:ext>
            </a:extLst>
          </p:cNvPr>
          <p:cNvSpPr>
            <a:spLocks noGrp="1"/>
          </p:cNvSpPr>
          <p:nvPr>
            <p:ph sz="half" idx="1"/>
          </p:nvPr>
        </p:nvSpPr>
        <p:spPr>
          <a:xfrm>
            <a:off x="838200" y="1320799"/>
            <a:ext cx="5181600" cy="4856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Content Placeholder 3">
            <a:extLst>
              <a:ext uri="{FF2B5EF4-FFF2-40B4-BE49-F238E27FC236}">
                <a16:creationId xmlns:a16="http://schemas.microsoft.com/office/drawing/2014/main" id="{0E52CF7C-C7D5-483A-8AD0-D18730B1B76F}"/>
              </a:ext>
            </a:extLst>
          </p:cNvPr>
          <p:cNvSpPr>
            <a:spLocks noGrp="1"/>
          </p:cNvSpPr>
          <p:nvPr>
            <p:ph sz="half" idx="2"/>
          </p:nvPr>
        </p:nvSpPr>
        <p:spPr>
          <a:xfrm>
            <a:off x="6172200" y="1320799"/>
            <a:ext cx="5181600" cy="4856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9" name="Slide Number Placeholder 5">
            <a:extLst>
              <a:ext uri="{FF2B5EF4-FFF2-40B4-BE49-F238E27FC236}">
                <a16:creationId xmlns:a16="http://schemas.microsoft.com/office/drawing/2014/main" id="{EF9559B5-E17F-457A-A091-7C05805A4946}"/>
              </a:ext>
            </a:extLst>
          </p:cNvPr>
          <p:cNvSpPr>
            <a:spLocks noGrp="1"/>
          </p:cNvSpPr>
          <p:nvPr>
            <p:ph type="sldNum" sz="quarter" idx="12"/>
          </p:nvPr>
        </p:nvSpPr>
        <p:spPr>
          <a:xfrm>
            <a:off x="209006" y="6398988"/>
            <a:ext cx="562689" cy="236946"/>
          </a:xfrm>
          <a:prstGeom prst="rect">
            <a:avLst/>
          </a:prstGeom>
        </p:spPr>
        <p:txBody>
          <a:bodyPr/>
          <a:lstStyle>
            <a:lvl1pPr algn="r">
              <a:defRPr sz="1200">
                <a:solidFill>
                  <a:schemeClr val="bg1"/>
                </a:solidFill>
              </a:defRPr>
            </a:lvl1pPr>
          </a:lstStyle>
          <a:p>
            <a:fld id="{AC1DCCDA-3994-4877-8EA6-643D76F26966}" type="slidenum">
              <a:rPr lang="en-ZA" smtClean="0"/>
              <a:pPr/>
              <a:t>‹#›</a:t>
            </a:fld>
            <a:endParaRPr lang="en-ZA" dirty="0"/>
          </a:p>
        </p:txBody>
      </p:sp>
      <p:sp>
        <p:nvSpPr>
          <p:cNvPr id="12" name="TextBox 11">
            <a:extLst>
              <a:ext uri="{FF2B5EF4-FFF2-40B4-BE49-F238E27FC236}">
                <a16:creationId xmlns:a16="http://schemas.microsoft.com/office/drawing/2014/main" id="{B6A71FDF-D6E2-47D6-92EF-F44DA76A6576}"/>
              </a:ext>
            </a:extLst>
          </p:cNvPr>
          <p:cNvSpPr txBox="1"/>
          <p:nvPr userDrawn="1"/>
        </p:nvSpPr>
        <p:spPr>
          <a:xfrm>
            <a:off x="870989" y="6400411"/>
            <a:ext cx="43041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1" cap="all" baseline="0" dirty="0" err="1"/>
              <a:t>HUman</a:t>
            </a:r>
            <a:r>
              <a:rPr lang="en-ZA" sz="1200" b="1" cap="all" baseline="0" dirty="0"/>
              <a:t> </a:t>
            </a:r>
            <a:r>
              <a:rPr lang="en-ZA" sz="1200" b="0" cap="all" baseline="0" dirty="0">
                <a:latin typeface="+mj-lt"/>
              </a:rPr>
              <a:t>Resources</a:t>
            </a:r>
          </a:p>
        </p:txBody>
      </p:sp>
    </p:spTree>
    <p:extLst>
      <p:ext uri="{BB962C8B-B14F-4D97-AF65-F5344CB8AC3E}">
        <p14:creationId xmlns:p14="http://schemas.microsoft.com/office/powerpoint/2010/main" val="3659428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_Transformation Sc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9D265-339D-47A1-8BCD-AB3668A26AE9}"/>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64051AF1-A9AE-4471-9A70-AFBA4E34431B}"/>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6" name="TextBox 5">
            <a:extLst>
              <a:ext uri="{FF2B5EF4-FFF2-40B4-BE49-F238E27FC236}">
                <a16:creationId xmlns:a16="http://schemas.microsoft.com/office/drawing/2014/main" id="{EFACFCDE-7F72-49B1-BEE6-ABF0F52884FD}"/>
              </a:ext>
            </a:extLst>
          </p:cNvPr>
          <p:cNvSpPr txBox="1"/>
          <p:nvPr userDrawn="1"/>
        </p:nvSpPr>
        <p:spPr>
          <a:xfrm>
            <a:off x="870989" y="6400411"/>
            <a:ext cx="43041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1" cap="all" baseline="0" dirty="0"/>
              <a:t>Transformation </a:t>
            </a:r>
            <a:r>
              <a:rPr lang="en-ZA" sz="1200" b="0" cap="all" baseline="0" dirty="0"/>
              <a:t>in science</a:t>
            </a:r>
            <a:endParaRPr lang="en-ZA" sz="1200" b="0" cap="all" baseline="0" dirty="0">
              <a:latin typeface="+mj-lt"/>
            </a:endParaRPr>
          </a:p>
        </p:txBody>
      </p:sp>
      <p:sp>
        <p:nvSpPr>
          <p:cNvPr id="8" name="Rectangle 7">
            <a:extLst>
              <a:ext uri="{FF2B5EF4-FFF2-40B4-BE49-F238E27FC236}">
                <a16:creationId xmlns:a16="http://schemas.microsoft.com/office/drawing/2014/main" id="{91A518E9-9A5D-4C3D-BA79-270EA8891C28}"/>
              </a:ext>
            </a:extLst>
          </p:cNvPr>
          <p:cNvSpPr/>
          <p:nvPr userDrawn="1"/>
        </p:nvSpPr>
        <p:spPr>
          <a:xfrm>
            <a:off x="122841" y="6356350"/>
            <a:ext cx="648855" cy="36512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ZA"/>
          </a:p>
        </p:txBody>
      </p:sp>
      <p:sp>
        <p:nvSpPr>
          <p:cNvPr id="9" name="Slide Number Placeholder 5">
            <a:extLst>
              <a:ext uri="{FF2B5EF4-FFF2-40B4-BE49-F238E27FC236}">
                <a16:creationId xmlns:a16="http://schemas.microsoft.com/office/drawing/2014/main" id="{3D7C981D-9A08-4891-852F-C621E8CD937E}"/>
              </a:ext>
            </a:extLst>
          </p:cNvPr>
          <p:cNvSpPr>
            <a:spLocks noGrp="1"/>
          </p:cNvSpPr>
          <p:nvPr>
            <p:ph type="sldNum" sz="quarter" idx="12"/>
          </p:nvPr>
        </p:nvSpPr>
        <p:spPr>
          <a:xfrm>
            <a:off x="209006" y="6398988"/>
            <a:ext cx="562689" cy="236946"/>
          </a:xfrm>
          <a:prstGeom prst="rect">
            <a:avLst/>
          </a:prstGeom>
        </p:spPr>
        <p:txBody>
          <a:bodyPr/>
          <a:lstStyle>
            <a:lvl1pPr algn="r">
              <a:defRPr sz="1200">
                <a:solidFill>
                  <a:schemeClr val="bg1"/>
                </a:solidFill>
              </a:defRPr>
            </a:lvl1pPr>
          </a:lstStyle>
          <a:p>
            <a:fld id="{AC1DCCDA-3994-4877-8EA6-643D76F26966}" type="slidenum">
              <a:rPr lang="en-ZA" smtClean="0"/>
              <a:pPr/>
              <a:t>‹#›</a:t>
            </a:fld>
            <a:endParaRPr lang="en-ZA" dirty="0"/>
          </a:p>
        </p:txBody>
      </p:sp>
    </p:spTree>
    <p:extLst>
      <p:ext uri="{BB962C8B-B14F-4D97-AF65-F5344CB8AC3E}">
        <p14:creationId xmlns:p14="http://schemas.microsoft.com/office/powerpoint/2010/main" val="1060699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14DEB-91F7-453A-B888-683B46BDFB99}"/>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0E63A36-978A-4D70-86FC-4798F44C0781}"/>
              </a:ext>
            </a:extLst>
          </p:cNvPr>
          <p:cNvSpPr>
            <a:spLocks noGrp="1"/>
          </p:cNvSpPr>
          <p:nvPr>
            <p:ph sz="half" idx="1"/>
          </p:nvPr>
        </p:nvSpPr>
        <p:spPr>
          <a:xfrm>
            <a:off x="838200" y="1320799"/>
            <a:ext cx="5181600" cy="4856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Content Placeholder 3">
            <a:extLst>
              <a:ext uri="{FF2B5EF4-FFF2-40B4-BE49-F238E27FC236}">
                <a16:creationId xmlns:a16="http://schemas.microsoft.com/office/drawing/2014/main" id="{0E52CF7C-C7D5-483A-8AD0-D18730B1B76F}"/>
              </a:ext>
            </a:extLst>
          </p:cNvPr>
          <p:cNvSpPr>
            <a:spLocks noGrp="1"/>
          </p:cNvSpPr>
          <p:nvPr>
            <p:ph sz="half" idx="2"/>
          </p:nvPr>
        </p:nvSpPr>
        <p:spPr>
          <a:xfrm>
            <a:off x="6172200" y="1320799"/>
            <a:ext cx="5181600" cy="4856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8" name="Rectangle 7">
            <a:extLst>
              <a:ext uri="{FF2B5EF4-FFF2-40B4-BE49-F238E27FC236}">
                <a16:creationId xmlns:a16="http://schemas.microsoft.com/office/drawing/2014/main" id="{D04A42A3-1ACE-434A-99BB-2570A614BF74}"/>
              </a:ext>
            </a:extLst>
          </p:cNvPr>
          <p:cNvSpPr/>
          <p:nvPr userDrawn="1"/>
        </p:nvSpPr>
        <p:spPr>
          <a:xfrm>
            <a:off x="122841" y="6356350"/>
            <a:ext cx="648855" cy="36512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ZA"/>
          </a:p>
        </p:txBody>
      </p:sp>
      <p:sp>
        <p:nvSpPr>
          <p:cNvPr id="9" name="Slide Number Placeholder 5">
            <a:extLst>
              <a:ext uri="{FF2B5EF4-FFF2-40B4-BE49-F238E27FC236}">
                <a16:creationId xmlns:a16="http://schemas.microsoft.com/office/drawing/2014/main" id="{7C3B117A-A578-4534-A796-010A5C1FCFE3}"/>
              </a:ext>
            </a:extLst>
          </p:cNvPr>
          <p:cNvSpPr>
            <a:spLocks noGrp="1"/>
          </p:cNvSpPr>
          <p:nvPr>
            <p:ph type="sldNum" sz="quarter" idx="12"/>
          </p:nvPr>
        </p:nvSpPr>
        <p:spPr>
          <a:xfrm>
            <a:off x="209006" y="6398988"/>
            <a:ext cx="562689" cy="236946"/>
          </a:xfrm>
          <a:prstGeom prst="rect">
            <a:avLst/>
          </a:prstGeom>
        </p:spPr>
        <p:txBody>
          <a:bodyPr/>
          <a:lstStyle>
            <a:lvl1pPr algn="r">
              <a:defRPr sz="1200">
                <a:solidFill>
                  <a:schemeClr val="bg1"/>
                </a:solidFill>
              </a:defRPr>
            </a:lvl1pPr>
          </a:lstStyle>
          <a:p>
            <a:fld id="{AC1DCCDA-3994-4877-8EA6-643D76F26966}" type="slidenum">
              <a:rPr lang="en-ZA" smtClean="0"/>
              <a:pPr/>
              <a:t>‹#›</a:t>
            </a:fld>
            <a:endParaRPr lang="en-ZA" dirty="0"/>
          </a:p>
        </p:txBody>
      </p:sp>
      <p:sp>
        <p:nvSpPr>
          <p:cNvPr id="10" name="TextBox 9">
            <a:extLst>
              <a:ext uri="{FF2B5EF4-FFF2-40B4-BE49-F238E27FC236}">
                <a16:creationId xmlns:a16="http://schemas.microsoft.com/office/drawing/2014/main" id="{ECCDF22E-BC80-4DFB-AE08-DB41F25E34EB}"/>
              </a:ext>
            </a:extLst>
          </p:cNvPr>
          <p:cNvSpPr txBox="1"/>
          <p:nvPr userDrawn="1"/>
        </p:nvSpPr>
        <p:spPr>
          <a:xfrm>
            <a:off x="870989" y="6400411"/>
            <a:ext cx="43041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1" cap="all" baseline="0" dirty="0"/>
              <a:t>Transformation </a:t>
            </a:r>
            <a:r>
              <a:rPr lang="en-ZA" sz="1200" b="0" cap="all" baseline="0" dirty="0"/>
              <a:t>in science</a:t>
            </a:r>
            <a:endParaRPr lang="en-ZA" sz="1200" b="0" cap="all" baseline="0" dirty="0">
              <a:latin typeface="+mj-lt"/>
            </a:endParaRPr>
          </a:p>
        </p:txBody>
      </p:sp>
    </p:spTree>
    <p:extLst>
      <p:ext uri="{BB962C8B-B14F-4D97-AF65-F5344CB8AC3E}">
        <p14:creationId xmlns:p14="http://schemas.microsoft.com/office/powerpoint/2010/main" val="2194947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_Annual Perf Pla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8FB4B8-F55A-44CB-AAC9-C529A974FC0B}"/>
              </a:ext>
            </a:extLst>
          </p:cNvPr>
          <p:cNvSpPr/>
          <p:nvPr userDrawn="1"/>
        </p:nvSpPr>
        <p:spPr>
          <a:xfrm>
            <a:off x="122841" y="6356350"/>
            <a:ext cx="648855" cy="36512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79E9D265-339D-47A1-8BCD-AB3668A26AE9}"/>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64051AF1-A9AE-4471-9A70-AFBA4E3443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TextBox 5">
            <a:extLst>
              <a:ext uri="{FF2B5EF4-FFF2-40B4-BE49-F238E27FC236}">
                <a16:creationId xmlns:a16="http://schemas.microsoft.com/office/drawing/2014/main" id="{A09FBFD7-D9FD-4F24-AEFE-BD9745C52BCA}"/>
              </a:ext>
            </a:extLst>
          </p:cNvPr>
          <p:cNvSpPr txBox="1"/>
          <p:nvPr userDrawn="1"/>
        </p:nvSpPr>
        <p:spPr>
          <a:xfrm>
            <a:off x="979054" y="6400411"/>
            <a:ext cx="43041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1" cap="all" baseline="0" dirty="0"/>
              <a:t>Annual Performance Plan </a:t>
            </a:r>
            <a:r>
              <a:rPr lang="en-ZA" sz="1200" b="0" cap="all" baseline="0" dirty="0">
                <a:latin typeface="+mj-lt"/>
              </a:rPr>
              <a:t>2020|21</a:t>
            </a:r>
          </a:p>
        </p:txBody>
      </p:sp>
      <p:sp>
        <p:nvSpPr>
          <p:cNvPr id="8" name="Slide Number Placeholder 5">
            <a:extLst>
              <a:ext uri="{FF2B5EF4-FFF2-40B4-BE49-F238E27FC236}">
                <a16:creationId xmlns:a16="http://schemas.microsoft.com/office/drawing/2014/main" id="{FD19B7C0-7367-4419-9A7F-42C87F1E7571}"/>
              </a:ext>
            </a:extLst>
          </p:cNvPr>
          <p:cNvSpPr>
            <a:spLocks noGrp="1"/>
          </p:cNvSpPr>
          <p:nvPr>
            <p:ph type="sldNum" sz="quarter" idx="12"/>
          </p:nvPr>
        </p:nvSpPr>
        <p:spPr>
          <a:xfrm>
            <a:off x="209006" y="6398988"/>
            <a:ext cx="562689" cy="236946"/>
          </a:xfrm>
          <a:prstGeom prst="rect">
            <a:avLst/>
          </a:prstGeom>
        </p:spPr>
        <p:txBody>
          <a:bodyPr/>
          <a:lstStyle>
            <a:lvl1pPr algn="r">
              <a:defRPr sz="1200">
                <a:solidFill>
                  <a:schemeClr val="bg1"/>
                </a:solidFill>
              </a:defRPr>
            </a:lvl1pPr>
          </a:lstStyle>
          <a:p>
            <a:fld id="{AC1DCCDA-3994-4877-8EA6-643D76F26966}" type="slidenum">
              <a:rPr lang="en-ZA" smtClean="0"/>
              <a:pPr/>
              <a:t>‹#›</a:t>
            </a:fld>
            <a:endParaRPr lang="en-ZA" dirty="0"/>
          </a:p>
        </p:txBody>
      </p:sp>
    </p:spTree>
    <p:extLst>
      <p:ext uri="{BB962C8B-B14F-4D97-AF65-F5344CB8AC3E}">
        <p14:creationId xmlns:p14="http://schemas.microsoft.com/office/powerpoint/2010/main" val="2655489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_Scientif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9D265-339D-47A1-8BCD-AB3668A26AE9}"/>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64051AF1-A9AE-4471-9A70-AFBA4E3443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TextBox 5">
            <a:extLst>
              <a:ext uri="{FF2B5EF4-FFF2-40B4-BE49-F238E27FC236}">
                <a16:creationId xmlns:a16="http://schemas.microsoft.com/office/drawing/2014/main" id="{9C6D0901-7BF9-45EF-A0C3-CB1BC7DECFE1}"/>
              </a:ext>
            </a:extLst>
          </p:cNvPr>
          <p:cNvSpPr txBox="1"/>
          <p:nvPr userDrawn="1"/>
        </p:nvSpPr>
        <p:spPr>
          <a:xfrm>
            <a:off x="979054" y="6400411"/>
            <a:ext cx="43041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1" cap="all" baseline="0" dirty="0"/>
              <a:t>Scientific </a:t>
            </a:r>
            <a:r>
              <a:rPr lang="en-ZA" sz="1200" b="0" cap="all" baseline="0" dirty="0">
                <a:latin typeface="+mj-lt"/>
              </a:rPr>
              <a:t>Impact, achievements and highlights</a:t>
            </a:r>
          </a:p>
        </p:txBody>
      </p:sp>
      <p:sp>
        <p:nvSpPr>
          <p:cNvPr id="8" name="Rectangle 7">
            <a:extLst>
              <a:ext uri="{FF2B5EF4-FFF2-40B4-BE49-F238E27FC236}">
                <a16:creationId xmlns:a16="http://schemas.microsoft.com/office/drawing/2014/main" id="{9DC4833E-936F-4662-B3D9-2ED095D37519}"/>
              </a:ext>
            </a:extLst>
          </p:cNvPr>
          <p:cNvSpPr/>
          <p:nvPr userDrawn="1"/>
        </p:nvSpPr>
        <p:spPr>
          <a:xfrm>
            <a:off x="122841" y="6356350"/>
            <a:ext cx="648855" cy="365125"/>
          </a:xfrm>
          <a:prstGeom prst="rect">
            <a:avLst/>
          </a:prstGeom>
          <a:solidFill>
            <a:schemeClr val="accent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ZA"/>
          </a:p>
        </p:txBody>
      </p:sp>
      <p:sp>
        <p:nvSpPr>
          <p:cNvPr id="9" name="Slide Number Placeholder 5">
            <a:extLst>
              <a:ext uri="{FF2B5EF4-FFF2-40B4-BE49-F238E27FC236}">
                <a16:creationId xmlns:a16="http://schemas.microsoft.com/office/drawing/2014/main" id="{F03B28FC-EA2F-4594-8EC8-21643DD07600}"/>
              </a:ext>
            </a:extLst>
          </p:cNvPr>
          <p:cNvSpPr>
            <a:spLocks noGrp="1"/>
          </p:cNvSpPr>
          <p:nvPr>
            <p:ph type="sldNum" sz="quarter" idx="12"/>
          </p:nvPr>
        </p:nvSpPr>
        <p:spPr>
          <a:xfrm>
            <a:off x="209006" y="6398988"/>
            <a:ext cx="562689" cy="236946"/>
          </a:xfrm>
          <a:prstGeom prst="rect">
            <a:avLst/>
          </a:prstGeom>
        </p:spPr>
        <p:txBody>
          <a:bodyPr/>
          <a:lstStyle>
            <a:lvl1pPr algn="r">
              <a:defRPr sz="1200">
                <a:solidFill>
                  <a:schemeClr val="bg1"/>
                </a:solidFill>
              </a:defRPr>
            </a:lvl1pPr>
          </a:lstStyle>
          <a:p>
            <a:fld id="{AC1DCCDA-3994-4877-8EA6-643D76F26966}" type="slidenum">
              <a:rPr lang="en-ZA" smtClean="0"/>
              <a:pPr/>
              <a:t>‹#›</a:t>
            </a:fld>
            <a:endParaRPr lang="en-ZA" dirty="0"/>
          </a:p>
        </p:txBody>
      </p:sp>
    </p:spTree>
    <p:extLst>
      <p:ext uri="{BB962C8B-B14F-4D97-AF65-F5344CB8AC3E}">
        <p14:creationId xmlns:p14="http://schemas.microsoft.com/office/powerpoint/2010/main" val="940117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nt_Scientific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14DEB-91F7-453A-B888-683B46BDFB99}"/>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0E63A36-978A-4D70-86FC-4798F44C0781}"/>
              </a:ext>
            </a:extLst>
          </p:cNvPr>
          <p:cNvSpPr>
            <a:spLocks noGrp="1"/>
          </p:cNvSpPr>
          <p:nvPr>
            <p:ph sz="half" idx="1"/>
          </p:nvPr>
        </p:nvSpPr>
        <p:spPr>
          <a:xfrm>
            <a:off x="838200" y="1320799"/>
            <a:ext cx="5181600" cy="4856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Content Placeholder 3">
            <a:extLst>
              <a:ext uri="{FF2B5EF4-FFF2-40B4-BE49-F238E27FC236}">
                <a16:creationId xmlns:a16="http://schemas.microsoft.com/office/drawing/2014/main" id="{0E52CF7C-C7D5-483A-8AD0-D18730B1B76F}"/>
              </a:ext>
            </a:extLst>
          </p:cNvPr>
          <p:cNvSpPr>
            <a:spLocks noGrp="1"/>
          </p:cNvSpPr>
          <p:nvPr>
            <p:ph sz="half" idx="2"/>
          </p:nvPr>
        </p:nvSpPr>
        <p:spPr>
          <a:xfrm>
            <a:off x="6172200" y="1320799"/>
            <a:ext cx="5181600" cy="4856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Box 4">
            <a:extLst>
              <a:ext uri="{FF2B5EF4-FFF2-40B4-BE49-F238E27FC236}">
                <a16:creationId xmlns:a16="http://schemas.microsoft.com/office/drawing/2014/main" id="{8CC18D84-4703-4959-9823-40DE6D3CD8F8}"/>
              </a:ext>
            </a:extLst>
          </p:cNvPr>
          <p:cNvSpPr txBox="1"/>
          <p:nvPr userDrawn="1"/>
        </p:nvSpPr>
        <p:spPr>
          <a:xfrm>
            <a:off x="979054" y="6400411"/>
            <a:ext cx="43041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1" cap="all" baseline="0" dirty="0"/>
              <a:t>Scientific </a:t>
            </a:r>
            <a:r>
              <a:rPr lang="en-ZA" sz="1200" b="0" cap="all" baseline="0" dirty="0">
                <a:latin typeface="+mj-lt"/>
              </a:rPr>
              <a:t>Impact, achievements and highlights</a:t>
            </a:r>
          </a:p>
        </p:txBody>
      </p:sp>
      <p:sp>
        <p:nvSpPr>
          <p:cNvPr id="10" name="Rectangle 9">
            <a:extLst>
              <a:ext uri="{FF2B5EF4-FFF2-40B4-BE49-F238E27FC236}">
                <a16:creationId xmlns:a16="http://schemas.microsoft.com/office/drawing/2014/main" id="{BC8C99A7-755D-4909-9E87-B34F5B773C08}"/>
              </a:ext>
            </a:extLst>
          </p:cNvPr>
          <p:cNvSpPr/>
          <p:nvPr userDrawn="1"/>
        </p:nvSpPr>
        <p:spPr>
          <a:xfrm>
            <a:off x="122841" y="6356350"/>
            <a:ext cx="648855" cy="365125"/>
          </a:xfrm>
          <a:prstGeom prst="rect">
            <a:avLst/>
          </a:prstGeom>
          <a:solidFill>
            <a:schemeClr val="accent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ZA"/>
          </a:p>
        </p:txBody>
      </p:sp>
      <p:sp>
        <p:nvSpPr>
          <p:cNvPr id="12" name="Slide Number Placeholder 5">
            <a:extLst>
              <a:ext uri="{FF2B5EF4-FFF2-40B4-BE49-F238E27FC236}">
                <a16:creationId xmlns:a16="http://schemas.microsoft.com/office/drawing/2014/main" id="{2B4341D4-1F91-4C76-B660-C1548578F491}"/>
              </a:ext>
            </a:extLst>
          </p:cNvPr>
          <p:cNvSpPr>
            <a:spLocks noGrp="1"/>
          </p:cNvSpPr>
          <p:nvPr>
            <p:ph type="sldNum" sz="quarter" idx="12"/>
          </p:nvPr>
        </p:nvSpPr>
        <p:spPr>
          <a:xfrm>
            <a:off x="209006" y="6398988"/>
            <a:ext cx="562689" cy="236946"/>
          </a:xfrm>
          <a:prstGeom prst="rect">
            <a:avLst/>
          </a:prstGeom>
        </p:spPr>
        <p:txBody>
          <a:bodyPr/>
          <a:lstStyle>
            <a:lvl1pPr algn="r">
              <a:defRPr sz="1200">
                <a:solidFill>
                  <a:schemeClr val="bg1"/>
                </a:solidFill>
              </a:defRPr>
            </a:lvl1pPr>
          </a:lstStyle>
          <a:p>
            <a:fld id="{AC1DCCDA-3994-4877-8EA6-643D76F26966}" type="slidenum">
              <a:rPr lang="en-ZA" smtClean="0"/>
              <a:pPr/>
              <a:t>‹#›</a:t>
            </a:fld>
            <a:endParaRPr lang="en-ZA" dirty="0"/>
          </a:p>
        </p:txBody>
      </p:sp>
    </p:spTree>
    <p:extLst>
      <p:ext uri="{BB962C8B-B14F-4D97-AF65-F5344CB8AC3E}">
        <p14:creationId xmlns:p14="http://schemas.microsoft.com/office/powerpoint/2010/main" val="23949538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Content_Webin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9D265-339D-47A1-8BCD-AB3668A26AE9}"/>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64051AF1-A9AE-4471-9A70-AFBA4E3443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TextBox 5">
            <a:extLst>
              <a:ext uri="{FF2B5EF4-FFF2-40B4-BE49-F238E27FC236}">
                <a16:creationId xmlns:a16="http://schemas.microsoft.com/office/drawing/2014/main" id="{9C6D0901-7BF9-45EF-A0C3-CB1BC7DECFE1}"/>
              </a:ext>
            </a:extLst>
          </p:cNvPr>
          <p:cNvSpPr txBox="1"/>
          <p:nvPr userDrawn="1"/>
        </p:nvSpPr>
        <p:spPr>
          <a:xfrm>
            <a:off x="979054" y="6400411"/>
            <a:ext cx="43041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1" cap="all" baseline="0" dirty="0"/>
              <a:t>WEBINAR </a:t>
            </a:r>
            <a:r>
              <a:rPr lang="en-ZA" sz="1200" b="0" cap="all" baseline="0" dirty="0"/>
              <a:t>ENGAGEMENTS</a:t>
            </a:r>
            <a:endParaRPr lang="en-ZA" sz="1200" b="0" cap="all" baseline="0" dirty="0">
              <a:latin typeface="+mj-lt"/>
            </a:endParaRPr>
          </a:p>
        </p:txBody>
      </p:sp>
      <p:sp>
        <p:nvSpPr>
          <p:cNvPr id="8" name="Rectangle 7">
            <a:extLst>
              <a:ext uri="{FF2B5EF4-FFF2-40B4-BE49-F238E27FC236}">
                <a16:creationId xmlns:a16="http://schemas.microsoft.com/office/drawing/2014/main" id="{9DC4833E-936F-4662-B3D9-2ED095D37519}"/>
              </a:ext>
            </a:extLst>
          </p:cNvPr>
          <p:cNvSpPr/>
          <p:nvPr userDrawn="1"/>
        </p:nvSpPr>
        <p:spPr>
          <a:xfrm>
            <a:off x="122841" y="6356350"/>
            <a:ext cx="648855" cy="36512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ZA"/>
          </a:p>
        </p:txBody>
      </p:sp>
      <p:sp>
        <p:nvSpPr>
          <p:cNvPr id="9" name="Slide Number Placeholder 5">
            <a:extLst>
              <a:ext uri="{FF2B5EF4-FFF2-40B4-BE49-F238E27FC236}">
                <a16:creationId xmlns:a16="http://schemas.microsoft.com/office/drawing/2014/main" id="{F03B28FC-EA2F-4594-8EC8-21643DD07600}"/>
              </a:ext>
            </a:extLst>
          </p:cNvPr>
          <p:cNvSpPr>
            <a:spLocks noGrp="1"/>
          </p:cNvSpPr>
          <p:nvPr>
            <p:ph type="sldNum" sz="quarter" idx="12"/>
          </p:nvPr>
        </p:nvSpPr>
        <p:spPr>
          <a:xfrm>
            <a:off x="209006" y="6398988"/>
            <a:ext cx="562689" cy="236946"/>
          </a:xfrm>
          <a:prstGeom prst="rect">
            <a:avLst/>
          </a:prstGeom>
        </p:spPr>
        <p:txBody>
          <a:bodyPr/>
          <a:lstStyle>
            <a:lvl1pPr algn="r">
              <a:defRPr sz="1200">
                <a:solidFill>
                  <a:schemeClr val="bg1"/>
                </a:solidFill>
              </a:defRPr>
            </a:lvl1pPr>
          </a:lstStyle>
          <a:p>
            <a:fld id="{AC1DCCDA-3994-4877-8EA6-643D76F26966}" type="slidenum">
              <a:rPr lang="en-ZA" smtClean="0"/>
              <a:pPr/>
              <a:t>‹#›</a:t>
            </a:fld>
            <a:endParaRPr lang="en-ZA" dirty="0"/>
          </a:p>
        </p:txBody>
      </p:sp>
    </p:spTree>
    <p:extLst>
      <p:ext uri="{BB962C8B-B14F-4D97-AF65-F5344CB8AC3E}">
        <p14:creationId xmlns:p14="http://schemas.microsoft.com/office/powerpoint/2010/main" val="3707735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9D265-339D-47A1-8BCD-AB3668A26AE9}"/>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64051AF1-A9AE-4471-9A70-AFBA4E3443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9" name="Rectangle 8">
            <a:extLst>
              <a:ext uri="{FF2B5EF4-FFF2-40B4-BE49-F238E27FC236}">
                <a16:creationId xmlns:a16="http://schemas.microsoft.com/office/drawing/2014/main" id="{83396A8B-3EDB-4FDD-8B98-223B1C4BBBBF}"/>
              </a:ext>
            </a:extLst>
          </p:cNvPr>
          <p:cNvSpPr/>
          <p:nvPr userDrawn="1"/>
        </p:nvSpPr>
        <p:spPr>
          <a:xfrm>
            <a:off x="189345" y="6356350"/>
            <a:ext cx="648855" cy="36512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ZA"/>
          </a:p>
        </p:txBody>
      </p:sp>
      <p:sp>
        <p:nvSpPr>
          <p:cNvPr id="4" name="TextBox 3">
            <a:extLst>
              <a:ext uri="{FF2B5EF4-FFF2-40B4-BE49-F238E27FC236}">
                <a16:creationId xmlns:a16="http://schemas.microsoft.com/office/drawing/2014/main" id="{27BA392C-2357-41C8-B59D-EAC036C0864C}"/>
              </a:ext>
            </a:extLst>
          </p:cNvPr>
          <p:cNvSpPr txBox="1"/>
          <p:nvPr userDrawn="1"/>
        </p:nvSpPr>
        <p:spPr>
          <a:xfrm flipH="1">
            <a:off x="175491" y="6400412"/>
            <a:ext cx="662708" cy="276999"/>
          </a:xfrm>
          <a:prstGeom prst="rect">
            <a:avLst/>
          </a:prstGeom>
          <a:noFill/>
        </p:spPr>
        <p:txBody>
          <a:bodyPr wrap="square" rtlCol="0">
            <a:spAutoFit/>
          </a:bodyPr>
          <a:lstStyle/>
          <a:p>
            <a:pPr algn="r"/>
            <a:r>
              <a:rPr lang="en-ZA" sz="1200" cap="all" baseline="0" dirty="0">
                <a:solidFill>
                  <a:schemeClr val="bg1"/>
                </a:solidFill>
                <a:latin typeface="+mj-lt"/>
              </a:rPr>
              <a:t>COVID</a:t>
            </a:r>
            <a:endParaRPr lang="en-ZA" sz="1200" b="1" cap="all" baseline="0" dirty="0">
              <a:solidFill>
                <a:schemeClr val="bg1"/>
              </a:solidFill>
            </a:endParaRPr>
          </a:p>
        </p:txBody>
      </p:sp>
      <p:sp>
        <p:nvSpPr>
          <p:cNvPr id="6" name="TextBox 5">
            <a:extLst>
              <a:ext uri="{FF2B5EF4-FFF2-40B4-BE49-F238E27FC236}">
                <a16:creationId xmlns:a16="http://schemas.microsoft.com/office/drawing/2014/main" id="{0D678408-F8CF-48BE-A880-FE0FE2E2CA4E}"/>
              </a:ext>
            </a:extLst>
          </p:cNvPr>
          <p:cNvSpPr txBox="1"/>
          <p:nvPr userDrawn="1"/>
        </p:nvSpPr>
        <p:spPr>
          <a:xfrm>
            <a:off x="979054" y="6400411"/>
            <a:ext cx="43041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1" cap="all" baseline="0" dirty="0"/>
              <a:t>Research and </a:t>
            </a:r>
            <a:r>
              <a:rPr lang="en-ZA" sz="1200" b="0" cap="all" baseline="0" dirty="0">
                <a:latin typeface="+mj-lt"/>
              </a:rPr>
              <a:t>Innovation</a:t>
            </a:r>
          </a:p>
        </p:txBody>
      </p:sp>
    </p:spTree>
    <p:extLst>
      <p:ext uri="{BB962C8B-B14F-4D97-AF65-F5344CB8AC3E}">
        <p14:creationId xmlns:p14="http://schemas.microsoft.com/office/powerpoint/2010/main" val="3718854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A6EDF1-DB4C-49AB-AAE1-C906874DF986}"/>
              </a:ext>
            </a:extLst>
          </p:cNvPr>
          <p:cNvSpPr/>
          <p:nvPr userDrawn="1"/>
        </p:nvSpPr>
        <p:spPr>
          <a:xfrm>
            <a:off x="0" y="4867835"/>
            <a:ext cx="12192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a:p>
        </p:txBody>
      </p:sp>
      <p:sp>
        <p:nvSpPr>
          <p:cNvPr id="10" name="Title 1">
            <a:extLst>
              <a:ext uri="{FF2B5EF4-FFF2-40B4-BE49-F238E27FC236}">
                <a16:creationId xmlns:a16="http://schemas.microsoft.com/office/drawing/2014/main" id="{3C8EA8C9-13B1-4B66-80A0-03A86216C9A1}"/>
              </a:ext>
            </a:extLst>
          </p:cNvPr>
          <p:cNvSpPr>
            <a:spLocks noGrp="1"/>
          </p:cNvSpPr>
          <p:nvPr>
            <p:ph type="ctrTitle"/>
          </p:nvPr>
        </p:nvSpPr>
        <p:spPr>
          <a:xfrm>
            <a:off x="1268314" y="3073411"/>
            <a:ext cx="9655377" cy="1423313"/>
          </a:xfrm>
        </p:spPr>
        <p:txBody>
          <a:bodyPr anchor="ctr" anchorCtr="0"/>
          <a:lstStyle>
            <a:lvl1pPr algn="ctr">
              <a:defRPr sz="4500">
                <a:solidFill>
                  <a:schemeClr val="bg2"/>
                </a:solidFill>
              </a:defRPr>
            </a:lvl1pPr>
          </a:lstStyle>
          <a:p>
            <a:r>
              <a:rPr lang="en-US" dirty="0"/>
              <a:t>Click to edit Master title style</a:t>
            </a:r>
            <a:endParaRPr lang="en-GB" dirty="0"/>
          </a:p>
        </p:txBody>
      </p:sp>
      <p:sp>
        <p:nvSpPr>
          <p:cNvPr id="11" name="Subtitle 2">
            <a:extLst>
              <a:ext uri="{FF2B5EF4-FFF2-40B4-BE49-F238E27FC236}">
                <a16:creationId xmlns:a16="http://schemas.microsoft.com/office/drawing/2014/main" id="{E3ED1BF0-5B12-47F8-B4B7-73B83738CB9C}"/>
              </a:ext>
            </a:extLst>
          </p:cNvPr>
          <p:cNvSpPr>
            <a:spLocks noGrp="1"/>
          </p:cNvSpPr>
          <p:nvPr>
            <p:ph type="subTitle" idx="1"/>
          </p:nvPr>
        </p:nvSpPr>
        <p:spPr>
          <a:xfrm>
            <a:off x="1268314" y="6307941"/>
            <a:ext cx="9655377" cy="341632"/>
          </a:xfrm>
        </p:spPr>
        <p:txBody>
          <a:bodyPr>
            <a:spAutoFit/>
          </a:bodyPr>
          <a:lstStyle>
            <a:lvl1pPr marL="0" indent="0" algn="ctr">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GB" dirty="0"/>
          </a:p>
        </p:txBody>
      </p:sp>
      <p:pic>
        <p:nvPicPr>
          <p:cNvPr id="19" name="Picture 18" descr="Logo, company name&#10;&#10;Description automatically generated">
            <a:extLst>
              <a:ext uri="{FF2B5EF4-FFF2-40B4-BE49-F238E27FC236}">
                <a16:creationId xmlns:a16="http://schemas.microsoft.com/office/drawing/2014/main" id="{EB812E8A-901B-4956-AC68-300E1DF9B1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0927" y="5069604"/>
            <a:ext cx="1119450" cy="815663"/>
          </a:xfrm>
          <a:prstGeom prst="rect">
            <a:avLst/>
          </a:prstGeom>
        </p:spPr>
      </p:pic>
      <p:pic>
        <p:nvPicPr>
          <p:cNvPr id="20" name="Picture 19" descr="Logo, company name&#10;&#10;Description automatically generated">
            <a:extLst>
              <a:ext uri="{FF2B5EF4-FFF2-40B4-BE49-F238E27FC236}">
                <a16:creationId xmlns:a16="http://schemas.microsoft.com/office/drawing/2014/main" id="{E37DB572-4CA4-4C22-AB77-05223658A8B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08005" y="5165373"/>
            <a:ext cx="1361299" cy="624124"/>
          </a:xfrm>
          <a:prstGeom prst="rect">
            <a:avLst/>
          </a:prstGeom>
        </p:spPr>
      </p:pic>
      <p:pic>
        <p:nvPicPr>
          <p:cNvPr id="22" name="Picture 21">
            <a:hlinkClick r:id="rId4"/>
            <a:extLst>
              <a:ext uri="{FF2B5EF4-FFF2-40B4-BE49-F238E27FC236}">
                <a16:creationId xmlns:a16="http://schemas.microsoft.com/office/drawing/2014/main" id="{053105BD-6893-409A-9DE0-8650067E3CF5}"/>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951623" y="5238946"/>
            <a:ext cx="1492365" cy="47697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Logo&#10;&#10;Description automatically generated">
            <a:extLst>
              <a:ext uri="{FF2B5EF4-FFF2-40B4-BE49-F238E27FC236}">
                <a16:creationId xmlns:a16="http://schemas.microsoft.com/office/drawing/2014/main" id="{0CD1FD8E-5757-4265-AF00-3BCE1F910EE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395611" y="5094283"/>
            <a:ext cx="1083115" cy="766304"/>
          </a:xfrm>
          <a:prstGeom prst="rect">
            <a:avLst/>
          </a:prstGeom>
        </p:spPr>
      </p:pic>
      <p:pic>
        <p:nvPicPr>
          <p:cNvPr id="36" name="Picture 35" descr="Logo, company name&#10;&#10;Description automatically generated">
            <a:extLst>
              <a:ext uri="{FF2B5EF4-FFF2-40B4-BE49-F238E27FC236}">
                <a16:creationId xmlns:a16="http://schemas.microsoft.com/office/drawing/2014/main" id="{3C3FD038-24F7-480C-8B5A-B6700AC34E38}"/>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585299" y="658804"/>
            <a:ext cx="3021402" cy="2158841"/>
          </a:xfrm>
          <a:prstGeom prst="rect">
            <a:avLst/>
          </a:prstGeom>
        </p:spPr>
      </p:pic>
      <p:pic>
        <p:nvPicPr>
          <p:cNvPr id="12" name="Graphic 11">
            <a:extLst>
              <a:ext uri="{FF2B5EF4-FFF2-40B4-BE49-F238E27FC236}">
                <a16:creationId xmlns:a16="http://schemas.microsoft.com/office/drawing/2014/main" id="{6E5EE43D-556A-4156-9BB9-1DAF1E28F77C}"/>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5430349" y="5031120"/>
            <a:ext cx="1426033" cy="892631"/>
          </a:xfrm>
          <a:prstGeom prst="rect">
            <a:avLst/>
          </a:prstGeom>
        </p:spPr>
      </p:pic>
    </p:spTree>
    <p:extLst>
      <p:ext uri="{BB962C8B-B14F-4D97-AF65-F5344CB8AC3E}">
        <p14:creationId xmlns:p14="http://schemas.microsoft.com/office/powerpoint/2010/main" val="995903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FD539D-5F52-4287-BC58-558ACFC91B45}"/>
              </a:ext>
            </a:extLst>
          </p:cNvPr>
          <p:cNvSpPr/>
          <p:nvPr userDrawn="1"/>
        </p:nvSpPr>
        <p:spPr>
          <a:xfrm>
            <a:off x="168000" y="173237"/>
            <a:ext cx="11856000" cy="6511526"/>
          </a:xfrm>
          <a:prstGeom prst="rect">
            <a:avLst/>
          </a:prstGeom>
          <a:solidFill>
            <a:schemeClr val="bg1"/>
          </a:solidFill>
          <a:ln w="8255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 name="Rectangle 4">
            <a:extLst>
              <a:ext uri="{FF2B5EF4-FFF2-40B4-BE49-F238E27FC236}">
                <a16:creationId xmlns:a16="http://schemas.microsoft.com/office/drawing/2014/main" id="{08EDA548-9F3F-40C5-BF50-C800390619AD}"/>
              </a:ext>
            </a:extLst>
          </p:cNvPr>
          <p:cNvSpPr/>
          <p:nvPr userDrawn="1"/>
        </p:nvSpPr>
        <p:spPr>
          <a:xfrm>
            <a:off x="290448" y="288757"/>
            <a:ext cx="11611105" cy="5467648"/>
          </a:xfrm>
          <a:prstGeom prst="rect">
            <a:avLst/>
          </a:prstGeom>
          <a:noFill/>
          <a:ln w="50800"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2" name="Title 1">
            <a:extLst>
              <a:ext uri="{FF2B5EF4-FFF2-40B4-BE49-F238E27FC236}">
                <a16:creationId xmlns:a16="http://schemas.microsoft.com/office/drawing/2014/main" id="{6710F51D-E9D4-46AD-A3FD-117933E43C12}"/>
              </a:ext>
            </a:extLst>
          </p:cNvPr>
          <p:cNvSpPr>
            <a:spLocks noGrp="1"/>
          </p:cNvSpPr>
          <p:nvPr>
            <p:ph type="title"/>
          </p:nvPr>
        </p:nvSpPr>
        <p:spPr>
          <a:xfrm>
            <a:off x="533400" y="503762"/>
            <a:ext cx="11125200" cy="664146"/>
          </a:xfrm>
        </p:spPr>
        <p:txBody>
          <a:bodyPr>
            <a:normAutofit/>
          </a:bodyPr>
          <a:lstStyle>
            <a:lvl1pPr algn="l">
              <a:defRPr sz="3600" b="1">
                <a:latin typeface="+mn-lt"/>
              </a:defRPr>
            </a:lvl1pPr>
          </a:lstStyle>
          <a:p>
            <a:r>
              <a:rPr lang="en-US" dirty="0"/>
              <a:t>Click to edit Master title style</a:t>
            </a:r>
            <a:endParaRPr lang="en-GB" dirty="0"/>
          </a:p>
        </p:txBody>
      </p:sp>
      <p:sp>
        <p:nvSpPr>
          <p:cNvPr id="23" name="Content Placeholder 2">
            <a:extLst>
              <a:ext uri="{FF2B5EF4-FFF2-40B4-BE49-F238E27FC236}">
                <a16:creationId xmlns:a16="http://schemas.microsoft.com/office/drawing/2014/main" id="{DBBDF31B-E691-43D7-9EBB-231281DD8DBA}"/>
              </a:ext>
            </a:extLst>
          </p:cNvPr>
          <p:cNvSpPr>
            <a:spLocks noGrp="1"/>
          </p:cNvSpPr>
          <p:nvPr>
            <p:ph idx="1"/>
          </p:nvPr>
        </p:nvSpPr>
        <p:spPr>
          <a:xfrm>
            <a:off x="533400" y="1349496"/>
            <a:ext cx="11125200" cy="439636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1" name="Picture 10" descr="Logo, company name&#10;&#10;Description automatically generated">
            <a:extLst>
              <a:ext uri="{FF2B5EF4-FFF2-40B4-BE49-F238E27FC236}">
                <a16:creationId xmlns:a16="http://schemas.microsoft.com/office/drawing/2014/main" id="{022AB8CE-F375-45ED-9647-F2D332C7E8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7023" y="5910848"/>
            <a:ext cx="861577" cy="627769"/>
          </a:xfrm>
          <a:prstGeom prst="rect">
            <a:avLst/>
          </a:prstGeom>
        </p:spPr>
      </p:pic>
      <p:pic>
        <p:nvPicPr>
          <p:cNvPr id="12" name="Picture 11" descr="Logo, company name&#10;&#10;Description automatically generated">
            <a:extLst>
              <a:ext uri="{FF2B5EF4-FFF2-40B4-BE49-F238E27FC236}">
                <a16:creationId xmlns:a16="http://schemas.microsoft.com/office/drawing/2014/main" id="{8439A227-86A5-4B27-8312-48435175E9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215265" y="5984556"/>
            <a:ext cx="1047714" cy="480353"/>
          </a:xfrm>
          <a:prstGeom prst="rect">
            <a:avLst/>
          </a:prstGeom>
        </p:spPr>
      </p:pic>
      <p:pic>
        <p:nvPicPr>
          <p:cNvPr id="13" name="Picture 12">
            <a:hlinkClick r:id="rId4"/>
            <a:extLst>
              <a:ext uri="{FF2B5EF4-FFF2-40B4-BE49-F238E27FC236}">
                <a16:creationId xmlns:a16="http://schemas.microsoft.com/office/drawing/2014/main" id="{405C8DA4-9235-4F7C-B44A-7068CC811051}"/>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33400" y="6041181"/>
            <a:ext cx="1148588" cy="3671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Logo&#10;&#10;Description automatically generated">
            <a:extLst>
              <a:ext uri="{FF2B5EF4-FFF2-40B4-BE49-F238E27FC236}">
                <a16:creationId xmlns:a16="http://schemas.microsoft.com/office/drawing/2014/main" id="{ECD30D7D-FBA1-4328-8312-53079C92F32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216031" y="5929842"/>
            <a:ext cx="833612" cy="589781"/>
          </a:xfrm>
          <a:prstGeom prst="rect">
            <a:avLst/>
          </a:prstGeom>
        </p:spPr>
      </p:pic>
      <p:pic>
        <p:nvPicPr>
          <p:cNvPr id="15" name="Graphic 14">
            <a:extLst>
              <a:ext uri="{FF2B5EF4-FFF2-40B4-BE49-F238E27FC236}">
                <a16:creationId xmlns:a16="http://schemas.microsoft.com/office/drawing/2014/main" id="{558F8653-F374-40A3-994D-AB87BFB9985D}"/>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5583686" y="5881229"/>
            <a:ext cx="1097536" cy="687007"/>
          </a:xfrm>
          <a:prstGeom prst="rect">
            <a:avLst/>
          </a:prstGeom>
        </p:spPr>
      </p:pic>
    </p:spTree>
    <p:extLst>
      <p:ext uri="{BB962C8B-B14F-4D97-AF65-F5344CB8AC3E}">
        <p14:creationId xmlns:p14="http://schemas.microsoft.com/office/powerpoint/2010/main" val="1985116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2021">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a16="http://schemas.microsoft.com/office/drawing/2014/main" id="{C852D0AB-5189-48E7-84F9-14D198DC5A4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8419" y="-33555"/>
            <a:ext cx="2243206" cy="1937856"/>
          </a:xfrm>
          <a:prstGeom prst="rect">
            <a:avLst/>
          </a:prstGeom>
          <a:ln>
            <a:noFill/>
          </a:ln>
        </p:spPr>
      </p:pic>
      <p:sp>
        <p:nvSpPr>
          <p:cNvPr id="15" name="Text Placeholder 14">
            <a:extLst>
              <a:ext uri="{FF2B5EF4-FFF2-40B4-BE49-F238E27FC236}">
                <a16:creationId xmlns:a16="http://schemas.microsoft.com/office/drawing/2014/main" id="{D28961D9-D392-49DD-90C7-B26ECC0C38CB}"/>
              </a:ext>
            </a:extLst>
          </p:cNvPr>
          <p:cNvSpPr>
            <a:spLocks noGrp="1"/>
          </p:cNvSpPr>
          <p:nvPr>
            <p:ph type="body" sz="quarter" idx="13"/>
          </p:nvPr>
        </p:nvSpPr>
        <p:spPr>
          <a:xfrm>
            <a:off x="794833" y="602161"/>
            <a:ext cx="1930377" cy="984068"/>
          </a:xfrm>
        </p:spPr>
        <p:txBody>
          <a:bodyPr anchor="b"/>
          <a:lstStyle>
            <a:lvl1pPr marL="0">
              <a:spcBef>
                <a:spcPts val="0"/>
              </a:spcBef>
              <a:buNone/>
              <a:defRPr>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dirty="0"/>
              <a:t>Click to edit Master text styles</a:t>
            </a:r>
            <a:endParaRPr lang="en-ZA" dirty="0"/>
          </a:p>
        </p:txBody>
      </p:sp>
    </p:spTree>
    <p:extLst>
      <p:ext uri="{BB962C8B-B14F-4D97-AF65-F5344CB8AC3E}">
        <p14:creationId xmlns:p14="http://schemas.microsoft.com/office/powerpoint/2010/main" val="3652350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FD539D-5F52-4287-BC58-558ACFC91B45}"/>
              </a:ext>
            </a:extLst>
          </p:cNvPr>
          <p:cNvSpPr/>
          <p:nvPr userDrawn="1"/>
        </p:nvSpPr>
        <p:spPr>
          <a:xfrm>
            <a:off x="168000" y="173237"/>
            <a:ext cx="11856000" cy="6511526"/>
          </a:xfrm>
          <a:prstGeom prst="rect">
            <a:avLst/>
          </a:prstGeom>
          <a:solidFill>
            <a:schemeClr val="bg1"/>
          </a:solidFill>
          <a:ln w="8255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 name="Rectangle 4">
            <a:extLst>
              <a:ext uri="{FF2B5EF4-FFF2-40B4-BE49-F238E27FC236}">
                <a16:creationId xmlns:a16="http://schemas.microsoft.com/office/drawing/2014/main" id="{08EDA548-9F3F-40C5-BF50-C800390619AD}"/>
              </a:ext>
            </a:extLst>
          </p:cNvPr>
          <p:cNvSpPr/>
          <p:nvPr userDrawn="1"/>
        </p:nvSpPr>
        <p:spPr>
          <a:xfrm>
            <a:off x="290448" y="288757"/>
            <a:ext cx="11611105" cy="5467648"/>
          </a:xfrm>
          <a:prstGeom prst="rect">
            <a:avLst/>
          </a:prstGeom>
          <a:noFill/>
          <a:ln w="50800"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2" name="Title 1">
            <a:extLst>
              <a:ext uri="{FF2B5EF4-FFF2-40B4-BE49-F238E27FC236}">
                <a16:creationId xmlns:a16="http://schemas.microsoft.com/office/drawing/2014/main" id="{6710F51D-E9D4-46AD-A3FD-117933E43C12}"/>
              </a:ext>
            </a:extLst>
          </p:cNvPr>
          <p:cNvSpPr>
            <a:spLocks noGrp="1"/>
          </p:cNvSpPr>
          <p:nvPr>
            <p:ph type="title"/>
          </p:nvPr>
        </p:nvSpPr>
        <p:spPr>
          <a:xfrm>
            <a:off x="533400" y="503762"/>
            <a:ext cx="11125200" cy="664146"/>
          </a:xfrm>
        </p:spPr>
        <p:txBody>
          <a:bodyPr>
            <a:normAutofit/>
          </a:bodyPr>
          <a:lstStyle>
            <a:lvl1pPr algn="l">
              <a:defRPr sz="3600" b="1">
                <a:latin typeface="+mn-lt"/>
              </a:defRPr>
            </a:lvl1pPr>
          </a:lstStyle>
          <a:p>
            <a:r>
              <a:rPr lang="en-US" dirty="0"/>
              <a:t>Click to edit Master title style</a:t>
            </a:r>
            <a:endParaRPr lang="en-GB" dirty="0"/>
          </a:p>
        </p:txBody>
      </p:sp>
      <p:pic>
        <p:nvPicPr>
          <p:cNvPr id="11" name="Picture 10" descr="Logo, company name&#10;&#10;Description automatically generated">
            <a:extLst>
              <a:ext uri="{FF2B5EF4-FFF2-40B4-BE49-F238E27FC236}">
                <a16:creationId xmlns:a16="http://schemas.microsoft.com/office/drawing/2014/main" id="{E0437CF3-1DE3-47D0-AAFD-FD03E9EB59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7023" y="5910848"/>
            <a:ext cx="861577" cy="627769"/>
          </a:xfrm>
          <a:prstGeom prst="rect">
            <a:avLst/>
          </a:prstGeom>
        </p:spPr>
      </p:pic>
      <p:pic>
        <p:nvPicPr>
          <p:cNvPr id="12" name="Picture 11" descr="Logo, company name&#10;&#10;Description automatically generated">
            <a:extLst>
              <a:ext uri="{FF2B5EF4-FFF2-40B4-BE49-F238E27FC236}">
                <a16:creationId xmlns:a16="http://schemas.microsoft.com/office/drawing/2014/main" id="{4411BE86-73B5-4BB1-92E3-83460A44522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215265" y="5984556"/>
            <a:ext cx="1047714" cy="480353"/>
          </a:xfrm>
          <a:prstGeom prst="rect">
            <a:avLst/>
          </a:prstGeom>
        </p:spPr>
      </p:pic>
      <p:pic>
        <p:nvPicPr>
          <p:cNvPr id="13" name="Picture 12">
            <a:hlinkClick r:id="rId4"/>
            <a:extLst>
              <a:ext uri="{FF2B5EF4-FFF2-40B4-BE49-F238E27FC236}">
                <a16:creationId xmlns:a16="http://schemas.microsoft.com/office/drawing/2014/main" id="{9E8AF3C6-764A-45E5-830E-0190DAA0EC1F}"/>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33400" y="6041181"/>
            <a:ext cx="1148588" cy="3671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Logo&#10;&#10;Description automatically generated">
            <a:extLst>
              <a:ext uri="{FF2B5EF4-FFF2-40B4-BE49-F238E27FC236}">
                <a16:creationId xmlns:a16="http://schemas.microsoft.com/office/drawing/2014/main" id="{DA7EAA60-1F89-4041-BC74-E6293DF28C9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216031" y="5929842"/>
            <a:ext cx="833612" cy="589781"/>
          </a:xfrm>
          <a:prstGeom prst="rect">
            <a:avLst/>
          </a:prstGeom>
        </p:spPr>
      </p:pic>
      <p:pic>
        <p:nvPicPr>
          <p:cNvPr id="15" name="Graphic 14">
            <a:extLst>
              <a:ext uri="{FF2B5EF4-FFF2-40B4-BE49-F238E27FC236}">
                <a16:creationId xmlns:a16="http://schemas.microsoft.com/office/drawing/2014/main" id="{668E60CF-F366-4413-A487-BAE0F9B73F7D}"/>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5583686" y="5881229"/>
            <a:ext cx="1097536" cy="687007"/>
          </a:xfrm>
          <a:prstGeom prst="rect">
            <a:avLst/>
          </a:prstGeom>
        </p:spPr>
      </p:pic>
    </p:spTree>
    <p:extLst>
      <p:ext uri="{BB962C8B-B14F-4D97-AF65-F5344CB8AC3E}">
        <p14:creationId xmlns:p14="http://schemas.microsoft.com/office/powerpoint/2010/main" val="3251579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513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A6EDF1-DB4C-49AB-AAE1-C906874DF986}"/>
              </a:ext>
            </a:extLst>
          </p:cNvPr>
          <p:cNvSpPr/>
          <p:nvPr userDrawn="1"/>
        </p:nvSpPr>
        <p:spPr>
          <a:xfrm>
            <a:off x="0" y="4867835"/>
            <a:ext cx="12192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a:p>
        </p:txBody>
      </p:sp>
      <p:sp>
        <p:nvSpPr>
          <p:cNvPr id="10" name="Title 1">
            <a:extLst>
              <a:ext uri="{FF2B5EF4-FFF2-40B4-BE49-F238E27FC236}">
                <a16:creationId xmlns:a16="http://schemas.microsoft.com/office/drawing/2014/main" id="{3C8EA8C9-13B1-4B66-80A0-03A86216C9A1}"/>
              </a:ext>
            </a:extLst>
          </p:cNvPr>
          <p:cNvSpPr>
            <a:spLocks noGrp="1"/>
          </p:cNvSpPr>
          <p:nvPr>
            <p:ph type="ctrTitle"/>
          </p:nvPr>
        </p:nvSpPr>
        <p:spPr>
          <a:xfrm>
            <a:off x="1268314" y="3073411"/>
            <a:ext cx="9655377" cy="1423313"/>
          </a:xfrm>
        </p:spPr>
        <p:txBody>
          <a:bodyPr anchor="ctr" anchorCtr="0"/>
          <a:lstStyle>
            <a:lvl1pPr algn="ctr">
              <a:defRPr sz="4500">
                <a:solidFill>
                  <a:schemeClr val="bg2"/>
                </a:solidFill>
              </a:defRPr>
            </a:lvl1pPr>
          </a:lstStyle>
          <a:p>
            <a:r>
              <a:rPr lang="en-US" dirty="0"/>
              <a:t>Click to edit Master title style</a:t>
            </a:r>
            <a:endParaRPr lang="en-GB" dirty="0"/>
          </a:p>
        </p:txBody>
      </p:sp>
      <p:sp>
        <p:nvSpPr>
          <p:cNvPr id="11" name="Subtitle 2">
            <a:extLst>
              <a:ext uri="{FF2B5EF4-FFF2-40B4-BE49-F238E27FC236}">
                <a16:creationId xmlns:a16="http://schemas.microsoft.com/office/drawing/2014/main" id="{E3ED1BF0-5B12-47F8-B4B7-73B83738CB9C}"/>
              </a:ext>
            </a:extLst>
          </p:cNvPr>
          <p:cNvSpPr>
            <a:spLocks noGrp="1"/>
          </p:cNvSpPr>
          <p:nvPr>
            <p:ph type="subTitle" idx="1"/>
          </p:nvPr>
        </p:nvSpPr>
        <p:spPr>
          <a:xfrm>
            <a:off x="1268314" y="6307941"/>
            <a:ext cx="9655377" cy="341632"/>
          </a:xfrm>
        </p:spPr>
        <p:txBody>
          <a:bodyPr>
            <a:spAutoFit/>
          </a:bodyPr>
          <a:lstStyle>
            <a:lvl1pPr marL="0" indent="0" algn="ctr">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GB" dirty="0"/>
          </a:p>
        </p:txBody>
      </p:sp>
      <p:pic>
        <p:nvPicPr>
          <p:cNvPr id="19" name="Picture 18" descr="Logo, company name&#10;&#10;Description automatically generated">
            <a:extLst>
              <a:ext uri="{FF2B5EF4-FFF2-40B4-BE49-F238E27FC236}">
                <a16:creationId xmlns:a16="http://schemas.microsoft.com/office/drawing/2014/main" id="{EB812E8A-901B-4956-AC68-300E1DF9B1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0927" y="5069604"/>
            <a:ext cx="1119450" cy="815663"/>
          </a:xfrm>
          <a:prstGeom prst="rect">
            <a:avLst/>
          </a:prstGeom>
        </p:spPr>
      </p:pic>
      <p:pic>
        <p:nvPicPr>
          <p:cNvPr id="20" name="Picture 19" descr="Logo, company name&#10;&#10;Description automatically generated">
            <a:extLst>
              <a:ext uri="{FF2B5EF4-FFF2-40B4-BE49-F238E27FC236}">
                <a16:creationId xmlns:a16="http://schemas.microsoft.com/office/drawing/2014/main" id="{E37DB572-4CA4-4C22-AB77-05223658A8B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08005" y="5165373"/>
            <a:ext cx="1361299" cy="624124"/>
          </a:xfrm>
          <a:prstGeom prst="rect">
            <a:avLst/>
          </a:prstGeom>
        </p:spPr>
      </p:pic>
      <p:pic>
        <p:nvPicPr>
          <p:cNvPr id="22" name="Picture 21">
            <a:hlinkClick r:id="rId4"/>
            <a:extLst>
              <a:ext uri="{FF2B5EF4-FFF2-40B4-BE49-F238E27FC236}">
                <a16:creationId xmlns:a16="http://schemas.microsoft.com/office/drawing/2014/main" id="{053105BD-6893-409A-9DE0-8650067E3CF5}"/>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951623" y="5238946"/>
            <a:ext cx="1492365" cy="47697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Logo&#10;&#10;Description automatically generated">
            <a:extLst>
              <a:ext uri="{FF2B5EF4-FFF2-40B4-BE49-F238E27FC236}">
                <a16:creationId xmlns:a16="http://schemas.microsoft.com/office/drawing/2014/main" id="{0CD1FD8E-5757-4265-AF00-3BCE1F910EE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395611" y="5094283"/>
            <a:ext cx="1083115" cy="766304"/>
          </a:xfrm>
          <a:prstGeom prst="rect">
            <a:avLst/>
          </a:prstGeom>
        </p:spPr>
      </p:pic>
      <p:pic>
        <p:nvPicPr>
          <p:cNvPr id="12" name="Graphic 11">
            <a:extLst>
              <a:ext uri="{FF2B5EF4-FFF2-40B4-BE49-F238E27FC236}">
                <a16:creationId xmlns:a16="http://schemas.microsoft.com/office/drawing/2014/main" id="{6E5EE43D-556A-4156-9BB9-1DAF1E28F77C}"/>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5430349" y="5031120"/>
            <a:ext cx="1426033" cy="892631"/>
          </a:xfrm>
          <a:prstGeom prst="rect">
            <a:avLst/>
          </a:prstGeom>
        </p:spPr>
      </p:pic>
    </p:spTree>
    <p:extLst>
      <p:ext uri="{BB962C8B-B14F-4D97-AF65-F5344CB8AC3E}">
        <p14:creationId xmlns:p14="http://schemas.microsoft.com/office/powerpoint/2010/main" val="3447365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863F1-5DE0-4917-BFD0-0BB148586F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AA6A49-D685-4440-A6A8-4C4BA7D08A5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5F1B96-8A69-4AFD-8373-15A5D2F0AC07}"/>
              </a:ext>
            </a:extLst>
          </p:cNvPr>
          <p:cNvSpPr>
            <a:spLocks noGrp="1"/>
          </p:cNvSpPr>
          <p:nvPr>
            <p:ph type="dt" sz="half" idx="10"/>
          </p:nvPr>
        </p:nvSpPr>
        <p:spPr/>
        <p:txBody>
          <a:bodyPr/>
          <a:lstStyle/>
          <a:p>
            <a:fld id="{1C42CE8A-2ACE-4A85-909A-5BAF708F46C8}" type="datetimeFigureOut">
              <a:rPr lang="en-US" smtClean="0"/>
              <a:t>11/9/2021</a:t>
            </a:fld>
            <a:endParaRPr lang="en-US"/>
          </a:p>
        </p:txBody>
      </p:sp>
      <p:sp>
        <p:nvSpPr>
          <p:cNvPr id="5" name="Footer Placeholder 4">
            <a:extLst>
              <a:ext uri="{FF2B5EF4-FFF2-40B4-BE49-F238E27FC236}">
                <a16:creationId xmlns:a16="http://schemas.microsoft.com/office/drawing/2014/main" id="{06DB5531-0898-48F0-9886-1E24910402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E19A0B-C464-4E94-B19E-EC176DCAF165}"/>
              </a:ext>
            </a:extLst>
          </p:cNvPr>
          <p:cNvSpPr>
            <a:spLocks noGrp="1"/>
          </p:cNvSpPr>
          <p:nvPr>
            <p:ph type="sldNum" sz="quarter" idx="12"/>
          </p:nvPr>
        </p:nvSpPr>
        <p:spPr/>
        <p:txBody>
          <a:bodyPr/>
          <a:lstStyle/>
          <a:p>
            <a:fld id="{9EFF43AC-7ACD-485E-B01F-6052B20F31C2}" type="slidenum">
              <a:rPr lang="en-US" smtClean="0"/>
              <a:t>‹#›</a:t>
            </a:fld>
            <a:endParaRPr lang="en-US"/>
          </a:p>
        </p:txBody>
      </p:sp>
    </p:spTree>
    <p:extLst>
      <p:ext uri="{BB962C8B-B14F-4D97-AF65-F5344CB8AC3E}">
        <p14:creationId xmlns:p14="http://schemas.microsoft.com/office/powerpoint/2010/main" val="4163904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_Scope of Present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9D265-339D-47A1-8BCD-AB3668A26AE9}"/>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64051AF1-A9AE-4471-9A70-AFBA4E3443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8" name="Rectangle 7">
            <a:extLst>
              <a:ext uri="{FF2B5EF4-FFF2-40B4-BE49-F238E27FC236}">
                <a16:creationId xmlns:a16="http://schemas.microsoft.com/office/drawing/2014/main" id="{3666D59E-7DCB-4317-A905-DAAE84CD6A12}"/>
              </a:ext>
            </a:extLst>
          </p:cNvPr>
          <p:cNvSpPr/>
          <p:nvPr userDrawn="1"/>
        </p:nvSpPr>
        <p:spPr>
          <a:xfrm>
            <a:off x="122841" y="6356350"/>
            <a:ext cx="648855" cy="365125"/>
          </a:xfrm>
          <a:prstGeom prst="rect">
            <a:avLst/>
          </a:prstGeom>
          <a:solidFill>
            <a:schemeClr val="accent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ZA"/>
          </a:p>
        </p:txBody>
      </p:sp>
      <p:sp>
        <p:nvSpPr>
          <p:cNvPr id="11" name="TextBox 10">
            <a:extLst>
              <a:ext uri="{FF2B5EF4-FFF2-40B4-BE49-F238E27FC236}">
                <a16:creationId xmlns:a16="http://schemas.microsoft.com/office/drawing/2014/main" id="{B147F28A-7422-4FC4-B21F-1744FC438A7D}"/>
              </a:ext>
            </a:extLst>
          </p:cNvPr>
          <p:cNvSpPr txBox="1"/>
          <p:nvPr userDrawn="1"/>
        </p:nvSpPr>
        <p:spPr>
          <a:xfrm>
            <a:off x="870989" y="6400411"/>
            <a:ext cx="43041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1" cap="all" baseline="0" dirty="0"/>
              <a:t>Scope of </a:t>
            </a:r>
            <a:r>
              <a:rPr lang="en-ZA" sz="1200" b="0" cap="all" baseline="0" dirty="0">
                <a:latin typeface="+mj-lt"/>
              </a:rPr>
              <a:t>presentation</a:t>
            </a:r>
          </a:p>
        </p:txBody>
      </p:sp>
      <p:sp>
        <p:nvSpPr>
          <p:cNvPr id="12" name="Slide Number Placeholder 5">
            <a:extLst>
              <a:ext uri="{FF2B5EF4-FFF2-40B4-BE49-F238E27FC236}">
                <a16:creationId xmlns:a16="http://schemas.microsoft.com/office/drawing/2014/main" id="{D5662FD1-C88A-4EA2-BD88-D351F59F5319}"/>
              </a:ext>
            </a:extLst>
          </p:cNvPr>
          <p:cNvSpPr>
            <a:spLocks noGrp="1"/>
          </p:cNvSpPr>
          <p:nvPr>
            <p:ph type="sldNum" sz="quarter" idx="12"/>
          </p:nvPr>
        </p:nvSpPr>
        <p:spPr>
          <a:xfrm>
            <a:off x="209006" y="6398988"/>
            <a:ext cx="562689" cy="236946"/>
          </a:xfrm>
          <a:prstGeom prst="rect">
            <a:avLst/>
          </a:prstGeom>
        </p:spPr>
        <p:txBody>
          <a:bodyPr/>
          <a:lstStyle>
            <a:lvl1pPr algn="r">
              <a:defRPr sz="1200">
                <a:solidFill>
                  <a:schemeClr val="bg1"/>
                </a:solidFill>
              </a:defRPr>
            </a:lvl1pPr>
          </a:lstStyle>
          <a:p>
            <a:fld id="{AC1DCCDA-3994-4877-8EA6-643D76F26966}" type="slidenum">
              <a:rPr lang="en-ZA" smtClean="0"/>
              <a:pPr/>
              <a:t>‹#›</a:t>
            </a:fld>
            <a:endParaRPr lang="en-ZA" dirty="0"/>
          </a:p>
        </p:txBody>
      </p:sp>
    </p:spTree>
    <p:extLst>
      <p:ext uri="{BB962C8B-B14F-4D97-AF65-F5344CB8AC3E}">
        <p14:creationId xmlns:p14="http://schemas.microsoft.com/office/powerpoint/2010/main" val="2613457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Performa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9D265-339D-47A1-8BCD-AB3668A26AE9}"/>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64051AF1-A9AE-4471-9A70-AFBA4E3443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9" name="Rectangle 8">
            <a:extLst>
              <a:ext uri="{FF2B5EF4-FFF2-40B4-BE49-F238E27FC236}">
                <a16:creationId xmlns:a16="http://schemas.microsoft.com/office/drawing/2014/main" id="{83396A8B-3EDB-4FDD-8B98-223B1C4BBBBF}"/>
              </a:ext>
            </a:extLst>
          </p:cNvPr>
          <p:cNvSpPr/>
          <p:nvPr userDrawn="1"/>
        </p:nvSpPr>
        <p:spPr>
          <a:xfrm>
            <a:off x="122841" y="6356350"/>
            <a:ext cx="648855" cy="365125"/>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ZA"/>
          </a:p>
        </p:txBody>
      </p:sp>
      <p:sp>
        <p:nvSpPr>
          <p:cNvPr id="6" name="TextBox 5">
            <a:extLst>
              <a:ext uri="{FF2B5EF4-FFF2-40B4-BE49-F238E27FC236}">
                <a16:creationId xmlns:a16="http://schemas.microsoft.com/office/drawing/2014/main" id="{0D678408-F8CF-48BE-A880-FE0FE2E2CA4E}"/>
              </a:ext>
            </a:extLst>
          </p:cNvPr>
          <p:cNvSpPr txBox="1"/>
          <p:nvPr userDrawn="1"/>
        </p:nvSpPr>
        <p:spPr>
          <a:xfrm>
            <a:off x="870989" y="6400411"/>
            <a:ext cx="43041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1" cap="all" baseline="0" dirty="0"/>
              <a:t>Performance </a:t>
            </a:r>
            <a:r>
              <a:rPr lang="en-ZA" sz="1200" b="0" cap="all" baseline="0" dirty="0">
                <a:latin typeface="+mj-lt"/>
              </a:rPr>
              <a:t>Information</a:t>
            </a:r>
          </a:p>
        </p:txBody>
      </p:sp>
      <p:sp>
        <p:nvSpPr>
          <p:cNvPr id="7" name="Slide Number Placeholder 5">
            <a:extLst>
              <a:ext uri="{FF2B5EF4-FFF2-40B4-BE49-F238E27FC236}">
                <a16:creationId xmlns:a16="http://schemas.microsoft.com/office/drawing/2014/main" id="{B9E0B3B0-F82F-44DE-9312-99CF6F8BBD59}"/>
              </a:ext>
            </a:extLst>
          </p:cNvPr>
          <p:cNvSpPr>
            <a:spLocks noGrp="1"/>
          </p:cNvSpPr>
          <p:nvPr>
            <p:ph type="sldNum" sz="quarter" idx="12"/>
          </p:nvPr>
        </p:nvSpPr>
        <p:spPr>
          <a:xfrm>
            <a:off x="209006" y="6398988"/>
            <a:ext cx="562689" cy="236946"/>
          </a:xfrm>
          <a:prstGeom prst="rect">
            <a:avLst/>
          </a:prstGeom>
        </p:spPr>
        <p:txBody>
          <a:bodyPr/>
          <a:lstStyle>
            <a:lvl1pPr algn="r">
              <a:defRPr sz="1200">
                <a:solidFill>
                  <a:schemeClr val="bg1"/>
                </a:solidFill>
              </a:defRPr>
            </a:lvl1pPr>
          </a:lstStyle>
          <a:p>
            <a:fld id="{AC1DCCDA-3994-4877-8EA6-643D76F26966}" type="slidenum">
              <a:rPr lang="en-ZA" smtClean="0"/>
              <a:pPr/>
              <a:t>‹#›</a:t>
            </a:fld>
            <a:endParaRPr lang="en-ZA" dirty="0"/>
          </a:p>
        </p:txBody>
      </p:sp>
    </p:spTree>
    <p:extLst>
      <p:ext uri="{BB962C8B-B14F-4D97-AF65-F5344CB8AC3E}">
        <p14:creationId xmlns:p14="http://schemas.microsoft.com/office/powerpoint/2010/main" val="4289495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_Governa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9D265-339D-47A1-8BCD-AB3668A26AE9}"/>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64051AF1-A9AE-4471-9A70-AFBA4E34431B}"/>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8" name="Rectangle 7">
            <a:extLst>
              <a:ext uri="{FF2B5EF4-FFF2-40B4-BE49-F238E27FC236}">
                <a16:creationId xmlns:a16="http://schemas.microsoft.com/office/drawing/2014/main" id="{4FA89F3B-758F-453E-B64E-AAB33F522385}"/>
              </a:ext>
            </a:extLst>
          </p:cNvPr>
          <p:cNvSpPr/>
          <p:nvPr userDrawn="1"/>
        </p:nvSpPr>
        <p:spPr>
          <a:xfrm>
            <a:off x="122841" y="6356350"/>
            <a:ext cx="648855" cy="36512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ZA"/>
          </a:p>
        </p:txBody>
      </p:sp>
      <p:sp>
        <p:nvSpPr>
          <p:cNvPr id="12" name="TextBox 11">
            <a:extLst>
              <a:ext uri="{FF2B5EF4-FFF2-40B4-BE49-F238E27FC236}">
                <a16:creationId xmlns:a16="http://schemas.microsoft.com/office/drawing/2014/main" id="{F72ECD36-6CC7-4D78-9846-77DC7949047C}"/>
              </a:ext>
            </a:extLst>
          </p:cNvPr>
          <p:cNvSpPr txBox="1"/>
          <p:nvPr userDrawn="1"/>
        </p:nvSpPr>
        <p:spPr>
          <a:xfrm>
            <a:off x="870989" y="6400411"/>
            <a:ext cx="43041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1" cap="all" baseline="0" dirty="0"/>
              <a:t>governance</a:t>
            </a:r>
            <a:endParaRPr lang="en-ZA" sz="1200" b="0" cap="all" baseline="0" dirty="0">
              <a:latin typeface="+mj-lt"/>
            </a:endParaRPr>
          </a:p>
        </p:txBody>
      </p:sp>
      <p:sp>
        <p:nvSpPr>
          <p:cNvPr id="14" name="Slide Number Placeholder 5">
            <a:extLst>
              <a:ext uri="{FF2B5EF4-FFF2-40B4-BE49-F238E27FC236}">
                <a16:creationId xmlns:a16="http://schemas.microsoft.com/office/drawing/2014/main" id="{5E8EDF2E-832A-4F23-BBB3-E1E0160D3012}"/>
              </a:ext>
            </a:extLst>
          </p:cNvPr>
          <p:cNvSpPr>
            <a:spLocks noGrp="1"/>
          </p:cNvSpPr>
          <p:nvPr>
            <p:ph type="sldNum" sz="quarter" idx="12"/>
          </p:nvPr>
        </p:nvSpPr>
        <p:spPr>
          <a:xfrm>
            <a:off x="209006" y="6398988"/>
            <a:ext cx="562689" cy="236946"/>
          </a:xfrm>
          <a:prstGeom prst="rect">
            <a:avLst/>
          </a:prstGeom>
        </p:spPr>
        <p:txBody>
          <a:bodyPr/>
          <a:lstStyle>
            <a:lvl1pPr algn="r">
              <a:defRPr sz="1200">
                <a:solidFill>
                  <a:schemeClr val="bg1"/>
                </a:solidFill>
              </a:defRPr>
            </a:lvl1pPr>
          </a:lstStyle>
          <a:p>
            <a:fld id="{AC1DCCDA-3994-4877-8EA6-643D76F26966}" type="slidenum">
              <a:rPr lang="en-ZA" smtClean="0"/>
              <a:pPr/>
              <a:t>‹#›</a:t>
            </a:fld>
            <a:endParaRPr lang="en-ZA" dirty="0"/>
          </a:p>
        </p:txBody>
      </p:sp>
    </p:spTree>
    <p:extLst>
      <p:ext uri="{BB962C8B-B14F-4D97-AF65-F5344CB8AC3E}">
        <p14:creationId xmlns:p14="http://schemas.microsoft.com/office/powerpoint/2010/main" val="2328873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Content_Governanc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14DEB-91F7-453A-B888-683B46BDFB99}"/>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0E63A36-978A-4D70-86FC-4798F44C0781}"/>
              </a:ext>
            </a:extLst>
          </p:cNvPr>
          <p:cNvSpPr>
            <a:spLocks noGrp="1"/>
          </p:cNvSpPr>
          <p:nvPr>
            <p:ph sz="half" idx="1"/>
          </p:nvPr>
        </p:nvSpPr>
        <p:spPr>
          <a:xfrm>
            <a:off x="838200" y="1320799"/>
            <a:ext cx="5181600" cy="4856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Content Placeholder 3">
            <a:extLst>
              <a:ext uri="{FF2B5EF4-FFF2-40B4-BE49-F238E27FC236}">
                <a16:creationId xmlns:a16="http://schemas.microsoft.com/office/drawing/2014/main" id="{0E52CF7C-C7D5-483A-8AD0-D18730B1B76F}"/>
              </a:ext>
            </a:extLst>
          </p:cNvPr>
          <p:cNvSpPr>
            <a:spLocks noGrp="1"/>
          </p:cNvSpPr>
          <p:nvPr>
            <p:ph sz="half" idx="2"/>
          </p:nvPr>
        </p:nvSpPr>
        <p:spPr>
          <a:xfrm>
            <a:off x="6172200" y="1320799"/>
            <a:ext cx="5181600" cy="4856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9" name="Rectangle 8">
            <a:extLst>
              <a:ext uri="{FF2B5EF4-FFF2-40B4-BE49-F238E27FC236}">
                <a16:creationId xmlns:a16="http://schemas.microsoft.com/office/drawing/2014/main" id="{7C2CA8D1-A5D0-4F04-86BA-A1B54E0A2BE1}"/>
              </a:ext>
            </a:extLst>
          </p:cNvPr>
          <p:cNvSpPr/>
          <p:nvPr userDrawn="1"/>
        </p:nvSpPr>
        <p:spPr>
          <a:xfrm>
            <a:off x="122841" y="6356350"/>
            <a:ext cx="648855" cy="36512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ZA"/>
          </a:p>
        </p:txBody>
      </p:sp>
      <p:sp>
        <p:nvSpPr>
          <p:cNvPr id="13" name="TextBox 12">
            <a:extLst>
              <a:ext uri="{FF2B5EF4-FFF2-40B4-BE49-F238E27FC236}">
                <a16:creationId xmlns:a16="http://schemas.microsoft.com/office/drawing/2014/main" id="{075576E8-7A0B-4133-96F7-6C631692FECF}"/>
              </a:ext>
            </a:extLst>
          </p:cNvPr>
          <p:cNvSpPr txBox="1"/>
          <p:nvPr userDrawn="1"/>
        </p:nvSpPr>
        <p:spPr>
          <a:xfrm>
            <a:off x="870989" y="6400411"/>
            <a:ext cx="43041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1" cap="all" baseline="0" dirty="0"/>
              <a:t>governance</a:t>
            </a:r>
            <a:endParaRPr lang="en-ZA" sz="1200" b="0" cap="all" baseline="0" dirty="0">
              <a:latin typeface="+mj-lt"/>
            </a:endParaRPr>
          </a:p>
        </p:txBody>
      </p:sp>
      <p:sp>
        <p:nvSpPr>
          <p:cNvPr id="14" name="Slide Number Placeholder 5">
            <a:extLst>
              <a:ext uri="{FF2B5EF4-FFF2-40B4-BE49-F238E27FC236}">
                <a16:creationId xmlns:a16="http://schemas.microsoft.com/office/drawing/2014/main" id="{39FE4481-0167-48BC-9D62-A10220B952AE}"/>
              </a:ext>
            </a:extLst>
          </p:cNvPr>
          <p:cNvSpPr>
            <a:spLocks noGrp="1"/>
          </p:cNvSpPr>
          <p:nvPr>
            <p:ph type="sldNum" sz="quarter" idx="12"/>
          </p:nvPr>
        </p:nvSpPr>
        <p:spPr>
          <a:xfrm>
            <a:off x="209006" y="6398988"/>
            <a:ext cx="562689" cy="236946"/>
          </a:xfrm>
          <a:prstGeom prst="rect">
            <a:avLst/>
          </a:prstGeom>
        </p:spPr>
        <p:txBody>
          <a:bodyPr/>
          <a:lstStyle>
            <a:lvl1pPr algn="r">
              <a:defRPr sz="1200">
                <a:solidFill>
                  <a:schemeClr val="bg1"/>
                </a:solidFill>
              </a:defRPr>
            </a:lvl1pPr>
          </a:lstStyle>
          <a:p>
            <a:fld id="{AC1DCCDA-3994-4877-8EA6-643D76F26966}" type="slidenum">
              <a:rPr lang="en-ZA" smtClean="0"/>
              <a:pPr/>
              <a:t>‹#›</a:t>
            </a:fld>
            <a:endParaRPr lang="en-ZA" dirty="0"/>
          </a:p>
        </p:txBody>
      </p:sp>
    </p:spTree>
    <p:extLst>
      <p:ext uri="{BB962C8B-B14F-4D97-AF65-F5344CB8AC3E}">
        <p14:creationId xmlns:p14="http://schemas.microsoft.com/office/powerpoint/2010/main" val="1103034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ontent_Fin inf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79A4A4-A49E-4D8C-98F8-9FED0D730789}"/>
              </a:ext>
            </a:extLst>
          </p:cNvPr>
          <p:cNvSpPr/>
          <p:nvPr userDrawn="1"/>
        </p:nvSpPr>
        <p:spPr>
          <a:xfrm>
            <a:off x="122841" y="6356350"/>
            <a:ext cx="648855" cy="36512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79E9D265-339D-47A1-8BCD-AB3668A26AE9}"/>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64051AF1-A9AE-4471-9A70-AFBA4E3443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9" name="TextBox 8">
            <a:extLst>
              <a:ext uri="{FF2B5EF4-FFF2-40B4-BE49-F238E27FC236}">
                <a16:creationId xmlns:a16="http://schemas.microsoft.com/office/drawing/2014/main" id="{7846650E-820F-4A56-8BB7-19198C5BC2A5}"/>
              </a:ext>
            </a:extLst>
          </p:cNvPr>
          <p:cNvSpPr txBox="1"/>
          <p:nvPr userDrawn="1"/>
        </p:nvSpPr>
        <p:spPr>
          <a:xfrm>
            <a:off x="870989" y="6400411"/>
            <a:ext cx="43041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1" cap="all" baseline="0" dirty="0"/>
              <a:t>Financial </a:t>
            </a:r>
            <a:r>
              <a:rPr lang="en-ZA" sz="1200" b="0" cap="all" baseline="0" dirty="0">
                <a:latin typeface="+mj-lt"/>
              </a:rPr>
              <a:t>Information</a:t>
            </a:r>
          </a:p>
        </p:txBody>
      </p:sp>
      <p:sp>
        <p:nvSpPr>
          <p:cNvPr id="8" name="Slide Number Placeholder 5">
            <a:extLst>
              <a:ext uri="{FF2B5EF4-FFF2-40B4-BE49-F238E27FC236}">
                <a16:creationId xmlns:a16="http://schemas.microsoft.com/office/drawing/2014/main" id="{B3D24617-7D4F-4A67-A4B2-9F9EDFCE7544}"/>
              </a:ext>
            </a:extLst>
          </p:cNvPr>
          <p:cNvSpPr>
            <a:spLocks noGrp="1"/>
          </p:cNvSpPr>
          <p:nvPr>
            <p:ph type="sldNum" sz="quarter" idx="12"/>
          </p:nvPr>
        </p:nvSpPr>
        <p:spPr>
          <a:xfrm>
            <a:off x="209006" y="6398988"/>
            <a:ext cx="562689" cy="236946"/>
          </a:xfrm>
          <a:prstGeom prst="rect">
            <a:avLst/>
          </a:prstGeom>
        </p:spPr>
        <p:txBody>
          <a:bodyPr/>
          <a:lstStyle>
            <a:lvl1pPr algn="r">
              <a:defRPr sz="1200">
                <a:solidFill>
                  <a:schemeClr val="bg1"/>
                </a:solidFill>
              </a:defRPr>
            </a:lvl1pPr>
          </a:lstStyle>
          <a:p>
            <a:fld id="{AC1DCCDA-3994-4877-8EA6-643D76F26966}" type="slidenum">
              <a:rPr lang="en-ZA" smtClean="0"/>
              <a:pPr/>
              <a:t>‹#›</a:t>
            </a:fld>
            <a:endParaRPr lang="en-ZA" dirty="0"/>
          </a:p>
        </p:txBody>
      </p:sp>
    </p:spTree>
    <p:extLst>
      <p:ext uri="{BB962C8B-B14F-4D97-AF65-F5344CB8AC3E}">
        <p14:creationId xmlns:p14="http://schemas.microsoft.com/office/powerpoint/2010/main" val="3094756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Content_Fin info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A53138-C5E1-487B-AEF8-00B28CCC8FDB}"/>
              </a:ext>
            </a:extLst>
          </p:cNvPr>
          <p:cNvSpPr/>
          <p:nvPr userDrawn="1"/>
        </p:nvSpPr>
        <p:spPr>
          <a:xfrm>
            <a:off x="122841" y="6356350"/>
            <a:ext cx="648855" cy="36512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CE114DEB-91F7-453A-B888-683B46BDFB99}"/>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0E63A36-978A-4D70-86FC-4798F44C0781}"/>
              </a:ext>
            </a:extLst>
          </p:cNvPr>
          <p:cNvSpPr>
            <a:spLocks noGrp="1"/>
          </p:cNvSpPr>
          <p:nvPr>
            <p:ph sz="half" idx="1"/>
          </p:nvPr>
        </p:nvSpPr>
        <p:spPr>
          <a:xfrm>
            <a:off x="838200" y="1320799"/>
            <a:ext cx="5181600" cy="4856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Content Placeholder 3">
            <a:extLst>
              <a:ext uri="{FF2B5EF4-FFF2-40B4-BE49-F238E27FC236}">
                <a16:creationId xmlns:a16="http://schemas.microsoft.com/office/drawing/2014/main" id="{0E52CF7C-C7D5-483A-8AD0-D18730B1B76F}"/>
              </a:ext>
            </a:extLst>
          </p:cNvPr>
          <p:cNvSpPr>
            <a:spLocks noGrp="1"/>
          </p:cNvSpPr>
          <p:nvPr>
            <p:ph sz="half" idx="2"/>
          </p:nvPr>
        </p:nvSpPr>
        <p:spPr>
          <a:xfrm>
            <a:off x="6172200" y="1320799"/>
            <a:ext cx="5181600" cy="4856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8" name="Slide Number Placeholder 5">
            <a:extLst>
              <a:ext uri="{FF2B5EF4-FFF2-40B4-BE49-F238E27FC236}">
                <a16:creationId xmlns:a16="http://schemas.microsoft.com/office/drawing/2014/main" id="{67AB527B-0275-4FD5-BD1F-ADD9DE11967E}"/>
              </a:ext>
            </a:extLst>
          </p:cNvPr>
          <p:cNvSpPr>
            <a:spLocks noGrp="1"/>
          </p:cNvSpPr>
          <p:nvPr>
            <p:ph type="sldNum" sz="quarter" idx="12"/>
          </p:nvPr>
        </p:nvSpPr>
        <p:spPr>
          <a:xfrm>
            <a:off x="209006" y="6398988"/>
            <a:ext cx="562689" cy="236946"/>
          </a:xfrm>
          <a:prstGeom prst="rect">
            <a:avLst/>
          </a:prstGeom>
        </p:spPr>
        <p:txBody>
          <a:bodyPr/>
          <a:lstStyle>
            <a:lvl1pPr algn="r">
              <a:defRPr sz="1200">
                <a:solidFill>
                  <a:schemeClr val="bg1"/>
                </a:solidFill>
              </a:defRPr>
            </a:lvl1pPr>
          </a:lstStyle>
          <a:p>
            <a:fld id="{AC1DCCDA-3994-4877-8EA6-643D76F26966}" type="slidenum">
              <a:rPr lang="en-ZA" smtClean="0"/>
              <a:pPr/>
              <a:t>‹#›</a:t>
            </a:fld>
            <a:endParaRPr lang="en-ZA" dirty="0"/>
          </a:p>
        </p:txBody>
      </p:sp>
      <p:sp>
        <p:nvSpPr>
          <p:cNvPr id="10" name="TextBox 9">
            <a:extLst>
              <a:ext uri="{FF2B5EF4-FFF2-40B4-BE49-F238E27FC236}">
                <a16:creationId xmlns:a16="http://schemas.microsoft.com/office/drawing/2014/main" id="{E77D0E74-7467-4826-A3B0-413D27B0E55B}"/>
              </a:ext>
            </a:extLst>
          </p:cNvPr>
          <p:cNvSpPr txBox="1"/>
          <p:nvPr userDrawn="1"/>
        </p:nvSpPr>
        <p:spPr>
          <a:xfrm>
            <a:off x="870989" y="6400411"/>
            <a:ext cx="43041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1" cap="all" baseline="0" dirty="0"/>
              <a:t>Financial </a:t>
            </a:r>
            <a:r>
              <a:rPr lang="en-ZA" sz="1200" b="0" cap="all" baseline="0" dirty="0">
                <a:latin typeface="+mj-lt"/>
              </a:rPr>
              <a:t>Information</a:t>
            </a:r>
          </a:p>
        </p:txBody>
      </p:sp>
    </p:spTree>
    <p:extLst>
      <p:ext uri="{BB962C8B-B14F-4D97-AF65-F5344CB8AC3E}">
        <p14:creationId xmlns:p14="http://schemas.microsoft.com/office/powerpoint/2010/main" val="706830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_Human Resourc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DFED95-2267-483C-94DF-DB7FD4F25D8B}"/>
              </a:ext>
            </a:extLst>
          </p:cNvPr>
          <p:cNvSpPr/>
          <p:nvPr userDrawn="1"/>
        </p:nvSpPr>
        <p:spPr>
          <a:xfrm>
            <a:off x="122841" y="6356350"/>
            <a:ext cx="648855" cy="365125"/>
          </a:xfrm>
          <a:prstGeom prst="rect">
            <a:avLst/>
          </a:prstGeom>
          <a:solidFill>
            <a:schemeClr val="bg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79E9D265-339D-47A1-8BCD-AB3668A26AE9}"/>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64051AF1-A9AE-4471-9A70-AFBA4E3443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TextBox 5">
            <a:extLst>
              <a:ext uri="{FF2B5EF4-FFF2-40B4-BE49-F238E27FC236}">
                <a16:creationId xmlns:a16="http://schemas.microsoft.com/office/drawing/2014/main" id="{ADD9DC61-B997-40EB-AF1F-DD83856774D0}"/>
              </a:ext>
            </a:extLst>
          </p:cNvPr>
          <p:cNvSpPr txBox="1"/>
          <p:nvPr userDrawn="1"/>
        </p:nvSpPr>
        <p:spPr>
          <a:xfrm>
            <a:off x="870989" y="6400411"/>
            <a:ext cx="43041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1" cap="all" baseline="0" dirty="0" err="1"/>
              <a:t>HUman</a:t>
            </a:r>
            <a:r>
              <a:rPr lang="en-ZA" sz="1200" b="1" cap="all" baseline="0" dirty="0"/>
              <a:t> </a:t>
            </a:r>
            <a:r>
              <a:rPr lang="en-ZA" sz="1200" b="0" cap="all" baseline="0" dirty="0">
                <a:latin typeface="+mj-lt"/>
              </a:rPr>
              <a:t>Resources</a:t>
            </a:r>
          </a:p>
        </p:txBody>
      </p:sp>
      <p:sp>
        <p:nvSpPr>
          <p:cNvPr id="8" name="Slide Number Placeholder 5">
            <a:extLst>
              <a:ext uri="{FF2B5EF4-FFF2-40B4-BE49-F238E27FC236}">
                <a16:creationId xmlns:a16="http://schemas.microsoft.com/office/drawing/2014/main" id="{FA670979-0354-4083-A94E-9C954164E2EE}"/>
              </a:ext>
            </a:extLst>
          </p:cNvPr>
          <p:cNvSpPr>
            <a:spLocks noGrp="1"/>
          </p:cNvSpPr>
          <p:nvPr>
            <p:ph type="sldNum" sz="quarter" idx="12"/>
          </p:nvPr>
        </p:nvSpPr>
        <p:spPr>
          <a:xfrm>
            <a:off x="209006" y="6398988"/>
            <a:ext cx="562689" cy="236946"/>
          </a:xfrm>
          <a:prstGeom prst="rect">
            <a:avLst/>
          </a:prstGeom>
        </p:spPr>
        <p:txBody>
          <a:bodyPr/>
          <a:lstStyle>
            <a:lvl1pPr algn="r">
              <a:defRPr sz="1200">
                <a:solidFill>
                  <a:schemeClr val="bg1"/>
                </a:solidFill>
              </a:defRPr>
            </a:lvl1pPr>
          </a:lstStyle>
          <a:p>
            <a:fld id="{AC1DCCDA-3994-4877-8EA6-643D76F26966}" type="slidenum">
              <a:rPr lang="en-ZA" smtClean="0"/>
              <a:pPr/>
              <a:t>‹#›</a:t>
            </a:fld>
            <a:endParaRPr lang="en-ZA" dirty="0"/>
          </a:p>
        </p:txBody>
      </p:sp>
    </p:spTree>
    <p:extLst>
      <p:ext uri="{BB962C8B-B14F-4D97-AF65-F5344CB8AC3E}">
        <p14:creationId xmlns:p14="http://schemas.microsoft.com/office/powerpoint/2010/main" val="225753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7B709C-88E3-41C0-BAB5-F232054937E3}"/>
              </a:ext>
            </a:extLst>
          </p:cNvPr>
          <p:cNvSpPr>
            <a:spLocks noGrp="1"/>
          </p:cNvSpPr>
          <p:nvPr>
            <p:ph type="title"/>
          </p:nvPr>
        </p:nvSpPr>
        <p:spPr>
          <a:xfrm>
            <a:off x="838200" y="365126"/>
            <a:ext cx="10515600" cy="419966"/>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D3E38C13-766B-4AC7-A25B-1A447C7063D7}"/>
              </a:ext>
            </a:extLst>
          </p:cNvPr>
          <p:cNvSpPr>
            <a:spLocks noGrp="1"/>
          </p:cNvSpPr>
          <p:nvPr>
            <p:ph type="body" idx="1"/>
          </p:nvPr>
        </p:nvSpPr>
        <p:spPr>
          <a:xfrm>
            <a:off x="838200" y="1320805"/>
            <a:ext cx="10515600" cy="48561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5" name="Footer Placeholder 4">
            <a:extLst>
              <a:ext uri="{FF2B5EF4-FFF2-40B4-BE49-F238E27FC236}">
                <a16:creationId xmlns:a16="http://schemas.microsoft.com/office/drawing/2014/main" id="{3107CBC9-C03B-4E8A-AD0C-EEFAC4742282}"/>
              </a:ext>
            </a:extLst>
          </p:cNvPr>
          <p:cNvSpPr>
            <a:spLocks noGrp="1"/>
          </p:cNvSpPr>
          <p:nvPr>
            <p:ph type="ftr" sz="quarter" idx="3"/>
          </p:nvPr>
        </p:nvSpPr>
        <p:spPr>
          <a:xfrm>
            <a:off x="827204" y="6356350"/>
            <a:ext cx="4902201"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pPr algn="l"/>
            <a:r>
              <a:rPr lang="en-US" dirty="0">
                <a:solidFill>
                  <a:srgbClr val="C7C7C7"/>
                </a:solidFill>
              </a:rPr>
              <a:t>SOUTH AFRICAN MEDICAL RESEARCH COUNCIL </a:t>
            </a:r>
            <a:r>
              <a:rPr lang="en-US" dirty="0">
                <a:solidFill>
                  <a:srgbClr val="C7C7C7"/>
                </a:solidFill>
                <a:latin typeface="+mj-lt"/>
              </a:rPr>
              <a:t>ANNUAL REPORT 2019/2020</a:t>
            </a:r>
            <a:endParaRPr lang="en-ZA" sz="1000" dirty="0">
              <a:latin typeface="+mj-lt"/>
            </a:endParaRPr>
          </a:p>
        </p:txBody>
      </p:sp>
      <p:cxnSp>
        <p:nvCxnSpPr>
          <p:cNvPr id="9" name="Straight Connector 8">
            <a:extLst>
              <a:ext uri="{FF2B5EF4-FFF2-40B4-BE49-F238E27FC236}">
                <a16:creationId xmlns:a16="http://schemas.microsoft.com/office/drawing/2014/main" id="{829FA397-F05E-407D-B835-37AB76043ED3}"/>
              </a:ext>
            </a:extLst>
          </p:cNvPr>
          <p:cNvCxnSpPr/>
          <p:nvPr userDrawn="1"/>
        </p:nvCxnSpPr>
        <p:spPr>
          <a:xfrm flipV="1">
            <a:off x="827205" y="6356350"/>
            <a:ext cx="0" cy="365125"/>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DF82B4F-434F-44A2-9017-8F2946AA7FE4}"/>
              </a:ext>
            </a:extLst>
          </p:cNvPr>
          <p:cNvCxnSpPr>
            <a:cxnSpLocks/>
          </p:cNvCxnSpPr>
          <p:nvPr userDrawn="1"/>
        </p:nvCxnSpPr>
        <p:spPr>
          <a:xfrm flipH="1">
            <a:off x="827206" y="6356350"/>
            <a:ext cx="10526594"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FEBD6B4-4C39-4EBA-AE8F-84D3666EF7A7}"/>
              </a:ext>
            </a:extLst>
          </p:cNvPr>
          <p:cNvCxnSpPr>
            <a:cxnSpLocks/>
          </p:cNvCxnSpPr>
          <p:nvPr userDrawn="1"/>
        </p:nvCxnSpPr>
        <p:spPr>
          <a:xfrm>
            <a:off x="838201" y="858982"/>
            <a:ext cx="1051559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481032"/>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75" r:id="rId3"/>
    <p:sldLayoutId id="2147483676" r:id="rId4"/>
    <p:sldLayoutId id="2147483650" r:id="rId5"/>
    <p:sldLayoutId id="2147483652" r:id="rId6"/>
    <p:sldLayoutId id="2147483665" r:id="rId7"/>
    <p:sldLayoutId id="2147483670" r:id="rId8"/>
    <p:sldLayoutId id="2147483666" r:id="rId9"/>
    <p:sldLayoutId id="2147483671" r:id="rId10"/>
    <p:sldLayoutId id="2147483667" r:id="rId11"/>
    <p:sldLayoutId id="2147483672" r:id="rId12"/>
    <p:sldLayoutId id="2147483668" r:id="rId13"/>
    <p:sldLayoutId id="2147483669" r:id="rId14"/>
    <p:sldLayoutId id="2147483674" r:id="rId15"/>
    <p:sldLayoutId id="2147483679" r:id="rId16"/>
    <p:sldLayoutId id="2147483680" r:id="rId17"/>
  </p:sldLayoutIdLst>
  <p:txStyles>
    <p:titleStyle>
      <a:lvl1pPr algn="l" defTabSz="914400" rtl="0" eaLnBrk="1" latinLnBrk="0" hangingPunct="1">
        <a:lnSpc>
          <a:spcPct val="90000"/>
        </a:lnSpc>
        <a:spcBef>
          <a:spcPct val="0"/>
        </a:spcBef>
        <a:buNone/>
        <a:defRPr sz="3200" b="1" kern="1200" cap="all"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February 2021</a:t>
            </a:r>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COVID-19 Vaccine</a:t>
            </a:r>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267A92-B7B5-4DEF-9689-E61D01FC7115}" type="slidenum">
              <a:rPr lang="en-GB" smtClean="0"/>
              <a:pPr/>
              <a:t>‹#›</a:t>
            </a:fld>
            <a:endParaRPr lang="en-GB" dirty="0"/>
          </a:p>
        </p:txBody>
      </p:sp>
    </p:spTree>
    <p:extLst>
      <p:ext uri="{BB962C8B-B14F-4D97-AF65-F5344CB8AC3E}">
        <p14:creationId xmlns:p14="http://schemas.microsoft.com/office/powerpoint/2010/main" val="17774125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9.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9.xml"/><Relationship Id="rId4" Type="http://schemas.openxmlformats.org/officeDocument/2006/relationships/chart" Target="../charts/chart6.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9.xml"/><Relationship Id="rId4" Type="http://schemas.openxmlformats.org/officeDocument/2006/relationships/chart" Target="../charts/chart9.xml"/></Relationships>
</file>

<file path=ppt/slides/_rels/slide1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9.xml"/><Relationship Id="rId4" Type="http://schemas.openxmlformats.org/officeDocument/2006/relationships/chart" Target="../charts/char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openxmlformats.org/officeDocument/2006/relationships/slideLayout" Target="../slideLayouts/slideLayout17.xml"/><Relationship Id="rId1" Type="http://schemas.openxmlformats.org/officeDocument/2006/relationships/vmlDrawing" Target="../drawings/vmlDrawing1.vml"/><Relationship Id="rId4" Type="http://schemas.openxmlformats.org/officeDocument/2006/relationships/image" Target="../media/image3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9.svg"/></Relationships>
</file>

<file path=ppt/slides/_rels/slide20.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48.emf"/><Relationship Id="rId13" Type="http://schemas.openxmlformats.org/officeDocument/2006/relationships/image" Target="../media/image53.emf"/><Relationship Id="rId18" Type="http://schemas.openxmlformats.org/officeDocument/2006/relationships/image" Target="../media/image58.emf"/><Relationship Id="rId3" Type="http://schemas.openxmlformats.org/officeDocument/2006/relationships/image" Target="../media/image43.emf"/><Relationship Id="rId7" Type="http://schemas.openxmlformats.org/officeDocument/2006/relationships/image" Target="../media/image47.emf"/><Relationship Id="rId12" Type="http://schemas.openxmlformats.org/officeDocument/2006/relationships/image" Target="../media/image52.emf"/><Relationship Id="rId17" Type="http://schemas.openxmlformats.org/officeDocument/2006/relationships/image" Target="../media/image57.emf"/><Relationship Id="rId2" Type="http://schemas.openxmlformats.org/officeDocument/2006/relationships/image" Target="../media/image42.emf"/><Relationship Id="rId16" Type="http://schemas.openxmlformats.org/officeDocument/2006/relationships/image" Target="../media/image56.emf"/><Relationship Id="rId1" Type="http://schemas.openxmlformats.org/officeDocument/2006/relationships/slideLayout" Target="../slideLayouts/slideLayout4.xml"/><Relationship Id="rId6" Type="http://schemas.openxmlformats.org/officeDocument/2006/relationships/image" Target="../media/image46.emf"/><Relationship Id="rId11" Type="http://schemas.openxmlformats.org/officeDocument/2006/relationships/image" Target="../media/image51.emf"/><Relationship Id="rId5" Type="http://schemas.openxmlformats.org/officeDocument/2006/relationships/image" Target="../media/image45.emf"/><Relationship Id="rId15" Type="http://schemas.openxmlformats.org/officeDocument/2006/relationships/image" Target="../media/image55.emf"/><Relationship Id="rId10" Type="http://schemas.openxmlformats.org/officeDocument/2006/relationships/image" Target="../media/image50.emf"/><Relationship Id="rId19" Type="http://schemas.openxmlformats.org/officeDocument/2006/relationships/image" Target="../media/image59.emf"/><Relationship Id="rId4" Type="http://schemas.openxmlformats.org/officeDocument/2006/relationships/image" Target="../media/image44.emf"/><Relationship Id="rId9" Type="http://schemas.openxmlformats.org/officeDocument/2006/relationships/image" Target="../media/image49.emf"/><Relationship Id="rId14" Type="http://schemas.openxmlformats.org/officeDocument/2006/relationships/image" Target="../media/image54.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0.png"/><Relationship Id="rId1" Type="http://schemas.openxmlformats.org/officeDocument/2006/relationships/slideLayout" Target="../slideLayouts/slideLayout14.xml"/><Relationship Id="rId6" Type="http://schemas.openxmlformats.org/officeDocument/2006/relationships/image" Target="../media/image62.png"/><Relationship Id="rId11" Type="http://schemas.openxmlformats.org/officeDocument/2006/relationships/image" Target="../media/image71.svg"/><Relationship Id="rId5" Type="http://schemas.openxmlformats.org/officeDocument/2006/relationships/image" Target="../media/image65.svg"/><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image" Target="../media/image69.svg"/></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74.png"/><Relationship Id="rId1" Type="http://schemas.openxmlformats.org/officeDocument/2006/relationships/slideLayout" Target="../slideLayouts/slideLayout14.xml"/><Relationship Id="rId5" Type="http://schemas.openxmlformats.org/officeDocument/2006/relationships/image" Target="../media/image84.svg"/><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14.xml"/><Relationship Id="rId6" Type="http://schemas.openxmlformats.org/officeDocument/2006/relationships/image" Target="../media/image82.jpeg"/><Relationship Id="rId11" Type="http://schemas.openxmlformats.org/officeDocument/2006/relationships/image" Target="../media/image87.jpeg"/><Relationship Id="rId5" Type="http://schemas.openxmlformats.org/officeDocument/2006/relationships/image" Target="../media/image81.jpe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s>
</file>

<file path=ppt/slides/_rels/slide6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slideLayout" Target="../slideLayouts/slideLayout1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jpe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20.png"/><Relationship Id="rId16"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70.xml.rels><?xml version="1.0" encoding="UTF-8" standalone="yes"?>
<Relationships xmlns="http://schemas.openxmlformats.org/package/2006/relationships"><Relationship Id="rId2" Type="http://schemas.openxmlformats.org/officeDocument/2006/relationships/image" Target="../media/image104.tiff"/><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106.emf"/></Relationships>
</file>

<file path=ppt/slides/_rels/slide7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6170F465-61D0-EA48-A53E-3DE559425D17}"/>
              </a:ext>
            </a:extLst>
          </p:cNvPr>
          <p:cNvSpPr>
            <a:spLocks noGrp="1"/>
          </p:cNvSpPr>
          <p:nvPr>
            <p:ph type="title"/>
          </p:nvPr>
        </p:nvSpPr>
        <p:spPr/>
        <p:txBody>
          <a:bodyPr vert="horz" lIns="91440" tIns="45720" rIns="91440" bIns="45720" rtlCol="0" anchor="t">
            <a:normAutofit/>
          </a:bodyPr>
          <a:lstStyle/>
          <a:p>
            <a:r>
              <a:rPr lang="en-US" sz="4000" kern="1200" dirty="0">
                <a:latin typeface="+mj-lt"/>
                <a:ea typeface="+mj-ea"/>
                <a:cs typeface="+mj-cs"/>
              </a:rPr>
              <a:t>Resilience in </a:t>
            </a:r>
            <a:r>
              <a:rPr lang="en-US" sz="4000" kern="1200" dirty="0">
                <a:solidFill>
                  <a:schemeClr val="bg1"/>
                </a:solidFill>
                <a:latin typeface="+mj-lt"/>
                <a:ea typeface="+mj-ea"/>
                <a:cs typeface="+mj-cs"/>
              </a:rPr>
              <a:t/>
            </a:r>
            <a:br>
              <a:rPr lang="en-US" sz="4000" kern="1200" dirty="0">
                <a:solidFill>
                  <a:schemeClr val="bg1"/>
                </a:solidFill>
                <a:latin typeface="+mj-lt"/>
                <a:ea typeface="+mj-ea"/>
                <a:cs typeface="+mj-cs"/>
              </a:rPr>
            </a:br>
            <a:r>
              <a:rPr lang="en-US" sz="4000" kern="1200" dirty="0">
                <a:solidFill>
                  <a:schemeClr val="accent1">
                    <a:lumMod val="50000"/>
                  </a:schemeClr>
                </a:solidFill>
                <a:latin typeface="+mj-lt"/>
                <a:ea typeface="+mj-ea"/>
                <a:cs typeface="+mj-cs"/>
              </a:rPr>
              <a:t>a time of Covid-19</a:t>
            </a:r>
          </a:p>
        </p:txBody>
      </p:sp>
      <p:sp>
        <p:nvSpPr>
          <p:cNvPr id="2" name="Text Placeholder 1">
            <a:extLst>
              <a:ext uri="{FF2B5EF4-FFF2-40B4-BE49-F238E27FC236}">
                <a16:creationId xmlns:a16="http://schemas.microsoft.com/office/drawing/2014/main" id="{2DBA8611-A0A0-478E-ABA0-55B889AC284F}"/>
              </a:ext>
            </a:extLst>
          </p:cNvPr>
          <p:cNvSpPr>
            <a:spLocks noGrp="1"/>
          </p:cNvSpPr>
          <p:nvPr>
            <p:ph type="body" idx="1"/>
          </p:nvPr>
        </p:nvSpPr>
        <p:spPr>
          <a:xfrm>
            <a:off x="6297928" y="4606841"/>
            <a:ext cx="5397683" cy="766355"/>
          </a:xfrm>
        </p:spPr>
        <p:txBody>
          <a:bodyPr anchor="ctr">
            <a:normAutofit/>
          </a:bodyPr>
          <a:lstStyle/>
          <a:p>
            <a:pPr>
              <a:lnSpc>
                <a:spcPct val="110000"/>
              </a:lnSpc>
              <a:spcBef>
                <a:spcPts val="0"/>
              </a:spcBef>
            </a:pPr>
            <a:r>
              <a:rPr lang="en-ZA" sz="3600" dirty="0"/>
              <a:t>ANNUAL REPORT </a:t>
            </a:r>
            <a:r>
              <a:rPr lang="en-ZA" sz="3600" dirty="0">
                <a:solidFill>
                  <a:schemeClr val="accent1">
                    <a:lumMod val="50000"/>
                  </a:schemeClr>
                </a:solidFill>
              </a:rPr>
              <a:t>2020/21</a:t>
            </a:r>
          </a:p>
        </p:txBody>
      </p:sp>
    </p:spTree>
    <p:extLst>
      <p:ext uri="{BB962C8B-B14F-4D97-AF65-F5344CB8AC3E}">
        <p14:creationId xmlns:p14="http://schemas.microsoft.com/office/powerpoint/2010/main" val="581762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228FDB-E2EA-4236-A848-C9F1B02DF3E2}"/>
              </a:ext>
            </a:extLst>
          </p:cNvPr>
          <p:cNvSpPr>
            <a:spLocks noGrp="1"/>
          </p:cNvSpPr>
          <p:nvPr>
            <p:ph type="title"/>
          </p:nvPr>
        </p:nvSpPr>
        <p:spPr/>
        <p:txBody>
          <a:bodyPr>
            <a:normAutofit fontScale="90000"/>
          </a:bodyPr>
          <a:lstStyle/>
          <a:p>
            <a:r>
              <a:rPr lang="en-US" dirty="0"/>
              <a:t>T</a:t>
            </a:r>
            <a:r>
              <a:rPr lang="en-ZA" dirty="0" err="1"/>
              <a:t>ransformation</a:t>
            </a:r>
            <a:endParaRPr lang="en-ZA" dirty="0"/>
          </a:p>
        </p:txBody>
      </p:sp>
      <p:sp>
        <p:nvSpPr>
          <p:cNvPr id="7" name="Content Placeholder 6">
            <a:extLst>
              <a:ext uri="{FF2B5EF4-FFF2-40B4-BE49-F238E27FC236}">
                <a16:creationId xmlns:a16="http://schemas.microsoft.com/office/drawing/2014/main" id="{6517B3B6-D2BF-43E0-9DAD-2169554EE076}"/>
              </a:ext>
            </a:extLst>
          </p:cNvPr>
          <p:cNvSpPr>
            <a:spLocks noGrp="1"/>
          </p:cNvSpPr>
          <p:nvPr>
            <p:ph idx="1"/>
          </p:nvPr>
        </p:nvSpPr>
        <p:spPr/>
        <p:txBody>
          <a:bodyPr>
            <a:normAutofit/>
          </a:bodyPr>
          <a:lstStyle/>
          <a:p>
            <a:pPr marL="0" indent="0">
              <a:lnSpc>
                <a:spcPct val="107000"/>
              </a:lnSpc>
              <a:spcAft>
                <a:spcPts val="8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Committed to transformation, aligned to the national agenda to systemically redress past inequalities through a long-term process of growing and transforming the current and future knowledge economy</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600"/>
              </a:spcBef>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Career/Capacity Development</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600"/>
              </a:spcBef>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Employee Performance Management</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600"/>
              </a:spcBef>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Employee Wellness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Programme</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600"/>
              </a:spcBef>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Coaching of Executive and Senior Management</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600"/>
              </a:spcBef>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Relationship with organized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labour</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600"/>
              </a:spcBef>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Human Resource Information System</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600"/>
              </a:spcBef>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Moratorium on Conditions of Service and Benefits</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5">
            <a:extLst>
              <a:ext uri="{FF2B5EF4-FFF2-40B4-BE49-F238E27FC236}">
                <a16:creationId xmlns:a16="http://schemas.microsoft.com/office/drawing/2014/main" id="{824416E7-9E4C-40B5-84AA-7CA4E07FF001}"/>
              </a:ext>
            </a:extLst>
          </p:cNvPr>
          <p:cNvSpPr>
            <a:spLocks noGrp="1"/>
          </p:cNvSpPr>
          <p:nvPr>
            <p:ph type="sldNum" sz="quarter" idx="12"/>
          </p:nvPr>
        </p:nvSpPr>
        <p:spPr>
          <a:prstGeom prst="rect">
            <a:avLst/>
          </a:prstGeom>
        </p:spPr>
        <p:txBody>
          <a:bodyPr/>
          <a:lstStyle>
            <a:lvl1pPr algn="r">
              <a:defRPr sz="1200">
                <a:solidFill>
                  <a:schemeClr val="bg1"/>
                </a:solidFill>
              </a:defRPr>
            </a:lvl1pPr>
          </a:lstStyle>
          <a:p>
            <a:fld id="{AC1DCCDA-3994-4877-8EA6-643D76F26966}" type="slidenum">
              <a:rPr lang="en-ZA" smtClean="0"/>
              <a:pPr/>
              <a:t>10</a:t>
            </a:fld>
            <a:endParaRPr lang="en-ZA" dirty="0"/>
          </a:p>
        </p:txBody>
      </p:sp>
    </p:spTree>
    <p:extLst>
      <p:ext uri="{BB962C8B-B14F-4D97-AF65-F5344CB8AC3E}">
        <p14:creationId xmlns:p14="http://schemas.microsoft.com/office/powerpoint/2010/main" val="840111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APPOINTMENTS BY RACE</a:t>
            </a:r>
          </a:p>
        </p:txBody>
      </p:sp>
      <p:sp>
        <p:nvSpPr>
          <p:cNvPr id="6" name="Slide Number Placeholder 5">
            <a:extLst>
              <a:ext uri="{FF2B5EF4-FFF2-40B4-BE49-F238E27FC236}">
                <a16:creationId xmlns:a16="http://schemas.microsoft.com/office/drawing/2014/main" id="{1A7B12C5-778E-4A5C-9605-C6572098E874}"/>
              </a:ext>
            </a:extLst>
          </p:cNvPr>
          <p:cNvSpPr>
            <a:spLocks noGrp="1"/>
          </p:cNvSpPr>
          <p:nvPr>
            <p:ph type="sldNum" sz="quarter" idx="12"/>
          </p:nvPr>
        </p:nvSpPr>
        <p:spPr>
          <a:xfrm>
            <a:off x="11593513" y="6280150"/>
            <a:ext cx="598487" cy="228600"/>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15D208-572E-4E07-B507-0C75A260C63E}" type="slidenum">
              <a:rPr lang="en-ZA" smtClean="0"/>
              <a:pPr/>
              <a:t>11</a:t>
            </a:fld>
            <a:endParaRPr lang="en-ZA" dirty="0"/>
          </a:p>
        </p:txBody>
      </p:sp>
      <p:sp>
        <p:nvSpPr>
          <p:cNvPr id="8" name="Slide Number Placeholder 5">
            <a:extLst>
              <a:ext uri="{FF2B5EF4-FFF2-40B4-BE49-F238E27FC236}">
                <a16:creationId xmlns:a16="http://schemas.microsoft.com/office/drawing/2014/main" id="{FCE6E6D1-3FD9-4D3B-97A7-093B0DDC7B58}"/>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pPr/>
              <a:t>11</a:t>
            </a:fld>
            <a:endParaRPr lang="en-ZA" dirty="0"/>
          </a:p>
        </p:txBody>
      </p:sp>
      <p:graphicFrame>
        <p:nvGraphicFramePr>
          <p:cNvPr id="16" name="Content Placeholder 5">
            <a:extLst>
              <a:ext uri="{FF2B5EF4-FFF2-40B4-BE49-F238E27FC236}">
                <a16:creationId xmlns:a16="http://schemas.microsoft.com/office/drawing/2014/main" id="{2A2B063E-04DC-40AF-823F-187FCD3ED788}"/>
              </a:ext>
            </a:extLst>
          </p:cNvPr>
          <p:cNvGraphicFramePr>
            <a:graphicFrameLocks/>
          </p:cNvGraphicFramePr>
          <p:nvPr>
            <p:extLst>
              <p:ext uri="{D42A27DB-BD31-4B8C-83A1-F6EECF244321}">
                <p14:modId xmlns:p14="http://schemas.microsoft.com/office/powerpoint/2010/main" val="2338667835"/>
              </p:ext>
            </p:extLst>
          </p:nvPr>
        </p:nvGraphicFramePr>
        <p:xfrm>
          <a:off x="8202842" y="1803006"/>
          <a:ext cx="3689914" cy="35766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ontent Placeholder 5">
            <a:extLst>
              <a:ext uri="{FF2B5EF4-FFF2-40B4-BE49-F238E27FC236}">
                <a16:creationId xmlns:a16="http://schemas.microsoft.com/office/drawing/2014/main" id="{8FCBE65D-A238-854C-9061-850E4B07A8BD}"/>
              </a:ext>
            </a:extLst>
          </p:cNvPr>
          <p:cNvGraphicFramePr>
            <a:graphicFrameLocks/>
          </p:cNvGraphicFramePr>
          <p:nvPr>
            <p:extLst>
              <p:ext uri="{D42A27DB-BD31-4B8C-83A1-F6EECF244321}">
                <p14:modId xmlns:p14="http://schemas.microsoft.com/office/powerpoint/2010/main" val="2098395039"/>
              </p:ext>
            </p:extLst>
          </p:nvPr>
        </p:nvGraphicFramePr>
        <p:xfrm>
          <a:off x="4328503" y="1803007"/>
          <a:ext cx="3689914" cy="35766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5">
            <a:extLst>
              <a:ext uri="{FF2B5EF4-FFF2-40B4-BE49-F238E27FC236}">
                <a16:creationId xmlns:a16="http://schemas.microsoft.com/office/drawing/2014/main" id="{06A62CBF-FE70-CB43-A499-117774713A36}"/>
              </a:ext>
            </a:extLst>
          </p:cNvPr>
          <p:cNvGraphicFramePr>
            <a:graphicFrameLocks/>
          </p:cNvGraphicFramePr>
          <p:nvPr>
            <p:extLst>
              <p:ext uri="{D42A27DB-BD31-4B8C-83A1-F6EECF244321}">
                <p14:modId xmlns:p14="http://schemas.microsoft.com/office/powerpoint/2010/main" val="4205835739"/>
              </p:ext>
            </p:extLst>
          </p:nvPr>
        </p:nvGraphicFramePr>
        <p:xfrm>
          <a:off x="699666" y="1803007"/>
          <a:ext cx="3689914" cy="357663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55824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ontent Placeholder 5">
            <a:extLst>
              <a:ext uri="{FF2B5EF4-FFF2-40B4-BE49-F238E27FC236}">
                <a16:creationId xmlns:a16="http://schemas.microsoft.com/office/drawing/2014/main" id="{02434828-2E6A-4488-88BB-45E8274E2978}"/>
              </a:ext>
            </a:extLst>
          </p:cNvPr>
          <p:cNvGraphicFramePr>
            <a:graphicFrameLocks/>
          </p:cNvGraphicFramePr>
          <p:nvPr>
            <p:extLst>
              <p:ext uri="{D42A27DB-BD31-4B8C-83A1-F6EECF244321}">
                <p14:modId xmlns:p14="http://schemas.microsoft.com/office/powerpoint/2010/main" val="3764910163"/>
              </p:ext>
            </p:extLst>
          </p:nvPr>
        </p:nvGraphicFramePr>
        <p:xfrm>
          <a:off x="7530242" y="1738018"/>
          <a:ext cx="3823561" cy="339502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normAutofit fontScale="90000"/>
          </a:bodyPr>
          <a:lstStyle/>
          <a:p>
            <a:r>
              <a:rPr lang="en-US" dirty="0"/>
              <a:t>APPOINTMENTS BY GENDER</a:t>
            </a:r>
          </a:p>
        </p:txBody>
      </p:sp>
      <p:sp>
        <p:nvSpPr>
          <p:cNvPr id="5" name="Slide Number Placeholder 4">
            <a:extLst>
              <a:ext uri="{FF2B5EF4-FFF2-40B4-BE49-F238E27FC236}">
                <a16:creationId xmlns:a16="http://schemas.microsoft.com/office/drawing/2014/main" id="{4BAF1EC4-51C6-4A2B-8171-E1614F19DDA3}"/>
              </a:ext>
            </a:extLst>
          </p:cNvPr>
          <p:cNvSpPr>
            <a:spLocks noGrp="1"/>
          </p:cNvSpPr>
          <p:nvPr>
            <p:ph type="sldNum" sz="quarter" idx="12"/>
          </p:nvPr>
        </p:nvSpPr>
        <p:spPr>
          <a:xfrm>
            <a:off x="11593513" y="6280150"/>
            <a:ext cx="598487" cy="228600"/>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15D208-572E-4E07-B507-0C75A260C63E}" type="slidenum">
              <a:rPr lang="en-ZA" smtClean="0"/>
              <a:pPr/>
              <a:t>12</a:t>
            </a:fld>
            <a:endParaRPr lang="en-ZA" dirty="0"/>
          </a:p>
        </p:txBody>
      </p:sp>
      <p:graphicFrame>
        <p:nvGraphicFramePr>
          <p:cNvPr id="10" name="Content Placeholder 5">
            <a:extLst>
              <a:ext uri="{FF2B5EF4-FFF2-40B4-BE49-F238E27FC236}">
                <a16:creationId xmlns:a16="http://schemas.microsoft.com/office/drawing/2014/main" id="{1F0D62C7-5527-4532-968E-EA1B5D18A382}"/>
              </a:ext>
            </a:extLst>
          </p:cNvPr>
          <p:cNvGraphicFramePr>
            <a:graphicFrameLocks/>
          </p:cNvGraphicFramePr>
          <p:nvPr>
            <p:extLst>
              <p:ext uri="{D42A27DB-BD31-4B8C-83A1-F6EECF244321}">
                <p14:modId xmlns:p14="http://schemas.microsoft.com/office/powerpoint/2010/main" val="3978499042"/>
              </p:ext>
            </p:extLst>
          </p:nvPr>
        </p:nvGraphicFramePr>
        <p:xfrm>
          <a:off x="838199" y="1744547"/>
          <a:ext cx="3823561" cy="3395021"/>
        </p:xfrm>
        <a:graphic>
          <a:graphicData uri="http://schemas.openxmlformats.org/drawingml/2006/chart">
            <c:chart xmlns:c="http://schemas.openxmlformats.org/drawingml/2006/chart" xmlns:r="http://schemas.openxmlformats.org/officeDocument/2006/relationships" r:id="rId3"/>
          </a:graphicData>
        </a:graphic>
      </p:graphicFrame>
      <p:sp>
        <p:nvSpPr>
          <p:cNvPr id="12" name="Slide Number Placeholder 5">
            <a:extLst>
              <a:ext uri="{FF2B5EF4-FFF2-40B4-BE49-F238E27FC236}">
                <a16:creationId xmlns:a16="http://schemas.microsoft.com/office/drawing/2014/main" id="{D7109D4F-70AC-4025-AF98-01D6BC80396F}"/>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pPr/>
              <a:t>12</a:t>
            </a:fld>
            <a:endParaRPr lang="en-ZA" dirty="0"/>
          </a:p>
        </p:txBody>
      </p:sp>
      <p:graphicFrame>
        <p:nvGraphicFramePr>
          <p:cNvPr id="8" name="Content Placeholder 5">
            <a:extLst>
              <a:ext uri="{FF2B5EF4-FFF2-40B4-BE49-F238E27FC236}">
                <a16:creationId xmlns:a16="http://schemas.microsoft.com/office/drawing/2014/main" id="{468F3A0C-F94E-3240-BA0B-9A7A034CF767}"/>
              </a:ext>
            </a:extLst>
          </p:cNvPr>
          <p:cNvGraphicFramePr>
            <a:graphicFrameLocks/>
          </p:cNvGraphicFramePr>
          <p:nvPr>
            <p:extLst>
              <p:ext uri="{D42A27DB-BD31-4B8C-83A1-F6EECF244321}">
                <p14:modId xmlns:p14="http://schemas.microsoft.com/office/powerpoint/2010/main" val="448746059"/>
              </p:ext>
            </p:extLst>
          </p:nvPr>
        </p:nvGraphicFramePr>
        <p:xfrm>
          <a:off x="4184219" y="1731489"/>
          <a:ext cx="3823561" cy="339502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71141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6">
            <a:extLst>
              <a:ext uri="{FF2B5EF4-FFF2-40B4-BE49-F238E27FC236}">
                <a16:creationId xmlns:a16="http://schemas.microsoft.com/office/drawing/2014/main" id="{7F605906-A758-45A0-B41C-8CC6E0A9AA29}"/>
              </a:ext>
            </a:extLst>
          </p:cNvPr>
          <p:cNvGraphicFramePr>
            <a:graphicFrameLocks/>
          </p:cNvGraphicFramePr>
          <p:nvPr>
            <p:extLst>
              <p:ext uri="{D42A27DB-BD31-4B8C-83A1-F6EECF244321}">
                <p14:modId xmlns:p14="http://schemas.microsoft.com/office/powerpoint/2010/main" val="2839039666"/>
              </p:ext>
            </p:extLst>
          </p:nvPr>
        </p:nvGraphicFramePr>
        <p:xfrm>
          <a:off x="7814489" y="2619737"/>
          <a:ext cx="3436979" cy="3384546"/>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normAutofit fontScale="90000"/>
          </a:bodyPr>
          <a:lstStyle/>
          <a:p>
            <a:r>
              <a:rPr lang="en-ZA" dirty="0"/>
              <a:t>SENIOR MANAGEMENT BY RACE</a:t>
            </a:r>
          </a:p>
        </p:txBody>
      </p:sp>
      <p:sp>
        <p:nvSpPr>
          <p:cNvPr id="5" name="Slide Number Placeholder 4">
            <a:extLst>
              <a:ext uri="{FF2B5EF4-FFF2-40B4-BE49-F238E27FC236}">
                <a16:creationId xmlns:a16="http://schemas.microsoft.com/office/drawing/2014/main" id="{EE97F6C2-33D3-4AD9-9509-28D410F91807}"/>
              </a:ext>
            </a:extLst>
          </p:cNvPr>
          <p:cNvSpPr>
            <a:spLocks noGrp="1"/>
          </p:cNvSpPr>
          <p:nvPr>
            <p:ph type="sldNum" sz="quarter" idx="12"/>
          </p:nvPr>
        </p:nvSpPr>
        <p:spPr>
          <a:xfrm>
            <a:off x="11593513" y="6280150"/>
            <a:ext cx="598487" cy="228600"/>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15D208-572E-4E07-B507-0C75A260C63E}" type="slidenum">
              <a:rPr lang="en-ZA" smtClean="0"/>
              <a:pPr/>
              <a:t>13</a:t>
            </a:fld>
            <a:endParaRPr lang="en-ZA" dirty="0"/>
          </a:p>
        </p:txBody>
      </p:sp>
      <p:graphicFrame>
        <p:nvGraphicFramePr>
          <p:cNvPr id="13" name="Content Placeholder 12">
            <a:extLst>
              <a:ext uri="{FF2B5EF4-FFF2-40B4-BE49-F238E27FC236}">
                <a16:creationId xmlns:a16="http://schemas.microsoft.com/office/drawing/2014/main" id="{23DAD063-48B8-44E1-967E-175CD8DFC832}"/>
              </a:ext>
            </a:extLst>
          </p:cNvPr>
          <p:cNvGraphicFramePr>
            <a:graphicFrameLocks noGrp="1"/>
          </p:cNvGraphicFramePr>
          <p:nvPr>
            <p:ph idx="1"/>
            <p:extLst>
              <p:ext uri="{D42A27DB-BD31-4B8C-83A1-F6EECF244321}">
                <p14:modId xmlns:p14="http://schemas.microsoft.com/office/powerpoint/2010/main" val="1287919106"/>
              </p:ext>
            </p:extLst>
          </p:nvPr>
        </p:nvGraphicFramePr>
        <p:xfrm>
          <a:off x="838200" y="1198880"/>
          <a:ext cx="10515600" cy="1310640"/>
        </p:xfrm>
        <a:graphic>
          <a:graphicData uri="http://schemas.openxmlformats.org/drawingml/2006/table">
            <a:tbl>
              <a:tblPr firstRow="1" bandRow="1">
                <a:tableStyleId>{073A0DAA-6AF3-43AB-8588-CEC1D06C72B9}</a:tableStyleId>
              </a:tblPr>
              <a:tblGrid>
                <a:gridCol w="1752600">
                  <a:extLst>
                    <a:ext uri="{9D8B030D-6E8A-4147-A177-3AD203B41FA5}">
                      <a16:colId xmlns:a16="http://schemas.microsoft.com/office/drawing/2014/main" val="2602886631"/>
                    </a:ext>
                  </a:extLst>
                </a:gridCol>
                <a:gridCol w="1752600">
                  <a:extLst>
                    <a:ext uri="{9D8B030D-6E8A-4147-A177-3AD203B41FA5}">
                      <a16:colId xmlns:a16="http://schemas.microsoft.com/office/drawing/2014/main" val="995100430"/>
                    </a:ext>
                  </a:extLst>
                </a:gridCol>
                <a:gridCol w="1752600">
                  <a:extLst>
                    <a:ext uri="{9D8B030D-6E8A-4147-A177-3AD203B41FA5}">
                      <a16:colId xmlns:a16="http://schemas.microsoft.com/office/drawing/2014/main" val="912029297"/>
                    </a:ext>
                  </a:extLst>
                </a:gridCol>
                <a:gridCol w="1752600">
                  <a:extLst>
                    <a:ext uri="{9D8B030D-6E8A-4147-A177-3AD203B41FA5}">
                      <a16:colId xmlns:a16="http://schemas.microsoft.com/office/drawing/2014/main" val="2645129940"/>
                    </a:ext>
                  </a:extLst>
                </a:gridCol>
                <a:gridCol w="1752600">
                  <a:extLst>
                    <a:ext uri="{9D8B030D-6E8A-4147-A177-3AD203B41FA5}">
                      <a16:colId xmlns:a16="http://schemas.microsoft.com/office/drawing/2014/main" val="2092368821"/>
                    </a:ext>
                  </a:extLst>
                </a:gridCol>
                <a:gridCol w="1752600">
                  <a:extLst>
                    <a:ext uri="{9D8B030D-6E8A-4147-A177-3AD203B41FA5}">
                      <a16:colId xmlns:a16="http://schemas.microsoft.com/office/drawing/2014/main" val="2514997090"/>
                    </a:ext>
                  </a:extLst>
                </a:gridCol>
              </a:tblGrid>
              <a:tr h="222606">
                <a:tc>
                  <a:txBody>
                    <a:bodyPr/>
                    <a:lstStyle/>
                    <a:p>
                      <a:r>
                        <a:rPr lang="en-US" sz="1400" dirty="0"/>
                        <a:t>YEAR</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US" sz="1400" dirty="0"/>
                        <a:t>WHITE</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US" sz="1400" dirty="0"/>
                        <a:t>INDIAN</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US" sz="1400" dirty="0"/>
                        <a:t>COLOURED</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US" sz="1400" dirty="0"/>
                        <a:t>AFRICAN</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US" sz="1400" dirty="0"/>
                        <a:t>TOTAL</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28864808"/>
                  </a:ext>
                </a:extLst>
              </a:tr>
              <a:tr h="235701">
                <a:tc>
                  <a:txBody>
                    <a:bodyPr/>
                    <a:lstStyle/>
                    <a:p>
                      <a:r>
                        <a:rPr lang="en-US" sz="1600" dirty="0"/>
                        <a:t>2018-2019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600" dirty="0"/>
                        <a:t>29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600" dirty="0"/>
                        <a:t>8</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600" dirty="0"/>
                        <a:t>8</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600" dirty="0"/>
                        <a:t>8</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600" dirty="0"/>
                        <a:t>53</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3E4F0"/>
                    </a:solidFill>
                  </a:tcPr>
                </a:tc>
                <a:extLst>
                  <a:ext uri="{0D108BD9-81ED-4DB2-BD59-A6C34878D82A}">
                    <a16:rowId xmlns:a16="http://schemas.microsoft.com/office/drawing/2014/main" val="3646148069"/>
                  </a:ext>
                </a:extLst>
              </a:tr>
              <a:tr h="235701">
                <a:tc>
                  <a:txBody>
                    <a:bodyPr/>
                    <a:lstStyle/>
                    <a:p>
                      <a:r>
                        <a:rPr lang="en-US" sz="1600" dirty="0"/>
                        <a:t>2019-2020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600" dirty="0"/>
                        <a:t>28</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600" dirty="0"/>
                        <a:t>8</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600" dirty="0"/>
                        <a:t>12</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600" dirty="0"/>
                        <a:t>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600" dirty="0"/>
                        <a:t>57</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3E4F0"/>
                    </a:solidFill>
                  </a:tcPr>
                </a:tc>
                <a:extLst>
                  <a:ext uri="{0D108BD9-81ED-4DB2-BD59-A6C34878D82A}">
                    <a16:rowId xmlns:a16="http://schemas.microsoft.com/office/drawing/2014/main" val="4154465370"/>
                  </a:ext>
                </a:extLst>
              </a:tr>
              <a:tr h="235701">
                <a:tc>
                  <a:txBody>
                    <a:bodyPr/>
                    <a:lstStyle/>
                    <a:p>
                      <a:r>
                        <a:rPr lang="en-US" sz="1600" dirty="0"/>
                        <a:t>2020-2021</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nSpc>
                          <a:spcPct val="107000"/>
                        </a:lnSpc>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28</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nSpc>
                          <a:spcPct val="107000"/>
                        </a:lnSpc>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8</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nSpc>
                          <a:spcPct val="107000"/>
                        </a:lnSpc>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10</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nSpc>
                          <a:spcPct val="107000"/>
                        </a:lnSpc>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9</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600" dirty="0"/>
                        <a:t>55</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3E4F0"/>
                    </a:solidFill>
                  </a:tcPr>
                </a:tc>
                <a:extLst>
                  <a:ext uri="{0D108BD9-81ED-4DB2-BD59-A6C34878D82A}">
                    <a16:rowId xmlns:a16="http://schemas.microsoft.com/office/drawing/2014/main" val="691150404"/>
                  </a:ext>
                </a:extLst>
              </a:tr>
            </a:tbl>
          </a:graphicData>
        </a:graphic>
      </p:graphicFrame>
      <p:graphicFrame>
        <p:nvGraphicFramePr>
          <p:cNvPr id="15" name="Content Placeholder 6">
            <a:extLst>
              <a:ext uri="{FF2B5EF4-FFF2-40B4-BE49-F238E27FC236}">
                <a16:creationId xmlns:a16="http://schemas.microsoft.com/office/drawing/2014/main" id="{A930ACA4-A6AB-4495-8006-39C827173096}"/>
              </a:ext>
            </a:extLst>
          </p:cNvPr>
          <p:cNvGraphicFramePr>
            <a:graphicFrameLocks/>
          </p:cNvGraphicFramePr>
          <p:nvPr>
            <p:extLst>
              <p:ext uri="{D42A27DB-BD31-4B8C-83A1-F6EECF244321}">
                <p14:modId xmlns:p14="http://schemas.microsoft.com/office/powerpoint/2010/main" val="3306835117"/>
              </p:ext>
            </p:extLst>
          </p:nvPr>
        </p:nvGraphicFramePr>
        <p:xfrm>
          <a:off x="4377512" y="2619737"/>
          <a:ext cx="3436979" cy="3384546"/>
        </p:xfrm>
        <a:graphic>
          <a:graphicData uri="http://schemas.openxmlformats.org/drawingml/2006/chart">
            <c:chart xmlns:c="http://schemas.openxmlformats.org/drawingml/2006/chart" xmlns:r="http://schemas.openxmlformats.org/officeDocument/2006/relationships" r:id="rId3"/>
          </a:graphicData>
        </a:graphic>
      </p:graphicFrame>
      <p:sp>
        <p:nvSpPr>
          <p:cNvPr id="9" name="Slide Number Placeholder 5">
            <a:extLst>
              <a:ext uri="{FF2B5EF4-FFF2-40B4-BE49-F238E27FC236}">
                <a16:creationId xmlns:a16="http://schemas.microsoft.com/office/drawing/2014/main" id="{D6C8B53A-DF28-483A-B1EB-FE5CDC6FCE40}"/>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pPr/>
              <a:t>13</a:t>
            </a:fld>
            <a:endParaRPr lang="en-ZA" dirty="0"/>
          </a:p>
        </p:txBody>
      </p:sp>
      <p:graphicFrame>
        <p:nvGraphicFramePr>
          <p:cNvPr id="14" name="Content Placeholder 6">
            <a:extLst>
              <a:ext uri="{FF2B5EF4-FFF2-40B4-BE49-F238E27FC236}">
                <a16:creationId xmlns:a16="http://schemas.microsoft.com/office/drawing/2014/main" id="{1C3A6DE3-DDE3-FF4C-AA14-1755249D0533}"/>
              </a:ext>
            </a:extLst>
          </p:cNvPr>
          <p:cNvGraphicFramePr>
            <a:graphicFrameLocks/>
          </p:cNvGraphicFramePr>
          <p:nvPr>
            <p:extLst>
              <p:ext uri="{D42A27DB-BD31-4B8C-83A1-F6EECF244321}">
                <p14:modId xmlns:p14="http://schemas.microsoft.com/office/powerpoint/2010/main" val="3475619058"/>
              </p:ext>
            </p:extLst>
          </p:nvPr>
        </p:nvGraphicFramePr>
        <p:xfrm>
          <a:off x="940532" y="2619737"/>
          <a:ext cx="3436979" cy="338454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26411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6">
            <a:extLst>
              <a:ext uri="{FF2B5EF4-FFF2-40B4-BE49-F238E27FC236}">
                <a16:creationId xmlns:a16="http://schemas.microsoft.com/office/drawing/2014/main" id="{8B0E5AFD-DAB6-4AD1-81CC-1D18EE3613AB}"/>
              </a:ext>
            </a:extLst>
          </p:cNvPr>
          <p:cNvGraphicFramePr>
            <a:graphicFrameLocks/>
          </p:cNvGraphicFramePr>
          <p:nvPr>
            <p:extLst>
              <p:ext uri="{D42A27DB-BD31-4B8C-83A1-F6EECF244321}">
                <p14:modId xmlns:p14="http://schemas.microsoft.com/office/powerpoint/2010/main" val="2753828067"/>
              </p:ext>
            </p:extLst>
          </p:nvPr>
        </p:nvGraphicFramePr>
        <p:xfrm>
          <a:off x="8105830" y="1712713"/>
          <a:ext cx="3247970" cy="3432574"/>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normAutofit fontScale="90000"/>
          </a:bodyPr>
          <a:lstStyle/>
          <a:p>
            <a:r>
              <a:rPr lang="en-ZA" dirty="0"/>
              <a:t>SENIOR MANAGEMENT BY GENDER</a:t>
            </a:r>
          </a:p>
        </p:txBody>
      </p:sp>
      <p:sp>
        <p:nvSpPr>
          <p:cNvPr id="4" name="Slide Number Placeholder 3">
            <a:extLst>
              <a:ext uri="{FF2B5EF4-FFF2-40B4-BE49-F238E27FC236}">
                <a16:creationId xmlns:a16="http://schemas.microsoft.com/office/drawing/2014/main" id="{488E63EA-5393-42B5-9FBC-E29A4FF238EF}"/>
              </a:ext>
            </a:extLst>
          </p:cNvPr>
          <p:cNvSpPr>
            <a:spLocks noGrp="1"/>
          </p:cNvSpPr>
          <p:nvPr>
            <p:ph type="sldNum" sz="quarter" idx="12"/>
          </p:nvPr>
        </p:nvSpPr>
        <p:spPr>
          <a:xfrm>
            <a:off x="11593513" y="6280150"/>
            <a:ext cx="598487" cy="228600"/>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15D208-572E-4E07-B507-0C75A260C63E}" type="slidenum">
              <a:rPr lang="en-ZA" smtClean="0"/>
              <a:pPr/>
              <a:t>14</a:t>
            </a:fld>
            <a:endParaRPr lang="en-ZA" dirty="0"/>
          </a:p>
        </p:txBody>
      </p:sp>
      <p:sp>
        <p:nvSpPr>
          <p:cNvPr id="7" name="Slide Number Placeholder 5">
            <a:extLst>
              <a:ext uri="{FF2B5EF4-FFF2-40B4-BE49-F238E27FC236}">
                <a16:creationId xmlns:a16="http://schemas.microsoft.com/office/drawing/2014/main" id="{CBB4DF44-BC96-4E08-813A-A10265C59531}"/>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pPr/>
              <a:t>14</a:t>
            </a:fld>
            <a:endParaRPr lang="en-ZA" dirty="0"/>
          </a:p>
        </p:txBody>
      </p:sp>
      <p:graphicFrame>
        <p:nvGraphicFramePr>
          <p:cNvPr id="8" name="Content Placeholder 6">
            <a:extLst>
              <a:ext uri="{FF2B5EF4-FFF2-40B4-BE49-F238E27FC236}">
                <a16:creationId xmlns:a16="http://schemas.microsoft.com/office/drawing/2014/main" id="{330A1C19-08A8-4952-B959-4F55C2A64D19}"/>
              </a:ext>
            </a:extLst>
          </p:cNvPr>
          <p:cNvGraphicFramePr>
            <a:graphicFrameLocks/>
          </p:cNvGraphicFramePr>
          <p:nvPr>
            <p:extLst>
              <p:ext uri="{D42A27DB-BD31-4B8C-83A1-F6EECF244321}">
                <p14:modId xmlns:p14="http://schemas.microsoft.com/office/powerpoint/2010/main" val="457982028"/>
              </p:ext>
            </p:extLst>
          </p:nvPr>
        </p:nvGraphicFramePr>
        <p:xfrm>
          <a:off x="838200" y="1712713"/>
          <a:ext cx="3247970" cy="34325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6">
            <a:extLst>
              <a:ext uri="{FF2B5EF4-FFF2-40B4-BE49-F238E27FC236}">
                <a16:creationId xmlns:a16="http://schemas.microsoft.com/office/drawing/2014/main" id="{4C6BFB25-12A9-2F44-AF75-01604D5877F8}"/>
              </a:ext>
            </a:extLst>
          </p:cNvPr>
          <p:cNvGraphicFramePr>
            <a:graphicFrameLocks/>
          </p:cNvGraphicFramePr>
          <p:nvPr>
            <p:extLst>
              <p:ext uri="{D42A27DB-BD31-4B8C-83A1-F6EECF244321}">
                <p14:modId xmlns:p14="http://schemas.microsoft.com/office/powerpoint/2010/main" val="25410330"/>
              </p:ext>
            </p:extLst>
          </p:nvPr>
        </p:nvGraphicFramePr>
        <p:xfrm>
          <a:off x="4472015" y="1712713"/>
          <a:ext cx="3247970" cy="34325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3770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2D5E63C8-9C4A-40F9-A358-DA40C4E59E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8419" y="-33555"/>
            <a:ext cx="2243206" cy="1937856"/>
          </a:xfrm>
          <a:prstGeom prst="rect">
            <a:avLst/>
          </a:prstGeom>
          <a:ln>
            <a:noFill/>
          </a:ln>
        </p:spPr>
      </p:pic>
      <p:sp>
        <p:nvSpPr>
          <p:cNvPr id="9" name="Text Placeholder 8">
            <a:extLst>
              <a:ext uri="{FF2B5EF4-FFF2-40B4-BE49-F238E27FC236}">
                <a16:creationId xmlns:a16="http://schemas.microsoft.com/office/drawing/2014/main" id="{BD1D4141-3BC6-4E79-BBE4-36B236949915}"/>
              </a:ext>
            </a:extLst>
          </p:cNvPr>
          <p:cNvSpPr>
            <a:spLocks noGrp="1"/>
          </p:cNvSpPr>
          <p:nvPr>
            <p:ph type="body" sz="quarter" idx="13"/>
          </p:nvPr>
        </p:nvSpPr>
        <p:spPr/>
        <p:txBody>
          <a:bodyPr anchor="b">
            <a:normAutofit/>
          </a:bodyPr>
          <a:lstStyle/>
          <a:p>
            <a:pPr>
              <a:lnSpc>
                <a:spcPct val="100000"/>
              </a:lnSpc>
              <a:spcBef>
                <a:spcPts val="0"/>
              </a:spcBef>
            </a:pPr>
            <a:r>
              <a:rPr lang="en-ZA" dirty="0"/>
              <a:t>Financial Information</a:t>
            </a:r>
          </a:p>
        </p:txBody>
      </p:sp>
    </p:spTree>
    <p:extLst>
      <p:ext uri="{BB962C8B-B14F-4D97-AF65-F5344CB8AC3E}">
        <p14:creationId xmlns:p14="http://schemas.microsoft.com/office/powerpoint/2010/main" val="27099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82FC4-A02D-417C-A354-981D5F871F30}"/>
              </a:ext>
            </a:extLst>
          </p:cNvPr>
          <p:cNvSpPr>
            <a:spLocks noGrp="1"/>
          </p:cNvSpPr>
          <p:nvPr>
            <p:ph type="title"/>
          </p:nvPr>
        </p:nvSpPr>
        <p:spPr/>
        <p:txBody>
          <a:bodyPr>
            <a:normAutofit fontScale="90000"/>
          </a:bodyPr>
          <a:lstStyle/>
          <a:p>
            <a:r>
              <a:rPr lang="en-ZA" dirty="0"/>
              <a:t>Sisonke budget</a:t>
            </a:r>
          </a:p>
        </p:txBody>
      </p:sp>
      <p:graphicFrame>
        <p:nvGraphicFramePr>
          <p:cNvPr id="4" name="Content Placeholder 3">
            <a:extLst>
              <a:ext uri="{FF2B5EF4-FFF2-40B4-BE49-F238E27FC236}">
                <a16:creationId xmlns:a16="http://schemas.microsoft.com/office/drawing/2014/main" id="{2CBD8344-1720-437F-9352-3C08DA8A652B}"/>
              </a:ext>
            </a:extLst>
          </p:cNvPr>
          <p:cNvGraphicFramePr>
            <a:graphicFrameLocks noGrp="1"/>
          </p:cNvGraphicFramePr>
          <p:nvPr>
            <p:ph idx="1"/>
            <p:extLst>
              <p:ext uri="{D42A27DB-BD31-4B8C-83A1-F6EECF244321}">
                <p14:modId xmlns:p14="http://schemas.microsoft.com/office/powerpoint/2010/main" val="2943273119"/>
              </p:ext>
            </p:extLst>
          </p:nvPr>
        </p:nvGraphicFramePr>
        <p:xfrm>
          <a:off x="838199" y="1052322"/>
          <a:ext cx="10515599" cy="4944575"/>
        </p:xfrm>
        <a:graphic>
          <a:graphicData uri="http://schemas.openxmlformats.org/drawingml/2006/table">
            <a:tbl>
              <a:tblPr/>
              <a:tblGrid>
                <a:gridCol w="7389340">
                  <a:extLst>
                    <a:ext uri="{9D8B030D-6E8A-4147-A177-3AD203B41FA5}">
                      <a16:colId xmlns:a16="http://schemas.microsoft.com/office/drawing/2014/main" val="1042376988"/>
                    </a:ext>
                  </a:extLst>
                </a:gridCol>
                <a:gridCol w="3126259">
                  <a:extLst>
                    <a:ext uri="{9D8B030D-6E8A-4147-A177-3AD203B41FA5}">
                      <a16:colId xmlns:a16="http://schemas.microsoft.com/office/drawing/2014/main" val="2721519524"/>
                    </a:ext>
                  </a:extLst>
                </a:gridCol>
              </a:tblGrid>
              <a:tr h="281135">
                <a:tc>
                  <a:txBody>
                    <a:bodyPr/>
                    <a:lstStyle/>
                    <a:p>
                      <a:pPr algn="l" fontAlgn="t"/>
                      <a:r>
                        <a:rPr lang="en-ZA" sz="1100" b="1" i="0" u="none" strike="noStrike" dirty="0">
                          <a:solidFill>
                            <a:schemeClr val="bg1"/>
                          </a:solidFill>
                          <a:effectLst/>
                          <a:latin typeface="Calibri" panose="020F0502020204030204" pitchFamily="34" charset="0"/>
                        </a:rPr>
                        <a:t>Item</a:t>
                      </a:r>
                    </a:p>
                  </a:txBody>
                  <a:tcPr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r" fontAlgn="t"/>
                      <a:r>
                        <a:rPr lang="en-ZA" sz="1100" b="1" i="0" u="none" strike="noStrike" dirty="0">
                          <a:solidFill>
                            <a:schemeClr val="bg1"/>
                          </a:solidFill>
                          <a:effectLst/>
                          <a:latin typeface="Calibri" panose="020F0502020204030204" pitchFamily="34" charset="0"/>
                        </a:rPr>
                        <a:t> Total Cost </a:t>
                      </a:r>
                    </a:p>
                  </a:txBody>
                  <a:tcPr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87034860"/>
                  </a:ext>
                </a:extLst>
              </a:tr>
              <a:tr h="253022">
                <a:tc>
                  <a:txBody>
                    <a:bodyPr/>
                    <a:lstStyle/>
                    <a:p>
                      <a:pPr algn="l" fontAlgn="t"/>
                      <a:r>
                        <a:rPr lang="en-ZA" sz="1100" b="1" i="0" u="none" strike="noStrike" dirty="0">
                          <a:solidFill>
                            <a:srgbClr val="000000"/>
                          </a:solidFill>
                          <a:effectLst/>
                          <a:latin typeface="Calibri" panose="020F0502020204030204" pitchFamily="34" charset="0"/>
                        </a:rPr>
                        <a:t>Vaccine Roll out</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D3E4F0"/>
                    </a:solidFill>
                  </a:tcPr>
                </a:tc>
                <a:tc>
                  <a:txBody>
                    <a:bodyPr/>
                    <a:lstStyle/>
                    <a:p>
                      <a:pPr algn="r" fontAlgn="t"/>
                      <a:endParaRPr lang="en-ZA" sz="1100" b="0" i="0" u="none" strike="noStrike" dirty="0">
                        <a:solidFill>
                          <a:srgbClr val="000000"/>
                        </a:solidFill>
                        <a:effectLst/>
                        <a:latin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D3E4F0"/>
                    </a:solidFill>
                  </a:tcPr>
                </a:tc>
                <a:extLst>
                  <a:ext uri="{0D108BD9-81ED-4DB2-BD59-A6C34878D82A}">
                    <a16:rowId xmlns:a16="http://schemas.microsoft.com/office/drawing/2014/main" val="710743224"/>
                  </a:ext>
                </a:extLst>
              </a:tr>
              <a:tr h="253022">
                <a:tc>
                  <a:txBody>
                    <a:bodyPr/>
                    <a:lstStyle/>
                    <a:p>
                      <a:pPr algn="l" fontAlgn="b"/>
                      <a:r>
                        <a:rPr lang="en-ZA" sz="1100" b="0" i="0" u="none" strike="noStrike" dirty="0">
                          <a:solidFill>
                            <a:srgbClr val="000000"/>
                          </a:solidFill>
                          <a:effectLst/>
                          <a:latin typeface="Calibri" panose="020F0502020204030204" pitchFamily="34" charset="0"/>
                        </a:rPr>
                        <a:t>Site costs </a:t>
                      </a:r>
                    </a:p>
                  </a:txBody>
                  <a:tcPr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ZA" sz="1100" b="0" i="0" u="none" strike="noStrike" dirty="0">
                          <a:solidFill>
                            <a:srgbClr val="000000"/>
                          </a:solidFill>
                          <a:effectLst/>
                          <a:latin typeface="Calibri" panose="020F0502020204030204" pitchFamily="34" charset="0"/>
                        </a:rPr>
                        <a:t>188 900 786</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73454"/>
                  </a:ext>
                </a:extLst>
              </a:tr>
              <a:tr h="253022">
                <a:tc>
                  <a:txBody>
                    <a:bodyPr/>
                    <a:lstStyle/>
                    <a:p>
                      <a:pPr algn="l" fontAlgn="b"/>
                      <a:r>
                        <a:rPr lang="en-ZA" sz="1100" b="0" i="0" u="none" strike="noStrike" dirty="0">
                          <a:solidFill>
                            <a:srgbClr val="000000"/>
                          </a:solidFill>
                          <a:effectLst/>
                          <a:latin typeface="Calibri" panose="020F0502020204030204" pitchFamily="34" charset="0"/>
                        </a:rPr>
                        <a:t>Core Salaries</a:t>
                      </a:r>
                    </a:p>
                  </a:txBody>
                  <a:tcPr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ZA" sz="1100" b="0" i="0" u="none" strike="noStrike" dirty="0">
                          <a:solidFill>
                            <a:srgbClr val="000000"/>
                          </a:solidFill>
                          <a:effectLst/>
                          <a:latin typeface="Calibri" panose="020F0502020204030204" pitchFamily="34" charset="0"/>
                        </a:rPr>
                        <a:t>1 785 960</a:t>
                      </a:r>
                    </a:p>
                  </a:txBody>
                  <a:tcPr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6804463"/>
                  </a:ext>
                </a:extLst>
              </a:tr>
              <a:tr h="253022">
                <a:tc>
                  <a:txBody>
                    <a:bodyPr/>
                    <a:lstStyle/>
                    <a:p>
                      <a:pPr algn="l" fontAlgn="b"/>
                      <a:r>
                        <a:rPr lang="en-ZA" sz="1100" b="0" i="0" u="none" strike="noStrike" dirty="0">
                          <a:solidFill>
                            <a:srgbClr val="000000"/>
                          </a:solidFill>
                          <a:effectLst/>
                          <a:latin typeface="Calibri" panose="020F0502020204030204" pitchFamily="34" charset="0"/>
                        </a:rPr>
                        <a:t>Training</a:t>
                      </a:r>
                    </a:p>
                  </a:txBody>
                  <a:tcPr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ZA" sz="1100" b="0" i="0" u="none" strike="noStrike" dirty="0">
                          <a:solidFill>
                            <a:srgbClr val="000000"/>
                          </a:solidFill>
                          <a:effectLst/>
                          <a:latin typeface="Calibri" panose="020F0502020204030204" pitchFamily="34" charset="0"/>
                        </a:rPr>
                        <a:t>48 000</a:t>
                      </a:r>
                    </a:p>
                  </a:txBody>
                  <a:tcPr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9992945"/>
                  </a:ext>
                </a:extLst>
              </a:tr>
              <a:tr h="253022">
                <a:tc>
                  <a:txBody>
                    <a:bodyPr/>
                    <a:lstStyle/>
                    <a:p>
                      <a:pPr algn="l" fontAlgn="t"/>
                      <a:r>
                        <a:rPr lang="en-ZA" sz="1100" b="0" i="0" u="none" strike="noStrike">
                          <a:solidFill>
                            <a:srgbClr val="000000"/>
                          </a:solidFill>
                          <a:effectLst/>
                          <a:latin typeface="Calibri" panose="020F0502020204030204" pitchFamily="34" charset="0"/>
                        </a:rPr>
                        <a:t>Vaccine enrolment platform (Mezzanine)</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ZA" sz="1100" b="0" i="0" u="none" strike="noStrike" dirty="0">
                          <a:solidFill>
                            <a:srgbClr val="000000"/>
                          </a:solidFill>
                          <a:effectLst/>
                          <a:latin typeface="Calibri" panose="020F0502020204030204" pitchFamily="34" charset="0"/>
                        </a:rPr>
                        <a:t>4 347 826</a:t>
                      </a:r>
                    </a:p>
                  </a:txBody>
                  <a:tcPr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5560964"/>
                  </a:ext>
                </a:extLst>
              </a:tr>
              <a:tr h="253022">
                <a:tc>
                  <a:txBody>
                    <a:bodyPr/>
                    <a:lstStyle/>
                    <a:p>
                      <a:pPr algn="l" fontAlgn="b"/>
                      <a:r>
                        <a:rPr lang="en-ZA" sz="1100" b="0" i="0" u="none" strike="noStrike" dirty="0">
                          <a:solidFill>
                            <a:srgbClr val="000000"/>
                          </a:solidFill>
                          <a:effectLst/>
                          <a:latin typeface="Calibri" panose="020F0502020204030204" pitchFamily="34" charset="0"/>
                        </a:rPr>
                        <a:t>Monitoring &amp; Logistics</a:t>
                      </a:r>
                    </a:p>
                  </a:txBody>
                  <a:tcPr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ZA" sz="1100" b="0" i="0" u="none" strike="noStrike" dirty="0">
                          <a:solidFill>
                            <a:srgbClr val="000000"/>
                          </a:solidFill>
                          <a:effectLst/>
                          <a:latin typeface="Calibri" panose="020F0502020204030204" pitchFamily="34" charset="0"/>
                        </a:rPr>
                        <a:t>10 000 000</a:t>
                      </a:r>
                    </a:p>
                  </a:txBody>
                  <a:tcPr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9848426"/>
                  </a:ext>
                </a:extLst>
              </a:tr>
              <a:tr h="253022">
                <a:tc>
                  <a:txBody>
                    <a:bodyPr/>
                    <a:lstStyle/>
                    <a:p>
                      <a:pPr algn="l" fontAlgn="b"/>
                      <a:r>
                        <a:rPr lang="en-ZA" sz="1100" b="0" i="0" u="none" strike="noStrike" dirty="0">
                          <a:solidFill>
                            <a:srgbClr val="000000"/>
                          </a:solidFill>
                          <a:effectLst/>
                          <a:latin typeface="Calibri" panose="020F0502020204030204" pitchFamily="34" charset="0"/>
                        </a:rPr>
                        <a:t>Epidemiology/Surveillance</a:t>
                      </a:r>
                    </a:p>
                  </a:txBody>
                  <a:tcPr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ZA" sz="1100" b="0" i="0" u="none" strike="noStrike" dirty="0">
                          <a:solidFill>
                            <a:srgbClr val="000000"/>
                          </a:solidFill>
                          <a:effectLst/>
                          <a:latin typeface="Calibri" panose="020F0502020204030204" pitchFamily="34" charset="0"/>
                        </a:rPr>
                        <a:t>5 000 000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2214188"/>
                  </a:ext>
                </a:extLst>
              </a:tr>
              <a:tr h="253022">
                <a:tc>
                  <a:txBody>
                    <a:bodyPr/>
                    <a:lstStyle/>
                    <a:p>
                      <a:pPr algn="l" fontAlgn="b"/>
                      <a:r>
                        <a:rPr lang="en-GB" sz="1100" b="0" i="0" u="none" strike="noStrike" dirty="0">
                          <a:solidFill>
                            <a:srgbClr val="000000"/>
                          </a:solidFill>
                          <a:effectLst/>
                          <a:latin typeface="Calibri" panose="020F0502020204030204" pitchFamily="34" charset="0"/>
                        </a:rPr>
                        <a:t>Call centre and Printing costs</a:t>
                      </a:r>
                    </a:p>
                  </a:txBody>
                  <a:tcPr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ZA" sz="1100" b="0" i="0" u="none" strike="noStrike" dirty="0">
                          <a:solidFill>
                            <a:srgbClr val="000000"/>
                          </a:solidFill>
                          <a:effectLst/>
                          <a:latin typeface="Calibri" panose="020F0502020204030204" pitchFamily="34" charset="0"/>
                        </a:rPr>
                        <a:t>8 300 000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2279353"/>
                  </a:ext>
                </a:extLst>
              </a:tr>
              <a:tr h="253022">
                <a:tc>
                  <a:txBody>
                    <a:bodyPr/>
                    <a:lstStyle/>
                    <a:p>
                      <a:pPr algn="l" fontAlgn="b"/>
                      <a:r>
                        <a:rPr lang="en-ZA" sz="1100" b="0" i="0" u="none" strike="noStrike" dirty="0">
                          <a:solidFill>
                            <a:srgbClr val="000000"/>
                          </a:solidFill>
                          <a:effectLst/>
                          <a:latin typeface="Calibri" panose="020F0502020204030204" pitchFamily="34" charset="0"/>
                        </a:rPr>
                        <a:t>Data management/dashboard development</a:t>
                      </a:r>
                    </a:p>
                  </a:txBody>
                  <a:tcPr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ZA" sz="1100" b="0" i="0" u="none" strike="noStrike" dirty="0">
                          <a:solidFill>
                            <a:srgbClr val="000000"/>
                          </a:solidFill>
                          <a:effectLst/>
                          <a:latin typeface="Calibri" panose="020F0502020204030204" pitchFamily="34" charset="0"/>
                        </a:rPr>
                        <a:t>1 000 000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5161948"/>
                  </a:ext>
                </a:extLst>
              </a:tr>
              <a:tr h="253022">
                <a:tc>
                  <a:txBody>
                    <a:bodyPr/>
                    <a:lstStyle/>
                    <a:p>
                      <a:pPr algn="l" fontAlgn="b"/>
                      <a:r>
                        <a:rPr lang="en-ZA" sz="1100" b="0" i="0" u="none" strike="noStrike">
                          <a:solidFill>
                            <a:srgbClr val="000000"/>
                          </a:solidFill>
                          <a:effectLst/>
                          <a:latin typeface="Calibri" panose="020F0502020204030204" pitchFamily="34" charset="0"/>
                        </a:rPr>
                        <a:t>Vaccination Supplies</a:t>
                      </a:r>
                    </a:p>
                  </a:txBody>
                  <a:tcPr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ZA" sz="1100" b="0" i="0" u="none" strike="noStrike" dirty="0">
                          <a:solidFill>
                            <a:srgbClr val="000000"/>
                          </a:solidFill>
                          <a:effectLst/>
                          <a:latin typeface="Calibri" panose="020F0502020204030204" pitchFamily="34" charset="0"/>
                        </a:rPr>
                        <a:t>5 000 000</a:t>
                      </a:r>
                    </a:p>
                  </a:txBody>
                  <a:tcPr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7553643"/>
                  </a:ext>
                </a:extLst>
              </a:tr>
              <a:tr h="253022">
                <a:tc>
                  <a:txBody>
                    <a:bodyPr/>
                    <a:lstStyle/>
                    <a:p>
                      <a:pPr algn="l" fontAlgn="t"/>
                      <a:r>
                        <a:rPr lang="en-GB" sz="1100" b="0" i="0" u="none" strike="noStrike">
                          <a:solidFill>
                            <a:srgbClr val="000000"/>
                          </a:solidFill>
                          <a:effectLst/>
                          <a:latin typeface="Calibri" panose="020F0502020204030204" pitchFamily="34" charset="0"/>
                        </a:rPr>
                        <a:t>Courier of product to sites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ZA" sz="1100" b="0" i="0" u="none" strike="noStrike" dirty="0">
                          <a:solidFill>
                            <a:srgbClr val="000000"/>
                          </a:solidFill>
                          <a:effectLst/>
                          <a:latin typeface="Calibri" panose="020F0502020204030204" pitchFamily="34" charset="0"/>
                        </a:rPr>
                        <a:t>8 608 696</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8137320"/>
                  </a:ext>
                </a:extLst>
              </a:tr>
              <a:tr h="253022">
                <a:tc>
                  <a:txBody>
                    <a:bodyPr/>
                    <a:lstStyle/>
                    <a:p>
                      <a:pPr algn="l" fontAlgn="t"/>
                      <a:r>
                        <a:rPr lang="en-ZA" sz="1100" b="0" i="0" u="none" strike="noStrike" dirty="0">
                          <a:solidFill>
                            <a:srgbClr val="000000"/>
                          </a:solidFill>
                          <a:effectLst/>
                          <a:latin typeface="Calibri" panose="020F0502020204030204" pitchFamily="34" charset="0"/>
                        </a:rPr>
                        <a:t>Warehouse</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ZA" sz="1100" b="0" i="0" u="none" strike="noStrike" dirty="0">
                          <a:solidFill>
                            <a:srgbClr val="000000"/>
                          </a:solidFill>
                          <a:effectLst/>
                          <a:latin typeface="Calibri" panose="020F0502020204030204" pitchFamily="34" charset="0"/>
                        </a:rPr>
                        <a:t>200 000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43714"/>
                  </a:ext>
                </a:extLst>
              </a:tr>
              <a:tr h="253022">
                <a:tc>
                  <a:txBody>
                    <a:bodyPr/>
                    <a:lstStyle/>
                    <a:p>
                      <a:pPr algn="l" fontAlgn="b"/>
                      <a:r>
                        <a:rPr lang="en-ZA" sz="1100" b="0" i="0" u="none" strike="noStrike" dirty="0">
                          <a:solidFill>
                            <a:srgbClr val="000000"/>
                          </a:solidFill>
                          <a:effectLst/>
                          <a:latin typeface="Calibri" panose="020F0502020204030204" pitchFamily="34" charset="0"/>
                        </a:rPr>
                        <a:t>Research translation/ethics/SAHPRA</a:t>
                      </a:r>
                    </a:p>
                  </a:txBody>
                  <a:tcPr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ZA" sz="1100" b="0" i="0" u="none" strike="noStrike" dirty="0">
                          <a:solidFill>
                            <a:srgbClr val="000000"/>
                          </a:solidFill>
                          <a:effectLst/>
                          <a:latin typeface="Calibri" panose="020F0502020204030204" pitchFamily="34" charset="0"/>
                        </a:rPr>
                        <a:t>900 000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6767026"/>
                  </a:ext>
                </a:extLst>
              </a:tr>
              <a:tr h="253022">
                <a:tc>
                  <a:txBody>
                    <a:bodyPr/>
                    <a:lstStyle/>
                    <a:p>
                      <a:pPr algn="l" fontAlgn="t"/>
                      <a:r>
                        <a:rPr lang="en-ZA" sz="1100" b="0" i="0" u="none" strike="noStrike">
                          <a:solidFill>
                            <a:srgbClr val="000000"/>
                          </a:solidFill>
                          <a:effectLst/>
                          <a:latin typeface="Calibri" panose="020F0502020204030204" pitchFamily="34" charset="0"/>
                        </a:rPr>
                        <a:t>Study Insurance</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n-ZA" sz="1100" b="0" i="0" u="none" strike="noStrike" dirty="0">
                          <a:solidFill>
                            <a:srgbClr val="000000"/>
                          </a:solidFill>
                          <a:effectLst/>
                          <a:latin typeface="Calibri" panose="020F0502020204030204" pitchFamily="34" charset="0"/>
                        </a:rPr>
                        <a:t>1 700 000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1142127"/>
                  </a:ext>
                </a:extLst>
              </a:tr>
              <a:tr h="253022">
                <a:tc>
                  <a:txBody>
                    <a:bodyPr/>
                    <a:lstStyle/>
                    <a:p>
                      <a:pPr algn="l" fontAlgn="b"/>
                      <a:r>
                        <a:rPr lang="en-ZA" sz="1100" b="0" i="0" u="none" strike="noStrike" dirty="0">
                          <a:solidFill>
                            <a:srgbClr val="000000"/>
                          </a:solidFill>
                          <a:effectLst/>
                          <a:latin typeface="Calibri" panose="020F0502020204030204" pitchFamily="34" charset="0"/>
                        </a:rPr>
                        <a:t>Contingency</a:t>
                      </a:r>
                    </a:p>
                  </a:txBody>
                  <a:tcPr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ZA" sz="1100" b="0" i="0" u="none" strike="noStrike" dirty="0">
                          <a:solidFill>
                            <a:srgbClr val="000000"/>
                          </a:solidFill>
                          <a:effectLst/>
                          <a:latin typeface="Calibri" panose="020F0502020204030204" pitchFamily="34" charset="0"/>
                        </a:rPr>
                        <a:t>5 000 000</a:t>
                      </a:r>
                    </a:p>
                  </a:txBody>
                  <a:tcPr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985103"/>
                  </a:ext>
                </a:extLst>
              </a:tr>
              <a:tr h="253022">
                <a:tc>
                  <a:txBody>
                    <a:bodyPr/>
                    <a:lstStyle/>
                    <a:p>
                      <a:pPr algn="l" fontAlgn="b"/>
                      <a:r>
                        <a:rPr lang="en-ZA" sz="1100" b="1" i="0" u="none" strike="noStrike" dirty="0">
                          <a:solidFill>
                            <a:srgbClr val="000000"/>
                          </a:solidFill>
                          <a:effectLst/>
                          <a:latin typeface="Calibri" panose="020F0502020204030204" pitchFamily="34" charset="0"/>
                        </a:rPr>
                        <a:t>Sub-total Vaccine Rollout Budget</a:t>
                      </a:r>
                    </a:p>
                  </a:txBody>
                  <a:tcPr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3E4F0"/>
                    </a:solidFill>
                  </a:tcPr>
                </a:tc>
                <a:tc>
                  <a:txBody>
                    <a:bodyPr/>
                    <a:lstStyle/>
                    <a:p>
                      <a:pPr algn="r" fontAlgn="t"/>
                      <a:r>
                        <a:rPr lang="en-ZA" sz="1100" b="1" i="0" u="none" strike="noStrike" dirty="0">
                          <a:solidFill>
                            <a:srgbClr val="000000"/>
                          </a:solidFill>
                          <a:effectLst/>
                          <a:latin typeface="Calibri" panose="020F0502020204030204" pitchFamily="34" charset="0"/>
                        </a:rPr>
                        <a:t>240 791 268</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3E4F0"/>
                    </a:solidFill>
                  </a:tcPr>
                </a:tc>
                <a:extLst>
                  <a:ext uri="{0D108BD9-81ED-4DB2-BD59-A6C34878D82A}">
                    <a16:rowId xmlns:a16="http://schemas.microsoft.com/office/drawing/2014/main" val="1656407636"/>
                  </a:ext>
                </a:extLst>
              </a:tr>
              <a:tr h="253022">
                <a:tc>
                  <a:txBody>
                    <a:bodyPr/>
                    <a:lstStyle/>
                    <a:p>
                      <a:pPr algn="l" fontAlgn="b"/>
                      <a:r>
                        <a:rPr lang="en-ZA" sz="1100" b="0" i="0" u="none" strike="noStrike" dirty="0">
                          <a:solidFill>
                            <a:srgbClr val="000000"/>
                          </a:solidFill>
                          <a:effectLst/>
                          <a:latin typeface="Calibri" panose="020F0502020204030204" pitchFamily="34" charset="0"/>
                        </a:rPr>
                        <a:t>Indirect Cost</a:t>
                      </a:r>
                    </a:p>
                  </a:txBody>
                  <a:tcPr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a:txBody>
                    <a:bodyPr/>
                    <a:lstStyle/>
                    <a:p>
                      <a:pPr algn="r" fontAlgn="b"/>
                      <a:r>
                        <a:rPr lang="en-ZA" sz="1100" b="0" i="0" u="none" strike="noStrike" dirty="0">
                          <a:solidFill>
                            <a:srgbClr val="000000"/>
                          </a:solidFill>
                          <a:effectLst/>
                          <a:latin typeface="Calibri" panose="020F0502020204030204" pitchFamily="34" charset="0"/>
                        </a:rPr>
                        <a:t>15 653 293</a:t>
                      </a:r>
                    </a:p>
                  </a:txBody>
                  <a:tcPr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20046466"/>
                  </a:ext>
                </a:extLst>
              </a:tr>
              <a:tr h="253022">
                <a:tc>
                  <a:txBody>
                    <a:bodyPr/>
                    <a:lstStyle/>
                    <a:p>
                      <a:pPr algn="l" fontAlgn="b"/>
                      <a:r>
                        <a:rPr lang="en-ZA" sz="1100" b="1" i="0" u="none" strike="noStrike" dirty="0">
                          <a:solidFill>
                            <a:srgbClr val="000000"/>
                          </a:solidFill>
                          <a:effectLst/>
                          <a:latin typeface="Calibri" panose="020F0502020204030204" pitchFamily="34" charset="0"/>
                        </a:rPr>
                        <a:t>Total Vaccine Rollout Budget</a:t>
                      </a:r>
                    </a:p>
                  </a:txBody>
                  <a:tcPr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3E4F0"/>
                    </a:solidFill>
                  </a:tcPr>
                </a:tc>
                <a:tc>
                  <a:txBody>
                    <a:bodyPr/>
                    <a:lstStyle/>
                    <a:p>
                      <a:pPr algn="r" fontAlgn="b"/>
                      <a:r>
                        <a:rPr lang="en-ZA" sz="1100" b="1" i="0" u="none" strike="noStrike" dirty="0">
                          <a:solidFill>
                            <a:srgbClr val="000000"/>
                          </a:solidFill>
                          <a:effectLst/>
                          <a:latin typeface="Calibri" panose="020F0502020204030204" pitchFamily="34" charset="0"/>
                        </a:rPr>
                        <a:t> R256 444 561 </a:t>
                      </a:r>
                    </a:p>
                  </a:txBody>
                  <a:tcPr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3E4F0"/>
                    </a:solidFill>
                  </a:tcPr>
                </a:tc>
                <a:extLst>
                  <a:ext uri="{0D108BD9-81ED-4DB2-BD59-A6C34878D82A}">
                    <a16:rowId xmlns:a16="http://schemas.microsoft.com/office/drawing/2014/main" val="2949532411"/>
                  </a:ext>
                </a:extLst>
              </a:tr>
            </a:tbl>
          </a:graphicData>
        </a:graphic>
      </p:graphicFrame>
    </p:spTree>
    <p:extLst>
      <p:ext uri="{BB962C8B-B14F-4D97-AF65-F5344CB8AC3E}">
        <p14:creationId xmlns:p14="http://schemas.microsoft.com/office/powerpoint/2010/main" val="1004799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B8DCF-009A-4916-A3EF-4012A72CAB32}"/>
              </a:ext>
            </a:extLst>
          </p:cNvPr>
          <p:cNvSpPr>
            <a:spLocks noGrp="1"/>
          </p:cNvSpPr>
          <p:nvPr>
            <p:ph type="title"/>
          </p:nvPr>
        </p:nvSpPr>
        <p:spPr/>
        <p:txBody>
          <a:bodyPr>
            <a:normAutofit fontScale="90000"/>
          </a:bodyPr>
          <a:lstStyle/>
          <a:p>
            <a:r>
              <a:rPr lang="en-ZA" dirty="0"/>
              <a:t>Sisonke funding sources</a:t>
            </a:r>
          </a:p>
        </p:txBody>
      </p:sp>
      <p:graphicFrame>
        <p:nvGraphicFramePr>
          <p:cNvPr id="4" name="Object 3">
            <a:extLst>
              <a:ext uri="{FF2B5EF4-FFF2-40B4-BE49-F238E27FC236}">
                <a16:creationId xmlns:a16="http://schemas.microsoft.com/office/drawing/2014/main" id="{C8DD424E-3323-473E-8616-B0A19A82A6AF}"/>
              </a:ext>
            </a:extLst>
          </p:cNvPr>
          <p:cNvGraphicFramePr>
            <a:graphicFrameLocks noChangeAspect="1"/>
          </p:cNvGraphicFramePr>
          <p:nvPr>
            <p:extLst>
              <p:ext uri="{D42A27DB-BD31-4B8C-83A1-F6EECF244321}">
                <p14:modId xmlns:p14="http://schemas.microsoft.com/office/powerpoint/2010/main" val="1532443679"/>
              </p:ext>
            </p:extLst>
          </p:nvPr>
        </p:nvGraphicFramePr>
        <p:xfrm>
          <a:off x="1005681" y="1545431"/>
          <a:ext cx="10180638" cy="3767138"/>
        </p:xfrm>
        <a:graphic>
          <a:graphicData uri="http://schemas.openxmlformats.org/presentationml/2006/ole">
            <mc:AlternateContent xmlns:mc="http://schemas.openxmlformats.org/markup-compatibility/2006">
              <mc:Choice xmlns:v="urn:schemas-microsoft-com:vml" Requires="v">
                <p:oleObj spid="_x0000_s1026" name="Worksheet" r:id="rId3" imgW="4838700" imgH="1790846" progId="Excel.Sheet.12">
                  <p:embed/>
                </p:oleObj>
              </mc:Choice>
              <mc:Fallback>
                <p:oleObj name="Worksheet" r:id="rId3" imgW="4838700" imgH="1790846" progId="Excel.Sheet.12">
                  <p:embed/>
                  <p:pic>
                    <p:nvPicPr>
                      <p:cNvPr id="4" name="Object 3">
                        <a:extLst>
                          <a:ext uri="{FF2B5EF4-FFF2-40B4-BE49-F238E27FC236}">
                            <a16:creationId xmlns:a16="http://schemas.microsoft.com/office/drawing/2014/main" id="{C8DD424E-3323-473E-8616-B0A19A82A6AF}"/>
                          </a:ext>
                        </a:extLst>
                      </p:cNvPr>
                      <p:cNvPicPr/>
                      <p:nvPr/>
                    </p:nvPicPr>
                    <p:blipFill>
                      <a:blip r:embed="rId4"/>
                      <a:stretch>
                        <a:fillRect/>
                      </a:stretch>
                    </p:blipFill>
                    <p:spPr>
                      <a:xfrm>
                        <a:off x="1005681" y="1545431"/>
                        <a:ext cx="10180638" cy="3767138"/>
                      </a:xfrm>
                      <a:prstGeom prst="rect">
                        <a:avLst/>
                      </a:prstGeom>
                    </p:spPr>
                  </p:pic>
                </p:oleObj>
              </mc:Fallback>
            </mc:AlternateContent>
          </a:graphicData>
        </a:graphic>
      </p:graphicFrame>
    </p:spTree>
    <p:extLst>
      <p:ext uri="{BB962C8B-B14F-4D97-AF65-F5344CB8AC3E}">
        <p14:creationId xmlns:p14="http://schemas.microsoft.com/office/powerpoint/2010/main" val="830984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CF38D6-18CE-44A4-A67E-52105836BAD6}"/>
              </a:ext>
            </a:extLst>
          </p:cNvPr>
          <p:cNvSpPr>
            <a:spLocks noGrp="1"/>
          </p:cNvSpPr>
          <p:nvPr>
            <p:ph type="title"/>
          </p:nvPr>
        </p:nvSpPr>
        <p:spPr/>
        <p:txBody>
          <a:bodyPr>
            <a:normAutofit fontScale="90000"/>
          </a:bodyPr>
          <a:lstStyle/>
          <a:p>
            <a:r>
              <a:rPr lang="en-ZA" dirty="0"/>
              <a:t>Statement of financial performance</a:t>
            </a:r>
          </a:p>
        </p:txBody>
      </p:sp>
      <p:graphicFrame>
        <p:nvGraphicFramePr>
          <p:cNvPr id="3" name="Table 2">
            <a:extLst>
              <a:ext uri="{FF2B5EF4-FFF2-40B4-BE49-F238E27FC236}">
                <a16:creationId xmlns:a16="http://schemas.microsoft.com/office/drawing/2014/main" id="{499D3857-F397-4B38-9430-AD032139E676}"/>
              </a:ext>
            </a:extLst>
          </p:cNvPr>
          <p:cNvGraphicFramePr>
            <a:graphicFrameLocks noGrp="1"/>
          </p:cNvGraphicFramePr>
          <p:nvPr>
            <p:extLst>
              <p:ext uri="{D42A27DB-BD31-4B8C-83A1-F6EECF244321}">
                <p14:modId xmlns:p14="http://schemas.microsoft.com/office/powerpoint/2010/main" val="2163699897"/>
              </p:ext>
            </p:extLst>
          </p:nvPr>
        </p:nvGraphicFramePr>
        <p:xfrm>
          <a:off x="838201" y="1436530"/>
          <a:ext cx="10515599" cy="3984940"/>
        </p:xfrm>
        <a:graphic>
          <a:graphicData uri="http://schemas.openxmlformats.org/drawingml/2006/table">
            <a:tbl>
              <a:tblPr firstRow="1" bandRow="1">
                <a:tableStyleId>{BC89EF96-8CEA-46FF-86C4-4CE0E7609802}</a:tableStyleId>
              </a:tblPr>
              <a:tblGrid>
                <a:gridCol w="4273394">
                  <a:extLst>
                    <a:ext uri="{9D8B030D-6E8A-4147-A177-3AD203B41FA5}">
                      <a16:colId xmlns:a16="http://schemas.microsoft.com/office/drawing/2014/main" val="2554686211"/>
                    </a:ext>
                  </a:extLst>
                </a:gridCol>
                <a:gridCol w="2449570">
                  <a:extLst>
                    <a:ext uri="{9D8B030D-6E8A-4147-A177-3AD203B41FA5}">
                      <a16:colId xmlns:a16="http://schemas.microsoft.com/office/drawing/2014/main" val="4033276893"/>
                    </a:ext>
                  </a:extLst>
                </a:gridCol>
                <a:gridCol w="1625415">
                  <a:extLst>
                    <a:ext uri="{9D8B030D-6E8A-4147-A177-3AD203B41FA5}">
                      <a16:colId xmlns:a16="http://schemas.microsoft.com/office/drawing/2014/main" val="4289562812"/>
                    </a:ext>
                  </a:extLst>
                </a:gridCol>
                <a:gridCol w="2167220">
                  <a:extLst>
                    <a:ext uri="{9D8B030D-6E8A-4147-A177-3AD203B41FA5}">
                      <a16:colId xmlns:a16="http://schemas.microsoft.com/office/drawing/2014/main" val="2436809278"/>
                    </a:ext>
                  </a:extLst>
                </a:gridCol>
              </a:tblGrid>
              <a:tr h="398494">
                <a:tc>
                  <a:txBody>
                    <a:bodyPr/>
                    <a:lstStyle/>
                    <a:p>
                      <a:pPr algn="l" fontAlgn="b"/>
                      <a:endParaRPr lang="en-ZA" sz="1600" b="0" i="0" u="none" strike="noStrike" dirty="0">
                        <a:solidFill>
                          <a:schemeClr val="bg1"/>
                        </a:solidFill>
                        <a:effectLst/>
                        <a:latin typeface="Calibri" panose="020F0502020204030204" pitchFamily="34" charset="0"/>
                      </a:endParaRPr>
                    </a:p>
                  </a:txBody>
                  <a:tcPr marL="72000" marR="72000" marT="72000" marB="72000" anchor="b">
                    <a:lnR w="12700" cap="flat" cmpd="sng" algn="ctr">
                      <a:solidFill>
                        <a:schemeClr val="bg1"/>
                      </a:solidFill>
                      <a:prstDash val="solid"/>
                      <a:round/>
                      <a:headEnd type="none" w="med" len="med"/>
                      <a:tailEnd type="none" w="med" len="med"/>
                    </a:lnR>
                    <a:solidFill>
                      <a:schemeClr val="accent1"/>
                    </a:solidFill>
                  </a:tcPr>
                </a:tc>
                <a:tc>
                  <a:txBody>
                    <a:bodyPr/>
                    <a:lstStyle/>
                    <a:p>
                      <a:pPr algn="r" fontAlgn="b"/>
                      <a:r>
                        <a:rPr lang="en-ZA" sz="1600" b="1" u="none" strike="noStrike" dirty="0">
                          <a:solidFill>
                            <a:schemeClr val="bg1"/>
                          </a:solidFill>
                          <a:effectLst/>
                        </a:rPr>
                        <a:t>2020/21</a:t>
                      </a:r>
                      <a:endParaRPr lang="en-ZA" sz="1600" b="1" i="0" u="none" strike="noStrike" dirty="0">
                        <a:solidFill>
                          <a:schemeClr val="bg1"/>
                        </a:solidFill>
                        <a:effectLst/>
                        <a:latin typeface="Calibri" panose="020F0502020204030204" pitchFamily="34" charset="0"/>
                      </a:endParaRPr>
                    </a:p>
                  </a:txBody>
                  <a:tcPr marL="72000" marR="72000" marT="72000" marB="720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solidFill>
                  </a:tcPr>
                </a:tc>
                <a:tc>
                  <a:txBody>
                    <a:bodyPr/>
                    <a:lstStyle/>
                    <a:p>
                      <a:pPr algn="r" fontAlgn="b"/>
                      <a:r>
                        <a:rPr lang="en-ZA" sz="1600" b="1" u="none" strike="noStrike" dirty="0">
                          <a:solidFill>
                            <a:schemeClr val="bg1"/>
                          </a:solidFill>
                          <a:effectLst/>
                        </a:rPr>
                        <a:t>Variance</a:t>
                      </a:r>
                      <a:endParaRPr lang="en-ZA" sz="1600" b="1" i="0" u="none" strike="noStrike" dirty="0">
                        <a:solidFill>
                          <a:schemeClr val="bg1"/>
                        </a:solidFill>
                        <a:effectLst/>
                        <a:latin typeface="Calibri" panose="020F0502020204030204" pitchFamily="34" charset="0"/>
                      </a:endParaRPr>
                    </a:p>
                  </a:txBody>
                  <a:tcPr marL="72000" marR="72000" marT="72000" marB="720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solidFill>
                  </a:tcPr>
                </a:tc>
                <a:tc>
                  <a:txBody>
                    <a:bodyPr/>
                    <a:lstStyle/>
                    <a:p>
                      <a:pPr algn="r" fontAlgn="b"/>
                      <a:r>
                        <a:rPr lang="en-ZA" sz="1600" b="1" u="none" strike="noStrike" dirty="0">
                          <a:solidFill>
                            <a:schemeClr val="bg1"/>
                          </a:solidFill>
                          <a:effectLst/>
                        </a:rPr>
                        <a:t>2019/20</a:t>
                      </a:r>
                      <a:endParaRPr lang="en-ZA" sz="1600" b="1" i="0" u="none" strike="noStrike" dirty="0">
                        <a:solidFill>
                          <a:schemeClr val="bg1"/>
                        </a:solidFill>
                        <a:effectLst/>
                        <a:latin typeface="Calibri" panose="020F0502020204030204" pitchFamily="34" charset="0"/>
                      </a:endParaRPr>
                    </a:p>
                  </a:txBody>
                  <a:tcPr marL="72000" marR="72000" marT="72000" marB="72000" anchor="b">
                    <a:lnL w="12700" cap="flat" cmpd="sng" algn="ctr">
                      <a:solidFill>
                        <a:schemeClr val="bg1"/>
                      </a:solidFill>
                      <a:prstDash val="solid"/>
                      <a:round/>
                      <a:headEnd type="none" w="med" len="med"/>
                      <a:tailEnd type="none" w="med" len="med"/>
                    </a:lnL>
                    <a:solidFill>
                      <a:schemeClr val="accent1"/>
                    </a:solidFill>
                  </a:tcPr>
                </a:tc>
                <a:extLst>
                  <a:ext uri="{0D108BD9-81ED-4DB2-BD59-A6C34878D82A}">
                    <a16:rowId xmlns:a16="http://schemas.microsoft.com/office/drawing/2014/main" val="4084629014"/>
                  </a:ext>
                </a:extLst>
              </a:tr>
              <a:tr h="398494">
                <a:tc>
                  <a:txBody>
                    <a:bodyPr/>
                    <a:lstStyle/>
                    <a:p>
                      <a:pPr algn="l" fontAlgn="b"/>
                      <a:r>
                        <a:rPr lang="en-ZA" sz="1600" b="1" u="none" strike="noStrike" dirty="0">
                          <a:solidFill>
                            <a:srgbClr val="000000"/>
                          </a:solidFill>
                          <a:effectLst/>
                        </a:rPr>
                        <a:t>Description</a:t>
                      </a:r>
                      <a:endParaRPr lang="en-ZA" sz="1600" b="1" i="0" u="none" strike="noStrike" dirty="0">
                        <a:solidFill>
                          <a:srgbClr val="000000"/>
                        </a:solidFill>
                        <a:effectLst/>
                        <a:latin typeface="Calibri" panose="020F0502020204030204" pitchFamily="34" charset="0"/>
                      </a:endParaRPr>
                    </a:p>
                  </a:txBody>
                  <a:tcPr marL="72000" marR="72000" marT="72000" marB="72000" anchor="b">
                    <a:solidFill>
                      <a:srgbClr val="0077B3">
                        <a:alpha val="20000"/>
                      </a:srgbClr>
                    </a:solidFill>
                  </a:tcPr>
                </a:tc>
                <a:tc>
                  <a:txBody>
                    <a:bodyPr/>
                    <a:lstStyle/>
                    <a:p>
                      <a:pPr algn="r" fontAlgn="b"/>
                      <a:r>
                        <a:rPr lang="en-ZA" sz="1600" b="1" u="none" strike="noStrike" dirty="0">
                          <a:solidFill>
                            <a:srgbClr val="000000"/>
                          </a:solidFill>
                          <a:effectLst/>
                        </a:rPr>
                        <a:t>R</a:t>
                      </a:r>
                      <a:endParaRPr lang="en-ZA" sz="1600" b="1" i="0" u="none" strike="noStrike" dirty="0">
                        <a:solidFill>
                          <a:srgbClr val="000000"/>
                        </a:solidFill>
                        <a:effectLst/>
                        <a:latin typeface="Calibri" panose="020F0502020204030204" pitchFamily="34" charset="0"/>
                      </a:endParaRPr>
                    </a:p>
                  </a:txBody>
                  <a:tcPr marL="72000" marR="72000" marT="72000" marB="72000" anchor="b">
                    <a:solidFill>
                      <a:srgbClr val="0077B3">
                        <a:alpha val="20000"/>
                      </a:srgbClr>
                    </a:solidFill>
                  </a:tcPr>
                </a:tc>
                <a:tc>
                  <a:txBody>
                    <a:bodyPr/>
                    <a:lstStyle/>
                    <a:p>
                      <a:pPr algn="r" fontAlgn="b"/>
                      <a:r>
                        <a:rPr lang="en-ZA" sz="1600" b="1" u="none" strike="noStrike" dirty="0">
                          <a:solidFill>
                            <a:srgbClr val="000000"/>
                          </a:solidFill>
                          <a:effectLst/>
                        </a:rPr>
                        <a:t>%</a:t>
                      </a:r>
                      <a:endParaRPr lang="en-ZA" sz="1600" b="1" i="0" u="none" strike="noStrike" dirty="0">
                        <a:solidFill>
                          <a:srgbClr val="000000"/>
                        </a:solidFill>
                        <a:effectLst/>
                        <a:latin typeface="Calibri" panose="020F0502020204030204" pitchFamily="34" charset="0"/>
                      </a:endParaRPr>
                    </a:p>
                  </a:txBody>
                  <a:tcPr marL="72000" marR="72000" marT="72000" marB="72000" anchor="b">
                    <a:solidFill>
                      <a:srgbClr val="0077B3">
                        <a:alpha val="20000"/>
                      </a:srgbClr>
                    </a:solidFill>
                  </a:tcPr>
                </a:tc>
                <a:tc>
                  <a:txBody>
                    <a:bodyPr/>
                    <a:lstStyle/>
                    <a:p>
                      <a:pPr algn="r" fontAlgn="b"/>
                      <a:r>
                        <a:rPr lang="en-ZA" sz="1600" b="1" u="none" strike="noStrike" dirty="0">
                          <a:solidFill>
                            <a:srgbClr val="000000"/>
                          </a:solidFill>
                          <a:effectLst/>
                        </a:rPr>
                        <a:t>R</a:t>
                      </a:r>
                      <a:endParaRPr lang="en-ZA" sz="1600" b="1" i="0" u="none" strike="noStrike" dirty="0">
                        <a:solidFill>
                          <a:srgbClr val="000000"/>
                        </a:solidFill>
                        <a:effectLst/>
                        <a:latin typeface="Calibri" panose="020F0502020204030204" pitchFamily="34" charset="0"/>
                      </a:endParaRPr>
                    </a:p>
                  </a:txBody>
                  <a:tcPr marL="72000" marR="72000" marT="72000" marB="72000" anchor="b">
                    <a:solidFill>
                      <a:srgbClr val="0077B3">
                        <a:alpha val="20000"/>
                      </a:srgbClr>
                    </a:solidFill>
                  </a:tcPr>
                </a:tc>
                <a:extLst>
                  <a:ext uri="{0D108BD9-81ED-4DB2-BD59-A6C34878D82A}">
                    <a16:rowId xmlns:a16="http://schemas.microsoft.com/office/drawing/2014/main" val="220477076"/>
                  </a:ext>
                </a:extLst>
              </a:tr>
              <a:tr h="398494">
                <a:tc>
                  <a:txBody>
                    <a:bodyPr/>
                    <a:lstStyle/>
                    <a:p>
                      <a:pPr algn="l" fontAlgn="b"/>
                      <a:r>
                        <a:rPr lang="en-ZA" sz="1600" b="0" u="none" strike="noStrike">
                          <a:solidFill>
                            <a:srgbClr val="000000"/>
                          </a:solidFill>
                          <a:effectLst/>
                        </a:rPr>
                        <a:t>Revenue</a:t>
                      </a:r>
                      <a:endParaRPr lang="en-ZA" sz="1600" b="0" i="0" u="none" strike="noStrike">
                        <a:solidFill>
                          <a:srgbClr val="000000"/>
                        </a:solidFill>
                        <a:effectLst/>
                        <a:latin typeface="Calibri" panose="020F0502020204030204" pitchFamily="34" charset="0"/>
                      </a:endParaRPr>
                    </a:p>
                  </a:txBody>
                  <a:tcPr marL="72000" marR="72000" marT="72000" marB="72000" anchor="b"/>
                </a:tc>
                <a:tc>
                  <a:txBody>
                    <a:bodyPr/>
                    <a:lstStyle/>
                    <a:p>
                      <a:pPr algn="r" fontAlgn="b"/>
                      <a:r>
                        <a:rPr lang="en-ZA" sz="1600" b="0" u="none" strike="noStrike" dirty="0">
                          <a:solidFill>
                            <a:srgbClr val="000000"/>
                          </a:solidFill>
                          <a:effectLst/>
                        </a:rPr>
                        <a:t>1 169 592 562</a:t>
                      </a:r>
                      <a:endParaRPr lang="en-ZA" sz="1600" b="0" i="0" u="none" strike="noStrike" dirty="0">
                        <a:solidFill>
                          <a:srgbClr val="000000"/>
                        </a:solidFill>
                        <a:effectLst/>
                        <a:latin typeface="Calibri" panose="020F0502020204030204" pitchFamily="34" charset="0"/>
                      </a:endParaRPr>
                    </a:p>
                  </a:txBody>
                  <a:tcPr marL="72000" marR="72000" marT="72000" marB="72000" anchor="b"/>
                </a:tc>
                <a:tc>
                  <a:txBody>
                    <a:bodyPr/>
                    <a:lstStyle/>
                    <a:p>
                      <a:pPr algn="r" fontAlgn="b"/>
                      <a:r>
                        <a:rPr lang="en-ZA" sz="1600" b="0" u="none" strike="noStrike" dirty="0">
                          <a:solidFill>
                            <a:srgbClr val="000000"/>
                          </a:solidFill>
                          <a:effectLst/>
                        </a:rPr>
                        <a:t>7%</a:t>
                      </a:r>
                      <a:endParaRPr lang="en-ZA" sz="1600" b="0" i="0" u="none" strike="noStrike" dirty="0">
                        <a:solidFill>
                          <a:srgbClr val="000000"/>
                        </a:solidFill>
                        <a:effectLst/>
                        <a:latin typeface="Calibri" panose="020F0502020204030204" pitchFamily="34" charset="0"/>
                      </a:endParaRPr>
                    </a:p>
                  </a:txBody>
                  <a:tcPr marL="72000" marR="72000" marT="72000" marB="72000" anchor="b"/>
                </a:tc>
                <a:tc>
                  <a:txBody>
                    <a:bodyPr/>
                    <a:lstStyle/>
                    <a:p>
                      <a:pPr algn="r" fontAlgn="b"/>
                      <a:r>
                        <a:rPr lang="en-ZA" sz="1600" b="0" u="none" strike="noStrike" dirty="0">
                          <a:solidFill>
                            <a:srgbClr val="000000"/>
                          </a:solidFill>
                          <a:effectLst/>
                        </a:rPr>
                        <a:t>1 092 304 846</a:t>
                      </a:r>
                      <a:endParaRPr lang="en-ZA" sz="1600" b="0" i="0" u="none" strike="noStrike" dirty="0">
                        <a:solidFill>
                          <a:srgbClr val="000000"/>
                        </a:solidFill>
                        <a:effectLst/>
                        <a:latin typeface="Calibri" panose="020F0502020204030204" pitchFamily="34" charset="0"/>
                      </a:endParaRPr>
                    </a:p>
                  </a:txBody>
                  <a:tcPr marL="72000" marR="72000" marT="72000" marB="72000" anchor="b"/>
                </a:tc>
                <a:extLst>
                  <a:ext uri="{0D108BD9-81ED-4DB2-BD59-A6C34878D82A}">
                    <a16:rowId xmlns:a16="http://schemas.microsoft.com/office/drawing/2014/main" val="2417537836"/>
                  </a:ext>
                </a:extLst>
              </a:tr>
              <a:tr h="398494">
                <a:tc>
                  <a:txBody>
                    <a:bodyPr/>
                    <a:lstStyle/>
                    <a:p>
                      <a:pPr algn="l" fontAlgn="b"/>
                      <a:r>
                        <a:rPr lang="en-ZA" sz="1600" b="0" u="none" strike="noStrike">
                          <a:solidFill>
                            <a:srgbClr val="000000"/>
                          </a:solidFill>
                          <a:effectLst/>
                        </a:rPr>
                        <a:t>Other Income</a:t>
                      </a:r>
                      <a:endParaRPr lang="en-ZA" sz="1600" b="0" i="0" u="none" strike="noStrike">
                        <a:solidFill>
                          <a:srgbClr val="000000"/>
                        </a:solidFill>
                        <a:effectLst/>
                        <a:latin typeface="Calibri" panose="020F0502020204030204" pitchFamily="34" charset="0"/>
                      </a:endParaRPr>
                    </a:p>
                  </a:txBody>
                  <a:tcPr marL="72000" marR="72000" marT="72000" marB="72000" anchor="b">
                    <a:noFill/>
                  </a:tcPr>
                </a:tc>
                <a:tc>
                  <a:txBody>
                    <a:bodyPr/>
                    <a:lstStyle/>
                    <a:p>
                      <a:pPr algn="r" fontAlgn="b"/>
                      <a:r>
                        <a:rPr lang="en-ZA" sz="1600" b="0" u="none" strike="noStrike" dirty="0">
                          <a:solidFill>
                            <a:srgbClr val="000000"/>
                          </a:solidFill>
                          <a:effectLst/>
                        </a:rPr>
                        <a:t>15 774 552</a:t>
                      </a:r>
                      <a:endParaRPr lang="en-ZA" sz="1600" b="0" i="0" u="none" strike="noStrike" dirty="0">
                        <a:solidFill>
                          <a:srgbClr val="000000"/>
                        </a:solidFill>
                        <a:effectLst/>
                        <a:latin typeface="Calibri" panose="020F0502020204030204" pitchFamily="34" charset="0"/>
                      </a:endParaRPr>
                    </a:p>
                  </a:txBody>
                  <a:tcPr marL="72000" marR="72000" marT="72000" marB="72000" anchor="b">
                    <a:noFill/>
                  </a:tcPr>
                </a:tc>
                <a:tc>
                  <a:txBody>
                    <a:bodyPr/>
                    <a:lstStyle/>
                    <a:p>
                      <a:pPr algn="r" fontAlgn="b"/>
                      <a:r>
                        <a:rPr lang="en-ZA" sz="1600" b="0" u="none" strike="noStrike" dirty="0">
                          <a:solidFill>
                            <a:srgbClr val="000000"/>
                          </a:solidFill>
                          <a:effectLst/>
                        </a:rPr>
                        <a:t>(32%)</a:t>
                      </a:r>
                      <a:endParaRPr lang="en-ZA" sz="1600" b="0" i="0" u="none" strike="noStrike" dirty="0">
                        <a:solidFill>
                          <a:srgbClr val="000000"/>
                        </a:solidFill>
                        <a:effectLst/>
                        <a:latin typeface="Calibri" panose="020F0502020204030204" pitchFamily="34" charset="0"/>
                      </a:endParaRPr>
                    </a:p>
                  </a:txBody>
                  <a:tcPr marL="72000" marR="72000" marT="72000" marB="72000" anchor="b">
                    <a:noFill/>
                  </a:tcPr>
                </a:tc>
                <a:tc>
                  <a:txBody>
                    <a:bodyPr/>
                    <a:lstStyle/>
                    <a:p>
                      <a:pPr algn="r" fontAlgn="b"/>
                      <a:r>
                        <a:rPr lang="en-ZA" sz="1600" b="0" u="none" strike="noStrike" dirty="0">
                          <a:solidFill>
                            <a:srgbClr val="000000"/>
                          </a:solidFill>
                          <a:effectLst/>
                        </a:rPr>
                        <a:t>23 072 669</a:t>
                      </a:r>
                      <a:endParaRPr lang="en-ZA" sz="1600" b="0" i="0" u="none" strike="noStrike" dirty="0">
                        <a:solidFill>
                          <a:srgbClr val="000000"/>
                        </a:solidFill>
                        <a:effectLst/>
                        <a:latin typeface="Calibri" panose="020F0502020204030204" pitchFamily="34" charset="0"/>
                      </a:endParaRPr>
                    </a:p>
                  </a:txBody>
                  <a:tcPr marL="72000" marR="72000" marT="72000" marB="72000" anchor="b">
                    <a:noFill/>
                  </a:tcPr>
                </a:tc>
                <a:extLst>
                  <a:ext uri="{0D108BD9-81ED-4DB2-BD59-A6C34878D82A}">
                    <a16:rowId xmlns:a16="http://schemas.microsoft.com/office/drawing/2014/main" val="3840437241"/>
                  </a:ext>
                </a:extLst>
              </a:tr>
              <a:tr h="398494">
                <a:tc>
                  <a:txBody>
                    <a:bodyPr/>
                    <a:lstStyle/>
                    <a:p>
                      <a:pPr algn="l" fontAlgn="b"/>
                      <a:r>
                        <a:rPr lang="en-ZA" sz="1600" b="0" u="none" strike="noStrike">
                          <a:solidFill>
                            <a:srgbClr val="000000"/>
                          </a:solidFill>
                          <a:effectLst/>
                        </a:rPr>
                        <a:t>Operating Expenses</a:t>
                      </a:r>
                      <a:endParaRPr lang="en-ZA" sz="1600" b="0" i="0" u="none" strike="noStrike">
                        <a:solidFill>
                          <a:srgbClr val="000000"/>
                        </a:solidFill>
                        <a:effectLst/>
                        <a:latin typeface="Calibri" panose="020F0502020204030204" pitchFamily="34" charset="0"/>
                      </a:endParaRPr>
                    </a:p>
                  </a:txBody>
                  <a:tcPr marL="72000" marR="72000" marT="72000" marB="72000" anchor="b">
                    <a:lnB w="28575" cap="flat" cmpd="sng" algn="ctr">
                      <a:solidFill>
                        <a:schemeClr val="accent1"/>
                      </a:solidFill>
                      <a:prstDash val="solid"/>
                      <a:round/>
                      <a:headEnd type="none" w="med" len="med"/>
                      <a:tailEnd type="none" w="med" len="med"/>
                    </a:lnB>
                  </a:tcPr>
                </a:tc>
                <a:tc>
                  <a:txBody>
                    <a:bodyPr/>
                    <a:lstStyle/>
                    <a:p>
                      <a:pPr algn="r" fontAlgn="b"/>
                      <a:r>
                        <a:rPr lang="en-ZA" sz="1600" b="0" u="none" strike="noStrike" dirty="0">
                          <a:solidFill>
                            <a:srgbClr val="000000"/>
                          </a:solidFill>
                          <a:effectLst/>
                        </a:rPr>
                        <a:t>(1 128 036 885)</a:t>
                      </a:r>
                      <a:endParaRPr lang="en-ZA" sz="1600" b="0" i="0" u="none" strike="noStrike" dirty="0">
                        <a:solidFill>
                          <a:srgbClr val="000000"/>
                        </a:solidFill>
                        <a:effectLst/>
                        <a:latin typeface="Calibri" panose="020F0502020204030204" pitchFamily="34" charset="0"/>
                      </a:endParaRPr>
                    </a:p>
                  </a:txBody>
                  <a:tcPr marL="72000" marR="72000" marT="72000" marB="72000" anchor="b">
                    <a:lnB w="28575" cap="flat" cmpd="sng" algn="ctr">
                      <a:solidFill>
                        <a:schemeClr val="accent1"/>
                      </a:solidFill>
                      <a:prstDash val="solid"/>
                      <a:round/>
                      <a:headEnd type="none" w="med" len="med"/>
                      <a:tailEnd type="none" w="med" len="med"/>
                    </a:lnB>
                  </a:tcPr>
                </a:tc>
                <a:tc>
                  <a:txBody>
                    <a:bodyPr/>
                    <a:lstStyle/>
                    <a:p>
                      <a:pPr algn="r" fontAlgn="b"/>
                      <a:r>
                        <a:rPr lang="en-ZA" sz="1600" b="0" u="none" strike="noStrike" dirty="0">
                          <a:solidFill>
                            <a:srgbClr val="000000"/>
                          </a:solidFill>
                          <a:effectLst/>
                        </a:rPr>
                        <a:t>2%</a:t>
                      </a:r>
                      <a:endParaRPr lang="en-ZA" sz="1600" b="0" i="0" u="none" strike="noStrike" dirty="0">
                        <a:solidFill>
                          <a:srgbClr val="000000"/>
                        </a:solidFill>
                        <a:effectLst/>
                        <a:latin typeface="Calibri" panose="020F0502020204030204" pitchFamily="34" charset="0"/>
                      </a:endParaRPr>
                    </a:p>
                  </a:txBody>
                  <a:tcPr marL="72000" marR="72000" marT="72000" marB="72000" anchor="b">
                    <a:lnB w="28575" cap="flat" cmpd="sng" algn="ctr">
                      <a:solidFill>
                        <a:schemeClr val="accent1"/>
                      </a:solidFill>
                      <a:prstDash val="solid"/>
                      <a:round/>
                      <a:headEnd type="none" w="med" len="med"/>
                      <a:tailEnd type="none" w="med" len="med"/>
                    </a:lnB>
                  </a:tcPr>
                </a:tc>
                <a:tc>
                  <a:txBody>
                    <a:bodyPr/>
                    <a:lstStyle/>
                    <a:p>
                      <a:pPr algn="r" fontAlgn="b"/>
                      <a:r>
                        <a:rPr lang="en-ZA" sz="1600" b="0" u="none" strike="noStrike" dirty="0">
                          <a:solidFill>
                            <a:srgbClr val="000000"/>
                          </a:solidFill>
                          <a:effectLst/>
                        </a:rPr>
                        <a:t>(1 103 131 032)</a:t>
                      </a:r>
                      <a:endParaRPr lang="en-ZA" sz="1600" b="0" i="0" u="none" strike="noStrike" dirty="0">
                        <a:solidFill>
                          <a:srgbClr val="000000"/>
                        </a:solidFill>
                        <a:effectLst/>
                        <a:latin typeface="Calibri" panose="020F0502020204030204" pitchFamily="34" charset="0"/>
                      </a:endParaRPr>
                    </a:p>
                  </a:txBody>
                  <a:tcPr marL="72000" marR="72000" marT="72000" marB="72000" anchor="b">
                    <a:lnB w="2857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022072167"/>
                  </a:ext>
                </a:extLst>
              </a:tr>
              <a:tr h="398494">
                <a:tc>
                  <a:txBody>
                    <a:bodyPr/>
                    <a:lstStyle/>
                    <a:p>
                      <a:pPr algn="l" fontAlgn="b"/>
                      <a:r>
                        <a:rPr lang="en-ZA" sz="1600" b="1" u="none" strike="noStrike" dirty="0">
                          <a:solidFill>
                            <a:srgbClr val="000000"/>
                          </a:solidFill>
                          <a:effectLst/>
                        </a:rPr>
                        <a:t>Operating Surplus (Deficit)</a:t>
                      </a:r>
                      <a:endParaRPr lang="en-ZA" sz="1600" b="1" i="0" u="none" strike="noStrike" dirty="0">
                        <a:solidFill>
                          <a:srgbClr val="000000"/>
                        </a:solidFill>
                        <a:effectLst/>
                        <a:latin typeface="Calibri" panose="020F0502020204030204" pitchFamily="34" charset="0"/>
                      </a:endParaRPr>
                    </a:p>
                  </a:txBody>
                  <a:tcPr marL="72000" marR="72000" marT="72000" marB="72000" anchor="b">
                    <a:lnT w="28575" cap="flat" cmpd="sng" algn="ctr">
                      <a:solidFill>
                        <a:schemeClr val="accent1"/>
                      </a:solidFill>
                      <a:prstDash val="solid"/>
                      <a:round/>
                      <a:headEnd type="none" w="med" len="med"/>
                      <a:tailEnd type="none" w="med" len="med"/>
                    </a:lnT>
                    <a:solidFill>
                      <a:schemeClr val="accent1">
                        <a:alpha val="20000"/>
                      </a:schemeClr>
                    </a:solidFill>
                  </a:tcPr>
                </a:tc>
                <a:tc>
                  <a:txBody>
                    <a:bodyPr/>
                    <a:lstStyle/>
                    <a:p>
                      <a:pPr algn="r" fontAlgn="b"/>
                      <a:r>
                        <a:rPr lang="en-ZA" sz="1600" b="1" u="none" strike="noStrike" dirty="0">
                          <a:solidFill>
                            <a:srgbClr val="000000"/>
                          </a:solidFill>
                          <a:effectLst/>
                        </a:rPr>
                        <a:t>57 330 229</a:t>
                      </a:r>
                      <a:endParaRPr lang="en-ZA" sz="1600" b="1" i="0" u="none" strike="noStrike" dirty="0">
                        <a:solidFill>
                          <a:srgbClr val="000000"/>
                        </a:solidFill>
                        <a:effectLst/>
                        <a:latin typeface="Calibri" panose="020F0502020204030204" pitchFamily="34" charset="0"/>
                      </a:endParaRPr>
                    </a:p>
                  </a:txBody>
                  <a:tcPr marL="72000" marR="72000" marT="72000" marB="72000" anchor="b">
                    <a:lnT w="28575" cap="flat" cmpd="sng" algn="ctr">
                      <a:solidFill>
                        <a:schemeClr val="accent1"/>
                      </a:solidFill>
                      <a:prstDash val="solid"/>
                      <a:round/>
                      <a:headEnd type="none" w="med" len="med"/>
                      <a:tailEnd type="none" w="med" len="med"/>
                    </a:lnT>
                    <a:solidFill>
                      <a:schemeClr val="accent1">
                        <a:alpha val="20000"/>
                      </a:schemeClr>
                    </a:solidFill>
                  </a:tcPr>
                </a:tc>
                <a:tc>
                  <a:txBody>
                    <a:bodyPr/>
                    <a:lstStyle/>
                    <a:p>
                      <a:pPr algn="r" fontAlgn="b"/>
                      <a:endParaRPr lang="en-ZA" sz="1600" b="0" i="0" u="none" strike="noStrike" dirty="0">
                        <a:solidFill>
                          <a:srgbClr val="000000"/>
                        </a:solidFill>
                        <a:effectLst/>
                        <a:latin typeface="Calibri" panose="020F0502020204030204" pitchFamily="34" charset="0"/>
                      </a:endParaRPr>
                    </a:p>
                  </a:txBody>
                  <a:tcPr marL="72000" marR="72000" marT="72000" marB="72000" anchor="b">
                    <a:lnT w="28575" cap="flat" cmpd="sng" algn="ctr">
                      <a:solidFill>
                        <a:schemeClr val="accent1"/>
                      </a:solidFill>
                      <a:prstDash val="solid"/>
                      <a:round/>
                      <a:headEnd type="none" w="med" len="med"/>
                      <a:tailEnd type="none" w="med" len="med"/>
                    </a:lnT>
                    <a:solidFill>
                      <a:schemeClr val="accent1">
                        <a:alpha val="20000"/>
                      </a:schemeClr>
                    </a:solidFill>
                  </a:tcPr>
                </a:tc>
                <a:tc>
                  <a:txBody>
                    <a:bodyPr/>
                    <a:lstStyle/>
                    <a:p>
                      <a:pPr algn="r" fontAlgn="b"/>
                      <a:r>
                        <a:rPr lang="en-ZA" sz="1600" b="1" u="none" strike="noStrike" dirty="0">
                          <a:solidFill>
                            <a:srgbClr val="000000"/>
                          </a:solidFill>
                          <a:effectLst/>
                        </a:rPr>
                        <a:t>12 246 483</a:t>
                      </a:r>
                      <a:endParaRPr lang="en-ZA" sz="1600" b="1" i="0" u="none" strike="noStrike" dirty="0">
                        <a:solidFill>
                          <a:srgbClr val="000000"/>
                        </a:solidFill>
                        <a:effectLst/>
                        <a:latin typeface="Calibri" panose="020F0502020204030204" pitchFamily="34" charset="0"/>
                      </a:endParaRPr>
                    </a:p>
                  </a:txBody>
                  <a:tcPr marL="72000" marR="72000" marT="72000" marB="72000" anchor="b">
                    <a:lnT w="28575" cap="flat" cmpd="sng" algn="ctr">
                      <a:solidFill>
                        <a:schemeClr val="accent1"/>
                      </a:solidFill>
                      <a:prstDash val="solid"/>
                      <a:round/>
                      <a:headEnd type="none" w="med" len="med"/>
                      <a:tailEnd type="none" w="med" len="med"/>
                    </a:lnT>
                    <a:solidFill>
                      <a:schemeClr val="accent1">
                        <a:alpha val="20000"/>
                      </a:schemeClr>
                    </a:solidFill>
                  </a:tcPr>
                </a:tc>
                <a:extLst>
                  <a:ext uri="{0D108BD9-81ED-4DB2-BD59-A6C34878D82A}">
                    <a16:rowId xmlns:a16="http://schemas.microsoft.com/office/drawing/2014/main" val="635690335"/>
                  </a:ext>
                </a:extLst>
              </a:tr>
              <a:tr h="398494">
                <a:tc>
                  <a:txBody>
                    <a:bodyPr/>
                    <a:lstStyle/>
                    <a:p>
                      <a:pPr algn="l" fontAlgn="b"/>
                      <a:r>
                        <a:rPr lang="en-ZA" sz="1600" b="0" u="none" strike="noStrike" dirty="0">
                          <a:solidFill>
                            <a:srgbClr val="000000"/>
                          </a:solidFill>
                          <a:effectLst/>
                        </a:rPr>
                        <a:t>Investment Income</a:t>
                      </a:r>
                      <a:endParaRPr lang="en-ZA" sz="1600" b="0" i="0" u="none" strike="noStrike" dirty="0">
                        <a:solidFill>
                          <a:srgbClr val="000000"/>
                        </a:solidFill>
                        <a:effectLst/>
                        <a:latin typeface="Calibri" panose="020F0502020204030204" pitchFamily="34" charset="0"/>
                      </a:endParaRPr>
                    </a:p>
                  </a:txBody>
                  <a:tcPr marL="72000" marR="72000" marT="72000" marB="72000" anchor="b"/>
                </a:tc>
                <a:tc>
                  <a:txBody>
                    <a:bodyPr/>
                    <a:lstStyle/>
                    <a:p>
                      <a:pPr algn="r" fontAlgn="b"/>
                      <a:r>
                        <a:rPr lang="en-ZA" sz="1600" b="0" u="none" strike="noStrike" dirty="0">
                          <a:solidFill>
                            <a:srgbClr val="000000"/>
                          </a:solidFill>
                          <a:effectLst/>
                        </a:rPr>
                        <a:t>19 638 086</a:t>
                      </a:r>
                      <a:endParaRPr lang="en-ZA" sz="1600" b="0" i="0" u="none" strike="noStrike" dirty="0">
                        <a:solidFill>
                          <a:srgbClr val="000000"/>
                        </a:solidFill>
                        <a:effectLst/>
                        <a:latin typeface="Calibri" panose="020F0502020204030204" pitchFamily="34" charset="0"/>
                      </a:endParaRPr>
                    </a:p>
                  </a:txBody>
                  <a:tcPr marL="72000" marR="72000" marT="72000" marB="72000" anchor="b"/>
                </a:tc>
                <a:tc>
                  <a:txBody>
                    <a:bodyPr/>
                    <a:lstStyle/>
                    <a:p>
                      <a:pPr algn="r" fontAlgn="b"/>
                      <a:r>
                        <a:rPr lang="en-ZA" sz="1600" b="0" u="none" strike="noStrike" dirty="0">
                          <a:solidFill>
                            <a:srgbClr val="000000"/>
                          </a:solidFill>
                          <a:effectLst/>
                        </a:rPr>
                        <a:t>(40%)</a:t>
                      </a:r>
                      <a:endParaRPr lang="en-ZA" sz="1600" b="0" i="0" u="none" strike="noStrike" dirty="0">
                        <a:solidFill>
                          <a:srgbClr val="000000"/>
                        </a:solidFill>
                        <a:effectLst/>
                        <a:latin typeface="Calibri" panose="020F0502020204030204" pitchFamily="34" charset="0"/>
                      </a:endParaRPr>
                    </a:p>
                  </a:txBody>
                  <a:tcPr marL="72000" marR="72000" marT="72000" marB="72000" anchor="b"/>
                </a:tc>
                <a:tc>
                  <a:txBody>
                    <a:bodyPr/>
                    <a:lstStyle/>
                    <a:p>
                      <a:pPr algn="r" fontAlgn="b"/>
                      <a:r>
                        <a:rPr lang="en-ZA" sz="1600" b="0" u="none" strike="noStrike" dirty="0">
                          <a:solidFill>
                            <a:srgbClr val="000000"/>
                          </a:solidFill>
                          <a:effectLst/>
                        </a:rPr>
                        <a:t>32 630 015</a:t>
                      </a:r>
                      <a:endParaRPr lang="en-ZA" sz="1600" b="0" i="0" u="none" strike="noStrike" dirty="0">
                        <a:solidFill>
                          <a:srgbClr val="000000"/>
                        </a:solidFill>
                        <a:effectLst/>
                        <a:latin typeface="Calibri" panose="020F0502020204030204" pitchFamily="34" charset="0"/>
                      </a:endParaRPr>
                    </a:p>
                  </a:txBody>
                  <a:tcPr marL="72000" marR="72000" marT="72000" marB="72000" anchor="b"/>
                </a:tc>
                <a:extLst>
                  <a:ext uri="{0D108BD9-81ED-4DB2-BD59-A6C34878D82A}">
                    <a16:rowId xmlns:a16="http://schemas.microsoft.com/office/drawing/2014/main" val="2032310218"/>
                  </a:ext>
                </a:extLst>
              </a:tr>
              <a:tr h="398494">
                <a:tc>
                  <a:txBody>
                    <a:bodyPr/>
                    <a:lstStyle/>
                    <a:p>
                      <a:pPr algn="l" fontAlgn="b"/>
                      <a:r>
                        <a:rPr lang="en-ZA" sz="1600" b="0" u="none" strike="noStrike">
                          <a:solidFill>
                            <a:srgbClr val="000000"/>
                          </a:solidFill>
                          <a:effectLst/>
                        </a:rPr>
                        <a:t>Fair Value Adjustment</a:t>
                      </a:r>
                      <a:endParaRPr lang="en-ZA" sz="1600" b="0" i="0" u="none" strike="noStrike">
                        <a:solidFill>
                          <a:srgbClr val="000000"/>
                        </a:solidFill>
                        <a:effectLst/>
                        <a:latin typeface="Calibri" panose="020F0502020204030204" pitchFamily="34" charset="0"/>
                      </a:endParaRPr>
                    </a:p>
                  </a:txBody>
                  <a:tcPr marL="72000" marR="72000" marT="72000" marB="72000" anchor="b">
                    <a:noFill/>
                  </a:tcPr>
                </a:tc>
                <a:tc>
                  <a:txBody>
                    <a:bodyPr/>
                    <a:lstStyle/>
                    <a:p>
                      <a:pPr algn="r" fontAlgn="b"/>
                      <a:r>
                        <a:rPr lang="en-ZA" sz="1600" b="0" u="none" strike="noStrike" dirty="0">
                          <a:solidFill>
                            <a:srgbClr val="000000"/>
                          </a:solidFill>
                          <a:effectLst/>
                        </a:rPr>
                        <a:t>2 396 550</a:t>
                      </a:r>
                      <a:endParaRPr lang="en-ZA" sz="1600" b="0" i="0" u="none" strike="noStrike" dirty="0">
                        <a:solidFill>
                          <a:srgbClr val="000000"/>
                        </a:solidFill>
                        <a:effectLst/>
                        <a:latin typeface="Calibri" panose="020F0502020204030204" pitchFamily="34" charset="0"/>
                      </a:endParaRPr>
                    </a:p>
                  </a:txBody>
                  <a:tcPr marL="72000" marR="72000" marT="72000" marB="72000" anchor="b">
                    <a:noFill/>
                  </a:tcPr>
                </a:tc>
                <a:tc>
                  <a:txBody>
                    <a:bodyPr/>
                    <a:lstStyle/>
                    <a:p>
                      <a:pPr algn="r" fontAlgn="b"/>
                      <a:r>
                        <a:rPr lang="en-ZA" sz="1600" b="0" u="none" strike="noStrike" dirty="0">
                          <a:solidFill>
                            <a:srgbClr val="000000"/>
                          </a:solidFill>
                          <a:effectLst/>
                        </a:rPr>
                        <a:t>(253%)</a:t>
                      </a:r>
                      <a:endParaRPr lang="en-ZA" sz="1600" b="0" i="0" u="none" strike="noStrike" dirty="0">
                        <a:solidFill>
                          <a:srgbClr val="000000"/>
                        </a:solidFill>
                        <a:effectLst/>
                        <a:latin typeface="Calibri" panose="020F0502020204030204" pitchFamily="34" charset="0"/>
                      </a:endParaRPr>
                    </a:p>
                  </a:txBody>
                  <a:tcPr marL="72000" marR="72000" marT="72000" marB="72000" anchor="b">
                    <a:noFill/>
                  </a:tcPr>
                </a:tc>
                <a:tc>
                  <a:txBody>
                    <a:bodyPr/>
                    <a:lstStyle/>
                    <a:p>
                      <a:pPr algn="r" fontAlgn="b"/>
                      <a:r>
                        <a:rPr lang="en-ZA" sz="1600" b="0" u="none" strike="noStrike" dirty="0">
                          <a:solidFill>
                            <a:srgbClr val="000000"/>
                          </a:solidFill>
                          <a:effectLst/>
                        </a:rPr>
                        <a:t>(1 565 659)</a:t>
                      </a:r>
                      <a:endParaRPr lang="en-ZA" sz="1600" b="0" i="0" u="none" strike="noStrike" dirty="0">
                        <a:solidFill>
                          <a:srgbClr val="000000"/>
                        </a:solidFill>
                        <a:effectLst/>
                        <a:latin typeface="Calibri" panose="020F0502020204030204" pitchFamily="34" charset="0"/>
                      </a:endParaRPr>
                    </a:p>
                  </a:txBody>
                  <a:tcPr marL="72000" marR="72000" marT="72000" marB="72000" anchor="b">
                    <a:noFill/>
                  </a:tcPr>
                </a:tc>
                <a:extLst>
                  <a:ext uri="{0D108BD9-81ED-4DB2-BD59-A6C34878D82A}">
                    <a16:rowId xmlns:a16="http://schemas.microsoft.com/office/drawing/2014/main" val="802069158"/>
                  </a:ext>
                </a:extLst>
              </a:tr>
              <a:tr h="398494">
                <a:tc>
                  <a:txBody>
                    <a:bodyPr/>
                    <a:lstStyle/>
                    <a:p>
                      <a:pPr algn="l" fontAlgn="b"/>
                      <a:r>
                        <a:rPr lang="en-ZA" sz="1600" b="0" u="none" strike="noStrike">
                          <a:solidFill>
                            <a:srgbClr val="000000"/>
                          </a:solidFill>
                          <a:effectLst/>
                        </a:rPr>
                        <a:t>Finance Costs</a:t>
                      </a:r>
                      <a:endParaRPr lang="en-ZA" sz="1600" b="0" i="0" u="none" strike="noStrike">
                        <a:solidFill>
                          <a:srgbClr val="000000"/>
                        </a:solidFill>
                        <a:effectLst/>
                        <a:latin typeface="Calibri" panose="020F0502020204030204" pitchFamily="34" charset="0"/>
                      </a:endParaRPr>
                    </a:p>
                  </a:txBody>
                  <a:tcPr marL="72000" marR="72000" marT="72000" marB="72000" anchor="b">
                    <a:lnB w="28575" cap="flat" cmpd="sng" algn="ctr">
                      <a:solidFill>
                        <a:schemeClr val="accent1"/>
                      </a:solidFill>
                      <a:prstDash val="solid"/>
                      <a:round/>
                      <a:headEnd type="none" w="med" len="med"/>
                      <a:tailEnd type="none" w="med" len="med"/>
                    </a:lnB>
                  </a:tcPr>
                </a:tc>
                <a:tc>
                  <a:txBody>
                    <a:bodyPr/>
                    <a:lstStyle/>
                    <a:p>
                      <a:pPr algn="r" fontAlgn="b"/>
                      <a:r>
                        <a:rPr lang="en-ZA" sz="1600" b="0" u="none" strike="noStrike" dirty="0">
                          <a:solidFill>
                            <a:srgbClr val="000000"/>
                          </a:solidFill>
                          <a:effectLst/>
                        </a:rPr>
                        <a:t>(146 531)</a:t>
                      </a:r>
                      <a:endParaRPr lang="en-ZA" sz="1600" b="0" i="0" u="none" strike="noStrike" dirty="0">
                        <a:solidFill>
                          <a:srgbClr val="000000"/>
                        </a:solidFill>
                        <a:effectLst/>
                        <a:latin typeface="Calibri" panose="020F0502020204030204" pitchFamily="34" charset="0"/>
                      </a:endParaRPr>
                    </a:p>
                  </a:txBody>
                  <a:tcPr marL="72000" marR="72000" marT="72000" marB="72000" anchor="b">
                    <a:lnB w="28575" cap="flat" cmpd="sng" algn="ctr">
                      <a:solidFill>
                        <a:schemeClr val="accent1"/>
                      </a:solidFill>
                      <a:prstDash val="solid"/>
                      <a:round/>
                      <a:headEnd type="none" w="med" len="med"/>
                      <a:tailEnd type="none" w="med" len="med"/>
                    </a:lnB>
                  </a:tcPr>
                </a:tc>
                <a:tc>
                  <a:txBody>
                    <a:bodyPr/>
                    <a:lstStyle/>
                    <a:p>
                      <a:pPr algn="r" fontAlgn="b"/>
                      <a:r>
                        <a:rPr lang="en-ZA" sz="1600" b="0" u="none" strike="noStrike" dirty="0">
                          <a:solidFill>
                            <a:srgbClr val="000000"/>
                          </a:solidFill>
                          <a:effectLst/>
                        </a:rPr>
                        <a:t>(45%)</a:t>
                      </a:r>
                      <a:endParaRPr lang="en-ZA" sz="1600" b="0" i="0" u="none" strike="noStrike" dirty="0">
                        <a:solidFill>
                          <a:srgbClr val="000000"/>
                        </a:solidFill>
                        <a:effectLst/>
                        <a:latin typeface="Calibri" panose="020F0502020204030204" pitchFamily="34" charset="0"/>
                      </a:endParaRPr>
                    </a:p>
                  </a:txBody>
                  <a:tcPr marL="72000" marR="72000" marT="72000" marB="72000" anchor="b">
                    <a:lnB w="28575" cap="flat" cmpd="sng" algn="ctr">
                      <a:solidFill>
                        <a:schemeClr val="accent1"/>
                      </a:solidFill>
                      <a:prstDash val="solid"/>
                      <a:round/>
                      <a:headEnd type="none" w="med" len="med"/>
                      <a:tailEnd type="none" w="med" len="med"/>
                    </a:lnB>
                  </a:tcPr>
                </a:tc>
                <a:tc>
                  <a:txBody>
                    <a:bodyPr/>
                    <a:lstStyle/>
                    <a:p>
                      <a:pPr algn="r" fontAlgn="b"/>
                      <a:r>
                        <a:rPr lang="en-ZA" sz="1600" b="0" u="none" strike="noStrike" dirty="0">
                          <a:solidFill>
                            <a:srgbClr val="000000"/>
                          </a:solidFill>
                          <a:effectLst/>
                        </a:rPr>
                        <a:t>(268 853)</a:t>
                      </a:r>
                      <a:endParaRPr lang="en-ZA" sz="1600" b="0" i="0" u="none" strike="noStrike" dirty="0">
                        <a:solidFill>
                          <a:srgbClr val="000000"/>
                        </a:solidFill>
                        <a:effectLst/>
                        <a:latin typeface="Calibri" panose="020F0502020204030204" pitchFamily="34" charset="0"/>
                      </a:endParaRPr>
                    </a:p>
                  </a:txBody>
                  <a:tcPr marL="72000" marR="72000" marT="72000" marB="72000" anchor="b">
                    <a:lnB w="2857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7573664"/>
                  </a:ext>
                </a:extLst>
              </a:tr>
              <a:tr h="398494">
                <a:tc>
                  <a:txBody>
                    <a:bodyPr/>
                    <a:lstStyle/>
                    <a:p>
                      <a:pPr algn="l" fontAlgn="b"/>
                      <a:r>
                        <a:rPr lang="en-GB" sz="1600" b="1" u="none" strike="noStrike" dirty="0">
                          <a:solidFill>
                            <a:srgbClr val="000000"/>
                          </a:solidFill>
                          <a:effectLst/>
                        </a:rPr>
                        <a:t>Surplus (Deficit) for the year</a:t>
                      </a:r>
                      <a:endParaRPr lang="en-GB" sz="1600" b="1" i="0" u="none" strike="noStrike" dirty="0">
                        <a:solidFill>
                          <a:srgbClr val="000000"/>
                        </a:solidFill>
                        <a:effectLst/>
                        <a:latin typeface="Calibri" panose="020F0502020204030204" pitchFamily="34" charset="0"/>
                      </a:endParaRPr>
                    </a:p>
                  </a:txBody>
                  <a:tcPr marL="72000" marR="72000" marT="72000" marB="72000" anchor="b">
                    <a:lnT w="28575" cap="flat" cmpd="sng" algn="ctr">
                      <a:solidFill>
                        <a:schemeClr val="accent1"/>
                      </a:solidFill>
                      <a:prstDash val="solid"/>
                      <a:round/>
                      <a:headEnd type="none" w="med" len="med"/>
                      <a:tailEnd type="none" w="med" len="med"/>
                    </a:lnT>
                  </a:tcPr>
                </a:tc>
                <a:tc>
                  <a:txBody>
                    <a:bodyPr/>
                    <a:lstStyle/>
                    <a:p>
                      <a:pPr algn="r" fontAlgn="b"/>
                      <a:r>
                        <a:rPr lang="en-ZA" sz="1600" b="1" u="none" strike="noStrike" dirty="0">
                          <a:solidFill>
                            <a:srgbClr val="000000"/>
                          </a:solidFill>
                          <a:effectLst/>
                        </a:rPr>
                        <a:t>79 218 334</a:t>
                      </a:r>
                      <a:endParaRPr lang="en-ZA" sz="1600" b="1" i="0" u="none" strike="noStrike" dirty="0">
                        <a:solidFill>
                          <a:srgbClr val="000000"/>
                        </a:solidFill>
                        <a:effectLst/>
                        <a:latin typeface="Calibri" panose="020F0502020204030204" pitchFamily="34" charset="0"/>
                      </a:endParaRPr>
                    </a:p>
                  </a:txBody>
                  <a:tcPr marL="72000" marR="72000" marT="72000" marB="72000" anchor="b">
                    <a:lnT w="28575" cap="flat" cmpd="sng" algn="ctr">
                      <a:solidFill>
                        <a:schemeClr val="accent1"/>
                      </a:solidFill>
                      <a:prstDash val="solid"/>
                      <a:round/>
                      <a:headEnd type="none" w="med" len="med"/>
                      <a:tailEnd type="none" w="med" len="med"/>
                    </a:lnT>
                  </a:tcPr>
                </a:tc>
                <a:tc>
                  <a:txBody>
                    <a:bodyPr/>
                    <a:lstStyle/>
                    <a:p>
                      <a:pPr algn="r" fontAlgn="b"/>
                      <a:endParaRPr lang="en-ZA" sz="1600" b="0" i="0" u="none" strike="noStrike" dirty="0">
                        <a:solidFill>
                          <a:srgbClr val="000000"/>
                        </a:solidFill>
                        <a:effectLst/>
                        <a:latin typeface="Calibri" panose="020F0502020204030204" pitchFamily="34" charset="0"/>
                      </a:endParaRPr>
                    </a:p>
                  </a:txBody>
                  <a:tcPr marL="72000" marR="72000" marT="72000" marB="72000" anchor="b">
                    <a:lnT w="28575" cap="flat" cmpd="sng" algn="ctr">
                      <a:solidFill>
                        <a:schemeClr val="accent1"/>
                      </a:solidFill>
                      <a:prstDash val="solid"/>
                      <a:round/>
                      <a:headEnd type="none" w="med" len="med"/>
                      <a:tailEnd type="none" w="med" len="med"/>
                    </a:lnT>
                  </a:tcPr>
                </a:tc>
                <a:tc>
                  <a:txBody>
                    <a:bodyPr/>
                    <a:lstStyle/>
                    <a:p>
                      <a:pPr algn="r" fontAlgn="b"/>
                      <a:r>
                        <a:rPr lang="en-ZA" sz="1600" b="1" u="none" strike="noStrike" dirty="0">
                          <a:solidFill>
                            <a:srgbClr val="000000"/>
                          </a:solidFill>
                          <a:effectLst/>
                        </a:rPr>
                        <a:t>43 041 986</a:t>
                      </a:r>
                      <a:endParaRPr lang="en-ZA" sz="1600" b="1" i="0" u="none" strike="noStrike" dirty="0">
                        <a:solidFill>
                          <a:srgbClr val="000000"/>
                        </a:solidFill>
                        <a:effectLst/>
                        <a:latin typeface="Calibri" panose="020F0502020204030204" pitchFamily="34" charset="0"/>
                      </a:endParaRPr>
                    </a:p>
                  </a:txBody>
                  <a:tcPr marL="72000" marR="72000" marT="72000" marB="72000" anchor="b">
                    <a:lnT w="2857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370832949"/>
                  </a:ext>
                </a:extLst>
              </a:tr>
            </a:tbl>
          </a:graphicData>
        </a:graphic>
      </p:graphicFrame>
      <p:sp>
        <p:nvSpPr>
          <p:cNvPr id="5" name="Slide Number Placeholder 5">
            <a:extLst>
              <a:ext uri="{FF2B5EF4-FFF2-40B4-BE49-F238E27FC236}">
                <a16:creationId xmlns:a16="http://schemas.microsoft.com/office/drawing/2014/main" id="{DCBF96E4-9A48-4BFB-9142-84E286F2FD27}"/>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pPr/>
              <a:t>18</a:t>
            </a:fld>
            <a:endParaRPr lang="en-ZA" dirty="0"/>
          </a:p>
        </p:txBody>
      </p:sp>
    </p:spTree>
    <p:extLst>
      <p:ext uri="{BB962C8B-B14F-4D97-AF65-F5344CB8AC3E}">
        <p14:creationId xmlns:p14="http://schemas.microsoft.com/office/powerpoint/2010/main" val="1036893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B75A4-7635-432D-9E3D-AA24AB6D369E}"/>
              </a:ext>
            </a:extLst>
          </p:cNvPr>
          <p:cNvSpPr>
            <a:spLocks noGrp="1"/>
          </p:cNvSpPr>
          <p:nvPr>
            <p:ph type="title"/>
          </p:nvPr>
        </p:nvSpPr>
        <p:spPr/>
        <p:txBody>
          <a:bodyPr>
            <a:normAutofit fontScale="90000"/>
          </a:bodyPr>
          <a:lstStyle/>
          <a:p>
            <a:r>
              <a:rPr lang="en-ZA" dirty="0"/>
              <a:t>Statement of financial performance</a:t>
            </a:r>
          </a:p>
        </p:txBody>
      </p:sp>
      <p:sp>
        <p:nvSpPr>
          <p:cNvPr id="3" name="Content Placeholder 2">
            <a:extLst>
              <a:ext uri="{FF2B5EF4-FFF2-40B4-BE49-F238E27FC236}">
                <a16:creationId xmlns:a16="http://schemas.microsoft.com/office/drawing/2014/main" id="{B472BC75-A84C-477F-8D24-6A6C065CDAFE}"/>
              </a:ext>
            </a:extLst>
          </p:cNvPr>
          <p:cNvSpPr>
            <a:spLocks noGrp="1"/>
          </p:cNvSpPr>
          <p:nvPr>
            <p:ph idx="1"/>
          </p:nvPr>
        </p:nvSpPr>
        <p:spPr/>
        <p:txBody>
          <a:bodyPr>
            <a:normAutofit/>
          </a:bodyPr>
          <a:lstStyle/>
          <a:p>
            <a:pPr marL="0" indent="0">
              <a:buNone/>
            </a:pPr>
            <a:r>
              <a:rPr lang="en-ZA" b="1" dirty="0"/>
              <a:t>Revenue increased by 7% to R1,169b</a:t>
            </a:r>
          </a:p>
          <a:p>
            <a:pPr marL="357188" lvl="1" indent="-347663"/>
            <a:r>
              <a:rPr lang="en-ZA" dirty="0"/>
              <a:t>Baseline income increased by 24% to R743m</a:t>
            </a:r>
          </a:p>
          <a:p>
            <a:pPr marL="357188" lvl="1" indent="-347663"/>
            <a:r>
              <a:rPr lang="en-ZA" dirty="0"/>
              <a:t>Contract income decreased by 14% to R426m</a:t>
            </a:r>
          </a:p>
          <a:p>
            <a:pPr marL="357188" lvl="1" indent="-347663"/>
            <a:r>
              <a:rPr lang="en-ZA" dirty="0"/>
              <a:t>Investment income decreased by 40% to R19m</a:t>
            </a:r>
          </a:p>
          <a:p>
            <a:pPr marL="357188" lvl="1" indent="-347663"/>
            <a:r>
              <a:rPr lang="en-ZA" dirty="0"/>
              <a:t>Value of new research contracts signed R329m</a:t>
            </a:r>
          </a:p>
          <a:p>
            <a:pPr marL="0" indent="0">
              <a:buNone/>
            </a:pPr>
            <a:endParaRPr lang="en-ZA" dirty="0"/>
          </a:p>
          <a:p>
            <a:pPr marL="0" indent="0">
              <a:buNone/>
            </a:pPr>
            <a:r>
              <a:rPr lang="en-ZA" b="1" dirty="0"/>
              <a:t>Expenditure increased by 2% to R1,128b</a:t>
            </a:r>
          </a:p>
          <a:p>
            <a:pPr marL="357188" lvl="1" indent="-347663"/>
            <a:r>
              <a:rPr lang="en-ZA" dirty="0"/>
              <a:t>Collaborative research costs increased by 16% to R532m</a:t>
            </a:r>
          </a:p>
          <a:p>
            <a:pPr marL="357188" lvl="1" indent="-347663"/>
            <a:r>
              <a:rPr lang="en-ZA" dirty="0"/>
              <a:t>Travel costs decreased by 74% to R12m</a:t>
            </a:r>
          </a:p>
          <a:p>
            <a:pPr marL="357188" lvl="1" indent="-347663"/>
            <a:r>
              <a:rPr lang="en-ZA" dirty="0"/>
              <a:t>Staff costs decreased by 4% to R386m</a:t>
            </a:r>
          </a:p>
          <a:p>
            <a:pPr marL="357188" lvl="1" indent="-347663"/>
            <a:r>
              <a:rPr lang="en-ZA" dirty="0"/>
              <a:t>Laboratory Operating Costs decreased by 26% to R39m</a:t>
            </a:r>
          </a:p>
          <a:p>
            <a:pPr marL="357188" lvl="1" indent="-347663"/>
            <a:r>
              <a:rPr lang="en-ZA" dirty="0"/>
              <a:t>Computer Expenses increased by 17% to R28m</a:t>
            </a:r>
          </a:p>
        </p:txBody>
      </p:sp>
      <p:sp>
        <p:nvSpPr>
          <p:cNvPr id="4" name="Slide Number Placeholder 5">
            <a:extLst>
              <a:ext uri="{FF2B5EF4-FFF2-40B4-BE49-F238E27FC236}">
                <a16:creationId xmlns:a16="http://schemas.microsoft.com/office/drawing/2014/main" id="{B866BE10-63B7-4A04-B2C4-15824B8BC001}"/>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pPr/>
              <a:t>19</a:t>
            </a:fld>
            <a:endParaRPr lang="en-ZA" dirty="0"/>
          </a:p>
        </p:txBody>
      </p:sp>
    </p:spTree>
    <p:extLst>
      <p:ext uri="{BB962C8B-B14F-4D97-AF65-F5344CB8AC3E}">
        <p14:creationId xmlns:p14="http://schemas.microsoft.com/office/powerpoint/2010/main" val="2617090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F34CE9D-FE5E-7E45-A1A7-F6B27A14D530}"/>
              </a:ext>
            </a:extLst>
          </p:cNvPr>
          <p:cNvSpPr/>
          <p:nvPr/>
        </p:nvSpPr>
        <p:spPr>
          <a:xfrm>
            <a:off x="5560741" y="0"/>
            <a:ext cx="6631259"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pic>
        <p:nvPicPr>
          <p:cNvPr id="5" name="Picture 4" descr="Shape, background pattern, circle&#10;&#10;Description automatically generated">
            <a:extLst>
              <a:ext uri="{FF2B5EF4-FFF2-40B4-BE49-F238E27FC236}">
                <a16:creationId xmlns:a16="http://schemas.microsoft.com/office/drawing/2014/main" id="{09EBF8FB-7519-6747-AA85-50501E508DE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921" y="0"/>
            <a:ext cx="5708347" cy="6858000"/>
          </a:xfrm>
          <a:prstGeom prst="rect">
            <a:avLst/>
          </a:prstGeom>
          <a:ln>
            <a:noFill/>
          </a:ln>
        </p:spPr>
      </p:pic>
      <p:sp>
        <p:nvSpPr>
          <p:cNvPr id="2" name="Title 1"/>
          <p:cNvSpPr>
            <a:spLocks noGrp="1"/>
          </p:cNvSpPr>
          <p:nvPr>
            <p:ph type="title"/>
          </p:nvPr>
        </p:nvSpPr>
        <p:spPr>
          <a:xfrm>
            <a:off x="421460" y="780886"/>
            <a:ext cx="2411310" cy="369332"/>
          </a:xfrm>
        </p:spPr>
        <p:txBody>
          <a:bodyPr>
            <a:noAutofit/>
          </a:bodyPr>
          <a:lstStyle/>
          <a:p>
            <a:r>
              <a:rPr lang="en-ZA" sz="3600" dirty="0"/>
              <a:t>MANDATE &amp; In Brief</a:t>
            </a:r>
          </a:p>
        </p:txBody>
      </p:sp>
      <p:sp>
        <p:nvSpPr>
          <p:cNvPr id="13" name="Rectangle 12">
            <a:extLst>
              <a:ext uri="{FF2B5EF4-FFF2-40B4-BE49-F238E27FC236}">
                <a16:creationId xmlns:a16="http://schemas.microsoft.com/office/drawing/2014/main" id="{7D4A0DE0-14D5-0E46-A91C-313A7B3A6515}"/>
              </a:ext>
            </a:extLst>
          </p:cNvPr>
          <p:cNvSpPr/>
          <p:nvPr/>
        </p:nvSpPr>
        <p:spPr>
          <a:xfrm>
            <a:off x="2313037" y="3267548"/>
            <a:ext cx="1387559" cy="369332"/>
          </a:xfrm>
          <a:prstGeom prst="rect">
            <a:avLst/>
          </a:prstGeom>
        </p:spPr>
        <p:txBody>
          <a:bodyPr wrap="none">
            <a:spAutoFit/>
          </a:bodyPr>
          <a:lstStyle/>
          <a:p>
            <a:pPr algn="ctr"/>
            <a:r>
              <a:rPr lang="en-US" dirty="0">
                <a:solidFill>
                  <a:schemeClr val="bg1"/>
                </a:solidFill>
              </a:rPr>
              <a:t>OUR </a:t>
            </a:r>
            <a:r>
              <a:rPr lang="en-US" b="1" dirty="0">
                <a:solidFill>
                  <a:schemeClr val="bg1"/>
                </a:solidFill>
              </a:rPr>
              <a:t>VALUES</a:t>
            </a:r>
          </a:p>
        </p:txBody>
      </p:sp>
      <p:sp>
        <p:nvSpPr>
          <p:cNvPr id="15" name="Rectangle 14">
            <a:extLst>
              <a:ext uri="{FF2B5EF4-FFF2-40B4-BE49-F238E27FC236}">
                <a16:creationId xmlns:a16="http://schemas.microsoft.com/office/drawing/2014/main" id="{42A66B71-1663-8D43-AC32-DABDBDE5CCBB}"/>
              </a:ext>
            </a:extLst>
          </p:cNvPr>
          <p:cNvSpPr/>
          <p:nvPr/>
        </p:nvSpPr>
        <p:spPr>
          <a:xfrm>
            <a:off x="5865983" y="1150218"/>
            <a:ext cx="5904557" cy="4832092"/>
          </a:xfrm>
          <a:prstGeom prst="rect">
            <a:avLst/>
          </a:prstGeom>
        </p:spPr>
        <p:txBody>
          <a:bodyPr wrap="square">
            <a:spAutoFit/>
          </a:bodyPr>
          <a:lstStyle/>
          <a:p>
            <a:r>
              <a:rPr lang="en-US" dirty="0">
                <a:solidFill>
                  <a:schemeClr val="bg1"/>
                </a:solidFill>
                <a:latin typeface="Calibri" panose="020F0502020204030204" pitchFamily="34" charset="0"/>
                <a:cs typeface="Calibri" panose="020F0502020204030204" pitchFamily="34" charset="0"/>
              </a:rPr>
              <a:t>OUR </a:t>
            </a:r>
            <a:r>
              <a:rPr lang="en-US" b="1" dirty="0">
                <a:solidFill>
                  <a:schemeClr val="bg1"/>
                </a:solidFill>
                <a:latin typeface="Calibri" panose="020F0502020204030204" pitchFamily="34" charset="0"/>
                <a:cs typeface="Calibri" panose="020F0502020204030204" pitchFamily="34" charset="0"/>
              </a:rPr>
              <a:t>MANDATE</a:t>
            </a:r>
            <a:endParaRPr lang="en-US" sz="1400" b="1" dirty="0">
              <a:solidFill>
                <a:schemeClr val="bg1"/>
              </a:solidFill>
              <a:latin typeface="Calibri" panose="020F0502020204030204" pitchFamily="34" charset="0"/>
              <a:cs typeface="Calibri" panose="020F0502020204030204" pitchFamily="34" charset="0"/>
            </a:endParaRPr>
          </a:p>
          <a:p>
            <a:r>
              <a:rPr lang="en-ZA" sz="1400" dirty="0">
                <a:solidFill>
                  <a:schemeClr val="bg1"/>
                </a:solidFill>
                <a:latin typeface="Calibri" panose="020F0502020204030204" pitchFamily="34" charset="0"/>
                <a:cs typeface="Calibri" panose="020F0502020204030204" pitchFamily="34" charset="0"/>
              </a:rPr>
              <a:t>The mandate of the South African Medical Research Council (SAMRC), in terms of the MRC Act 58, 1991 (as amended), is to improve the health and quality of life of South Africans. This needs to be realised through research, development, and technology transfer. </a:t>
            </a:r>
          </a:p>
          <a:p>
            <a:endParaRPr lang="en-US" dirty="0">
              <a:solidFill>
                <a:schemeClr val="bg1"/>
              </a:solidFill>
              <a:latin typeface="Calibri" panose="020F0502020204030204" pitchFamily="34" charset="0"/>
              <a:cs typeface="Calibri" panose="020F0502020204030204" pitchFamily="34" charset="0"/>
            </a:endParaRPr>
          </a:p>
          <a:p>
            <a:r>
              <a:rPr lang="en-US" dirty="0">
                <a:solidFill>
                  <a:schemeClr val="bg1"/>
                </a:solidFill>
                <a:latin typeface="Calibri" panose="020F0502020204030204" pitchFamily="34" charset="0"/>
                <a:cs typeface="Calibri" panose="020F0502020204030204" pitchFamily="34" charset="0"/>
              </a:rPr>
              <a:t>IN </a:t>
            </a:r>
            <a:r>
              <a:rPr lang="en-US" b="1" dirty="0">
                <a:solidFill>
                  <a:schemeClr val="bg1"/>
                </a:solidFill>
                <a:latin typeface="Calibri" panose="020F0502020204030204" pitchFamily="34" charset="0"/>
                <a:cs typeface="Calibri" panose="020F0502020204030204" pitchFamily="34" charset="0"/>
              </a:rPr>
              <a:t>BRIEF</a:t>
            </a:r>
          </a:p>
          <a:p>
            <a:r>
              <a:rPr lang="en-US" sz="1400" dirty="0">
                <a:solidFill>
                  <a:schemeClr val="bg1"/>
                </a:solidFill>
                <a:latin typeface="Calibri" panose="020F0502020204030204" pitchFamily="34" charset="0"/>
                <a:cs typeface="Calibri" panose="020F0502020204030204" pitchFamily="34" charset="0"/>
              </a:rPr>
              <a:t>The SAMRC was established in 1969 to conduct and fund health research and medical innovation. We focus on the top ten causes of death and disability and associated risk factors. We acquire the most accurate health information and provide policy makers with the tools to make informed healthcare policy decisions to enhance the quality of life for the people in South Africa.</a:t>
            </a:r>
          </a:p>
          <a:p>
            <a:endParaRPr lang="en-US" dirty="0">
              <a:solidFill>
                <a:schemeClr val="bg1"/>
              </a:solidFill>
              <a:latin typeface="Calibri" panose="020F0502020204030204" pitchFamily="34" charset="0"/>
              <a:cs typeface="Calibri" panose="020F0502020204030204" pitchFamily="34" charset="0"/>
            </a:endParaRPr>
          </a:p>
          <a:p>
            <a:r>
              <a:rPr lang="en-US" dirty="0">
                <a:solidFill>
                  <a:schemeClr val="bg1"/>
                </a:solidFill>
                <a:latin typeface="Calibri" panose="020F0502020204030204" pitchFamily="34" charset="0"/>
                <a:cs typeface="Calibri" panose="020F0502020204030204" pitchFamily="34" charset="0"/>
              </a:rPr>
              <a:t>OUR </a:t>
            </a:r>
            <a:r>
              <a:rPr lang="en-US" b="1" dirty="0">
                <a:solidFill>
                  <a:schemeClr val="bg1"/>
                </a:solidFill>
                <a:latin typeface="Calibri" panose="020F0502020204030204" pitchFamily="34" charset="0"/>
                <a:cs typeface="Calibri" panose="020F0502020204030204" pitchFamily="34" charset="0"/>
              </a:rPr>
              <a:t>VISION</a:t>
            </a:r>
          </a:p>
          <a:p>
            <a:r>
              <a:rPr lang="en-ZA" sz="1400" dirty="0">
                <a:solidFill>
                  <a:schemeClr val="bg1"/>
                </a:solidFill>
              </a:rPr>
              <a:t>Building a healthy nation through research, innovation and transformation</a:t>
            </a:r>
          </a:p>
          <a:p>
            <a:endParaRPr lang="en-ZA" dirty="0">
              <a:solidFill>
                <a:schemeClr val="bg1"/>
              </a:solidFill>
            </a:endParaRPr>
          </a:p>
          <a:p>
            <a:r>
              <a:rPr lang="en-US" dirty="0">
                <a:solidFill>
                  <a:schemeClr val="bg1"/>
                </a:solidFill>
                <a:latin typeface="Calibri" panose="020F0502020204030204" pitchFamily="34" charset="0"/>
                <a:cs typeface="Calibri" panose="020F0502020204030204" pitchFamily="34" charset="0"/>
              </a:rPr>
              <a:t>OUR </a:t>
            </a:r>
            <a:r>
              <a:rPr lang="en-US" b="1" dirty="0">
                <a:solidFill>
                  <a:schemeClr val="bg1"/>
                </a:solidFill>
                <a:latin typeface="Calibri" panose="020F0502020204030204" pitchFamily="34" charset="0"/>
                <a:cs typeface="Calibri" panose="020F0502020204030204" pitchFamily="34" charset="0"/>
              </a:rPr>
              <a:t>MISSION</a:t>
            </a:r>
          </a:p>
          <a:p>
            <a:r>
              <a:rPr lang="en-ZA" sz="1400" dirty="0">
                <a:solidFill>
                  <a:schemeClr val="bg1"/>
                </a:solidFill>
              </a:rPr>
              <a:t>To advance the nation’s health and quality of life and address inequality by conducting and funding relevant and responsive health research, capacity development, innovation, and research translation</a:t>
            </a:r>
            <a:endParaRPr lang="en-US" dirty="0">
              <a:solidFill>
                <a:schemeClr val="bg1"/>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a16="http://schemas.microsoft.com/office/drawing/2014/main" id="{A4ACE79F-32BA-47BF-A79D-43F157B0F12D}"/>
              </a:ext>
            </a:extLst>
          </p:cNvPr>
          <p:cNvSpPr>
            <a:spLocks noGrp="1"/>
          </p:cNvSpPr>
          <p:nvPr>
            <p:ph type="sldNum" sz="quarter" idx="12"/>
          </p:nvPr>
        </p:nvSpPr>
        <p:spPr>
          <a:xfrm>
            <a:off x="209006" y="6398988"/>
            <a:ext cx="562689" cy="236946"/>
          </a:xfrm>
          <a:prstGeom prst="rect">
            <a:avLst/>
          </a:prstGeom>
        </p:spPr>
        <p:txBody>
          <a:bodyPr/>
          <a:lstStyle>
            <a:lvl1pPr algn="r">
              <a:defRPr sz="1200">
                <a:solidFill>
                  <a:schemeClr val="bg1"/>
                </a:solidFill>
              </a:defRPr>
            </a:lvl1pPr>
          </a:lstStyle>
          <a:p>
            <a:fld id="{AC1DCCDA-3994-4877-8EA6-643D76F26966}" type="slidenum">
              <a:rPr lang="en-ZA" smtClean="0"/>
              <a:pPr/>
              <a:t>2</a:t>
            </a:fld>
            <a:endParaRPr lang="en-ZA" dirty="0"/>
          </a:p>
        </p:txBody>
      </p:sp>
      <p:pic>
        <p:nvPicPr>
          <p:cNvPr id="16" name="Graphic 15">
            <a:extLst>
              <a:ext uri="{FF2B5EF4-FFF2-40B4-BE49-F238E27FC236}">
                <a16:creationId xmlns:a16="http://schemas.microsoft.com/office/drawing/2014/main" id="{2F003E84-6B33-B848-ABAA-B2F51D7EA65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4347978" y="400594"/>
            <a:ext cx="726598" cy="6135714"/>
          </a:xfrm>
          <a:prstGeom prst="rect">
            <a:avLst/>
          </a:prstGeom>
        </p:spPr>
      </p:pic>
    </p:spTree>
    <p:extLst>
      <p:ext uri="{BB962C8B-B14F-4D97-AF65-F5344CB8AC3E}">
        <p14:creationId xmlns:p14="http://schemas.microsoft.com/office/powerpoint/2010/main" val="3205916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ECF41-263A-48CA-BB73-B5DF42B94514}"/>
              </a:ext>
            </a:extLst>
          </p:cNvPr>
          <p:cNvSpPr>
            <a:spLocks noGrp="1"/>
          </p:cNvSpPr>
          <p:nvPr>
            <p:ph type="title"/>
          </p:nvPr>
        </p:nvSpPr>
        <p:spPr/>
        <p:txBody>
          <a:bodyPr>
            <a:normAutofit fontScale="90000"/>
          </a:bodyPr>
          <a:lstStyle/>
          <a:p>
            <a:r>
              <a:rPr lang="en-ZA" dirty="0"/>
              <a:t>Revenue growth</a:t>
            </a:r>
          </a:p>
        </p:txBody>
      </p:sp>
      <p:graphicFrame>
        <p:nvGraphicFramePr>
          <p:cNvPr id="7" name="Content Placeholder 6">
            <a:extLst>
              <a:ext uri="{FF2B5EF4-FFF2-40B4-BE49-F238E27FC236}">
                <a16:creationId xmlns:a16="http://schemas.microsoft.com/office/drawing/2014/main" id="{9E0163C5-F938-45D9-A5E1-7793A9E039C8}"/>
              </a:ext>
            </a:extLst>
          </p:cNvPr>
          <p:cNvGraphicFramePr>
            <a:graphicFrameLocks noGrp="1"/>
          </p:cNvGraphicFramePr>
          <p:nvPr>
            <p:ph idx="1"/>
            <p:extLst>
              <p:ext uri="{D42A27DB-BD31-4B8C-83A1-F6EECF244321}">
                <p14:modId xmlns:p14="http://schemas.microsoft.com/office/powerpoint/2010/main" val="2957088542"/>
              </p:ext>
            </p:extLst>
          </p:nvPr>
        </p:nvGraphicFramePr>
        <p:xfrm>
          <a:off x="838200" y="1320801"/>
          <a:ext cx="10515600" cy="4322618"/>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a:extLst>
              <a:ext uri="{FF2B5EF4-FFF2-40B4-BE49-F238E27FC236}">
                <a16:creationId xmlns:a16="http://schemas.microsoft.com/office/drawing/2014/main" id="{3F3BA1E5-F88F-4078-979B-3D6C7C82F642}"/>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pPr/>
              <a:t>20</a:t>
            </a:fld>
            <a:endParaRPr lang="en-ZA" dirty="0"/>
          </a:p>
        </p:txBody>
      </p:sp>
    </p:spTree>
    <p:extLst>
      <p:ext uri="{BB962C8B-B14F-4D97-AF65-F5344CB8AC3E}">
        <p14:creationId xmlns:p14="http://schemas.microsoft.com/office/powerpoint/2010/main" val="4033050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B8933-F959-49CF-AA64-F948CF6BDEA0}"/>
              </a:ext>
            </a:extLst>
          </p:cNvPr>
          <p:cNvSpPr>
            <a:spLocks noGrp="1"/>
          </p:cNvSpPr>
          <p:nvPr>
            <p:ph type="title"/>
          </p:nvPr>
        </p:nvSpPr>
        <p:spPr/>
        <p:txBody>
          <a:bodyPr>
            <a:normAutofit fontScale="90000"/>
          </a:bodyPr>
          <a:lstStyle/>
          <a:p>
            <a:r>
              <a:rPr lang="en-ZA" dirty="0"/>
              <a:t>Revenue vs expenditure</a:t>
            </a:r>
          </a:p>
        </p:txBody>
      </p:sp>
      <p:graphicFrame>
        <p:nvGraphicFramePr>
          <p:cNvPr id="7" name="Content Placeholder 6">
            <a:extLst>
              <a:ext uri="{FF2B5EF4-FFF2-40B4-BE49-F238E27FC236}">
                <a16:creationId xmlns:a16="http://schemas.microsoft.com/office/drawing/2014/main" id="{7F9167E6-2666-4D00-9256-E4EB2B6D9E08}"/>
              </a:ext>
            </a:extLst>
          </p:cNvPr>
          <p:cNvGraphicFramePr>
            <a:graphicFrameLocks noGrp="1"/>
          </p:cNvGraphicFramePr>
          <p:nvPr>
            <p:ph idx="1"/>
            <p:extLst>
              <p:ext uri="{D42A27DB-BD31-4B8C-83A1-F6EECF244321}">
                <p14:modId xmlns:p14="http://schemas.microsoft.com/office/powerpoint/2010/main" val="275827368"/>
              </p:ext>
            </p:extLst>
          </p:nvPr>
        </p:nvGraphicFramePr>
        <p:xfrm>
          <a:off x="838200" y="1320801"/>
          <a:ext cx="10515600" cy="4359564"/>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a:extLst>
              <a:ext uri="{FF2B5EF4-FFF2-40B4-BE49-F238E27FC236}">
                <a16:creationId xmlns:a16="http://schemas.microsoft.com/office/drawing/2014/main" id="{9FB49432-BA8E-4A94-A98C-6BC4141410EA}"/>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pPr/>
              <a:t>21</a:t>
            </a:fld>
            <a:endParaRPr lang="en-ZA" dirty="0"/>
          </a:p>
        </p:txBody>
      </p:sp>
    </p:spTree>
    <p:extLst>
      <p:ext uri="{BB962C8B-B14F-4D97-AF65-F5344CB8AC3E}">
        <p14:creationId xmlns:p14="http://schemas.microsoft.com/office/powerpoint/2010/main" val="2696588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3F092-9B57-4D83-A0C6-4010145733DA}"/>
              </a:ext>
            </a:extLst>
          </p:cNvPr>
          <p:cNvSpPr>
            <a:spLocks noGrp="1"/>
          </p:cNvSpPr>
          <p:nvPr>
            <p:ph type="title"/>
          </p:nvPr>
        </p:nvSpPr>
        <p:spPr/>
        <p:txBody>
          <a:bodyPr>
            <a:normAutofit fontScale="90000"/>
          </a:bodyPr>
          <a:lstStyle/>
          <a:p>
            <a:r>
              <a:rPr lang="en-ZA" dirty="0"/>
              <a:t>EXPENDITURE TRENDS</a:t>
            </a:r>
          </a:p>
        </p:txBody>
      </p:sp>
      <p:graphicFrame>
        <p:nvGraphicFramePr>
          <p:cNvPr id="7" name="Content Placeholder 6">
            <a:extLst>
              <a:ext uri="{FF2B5EF4-FFF2-40B4-BE49-F238E27FC236}">
                <a16:creationId xmlns:a16="http://schemas.microsoft.com/office/drawing/2014/main" id="{84285198-5A06-4349-8A05-9992D02A505B}"/>
              </a:ext>
            </a:extLst>
          </p:cNvPr>
          <p:cNvGraphicFramePr>
            <a:graphicFrameLocks noGrp="1"/>
          </p:cNvGraphicFramePr>
          <p:nvPr>
            <p:ph idx="1"/>
            <p:extLst>
              <p:ext uri="{D42A27DB-BD31-4B8C-83A1-F6EECF244321}">
                <p14:modId xmlns:p14="http://schemas.microsoft.com/office/powerpoint/2010/main" val="3288826019"/>
              </p:ext>
            </p:extLst>
          </p:nvPr>
        </p:nvGraphicFramePr>
        <p:xfrm>
          <a:off x="838200" y="1320800"/>
          <a:ext cx="10515600" cy="4535055"/>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a:extLst>
              <a:ext uri="{FF2B5EF4-FFF2-40B4-BE49-F238E27FC236}">
                <a16:creationId xmlns:a16="http://schemas.microsoft.com/office/drawing/2014/main" id="{C8B36E38-F822-4E8B-8101-99CF463D6D0F}"/>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pPr/>
              <a:t>22</a:t>
            </a:fld>
            <a:endParaRPr lang="en-ZA" dirty="0"/>
          </a:p>
        </p:txBody>
      </p:sp>
    </p:spTree>
    <p:extLst>
      <p:ext uri="{BB962C8B-B14F-4D97-AF65-F5344CB8AC3E}">
        <p14:creationId xmlns:p14="http://schemas.microsoft.com/office/powerpoint/2010/main" val="2398318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6175-0FB1-46E5-8E17-FE898E27D02C}"/>
              </a:ext>
            </a:extLst>
          </p:cNvPr>
          <p:cNvSpPr>
            <a:spLocks noGrp="1"/>
          </p:cNvSpPr>
          <p:nvPr>
            <p:ph type="title"/>
          </p:nvPr>
        </p:nvSpPr>
        <p:spPr/>
        <p:txBody>
          <a:bodyPr>
            <a:normAutofit fontScale="90000"/>
          </a:bodyPr>
          <a:lstStyle/>
          <a:p>
            <a:r>
              <a:rPr lang="en-ZA" dirty="0"/>
              <a:t>Expenditure trends per strategic objective</a:t>
            </a:r>
          </a:p>
        </p:txBody>
      </p:sp>
      <p:graphicFrame>
        <p:nvGraphicFramePr>
          <p:cNvPr id="10" name="Content Placeholder 9">
            <a:extLst>
              <a:ext uri="{FF2B5EF4-FFF2-40B4-BE49-F238E27FC236}">
                <a16:creationId xmlns:a16="http://schemas.microsoft.com/office/drawing/2014/main" id="{1D4A2BE3-407D-4BDC-8844-51FF521BC838}"/>
              </a:ext>
            </a:extLst>
          </p:cNvPr>
          <p:cNvGraphicFramePr>
            <a:graphicFrameLocks noGrp="1"/>
          </p:cNvGraphicFramePr>
          <p:nvPr>
            <p:ph idx="1"/>
            <p:extLst>
              <p:ext uri="{D42A27DB-BD31-4B8C-83A1-F6EECF244321}">
                <p14:modId xmlns:p14="http://schemas.microsoft.com/office/powerpoint/2010/main" val="604393735"/>
              </p:ext>
            </p:extLst>
          </p:nvPr>
        </p:nvGraphicFramePr>
        <p:xfrm>
          <a:off x="838200" y="1320801"/>
          <a:ext cx="10515600" cy="4618182"/>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5">
            <a:extLst>
              <a:ext uri="{FF2B5EF4-FFF2-40B4-BE49-F238E27FC236}">
                <a16:creationId xmlns:a16="http://schemas.microsoft.com/office/drawing/2014/main" id="{83528C21-9153-4486-95FB-B3B900268F7F}"/>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pPr/>
              <a:t>23</a:t>
            </a:fld>
            <a:endParaRPr lang="en-ZA" dirty="0"/>
          </a:p>
        </p:txBody>
      </p:sp>
    </p:spTree>
    <p:extLst>
      <p:ext uri="{BB962C8B-B14F-4D97-AF65-F5344CB8AC3E}">
        <p14:creationId xmlns:p14="http://schemas.microsoft.com/office/powerpoint/2010/main" val="2178538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5CD16-55AF-4F80-8C3A-E0F544C2E11E}"/>
              </a:ext>
            </a:extLst>
          </p:cNvPr>
          <p:cNvSpPr>
            <a:spLocks noGrp="1"/>
          </p:cNvSpPr>
          <p:nvPr>
            <p:ph type="title"/>
          </p:nvPr>
        </p:nvSpPr>
        <p:spPr/>
        <p:txBody>
          <a:bodyPr>
            <a:normAutofit fontScale="90000"/>
          </a:bodyPr>
          <a:lstStyle/>
          <a:p>
            <a:r>
              <a:rPr lang="en-ZA" dirty="0"/>
              <a:t>Expenditure per strategic objective 2020/21</a:t>
            </a:r>
          </a:p>
        </p:txBody>
      </p:sp>
      <p:graphicFrame>
        <p:nvGraphicFramePr>
          <p:cNvPr id="4" name="Content Placeholder 3">
            <a:extLst>
              <a:ext uri="{FF2B5EF4-FFF2-40B4-BE49-F238E27FC236}">
                <a16:creationId xmlns:a16="http://schemas.microsoft.com/office/drawing/2014/main" id="{C714AE91-AAC7-4468-A2D4-868B5DDBD683}"/>
              </a:ext>
            </a:extLst>
          </p:cNvPr>
          <p:cNvGraphicFramePr>
            <a:graphicFrameLocks noGrp="1"/>
          </p:cNvGraphicFramePr>
          <p:nvPr>
            <p:ph idx="1"/>
            <p:extLst>
              <p:ext uri="{D42A27DB-BD31-4B8C-83A1-F6EECF244321}">
                <p14:modId xmlns:p14="http://schemas.microsoft.com/office/powerpoint/2010/main" val="2495123926"/>
              </p:ext>
            </p:extLst>
          </p:nvPr>
        </p:nvGraphicFramePr>
        <p:xfrm>
          <a:off x="838200" y="1320800"/>
          <a:ext cx="10515597" cy="3851208"/>
        </p:xfrm>
        <a:graphic>
          <a:graphicData uri="http://schemas.openxmlformats.org/drawingml/2006/table">
            <a:tbl>
              <a:tblPr firstRow="1" firstCol="1" lastRow="1" bandRow="1">
                <a:tableStyleId>{69012ECD-51FC-41F1-AA8D-1B2483CD663E}</a:tableStyleId>
              </a:tblPr>
              <a:tblGrid>
                <a:gridCol w="3007716">
                  <a:extLst>
                    <a:ext uri="{9D8B030D-6E8A-4147-A177-3AD203B41FA5}">
                      <a16:colId xmlns:a16="http://schemas.microsoft.com/office/drawing/2014/main" val="2500044667"/>
                    </a:ext>
                  </a:extLst>
                </a:gridCol>
                <a:gridCol w="2502627">
                  <a:extLst>
                    <a:ext uri="{9D8B030D-6E8A-4147-A177-3AD203B41FA5}">
                      <a16:colId xmlns:a16="http://schemas.microsoft.com/office/drawing/2014/main" val="615672084"/>
                    </a:ext>
                  </a:extLst>
                </a:gridCol>
                <a:gridCol w="2111516">
                  <a:extLst>
                    <a:ext uri="{9D8B030D-6E8A-4147-A177-3AD203B41FA5}">
                      <a16:colId xmlns:a16="http://schemas.microsoft.com/office/drawing/2014/main" val="2687828992"/>
                    </a:ext>
                  </a:extLst>
                </a:gridCol>
                <a:gridCol w="2893738">
                  <a:extLst>
                    <a:ext uri="{9D8B030D-6E8A-4147-A177-3AD203B41FA5}">
                      <a16:colId xmlns:a16="http://schemas.microsoft.com/office/drawing/2014/main" val="3851019522"/>
                    </a:ext>
                  </a:extLst>
                </a:gridCol>
              </a:tblGrid>
              <a:tr h="737339">
                <a:tc>
                  <a:txBody>
                    <a:bodyPr/>
                    <a:lstStyle/>
                    <a:p>
                      <a:pPr>
                        <a:lnSpc>
                          <a:spcPct val="115000"/>
                        </a:lnSpc>
                        <a:spcAft>
                          <a:spcPts val="0"/>
                        </a:spcAft>
                      </a:pPr>
                      <a:r>
                        <a:rPr lang="en-US" sz="1600" b="1" dirty="0">
                          <a:solidFill>
                            <a:schemeClr val="bg1"/>
                          </a:solidFill>
                          <a:effectLst/>
                        </a:rPr>
                        <a:t>SAMRC </a:t>
                      </a:r>
                      <a:br>
                        <a:rPr lang="en-US" sz="1600" b="1" dirty="0">
                          <a:solidFill>
                            <a:schemeClr val="bg1"/>
                          </a:solidFill>
                          <a:effectLst/>
                        </a:rPr>
                      </a:br>
                      <a:r>
                        <a:rPr lang="en-US" sz="1600" b="1" dirty="0">
                          <a:solidFill>
                            <a:schemeClr val="bg1"/>
                          </a:solidFill>
                          <a:effectLst/>
                        </a:rPr>
                        <a:t>STRATEGIC OBJECTIVES</a:t>
                      </a:r>
                      <a:endParaRPr lang="en-ZA"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2000" marR="72000" marT="72000" marB="72000" anchor="ctr">
                    <a:lnR w="12700" cap="flat" cmpd="sng" algn="ctr">
                      <a:solidFill>
                        <a:schemeClr val="bg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pPr algn="r">
                        <a:lnSpc>
                          <a:spcPct val="115000"/>
                        </a:lnSpc>
                        <a:spcAft>
                          <a:spcPts val="0"/>
                        </a:spcAft>
                      </a:pPr>
                      <a:r>
                        <a:rPr lang="en-US" sz="1600" b="1" dirty="0">
                          <a:solidFill>
                            <a:schemeClr val="bg1"/>
                          </a:solidFill>
                          <a:effectLst/>
                        </a:rPr>
                        <a:t>SPENDING (R'000’m) </a:t>
                      </a:r>
                      <a:br>
                        <a:rPr lang="en-US" sz="1600" b="1" dirty="0">
                          <a:solidFill>
                            <a:schemeClr val="bg1"/>
                          </a:solidFill>
                          <a:effectLst/>
                        </a:rPr>
                      </a:br>
                      <a:r>
                        <a:rPr lang="en-US" sz="1600" b="1" dirty="0">
                          <a:solidFill>
                            <a:schemeClr val="bg1"/>
                          </a:solidFill>
                          <a:effectLst/>
                        </a:rPr>
                        <a:t>YTD</a:t>
                      </a:r>
                      <a:endParaRPr lang="en-ZA"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pPr algn="r">
                        <a:lnSpc>
                          <a:spcPct val="115000"/>
                        </a:lnSpc>
                        <a:spcAft>
                          <a:spcPts val="0"/>
                        </a:spcAft>
                      </a:pPr>
                      <a:r>
                        <a:rPr lang="en-US" sz="1600" b="1" dirty="0">
                          <a:solidFill>
                            <a:schemeClr val="bg1"/>
                          </a:solidFill>
                          <a:effectLst/>
                        </a:rPr>
                        <a:t>YTD </a:t>
                      </a:r>
                      <a:br>
                        <a:rPr lang="en-US" sz="1600" b="1" dirty="0">
                          <a:solidFill>
                            <a:schemeClr val="bg1"/>
                          </a:solidFill>
                          <a:effectLst/>
                        </a:rPr>
                      </a:br>
                      <a:r>
                        <a:rPr lang="en-US" sz="1600" b="1" dirty="0">
                          <a:solidFill>
                            <a:schemeClr val="bg1"/>
                          </a:solidFill>
                          <a:effectLst/>
                        </a:rPr>
                        <a:t>% SPLIT</a:t>
                      </a:r>
                      <a:endParaRPr lang="en-ZA"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pPr algn="r">
                        <a:lnSpc>
                          <a:spcPct val="115000"/>
                        </a:lnSpc>
                        <a:spcAft>
                          <a:spcPts val="0"/>
                        </a:spcAft>
                      </a:pPr>
                      <a:r>
                        <a:rPr lang="en-US" sz="1600" b="1" dirty="0">
                          <a:solidFill>
                            <a:schemeClr val="bg1"/>
                          </a:solidFill>
                          <a:effectLst/>
                        </a:rPr>
                        <a:t>MTEF ANNUAL TARGET </a:t>
                      </a:r>
                      <a:br>
                        <a:rPr lang="en-US" sz="1600" b="1" dirty="0">
                          <a:solidFill>
                            <a:schemeClr val="bg1"/>
                          </a:solidFill>
                          <a:effectLst/>
                        </a:rPr>
                      </a:br>
                      <a:r>
                        <a:rPr lang="en-US" sz="1600" b="1" dirty="0">
                          <a:solidFill>
                            <a:schemeClr val="bg1"/>
                          </a:solidFill>
                          <a:effectLst/>
                        </a:rPr>
                        <a:t>% SPLIT</a:t>
                      </a:r>
                      <a:endParaRPr lang="en-ZA"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2000" marR="72000" marT="72000" marB="72000" anchor="ctr">
                    <a:lnL w="12700" cap="flat" cmpd="sng" algn="ctr">
                      <a:solidFill>
                        <a:schemeClr val="bg1"/>
                      </a:solidFill>
                      <a:prstDash val="solid"/>
                      <a:round/>
                      <a:headEnd type="none" w="med" len="med"/>
                      <a:tailEnd type="none" w="med" len="med"/>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693964668"/>
                  </a:ext>
                </a:extLst>
              </a:tr>
              <a:tr h="460070">
                <a:tc>
                  <a:txBody>
                    <a:bodyPr/>
                    <a:lstStyle/>
                    <a:p>
                      <a:pPr>
                        <a:lnSpc>
                          <a:spcPct val="115000"/>
                        </a:lnSpc>
                        <a:spcAft>
                          <a:spcPts val="0"/>
                        </a:spcAft>
                      </a:pPr>
                      <a:r>
                        <a:rPr lang="en-US" sz="1600" b="0" dirty="0">
                          <a:solidFill>
                            <a:srgbClr val="000000"/>
                          </a:solidFill>
                          <a:effectLst/>
                        </a:rPr>
                        <a:t>Research Intra Mural</a:t>
                      </a:r>
                      <a:endParaRPr lang="en-ZA" sz="16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a:lnSpc>
                          <a:spcPct val="115000"/>
                        </a:lnSpc>
                        <a:spcAft>
                          <a:spcPts val="0"/>
                        </a:spcAft>
                      </a:pPr>
                      <a:r>
                        <a:rPr lang="en-US" sz="1600" b="0" dirty="0">
                          <a:solidFill>
                            <a:srgbClr val="000000"/>
                          </a:solidFill>
                          <a:effectLst/>
                        </a:rPr>
                        <a:t>349 863</a:t>
                      </a:r>
                      <a:endParaRPr lang="en-ZA" sz="16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a:lnSpc>
                          <a:spcPct val="115000"/>
                        </a:lnSpc>
                        <a:spcAft>
                          <a:spcPts val="0"/>
                        </a:spcAft>
                      </a:pPr>
                      <a:r>
                        <a:rPr lang="en-US" sz="1600" b="0" dirty="0">
                          <a:solidFill>
                            <a:srgbClr val="000000"/>
                          </a:solidFill>
                          <a:effectLst/>
                        </a:rPr>
                        <a:t>31%</a:t>
                      </a:r>
                      <a:endParaRPr lang="en-ZA" sz="16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algn="r">
                        <a:lnSpc>
                          <a:spcPct val="115000"/>
                        </a:lnSpc>
                        <a:spcAft>
                          <a:spcPts val="0"/>
                        </a:spcAft>
                      </a:pPr>
                      <a:r>
                        <a:rPr lang="en-US" sz="1600" b="0" dirty="0">
                          <a:solidFill>
                            <a:srgbClr val="000000"/>
                          </a:solidFill>
                          <a:effectLst/>
                        </a:rPr>
                        <a:t>54%</a:t>
                      </a:r>
                      <a:endParaRPr lang="en-ZA" sz="16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410744690"/>
                  </a:ext>
                </a:extLst>
              </a:tr>
              <a:tr h="449335">
                <a:tc>
                  <a:txBody>
                    <a:bodyPr/>
                    <a:lstStyle/>
                    <a:p>
                      <a:pPr>
                        <a:lnSpc>
                          <a:spcPct val="115000"/>
                        </a:lnSpc>
                        <a:spcAft>
                          <a:spcPts val="0"/>
                        </a:spcAft>
                      </a:pPr>
                      <a:r>
                        <a:rPr lang="en-US" sz="1600" b="0" dirty="0">
                          <a:solidFill>
                            <a:srgbClr val="000000"/>
                          </a:solidFill>
                          <a:effectLst/>
                        </a:rPr>
                        <a:t>Research Extra Mural</a:t>
                      </a:r>
                      <a:endParaRPr lang="en-ZA" sz="16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algn="r" defTabSz="914400" rtl="0" eaLnBrk="1" latinLnBrk="0" hangingPunct="1">
                        <a:lnSpc>
                          <a:spcPct val="115000"/>
                        </a:lnSpc>
                        <a:spcAft>
                          <a:spcPts val="0"/>
                        </a:spcAft>
                      </a:pPr>
                      <a:r>
                        <a:rPr lang="en-US" sz="1600" b="0" kern="1200" dirty="0">
                          <a:solidFill>
                            <a:srgbClr val="000000"/>
                          </a:solidFill>
                          <a:effectLst/>
                          <a:latin typeface="+mn-lt"/>
                          <a:ea typeface="+mn-ea"/>
                          <a:cs typeface="+mn-cs"/>
                        </a:rPr>
                        <a:t>210 512</a:t>
                      </a:r>
                      <a:endParaRPr lang="en-ZA" sz="1600" b="0" kern="1200" dirty="0">
                        <a:solidFill>
                          <a:srgbClr val="000000"/>
                        </a:solidFill>
                        <a:effectLst/>
                        <a:latin typeface="+mn-lt"/>
                        <a:ea typeface="+mn-ea"/>
                        <a:cs typeface="+mn-cs"/>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a:lnSpc>
                          <a:spcPct val="115000"/>
                        </a:lnSpc>
                        <a:spcAft>
                          <a:spcPts val="0"/>
                        </a:spcAft>
                      </a:pPr>
                      <a:r>
                        <a:rPr lang="en-US" sz="1600" b="0" dirty="0">
                          <a:solidFill>
                            <a:srgbClr val="000000"/>
                          </a:solidFill>
                          <a:effectLst/>
                        </a:rPr>
                        <a:t>19%</a:t>
                      </a:r>
                      <a:endParaRPr lang="en-ZA" sz="16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vMerge="1">
                  <a:txBody>
                    <a:bodyPr/>
                    <a:lstStyle/>
                    <a:p>
                      <a:endParaRPr lang="en-ZA"/>
                    </a:p>
                  </a:txBody>
                  <a:tcPr/>
                </a:tc>
                <a:extLst>
                  <a:ext uri="{0D108BD9-81ED-4DB2-BD59-A6C34878D82A}">
                    <a16:rowId xmlns:a16="http://schemas.microsoft.com/office/drawing/2014/main" val="3603379726"/>
                  </a:ext>
                </a:extLst>
              </a:tr>
              <a:tr h="449335">
                <a:tc>
                  <a:txBody>
                    <a:bodyPr/>
                    <a:lstStyle/>
                    <a:p>
                      <a:pPr marL="0" algn="l" defTabSz="914400" rtl="0" eaLnBrk="1" latinLnBrk="0" hangingPunct="1">
                        <a:lnSpc>
                          <a:spcPct val="115000"/>
                        </a:lnSpc>
                        <a:spcAft>
                          <a:spcPts val="0"/>
                        </a:spcAft>
                      </a:pPr>
                      <a:r>
                        <a:rPr lang="en-GB" sz="1600" b="0" kern="1200" dirty="0">
                          <a:solidFill>
                            <a:srgbClr val="000000"/>
                          </a:solidFill>
                          <a:effectLst/>
                          <a:latin typeface="+mn-lt"/>
                          <a:ea typeface="+mn-ea"/>
                          <a:cs typeface="+mn-cs"/>
                        </a:rPr>
                        <a:t>Research Translation</a:t>
                      </a:r>
                      <a:endParaRPr lang="en-ZA" sz="1600" b="0" kern="1200" dirty="0">
                        <a:solidFill>
                          <a:srgbClr val="000000"/>
                        </a:solidFill>
                        <a:effectLst/>
                        <a:latin typeface="+mn-lt"/>
                        <a:ea typeface="+mn-ea"/>
                        <a:cs typeface="+mn-cs"/>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algn="r" defTabSz="914400" rtl="0" eaLnBrk="1" latinLnBrk="0" hangingPunct="1">
                        <a:lnSpc>
                          <a:spcPct val="115000"/>
                        </a:lnSpc>
                        <a:spcAft>
                          <a:spcPts val="0"/>
                        </a:spcAft>
                      </a:pPr>
                      <a:r>
                        <a:rPr lang="en-GB" sz="1600" b="0" kern="1200" dirty="0">
                          <a:solidFill>
                            <a:srgbClr val="000000"/>
                          </a:solidFill>
                          <a:effectLst/>
                          <a:latin typeface="+mn-lt"/>
                          <a:ea typeface="+mn-ea"/>
                          <a:cs typeface="+mn-cs"/>
                        </a:rPr>
                        <a:t>–</a:t>
                      </a:r>
                      <a:endParaRPr lang="en-ZA" sz="1600" b="0" kern="1200" dirty="0">
                        <a:solidFill>
                          <a:srgbClr val="000000"/>
                        </a:solidFill>
                        <a:effectLst/>
                        <a:latin typeface="+mn-lt"/>
                        <a:ea typeface="+mn-ea"/>
                        <a:cs typeface="+mn-cs"/>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a:lnSpc>
                          <a:spcPct val="115000"/>
                        </a:lnSpc>
                        <a:spcAft>
                          <a:spcPts val="0"/>
                        </a:spcAft>
                      </a:pPr>
                      <a:r>
                        <a:rPr lang="en-GB" sz="16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ZA" sz="16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a:lnSpc>
                          <a:spcPct val="115000"/>
                        </a:lnSpc>
                        <a:spcAft>
                          <a:spcPts val="0"/>
                        </a:spcAft>
                      </a:pPr>
                      <a:r>
                        <a:rPr lang="en-GB" sz="16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ZA" sz="16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790641272"/>
                  </a:ext>
                </a:extLst>
              </a:tr>
              <a:tr h="449335">
                <a:tc>
                  <a:txBody>
                    <a:bodyPr/>
                    <a:lstStyle/>
                    <a:p>
                      <a:pPr>
                        <a:lnSpc>
                          <a:spcPct val="115000"/>
                        </a:lnSpc>
                        <a:spcAft>
                          <a:spcPts val="0"/>
                        </a:spcAft>
                      </a:pPr>
                      <a:r>
                        <a:rPr lang="en-US" sz="1600" b="0" dirty="0">
                          <a:solidFill>
                            <a:srgbClr val="000000"/>
                          </a:solidFill>
                          <a:effectLst/>
                        </a:rPr>
                        <a:t>Innovation</a:t>
                      </a:r>
                      <a:endParaRPr lang="en-ZA" sz="16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algn="r" defTabSz="914400" rtl="0" eaLnBrk="1" latinLnBrk="0" hangingPunct="1">
                        <a:lnSpc>
                          <a:spcPct val="115000"/>
                        </a:lnSpc>
                        <a:spcAft>
                          <a:spcPts val="0"/>
                        </a:spcAft>
                      </a:pPr>
                      <a:r>
                        <a:rPr lang="en-US" sz="1600" b="0" kern="1200" dirty="0">
                          <a:solidFill>
                            <a:srgbClr val="000000"/>
                          </a:solidFill>
                          <a:effectLst/>
                          <a:latin typeface="+mn-lt"/>
                          <a:ea typeface="+mn-ea"/>
                          <a:cs typeface="+mn-cs"/>
                        </a:rPr>
                        <a:t>329 755</a:t>
                      </a:r>
                      <a:endParaRPr lang="en-ZA" sz="1600" b="0" kern="1200" dirty="0">
                        <a:solidFill>
                          <a:srgbClr val="000000"/>
                        </a:solidFill>
                        <a:effectLst/>
                        <a:latin typeface="+mn-lt"/>
                        <a:ea typeface="+mn-ea"/>
                        <a:cs typeface="+mn-cs"/>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a:lnSpc>
                          <a:spcPct val="115000"/>
                        </a:lnSpc>
                        <a:spcAft>
                          <a:spcPts val="0"/>
                        </a:spcAft>
                      </a:pPr>
                      <a:r>
                        <a:rPr lang="en-US" sz="1600" b="0" dirty="0">
                          <a:solidFill>
                            <a:srgbClr val="000000"/>
                          </a:solidFill>
                          <a:effectLst/>
                        </a:rPr>
                        <a:t>29%</a:t>
                      </a:r>
                      <a:endParaRPr lang="en-ZA" sz="16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a:lnSpc>
                          <a:spcPct val="115000"/>
                        </a:lnSpc>
                        <a:spcAft>
                          <a:spcPts val="0"/>
                        </a:spcAft>
                      </a:pPr>
                      <a:r>
                        <a:rPr lang="en-US" sz="1600" b="0" dirty="0">
                          <a:solidFill>
                            <a:srgbClr val="000000"/>
                          </a:solidFill>
                          <a:effectLst/>
                        </a:rPr>
                        <a:t>22%</a:t>
                      </a:r>
                      <a:endParaRPr lang="en-ZA" sz="16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30077677"/>
                  </a:ext>
                </a:extLst>
              </a:tr>
              <a:tr h="449335">
                <a:tc>
                  <a:txBody>
                    <a:bodyPr/>
                    <a:lstStyle/>
                    <a:p>
                      <a:pPr>
                        <a:lnSpc>
                          <a:spcPct val="115000"/>
                        </a:lnSpc>
                        <a:spcAft>
                          <a:spcPts val="0"/>
                        </a:spcAft>
                      </a:pPr>
                      <a:r>
                        <a:rPr lang="en-US" sz="1600" b="0" dirty="0">
                          <a:solidFill>
                            <a:srgbClr val="000000"/>
                          </a:solidFill>
                          <a:effectLst/>
                        </a:rPr>
                        <a:t>Capacity Development</a:t>
                      </a:r>
                      <a:endParaRPr lang="en-ZA" sz="16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algn="r" defTabSz="914400" rtl="0" eaLnBrk="1" latinLnBrk="0" hangingPunct="1">
                        <a:lnSpc>
                          <a:spcPct val="115000"/>
                        </a:lnSpc>
                        <a:spcAft>
                          <a:spcPts val="0"/>
                        </a:spcAft>
                      </a:pPr>
                      <a:r>
                        <a:rPr lang="en-US" sz="1600" b="0" kern="1200" dirty="0">
                          <a:solidFill>
                            <a:srgbClr val="000000"/>
                          </a:solidFill>
                          <a:effectLst/>
                          <a:latin typeface="+mn-lt"/>
                          <a:ea typeface="+mn-ea"/>
                          <a:cs typeface="+mn-cs"/>
                        </a:rPr>
                        <a:t>61 508</a:t>
                      </a:r>
                      <a:endParaRPr lang="en-ZA" sz="1600" b="0" kern="1200" dirty="0">
                        <a:solidFill>
                          <a:srgbClr val="000000"/>
                        </a:solidFill>
                        <a:effectLst/>
                        <a:latin typeface="+mn-lt"/>
                        <a:ea typeface="+mn-ea"/>
                        <a:cs typeface="+mn-cs"/>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a:lnSpc>
                          <a:spcPct val="115000"/>
                        </a:lnSpc>
                        <a:spcAft>
                          <a:spcPts val="0"/>
                        </a:spcAft>
                      </a:pPr>
                      <a:r>
                        <a:rPr lang="en-US" sz="1600" b="0" dirty="0">
                          <a:solidFill>
                            <a:srgbClr val="000000"/>
                          </a:solidFill>
                          <a:effectLst/>
                        </a:rPr>
                        <a:t>5%</a:t>
                      </a:r>
                      <a:endParaRPr lang="en-ZA" sz="16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a:lnSpc>
                          <a:spcPct val="115000"/>
                        </a:lnSpc>
                        <a:spcAft>
                          <a:spcPts val="0"/>
                        </a:spcAft>
                      </a:pPr>
                      <a:r>
                        <a:rPr lang="en-US" sz="1600" b="0" dirty="0">
                          <a:solidFill>
                            <a:srgbClr val="000000"/>
                          </a:solidFill>
                          <a:effectLst/>
                        </a:rPr>
                        <a:t>7%</a:t>
                      </a:r>
                      <a:endParaRPr lang="en-ZA" sz="16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810932958"/>
                  </a:ext>
                </a:extLst>
              </a:tr>
              <a:tr h="450140">
                <a:tc>
                  <a:txBody>
                    <a:bodyPr/>
                    <a:lstStyle/>
                    <a:p>
                      <a:pPr>
                        <a:lnSpc>
                          <a:spcPct val="115000"/>
                        </a:lnSpc>
                        <a:spcAft>
                          <a:spcPts val="0"/>
                        </a:spcAft>
                      </a:pPr>
                      <a:r>
                        <a:rPr lang="en-US" sz="1600" b="0" dirty="0">
                          <a:solidFill>
                            <a:srgbClr val="000000"/>
                          </a:solidFill>
                          <a:effectLst/>
                        </a:rPr>
                        <a:t>Corporate &amp; Support </a:t>
                      </a:r>
                      <a:endParaRPr lang="en-ZA" sz="16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marL="0" algn="r" defTabSz="914400" rtl="0" eaLnBrk="1" latinLnBrk="0" hangingPunct="1">
                        <a:lnSpc>
                          <a:spcPct val="115000"/>
                        </a:lnSpc>
                        <a:spcAft>
                          <a:spcPts val="0"/>
                        </a:spcAft>
                      </a:pPr>
                      <a:r>
                        <a:rPr lang="en-US" sz="1600" b="0" kern="1200" dirty="0">
                          <a:solidFill>
                            <a:srgbClr val="000000"/>
                          </a:solidFill>
                          <a:effectLst/>
                          <a:latin typeface="+mn-lt"/>
                          <a:ea typeface="+mn-ea"/>
                          <a:cs typeface="+mn-cs"/>
                        </a:rPr>
                        <a:t>716 398</a:t>
                      </a:r>
                      <a:endParaRPr lang="en-ZA" sz="1600" b="0" kern="1200" dirty="0">
                        <a:solidFill>
                          <a:srgbClr val="000000"/>
                        </a:solidFill>
                        <a:effectLst/>
                        <a:latin typeface="+mn-lt"/>
                        <a:ea typeface="+mn-ea"/>
                        <a:cs typeface="+mn-cs"/>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r">
                        <a:lnSpc>
                          <a:spcPct val="115000"/>
                        </a:lnSpc>
                        <a:spcAft>
                          <a:spcPts val="0"/>
                        </a:spcAft>
                      </a:pPr>
                      <a:r>
                        <a:rPr lang="en-US" sz="1600" b="0" dirty="0">
                          <a:solidFill>
                            <a:srgbClr val="000000"/>
                          </a:solidFill>
                          <a:effectLst/>
                        </a:rPr>
                        <a:t>16%</a:t>
                      </a:r>
                      <a:endParaRPr lang="en-ZA" sz="16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r">
                        <a:lnSpc>
                          <a:spcPct val="115000"/>
                        </a:lnSpc>
                        <a:spcAft>
                          <a:spcPts val="0"/>
                        </a:spcAft>
                      </a:pPr>
                      <a:r>
                        <a:rPr lang="en-US" sz="1600" b="0" dirty="0">
                          <a:solidFill>
                            <a:srgbClr val="000000"/>
                          </a:solidFill>
                          <a:effectLst/>
                        </a:rPr>
                        <a:t>17%</a:t>
                      </a:r>
                      <a:endParaRPr lang="en-ZA" sz="16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433553123"/>
                  </a:ext>
                </a:extLst>
              </a:tr>
              <a:tr h="316835">
                <a:tc>
                  <a:txBody>
                    <a:bodyPr/>
                    <a:lstStyle/>
                    <a:p>
                      <a:pPr>
                        <a:lnSpc>
                          <a:spcPct val="115000"/>
                        </a:lnSpc>
                        <a:spcAft>
                          <a:spcPts val="0"/>
                        </a:spcAft>
                      </a:pPr>
                      <a:r>
                        <a:rPr lang="en-US" sz="1600" b="1" dirty="0">
                          <a:solidFill>
                            <a:srgbClr val="000000"/>
                          </a:solidFill>
                          <a:effectLst/>
                        </a:rPr>
                        <a:t>TOTAL</a:t>
                      </a:r>
                      <a:endParaRPr lang="en-ZA"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2000" marR="72000" marT="72000" marB="72000" anchor="ctr">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solidFill>
                      <a:srgbClr val="D3E4F0"/>
                    </a:solidFill>
                  </a:tcPr>
                </a:tc>
                <a:tc>
                  <a:txBody>
                    <a:bodyPr/>
                    <a:lstStyle/>
                    <a:p>
                      <a:pPr algn="r">
                        <a:lnSpc>
                          <a:spcPct val="115000"/>
                        </a:lnSpc>
                        <a:spcAft>
                          <a:spcPts val="0"/>
                        </a:spcAft>
                      </a:pPr>
                      <a:r>
                        <a:rPr lang="en-US" sz="1600" b="1" dirty="0">
                          <a:solidFill>
                            <a:srgbClr val="000000"/>
                          </a:solidFill>
                          <a:effectLst/>
                        </a:rPr>
                        <a:t>1 128 036</a:t>
                      </a:r>
                      <a:endParaRPr lang="en-ZA"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solidFill>
                      <a:srgbClr val="D3E4F0"/>
                    </a:solidFill>
                  </a:tcPr>
                </a:tc>
                <a:tc>
                  <a:txBody>
                    <a:bodyPr/>
                    <a:lstStyle/>
                    <a:p>
                      <a:pPr algn="r">
                        <a:lnSpc>
                          <a:spcPct val="115000"/>
                        </a:lnSpc>
                        <a:spcAft>
                          <a:spcPts val="0"/>
                        </a:spcAft>
                      </a:pPr>
                      <a:r>
                        <a:rPr lang="en-US" sz="1600" b="1" dirty="0">
                          <a:solidFill>
                            <a:srgbClr val="000000"/>
                          </a:solidFill>
                          <a:effectLst/>
                        </a:rPr>
                        <a:t>100%</a:t>
                      </a:r>
                      <a:endParaRPr lang="en-ZA"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solidFill>
                      <a:srgbClr val="D3E4F0"/>
                    </a:solidFill>
                  </a:tcPr>
                </a:tc>
                <a:tc>
                  <a:txBody>
                    <a:bodyPr/>
                    <a:lstStyle/>
                    <a:p>
                      <a:pPr algn="r">
                        <a:lnSpc>
                          <a:spcPct val="115000"/>
                        </a:lnSpc>
                        <a:spcAft>
                          <a:spcPts val="0"/>
                        </a:spcAft>
                      </a:pPr>
                      <a:r>
                        <a:rPr lang="en-US" sz="1600" b="1" dirty="0">
                          <a:solidFill>
                            <a:srgbClr val="000000"/>
                          </a:solidFill>
                          <a:effectLst/>
                        </a:rPr>
                        <a:t>100%</a:t>
                      </a:r>
                      <a:endParaRPr lang="en-ZA"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2000" marR="72000" marT="72000" marB="72000" anchor="ctr">
                    <a:lnL w="12700" cap="flat" cmpd="sng" algn="ctr">
                      <a:solidFill>
                        <a:schemeClr val="accent1"/>
                      </a:solidFill>
                      <a:prstDash val="solid"/>
                      <a:round/>
                      <a:headEnd type="none" w="med" len="med"/>
                      <a:tailEnd type="none" w="med" len="med"/>
                    </a:lnL>
                    <a:lnT w="28575" cap="flat" cmpd="sng" algn="ctr">
                      <a:solidFill>
                        <a:schemeClr val="accent1"/>
                      </a:solidFill>
                      <a:prstDash val="solid"/>
                      <a:round/>
                      <a:headEnd type="none" w="med" len="med"/>
                      <a:tailEnd type="none" w="med" len="med"/>
                    </a:lnT>
                    <a:solidFill>
                      <a:srgbClr val="D3E4F0"/>
                    </a:solidFill>
                  </a:tcPr>
                </a:tc>
                <a:extLst>
                  <a:ext uri="{0D108BD9-81ED-4DB2-BD59-A6C34878D82A}">
                    <a16:rowId xmlns:a16="http://schemas.microsoft.com/office/drawing/2014/main" val="2496144634"/>
                  </a:ext>
                </a:extLst>
              </a:tr>
            </a:tbl>
          </a:graphicData>
        </a:graphic>
      </p:graphicFrame>
      <p:sp>
        <p:nvSpPr>
          <p:cNvPr id="3" name="Rectangle 2">
            <a:extLst>
              <a:ext uri="{FF2B5EF4-FFF2-40B4-BE49-F238E27FC236}">
                <a16:creationId xmlns:a16="http://schemas.microsoft.com/office/drawing/2014/main" id="{B346359B-1136-40CA-86C1-7F1A1569BDF8}"/>
              </a:ext>
            </a:extLst>
          </p:cNvPr>
          <p:cNvSpPr/>
          <p:nvPr/>
        </p:nvSpPr>
        <p:spPr>
          <a:xfrm>
            <a:off x="741959" y="5345696"/>
            <a:ext cx="10515597" cy="595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000000"/>
                </a:solidFill>
              </a:rPr>
              <a:t>Note: </a:t>
            </a:r>
            <a:r>
              <a:rPr lang="en-GB" b="1" dirty="0">
                <a:solidFill>
                  <a:srgbClr val="000000"/>
                </a:solidFill>
              </a:rPr>
              <a:t>Research Translation </a:t>
            </a:r>
            <a:r>
              <a:rPr lang="en-GB" dirty="0">
                <a:solidFill>
                  <a:srgbClr val="000000"/>
                </a:solidFill>
              </a:rPr>
              <a:t>is a new strategic objective with relative very low spending in the 2020/21 financial year in comparison to the other objectives. </a:t>
            </a:r>
            <a:endParaRPr lang="en-ZA" dirty="0">
              <a:solidFill>
                <a:srgbClr val="000000"/>
              </a:solidFill>
            </a:endParaRPr>
          </a:p>
        </p:txBody>
      </p:sp>
      <p:sp>
        <p:nvSpPr>
          <p:cNvPr id="5" name="Slide Number Placeholder 5">
            <a:extLst>
              <a:ext uri="{FF2B5EF4-FFF2-40B4-BE49-F238E27FC236}">
                <a16:creationId xmlns:a16="http://schemas.microsoft.com/office/drawing/2014/main" id="{BEE5A845-533B-44A8-9287-F23C1BAE1A40}"/>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pPr/>
              <a:t>24</a:t>
            </a:fld>
            <a:endParaRPr lang="en-ZA" dirty="0"/>
          </a:p>
        </p:txBody>
      </p:sp>
    </p:spTree>
    <p:extLst>
      <p:ext uri="{BB962C8B-B14F-4D97-AF65-F5344CB8AC3E}">
        <p14:creationId xmlns:p14="http://schemas.microsoft.com/office/powerpoint/2010/main" val="2003873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728D113-F50A-4C7A-B809-8DE01028EDB8}"/>
              </a:ext>
            </a:extLst>
          </p:cNvPr>
          <p:cNvGraphicFramePr>
            <a:graphicFrameLocks noGrp="1"/>
          </p:cNvGraphicFramePr>
          <p:nvPr>
            <p:extLst>
              <p:ext uri="{D42A27DB-BD31-4B8C-83A1-F6EECF244321}">
                <p14:modId xmlns:p14="http://schemas.microsoft.com/office/powerpoint/2010/main" val="768963611"/>
              </p:ext>
            </p:extLst>
          </p:nvPr>
        </p:nvGraphicFramePr>
        <p:xfrm>
          <a:off x="1921810" y="1436530"/>
          <a:ext cx="8348379" cy="1992470"/>
        </p:xfrm>
        <a:graphic>
          <a:graphicData uri="http://schemas.openxmlformats.org/drawingml/2006/table">
            <a:tbl>
              <a:tblPr firstRow="1" bandRow="1">
                <a:tableStyleId>{BC89EF96-8CEA-46FF-86C4-4CE0E7609802}</a:tableStyleId>
              </a:tblPr>
              <a:tblGrid>
                <a:gridCol w="3425889">
                  <a:extLst>
                    <a:ext uri="{9D8B030D-6E8A-4147-A177-3AD203B41FA5}">
                      <a16:colId xmlns:a16="http://schemas.microsoft.com/office/drawing/2014/main" val="2554686211"/>
                    </a:ext>
                  </a:extLst>
                </a:gridCol>
                <a:gridCol w="2461245">
                  <a:extLst>
                    <a:ext uri="{9D8B030D-6E8A-4147-A177-3AD203B41FA5}">
                      <a16:colId xmlns:a16="http://schemas.microsoft.com/office/drawing/2014/main" val="4033276893"/>
                    </a:ext>
                  </a:extLst>
                </a:gridCol>
                <a:gridCol w="2461245">
                  <a:extLst>
                    <a:ext uri="{9D8B030D-6E8A-4147-A177-3AD203B41FA5}">
                      <a16:colId xmlns:a16="http://schemas.microsoft.com/office/drawing/2014/main" val="4289562812"/>
                    </a:ext>
                  </a:extLst>
                </a:gridCol>
              </a:tblGrid>
              <a:tr h="398494">
                <a:tc>
                  <a:txBody>
                    <a:bodyPr/>
                    <a:lstStyle/>
                    <a:p>
                      <a:pPr algn="l" fontAlgn="b"/>
                      <a:endParaRPr lang="en-ZA" sz="1600" b="0" i="0" u="none" strike="noStrike" dirty="0">
                        <a:solidFill>
                          <a:schemeClr val="bg1"/>
                        </a:solidFill>
                        <a:effectLst/>
                        <a:latin typeface="Calibri" panose="020F0502020204030204" pitchFamily="34" charset="0"/>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gn="r" fontAlgn="b"/>
                      <a:r>
                        <a:rPr lang="en-ZA" sz="1600" b="1" u="none" strike="noStrike" dirty="0">
                          <a:solidFill>
                            <a:schemeClr val="bg1"/>
                          </a:solidFill>
                          <a:effectLst/>
                        </a:rPr>
                        <a:t>Budget</a:t>
                      </a:r>
                      <a:endParaRPr lang="en-ZA" sz="1600" b="1" i="0" u="none" strike="noStrike" dirty="0">
                        <a:solidFill>
                          <a:schemeClr val="bg1"/>
                        </a:solidFill>
                        <a:effectLst/>
                        <a:latin typeface="Calibri" panose="020F0502020204030204" pitchFamily="34"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gn="r" fontAlgn="b"/>
                      <a:r>
                        <a:rPr lang="en-ZA" sz="1600" b="1" u="none" strike="noStrike" dirty="0">
                          <a:solidFill>
                            <a:schemeClr val="bg1"/>
                          </a:solidFill>
                          <a:effectLst/>
                        </a:rPr>
                        <a:t>Actual</a:t>
                      </a:r>
                      <a:endParaRPr lang="en-ZA" sz="1600" b="1" i="0" u="none" strike="noStrike" dirty="0">
                        <a:solidFill>
                          <a:schemeClr val="bg1"/>
                        </a:solidFill>
                        <a:effectLst/>
                        <a:latin typeface="Calibri" panose="020F0502020204030204" pitchFamily="34"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4084629014"/>
                  </a:ext>
                </a:extLst>
              </a:tr>
              <a:tr h="398494">
                <a:tc>
                  <a:txBody>
                    <a:bodyPr/>
                    <a:lstStyle/>
                    <a:p>
                      <a:pPr algn="l" fontAlgn="b"/>
                      <a:endParaRPr lang="en-ZA" sz="1600" b="1" i="0" u="none" strike="noStrike" dirty="0">
                        <a:solidFill>
                          <a:srgbClr val="000000"/>
                        </a:solidFill>
                        <a:effectLst/>
                        <a:latin typeface="Calibri" panose="020F0502020204030204" pitchFamily="34" charset="0"/>
                      </a:endParaRPr>
                    </a:p>
                  </a:txBody>
                  <a:tcPr marL="72000" marR="72000" marT="72000" marB="72000" anchor="ctr">
                    <a:lnT w="12700" cap="flat" cmpd="sng" algn="ctr">
                      <a:solidFill>
                        <a:schemeClr val="accent1"/>
                      </a:solidFill>
                      <a:prstDash val="solid"/>
                      <a:round/>
                      <a:headEnd type="none" w="med" len="med"/>
                      <a:tailEnd type="none" w="med" len="med"/>
                    </a:lnT>
                    <a:solidFill>
                      <a:srgbClr val="0077B3">
                        <a:alpha val="20000"/>
                      </a:srgbClr>
                    </a:solidFill>
                  </a:tcPr>
                </a:tc>
                <a:tc>
                  <a:txBody>
                    <a:bodyPr/>
                    <a:lstStyle/>
                    <a:p>
                      <a:pPr algn="r" fontAlgn="b"/>
                      <a:r>
                        <a:rPr lang="en-ZA" sz="1600" b="1" u="none" strike="noStrike">
                          <a:solidFill>
                            <a:srgbClr val="000000"/>
                          </a:solidFill>
                          <a:effectLst/>
                        </a:rPr>
                        <a:t>R</a:t>
                      </a:r>
                      <a:endParaRPr lang="en-ZA" sz="1600" b="1" i="0" u="none" strike="noStrike">
                        <a:solidFill>
                          <a:srgbClr val="000000"/>
                        </a:solidFill>
                        <a:effectLst/>
                        <a:latin typeface="Calibri" panose="020F0502020204030204" pitchFamily="34" charset="0"/>
                      </a:endParaRPr>
                    </a:p>
                  </a:txBody>
                  <a:tcPr marL="72000" marR="72000" marT="72000" marB="72000" anchor="ctr">
                    <a:lnT w="12700" cap="flat" cmpd="sng" algn="ctr">
                      <a:solidFill>
                        <a:schemeClr val="accent1"/>
                      </a:solidFill>
                      <a:prstDash val="solid"/>
                      <a:round/>
                      <a:headEnd type="none" w="med" len="med"/>
                      <a:tailEnd type="none" w="med" len="med"/>
                    </a:lnT>
                    <a:solidFill>
                      <a:srgbClr val="0077B3">
                        <a:alpha val="20000"/>
                      </a:srgbClr>
                    </a:solidFill>
                  </a:tcPr>
                </a:tc>
                <a:tc>
                  <a:txBody>
                    <a:bodyPr/>
                    <a:lstStyle/>
                    <a:p>
                      <a:pPr algn="r" fontAlgn="b"/>
                      <a:r>
                        <a:rPr lang="en-ZA" sz="1600" b="1" u="none" strike="noStrike" dirty="0">
                          <a:solidFill>
                            <a:srgbClr val="000000"/>
                          </a:solidFill>
                          <a:effectLst/>
                        </a:rPr>
                        <a:t>R</a:t>
                      </a:r>
                      <a:endParaRPr lang="en-ZA" sz="1600" b="1" i="0" u="none" strike="noStrike" dirty="0">
                        <a:solidFill>
                          <a:srgbClr val="000000"/>
                        </a:solidFill>
                        <a:effectLst/>
                        <a:latin typeface="Calibri" panose="020F0502020204030204" pitchFamily="34" charset="0"/>
                      </a:endParaRPr>
                    </a:p>
                  </a:txBody>
                  <a:tcPr marL="72000" marR="72000" marT="72000" marB="72000" anchor="ctr">
                    <a:lnT w="12700" cap="flat" cmpd="sng" algn="ctr">
                      <a:solidFill>
                        <a:schemeClr val="accent1"/>
                      </a:solidFill>
                      <a:prstDash val="solid"/>
                      <a:round/>
                      <a:headEnd type="none" w="med" len="med"/>
                      <a:tailEnd type="none" w="med" len="med"/>
                    </a:lnT>
                    <a:solidFill>
                      <a:srgbClr val="0077B3">
                        <a:alpha val="20000"/>
                      </a:srgbClr>
                    </a:solidFill>
                  </a:tcPr>
                </a:tc>
                <a:extLst>
                  <a:ext uri="{0D108BD9-81ED-4DB2-BD59-A6C34878D82A}">
                    <a16:rowId xmlns:a16="http://schemas.microsoft.com/office/drawing/2014/main" val="220477076"/>
                  </a:ext>
                </a:extLst>
              </a:tr>
              <a:tr h="398494">
                <a:tc>
                  <a:txBody>
                    <a:bodyPr/>
                    <a:lstStyle/>
                    <a:p>
                      <a:pPr algn="l" fontAlgn="b"/>
                      <a:r>
                        <a:rPr lang="en-ZA" sz="1600" b="0" u="none" strike="noStrike" dirty="0">
                          <a:solidFill>
                            <a:srgbClr val="000000"/>
                          </a:solidFill>
                          <a:effectLst/>
                        </a:rPr>
                        <a:t>Total Revenue</a:t>
                      </a:r>
                      <a:endParaRPr lang="en-ZA" sz="1600" b="0" i="0" u="none" strike="noStrike" dirty="0">
                        <a:solidFill>
                          <a:srgbClr val="000000"/>
                        </a:solidFill>
                        <a:effectLst/>
                        <a:latin typeface="Calibri" panose="020F0502020204030204" pitchFamily="34" charset="0"/>
                      </a:endParaRPr>
                    </a:p>
                  </a:txBody>
                  <a:tcPr marL="72000" marR="72000" marT="72000" marB="72000" anchor="ctr"/>
                </a:tc>
                <a:tc>
                  <a:txBody>
                    <a:bodyPr/>
                    <a:lstStyle/>
                    <a:p>
                      <a:pPr algn="r" fontAlgn="b"/>
                      <a:r>
                        <a:rPr lang="en-ZA" sz="1600" b="0" u="none" strike="noStrike" dirty="0">
                          <a:solidFill>
                            <a:srgbClr val="000000"/>
                          </a:solidFill>
                          <a:effectLst/>
                        </a:rPr>
                        <a:t>1 200 775 550</a:t>
                      </a:r>
                      <a:endParaRPr lang="en-ZA" sz="1600" b="0" i="0" u="none" strike="noStrike" dirty="0">
                        <a:solidFill>
                          <a:srgbClr val="000000"/>
                        </a:solidFill>
                        <a:effectLst/>
                        <a:latin typeface="Calibri" panose="020F0502020204030204" pitchFamily="34" charset="0"/>
                      </a:endParaRPr>
                    </a:p>
                  </a:txBody>
                  <a:tcPr marL="72000" marR="72000" marT="72000" marB="72000" anchor="ctr"/>
                </a:tc>
                <a:tc>
                  <a:txBody>
                    <a:bodyPr/>
                    <a:lstStyle/>
                    <a:p>
                      <a:pPr algn="r" fontAlgn="b"/>
                      <a:r>
                        <a:rPr lang="en-ZA" sz="1600" b="0" u="none" strike="noStrike" dirty="0">
                          <a:solidFill>
                            <a:srgbClr val="000000"/>
                          </a:solidFill>
                          <a:effectLst/>
                        </a:rPr>
                        <a:t>1 205 005 200</a:t>
                      </a:r>
                      <a:endParaRPr lang="en-ZA" sz="1600" b="0" i="0" u="none" strike="noStrike" dirty="0">
                        <a:solidFill>
                          <a:srgbClr val="000000"/>
                        </a:solidFill>
                        <a:effectLst/>
                        <a:latin typeface="Calibri" panose="020F0502020204030204" pitchFamily="34" charset="0"/>
                      </a:endParaRPr>
                    </a:p>
                  </a:txBody>
                  <a:tcPr marL="72000" marR="72000" marT="72000" marB="72000" anchor="ctr"/>
                </a:tc>
                <a:extLst>
                  <a:ext uri="{0D108BD9-81ED-4DB2-BD59-A6C34878D82A}">
                    <a16:rowId xmlns:a16="http://schemas.microsoft.com/office/drawing/2014/main" val="2417537836"/>
                  </a:ext>
                </a:extLst>
              </a:tr>
              <a:tr h="398494">
                <a:tc>
                  <a:txBody>
                    <a:bodyPr/>
                    <a:lstStyle/>
                    <a:p>
                      <a:pPr algn="l" fontAlgn="b"/>
                      <a:r>
                        <a:rPr lang="en-ZA" sz="1600" b="0" u="none" strike="noStrike">
                          <a:solidFill>
                            <a:srgbClr val="000000"/>
                          </a:solidFill>
                          <a:effectLst/>
                        </a:rPr>
                        <a:t>Total Expenditure</a:t>
                      </a:r>
                      <a:endParaRPr lang="en-ZA" sz="1600" b="0" i="0" u="none" strike="noStrike">
                        <a:solidFill>
                          <a:srgbClr val="000000"/>
                        </a:solidFill>
                        <a:effectLst/>
                        <a:latin typeface="Calibri" panose="020F0502020204030204" pitchFamily="34" charset="0"/>
                      </a:endParaRPr>
                    </a:p>
                  </a:txBody>
                  <a:tcPr marL="72000" marR="72000" marT="72000" marB="72000" anchor="ctr">
                    <a:noFill/>
                  </a:tcPr>
                </a:tc>
                <a:tc>
                  <a:txBody>
                    <a:bodyPr/>
                    <a:lstStyle/>
                    <a:p>
                      <a:pPr algn="r" fontAlgn="b"/>
                      <a:r>
                        <a:rPr lang="en-ZA" sz="1600" b="0" u="none" strike="noStrike" dirty="0">
                          <a:solidFill>
                            <a:srgbClr val="000000"/>
                          </a:solidFill>
                          <a:effectLst/>
                        </a:rPr>
                        <a:t>(1 149 020 233)</a:t>
                      </a:r>
                      <a:endParaRPr lang="en-ZA" sz="1600" b="0" i="0" u="none" strike="noStrike" dirty="0">
                        <a:solidFill>
                          <a:srgbClr val="000000"/>
                        </a:solidFill>
                        <a:effectLst/>
                        <a:latin typeface="Calibri" panose="020F0502020204030204" pitchFamily="34" charset="0"/>
                      </a:endParaRPr>
                    </a:p>
                  </a:txBody>
                  <a:tcPr marL="72000" marR="72000" marT="72000" marB="72000" anchor="ctr">
                    <a:noFill/>
                  </a:tcPr>
                </a:tc>
                <a:tc>
                  <a:txBody>
                    <a:bodyPr/>
                    <a:lstStyle/>
                    <a:p>
                      <a:pPr algn="r" fontAlgn="b"/>
                      <a:r>
                        <a:rPr lang="en-ZA" sz="1600" b="0" u="none" strike="noStrike" dirty="0">
                          <a:solidFill>
                            <a:srgbClr val="000000"/>
                          </a:solidFill>
                          <a:effectLst/>
                        </a:rPr>
                        <a:t>(1 125 786 866)</a:t>
                      </a:r>
                      <a:endParaRPr lang="en-ZA" sz="1600" b="0" i="0" u="none" strike="noStrike" dirty="0">
                        <a:solidFill>
                          <a:srgbClr val="000000"/>
                        </a:solidFill>
                        <a:effectLst/>
                        <a:latin typeface="Calibri" panose="020F0502020204030204" pitchFamily="34" charset="0"/>
                      </a:endParaRPr>
                    </a:p>
                  </a:txBody>
                  <a:tcPr marL="72000" marR="72000" marT="72000" marB="72000" anchor="ctr">
                    <a:noFill/>
                  </a:tcPr>
                </a:tc>
                <a:extLst>
                  <a:ext uri="{0D108BD9-81ED-4DB2-BD59-A6C34878D82A}">
                    <a16:rowId xmlns:a16="http://schemas.microsoft.com/office/drawing/2014/main" val="3840437241"/>
                  </a:ext>
                </a:extLst>
              </a:tr>
              <a:tr h="398494">
                <a:tc>
                  <a:txBody>
                    <a:bodyPr/>
                    <a:lstStyle/>
                    <a:p>
                      <a:pPr algn="l" fontAlgn="b"/>
                      <a:r>
                        <a:rPr lang="en-ZA" sz="1600" b="0" u="none" strike="noStrike" dirty="0">
                          <a:solidFill>
                            <a:srgbClr val="000000"/>
                          </a:solidFill>
                          <a:effectLst/>
                        </a:rPr>
                        <a:t>Nett</a:t>
                      </a:r>
                      <a:endParaRPr lang="en-ZA" sz="1600" b="0" i="0" u="none" strike="noStrike" dirty="0">
                        <a:solidFill>
                          <a:srgbClr val="000000"/>
                        </a:solidFill>
                        <a:effectLst/>
                        <a:latin typeface="Calibri" panose="020F0502020204030204" pitchFamily="34" charset="0"/>
                      </a:endParaRPr>
                    </a:p>
                  </a:txBody>
                  <a:tcPr marL="72000" marR="72000" marT="72000" marB="72000" anchor="ctr"/>
                </a:tc>
                <a:tc>
                  <a:txBody>
                    <a:bodyPr/>
                    <a:lstStyle/>
                    <a:p>
                      <a:pPr algn="r" fontAlgn="b"/>
                      <a:r>
                        <a:rPr lang="en-GB" sz="1600" b="1" i="0" u="none" strike="noStrike" dirty="0">
                          <a:solidFill>
                            <a:srgbClr val="000000"/>
                          </a:solidFill>
                          <a:effectLst/>
                          <a:latin typeface="Calibri" panose="020F0502020204030204" pitchFamily="34" charset="0"/>
                        </a:rPr>
                        <a:t>5</a:t>
                      </a:r>
                      <a:r>
                        <a:rPr lang="en-ZA" sz="1600" b="1" i="0" u="none" strike="noStrike" dirty="0">
                          <a:solidFill>
                            <a:srgbClr val="000000"/>
                          </a:solidFill>
                          <a:effectLst/>
                          <a:latin typeface="Calibri" panose="020F0502020204030204" pitchFamily="34" charset="0"/>
                        </a:rPr>
                        <a:t>1 755 317</a:t>
                      </a:r>
                    </a:p>
                  </a:txBody>
                  <a:tcPr marL="72000" marR="72000" marT="72000" marB="72000" anchor="ctr"/>
                </a:tc>
                <a:tc>
                  <a:txBody>
                    <a:bodyPr/>
                    <a:lstStyle/>
                    <a:p>
                      <a:pPr algn="r" fontAlgn="b"/>
                      <a:r>
                        <a:rPr lang="en-GB" sz="1600" b="1" i="0" u="none" strike="noStrike" dirty="0">
                          <a:solidFill>
                            <a:srgbClr val="000000"/>
                          </a:solidFill>
                          <a:effectLst/>
                          <a:latin typeface="Calibri" panose="020F0502020204030204" pitchFamily="34" charset="0"/>
                        </a:rPr>
                        <a:t>7</a:t>
                      </a:r>
                      <a:r>
                        <a:rPr lang="en-ZA" sz="1600" b="1" i="0" u="none" strike="noStrike" dirty="0">
                          <a:solidFill>
                            <a:srgbClr val="000000"/>
                          </a:solidFill>
                          <a:effectLst/>
                          <a:latin typeface="Calibri" panose="020F0502020204030204" pitchFamily="34" charset="0"/>
                        </a:rPr>
                        <a:t>9 218 334</a:t>
                      </a:r>
                    </a:p>
                  </a:txBody>
                  <a:tcPr marL="72000" marR="72000" marT="72000" marB="72000" anchor="ctr"/>
                </a:tc>
                <a:extLst>
                  <a:ext uri="{0D108BD9-81ED-4DB2-BD59-A6C34878D82A}">
                    <a16:rowId xmlns:a16="http://schemas.microsoft.com/office/drawing/2014/main" val="1370832949"/>
                  </a:ext>
                </a:extLst>
              </a:tr>
            </a:tbl>
          </a:graphicData>
        </a:graphic>
      </p:graphicFrame>
      <p:sp>
        <p:nvSpPr>
          <p:cNvPr id="2" name="Title 1">
            <a:extLst>
              <a:ext uri="{FF2B5EF4-FFF2-40B4-BE49-F238E27FC236}">
                <a16:creationId xmlns:a16="http://schemas.microsoft.com/office/drawing/2014/main" id="{E1CB5AA7-D782-4C48-8524-41B9E0208CA3}"/>
              </a:ext>
            </a:extLst>
          </p:cNvPr>
          <p:cNvSpPr>
            <a:spLocks noGrp="1"/>
          </p:cNvSpPr>
          <p:nvPr>
            <p:ph type="title"/>
          </p:nvPr>
        </p:nvSpPr>
        <p:spPr/>
        <p:txBody>
          <a:bodyPr>
            <a:normAutofit fontScale="90000"/>
          </a:bodyPr>
          <a:lstStyle/>
          <a:p>
            <a:r>
              <a:rPr lang="en-ZA" dirty="0"/>
              <a:t>Budget to actual</a:t>
            </a:r>
          </a:p>
        </p:txBody>
      </p:sp>
      <p:sp>
        <p:nvSpPr>
          <p:cNvPr id="5" name="Slide Number Placeholder 5">
            <a:extLst>
              <a:ext uri="{FF2B5EF4-FFF2-40B4-BE49-F238E27FC236}">
                <a16:creationId xmlns:a16="http://schemas.microsoft.com/office/drawing/2014/main" id="{C0D1EA6D-58B1-425A-962D-047EE9CBBDAB}"/>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pPr/>
              <a:t>25</a:t>
            </a:fld>
            <a:endParaRPr lang="en-ZA" dirty="0"/>
          </a:p>
        </p:txBody>
      </p:sp>
    </p:spTree>
    <p:extLst>
      <p:ext uri="{BB962C8B-B14F-4D97-AF65-F5344CB8AC3E}">
        <p14:creationId xmlns:p14="http://schemas.microsoft.com/office/powerpoint/2010/main" val="2657919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7C811-ECBB-4B87-8FA0-3551D2307AB4}"/>
              </a:ext>
            </a:extLst>
          </p:cNvPr>
          <p:cNvSpPr>
            <a:spLocks noGrp="1"/>
          </p:cNvSpPr>
          <p:nvPr>
            <p:ph type="title"/>
          </p:nvPr>
        </p:nvSpPr>
        <p:spPr/>
        <p:txBody>
          <a:bodyPr>
            <a:normAutofit fontScale="90000"/>
          </a:bodyPr>
          <a:lstStyle/>
          <a:p>
            <a:r>
              <a:rPr lang="en-ZA" dirty="0"/>
              <a:t>Variances to budget</a:t>
            </a:r>
          </a:p>
        </p:txBody>
      </p:sp>
      <p:sp>
        <p:nvSpPr>
          <p:cNvPr id="3" name="Content Placeholder 2">
            <a:extLst>
              <a:ext uri="{FF2B5EF4-FFF2-40B4-BE49-F238E27FC236}">
                <a16:creationId xmlns:a16="http://schemas.microsoft.com/office/drawing/2014/main" id="{718A41EE-0063-49FB-9755-8F1DAD9ADF89}"/>
              </a:ext>
            </a:extLst>
          </p:cNvPr>
          <p:cNvSpPr>
            <a:spLocks noGrp="1"/>
          </p:cNvSpPr>
          <p:nvPr>
            <p:ph idx="1"/>
          </p:nvPr>
        </p:nvSpPr>
        <p:spPr>
          <a:xfrm>
            <a:off x="838200" y="2100591"/>
            <a:ext cx="2893291" cy="1870390"/>
          </a:xfrm>
        </p:spPr>
        <p:txBody>
          <a:bodyPr>
            <a:normAutofit lnSpcReduction="10000"/>
          </a:bodyPr>
          <a:lstStyle/>
          <a:p>
            <a:pPr marL="0" indent="0">
              <a:lnSpc>
                <a:spcPct val="100000"/>
              </a:lnSpc>
              <a:spcBef>
                <a:spcPts val="0"/>
              </a:spcBef>
              <a:spcAft>
                <a:spcPts val="1800"/>
              </a:spcAft>
              <a:buNone/>
            </a:pPr>
            <a:r>
              <a:rPr lang="en-ZA" sz="2000" dirty="0"/>
              <a:t>Original Budgeted surplus </a:t>
            </a:r>
            <a:br>
              <a:rPr lang="en-ZA" sz="2000" dirty="0"/>
            </a:br>
            <a:r>
              <a:rPr lang="en-ZA" sz="2800" b="1" dirty="0">
                <a:solidFill>
                  <a:schemeClr val="accent1"/>
                </a:solidFill>
              </a:rPr>
              <a:t>R51,7m</a:t>
            </a:r>
          </a:p>
          <a:p>
            <a:pPr marL="0" indent="0">
              <a:lnSpc>
                <a:spcPct val="100000"/>
              </a:lnSpc>
              <a:buNone/>
            </a:pPr>
            <a:r>
              <a:rPr lang="en-ZA" sz="2000" dirty="0"/>
              <a:t>Final Actual</a:t>
            </a:r>
          </a:p>
          <a:p>
            <a:pPr marL="0" indent="0">
              <a:lnSpc>
                <a:spcPct val="100000"/>
              </a:lnSpc>
              <a:spcBef>
                <a:spcPts val="0"/>
              </a:spcBef>
              <a:buNone/>
            </a:pPr>
            <a:r>
              <a:rPr lang="en-ZA" sz="2800" b="1" dirty="0">
                <a:solidFill>
                  <a:schemeClr val="accent1"/>
                </a:solidFill>
              </a:rPr>
              <a:t>R79,2m</a:t>
            </a:r>
          </a:p>
          <a:p>
            <a:endParaRPr lang="en-ZA" sz="2000" dirty="0"/>
          </a:p>
        </p:txBody>
      </p:sp>
      <p:graphicFrame>
        <p:nvGraphicFramePr>
          <p:cNvPr id="4" name="Table 3">
            <a:extLst>
              <a:ext uri="{FF2B5EF4-FFF2-40B4-BE49-F238E27FC236}">
                <a16:creationId xmlns:a16="http://schemas.microsoft.com/office/drawing/2014/main" id="{1989DD7C-14A3-47DD-B2C7-17D1D9A3AED6}"/>
              </a:ext>
            </a:extLst>
          </p:cNvPr>
          <p:cNvGraphicFramePr>
            <a:graphicFrameLocks noGrp="1"/>
          </p:cNvGraphicFramePr>
          <p:nvPr>
            <p:extLst>
              <p:ext uri="{D42A27DB-BD31-4B8C-83A1-F6EECF244321}">
                <p14:modId xmlns:p14="http://schemas.microsoft.com/office/powerpoint/2010/main" val="2958591379"/>
              </p:ext>
            </p:extLst>
          </p:nvPr>
        </p:nvGraphicFramePr>
        <p:xfrm>
          <a:off x="4293002" y="1240415"/>
          <a:ext cx="7060798" cy="4903200"/>
        </p:xfrm>
        <a:graphic>
          <a:graphicData uri="http://schemas.openxmlformats.org/drawingml/2006/table">
            <a:tbl>
              <a:tblPr firstRow="1" bandRow="1">
                <a:tableStyleId>{69012ECD-51FC-41F1-AA8D-1B2483CD663E}</a:tableStyleId>
              </a:tblPr>
              <a:tblGrid>
                <a:gridCol w="2716380">
                  <a:extLst>
                    <a:ext uri="{9D8B030D-6E8A-4147-A177-3AD203B41FA5}">
                      <a16:colId xmlns:a16="http://schemas.microsoft.com/office/drawing/2014/main" val="1855857306"/>
                    </a:ext>
                  </a:extLst>
                </a:gridCol>
                <a:gridCol w="1855521">
                  <a:extLst>
                    <a:ext uri="{9D8B030D-6E8A-4147-A177-3AD203B41FA5}">
                      <a16:colId xmlns:a16="http://schemas.microsoft.com/office/drawing/2014/main" val="2060229733"/>
                    </a:ext>
                  </a:extLst>
                </a:gridCol>
                <a:gridCol w="1057112">
                  <a:extLst>
                    <a:ext uri="{9D8B030D-6E8A-4147-A177-3AD203B41FA5}">
                      <a16:colId xmlns:a16="http://schemas.microsoft.com/office/drawing/2014/main" val="1805888513"/>
                    </a:ext>
                  </a:extLst>
                </a:gridCol>
                <a:gridCol w="1431785">
                  <a:extLst>
                    <a:ext uri="{9D8B030D-6E8A-4147-A177-3AD203B41FA5}">
                      <a16:colId xmlns:a16="http://schemas.microsoft.com/office/drawing/2014/main" val="989701008"/>
                    </a:ext>
                  </a:extLst>
                </a:gridCol>
              </a:tblGrid>
              <a:tr h="310820">
                <a:tc>
                  <a:txBody>
                    <a:bodyPr/>
                    <a:lstStyle/>
                    <a:p>
                      <a:pPr algn="l" fontAlgn="b"/>
                      <a:r>
                        <a:rPr lang="en-ZA" sz="1200" b="1" u="none" strike="noStrike" dirty="0">
                          <a:solidFill>
                            <a:schemeClr val="bg1"/>
                          </a:solidFill>
                          <a:effectLst/>
                        </a:rPr>
                        <a:t>Income</a:t>
                      </a:r>
                      <a:endParaRPr lang="en-ZA" sz="1200" b="1" i="0" u="none" strike="noStrike" dirty="0">
                        <a:solidFill>
                          <a:schemeClr val="bg1"/>
                        </a:solidFill>
                        <a:effectLst/>
                        <a:latin typeface="Calibri" panose="020F0502020204030204" pitchFamily="34" charset="0"/>
                      </a:endParaRPr>
                    </a:p>
                  </a:txBody>
                  <a:tcPr marL="72000" marR="72000" marT="72000" marB="72000" anchor="b">
                    <a:lnR w="12700" cap="flat" cmpd="sng" algn="ctr">
                      <a:solidFill>
                        <a:schemeClr val="bg1"/>
                      </a:solidFill>
                      <a:prstDash val="solid"/>
                      <a:round/>
                      <a:headEnd type="none" w="med" len="med"/>
                      <a:tailEnd type="none" w="med" len="med"/>
                    </a:lnR>
                  </a:tcPr>
                </a:tc>
                <a:tc>
                  <a:txBody>
                    <a:bodyPr/>
                    <a:lstStyle/>
                    <a:p>
                      <a:pPr algn="r" fontAlgn="b"/>
                      <a:r>
                        <a:rPr lang="en-ZA" sz="1200" b="1" u="none" strike="noStrike" dirty="0">
                          <a:solidFill>
                            <a:schemeClr val="bg1"/>
                          </a:solidFill>
                          <a:effectLst/>
                        </a:rPr>
                        <a:t>Original Budget (Rm)</a:t>
                      </a:r>
                      <a:endParaRPr lang="en-ZA" sz="1200" b="1" i="0" u="none" strike="noStrike" dirty="0">
                        <a:solidFill>
                          <a:schemeClr val="bg1"/>
                        </a:solidFill>
                        <a:effectLst/>
                        <a:latin typeface="Calibri" panose="020F0502020204030204" pitchFamily="34" charset="0"/>
                      </a:endParaRPr>
                    </a:p>
                  </a:txBody>
                  <a:tcPr marL="72000" marR="72000" marT="72000" marB="720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r" fontAlgn="b"/>
                      <a:r>
                        <a:rPr lang="en-ZA" sz="1200" b="1" u="none" strike="noStrike" dirty="0">
                          <a:solidFill>
                            <a:schemeClr val="bg1"/>
                          </a:solidFill>
                          <a:effectLst/>
                        </a:rPr>
                        <a:t>Actual (Rm)</a:t>
                      </a:r>
                      <a:endParaRPr lang="en-ZA" sz="1200" b="1" i="0" u="none" strike="noStrike" dirty="0">
                        <a:solidFill>
                          <a:schemeClr val="bg1"/>
                        </a:solidFill>
                        <a:effectLst/>
                        <a:latin typeface="Calibri" panose="020F0502020204030204" pitchFamily="34" charset="0"/>
                      </a:endParaRPr>
                    </a:p>
                  </a:txBody>
                  <a:tcPr marL="72000" marR="72000" marT="72000" marB="720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r" fontAlgn="b"/>
                      <a:r>
                        <a:rPr lang="en-ZA" sz="1200" b="1" u="none" strike="noStrike" dirty="0">
                          <a:solidFill>
                            <a:schemeClr val="bg1"/>
                          </a:solidFill>
                          <a:effectLst/>
                        </a:rPr>
                        <a:t>Difference (Rm)</a:t>
                      </a:r>
                      <a:endParaRPr lang="en-ZA" sz="1200" b="1" i="0" u="none" strike="noStrike" dirty="0">
                        <a:solidFill>
                          <a:schemeClr val="bg1"/>
                        </a:solidFill>
                        <a:effectLst/>
                        <a:latin typeface="Calibri" panose="020F0502020204030204" pitchFamily="34" charset="0"/>
                      </a:endParaRPr>
                    </a:p>
                  </a:txBody>
                  <a:tcPr marL="72000" marR="72000" marT="72000" marB="72000" anchor="b">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854788413"/>
                  </a:ext>
                </a:extLst>
              </a:tr>
              <a:tr h="310820">
                <a:tc>
                  <a:txBody>
                    <a:bodyPr/>
                    <a:lstStyle/>
                    <a:p>
                      <a:pPr algn="l" fontAlgn="b"/>
                      <a:r>
                        <a:rPr lang="en-ZA" sz="1200" b="0" u="none" strike="noStrike" dirty="0">
                          <a:solidFill>
                            <a:srgbClr val="000000"/>
                          </a:solidFill>
                          <a:effectLst/>
                        </a:rPr>
                        <a:t>Contract Income</a:t>
                      </a:r>
                      <a:endParaRPr lang="en-ZA" sz="1200" b="0" i="0" u="none" strike="noStrike" dirty="0">
                        <a:solidFill>
                          <a:srgbClr val="000000"/>
                        </a:solidFill>
                        <a:effectLst/>
                        <a:latin typeface="Calibri" panose="020F0502020204030204" pitchFamily="34" charset="0"/>
                      </a:endParaRPr>
                    </a:p>
                  </a:txBody>
                  <a:tcPr marL="72000" marR="72000" marT="72000" marB="72000" anchor="b">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pPr algn="r" fontAlgn="b"/>
                      <a:r>
                        <a:rPr lang="en-GB" sz="1200" b="0" i="0" u="none" strike="noStrike" dirty="0">
                          <a:solidFill>
                            <a:srgbClr val="000000"/>
                          </a:solidFill>
                          <a:effectLst/>
                          <a:latin typeface="Calibri" panose="020F0502020204030204" pitchFamily="34" charset="0"/>
                        </a:rPr>
                        <a:t>4</a:t>
                      </a:r>
                      <a:r>
                        <a:rPr lang="en-ZA" sz="1200" b="0" i="0" u="none" strike="noStrike" dirty="0">
                          <a:solidFill>
                            <a:srgbClr val="000000"/>
                          </a:solidFill>
                          <a:effectLst/>
                          <a:latin typeface="Calibri" panose="020F0502020204030204" pitchFamily="34" charset="0"/>
                        </a:rPr>
                        <a:t>25</a:t>
                      </a:r>
                    </a:p>
                  </a:txBody>
                  <a:tcPr marL="72000" marR="72000" marT="72000" marB="7200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pPr algn="r" fontAlgn="b"/>
                      <a:r>
                        <a:rPr lang="en-ZA" sz="1200" b="0" u="none" strike="noStrike" dirty="0">
                          <a:solidFill>
                            <a:srgbClr val="000000"/>
                          </a:solidFill>
                          <a:effectLst/>
                        </a:rPr>
                        <a:t>426</a:t>
                      </a:r>
                      <a:endParaRPr lang="en-ZA" sz="1200" b="0" i="0" u="none" strike="noStrike" dirty="0">
                        <a:solidFill>
                          <a:srgbClr val="000000"/>
                        </a:solidFill>
                        <a:effectLst/>
                        <a:latin typeface="Calibri" panose="020F0502020204030204" pitchFamily="34" charset="0"/>
                      </a:endParaRPr>
                    </a:p>
                  </a:txBody>
                  <a:tcPr marL="72000" marR="72000" marT="72000" marB="7200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pPr algn="r" fontAlgn="b"/>
                      <a:r>
                        <a:rPr lang="en-ZA" sz="1200" b="0" u="none" strike="noStrike" dirty="0">
                          <a:solidFill>
                            <a:srgbClr val="000000"/>
                          </a:solidFill>
                          <a:effectLst/>
                        </a:rPr>
                        <a:t>                           (1)</a:t>
                      </a:r>
                      <a:endParaRPr lang="en-ZA" sz="1200" b="0" i="0" u="none" strike="noStrike" dirty="0">
                        <a:solidFill>
                          <a:srgbClr val="000000"/>
                        </a:solidFill>
                        <a:effectLst/>
                        <a:latin typeface="Calibri" panose="020F0502020204030204" pitchFamily="34" charset="0"/>
                      </a:endParaRPr>
                    </a:p>
                  </a:txBody>
                  <a:tcPr marL="72000" marR="72000" marT="72000" marB="72000" anchor="b">
                    <a:lnL w="12700" cap="flat" cmpd="sng" algn="ctr">
                      <a:solidFill>
                        <a:schemeClr val="accent1"/>
                      </a:solidFill>
                      <a:prstDash val="solid"/>
                      <a:round/>
                      <a:headEnd type="none" w="med" len="med"/>
                      <a:tailEnd type="none" w="med" len="med"/>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695411801"/>
                  </a:ext>
                </a:extLst>
              </a:tr>
              <a:tr h="310820">
                <a:tc>
                  <a:txBody>
                    <a:bodyPr/>
                    <a:lstStyle/>
                    <a:p>
                      <a:pPr algn="l" fontAlgn="b"/>
                      <a:r>
                        <a:rPr lang="en-ZA" sz="1200" b="0" u="none" strike="noStrike" dirty="0">
                          <a:solidFill>
                            <a:srgbClr val="000000"/>
                          </a:solidFill>
                          <a:effectLst/>
                        </a:rPr>
                        <a:t>Interest</a:t>
                      </a:r>
                      <a:endParaRPr lang="en-ZA" sz="1200" b="0" i="0" u="none" strike="noStrike" dirty="0">
                        <a:solidFill>
                          <a:srgbClr val="000000"/>
                        </a:solidFill>
                        <a:effectLst/>
                        <a:latin typeface="Calibri" panose="020F0502020204030204" pitchFamily="34" charset="0"/>
                      </a:endParaRPr>
                    </a:p>
                  </a:txBody>
                  <a:tcPr marL="72000" marR="72000" marT="72000" marB="72000" anchor="b">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fontAlgn="b"/>
                      <a:r>
                        <a:rPr lang="en-GB" sz="1200" b="0" i="0" u="none" strike="noStrike" dirty="0">
                          <a:solidFill>
                            <a:srgbClr val="000000"/>
                          </a:solidFill>
                          <a:effectLst/>
                          <a:latin typeface="Calibri" panose="020F0502020204030204" pitchFamily="34" charset="0"/>
                        </a:rPr>
                        <a:t>2</a:t>
                      </a:r>
                      <a:r>
                        <a:rPr lang="en-ZA" sz="1200" b="0" i="0" u="none" strike="noStrike" dirty="0">
                          <a:solidFill>
                            <a:srgbClr val="000000"/>
                          </a:solidFill>
                          <a:effectLst/>
                          <a:latin typeface="Calibri" panose="020F0502020204030204" pitchFamily="34" charset="0"/>
                        </a:rPr>
                        <a:t>3</a:t>
                      </a:r>
                    </a:p>
                  </a:txBody>
                  <a:tcPr marL="72000" marR="72000" marT="72000" marB="7200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fontAlgn="b"/>
                      <a:r>
                        <a:rPr lang="en-GB" sz="1200" b="0" i="0" u="none" strike="noStrike" dirty="0">
                          <a:solidFill>
                            <a:srgbClr val="000000"/>
                          </a:solidFill>
                          <a:effectLst/>
                          <a:latin typeface="Calibri" panose="020F0502020204030204" pitchFamily="34" charset="0"/>
                        </a:rPr>
                        <a:t>1</a:t>
                      </a:r>
                      <a:r>
                        <a:rPr lang="en-ZA" sz="1200" b="0" i="0" u="none" strike="noStrike" dirty="0">
                          <a:solidFill>
                            <a:srgbClr val="000000"/>
                          </a:solidFill>
                          <a:effectLst/>
                          <a:latin typeface="Calibri" panose="020F0502020204030204" pitchFamily="34" charset="0"/>
                        </a:rPr>
                        <a:t>9</a:t>
                      </a:r>
                    </a:p>
                  </a:txBody>
                  <a:tcPr marL="72000" marR="72000" marT="72000" marB="7200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fontAlgn="b"/>
                      <a:r>
                        <a:rPr lang="en-ZA" sz="1200" b="0" u="none" strike="noStrike" dirty="0">
                          <a:solidFill>
                            <a:srgbClr val="000000"/>
                          </a:solidFill>
                          <a:effectLst/>
                        </a:rPr>
                        <a:t>                              4 </a:t>
                      </a:r>
                      <a:endParaRPr lang="en-ZA" sz="1200" b="0" i="0" u="none" strike="noStrike" dirty="0">
                        <a:solidFill>
                          <a:srgbClr val="000000"/>
                        </a:solidFill>
                        <a:effectLst/>
                        <a:latin typeface="Calibri" panose="020F0502020204030204" pitchFamily="34" charset="0"/>
                      </a:endParaRPr>
                    </a:p>
                  </a:txBody>
                  <a:tcPr marL="72000" marR="72000" marT="72000" marB="72000" anchor="b">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89906596"/>
                  </a:ext>
                </a:extLst>
              </a:tr>
              <a:tr h="310820">
                <a:tc>
                  <a:txBody>
                    <a:bodyPr/>
                    <a:lstStyle/>
                    <a:p>
                      <a:pPr algn="l" fontAlgn="b"/>
                      <a:r>
                        <a:rPr lang="en-ZA" sz="1200" b="0" u="none" strike="noStrike" dirty="0">
                          <a:solidFill>
                            <a:srgbClr val="000000"/>
                          </a:solidFill>
                          <a:effectLst/>
                        </a:rPr>
                        <a:t>Other Income</a:t>
                      </a:r>
                      <a:endParaRPr lang="en-ZA" sz="1200" b="0" i="0" u="none" strike="noStrike" dirty="0">
                        <a:solidFill>
                          <a:srgbClr val="000000"/>
                        </a:solidFill>
                        <a:effectLst/>
                        <a:latin typeface="Calibri" panose="020F0502020204030204" pitchFamily="34" charset="0"/>
                      </a:endParaRPr>
                    </a:p>
                  </a:txBody>
                  <a:tcPr marL="72000" marR="72000" marT="72000" marB="72000" anchor="b">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p>
                      <a:pPr algn="r" fontAlgn="b"/>
                      <a:r>
                        <a:rPr lang="en-GB" sz="1200" b="0" i="0" u="none" strike="noStrike" dirty="0">
                          <a:solidFill>
                            <a:srgbClr val="000000"/>
                          </a:solidFill>
                          <a:effectLst/>
                          <a:latin typeface="Calibri" panose="020F0502020204030204" pitchFamily="34" charset="0"/>
                        </a:rPr>
                        <a:t>3</a:t>
                      </a:r>
                      <a:endParaRPr lang="en-ZA" sz="1200" b="0" i="0" u="none" strike="noStrike" dirty="0">
                        <a:solidFill>
                          <a:srgbClr val="000000"/>
                        </a:solidFill>
                        <a:effectLst/>
                        <a:latin typeface="Calibri" panose="020F0502020204030204" pitchFamily="34" charset="0"/>
                      </a:endParaRPr>
                    </a:p>
                  </a:txBody>
                  <a:tcPr marL="72000" marR="72000" marT="72000" marB="7200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p>
                      <a:pPr algn="r" fontAlgn="b"/>
                      <a:r>
                        <a:rPr lang="en-GB" sz="1200" b="0" i="0" u="none" strike="noStrike" dirty="0">
                          <a:solidFill>
                            <a:srgbClr val="000000"/>
                          </a:solidFill>
                          <a:effectLst/>
                          <a:latin typeface="Calibri" panose="020F0502020204030204" pitchFamily="34" charset="0"/>
                        </a:rPr>
                        <a:t>10</a:t>
                      </a:r>
                      <a:endParaRPr lang="en-ZA" sz="1200" b="0" i="0" u="none" strike="noStrike" dirty="0">
                        <a:solidFill>
                          <a:srgbClr val="000000"/>
                        </a:solidFill>
                        <a:effectLst/>
                        <a:latin typeface="Calibri" panose="020F0502020204030204" pitchFamily="34" charset="0"/>
                      </a:endParaRPr>
                    </a:p>
                  </a:txBody>
                  <a:tcPr marL="72000" marR="72000" marT="72000" marB="7200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p>
                      <a:pPr algn="r" fontAlgn="b"/>
                      <a:r>
                        <a:rPr lang="en-ZA" sz="1200" b="0" u="none" strike="noStrike" dirty="0">
                          <a:solidFill>
                            <a:srgbClr val="000000"/>
                          </a:solidFill>
                          <a:effectLst/>
                        </a:rPr>
                        <a:t>                           (7)</a:t>
                      </a:r>
                      <a:endParaRPr lang="en-ZA" sz="1200" b="0" i="0" u="none" strike="noStrike" dirty="0">
                        <a:solidFill>
                          <a:srgbClr val="000000"/>
                        </a:solidFill>
                        <a:effectLst/>
                        <a:latin typeface="Calibri" panose="020F0502020204030204" pitchFamily="34" charset="0"/>
                      </a:endParaRPr>
                    </a:p>
                  </a:txBody>
                  <a:tcPr marL="72000" marR="72000" marT="72000" marB="72000" anchor="b">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2758857665"/>
                  </a:ext>
                </a:extLst>
              </a:tr>
              <a:tr h="310820">
                <a:tc>
                  <a:txBody>
                    <a:bodyPr/>
                    <a:lstStyle/>
                    <a:p>
                      <a:pPr algn="l" fontAlgn="b"/>
                      <a:r>
                        <a:rPr lang="en-ZA" sz="1200" b="1" u="none" strike="noStrike" dirty="0">
                          <a:solidFill>
                            <a:schemeClr val="bg1"/>
                          </a:solidFill>
                          <a:effectLst/>
                        </a:rPr>
                        <a:t>Expenditure</a:t>
                      </a:r>
                      <a:endParaRPr lang="en-ZA" sz="1200" b="1" i="0" u="none" strike="noStrike" dirty="0">
                        <a:solidFill>
                          <a:schemeClr val="bg1"/>
                        </a:solidFill>
                        <a:effectLst/>
                        <a:latin typeface="Calibri" panose="020F0502020204030204" pitchFamily="34" charset="0"/>
                      </a:endParaRPr>
                    </a:p>
                  </a:txBody>
                  <a:tcPr marL="72000" marR="72000" marT="72000" marB="72000" anchor="b">
                    <a:lnR w="12700" cap="flat" cmpd="sng" algn="ctr">
                      <a:solidFill>
                        <a:schemeClr val="bg1"/>
                      </a:solidFill>
                      <a:prstDash val="solid"/>
                      <a:round/>
                      <a:headEnd type="none" w="med" len="med"/>
                      <a:tailEnd type="none" w="med" len="med"/>
                    </a:lnR>
                    <a:solidFill>
                      <a:schemeClr val="accent1"/>
                    </a:solidFill>
                  </a:tcPr>
                </a:tc>
                <a:tc>
                  <a:txBody>
                    <a:bodyPr/>
                    <a:lstStyle/>
                    <a:p>
                      <a:pPr algn="r" fontAlgn="b"/>
                      <a:r>
                        <a:rPr lang="en-ZA" sz="1200" b="1" u="none" strike="noStrike" dirty="0">
                          <a:solidFill>
                            <a:schemeClr val="bg1"/>
                          </a:solidFill>
                          <a:effectLst/>
                        </a:rPr>
                        <a:t>Original Budget (Rm)</a:t>
                      </a:r>
                      <a:endParaRPr lang="en-ZA" sz="1200" b="1" i="0" u="none" strike="noStrike" dirty="0">
                        <a:solidFill>
                          <a:schemeClr val="bg1"/>
                        </a:solidFill>
                        <a:effectLst/>
                        <a:latin typeface="Calibri" panose="020F0502020204030204" pitchFamily="34" charset="0"/>
                      </a:endParaRPr>
                    </a:p>
                  </a:txBody>
                  <a:tcPr marL="72000" marR="72000" marT="72000" marB="720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solidFill>
                  </a:tcPr>
                </a:tc>
                <a:tc>
                  <a:txBody>
                    <a:bodyPr/>
                    <a:lstStyle/>
                    <a:p>
                      <a:pPr algn="r" fontAlgn="b"/>
                      <a:r>
                        <a:rPr lang="en-ZA" sz="1200" b="1" u="none" strike="noStrike" dirty="0">
                          <a:solidFill>
                            <a:schemeClr val="bg1"/>
                          </a:solidFill>
                          <a:effectLst/>
                        </a:rPr>
                        <a:t>Actual (Rm)</a:t>
                      </a:r>
                      <a:endParaRPr lang="en-ZA" sz="1200" b="1" i="0" u="none" strike="noStrike" dirty="0">
                        <a:solidFill>
                          <a:schemeClr val="bg1"/>
                        </a:solidFill>
                        <a:effectLst/>
                        <a:latin typeface="Calibri" panose="020F0502020204030204" pitchFamily="34" charset="0"/>
                      </a:endParaRPr>
                    </a:p>
                  </a:txBody>
                  <a:tcPr marL="72000" marR="72000" marT="72000" marB="720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solidFill>
                  </a:tcPr>
                </a:tc>
                <a:tc>
                  <a:txBody>
                    <a:bodyPr/>
                    <a:lstStyle/>
                    <a:p>
                      <a:pPr algn="r" fontAlgn="b"/>
                      <a:r>
                        <a:rPr lang="en-ZA" sz="1200" b="1" u="none" strike="noStrike" dirty="0">
                          <a:solidFill>
                            <a:schemeClr val="bg1"/>
                          </a:solidFill>
                          <a:effectLst/>
                        </a:rPr>
                        <a:t>Difference (Rm)</a:t>
                      </a:r>
                      <a:endParaRPr lang="en-ZA" sz="1200" b="1" i="0" u="none" strike="noStrike" dirty="0">
                        <a:solidFill>
                          <a:schemeClr val="bg1"/>
                        </a:solidFill>
                        <a:effectLst/>
                        <a:latin typeface="Calibri" panose="020F0502020204030204" pitchFamily="34" charset="0"/>
                      </a:endParaRPr>
                    </a:p>
                  </a:txBody>
                  <a:tcPr marL="72000" marR="72000" marT="72000" marB="72000" anchor="b">
                    <a:lnL w="12700" cap="flat" cmpd="sng" algn="ctr">
                      <a:solidFill>
                        <a:schemeClr val="bg1"/>
                      </a:solidFill>
                      <a:prstDash val="solid"/>
                      <a:round/>
                      <a:headEnd type="none" w="med" len="med"/>
                      <a:tailEnd type="none" w="med" len="med"/>
                    </a:lnL>
                    <a:solidFill>
                      <a:schemeClr val="accent1"/>
                    </a:solidFill>
                  </a:tcPr>
                </a:tc>
                <a:extLst>
                  <a:ext uri="{0D108BD9-81ED-4DB2-BD59-A6C34878D82A}">
                    <a16:rowId xmlns:a16="http://schemas.microsoft.com/office/drawing/2014/main" val="3900859171"/>
                  </a:ext>
                </a:extLst>
              </a:tr>
              <a:tr h="310820">
                <a:tc>
                  <a:txBody>
                    <a:bodyPr/>
                    <a:lstStyle/>
                    <a:p>
                      <a:pPr algn="l" fontAlgn="b"/>
                      <a:r>
                        <a:rPr lang="en-ZA" sz="1200" b="0" u="none" strike="noStrike" dirty="0">
                          <a:solidFill>
                            <a:srgbClr val="000000"/>
                          </a:solidFill>
                          <a:effectLst/>
                        </a:rPr>
                        <a:t>Collaborative Research</a:t>
                      </a:r>
                      <a:endParaRPr lang="en-ZA" sz="1200" b="0" i="0" u="none" strike="noStrike" dirty="0">
                        <a:solidFill>
                          <a:srgbClr val="000000"/>
                        </a:solidFill>
                        <a:effectLst/>
                        <a:latin typeface="Calibri" panose="020F0502020204030204" pitchFamily="34" charset="0"/>
                      </a:endParaRPr>
                    </a:p>
                  </a:txBody>
                  <a:tcPr marL="72000" marR="72000" marT="72000" marB="72000" anchor="b">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pPr algn="r" fontAlgn="b"/>
                      <a:r>
                        <a:rPr lang="en-GB" sz="1200" b="0" i="0" u="none" strike="noStrike" dirty="0">
                          <a:solidFill>
                            <a:srgbClr val="000000"/>
                          </a:solidFill>
                          <a:effectLst/>
                          <a:latin typeface="Calibri" panose="020F0502020204030204" pitchFamily="34" charset="0"/>
                        </a:rPr>
                        <a:t>5</a:t>
                      </a:r>
                      <a:r>
                        <a:rPr lang="en-ZA" sz="1200" b="0" i="0" u="none" strike="noStrike" dirty="0">
                          <a:solidFill>
                            <a:srgbClr val="000000"/>
                          </a:solidFill>
                          <a:effectLst/>
                          <a:latin typeface="Calibri" panose="020F0502020204030204" pitchFamily="34" charset="0"/>
                        </a:rPr>
                        <a:t>31</a:t>
                      </a:r>
                    </a:p>
                  </a:txBody>
                  <a:tcPr marL="72000" marR="72000" marT="72000" marB="7200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pPr algn="r" fontAlgn="b"/>
                      <a:r>
                        <a:rPr lang="en-GB" sz="1200" b="0" i="0" u="none" strike="noStrike" dirty="0">
                          <a:solidFill>
                            <a:srgbClr val="000000"/>
                          </a:solidFill>
                          <a:effectLst/>
                          <a:latin typeface="Calibri" panose="020F0502020204030204" pitchFamily="34" charset="0"/>
                        </a:rPr>
                        <a:t>5</a:t>
                      </a:r>
                      <a:r>
                        <a:rPr lang="en-ZA" sz="1200" b="0" i="0" u="none" strike="noStrike" dirty="0">
                          <a:solidFill>
                            <a:srgbClr val="000000"/>
                          </a:solidFill>
                          <a:effectLst/>
                          <a:latin typeface="Calibri" panose="020F0502020204030204" pitchFamily="34" charset="0"/>
                        </a:rPr>
                        <a:t>32</a:t>
                      </a:r>
                    </a:p>
                  </a:txBody>
                  <a:tcPr marL="72000" marR="72000" marT="72000" marB="7200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pPr algn="r" fontAlgn="b"/>
                      <a:r>
                        <a:rPr lang="en-ZA" sz="1200" b="0" u="none" strike="noStrike" dirty="0">
                          <a:solidFill>
                            <a:srgbClr val="000000"/>
                          </a:solidFill>
                          <a:effectLst/>
                        </a:rPr>
                        <a:t>                           (1)</a:t>
                      </a:r>
                      <a:endParaRPr lang="en-ZA" sz="1200" b="0" i="0" u="none" strike="noStrike" dirty="0">
                        <a:solidFill>
                          <a:srgbClr val="000000"/>
                        </a:solidFill>
                        <a:effectLst/>
                        <a:latin typeface="Calibri" panose="020F0502020204030204" pitchFamily="34" charset="0"/>
                      </a:endParaRPr>
                    </a:p>
                  </a:txBody>
                  <a:tcPr marL="72000" marR="72000" marT="72000" marB="72000" anchor="b">
                    <a:lnL w="12700" cap="flat" cmpd="sng" algn="ctr">
                      <a:solidFill>
                        <a:schemeClr val="accent1"/>
                      </a:solidFill>
                      <a:prstDash val="solid"/>
                      <a:round/>
                      <a:headEnd type="none" w="med" len="med"/>
                      <a:tailEnd type="none" w="med" len="med"/>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90023647"/>
                  </a:ext>
                </a:extLst>
              </a:tr>
              <a:tr h="310820">
                <a:tc>
                  <a:txBody>
                    <a:bodyPr/>
                    <a:lstStyle/>
                    <a:p>
                      <a:pPr algn="l" fontAlgn="b"/>
                      <a:r>
                        <a:rPr lang="en-ZA" sz="1200" b="0" u="none" strike="noStrike" dirty="0">
                          <a:solidFill>
                            <a:srgbClr val="000000"/>
                          </a:solidFill>
                          <a:effectLst/>
                        </a:rPr>
                        <a:t>Personnel</a:t>
                      </a:r>
                      <a:endParaRPr lang="en-ZA" sz="1200" b="0" i="0" u="none" strike="noStrike" dirty="0">
                        <a:solidFill>
                          <a:srgbClr val="000000"/>
                        </a:solidFill>
                        <a:effectLst/>
                        <a:latin typeface="Calibri" panose="020F0502020204030204" pitchFamily="34" charset="0"/>
                      </a:endParaRPr>
                    </a:p>
                  </a:txBody>
                  <a:tcPr marL="72000" marR="72000" marT="72000" marB="72000" anchor="b">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fontAlgn="b"/>
                      <a:r>
                        <a:rPr lang="en-ZA" sz="1200" b="0" u="none" strike="noStrike" dirty="0">
                          <a:solidFill>
                            <a:srgbClr val="000000"/>
                          </a:solidFill>
                          <a:effectLst/>
                        </a:rPr>
                        <a:t>404</a:t>
                      </a:r>
                      <a:endParaRPr lang="en-ZA" sz="1200" b="0" i="0" u="none" strike="noStrike" dirty="0">
                        <a:solidFill>
                          <a:srgbClr val="000000"/>
                        </a:solidFill>
                        <a:effectLst/>
                        <a:latin typeface="Calibri" panose="020F0502020204030204" pitchFamily="34" charset="0"/>
                      </a:endParaRPr>
                    </a:p>
                  </a:txBody>
                  <a:tcPr marL="72000" marR="72000" marT="72000" marB="7200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fontAlgn="b"/>
                      <a:r>
                        <a:rPr lang="en-GB" sz="1200" b="0" i="0" u="none" strike="noStrike" dirty="0">
                          <a:solidFill>
                            <a:srgbClr val="000000"/>
                          </a:solidFill>
                          <a:effectLst/>
                          <a:latin typeface="Calibri" panose="020F0502020204030204" pitchFamily="34" charset="0"/>
                        </a:rPr>
                        <a:t>3</a:t>
                      </a:r>
                      <a:r>
                        <a:rPr lang="en-ZA" sz="1200" b="0" i="0" u="none" strike="noStrike" dirty="0">
                          <a:solidFill>
                            <a:srgbClr val="000000"/>
                          </a:solidFill>
                          <a:effectLst/>
                          <a:latin typeface="Calibri" panose="020F0502020204030204" pitchFamily="34" charset="0"/>
                        </a:rPr>
                        <a:t>86</a:t>
                      </a:r>
                    </a:p>
                  </a:txBody>
                  <a:tcPr marL="72000" marR="72000" marT="72000" marB="7200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fontAlgn="b"/>
                      <a:r>
                        <a:rPr lang="en-ZA" sz="1200" b="0" u="none" strike="noStrike" dirty="0">
                          <a:solidFill>
                            <a:srgbClr val="000000"/>
                          </a:solidFill>
                          <a:effectLst/>
                        </a:rPr>
                        <a:t>                           18 </a:t>
                      </a:r>
                      <a:endParaRPr lang="en-ZA" sz="1200" b="0" i="0" u="none" strike="noStrike" dirty="0">
                        <a:solidFill>
                          <a:srgbClr val="000000"/>
                        </a:solidFill>
                        <a:effectLst/>
                        <a:latin typeface="Calibri" panose="020F0502020204030204" pitchFamily="34" charset="0"/>
                      </a:endParaRPr>
                    </a:p>
                  </a:txBody>
                  <a:tcPr marL="72000" marR="72000" marT="72000" marB="72000" anchor="b">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664171305"/>
                  </a:ext>
                </a:extLst>
              </a:tr>
              <a:tr h="310820">
                <a:tc>
                  <a:txBody>
                    <a:bodyPr/>
                    <a:lstStyle/>
                    <a:p>
                      <a:pPr algn="l" fontAlgn="b"/>
                      <a:r>
                        <a:rPr lang="en-ZA" sz="1200" b="0" u="none" strike="noStrike" dirty="0">
                          <a:solidFill>
                            <a:srgbClr val="000000"/>
                          </a:solidFill>
                          <a:effectLst/>
                        </a:rPr>
                        <a:t>Consulting</a:t>
                      </a:r>
                      <a:endParaRPr lang="en-ZA" sz="1200" b="0" i="0" u="none" strike="noStrike" dirty="0">
                        <a:solidFill>
                          <a:srgbClr val="000000"/>
                        </a:solidFill>
                        <a:effectLst/>
                        <a:latin typeface="Calibri" panose="020F0502020204030204" pitchFamily="34" charset="0"/>
                      </a:endParaRPr>
                    </a:p>
                  </a:txBody>
                  <a:tcPr marL="72000" marR="72000" marT="72000" marB="72000" anchor="b">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fontAlgn="b"/>
                      <a:r>
                        <a:rPr lang="en-GB" sz="1200" b="0" i="0" u="none" strike="noStrike" dirty="0">
                          <a:solidFill>
                            <a:srgbClr val="000000"/>
                          </a:solidFill>
                          <a:effectLst/>
                          <a:latin typeface="Calibri" panose="020F0502020204030204" pitchFamily="34" charset="0"/>
                        </a:rPr>
                        <a:t>1</a:t>
                      </a:r>
                      <a:r>
                        <a:rPr lang="en-ZA" sz="1200" b="0" i="0" u="none" strike="noStrike" dirty="0">
                          <a:solidFill>
                            <a:srgbClr val="000000"/>
                          </a:solidFill>
                          <a:effectLst/>
                          <a:latin typeface="Calibri" panose="020F0502020204030204" pitchFamily="34" charset="0"/>
                        </a:rPr>
                        <a:t>2</a:t>
                      </a:r>
                    </a:p>
                  </a:txBody>
                  <a:tcPr marL="72000" marR="72000" marT="72000" marB="7200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fontAlgn="b"/>
                      <a:r>
                        <a:rPr lang="en-GB" sz="1200" b="0" i="0" u="none" strike="noStrike" dirty="0">
                          <a:solidFill>
                            <a:srgbClr val="000000"/>
                          </a:solidFill>
                          <a:effectLst/>
                          <a:latin typeface="Calibri" panose="020F0502020204030204" pitchFamily="34" charset="0"/>
                        </a:rPr>
                        <a:t>7</a:t>
                      </a:r>
                      <a:endParaRPr lang="en-ZA" sz="1200" b="0" i="0" u="none" strike="noStrike" dirty="0">
                        <a:solidFill>
                          <a:srgbClr val="000000"/>
                        </a:solidFill>
                        <a:effectLst/>
                        <a:latin typeface="Calibri" panose="020F0502020204030204" pitchFamily="34" charset="0"/>
                      </a:endParaRPr>
                    </a:p>
                  </a:txBody>
                  <a:tcPr marL="72000" marR="72000" marT="72000" marB="7200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fontAlgn="b"/>
                      <a:r>
                        <a:rPr lang="en-ZA" sz="1200" b="0" u="none" strike="noStrike" dirty="0">
                          <a:solidFill>
                            <a:srgbClr val="000000"/>
                          </a:solidFill>
                          <a:effectLst/>
                        </a:rPr>
                        <a:t>                              5 </a:t>
                      </a:r>
                      <a:endParaRPr lang="en-ZA" sz="1200" b="0" i="0" u="none" strike="noStrike" dirty="0">
                        <a:solidFill>
                          <a:srgbClr val="000000"/>
                        </a:solidFill>
                        <a:effectLst/>
                        <a:latin typeface="Calibri" panose="020F0502020204030204" pitchFamily="34" charset="0"/>
                      </a:endParaRPr>
                    </a:p>
                  </a:txBody>
                  <a:tcPr marL="72000" marR="72000" marT="72000" marB="72000" anchor="b">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49367308"/>
                  </a:ext>
                </a:extLst>
              </a:tr>
              <a:tr h="310820">
                <a:tc>
                  <a:txBody>
                    <a:bodyPr/>
                    <a:lstStyle/>
                    <a:p>
                      <a:pPr algn="l" fontAlgn="b"/>
                      <a:r>
                        <a:rPr lang="en-ZA" sz="1200" b="0" u="none" strike="noStrike" dirty="0">
                          <a:solidFill>
                            <a:srgbClr val="000000"/>
                          </a:solidFill>
                          <a:effectLst/>
                        </a:rPr>
                        <a:t>Infrastructure Costs</a:t>
                      </a:r>
                      <a:endParaRPr lang="en-ZA" sz="1200" b="0" i="0" u="none" strike="noStrike" dirty="0">
                        <a:solidFill>
                          <a:srgbClr val="000000"/>
                        </a:solidFill>
                        <a:effectLst/>
                        <a:latin typeface="Calibri" panose="020F0502020204030204" pitchFamily="34" charset="0"/>
                      </a:endParaRPr>
                    </a:p>
                  </a:txBody>
                  <a:tcPr marL="72000" marR="72000" marT="72000" marB="72000" anchor="b">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fontAlgn="b"/>
                      <a:r>
                        <a:rPr lang="en-ZA" sz="1200" b="0" u="none" strike="noStrike" dirty="0">
                          <a:solidFill>
                            <a:srgbClr val="000000"/>
                          </a:solidFill>
                          <a:effectLst/>
                        </a:rPr>
                        <a:t>36</a:t>
                      </a:r>
                      <a:endParaRPr lang="en-ZA" sz="1200" b="0" i="0" u="none" strike="noStrike" dirty="0">
                        <a:solidFill>
                          <a:srgbClr val="000000"/>
                        </a:solidFill>
                        <a:effectLst/>
                        <a:latin typeface="Calibri" panose="020F0502020204030204" pitchFamily="34" charset="0"/>
                      </a:endParaRPr>
                    </a:p>
                  </a:txBody>
                  <a:tcPr marL="72000" marR="72000" marT="72000" marB="7200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fontAlgn="b"/>
                      <a:r>
                        <a:rPr lang="en-GB" sz="1200" b="0" i="0" u="none" strike="noStrike" dirty="0">
                          <a:solidFill>
                            <a:srgbClr val="000000"/>
                          </a:solidFill>
                          <a:effectLst/>
                          <a:latin typeface="Calibri" panose="020F0502020204030204" pitchFamily="34" charset="0"/>
                        </a:rPr>
                        <a:t>4</a:t>
                      </a:r>
                      <a:r>
                        <a:rPr lang="en-ZA" sz="1200" b="0" i="0" u="none" strike="noStrike" dirty="0">
                          <a:solidFill>
                            <a:srgbClr val="000000"/>
                          </a:solidFill>
                          <a:effectLst/>
                          <a:latin typeface="Calibri" panose="020F0502020204030204" pitchFamily="34" charset="0"/>
                        </a:rPr>
                        <a:t>3</a:t>
                      </a:r>
                    </a:p>
                  </a:txBody>
                  <a:tcPr marL="72000" marR="72000" marT="72000" marB="7200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fontAlgn="b"/>
                      <a:r>
                        <a:rPr lang="en-ZA" sz="1200" b="0" u="none" strike="noStrike" dirty="0">
                          <a:solidFill>
                            <a:srgbClr val="000000"/>
                          </a:solidFill>
                          <a:effectLst/>
                        </a:rPr>
                        <a:t>                  (7)         </a:t>
                      </a:r>
                      <a:endParaRPr lang="en-ZA" sz="1200" b="0" i="0" u="none" strike="noStrike" dirty="0">
                        <a:solidFill>
                          <a:srgbClr val="000000"/>
                        </a:solidFill>
                        <a:effectLst/>
                        <a:latin typeface="Calibri" panose="020F0502020204030204" pitchFamily="34" charset="0"/>
                      </a:endParaRPr>
                    </a:p>
                  </a:txBody>
                  <a:tcPr marL="72000" marR="72000" marT="72000" marB="72000" anchor="b">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180109855"/>
                  </a:ext>
                </a:extLst>
              </a:tr>
              <a:tr h="310820">
                <a:tc>
                  <a:txBody>
                    <a:bodyPr/>
                    <a:lstStyle/>
                    <a:p>
                      <a:pPr algn="l" fontAlgn="b"/>
                      <a:r>
                        <a:rPr lang="en-ZA" sz="1200" b="0" u="none" strike="noStrike" dirty="0">
                          <a:solidFill>
                            <a:srgbClr val="000000"/>
                          </a:solidFill>
                          <a:effectLst/>
                        </a:rPr>
                        <a:t>Repairs and Maintenance</a:t>
                      </a:r>
                      <a:endParaRPr lang="en-ZA" sz="1200" b="0" i="0" u="none" strike="noStrike" dirty="0">
                        <a:solidFill>
                          <a:srgbClr val="000000"/>
                        </a:solidFill>
                        <a:effectLst/>
                        <a:latin typeface="Calibri" panose="020F0502020204030204" pitchFamily="34" charset="0"/>
                      </a:endParaRPr>
                    </a:p>
                  </a:txBody>
                  <a:tcPr marL="72000" marR="72000" marT="72000" marB="72000" anchor="b">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fontAlgn="b"/>
                      <a:r>
                        <a:rPr lang="en-GB" sz="1200" b="0" i="0" u="none" strike="noStrike" dirty="0">
                          <a:solidFill>
                            <a:srgbClr val="000000"/>
                          </a:solidFill>
                          <a:effectLst/>
                          <a:latin typeface="Calibri" panose="020F0502020204030204" pitchFamily="34" charset="0"/>
                        </a:rPr>
                        <a:t>2</a:t>
                      </a:r>
                      <a:r>
                        <a:rPr lang="en-ZA" sz="1200" b="0" i="0" u="none" strike="noStrike" dirty="0">
                          <a:solidFill>
                            <a:srgbClr val="000000"/>
                          </a:solidFill>
                          <a:effectLst/>
                          <a:latin typeface="Calibri" panose="020F0502020204030204" pitchFamily="34" charset="0"/>
                        </a:rPr>
                        <a:t>1</a:t>
                      </a:r>
                    </a:p>
                  </a:txBody>
                  <a:tcPr marL="72000" marR="72000" marT="72000" marB="7200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fontAlgn="b"/>
                      <a:r>
                        <a:rPr lang="en-ZA" sz="1200" b="0" u="none" strike="noStrike" dirty="0">
                          <a:solidFill>
                            <a:srgbClr val="000000"/>
                          </a:solidFill>
                          <a:effectLst/>
                        </a:rPr>
                        <a:t>12</a:t>
                      </a:r>
                      <a:endParaRPr lang="en-ZA" sz="1200" b="0" i="0" u="none" strike="noStrike" dirty="0">
                        <a:solidFill>
                          <a:srgbClr val="000000"/>
                        </a:solidFill>
                        <a:effectLst/>
                        <a:latin typeface="Calibri" panose="020F0502020204030204" pitchFamily="34" charset="0"/>
                      </a:endParaRPr>
                    </a:p>
                  </a:txBody>
                  <a:tcPr marL="72000" marR="72000" marT="72000" marB="7200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fontAlgn="b"/>
                      <a:r>
                        <a:rPr lang="en-ZA" sz="1200" b="0" u="none" strike="noStrike" dirty="0">
                          <a:solidFill>
                            <a:srgbClr val="000000"/>
                          </a:solidFill>
                          <a:effectLst/>
                        </a:rPr>
                        <a:t>                              9 </a:t>
                      </a:r>
                      <a:endParaRPr lang="en-ZA" sz="1200" b="0" i="0" u="none" strike="noStrike" dirty="0">
                        <a:solidFill>
                          <a:srgbClr val="000000"/>
                        </a:solidFill>
                        <a:effectLst/>
                        <a:latin typeface="Calibri" panose="020F0502020204030204" pitchFamily="34" charset="0"/>
                      </a:endParaRPr>
                    </a:p>
                  </a:txBody>
                  <a:tcPr marL="72000" marR="72000" marT="72000" marB="72000" anchor="b">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212672255"/>
                  </a:ext>
                </a:extLst>
              </a:tr>
              <a:tr h="310820">
                <a:tc>
                  <a:txBody>
                    <a:bodyPr/>
                    <a:lstStyle/>
                    <a:p>
                      <a:pPr algn="l" fontAlgn="b"/>
                      <a:r>
                        <a:rPr lang="en-ZA" sz="1200" b="0" u="none" strike="noStrike">
                          <a:solidFill>
                            <a:srgbClr val="000000"/>
                          </a:solidFill>
                          <a:effectLst/>
                        </a:rPr>
                        <a:t>Laboratory Operating Expenses</a:t>
                      </a:r>
                      <a:endParaRPr lang="en-ZA" sz="1200" b="0" i="0" u="none" strike="noStrike">
                        <a:solidFill>
                          <a:srgbClr val="000000"/>
                        </a:solidFill>
                        <a:effectLst/>
                        <a:latin typeface="Calibri" panose="020F0502020204030204" pitchFamily="34" charset="0"/>
                      </a:endParaRPr>
                    </a:p>
                  </a:txBody>
                  <a:tcPr marL="72000" marR="72000" marT="72000" marB="72000" anchor="b">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fontAlgn="b"/>
                      <a:r>
                        <a:rPr lang="en-GB" sz="1200" b="0" i="0" u="none" strike="noStrike" dirty="0">
                          <a:solidFill>
                            <a:srgbClr val="000000"/>
                          </a:solidFill>
                          <a:effectLst/>
                          <a:latin typeface="Calibri" panose="020F0502020204030204" pitchFamily="34" charset="0"/>
                        </a:rPr>
                        <a:t>4</a:t>
                      </a:r>
                      <a:r>
                        <a:rPr lang="en-ZA" sz="1200" b="0" i="0" u="none" strike="noStrike" dirty="0">
                          <a:solidFill>
                            <a:srgbClr val="000000"/>
                          </a:solidFill>
                          <a:effectLst/>
                          <a:latin typeface="Calibri" panose="020F0502020204030204" pitchFamily="34" charset="0"/>
                        </a:rPr>
                        <a:t>1</a:t>
                      </a:r>
                    </a:p>
                  </a:txBody>
                  <a:tcPr marL="72000" marR="72000" marT="72000" marB="7200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fontAlgn="b"/>
                      <a:r>
                        <a:rPr lang="en-GB" sz="1200" b="0" i="0" u="none" strike="noStrike" dirty="0">
                          <a:solidFill>
                            <a:srgbClr val="000000"/>
                          </a:solidFill>
                          <a:effectLst/>
                          <a:latin typeface="Calibri" panose="020F0502020204030204" pitchFamily="34" charset="0"/>
                        </a:rPr>
                        <a:t>3</a:t>
                      </a:r>
                      <a:r>
                        <a:rPr lang="en-ZA" sz="1200" b="0" i="0" u="none" strike="noStrike" dirty="0">
                          <a:solidFill>
                            <a:srgbClr val="000000"/>
                          </a:solidFill>
                          <a:effectLst/>
                          <a:latin typeface="Calibri" panose="020F0502020204030204" pitchFamily="34" charset="0"/>
                        </a:rPr>
                        <a:t>9</a:t>
                      </a:r>
                    </a:p>
                  </a:txBody>
                  <a:tcPr marL="72000" marR="72000" marT="72000" marB="7200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fontAlgn="b"/>
                      <a:r>
                        <a:rPr lang="en-ZA" sz="1200" b="0" u="none" strike="noStrike" dirty="0">
                          <a:solidFill>
                            <a:srgbClr val="000000"/>
                          </a:solidFill>
                          <a:effectLst/>
                        </a:rPr>
                        <a:t>                              2 </a:t>
                      </a:r>
                      <a:endParaRPr lang="en-ZA" sz="1200" b="0" i="0" u="none" strike="noStrike" dirty="0">
                        <a:solidFill>
                          <a:srgbClr val="000000"/>
                        </a:solidFill>
                        <a:effectLst/>
                        <a:latin typeface="Calibri" panose="020F0502020204030204" pitchFamily="34" charset="0"/>
                      </a:endParaRPr>
                    </a:p>
                  </a:txBody>
                  <a:tcPr marL="72000" marR="72000" marT="72000" marB="72000" anchor="b">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372235076"/>
                  </a:ext>
                </a:extLst>
              </a:tr>
              <a:tr h="310820">
                <a:tc>
                  <a:txBody>
                    <a:bodyPr/>
                    <a:lstStyle/>
                    <a:p>
                      <a:pPr algn="l" fontAlgn="b"/>
                      <a:r>
                        <a:rPr lang="en-ZA" sz="1200" b="0" u="none" strike="noStrike">
                          <a:solidFill>
                            <a:srgbClr val="000000"/>
                          </a:solidFill>
                          <a:effectLst/>
                        </a:rPr>
                        <a:t>Depreciation and amortisation</a:t>
                      </a:r>
                      <a:endParaRPr lang="en-ZA" sz="1200" b="0" i="0" u="none" strike="noStrike">
                        <a:solidFill>
                          <a:srgbClr val="000000"/>
                        </a:solidFill>
                        <a:effectLst/>
                        <a:latin typeface="Calibri" panose="020F0502020204030204" pitchFamily="34" charset="0"/>
                      </a:endParaRPr>
                    </a:p>
                  </a:txBody>
                  <a:tcPr marL="72000" marR="72000" marT="72000" marB="72000" anchor="b">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fontAlgn="b"/>
                      <a:r>
                        <a:rPr lang="en-ZA" sz="1200" b="0" u="none" strike="noStrike" dirty="0">
                          <a:solidFill>
                            <a:srgbClr val="000000"/>
                          </a:solidFill>
                          <a:effectLst/>
                        </a:rPr>
                        <a:t>25</a:t>
                      </a:r>
                      <a:endParaRPr lang="en-ZA" sz="1200" b="0" i="0" u="none" strike="noStrike" dirty="0">
                        <a:solidFill>
                          <a:srgbClr val="000000"/>
                        </a:solidFill>
                        <a:effectLst/>
                        <a:latin typeface="Calibri" panose="020F0502020204030204" pitchFamily="34" charset="0"/>
                      </a:endParaRPr>
                    </a:p>
                  </a:txBody>
                  <a:tcPr marL="72000" marR="72000" marT="72000" marB="7200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fontAlgn="b"/>
                      <a:r>
                        <a:rPr lang="en-GB" sz="1200" b="0" i="0" u="none" strike="noStrike" dirty="0">
                          <a:solidFill>
                            <a:srgbClr val="000000"/>
                          </a:solidFill>
                          <a:effectLst/>
                          <a:latin typeface="Calibri" panose="020F0502020204030204" pitchFamily="34" charset="0"/>
                        </a:rPr>
                        <a:t>2</a:t>
                      </a:r>
                      <a:r>
                        <a:rPr lang="en-ZA" sz="1200" b="0" i="0" u="none" strike="noStrike" dirty="0">
                          <a:solidFill>
                            <a:srgbClr val="000000"/>
                          </a:solidFill>
                          <a:effectLst/>
                          <a:latin typeface="Calibri" panose="020F0502020204030204" pitchFamily="34" charset="0"/>
                        </a:rPr>
                        <a:t>5</a:t>
                      </a:r>
                    </a:p>
                  </a:txBody>
                  <a:tcPr marL="72000" marR="72000" marT="72000" marB="7200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fontAlgn="b"/>
                      <a:r>
                        <a:rPr lang="en-ZA" sz="1200" b="0" u="none" strike="noStrike" dirty="0">
                          <a:solidFill>
                            <a:srgbClr val="000000"/>
                          </a:solidFill>
                          <a:effectLst/>
                        </a:rPr>
                        <a:t>                           0</a:t>
                      </a:r>
                      <a:endParaRPr lang="en-ZA" sz="1200" b="0" i="0" u="none" strike="noStrike" dirty="0">
                        <a:solidFill>
                          <a:srgbClr val="000000"/>
                        </a:solidFill>
                        <a:effectLst/>
                        <a:latin typeface="Calibri" panose="020F0502020204030204" pitchFamily="34" charset="0"/>
                      </a:endParaRPr>
                    </a:p>
                  </a:txBody>
                  <a:tcPr marL="72000" marR="72000" marT="72000" marB="72000" anchor="b">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277454277"/>
                  </a:ext>
                </a:extLst>
              </a:tr>
              <a:tr h="310820">
                <a:tc>
                  <a:txBody>
                    <a:bodyPr/>
                    <a:lstStyle/>
                    <a:p>
                      <a:pPr algn="l" fontAlgn="b"/>
                      <a:r>
                        <a:rPr lang="en-ZA" sz="1200" b="0" u="none" strike="noStrike">
                          <a:solidFill>
                            <a:srgbClr val="000000"/>
                          </a:solidFill>
                          <a:effectLst/>
                        </a:rPr>
                        <a:t>Travel</a:t>
                      </a:r>
                      <a:endParaRPr lang="en-ZA" sz="1200" b="0" i="0" u="none" strike="noStrike">
                        <a:solidFill>
                          <a:srgbClr val="000000"/>
                        </a:solidFill>
                        <a:effectLst/>
                        <a:latin typeface="Calibri" panose="020F0502020204030204" pitchFamily="34" charset="0"/>
                      </a:endParaRPr>
                    </a:p>
                  </a:txBody>
                  <a:tcPr marL="72000" marR="72000" marT="72000" marB="72000" anchor="b">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fontAlgn="b"/>
                      <a:r>
                        <a:rPr lang="en-GB" sz="1200" b="0" i="0" u="none" strike="noStrike" dirty="0">
                          <a:solidFill>
                            <a:srgbClr val="000000"/>
                          </a:solidFill>
                          <a:effectLst/>
                          <a:latin typeface="Calibri" panose="020F0502020204030204" pitchFamily="34" charset="0"/>
                        </a:rPr>
                        <a:t>1</a:t>
                      </a:r>
                      <a:r>
                        <a:rPr lang="en-ZA" sz="1200" b="0" i="0" u="none" strike="noStrike" dirty="0">
                          <a:solidFill>
                            <a:srgbClr val="000000"/>
                          </a:solidFill>
                          <a:effectLst/>
                          <a:latin typeface="Calibri" panose="020F0502020204030204" pitchFamily="34" charset="0"/>
                        </a:rPr>
                        <a:t>3</a:t>
                      </a:r>
                    </a:p>
                  </a:txBody>
                  <a:tcPr marL="72000" marR="72000" marT="72000" marB="7200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fontAlgn="b"/>
                      <a:r>
                        <a:rPr lang="en-GB" sz="1200" b="0" i="0" u="none" strike="noStrike" dirty="0">
                          <a:solidFill>
                            <a:srgbClr val="000000"/>
                          </a:solidFill>
                          <a:effectLst/>
                          <a:latin typeface="Calibri" panose="020F0502020204030204" pitchFamily="34" charset="0"/>
                        </a:rPr>
                        <a:t>1</a:t>
                      </a:r>
                      <a:r>
                        <a:rPr lang="en-ZA" sz="1200" b="0" i="0" u="none" strike="noStrike" dirty="0">
                          <a:solidFill>
                            <a:srgbClr val="000000"/>
                          </a:solidFill>
                          <a:effectLst/>
                          <a:latin typeface="Calibri" panose="020F0502020204030204" pitchFamily="34" charset="0"/>
                        </a:rPr>
                        <a:t>2</a:t>
                      </a:r>
                    </a:p>
                  </a:txBody>
                  <a:tcPr marL="72000" marR="72000" marT="72000" marB="7200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fontAlgn="b"/>
                      <a:r>
                        <a:rPr lang="en-ZA" sz="1200" b="0" u="none" strike="noStrike" dirty="0">
                          <a:solidFill>
                            <a:srgbClr val="000000"/>
                          </a:solidFill>
                          <a:effectLst/>
                        </a:rPr>
                        <a:t>                              1</a:t>
                      </a:r>
                      <a:endParaRPr lang="en-ZA" sz="1200" b="0" i="0" u="none" strike="noStrike" dirty="0">
                        <a:solidFill>
                          <a:srgbClr val="000000"/>
                        </a:solidFill>
                        <a:effectLst/>
                        <a:latin typeface="Calibri" panose="020F0502020204030204" pitchFamily="34" charset="0"/>
                      </a:endParaRPr>
                    </a:p>
                  </a:txBody>
                  <a:tcPr marL="72000" marR="72000" marT="72000" marB="72000" anchor="b">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398203785"/>
                  </a:ext>
                </a:extLst>
              </a:tr>
              <a:tr h="310820">
                <a:tc>
                  <a:txBody>
                    <a:bodyPr/>
                    <a:lstStyle/>
                    <a:p>
                      <a:pPr algn="l" fontAlgn="b"/>
                      <a:r>
                        <a:rPr lang="en-ZA" sz="1200" b="0" u="none" strike="noStrike" dirty="0">
                          <a:solidFill>
                            <a:srgbClr val="000000"/>
                          </a:solidFill>
                          <a:effectLst/>
                        </a:rPr>
                        <a:t>Loss on foreign exchange</a:t>
                      </a:r>
                      <a:endParaRPr lang="en-ZA" sz="1200" b="0" i="0" u="none" strike="noStrike" dirty="0">
                        <a:solidFill>
                          <a:srgbClr val="000000"/>
                        </a:solidFill>
                        <a:effectLst/>
                        <a:latin typeface="Calibri" panose="020F0502020204030204" pitchFamily="34" charset="0"/>
                      </a:endParaRPr>
                    </a:p>
                  </a:txBody>
                  <a:tcPr marL="72000" marR="72000" marT="72000" marB="72000" anchor="b">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fontAlgn="b"/>
                      <a:r>
                        <a:rPr lang="en-ZA" sz="1200" b="0" u="none" strike="noStrike">
                          <a:solidFill>
                            <a:srgbClr val="000000"/>
                          </a:solidFill>
                          <a:effectLst/>
                        </a:rPr>
                        <a:t>0</a:t>
                      </a:r>
                      <a:endParaRPr lang="en-ZA" sz="1200" b="0" i="0" u="none" strike="noStrike">
                        <a:solidFill>
                          <a:srgbClr val="000000"/>
                        </a:solidFill>
                        <a:effectLst/>
                        <a:latin typeface="Calibri" panose="020F0502020204030204" pitchFamily="34" charset="0"/>
                      </a:endParaRPr>
                    </a:p>
                  </a:txBody>
                  <a:tcPr marL="72000" marR="72000" marT="72000" marB="7200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fontAlgn="b"/>
                      <a:r>
                        <a:rPr lang="en-GB" sz="1200" b="0" i="0" u="none" strike="noStrike" dirty="0">
                          <a:solidFill>
                            <a:srgbClr val="000000"/>
                          </a:solidFill>
                          <a:effectLst/>
                          <a:latin typeface="Calibri" panose="020F0502020204030204" pitchFamily="34" charset="0"/>
                        </a:rPr>
                        <a:t>(</a:t>
                      </a:r>
                      <a:r>
                        <a:rPr lang="en-ZA" sz="1200" b="0" i="0" u="none" strike="noStrike" dirty="0">
                          <a:solidFill>
                            <a:srgbClr val="000000"/>
                          </a:solidFill>
                          <a:effectLst/>
                          <a:latin typeface="Calibri" panose="020F0502020204030204" pitchFamily="34" charset="0"/>
                        </a:rPr>
                        <a:t>5)</a:t>
                      </a:r>
                    </a:p>
                  </a:txBody>
                  <a:tcPr marL="72000" marR="72000" marT="72000" marB="7200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fontAlgn="b"/>
                      <a:r>
                        <a:rPr lang="en-ZA" sz="1200" b="0" u="none" strike="noStrike" dirty="0">
                          <a:solidFill>
                            <a:srgbClr val="000000"/>
                          </a:solidFill>
                          <a:effectLst/>
                        </a:rPr>
                        <a:t>           5</a:t>
                      </a:r>
                      <a:endParaRPr lang="en-ZA" sz="1200" b="0" i="0" u="none" strike="noStrike" dirty="0">
                        <a:solidFill>
                          <a:srgbClr val="000000"/>
                        </a:solidFill>
                        <a:effectLst/>
                        <a:latin typeface="Calibri" panose="020F0502020204030204" pitchFamily="34" charset="0"/>
                      </a:endParaRPr>
                    </a:p>
                  </a:txBody>
                  <a:tcPr marL="72000" marR="72000" marT="72000" marB="72000" anchor="b">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589049682"/>
                  </a:ext>
                </a:extLst>
              </a:tr>
              <a:tr h="310820">
                <a:tc>
                  <a:txBody>
                    <a:bodyPr/>
                    <a:lstStyle/>
                    <a:p>
                      <a:pPr algn="l" fontAlgn="b"/>
                      <a:r>
                        <a:rPr lang="en-ZA" sz="1200" b="0" u="none" strike="noStrike" dirty="0">
                          <a:solidFill>
                            <a:srgbClr val="000000"/>
                          </a:solidFill>
                          <a:effectLst/>
                        </a:rPr>
                        <a:t>Computer Expenses</a:t>
                      </a:r>
                      <a:endParaRPr lang="en-ZA" sz="1200" b="0" i="0" u="none" strike="noStrike" dirty="0">
                        <a:solidFill>
                          <a:srgbClr val="000000"/>
                        </a:solidFill>
                        <a:effectLst/>
                        <a:latin typeface="Calibri" panose="020F0502020204030204" pitchFamily="34" charset="0"/>
                      </a:endParaRPr>
                    </a:p>
                  </a:txBody>
                  <a:tcPr marL="72000" marR="72000" marT="72000" marB="72000" anchor="b">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p>
                      <a:pPr algn="r" fontAlgn="b"/>
                      <a:r>
                        <a:rPr lang="en-GB" sz="1200" b="0" i="0" u="none" strike="noStrike" dirty="0">
                          <a:solidFill>
                            <a:srgbClr val="000000"/>
                          </a:solidFill>
                          <a:effectLst/>
                          <a:latin typeface="Calibri" panose="020F0502020204030204" pitchFamily="34" charset="0"/>
                        </a:rPr>
                        <a:t>2</a:t>
                      </a:r>
                      <a:r>
                        <a:rPr lang="en-ZA" sz="1200" b="0" i="0" u="none" strike="noStrike" dirty="0">
                          <a:solidFill>
                            <a:srgbClr val="000000"/>
                          </a:solidFill>
                          <a:effectLst/>
                          <a:latin typeface="Calibri" panose="020F0502020204030204" pitchFamily="34" charset="0"/>
                        </a:rPr>
                        <a:t>9</a:t>
                      </a:r>
                    </a:p>
                  </a:txBody>
                  <a:tcPr marL="72000" marR="72000" marT="72000" marB="7200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p>
                      <a:pPr algn="r" fontAlgn="b"/>
                      <a:r>
                        <a:rPr lang="en-GB" sz="1200" b="0" i="0" u="none" strike="noStrike" dirty="0">
                          <a:solidFill>
                            <a:srgbClr val="000000"/>
                          </a:solidFill>
                          <a:effectLst/>
                          <a:latin typeface="Calibri" panose="020F0502020204030204" pitchFamily="34" charset="0"/>
                        </a:rPr>
                        <a:t>2</a:t>
                      </a:r>
                      <a:r>
                        <a:rPr lang="en-ZA" sz="1200" b="0" i="0" u="none" strike="noStrike" dirty="0">
                          <a:solidFill>
                            <a:srgbClr val="000000"/>
                          </a:solidFill>
                          <a:effectLst/>
                          <a:latin typeface="Calibri" panose="020F0502020204030204" pitchFamily="34" charset="0"/>
                        </a:rPr>
                        <a:t>8</a:t>
                      </a:r>
                    </a:p>
                  </a:txBody>
                  <a:tcPr marL="72000" marR="72000" marT="72000" marB="7200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p>
                      <a:pPr algn="r" fontAlgn="b"/>
                      <a:r>
                        <a:rPr lang="en-ZA" sz="1200" b="0" u="none" strike="noStrike" dirty="0">
                          <a:solidFill>
                            <a:srgbClr val="000000"/>
                          </a:solidFill>
                          <a:effectLst/>
                        </a:rPr>
                        <a:t>                              1</a:t>
                      </a:r>
                      <a:endParaRPr lang="en-ZA" sz="1200" b="0" i="0" u="none" strike="noStrike" dirty="0">
                        <a:solidFill>
                          <a:srgbClr val="000000"/>
                        </a:solidFill>
                        <a:effectLst/>
                        <a:latin typeface="Calibri" panose="020F0502020204030204" pitchFamily="34" charset="0"/>
                      </a:endParaRPr>
                    </a:p>
                  </a:txBody>
                  <a:tcPr marL="72000" marR="72000" marT="72000" marB="72000" anchor="b">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2880253049"/>
                  </a:ext>
                </a:extLst>
              </a:tr>
            </a:tbl>
          </a:graphicData>
        </a:graphic>
      </p:graphicFrame>
      <p:sp>
        <p:nvSpPr>
          <p:cNvPr id="5" name="Title 1">
            <a:extLst>
              <a:ext uri="{FF2B5EF4-FFF2-40B4-BE49-F238E27FC236}">
                <a16:creationId xmlns:a16="http://schemas.microsoft.com/office/drawing/2014/main" id="{16C82097-F7AA-450B-9CB6-06EE85AACF0E}"/>
              </a:ext>
            </a:extLst>
          </p:cNvPr>
          <p:cNvSpPr txBox="1">
            <a:spLocks/>
          </p:cNvSpPr>
          <p:nvPr/>
        </p:nvSpPr>
        <p:spPr>
          <a:xfrm>
            <a:off x="838200" y="1257546"/>
            <a:ext cx="2893291" cy="7645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cap="all" baseline="0">
                <a:solidFill>
                  <a:schemeClr val="accent1"/>
                </a:solidFill>
                <a:latin typeface="+mj-lt"/>
                <a:ea typeface="+mj-ea"/>
                <a:cs typeface="+mj-cs"/>
              </a:defRPr>
            </a:lvl1pPr>
          </a:lstStyle>
          <a:p>
            <a:r>
              <a:rPr lang="en-ZA" sz="2400" dirty="0"/>
              <a:t>Surplus for </a:t>
            </a:r>
            <a:br>
              <a:rPr lang="en-ZA" sz="2400" dirty="0"/>
            </a:br>
            <a:r>
              <a:rPr lang="en-ZA" sz="2400" dirty="0"/>
              <a:t>the period</a:t>
            </a:r>
          </a:p>
        </p:txBody>
      </p:sp>
      <p:sp>
        <p:nvSpPr>
          <p:cNvPr id="6" name="Slide Number Placeholder 5">
            <a:extLst>
              <a:ext uri="{FF2B5EF4-FFF2-40B4-BE49-F238E27FC236}">
                <a16:creationId xmlns:a16="http://schemas.microsoft.com/office/drawing/2014/main" id="{F4766D1B-FFC5-4425-9A14-BC219491BD1C}"/>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pPr/>
              <a:t>26</a:t>
            </a:fld>
            <a:endParaRPr lang="en-ZA" dirty="0"/>
          </a:p>
        </p:txBody>
      </p:sp>
    </p:spTree>
    <p:extLst>
      <p:ext uri="{BB962C8B-B14F-4D97-AF65-F5344CB8AC3E}">
        <p14:creationId xmlns:p14="http://schemas.microsoft.com/office/powerpoint/2010/main" val="2049684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559DA-CA40-4D31-9201-96C3EF3D253C}"/>
              </a:ext>
            </a:extLst>
          </p:cNvPr>
          <p:cNvSpPr>
            <a:spLocks noGrp="1"/>
          </p:cNvSpPr>
          <p:nvPr>
            <p:ph type="title"/>
          </p:nvPr>
        </p:nvSpPr>
        <p:spPr/>
        <p:txBody>
          <a:bodyPr>
            <a:normAutofit fontScale="90000"/>
          </a:bodyPr>
          <a:lstStyle/>
          <a:p>
            <a:r>
              <a:rPr lang="en-ZA" dirty="0"/>
              <a:t>Statement of financial position</a:t>
            </a:r>
          </a:p>
        </p:txBody>
      </p:sp>
      <p:sp>
        <p:nvSpPr>
          <p:cNvPr id="3" name="Content Placeholder 2">
            <a:extLst>
              <a:ext uri="{FF2B5EF4-FFF2-40B4-BE49-F238E27FC236}">
                <a16:creationId xmlns:a16="http://schemas.microsoft.com/office/drawing/2014/main" id="{8A3F1173-016B-4C89-AFB6-4942308975A3}"/>
              </a:ext>
            </a:extLst>
          </p:cNvPr>
          <p:cNvSpPr>
            <a:spLocks noGrp="1"/>
          </p:cNvSpPr>
          <p:nvPr>
            <p:ph idx="1"/>
          </p:nvPr>
        </p:nvSpPr>
        <p:spPr/>
        <p:txBody>
          <a:bodyPr>
            <a:normAutofit fontScale="85000" lnSpcReduction="20000"/>
          </a:bodyPr>
          <a:lstStyle/>
          <a:p>
            <a:pPr marL="0" indent="0">
              <a:buNone/>
            </a:pPr>
            <a:r>
              <a:rPr lang="en-ZA" b="1" dirty="0">
                <a:solidFill>
                  <a:schemeClr val="accent1"/>
                </a:solidFill>
              </a:rPr>
              <a:t>ASSETS</a:t>
            </a:r>
          </a:p>
          <a:p>
            <a:r>
              <a:rPr lang="en-ZA" dirty="0"/>
              <a:t>Total assets increased by 37% to R922m</a:t>
            </a:r>
          </a:p>
          <a:p>
            <a:r>
              <a:rPr lang="en-ZA" dirty="0"/>
              <a:t>Receivables from exchange transactions decreased by 20% to R50m</a:t>
            </a:r>
          </a:p>
          <a:p>
            <a:r>
              <a:rPr lang="en-ZA" dirty="0"/>
              <a:t>Vat receivable decreased by 92% to R874k</a:t>
            </a:r>
          </a:p>
          <a:p>
            <a:r>
              <a:rPr lang="en-ZA" dirty="0"/>
              <a:t>Prepayments increased by 52% to R11m</a:t>
            </a:r>
          </a:p>
          <a:p>
            <a:r>
              <a:rPr lang="en-ZA" dirty="0"/>
              <a:t>Cash &amp; cash equivalents increased by 62% to R601m</a:t>
            </a:r>
          </a:p>
          <a:p>
            <a:pPr marL="0" indent="0">
              <a:buNone/>
            </a:pPr>
            <a:endParaRPr lang="en-ZA" dirty="0"/>
          </a:p>
          <a:p>
            <a:pPr marL="0" indent="0">
              <a:buNone/>
            </a:pPr>
            <a:r>
              <a:rPr lang="en-ZA" b="1" dirty="0">
                <a:solidFill>
                  <a:schemeClr val="accent1"/>
                </a:solidFill>
              </a:rPr>
              <a:t>LIABILITIES</a:t>
            </a:r>
          </a:p>
          <a:p>
            <a:r>
              <a:rPr lang="en-ZA" dirty="0"/>
              <a:t>Payables from exchange transactions increased by 59% to R175m</a:t>
            </a:r>
          </a:p>
          <a:p>
            <a:r>
              <a:rPr lang="en-ZA" dirty="0"/>
              <a:t>Provisions decreased by 32% to R8m</a:t>
            </a:r>
          </a:p>
          <a:p>
            <a:r>
              <a:rPr lang="en-ZA" dirty="0"/>
              <a:t>Deferred income increased by 54% to R306m</a:t>
            </a:r>
          </a:p>
          <a:p>
            <a:pPr marL="0" indent="0">
              <a:buNone/>
            </a:pPr>
            <a:endParaRPr lang="en-ZA" dirty="0"/>
          </a:p>
          <a:p>
            <a:pPr marL="0" indent="0">
              <a:buNone/>
            </a:pPr>
            <a:r>
              <a:rPr lang="en-ZA" b="1" dirty="0">
                <a:solidFill>
                  <a:schemeClr val="accent1"/>
                </a:solidFill>
              </a:rPr>
              <a:t>CUMULATIVE RESERVES</a:t>
            </a:r>
          </a:p>
          <a:p>
            <a:r>
              <a:rPr lang="en-ZA" dirty="0"/>
              <a:t>Increased by 23% to R420m</a:t>
            </a:r>
          </a:p>
        </p:txBody>
      </p:sp>
      <p:sp>
        <p:nvSpPr>
          <p:cNvPr id="4" name="Slide Number Placeholder 5">
            <a:extLst>
              <a:ext uri="{FF2B5EF4-FFF2-40B4-BE49-F238E27FC236}">
                <a16:creationId xmlns:a16="http://schemas.microsoft.com/office/drawing/2014/main" id="{89914977-105B-4C60-A2B1-8915E52E13E9}"/>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pPr/>
              <a:t>27</a:t>
            </a:fld>
            <a:endParaRPr lang="en-ZA" dirty="0"/>
          </a:p>
        </p:txBody>
      </p:sp>
    </p:spTree>
    <p:extLst>
      <p:ext uri="{BB962C8B-B14F-4D97-AF65-F5344CB8AC3E}">
        <p14:creationId xmlns:p14="http://schemas.microsoft.com/office/powerpoint/2010/main" val="2420487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3B8D9-F209-4B64-B4B8-E02DBCE197C1}"/>
              </a:ext>
            </a:extLst>
          </p:cNvPr>
          <p:cNvSpPr>
            <a:spLocks noGrp="1"/>
          </p:cNvSpPr>
          <p:nvPr>
            <p:ph type="title"/>
          </p:nvPr>
        </p:nvSpPr>
        <p:spPr/>
        <p:txBody>
          <a:bodyPr>
            <a:normAutofit fontScale="90000"/>
          </a:bodyPr>
          <a:lstStyle/>
          <a:p>
            <a:r>
              <a:rPr lang="en-ZA" dirty="0"/>
              <a:t>Cash flow statement</a:t>
            </a:r>
          </a:p>
        </p:txBody>
      </p:sp>
      <p:sp>
        <p:nvSpPr>
          <p:cNvPr id="3" name="Content Placeholder 2">
            <a:extLst>
              <a:ext uri="{FF2B5EF4-FFF2-40B4-BE49-F238E27FC236}">
                <a16:creationId xmlns:a16="http://schemas.microsoft.com/office/drawing/2014/main" id="{89D48F0B-3AD7-4DE1-9CA8-F45C0C0681BC}"/>
              </a:ext>
            </a:extLst>
          </p:cNvPr>
          <p:cNvSpPr>
            <a:spLocks noGrp="1"/>
          </p:cNvSpPr>
          <p:nvPr>
            <p:ph idx="1"/>
          </p:nvPr>
        </p:nvSpPr>
        <p:spPr/>
        <p:txBody>
          <a:bodyPr>
            <a:normAutofit/>
          </a:bodyPr>
          <a:lstStyle/>
          <a:p>
            <a:r>
              <a:rPr lang="en-ZA" sz="2000" dirty="0"/>
              <a:t>Total cash received R1,330m</a:t>
            </a:r>
          </a:p>
          <a:p>
            <a:r>
              <a:rPr lang="en-ZA" sz="2000" dirty="0"/>
              <a:t>Total payments R1,046m</a:t>
            </a:r>
          </a:p>
          <a:p>
            <a:pPr marL="0" indent="0">
              <a:buNone/>
            </a:pPr>
            <a:endParaRPr lang="en-ZA" sz="2000" dirty="0"/>
          </a:p>
          <a:p>
            <a:pPr marL="0" indent="0">
              <a:buNone/>
            </a:pPr>
            <a:r>
              <a:rPr lang="en-ZA" sz="2000" b="1" dirty="0"/>
              <a:t>Operating cash inflows R284m</a:t>
            </a:r>
          </a:p>
          <a:p>
            <a:r>
              <a:rPr lang="en-ZA" sz="2000" dirty="0"/>
              <a:t>Investment cash outflows R54m</a:t>
            </a:r>
          </a:p>
          <a:p>
            <a:pPr marL="0" indent="0">
              <a:buNone/>
            </a:pPr>
            <a:endParaRPr lang="en-ZA" sz="2000" dirty="0"/>
          </a:p>
          <a:p>
            <a:pPr marL="0" indent="0">
              <a:buNone/>
            </a:pPr>
            <a:r>
              <a:rPr lang="en-ZA" sz="2000" b="1" dirty="0"/>
              <a:t>Nett increase in cash and cash equivalents R231m</a:t>
            </a:r>
          </a:p>
        </p:txBody>
      </p:sp>
      <p:sp>
        <p:nvSpPr>
          <p:cNvPr id="4" name="Slide Number Placeholder 5">
            <a:extLst>
              <a:ext uri="{FF2B5EF4-FFF2-40B4-BE49-F238E27FC236}">
                <a16:creationId xmlns:a16="http://schemas.microsoft.com/office/drawing/2014/main" id="{9E78A34A-2260-4BBE-9F6E-AB6DA7311ECD}"/>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pPr/>
              <a:t>28</a:t>
            </a:fld>
            <a:endParaRPr lang="en-ZA" dirty="0"/>
          </a:p>
        </p:txBody>
      </p:sp>
    </p:spTree>
    <p:extLst>
      <p:ext uri="{BB962C8B-B14F-4D97-AF65-F5344CB8AC3E}">
        <p14:creationId xmlns:p14="http://schemas.microsoft.com/office/powerpoint/2010/main" val="781601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D1CB3-FFAF-404D-BA6C-91A0FACC4C9D}"/>
              </a:ext>
            </a:extLst>
          </p:cNvPr>
          <p:cNvSpPr>
            <a:spLocks noGrp="1"/>
          </p:cNvSpPr>
          <p:nvPr>
            <p:ph type="title"/>
          </p:nvPr>
        </p:nvSpPr>
        <p:spPr/>
        <p:txBody>
          <a:bodyPr>
            <a:normAutofit fontScale="90000"/>
          </a:bodyPr>
          <a:lstStyle/>
          <a:p>
            <a:r>
              <a:rPr lang="en-ZA" dirty="0"/>
              <a:t>Baseline allocation trend</a:t>
            </a:r>
          </a:p>
        </p:txBody>
      </p:sp>
      <p:graphicFrame>
        <p:nvGraphicFramePr>
          <p:cNvPr id="7" name="Table 7">
            <a:extLst>
              <a:ext uri="{FF2B5EF4-FFF2-40B4-BE49-F238E27FC236}">
                <a16:creationId xmlns:a16="http://schemas.microsoft.com/office/drawing/2014/main" id="{A50F2A37-AD72-469A-BFE8-B5FD63772676}"/>
              </a:ext>
            </a:extLst>
          </p:cNvPr>
          <p:cNvGraphicFramePr>
            <a:graphicFrameLocks noGrp="1"/>
          </p:cNvGraphicFramePr>
          <p:nvPr>
            <p:extLst>
              <p:ext uri="{D42A27DB-BD31-4B8C-83A1-F6EECF244321}">
                <p14:modId xmlns:p14="http://schemas.microsoft.com/office/powerpoint/2010/main" val="2940827527"/>
              </p:ext>
            </p:extLst>
          </p:nvPr>
        </p:nvGraphicFramePr>
        <p:xfrm>
          <a:off x="838200" y="1157749"/>
          <a:ext cx="10515600" cy="612000"/>
        </p:xfrm>
        <a:graphic>
          <a:graphicData uri="http://schemas.openxmlformats.org/drawingml/2006/table">
            <a:tbl>
              <a:tblPr firstRow="1" bandRow="1">
                <a:tableStyleId>{5C22544A-7EE6-4342-B048-85BDC9FD1C3A}</a:tableStyleId>
              </a:tblPr>
              <a:tblGrid>
                <a:gridCol w="1168400">
                  <a:extLst>
                    <a:ext uri="{9D8B030D-6E8A-4147-A177-3AD203B41FA5}">
                      <a16:colId xmlns:a16="http://schemas.microsoft.com/office/drawing/2014/main" val="822684852"/>
                    </a:ext>
                  </a:extLst>
                </a:gridCol>
                <a:gridCol w="1168400">
                  <a:extLst>
                    <a:ext uri="{9D8B030D-6E8A-4147-A177-3AD203B41FA5}">
                      <a16:colId xmlns:a16="http://schemas.microsoft.com/office/drawing/2014/main" val="4177767034"/>
                    </a:ext>
                  </a:extLst>
                </a:gridCol>
                <a:gridCol w="1168400">
                  <a:extLst>
                    <a:ext uri="{9D8B030D-6E8A-4147-A177-3AD203B41FA5}">
                      <a16:colId xmlns:a16="http://schemas.microsoft.com/office/drawing/2014/main" val="1982351060"/>
                    </a:ext>
                  </a:extLst>
                </a:gridCol>
                <a:gridCol w="1168400">
                  <a:extLst>
                    <a:ext uri="{9D8B030D-6E8A-4147-A177-3AD203B41FA5}">
                      <a16:colId xmlns:a16="http://schemas.microsoft.com/office/drawing/2014/main" val="945825985"/>
                    </a:ext>
                  </a:extLst>
                </a:gridCol>
                <a:gridCol w="1168400">
                  <a:extLst>
                    <a:ext uri="{9D8B030D-6E8A-4147-A177-3AD203B41FA5}">
                      <a16:colId xmlns:a16="http://schemas.microsoft.com/office/drawing/2014/main" val="3095799705"/>
                    </a:ext>
                  </a:extLst>
                </a:gridCol>
                <a:gridCol w="1168400">
                  <a:extLst>
                    <a:ext uri="{9D8B030D-6E8A-4147-A177-3AD203B41FA5}">
                      <a16:colId xmlns:a16="http://schemas.microsoft.com/office/drawing/2014/main" val="4125485662"/>
                    </a:ext>
                  </a:extLst>
                </a:gridCol>
                <a:gridCol w="1168400">
                  <a:extLst>
                    <a:ext uri="{9D8B030D-6E8A-4147-A177-3AD203B41FA5}">
                      <a16:colId xmlns:a16="http://schemas.microsoft.com/office/drawing/2014/main" val="1172790809"/>
                    </a:ext>
                  </a:extLst>
                </a:gridCol>
                <a:gridCol w="1168400">
                  <a:extLst>
                    <a:ext uri="{9D8B030D-6E8A-4147-A177-3AD203B41FA5}">
                      <a16:colId xmlns:a16="http://schemas.microsoft.com/office/drawing/2014/main" val="671786869"/>
                    </a:ext>
                  </a:extLst>
                </a:gridCol>
                <a:gridCol w="1168400">
                  <a:extLst>
                    <a:ext uri="{9D8B030D-6E8A-4147-A177-3AD203B41FA5}">
                      <a16:colId xmlns:a16="http://schemas.microsoft.com/office/drawing/2014/main" val="1760344833"/>
                    </a:ext>
                  </a:extLst>
                </a:gridCol>
              </a:tblGrid>
              <a:tr h="289895">
                <a:tc rowSpan="2">
                  <a:txBody>
                    <a:bodyPr/>
                    <a:lstStyle/>
                    <a:p>
                      <a:r>
                        <a:rPr lang="en-ZA" sz="1400" dirty="0">
                          <a:solidFill>
                            <a:schemeClr val="tx1"/>
                          </a:solidFill>
                        </a:rPr>
                        <a:t>Baseline grant</a:t>
                      </a:r>
                    </a:p>
                  </a:txBody>
                  <a:tcPr anchor="ctr">
                    <a:noFill/>
                  </a:tcPr>
                </a:tc>
                <a:tc>
                  <a:txBody>
                    <a:bodyPr/>
                    <a:lstStyle/>
                    <a:p>
                      <a:pPr algn="ctr"/>
                      <a:r>
                        <a:rPr lang="en-ZA" sz="1200" dirty="0"/>
                        <a:t>2017/18</a:t>
                      </a:r>
                    </a:p>
                  </a:txBody>
                  <a:tcPr/>
                </a:tc>
                <a:tc>
                  <a:txBody>
                    <a:bodyPr/>
                    <a:lstStyle/>
                    <a:p>
                      <a:pPr algn="ctr"/>
                      <a:r>
                        <a:rPr lang="en-ZA" sz="1200" dirty="0"/>
                        <a:t>2018/19</a:t>
                      </a:r>
                    </a:p>
                  </a:txBody>
                  <a:tcPr/>
                </a:tc>
                <a:tc>
                  <a:txBody>
                    <a:bodyPr/>
                    <a:lstStyle/>
                    <a:p>
                      <a:pPr algn="ctr"/>
                      <a:r>
                        <a:rPr lang="en-ZA" sz="1200" dirty="0"/>
                        <a:t>2019/20</a:t>
                      </a:r>
                    </a:p>
                  </a:txBody>
                  <a:tcPr/>
                </a:tc>
                <a:tc>
                  <a:txBody>
                    <a:bodyPr/>
                    <a:lstStyle/>
                    <a:p>
                      <a:pPr algn="ctr"/>
                      <a:r>
                        <a:rPr lang="en-ZA" sz="1200" dirty="0"/>
                        <a:t>2020/21</a:t>
                      </a:r>
                    </a:p>
                  </a:txBody>
                  <a:tcPr/>
                </a:tc>
                <a:tc>
                  <a:txBody>
                    <a:bodyPr/>
                    <a:lstStyle/>
                    <a:p>
                      <a:pPr marL="0" algn="ctr" defTabSz="914400" rtl="0" eaLnBrk="1" latinLnBrk="0" hangingPunct="1"/>
                      <a:r>
                        <a:rPr lang="en-ZA" sz="1200" b="1" kern="1200" dirty="0">
                          <a:solidFill>
                            <a:schemeClr val="lt1"/>
                          </a:solidFill>
                          <a:latin typeface="+mn-lt"/>
                          <a:ea typeface="+mn-ea"/>
                          <a:cs typeface="+mn-cs"/>
                        </a:rPr>
                        <a:t>2021/22</a:t>
                      </a:r>
                    </a:p>
                  </a:txBody>
                  <a:tcPr>
                    <a:solidFill>
                      <a:srgbClr val="0077B3"/>
                    </a:solidFill>
                  </a:tcPr>
                </a:tc>
                <a:tc>
                  <a:txBody>
                    <a:bodyPr/>
                    <a:lstStyle/>
                    <a:p>
                      <a:pPr algn="ctr"/>
                      <a:r>
                        <a:rPr lang="en-ZA" sz="1200" dirty="0"/>
                        <a:t>2022/23</a:t>
                      </a:r>
                    </a:p>
                  </a:txBody>
                  <a:tcPr/>
                </a:tc>
                <a:tc>
                  <a:txBody>
                    <a:bodyPr/>
                    <a:lstStyle/>
                    <a:p>
                      <a:pPr algn="ctr"/>
                      <a:r>
                        <a:rPr lang="en-ZA" sz="1200" dirty="0"/>
                        <a:t>2023/24</a:t>
                      </a:r>
                    </a:p>
                  </a:txBody>
                  <a:tcPr/>
                </a:tc>
                <a:tc>
                  <a:txBody>
                    <a:bodyPr/>
                    <a:lstStyle/>
                    <a:p>
                      <a:pPr algn="ctr"/>
                      <a:r>
                        <a:rPr lang="en-GB" sz="1200" dirty="0"/>
                        <a:t>2024/25</a:t>
                      </a:r>
                      <a:endParaRPr lang="en-ZA" sz="1200" dirty="0"/>
                    </a:p>
                  </a:txBody>
                  <a:tcPr/>
                </a:tc>
                <a:extLst>
                  <a:ext uri="{0D108BD9-81ED-4DB2-BD59-A6C34878D82A}">
                    <a16:rowId xmlns:a16="http://schemas.microsoft.com/office/drawing/2014/main" val="1986658491"/>
                  </a:ext>
                </a:extLst>
              </a:tr>
              <a:tr h="322105">
                <a:tc vMerge="1">
                  <a:txBody>
                    <a:bodyPr/>
                    <a:lstStyle/>
                    <a:p>
                      <a:endParaRPr lang="en-ZA" dirty="0"/>
                    </a:p>
                  </a:txBody>
                  <a:tcPr/>
                </a:tc>
                <a:tc>
                  <a:txBody>
                    <a:bodyPr/>
                    <a:lstStyle/>
                    <a:p>
                      <a:pPr algn="r"/>
                      <a:r>
                        <a:rPr lang="en-ZA" sz="1200" dirty="0"/>
                        <a:t>538 851 000</a:t>
                      </a:r>
                    </a:p>
                  </a:txBody>
                  <a:tcPr anchor="ctr"/>
                </a:tc>
                <a:tc>
                  <a:txBody>
                    <a:bodyPr/>
                    <a:lstStyle/>
                    <a:p>
                      <a:pPr algn="r"/>
                      <a:r>
                        <a:rPr lang="en-ZA" sz="1200" dirty="0"/>
                        <a:t>543 329 565</a:t>
                      </a:r>
                    </a:p>
                  </a:txBody>
                  <a:tcPr anchor="ctr"/>
                </a:tc>
                <a:tc>
                  <a:txBody>
                    <a:bodyPr/>
                    <a:lstStyle/>
                    <a:p>
                      <a:pPr algn="r"/>
                      <a:r>
                        <a:rPr lang="en-ZA" sz="1200" dirty="0"/>
                        <a:t>597 100 870</a:t>
                      </a:r>
                    </a:p>
                  </a:txBody>
                  <a:tcPr anchor="ctr"/>
                </a:tc>
                <a:tc>
                  <a:txBody>
                    <a:bodyPr/>
                    <a:lstStyle/>
                    <a:p>
                      <a:pPr algn="r"/>
                      <a:r>
                        <a:rPr lang="en-GB" sz="1200" dirty="0"/>
                        <a:t>7</a:t>
                      </a:r>
                      <a:r>
                        <a:rPr lang="en-ZA" sz="1200" dirty="0"/>
                        <a:t>43 167 826</a:t>
                      </a:r>
                    </a:p>
                  </a:txBody>
                  <a:tcPr anchor="ctr"/>
                </a:tc>
                <a:tc>
                  <a:txBody>
                    <a:bodyPr/>
                    <a:lstStyle/>
                    <a:p>
                      <a:pPr algn="r"/>
                      <a:r>
                        <a:rPr lang="en-ZA" sz="1200" dirty="0"/>
                        <a:t>740 620 870 </a:t>
                      </a:r>
                    </a:p>
                  </a:txBody>
                  <a:tcPr anchor="ctr"/>
                </a:tc>
                <a:tc>
                  <a:txBody>
                    <a:bodyPr/>
                    <a:lstStyle/>
                    <a:p>
                      <a:pPr algn="r"/>
                      <a:r>
                        <a:rPr lang="en-ZA" sz="1200" dirty="0"/>
                        <a:t>677 264 348</a:t>
                      </a:r>
                    </a:p>
                  </a:txBody>
                  <a:tcPr anchor="ctr"/>
                </a:tc>
                <a:tc>
                  <a:txBody>
                    <a:bodyPr/>
                    <a:lstStyle/>
                    <a:p>
                      <a:pPr algn="r"/>
                      <a:r>
                        <a:rPr lang="en-ZA" sz="1200" dirty="0"/>
                        <a:t>693 562 609</a:t>
                      </a:r>
                    </a:p>
                  </a:txBody>
                  <a:tcPr anchor="ctr"/>
                </a:tc>
                <a:tc>
                  <a:txBody>
                    <a:bodyPr/>
                    <a:lstStyle/>
                    <a:p>
                      <a:pPr algn="r"/>
                      <a:r>
                        <a:rPr lang="en-GB" sz="1200" dirty="0"/>
                        <a:t>724 710 435</a:t>
                      </a:r>
                      <a:endParaRPr lang="en-ZA" sz="1200" dirty="0"/>
                    </a:p>
                  </a:txBody>
                  <a:tcPr anchor="ctr"/>
                </a:tc>
                <a:extLst>
                  <a:ext uri="{0D108BD9-81ED-4DB2-BD59-A6C34878D82A}">
                    <a16:rowId xmlns:a16="http://schemas.microsoft.com/office/drawing/2014/main" val="2622517384"/>
                  </a:ext>
                </a:extLst>
              </a:tr>
            </a:tbl>
          </a:graphicData>
        </a:graphic>
      </p:graphicFrame>
      <p:graphicFrame>
        <p:nvGraphicFramePr>
          <p:cNvPr id="8" name="Chart 7">
            <a:extLst>
              <a:ext uri="{FF2B5EF4-FFF2-40B4-BE49-F238E27FC236}">
                <a16:creationId xmlns:a16="http://schemas.microsoft.com/office/drawing/2014/main" id="{9B709506-6185-45CD-853B-1D05DCFDA19C}"/>
              </a:ext>
            </a:extLst>
          </p:cNvPr>
          <p:cNvGraphicFramePr>
            <a:graphicFrameLocks/>
          </p:cNvGraphicFramePr>
          <p:nvPr>
            <p:extLst>
              <p:ext uri="{D42A27DB-BD31-4B8C-83A1-F6EECF244321}">
                <p14:modId xmlns:p14="http://schemas.microsoft.com/office/powerpoint/2010/main" val="32187041"/>
              </p:ext>
            </p:extLst>
          </p:nvPr>
        </p:nvGraphicFramePr>
        <p:xfrm>
          <a:off x="2629830" y="1986289"/>
          <a:ext cx="8077200" cy="4043363"/>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a:extLst>
              <a:ext uri="{FF2B5EF4-FFF2-40B4-BE49-F238E27FC236}">
                <a16:creationId xmlns:a16="http://schemas.microsoft.com/office/drawing/2014/main" id="{4AB2AFC3-772B-492B-B0C5-CA468C31C1DA}"/>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pPr/>
              <a:t>29</a:t>
            </a:fld>
            <a:endParaRPr lang="en-ZA" dirty="0"/>
          </a:p>
        </p:txBody>
      </p:sp>
    </p:spTree>
    <p:extLst>
      <p:ext uri="{BB962C8B-B14F-4D97-AF65-F5344CB8AC3E}">
        <p14:creationId xmlns:p14="http://schemas.microsoft.com/office/powerpoint/2010/main" val="2208452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919AA1C5-4448-F940-A5BE-7A556E5A08E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8419" y="-33555"/>
            <a:ext cx="2243206" cy="1937856"/>
          </a:xfrm>
          <a:prstGeom prst="rect">
            <a:avLst/>
          </a:prstGeom>
          <a:ln>
            <a:noFill/>
          </a:ln>
        </p:spPr>
      </p:pic>
      <p:sp>
        <p:nvSpPr>
          <p:cNvPr id="6" name="Text Placeholder 8">
            <a:extLst>
              <a:ext uri="{FF2B5EF4-FFF2-40B4-BE49-F238E27FC236}">
                <a16:creationId xmlns:a16="http://schemas.microsoft.com/office/drawing/2014/main" id="{FD714382-013C-488A-980F-24C37C665792}"/>
              </a:ext>
            </a:extLst>
          </p:cNvPr>
          <p:cNvSpPr>
            <a:spLocks noGrp="1"/>
          </p:cNvSpPr>
          <p:nvPr>
            <p:ph type="body" sz="quarter" idx="13"/>
          </p:nvPr>
        </p:nvSpPr>
        <p:spPr/>
        <p:txBody>
          <a:bodyPr anchor="b">
            <a:normAutofit/>
          </a:bodyPr>
          <a:lstStyle/>
          <a:p>
            <a:pPr marL="0">
              <a:lnSpc>
                <a:spcPct val="100000"/>
              </a:lnSpc>
              <a:spcBef>
                <a:spcPts val="0"/>
              </a:spcBef>
            </a:pPr>
            <a:r>
              <a:rPr lang="en-ZA" b="1" dirty="0"/>
              <a:t>Scope of </a:t>
            </a:r>
            <a:r>
              <a:rPr lang="en-ZA" dirty="0"/>
              <a:t>Presentation</a:t>
            </a:r>
          </a:p>
        </p:txBody>
      </p:sp>
    </p:spTree>
    <p:extLst>
      <p:ext uri="{BB962C8B-B14F-4D97-AF65-F5344CB8AC3E}">
        <p14:creationId xmlns:p14="http://schemas.microsoft.com/office/powerpoint/2010/main" val="3270795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3BEFC-A1FB-40A2-ACD5-2E698B6F8BDE}"/>
              </a:ext>
            </a:extLst>
          </p:cNvPr>
          <p:cNvSpPr>
            <a:spLocks noGrp="1"/>
          </p:cNvSpPr>
          <p:nvPr>
            <p:ph type="title"/>
          </p:nvPr>
        </p:nvSpPr>
        <p:spPr/>
        <p:txBody>
          <a:bodyPr>
            <a:normAutofit fontScale="90000"/>
          </a:bodyPr>
          <a:lstStyle/>
          <a:p>
            <a:r>
              <a:rPr lang="en-ZA" dirty="0"/>
              <a:t>In summary</a:t>
            </a:r>
          </a:p>
        </p:txBody>
      </p:sp>
      <p:sp>
        <p:nvSpPr>
          <p:cNvPr id="3" name="Content Placeholder 2">
            <a:extLst>
              <a:ext uri="{FF2B5EF4-FFF2-40B4-BE49-F238E27FC236}">
                <a16:creationId xmlns:a16="http://schemas.microsoft.com/office/drawing/2014/main" id="{B44B6AC6-7F60-4C08-AD69-104A6A162CFC}"/>
              </a:ext>
            </a:extLst>
          </p:cNvPr>
          <p:cNvSpPr>
            <a:spLocks noGrp="1"/>
          </p:cNvSpPr>
          <p:nvPr>
            <p:ph idx="1"/>
          </p:nvPr>
        </p:nvSpPr>
        <p:spPr/>
        <p:txBody>
          <a:bodyPr>
            <a:normAutofit/>
          </a:bodyPr>
          <a:lstStyle/>
          <a:p>
            <a:r>
              <a:rPr lang="en-ZA" sz="2000" dirty="0"/>
              <a:t>Revenue growth of 7% to R1.17bn due to growth in baseline grant mainly to fund vaccine study offset by decline in contract income</a:t>
            </a:r>
          </a:p>
          <a:p>
            <a:r>
              <a:rPr lang="en-ZA" sz="2000" dirty="0"/>
              <a:t>Decrease in contract income and costs recognised due to lower research activity during Lockdowns</a:t>
            </a:r>
          </a:p>
          <a:p>
            <a:r>
              <a:rPr lang="en-ZA" sz="2000" dirty="0"/>
              <a:t>Continued project efficiencies, lower research activity and the late transfer of the Sisonke </a:t>
            </a:r>
            <a:br>
              <a:rPr lang="en-ZA" sz="2000" dirty="0"/>
            </a:br>
            <a:r>
              <a:rPr lang="en-ZA" sz="2000" dirty="0"/>
              <a:t>COVID-19 vaccine study funding from NT contributed to surplus of R79m.</a:t>
            </a:r>
          </a:p>
          <a:p>
            <a:r>
              <a:rPr lang="en-ZA" sz="2000" dirty="0"/>
              <a:t>SAMRC continues to maintain strong reserves as assets exceed liabilities by R420m.</a:t>
            </a:r>
          </a:p>
          <a:p>
            <a:r>
              <a:rPr lang="en-ZA" sz="2000" dirty="0"/>
              <a:t> A further R49m invested in improving SAMRC buildings, laboratories, offices and IT infrastructure.</a:t>
            </a:r>
          </a:p>
          <a:p>
            <a:endParaRPr lang="en-ZA" sz="2000" dirty="0"/>
          </a:p>
          <a:p>
            <a:endParaRPr lang="en-ZA" sz="2000" dirty="0"/>
          </a:p>
        </p:txBody>
      </p:sp>
      <p:sp>
        <p:nvSpPr>
          <p:cNvPr id="4" name="Slide Number Placeholder 5">
            <a:extLst>
              <a:ext uri="{FF2B5EF4-FFF2-40B4-BE49-F238E27FC236}">
                <a16:creationId xmlns:a16="http://schemas.microsoft.com/office/drawing/2014/main" id="{4F8BD5EA-5A27-49AD-AE8C-4C5E8F973AFA}"/>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pPr/>
              <a:t>30</a:t>
            </a:fld>
            <a:endParaRPr lang="en-ZA" dirty="0"/>
          </a:p>
        </p:txBody>
      </p:sp>
    </p:spTree>
    <p:extLst>
      <p:ext uri="{BB962C8B-B14F-4D97-AF65-F5344CB8AC3E}">
        <p14:creationId xmlns:p14="http://schemas.microsoft.com/office/powerpoint/2010/main" val="43505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2D5E63C8-9C4A-40F9-A358-DA40C4E59E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8419" y="-33555"/>
            <a:ext cx="2243206" cy="1937856"/>
          </a:xfrm>
          <a:prstGeom prst="rect">
            <a:avLst/>
          </a:prstGeom>
          <a:ln>
            <a:noFill/>
          </a:ln>
        </p:spPr>
      </p:pic>
      <p:sp>
        <p:nvSpPr>
          <p:cNvPr id="9" name="Text Placeholder 8">
            <a:extLst>
              <a:ext uri="{FF2B5EF4-FFF2-40B4-BE49-F238E27FC236}">
                <a16:creationId xmlns:a16="http://schemas.microsoft.com/office/drawing/2014/main" id="{BD1D4141-3BC6-4E79-BBE4-36B236949915}"/>
              </a:ext>
            </a:extLst>
          </p:cNvPr>
          <p:cNvSpPr>
            <a:spLocks noGrp="1"/>
          </p:cNvSpPr>
          <p:nvPr>
            <p:ph type="body" sz="quarter" idx="13"/>
          </p:nvPr>
        </p:nvSpPr>
        <p:spPr>
          <a:xfrm>
            <a:off x="725161" y="602161"/>
            <a:ext cx="2086792" cy="984068"/>
          </a:xfrm>
        </p:spPr>
        <p:txBody>
          <a:bodyPr anchor="b">
            <a:normAutofit/>
          </a:bodyPr>
          <a:lstStyle/>
          <a:p>
            <a:pPr>
              <a:lnSpc>
                <a:spcPct val="100000"/>
              </a:lnSpc>
              <a:spcBef>
                <a:spcPts val="0"/>
              </a:spcBef>
            </a:pPr>
            <a:r>
              <a:rPr lang="en-ZA" dirty="0"/>
              <a:t>Transformation in Science</a:t>
            </a:r>
          </a:p>
        </p:txBody>
      </p:sp>
      <p:sp>
        <p:nvSpPr>
          <p:cNvPr id="4" name="Slide Number Placeholder 5">
            <a:extLst>
              <a:ext uri="{FF2B5EF4-FFF2-40B4-BE49-F238E27FC236}">
                <a16:creationId xmlns:a16="http://schemas.microsoft.com/office/drawing/2014/main" id="{AE76D787-9AE7-45DB-9EA7-81731186E129}"/>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pPr/>
              <a:t>31</a:t>
            </a:fld>
            <a:endParaRPr lang="en-ZA" dirty="0"/>
          </a:p>
        </p:txBody>
      </p:sp>
    </p:spTree>
    <p:extLst>
      <p:ext uri="{BB962C8B-B14F-4D97-AF65-F5344CB8AC3E}">
        <p14:creationId xmlns:p14="http://schemas.microsoft.com/office/powerpoint/2010/main" val="5090996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4F11-462A-44F6-B545-2B1C638F396C}"/>
              </a:ext>
            </a:extLst>
          </p:cNvPr>
          <p:cNvSpPr>
            <a:spLocks noGrp="1"/>
          </p:cNvSpPr>
          <p:nvPr>
            <p:ph type="title"/>
          </p:nvPr>
        </p:nvSpPr>
        <p:spPr>
          <a:xfrm>
            <a:off x="838200" y="266650"/>
            <a:ext cx="10515600" cy="419966"/>
          </a:xfrm>
        </p:spPr>
        <p:txBody>
          <a:bodyPr>
            <a:noAutofit/>
          </a:bodyPr>
          <a:lstStyle/>
          <a:p>
            <a:r>
              <a:rPr lang="en-US" sz="2400" i="0" dirty="0">
                <a:effectLst/>
              </a:rPr>
              <a:t>I – The Mid Career Scientist </a:t>
            </a:r>
            <a:r>
              <a:rPr lang="en-US" sz="2400" i="0" dirty="0" err="1">
                <a:effectLst/>
              </a:rPr>
              <a:t>Programme</a:t>
            </a:r>
            <a:r>
              <a:rPr lang="en-US" sz="2400" i="0" dirty="0">
                <a:effectLst/>
              </a:rPr>
              <a:t> (MCSP) below: </a:t>
            </a:r>
            <a:br>
              <a:rPr lang="en-US" sz="2400" i="0" dirty="0">
                <a:effectLst/>
              </a:rPr>
            </a:br>
            <a:r>
              <a:rPr lang="en-US" sz="2400" i="0" dirty="0">
                <a:effectLst/>
              </a:rPr>
              <a:t>The SAMRC Presidential initiative for leadership building in research</a:t>
            </a:r>
            <a:endParaRPr lang="en-US" sz="2400" dirty="0"/>
          </a:p>
        </p:txBody>
      </p:sp>
      <p:sp>
        <p:nvSpPr>
          <p:cNvPr id="5" name="Slide Number Placeholder 4">
            <a:extLst>
              <a:ext uri="{FF2B5EF4-FFF2-40B4-BE49-F238E27FC236}">
                <a16:creationId xmlns:a16="http://schemas.microsoft.com/office/drawing/2014/main" id="{7ABD6D2C-7509-4E76-B8C6-07C193C5E18A}"/>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15D208-572E-4E07-B507-0C75A260C63E}" type="slidenum">
              <a:rPr lang="en-ZA" smtClean="0"/>
              <a:pPr/>
              <a:t>32</a:t>
            </a:fld>
            <a:endParaRPr lang="en-ZA" dirty="0"/>
          </a:p>
        </p:txBody>
      </p:sp>
      <p:graphicFrame>
        <p:nvGraphicFramePr>
          <p:cNvPr id="9" name="Chart 8">
            <a:extLst>
              <a:ext uri="{FF2B5EF4-FFF2-40B4-BE49-F238E27FC236}">
                <a16:creationId xmlns:a16="http://schemas.microsoft.com/office/drawing/2014/main" id="{443C1F89-F41E-4F8C-A36E-A81745CC3681}"/>
              </a:ext>
            </a:extLst>
          </p:cNvPr>
          <p:cNvGraphicFramePr/>
          <p:nvPr>
            <p:extLst>
              <p:ext uri="{D42A27DB-BD31-4B8C-83A1-F6EECF244321}">
                <p14:modId xmlns:p14="http://schemas.microsoft.com/office/powerpoint/2010/main" val="737245433"/>
              </p:ext>
            </p:extLst>
          </p:nvPr>
        </p:nvGraphicFramePr>
        <p:xfrm>
          <a:off x="724560" y="1725105"/>
          <a:ext cx="5245493" cy="38004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3B2BC6EC-B530-4498-A8DA-7486DFD3C153}"/>
              </a:ext>
            </a:extLst>
          </p:cNvPr>
          <p:cNvGraphicFramePr/>
          <p:nvPr>
            <p:extLst>
              <p:ext uri="{D42A27DB-BD31-4B8C-83A1-F6EECF244321}">
                <p14:modId xmlns:p14="http://schemas.microsoft.com/office/powerpoint/2010/main" val="666306786"/>
              </p:ext>
            </p:extLst>
          </p:nvPr>
        </p:nvGraphicFramePr>
        <p:xfrm>
          <a:off x="6221949" y="1725105"/>
          <a:ext cx="5245493" cy="38004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02110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4F11-462A-44F6-B545-2B1C638F396C}"/>
              </a:ext>
            </a:extLst>
          </p:cNvPr>
          <p:cNvSpPr>
            <a:spLocks noGrp="1"/>
          </p:cNvSpPr>
          <p:nvPr>
            <p:ph type="title"/>
          </p:nvPr>
        </p:nvSpPr>
        <p:spPr>
          <a:xfrm>
            <a:off x="838200" y="252582"/>
            <a:ext cx="11119338" cy="419966"/>
          </a:xfrm>
        </p:spPr>
        <p:txBody>
          <a:bodyPr>
            <a:noAutofit/>
          </a:bodyPr>
          <a:lstStyle/>
          <a:p>
            <a:r>
              <a:rPr lang="en-US" sz="2400" i="0" dirty="0">
                <a:effectLst/>
              </a:rPr>
              <a:t>II – Bongani </a:t>
            </a:r>
            <a:r>
              <a:rPr lang="en-US" sz="2400" i="0" dirty="0" err="1">
                <a:effectLst/>
              </a:rPr>
              <a:t>Mayosi</a:t>
            </a:r>
            <a:r>
              <a:rPr lang="en-US" sz="2400" i="0" dirty="0">
                <a:effectLst/>
              </a:rPr>
              <a:t> National Health Scholars </a:t>
            </a:r>
            <a:r>
              <a:rPr lang="en-US" sz="2400" i="0" dirty="0" err="1">
                <a:effectLst/>
              </a:rPr>
              <a:t>Programme</a:t>
            </a:r>
            <a:r>
              <a:rPr lang="en-US" sz="2400" i="0" dirty="0">
                <a:effectLst/>
              </a:rPr>
              <a:t> </a:t>
            </a:r>
            <a:br>
              <a:rPr lang="en-US" sz="2400" i="0" dirty="0">
                <a:effectLst/>
              </a:rPr>
            </a:br>
            <a:r>
              <a:rPr lang="en-US" sz="2400" i="0" dirty="0">
                <a:effectLst/>
              </a:rPr>
              <a:t>for PhD development (BM-NHSP)</a:t>
            </a:r>
            <a:endParaRPr lang="en-US" sz="2400" dirty="0"/>
          </a:p>
        </p:txBody>
      </p:sp>
      <p:sp>
        <p:nvSpPr>
          <p:cNvPr id="5" name="Slide Number Placeholder 4">
            <a:extLst>
              <a:ext uri="{FF2B5EF4-FFF2-40B4-BE49-F238E27FC236}">
                <a16:creationId xmlns:a16="http://schemas.microsoft.com/office/drawing/2014/main" id="{7ABD6D2C-7509-4E76-B8C6-07C193C5E18A}"/>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15D208-572E-4E07-B507-0C75A260C63E}" type="slidenum">
              <a:rPr lang="en-ZA" smtClean="0"/>
              <a:pPr/>
              <a:t>33</a:t>
            </a:fld>
            <a:endParaRPr lang="en-ZA" dirty="0"/>
          </a:p>
        </p:txBody>
      </p:sp>
      <p:graphicFrame>
        <p:nvGraphicFramePr>
          <p:cNvPr id="9" name="Chart 8">
            <a:extLst>
              <a:ext uri="{FF2B5EF4-FFF2-40B4-BE49-F238E27FC236}">
                <a16:creationId xmlns:a16="http://schemas.microsoft.com/office/drawing/2014/main" id="{443C1F89-F41E-4F8C-A36E-A81745CC3681}"/>
              </a:ext>
            </a:extLst>
          </p:cNvPr>
          <p:cNvGraphicFramePr/>
          <p:nvPr>
            <p:extLst>
              <p:ext uri="{D42A27DB-BD31-4B8C-83A1-F6EECF244321}">
                <p14:modId xmlns:p14="http://schemas.microsoft.com/office/powerpoint/2010/main" val="2262633756"/>
              </p:ext>
            </p:extLst>
          </p:nvPr>
        </p:nvGraphicFramePr>
        <p:xfrm>
          <a:off x="724560" y="1725105"/>
          <a:ext cx="5245493" cy="38004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3B2BC6EC-B530-4498-A8DA-7486DFD3C153}"/>
              </a:ext>
            </a:extLst>
          </p:cNvPr>
          <p:cNvGraphicFramePr/>
          <p:nvPr>
            <p:extLst>
              <p:ext uri="{D42A27DB-BD31-4B8C-83A1-F6EECF244321}">
                <p14:modId xmlns:p14="http://schemas.microsoft.com/office/powerpoint/2010/main" val="3565789508"/>
              </p:ext>
            </p:extLst>
          </p:nvPr>
        </p:nvGraphicFramePr>
        <p:xfrm>
          <a:off x="6221949" y="1725105"/>
          <a:ext cx="5245493" cy="380048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6B8237F4-DCF1-4111-8C3D-935AA920CEE8}"/>
              </a:ext>
            </a:extLst>
          </p:cNvPr>
          <p:cNvSpPr txBox="1"/>
          <p:nvPr/>
        </p:nvSpPr>
        <p:spPr>
          <a:xfrm>
            <a:off x="1489565" y="3233350"/>
            <a:ext cx="914400" cy="276999"/>
          </a:xfrm>
          <a:prstGeom prst="rect">
            <a:avLst/>
          </a:prstGeom>
          <a:noFill/>
        </p:spPr>
        <p:txBody>
          <a:bodyPr wrap="square" rtlCol="0">
            <a:spAutoFit/>
          </a:bodyPr>
          <a:lstStyle/>
          <a:p>
            <a:pPr algn="ctr"/>
            <a:r>
              <a:rPr lang="en-ZA" sz="1200" b="1" dirty="0">
                <a:solidFill>
                  <a:schemeClr val="bg1"/>
                </a:solidFill>
              </a:rPr>
              <a:t>78.5%</a:t>
            </a:r>
          </a:p>
        </p:txBody>
      </p:sp>
      <p:sp>
        <p:nvSpPr>
          <p:cNvPr id="8" name="TextBox 7">
            <a:extLst>
              <a:ext uri="{FF2B5EF4-FFF2-40B4-BE49-F238E27FC236}">
                <a16:creationId xmlns:a16="http://schemas.microsoft.com/office/drawing/2014/main" id="{F071D6DC-8225-4E1D-8B21-7DC9F87554AF}"/>
              </a:ext>
            </a:extLst>
          </p:cNvPr>
          <p:cNvSpPr txBox="1"/>
          <p:nvPr/>
        </p:nvSpPr>
        <p:spPr>
          <a:xfrm>
            <a:off x="3042872" y="4662100"/>
            <a:ext cx="914400" cy="276999"/>
          </a:xfrm>
          <a:prstGeom prst="rect">
            <a:avLst/>
          </a:prstGeom>
          <a:noFill/>
        </p:spPr>
        <p:txBody>
          <a:bodyPr wrap="square" rtlCol="0">
            <a:spAutoFit/>
          </a:bodyPr>
          <a:lstStyle/>
          <a:p>
            <a:pPr algn="ctr"/>
            <a:r>
              <a:rPr lang="en-ZA" sz="1200" b="1" dirty="0">
                <a:solidFill>
                  <a:schemeClr val="bg1"/>
                </a:solidFill>
              </a:rPr>
              <a:t>22.5%</a:t>
            </a:r>
          </a:p>
        </p:txBody>
      </p:sp>
      <p:sp>
        <p:nvSpPr>
          <p:cNvPr id="13" name="TextBox 12">
            <a:extLst>
              <a:ext uri="{FF2B5EF4-FFF2-40B4-BE49-F238E27FC236}">
                <a16:creationId xmlns:a16="http://schemas.microsoft.com/office/drawing/2014/main" id="{D2245543-10FD-411A-90CF-91D5B28D2930}"/>
              </a:ext>
            </a:extLst>
          </p:cNvPr>
          <p:cNvSpPr txBox="1"/>
          <p:nvPr/>
        </p:nvSpPr>
        <p:spPr>
          <a:xfrm>
            <a:off x="6673023" y="3280844"/>
            <a:ext cx="914400" cy="276999"/>
          </a:xfrm>
          <a:prstGeom prst="rect">
            <a:avLst/>
          </a:prstGeom>
          <a:noFill/>
        </p:spPr>
        <p:txBody>
          <a:bodyPr wrap="square" rtlCol="0">
            <a:spAutoFit/>
          </a:bodyPr>
          <a:lstStyle/>
          <a:p>
            <a:pPr algn="ctr"/>
            <a:r>
              <a:rPr lang="en-ZA" sz="1200" b="1" dirty="0">
                <a:solidFill>
                  <a:schemeClr val="accent1">
                    <a:lumMod val="50000"/>
                  </a:schemeClr>
                </a:solidFill>
              </a:rPr>
              <a:t>52%</a:t>
            </a:r>
          </a:p>
        </p:txBody>
      </p:sp>
      <p:sp>
        <p:nvSpPr>
          <p:cNvPr id="14" name="TextBox 13">
            <a:extLst>
              <a:ext uri="{FF2B5EF4-FFF2-40B4-BE49-F238E27FC236}">
                <a16:creationId xmlns:a16="http://schemas.microsoft.com/office/drawing/2014/main" id="{A39A23D2-A765-4015-9F90-EE8DCC6F2F00}"/>
              </a:ext>
            </a:extLst>
          </p:cNvPr>
          <p:cNvSpPr txBox="1"/>
          <p:nvPr/>
        </p:nvSpPr>
        <p:spPr>
          <a:xfrm>
            <a:off x="7774991" y="4275911"/>
            <a:ext cx="583562" cy="276999"/>
          </a:xfrm>
          <a:prstGeom prst="rect">
            <a:avLst/>
          </a:prstGeom>
          <a:noFill/>
        </p:spPr>
        <p:txBody>
          <a:bodyPr wrap="square" rtlCol="0">
            <a:spAutoFit/>
          </a:bodyPr>
          <a:lstStyle/>
          <a:p>
            <a:pPr algn="ctr"/>
            <a:r>
              <a:rPr lang="en-ZA" sz="1200" b="1" dirty="0">
                <a:solidFill>
                  <a:schemeClr val="accent1">
                    <a:lumMod val="50000"/>
                  </a:schemeClr>
                </a:solidFill>
              </a:rPr>
              <a:t>9%</a:t>
            </a:r>
          </a:p>
        </p:txBody>
      </p:sp>
      <p:sp>
        <p:nvSpPr>
          <p:cNvPr id="15" name="TextBox 14">
            <a:extLst>
              <a:ext uri="{FF2B5EF4-FFF2-40B4-BE49-F238E27FC236}">
                <a16:creationId xmlns:a16="http://schemas.microsoft.com/office/drawing/2014/main" id="{43E60B26-A7E3-4655-959F-49B3A307E7B9}"/>
              </a:ext>
            </a:extLst>
          </p:cNvPr>
          <p:cNvSpPr txBox="1"/>
          <p:nvPr/>
        </p:nvSpPr>
        <p:spPr>
          <a:xfrm>
            <a:off x="8693590" y="3887149"/>
            <a:ext cx="583562" cy="276999"/>
          </a:xfrm>
          <a:prstGeom prst="rect">
            <a:avLst/>
          </a:prstGeom>
          <a:noFill/>
        </p:spPr>
        <p:txBody>
          <a:bodyPr wrap="square" rtlCol="0">
            <a:spAutoFit/>
          </a:bodyPr>
          <a:lstStyle/>
          <a:p>
            <a:pPr algn="ctr"/>
            <a:r>
              <a:rPr lang="en-ZA" sz="1200" b="1" dirty="0">
                <a:solidFill>
                  <a:schemeClr val="accent1">
                    <a:lumMod val="50000"/>
                  </a:schemeClr>
                </a:solidFill>
              </a:rPr>
              <a:t>29%</a:t>
            </a:r>
          </a:p>
        </p:txBody>
      </p:sp>
      <p:sp>
        <p:nvSpPr>
          <p:cNvPr id="16" name="TextBox 15">
            <a:extLst>
              <a:ext uri="{FF2B5EF4-FFF2-40B4-BE49-F238E27FC236}">
                <a16:creationId xmlns:a16="http://schemas.microsoft.com/office/drawing/2014/main" id="{9CBC5C41-15AD-48F8-A025-45D4A54AA3D2}"/>
              </a:ext>
            </a:extLst>
          </p:cNvPr>
          <p:cNvSpPr txBox="1"/>
          <p:nvPr/>
        </p:nvSpPr>
        <p:spPr>
          <a:xfrm>
            <a:off x="9637137" y="4444895"/>
            <a:ext cx="583562" cy="276999"/>
          </a:xfrm>
          <a:prstGeom prst="rect">
            <a:avLst/>
          </a:prstGeom>
          <a:noFill/>
        </p:spPr>
        <p:txBody>
          <a:bodyPr wrap="square" rtlCol="0">
            <a:spAutoFit/>
          </a:bodyPr>
          <a:lstStyle/>
          <a:p>
            <a:pPr algn="ctr"/>
            <a:r>
              <a:rPr lang="en-ZA" sz="1200" b="1" dirty="0">
                <a:solidFill>
                  <a:schemeClr val="accent1">
                    <a:lumMod val="50000"/>
                  </a:schemeClr>
                </a:solidFill>
              </a:rPr>
              <a:t>10%</a:t>
            </a:r>
          </a:p>
        </p:txBody>
      </p:sp>
    </p:spTree>
    <p:extLst>
      <p:ext uri="{BB962C8B-B14F-4D97-AF65-F5344CB8AC3E}">
        <p14:creationId xmlns:p14="http://schemas.microsoft.com/office/powerpoint/2010/main" val="5532130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4F11-462A-44F6-B545-2B1C638F396C}"/>
              </a:ext>
            </a:extLst>
          </p:cNvPr>
          <p:cNvSpPr>
            <a:spLocks noGrp="1"/>
          </p:cNvSpPr>
          <p:nvPr>
            <p:ph type="title"/>
          </p:nvPr>
        </p:nvSpPr>
        <p:spPr>
          <a:xfrm>
            <a:off x="838200" y="365126"/>
            <a:ext cx="10629242" cy="419966"/>
          </a:xfrm>
        </p:spPr>
        <p:txBody>
          <a:bodyPr>
            <a:noAutofit/>
          </a:bodyPr>
          <a:lstStyle/>
          <a:p>
            <a:r>
              <a:rPr lang="en-ZA" sz="2400" i="0" dirty="0">
                <a:effectLst/>
              </a:rPr>
              <a:t>III </a:t>
            </a:r>
            <a:r>
              <a:rPr lang="en-ZA" sz="2400" dirty="0"/>
              <a:t>–</a:t>
            </a:r>
            <a:r>
              <a:rPr lang="en-ZA" sz="2400" i="0" dirty="0">
                <a:effectLst/>
              </a:rPr>
              <a:t> SAMRC Clinician PhD Development Programme (SAMRC-CRP)</a:t>
            </a:r>
            <a:endParaRPr lang="en-US" sz="4000" dirty="0"/>
          </a:p>
        </p:txBody>
      </p:sp>
      <p:sp>
        <p:nvSpPr>
          <p:cNvPr id="5" name="Slide Number Placeholder 4">
            <a:extLst>
              <a:ext uri="{FF2B5EF4-FFF2-40B4-BE49-F238E27FC236}">
                <a16:creationId xmlns:a16="http://schemas.microsoft.com/office/drawing/2014/main" id="{7ABD6D2C-7509-4E76-B8C6-07C193C5E18A}"/>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15D208-572E-4E07-B507-0C75A260C63E}" type="slidenum">
              <a:rPr lang="en-ZA" smtClean="0"/>
              <a:pPr/>
              <a:t>34</a:t>
            </a:fld>
            <a:endParaRPr lang="en-ZA" dirty="0"/>
          </a:p>
        </p:txBody>
      </p:sp>
      <p:graphicFrame>
        <p:nvGraphicFramePr>
          <p:cNvPr id="9" name="Chart 8">
            <a:extLst>
              <a:ext uri="{FF2B5EF4-FFF2-40B4-BE49-F238E27FC236}">
                <a16:creationId xmlns:a16="http://schemas.microsoft.com/office/drawing/2014/main" id="{443C1F89-F41E-4F8C-A36E-A81745CC3681}"/>
              </a:ext>
            </a:extLst>
          </p:cNvPr>
          <p:cNvGraphicFramePr/>
          <p:nvPr>
            <p:extLst>
              <p:ext uri="{D42A27DB-BD31-4B8C-83A1-F6EECF244321}">
                <p14:modId xmlns:p14="http://schemas.microsoft.com/office/powerpoint/2010/main" val="3064180414"/>
              </p:ext>
            </p:extLst>
          </p:nvPr>
        </p:nvGraphicFramePr>
        <p:xfrm>
          <a:off x="724560" y="1725105"/>
          <a:ext cx="5245493" cy="38004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3B2BC6EC-B530-4498-A8DA-7486DFD3C153}"/>
              </a:ext>
            </a:extLst>
          </p:cNvPr>
          <p:cNvGraphicFramePr/>
          <p:nvPr>
            <p:extLst>
              <p:ext uri="{D42A27DB-BD31-4B8C-83A1-F6EECF244321}">
                <p14:modId xmlns:p14="http://schemas.microsoft.com/office/powerpoint/2010/main" val="853908919"/>
              </p:ext>
            </p:extLst>
          </p:nvPr>
        </p:nvGraphicFramePr>
        <p:xfrm>
          <a:off x="6221949" y="1725105"/>
          <a:ext cx="5245493" cy="38004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5285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2D5E63C8-9C4A-40F9-A358-DA40C4E59E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8419" y="-33555"/>
            <a:ext cx="2243206" cy="1937856"/>
          </a:xfrm>
          <a:prstGeom prst="rect">
            <a:avLst/>
          </a:prstGeom>
          <a:ln>
            <a:noFill/>
          </a:ln>
        </p:spPr>
      </p:pic>
      <p:sp>
        <p:nvSpPr>
          <p:cNvPr id="9" name="Text Placeholder 8">
            <a:extLst>
              <a:ext uri="{FF2B5EF4-FFF2-40B4-BE49-F238E27FC236}">
                <a16:creationId xmlns:a16="http://schemas.microsoft.com/office/drawing/2014/main" id="{BD1D4141-3BC6-4E79-BBE4-36B236949915}"/>
              </a:ext>
            </a:extLst>
          </p:cNvPr>
          <p:cNvSpPr>
            <a:spLocks noGrp="1"/>
          </p:cNvSpPr>
          <p:nvPr>
            <p:ph type="body" sz="quarter" idx="13"/>
          </p:nvPr>
        </p:nvSpPr>
        <p:spPr/>
        <p:txBody>
          <a:bodyPr anchor="b">
            <a:normAutofit/>
          </a:bodyPr>
          <a:lstStyle/>
          <a:p>
            <a:pPr>
              <a:lnSpc>
                <a:spcPct val="100000"/>
              </a:lnSpc>
              <a:spcBef>
                <a:spcPts val="0"/>
              </a:spcBef>
            </a:pPr>
            <a:r>
              <a:rPr lang="en-ZA" dirty="0"/>
              <a:t>Performance Information</a:t>
            </a:r>
          </a:p>
        </p:txBody>
      </p:sp>
      <p:sp>
        <p:nvSpPr>
          <p:cNvPr id="4" name="Slide Number Placeholder 5">
            <a:extLst>
              <a:ext uri="{FF2B5EF4-FFF2-40B4-BE49-F238E27FC236}">
                <a16:creationId xmlns:a16="http://schemas.microsoft.com/office/drawing/2014/main" id="{AE76D787-9AE7-45DB-9EA7-81731186E129}"/>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pPr/>
              <a:t>35</a:t>
            </a:fld>
            <a:endParaRPr lang="en-ZA" dirty="0"/>
          </a:p>
        </p:txBody>
      </p:sp>
    </p:spTree>
    <p:extLst>
      <p:ext uri="{BB962C8B-B14F-4D97-AF65-F5344CB8AC3E}">
        <p14:creationId xmlns:p14="http://schemas.microsoft.com/office/powerpoint/2010/main" val="26877939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84072-3731-490B-B534-06FAF043712C}"/>
              </a:ext>
            </a:extLst>
          </p:cNvPr>
          <p:cNvSpPr>
            <a:spLocks noGrp="1"/>
          </p:cNvSpPr>
          <p:nvPr>
            <p:ph type="title"/>
          </p:nvPr>
        </p:nvSpPr>
        <p:spPr/>
        <p:txBody>
          <a:bodyPr>
            <a:normAutofit fontScale="90000"/>
          </a:bodyPr>
          <a:lstStyle/>
          <a:p>
            <a:r>
              <a:rPr lang="en-US" dirty="0"/>
              <a:t>RSA CONSTITUTION</a:t>
            </a:r>
          </a:p>
        </p:txBody>
      </p:sp>
      <p:sp>
        <p:nvSpPr>
          <p:cNvPr id="3" name="Content Placeholder 2">
            <a:extLst>
              <a:ext uri="{FF2B5EF4-FFF2-40B4-BE49-F238E27FC236}">
                <a16:creationId xmlns:a16="http://schemas.microsoft.com/office/drawing/2014/main" id="{B7074FBD-9595-4967-92A8-B8F9D0C1D37F}"/>
              </a:ext>
            </a:extLst>
          </p:cNvPr>
          <p:cNvSpPr>
            <a:spLocks noGrp="1"/>
          </p:cNvSpPr>
          <p:nvPr>
            <p:ph idx="1"/>
          </p:nvPr>
        </p:nvSpPr>
        <p:spPr>
          <a:xfrm>
            <a:off x="838200" y="1076963"/>
            <a:ext cx="10515600" cy="4856158"/>
          </a:xfrm>
        </p:spPr>
        <p:txBody>
          <a:bodyPr>
            <a:noAutofit/>
          </a:bodyPr>
          <a:lstStyle/>
          <a:p>
            <a:pPr marL="0" lvl="1" indent="0">
              <a:spcBef>
                <a:spcPts val="400"/>
              </a:spcBef>
              <a:buNone/>
            </a:pPr>
            <a:r>
              <a:rPr lang="en-GB" sz="1800" b="1" dirty="0"/>
              <a:t>Chapter 2: Bill of Rights</a:t>
            </a:r>
            <a:endParaRPr lang="en-US" sz="1800" b="1" dirty="0"/>
          </a:p>
          <a:p>
            <a:pPr marL="180975" indent="-180975">
              <a:spcBef>
                <a:spcPts val="400"/>
              </a:spcBef>
            </a:pPr>
            <a:r>
              <a:rPr lang="en-GB" sz="1200" b="1" dirty="0"/>
              <a:t>Section 9: Equality</a:t>
            </a:r>
            <a:r>
              <a:rPr lang="en-US" sz="1200" b="1" dirty="0"/>
              <a:t>: </a:t>
            </a:r>
            <a:r>
              <a:rPr lang="en-GB" sz="1200" dirty="0"/>
              <a:t>All the rights contained in this equality section </a:t>
            </a:r>
            <a:endParaRPr lang="en-US" sz="1200" dirty="0"/>
          </a:p>
          <a:p>
            <a:pPr marL="180975" indent="-180975">
              <a:spcBef>
                <a:spcPts val="400"/>
              </a:spcBef>
            </a:pPr>
            <a:r>
              <a:rPr lang="en-GB" sz="1200" b="1" dirty="0"/>
              <a:t>Section 10: Human Dignity</a:t>
            </a:r>
            <a:r>
              <a:rPr lang="en-US" sz="1200" b="1" dirty="0"/>
              <a:t>: </a:t>
            </a:r>
            <a:r>
              <a:rPr lang="en-GB" sz="1200" dirty="0"/>
              <a:t>Everyone has inherent dignity and the right to have their dignity respected and protected”</a:t>
            </a:r>
            <a:endParaRPr lang="en-US" sz="1200" dirty="0"/>
          </a:p>
          <a:p>
            <a:pPr marL="180975" indent="-180975">
              <a:spcBef>
                <a:spcPts val="400"/>
              </a:spcBef>
            </a:pPr>
            <a:r>
              <a:rPr lang="en-GB" sz="1200" b="1" dirty="0"/>
              <a:t>Section 12(2)(c): Freedom and Security of the person: </a:t>
            </a:r>
            <a:r>
              <a:rPr lang="en-GB" sz="1200" dirty="0"/>
              <a:t>Everyone has the right to bodily and psychological integrity, which includes the right not to be subjected to medical or scientific experiments without their informed consent” </a:t>
            </a:r>
            <a:endParaRPr lang="en-US" sz="1200" dirty="0"/>
          </a:p>
          <a:p>
            <a:pPr marL="180975" indent="-180975">
              <a:spcBef>
                <a:spcPts val="400"/>
              </a:spcBef>
            </a:pPr>
            <a:r>
              <a:rPr lang="en-GB" sz="1200" b="1" dirty="0"/>
              <a:t>Section 16(1)(d): Freedom of Expression</a:t>
            </a:r>
            <a:r>
              <a:rPr lang="en-US" sz="1200" b="1" dirty="0"/>
              <a:t>: </a:t>
            </a:r>
            <a:r>
              <a:rPr lang="en-GB" sz="1200" dirty="0"/>
              <a:t>Everyone has the right to freedom of expression, which includes academic freedom and freedom of scientific research”</a:t>
            </a:r>
            <a:endParaRPr lang="en-US" sz="1200" dirty="0"/>
          </a:p>
          <a:p>
            <a:pPr marL="180975" indent="-180975">
              <a:spcBef>
                <a:spcPts val="400"/>
              </a:spcBef>
            </a:pPr>
            <a:r>
              <a:rPr lang="en-GB" sz="1200" b="1" dirty="0"/>
              <a:t>Section 23: Labour Relations</a:t>
            </a:r>
            <a:r>
              <a:rPr lang="en-US" sz="1200" b="1" dirty="0"/>
              <a:t>: </a:t>
            </a:r>
            <a:r>
              <a:rPr lang="en-GB" sz="1200" dirty="0"/>
              <a:t>All the rights contained in this labour relations section </a:t>
            </a:r>
          </a:p>
          <a:p>
            <a:pPr marL="180975" indent="-180975">
              <a:spcBef>
                <a:spcPts val="400"/>
              </a:spcBef>
            </a:pPr>
            <a:r>
              <a:rPr lang="en-GB" sz="1200" b="1" dirty="0"/>
              <a:t>Section 27: </a:t>
            </a:r>
            <a:r>
              <a:rPr lang="en-GB" sz="1200" dirty="0"/>
              <a:t>Healthcare, food water and social security</a:t>
            </a:r>
            <a:endParaRPr lang="en-US" sz="1200" dirty="0"/>
          </a:p>
          <a:p>
            <a:pPr marL="180975" indent="-180975">
              <a:spcBef>
                <a:spcPts val="400"/>
              </a:spcBef>
            </a:pPr>
            <a:r>
              <a:rPr lang="en-GB" sz="1200" b="1" dirty="0"/>
              <a:t>Section 28(2): Children</a:t>
            </a:r>
            <a:r>
              <a:rPr lang="en-US" sz="1200" b="1" dirty="0"/>
              <a:t>: </a:t>
            </a:r>
            <a:r>
              <a:rPr lang="en-GB" sz="1200" dirty="0"/>
              <a:t>A child’s best interests are of paramount importance in every matter concerning the child”</a:t>
            </a:r>
            <a:endParaRPr lang="en-US" sz="1200" dirty="0"/>
          </a:p>
          <a:p>
            <a:pPr marL="180975" indent="-180975">
              <a:spcBef>
                <a:spcPts val="400"/>
              </a:spcBef>
            </a:pPr>
            <a:r>
              <a:rPr lang="en-GB" sz="1200" b="1" dirty="0"/>
              <a:t>Section 32: Access to Information: </a:t>
            </a:r>
            <a:r>
              <a:rPr lang="en-GB" sz="1200" dirty="0"/>
              <a:t>All the rights contained in this access to information section </a:t>
            </a:r>
            <a:endParaRPr lang="en-US" sz="1200" dirty="0"/>
          </a:p>
          <a:p>
            <a:pPr marL="0" indent="0">
              <a:buNone/>
            </a:pPr>
            <a:r>
              <a:rPr lang="en-GB" sz="1000" dirty="0"/>
              <a:t> </a:t>
            </a:r>
            <a:r>
              <a:rPr lang="en-GB" sz="1800" b="1" dirty="0"/>
              <a:t>Chapter 10: Public Administration</a:t>
            </a:r>
            <a:endParaRPr lang="en-US" sz="1800" b="1" dirty="0"/>
          </a:p>
          <a:p>
            <a:pPr marL="180975" indent="-180975"/>
            <a:r>
              <a:rPr lang="en-GB" sz="1200" b="1" dirty="0"/>
              <a:t>Section 195: Public administration must be governed by the democratic values and principles enshrined in the Constitution </a:t>
            </a:r>
            <a:endParaRPr lang="en-US" sz="1200" dirty="0"/>
          </a:p>
          <a:p>
            <a:pPr marL="0" indent="0">
              <a:buNone/>
            </a:pPr>
            <a:r>
              <a:rPr lang="en-GB" sz="1800" b="1" dirty="0"/>
              <a:t>Chapter 13: Finance </a:t>
            </a:r>
            <a:endParaRPr lang="en-US" sz="1800" b="1" dirty="0"/>
          </a:p>
          <a:p>
            <a:pPr marL="180975" indent="-180975"/>
            <a:r>
              <a:rPr lang="en-GB" sz="1200" b="1" dirty="0"/>
              <a:t>Section 217: Procurement </a:t>
            </a:r>
            <a:endParaRPr lang="en-US" sz="1200" dirty="0"/>
          </a:p>
          <a:p>
            <a:pPr marL="361950" indent="-180975">
              <a:spcBef>
                <a:spcPts val="400"/>
              </a:spcBef>
              <a:buNone/>
            </a:pPr>
            <a:r>
              <a:rPr lang="en-GB" sz="1200" b="1" dirty="0"/>
              <a:t> </a:t>
            </a:r>
            <a:r>
              <a:rPr lang="en-GB" sz="1200" dirty="0"/>
              <a:t>(1) When an organ of state in the national, provincial or local sphere of government, or any other institution identified in national legislation, contracts for goods or services, it must do so in accordance with a system which is fair, equitable, transparent, competitive and cost-effective.</a:t>
            </a:r>
            <a:endParaRPr lang="en-US" sz="1200" dirty="0"/>
          </a:p>
          <a:p>
            <a:pPr marL="361950" indent="-180975">
              <a:spcBef>
                <a:spcPts val="400"/>
              </a:spcBef>
              <a:buNone/>
            </a:pPr>
            <a:r>
              <a:rPr lang="en-GB" sz="1200" dirty="0"/>
              <a:t>(2) Subsection (1) does not prevent the organs of state or institutions referred to in that subsection from implementing a procurement policy providing for— </a:t>
            </a:r>
            <a:endParaRPr lang="en-US" sz="1200" dirty="0"/>
          </a:p>
          <a:p>
            <a:pPr marL="534988" indent="-180975">
              <a:spcBef>
                <a:spcPts val="400"/>
              </a:spcBef>
              <a:buNone/>
            </a:pPr>
            <a:r>
              <a:rPr lang="en-GB" sz="1200" dirty="0"/>
              <a:t>(a) categories of preference in the allocation of contracts; and </a:t>
            </a:r>
            <a:endParaRPr lang="en-US" sz="1200" dirty="0"/>
          </a:p>
          <a:p>
            <a:pPr marL="534988" indent="-180975">
              <a:spcBef>
                <a:spcPts val="400"/>
              </a:spcBef>
              <a:buNone/>
            </a:pPr>
            <a:r>
              <a:rPr lang="en-GB" sz="1200" dirty="0"/>
              <a:t>(b) the protection or advancement of persons, or categories of persons, disadvantaged by unfair discrimination. </a:t>
            </a:r>
            <a:endParaRPr lang="en-US" sz="1200" dirty="0"/>
          </a:p>
          <a:p>
            <a:pPr marL="361950" indent="-180975">
              <a:spcBef>
                <a:spcPts val="400"/>
              </a:spcBef>
              <a:buNone/>
            </a:pPr>
            <a:r>
              <a:rPr lang="en-GB" sz="1200" dirty="0"/>
              <a:t>(3) National legislation must prescribe a framework within which the policy referred to in subsection (2) must be implemented</a:t>
            </a:r>
            <a:r>
              <a:rPr lang="en-US" sz="1200" dirty="0"/>
              <a:t>.</a:t>
            </a:r>
          </a:p>
        </p:txBody>
      </p:sp>
      <p:sp>
        <p:nvSpPr>
          <p:cNvPr id="5" name="Slide Number Placeholder 4">
            <a:extLst>
              <a:ext uri="{FF2B5EF4-FFF2-40B4-BE49-F238E27FC236}">
                <a16:creationId xmlns:a16="http://schemas.microsoft.com/office/drawing/2014/main" id="{963E15CB-9745-4E29-BB07-E42D5D7EB036}"/>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15D208-572E-4E07-B507-0C75A260C63E}" type="slidenum">
              <a:rPr lang="en-ZA" smtClean="0"/>
              <a:pPr/>
              <a:t>36</a:t>
            </a:fld>
            <a:endParaRPr lang="en-ZA" dirty="0"/>
          </a:p>
        </p:txBody>
      </p:sp>
    </p:spTree>
    <p:extLst>
      <p:ext uri="{BB962C8B-B14F-4D97-AF65-F5344CB8AC3E}">
        <p14:creationId xmlns:p14="http://schemas.microsoft.com/office/powerpoint/2010/main" val="99668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25E9B4B-11BA-48B7-8E65-47EABBDA20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33416" y="5141708"/>
            <a:ext cx="920384" cy="1414896"/>
          </a:xfrm>
          <a:prstGeom prst="rect">
            <a:avLst/>
          </a:prstGeom>
        </p:spPr>
      </p:pic>
      <p:sp>
        <p:nvSpPr>
          <p:cNvPr id="2" name="Title 1">
            <a:extLst>
              <a:ext uri="{FF2B5EF4-FFF2-40B4-BE49-F238E27FC236}">
                <a16:creationId xmlns:a16="http://schemas.microsoft.com/office/drawing/2014/main" id="{9D8B0525-10A7-40E5-80E6-F046729CDEA0}"/>
              </a:ext>
            </a:extLst>
          </p:cNvPr>
          <p:cNvSpPr>
            <a:spLocks noGrp="1"/>
          </p:cNvSpPr>
          <p:nvPr>
            <p:ph type="title"/>
          </p:nvPr>
        </p:nvSpPr>
        <p:spPr/>
        <p:txBody>
          <a:bodyPr>
            <a:normAutofit fontScale="90000"/>
          </a:bodyPr>
          <a:lstStyle/>
          <a:p>
            <a:r>
              <a:rPr lang="en-US" dirty="0"/>
              <a:t>SUSTAINABLE DEVELOPMENT GOALS </a:t>
            </a:r>
          </a:p>
        </p:txBody>
      </p:sp>
      <p:sp>
        <p:nvSpPr>
          <p:cNvPr id="23" name="Slide Number Placeholder 5">
            <a:extLst>
              <a:ext uri="{FF2B5EF4-FFF2-40B4-BE49-F238E27FC236}">
                <a16:creationId xmlns:a16="http://schemas.microsoft.com/office/drawing/2014/main" id="{FE784DE3-D128-4F7C-AFBF-90B253DD417C}"/>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pPr/>
              <a:t>37</a:t>
            </a:fld>
            <a:endParaRPr lang="en-ZA" dirty="0"/>
          </a:p>
        </p:txBody>
      </p:sp>
      <p:pic>
        <p:nvPicPr>
          <p:cNvPr id="25" name="Content Placeholder 3">
            <a:extLst>
              <a:ext uri="{FF2B5EF4-FFF2-40B4-BE49-F238E27FC236}">
                <a16:creationId xmlns:a16="http://schemas.microsoft.com/office/drawing/2014/main" id="{B4F19A68-E9DD-CC4F-AEB7-29177428E60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8200" y="1008844"/>
            <a:ext cx="1669666" cy="1146290"/>
          </a:xfrm>
          <a:prstGeom prst="rect">
            <a:avLst/>
          </a:prstGeom>
        </p:spPr>
      </p:pic>
      <p:pic>
        <p:nvPicPr>
          <p:cNvPr id="26" name="Picture 25">
            <a:extLst>
              <a:ext uri="{FF2B5EF4-FFF2-40B4-BE49-F238E27FC236}">
                <a16:creationId xmlns:a16="http://schemas.microsoft.com/office/drawing/2014/main" id="{07890943-038C-CE4F-A4BB-A47E53CE79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9542" y="1008844"/>
            <a:ext cx="1539983" cy="1144780"/>
          </a:xfrm>
          <a:prstGeom prst="rect">
            <a:avLst/>
          </a:prstGeom>
        </p:spPr>
      </p:pic>
      <p:pic>
        <p:nvPicPr>
          <p:cNvPr id="27" name="Picture 26">
            <a:extLst>
              <a:ext uri="{FF2B5EF4-FFF2-40B4-BE49-F238E27FC236}">
                <a16:creationId xmlns:a16="http://schemas.microsoft.com/office/drawing/2014/main" id="{60B7ADB9-258A-AA48-AD99-9036E30416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51202" y="1008844"/>
            <a:ext cx="1679996" cy="1144780"/>
          </a:xfrm>
          <a:prstGeom prst="rect">
            <a:avLst/>
          </a:prstGeom>
        </p:spPr>
      </p:pic>
      <p:pic>
        <p:nvPicPr>
          <p:cNvPr id="28" name="Picture 27">
            <a:extLst>
              <a:ext uri="{FF2B5EF4-FFF2-40B4-BE49-F238E27FC236}">
                <a16:creationId xmlns:a16="http://schemas.microsoft.com/office/drawing/2014/main" id="{56FA49EE-C96C-D94D-92D1-3A6486A2188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32875" y="1008844"/>
            <a:ext cx="1544023" cy="1144780"/>
          </a:xfrm>
          <a:prstGeom prst="rect">
            <a:avLst/>
          </a:prstGeom>
        </p:spPr>
      </p:pic>
      <p:pic>
        <p:nvPicPr>
          <p:cNvPr id="29" name="Picture 28">
            <a:extLst>
              <a:ext uri="{FF2B5EF4-FFF2-40B4-BE49-F238E27FC236}">
                <a16:creationId xmlns:a16="http://schemas.microsoft.com/office/drawing/2014/main" id="{C46C118C-3E3D-654B-A1BF-37C4033398C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78574" y="1008844"/>
            <a:ext cx="1675226" cy="1144780"/>
          </a:xfrm>
          <a:prstGeom prst="rect">
            <a:avLst/>
          </a:prstGeom>
        </p:spPr>
      </p:pic>
      <p:pic>
        <p:nvPicPr>
          <p:cNvPr id="30" name="Picture 29">
            <a:extLst>
              <a:ext uri="{FF2B5EF4-FFF2-40B4-BE49-F238E27FC236}">
                <a16:creationId xmlns:a16="http://schemas.microsoft.com/office/drawing/2014/main" id="{C2275627-62E5-A541-8E13-D2C909596A1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8200" y="2229072"/>
            <a:ext cx="1689674" cy="1248605"/>
          </a:xfrm>
          <a:prstGeom prst="rect">
            <a:avLst/>
          </a:prstGeom>
        </p:spPr>
      </p:pic>
      <p:pic>
        <p:nvPicPr>
          <p:cNvPr id="31" name="Picture 30">
            <a:extLst>
              <a:ext uri="{FF2B5EF4-FFF2-40B4-BE49-F238E27FC236}">
                <a16:creationId xmlns:a16="http://schemas.microsoft.com/office/drawing/2014/main" id="{983D8446-5F52-D145-84C6-7DD2CECD54C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23802" y="2229072"/>
            <a:ext cx="1539983" cy="1049187"/>
          </a:xfrm>
          <a:prstGeom prst="rect">
            <a:avLst/>
          </a:prstGeom>
        </p:spPr>
      </p:pic>
      <p:pic>
        <p:nvPicPr>
          <p:cNvPr id="32" name="Picture 31">
            <a:extLst>
              <a:ext uri="{FF2B5EF4-FFF2-40B4-BE49-F238E27FC236}">
                <a16:creationId xmlns:a16="http://schemas.microsoft.com/office/drawing/2014/main" id="{15E0AA55-6CDD-3547-9865-9401AB4C40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59713" y="2229072"/>
            <a:ext cx="1675761" cy="1245713"/>
          </a:xfrm>
          <a:prstGeom prst="rect">
            <a:avLst/>
          </a:prstGeom>
        </p:spPr>
      </p:pic>
      <p:pic>
        <p:nvPicPr>
          <p:cNvPr id="33" name="Picture 32">
            <a:extLst>
              <a:ext uri="{FF2B5EF4-FFF2-40B4-BE49-F238E27FC236}">
                <a16:creationId xmlns:a16="http://schemas.microsoft.com/office/drawing/2014/main" id="{04A4ABD5-22E3-BD46-B322-76ADE4FBC0E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31402" y="2229072"/>
            <a:ext cx="1551242" cy="1057045"/>
          </a:xfrm>
          <a:prstGeom prst="rect">
            <a:avLst/>
          </a:prstGeom>
        </p:spPr>
      </p:pic>
      <p:pic>
        <p:nvPicPr>
          <p:cNvPr id="34" name="Picture 33">
            <a:extLst>
              <a:ext uri="{FF2B5EF4-FFF2-40B4-BE49-F238E27FC236}">
                <a16:creationId xmlns:a16="http://schemas.microsoft.com/office/drawing/2014/main" id="{946FFA85-7920-F143-B1C1-960C1C0BE0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678573" y="2229072"/>
            <a:ext cx="1675227" cy="1242058"/>
          </a:xfrm>
          <a:prstGeom prst="rect">
            <a:avLst/>
          </a:prstGeom>
        </p:spPr>
      </p:pic>
      <p:pic>
        <p:nvPicPr>
          <p:cNvPr id="35" name="Picture 34">
            <a:extLst>
              <a:ext uri="{FF2B5EF4-FFF2-40B4-BE49-F238E27FC236}">
                <a16:creationId xmlns:a16="http://schemas.microsoft.com/office/drawing/2014/main" id="{A9300FF4-BD01-D542-96A1-9CC50B82DEA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38200" y="3528083"/>
            <a:ext cx="1699473" cy="1183115"/>
          </a:xfrm>
          <a:prstGeom prst="rect">
            <a:avLst/>
          </a:prstGeom>
        </p:spPr>
      </p:pic>
      <p:pic>
        <p:nvPicPr>
          <p:cNvPr id="36" name="Picture 35">
            <a:extLst>
              <a:ext uri="{FF2B5EF4-FFF2-40B4-BE49-F238E27FC236}">
                <a16:creationId xmlns:a16="http://schemas.microsoft.com/office/drawing/2014/main" id="{B32283B2-5A39-B74E-9EA0-F4ACE09B59A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129750" y="3528083"/>
            <a:ext cx="1550708" cy="1148059"/>
          </a:xfrm>
          <a:prstGeom prst="rect">
            <a:avLst/>
          </a:prstGeom>
        </p:spPr>
      </p:pic>
      <p:pic>
        <p:nvPicPr>
          <p:cNvPr id="37" name="Picture 36">
            <a:extLst>
              <a:ext uri="{FF2B5EF4-FFF2-40B4-BE49-F238E27FC236}">
                <a16:creationId xmlns:a16="http://schemas.microsoft.com/office/drawing/2014/main" id="{AD0953B7-E598-474E-BF15-E05A1BCDFE7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272536" y="3528083"/>
            <a:ext cx="1680293" cy="1187179"/>
          </a:xfrm>
          <a:prstGeom prst="rect">
            <a:avLst/>
          </a:prstGeom>
        </p:spPr>
      </p:pic>
      <p:pic>
        <p:nvPicPr>
          <p:cNvPr id="38" name="Picture 37">
            <a:extLst>
              <a:ext uri="{FF2B5EF4-FFF2-40B4-BE49-F238E27FC236}">
                <a16:creationId xmlns:a16="http://schemas.microsoft.com/office/drawing/2014/main" id="{AD27EE9C-20FD-8742-B06A-DE707EA86819}"/>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544907" y="3528083"/>
            <a:ext cx="1547885" cy="1187179"/>
          </a:xfrm>
          <a:prstGeom prst="rect">
            <a:avLst/>
          </a:prstGeom>
        </p:spPr>
      </p:pic>
      <p:pic>
        <p:nvPicPr>
          <p:cNvPr id="39" name="Picture 38">
            <a:extLst>
              <a:ext uri="{FF2B5EF4-FFF2-40B4-BE49-F238E27FC236}">
                <a16:creationId xmlns:a16="http://schemas.microsoft.com/office/drawing/2014/main" id="{9BCD0630-24E8-4246-8020-EF9A680DFBAF}"/>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684869" y="3528083"/>
            <a:ext cx="1668931" cy="1213104"/>
          </a:xfrm>
          <a:prstGeom prst="rect">
            <a:avLst/>
          </a:prstGeom>
        </p:spPr>
      </p:pic>
      <p:pic>
        <p:nvPicPr>
          <p:cNvPr id="40" name="Picture 39">
            <a:extLst>
              <a:ext uri="{FF2B5EF4-FFF2-40B4-BE49-F238E27FC236}">
                <a16:creationId xmlns:a16="http://schemas.microsoft.com/office/drawing/2014/main" id="{21147C1E-B392-7F42-935D-FD58A4C6DDB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38200" y="4771497"/>
            <a:ext cx="1656923" cy="1278449"/>
          </a:xfrm>
          <a:prstGeom prst="rect">
            <a:avLst/>
          </a:prstGeom>
        </p:spPr>
      </p:pic>
      <p:pic>
        <p:nvPicPr>
          <p:cNvPr id="41" name="Picture 40">
            <a:extLst>
              <a:ext uri="{FF2B5EF4-FFF2-40B4-BE49-F238E27FC236}">
                <a16:creationId xmlns:a16="http://schemas.microsoft.com/office/drawing/2014/main" id="{3DC5279D-D4A9-CB4A-A949-B2F77914E36F}"/>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124189" y="4771497"/>
            <a:ext cx="1556269" cy="1144780"/>
          </a:xfrm>
          <a:prstGeom prst="rect">
            <a:avLst/>
          </a:prstGeom>
        </p:spPr>
      </p:pic>
    </p:spTree>
    <p:extLst>
      <p:ext uri="{BB962C8B-B14F-4D97-AF65-F5344CB8AC3E}">
        <p14:creationId xmlns:p14="http://schemas.microsoft.com/office/powerpoint/2010/main" val="31191306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1992-D916-472C-8176-7CC15D718006}"/>
              </a:ext>
            </a:extLst>
          </p:cNvPr>
          <p:cNvSpPr>
            <a:spLocks noGrp="1"/>
          </p:cNvSpPr>
          <p:nvPr>
            <p:ph type="title"/>
          </p:nvPr>
        </p:nvSpPr>
        <p:spPr/>
        <p:txBody>
          <a:bodyPr>
            <a:normAutofit fontScale="90000"/>
          </a:bodyPr>
          <a:lstStyle/>
          <a:p>
            <a:r>
              <a:rPr lang="en-US" dirty="0"/>
              <a:t>GOVERNMENT 12 KEY OUTCOMES</a:t>
            </a:r>
          </a:p>
        </p:txBody>
      </p:sp>
      <p:sp>
        <p:nvSpPr>
          <p:cNvPr id="3" name="Content Placeholder 2">
            <a:extLst>
              <a:ext uri="{FF2B5EF4-FFF2-40B4-BE49-F238E27FC236}">
                <a16:creationId xmlns:a16="http://schemas.microsoft.com/office/drawing/2014/main" id="{1FAAC57F-704B-4317-95C0-8C919A3EF40B}"/>
              </a:ext>
            </a:extLst>
          </p:cNvPr>
          <p:cNvSpPr>
            <a:spLocks noGrp="1"/>
          </p:cNvSpPr>
          <p:nvPr>
            <p:ph idx="1"/>
          </p:nvPr>
        </p:nvSpPr>
        <p:spPr>
          <a:xfrm>
            <a:off x="838200" y="1320805"/>
            <a:ext cx="10515600" cy="4381352"/>
          </a:xfrm>
        </p:spPr>
        <p:txBody>
          <a:bodyPr>
            <a:noAutofit/>
          </a:bodyPr>
          <a:lstStyle/>
          <a:p>
            <a:pPr marL="447675" indent="-447675">
              <a:lnSpc>
                <a:spcPts val="1820"/>
              </a:lnSpc>
              <a:buAutoNum type="arabicPeriod"/>
            </a:pPr>
            <a:r>
              <a:rPr lang="en-US" sz="1700" dirty="0">
                <a:solidFill>
                  <a:schemeClr val="tx1"/>
                </a:solidFill>
              </a:rPr>
              <a:t>Improved quality of basic education</a:t>
            </a:r>
          </a:p>
          <a:p>
            <a:pPr marL="447675" indent="-447675">
              <a:lnSpc>
                <a:spcPts val="1820"/>
              </a:lnSpc>
              <a:buAutoNum type="arabicPeriod"/>
            </a:pPr>
            <a:r>
              <a:rPr lang="en-US" sz="1700" dirty="0">
                <a:solidFill>
                  <a:schemeClr val="tx1"/>
                </a:solidFill>
              </a:rPr>
              <a:t>A long and healthy life for all South Africans</a:t>
            </a:r>
          </a:p>
          <a:p>
            <a:pPr marL="447675" indent="-447675">
              <a:lnSpc>
                <a:spcPts val="1820"/>
              </a:lnSpc>
              <a:buAutoNum type="arabicPeriod"/>
            </a:pPr>
            <a:r>
              <a:rPr lang="en-US" sz="1700" dirty="0">
                <a:solidFill>
                  <a:schemeClr val="tx1"/>
                </a:solidFill>
              </a:rPr>
              <a:t>All people in South Africa are and feel safe</a:t>
            </a:r>
          </a:p>
          <a:p>
            <a:pPr marL="447675" indent="-447675">
              <a:lnSpc>
                <a:spcPts val="1820"/>
              </a:lnSpc>
              <a:buAutoNum type="arabicPeriod"/>
            </a:pPr>
            <a:r>
              <a:rPr lang="en-US" sz="1700" dirty="0">
                <a:solidFill>
                  <a:schemeClr val="tx1"/>
                </a:solidFill>
              </a:rPr>
              <a:t>Decent employment through inclusive economy</a:t>
            </a:r>
          </a:p>
          <a:p>
            <a:pPr marL="447675" indent="-447675">
              <a:lnSpc>
                <a:spcPts val="1820"/>
              </a:lnSpc>
              <a:buAutoNum type="arabicPeriod"/>
            </a:pPr>
            <a:r>
              <a:rPr lang="en-US" sz="1700" dirty="0">
                <a:solidFill>
                  <a:schemeClr val="tx1"/>
                </a:solidFill>
              </a:rPr>
              <a:t>A skilled and capable workforce to support  an inclusive growth</a:t>
            </a:r>
          </a:p>
          <a:p>
            <a:pPr marL="447675" indent="-447675">
              <a:lnSpc>
                <a:spcPts val="1820"/>
              </a:lnSpc>
              <a:buAutoNum type="arabicPeriod"/>
            </a:pPr>
            <a:r>
              <a:rPr lang="en-US" sz="1700" dirty="0">
                <a:solidFill>
                  <a:schemeClr val="tx1"/>
                </a:solidFill>
              </a:rPr>
              <a:t>An efficient, competitive and responsive economic infrastructure network</a:t>
            </a:r>
          </a:p>
          <a:p>
            <a:pPr marL="447675" indent="-447675">
              <a:lnSpc>
                <a:spcPts val="1820"/>
              </a:lnSpc>
              <a:buAutoNum type="arabicPeriod"/>
            </a:pPr>
            <a:r>
              <a:rPr lang="en-US" sz="1700" dirty="0">
                <a:solidFill>
                  <a:schemeClr val="tx1"/>
                </a:solidFill>
              </a:rPr>
              <a:t>Vibrant, equitable and sustainable rural communities with food security for all</a:t>
            </a:r>
          </a:p>
          <a:p>
            <a:pPr marL="447675" indent="-447675">
              <a:lnSpc>
                <a:spcPts val="1820"/>
              </a:lnSpc>
              <a:buAutoNum type="arabicPeriod"/>
            </a:pPr>
            <a:r>
              <a:rPr lang="en-US" sz="1700" dirty="0">
                <a:solidFill>
                  <a:schemeClr val="tx1"/>
                </a:solidFill>
              </a:rPr>
              <a:t>Sustainable human settlements and improved quality of household life</a:t>
            </a:r>
          </a:p>
          <a:p>
            <a:pPr marL="447675" indent="-447675">
              <a:lnSpc>
                <a:spcPts val="1820"/>
              </a:lnSpc>
              <a:buAutoNum type="arabicPeriod"/>
            </a:pPr>
            <a:r>
              <a:rPr lang="en-US" sz="1700" dirty="0">
                <a:solidFill>
                  <a:schemeClr val="tx1"/>
                </a:solidFill>
              </a:rPr>
              <a:t>A responsive, accountable, effective and efficient local government system</a:t>
            </a:r>
          </a:p>
          <a:p>
            <a:pPr marL="447675" indent="-447675">
              <a:lnSpc>
                <a:spcPts val="1820"/>
              </a:lnSpc>
              <a:buAutoNum type="arabicPeriod"/>
            </a:pPr>
            <a:r>
              <a:rPr lang="en-US" sz="1700" dirty="0">
                <a:solidFill>
                  <a:schemeClr val="tx1"/>
                </a:solidFill>
              </a:rPr>
              <a:t>Environmental assets and natural resources that are well protected and continually enhanced</a:t>
            </a:r>
          </a:p>
          <a:p>
            <a:pPr marL="447675" indent="-447675">
              <a:lnSpc>
                <a:spcPts val="1820"/>
              </a:lnSpc>
              <a:buAutoNum type="arabicPeriod"/>
            </a:pPr>
            <a:r>
              <a:rPr lang="en-US" sz="1700" dirty="0">
                <a:solidFill>
                  <a:schemeClr val="tx1"/>
                </a:solidFill>
              </a:rPr>
              <a:t>Created a better South Africa and contribute to a better and safer Africa and World</a:t>
            </a:r>
          </a:p>
          <a:p>
            <a:pPr marL="447675" indent="-447675">
              <a:lnSpc>
                <a:spcPts val="1820"/>
              </a:lnSpc>
              <a:buAutoNum type="arabicPeriod"/>
            </a:pPr>
            <a:r>
              <a:rPr lang="en-US" sz="1700" dirty="0">
                <a:solidFill>
                  <a:schemeClr val="tx1"/>
                </a:solidFill>
              </a:rPr>
              <a:t>An efficient, effective and development oriented public service and an empowered, fair and inclusive citizenship</a:t>
            </a:r>
          </a:p>
        </p:txBody>
      </p:sp>
      <p:sp>
        <p:nvSpPr>
          <p:cNvPr id="5" name="Slide Number Placeholder 4">
            <a:extLst>
              <a:ext uri="{FF2B5EF4-FFF2-40B4-BE49-F238E27FC236}">
                <a16:creationId xmlns:a16="http://schemas.microsoft.com/office/drawing/2014/main" id="{6DADE478-F0A0-4964-8081-338806D8D631}"/>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15D208-572E-4E07-B507-0C75A260C63E}" type="slidenum">
              <a:rPr lang="en-ZA" smtClean="0"/>
              <a:pPr/>
              <a:t>38</a:t>
            </a:fld>
            <a:endParaRPr lang="en-ZA" dirty="0"/>
          </a:p>
        </p:txBody>
      </p:sp>
    </p:spTree>
    <p:extLst>
      <p:ext uri="{BB962C8B-B14F-4D97-AF65-F5344CB8AC3E}">
        <p14:creationId xmlns:p14="http://schemas.microsoft.com/office/powerpoint/2010/main" val="2923559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2DDCA-6808-474D-BAB3-0A92E43D72BF}"/>
              </a:ext>
            </a:extLst>
          </p:cNvPr>
          <p:cNvSpPr>
            <a:spLocks noGrp="1"/>
          </p:cNvSpPr>
          <p:nvPr>
            <p:ph type="title"/>
          </p:nvPr>
        </p:nvSpPr>
        <p:spPr/>
        <p:txBody>
          <a:bodyPr>
            <a:normAutofit fontScale="90000"/>
          </a:bodyPr>
          <a:lstStyle/>
          <a:p>
            <a:r>
              <a:rPr lang="en-US" sz="3000" dirty="0"/>
              <a:t>NSDA 2010: OUTPUTS WRT OUTCOME 2</a:t>
            </a:r>
            <a:endParaRPr lang="en-US" dirty="0"/>
          </a:p>
        </p:txBody>
      </p:sp>
      <p:graphicFrame>
        <p:nvGraphicFramePr>
          <p:cNvPr id="14" name="Table 14">
            <a:extLst>
              <a:ext uri="{FF2B5EF4-FFF2-40B4-BE49-F238E27FC236}">
                <a16:creationId xmlns:a16="http://schemas.microsoft.com/office/drawing/2014/main" id="{45556753-E5AB-457B-A214-DAE6AB1843D4}"/>
              </a:ext>
            </a:extLst>
          </p:cNvPr>
          <p:cNvGraphicFramePr>
            <a:graphicFrameLocks noGrp="1"/>
          </p:cNvGraphicFramePr>
          <p:nvPr>
            <p:ph idx="1"/>
            <p:extLst>
              <p:ext uri="{D42A27DB-BD31-4B8C-83A1-F6EECF244321}">
                <p14:modId xmlns:p14="http://schemas.microsoft.com/office/powerpoint/2010/main" val="303390802"/>
              </p:ext>
            </p:extLst>
          </p:nvPr>
        </p:nvGraphicFramePr>
        <p:xfrm>
          <a:off x="838200" y="1320800"/>
          <a:ext cx="10515600" cy="3418840"/>
        </p:xfrm>
        <a:graphic>
          <a:graphicData uri="http://schemas.openxmlformats.org/drawingml/2006/table">
            <a:tbl>
              <a:tblPr firstRow="1" bandRow="1">
                <a:tableStyleId>{21E4AEA4-8DFA-4A89-87EB-49C32662AFE0}</a:tableStyleId>
              </a:tblPr>
              <a:tblGrid>
                <a:gridCol w="5257800">
                  <a:extLst>
                    <a:ext uri="{9D8B030D-6E8A-4147-A177-3AD203B41FA5}">
                      <a16:colId xmlns:a16="http://schemas.microsoft.com/office/drawing/2014/main" val="2448209963"/>
                    </a:ext>
                  </a:extLst>
                </a:gridCol>
                <a:gridCol w="5257800">
                  <a:extLst>
                    <a:ext uri="{9D8B030D-6E8A-4147-A177-3AD203B41FA5}">
                      <a16:colId xmlns:a16="http://schemas.microsoft.com/office/drawing/2014/main" val="2189607329"/>
                    </a:ext>
                  </a:extLst>
                </a:gridCol>
              </a:tblGrid>
              <a:tr h="370840">
                <a:tc>
                  <a:txBody>
                    <a:bodyPr/>
                    <a:lstStyle/>
                    <a:p>
                      <a:r>
                        <a:rPr lang="en-US" dirty="0"/>
                        <a:t>Output</a:t>
                      </a:r>
                      <a:endParaRPr lang="en-ZA" dirty="0"/>
                    </a:p>
                  </a:txBody>
                  <a:tcPr/>
                </a:tc>
                <a:tc>
                  <a:txBody>
                    <a:bodyPr/>
                    <a:lstStyle/>
                    <a:p>
                      <a:r>
                        <a:rPr lang="en-US" dirty="0"/>
                        <a:t>Indicators and targets by 2014</a:t>
                      </a:r>
                      <a:endParaRPr lang="en-ZA" dirty="0"/>
                    </a:p>
                  </a:txBody>
                  <a:tcPr/>
                </a:tc>
                <a:extLst>
                  <a:ext uri="{0D108BD9-81ED-4DB2-BD59-A6C34878D82A}">
                    <a16:rowId xmlns:a16="http://schemas.microsoft.com/office/drawing/2014/main" val="1957178179"/>
                  </a:ext>
                </a:extLst>
              </a:tr>
              <a:tr h="370840">
                <a:tc>
                  <a:txBody>
                    <a:bodyPr/>
                    <a:lstStyle/>
                    <a:p>
                      <a:pPr marL="266700" indent="-266700"/>
                      <a:r>
                        <a:rPr lang="en-US" sz="1600" dirty="0"/>
                        <a:t>1.  Increasing life expectancy</a:t>
                      </a:r>
                      <a:endParaRPr lang="en-ZA" sz="1600" dirty="0"/>
                    </a:p>
                  </a:txBody>
                  <a:tcPr/>
                </a:tc>
                <a:tc>
                  <a:txBody>
                    <a:bodyPr/>
                    <a:lstStyle/>
                    <a:p>
                      <a:pPr marL="285750" indent="-285750">
                        <a:buFont typeface="Arial" panose="020B0604020202020204" pitchFamily="34" charset="0"/>
                        <a:buChar char="•"/>
                      </a:pPr>
                      <a:r>
                        <a:rPr lang="en-US" sz="1600" dirty="0"/>
                        <a:t>Males: from 53.5 to 58.0 years</a:t>
                      </a:r>
                    </a:p>
                    <a:p>
                      <a:pPr marL="285750" indent="-285750">
                        <a:buFont typeface="Arial" panose="020B0604020202020204" pitchFamily="34" charset="0"/>
                        <a:buChar char="•"/>
                      </a:pPr>
                      <a:r>
                        <a:rPr lang="en-US" sz="1600" dirty="0"/>
                        <a:t>Females: from 57.2 to 60.0 years</a:t>
                      </a:r>
                      <a:endParaRPr lang="en-ZA" sz="1600" dirty="0"/>
                    </a:p>
                  </a:txBody>
                  <a:tcPr/>
                </a:tc>
                <a:extLst>
                  <a:ext uri="{0D108BD9-81ED-4DB2-BD59-A6C34878D82A}">
                    <a16:rowId xmlns:a16="http://schemas.microsoft.com/office/drawing/2014/main" val="1296726346"/>
                  </a:ext>
                </a:extLst>
              </a:tr>
              <a:tr h="370840">
                <a:tc>
                  <a:txBody>
                    <a:bodyPr/>
                    <a:lstStyle/>
                    <a:p>
                      <a:pPr marL="266700" indent="-266700"/>
                      <a:r>
                        <a:rPr lang="en-US" sz="1600" dirty="0"/>
                        <a:t>2.  Decreasing maternal and child mortality</a:t>
                      </a:r>
                      <a:endParaRPr lang="en-ZA" sz="1600" dirty="0"/>
                    </a:p>
                  </a:txBody>
                  <a:tcPr/>
                </a:tc>
                <a:tc>
                  <a:txBody>
                    <a:bodyPr/>
                    <a:lstStyle/>
                    <a:p>
                      <a:pPr marL="285750" indent="-285750">
                        <a:buFont typeface="Arial" panose="020B0604020202020204" pitchFamily="34" charset="0"/>
                        <a:buChar char="•"/>
                      </a:pPr>
                      <a:r>
                        <a:rPr lang="en-US" sz="1600" dirty="0"/>
                        <a:t>Maternal: from 140-160 to 100 (or less) per 100 000 live births</a:t>
                      </a:r>
                    </a:p>
                    <a:p>
                      <a:pPr marL="285750" indent="-285750">
                        <a:buFont typeface="Arial" panose="020B0604020202020204" pitchFamily="34" charset="0"/>
                        <a:buChar char="•"/>
                      </a:pPr>
                      <a:r>
                        <a:rPr lang="en-US" sz="1600" dirty="0"/>
                        <a:t>Child: from 69 to 45 (or less) per 1000 live births</a:t>
                      </a:r>
                      <a:endParaRPr lang="en-ZA" sz="1600" dirty="0"/>
                    </a:p>
                  </a:txBody>
                  <a:tcPr/>
                </a:tc>
                <a:extLst>
                  <a:ext uri="{0D108BD9-81ED-4DB2-BD59-A6C34878D82A}">
                    <a16:rowId xmlns:a16="http://schemas.microsoft.com/office/drawing/2014/main" val="1892632323"/>
                  </a:ext>
                </a:extLst>
              </a:tr>
              <a:tr h="370840">
                <a:tc>
                  <a:txBody>
                    <a:bodyPr/>
                    <a:lstStyle/>
                    <a:p>
                      <a:pPr marL="266700" indent="-266700"/>
                      <a:r>
                        <a:rPr lang="en-US" sz="1600" dirty="0"/>
                        <a:t>3.  Combating HIV and AIDS and decreasing the burden of TB</a:t>
                      </a:r>
                      <a:endParaRPr lang="en-ZA" sz="1600" dirty="0"/>
                    </a:p>
                  </a:txBody>
                  <a:tcPr/>
                </a:tc>
                <a:tc>
                  <a:txBody>
                    <a:bodyPr/>
                    <a:lstStyle/>
                    <a:p>
                      <a:pPr marL="285750" indent="-285750">
                        <a:buFont typeface="Arial" panose="020B0604020202020204" pitchFamily="34" charset="0"/>
                        <a:buChar char="•"/>
                      </a:pPr>
                      <a:r>
                        <a:rPr lang="en-US" sz="1600" dirty="0"/>
                        <a:t>Increase TB cure rate from 65% to 85%</a:t>
                      </a:r>
                    </a:p>
                    <a:p>
                      <a:pPr marL="285750" indent="-285750">
                        <a:buFont typeface="Arial" panose="020B0604020202020204" pitchFamily="34" charset="0"/>
                        <a:buChar char="•"/>
                      </a:pPr>
                      <a:r>
                        <a:rPr lang="en-US" sz="1600" dirty="0"/>
                        <a:t>80% access to ARVs</a:t>
                      </a:r>
                    </a:p>
                    <a:p>
                      <a:pPr marL="285750" indent="-285750">
                        <a:buFont typeface="Arial" panose="020B0604020202020204" pitchFamily="34" charset="0"/>
                        <a:buChar char="•"/>
                      </a:pPr>
                      <a:r>
                        <a:rPr lang="en-US" sz="1600" dirty="0"/>
                        <a:t>Reduce new HIV infections by 50%</a:t>
                      </a:r>
                      <a:endParaRPr lang="en-ZA" sz="1600" dirty="0"/>
                    </a:p>
                  </a:txBody>
                  <a:tcPr/>
                </a:tc>
                <a:extLst>
                  <a:ext uri="{0D108BD9-81ED-4DB2-BD59-A6C34878D82A}">
                    <a16:rowId xmlns:a16="http://schemas.microsoft.com/office/drawing/2014/main" val="3300852890"/>
                  </a:ext>
                </a:extLst>
              </a:tr>
              <a:tr h="370840">
                <a:tc>
                  <a:txBody>
                    <a:bodyPr/>
                    <a:lstStyle/>
                    <a:p>
                      <a:pPr marL="266700" indent="-266700"/>
                      <a:r>
                        <a:rPr lang="en-US" sz="1600" dirty="0"/>
                        <a:t>4.  Strengthening health system effectiveness</a:t>
                      </a:r>
                      <a:endParaRPr lang="en-ZA" sz="1600" dirty="0"/>
                    </a:p>
                  </a:txBody>
                  <a:tcPr/>
                </a:tc>
                <a:tc>
                  <a:txBody>
                    <a:bodyPr/>
                    <a:lstStyle/>
                    <a:p>
                      <a:pPr marL="285750" indent="-285750">
                        <a:buFont typeface="Arial" panose="020B0604020202020204" pitchFamily="34" charset="0"/>
                        <a:buChar char="•"/>
                      </a:pPr>
                      <a:r>
                        <a:rPr lang="en-US" sz="1600" dirty="0"/>
                        <a:t>Health system based on PHC</a:t>
                      </a:r>
                    </a:p>
                    <a:p>
                      <a:pPr marL="285750" indent="-285750">
                        <a:buFont typeface="Arial" panose="020B0604020202020204" pitchFamily="34" charset="0"/>
                        <a:buChar char="•"/>
                      </a:pPr>
                      <a:r>
                        <a:rPr lang="en-US" sz="1600" dirty="0"/>
                        <a:t>Emphasis on promotion and prevention (instead of curative) healthcare</a:t>
                      </a:r>
                      <a:endParaRPr lang="en-ZA" sz="1600" dirty="0"/>
                    </a:p>
                  </a:txBody>
                  <a:tcPr/>
                </a:tc>
                <a:extLst>
                  <a:ext uri="{0D108BD9-81ED-4DB2-BD59-A6C34878D82A}">
                    <a16:rowId xmlns:a16="http://schemas.microsoft.com/office/drawing/2014/main" val="920908674"/>
                  </a:ext>
                </a:extLst>
              </a:tr>
            </a:tbl>
          </a:graphicData>
        </a:graphic>
      </p:graphicFrame>
      <p:sp>
        <p:nvSpPr>
          <p:cNvPr id="5" name="Slide Number Placeholder 4">
            <a:extLst>
              <a:ext uri="{FF2B5EF4-FFF2-40B4-BE49-F238E27FC236}">
                <a16:creationId xmlns:a16="http://schemas.microsoft.com/office/drawing/2014/main" id="{7F07B033-01D8-4256-9B40-2DDFE3BA085F}"/>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15D208-572E-4E07-B507-0C75A260C63E}" type="slidenum">
              <a:rPr lang="en-ZA" smtClean="0"/>
              <a:pPr/>
              <a:t>39</a:t>
            </a:fld>
            <a:endParaRPr lang="en-ZA" dirty="0"/>
          </a:p>
        </p:txBody>
      </p:sp>
    </p:spTree>
    <p:extLst>
      <p:ext uri="{BB962C8B-B14F-4D97-AF65-F5344CB8AC3E}">
        <p14:creationId xmlns:p14="http://schemas.microsoft.com/office/powerpoint/2010/main" val="1530235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228FDB-E2EA-4236-A848-C9F1B02DF3E2}"/>
              </a:ext>
            </a:extLst>
          </p:cNvPr>
          <p:cNvSpPr>
            <a:spLocks noGrp="1"/>
          </p:cNvSpPr>
          <p:nvPr>
            <p:ph type="title"/>
          </p:nvPr>
        </p:nvSpPr>
        <p:spPr/>
        <p:txBody>
          <a:bodyPr>
            <a:normAutofit fontScale="90000"/>
          </a:bodyPr>
          <a:lstStyle/>
          <a:p>
            <a:r>
              <a:rPr lang="en-ZA" dirty="0"/>
              <a:t>Scope of Presentation</a:t>
            </a:r>
          </a:p>
        </p:txBody>
      </p:sp>
      <p:sp>
        <p:nvSpPr>
          <p:cNvPr id="7" name="Content Placeholder 6">
            <a:extLst>
              <a:ext uri="{FF2B5EF4-FFF2-40B4-BE49-F238E27FC236}">
                <a16:creationId xmlns:a16="http://schemas.microsoft.com/office/drawing/2014/main" id="{6517B3B6-D2BF-43E0-9DAD-2169554EE076}"/>
              </a:ext>
            </a:extLst>
          </p:cNvPr>
          <p:cNvSpPr>
            <a:spLocks noGrp="1"/>
          </p:cNvSpPr>
          <p:nvPr>
            <p:ph idx="1"/>
          </p:nvPr>
        </p:nvSpPr>
        <p:spPr/>
        <p:txBody>
          <a:bodyPr>
            <a:normAutofit/>
          </a:bodyPr>
          <a:lstStyle/>
          <a:p>
            <a:pPr marL="342900" lvl="0" indent="-342900">
              <a:lnSpc>
                <a:spcPct val="106000"/>
              </a:lnSpc>
              <a:buFont typeface="+mj-lt"/>
              <a:buAutoNum type="arabicPeriod"/>
            </a:pPr>
            <a:r>
              <a:rPr lang="en-US" dirty="0">
                <a:effectLst/>
                <a:latin typeface="Calibri" panose="020F0502020204030204" pitchFamily="34" charset="0"/>
                <a:ea typeface="Calibri" panose="020F0502020204030204" pitchFamily="34" charset="0"/>
                <a:cs typeface="Times New Roman" panose="02020603050405020304" pitchFamily="18" charset="0"/>
              </a:rPr>
              <a:t>Governance</a:t>
            </a:r>
            <a:endParaRPr lang="en-ZA"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buFont typeface="+mj-lt"/>
              <a:buAutoNum type="arabicPeriod"/>
            </a:pPr>
            <a:r>
              <a:rPr lang="en-US" dirty="0">
                <a:effectLst/>
                <a:latin typeface="Calibri" panose="020F0502020204030204" pitchFamily="34" charset="0"/>
                <a:ea typeface="Calibri" panose="020F0502020204030204" pitchFamily="34" charset="0"/>
                <a:cs typeface="Times New Roman" panose="02020603050405020304" pitchFamily="18" charset="0"/>
              </a:rPr>
              <a:t>Human Resources</a:t>
            </a:r>
            <a:endParaRPr lang="en-ZA"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buFont typeface="+mj-lt"/>
              <a:buAutoNum type="arabicPeriod"/>
            </a:pPr>
            <a:r>
              <a:rPr lang="en-US" dirty="0">
                <a:effectLst/>
                <a:latin typeface="Calibri" panose="020F0502020204030204" pitchFamily="34" charset="0"/>
                <a:ea typeface="Calibri" panose="020F0502020204030204" pitchFamily="34" charset="0"/>
                <a:cs typeface="Times New Roman" panose="02020603050405020304" pitchFamily="18" charset="0"/>
              </a:rPr>
              <a:t>Financial Information</a:t>
            </a:r>
            <a:endParaRPr lang="en-ZA"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buFont typeface="+mj-lt"/>
              <a:buAutoNum type="arabicPeriod"/>
            </a:pPr>
            <a:r>
              <a:rPr lang="en-US" dirty="0">
                <a:effectLst/>
                <a:latin typeface="Calibri" panose="020F0502020204030204" pitchFamily="34" charset="0"/>
                <a:ea typeface="Calibri" panose="020F0502020204030204" pitchFamily="34" charset="0"/>
                <a:cs typeface="Times New Roman" panose="02020603050405020304" pitchFamily="18" charset="0"/>
              </a:rPr>
              <a:t>Performance Information</a:t>
            </a:r>
            <a:endParaRPr lang="en-ZA"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buFont typeface="+mj-lt"/>
              <a:buAutoNum type="arabicPeriod"/>
            </a:pPr>
            <a:r>
              <a:rPr lang="en-US" dirty="0">
                <a:effectLst/>
                <a:latin typeface="Calibri" panose="020F0502020204030204" pitchFamily="34" charset="0"/>
                <a:ea typeface="Calibri" panose="020F0502020204030204" pitchFamily="34" charset="0"/>
                <a:cs typeface="Times New Roman" panose="02020603050405020304" pitchFamily="18" charset="0"/>
              </a:rPr>
              <a:t>Transformation in Science</a:t>
            </a:r>
            <a:endParaRPr lang="en-ZA"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Aft>
                <a:spcPts val="800"/>
              </a:spcAft>
              <a:buFont typeface="+mj-lt"/>
              <a:buAutoNum type="arabicPeriod"/>
            </a:pPr>
            <a:r>
              <a:rPr lang="en-US" dirty="0">
                <a:effectLst/>
                <a:latin typeface="Calibri" panose="020F0502020204030204" pitchFamily="34" charset="0"/>
                <a:ea typeface="Calibri" panose="020F0502020204030204" pitchFamily="34" charset="0"/>
                <a:cs typeface="Times New Roman" panose="02020603050405020304" pitchFamily="18" charset="0"/>
              </a:rPr>
              <a:t>Scientific Impact, Achievements &amp; Highlights</a:t>
            </a:r>
            <a:endParaRPr lang="en-ZA"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5">
            <a:extLst>
              <a:ext uri="{FF2B5EF4-FFF2-40B4-BE49-F238E27FC236}">
                <a16:creationId xmlns:a16="http://schemas.microsoft.com/office/drawing/2014/main" id="{A762D291-A3FA-4583-83ED-A285A198AD06}"/>
              </a:ext>
            </a:extLst>
          </p:cNvPr>
          <p:cNvSpPr>
            <a:spLocks noGrp="1"/>
          </p:cNvSpPr>
          <p:nvPr>
            <p:ph type="sldNum" sz="quarter" idx="12"/>
          </p:nvPr>
        </p:nvSpPr>
        <p:spPr>
          <a:xfrm>
            <a:off x="209006" y="6398988"/>
            <a:ext cx="562689" cy="236946"/>
          </a:xfrm>
          <a:prstGeom prst="rect">
            <a:avLst/>
          </a:prstGeom>
        </p:spPr>
        <p:txBody>
          <a:bodyPr/>
          <a:lstStyle>
            <a:lvl1pPr algn="r">
              <a:defRPr sz="1200">
                <a:solidFill>
                  <a:schemeClr val="bg1"/>
                </a:solidFill>
              </a:defRPr>
            </a:lvl1pPr>
          </a:lstStyle>
          <a:p>
            <a:fld id="{AC1DCCDA-3994-4877-8EA6-643D76F26966}" type="slidenum">
              <a:rPr lang="en-ZA" smtClean="0"/>
              <a:pPr/>
              <a:t>4</a:t>
            </a:fld>
            <a:endParaRPr lang="en-ZA" dirty="0"/>
          </a:p>
        </p:txBody>
      </p:sp>
    </p:spTree>
    <p:extLst>
      <p:ext uri="{BB962C8B-B14F-4D97-AF65-F5344CB8AC3E}">
        <p14:creationId xmlns:p14="http://schemas.microsoft.com/office/powerpoint/2010/main" val="16584756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2019D-2C32-411B-B23E-5C827743F56D}"/>
              </a:ext>
            </a:extLst>
          </p:cNvPr>
          <p:cNvSpPr>
            <a:spLocks noGrp="1"/>
          </p:cNvSpPr>
          <p:nvPr>
            <p:ph type="title"/>
          </p:nvPr>
        </p:nvSpPr>
        <p:spPr/>
        <p:txBody>
          <a:bodyPr>
            <a:noAutofit/>
          </a:bodyPr>
          <a:lstStyle/>
          <a:p>
            <a:r>
              <a:rPr lang="en-US" sz="2400" dirty="0"/>
              <a:t>SAMRC HEALTH RESEARCH PRIORITIES AND ITS IMPACT TO THE POLICIES (1)</a:t>
            </a:r>
          </a:p>
        </p:txBody>
      </p:sp>
      <p:graphicFrame>
        <p:nvGraphicFramePr>
          <p:cNvPr id="4" name="Content Placeholder 3">
            <a:extLst>
              <a:ext uri="{FF2B5EF4-FFF2-40B4-BE49-F238E27FC236}">
                <a16:creationId xmlns:a16="http://schemas.microsoft.com/office/drawing/2014/main" id="{73DC29AE-5C7F-4888-A2CD-5AC73E34A74A}"/>
              </a:ext>
            </a:extLst>
          </p:cNvPr>
          <p:cNvGraphicFramePr>
            <a:graphicFrameLocks noGrp="1"/>
          </p:cNvGraphicFramePr>
          <p:nvPr>
            <p:ph idx="1"/>
            <p:extLst>
              <p:ext uri="{D42A27DB-BD31-4B8C-83A1-F6EECF244321}">
                <p14:modId xmlns:p14="http://schemas.microsoft.com/office/powerpoint/2010/main" val="538357076"/>
              </p:ext>
            </p:extLst>
          </p:nvPr>
        </p:nvGraphicFramePr>
        <p:xfrm>
          <a:off x="838200" y="1320800"/>
          <a:ext cx="10515598" cy="4816491"/>
        </p:xfrm>
        <a:graphic>
          <a:graphicData uri="http://schemas.openxmlformats.org/drawingml/2006/table">
            <a:tbl>
              <a:tblPr firstRow="1" bandRow="1">
                <a:tableStyleId>{21E4AEA4-8DFA-4A89-87EB-49C32662AFE0}</a:tableStyleId>
              </a:tblPr>
              <a:tblGrid>
                <a:gridCol w="1481667">
                  <a:extLst>
                    <a:ext uri="{9D8B030D-6E8A-4147-A177-3AD203B41FA5}">
                      <a16:colId xmlns:a16="http://schemas.microsoft.com/office/drawing/2014/main" val="1487944464"/>
                    </a:ext>
                  </a:extLst>
                </a:gridCol>
                <a:gridCol w="2747145">
                  <a:extLst>
                    <a:ext uri="{9D8B030D-6E8A-4147-A177-3AD203B41FA5}">
                      <a16:colId xmlns:a16="http://schemas.microsoft.com/office/drawing/2014/main" val="3714188050"/>
                    </a:ext>
                  </a:extLst>
                </a:gridCol>
                <a:gridCol w="1314450">
                  <a:extLst>
                    <a:ext uri="{9D8B030D-6E8A-4147-A177-3AD203B41FA5}">
                      <a16:colId xmlns:a16="http://schemas.microsoft.com/office/drawing/2014/main" val="3994683985"/>
                    </a:ext>
                  </a:extLst>
                </a:gridCol>
                <a:gridCol w="3015946">
                  <a:extLst>
                    <a:ext uri="{9D8B030D-6E8A-4147-A177-3AD203B41FA5}">
                      <a16:colId xmlns:a16="http://schemas.microsoft.com/office/drawing/2014/main" val="3273871119"/>
                    </a:ext>
                  </a:extLst>
                </a:gridCol>
                <a:gridCol w="1956390">
                  <a:extLst>
                    <a:ext uri="{9D8B030D-6E8A-4147-A177-3AD203B41FA5}">
                      <a16:colId xmlns:a16="http://schemas.microsoft.com/office/drawing/2014/main" val="1791135752"/>
                    </a:ext>
                  </a:extLst>
                </a:gridCol>
              </a:tblGrid>
              <a:tr h="670752">
                <a:tc>
                  <a:txBody>
                    <a:bodyPr/>
                    <a:lstStyle/>
                    <a:p>
                      <a:r>
                        <a:rPr lang="en-US" sz="1000" dirty="0"/>
                        <a:t>Sub-</a:t>
                      </a:r>
                      <a:r>
                        <a:rPr lang="en-US" sz="1000" dirty="0" err="1"/>
                        <a:t>programmes</a:t>
                      </a:r>
                      <a:endParaRPr lang="en-US" sz="1000" dirty="0">
                        <a:latin typeface="Calibri" panose="020F0502020204030204" pitchFamily="34" charset="0"/>
                        <a:cs typeface="Calibri" panose="020F0502020204030204" pitchFamily="34" charset="0"/>
                      </a:endParaRPr>
                    </a:p>
                  </a:txBody>
                  <a:tcPr marL="65723" marR="65723" marT="34290" marB="34290" anchor="ctr"/>
                </a:tc>
                <a:tc>
                  <a:txBody>
                    <a:bodyPr/>
                    <a:lstStyle/>
                    <a:p>
                      <a:r>
                        <a:rPr lang="en-US" sz="1000" dirty="0"/>
                        <a:t>Which research Units paly a role in the </a:t>
                      </a:r>
                      <a:br>
                        <a:rPr lang="en-US" sz="1000" dirty="0"/>
                      </a:br>
                      <a:r>
                        <a:rPr lang="en-US" sz="1000" dirty="0"/>
                        <a:t>sub-</a:t>
                      </a:r>
                      <a:r>
                        <a:rPr lang="en-US" sz="1000" dirty="0" err="1"/>
                        <a:t>programmes</a:t>
                      </a:r>
                      <a:r>
                        <a:rPr lang="en-US" sz="1000" dirty="0"/>
                        <a:t> </a:t>
                      </a:r>
                      <a:endParaRPr lang="en-US" sz="1000" dirty="0">
                        <a:latin typeface="Calibri" panose="020F0502020204030204" pitchFamily="34" charset="0"/>
                        <a:cs typeface="Calibri" panose="020F0502020204030204" pitchFamily="34" charset="0"/>
                      </a:endParaRPr>
                    </a:p>
                  </a:txBody>
                  <a:tcPr marL="65723" marR="65723" marT="34290" marB="34290" anchor="ctr"/>
                </a:tc>
                <a:tc>
                  <a:txBody>
                    <a:bodyPr/>
                    <a:lstStyle/>
                    <a:p>
                      <a:r>
                        <a:rPr lang="en-US" sz="1000" dirty="0"/>
                        <a:t>Under which strategic goals (SG) do the research units conduct research </a:t>
                      </a:r>
                      <a:endParaRPr lang="en-US" sz="1000" dirty="0">
                        <a:latin typeface="Calibri" panose="020F0502020204030204" pitchFamily="34" charset="0"/>
                        <a:cs typeface="Calibri" panose="020F0502020204030204" pitchFamily="34" charset="0"/>
                      </a:endParaRPr>
                    </a:p>
                  </a:txBody>
                  <a:tcPr marL="65723" marR="65723" marT="34290" marB="34290" anchor="ctr"/>
                </a:tc>
                <a:tc>
                  <a:txBody>
                    <a:bodyPr/>
                    <a:lstStyle/>
                    <a:p>
                      <a:r>
                        <a:rPr lang="en-US" sz="1000" dirty="0"/>
                        <a:t>What are the research outcomes?</a:t>
                      </a:r>
                      <a:endParaRPr lang="en-US" sz="1000" dirty="0">
                        <a:latin typeface="Calibri" panose="020F0502020204030204" pitchFamily="34" charset="0"/>
                        <a:cs typeface="Calibri" panose="020F0502020204030204" pitchFamily="34" charset="0"/>
                      </a:endParaRPr>
                    </a:p>
                  </a:txBody>
                  <a:tcPr marL="65723" marR="65723" marT="34290" marB="34290" anchor="ctr"/>
                </a:tc>
                <a:tc>
                  <a:txBody>
                    <a:bodyPr/>
                    <a:lstStyle/>
                    <a:p>
                      <a:r>
                        <a:rPr lang="en-US" sz="1000" dirty="0"/>
                        <a:t>Which policy(</a:t>
                      </a:r>
                      <a:r>
                        <a:rPr lang="en-US" sz="1000" dirty="0" err="1"/>
                        <a:t>ies</a:t>
                      </a:r>
                      <a:r>
                        <a:rPr lang="en-US" sz="1000" dirty="0"/>
                        <a:t>) are impacted by the research outcomes?</a:t>
                      </a:r>
                      <a:endParaRPr lang="en-US" sz="1000" dirty="0">
                        <a:latin typeface="Calibri" panose="020F0502020204030204" pitchFamily="34" charset="0"/>
                        <a:cs typeface="Calibri" panose="020F0502020204030204" pitchFamily="34" charset="0"/>
                      </a:endParaRPr>
                    </a:p>
                  </a:txBody>
                  <a:tcPr marL="65723" marR="65723" marT="34290" marB="34290" anchor="ctr"/>
                </a:tc>
                <a:extLst>
                  <a:ext uri="{0D108BD9-81ED-4DB2-BD59-A6C34878D82A}">
                    <a16:rowId xmlns:a16="http://schemas.microsoft.com/office/drawing/2014/main" val="243066849"/>
                  </a:ext>
                </a:extLst>
              </a:tr>
              <a:tr h="287136">
                <a:tc rowSpan="10">
                  <a:txBody>
                    <a:bodyPr/>
                    <a:lstStyle/>
                    <a:p>
                      <a:pPr algn="l">
                        <a:lnSpc>
                          <a:spcPct val="115000"/>
                        </a:lnSpc>
                        <a:spcAft>
                          <a:spcPts val="0"/>
                        </a:spcAft>
                      </a:pPr>
                      <a:r>
                        <a:rPr lang="en-GB" sz="800" dirty="0">
                          <a:effectLst/>
                        </a:rPr>
                        <a:t>Health promotion and </a:t>
                      </a:r>
                      <a:br>
                        <a:rPr lang="en-GB" sz="800" dirty="0">
                          <a:effectLst/>
                        </a:rPr>
                      </a:br>
                      <a:r>
                        <a:rPr lang="en-GB" sz="800" dirty="0">
                          <a:effectLst/>
                        </a:rPr>
                        <a:t>disease prevention</a:t>
                      </a:r>
                      <a:endParaRPr lang="en-GB" sz="800" dirty="0">
                        <a:effectLst/>
                        <a:latin typeface="Calibri" panose="020F0502020204030204" pitchFamily="34" charset="0"/>
                        <a:ea typeface="Calibri" panose="020F0502020204030204" pitchFamily="34" charset="0"/>
                        <a:cs typeface="Calibri" panose="020F0502020204030204" pitchFamily="34" charset="0"/>
                      </a:endParaRPr>
                    </a:p>
                  </a:txBody>
                  <a:tcPr marL="43450" marR="43450" marT="0" marB="0" anchor="ctr"/>
                </a:tc>
                <a:tc>
                  <a:txBody>
                    <a:bodyPr/>
                    <a:lstStyle/>
                    <a:p>
                      <a:pPr algn="l">
                        <a:lnSpc>
                          <a:spcPct val="115000"/>
                        </a:lnSpc>
                        <a:spcAft>
                          <a:spcPts val="0"/>
                        </a:spcAft>
                      </a:pPr>
                      <a:r>
                        <a:rPr lang="en-GB" sz="800" dirty="0">
                          <a:effectLst/>
                        </a:rPr>
                        <a:t>Alcohol, Tobacco and Other Drugs Research Unit</a:t>
                      </a:r>
                      <a:endParaRPr lang="en-GB" sz="800" dirty="0">
                        <a:effectLst/>
                        <a:latin typeface="Calibri" panose="020F0502020204030204" pitchFamily="34" charset="0"/>
                        <a:ea typeface="Calibri" panose="020F0502020204030204" pitchFamily="34" charset="0"/>
                        <a:cs typeface="Calibri" panose="020F0502020204030204" pitchFamily="34" charset="0"/>
                      </a:endParaRPr>
                    </a:p>
                  </a:txBody>
                  <a:tcPr marL="43450" marR="43450" marT="0" marB="0" anchor="ctr"/>
                </a:tc>
                <a:tc rowSpan="10">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US" sz="800" dirty="0"/>
                        <a:t>SG 2 </a:t>
                      </a:r>
                    </a:p>
                    <a:p>
                      <a:pPr marL="0" marR="0" lvl="0" indent="0" algn="l" defTabSz="548640" rtl="0" eaLnBrk="1" fontAlgn="auto" latinLnBrk="0" hangingPunct="1">
                        <a:lnSpc>
                          <a:spcPct val="100000"/>
                        </a:lnSpc>
                        <a:spcBef>
                          <a:spcPts val="0"/>
                        </a:spcBef>
                        <a:spcAft>
                          <a:spcPts val="0"/>
                        </a:spcAft>
                        <a:buClrTx/>
                        <a:buSzTx/>
                        <a:buFontTx/>
                        <a:buNone/>
                        <a:tabLst/>
                        <a:defRPr/>
                      </a:pPr>
                      <a:r>
                        <a:rPr lang="en-US" sz="800" dirty="0"/>
                        <a:t>SG 3</a:t>
                      </a:r>
                    </a:p>
                    <a:p>
                      <a:pPr marL="0" marR="0" lvl="0" indent="0" algn="l" defTabSz="548640" rtl="0" eaLnBrk="1" fontAlgn="auto" latinLnBrk="0" hangingPunct="1">
                        <a:lnSpc>
                          <a:spcPct val="100000"/>
                        </a:lnSpc>
                        <a:spcBef>
                          <a:spcPts val="0"/>
                        </a:spcBef>
                        <a:spcAft>
                          <a:spcPts val="0"/>
                        </a:spcAft>
                        <a:buClrTx/>
                        <a:buSzTx/>
                        <a:buFontTx/>
                        <a:buNone/>
                        <a:tabLst/>
                        <a:defRPr/>
                      </a:pPr>
                      <a:r>
                        <a:rPr lang="en-US" sz="800" dirty="0"/>
                        <a:t>SG 5</a:t>
                      </a:r>
                    </a:p>
                    <a:p>
                      <a:endParaRPr lang="en-US" sz="800" dirty="0">
                        <a:latin typeface="Calibri" panose="020F0502020204030204" pitchFamily="34" charset="0"/>
                        <a:cs typeface="Calibri" panose="020F0502020204030204" pitchFamily="34" charset="0"/>
                      </a:endParaRPr>
                    </a:p>
                  </a:txBody>
                  <a:tcPr marL="65723" marR="65723" marT="34290" marB="34290" anchor="ctr"/>
                </a:tc>
                <a:tc rowSpan="10">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ZA" sz="800" dirty="0">
                          <a:effectLst/>
                        </a:rPr>
                        <a:t>Contribute towards the body of evidence by gaining a better understanding of how factors such as nutrition; physical activity; alcohol, smoking and drug use; mental health; healthy behaviours; environment and stress affect life expectancy.</a:t>
                      </a:r>
                      <a:endParaRPr lang="en-US" sz="800" dirty="0">
                        <a:effectLst/>
                      </a:endParaRPr>
                    </a:p>
                    <a:p>
                      <a:endParaRPr lang="en-US" sz="800" dirty="0"/>
                    </a:p>
                    <a:p>
                      <a:r>
                        <a:rPr lang="en-GB" sz="800" dirty="0">
                          <a:effectLst/>
                        </a:rPr>
                        <a:t>Conduct research using a life course approach to healthy lifestyles, early diagnosis, and cost-effective prevention and management of diseases through health promotion.</a:t>
                      </a:r>
                      <a:endParaRPr lang="en-US" sz="800" dirty="0">
                        <a:latin typeface="Calibri" panose="020F0502020204030204" pitchFamily="34" charset="0"/>
                        <a:cs typeface="Calibri" panose="020F0502020204030204" pitchFamily="34" charset="0"/>
                      </a:endParaRPr>
                    </a:p>
                  </a:txBody>
                  <a:tcPr marL="65723" marR="65723" marT="34290" marB="34290" anchor="ctr"/>
                </a:tc>
                <a:tc rowSpan="10">
                  <a:txBody>
                    <a:bodyPr/>
                    <a:lstStyle/>
                    <a:p>
                      <a:r>
                        <a:rPr lang="en-US" sz="800" dirty="0"/>
                        <a:t>NSDA 1: Increasing life expectancy</a:t>
                      </a:r>
                    </a:p>
                    <a:p>
                      <a:pPr marL="0" marR="0" lvl="0" indent="0" algn="l" defTabSz="548640" rtl="0" eaLnBrk="1" fontAlgn="auto" latinLnBrk="0" hangingPunct="1">
                        <a:lnSpc>
                          <a:spcPct val="100000"/>
                        </a:lnSpc>
                        <a:spcBef>
                          <a:spcPts val="0"/>
                        </a:spcBef>
                        <a:spcAft>
                          <a:spcPts val="0"/>
                        </a:spcAft>
                        <a:buClrTx/>
                        <a:buSzTx/>
                        <a:buFontTx/>
                        <a:buNone/>
                        <a:tabLst/>
                        <a:defRPr/>
                      </a:pPr>
                      <a:endParaRPr lang="en-US" sz="800" dirty="0"/>
                    </a:p>
                    <a:p>
                      <a:pPr marL="0" marR="0" lvl="0" indent="0" algn="l" defTabSz="548640" rtl="0" eaLnBrk="1" fontAlgn="auto" latinLnBrk="0" hangingPunct="1">
                        <a:lnSpc>
                          <a:spcPct val="100000"/>
                        </a:lnSpc>
                        <a:spcBef>
                          <a:spcPts val="0"/>
                        </a:spcBef>
                        <a:spcAft>
                          <a:spcPts val="0"/>
                        </a:spcAft>
                        <a:buClrTx/>
                        <a:buSzTx/>
                        <a:buFontTx/>
                        <a:buNone/>
                        <a:tabLst/>
                        <a:defRPr/>
                      </a:pPr>
                      <a:r>
                        <a:rPr lang="en-US" sz="800" dirty="0"/>
                        <a:t>10 Point Plan: Strengthening research and development</a:t>
                      </a:r>
                    </a:p>
                    <a:p>
                      <a:endParaRPr lang="en-US" sz="800" dirty="0"/>
                    </a:p>
                    <a:p>
                      <a:r>
                        <a:rPr lang="en-US" sz="800" dirty="0"/>
                        <a:t>NDP 2030 objectives and actions: </a:t>
                      </a:r>
                    </a:p>
                    <a:p>
                      <a:pPr>
                        <a:buFont typeface="+mj-lt"/>
                        <a:buNone/>
                      </a:pPr>
                      <a:r>
                        <a:rPr lang="en-US" sz="800" dirty="0"/>
                        <a:t>Promoting health, social protection and building safer communities</a:t>
                      </a:r>
                    </a:p>
                    <a:p>
                      <a:endParaRPr lang="en-US" sz="800" dirty="0"/>
                    </a:p>
                    <a:p>
                      <a:r>
                        <a:rPr lang="en-US" sz="800" dirty="0"/>
                        <a:t>QBOD: non-communicable diseases </a:t>
                      </a:r>
                    </a:p>
                    <a:p>
                      <a:endParaRPr lang="en-US" sz="800" dirty="0"/>
                    </a:p>
                    <a:p>
                      <a:r>
                        <a:rPr lang="en-US" sz="800" dirty="0"/>
                        <a:t>QBOD: Injury &amp; Trauma</a:t>
                      </a:r>
                    </a:p>
                    <a:p>
                      <a:endParaRPr lang="en-US" sz="800" dirty="0"/>
                    </a:p>
                    <a:p>
                      <a:r>
                        <a:rPr lang="en-US" sz="800" dirty="0"/>
                        <a:t>SDGs 3, 5, 6, 13, 15 &amp; 16</a:t>
                      </a:r>
                    </a:p>
                    <a:p>
                      <a:endParaRPr lang="en-US" sz="800" dirty="0">
                        <a:latin typeface="Calibri" panose="020F0502020204030204" pitchFamily="34" charset="0"/>
                        <a:cs typeface="Calibri" panose="020F0502020204030204" pitchFamily="34" charset="0"/>
                      </a:endParaRPr>
                    </a:p>
                  </a:txBody>
                  <a:tcPr marL="65723" marR="65723" marT="34290" marB="34290" anchor="ctr"/>
                </a:tc>
                <a:extLst>
                  <a:ext uri="{0D108BD9-81ED-4DB2-BD59-A6C34878D82A}">
                    <a16:rowId xmlns:a16="http://schemas.microsoft.com/office/drawing/2014/main" val="1111843495"/>
                  </a:ext>
                </a:extLst>
              </a:tr>
              <a:tr h="287136">
                <a:tc vMerge="1">
                  <a:txBody>
                    <a:bodyPr/>
                    <a:lstStyle/>
                    <a:p>
                      <a:endParaRPr lang="en-GB" dirty="0"/>
                    </a:p>
                  </a:txBody>
                  <a:tcPr/>
                </a:tc>
                <a:tc>
                  <a:txBody>
                    <a:bodyPr/>
                    <a:lstStyle/>
                    <a:p>
                      <a:pPr algn="l">
                        <a:lnSpc>
                          <a:spcPct val="115000"/>
                        </a:lnSpc>
                        <a:spcAft>
                          <a:spcPts val="0"/>
                        </a:spcAft>
                      </a:pPr>
                      <a:r>
                        <a:rPr lang="en-GB" sz="800" dirty="0">
                          <a:effectLst/>
                        </a:rPr>
                        <a:t>Environment and Health Research Unit</a:t>
                      </a:r>
                      <a:endParaRPr lang="en-GB" sz="800" dirty="0">
                        <a:effectLst/>
                        <a:latin typeface="Calibri" panose="020F0502020204030204" pitchFamily="34" charset="0"/>
                        <a:ea typeface="Calibri" panose="020F0502020204030204" pitchFamily="34" charset="0"/>
                        <a:cs typeface="Calibri" panose="020F0502020204030204" pitchFamily="34" charset="0"/>
                      </a:endParaRPr>
                    </a:p>
                  </a:txBody>
                  <a:tcPr marL="43450" marR="43450" marT="0" marB="0" anchor="ctr"/>
                </a:tc>
                <a:tc vMerge="1">
                  <a:txBody>
                    <a:bodyPr/>
                    <a:lstStyle/>
                    <a:p>
                      <a:endParaRPr lang="en-US" sz="1100" dirty="0"/>
                    </a:p>
                  </a:txBody>
                  <a:tcPr/>
                </a:tc>
                <a:tc vMerge="1">
                  <a:txBody>
                    <a:bodyPr/>
                    <a:lstStyle/>
                    <a:p>
                      <a:endParaRPr lang="en-US" sz="1100" dirty="0"/>
                    </a:p>
                  </a:txBody>
                  <a:tcPr/>
                </a:tc>
                <a:tc vMerge="1">
                  <a:txBody>
                    <a:bodyPr/>
                    <a:lstStyle/>
                    <a:p>
                      <a:endParaRPr lang="en-US" sz="1100" dirty="0"/>
                    </a:p>
                  </a:txBody>
                  <a:tcPr/>
                </a:tc>
                <a:extLst>
                  <a:ext uri="{0D108BD9-81ED-4DB2-BD59-A6C34878D82A}">
                    <a16:rowId xmlns:a16="http://schemas.microsoft.com/office/drawing/2014/main" val="1232687214"/>
                  </a:ext>
                </a:extLst>
              </a:tr>
              <a:tr h="326605">
                <a:tc vMerge="1">
                  <a:txBody>
                    <a:bodyPr/>
                    <a:lstStyle/>
                    <a:p>
                      <a:endParaRPr lang="en-GB" dirty="0"/>
                    </a:p>
                  </a:txBody>
                  <a:tcPr/>
                </a:tc>
                <a:tc>
                  <a:txBody>
                    <a:bodyPr/>
                    <a:lstStyle/>
                    <a:p>
                      <a:pPr algn="l">
                        <a:lnSpc>
                          <a:spcPct val="115000"/>
                        </a:lnSpc>
                        <a:spcAft>
                          <a:spcPts val="0"/>
                        </a:spcAft>
                      </a:pPr>
                      <a:r>
                        <a:rPr lang="en-GB" sz="800" dirty="0">
                          <a:effectLst/>
                        </a:rPr>
                        <a:t>Hypertension and Cardiovascular Disease Research Unit</a:t>
                      </a:r>
                      <a:endParaRPr lang="en-GB" sz="800" dirty="0">
                        <a:effectLst/>
                        <a:latin typeface="Calibri" panose="020F0502020204030204" pitchFamily="34" charset="0"/>
                        <a:ea typeface="Calibri" panose="020F0502020204030204" pitchFamily="34" charset="0"/>
                        <a:cs typeface="Calibri" panose="020F0502020204030204" pitchFamily="34" charset="0"/>
                      </a:endParaRPr>
                    </a:p>
                  </a:txBody>
                  <a:tcPr marL="43450" marR="43450" marT="0" marB="0" anchor="ctr"/>
                </a:tc>
                <a:tc vMerge="1">
                  <a:txBody>
                    <a:bodyPr/>
                    <a:lstStyle/>
                    <a:p>
                      <a:endParaRPr lang="en-US" sz="1100" dirty="0"/>
                    </a:p>
                  </a:txBody>
                  <a:tcPr/>
                </a:tc>
                <a:tc vMerge="1">
                  <a:txBody>
                    <a:bodyPr/>
                    <a:lstStyle/>
                    <a:p>
                      <a:endParaRPr lang="en-US" sz="1100" dirty="0"/>
                    </a:p>
                  </a:txBody>
                  <a:tcPr/>
                </a:tc>
                <a:tc vMerge="1">
                  <a:txBody>
                    <a:bodyPr/>
                    <a:lstStyle/>
                    <a:p>
                      <a:endParaRPr lang="en-US" sz="1100" dirty="0"/>
                    </a:p>
                  </a:txBody>
                  <a:tcPr/>
                </a:tc>
                <a:extLst>
                  <a:ext uri="{0D108BD9-81ED-4DB2-BD59-A6C34878D82A}">
                    <a16:rowId xmlns:a16="http://schemas.microsoft.com/office/drawing/2014/main" val="2039319207"/>
                  </a:ext>
                </a:extLst>
              </a:tr>
              <a:tr h="287136">
                <a:tc vMerge="1">
                  <a:txBody>
                    <a:bodyPr/>
                    <a:lstStyle/>
                    <a:p>
                      <a:endParaRPr lang="en-GB" dirty="0"/>
                    </a:p>
                  </a:txBody>
                  <a:tcPr/>
                </a:tc>
                <a:tc>
                  <a:txBody>
                    <a:bodyPr/>
                    <a:lstStyle/>
                    <a:p>
                      <a:pPr algn="l">
                        <a:lnSpc>
                          <a:spcPct val="115000"/>
                        </a:lnSpc>
                        <a:spcAft>
                          <a:spcPts val="0"/>
                        </a:spcAft>
                      </a:pPr>
                      <a:r>
                        <a:rPr lang="en-GB" sz="800" dirty="0">
                          <a:effectLst/>
                        </a:rPr>
                        <a:t>Microbial Water Quality Monitoring Research Unit</a:t>
                      </a:r>
                      <a:endParaRPr lang="en-GB" sz="800" dirty="0">
                        <a:effectLst/>
                        <a:latin typeface="Calibri" panose="020F0502020204030204" pitchFamily="34" charset="0"/>
                        <a:ea typeface="Calibri" panose="020F0502020204030204" pitchFamily="34" charset="0"/>
                        <a:cs typeface="Calibri" panose="020F0502020204030204" pitchFamily="34" charset="0"/>
                      </a:endParaRPr>
                    </a:p>
                  </a:txBody>
                  <a:tcPr marL="43450" marR="43450" marT="0" marB="0" anchor="ctr"/>
                </a:tc>
                <a:tc vMerge="1">
                  <a:txBody>
                    <a:bodyPr/>
                    <a:lstStyle/>
                    <a:p>
                      <a:endParaRPr lang="en-US" sz="1100" dirty="0"/>
                    </a:p>
                  </a:txBody>
                  <a:tcPr/>
                </a:tc>
                <a:tc vMerge="1">
                  <a:txBody>
                    <a:bodyPr/>
                    <a:lstStyle/>
                    <a:p>
                      <a:endParaRPr lang="en-US" sz="1100" dirty="0"/>
                    </a:p>
                  </a:txBody>
                  <a:tcPr/>
                </a:tc>
                <a:tc vMerge="1">
                  <a:txBody>
                    <a:bodyPr/>
                    <a:lstStyle/>
                    <a:p>
                      <a:endParaRPr lang="en-US" sz="1100" dirty="0"/>
                    </a:p>
                  </a:txBody>
                  <a:tcPr/>
                </a:tc>
                <a:extLst>
                  <a:ext uri="{0D108BD9-81ED-4DB2-BD59-A6C34878D82A}">
                    <a16:rowId xmlns:a16="http://schemas.microsoft.com/office/drawing/2014/main" val="778490096"/>
                  </a:ext>
                </a:extLst>
              </a:tr>
              <a:tr h="287136">
                <a:tc vMerge="1">
                  <a:txBody>
                    <a:bodyPr/>
                    <a:lstStyle/>
                    <a:p>
                      <a:endParaRPr lang="en-GB" dirty="0"/>
                    </a:p>
                  </a:txBody>
                  <a:tcPr/>
                </a:tc>
                <a:tc>
                  <a:txBody>
                    <a:bodyPr/>
                    <a:lstStyle/>
                    <a:p>
                      <a:pPr algn="l">
                        <a:lnSpc>
                          <a:spcPct val="115000"/>
                        </a:lnSpc>
                        <a:spcAft>
                          <a:spcPts val="0"/>
                        </a:spcAft>
                      </a:pPr>
                      <a:r>
                        <a:rPr lang="en-GB" sz="800" dirty="0">
                          <a:effectLst/>
                        </a:rPr>
                        <a:t>Non-Communicable Diseases Research Unit</a:t>
                      </a:r>
                      <a:endParaRPr lang="en-GB" sz="800" dirty="0">
                        <a:effectLst/>
                        <a:latin typeface="Calibri" panose="020F0502020204030204" pitchFamily="34" charset="0"/>
                        <a:ea typeface="Calibri" panose="020F0502020204030204" pitchFamily="34" charset="0"/>
                        <a:cs typeface="Calibri" panose="020F0502020204030204" pitchFamily="34" charset="0"/>
                      </a:endParaRPr>
                    </a:p>
                  </a:txBody>
                  <a:tcPr marL="43450" marR="43450" marT="0" marB="0" anchor="ctr"/>
                </a:tc>
                <a:tc vMerge="1">
                  <a:txBody>
                    <a:bodyPr/>
                    <a:lstStyle/>
                    <a:p>
                      <a:endParaRPr lang="en-US" sz="1100" dirty="0"/>
                    </a:p>
                  </a:txBody>
                  <a:tcPr/>
                </a:tc>
                <a:tc vMerge="1">
                  <a:txBody>
                    <a:bodyPr/>
                    <a:lstStyle/>
                    <a:p>
                      <a:endParaRPr lang="en-US" sz="1100" dirty="0"/>
                    </a:p>
                  </a:txBody>
                  <a:tcPr/>
                </a:tc>
                <a:tc vMerge="1">
                  <a:txBody>
                    <a:bodyPr/>
                    <a:lstStyle/>
                    <a:p>
                      <a:endParaRPr lang="en-US" sz="1100" dirty="0"/>
                    </a:p>
                  </a:txBody>
                  <a:tcPr/>
                </a:tc>
                <a:extLst>
                  <a:ext uri="{0D108BD9-81ED-4DB2-BD59-A6C34878D82A}">
                    <a16:rowId xmlns:a16="http://schemas.microsoft.com/office/drawing/2014/main" val="1190895675"/>
                  </a:ext>
                </a:extLst>
              </a:tr>
              <a:tr h="287136">
                <a:tc vMerge="1">
                  <a:txBody>
                    <a:bodyPr/>
                    <a:lstStyle/>
                    <a:p>
                      <a:endParaRPr lang="en-GB" dirty="0"/>
                    </a:p>
                  </a:txBody>
                  <a:tcPr/>
                </a:tc>
                <a:tc>
                  <a:txBody>
                    <a:bodyPr/>
                    <a:lstStyle/>
                    <a:p>
                      <a:pPr algn="l">
                        <a:lnSpc>
                          <a:spcPct val="115000"/>
                        </a:lnSpc>
                        <a:spcAft>
                          <a:spcPts val="0"/>
                        </a:spcAft>
                      </a:pPr>
                      <a:r>
                        <a:rPr lang="en-GB" sz="800" dirty="0">
                          <a:effectLst/>
                        </a:rPr>
                        <a:t>Risk and Resilience in Mental Disorders Research Unit</a:t>
                      </a:r>
                      <a:endParaRPr lang="en-GB" sz="800" dirty="0">
                        <a:effectLst/>
                        <a:latin typeface="Calibri" panose="020F0502020204030204" pitchFamily="34" charset="0"/>
                        <a:ea typeface="Calibri" panose="020F0502020204030204" pitchFamily="34" charset="0"/>
                        <a:cs typeface="Calibri" panose="020F0502020204030204" pitchFamily="34" charset="0"/>
                      </a:endParaRPr>
                    </a:p>
                  </a:txBody>
                  <a:tcPr marL="43450" marR="43450" marT="0" marB="0" anchor="ctr"/>
                </a:tc>
                <a:tc vMerge="1">
                  <a:txBody>
                    <a:bodyPr/>
                    <a:lstStyle/>
                    <a:p>
                      <a:endParaRPr lang="en-US" sz="1100" dirty="0"/>
                    </a:p>
                  </a:txBody>
                  <a:tcPr/>
                </a:tc>
                <a:tc vMerge="1">
                  <a:txBody>
                    <a:bodyPr/>
                    <a:lstStyle/>
                    <a:p>
                      <a:endParaRPr lang="en-US" sz="1100" dirty="0"/>
                    </a:p>
                  </a:txBody>
                  <a:tcPr/>
                </a:tc>
                <a:tc vMerge="1">
                  <a:txBody>
                    <a:bodyPr/>
                    <a:lstStyle/>
                    <a:p>
                      <a:endParaRPr lang="en-US" sz="1100" dirty="0"/>
                    </a:p>
                  </a:txBody>
                  <a:tcPr/>
                </a:tc>
                <a:extLst>
                  <a:ext uri="{0D108BD9-81ED-4DB2-BD59-A6C34878D82A}">
                    <a16:rowId xmlns:a16="http://schemas.microsoft.com/office/drawing/2014/main" val="509449156"/>
                  </a:ext>
                </a:extLst>
              </a:tr>
              <a:tr h="326605">
                <a:tc vMerge="1">
                  <a:txBody>
                    <a:bodyPr/>
                    <a:lstStyle/>
                    <a:p>
                      <a:endParaRPr lang="en-GB" dirty="0"/>
                    </a:p>
                  </a:txBody>
                  <a:tcPr/>
                </a:tc>
                <a:tc>
                  <a:txBody>
                    <a:bodyPr/>
                    <a:lstStyle/>
                    <a:p>
                      <a:pPr algn="l">
                        <a:lnSpc>
                          <a:spcPct val="115000"/>
                        </a:lnSpc>
                        <a:spcAft>
                          <a:spcPts val="0"/>
                        </a:spcAft>
                      </a:pPr>
                      <a:r>
                        <a:rPr lang="en-GB" sz="800" dirty="0">
                          <a:effectLst/>
                        </a:rPr>
                        <a:t>Rural Public Health and Health Transition Research Unit</a:t>
                      </a:r>
                      <a:endParaRPr lang="en-GB" sz="800" dirty="0">
                        <a:effectLst/>
                        <a:latin typeface="Calibri" panose="020F0502020204030204" pitchFamily="34" charset="0"/>
                        <a:ea typeface="Calibri" panose="020F0502020204030204" pitchFamily="34" charset="0"/>
                        <a:cs typeface="Calibri" panose="020F0502020204030204" pitchFamily="34" charset="0"/>
                      </a:endParaRPr>
                    </a:p>
                  </a:txBody>
                  <a:tcPr marL="43450" marR="43450" marT="0" marB="0" anchor="ctr"/>
                </a:tc>
                <a:tc vMerge="1">
                  <a:txBody>
                    <a:bodyPr/>
                    <a:lstStyle/>
                    <a:p>
                      <a:endParaRPr lang="en-US" sz="1100" dirty="0"/>
                    </a:p>
                  </a:txBody>
                  <a:tcPr/>
                </a:tc>
                <a:tc vMerge="1">
                  <a:txBody>
                    <a:bodyPr/>
                    <a:lstStyle/>
                    <a:p>
                      <a:endParaRPr lang="en-US" sz="1100" dirty="0"/>
                    </a:p>
                  </a:txBody>
                  <a:tcPr/>
                </a:tc>
                <a:tc vMerge="1">
                  <a:txBody>
                    <a:bodyPr/>
                    <a:lstStyle/>
                    <a:p>
                      <a:endParaRPr lang="en-US" sz="1100" dirty="0"/>
                    </a:p>
                  </a:txBody>
                  <a:tcPr/>
                </a:tc>
                <a:extLst>
                  <a:ext uri="{0D108BD9-81ED-4DB2-BD59-A6C34878D82A}">
                    <a16:rowId xmlns:a16="http://schemas.microsoft.com/office/drawing/2014/main" val="4069637664"/>
                  </a:ext>
                </a:extLst>
              </a:tr>
              <a:tr h="287136">
                <a:tc vMerge="1">
                  <a:txBody>
                    <a:bodyPr/>
                    <a:lstStyle/>
                    <a:p>
                      <a:endParaRPr lang="en-GB" dirty="0"/>
                    </a:p>
                  </a:txBody>
                  <a:tcPr/>
                </a:tc>
                <a:tc>
                  <a:txBody>
                    <a:bodyPr/>
                    <a:lstStyle/>
                    <a:p>
                      <a:pPr algn="l">
                        <a:lnSpc>
                          <a:spcPct val="115000"/>
                        </a:lnSpc>
                        <a:spcAft>
                          <a:spcPts val="0"/>
                        </a:spcAft>
                      </a:pPr>
                      <a:r>
                        <a:rPr lang="en-GB" sz="800" dirty="0">
                          <a:effectLst/>
                        </a:rPr>
                        <a:t>Violence, Injury and Peace Research Unit</a:t>
                      </a:r>
                      <a:endParaRPr lang="en-GB" sz="800" dirty="0">
                        <a:effectLst/>
                        <a:latin typeface="Calibri" panose="020F0502020204030204" pitchFamily="34" charset="0"/>
                        <a:ea typeface="Calibri" panose="020F0502020204030204" pitchFamily="34" charset="0"/>
                        <a:cs typeface="Calibri" panose="020F0502020204030204" pitchFamily="34" charset="0"/>
                      </a:endParaRPr>
                    </a:p>
                  </a:txBody>
                  <a:tcPr marL="43450" marR="43450" marT="0" marB="0" anchor="ctr"/>
                </a:tc>
                <a:tc vMerge="1">
                  <a:txBody>
                    <a:bodyPr/>
                    <a:lstStyle/>
                    <a:p>
                      <a:endParaRPr lang="en-US" sz="1100" dirty="0"/>
                    </a:p>
                  </a:txBody>
                  <a:tcPr/>
                </a:tc>
                <a:tc vMerge="1">
                  <a:txBody>
                    <a:bodyPr/>
                    <a:lstStyle/>
                    <a:p>
                      <a:endParaRPr lang="en-US" sz="1100" dirty="0"/>
                    </a:p>
                  </a:txBody>
                  <a:tcPr/>
                </a:tc>
                <a:tc vMerge="1">
                  <a:txBody>
                    <a:bodyPr/>
                    <a:lstStyle/>
                    <a:p>
                      <a:endParaRPr lang="en-US" sz="1100" dirty="0"/>
                    </a:p>
                  </a:txBody>
                  <a:tcPr/>
                </a:tc>
                <a:extLst>
                  <a:ext uri="{0D108BD9-81ED-4DB2-BD59-A6C34878D82A}">
                    <a16:rowId xmlns:a16="http://schemas.microsoft.com/office/drawing/2014/main" val="2997530165"/>
                  </a:ext>
                </a:extLst>
              </a:tr>
              <a:tr h="287136">
                <a:tc vMerge="1">
                  <a:txBody>
                    <a:bodyPr/>
                    <a:lstStyle/>
                    <a:p>
                      <a:pPr algn="l">
                        <a:lnSpc>
                          <a:spcPct val="115000"/>
                        </a:lnSpc>
                        <a:spcAft>
                          <a:spcPts val="0"/>
                        </a:spcAft>
                      </a:pPr>
                      <a:endParaRPr lang="en-GB" sz="1000" dirty="0">
                        <a:effectLst/>
                        <a:latin typeface="Calibri" panose="020F0502020204030204" pitchFamily="34" charset="0"/>
                        <a:ea typeface="Calibri" panose="020F0502020204030204" pitchFamily="34" charset="0"/>
                        <a:cs typeface="Calibri" panose="020F0502020204030204" pitchFamily="34" charset="0"/>
                      </a:endParaRPr>
                    </a:p>
                  </a:txBody>
                  <a:tcPr marL="43450" marR="43450" marT="0" marB="0" anchor="ctr"/>
                </a:tc>
                <a:tc>
                  <a:txBody>
                    <a:bodyPr/>
                    <a:lstStyle/>
                    <a:p>
                      <a:pPr algn="l">
                        <a:lnSpc>
                          <a:spcPct val="115000"/>
                        </a:lnSpc>
                        <a:spcAft>
                          <a:spcPts val="0"/>
                        </a:spcAft>
                      </a:pPr>
                      <a:r>
                        <a:rPr lang="en-GB" sz="800" dirty="0">
                          <a:effectLst/>
                          <a:latin typeface="Calibri" panose="020F0502020204030204" pitchFamily="34" charset="0"/>
                          <a:ea typeface="Calibri" panose="020F0502020204030204" pitchFamily="34" charset="0"/>
                          <a:cs typeface="Calibri" panose="020F0502020204030204" pitchFamily="34" charset="0"/>
                        </a:rPr>
                        <a:t>Centre for Health Economics and Priority Setting Research Unit</a:t>
                      </a:r>
                    </a:p>
                  </a:txBody>
                  <a:tcPr marL="43450" marR="43450" marT="0" marB="0" anchor="ctr"/>
                </a:tc>
                <a:tc vMerge="1">
                  <a:txBody>
                    <a:bodyPr/>
                    <a:lstStyle/>
                    <a:p>
                      <a:endParaRPr lang="en-US" sz="1000" dirty="0">
                        <a:latin typeface="Calibri" panose="020F0502020204030204" pitchFamily="34" charset="0"/>
                        <a:cs typeface="Calibri" panose="020F0502020204030204" pitchFamily="34" charset="0"/>
                      </a:endParaRPr>
                    </a:p>
                  </a:txBody>
                  <a:tcPr marL="65723" marR="65723" marT="34290" marB="34290" anchor="ctr"/>
                </a:tc>
                <a:tc vMerge="1">
                  <a:txBody>
                    <a:bodyPr/>
                    <a:lstStyle/>
                    <a:p>
                      <a:endParaRPr lang="en-US" sz="1000" dirty="0">
                        <a:latin typeface="Calibri" panose="020F0502020204030204" pitchFamily="34" charset="0"/>
                        <a:cs typeface="Calibri" panose="020F0502020204030204" pitchFamily="34" charset="0"/>
                      </a:endParaRPr>
                    </a:p>
                  </a:txBody>
                  <a:tcPr marL="65723" marR="65723" marT="34290" marB="34290" anchor="ctr"/>
                </a:tc>
                <a:tc vMerge="1">
                  <a:txBody>
                    <a:bodyPr/>
                    <a:lstStyle/>
                    <a:p>
                      <a:endParaRPr lang="en-US" sz="1000" dirty="0">
                        <a:latin typeface="Calibri" panose="020F0502020204030204" pitchFamily="34" charset="0"/>
                        <a:cs typeface="Calibri" panose="020F0502020204030204" pitchFamily="34" charset="0"/>
                      </a:endParaRPr>
                    </a:p>
                  </a:txBody>
                  <a:tcPr marL="65723" marR="65723" marT="34290" marB="34290" anchor="ctr"/>
                </a:tc>
                <a:extLst>
                  <a:ext uri="{0D108BD9-81ED-4DB2-BD59-A6C34878D82A}">
                    <a16:rowId xmlns:a16="http://schemas.microsoft.com/office/drawing/2014/main" val="2094111001"/>
                  </a:ext>
                </a:extLst>
              </a:tr>
              <a:tr h="287136">
                <a:tc vMerge="1">
                  <a:txBody>
                    <a:bodyPr/>
                    <a:lstStyle/>
                    <a:p>
                      <a:pPr algn="l">
                        <a:lnSpc>
                          <a:spcPct val="115000"/>
                        </a:lnSpc>
                        <a:spcAft>
                          <a:spcPts val="0"/>
                        </a:spcAft>
                      </a:pPr>
                      <a:endParaRPr lang="en-GB" sz="1000" dirty="0">
                        <a:effectLst/>
                        <a:latin typeface="Calibri" panose="020F0502020204030204" pitchFamily="34" charset="0"/>
                        <a:ea typeface="Calibri" panose="020F0502020204030204" pitchFamily="34" charset="0"/>
                        <a:cs typeface="Calibri" panose="020F0502020204030204" pitchFamily="34" charset="0"/>
                      </a:endParaRPr>
                    </a:p>
                  </a:txBody>
                  <a:tcPr marL="43450" marR="43450" marT="0" marB="0" anchor="ctr"/>
                </a:tc>
                <a:tc>
                  <a:txBody>
                    <a:bodyPr/>
                    <a:lstStyle/>
                    <a:p>
                      <a:pPr algn="l">
                        <a:lnSpc>
                          <a:spcPct val="115000"/>
                        </a:lnSpc>
                        <a:spcAft>
                          <a:spcPts val="0"/>
                        </a:spcAft>
                      </a:pPr>
                      <a:r>
                        <a:rPr lang="en-GB" sz="800" dirty="0">
                          <a:effectLst/>
                          <a:latin typeface="Calibri" panose="020F0502020204030204" pitchFamily="34" charset="0"/>
                          <a:ea typeface="Calibri" panose="020F0502020204030204" pitchFamily="34" charset="0"/>
                          <a:cs typeface="Calibri" panose="020F0502020204030204" pitchFamily="34" charset="0"/>
                        </a:rPr>
                        <a:t>Centre for Health economics and Decision Science-PRICELESS</a:t>
                      </a:r>
                    </a:p>
                  </a:txBody>
                  <a:tcPr marL="43450" marR="43450" marT="0" marB="0" anchor="ctr"/>
                </a:tc>
                <a:tc vMerge="1">
                  <a:txBody>
                    <a:bodyPr/>
                    <a:lstStyle/>
                    <a:p>
                      <a:endParaRPr lang="en-US" sz="1000" dirty="0">
                        <a:latin typeface="Calibri" panose="020F0502020204030204" pitchFamily="34" charset="0"/>
                        <a:cs typeface="Calibri" panose="020F0502020204030204" pitchFamily="34" charset="0"/>
                      </a:endParaRPr>
                    </a:p>
                  </a:txBody>
                  <a:tcPr marL="65723" marR="65723" marT="34290" marB="34290" anchor="ctr"/>
                </a:tc>
                <a:tc vMerge="1">
                  <a:txBody>
                    <a:bodyPr/>
                    <a:lstStyle/>
                    <a:p>
                      <a:endParaRPr lang="en-US" sz="1000" dirty="0">
                        <a:latin typeface="Calibri" panose="020F0502020204030204" pitchFamily="34" charset="0"/>
                        <a:cs typeface="Calibri" panose="020F0502020204030204" pitchFamily="34" charset="0"/>
                      </a:endParaRPr>
                    </a:p>
                  </a:txBody>
                  <a:tcPr marL="65723" marR="65723" marT="34290" marB="34290" anchor="ctr"/>
                </a:tc>
                <a:tc vMerge="1">
                  <a:txBody>
                    <a:bodyPr/>
                    <a:lstStyle/>
                    <a:p>
                      <a:endParaRPr lang="en-US" sz="1000" dirty="0">
                        <a:latin typeface="Calibri" panose="020F0502020204030204" pitchFamily="34" charset="0"/>
                        <a:cs typeface="Calibri" panose="020F0502020204030204" pitchFamily="34" charset="0"/>
                      </a:endParaRPr>
                    </a:p>
                  </a:txBody>
                  <a:tcPr marL="65723" marR="65723" marT="34290" marB="34290" anchor="ctr"/>
                </a:tc>
                <a:extLst>
                  <a:ext uri="{0D108BD9-81ED-4DB2-BD59-A6C34878D82A}">
                    <a16:rowId xmlns:a16="http://schemas.microsoft.com/office/drawing/2014/main" val="2612697263"/>
                  </a:ext>
                </a:extLst>
              </a:tr>
              <a:tr h="287136">
                <a:tc rowSpan="4">
                  <a:txBody>
                    <a:bodyPr/>
                    <a:lstStyle/>
                    <a:p>
                      <a:pPr algn="l">
                        <a:lnSpc>
                          <a:spcPct val="115000"/>
                        </a:lnSpc>
                        <a:spcAft>
                          <a:spcPts val="0"/>
                        </a:spcAft>
                      </a:pPr>
                      <a:r>
                        <a:rPr lang="en-GB" sz="800" dirty="0">
                          <a:effectLst/>
                        </a:rPr>
                        <a:t>Maternal, child and </a:t>
                      </a:r>
                      <a:br>
                        <a:rPr lang="en-GB" sz="800" dirty="0">
                          <a:effectLst/>
                        </a:rPr>
                      </a:br>
                      <a:r>
                        <a:rPr lang="en-GB" sz="800" dirty="0">
                          <a:effectLst/>
                        </a:rPr>
                        <a:t>women’s health</a:t>
                      </a:r>
                      <a:endParaRPr lang="en-GB" sz="800" dirty="0">
                        <a:effectLst/>
                        <a:latin typeface="Calibri" panose="020F0502020204030204" pitchFamily="34" charset="0"/>
                        <a:ea typeface="Calibri" panose="020F0502020204030204" pitchFamily="34" charset="0"/>
                        <a:cs typeface="Calibri" panose="020F0502020204030204" pitchFamily="34" charset="0"/>
                      </a:endParaRPr>
                    </a:p>
                  </a:txBody>
                  <a:tcPr marL="43450" marR="43450" marT="0" marB="0" anchor="ctr"/>
                </a:tc>
                <a:tc>
                  <a:txBody>
                    <a:bodyPr/>
                    <a:lstStyle/>
                    <a:p>
                      <a:pPr algn="l">
                        <a:lnSpc>
                          <a:spcPct val="115000"/>
                        </a:lnSpc>
                        <a:spcAft>
                          <a:spcPts val="0"/>
                        </a:spcAft>
                      </a:pPr>
                      <a:r>
                        <a:rPr lang="en-GB" sz="800" dirty="0">
                          <a:effectLst/>
                        </a:rPr>
                        <a:t>Child and Adolescent Lung Health</a:t>
                      </a:r>
                      <a:endParaRPr lang="en-GB" sz="800" dirty="0">
                        <a:effectLst/>
                        <a:latin typeface="Calibri" panose="020F0502020204030204" pitchFamily="34" charset="0"/>
                        <a:ea typeface="Calibri" panose="020F0502020204030204" pitchFamily="34" charset="0"/>
                        <a:cs typeface="Calibri" panose="020F0502020204030204" pitchFamily="34" charset="0"/>
                      </a:endParaRPr>
                    </a:p>
                  </a:txBody>
                  <a:tcPr marL="43450" marR="43450" marT="0" marB="0" anchor="ctr"/>
                </a:tc>
                <a:tc rowSpan="4">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US" sz="800" dirty="0"/>
                        <a:t>SG 2 </a:t>
                      </a:r>
                    </a:p>
                    <a:p>
                      <a:pPr marL="0" marR="0" lvl="0" indent="0" algn="l" defTabSz="548640" rtl="0" eaLnBrk="1" fontAlgn="auto" latinLnBrk="0" hangingPunct="1">
                        <a:lnSpc>
                          <a:spcPct val="100000"/>
                        </a:lnSpc>
                        <a:spcBef>
                          <a:spcPts val="0"/>
                        </a:spcBef>
                        <a:spcAft>
                          <a:spcPts val="0"/>
                        </a:spcAft>
                        <a:buClrTx/>
                        <a:buSzTx/>
                        <a:buFontTx/>
                        <a:buNone/>
                        <a:tabLst/>
                        <a:defRPr/>
                      </a:pPr>
                      <a:r>
                        <a:rPr lang="en-US" sz="800" dirty="0"/>
                        <a:t>SG 3</a:t>
                      </a:r>
                    </a:p>
                    <a:p>
                      <a:pPr marL="0" marR="0" lvl="0" indent="0" algn="l" defTabSz="548640" rtl="0" eaLnBrk="1" fontAlgn="auto" latinLnBrk="0" hangingPunct="1">
                        <a:lnSpc>
                          <a:spcPct val="100000"/>
                        </a:lnSpc>
                        <a:spcBef>
                          <a:spcPts val="0"/>
                        </a:spcBef>
                        <a:spcAft>
                          <a:spcPts val="0"/>
                        </a:spcAft>
                        <a:buClrTx/>
                        <a:buSzTx/>
                        <a:buFontTx/>
                        <a:buNone/>
                        <a:tabLst/>
                        <a:defRPr/>
                      </a:pPr>
                      <a:r>
                        <a:rPr lang="en-US" sz="800" dirty="0"/>
                        <a:t>SG 5</a:t>
                      </a:r>
                    </a:p>
                    <a:p>
                      <a:endParaRPr lang="en-US" sz="800" dirty="0"/>
                    </a:p>
                    <a:p>
                      <a:endParaRPr lang="en-US" sz="800" dirty="0">
                        <a:latin typeface="Calibri" panose="020F0502020204030204" pitchFamily="34" charset="0"/>
                        <a:cs typeface="Calibri" panose="020F0502020204030204" pitchFamily="34" charset="0"/>
                      </a:endParaRPr>
                    </a:p>
                  </a:txBody>
                  <a:tcPr marL="65723" marR="65723" marT="34290" marB="34290" anchor="ctr"/>
                </a:tc>
                <a:tc rowSpan="4">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GB" sz="800" dirty="0">
                          <a:effectLst/>
                        </a:rPr>
                        <a:t>Improve the health status and quality of life of women and children through high-quality scientific research that informs policy and practice, improves health services, and promotes health.</a:t>
                      </a:r>
                      <a:endParaRPr lang="en-US" sz="800" dirty="0">
                        <a:effectLst/>
                      </a:endParaRPr>
                    </a:p>
                    <a:p>
                      <a:endParaRPr lang="en-US" sz="800" dirty="0">
                        <a:latin typeface="Calibri" panose="020F0502020204030204" pitchFamily="34" charset="0"/>
                        <a:cs typeface="Calibri" panose="020F0502020204030204" pitchFamily="34" charset="0"/>
                      </a:endParaRPr>
                    </a:p>
                  </a:txBody>
                  <a:tcPr marL="65723" marR="65723" marT="34290" marB="34290" anchor="ctr"/>
                </a:tc>
                <a:tc rowSpan="4">
                  <a:txBody>
                    <a:bodyPr/>
                    <a:lstStyle/>
                    <a:p>
                      <a:r>
                        <a:rPr lang="en-US" sz="800" dirty="0"/>
                        <a:t>NSDA 2: Decreasing maternal and child mortality</a:t>
                      </a:r>
                    </a:p>
                    <a:p>
                      <a:endParaRPr lang="en-US" sz="800" dirty="0"/>
                    </a:p>
                    <a:p>
                      <a:r>
                        <a:rPr lang="en-US" sz="800" dirty="0"/>
                        <a:t>QBOD: Maternal &amp; child mortality</a:t>
                      </a:r>
                    </a:p>
                    <a:p>
                      <a:endParaRPr lang="en-US" sz="800" dirty="0">
                        <a:latin typeface="Calibri" panose="020F0502020204030204" pitchFamily="34" charset="0"/>
                        <a:cs typeface="Calibri" panose="020F0502020204030204" pitchFamily="34" charset="0"/>
                      </a:endParaRPr>
                    </a:p>
                  </a:txBody>
                  <a:tcPr marL="65723" marR="65723" marT="34290" marB="34290" anchor="ctr"/>
                </a:tc>
                <a:extLst>
                  <a:ext uri="{0D108BD9-81ED-4DB2-BD59-A6C34878D82A}">
                    <a16:rowId xmlns:a16="http://schemas.microsoft.com/office/drawing/2014/main" val="1587416847"/>
                  </a:ext>
                </a:extLst>
              </a:tr>
              <a:tr h="287136">
                <a:tc vMerge="1">
                  <a:txBody>
                    <a:bodyPr/>
                    <a:lstStyle/>
                    <a:p>
                      <a:endParaRPr lang="en-GB" dirty="0"/>
                    </a:p>
                  </a:txBody>
                  <a:tcPr/>
                </a:tc>
                <a:tc>
                  <a:txBody>
                    <a:bodyPr/>
                    <a:lstStyle/>
                    <a:p>
                      <a:pPr algn="l">
                        <a:lnSpc>
                          <a:spcPct val="115000"/>
                        </a:lnSpc>
                        <a:spcAft>
                          <a:spcPts val="0"/>
                        </a:spcAft>
                      </a:pPr>
                      <a:r>
                        <a:rPr lang="en-GB" sz="800" dirty="0">
                          <a:effectLst/>
                        </a:rPr>
                        <a:t>Development Pathways Research Unit</a:t>
                      </a:r>
                      <a:endParaRPr lang="en-GB" sz="800" dirty="0">
                        <a:effectLst/>
                        <a:latin typeface="Calibri" panose="020F0502020204030204" pitchFamily="34" charset="0"/>
                        <a:ea typeface="Calibri" panose="020F0502020204030204" pitchFamily="34" charset="0"/>
                        <a:cs typeface="Calibri" panose="020F0502020204030204" pitchFamily="34" charset="0"/>
                      </a:endParaRPr>
                    </a:p>
                  </a:txBody>
                  <a:tcPr marL="43450" marR="43450" marT="0" marB="0" anchor="ctr"/>
                </a:tc>
                <a:tc vMerge="1">
                  <a:txBody>
                    <a:bodyPr/>
                    <a:lstStyle/>
                    <a:p>
                      <a:endParaRPr lang="en-US" sz="1100" dirty="0"/>
                    </a:p>
                  </a:txBody>
                  <a:tcPr/>
                </a:tc>
                <a:tc vMerge="1">
                  <a:txBody>
                    <a:bodyPr/>
                    <a:lstStyle/>
                    <a:p>
                      <a:endParaRPr lang="en-US" sz="1000" dirty="0">
                        <a:latin typeface="Calibri" panose="020F0502020204030204" pitchFamily="34" charset="0"/>
                        <a:cs typeface="Calibri" panose="020F0502020204030204" pitchFamily="34" charset="0"/>
                      </a:endParaRPr>
                    </a:p>
                  </a:txBody>
                  <a:tcPr/>
                </a:tc>
                <a:tc vMerge="1">
                  <a:txBody>
                    <a:bodyPr/>
                    <a:lstStyle/>
                    <a:p>
                      <a:endParaRPr lang="en-US" sz="1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606078111"/>
                  </a:ext>
                </a:extLst>
              </a:tr>
              <a:tr h="287136">
                <a:tc vMerge="1">
                  <a:txBody>
                    <a:bodyPr/>
                    <a:lstStyle/>
                    <a:p>
                      <a:endParaRPr lang="en-GB" dirty="0"/>
                    </a:p>
                  </a:txBody>
                  <a:tcPr/>
                </a:tc>
                <a:tc>
                  <a:txBody>
                    <a:bodyPr/>
                    <a:lstStyle/>
                    <a:p>
                      <a:pPr algn="l">
                        <a:lnSpc>
                          <a:spcPct val="115000"/>
                        </a:lnSpc>
                        <a:spcAft>
                          <a:spcPts val="0"/>
                        </a:spcAft>
                      </a:pPr>
                      <a:r>
                        <a:rPr lang="en-GB" sz="800" dirty="0">
                          <a:effectLst/>
                        </a:rPr>
                        <a:t>Gender and Health Research Unit</a:t>
                      </a:r>
                      <a:endParaRPr lang="en-GB" sz="800" dirty="0">
                        <a:effectLst/>
                        <a:latin typeface="Calibri" panose="020F0502020204030204" pitchFamily="34" charset="0"/>
                        <a:ea typeface="Calibri" panose="020F0502020204030204" pitchFamily="34" charset="0"/>
                        <a:cs typeface="Calibri" panose="020F0502020204030204" pitchFamily="34" charset="0"/>
                      </a:endParaRPr>
                    </a:p>
                  </a:txBody>
                  <a:tcPr marL="43450" marR="43450" marT="0" marB="0" anchor="ctr"/>
                </a:tc>
                <a:tc vMerge="1">
                  <a:txBody>
                    <a:bodyPr/>
                    <a:lstStyle/>
                    <a:p>
                      <a:endParaRPr lang="en-US" sz="1100" dirty="0"/>
                    </a:p>
                  </a:txBody>
                  <a:tcPr/>
                </a:tc>
                <a:tc vMerge="1">
                  <a:txBody>
                    <a:bodyPr/>
                    <a:lstStyle/>
                    <a:p>
                      <a:endParaRPr lang="en-US" sz="1000" dirty="0">
                        <a:latin typeface="Calibri" panose="020F0502020204030204" pitchFamily="34" charset="0"/>
                        <a:cs typeface="Calibri" panose="020F0502020204030204" pitchFamily="34" charset="0"/>
                      </a:endParaRPr>
                    </a:p>
                  </a:txBody>
                  <a:tcPr/>
                </a:tc>
                <a:tc vMerge="1">
                  <a:txBody>
                    <a:bodyPr/>
                    <a:lstStyle/>
                    <a:p>
                      <a:endParaRPr lang="en-US" sz="1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47169100"/>
                  </a:ext>
                </a:extLst>
              </a:tr>
              <a:tr h="326605">
                <a:tc vMerge="1">
                  <a:txBody>
                    <a:bodyPr/>
                    <a:lstStyle/>
                    <a:p>
                      <a:endParaRPr lang="en-GB" dirty="0"/>
                    </a:p>
                  </a:txBody>
                  <a:tcPr/>
                </a:tc>
                <a:tc>
                  <a:txBody>
                    <a:bodyPr/>
                    <a:lstStyle/>
                    <a:p>
                      <a:pPr algn="l">
                        <a:lnSpc>
                          <a:spcPct val="115000"/>
                        </a:lnSpc>
                        <a:spcAft>
                          <a:spcPts val="0"/>
                        </a:spcAft>
                      </a:pPr>
                      <a:r>
                        <a:rPr lang="en-GB" sz="800" dirty="0">
                          <a:effectLst/>
                        </a:rPr>
                        <a:t>Maternal and Infant Health Care Strategies Research Unit</a:t>
                      </a:r>
                      <a:endParaRPr lang="en-GB" sz="800" dirty="0">
                        <a:effectLst/>
                        <a:latin typeface="Calibri" panose="020F0502020204030204" pitchFamily="34" charset="0"/>
                        <a:ea typeface="Calibri" panose="020F0502020204030204" pitchFamily="34" charset="0"/>
                        <a:cs typeface="Calibri" panose="020F0502020204030204" pitchFamily="34" charset="0"/>
                      </a:endParaRPr>
                    </a:p>
                  </a:txBody>
                  <a:tcPr marL="43450" marR="43450" marT="0" marB="0" anchor="ctr"/>
                </a:tc>
                <a:tc vMerge="1">
                  <a:txBody>
                    <a:bodyPr/>
                    <a:lstStyle/>
                    <a:p>
                      <a:endParaRPr lang="en-US" sz="1100" dirty="0"/>
                    </a:p>
                  </a:txBody>
                  <a:tcPr/>
                </a:tc>
                <a:tc vMerge="1">
                  <a:txBody>
                    <a:bodyPr/>
                    <a:lstStyle/>
                    <a:p>
                      <a:endParaRPr lang="en-US" sz="1000" dirty="0">
                        <a:latin typeface="Calibri" panose="020F0502020204030204" pitchFamily="34" charset="0"/>
                        <a:cs typeface="Calibri" panose="020F0502020204030204" pitchFamily="34" charset="0"/>
                      </a:endParaRPr>
                    </a:p>
                  </a:txBody>
                  <a:tcPr/>
                </a:tc>
                <a:tc vMerge="1">
                  <a:txBody>
                    <a:bodyPr/>
                    <a:lstStyle/>
                    <a:p>
                      <a:endParaRPr lang="en-US" sz="1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201339390"/>
                  </a:ext>
                </a:extLst>
              </a:tr>
            </a:tbl>
          </a:graphicData>
        </a:graphic>
      </p:graphicFrame>
      <p:sp>
        <p:nvSpPr>
          <p:cNvPr id="5" name="Slide Number Placeholder 4">
            <a:extLst>
              <a:ext uri="{FF2B5EF4-FFF2-40B4-BE49-F238E27FC236}">
                <a16:creationId xmlns:a16="http://schemas.microsoft.com/office/drawing/2014/main" id="{CCE5FFE3-5252-44E6-927F-DA7347AAB362}"/>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15D208-572E-4E07-B507-0C75A260C63E}" type="slidenum">
              <a:rPr lang="en-ZA" smtClean="0"/>
              <a:pPr/>
              <a:t>40</a:t>
            </a:fld>
            <a:endParaRPr lang="en-ZA" dirty="0"/>
          </a:p>
        </p:txBody>
      </p:sp>
    </p:spTree>
    <p:extLst>
      <p:ext uri="{BB962C8B-B14F-4D97-AF65-F5344CB8AC3E}">
        <p14:creationId xmlns:p14="http://schemas.microsoft.com/office/powerpoint/2010/main" val="42455252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4F11-462A-44F6-B545-2B1C638F396C}"/>
              </a:ext>
            </a:extLst>
          </p:cNvPr>
          <p:cNvSpPr>
            <a:spLocks noGrp="1"/>
          </p:cNvSpPr>
          <p:nvPr>
            <p:ph type="title"/>
          </p:nvPr>
        </p:nvSpPr>
        <p:spPr/>
        <p:txBody>
          <a:bodyPr>
            <a:noAutofit/>
          </a:bodyPr>
          <a:lstStyle/>
          <a:p>
            <a:r>
              <a:rPr lang="en-US" sz="2400" dirty="0"/>
              <a:t>SAMRC health Research priorities and its impact to the policies (2)</a:t>
            </a:r>
          </a:p>
        </p:txBody>
      </p:sp>
      <p:graphicFrame>
        <p:nvGraphicFramePr>
          <p:cNvPr id="4" name="Content Placeholder 3">
            <a:extLst>
              <a:ext uri="{FF2B5EF4-FFF2-40B4-BE49-F238E27FC236}">
                <a16:creationId xmlns:a16="http://schemas.microsoft.com/office/drawing/2014/main" id="{1ACEAE5A-AC80-4027-8205-FFFE2F45890E}"/>
              </a:ext>
            </a:extLst>
          </p:cNvPr>
          <p:cNvGraphicFramePr>
            <a:graphicFrameLocks noGrp="1"/>
          </p:cNvGraphicFramePr>
          <p:nvPr>
            <p:ph idx="1"/>
            <p:extLst>
              <p:ext uri="{D42A27DB-BD31-4B8C-83A1-F6EECF244321}">
                <p14:modId xmlns:p14="http://schemas.microsoft.com/office/powerpoint/2010/main" val="498010171"/>
              </p:ext>
            </p:extLst>
          </p:nvPr>
        </p:nvGraphicFramePr>
        <p:xfrm>
          <a:off x="838200" y="1320801"/>
          <a:ext cx="10515597" cy="4899190"/>
        </p:xfrm>
        <a:graphic>
          <a:graphicData uri="http://schemas.openxmlformats.org/drawingml/2006/table">
            <a:tbl>
              <a:tblPr firstRow="1" bandRow="1">
                <a:tableStyleId>{21E4AEA4-8DFA-4A89-87EB-49C32662AFE0}</a:tableStyleId>
              </a:tblPr>
              <a:tblGrid>
                <a:gridCol w="1312333">
                  <a:extLst>
                    <a:ext uri="{9D8B030D-6E8A-4147-A177-3AD203B41FA5}">
                      <a16:colId xmlns:a16="http://schemas.microsoft.com/office/drawing/2014/main" val="3063199914"/>
                    </a:ext>
                  </a:extLst>
                </a:gridCol>
                <a:gridCol w="2777065">
                  <a:extLst>
                    <a:ext uri="{9D8B030D-6E8A-4147-A177-3AD203B41FA5}">
                      <a16:colId xmlns:a16="http://schemas.microsoft.com/office/drawing/2014/main" val="776407454"/>
                    </a:ext>
                  </a:extLst>
                </a:gridCol>
                <a:gridCol w="1214870">
                  <a:extLst>
                    <a:ext uri="{9D8B030D-6E8A-4147-A177-3AD203B41FA5}">
                      <a16:colId xmlns:a16="http://schemas.microsoft.com/office/drawing/2014/main" val="1631650577"/>
                    </a:ext>
                  </a:extLst>
                </a:gridCol>
                <a:gridCol w="3233016">
                  <a:extLst>
                    <a:ext uri="{9D8B030D-6E8A-4147-A177-3AD203B41FA5}">
                      <a16:colId xmlns:a16="http://schemas.microsoft.com/office/drawing/2014/main" val="1121736776"/>
                    </a:ext>
                  </a:extLst>
                </a:gridCol>
                <a:gridCol w="1978313">
                  <a:extLst>
                    <a:ext uri="{9D8B030D-6E8A-4147-A177-3AD203B41FA5}">
                      <a16:colId xmlns:a16="http://schemas.microsoft.com/office/drawing/2014/main" val="1117681256"/>
                    </a:ext>
                  </a:extLst>
                </a:gridCol>
              </a:tblGrid>
              <a:tr h="594007">
                <a:tc>
                  <a:txBody>
                    <a:bodyPr/>
                    <a:lstStyle/>
                    <a:p>
                      <a:r>
                        <a:rPr lang="en-US" sz="900" dirty="0"/>
                        <a:t>Sub-</a:t>
                      </a:r>
                      <a:r>
                        <a:rPr lang="en-US" sz="900" dirty="0" err="1"/>
                        <a:t>programmes</a:t>
                      </a:r>
                      <a:endParaRPr lang="en-US" sz="900" dirty="0">
                        <a:latin typeface="Calibri" panose="020F0502020204030204" pitchFamily="34" charset="0"/>
                        <a:cs typeface="Calibri" panose="020F0502020204030204" pitchFamily="34" charset="0"/>
                      </a:endParaRPr>
                    </a:p>
                  </a:txBody>
                  <a:tcPr marL="65723" marR="65723" marT="34290" marB="34290" anchor="ctr"/>
                </a:tc>
                <a:tc>
                  <a:txBody>
                    <a:bodyPr/>
                    <a:lstStyle/>
                    <a:p>
                      <a:r>
                        <a:rPr lang="en-US" sz="900" dirty="0"/>
                        <a:t>Which research Units paly a role in the </a:t>
                      </a:r>
                      <a:br>
                        <a:rPr lang="en-US" sz="900" dirty="0"/>
                      </a:br>
                      <a:r>
                        <a:rPr lang="en-US" sz="900" dirty="0"/>
                        <a:t>sub-</a:t>
                      </a:r>
                      <a:r>
                        <a:rPr lang="en-US" sz="900" dirty="0" err="1"/>
                        <a:t>programmes</a:t>
                      </a:r>
                      <a:r>
                        <a:rPr lang="en-US" sz="900" dirty="0"/>
                        <a:t> </a:t>
                      </a:r>
                      <a:endParaRPr lang="en-US" sz="900" dirty="0">
                        <a:latin typeface="Calibri" panose="020F0502020204030204" pitchFamily="34" charset="0"/>
                        <a:cs typeface="Calibri" panose="020F0502020204030204" pitchFamily="34" charset="0"/>
                      </a:endParaRPr>
                    </a:p>
                  </a:txBody>
                  <a:tcPr marL="65723" marR="65723" marT="34290" marB="34290" anchor="ctr"/>
                </a:tc>
                <a:tc>
                  <a:txBody>
                    <a:bodyPr/>
                    <a:lstStyle/>
                    <a:p>
                      <a:r>
                        <a:rPr lang="en-US" sz="900" dirty="0"/>
                        <a:t>Under which strategic goals (SG) do the research units conduct research </a:t>
                      </a:r>
                      <a:endParaRPr lang="en-US" sz="900" dirty="0">
                        <a:latin typeface="Calibri" panose="020F0502020204030204" pitchFamily="34" charset="0"/>
                        <a:cs typeface="Calibri" panose="020F0502020204030204" pitchFamily="34" charset="0"/>
                      </a:endParaRPr>
                    </a:p>
                  </a:txBody>
                  <a:tcPr marL="65723" marR="65723" marT="34290" marB="34290" anchor="ctr"/>
                </a:tc>
                <a:tc>
                  <a:txBody>
                    <a:bodyPr/>
                    <a:lstStyle/>
                    <a:p>
                      <a:r>
                        <a:rPr lang="en-US" sz="900" dirty="0"/>
                        <a:t>What are the research outcomes?</a:t>
                      </a:r>
                      <a:endParaRPr lang="en-US" sz="900" dirty="0">
                        <a:latin typeface="Calibri" panose="020F0502020204030204" pitchFamily="34" charset="0"/>
                        <a:cs typeface="Calibri" panose="020F0502020204030204" pitchFamily="34" charset="0"/>
                      </a:endParaRPr>
                    </a:p>
                  </a:txBody>
                  <a:tcPr marL="65723" marR="65723" marT="34290" marB="34290" anchor="ctr"/>
                </a:tc>
                <a:tc>
                  <a:txBody>
                    <a:bodyPr/>
                    <a:lstStyle/>
                    <a:p>
                      <a:r>
                        <a:rPr lang="en-US" sz="900" dirty="0"/>
                        <a:t>Which policy(</a:t>
                      </a:r>
                      <a:r>
                        <a:rPr lang="en-US" sz="900" dirty="0" err="1"/>
                        <a:t>ies</a:t>
                      </a:r>
                      <a:r>
                        <a:rPr lang="en-US" sz="900" dirty="0"/>
                        <a:t>) are impacted by the research outcomes?</a:t>
                      </a:r>
                      <a:endParaRPr lang="en-US" sz="900" dirty="0">
                        <a:latin typeface="Calibri" panose="020F0502020204030204" pitchFamily="34" charset="0"/>
                        <a:cs typeface="Calibri" panose="020F0502020204030204" pitchFamily="34" charset="0"/>
                      </a:endParaRPr>
                    </a:p>
                  </a:txBody>
                  <a:tcPr marL="65723" marR="65723" marT="34290" marB="34290" anchor="ctr"/>
                </a:tc>
                <a:extLst>
                  <a:ext uri="{0D108BD9-81ED-4DB2-BD59-A6C34878D82A}">
                    <a16:rowId xmlns:a16="http://schemas.microsoft.com/office/drawing/2014/main" val="4215626398"/>
                  </a:ext>
                </a:extLst>
              </a:tr>
              <a:tr h="142880">
                <a:tc rowSpan="6">
                  <a:txBody>
                    <a:bodyPr/>
                    <a:lstStyle/>
                    <a:p>
                      <a:pPr algn="l">
                        <a:lnSpc>
                          <a:spcPct val="115000"/>
                        </a:lnSpc>
                        <a:spcAft>
                          <a:spcPts val="0"/>
                        </a:spcAft>
                      </a:pPr>
                      <a:r>
                        <a:rPr lang="en-GB" sz="900" dirty="0">
                          <a:effectLst/>
                        </a:rPr>
                        <a:t>Health Promotion and Disease Prevention: HIV, AIDS, TB and other communicable diseases</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49292" marR="49292" marT="0" marB="0" anchor="ctr">
                    <a:solidFill>
                      <a:srgbClr val="FADCCB"/>
                    </a:solidFill>
                  </a:tcPr>
                </a:tc>
                <a:tc>
                  <a:txBody>
                    <a:bodyPr/>
                    <a:lstStyle/>
                    <a:p>
                      <a:pPr algn="l">
                        <a:lnSpc>
                          <a:spcPct val="115000"/>
                        </a:lnSpc>
                        <a:spcAft>
                          <a:spcPts val="0"/>
                        </a:spcAft>
                      </a:pPr>
                      <a:r>
                        <a:rPr lang="en-GB" sz="900" dirty="0">
                          <a:effectLst/>
                        </a:rPr>
                        <a:t>Centre for the Study of Antimicrobial Resistance</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49292" marR="49292" marT="0" marB="0" anchor="ctr"/>
                </a:tc>
                <a:tc rowSpan="6">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dirty="0">
                          <a:ln>
                            <a:noFill/>
                          </a:ln>
                          <a:effectLst/>
                          <a:uLnTx/>
                          <a:uFillTx/>
                        </a:rPr>
                        <a:t>SG 2 </a:t>
                      </a:r>
                    </a:p>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dirty="0">
                          <a:ln>
                            <a:noFill/>
                          </a:ln>
                          <a:effectLst/>
                          <a:uLnTx/>
                          <a:uFillTx/>
                        </a:rPr>
                        <a:t>SG 3</a:t>
                      </a:r>
                    </a:p>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dirty="0">
                          <a:ln>
                            <a:noFill/>
                          </a:ln>
                          <a:effectLst/>
                          <a:uLnTx/>
                          <a:uFillTx/>
                        </a:rPr>
                        <a:t>SG 4</a:t>
                      </a:r>
                    </a:p>
                  </a:txBody>
                  <a:tcPr marL="65723" marR="65723" marT="34290" marB="34290" anchor="ctr"/>
                </a:tc>
                <a:tc rowSpan="6">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GB" sz="900" dirty="0">
                          <a:effectLst/>
                        </a:rPr>
                        <a:t>Conduct research on preventing HIV and related co-morbidities including TB and other infectious diseases, such as malaria. It seeks to contribute to the national and international science system by testing TB drugs and malaria insecticides, carry out the AIDS Vaccine project through coordinating development and test HIV vaccines in South Africa, in partnership with our funders and our regional counterparts.</a:t>
                      </a:r>
                      <a:endParaRPr lang="en-US" sz="900" dirty="0">
                        <a:latin typeface="Calibri" panose="020F0502020204030204" pitchFamily="34" charset="0"/>
                        <a:cs typeface="Calibri" panose="020F0502020204030204" pitchFamily="34" charset="0"/>
                      </a:endParaRPr>
                    </a:p>
                  </a:txBody>
                  <a:tcPr marL="65723" marR="65723" marT="34290" marB="34290" anchor="ctr"/>
                </a:tc>
                <a:tc rowSpan="6">
                  <a:txBody>
                    <a:bodyPr/>
                    <a:lstStyle/>
                    <a:p>
                      <a:r>
                        <a:rPr lang="en-US" sz="900" dirty="0"/>
                        <a:t>NSDA 1: Increasing life expectancy</a:t>
                      </a:r>
                    </a:p>
                    <a:p>
                      <a:endParaRPr lang="en-US" sz="900" dirty="0"/>
                    </a:p>
                    <a:p>
                      <a:r>
                        <a:rPr lang="en-US" sz="900" dirty="0"/>
                        <a:t>NSDA 3: Combating HIV/AIDS  and TB</a:t>
                      </a:r>
                    </a:p>
                    <a:p>
                      <a:endParaRPr lang="en-US" sz="900" dirty="0"/>
                    </a:p>
                    <a:p>
                      <a:r>
                        <a:rPr lang="en-US" sz="900" dirty="0"/>
                        <a:t>10 Point Plan: Strengthening research and development</a:t>
                      </a:r>
                    </a:p>
                    <a:p>
                      <a:pPr marL="0" marR="0" lvl="0" indent="0" algn="l" defTabSz="548640" rtl="0" eaLnBrk="1" fontAlgn="auto" latinLnBrk="0" hangingPunct="1">
                        <a:lnSpc>
                          <a:spcPct val="100000"/>
                        </a:lnSpc>
                        <a:spcBef>
                          <a:spcPts val="0"/>
                        </a:spcBef>
                        <a:spcAft>
                          <a:spcPts val="0"/>
                        </a:spcAft>
                        <a:buClrTx/>
                        <a:buSzTx/>
                        <a:buFontTx/>
                        <a:buNone/>
                        <a:tabLst/>
                        <a:defRPr/>
                      </a:pPr>
                      <a:endParaRPr lang="en-US" sz="900" dirty="0"/>
                    </a:p>
                    <a:p>
                      <a:pPr marL="0" marR="0" lvl="0" indent="0" algn="l" defTabSz="548640" rtl="0" eaLnBrk="1" fontAlgn="auto" latinLnBrk="0" hangingPunct="1">
                        <a:lnSpc>
                          <a:spcPct val="100000"/>
                        </a:lnSpc>
                        <a:spcBef>
                          <a:spcPts val="0"/>
                        </a:spcBef>
                        <a:spcAft>
                          <a:spcPts val="0"/>
                        </a:spcAft>
                        <a:buClrTx/>
                        <a:buSzTx/>
                        <a:buFontTx/>
                        <a:buNone/>
                        <a:tabLst/>
                        <a:defRPr/>
                      </a:pPr>
                      <a:r>
                        <a:rPr lang="en-US" sz="900" dirty="0"/>
                        <a:t>QBOD: HIV/AIDS and TB</a:t>
                      </a:r>
                      <a:endParaRPr lang="en-US" sz="900" dirty="0">
                        <a:latin typeface="Calibri" panose="020F0502020204030204" pitchFamily="34" charset="0"/>
                        <a:cs typeface="Calibri" panose="020F0502020204030204" pitchFamily="34" charset="0"/>
                      </a:endParaRPr>
                    </a:p>
                  </a:txBody>
                  <a:tcPr marL="65723" marR="65723" marT="34290" marB="34290" anchor="ctr"/>
                </a:tc>
                <a:extLst>
                  <a:ext uri="{0D108BD9-81ED-4DB2-BD59-A6C34878D82A}">
                    <a16:rowId xmlns:a16="http://schemas.microsoft.com/office/drawing/2014/main" val="574288903"/>
                  </a:ext>
                </a:extLst>
              </a:tr>
              <a:tr h="142880">
                <a:tc vMerge="1">
                  <a:txBody>
                    <a:bodyPr/>
                    <a:lstStyle/>
                    <a:p>
                      <a:endParaRPr lang="en-GB" dirty="0"/>
                    </a:p>
                  </a:txBody>
                  <a:tcPr/>
                </a:tc>
                <a:tc>
                  <a:txBody>
                    <a:bodyPr/>
                    <a:lstStyle/>
                    <a:p>
                      <a:pPr algn="l">
                        <a:lnSpc>
                          <a:spcPct val="115000"/>
                        </a:lnSpc>
                        <a:spcAft>
                          <a:spcPts val="0"/>
                        </a:spcAft>
                      </a:pPr>
                      <a:r>
                        <a:rPr lang="en-GB" sz="900" dirty="0">
                          <a:effectLst/>
                        </a:rPr>
                        <a:t>Centre for Tuberculosis Research Unit</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49292" marR="49292" marT="0" marB="0" anchor="ctr"/>
                </a:tc>
                <a:tc vMerge="1">
                  <a:txBody>
                    <a:bodyPr/>
                    <a:lstStyle/>
                    <a:p>
                      <a:endParaRPr lang="en-US" sz="1100" dirty="0"/>
                    </a:p>
                  </a:txBody>
                  <a:tcPr/>
                </a:tc>
                <a:tc vMerge="1">
                  <a:txBody>
                    <a:bodyPr/>
                    <a:lstStyle/>
                    <a:p>
                      <a:endParaRPr lang="en-US" sz="1100" dirty="0"/>
                    </a:p>
                  </a:txBody>
                  <a:tcPr/>
                </a:tc>
                <a:tc vMerge="1">
                  <a:txBody>
                    <a:bodyPr/>
                    <a:lstStyle/>
                    <a:p>
                      <a:endParaRPr lang="en-US" sz="1100" dirty="0"/>
                    </a:p>
                  </a:txBody>
                  <a:tcPr/>
                </a:tc>
                <a:extLst>
                  <a:ext uri="{0D108BD9-81ED-4DB2-BD59-A6C34878D82A}">
                    <a16:rowId xmlns:a16="http://schemas.microsoft.com/office/drawing/2014/main" val="2140055432"/>
                  </a:ext>
                </a:extLst>
              </a:tr>
              <a:tr h="142880">
                <a:tc vMerge="1">
                  <a:txBody>
                    <a:bodyPr/>
                    <a:lstStyle/>
                    <a:p>
                      <a:endParaRPr lang="en-GB" dirty="0"/>
                    </a:p>
                  </a:txBody>
                  <a:tcPr/>
                </a:tc>
                <a:tc>
                  <a:txBody>
                    <a:bodyPr/>
                    <a:lstStyle/>
                    <a:p>
                      <a:pPr algn="l">
                        <a:lnSpc>
                          <a:spcPct val="115000"/>
                        </a:lnSpc>
                        <a:spcAft>
                          <a:spcPts val="0"/>
                        </a:spcAft>
                      </a:pPr>
                      <a:r>
                        <a:rPr lang="en-GB" sz="900" dirty="0">
                          <a:effectLst/>
                        </a:rPr>
                        <a:t>HIV Prevention Research Unit</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49292" marR="49292" marT="0" marB="0" anchor="ctr"/>
                </a:tc>
                <a:tc vMerge="1">
                  <a:txBody>
                    <a:bodyPr/>
                    <a:lstStyle/>
                    <a:p>
                      <a:endParaRPr lang="en-US" sz="1100" dirty="0"/>
                    </a:p>
                  </a:txBody>
                  <a:tcPr/>
                </a:tc>
                <a:tc vMerge="1">
                  <a:txBody>
                    <a:bodyPr/>
                    <a:lstStyle/>
                    <a:p>
                      <a:endParaRPr lang="en-US" sz="1100" dirty="0"/>
                    </a:p>
                  </a:txBody>
                  <a:tcPr/>
                </a:tc>
                <a:tc vMerge="1">
                  <a:txBody>
                    <a:bodyPr/>
                    <a:lstStyle/>
                    <a:p>
                      <a:endParaRPr lang="en-US" sz="1100" dirty="0"/>
                    </a:p>
                  </a:txBody>
                  <a:tcPr/>
                </a:tc>
                <a:extLst>
                  <a:ext uri="{0D108BD9-81ED-4DB2-BD59-A6C34878D82A}">
                    <a16:rowId xmlns:a16="http://schemas.microsoft.com/office/drawing/2014/main" val="768760578"/>
                  </a:ext>
                </a:extLst>
              </a:tr>
              <a:tr h="142880">
                <a:tc vMerge="1">
                  <a:txBody>
                    <a:bodyPr/>
                    <a:lstStyle/>
                    <a:p>
                      <a:endParaRPr lang="en-GB" dirty="0"/>
                    </a:p>
                  </a:txBody>
                  <a:tcPr/>
                </a:tc>
                <a:tc>
                  <a:txBody>
                    <a:bodyPr/>
                    <a:lstStyle/>
                    <a:p>
                      <a:pPr algn="l">
                        <a:lnSpc>
                          <a:spcPct val="115000"/>
                        </a:lnSpc>
                        <a:spcAft>
                          <a:spcPts val="0"/>
                        </a:spcAft>
                      </a:pPr>
                      <a:r>
                        <a:rPr lang="en-GB" sz="900" dirty="0">
                          <a:effectLst/>
                        </a:rPr>
                        <a:t>HIV-TB Pathogenesis and Treatment Research Unit</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49292" marR="49292" marT="0" marB="0" anchor="ctr"/>
                </a:tc>
                <a:tc vMerge="1">
                  <a:txBody>
                    <a:bodyPr/>
                    <a:lstStyle/>
                    <a:p>
                      <a:endParaRPr lang="en-US" sz="1100" dirty="0"/>
                    </a:p>
                  </a:txBody>
                  <a:tcPr/>
                </a:tc>
                <a:tc vMerge="1">
                  <a:txBody>
                    <a:bodyPr/>
                    <a:lstStyle/>
                    <a:p>
                      <a:endParaRPr lang="en-US" sz="1100" dirty="0"/>
                    </a:p>
                  </a:txBody>
                  <a:tcPr/>
                </a:tc>
                <a:tc vMerge="1">
                  <a:txBody>
                    <a:bodyPr/>
                    <a:lstStyle/>
                    <a:p>
                      <a:endParaRPr lang="en-US" sz="1100" dirty="0"/>
                    </a:p>
                  </a:txBody>
                  <a:tcPr/>
                </a:tc>
                <a:extLst>
                  <a:ext uri="{0D108BD9-81ED-4DB2-BD59-A6C34878D82A}">
                    <a16:rowId xmlns:a16="http://schemas.microsoft.com/office/drawing/2014/main" val="3014212308"/>
                  </a:ext>
                </a:extLst>
              </a:tr>
              <a:tr h="142880">
                <a:tc vMerge="1">
                  <a:txBody>
                    <a:bodyPr/>
                    <a:lstStyle/>
                    <a:p>
                      <a:endParaRPr lang="en-GB" dirty="0"/>
                    </a:p>
                  </a:txBody>
                  <a:tcPr/>
                </a:tc>
                <a:tc>
                  <a:txBody>
                    <a:bodyPr/>
                    <a:lstStyle/>
                    <a:p>
                      <a:pPr algn="l">
                        <a:lnSpc>
                          <a:spcPct val="115000"/>
                        </a:lnSpc>
                        <a:spcAft>
                          <a:spcPts val="0"/>
                        </a:spcAft>
                      </a:pPr>
                      <a:r>
                        <a:rPr lang="en-GB" sz="900" dirty="0">
                          <a:effectLst/>
                        </a:rPr>
                        <a:t>Molecular Mycobacteriology Research Unit</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49292" marR="49292" marT="0" marB="0" anchor="ctr"/>
                </a:tc>
                <a:tc vMerge="1">
                  <a:txBody>
                    <a:bodyPr/>
                    <a:lstStyle/>
                    <a:p>
                      <a:endParaRPr lang="en-US" sz="1100" dirty="0"/>
                    </a:p>
                  </a:txBody>
                  <a:tcPr/>
                </a:tc>
                <a:tc vMerge="1">
                  <a:txBody>
                    <a:bodyPr/>
                    <a:lstStyle/>
                    <a:p>
                      <a:endParaRPr lang="en-US" sz="1100" dirty="0"/>
                    </a:p>
                  </a:txBody>
                  <a:tcPr/>
                </a:tc>
                <a:tc vMerge="1">
                  <a:txBody>
                    <a:bodyPr/>
                    <a:lstStyle/>
                    <a:p>
                      <a:endParaRPr lang="en-US" sz="1100" dirty="0"/>
                    </a:p>
                  </a:txBody>
                  <a:tcPr/>
                </a:tc>
                <a:extLst>
                  <a:ext uri="{0D108BD9-81ED-4DB2-BD59-A6C34878D82A}">
                    <a16:rowId xmlns:a16="http://schemas.microsoft.com/office/drawing/2014/main" val="893159313"/>
                  </a:ext>
                </a:extLst>
              </a:tr>
              <a:tr h="407616">
                <a:tc vMerge="1">
                  <a:txBody>
                    <a:bodyPr/>
                    <a:lstStyle/>
                    <a:p>
                      <a:endParaRPr lang="en-GB" dirty="0"/>
                    </a:p>
                  </a:txBody>
                  <a:tcPr/>
                </a:tc>
                <a:tc>
                  <a:txBody>
                    <a:bodyPr/>
                    <a:lstStyle/>
                    <a:p>
                      <a:pPr algn="l">
                        <a:lnSpc>
                          <a:spcPct val="115000"/>
                        </a:lnSpc>
                        <a:spcAft>
                          <a:spcPts val="0"/>
                        </a:spcAft>
                      </a:pPr>
                      <a:r>
                        <a:rPr lang="en-GB" sz="900" dirty="0">
                          <a:effectLst/>
                        </a:rPr>
                        <a:t>Respiratory and Meningeal Pathogens Research Unit</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49292" marR="49292" marT="0" marB="0" anchor="ctr"/>
                </a:tc>
                <a:tc vMerge="1">
                  <a:txBody>
                    <a:bodyPr/>
                    <a:lstStyle/>
                    <a:p>
                      <a:endParaRPr lang="en-US" sz="1100" dirty="0"/>
                    </a:p>
                  </a:txBody>
                  <a:tcPr/>
                </a:tc>
                <a:tc vMerge="1">
                  <a:txBody>
                    <a:bodyPr/>
                    <a:lstStyle/>
                    <a:p>
                      <a:endParaRPr lang="en-US" sz="1100" dirty="0"/>
                    </a:p>
                  </a:txBody>
                  <a:tcPr/>
                </a:tc>
                <a:tc vMerge="1">
                  <a:txBody>
                    <a:bodyPr/>
                    <a:lstStyle/>
                    <a:p>
                      <a:endParaRPr lang="en-US" sz="1100" dirty="0"/>
                    </a:p>
                  </a:txBody>
                  <a:tcPr/>
                </a:tc>
                <a:extLst>
                  <a:ext uri="{0D108BD9-81ED-4DB2-BD59-A6C34878D82A}">
                    <a16:rowId xmlns:a16="http://schemas.microsoft.com/office/drawing/2014/main" val="1574454012"/>
                  </a:ext>
                </a:extLst>
              </a:tr>
              <a:tr h="142880">
                <a:tc rowSpan="5">
                  <a:txBody>
                    <a:bodyPr/>
                    <a:lstStyle/>
                    <a:p>
                      <a:pPr algn="l">
                        <a:lnSpc>
                          <a:spcPct val="115000"/>
                        </a:lnSpc>
                        <a:spcAft>
                          <a:spcPts val="0"/>
                        </a:spcAft>
                      </a:pPr>
                      <a:r>
                        <a:rPr lang="en-GB" sz="900" dirty="0">
                          <a:effectLst/>
                        </a:rPr>
                        <a:t>Health systems strengthening</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49292" marR="49292" marT="0" marB="0" anchor="ctr">
                    <a:solidFill>
                      <a:srgbClr val="FADCCB"/>
                    </a:solidFill>
                  </a:tcPr>
                </a:tc>
                <a:tc>
                  <a:txBody>
                    <a:bodyPr/>
                    <a:lstStyle/>
                    <a:p>
                      <a:pPr algn="l">
                        <a:lnSpc>
                          <a:spcPct val="115000"/>
                        </a:lnSpc>
                        <a:spcAft>
                          <a:spcPts val="0"/>
                        </a:spcAft>
                      </a:pPr>
                      <a:r>
                        <a:rPr lang="en-GB" sz="900" dirty="0">
                          <a:effectLst/>
                        </a:rPr>
                        <a:t>Biostatistics Research Unit</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49292" marR="49292" marT="0" marB="0" anchor="ctr"/>
                </a:tc>
                <a:tc rowSpan="5">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dirty="0">
                          <a:ln>
                            <a:noFill/>
                          </a:ln>
                          <a:effectLst/>
                          <a:uLnTx/>
                          <a:uFillTx/>
                        </a:rPr>
                        <a:t>SG 2 </a:t>
                      </a:r>
                    </a:p>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dirty="0">
                          <a:ln>
                            <a:noFill/>
                          </a:ln>
                          <a:effectLst/>
                          <a:uLnTx/>
                          <a:uFillTx/>
                        </a:rPr>
                        <a:t>SG 3</a:t>
                      </a:r>
                    </a:p>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dirty="0">
                          <a:ln>
                            <a:noFill/>
                          </a:ln>
                          <a:effectLst/>
                          <a:uLnTx/>
                          <a:uFillTx/>
                        </a:rPr>
                        <a:t>SG 4</a:t>
                      </a:r>
                    </a:p>
                  </a:txBody>
                  <a:tcPr marL="65723" marR="65723" marT="34290" marB="34290" anchor="ctr">
                    <a:solidFill>
                      <a:srgbClr val="FADCCB"/>
                    </a:solidFill>
                  </a:tcPr>
                </a:tc>
                <a:tc rowSpan="5">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GB" sz="900" dirty="0">
                          <a:effectLst/>
                        </a:rPr>
                        <a:t>Contribute to health systems strengthening by undertaking systematic reviews, health policy and health systems research to provide evidence for policy-makers, stakeholders and researchers seeking to address today’s most pressing health challenges. The programme aims to take advantage of information and technology by exploring and expanding the role of eHealth (health informatics, digital health, tile health, telemedicine, eLearning, and mobile health) in strengthening health systems.</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txBody>
                  <a:tcPr marL="65723" marR="65723" marT="34290" marB="34290" anchor="ctr">
                    <a:solidFill>
                      <a:srgbClr val="FADCCB"/>
                    </a:solidFill>
                  </a:tcPr>
                </a:tc>
                <a:tc rowSpan="5">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US" sz="900" dirty="0"/>
                        <a:t>NSDA 4: Strengthening health system effectiveness</a:t>
                      </a:r>
                    </a:p>
                    <a:p>
                      <a:pPr marL="0" marR="0" lvl="0" indent="0" algn="l" defTabSz="548640" rtl="0" eaLnBrk="1" fontAlgn="auto" latinLnBrk="0" hangingPunct="1">
                        <a:lnSpc>
                          <a:spcPct val="100000"/>
                        </a:lnSpc>
                        <a:spcBef>
                          <a:spcPts val="0"/>
                        </a:spcBef>
                        <a:spcAft>
                          <a:spcPts val="0"/>
                        </a:spcAft>
                        <a:buClrTx/>
                        <a:buSzTx/>
                        <a:buFontTx/>
                        <a:buNone/>
                        <a:tabLst/>
                        <a:defRPr/>
                      </a:pPr>
                      <a:r>
                        <a:rPr lang="en-US" sz="900" dirty="0"/>
                        <a:t>SDG 3</a:t>
                      </a:r>
                    </a:p>
                    <a:p>
                      <a:pPr marL="0" marR="0" lvl="0" indent="0" algn="l" defTabSz="548640" rtl="0" eaLnBrk="1" fontAlgn="auto" latinLnBrk="0" hangingPunct="1">
                        <a:lnSpc>
                          <a:spcPct val="100000"/>
                        </a:lnSpc>
                        <a:spcBef>
                          <a:spcPts val="0"/>
                        </a:spcBef>
                        <a:spcAft>
                          <a:spcPts val="0"/>
                        </a:spcAft>
                        <a:buClrTx/>
                        <a:buSzTx/>
                        <a:buFontTx/>
                        <a:buNone/>
                        <a:tabLst/>
                        <a:defRPr/>
                      </a:pPr>
                      <a:r>
                        <a:rPr lang="en-US" sz="900" dirty="0"/>
                        <a:t>10 Point Plan: Implementation of NHI</a:t>
                      </a:r>
                      <a:endParaRPr lang="en-US" sz="900" dirty="0">
                        <a:latin typeface="Calibri" panose="020F0502020204030204" pitchFamily="34" charset="0"/>
                        <a:cs typeface="Calibri" panose="020F0502020204030204" pitchFamily="34" charset="0"/>
                      </a:endParaRPr>
                    </a:p>
                  </a:txBody>
                  <a:tcPr marL="65723" marR="65723" marT="34290" marB="34290" anchor="ctr">
                    <a:solidFill>
                      <a:srgbClr val="FADCCB"/>
                    </a:solidFill>
                  </a:tcPr>
                </a:tc>
                <a:extLst>
                  <a:ext uri="{0D108BD9-81ED-4DB2-BD59-A6C34878D82A}">
                    <a16:rowId xmlns:a16="http://schemas.microsoft.com/office/drawing/2014/main" val="3046046940"/>
                  </a:ext>
                </a:extLst>
              </a:tr>
              <a:tr h="142880">
                <a:tc vMerge="1">
                  <a:txBody>
                    <a:bodyPr/>
                    <a:lstStyle/>
                    <a:p>
                      <a:endParaRPr lang="en-GB" dirty="0"/>
                    </a:p>
                  </a:txBody>
                  <a:tcPr/>
                </a:tc>
                <a:tc>
                  <a:txBody>
                    <a:bodyPr/>
                    <a:lstStyle/>
                    <a:p>
                      <a:pPr algn="l">
                        <a:lnSpc>
                          <a:spcPct val="115000"/>
                        </a:lnSpc>
                        <a:spcAft>
                          <a:spcPts val="0"/>
                        </a:spcAft>
                      </a:pPr>
                      <a:r>
                        <a:rPr lang="en-GB" sz="900" dirty="0">
                          <a:effectLst/>
                        </a:rPr>
                        <a:t>Burden of Disease Research Unit</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49292" marR="49292" marT="0" marB="0" anchor="ctr"/>
                </a:tc>
                <a:tc vMerge="1">
                  <a:txBody>
                    <a:bodyPr/>
                    <a:lstStyle/>
                    <a:p>
                      <a:endParaRPr lang="en-US" sz="800" dirty="0">
                        <a:latin typeface="Calibri" panose="020F0502020204030204" pitchFamily="34" charset="0"/>
                        <a:cs typeface="Calibri" panose="020F0502020204030204" pitchFamily="34" charset="0"/>
                      </a:endParaRPr>
                    </a:p>
                  </a:txBody>
                  <a:tcPr/>
                </a:tc>
                <a:tc vMerge="1">
                  <a:txBody>
                    <a:bodyPr/>
                    <a:lstStyle/>
                    <a:p>
                      <a:endParaRPr lang="en-US" sz="1000" dirty="0">
                        <a:latin typeface="Calibri" panose="020F0502020204030204" pitchFamily="34" charset="0"/>
                        <a:cs typeface="Calibri" panose="020F0502020204030204" pitchFamily="34" charset="0"/>
                      </a:endParaRPr>
                    </a:p>
                  </a:txBody>
                  <a:tcPr/>
                </a:tc>
                <a:tc vMerge="1">
                  <a:txBody>
                    <a:bodyPr/>
                    <a:lstStyle/>
                    <a:p>
                      <a:endParaRPr lang="en-US" sz="1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191792231"/>
                  </a:ext>
                </a:extLst>
              </a:tr>
              <a:tr h="142880">
                <a:tc vMerge="1">
                  <a:txBody>
                    <a:bodyPr/>
                    <a:lstStyle/>
                    <a:p>
                      <a:endParaRPr lang="en-GB" dirty="0"/>
                    </a:p>
                  </a:txBody>
                  <a:tcPr/>
                </a:tc>
                <a:tc>
                  <a:txBody>
                    <a:bodyPr/>
                    <a:lstStyle/>
                    <a:p>
                      <a:pPr algn="l">
                        <a:lnSpc>
                          <a:spcPct val="115000"/>
                        </a:lnSpc>
                        <a:spcAft>
                          <a:spcPts val="0"/>
                        </a:spcAft>
                      </a:pPr>
                      <a:r>
                        <a:rPr lang="en-GB" sz="900" dirty="0">
                          <a:effectLst/>
                        </a:rPr>
                        <a:t>Health Services to Systems Research Unit</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49292" marR="49292" marT="0" marB="0" anchor="ctr"/>
                </a:tc>
                <a:tc vMerge="1">
                  <a:txBody>
                    <a:bodyPr/>
                    <a:lstStyle/>
                    <a:p>
                      <a:endParaRPr lang="en-US" sz="800" dirty="0">
                        <a:latin typeface="Calibri" panose="020F0502020204030204" pitchFamily="34" charset="0"/>
                        <a:cs typeface="Calibri" panose="020F0502020204030204" pitchFamily="34" charset="0"/>
                      </a:endParaRPr>
                    </a:p>
                  </a:txBody>
                  <a:tcPr/>
                </a:tc>
                <a:tc vMerge="1">
                  <a:txBody>
                    <a:bodyPr/>
                    <a:lstStyle/>
                    <a:p>
                      <a:endParaRPr lang="en-US" sz="1000" dirty="0">
                        <a:latin typeface="Calibri" panose="020F0502020204030204" pitchFamily="34" charset="0"/>
                        <a:cs typeface="Calibri" panose="020F0502020204030204" pitchFamily="34" charset="0"/>
                      </a:endParaRPr>
                    </a:p>
                  </a:txBody>
                  <a:tcPr/>
                </a:tc>
                <a:tc vMerge="1">
                  <a:txBody>
                    <a:bodyPr/>
                    <a:lstStyle/>
                    <a:p>
                      <a:endParaRPr lang="en-US" sz="1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55066026"/>
                  </a:ext>
                </a:extLst>
              </a:tr>
              <a:tr h="142880">
                <a:tc vMerge="1">
                  <a:txBody>
                    <a:bodyPr/>
                    <a:lstStyle/>
                    <a:p>
                      <a:endParaRPr lang="en-GB" dirty="0"/>
                    </a:p>
                  </a:txBody>
                  <a:tcPr/>
                </a:tc>
                <a:tc>
                  <a:txBody>
                    <a:bodyPr/>
                    <a:lstStyle/>
                    <a:p>
                      <a:pPr algn="l">
                        <a:lnSpc>
                          <a:spcPct val="115000"/>
                        </a:lnSpc>
                        <a:spcAft>
                          <a:spcPts val="0"/>
                        </a:spcAft>
                      </a:pPr>
                      <a:r>
                        <a:rPr lang="en-GB" sz="900" dirty="0">
                          <a:effectLst/>
                        </a:rPr>
                        <a:t>Health Systems Research Unit</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49292" marR="49292" marT="0" marB="0" anchor="ctr"/>
                </a:tc>
                <a:tc vMerge="1">
                  <a:txBody>
                    <a:bodyPr/>
                    <a:lstStyle/>
                    <a:p>
                      <a:endParaRPr lang="en-US" sz="800" dirty="0">
                        <a:latin typeface="Calibri" panose="020F0502020204030204" pitchFamily="34" charset="0"/>
                        <a:cs typeface="Calibri" panose="020F0502020204030204" pitchFamily="34" charset="0"/>
                      </a:endParaRPr>
                    </a:p>
                  </a:txBody>
                  <a:tcPr/>
                </a:tc>
                <a:tc vMerge="1">
                  <a:txBody>
                    <a:bodyPr/>
                    <a:lstStyle/>
                    <a:p>
                      <a:endParaRPr lang="en-US" sz="1000" dirty="0">
                        <a:latin typeface="Calibri" panose="020F0502020204030204" pitchFamily="34" charset="0"/>
                        <a:cs typeface="Calibri" panose="020F0502020204030204" pitchFamily="34" charset="0"/>
                      </a:endParaRPr>
                    </a:p>
                  </a:txBody>
                  <a:tcPr/>
                </a:tc>
                <a:tc vMerge="1">
                  <a:txBody>
                    <a:bodyPr/>
                    <a:lstStyle/>
                    <a:p>
                      <a:endParaRPr lang="en-US" sz="1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03724641"/>
                  </a:ext>
                </a:extLst>
              </a:tr>
              <a:tr h="550496">
                <a:tc vMerge="1">
                  <a:txBody>
                    <a:bodyPr/>
                    <a:lstStyle/>
                    <a:p>
                      <a:endParaRPr lang="en-GB" dirty="0"/>
                    </a:p>
                  </a:txBody>
                  <a:tcPr/>
                </a:tc>
                <a:tc>
                  <a:txBody>
                    <a:bodyPr/>
                    <a:lstStyle/>
                    <a:p>
                      <a:pPr algn="l">
                        <a:lnSpc>
                          <a:spcPct val="115000"/>
                        </a:lnSpc>
                        <a:spcAft>
                          <a:spcPts val="0"/>
                        </a:spcAft>
                      </a:pPr>
                      <a:r>
                        <a:rPr lang="en-GB" sz="900" dirty="0">
                          <a:effectLst/>
                        </a:rPr>
                        <a:t>South African Cochrane Centre</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49292" marR="49292" marT="0" marB="0" anchor="ctr"/>
                </a:tc>
                <a:tc vMerge="1">
                  <a:txBody>
                    <a:bodyPr/>
                    <a:lstStyle/>
                    <a:p>
                      <a:endParaRPr lang="en-US" sz="800" dirty="0">
                        <a:latin typeface="Calibri" panose="020F0502020204030204" pitchFamily="34" charset="0"/>
                        <a:cs typeface="Calibri" panose="020F0502020204030204" pitchFamily="34" charset="0"/>
                      </a:endParaRPr>
                    </a:p>
                  </a:txBody>
                  <a:tcPr/>
                </a:tc>
                <a:tc vMerge="1">
                  <a:txBody>
                    <a:bodyPr/>
                    <a:lstStyle/>
                    <a:p>
                      <a:endParaRPr lang="en-US" sz="1000" dirty="0">
                        <a:latin typeface="Calibri" panose="020F0502020204030204" pitchFamily="34" charset="0"/>
                        <a:cs typeface="Calibri" panose="020F0502020204030204" pitchFamily="34" charset="0"/>
                      </a:endParaRPr>
                    </a:p>
                  </a:txBody>
                  <a:tcPr/>
                </a:tc>
                <a:tc vMerge="1">
                  <a:txBody>
                    <a:bodyPr/>
                    <a:lstStyle/>
                    <a:p>
                      <a:endParaRPr lang="en-US" sz="1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93344797"/>
                  </a:ext>
                </a:extLst>
              </a:tr>
              <a:tr h="142880">
                <a:tc rowSpan="4">
                  <a:txBody>
                    <a:bodyPr/>
                    <a:lstStyle/>
                    <a:p>
                      <a:pPr algn="l">
                        <a:lnSpc>
                          <a:spcPct val="115000"/>
                        </a:lnSpc>
                        <a:spcAft>
                          <a:spcPts val="0"/>
                        </a:spcAft>
                      </a:pPr>
                      <a:r>
                        <a:rPr lang="en-GB" sz="900" dirty="0">
                          <a:effectLst/>
                        </a:rPr>
                        <a:t>Public health innovation</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49292" marR="49292" marT="0" marB="0" anchor="ctr">
                    <a:solidFill>
                      <a:srgbClr val="FADCCB"/>
                    </a:solidFill>
                  </a:tcPr>
                </a:tc>
                <a:tc>
                  <a:txBody>
                    <a:bodyPr/>
                    <a:lstStyle/>
                    <a:p>
                      <a:pPr algn="l">
                        <a:lnSpc>
                          <a:spcPct val="115000"/>
                        </a:lnSpc>
                        <a:spcAft>
                          <a:spcPts val="0"/>
                        </a:spcAft>
                      </a:pPr>
                      <a:r>
                        <a:rPr lang="en-GB" sz="900" dirty="0">
                          <a:effectLst/>
                        </a:rPr>
                        <a:t>Drug Discovery and Development Research Unit</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49292" marR="49292" marT="0" marB="0" anchor="ctr"/>
                </a:tc>
                <a:tc rowSpan="4">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dirty="0">
                          <a:ln>
                            <a:noFill/>
                          </a:ln>
                          <a:effectLst/>
                          <a:uLnTx/>
                          <a:uFillTx/>
                        </a:rPr>
                        <a:t>SG 2 </a:t>
                      </a:r>
                    </a:p>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dirty="0">
                          <a:ln>
                            <a:noFill/>
                          </a:ln>
                          <a:effectLst/>
                          <a:uLnTx/>
                          <a:uFillTx/>
                        </a:rPr>
                        <a:t>SG 3</a:t>
                      </a:r>
                    </a:p>
                  </a:txBody>
                  <a:tcPr marL="65723" marR="65723" marT="34290" marB="34290" anchor="ctr">
                    <a:solidFill>
                      <a:srgbClr val="FADCCB"/>
                    </a:solidFill>
                  </a:tcPr>
                </a:tc>
                <a:tc rowSpan="4">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GB" sz="900" dirty="0">
                          <a:effectLst/>
                        </a:rPr>
                        <a:t>Promote the improvement of health and quality of life (impact prevention of ill health, improvement of public health and treatment) in the Republic of South Africa through innovation, and technology development and transfer.</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txBody>
                  <a:tcPr marL="65723" marR="65723" marT="34290" marB="34290" anchor="ctr">
                    <a:solidFill>
                      <a:srgbClr val="FADCCB"/>
                    </a:solidFill>
                  </a:tcPr>
                </a:tc>
                <a:tc rowSpan="4">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US" sz="900" dirty="0"/>
                        <a:t>10 Point Plan: Strengthening research and development</a:t>
                      </a:r>
                    </a:p>
                    <a:p>
                      <a:endParaRPr lang="en-US" sz="900" dirty="0">
                        <a:latin typeface="Calibri" panose="020F0502020204030204" pitchFamily="34" charset="0"/>
                        <a:cs typeface="Calibri" panose="020F0502020204030204" pitchFamily="34" charset="0"/>
                      </a:endParaRPr>
                    </a:p>
                  </a:txBody>
                  <a:tcPr marL="65723" marR="65723" marT="34290" marB="34290" anchor="ctr">
                    <a:solidFill>
                      <a:srgbClr val="FADCCB"/>
                    </a:solidFill>
                  </a:tcPr>
                </a:tc>
                <a:extLst>
                  <a:ext uri="{0D108BD9-81ED-4DB2-BD59-A6C34878D82A}">
                    <a16:rowId xmlns:a16="http://schemas.microsoft.com/office/drawing/2014/main" val="2070641322"/>
                  </a:ext>
                </a:extLst>
              </a:tr>
              <a:tr h="165179">
                <a:tc vMerge="1">
                  <a:txBody>
                    <a:bodyPr/>
                    <a:lstStyle/>
                    <a:p>
                      <a:endParaRPr lang="en-GB" dirty="0"/>
                    </a:p>
                  </a:txBody>
                  <a:tcPr/>
                </a:tc>
                <a:tc>
                  <a:txBody>
                    <a:bodyPr/>
                    <a:lstStyle/>
                    <a:p>
                      <a:pPr algn="l">
                        <a:lnSpc>
                          <a:spcPct val="115000"/>
                        </a:lnSpc>
                        <a:spcAft>
                          <a:spcPts val="0"/>
                        </a:spcAft>
                      </a:pPr>
                      <a:r>
                        <a:rPr lang="en-GB" sz="900" dirty="0">
                          <a:effectLst/>
                        </a:rPr>
                        <a:t>Herbal Drugs Research Unit</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49292" marR="49292" marT="0" marB="0" anchor="ctr"/>
                </a:tc>
                <a:tc vMerge="1">
                  <a:txBody>
                    <a:bodyPr/>
                    <a:lstStyle/>
                    <a:p>
                      <a:endParaRPr lang="en-US" sz="800" dirty="0">
                        <a:latin typeface="Calibri" panose="020F0502020204030204" pitchFamily="34" charset="0"/>
                        <a:cs typeface="Calibri" panose="020F0502020204030204" pitchFamily="34" charset="0"/>
                      </a:endParaRPr>
                    </a:p>
                  </a:txBody>
                  <a:tcPr/>
                </a:tc>
                <a:tc vMerge="1">
                  <a:txBody>
                    <a:bodyPr/>
                    <a:lstStyle/>
                    <a:p>
                      <a:endParaRPr lang="en-US" sz="1000" dirty="0">
                        <a:latin typeface="Calibri" panose="020F0502020204030204" pitchFamily="34" charset="0"/>
                        <a:cs typeface="Calibri" panose="020F0502020204030204" pitchFamily="34" charset="0"/>
                      </a:endParaRPr>
                    </a:p>
                  </a:txBody>
                  <a:tcPr/>
                </a:tc>
                <a:tc vMerge="1">
                  <a:txBody>
                    <a:bodyPr/>
                    <a:lstStyle/>
                    <a:p>
                      <a:endParaRPr lang="en-US" sz="1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400691247"/>
                  </a:ext>
                </a:extLst>
              </a:tr>
              <a:tr h="142880">
                <a:tc vMerge="1">
                  <a:txBody>
                    <a:bodyPr/>
                    <a:lstStyle/>
                    <a:p>
                      <a:pPr algn="l">
                        <a:lnSpc>
                          <a:spcPct val="115000"/>
                        </a:lnSpc>
                        <a:spcAft>
                          <a:spcPts val="0"/>
                        </a:spcAft>
                      </a:pP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49292" marR="49292"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900" dirty="0">
                          <a:effectLst/>
                          <a:latin typeface="Calibri" panose="020F0502020204030204" pitchFamily="34" charset="0"/>
                          <a:ea typeface="Calibri" panose="020F0502020204030204" pitchFamily="34" charset="0"/>
                          <a:cs typeface="Calibri" panose="020F0502020204030204" pitchFamily="34" charset="0"/>
                        </a:rPr>
                        <a:t>Biomedical Research and Innovation Platform</a:t>
                      </a:r>
                    </a:p>
                  </a:txBody>
                  <a:tcPr marL="49292" marR="49292" marT="0" marB="0" anchor="ctr"/>
                </a:tc>
                <a:tc vMerge="1">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kumimoji="0" lang="en-US" sz="900" u="none" strike="noStrike" kern="1200" cap="none" spc="0" normalizeH="0" baseline="0" noProof="0" dirty="0">
                        <a:ln>
                          <a:noFill/>
                        </a:ln>
                        <a:effectLst/>
                        <a:uLnTx/>
                        <a:uFillTx/>
                      </a:endParaRPr>
                    </a:p>
                  </a:txBody>
                  <a:tcPr marL="65723" marR="65723" marT="34290" marB="34290" anchor="ctr"/>
                </a:tc>
                <a:tc vMerge="1">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lang="en-US" sz="900" dirty="0">
                        <a:effectLst/>
                        <a:latin typeface="Calibri" panose="020F0502020204030204" pitchFamily="34" charset="0"/>
                        <a:ea typeface="Calibri" panose="020F0502020204030204" pitchFamily="34" charset="0"/>
                        <a:cs typeface="Calibri" panose="020F0502020204030204" pitchFamily="34" charset="0"/>
                      </a:endParaRPr>
                    </a:p>
                  </a:txBody>
                  <a:tcPr marL="65723" marR="65723" marT="34290" marB="34290" anchor="ctr"/>
                </a:tc>
                <a:tc vMerge="1">
                  <a:txBody>
                    <a:bodyPr/>
                    <a:lstStyle/>
                    <a:p>
                      <a:endParaRPr lang="en-US" sz="900" dirty="0">
                        <a:latin typeface="Calibri" panose="020F0502020204030204" pitchFamily="34" charset="0"/>
                        <a:cs typeface="Calibri" panose="020F0502020204030204" pitchFamily="34" charset="0"/>
                      </a:endParaRPr>
                    </a:p>
                  </a:txBody>
                  <a:tcPr marL="65723" marR="65723" marT="34290" marB="34290" anchor="ctr"/>
                </a:tc>
                <a:extLst>
                  <a:ext uri="{0D108BD9-81ED-4DB2-BD59-A6C34878D82A}">
                    <a16:rowId xmlns:a16="http://schemas.microsoft.com/office/drawing/2014/main" val="434655626"/>
                  </a:ext>
                </a:extLst>
              </a:tr>
              <a:tr h="143069">
                <a:tc vMerge="1">
                  <a:txBody>
                    <a:bodyPr/>
                    <a:lstStyle/>
                    <a:p>
                      <a:pPr algn="l">
                        <a:lnSpc>
                          <a:spcPct val="115000"/>
                        </a:lnSpc>
                        <a:spcAft>
                          <a:spcPts val="0"/>
                        </a:spcAft>
                      </a:pP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49292" marR="49292"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900" dirty="0">
                          <a:effectLst/>
                          <a:latin typeface="Calibri" panose="020F0502020204030204" pitchFamily="34" charset="0"/>
                          <a:ea typeface="Calibri" panose="020F0502020204030204" pitchFamily="34" charset="0"/>
                          <a:cs typeface="Calibri" panose="020F0502020204030204" pitchFamily="34" charset="0"/>
                        </a:rPr>
                        <a:t>Primate Unit and Delft Animal Centre</a:t>
                      </a:r>
                    </a:p>
                  </a:txBody>
                  <a:tcPr marL="49292" marR="49292" marT="0" marB="0" anchor="ctr"/>
                </a:tc>
                <a:tc vMerge="1">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kumimoji="0" lang="en-US" sz="900" u="none" strike="noStrike" kern="1200" cap="none" spc="0" normalizeH="0" baseline="0" noProof="0" dirty="0">
                        <a:ln>
                          <a:noFill/>
                        </a:ln>
                        <a:effectLst/>
                        <a:uLnTx/>
                        <a:uFillTx/>
                      </a:endParaRPr>
                    </a:p>
                  </a:txBody>
                  <a:tcPr marL="65723" marR="65723" marT="34290" marB="34290" anchor="ctr"/>
                </a:tc>
                <a:tc vMerge="1">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lang="en-US" sz="900" dirty="0">
                        <a:effectLst/>
                        <a:latin typeface="Calibri" panose="020F0502020204030204" pitchFamily="34" charset="0"/>
                        <a:ea typeface="Calibri" panose="020F0502020204030204" pitchFamily="34" charset="0"/>
                        <a:cs typeface="Calibri" panose="020F0502020204030204" pitchFamily="34" charset="0"/>
                      </a:endParaRPr>
                    </a:p>
                  </a:txBody>
                  <a:tcPr marL="65723" marR="65723" marT="34290" marB="34290" anchor="ctr"/>
                </a:tc>
                <a:tc vMerge="1">
                  <a:txBody>
                    <a:bodyPr/>
                    <a:lstStyle/>
                    <a:p>
                      <a:endParaRPr lang="en-US" sz="900" dirty="0">
                        <a:latin typeface="Calibri" panose="020F0502020204030204" pitchFamily="34" charset="0"/>
                        <a:cs typeface="Calibri" panose="020F0502020204030204" pitchFamily="34" charset="0"/>
                      </a:endParaRPr>
                    </a:p>
                  </a:txBody>
                  <a:tcPr marL="65723" marR="65723" marT="34290" marB="34290" anchor="ctr"/>
                </a:tc>
                <a:extLst>
                  <a:ext uri="{0D108BD9-81ED-4DB2-BD59-A6C34878D82A}">
                    <a16:rowId xmlns:a16="http://schemas.microsoft.com/office/drawing/2014/main" val="799049215"/>
                  </a:ext>
                </a:extLst>
              </a:tr>
              <a:tr h="145326">
                <a:tc rowSpan="9">
                  <a:txBody>
                    <a:bodyPr/>
                    <a:lstStyle/>
                    <a:p>
                      <a:r>
                        <a:rPr lang="en-GB" sz="900" dirty="0">
                          <a:effectLst/>
                        </a:rPr>
                        <a:t>Biomedical research</a:t>
                      </a:r>
                      <a:endParaRPr lang="en-US" sz="900" dirty="0"/>
                    </a:p>
                  </a:txBody>
                  <a:tcPr marL="49292" marR="49292" marT="0" marB="0" anchor="ctr">
                    <a:solidFill>
                      <a:srgbClr val="FADCCB"/>
                    </a:solidFill>
                  </a:tcPr>
                </a:tc>
                <a:tc>
                  <a:txBody>
                    <a:bodyPr/>
                    <a:lstStyle/>
                    <a:p>
                      <a:r>
                        <a:rPr lang="en-GB" sz="900" dirty="0">
                          <a:effectLst/>
                        </a:rPr>
                        <a:t>Antiviral Gene Therapy Research Unit</a:t>
                      </a:r>
                      <a:endParaRPr lang="en-US" sz="900" dirty="0"/>
                    </a:p>
                  </a:txBody>
                  <a:tcPr marL="49292" marR="49292" marT="0" marB="0" anchor="ctr"/>
                </a:tc>
                <a:tc rowSpan="9">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dirty="0">
                          <a:ln>
                            <a:noFill/>
                          </a:ln>
                          <a:effectLst/>
                          <a:uLnTx/>
                          <a:uFillTx/>
                        </a:rPr>
                        <a:t>SG 2 </a:t>
                      </a:r>
                    </a:p>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dirty="0">
                          <a:ln>
                            <a:noFill/>
                          </a:ln>
                          <a:effectLst/>
                          <a:uLnTx/>
                          <a:uFillTx/>
                        </a:rPr>
                        <a:t>SG 3</a:t>
                      </a:r>
                    </a:p>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dirty="0">
                          <a:ln>
                            <a:noFill/>
                          </a:ln>
                          <a:effectLst/>
                          <a:uLnTx/>
                          <a:uFillTx/>
                        </a:rPr>
                        <a:t>SG 4</a:t>
                      </a:r>
                    </a:p>
                  </a:txBody>
                  <a:tcPr marL="65723" marR="65723" marT="34290" marB="34290" anchor="ctr">
                    <a:solidFill>
                      <a:srgbClr val="FADCCB"/>
                    </a:solidFill>
                  </a:tcPr>
                </a:tc>
                <a:tc rowSpan="9">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GB" sz="900" dirty="0">
                          <a:effectLst/>
                        </a:rPr>
                        <a:t>Conduct basic research, applied research, and transactional research to determine predisposition to disease. This understanding is important for planning effective intervention and disease control.</a:t>
                      </a:r>
                      <a:endParaRPr lang="en-US" sz="900" dirty="0">
                        <a:effectLst/>
                        <a:latin typeface="Calibri" panose="020F0502020204030204" pitchFamily="34" charset="0"/>
                        <a:ea typeface="Calibri" panose="020F0502020204030204" pitchFamily="34" charset="0"/>
                        <a:cs typeface="Calibri" panose="020F0502020204030204" pitchFamily="34" charset="0"/>
                      </a:endParaRPr>
                    </a:p>
                  </a:txBody>
                  <a:tcPr marL="65723" marR="65723" marT="34290" marB="34290" anchor="ctr">
                    <a:solidFill>
                      <a:srgbClr val="FADCCB"/>
                    </a:solidFill>
                  </a:tcPr>
                </a:tc>
                <a:tc rowSpan="9">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US" sz="900" kern="1200" dirty="0"/>
                        <a:t>10 Point Plan: Strengthening research and development</a:t>
                      </a:r>
                      <a:endParaRPr lang="en-US" sz="900" kern="1200" dirty="0">
                        <a:solidFill>
                          <a:schemeClr val="dk1"/>
                        </a:solidFill>
                        <a:latin typeface="Calibri" panose="020F0502020204030204" pitchFamily="34" charset="0"/>
                        <a:ea typeface="+mn-ea"/>
                        <a:cs typeface="Calibri" panose="020F0502020204030204" pitchFamily="34" charset="0"/>
                      </a:endParaRPr>
                    </a:p>
                  </a:txBody>
                  <a:tcPr marL="65723" marR="65723" marT="34290" marB="34290" anchor="ctr">
                    <a:solidFill>
                      <a:srgbClr val="FADCCB"/>
                    </a:solidFill>
                  </a:tcPr>
                </a:tc>
                <a:extLst>
                  <a:ext uri="{0D108BD9-81ED-4DB2-BD59-A6C34878D82A}">
                    <a16:rowId xmlns:a16="http://schemas.microsoft.com/office/drawing/2014/main" val="228925425"/>
                  </a:ext>
                </a:extLst>
              </a:tr>
              <a:tr h="142880">
                <a:tc vMerge="1">
                  <a:txBody>
                    <a:bodyPr/>
                    <a:lstStyle/>
                    <a:p>
                      <a:endParaRPr lang="en-GB" dirty="0"/>
                    </a:p>
                  </a:txBody>
                  <a:tcPr/>
                </a:tc>
                <a:tc>
                  <a:txBody>
                    <a:bodyPr/>
                    <a:lstStyle/>
                    <a:p>
                      <a:pPr algn="l">
                        <a:lnSpc>
                          <a:spcPct val="115000"/>
                        </a:lnSpc>
                        <a:spcAft>
                          <a:spcPts val="0"/>
                        </a:spcAft>
                      </a:pPr>
                      <a:r>
                        <a:rPr lang="en-GB" sz="900" dirty="0">
                          <a:effectLst/>
                        </a:rPr>
                        <a:t>Bioinformatics Capacity Development Research Unit </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49292" marR="49292" marT="0" marB="0" anchor="ctr"/>
                </a:tc>
                <a:tc vMerge="1">
                  <a:txBody>
                    <a:bodyPr/>
                    <a:lstStyle/>
                    <a:p>
                      <a:endParaRPr lang="en-US" sz="800" dirty="0">
                        <a:latin typeface="Calibri" panose="020F0502020204030204" pitchFamily="34" charset="0"/>
                        <a:cs typeface="Calibri" panose="020F0502020204030204" pitchFamily="34" charset="0"/>
                      </a:endParaRPr>
                    </a:p>
                  </a:txBody>
                  <a:tcPr/>
                </a:tc>
                <a:tc vMerge="1">
                  <a:txBody>
                    <a:bodyPr/>
                    <a:lstStyle/>
                    <a:p>
                      <a:endParaRPr lang="en-US" sz="1000" dirty="0">
                        <a:latin typeface="Calibri" panose="020F0502020204030204" pitchFamily="34" charset="0"/>
                        <a:cs typeface="Calibri" panose="020F0502020204030204" pitchFamily="34" charset="0"/>
                      </a:endParaRPr>
                    </a:p>
                  </a:txBody>
                  <a:tcPr/>
                </a:tc>
                <a:tc vMerge="1">
                  <a:txBody>
                    <a:bodyPr/>
                    <a:lstStyle/>
                    <a:p>
                      <a:endParaRPr lang="en-US" sz="1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096037432"/>
                  </a:ext>
                </a:extLst>
              </a:tr>
              <a:tr h="142880">
                <a:tc vMerge="1">
                  <a:txBody>
                    <a:bodyPr/>
                    <a:lstStyle/>
                    <a:p>
                      <a:endParaRPr lang="en-GB" dirty="0"/>
                    </a:p>
                  </a:txBody>
                  <a:tcPr/>
                </a:tc>
                <a:tc>
                  <a:txBody>
                    <a:bodyPr/>
                    <a:lstStyle/>
                    <a:p>
                      <a:pPr algn="l">
                        <a:lnSpc>
                          <a:spcPct val="115000"/>
                        </a:lnSpc>
                        <a:spcAft>
                          <a:spcPts val="0"/>
                        </a:spcAft>
                      </a:pPr>
                      <a:r>
                        <a:rPr lang="en-GB" sz="900" dirty="0">
                          <a:effectLst/>
                        </a:rPr>
                        <a:t>Immunology of Infectious Diseases Research Unit</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49292" marR="49292" marT="0" marB="0" anchor="ctr"/>
                </a:tc>
                <a:tc vMerge="1">
                  <a:txBody>
                    <a:bodyPr/>
                    <a:lstStyle/>
                    <a:p>
                      <a:endParaRPr lang="en-US" sz="800" dirty="0">
                        <a:latin typeface="Calibri" panose="020F0502020204030204" pitchFamily="34" charset="0"/>
                        <a:cs typeface="Calibri" panose="020F0502020204030204" pitchFamily="34" charset="0"/>
                      </a:endParaRPr>
                    </a:p>
                  </a:txBody>
                  <a:tcPr/>
                </a:tc>
                <a:tc vMerge="1">
                  <a:txBody>
                    <a:bodyPr/>
                    <a:lstStyle/>
                    <a:p>
                      <a:endParaRPr lang="en-US" sz="1100" dirty="0">
                        <a:latin typeface="Calibri" panose="020F0502020204030204" pitchFamily="34" charset="0"/>
                        <a:cs typeface="Calibri" panose="020F0502020204030204" pitchFamily="34" charset="0"/>
                      </a:endParaRPr>
                    </a:p>
                  </a:txBody>
                  <a:tcPr/>
                </a:tc>
                <a:tc vMerge="1">
                  <a:txBody>
                    <a:bodyPr/>
                    <a:lstStyle/>
                    <a:p>
                      <a:endParaRPr lang="en-US" sz="11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67482306"/>
                  </a:ext>
                </a:extLst>
              </a:tr>
              <a:tr h="142880">
                <a:tc vMerge="1">
                  <a:txBody>
                    <a:bodyPr/>
                    <a:lstStyle/>
                    <a:p>
                      <a:endParaRPr lang="en-GB" dirty="0"/>
                    </a:p>
                  </a:txBody>
                  <a:tcPr/>
                </a:tc>
                <a:tc>
                  <a:txBody>
                    <a:bodyPr/>
                    <a:lstStyle/>
                    <a:p>
                      <a:pPr algn="l">
                        <a:lnSpc>
                          <a:spcPct val="115000"/>
                        </a:lnSpc>
                        <a:spcAft>
                          <a:spcPts val="0"/>
                        </a:spcAft>
                      </a:pPr>
                      <a:r>
                        <a:rPr lang="en-GB" sz="900" dirty="0">
                          <a:effectLst/>
                        </a:rPr>
                        <a:t>Precision and Genomic Medicine</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49292" marR="49292" marT="0" marB="0" anchor="ctr"/>
                </a:tc>
                <a:tc vMerge="1">
                  <a:txBody>
                    <a:bodyPr/>
                    <a:lstStyle/>
                    <a:p>
                      <a:endParaRPr lang="en-US" sz="800" dirty="0">
                        <a:latin typeface="Calibri" panose="020F0502020204030204" pitchFamily="34" charset="0"/>
                        <a:cs typeface="Calibri" panose="020F0502020204030204" pitchFamily="34" charset="0"/>
                      </a:endParaRPr>
                    </a:p>
                  </a:txBody>
                  <a:tcPr/>
                </a:tc>
                <a:tc vMerge="1">
                  <a:txBody>
                    <a:bodyPr/>
                    <a:lstStyle/>
                    <a:p>
                      <a:endParaRPr lang="en-US" sz="1100" dirty="0">
                        <a:latin typeface="Calibri" panose="020F0502020204030204" pitchFamily="34" charset="0"/>
                        <a:cs typeface="Calibri" panose="020F0502020204030204" pitchFamily="34" charset="0"/>
                      </a:endParaRPr>
                    </a:p>
                  </a:txBody>
                  <a:tcPr/>
                </a:tc>
                <a:tc vMerge="1">
                  <a:txBody>
                    <a:bodyPr/>
                    <a:lstStyle/>
                    <a:p>
                      <a:endParaRPr lang="en-US" sz="11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266306139"/>
                  </a:ext>
                </a:extLst>
              </a:tr>
              <a:tr h="142880">
                <a:tc vMerge="1">
                  <a:txBody>
                    <a:bodyPr/>
                    <a:lstStyle/>
                    <a:p>
                      <a:endParaRPr lang="en-GB" dirty="0"/>
                    </a:p>
                  </a:txBody>
                  <a:tcPr/>
                </a:tc>
                <a:tc>
                  <a:txBody>
                    <a:bodyPr/>
                    <a:lstStyle/>
                    <a:p>
                      <a:pPr algn="l">
                        <a:lnSpc>
                          <a:spcPct val="115000"/>
                        </a:lnSpc>
                        <a:spcAft>
                          <a:spcPts val="0"/>
                        </a:spcAft>
                      </a:pPr>
                      <a:r>
                        <a:rPr lang="en-GB" sz="900" dirty="0">
                          <a:effectLst/>
                        </a:rPr>
                        <a:t>Stem Cell Research and Therapy Unit</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49292" marR="49292" marT="0" marB="0" anchor="ctr"/>
                </a:tc>
                <a:tc vMerge="1">
                  <a:txBody>
                    <a:bodyPr/>
                    <a:lstStyle/>
                    <a:p>
                      <a:endParaRPr lang="en-US" sz="800" dirty="0">
                        <a:latin typeface="Calibri" panose="020F0502020204030204" pitchFamily="34" charset="0"/>
                        <a:cs typeface="Calibri" panose="020F0502020204030204" pitchFamily="34" charset="0"/>
                      </a:endParaRPr>
                    </a:p>
                  </a:txBody>
                  <a:tcPr/>
                </a:tc>
                <a:tc vMerge="1">
                  <a:txBody>
                    <a:bodyPr/>
                    <a:lstStyle/>
                    <a:p>
                      <a:endParaRPr lang="en-US" sz="1100" dirty="0">
                        <a:latin typeface="Calibri" panose="020F0502020204030204" pitchFamily="34" charset="0"/>
                        <a:cs typeface="Calibri" panose="020F0502020204030204" pitchFamily="34" charset="0"/>
                      </a:endParaRPr>
                    </a:p>
                  </a:txBody>
                  <a:tcPr/>
                </a:tc>
                <a:tc vMerge="1">
                  <a:txBody>
                    <a:bodyPr/>
                    <a:lstStyle/>
                    <a:p>
                      <a:endParaRPr lang="en-US" sz="11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085803124"/>
                  </a:ext>
                </a:extLst>
              </a:tr>
              <a:tr h="142880">
                <a:tc vMerge="1">
                  <a:txBody>
                    <a:bodyPr/>
                    <a:lstStyle/>
                    <a:p>
                      <a:endParaRPr lang="en-US" sz="900" dirty="0"/>
                    </a:p>
                  </a:txBody>
                  <a:tcPr marL="49292" marR="49292" marT="0" marB="0" anchor="ctr"/>
                </a:tc>
                <a:tc>
                  <a:txBody>
                    <a:bodyPr/>
                    <a:lstStyle/>
                    <a:p>
                      <a:pPr algn="l">
                        <a:lnSpc>
                          <a:spcPct val="115000"/>
                        </a:lnSpc>
                        <a:spcAft>
                          <a:spcPts val="0"/>
                        </a:spcAft>
                      </a:pPr>
                      <a:r>
                        <a:rPr lang="en-GB" sz="900" dirty="0">
                          <a:effectLst/>
                          <a:latin typeface="Calibri" panose="020F0502020204030204" pitchFamily="34" charset="0"/>
                          <a:ea typeface="Calibri" panose="020F0502020204030204" pitchFamily="34" charset="0"/>
                          <a:cs typeface="Calibri" panose="020F0502020204030204" pitchFamily="34" charset="0"/>
                        </a:rPr>
                        <a:t>Genomics of Brain Disorders Research Unit </a:t>
                      </a:r>
                    </a:p>
                  </a:txBody>
                  <a:tcPr marL="49292" marR="49292" marT="0" marB="0" anchor="ctr"/>
                </a:tc>
                <a:tc vMerge="1">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505150"/>
                        </a:solidFill>
                        <a:effectLst/>
                        <a:uLnTx/>
                        <a:uFillTx/>
                        <a:latin typeface="Calibri" panose="020F0502020204030204" pitchFamily="34" charset="0"/>
                        <a:ea typeface="+mn-ea"/>
                        <a:cs typeface="Calibri" panose="020F0502020204030204" pitchFamily="34" charset="0"/>
                      </a:endParaRPr>
                    </a:p>
                  </a:txBody>
                  <a:tcPr marL="65723" marR="65723" marT="34290" marB="34290" anchor="ctr"/>
                </a:tc>
                <a:tc vMerge="1">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lang="en-US" sz="900" dirty="0">
                        <a:effectLst/>
                        <a:latin typeface="Calibri" panose="020F0502020204030204" pitchFamily="34" charset="0"/>
                        <a:ea typeface="Calibri" panose="020F0502020204030204" pitchFamily="34" charset="0"/>
                        <a:cs typeface="Calibri" panose="020F0502020204030204" pitchFamily="34" charset="0"/>
                      </a:endParaRPr>
                    </a:p>
                  </a:txBody>
                  <a:tcPr marL="65723" marR="65723" marT="34290" marB="34290" anchor="ctr"/>
                </a:tc>
                <a:tc vMerge="1">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lang="en-US" sz="900" kern="1200" dirty="0">
                        <a:solidFill>
                          <a:schemeClr val="dk1"/>
                        </a:solidFill>
                        <a:latin typeface="Calibri" panose="020F0502020204030204" pitchFamily="34" charset="0"/>
                        <a:ea typeface="+mn-ea"/>
                        <a:cs typeface="Calibri" panose="020F0502020204030204" pitchFamily="34" charset="0"/>
                      </a:endParaRPr>
                    </a:p>
                  </a:txBody>
                  <a:tcPr marL="65723" marR="65723" marT="34290" marB="34290" anchor="ctr"/>
                </a:tc>
                <a:extLst>
                  <a:ext uri="{0D108BD9-81ED-4DB2-BD59-A6C34878D82A}">
                    <a16:rowId xmlns:a16="http://schemas.microsoft.com/office/drawing/2014/main" val="2319977316"/>
                  </a:ext>
                </a:extLst>
              </a:tr>
              <a:tr h="142880">
                <a:tc vMerge="1">
                  <a:txBody>
                    <a:bodyPr/>
                    <a:lstStyle/>
                    <a:p>
                      <a:endParaRPr lang="en-US" sz="900" dirty="0"/>
                    </a:p>
                  </a:txBody>
                  <a:tcPr marL="49292" marR="49292" marT="0" marB="0" anchor="ctr"/>
                </a:tc>
                <a:tc>
                  <a:txBody>
                    <a:bodyPr/>
                    <a:lstStyle/>
                    <a:p>
                      <a:pPr algn="l">
                        <a:lnSpc>
                          <a:spcPct val="115000"/>
                        </a:lnSpc>
                        <a:spcAft>
                          <a:spcPts val="0"/>
                        </a:spcAft>
                      </a:pPr>
                      <a:r>
                        <a:rPr lang="en-GB" sz="900" dirty="0">
                          <a:effectLst/>
                          <a:latin typeface="Calibri" panose="020F0502020204030204" pitchFamily="34" charset="0"/>
                          <a:ea typeface="Calibri" panose="020F0502020204030204" pitchFamily="34" charset="0"/>
                          <a:cs typeface="Calibri" panose="020F0502020204030204" pitchFamily="34" charset="0"/>
                        </a:rPr>
                        <a:t>Wound and Keloid Scarring Translational Research Unit</a:t>
                      </a:r>
                    </a:p>
                  </a:txBody>
                  <a:tcPr marL="49292" marR="49292" marT="0" marB="0" anchor="ctr"/>
                </a:tc>
                <a:tc vMerge="1">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505150"/>
                        </a:solidFill>
                        <a:effectLst/>
                        <a:uLnTx/>
                        <a:uFillTx/>
                        <a:latin typeface="Calibri" panose="020F0502020204030204" pitchFamily="34" charset="0"/>
                        <a:ea typeface="+mn-ea"/>
                        <a:cs typeface="Calibri" panose="020F0502020204030204" pitchFamily="34" charset="0"/>
                      </a:endParaRPr>
                    </a:p>
                  </a:txBody>
                  <a:tcPr marL="65723" marR="65723" marT="34290" marB="34290" anchor="ctr"/>
                </a:tc>
                <a:tc vMerge="1">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lang="en-US" sz="900" dirty="0">
                        <a:effectLst/>
                        <a:latin typeface="Calibri" panose="020F0502020204030204" pitchFamily="34" charset="0"/>
                        <a:ea typeface="Calibri" panose="020F0502020204030204" pitchFamily="34" charset="0"/>
                        <a:cs typeface="Calibri" panose="020F0502020204030204" pitchFamily="34" charset="0"/>
                      </a:endParaRPr>
                    </a:p>
                  </a:txBody>
                  <a:tcPr marL="65723" marR="65723" marT="34290" marB="34290" anchor="ctr"/>
                </a:tc>
                <a:tc vMerge="1">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lang="en-US" sz="900" kern="1200" dirty="0">
                        <a:solidFill>
                          <a:schemeClr val="dk1"/>
                        </a:solidFill>
                        <a:latin typeface="Calibri" panose="020F0502020204030204" pitchFamily="34" charset="0"/>
                        <a:ea typeface="+mn-ea"/>
                        <a:cs typeface="Calibri" panose="020F0502020204030204" pitchFamily="34" charset="0"/>
                      </a:endParaRPr>
                    </a:p>
                  </a:txBody>
                  <a:tcPr marL="65723" marR="65723" marT="34290" marB="34290" anchor="ctr"/>
                </a:tc>
                <a:extLst>
                  <a:ext uri="{0D108BD9-81ED-4DB2-BD59-A6C34878D82A}">
                    <a16:rowId xmlns:a16="http://schemas.microsoft.com/office/drawing/2014/main" val="3309364508"/>
                  </a:ext>
                </a:extLst>
              </a:tr>
              <a:tr h="142880">
                <a:tc vMerge="1">
                  <a:txBody>
                    <a:bodyPr/>
                    <a:lstStyle/>
                    <a:p>
                      <a:endParaRPr lang="en-US" sz="900" dirty="0"/>
                    </a:p>
                  </a:txBody>
                  <a:tcPr marL="49292" marR="49292" marT="0" marB="0" anchor="ctr"/>
                </a:tc>
                <a:tc>
                  <a:txBody>
                    <a:bodyPr/>
                    <a:lstStyle/>
                    <a:p>
                      <a:pPr algn="l">
                        <a:lnSpc>
                          <a:spcPct val="115000"/>
                        </a:lnSpc>
                        <a:spcAft>
                          <a:spcPts val="0"/>
                        </a:spcAft>
                      </a:pPr>
                      <a:r>
                        <a:rPr lang="en-GB" sz="900" dirty="0">
                          <a:effectLst/>
                          <a:latin typeface="Calibri" panose="020F0502020204030204" pitchFamily="34" charset="0"/>
                          <a:ea typeface="Calibri" panose="020F0502020204030204" pitchFamily="34" charset="0"/>
                          <a:cs typeface="Calibri" panose="020F0502020204030204" pitchFamily="34" charset="0"/>
                        </a:rPr>
                        <a:t>Antibody Immunity Research Unit </a:t>
                      </a:r>
                    </a:p>
                  </a:txBody>
                  <a:tcPr marL="49292" marR="49292" marT="0" marB="0" anchor="ctr"/>
                </a:tc>
                <a:tc vMerge="1">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505150"/>
                        </a:solidFill>
                        <a:effectLst/>
                        <a:uLnTx/>
                        <a:uFillTx/>
                        <a:latin typeface="Calibri" panose="020F0502020204030204" pitchFamily="34" charset="0"/>
                        <a:ea typeface="+mn-ea"/>
                        <a:cs typeface="Calibri" panose="020F0502020204030204" pitchFamily="34" charset="0"/>
                      </a:endParaRPr>
                    </a:p>
                  </a:txBody>
                  <a:tcPr marL="65723" marR="65723" marT="34290" marB="34290" anchor="ctr"/>
                </a:tc>
                <a:tc vMerge="1">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lang="en-US" sz="900" dirty="0">
                        <a:effectLst/>
                        <a:latin typeface="Calibri" panose="020F0502020204030204" pitchFamily="34" charset="0"/>
                        <a:ea typeface="Calibri" panose="020F0502020204030204" pitchFamily="34" charset="0"/>
                        <a:cs typeface="Calibri" panose="020F0502020204030204" pitchFamily="34" charset="0"/>
                      </a:endParaRPr>
                    </a:p>
                  </a:txBody>
                  <a:tcPr marL="65723" marR="65723" marT="34290" marB="34290" anchor="ctr"/>
                </a:tc>
                <a:tc vMerge="1">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lang="en-US" sz="900" kern="1200" dirty="0">
                        <a:solidFill>
                          <a:schemeClr val="dk1"/>
                        </a:solidFill>
                        <a:latin typeface="Calibri" panose="020F0502020204030204" pitchFamily="34" charset="0"/>
                        <a:ea typeface="+mn-ea"/>
                        <a:cs typeface="Calibri" panose="020F0502020204030204" pitchFamily="34" charset="0"/>
                      </a:endParaRPr>
                    </a:p>
                  </a:txBody>
                  <a:tcPr marL="65723" marR="65723" marT="34290" marB="34290" anchor="ctr"/>
                </a:tc>
                <a:extLst>
                  <a:ext uri="{0D108BD9-81ED-4DB2-BD59-A6C34878D82A}">
                    <a16:rowId xmlns:a16="http://schemas.microsoft.com/office/drawing/2014/main" val="1002078104"/>
                  </a:ext>
                </a:extLst>
              </a:tr>
              <a:tr h="142880">
                <a:tc vMerge="1">
                  <a:txBody>
                    <a:bodyPr/>
                    <a:lstStyle/>
                    <a:p>
                      <a:endParaRPr lang="en-US" sz="900" dirty="0"/>
                    </a:p>
                  </a:txBody>
                  <a:tcPr marL="49292" marR="49292" marT="0" marB="0" anchor="ctr"/>
                </a:tc>
                <a:tc>
                  <a:txBody>
                    <a:bodyPr/>
                    <a:lstStyle/>
                    <a:p>
                      <a:pPr algn="l">
                        <a:lnSpc>
                          <a:spcPct val="115000"/>
                        </a:lnSpc>
                        <a:spcAft>
                          <a:spcPts val="0"/>
                        </a:spcAft>
                      </a:pPr>
                      <a:r>
                        <a:rPr lang="en-GB" sz="900" dirty="0">
                          <a:effectLst/>
                          <a:latin typeface="Calibri" panose="020F0502020204030204" pitchFamily="34" charset="0"/>
                          <a:ea typeface="Calibri" panose="020F0502020204030204" pitchFamily="34" charset="0"/>
                          <a:cs typeface="Calibri" panose="020F0502020204030204" pitchFamily="34" charset="0"/>
                        </a:rPr>
                        <a:t>Cardiometabolic Health Research Unit</a:t>
                      </a:r>
                    </a:p>
                  </a:txBody>
                  <a:tcPr marL="49292" marR="49292" marT="0" marB="0" anchor="ctr"/>
                </a:tc>
                <a:tc vMerge="1">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505150"/>
                        </a:solidFill>
                        <a:effectLst/>
                        <a:uLnTx/>
                        <a:uFillTx/>
                        <a:latin typeface="Calibri" panose="020F0502020204030204" pitchFamily="34" charset="0"/>
                        <a:ea typeface="+mn-ea"/>
                        <a:cs typeface="Calibri" panose="020F0502020204030204" pitchFamily="34" charset="0"/>
                      </a:endParaRPr>
                    </a:p>
                  </a:txBody>
                  <a:tcPr marL="65723" marR="65723" marT="34290" marB="34290" anchor="ctr"/>
                </a:tc>
                <a:tc vMerge="1">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lang="en-US" sz="900" dirty="0">
                        <a:effectLst/>
                        <a:latin typeface="Calibri" panose="020F0502020204030204" pitchFamily="34" charset="0"/>
                        <a:ea typeface="Calibri" panose="020F0502020204030204" pitchFamily="34" charset="0"/>
                        <a:cs typeface="Calibri" panose="020F0502020204030204" pitchFamily="34" charset="0"/>
                      </a:endParaRPr>
                    </a:p>
                  </a:txBody>
                  <a:tcPr marL="65723" marR="65723" marT="34290" marB="34290" anchor="ctr"/>
                </a:tc>
                <a:tc vMerge="1">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lang="en-US" sz="900" kern="1200" dirty="0">
                        <a:solidFill>
                          <a:schemeClr val="dk1"/>
                        </a:solidFill>
                        <a:latin typeface="Calibri" panose="020F0502020204030204" pitchFamily="34" charset="0"/>
                        <a:ea typeface="+mn-ea"/>
                        <a:cs typeface="Calibri" panose="020F0502020204030204" pitchFamily="34" charset="0"/>
                      </a:endParaRPr>
                    </a:p>
                  </a:txBody>
                  <a:tcPr marL="65723" marR="65723" marT="34290" marB="34290" anchor="ctr"/>
                </a:tc>
                <a:extLst>
                  <a:ext uri="{0D108BD9-81ED-4DB2-BD59-A6C34878D82A}">
                    <a16:rowId xmlns:a16="http://schemas.microsoft.com/office/drawing/2014/main" val="2479249721"/>
                  </a:ext>
                </a:extLst>
              </a:tr>
            </a:tbl>
          </a:graphicData>
        </a:graphic>
      </p:graphicFrame>
      <p:sp>
        <p:nvSpPr>
          <p:cNvPr id="5" name="Slide Number Placeholder 4">
            <a:extLst>
              <a:ext uri="{FF2B5EF4-FFF2-40B4-BE49-F238E27FC236}">
                <a16:creationId xmlns:a16="http://schemas.microsoft.com/office/drawing/2014/main" id="{7ABD6D2C-7509-4E76-B8C6-07C193C5E18A}"/>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15D208-572E-4E07-B507-0C75A260C63E}" type="slidenum">
              <a:rPr lang="en-ZA" smtClean="0"/>
              <a:pPr/>
              <a:t>41</a:t>
            </a:fld>
            <a:endParaRPr lang="en-ZA" dirty="0"/>
          </a:p>
        </p:txBody>
      </p:sp>
    </p:spTree>
    <p:extLst>
      <p:ext uri="{BB962C8B-B14F-4D97-AF65-F5344CB8AC3E}">
        <p14:creationId xmlns:p14="http://schemas.microsoft.com/office/powerpoint/2010/main" val="27905066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4F11-462A-44F6-B545-2B1C638F396C}"/>
              </a:ext>
            </a:extLst>
          </p:cNvPr>
          <p:cNvSpPr>
            <a:spLocks noGrp="1"/>
          </p:cNvSpPr>
          <p:nvPr>
            <p:ph type="title"/>
          </p:nvPr>
        </p:nvSpPr>
        <p:spPr/>
        <p:txBody>
          <a:bodyPr>
            <a:noAutofit/>
          </a:bodyPr>
          <a:lstStyle/>
          <a:p>
            <a:r>
              <a:rPr lang="en-US" sz="2400" dirty="0"/>
              <a:t>Annual performance plan</a:t>
            </a:r>
          </a:p>
        </p:txBody>
      </p:sp>
      <p:sp>
        <p:nvSpPr>
          <p:cNvPr id="5" name="Slide Number Placeholder 4">
            <a:extLst>
              <a:ext uri="{FF2B5EF4-FFF2-40B4-BE49-F238E27FC236}">
                <a16:creationId xmlns:a16="http://schemas.microsoft.com/office/drawing/2014/main" id="{7ABD6D2C-7509-4E76-B8C6-07C193C5E18A}"/>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15D208-572E-4E07-B507-0C75A260C63E}" type="slidenum">
              <a:rPr lang="en-ZA" smtClean="0"/>
              <a:pPr/>
              <a:t>42</a:t>
            </a:fld>
            <a:endParaRPr lang="en-ZA" dirty="0"/>
          </a:p>
        </p:txBody>
      </p:sp>
      <p:graphicFrame>
        <p:nvGraphicFramePr>
          <p:cNvPr id="6" name="Content Placeholder 3">
            <a:extLst>
              <a:ext uri="{FF2B5EF4-FFF2-40B4-BE49-F238E27FC236}">
                <a16:creationId xmlns:a16="http://schemas.microsoft.com/office/drawing/2014/main" id="{FE002DEF-E7DE-4285-A214-09F8D88A736B}"/>
              </a:ext>
            </a:extLst>
          </p:cNvPr>
          <p:cNvGraphicFramePr>
            <a:graphicFrameLocks noGrp="1"/>
          </p:cNvGraphicFramePr>
          <p:nvPr>
            <p:ph idx="1"/>
            <p:extLst>
              <p:ext uri="{D42A27DB-BD31-4B8C-83A1-F6EECF244321}">
                <p14:modId xmlns:p14="http://schemas.microsoft.com/office/powerpoint/2010/main" val="891565103"/>
              </p:ext>
            </p:extLst>
          </p:nvPr>
        </p:nvGraphicFramePr>
        <p:xfrm>
          <a:off x="838199" y="1673137"/>
          <a:ext cx="10515598" cy="4191472"/>
        </p:xfrm>
        <a:graphic>
          <a:graphicData uri="http://schemas.openxmlformats.org/drawingml/2006/table">
            <a:tbl>
              <a:tblPr firstRow="1" bandRow="1">
                <a:tableStyleId>{21E4AEA4-8DFA-4A89-87EB-49C32662AFE0}</a:tableStyleId>
              </a:tblPr>
              <a:tblGrid>
                <a:gridCol w="1625128">
                  <a:extLst>
                    <a:ext uri="{9D8B030D-6E8A-4147-A177-3AD203B41FA5}">
                      <a16:colId xmlns:a16="http://schemas.microsoft.com/office/drawing/2014/main" val="3063199914"/>
                    </a:ext>
                  </a:extLst>
                </a:gridCol>
                <a:gridCol w="1847626">
                  <a:extLst>
                    <a:ext uri="{9D8B030D-6E8A-4147-A177-3AD203B41FA5}">
                      <a16:colId xmlns:a16="http://schemas.microsoft.com/office/drawing/2014/main" val="776407454"/>
                    </a:ext>
                  </a:extLst>
                </a:gridCol>
                <a:gridCol w="2052680">
                  <a:extLst>
                    <a:ext uri="{9D8B030D-6E8A-4147-A177-3AD203B41FA5}">
                      <a16:colId xmlns:a16="http://schemas.microsoft.com/office/drawing/2014/main" val="1631650577"/>
                    </a:ext>
                  </a:extLst>
                </a:gridCol>
                <a:gridCol w="894417">
                  <a:extLst>
                    <a:ext uri="{9D8B030D-6E8A-4147-A177-3AD203B41FA5}">
                      <a16:colId xmlns:a16="http://schemas.microsoft.com/office/drawing/2014/main" val="1121736776"/>
                    </a:ext>
                  </a:extLst>
                </a:gridCol>
                <a:gridCol w="914400">
                  <a:extLst>
                    <a:ext uri="{9D8B030D-6E8A-4147-A177-3AD203B41FA5}">
                      <a16:colId xmlns:a16="http://schemas.microsoft.com/office/drawing/2014/main" val="3062377391"/>
                    </a:ext>
                  </a:extLst>
                </a:gridCol>
                <a:gridCol w="952500">
                  <a:extLst>
                    <a:ext uri="{9D8B030D-6E8A-4147-A177-3AD203B41FA5}">
                      <a16:colId xmlns:a16="http://schemas.microsoft.com/office/drawing/2014/main" val="666199806"/>
                    </a:ext>
                  </a:extLst>
                </a:gridCol>
                <a:gridCol w="942975">
                  <a:extLst>
                    <a:ext uri="{9D8B030D-6E8A-4147-A177-3AD203B41FA5}">
                      <a16:colId xmlns:a16="http://schemas.microsoft.com/office/drawing/2014/main" val="692755010"/>
                    </a:ext>
                  </a:extLst>
                </a:gridCol>
                <a:gridCol w="1285872">
                  <a:extLst>
                    <a:ext uri="{9D8B030D-6E8A-4147-A177-3AD203B41FA5}">
                      <a16:colId xmlns:a16="http://schemas.microsoft.com/office/drawing/2014/main" val="3668697492"/>
                    </a:ext>
                  </a:extLst>
                </a:gridCol>
              </a:tblGrid>
              <a:tr h="434340">
                <a:tc>
                  <a:txBody>
                    <a:bodyPr/>
                    <a:lstStyle/>
                    <a:p>
                      <a:pPr>
                        <a:lnSpc>
                          <a:spcPct val="100000"/>
                        </a:lnSpc>
                      </a:pPr>
                      <a:r>
                        <a:rPr lang="en-US" sz="800" dirty="0">
                          <a:solidFill>
                            <a:schemeClr val="tx2"/>
                          </a:solidFill>
                          <a:latin typeface="+mn-lt"/>
                          <a:cs typeface="Calibri" panose="020F0502020204030204" pitchFamily="34" charset="0"/>
                        </a:rPr>
                        <a:t>PURPOSE</a:t>
                      </a:r>
                    </a:p>
                  </a:txBody>
                  <a:tcPr marL="65723" marR="65723" marT="34290" marB="34290" anchor="b">
                    <a:noFill/>
                  </a:tcPr>
                </a:tc>
                <a:tc>
                  <a:txBody>
                    <a:bodyPr/>
                    <a:lstStyle/>
                    <a:p>
                      <a:pPr>
                        <a:lnSpc>
                          <a:spcPct val="100000"/>
                        </a:lnSpc>
                      </a:pPr>
                      <a:r>
                        <a:rPr lang="en-US" sz="800">
                          <a:solidFill>
                            <a:schemeClr val="tx2"/>
                          </a:solidFill>
                          <a:latin typeface="+mn-lt"/>
                          <a:cs typeface="Calibri" panose="020F0502020204030204" pitchFamily="34" charset="0"/>
                        </a:rPr>
                        <a:t>OUTCOME</a:t>
                      </a:r>
                      <a:endParaRPr lang="en-US" sz="800" dirty="0">
                        <a:solidFill>
                          <a:schemeClr val="tx2"/>
                        </a:solidFill>
                        <a:latin typeface="+mn-lt"/>
                        <a:cs typeface="Calibri" panose="020F0502020204030204" pitchFamily="34" charset="0"/>
                      </a:endParaRPr>
                    </a:p>
                  </a:txBody>
                  <a:tcPr marL="65723" marR="65723" marT="34290" marB="34290" anchor="b">
                    <a:noFill/>
                  </a:tcPr>
                </a:tc>
                <a:tc>
                  <a:txBody>
                    <a:bodyPr/>
                    <a:lstStyle/>
                    <a:p>
                      <a:pPr>
                        <a:lnSpc>
                          <a:spcPct val="100000"/>
                        </a:lnSpc>
                      </a:pPr>
                      <a:r>
                        <a:rPr lang="en-US" sz="800">
                          <a:solidFill>
                            <a:schemeClr val="tx2"/>
                          </a:solidFill>
                          <a:latin typeface="+mn-lt"/>
                          <a:cs typeface="Calibri" panose="020F0502020204030204" pitchFamily="34" charset="0"/>
                        </a:rPr>
                        <a:t>OUTPUT INDICATOR</a:t>
                      </a:r>
                      <a:endParaRPr lang="en-US" sz="800" dirty="0">
                        <a:solidFill>
                          <a:schemeClr val="tx2"/>
                        </a:solidFill>
                        <a:latin typeface="+mn-lt"/>
                        <a:cs typeface="Calibri" panose="020F0502020204030204" pitchFamily="34" charset="0"/>
                      </a:endParaRPr>
                    </a:p>
                  </a:txBody>
                  <a:tcPr marL="65723" marR="65723" marT="34290" marB="34290" anchor="b">
                    <a:noFill/>
                  </a:tcPr>
                </a:tc>
                <a:tc>
                  <a:txBody>
                    <a:bodyPr/>
                    <a:lstStyle/>
                    <a:p>
                      <a:pPr marL="12700" marR="5080">
                        <a:lnSpc>
                          <a:spcPct val="100000"/>
                        </a:lnSpc>
                        <a:spcBef>
                          <a:spcPts val="100"/>
                        </a:spcBef>
                      </a:pPr>
                      <a:r>
                        <a:rPr lang="en-ZA" sz="800" b="1">
                          <a:solidFill>
                            <a:schemeClr val="tx2"/>
                          </a:solidFill>
                          <a:latin typeface="+mn-lt"/>
                          <a:cs typeface="Avenir Black"/>
                        </a:rPr>
                        <a:t>SP </a:t>
                      </a:r>
                      <a:r>
                        <a:rPr lang="en-ZA" sz="800" b="1" spc="-80">
                          <a:solidFill>
                            <a:schemeClr val="tx2"/>
                          </a:solidFill>
                          <a:latin typeface="+mn-lt"/>
                          <a:cs typeface="Avenir Black"/>
                        </a:rPr>
                        <a:t>T</a:t>
                      </a:r>
                      <a:r>
                        <a:rPr lang="en-ZA" sz="800" b="1">
                          <a:solidFill>
                            <a:schemeClr val="tx2"/>
                          </a:solidFill>
                          <a:latin typeface="+mn-lt"/>
                          <a:cs typeface="Avenir Black"/>
                        </a:rPr>
                        <a:t>ARGET  2020/21-2024/25</a:t>
                      </a:r>
                      <a:endParaRPr lang="en-ZA" sz="800" dirty="0">
                        <a:solidFill>
                          <a:schemeClr val="tx2"/>
                        </a:solidFill>
                        <a:latin typeface="+mn-lt"/>
                        <a:cs typeface="Avenir Black"/>
                      </a:endParaRPr>
                    </a:p>
                  </a:txBody>
                  <a:tcPr marL="65723" marR="65723" marT="34290" marB="34290" anchor="b">
                    <a:noFill/>
                  </a:tcPr>
                </a:tc>
                <a:tc>
                  <a:txBody>
                    <a:bodyPr/>
                    <a:lstStyle/>
                    <a:p>
                      <a:pPr marL="12700" marR="5080">
                        <a:lnSpc>
                          <a:spcPct val="100000"/>
                        </a:lnSpc>
                        <a:spcBef>
                          <a:spcPts val="100"/>
                        </a:spcBef>
                      </a:pPr>
                      <a:r>
                        <a:rPr lang="en-ZA" sz="800" b="1">
                          <a:solidFill>
                            <a:schemeClr val="tx2"/>
                          </a:solidFill>
                          <a:latin typeface="+mn-lt"/>
                          <a:cs typeface="Avenir Black"/>
                        </a:rPr>
                        <a:t>FINAL 2019/20 PERFORMANCE</a:t>
                      </a:r>
                      <a:endParaRPr lang="en-ZA" sz="800" dirty="0">
                        <a:solidFill>
                          <a:schemeClr val="tx2"/>
                        </a:solidFill>
                        <a:latin typeface="+mn-lt"/>
                        <a:cs typeface="Avenir Black"/>
                      </a:endParaRPr>
                    </a:p>
                  </a:txBody>
                  <a:tcPr marL="65723" marR="65723" marT="34290" marB="34290" anchor="b">
                    <a:noFill/>
                  </a:tcPr>
                </a:tc>
                <a:tc>
                  <a:txBody>
                    <a:bodyPr/>
                    <a:lstStyle/>
                    <a:p>
                      <a:pPr marL="12700" marR="5080">
                        <a:lnSpc>
                          <a:spcPct val="100000"/>
                        </a:lnSpc>
                        <a:spcBef>
                          <a:spcPts val="100"/>
                        </a:spcBef>
                      </a:pPr>
                      <a:r>
                        <a:rPr lang="en-ZA" sz="800" b="1">
                          <a:solidFill>
                            <a:schemeClr val="tx2"/>
                          </a:solidFill>
                          <a:latin typeface="+mn-lt"/>
                          <a:cs typeface="Avenir Black"/>
                        </a:rPr>
                        <a:t>2020/21 PERFORMANCE TARGET</a:t>
                      </a:r>
                      <a:endParaRPr lang="en-ZA" sz="800" dirty="0">
                        <a:solidFill>
                          <a:schemeClr val="tx2"/>
                        </a:solidFill>
                        <a:latin typeface="+mn-lt"/>
                        <a:cs typeface="Avenir Black"/>
                      </a:endParaRPr>
                    </a:p>
                  </a:txBody>
                  <a:tcPr marL="65723" marR="65723" marT="34290" marB="34290" anchor="b">
                    <a:noFill/>
                  </a:tcPr>
                </a:tc>
                <a:tc>
                  <a:txBody>
                    <a:bodyPr/>
                    <a:lstStyle/>
                    <a:p>
                      <a:pPr marL="12700" marR="5080">
                        <a:lnSpc>
                          <a:spcPct val="100000"/>
                        </a:lnSpc>
                        <a:spcBef>
                          <a:spcPts val="100"/>
                        </a:spcBef>
                      </a:pPr>
                      <a:r>
                        <a:rPr lang="en-ZA" sz="800" b="1">
                          <a:solidFill>
                            <a:schemeClr val="tx2"/>
                          </a:solidFill>
                          <a:latin typeface="+mn-lt"/>
                          <a:cs typeface="Avenir Black"/>
                        </a:rPr>
                        <a:t>FINAL 2020/21 PERFORMANCE</a:t>
                      </a:r>
                      <a:endParaRPr lang="en-ZA" sz="800" dirty="0">
                        <a:solidFill>
                          <a:schemeClr val="tx2"/>
                        </a:solidFill>
                        <a:latin typeface="+mn-lt"/>
                        <a:cs typeface="Avenir Black"/>
                      </a:endParaRPr>
                    </a:p>
                  </a:txBody>
                  <a:tcPr marL="65723" marR="65723" marT="34290" marB="34290" anchor="b">
                    <a:noFill/>
                  </a:tcPr>
                </a:tc>
                <a:tc>
                  <a:txBody>
                    <a:bodyPr/>
                    <a:lstStyle/>
                    <a:p>
                      <a:pPr marL="12700" marR="5080">
                        <a:lnSpc>
                          <a:spcPct val="100000"/>
                        </a:lnSpc>
                        <a:spcBef>
                          <a:spcPts val="100"/>
                        </a:spcBef>
                      </a:pPr>
                      <a:r>
                        <a:rPr lang="en-ZA" sz="800">
                          <a:solidFill>
                            <a:schemeClr val="tx2"/>
                          </a:solidFill>
                        </a:rPr>
                        <a:t>VARIANCE</a:t>
                      </a:r>
                      <a:endParaRPr lang="en-ZA" sz="800" dirty="0">
                        <a:solidFill>
                          <a:schemeClr val="tx2"/>
                        </a:solidFill>
                        <a:latin typeface="+mn-lt"/>
                        <a:cs typeface="Avenir Black"/>
                      </a:endParaRPr>
                    </a:p>
                  </a:txBody>
                  <a:tcPr marL="65723" marR="65723" marT="34290" marB="34290" anchor="b">
                    <a:noFill/>
                  </a:tcPr>
                </a:tc>
                <a:extLst>
                  <a:ext uri="{0D108BD9-81ED-4DB2-BD59-A6C34878D82A}">
                    <a16:rowId xmlns:a16="http://schemas.microsoft.com/office/drawing/2014/main" val="684373683"/>
                  </a:ext>
                </a:extLst>
              </a:tr>
              <a:tr h="364768">
                <a:tc gridSpan="5">
                  <a:txBody>
                    <a:bodyPr/>
                    <a:lstStyle/>
                    <a:p>
                      <a:pPr marL="71755">
                        <a:lnSpc>
                          <a:spcPct val="100000"/>
                        </a:lnSpc>
                        <a:spcBef>
                          <a:spcPts val="340"/>
                        </a:spcBef>
                      </a:pPr>
                      <a:r>
                        <a:rPr lang="en-US" sz="800" b="1">
                          <a:solidFill>
                            <a:srgbClr val="FFFFFF"/>
                          </a:solidFill>
                          <a:latin typeface="+mn-lt"/>
                          <a:cs typeface="Avenir Black"/>
                        </a:rPr>
                        <a:t>PROGRAMME</a:t>
                      </a:r>
                      <a:r>
                        <a:rPr lang="en-US" sz="800" b="1" spc="-15">
                          <a:solidFill>
                            <a:srgbClr val="FFFFFF"/>
                          </a:solidFill>
                          <a:latin typeface="+mn-lt"/>
                          <a:cs typeface="Avenir Black"/>
                        </a:rPr>
                        <a:t> </a:t>
                      </a:r>
                      <a:r>
                        <a:rPr lang="en-US" sz="800" b="1">
                          <a:solidFill>
                            <a:srgbClr val="FFFFFF"/>
                          </a:solidFill>
                          <a:latin typeface="+mn-lt"/>
                          <a:cs typeface="Avenir Black"/>
                        </a:rPr>
                        <a:t>1</a:t>
                      </a:r>
                      <a:r>
                        <a:rPr lang="en-US" sz="800" b="1" spc="-10">
                          <a:solidFill>
                            <a:srgbClr val="FFFFFF"/>
                          </a:solidFill>
                          <a:latin typeface="+mn-lt"/>
                          <a:cs typeface="Avenir Black"/>
                        </a:rPr>
                        <a:t> </a:t>
                      </a:r>
                      <a:r>
                        <a:rPr lang="en-US" sz="800" b="1">
                          <a:solidFill>
                            <a:srgbClr val="FFFFFF"/>
                          </a:solidFill>
                          <a:latin typeface="+mn-lt"/>
                          <a:cs typeface="Avenir Black"/>
                        </a:rPr>
                        <a:t>–</a:t>
                      </a:r>
                      <a:r>
                        <a:rPr lang="en-US" sz="800" b="1" spc="-10">
                          <a:solidFill>
                            <a:srgbClr val="FFFFFF"/>
                          </a:solidFill>
                          <a:latin typeface="+mn-lt"/>
                          <a:cs typeface="Avenir Black"/>
                        </a:rPr>
                        <a:t> ADMINISTRATION</a:t>
                      </a:r>
                      <a:endParaRPr lang="en-US" sz="800">
                        <a:latin typeface="+mn-lt"/>
                        <a:cs typeface="Avenir Black"/>
                      </a:endParaRPr>
                    </a:p>
                    <a:p>
                      <a:pPr marL="71755">
                        <a:lnSpc>
                          <a:spcPct val="100000"/>
                        </a:lnSpc>
                        <a:spcBef>
                          <a:spcPts val="120"/>
                        </a:spcBef>
                      </a:pPr>
                      <a:r>
                        <a:rPr lang="en-US" sz="800">
                          <a:solidFill>
                            <a:srgbClr val="FFFFFF"/>
                          </a:solidFill>
                          <a:latin typeface="+mn-lt"/>
                          <a:cs typeface="Avenir 65 Medium"/>
                        </a:rPr>
                        <a:t>Administer</a:t>
                      </a:r>
                      <a:r>
                        <a:rPr lang="en-US" sz="800" spc="-5">
                          <a:solidFill>
                            <a:srgbClr val="FFFFFF"/>
                          </a:solidFill>
                          <a:latin typeface="+mn-lt"/>
                          <a:cs typeface="Avenir 65 Medium"/>
                        </a:rPr>
                        <a:t> </a:t>
                      </a:r>
                      <a:r>
                        <a:rPr lang="en-US" sz="800">
                          <a:solidFill>
                            <a:srgbClr val="FFFFFF"/>
                          </a:solidFill>
                          <a:latin typeface="+mn-lt"/>
                          <a:cs typeface="Avenir 65 Medium"/>
                        </a:rPr>
                        <a:t>health </a:t>
                      </a:r>
                      <a:r>
                        <a:rPr lang="en-US" sz="800" spc="-5">
                          <a:solidFill>
                            <a:srgbClr val="FFFFFF"/>
                          </a:solidFill>
                          <a:latin typeface="+mn-lt"/>
                          <a:cs typeface="Avenir 65 Medium"/>
                        </a:rPr>
                        <a:t>research</a:t>
                      </a:r>
                      <a:r>
                        <a:rPr lang="en-US" sz="800">
                          <a:solidFill>
                            <a:srgbClr val="FFFFFF"/>
                          </a:solidFill>
                          <a:latin typeface="+mn-lt"/>
                          <a:cs typeface="Avenir 65 Medium"/>
                        </a:rPr>
                        <a:t> </a:t>
                      </a:r>
                      <a:r>
                        <a:rPr lang="en-US" sz="800" spc="-5">
                          <a:solidFill>
                            <a:srgbClr val="FFFFFF"/>
                          </a:solidFill>
                          <a:latin typeface="+mn-lt"/>
                          <a:cs typeface="Avenir 65 Medium"/>
                        </a:rPr>
                        <a:t>effectively</a:t>
                      </a:r>
                      <a:r>
                        <a:rPr lang="en-US" sz="800">
                          <a:solidFill>
                            <a:srgbClr val="FFFFFF"/>
                          </a:solidFill>
                          <a:latin typeface="+mn-lt"/>
                          <a:cs typeface="Avenir 65 Medium"/>
                        </a:rPr>
                        <a:t> and </a:t>
                      </a:r>
                      <a:r>
                        <a:rPr lang="en-US" sz="800" spc="-5">
                          <a:solidFill>
                            <a:srgbClr val="FFFFFF"/>
                          </a:solidFill>
                          <a:latin typeface="+mn-lt"/>
                          <a:cs typeface="Avenir 65 Medium"/>
                        </a:rPr>
                        <a:t>efficiently </a:t>
                      </a:r>
                      <a:r>
                        <a:rPr lang="en-US" sz="800">
                          <a:solidFill>
                            <a:srgbClr val="FFFFFF"/>
                          </a:solidFill>
                          <a:latin typeface="+mn-lt"/>
                          <a:cs typeface="Avenir 65 Medium"/>
                        </a:rPr>
                        <a:t>in South Africa</a:t>
                      </a:r>
                      <a:endParaRPr lang="en-US" sz="800" dirty="0">
                        <a:latin typeface="+mn-lt"/>
                        <a:cs typeface="Avenir 65 Medium"/>
                      </a:endParaRPr>
                    </a:p>
                  </a:txBody>
                  <a:tcPr marL="0" marR="65723" marT="34290" marB="34290" anchor="ctr">
                    <a:solidFill>
                      <a:schemeClr val="accent2"/>
                    </a:solidFill>
                  </a:tcPr>
                </a:tc>
                <a:tc hMerge="1">
                  <a:txBody>
                    <a:bodyPr/>
                    <a:lstStyle/>
                    <a:p>
                      <a:endParaRPr lang="en-US" sz="900" dirty="0">
                        <a:latin typeface="Calibri" panose="020F0502020204030204" pitchFamily="34" charset="0"/>
                        <a:cs typeface="Calibri" panose="020F0502020204030204" pitchFamily="34" charset="0"/>
                      </a:endParaRPr>
                    </a:p>
                  </a:txBody>
                  <a:tcPr marL="65723" marR="65723" marT="34290" marB="34290" anchor="ctr"/>
                </a:tc>
                <a:tc hMerge="1">
                  <a:txBody>
                    <a:bodyPr/>
                    <a:lstStyle/>
                    <a:p>
                      <a:endParaRPr lang="en-US" sz="900" dirty="0">
                        <a:latin typeface="Calibri" panose="020F0502020204030204" pitchFamily="34" charset="0"/>
                        <a:cs typeface="Calibri" panose="020F0502020204030204" pitchFamily="34" charset="0"/>
                      </a:endParaRPr>
                    </a:p>
                  </a:txBody>
                  <a:tcPr marL="65723" marR="65723" marT="34290" marB="34290" anchor="ctr"/>
                </a:tc>
                <a:tc hMerge="1">
                  <a:txBody>
                    <a:bodyPr/>
                    <a:lstStyle/>
                    <a:p>
                      <a:endParaRPr lang="en-US" sz="900" dirty="0">
                        <a:latin typeface="Calibri" panose="020F0502020204030204" pitchFamily="34" charset="0"/>
                        <a:cs typeface="Calibri" panose="020F0502020204030204" pitchFamily="34" charset="0"/>
                      </a:endParaRPr>
                    </a:p>
                  </a:txBody>
                  <a:tcPr marL="65723" marR="65723" marT="34290" marB="34290" anchor="ctr"/>
                </a:tc>
                <a:tc hMerge="1">
                  <a:txBody>
                    <a:bodyPr/>
                    <a:lstStyle/>
                    <a:p>
                      <a:endParaRPr lang="en-ZA"/>
                    </a:p>
                  </a:txBody>
                  <a:tcPr/>
                </a:tc>
                <a:tc>
                  <a:txBody>
                    <a:bodyPr/>
                    <a:lstStyle/>
                    <a:p>
                      <a:pPr marL="71755">
                        <a:lnSpc>
                          <a:spcPct val="100000"/>
                        </a:lnSpc>
                        <a:spcBef>
                          <a:spcPts val="120"/>
                        </a:spcBef>
                      </a:pPr>
                      <a:endParaRPr lang="en-US" sz="800" dirty="0">
                        <a:latin typeface="+mn-lt"/>
                        <a:cs typeface="Avenir 65 Medium"/>
                      </a:endParaRPr>
                    </a:p>
                  </a:txBody>
                  <a:tcPr marL="0" marR="65723" marT="34290" marB="34290" anchor="ctr">
                    <a:solidFill>
                      <a:schemeClr val="accent2"/>
                    </a:solidFill>
                  </a:tcPr>
                </a:tc>
                <a:tc>
                  <a:txBody>
                    <a:bodyPr/>
                    <a:lstStyle/>
                    <a:p>
                      <a:pPr marL="71755">
                        <a:lnSpc>
                          <a:spcPct val="100000"/>
                        </a:lnSpc>
                        <a:spcBef>
                          <a:spcPts val="120"/>
                        </a:spcBef>
                      </a:pPr>
                      <a:endParaRPr lang="en-US" sz="800" dirty="0">
                        <a:latin typeface="+mn-lt"/>
                        <a:cs typeface="Avenir 65 Medium"/>
                      </a:endParaRPr>
                    </a:p>
                  </a:txBody>
                  <a:tcPr marL="0" marR="65723" marT="34290" marB="34290" anchor="ctr">
                    <a:solidFill>
                      <a:schemeClr val="accent2"/>
                    </a:solidFill>
                  </a:tcPr>
                </a:tc>
                <a:tc>
                  <a:txBody>
                    <a:bodyPr/>
                    <a:lstStyle/>
                    <a:p>
                      <a:pPr marL="71755">
                        <a:lnSpc>
                          <a:spcPct val="100000"/>
                        </a:lnSpc>
                        <a:spcBef>
                          <a:spcPts val="120"/>
                        </a:spcBef>
                      </a:pPr>
                      <a:endParaRPr lang="en-US" sz="800" dirty="0">
                        <a:latin typeface="+mn-lt"/>
                        <a:cs typeface="Avenir 65 Medium"/>
                      </a:endParaRPr>
                    </a:p>
                  </a:txBody>
                  <a:tcPr marL="0" marR="65723" marT="34290" marB="34290" anchor="ctr">
                    <a:solidFill>
                      <a:schemeClr val="accent2"/>
                    </a:solidFill>
                  </a:tcPr>
                </a:tc>
                <a:extLst>
                  <a:ext uri="{0D108BD9-81ED-4DB2-BD59-A6C34878D82A}">
                    <a16:rowId xmlns:a16="http://schemas.microsoft.com/office/drawing/2014/main" val="4215626398"/>
                  </a:ext>
                </a:extLst>
              </a:tr>
              <a:tr h="380357">
                <a:tc rowSpan="2">
                  <a:txBody>
                    <a:bodyPr/>
                    <a:lstStyle/>
                    <a:p>
                      <a:pPr marL="71755">
                        <a:lnSpc>
                          <a:spcPct val="100000"/>
                        </a:lnSpc>
                        <a:spcBef>
                          <a:spcPts val="340"/>
                        </a:spcBef>
                      </a:pPr>
                      <a:r>
                        <a:rPr lang="en-US" sz="700" b="1" spc="-10" dirty="0">
                          <a:solidFill>
                            <a:srgbClr val="58595B"/>
                          </a:solidFill>
                          <a:latin typeface="+mn-lt"/>
                          <a:cs typeface="Avenir Black"/>
                        </a:rPr>
                        <a:t>IMPACT</a:t>
                      </a:r>
                      <a:r>
                        <a:rPr lang="en-US" sz="700" b="1" spc="-35" dirty="0">
                          <a:solidFill>
                            <a:srgbClr val="58595B"/>
                          </a:solidFill>
                          <a:latin typeface="+mn-lt"/>
                          <a:cs typeface="Avenir Black"/>
                        </a:rPr>
                        <a:t> </a:t>
                      </a:r>
                      <a:r>
                        <a:rPr lang="en-US" sz="700" b="1" spc="-20" dirty="0">
                          <a:solidFill>
                            <a:srgbClr val="58595B"/>
                          </a:solidFill>
                          <a:latin typeface="+mn-lt"/>
                          <a:cs typeface="Avenir Black"/>
                        </a:rPr>
                        <a:t>STATEMENT</a:t>
                      </a:r>
                      <a:endParaRPr lang="en-US" sz="700" dirty="0">
                        <a:latin typeface="+mn-lt"/>
                        <a:cs typeface="Avenir Black"/>
                      </a:endParaRPr>
                    </a:p>
                    <a:p>
                      <a:pPr marL="71755" marR="100330">
                        <a:lnSpc>
                          <a:spcPct val="114599"/>
                        </a:lnSpc>
                      </a:pPr>
                      <a:r>
                        <a:rPr lang="en-US" sz="700" b="0" spc="-5" dirty="0">
                          <a:solidFill>
                            <a:srgbClr val="58595B"/>
                          </a:solidFill>
                          <a:latin typeface="+mn-lt"/>
                          <a:cs typeface="Avenir Light"/>
                        </a:rPr>
                        <a:t>Strengthening of corporate governance processes towards an unqualified audit opinion from the Auditor General</a:t>
                      </a:r>
                    </a:p>
                  </a:txBody>
                  <a:tcPr marL="0" marR="49292" marT="0" marB="0" anchor="ctr">
                    <a:solidFill>
                      <a:srgbClr val="FADCCB"/>
                    </a:solidFill>
                  </a:tcPr>
                </a:tc>
                <a:tc>
                  <a:txBody>
                    <a:bodyPr/>
                    <a:lstStyle/>
                    <a:p>
                      <a:r>
                        <a:rPr lang="en-ZA" sz="700" dirty="0">
                          <a:effectLst/>
                          <a:latin typeface="+mn-lt"/>
                        </a:rPr>
                        <a:t>1.1 To ensure good governance, effective administration and compliance with government regulations</a:t>
                      </a:r>
                    </a:p>
                  </a:txBody>
                  <a:tcPr marL="32385" marR="54293" marT="54293" marB="54293"/>
                </a:tc>
                <a:tc>
                  <a:txBody>
                    <a:bodyPr/>
                    <a:lstStyle/>
                    <a:p>
                      <a:r>
                        <a:rPr lang="en-ZA" sz="700" dirty="0">
                          <a:effectLst/>
                          <a:latin typeface="+mn-lt"/>
                        </a:rPr>
                        <a:t>1.1.1 A clean audit </a:t>
                      </a:r>
                      <a:r>
                        <a:rPr lang="en-ZA" sz="700" dirty="0" err="1">
                          <a:effectLst/>
                          <a:latin typeface="+mn-lt"/>
                        </a:rPr>
                        <a:t>opinioan</a:t>
                      </a:r>
                      <a:r>
                        <a:rPr lang="en-ZA" sz="700" dirty="0">
                          <a:effectLst/>
                          <a:latin typeface="+mn-lt"/>
                        </a:rPr>
                        <a:t> </a:t>
                      </a:r>
                      <a:br>
                        <a:rPr lang="en-ZA" sz="700" dirty="0">
                          <a:effectLst/>
                          <a:latin typeface="+mn-lt"/>
                        </a:rPr>
                      </a:br>
                      <a:r>
                        <a:rPr lang="en-ZA" sz="700" dirty="0">
                          <a:effectLst/>
                          <a:latin typeface="+mn-lt"/>
                        </a:rPr>
                        <a:t>on the SAMRC from the Auditor-General</a:t>
                      </a:r>
                    </a:p>
                  </a:txBody>
                  <a:tcPr marL="32385" marR="54293" marT="54293" marB="54293"/>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dirty="0">
                          <a:latin typeface="+mn-lt"/>
                          <a:cs typeface="Calibri" panose="020F0502020204030204" pitchFamily="34" charset="0"/>
                        </a:rPr>
                        <a:t>Clean audit</a:t>
                      </a:r>
                    </a:p>
                  </a:txBody>
                  <a:tcPr marL="65723" marR="65723" marT="34290" marB="34290" anchor="ct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a:latin typeface="+mn-lt"/>
                          <a:cs typeface="Calibri" panose="020F0502020204030204" pitchFamily="34" charset="0"/>
                        </a:rPr>
                        <a:t>Clean audit</a:t>
                      </a:r>
                      <a:endParaRPr lang="en-US" sz="700" dirty="0">
                        <a:latin typeface="+mn-lt"/>
                        <a:cs typeface="Calibri" panose="020F0502020204030204" pitchFamily="34" charset="0"/>
                      </a:endParaRPr>
                    </a:p>
                  </a:txBody>
                  <a:tcPr marL="65723" marR="65723" marT="34290" marB="34290" anchor="ct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a:latin typeface="+mn-lt"/>
                          <a:cs typeface="Calibri" panose="020F0502020204030204" pitchFamily="34" charset="0"/>
                        </a:rPr>
                        <a:t>Clean audit</a:t>
                      </a:r>
                      <a:endParaRPr lang="en-US" sz="700" dirty="0">
                        <a:latin typeface="+mn-lt"/>
                        <a:cs typeface="Calibri" panose="020F0502020204030204" pitchFamily="34" charset="0"/>
                      </a:endParaRPr>
                    </a:p>
                  </a:txBody>
                  <a:tcPr marL="65723" marR="65723" marT="34290" marB="34290" anchor="ct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dirty="0">
                          <a:latin typeface="+mn-lt"/>
                          <a:cs typeface="Calibri" panose="020F0502020204030204" pitchFamily="34" charset="0"/>
                        </a:rPr>
                        <a:t>Clean audit</a:t>
                      </a:r>
                    </a:p>
                  </a:txBody>
                  <a:tcPr marL="65723" marR="65723" marT="34290" marB="34290" anchor="ctr"/>
                </a:tc>
                <a:tc>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lang="en-US" sz="700" dirty="0">
                        <a:latin typeface="+mn-lt"/>
                        <a:cs typeface="Calibri" panose="020F0502020204030204" pitchFamily="34" charset="0"/>
                      </a:endParaRPr>
                    </a:p>
                  </a:txBody>
                  <a:tcPr marL="65723" marR="65723" marT="34290" marB="34290" anchor="ctr"/>
                </a:tc>
                <a:extLst>
                  <a:ext uri="{0D108BD9-81ED-4DB2-BD59-A6C34878D82A}">
                    <a16:rowId xmlns:a16="http://schemas.microsoft.com/office/drawing/2014/main" val="574288903"/>
                  </a:ext>
                </a:extLst>
              </a:tr>
              <a:tr h="478155">
                <a:tc vMerge="1">
                  <a:txBody>
                    <a:bodyPr/>
                    <a:lstStyle/>
                    <a:p>
                      <a:pPr algn="l">
                        <a:lnSpc>
                          <a:spcPct val="115000"/>
                        </a:lnSpc>
                        <a:spcAft>
                          <a:spcPts val="0"/>
                        </a:spcAft>
                      </a:pP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49292" marR="49292" marT="0" marB="0" anchor="ctr"/>
                </a:tc>
                <a:tc>
                  <a:txBody>
                    <a:bodyPr/>
                    <a:lstStyle/>
                    <a:p>
                      <a:r>
                        <a:rPr lang="en-ZA" sz="700" dirty="0">
                          <a:effectLst/>
                          <a:latin typeface="+mn-lt"/>
                        </a:rPr>
                        <a:t>1.2 To promote the organisation’s administrative efficiency to maximise the funds available for research</a:t>
                      </a:r>
                    </a:p>
                  </a:txBody>
                  <a:tcPr marL="32385" marR="54293" marT="54293" marB="54293">
                    <a:solidFill>
                      <a:srgbClr val="FDEEE7"/>
                    </a:solidFill>
                  </a:tcPr>
                </a:tc>
                <a:tc>
                  <a:txBody>
                    <a:bodyPr/>
                    <a:lstStyle/>
                    <a:p>
                      <a:r>
                        <a:rPr lang="en-ZA" sz="700" dirty="0">
                          <a:effectLst/>
                          <a:latin typeface="+mn-lt"/>
                        </a:rPr>
                        <a:t>1.2.1 Percentage of the government allocated SAMRC budget spent on administration</a:t>
                      </a:r>
                    </a:p>
                  </a:txBody>
                  <a:tcPr marL="32385" marR="54293" marT="54293" marB="54293">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a:effectLst/>
                          <a:latin typeface="+mn-lt"/>
                          <a:ea typeface="Calibri" panose="020F0502020204030204" pitchFamily="34" charset="0"/>
                          <a:cs typeface="Calibri" panose="020F0502020204030204" pitchFamily="34" charset="0"/>
                        </a:rPr>
                        <a:t>20%</a:t>
                      </a:r>
                      <a:endParaRPr lang="en-US" sz="700" dirty="0">
                        <a:effectLst/>
                        <a:latin typeface="+mn-lt"/>
                        <a:ea typeface="Calibri" panose="020F0502020204030204" pitchFamily="34" charset="0"/>
                        <a:cs typeface="Calibri" panose="020F0502020204030204" pitchFamily="34" charset="0"/>
                      </a:endParaRP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a:effectLst/>
                          <a:latin typeface="+mn-lt"/>
                          <a:ea typeface="Calibri" panose="020F0502020204030204" pitchFamily="34" charset="0"/>
                          <a:cs typeface="Calibri" panose="020F0502020204030204" pitchFamily="34" charset="0"/>
                        </a:rPr>
                        <a:t>19%</a:t>
                      </a:r>
                      <a:endParaRPr lang="en-US" sz="700" dirty="0">
                        <a:effectLst/>
                        <a:latin typeface="+mn-lt"/>
                        <a:ea typeface="Calibri" panose="020F0502020204030204" pitchFamily="34" charset="0"/>
                        <a:cs typeface="Calibri" panose="020F0502020204030204" pitchFamily="34" charset="0"/>
                      </a:endParaRP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a:effectLst/>
                          <a:latin typeface="+mn-lt"/>
                          <a:ea typeface="Calibri" panose="020F0502020204030204" pitchFamily="34" charset="0"/>
                          <a:cs typeface="Calibri" panose="020F0502020204030204" pitchFamily="34" charset="0"/>
                        </a:rPr>
                        <a:t>20%</a:t>
                      </a:r>
                      <a:endParaRPr lang="en-US" sz="700" dirty="0">
                        <a:effectLst/>
                        <a:latin typeface="+mn-lt"/>
                        <a:ea typeface="Calibri" panose="020F0502020204030204" pitchFamily="34" charset="0"/>
                        <a:cs typeface="Calibri" panose="020F0502020204030204" pitchFamily="34" charset="0"/>
                      </a:endParaRP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b="0" dirty="0">
                          <a:solidFill>
                            <a:srgbClr val="58595B"/>
                          </a:solidFill>
                          <a:latin typeface="+mn-lt"/>
                          <a:cs typeface="Avenir Light"/>
                        </a:rPr>
                        <a:t>16%</a:t>
                      </a:r>
                      <a:endParaRPr lang="en-US" sz="700" dirty="0">
                        <a:effectLst/>
                        <a:latin typeface="+mn-lt"/>
                        <a:ea typeface="Calibri" panose="020F0502020204030204" pitchFamily="34" charset="0"/>
                        <a:cs typeface="Calibri" panose="020F0502020204030204" pitchFamily="34" charset="0"/>
                      </a:endParaRPr>
                    </a:p>
                  </a:txBody>
                  <a:tcPr marL="65723" marR="65723" marT="34290" marB="34290" anchor="ctr">
                    <a:solidFill>
                      <a:srgbClr val="FDEEE7"/>
                    </a:solidFill>
                  </a:tcPr>
                </a:tc>
                <a:tc>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lang="en-US" sz="700" dirty="0">
                        <a:effectLst/>
                        <a:latin typeface="+mn-lt"/>
                        <a:ea typeface="Calibri" panose="020F0502020204030204" pitchFamily="34" charset="0"/>
                        <a:cs typeface="Calibri" panose="020F0502020204030204" pitchFamily="34" charset="0"/>
                      </a:endParaRPr>
                    </a:p>
                  </a:txBody>
                  <a:tcPr marL="65723" marR="65723" marT="34290" marB="34290" anchor="ctr">
                    <a:solidFill>
                      <a:srgbClr val="FDEEE7"/>
                    </a:solidFill>
                  </a:tcPr>
                </a:tc>
                <a:extLst>
                  <a:ext uri="{0D108BD9-81ED-4DB2-BD59-A6C34878D82A}">
                    <a16:rowId xmlns:a16="http://schemas.microsoft.com/office/drawing/2014/main" val="2070641322"/>
                  </a:ext>
                </a:extLst>
              </a:tr>
              <a:tr h="384365">
                <a:tc gridSpan="8">
                  <a:txBody>
                    <a:bodyPr/>
                    <a:lstStyle/>
                    <a:p>
                      <a:pPr marL="71755" algn="l">
                        <a:lnSpc>
                          <a:spcPct val="100000"/>
                        </a:lnSpc>
                        <a:spcBef>
                          <a:spcPts val="340"/>
                        </a:spcBef>
                      </a:pPr>
                      <a:r>
                        <a:rPr lang="en-US" sz="800" b="1">
                          <a:solidFill>
                            <a:srgbClr val="FFFFFF"/>
                          </a:solidFill>
                          <a:latin typeface="+mn-lt"/>
                          <a:cs typeface="Avenir Black"/>
                        </a:rPr>
                        <a:t>PROGRAMME</a:t>
                      </a:r>
                      <a:r>
                        <a:rPr lang="en-US" sz="800" b="1" spc="-15">
                          <a:solidFill>
                            <a:srgbClr val="FFFFFF"/>
                          </a:solidFill>
                          <a:latin typeface="+mn-lt"/>
                          <a:cs typeface="Avenir Black"/>
                        </a:rPr>
                        <a:t> 2</a:t>
                      </a:r>
                      <a:r>
                        <a:rPr lang="en-US" sz="800" b="1" spc="-10">
                          <a:solidFill>
                            <a:srgbClr val="FFFFFF"/>
                          </a:solidFill>
                          <a:latin typeface="+mn-lt"/>
                          <a:cs typeface="Avenir Black"/>
                        </a:rPr>
                        <a:t> </a:t>
                      </a:r>
                      <a:r>
                        <a:rPr lang="en-US" sz="800" b="1">
                          <a:solidFill>
                            <a:srgbClr val="FFFFFF"/>
                          </a:solidFill>
                          <a:latin typeface="+mn-lt"/>
                          <a:cs typeface="Avenir Black"/>
                        </a:rPr>
                        <a:t>–</a:t>
                      </a:r>
                      <a:r>
                        <a:rPr lang="en-US" sz="800" b="1" spc="-10">
                          <a:solidFill>
                            <a:srgbClr val="FFFFFF"/>
                          </a:solidFill>
                          <a:latin typeface="+mn-lt"/>
                          <a:cs typeface="Avenir Black"/>
                        </a:rPr>
                        <a:t> CORE RESEARCH</a:t>
                      </a:r>
                      <a:endParaRPr lang="en-US" sz="800">
                        <a:latin typeface="+mn-lt"/>
                        <a:cs typeface="Avenir Black"/>
                      </a:endParaRPr>
                    </a:p>
                    <a:p>
                      <a:pPr marL="71755" algn="l">
                        <a:lnSpc>
                          <a:spcPct val="100000"/>
                        </a:lnSpc>
                        <a:spcBef>
                          <a:spcPts val="120"/>
                        </a:spcBef>
                      </a:pPr>
                      <a:r>
                        <a:rPr lang="en-US" sz="800">
                          <a:solidFill>
                            <a:srgbClr val="FFFFFF"/>
                          </a:solidFill>
                          <a:latin typeface="+mn-lt"/>
                          <a:cs typeface="Avenir 65 Medium"/>
                        </a:rPr>
                        <a:t>Lead</a:t>
                      </a:r>
                      <a:r>
                        <a:rPr lang="en-US" sz="800" spc="-20">
                          <a:solidFill>
                            <a:srgbClr val="FFFFFF"/>
                          </a:solidFill>
                          <a:latin typeface="+mn-lt"/>
                          <a:cs typeface="Avenir 65 Medium"/>
                        </a:rPr>
                        <a:t> </a:t>
                      </a:r>
                      <a:r>
                        <a:rPr lang="en-US" sz="800">
                          <a:solidFill>
                            <a:srgbClr val="FFFFFF"/>
                          </a:solidFill>
                          <a:latin typeface="+mn-lt"/>
                          <a:cs typeface="Avenir 65 Medium"/>
                        </a:rPr>
                        <a:t>the</a:t>
                      </a:r>
                      <a:r>
                        <a:rPr lang="en-US" sz="800" spc="-15">
                          <a:solidFill>
                            <a:srgbClr val="FFFFFF"/>
                          </a:solidFill>
                          <a:latin typeface="+mn-lt"/>
                          <a:cs typeface="Avenir 65 Medium"/>
                        </a:rPr>
                        <a:t> </a:t>
                      </a:r>
                      <a:r>
                        <a:rPr lang="en-US" sz="800">
                          <a:solidFill>
                            <a:srgbClr val="FFFFFF"/>
                          </a:solidFill>
                          <a:latin typeface="+mn-lt"/>
                          <a:cs typeface="Avenir 65 Medium"/>
                        </a:rPr>
                        <a:t>generation</a:t>
                      </a:r>
                      <a:r>
                        <a:rPr lang="en-US" sz="800" spc="-15">
                          <a:solidFill>
                            <a:srgbClr val="FFFFFF"/>
                          </a:solidFill>
                          <a:latin typeface="+mn-lt"/>
                          <a:cs typeface="Avenir 65 Medium"/>
                        </a:rPr>
                        <a:t> </a:t>
                      </a:r>
                      <a:r>
                        <a:rPr lang="en-US" sz="800">
                          <a:solidFill>
                            <a:srgbClr val="FFFFFF"/>
                          </a:solidFill>
                          <a:latin typeface="+mn-lt"/>
                          <a:cs typeface="Avenir 65 Medium"/>
                        </a:rPr>
                        <a:t>of</a:t>
                      </a:r>
                      <a:r>
                        <a:rPr lang="en-US" sz="800" spc="-15">
                          <a:solidFill>
                            <a:srgbClr val="FFFFFF"/>
                          </a:solidFill>
                          <a:latin typeface="+mn-lt"/>
                          <a:cs typeface="Avenir 65 Medium"/>
                        </a:rPr>
                        <a:t> </a:t>
                      </a:r>
                      <a:r>
                        <a:rPr lang="en-US" sz="800">
                          <a:solidFill>
                            <a:srgbClr val="FFFFFF"/>
                          </a:solidFill>
                          <a:latin typeface="+mn-lt"/>
                          <a:cs typeface="Avenir 65 Medium"/>
                        </a:rPr>
                        <a:t>new</a:t>
                      </a:r>
                      <a:r>
                        <a:rPr lang="en-US" sz="800" spc="-20">
                          <a:solidFill>
                            <a:srgbClr val="FFFFFF"/>
                          </a:solidFill>
                          <a:latin typeface="+mn-lt"/>
                          <a:cs typeface="Avenir 65 Medium"/>
                        </a:rPr>
                        <a:t> </a:t>
                      </a:r>
                      <a:r>
                        <a:rPr lang="en-US" sz="800">
                          <a:solidFill>
                            <a:srgbClr val="FFFFFF"/>
                          </a:solidFill>
                          <a:latin typeface="+mn-lt"/>
                          <a:cs typeface="Avenir 65 Medium"/>
                        </a:rPr>
                        <a:t>knowledge</a:t>
                      </a:r>
                      <a:endParaRPr lang="en-US" sz="800" dirty="0">
                        <a:latin typeface="+mn-lt"/>
                        <a:cs typeface="Avenir 65 Medium"/>
                      </a:endParaRPr>
                    </a:p>
                  </a:txBody>
                  <a:tcPr marL="0" marR="49292" marT="0" marB="0" anchor="ctr">
                    <a:solidFill>
                      <a:schemeClr val="accent2"/>
                    </a:solidFill>
                  </a:tcPr>
                </a:tc>
                <a:tc hMerge="1">
                  <a:txBody>
                    <a:bodyPr/>
                    <a:lstStyle/>
                    <a:p>
                      <a:pPr algn="l">
                        <a:lnSpc>
                          <a:spcPct val="115000"/>
                        </a:lnSpc>
                        <a:spcAft>
                          <a:spcPts val="0"/>
                        </a:spcAft>
                      </a:pPr>
                      <a:endParaRPr lang="en-GB" sz="800" dirty="0">
                        <a:effectLst/>
                        <a:latin typeface="+mn-lt"/>
                        <a:ea typeface="Calibri" panose="020F0502020204030204" pitchFamily="34" charset="0"/>
                        <a:cs typeface="Calibri" panose="020F0502020204030204" pitchFamily="34" charset="0"/>
                      </a:endParaRPr>
                    </a:p>
                  </a:txBody>
                  <a:tcPr marL="49292" marR="49292" marT="0" marB="0" anchor="ctr">
                    <a:solidFill>
                      <a:srgbClr val="FDEEE7"/>
                    </a:solidFill>
                  </a:tcPr>
                </a:tc>
                <a:tc hMerge="1">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505150"/>
                        </a:solidFill>
                        <a:effectLst/>
                        <a:uLnTx/>
                        <a:uFillTx/>
                        <a:latin typeface="+mn-lt"/>
                        <a:ea typeface="+mn-ea"/>
                        <a:cs typeface="Calibri" panose="020F0502020204030204" pitchFamily="34" charset="0"/>
                      </a:endParaRPr>
                    </a:p>
                  </a:txBody>
                  <a:tcPr marL="65723" marR="65723" marT="34290" marB="34290" anchor="ctr">
                    <a:solidFill>
                      <a:srgbClr val="FDEEE7"/>
                    </a:solidFill>
                  </a:tcPr>
                </a:tc>
                <a:tc hMerge="1">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lang="en-US" sz="800" dirty="0">
                        <a:effectLst/>
                        <a:latin typeface="+mn-lt"/>
                        <a:ea typeface="Calibri" panose="020F0502020204030204" pitchFamily="34" charset="0"/>
                        <a:cs typeface="Calibri" panose="020F0502020204030204" pitchFamily="34" charset="0"/>
                      </a:endParaRPr>
                    </a:p>
                  </a:txBody>
                  <a:tcPr marL="65723" marR="65723" marT="34290" marB="34290" anchor="ctr">
                    <a:solidFill>
                      <a:srgbClr val="FDEEE7"/>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2500090308"/>
                  </a:ext>
                </a:extLst>
              </a:tr>
              <a:tr h="339820">
                <a:tc rowSpan="4">
                  <a:txBody>
                    <a:bodyPr/>
                    <a:lstStyle/>
                    <a:p>
                      <a:pPr marL="71755" algn="l">
                        <a:lnSpc>
                          <a:spcPct val="100000"/>
                        </a:lnSpc>
                        <a:spcBef>
                          <a:spcPts val="340"/>
                        </a:spcBef>
                      </a:pPr>
                      <a:r>
                        <a:rPr lang="en-US" sz="700" b="1" spc="-10" dirty="0">
                          <a:solidFill>
                            <a:schemeClr val="tx2"/>
                          </a:solidFill>
                          <a:latin typeface="+mn-lt"/>
                          <a:cs typeface="Avenir Black"/>
                        </a:rPr>
                        <a:t>IMPACT</a:t>
                      </a:r>
                      <a:r>
                        <a:rPr lang="en-US" sz="700" b="1" spc="-35" dirty="0">
                          <a:solidFill>
                            <a:schemeClr val="tx2"/>
                          </a:solidFill>
                          <a:latin typeface="+mn-lt"/>
                          <a:cs typeface="Avenir Black"/>
                        </a:rPr>
                        <a:t> </a:t>
                      </a:r>
                      <a:r>
                        <a:rPr lang="en-US" sz="700" b="1" spc="-20" dirty="0">
                          <a:solidFill>
                            <a:schemeClr val="tx2"/>
                          </a:solidFill>
                          <a:latin typeface="+mn-lt"/>
                          <a:cs typeface="Avenir Black"/>
                        </a:rPr>
                        <a:t>STATEMENT</a:t>
                      </a:r>
                      <a:endParaRPr lang="en-US" sz="700" dirty="0">
                        <a:solidFill>
                          <a:schemeClr val="tx2"/>
                        </a:solidFill>
                        <a:latin typeface="+mn-lt"/>
                        <a:cs typeface="Avenir Black"/>
                      </a:endParaRPr>
                    </a:p>
                    <a:p>
                      <a:pPr marL="71755" marR="284480" algn="l">
                        <a:lnSpc>
                          <a:spcPct val="114599"/>
                        </a:lnSpc>
                      </a:pPr>
                      <a:r>
                        <a:rPr lang="en-US" sz="700" b="0" spc="-5" dirty="0">
                          <a:solidFill>
                            <a:schemeClr val="tx2"/>
                          </a:solidFill>
                          <a:latin typeface="+mn-lt"/>
                          <a:cs typeface="Avenir Light"/>
                        </a:rPr>
                        <a:t>Promote the improvement of health and quality of life (prevention of ill health, improvements in public health and treatment) in South Africa through research</a:t>
                      </a:r>
                    </a:p>
                  </a:txBody>
                  <a:tcPr marL="0" marR="49292" marT="0" marB="0" anchor="ctr">
                    <a:solidFill>
                      <a:srgbClr val="FADCCB"/>
                    </a:solidFill>
                  </a:tcPr>
                </a:tc>
                <a:tc rowSpan="2">
                  <a:txBody>
                    <a:bodyPr/>
                    <a:lstStyle/>
                    <a:p>
                      <a:pPr algn="l"/>
                      <a:r>
                        <a:rPr lang="en-US" sz="700" dirty="0">
                          <a:solidFill>
                            <a:schemeClr val="tx2"/>
                          </a:solidFill>
                          <a:latin typeface="+mn-lt"/>
                        </a:rPr>
                        <a:t>2.1 To produce and promote scientific excellence and the reputation of South African health research</a:t>
                      </a:r>
                    </a:p>
                  </a:txBody>
                  <a:tcPr marL="49292" marR="49292" marT="0" marB="0" anchor="ctr">
                    <a:solidFill>
                      <a:srgbClr val="FDEEE7"/>
                    </a:solidFill>
                  </a:tcPr>
                </a:tc>
                <a:tc>
                  <a:txBody>
                    <a:bodyPr/>
                    <a:lstStyle/>
                    <a:p>
                      <a:r>
                        <a:rPr lang="en-ZA" sz="700" dirty="0">
                          <a:effectLst/>
                          <a:latin typeface="+mn-lt"/>
                        </a:rPr>
                        <a:t>2.1.1 </a:t>
                      </a:r>
                      <a:br>
                        <a:rPr lang="en-ZA" sz="700" dirty="0">
                          <a:effectLst/>
                          <a:latin typeface="+mn-lt"/>
                        </a:rPr>
                      </a:br>
                      <a:r>
                        <a:rPr lang="en-ZA" sz="700" dirty="0">
                          <a:effectLst/>
                          <a:latin typeface="+mn-lt"/>
                        </a:rPr>
                        <a:t>Number of accepted and published journal articles, book chapters and books by SAMRC affiliated and funded authors</a:t>
                      </a:r>
                    </a:p>
                  </a:txBody>
                  <a:tcPr marL="32385" marR="54293" marT="54293" marB="54293">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a:solidFill>
                            <a:schemeClr val="tx2"/>
                          </a:solidFill>
                          <a:effectLst/>
                          <a:latin typeface="+mn-lt"/>
                          <a:ea typeface="Calibri" panose="020F0502020204030204" pitchFamily="34" charset="0"/>
                          <a:cs typeface="Calibri" panose="020F0502020204030204" pitchFamily="34" charset="0"/>
                        </a:rPr>
                        <a:t>3 550</a:t>
                      </a:r>
                      <a:endParaRPr lang="en-US" sz="700" dirty="0">
                        <a:solidFill>
                          <a:schemeClr val="tx2"/>
                        </a:solidFill>
                        <a:effectLst/>
                        <a:latin typeface="+mn-lt"/>
                        <a:ea typeface="Calibri" panose="020F0502020204030204" pitchFamily="34" charset="0"/>
                        <a:cs typeface="Calibri" panose="020F0502020204030204" pitchFamily="34" charset="0"/>
                      </a:endParaRP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a:solidFill>
                            <a:schemeClr val="tx2"/>
                          </a:solidFill>
                          <a:effectLst/>
                          <a:latin typeface="+mn-lt"/>
                          <a:ea typeface="Calibri" panose="020F0502020204030204" pitchFamily="34" charset="0"/>
                          <a:cs typeface="Calibri" panose="020F0502020204030204" pitchFamily="34" charset="0"/>
                        </a:rPr>
                        <a:t>1 187</a:t>
                      </a:r>
                      <a:endParaRPr lang="en-US" sz="700" dirty="0">
                        <a:solidFill>
                          <a:schemeClr val="tx2"/>
                        </a:solidFill>
                        <a:effectLst/>
                        <a:latin typeface="+mn-lt"/>
                        <a:ea typeface="Calibri" panose="020F0502020204030204" pitchFamily="34" charset="0"/>
                        <a:cs typeface="Calibri" panose="020F0502020204030204" pitchFamily="34" charset="0"/>
                      </a:endParaRP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a:solidFill>
                            <a:schemeClr val="tx2"/>
                          </a:solidFill>
                          <a:effectLst/>
                          <a:latin typeface="+mn-lt"/>
                          <a:ea typeface="Calibri" panose="020F0502020204030204" pitchFamily="34" charset="0"/>
                          <a:cs typeface="Calibri" panose="020F0502020204030204" pitchFamily="34" charset="0"/>
                        </a:rPr>
                        <a:t>800</a:t>
                      </a:r>
                      <a:endParaRPr lang="en-US" sz="700" dirty="0">
                        <a:solidFill>
                          <a:schemeClr val="tx2"/>
                        </a:solidFill>
                        <a:effectLst/>
                        <a:latin typeface="+mn-lt"/>
                        <a:ea typeface="Calibri" panose="020F0502020204030204" pitchFamily="34" charset="0"/>
                        <a:cs typeface="Calibri" panose="020F0502020204030204" pitchFamily="34" charset="0"/>
                      </a:endParaRP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a:solidFill>
                            <a:schemeClr val="tx2"/>
                          </a:solidFill>
                          <a:effectLst/>
                          <a:latin typeface="+mn-lt"/>
                          <a:ea typeface="Calibri" panose="020F0502020204030204" pitchFamily="34" charset="0"/>
                          <a:cs typeface="Calibri" panose="020F0502020204030204" pitchFamily="34" charset="0"/>
                        </a:rPr>
                        <a:t>1 261</a:t>
                      </a:r>
                      <a:endParaRPr lang="en-US" sz="700" dirty="0">
                        <a:solidFill>
                          <a:schemeClr val="tx2"/>
                        </a:solidFill>
                        <a:effectLst/>
                        <a:latin typeface="+mn-lt"/>
                        <a:ea typeface="Calibri" panose="020F0502020204030204" pitchFamily="34" charset="0"/>
                        <a:cs typeface="Calibri" panose="020F0502020204030204" pitchFamily="34" charset="0"/>
                      </a:endParaRPr>
                    </a:p>
                  </a:txBody>
                  <a:tcPr marL="65723" marR="65723" marT="34290" marB="34290" anchor="ctr">
                    <a:solidFill>
                      <a:srgbClr val="FDEEE7"/>
                    </a:solidFill>
                  </a:tcPr>
                </a:tc>
                <a:tc>
                  <a:txBody>
                    <a:bodyPr/>
                    <a:lstStyle/>
                    <a:p>
                      <a:r>
                        <a:rPr lang="en-ZA" sz="700">
                          <a:effectLst/>
                          <a:latin typeface="+mn-lt"/>
                        </a:rPr>
                        <a:t>Compliance to the Publications SOP and information sessions have increased applicable publications</a:t>
                      </a:r>
                    </a:p>
                  </a:txBody>
                  <a:tcPr marL="32385" marR="0" marT="54293" marB="54293">
                    <a:solidFill>
                      <a:srgbClr val="FDEEE7"/>
                    </a:solidFill>
                  </a:tcPr>
                </a:tc>
                <a:extLst>
                  <a:ext uri="{0D108BD9-81ED-4DB2-BD59-A6C34878D82A}">
                    <a16:rowId xmlns:a16="http://schemas.microsoft.com/office/drawing/2014/main" val="228925425"/>
                  </a:ext>
                </a:extLst>
              </a:tr>
              <a:tr h="339820">
                <a:tc vMerge="1">
                  <a:txBody>
                    <a:bodyPr/>
                    <a:lstStyle/>
                    <a:p>
                      <a:endParaRPr lang="en-ZA"/>
                    </a:p>
                  </a:txBody>
                  <a:tcPr/>
                </a:tc>
                <a:tc vMerge="1">
                  <a:txBody>
                    <a:bodyPr/>
                    <a:lstStyle/>
                    <a:p>
                      <a:endParaRPr lang="en-ZA"/>
                    </a:p>
                  </a:txBody>
                  <a:tcPr/>
                </a:tc>
                <a:tc>
                  <a:txBody>
                    <a:bodyPr/>
                    <a:lstStyle/>
                    <a:p>
                      <a:r>
                        <a:rPr lang="en-ZA" sz="700" dirty="0">
                          <a:effectLst/>
                          <a:latin typeface="+mn-lt"/>
                        </a:rPr>
                        <a:t>2.1.2 </a:t>
                      </a:r>
                      <a:br>
                        <a:rPr lang="en-ZA" sz="700" dirty="0">
                          <a:effectLst/>
                          <a:latin typeface="+mn-lt"/>
                        </a:rPr>
                      </a:br>
                      <a:r>
                        <a:rPr lang="en-ZA" sz="700" dirty="0">
                          <a:effectLst/>
                          <a:latin typeface="+mn-lt"/>
                        </a:rPr>
                        <a:t>Number of accepted and published journal articles by SAMRC grant-holders with acknowledgement of the SAMRC</a:t>
                      </a:r>
                    </a:p>
                  </a:txBody>
                  <a:tcPr marL="32385" marR="54293" marT="54293" marB="54293">
                    <a:solidFill>
                      <a:srgbClr val="FDEEE7"/>
                    </a:solidFill>
                  </a:tcPr>
                </a:tc>
                <a:tc>
                  <a:txBody>
                    <a:bodyPr/>
                    <a:lstStyle/>
                    <a:p>
                      <a:pPr algn="ctr"/>
                      <a:r>
                        <a:rPr lang="en-US" sz="700">
                          <a:solidFill>
                            <a:schemeClr val="tx2"/>
                          </a:solidFill>
                          <a:effectLst/>
                          <a:latin typeface="+mn-lt"/>
                          <a:ea typeface="Calibri" panose="020F0502020204030204" pitchFamily="34" charset="0"/>
                          <a:cs typeface="Calibri" panose="020F0502020204030204" pitchFamily="34" charset="0"/>
                        </a:rPr>
                        <a:t>930</a:t>
                      </a:r>
                      <a:endParaRPr lang="en-ZA" sz="1600" dirty="0">
                        <a:solidFill>
                          <a:schemeClr val="tx2"/>
                        </a:solidFill>
                        <a:latin typeface="+mn-lt"/>
                      </a:endParaRPr>
                    </a:p>
                  </a:txBody>
                  <a:tcPr marL="65723" marR="65723" marT="34290" marB="34290" anchor="ctr">
                    <a:solidFill>
                      <a:srgbClr val="FDEEE7"/>
                    </a:solidFill>
                  </a:tcPr>
                </a:tc>
                <a:tc>
                  <a:txBody>
                    <a:bodyPr/>
                    <a:lstStyle/>
                    <a:p>
                      <a:pPr algn="ctr"/>
                      <a:r>
                        <a:rPr lang="en-ZA" sz="700">
                          <a:solidFill>
                            <a:schemeClr val="tx2"/>
                          </a:solidFill>
                          <a:latin typeface="+mn-lt"/>
                        </a:rPr>
                        <a:t>322</a:t>
                      </a:r>
                      <a:endParaRPr lang="en-ZA" sz="1600" dirty="0">
                        <a:solidFill>
                          <a:schemeClr val="tx2"/>
                        </a:solidFill>
                        <a:latin typeface="+mn-lt"/>
                      </a:endParaRPr>
                    </a:p>
                  </a:txBody>
                  <a:tcPr marL="65723" marR="65723" marT="34290" marB="34290" anchor="ctr">
                    <a:solidFill>
                      <a:srgbClr val="FDEEE7"/>
                    </a:solidFill>
                  </a:tcPr>
                </a:tc>
                <a:tc>
                  <a:txBody>
                    <a:bodyPr/>
                    <a:lstStyle/>
                    <a:p>
                      <a:pPr algn="ctr"/>
                      <a:r>
                        <a:rPr lang="en-ZA" sz="700">
                          <a:solidFill>
                            <a:schemeClr val="tx2"/>
                          </a:solidFill>
                          <a:latin typeface="+mn-lt"/>
                        </a:rPr>
                        <a:t>200</a:t>
                      </a:r>
                      <a:endParaRPr lang="en-ZA" sz="1600" dirty="0">
                        <a:solidFill>
                          <a:schemeClr val="tx2"/>
                        </a:solidFill>
                        <a:latin typeface="+mn-lt"/>
                      </a:endParaRPr>
                    </a:p>
                  </a:txBody>
                  <a:tcPr marL="65723" marR="65723" marT="34290" marB="34290" anchor="ctr">
                    <a:solidFill>
                      <a:srgbClr val="FDEEE7"/>
                    </a:solidFill>
                  </a:tcPr>
                </a:tc>
                <a:tc>
                  <a:txBody>
                    <a:bodyPr/>
                    <a:lstStyle/>
                    <a:p>
                      <a:pPr algn="ctr"/>
                      <a:r>
                        <a:rPr lang="en-ZA" sz="700">
                          <a:solidFill>
                            <a:schemeClr val="tx2"/>
                          </a:solidFill>
                          <a:latin typeface="+mn-lt"/>
                        </a:rPr>
                        <a:t>281</a:t>
                      </a:r>
                      <a:endParaRPr lang="en-ZA" sz="1600" dirty="0">
                        <a:solidFill>
                          <a:schemeClr val="tx2"/>
                        </a:solidFill>
                        <a:latin typeface="+mn-lt"/>
                      </a:endParaRPr>
                    </a:p>
                  </a:txBody>
                  <a:tcPr marL="65723" marR="65723" marT="34290" marB="34290" anchor="ctr">
                    <a:solidFill>
                      <a:srgbClr val="FDEEE7"/>
                    </a:solidFill>
                  </a:tcPr>
                </a:tc>
                <a:tc>
                  <a:txBody>
                    <a:bodyPr/>
                    <a:lstStyle/>
                    <a:p>
                      <a:r>
                        <a:rPr lang="en-ZA" sz="700">
                          <a:effectLst/>
                          <a:latin typeface="+mn-lt"/>
                        </a:rPr>
                        <a:t>Compliance to the Publications SOP and information sessions have increased applicable publications</a:t>
                      </a:r>
                    </a:p>
                  </a:txBody>
                  <a:tcPr marL="32385" marR="0" marT="54293" marB="54293">
                    <a:solidFill>
                      <a:srgbClr val="FDEEE7"/>
                    </a:solidFill>
                  </a:tcPr>
                </a:tc>
                <a:extLst>
                  <a:ext uri="{0D108BD9-81ED-4DB2-BD59-A6C34878D82A}">
                    <a16:rowId xmlns:a16="http://schemas.microsoft.com/office/drawing/2014/main" val="2942796418"/>
                  </a:ext>
                </a:extLst>
              </a:tr>
              <a:tr h="601980">
                <a:tc vMerge="1">
                  <a:txBody>
                    <a:bodyPr/>
                    <a:lstStyle/>
                    <a:p>
                      <a:endParaRPr lang="en-ZA"/>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2"/>
                          </a:solidFill>
                          <a:latin typeface="+mn-lt"/>
                        </a:rPr>
                        <a:t>2.2 To provide leadership in the generation of new knowledge in health</a:t>
                      </a:r>
                    </a:p>
                  </a:txBody>
                  <a:tcPr anchor="ctr">
                    <a:solidFill>
                      <a:srgbClr val="FDEEE7"/>
                    </a:solidFill>
                  </a:tcPr>
                </a:tc>
                <a:tc>
                  <a:txBody>
                    <a:bodyPr/>
                    <a:lstStyle/>
                    <a:p>
                      <a:r>
                        <a:rPr lang="en-ZA" sz="700" dirty="0">
                          <a:effectLst/>
                          <a:latin typeface="+mn-lt"/>
                        </a:rPr>
                        <a:t>2.2.1 </a:t>
                      </a:r>
                      <a:br>
                        <a:rPr lang="en-ZA" sz="700" dirty="0">
                          <a:effectLst/>
                          <a:latin typeface="+mn-lt"/>
                        </a:rPr>
                      </a:br>
                      <a:r>
                        <a:rPr lang="en-ZA" sz="700" dirty="0">
                          <a:effectLst/>
                          <a:latin typeface="+mn-lt"/>
                        </a:rPr>
                        <a:t>Number of accepted and published journal articles where the first and/or last author is affiliated to the SAMRC</a:t>
                      </a:r>
                    </a:p>
                  </a:txBody>
                  <a:tcPr marL="32385" marR="54293" marT="54293" marB="54293">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a:solidFill>
                            <a:schemeClr val="tx2"/>
                          </a:solidFill>
                          <a:effectLst/>
                          <a:latin typeface="+mn-lt"/>
                          <a:ea typeface="Calibri" panose="020F0502020204030204" pitchFamily="34" charset="0"/>
                          <a:cs typeface="Calibri" panose="020F0502020204030204" pitchFamily="34" charset="0"/>
                        </a:rPr>
                        <a:t>1 925</a:t>
                      </a:r>
                      <a:endParaRPr lang="en-US" sz="700" dirty="0">
                        <a:solidFill>
                          <a:schemeClr val="tx2"/>
                        </a:solidFill>
                        <a:effectLst/>
                        <a:latin typeface="+mn-lt"/>
                        <a:ea typeface="Calibri" panose="020F0502020204030204" pitchFamily="34" charset="0"/>
                        <a:cs typeface="Calibri" panose="020F0502020204030204" pitchFamily="34" charset="0"/>
                      </a:endParaRP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ZA" sz="700">
                          <a:solidFill>
                            <a:schemeClr val="tx2"/>
                          </a:solidFill>
                          <a:latin typeface="+mn-lt"/>
                        </a:rPr>
                        <a:t>672</a:t>
                      </a:r>
                      <a:endParaRPr lang="en-US" sz="700" dirty="0">
                        <a:solidFill>
                          <a:schemeClr val="tx2"/>
                        </a:solidFill>
                        <a:effectLst/>
                        <a:latin typeface="+mn-lt"/>
                        <a:ea typeface="Calibri" panose="020F0502020204030204" pitchFamily="34" charset="0"/>
                        <a:cs typeface="Calibri" panose="020F0502020204030204" pitchFamily="34" charset="0"/>
                      </a:endParaRPr>
                    </a:p>
                  </a:txBody>
                  <a:tcPr marL="65723" marR="65723" marT="34290" marB="34290" anchor="ctr">
                    <a:solidFill>
                      <a:srgbClr val="FDEEE7"/>
                    </a:solidFill>
                  </a:tcPr>
                </a:tc>
                <a:tc>
                  <a:txBody>
                    <a:bodyPr/>
                    <a:lstStyle/>
                    <a:p>
                      <a:pPr algn="ctr"/>
                      <a:r>
                        <a:rPr lang="en-ZA" sz="700">
                          <a:solidFill>
                            <a:schemeClr val="tx2"/>
                          </a:solidFill>
                          <a:latin typeface="+mn-lt"/>
                        </a:rPr>
                        <a:t>500</a:t>
                      </a:r>
                      <a:endParaRPr lang="en-ZA" sz="700" dirty="0">
                        <a:solidFill>
                          <a:schemeClr val="tx2"/>
                        </a:solidFill>
                        <a:latin typeface="+mn-lt"/>
                      </a:endParaRPr>
                    </a:p>
                  </a:txBody>
                  <a:tcPr marL="65723" marR="65723" marT="34290" marB="34290" anchor="ctr">
                    <a:solidFill>
                      <a:srgbClr val="FDEEE7"/>
                    </a:solidFill>
                  </a:tcPr>
                </a:tc>
                <a:tc>
                  <a:txBody>
                    <a:bodyPr/>
                    <a:lstStyle/>
                    <a:p>
                      <a:pPr algn="ctr"/>
                      <a:r>
                        <a:rPr lang="en-ZA" sz="700">
                          <a:solidFill>
                            <a:schemeClr val="tx2"/>
                          </a:solidFill>
                          <a:latin typeface="+mn-lt"/>
                        </a:rPr>
                        <a:t>718</a:t>
                      </a:r>
                      <a:endParaRPr lang="en-ZA" sz="700" dirty="0">
                        <a:solidFill>
                          <a:schemeClr val="tx2"/>
                        </a:solidFill>
                        <a:latin typeface="+mn-lt"/>
                      </a:endParaRPr>
                    </a:p>
                  </a:txBody>
                  <a:tcPr marL="65723" marR="65723" marT="34290" marB="34290" anchor="ctr">
                    <a:solidFill>
                      <a:srgbClr val="FDEEE7"/>
                    </a:solidFill>
                  </a:tcPr>
                </a:tc>
                <a:tc>
                  <a:txBody>
                    <a:bodyPr/>
                    <a:lstStyle/>
                    <a:p>
                      <a:r>
                        <a:rPr lang="en-ZA" sz="700">
                          <a:effectLst/>
                          <a:latin typeface="+mn-lt"/>
                        </a:rPr>
                        <a:t>Compliance to the Publications SOP and information sessions have increased applicable publications </a:t>
                      </a:r>
                    </a:p>
                  </a:txBody>
                  <a:tcPr marL="32385" marR="0" marT="54293" marB="54293">
                    <a:solidFill>
                      <a:srgbClr val="FDEEE7"/>
                    </a:solidFill>
                  </a:tcPr>
                </a:tc>
                <a:extLst>
                  <a:ext uri="{0D108BD9-81ED-4DB2-BD59-A6C34878D82A}">
                    <a16:rowId xmlns:a16="http://schemas.microsoft.com/office/drawing/2014/main" val="1112580612"/>
                  </a:ext>
                </a:extLst>
              </a:tr>
              <a:tr h="387747">
                <a:tc vMerge="1">
                  <a:txBody>
                    <a:bodyPr/>
                    <a:lstStyle/>
                    <a:p>
                      <a:endParaRPr lang="en-ZA"/>
                    </a:p>
                  </a:txBody>
                  <a:tcPr/>
                </a:tc>
                <a:tc>
                  <a:txBody>
                    <a:bodyPr/>
                    <a:lstStyle/>
                    <a:p>
                      <a:pPr algn="l"/>
                      <a:r>
                        <a:rPr lang="en-US" sz="700" dirty="0">
                          <a:solidFill>
                            <a:schemeClr val="tx2"/>
                          </a:solidFill>
                          <a:latin typeface="+mn-lt"/>
                        </a:rPr>
                        <a:t>2.3 To provide funding for the conduct of health research</a:t>
                      </a:r>
                    </a:p>
                  </a:txBody>
                  <a:tcPr marL="49292" marR="49292" marT="0" marB="0" anchor="ctr">
                    <a:solidFill>
                      <a:srgbClr val="FDEEE7"/>
                    </a:solidFill>
                  </a:tcPr>
                </a:tc>
                <a:tc>
                  <a:txBody>
                    <a:bodyPr/>
                    <a:lstStyle/>
                    <a:p>
                      <a:r>
                        <a:rPr lang="en-ZA" sz="700" dirty="0">
                          <a:effectLst/>
                          <a:latin typeface="+mn-lt"/>
                        </a:rPr>
                        <a:t>2.3.1 </a:t>
                      </a:r>
                      <a:br>
                        <a:rPr lang="en-ZA" sz="700" dirty="0">
                          <a:effectLst/>
                          <a:latin typeface="+mn-lt"/>
                        </a:rPr>
                      </a:br>
                      <a:r>
                        <a:rPr lang="en-ZA" sz="700" dirty="0">
                          <a:effectLst/>
                          <a:latin typeface="+mn-lt"/>
                        </a:rPr>
                        <a:t>Number of research grants awarded by the SAMRC</a:t>
                      </a:r>
                    </a:p>
                  </a:txBody>
                  <a:tcPr marL="32385" marR="54293" marT="54293" marB="54293">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a:solidFill>
                            <a:schemeClr val="tx2"/>
                          </a:solidFill>
                          <a:effectLst/>
                          <a:latin typeface="+mn-lt"/>
                          <a:ea typeface="Calibri" panose="020F0502020204030204" pitchFamily="34" charset="0"/>
                          <a:cs typeface="Calibri" panose="020F0502020204030204" pitchFamily="34" charset="0"/>
                        </a:rPr>
                        <a:t>750</a:t>
                      </a:r>
                      <a:endParaRPr lang="en-US" sz="700" dirty="0">
                        <a:solidFill>
                          <a:schemeClr val="tx2"/>
                        </a:solidFill>
                        <a:effectLst/>
                        <a:latin typeface="+mn-lt"/>
                        <a:ea typeface="Calibri" panose="020F0502020204030204" pitchFamily="34" charset="0"/>
                        <a:cs typeface="Calibri" panose="020F0502020204030204" pitchFamily="34" charset="0"/>
                      </a:endParaRP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ZA" sz="700">
                          <a:solidFill>
                            <a:schemeClr val="tx2"/>
                          </a:solidFill>
                          <a:latin typeface="+mn-lt"/>
                        </a:rPr>
                        <a:t>247</a:t>
                      </a:r>
                      <a:endParaRPr lang="en-US" sz="700" dirty="0">
                        <a:solidFill>
                          <a:schemeClr val="tx2"/>
                        </a:solidFill>
                        <a:effectLst/>
                        <a:latin typeface="+mn-lt"/>
                        <a:ea typeface="Calibri" panose="020F0502020204030204" pitchFamily="34" charset="0"/>
                        <a:cs typeface="Calibri" panose="020F0502020204030204" pitchFamily="34" charset="0"/>
                      </a:endParaRPr>
                    </a:p>
                  </a:txBody>
                  <a:tcPr marL="65723" marR="65723" marT="34290" marB="34290" anchor="ctr">
                    <a:solidFill>
                      <a:srgbClr val="FDEEE7"/>
                    </a:solidFill>
                  </a:tcPr>
                </a:tc>
                <a:tc>
                  <a:txBody>
                    <a:bodyPr/>
                    <a:lstStyle/>
                    <a:p>
                      <a:pPr algn="ctr"/>
                      <a:r>
                        <a:rPr lang="en-ZA" sz="700">
                          <a:solidFill>
                            <a:schemeClr val="tx2"/>
                          </a:solidFill>
                          <a:latin typeface="+mn-lt"/>
                        </a:rPr>
                        <a:t>130</a:t>
                      </a:r>
                      <a:endParaRPr lang="en-ZA" sz="700" dirty="0">
                        <a:solidFill>
                          <a:schemeClr val="tx2"/>
                        </a:solidFill>
                        <a:latin typeface="+mn-lt"/>
                      </a:endParaRPr>
                    </a:p>
                  </a:txBody>
                  <a:tcPr marL="65723" marR="65723" marT="34290" marB="34290" anchor="ctr">
                    <a:solidFill>
                      <a:srgbClr val="FDEEE7"/>
                    </a:solidFill>
                  </a:tcPr>
                </a:tc>
                <a:tc>
                  <a:txBody>
                    <a:bodyPr/>
                    <a:lstStyle/>
                    <a:p>
                      <a:pPr algn="ctr"/>
                      <a:r>
                        <a:rPr lang="en-ZA" sz="700">
                          <a:solidFill>
                            <a:schemeClr val="tx2"/>
                          </a:solidFill>
                          <a:latin typeface="+mn-lt"/>
                        </a:rPr>
                        <a:t>190</a:t>
                      </a:r>
                      <a:endParaRPr lang="en-ZA" sz="700" dirty="0">
                        <a:solidFill>
                          <a:schemeClr val="tx2"/>
                        </a:solidFill>
                        <a:latin typeface="+mn-lt"/>
                      </a:endParaRPr>
                    </a:p>
                  </a:txBody>
                  <a:tcPr marL="65723" marR="65723" marT="34290" marB="34290" anchor="ctr">
                    <a:solidFill>
                      <a:srgbClr val="FDEEE7"/>
                    </a:solidFill>
                  </a:tcPr>
                </a:tc>
                <a:tc>
                  <a:txBody>
                    <a:bodyPr/>
                    <a:lstStyle/>
                    <a:p>
                      <a:r>
                        <a:rPr lang="en-ZA" sz="700" dirty="0">
                          <a:effectLst/>
                          <a:latin typeface="+mn-lt"/>
                        </a:rPr>
                        <a:t>Due to the COVID-19 pandemic, more research grants were awarded than anticipated.</a:t>
                      </a:r>
                    </a:p>
                  </a:txBody>
                  <a:tcPr marL="32385" marR="0" marT="54293" marB="54293">
                    <a:solidFill>
                      <a:srgbClr val="FDEEE7"/>
                    </a:solidFill>
                  </a:tcPr>
                </a:tc>
                <a:extLst>
                  <a:ext uri="{0D108BD9-81ED-4DB2-BD59-A6C34878D82A}">
                    <a16:rowId xmlns:a16="http://schemas.microsoft.com/office/drawing/2014/main" val="315177935"/>
                  </a:ext>
                </a:extLst>
              </a:tr>
            </a:tbl>
          </a:graphicData>
        </a:graphic>
      </p:graphicFrame>
      <p:sp>
        <p:nvSpPr>
          <p:cNvPr id="9" name="TextBox 8">
            <a:extLst>
              <a:ext uri="{FF2B5EF4-FFF2-40B4-BE49-F238E27FC236}">
                <a16:creationId xmlns:a16="http://schemas.microsoft.com/office/drawing/2014/main" id="{C3349834-968F-46FB-995C-A1409FDB6769}"/>
              </a:ext>
            </a:extLst>
          </p:cNvPr>
          <p:cNvSpPr txBox="1"/>
          <p:nvPr/>
        </p:nvSpPr>
        <p:spPr>
          <a:xfrm>
            <a:off x="771695" y="1092424"/>
            <a:ext cx="10582102" cy="584775"/>
          </a:xfrm>
          <a:prstGeom prst="rect">
            <a:avLst/>
          </a:prstGeom>
          <a:noFill/>
        </p:spPr>
        <p:txBody>
          <a:bodyPr wrap="square">
            <a:spAutoFit/>
          </a:bodyPr>
          <a:lstStyle/>
          <a:p>
            <a:pPr marR="0" algn="l" rtl="0"/>
            <a:r>
              <a:rPr lang="en-US" sz="2400" b="1" i="0" u="none" strike="noStrike" baseline="30000" dirty="0">
                <a:solidFill>
                  <a:srgbClr val="007DB5"/>
                </a:solidFill>
                <a:latin typeface="+mj-lt"/>
              </a:rPr>
              <a:t>SOUTH AFRICAN MEDICAL RESEARCH COUNCIL </a:t>
            </a:r>
            <a:br>
              <a:rPr lang="en-US" sz="2400" b="1" i="0" u="none" strike="noStrike" baseline="30000" dirty="0">
                <a:solidFill>
                  <a:srgbClr val="007DB5"/>
                </a:solidFill>
                <a:latin typeface="+mj-lt"/>
              </a:rPr>
            </a:br>
            <a:r>
              <a:rPr lang="en-US" sz="2400" b="1" i="0" u="none" strike="noStrike" baseline="30000" dirty="0">
                <a:solidFill>
                  <a:srgbClr val="007DB5"/>
                </a:solidFill>
                <a:latin typeface="+mj-lt"/>
              </a:rPr>
              <a:t>2020/21 PERFORMANCE REPORT</a:t>
            </a:r>
          </a:p>
        </p:txBody>
      </p:sp>
    </p:spTree>
    <p:extLst>
      <p:ext uri="{BB962C8B-B14F-4D97-AF65-F5344CB8AC3E}">
        <p14:creationId xmlns:p14="http://schemas.microsoft.com/office/powerpoint/2010/main" val="9792169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4F11-462A-44F6-B545-2B1C638F396C}"/>
              </a:ext>
            </a:extLst>
          </p:cNvPr>
          <p:cNvSpPr>
            <a:spLocks noGrp="1"/>
          </p:cNvSpPr>
          <p:nvPr>
            <p:ph type="title"/>
          </p:nvPr>
        </p:nvSpPr>
        <p:spPr/>
        <p:txBody>
          <a:bodyPr>
            <a:noAutofit/>
          </a:bodyPr>
          <a:lstStyle/>
          <a:p>
            <a:r>
              <a:rPr lang="en-US" sz="2400" dirty="0"/>
              <a:t>Annual performance plan</a:t>
            </a:r>
          </a:p>
        </p:txBody>
      </p:sp>
      <p:sp>
        <p:nvSpPr>
          <p:cNvPr id="5" name="Slide Number Placeholder 4">
            <a:extLst>
              <a:ext uri="{FF2B5EF4-FFF2-40B4-BE49-F238E27FC236}">
                <a16:creationId xmlns:a16="http://schemas.microsoft.com/office/drawing/2014/main" id="{7ABD6D2C-7509-4E76-B8C6-07C193C5E18A}"/>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15D208-572E-4E07-B507-0C75A260C63E}" type="slidenum">
              <a:rPr lang="en-ZA" smtClean="0"/>
              <a:pPr/>
              <a:t>43</a:t>
            </a:fld>
            <a:endParaRPr lang="en-ZA" dirty="0"/>
          </a:p>
        </p:txBody>
      </p:sp>
      <p:graphicFrame>
        <p:nvGraphicFramePr>
          <p:cNvPr id="6" name="Content Placeholder 3">
            <a:extLst>
              <a:ext uri="{FF2B5EF4-FFF2-40B4-BE49-F238E27FC236}">
                <a16:creationId xmlns:a16="http://schemas.microsoft.com/office/drawing/2014/main" id="{FE002DEF-E7DE-4285-A214-09F8D88A736B}"/>
              </a:ext>
            </a:extLst>
          </p:cNvPr>
          <p:cNvGraphicFramePr>
            <a:graphicFrameLocks noGrp="1"/>
          </p:cNvGraphicFramePr>
          <p:nvPr>
            <p:ph idx="1"/>
            <p:extLst>
              <p:ext uri="{D42A27DB-BD31-4B8C-83A1-F6EECF244321}">
                <p14:modId xmlns:p14="http://schemas.microsoft.com/office/powerpoint/2010/main" val="3733450669"/>
              </p:ext>
            </p:extLst>
          </p:nvPr>
        </p:nvGraphicFramePr>
        <p:xfrm>
          <a:off x="838199" y="1079608"/>
          <a:ext cx="10515600" cy="3841395"/>
        </p:xfrm>
        <a:graphic>
          <a:graphicData uri="http://schemas.openxmlformats.org/drawingml/2006/table">
            <a:tbl>
              <a:tblPr firstRow="1" bandRow="1">
                <a:tableStyleId>{21E4AEA4-8DFA-4A89-87EB-49C32662AFE0}</a:tableStyleId>
              </a:tblPr>
              <a:tblGrid>
                <a:gridCol w="1625128">
                  <a:extLst>
                    <a:ext uri="{9D8B030D-6E8A-4147-A177-3AD203B41FA5}">
                      <a16:colId xmlns:a16="http://schemas.microsoft.com/office/drawing/2014/main" val="3063199914"/>
                    </a:ext>
                  </a:extLst>
                </a:gridCol>
                <a:gridCol w="1847626">
                  <a:extLst>
                    <a:ext uri="{9D8B030D-6E8A-4147-A177-3AD203B41FA5}">
                      <a16:colId xmlns:a16="http://schemas.microsoft.com/office/drawing/2014/main" val="776407454"/>
                    </a:ext>
                  </a:extLst>
                </a:gridCol>
                <a:gridCol w="1437840">
                  <a:extLst>
                    <a:ext uri="{9D8B030D-6E8A-4147-A177-3AD203B41FA5}">
                      <a16:colId xmlns:a16="http://schemas.microsoft.com/office/drawing/2014/main" val="1631650577"/>
                    </a:ext>
                  </a:extLst>
                </a:gridCol>
                <a:gridCol w="954157">
                  <a:extLst>
                    <a:ext uri="{9D8B030D-6E8A-4147-A177-3AD203B41FA5}">
                      <a16:colId xmlns:a16="http://schemas.microsoft.com/office/drawing/2014/main" val="1076940815"/>
                    </a:ext>
                  </a:extLst>
                </a:gridCol>
                <a:gridCol w="985961">
                  <a:extLst>
                    <a:ext uri="{9D8B030D-6E8A-4147-A177-3AD203B41FA5}">
                      <a16:colId xmlns:a16="http://schemas.microsoft.com/office/drawing/2014/main" val="2026010875"/>
                    </a:ext>
                  </a:extLst>
                </a:gridCol>
                <a:gridCol w="985962">
                  <a:extLst>
                    <a:ext uri="{9D8B030D-6E8A-4147-A177-3AD203B41FA5}">
                      <a16:colId xmlns:a16="http://schemas.microsoft.com/office/drawing/2014/main" val="4155123568"/>
                    </a:ext>
                  </a:extLst>
                </a:gridCol>
                <a:gridCol w="954157">
                  <a:extLst>
                    <a:ext uri="{9D8B030D-6E8A-4147-A177-3AD203B41FA5}">
                      <a16:colId xmlns:a16="http://schemas.microsoft.com/office/drawing/2014/main" val="690250779"/>
                    </a:ext>
                  </a:extLst>
                </a:gridCol>
                <a:gridCol w="1724769">
                  <a:extLst>
                    <a:ext uri="{9D8B030D-6E8A-4147-A177-3AD203B41FA5}">
                      <a16:colId xmlns:a16="http://schemas.microsoft.com/office/drawing/2014/main" val="3671263431"/>
                    </a:ext>
                  </a:extLst>
                </a:gridCol>
              </a:tblGrid>
              <a:tr h="434340">
                <a:tc>
                  <a:txBody>
                    <a:bodyPr/>
                    <a:lstStyle/>
                    <a:p>
                      <a:pPr>
                        <a:lnSpc>
                          <a:spcPct val="100000"/>
                        </a:lnSpc>
                      </a:pPr>
                      <a:r>
                        <a:rPr lang="en-US" sz="800" dirty="0">
                          <a:solidFill>
                            <a:schemeClr val="tx2"/>
                          </a:solidFill>
                          <a:latin typeface="+mn-lt"/>
                          <a:cs typeface="Calibri" panose="020F0502020204030204" pitchFamily="34" charset="0"/>
                        </a:rPr>
                        <a:t>PURPOSE</a:t>
                      </a:r>
                    </a:p>
                  </a:txBody>
                  <a:tcPr marL="65723" marR="65723" marT="34290" marB="34290" anchor="b">
                    <a:noFill/>
                  </a:tcPr>
                </a:tc>
                <a:tc>
                  <a:txBody>
                    <a:bodyPr/>
                    <a:lstStyle/>
                    <a:p>
                      <a:pPr>
                        <a:lnSpc>
                          <a:spcPct val="100000"/>
                        </a:lnSpc>
                      </a:pPr>
                      <a:r>
                        <a:rPr lang="en-US" sz="800" dirty="0">
                          <a:solidFill>
                            <a:schemeClr val="tx2"/>
                          </a:solidFill>
                          <a:latin typeface="+mn-lt"/>
                          <a:cs typeface="Calibri" panose="020F0502020204030204" pitchFamily="34" charset="0"/>
                        </a:rPr>
                        <a:t>OUTCOME</a:t>
                      </a:r>
                    </a:p>
                  </a:txBody>
                  <a:tcPr marL="65723" marR="65723" marT="34290" marB="34290" anchor="b">
                    <a:noFill/>
                  </a:tcPr>
                </a:tc>
                <a:tc>
                  <a:txBody>
                    <a:bodyPr/>
                    <a:lstStyle/>
                    <a:p>
                      <a:pPr>
                        <a:lnSpc>
                          <a:spcPct val="100000"/>
                        </a:lnSpc>
                      </a:pPr>
                      <a:r>
                        <a:rPr lang="en-US" sz="800" dirty="0">
                          <a:solidFill>
                            <a:schemeClr val="tx2"/>
                          </a:solidFill>
                          <a:latin typeface="+mn-lt"/>
                          <a:cs typeface="Calibri" panose="020F0502020204030204" pitchFamily="34" charset="0"/>
                        </a:rPr>
                        <a:t>OUTPUT INDICATOR</a:t>
                      </a:r>
                    </a:p>
                  </a:txBody>
                  <a:tcPr marL="65723" marR="65723" marT="34290" marB="34290" anchor="b">
                    <a:noFill/>
                  </a:tcPr>
                </a:tc>
                <a:tc>
                  <a:txBody>
                    <a:bodyPr/>
                    <a:lstStyle/>
                    <a:p>
                      <a:pPr>
                        <a:lnSpc>
                          <a:spcPct val="100000"/>
                        </a:lnSpc>
                      </a:pPr>
                      <a:r>
                        <a:rPr lang="en-ZA" sz="800" b="1" dirty="0">
                          <a:solidFill>
                            <a:schemeClr val="tx2"/>
                          </a:solidFill>
                          <a:latin typeface="+mn-lt"/>
                          <a:cs typeface="Avenir Black"/>
                        </a:rPr>
                        <a:t>SP </a:t>
                      </a:r>
                      <a:r>
                        <a:rPr lang="en-ZA" sz="800" b="1" spc="-80" dirty="0">
                          <a:solidFill>
                            <a:schemeClr val="tx2"/>
                          </a:solidFill>
                          <a:latin typeface="+mn-lt"/>
                          <a:cs typeface="Avenir Black"/>
                        </a:rPr>
                        <a:t>T</a:t>
                      </a:r>
                      <a:r>
                        <a:rPr lang="en-ZA" sz="800" b="1" dirty="0">
                          <a:solidFill>
                            <a:schemeClr val="tx2"/>
                          </a:solidFill>
                          <a:latin typeface="+mn-lt"/>
                          <a:cs typeface="Avenir Black"/>
                        </a:rPr>
                        <a:t>ARGET  2020/21-2024/25</a:t>
                      </a:r>
                      <a:endParaRPr lang="en-US" sz="800" dirty="0">
                        <a:solidFill>
                          <a:schemeClr val="tx2"/>
                        </a:solidFill>
                        <a:latin typeface="+mn-lt"/>
                        <a:cs typeface="Calibri" panose="020F0502020204030204" pitchFamily="34" charset="0"/>
                      </a:endParaRPr>
                    </a:p>
                  </a:txBody>
                  <a:tcPr marL="65723" marR="65723" marT="34290" marB="34290" anchor="b">
                    <a:noFill/>
                  </a:tcPr>
                </a:tc>
                <a:tc>
                  <a:txBody>
                    <a:bodyPr/>
                    <a:lstStyle/>
                    <a:p>
                      <a:pPr>
                        <a:lnSpc>
                          <a:spcPct val="100000"/>
                        </a:lnSpc>
                      </a:pPr>
                      <a:r>
                        <a:rPr lang="en-ZA" sz="800" b="1" dirty="0">
                          <a:solidFill>
                            <a:schemeClr val="tx2"/>
                          </a:solidFill>
                          <a:latin typeface="+mn-lt"/>
                          <a:cs typeface="Avenir Black"/>
                        </a:rPr>
                        <a:t>FINAL 2019/20 PERFORMANCE</a:t>
                      </a:r>
                      <a:endParaRPr lang="en-US" sz="800" dirty="0">
                        <a:solidFill>
                          <a:schemeClr val="tx2"/>
                        </a:solidFill>
                        <a:latin typeface="+mn-lt"/>
                        <a:cs typeface="Calibri" panose="020F0502020204030204" pitchFamily="34" charset="0"/>
                      </a:endParaRPr>
                    </a:p>
                  </a:txBody>
                  <a:tcPr marL="65723" marR="65723" marT="34290" marB="34290" anchor="b">
                    <a:noFill/>
                  </a:tcPr>
                </a:tc>
                <a:tc>
                  <a:txBody>
                    <a:bodyPr/>
                    <a:lstStyle/>
                    <a:p>
                      <a:pPr>
                        <a:lnSpc>
                          <a:spcPct val="100000"/>
                        </a:lnSpc>
                      </a:pPr>
                      <a:r>
                        <a:rPr lang="en-ZA" sz="800" b="1" dirty="0">
                          <a:solidFill>
                            <a:schemeClr val="tx2"/>
                          </a:solidFill>
                          <a:latin typeface="+mn-lt"/>
                          <a:cs typeface="Avenir Black"/>
                        </a:rPr>
                        <a:t>2020/21 PERFORMANCE TARGET</a:t>
                      </a:r>
                      <a:endParaRPr lang="en-US" sz="800" dirty="0">
                        <a:solidFill>
                          <a:schemeClr val="tx2"/>
                        </a:solidFill>
                        <a:latin typeface="+mn-lt"/>
                        <a:cs typeface="Calibri" panose="020F0502020204030204" pitchFamily="34" charset="0"/>
                      </a:endParaRPr>
                    </a:p>
                  </a:txBody>
                  <a:tcPr marL="65723" marR="65723" marT="34290" marB="34290" anchor="b">
                    <a:noFill/>
                  </a:tcPr>
                </a:tc>
                <a:tc>
                  <a:txBody>
                    <a:bodyPr/>
                    <a:lstStyle/>
                    <a:p>
                      <a:pPr>
                        <a:lnSpc>
                          <a:spcPct val="100000"/>
                        </a:lnSpc>
                      </a:pPr>
                      <a:r>
                        <a:rPr lang="en-ZA" sz="800" b="1" dirty="0">
                          <a:solidFill>
                            <a:schemeClr val="tx2"/>
                          </a:solidFill>
                          <a:latin typeface="+mn-lt"/>
                          <a:cs typeface="Avenir Black"/>
                        </a:rPr>
                        <a:t>FINAL 2020/21 PERFORMANCE</a:t>
                      </a:r>
                      <a:endParaRPr lang="en-US" sz="800" dirty="0">
                        <a:solidFill>
                          <a:schemeClr val="tx2"/>
                        </a:solidFill>
                        <a:latin typeface="+mn-lt"/>
                        <a:cs typeface="Calibri" panose="020F0502020204030204" pitchFamily="34" charset="0"/>
                      </a:endParaRPr>
                    </a:p>
                  </a:txBody>
                  <a:tcPr marL="65723" marR="65723" marT="34290" marB="34290" anchor="b">
                    <a:noFill/>
                  </a:tcPr>
                </a:tc>
                <a:tc>
                  <a:txBody>
                    <a:bodyPr/>
                    <a:lstStyle/>
                    <a:p>
                      <a:pPr>
                        <a:lnSpc>
                          <a:spcPct val="100000"/>
                        </a:lnSpc>
                      </a:pPr>
                      <a:r>
                        <a:rPr lang="en-ZA" sz="800" dirty="0">
                          <a:solidFill>
                            <a:schemeClr val="tx2"/>
                          </a:solidFill>
                        </a:rPr>
                        <a:t>VARIANCE</a:t>
                      </a:r>
                      <a:endParaRPr lang="en-US" sz="800" dirty="0">
                        <a:solidFill>
                          <a:schemeClr val="tx2"/>
                        </a:solidFill>
                        <a:latin typeface="+mn-lt"/>
                        <a:cs typeface="Calibri" panose="020F0502020204030204" pitchFamily="34" charset="0"/>
                      </a:endParaRPr>
                    </a:p>
                  </a:txBody>
                  <a:tcPr marL="65723" marR="65723" marT="34290" marB="34290" anchor="b">
                    <a:noFill/>
                  </a:tcPr>
                </a:tc>
                <a:extLst>
                  <a:ext uri="{0D108BD9-81ED-4DB2-BD59-A6C34878D82A}">
                    <a16:rowId xmlns:a16="http://schemas.microsoft.com/office/drawing/2014/main" val="684373683"/>
                  </a:ext>
                </a:extLst>
              </a:tr>
              <a:tr h="364768">
                <a:tc gridSpan="8">
                  <a:txBody>
                    <a:bodyPr/>
                    <a:lstStyle/>
                    <a:p>
                      <a:pPr marL="71755" marR="0" lvl="0" indent="0" algn="l" defTabSz="914400" rtl="0" eaLnBrk="1" fontAlgn="auto" latinLnBrk="0" hangingPunct="1">
                        <a:lnSpc>
                          <a:spcPct val="100000"/>
                        </a:lnSpc>
                        <a:spcBef>
                          <a:spcPts val="340"/>
                        </a:spcBef>
                        <a:spcAft>
                          <a:spcPts val="0"/>
                        </a:spcAft>
                        <a:buClrTx/>
                        <a:buSzTx/>
                        <a:buFontTx/>
                        <a:buNone/>
                        <a:tabLst/>
                        <a:defRPr/>
                      </a:pPr>
                      <a:r>
                        <a:rPr lang="en-US" sz="800" b="1" dirty="0">
                          <a:solidFill>
                            <a:srgbClr val="FFFFFF"/>
                          </a:solidFill>
                          <a:latin typeface="+mn-lt"/>
                          <a:cs typeface="Avenir Black"/>
                        </a:rPr>
                        <a:t>PROGRAMME</a:t>
                      </a:r>
                      <a:r>
                        <a:rPr lang="en-US" sz="800" b="1" spc="-15" dirty="0">
                          <a:solidFill>
                            <a:srgbClr val="FFFFFF"/>
                          </a:solidFill>
                          <a:latin typeface="+mn-lt"/>
                          <a:cs typeface="Avenir Black"/>
                        </a:rPr>
                        <a:t> 3</a:t>
                      </a:r>
                      <a:r>
                        <a:rPr lang="en-US" sz="800" b="1" spc="-10" dirty="0">
                          <a:solidFill>
                            <a:srgbClr val="FFFFFF"/>
                          </a:solidFill>
                          <a:latin typeface="+mn-lt"/>
                          <a:cs typeface="Avenir Black"/>
                        </a:rPr>
                        <a:t> </a:t>
                      </a:r>
                      <a:r>
                        <a:rPr lang="en-US" sz="800" b="1" dirty="0">
                          <a:solidFill>
                            <a:srgbClr val="FFFFFF"/>
                          </a:solidFill>
                          <a:latin typeface="+mn-lt"/>
                          <a:cs typeface="Avenir Black"/>
                        </a:rPr>
                        <a:t>–</a:t>
                      </a:r>
                      <a:r>
                        <a:rPr lang="en-US" sz="800" b="1" spc="-10" dirty="0">
                          <a:solidFill>
                            <a:srgbClr val="FFFFFF"/>
                          </a:solidFill>
                          <a:latin typeface="+mn-lt"/>
                          <a:cs typeface="Avenir Black"/>
                        </a:rPr>
                        <a:t> </a:t>
                      </a:r>
                      <a:r>
                        <a:rPr lang="en-ZA" sz="800" b="1" spc="-15" dirty="0">
                          <a:solidFill>
                            <a:srgbClr val="FFFFFF"/>
                          </a:solidFill>
                          <a:latin typeface="+mn-lt"/>
                          <a:cs typeface="Avenir Black"/>
                        </a:rPr>
                        <a:t>INNOVATION </a:t>
                      </a:r>
                      <a:r>
                        <a:rPr lang="en-ZA" sz="800" b="1" dirty="0">
                          <a:solidFill>
                            <a:srgbClr val="FFFFFF"/>
                          </a:solidFill>
                          <a:latin typeface="+mn-lt"/>
                          <a:cs typeface="Avenir Black"/>
                        </a:rPr>
                        <a:t>AND</a:t>
                      </a:r>
                      <a:r>
                        <a:rPr lang="en-ZA" sz="800" b="1" spc="-10" dirty="0">
                          <a:solidFill>
                            <a:srgbClr val="FFFFFF"/>
                          </a:solidFill>
                          <a:latin typeface="+mn-lt"/>
                          <a:cs typeface="Avenir Black"/>
                        </a:rPr>
                        <a:t> </a:t>
                      </a:r>
                      <a:r>
                        <a:rPr lang="en-ZA" sz="800" b="1" dirty="0">
                          <a:solidFill>
                            <a:srgbClr val="FFFFFF"/>
                          </a:solidFill>
                          <a:latin typeface="+mn-lt"/>
                          <a:cs typeface="Avenir Black"/>
                        </a:rPr>
                        <a:t>TECHNOLOGY</a:t>
                      </a:r>
                      <a:br>
                        <a:rPr lang="en-ZA" sz="800" b="1" dirty="0">
                          <a:solidFill>
                            <a:srgbClr val="FFFFFF"/>
                          </a:solidFill>
                          <a:latin typeface="+mn-lt"/>
                          <a:cs typeface="Avenir Black"/>
                        </a:rPr>
                      </a:br>
                      <a:r>
                        <a:rPr lang="en-US" sz="800" dirty="0">
                          <a:solidFill>
                            <a:srgbClr val="FFFFFF"/>
                          </a:solidFill>
                          <a:latin typeface="+mn-lt"/>
                          <a:cs typeface="Avenir 65 Medium"/>
                        </a:rPr>
                        <a:t>Support, through funding and other mechanisms, technology development and implementation, translation of research into policy and practice, and innovations in health and technology delivery to improve health</a:t>
                      </a:r>
                    </a:p>
                  </a:txBody>
                  <a:tcPr marL="0" marR="65723" marT="34290" marB="34290" anchor="ctr">
                    <a:solidFill>
                      <a:schemeClr val="accent2"/>
                    </a:solidFill>
                  </a:tcPr>
                </a:tc>
                <a:tc hMerge="1">
                  <a:txBody>
                    <a:bodyPr/>
                    <a:lstStyle/>
                    <a:p>
                      <a:endParaRPr lang="en-US" sz="900" dirty="0">
                        <a:latin typeface="Calibri" panose="020F0502020204030204" pitchFamily="34" charset="0"/>
                        <a:cs typeface="Calibri" panose="020F0502020204030204" pitchFamily="34" charset="0"/>
                      </a:endParaRPr>
                    </a:p>
                  </a:txBody>
                  <a:tcPr marL="65723" marR="65723" marT="34290" marB="34290" anchor="ctr"/>
                </a:tc>
                <a:tc hMerge="1">
                  <a:txBody>
                    <a:bodyPr/>
                    <a:lstStyle/>
                    <a:p>
                      <a:endParaRPr lang="en-US" sz="900" dirty="0">
                        <a:latin typeface="Calibri" panose="020F0502020204030204" pitchFamily="34" charset="0"/>
                        <a:cs typeface="Calibri" panose="020F0502020204030204" pitchFamily="34" charset="0"/>
                      </a:endParaRPr>
                    </a:p>
                  </a:txBody>
                  <a:tcPr marL="65723" marR="65723" marT="34290" marB="34290" anchor="ct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4215626398"/>
                  </a:ext>
                </a:extLst>
              </a:tr>
              <a:tr h="242793">
                <a:tc rowSpan="3">
                  <a:txBody>
                    <a:bodyPr/>
                    <a:lstStyle/>
                    <a:p>
                      <a:pPr marL="71755">
                        <a:lnSpc>
                          <a:spcPct val="100000"/>
                        </a:lnSpc>
                        <a:spcBef>
                          <a:spcPts val="340"/>
                        </a:spcBef>
                      </a:pPr>
                      <a:r>
                        <a:rPr lang="en-US" sz="700" b="1" spc="-10" dirty="0">
                          <a:solidFill>
                            <a:schemeClr val="tx2"/>
                          </a:solidFill>
                          <a:latin typeface="+mn-lt"/>
                          <a:cs typeface="Avenir Black"/>
                        </a:rPr>
                        <a:t>IMPACT</a:t>
                      </a:r>
                      <a:r>
                        <a:rPr lang="en-US" sz="700" b="1" spc="-35" dirty="0">
                          <a:solidFill>
                            <a:schemeClr val="tx2"/>
                          </a:solidFill>
                          <a:latin typeface="+mn-lt"/>
                          <a:cs typeface="Avenir Black"/>
                        </a:rPr>
                        <a:t> </a:t>
                      </a:r>
                      <a:r>
                        <a:rPr lang="en-US" sz="700" b="1" spc="-20" dirty="0">
                          <a:solidFill>
                            <a:schemeClr val="tx2"/>
                          </a:solidFill>
                          <a:latin typeface="+mn-lt"/>
                          <a:cs typeface="Avenir Black"/>
                        </a:rPr>
                        <a:t>STATEMENT</a:t>
                      </a:r>
                      <a:endParaRPr lang="en-US" sz="700" dirty="0">
                        <a:solidFill>
                          <a:schemeClr val="tx2"/>
                        </a:solidFill>
                        <a:latin typeface="+mn-lt"/>
                        <a:cs typeface="Avenir Black"/>
                      </a:endParaRPr>
                    </a:p>
                    <a:p>
                      <a:pPr marL="71755" marR="100330" lvl="0" indent="0" algn="l" defTabSz="914400" rtl="0" eaLnBrk="1" fontAlgn="auto" latinLnBrk="0" hangingPunct="1">
                        <a:lnSpc>
                          <a:spcPct val="114599"/>
                        </a:lnSpc>
                        <a:spcBef>
                          <a:spcPts val="0"/>
                        </a:spcBef>
                        <a:spcAft>
                          <a:spcPts val="0"/>
                        </a:spcAft>
                        <a:buClrTx/>
                        <a:buSzTx/>
                        <a:buFontTx/>
                        <a:buNone/>
                        <a:tabLst/>
                        <a:defRPr/>
                      </a:pPr>
                      <a:r>
                        <a:rPr lang="en-ZA" sz="700" kern="1200" dirty="0">
                          <a:solidFill>
                            <a:schemeClr val="dk1"/>
                          </a:solidFill>
                          <a:effectLst/>
                          <a:latin typeface="+mn-lt"/>
                          <a:ea typeface="+mn-ea"/>
                          <a:cs typeface="+mn-cs"/>
                        </a:rPr>
                        <a:t>To build an innovation community, developing life changing health solutions for South Africa, Africa and beyond</a:t>
                      </a:r>
                    </a:p>
                  </a:txBody>
                  <a:tcPr marL="0" marR="49292" marT="0" marB="0" anchor="ctr">
                    <a:solidFill>
                      <a:srgbClr val="FADCCB"/>
                    </a:solidFill>
                  </a:tcPr>
                </a:tc>
                <a:tc>
                  <a:txBody>
                    <a:bodyPr/>
                    <a:lstStyle/>
                    <a:p>
                      <a:r>
                        <a:rPr lang="en-ZA" sz="700" dirty="0">
                          <a:effectLst/>
                          <a:latin typeface="+mn-lt"/>
                        </a:rPr>
                        <a:t>3.1 To support the development of new or improved innovations aimed at improving health and targeting priority health research areas of focus</a:t>
                      </a:r>
                    </a:p>
                  </a:txBody>
                  <a:tcPr marL="32385" marR="54293" marT="54293" marB="54293"/>
                </a:tc>
                <a:tc>
                  <a:txBody>
                    <a:bodyPr/>
                    <a:lstStyle/>
                    <a:p>
                      <a:r>
                        <a:rPr lang="en-ZA" sz="700" dirty="0">
                          <a:effectLst/>
                          <a:latin typeface="+mn-lt"/>
                        </a:rPr>
                        <a:t>3.1.1 Number of new innovation and technology projects funded by the SAMRC aimed at developing, testing and/or implementing new or improved health solutions</a:t>
                      </a:r>
                    </a:p>
                  </a:txBody>
                  <a:tcPr marL="32385" marR="54293" marT="54293" marB="54293"/>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dirty="0">
                          <a:latin typeface="+mn-lt"/>
                          <a:cs typeface="Calibri" panose="020F0502020204030204" pitchFamily="34" charset="0"/>
                        </a:rPr>
                        <a:t>20</a:t>
                      </a:r>
                      <a:endParaRPr kumimoji="0" lang="en-US" sz="700" b="0" i="0" u="none" strike="noStrike" kern="1200" cap="none" spc="0" normalizeH="0" baseline="0" noProof="0" dirty="0">
                        <a:ln>
                          <a:noFill/>
                        </a:ln>
                        <a:solidFill>
                          <a:srgbClr val="505150"/>
                        </a:solidFill>
                        <a:effectLst/>
                        <a:uLnTx/>
                        <a:uFillTx/>
                        <a:latin typeface="+mn-lt"/>
                        <a:ea typeface="+mn-ea"/>
                        <a:cs typeface="Calibri" panose="020F0502020204030204" pitchFamily="34" charset="0"/>
                      </a:endParaRPr>
                    </a:p>
                  </a:txBody>
                  <a:tcPr marL="65723" marR="65723" marT="34290" marB="34290" anchor="ct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ZA" sz="700" b="0" dirty="0">
                          <a:solidFill>
                            <a:srgbClr val="58595B"/>
                          </a:solidFill>
                          <a:latin typeface="+mn-lt"/>
                          <a:cs typeface="Avenir Light"/>
                        </a:rPr>
                        <a:t>New indicator</a:t>
                      </a:r>
                      <a:endParaRPr kumimoji="0" lang="en-US" sz="700" b="0" i="0" u="none" strike="noStrike" kern="1200" cap="none" spc="0" normalizeH="0" baseline="0" noProof="0" dirty="0">
                        <a:ln>
                          <a:noFill/>
                        </a:ln>
                        <a:solidFill>
                          <a:srgbClr val="505150"/>
                        </a:solidFill>
                        <a:effectLst/>
                        <a:uLnTx/>
                        <a:uFillTx/>
                        <a:latin typeface="+mn-lt"/>
                        <a:ea typeface="+mn-ea"/>
                        <a:cs typeface="Calibri" panose="020F0502020204030204" pitchFamily="34" charset="0"/>
                      </a:endParaRPr>
                    </a:p>
                  </a:txBody>
                  <a:tcPr marL="65723" marR="65723" marT="34290" marB="34290" anchor="ct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dirty="0">
                          <a:latin typeface="+mn-lt"/>
                          <a:cs typeface="Calibri" panose="020F0502020204030204" pitchFamily="34" charset="0"/>
                        </a:rPr>
                        <a:t>4</a:t>
                      </a:r>
                      <a:endParaRPr kumimoji="0" lang="en-US" sz="700" b="0" i="0" u="none" strike="noStrike" kern="1200" cap="none" spc="0" normalizeH="0" baseline="0" noProof="0" dirty="0">
                        <a:ln>
                          <a:noFill/>
                        </a:ln>
                        <a:solidFill>
                          <a:srgbClr val="505150"/>
                        </a:solidFill>
                        <a:effectLst/>
                        <a:uLnTx/>
                        <a:uFillTx/>
                        <a:latin typeface="+mn-lt"/>
                        <a:ea typeface="+mn-ea"/>
                        <a:cs typeface="Calibri" panose="020F0502020204030204" pitchFamily="34" charset="0"/>
                      </a:endParaRPr>
                    </a:p>
                  </a:txBody>
                  <a:tcPr marL="65723" marR="65723" marT="34290" marB="34290" anchor="ct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dirty="0">
                          <a:latin typeface="+mn-lt"/>
                          <a:cs typeface="Calibri" panose="020F0502020204030204" pitchFamily="34" charset="0"/>
                        </a:rPr>
                        <a:t>29</a:t>
                      </a:r>
                      <a:endParaRPr kumimoji="0" lang="en-US" sz="700" b="0" i="0" u="none" strike="noStrike" kern="1200" cap="none" spc="0" normalizeH="0" baseline="0" noProof="0" dirty="0">
                        <a:ln>
                          <a:noFill/>
                        </a:ln>
                        <a:solidFill>
                          <a:srgbClr val="505150"/>
                        </a:solidFill>
                        <a:effectLst/>
                        <a:uLnTx/>
                        <a:uFillTx/>
                        <a:latin typeface="+mn-lt"/>
                        <a:ea typeface="+mn-ea"/>
                        <a:cs typeface="Calibri" panose="020F0502020204030204" pitchFamily="34" charset="0"/>
                      </a:endParaRPr>
                    </a:p>
                  </a:txBody>
                  <a:tcPr marL="65723" marR="65723" marT="34290" marB="34290" anchor="ctr"/>
                </a:tc>
                <a:tc>
                  <a:txBody>
                    <a:bodyPr/>
                    <a:lstStyle/>
                    <a:p>
                      <a:r>
                        <a:rPr lang="en-ZA" sz="700" dirty="0">
                          <a:effectLst/>
                          <a:latin typeface="+mn-lt"/>
                        </a:rPr>
                        <a:t>The annual performance target of 4 new innovation projects was based on the assumption that a small number of new strategic projects may be added, existing projects may be extended with a new scope </a:t>
                      </a:r>
                      <a:br>
                        <a:rPr lang="en-ZA" sz="700" dirty="0">
                          <a:effectLst/>
                          <a:latin typeface="+mn-lt"/>
                        </a:rPr>
                      </a:br>
                      <a:r>
                        <a:rPr lang="en-ZA" sz="700" dirty="0">
                          <a:effectLst/>
                          <a:latin typeface="+mn-lt"/>
                        </a:rPr>
                        <a:t>of work and/or an RFA run to select 2-3 new projects. The major reason for the overperformance is the unanticipated </a:t>
                      </a:r>
                      <a:br>
                        <a:rPr lang="en-ZA" sz="700" dirty="0">
                          <a:effectLst/>
                          <a:latin typeface="+mn-lt"/>
                        </a:rPr>
                      </a:br>
                      <a:r>
                        <a:rPr lang="en-ZA" sz="700" dirty="0">
                          <a:effectLst/>
                          <a:latin typeface="+mn-lt"/>
                        </a:rPr>
                        <a:t>COVID pandemic, which resulted in rapid mobilization of funds and the funding of </a:t>
                      </a:r>
                      <a:br>
                        <a:rPr lang="en-ZA" sz="700" dirty="0">
                          <a:effectLst/>
                          <a:latin typeface="+mn-lt"/>
                        </a:rPr>
                      </a:br>
                      <a:r>
                        <a:rPr lang="en-ZA" sz="700" dirty="0">
                          <a:effectLst/>
                          <a:latin typeface="+mn-lt"/>
                        </a:rPr>
                        <a:t>19 new innovation-focused COVID projects. Also culminating during the FY were the award of the new Newton AMR grants and Clinical Cancer Research Centres.</a:t>
                      </a:r>
                    </a:p>
                  </a:txBody>
                  <a:tcPr marL="32385" marR="0" marT="54293" marB="54293"/>
                </a:tc>
                <a:extLst>
                  <a:ext uri="{0D108BD9-81ED-4DB2-BD59-A6C34878D82A}">
                    <a16:rowId xmlns:a16="http://schemas.microsoft.com/office/drawing/2014/main" val="574288903"/>
                  </a:ext>
                </a:extLst>
              </a:tr>
              <a:tr h="242793">
                <a:tc vMerge="1">
                  <a:txBody>
                    <a:bodyPr/>
                    <a:lstStyle/>
                    <a:p>
                      <a:endParaRPr lang="en-ZA"/>
                    </a:p>
                  </a:txBody>
                  <a:tcPr/>
                </a:tc>
                <a:tc>
                  <a:txBody>
                    <a:bodyPr/>
                    <a:lstStyle/>
                    <a:p>
                      <a:r>
                        <a:rPr lang="en-ZA" sz="700" dirty="0">
                          <a:effectLst/>
                          <a:latin typeface="+mn-lt"/>
                        </a:rPr>
                        <a:t/>
                      </a:r>
                      <a:br>
                        <a:rPr lang="en-ZA" sz="700" dirty="0">
                          <a:effectLst/>
                          <a:latin typeface="+mn-lt"/>
                        </a:rPr>
                      </a:br>
                      <a:endParaRPr lang="en-ZA" sz="700" dirty="0">
                        <a:effectLst/>
                        <a:latin typeface="+mn-lt"/>
                      </a:endParaRPr>
                    </a:p>
                  </a:txBody>
                  <a:tcPr marL="32385" marR="54293" marT="54293" marB="54293">
                    <a:solidFill>
                      <a:srgbClr val="FDEEE7"/>
                    </a:solidFill>
                  </a:tcPr>
                </a:tc>
                <a:tc>
                  <a:txBody>
                    <a:bodyPr/>
                    <a:lstStyle/>
                    <a:p>
                      <a:r>
                        <a:rPr lang="en-ZA" sz="700" dirty="0">
                          <a:effectLst/>
                          <a:latin typeface="+mn-lt"/>
                        </a:rPr>
                        <a:t>3.1.2 Number of ongoing innovation and technology projects funded by the SAMRC aimed at developing, testing and/or implementing new or improved health solutions</a:t>
                      </a:r>
                    </a:p>
                  </a:txBody>
                  <a:tcPr marL="32385" marR="54293" marT="54293" marB="54293">
                    <a:solidFill>
                      <a:srgbClr val="FDEEE7"/>
                    </a:solidFill>
                  </a:tcPr>
                </a:tc>
                <a:tc>
                  <a:txBody>
                    <a:bodyPr/>
                    <a:lstStyle/>
                    <a:p>
                      <a:pPr marL="12700" algn="ctr">
                        <a:lnSpc>
                          <a:spcPct val="100000"/>
                        </a:lnSpc>
                        <a:spcBef>
                          <a:spcPts val="100"/>
                        </a:spcBef>
                        <a:tabLst>
                          <a:tab pos="372110" algn="l"/>
                          <a:tab pos="1920239" algn="l"/>
                        </a:tabLst>
                      </a:pPr>
                      <a:r>
                        <a:rPr lang="en-US" sz="700" dirty="0">
                          <a:latin typeface="+mn-lt"/>
                          <a:cs typeface="Calibri" panose="020F0502020204030204" pitchFamily="34" charset="0"/>
                        </a:rPr>
                        <a:t>150</a:t>
                      </a:r>
                      <a:endParaRPr lang="en-US" sz="700" dirty="0">
                        <a:latin typeface="+mn-lt"/>
                        <a:cs typeface="Avenir Light"/>
                      </a:endParaRPr>
                    </a:p>
                  </a:txBody>
                  <a:tcPr marL="65723" marR="65723" marT="34290" marB="34290" anchor="ctr">
                    <a:solidFill>
                      <a:srgbClr val="FDEEE7"/>
                    </a:solidFill>
                  </a:tcPr>
                </a:tc>
                <a:tc>
                  <a:txBody>
                    <a:bodyPr/>
                    <a:lstStyle/>
                    <a:p>
                      <a:pPr marL="12700" algn="ctr">
                        <a:lnSpc>
                          <a:spcPct val="100000"/>
                        </a:lnSpc>
                        <a:spcBef>
                          <a:spcPts val="100"/>
                        </a:spcBef>
                        <a:tabLst>
                          <a:tab pos="372110" algn="l"/>
                          <a:tab pos="1920239" algn="l"/>
                        </a:tabLst>
                      </a:pPr>
                      <a:r>
                        <a:rPr lang="en-ZA" sz="700" b="0" dirty="0">
                          <a:solidFill>
                            <a:srgbClr val="58595B"/>
                          </a:solidFill>
                          <a:latin typeface="+mn-lt"/>
                          <a:cs typeface="Avenir Light"/>
                        </a:rPr>
                        <a:t>New indicator</a:t>
                      </a:r>
                      <a:endParaRPr lang="en-US" sz="700" dirty="0">
                        <a:latin typeface="+mn-lt"/>
                        <a:cs typeface="Avenir Light"/>
                      </a:endParaRPr>
                    </a:p>
                  </a:txBody>
                  <a:tcPr marL="65723" marR="65723" marT="34290" marB="34290" anchor="ctr">
                    <a:solidFill>
                      <a:srgbClr val="FDEEE7"/>
                    </a:solidFill>
                  </a:tcPr>
                </a:tc>
                <a:tc>
                  <a:txBody>
                    <a:bodyPr/>
                    <a:lstStyle/>
                    <a:p>
                      <a:pPr marL="12700" algn="ctr">
                        <a:lnSpc>
                          <a:spcPct val="100000"/>
                        </a:lnSpc>
                        <a:spcBef>
                          <a:spcPts val="100"/>
                        </a:spcBef>
                        <a:tabLst>
                          <a:tab pos="372110" algn="l"/>
                          <a:tab pos="1920239" algn="l"/>
                        </a:tabLst>
                      </a:pPr>
                      <a:r>
                        <a:rPr lang="en-US" sz="700" dirty="0">
                          <a:latin typeface="+mn-lt"/>
                          <a:cs typeface="Calibri" panose="020F0502020204030204" pitchFamily="34" charset="0"/>
                        </a:rPr>
                        <a:t>30</a:t>
                      </a:r>
                      <a:endParaRPr lang="en-US" sz="700" dirty="0">
                        <a:latin typeface="+mn-lt"/>
                        <a:cs typeface="Avenir Light"/>
                      </a:endParaRPr>
                    </a:p>
                  </a:txBody>
                  <a:tcPr marL="65723" marR="65723" marT="34290" marB="34290" anchor="ctr">
                    <a:solidFill>
                      <a:srgbClr val="FDEEE7"/>
                    </a:solidFill>
                  </a:tcPr>
                </a:tc>
                <a:tc>
                  <a:txBody>
                    <a:bodyPr/>
                    <a:lstStyle/>
                    <a:p>
                      <a:pPr marL="12700" algn="ctr">
                        <a:lnSpc>
                          <a:spcPct val="100000"/>
                        </a:lnSpc>
                        <a:spcBef>
                          <a:spcPts val="100"/>
                        </a:spcBef>
                        <a:tabLst>
                          <a:tab pos="372110" algn="l"/>
                          <a:tab pos="1920239" algn="l"/>
                        </a:tabLst>
                      </a:pPr>
                      <a:r>
                        <a:rPr lang="en-US" sz="700">
                          <a:latin typeface="+mn-lt"/>
                          <a:cs typeface="Calibri" panose="020F0502020204030204" pitchFamily="34" charset="0"/>
                        </a:rPr>
                        <a:t>41</a:t>
                      </a:r>
                      <a:endParaRPr lang="en-US" sz="700" dirty="0">
                        <a:latin typeface="+mn-lt"/>
                        <a:cs typeface="Avenir Light"/>
                      </a:endParaRPr>
                    </a:p>
                  </a:txBody>
                  <a:tcPr marL="65723" marR="65723" marT="34290" marB="34290" anchor="ctr">
                    <a:solidFill>
                      <a:srgbClr val="FDEEE7"/>
                    </a:solidFill>
                  </a:tcPr>
                </a:tc>
                <a:tc>
                  <a:txBody>
                    <a:bodyPr/>
                    <a:lstStyle/>
                    <a:p>
                      <a:r>
                        <a:rPr lang="en-ZA" sz="700" dirty="0">
                          <a:effectLst/>
                          <a:latin typeface="+mn-lt"/>
                        </a:rPr>
                        <a:t>The annual performance target of 30 ongoing innovation projects was based on the GIPD portfolio of projects at the time of target setting. SIR grants were not included in the estimation as they change from year to year and are often not innovation focussed. When they are included, they will always result in overperformance on the target.</a:t>
                      </a:r>
                    </a:p>
                  </a:txBody>
                  <a:tcPr marL="32385" marR="0" marT="54293" marB="54293">
                    <a:solidFill>
                      <a:srgbClr val="FDEEE7"/>
                    </a:solidFill>
                  </a:tcPr>
                </a:tc>
                <a:extLst>
                  <a:ext uri="{0D108BD9-81ED-4DB2-BD59-A6C34878D82A}">
                    <a16:rowId xmlns:a16="http://schemas.microsoft.com/office/drawing/2014/main" val="1203068872"/>
                  </a:ext>
                </a:extLst>
              </a:tr>
              <a:tr h="478155">
                <a:tc vMerge="1">
                  <a:txBody>
                    <a:bodyPr/>
                    <a:lstStyle/>
                    <a:p>
                      <a:pPr algn="l">
                        <a:lnSpc>
                          <a:spcPct val="115000"/>
                        </a:lnSpc>
                        <a:spcAft>
                          <a:spcPts val="0"/>
                        </a:spcAft>
                      </a:pP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49292" marR="49292" marT="0" marB="0" anchor="ctr"/>
                </a:tc>
                <a:tc>
                  <a:txBody>
                    <a:bodyPr/>
                    <a:lstStyle/>
                    <a:p>
                      <a:r>
                        <a:rPr lang="en-ZA" sz="700" dirty="0">
                          <a:effectLst/>
                          <a:latin typeface="+mn-lt"/>
                        </a:rPr>
                        <a:t>3.2 To develop new or improved innovations aimed at improving health priority research areas of focus</a:t>
                      </a:r>
                    </a:p>
                  </a:txBody>
                  <a:tcPr marL="32385" marR="54293" marT="54293" marB="54293">
                    <a:solidFill>
                      <a:srgbClr val="FDEEE7"/>
                    </a:solidFill>
                  </a:tcPr>
                </a:tc>
                <a:tc>
                  <a:txBody>
                    <a:bodyPr/>
                    <a:lstStyle/>
                    <a:p>
                      <a:r>
                        <a:rPr lang="en-ZA" sz="700" dirty="0">
                          <a:effectLst/>
                          <a:latin typeface="+mn-lt"/>
                        </a:rPr>
                        <a:t>3.2.1 Number of innovation disclosures made by the SAMRC intramural research and innovation</a:t>
                      </a:r>
                    </a:p>
                  </a:txBody>
                  <a:tcPr marL="32385" marR="54293" marT="54293" marB="54293">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dirty="0">
                          <a:effectLst/>
                          <a:latin typeface="+mn-lt"/>
                          <a:ea typeface="Calibri" panose="020F0502020204030204" pitchFamily="34" charset="0"/>
                          <a:cs typeface="Calibri" panose="020F0502020204030204" pitchFamily="34" charset="0"/>
                        </a:rPr>
                        <a:t>5</a:t>
                      </a:r>
                      <a:endParaRPr kumimoji="0" lang="en-US" sz="700" b="0" i="0" u="none" strike="noStrike" kern="1200" cap="none" spc="0" normalizeH="0" baseline="0" noProof="0" dirty="0">
                        <a:ln>
                          <a:noFill/>
                        </a:ln>
                        <a:solidFill>
                          <a:srgbClr val="505150"/>
                        </a:solidFill>
                        <a:effectLst/>
                        <a:uLnTx/>
                        <a:uFillTx/>
                        <a:latin typeface="+mn-lt"/>
                        <a:ea typeface="+mn-ea"/>
                        <a:cs typeface="Calibri" panose="020F0502020204030204" pitchFamily="34" charset="0"/>
                      </a:endParaRP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ZA" sz="700" b="0" dirty="0">
                          <a:solidFill>
                            <a:srgbClr val="58595B"/>
                          </a:solidFill>
                          <a:latin typeface="+mn-lt"/>
                          <a:cs typeface="Avenir Light"/>
                        </a:rPr>
                        <a:t>New indicator</a:t>
                      </a:r>
                      <a:endParaRPr kumimoji="0" lang="en-US" sz="700" b="0" i="0" u="none" strike="noStrike" kern="1200" cap="none" spc="0" normalizeH="0" baseline="0" noProof="0" dirty="0">
                        <a:ln>
                          <a:noFill/>
                        </a:ln>
                        <a:solidFill>
                          <a:srgbClr val="505150"/>
                        </a:solidFill>
                        <a:effectLst/>
                        <a:uLnTx/>
                        <a:uFillTx/>
                        <a:latin typeface="+mn-lt"/>
                        <a:ea typeface="+mn-ea"/>
                        <a:cs typeface="Calibri" panose="020F0502020204030204" pitchFamily="34" charset="0"/>
                      </a:endParaRP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dirty="0">
                          <a:effectLst/>
                          <a:latin typeface="+mn-lt"/>
                          <a:ea typeface="Calibri" panose="020F0502020204030204" pitchFamily="34" charset="0"/>
                          <a:cs typeface="Calibri" panose="020F0502020204030204" pitchFamily="34" charset="0"/>
                        </a:rPr>
                        <a:t>1</a:t>
                      </a:r>
                      <a:endParaRPr kumimoji="0" lang="en-US" sz="700" b="0" i="0" u="none" strike="noStrike" kern="1200" cap="none" spc="0" normalizeH="0" baseline="0" noProof="0" dirty="0">
                        <a:ln>
                          <a:noFill/>
                        </a:ln>
                        <a:solidFill>
                          <a:srgbClr val="505150"/>
                        </a:solidFill>
                        <a:effectLst/>
                        <a:uLnTx/>
                        <a:uFillTx/>
                        <a:latin typeface="+mn-lt"/>
                        <a:ea typeface="+mn-ea"/>
                        <a:cs typeface="Calibri" panose="020F0502020204030204" pitchFamily="34" charset="0"/>
                      </a:endParaRP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dirty="0">
                          <a:effectLst/>
                          <a:latin typeface="+mn-lt"/>
                          <a:ea typeface="Calibri" panose="020F0502020204030204" pitchFamily="34" charset="0"/>
                          <a:cs typeface="Calibri" panose="020F0502020204030204" pitchFamily="34" charset="0"/>
                        </a:rPr>
                        <a:t>1</a:t>
                      </a:r>
                      <a:endParaRPr kumimoji="0" lang="en-US" sz="700" b="0" i="0" u="none" strike="noStrike" kern="1200" cap="none" spc="0" normalizeH="0" baseline="0" noProof="0" dirty="0">
                        <a:ln>
                          <a:noFill/>
                        </a:ln>
                        <a:solidFill>
                          <a:srgbClr val="505150"/>
                        </a:solidFill>
                        <a:effectLst/>
                        <a:uLnTx/>
                        <a:uFillTx/>
                        <a:latin typeface="+mn-lt"/>
                        <a:ea typeface="+mn-ea"/>
                        <a:cs typeface="Calibri" panose="020F0502020204030204" pitchFamily="34" charset="0"/>
                      </a:endParaRPr>
                    </a:p>
                  </a:txBody>
                  <a:tcPr marL="65723" marR="65723" marT="34290" marB="34290" anchor="ctr">
                    <a:solidFill>
                      <a:srgbClr val="FDEEE7"/>
                    </a:solidFill>
                  </a:tcPr>
                </a:tc>
                <a:tc>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505150"/>
                        </a:solidFill>
                        <a:effectLst/>
                        <a:uLnTx/>
                        <a:uFillTx/>
                        <a:latin typeface="+mn-lt"/>
                        <a:ea typeface="+mn-ea"/>
                        <a:cs typeface="Calibri" panose="020F0502020204030204" pitchFamily="34" charset="0"/>
                      </a:endParaRPr>
                    </a:p>
                  </a:txBody>
                  <a:tcPr marL="65723" marR="65723" marT="34290" marB="34290" anchor="ctr">
                    <a:solidFill>
                      <a:srgbClr val="FDEEE7"/>
                    </a:solidFill>
                  </a:tcPr>
                </a:tc>
                <a:extLst>
                  <a:ext uri="{0D108BD9-81ED-4DB2-BD59-A6C34878D82A}">
                    <a16:rowId xmlns:a16="http://schemas.microsoft.com/office/drawing/2014/main" val="2070641322"/>
                  </a:ext>
                </a:extLst>
              </a:tr>
            </a:tbl>
          </a:graphicData>
        </a:graphic>
      </p:graphicFrame>
    </p:spTree>
    <p:extLst>
      <p:ext uri="{BB962C8B-B14F-4D97-AF65-F5344CB8AC3E}">
        <p14:creationId xmlns:p14="http://schemas.microsoft.com/office/powerpoint/2010/main" val="1364183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4F11-462A-44F6-B545-2B1C638F396C}"/>
              </a:ext>
            </a:extLst>
          </p:cNvPr>
          <p:cNvSpPr>
            <a:spLocks noGrp="1"/>
          </p:cNvSpPr>
          <p:nvPr>
            <p:ph type="title"/>
          </p:nvPr>
        </p:nvSpPr>
        <p:spPr/>
        <p:txBody>
          <a:bodyPr>
            <a:noAutofit/>
          </a:bodyPr>
          <a:lstStyle/>
          <a:p>
            <a:r>
              <a:rPr lang="en-US" sz="2400" dirty="0"/>
              <a:t>Annual performance plan</a:t>
            </a:r>
          </a:p>
        </p:txBody>
      </p:sp>
      <p:sp>
        <p:nvSpPr>
          <p:cNvPr id="5" name="Slide Number Placeholder 4">
            <a:extLst>
              <a:ext uri="{FF2B5EF4-FFF2-40B4-BE49-F238E27FC236}">
                <a16:creationId xmlns:a16="http://schemas.microsoft.com/office/drawing/2014/main" id="{7ABD6D2C-7509-4E76-B8C6-07C193C5E18A}"/>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15D208-572E-4E07-B507-0C75A260C63E}" type="slidenum">
              <a:rPr lang="en-ZA" smtClean="0"/>
              <a:pPr/>
              <a:t>44</a:t>
            </a:fld>
            <a:endParaRPr lang="en-ZA" dirty="0"/>
          </a:p>
        </p:txBody>
      </p:sp>
      <p:graphicFrame>
        <p:nvGraphicFramePr>
          <p:cNvPr id="6" name="Content Placeholder 3">
            <a:extLst>
              <a:ext uri="{FF2B5EF4-FFF2-40B4-BE49-F238E27FC236}">
                <a16:creationId xmlns:a16="http://schemas.microsoft.com/office/drawing/2014/main" id="{FE002DEF-E7DE-4285-A214-09F8D88A736B}"/>
              </a:ext>
            </a:extLst>
          </p:cNvPr>
          <p:cNvGraphicFramePr>
            <a:graphicFrameLocks noGrp="1"/>
          </p:cNvGraphicFramePr>
          <p:nvPr>
            <p:ph idx="1"/>
            <p:extLst>
              <p:ext uri="{D42A27DB-BD31-4B8C-83A1-F6EECF244321}">
                <p14:modId xmlns:p14="http://schemas.microsoft.com/office/powerpoint/2010/main" val="3055099170"/>
              </p:ext>
            </p:extLst>
          </p:nvPr>
        </p:nvGraphicFramePr>
        <p:xfrm>
          <a:off x="838199" y="1039853"/>
          <a:ext cx="10515600" cy="4838257"/>
        </p:xfrm>
        <a:graphic>
          <a:graphicData uri="http://schemas.openxmlformats.org/drawingml/2006/table">
            <a:tbl>
              <a:tblPr firstRow="1" bandRow="1">
                <a:tableStyleId>{21E4AEA4-8DFA-4A89-87EB-49C32662AFE0}</a:tableStyleId>
              </a:tblPr>
              <a:tblGrid>
                <a:gridCol w="1625128">
                  <a:extLst>
                    <a:ext uri="{9D8B030D-6E8A-4147-A177-3AD203B41FA5}">
                      <a16:colId xmlns:a16="http://schemas.microsoft.com/office/drawing/2014/main" val="3063199914"/>
                    </a:ext>
                  </a:extLst>
                </a:gridCol>
                <a:gridCol w="1847626">
                  <a:extLst>
                    <a:ext uri="{9D8B030D-6E8A-4147-A177-3AD203B41FA5}">
                      <a16:colId xmlns:a16="http://schemas.microsoft.com/office/drawing/2014/main" val="776407454"/>
                    </a:ext>
                  </a:extLst>
                </a:gridCol>
                <a:gridCol w="1437840">
                  <a:extLst>
                    <a:ext uri="{9D8B030D-6E8A-4147-A177-3AD203B41FA5}">
                      <a16:colId xmlns:a16="http://schemas.microsoft.com/office/drawing/2014/main" val="1631650577"/>
                    </a:ext>
                  </a:extLst>
                </a:gridCol>
                <a:gridCol w="954157">
                  <a:extLst>
                    <a:ext uri="{9D8B030D-6E8A-4147-A177-3AD203B41FA5}">
                      <a16:colId xmlns:a16="http://schemas.microsoft.com/office/drawing/2014/main" val="1076940815"/>
                    </a:ext>
                  </a:extLst>
                </a:gridCol>
                <a:gridCol w="985961">
                  <a:extLst>
                    <a:ext uri="{9D8B030D-6E8A-4147-A177-3AD203B41FA5}">
                      <a16:colId xmlns:a16="http://schemas.microsoft.com/office/drawing/2014/main" val="2026010875"/>
                    </a:ext>
                  </a:extLst>
                </a:gridCol>
                <a:gridCol w="985962">
                  <a:extLst>
                    <a:ext uri="{9D8B030D-6E8A-4147-A177-3AD203B41FA5}">
                      <a16:colId xmlns:a16="http://schemas.microsoft.com/office/drawing/2014/main" val="4155123568"/>
                    </a:ext>
                  </a:extLst>
                </a:gridCol>
                <a:gridCol w="954157">
                  <a:extLst>
                    <a:ext uri="{9D8B030D-6E8A-4147-A177-3AD203B41FA5}">
                      <a16:colId xmlns:a16="http://schemas.microsoft.com/office/drawing/2014/main" val="690250779"/>
                    </a:ext>
                  </a:extLst>
                </a:gridCol>
                <a:gridCol w="1724769">
                  <a:extLst>
                    <a:ext uri="{9D8B030D-6E8A-4147-A177-3AD203B41FA5}">
                      <a16:colId xmlns:a16="http://schemas.microsoft.com/office/drawing/2014/main" val="3671263431"/>
                    </a:ext>
                  </a:extLst>
                </a:gridCol>
              </a:tblGrid>
              <a:tr h="434340">
                <a:tc>
                  <a:txBody>
                    <a:bodyPr/>
                    <a:lstStyle/>
                    <a:p>
                      <a:pPr>
                        <a:lnSpc>
                          <a:spcPct val="100000"/>
                        </a:lnSpc>
                      </a:pPr>
                      <a:r>
                        <a:rPr lang="en-US" sz="800" dirty="0">
                          <a:solidFill>
                            <a:schemeClr val="tx2"/>
                          </a:solidFill>
                          <a:latin typeface="+mn-lt"/>
                          <a:cs typeface="Calibri" panose="020F0502020204030204" pitchFamily="34" charset="0"/>
                        </a:rPr>
                        <a:t>PURPOSE</a:t>
                      </a:r>
                    </a:p>
                  </a:txBody>
                  <a:tcPr marL="65723" marR="65723" marT="34290" marB="34290" anchor="b">
                    <a:noFill/>
                  </a:tcPr>
                </a:tc>
                <a:tc>
                  <a:txBody>
                    <a:bodyPr/>
                    <a:lstStyle/>
                    <a:p>
                      <a:pPr>
                        <a:lnSpc>
                          <a:spcPct val="100000"/>
                        </a:lnSpc>
                      </a:pPr>
                      <a:r>
                        <a:rPr lang="en-US" sz="800" dirty="0">
                          <a:solidFill>
                            <a:schemeClr val="tx2"/>
                          </a:solidFill>
                          <a:latin typeface="+mn-lt"/>
                          <a:cs typeface="Calibri" panose="020F0502020204030204" pitchFamily="34" charset="0"/>
                        </a:rPr>
                        <a:t>OUTCOME</a:t>
                      </a:r>
                    </a:p>
                  </a:txBody>
                  <a:tcPr marL="65723" marR="65723" marT="34290" marB="34290" anchor="b">
                    <a:noFill/>
                  </a:tcPr>
                </a:tc>
                <a:tc>
                  <a:txBody>
                    <a:bodyPr/>
                    <a:lstStyle/>
                    <a:p>
                      <a:pPr>
                        <a:lnSpc>
                          <a:spcPct val="100000"/>
                        </a:lnSpc>
                      </a:pPr>
                      <a:r>
                        <a:rPr lang="en-US" sz="800" dirty="0">
                          <a:solidFill>
                            <a:schemeClr val="tx2"/>
                          </a:solidFill>
                          <a:latin typeface="+mn-lt"/>
                          <a:cs typeface="Calibri" panose="020F0502020204030204" pitchFamily="34" charset="0"/>
                        </a:rPr>
                        <a:t>OUTPUT INDICATOR</a:t>
                      </a:r>
                    </a:p>
                  </a:txBody>
                  <a:tcPr marL="65723" marR="65723" marT="34290" marB="34290" anchor="b">
                    <a:noFill/>
                  </a:tcPr>
                </a:tc>
                <a:tc>
                  <a:txBody>
                    <a:bodyPr/>
                    <a:lstStyle/>
                    <a:p>
                      <a:pPr>
                        <a:lnSpc>
                          <a:spcPct val="100000"/>
                        </a:lnSpc>
                      </a:pPr>
                      <a:r>
                        <a:rPr lang="en-ZA" sz="800" b="1" dirty="0">
                          <a:solidFill>
                            <a:schemeClr val="tx2"/>
                          </a:solidFill>
                          <a:latin typeface="+mn-lt"/>
                          <a:cs typeface="Avenir Black"/>
                        </a:rPr>
                        <a:t>SP </a:t>
                      </a:r>
                      <a:r>
                        <a:rPr lang="en-ZA" sz="800" b="1" spc="-80" dirty="0">
                          <a:solidFill>
                            <a:schemeClr val="tx2"/>
                          </a:solidFill>
                          <a:latin typeface="+mn-lt"/>
                          <a:cs typeface="Avenir Black"/>
                        </a:rPr>
                        <a:t>T</a:t>
                      </a:r>
                      <a:r>
                        <a:rPr lang="en-ZA" sz="800" b="1" dirty="0">
                          <a:solidFill>
                            <a:schemeClr val="tx2"/>
                          </a:solidFill>
                          <a:latin typeface="+mn-lt"/>
                          <a:cs typeface="Avenir Black"/>
                        </a:rPr>
                        <a:t>ARGET  2020/21-2024/25</a:t>
                      </a:r>
                      <a:endParaRPr lang="en-US" sz="800" dirty="0">
                        <a:solidFill>
                          <a:schemeClr val="tx2"/>
                        </a:solidFill>
                        <a:latin typeface="+mn-lt"/>
                        <a:cs typeface="Calibri" panose="020F0502020204030204" pitchFamily="34" charset="0"/>
                      </a:endParaRPr>
                    </a:p>
                  </a:txBody>
                  <a:tcPr marL="65723" marR="65723" marT="34290" marB="34290" anchor="b">
                    <a:noFill/>
                  </a:tcPr>
                </a:tc>
                <a:tc>
                  <a:txBody>
                    <a:bodyPr/>
                    <a:lstStyle/>
                    <a:p>
                      <a:pPr>
                        <a:lnSpc>
                          <a:spcPct val="100000"/>
                        </a:lnSpc>
                      </a:pPr>
                      <a:r>
                        <a:rPr lang="en-ZA" sz="800" b="1" dirty="0">
                          <a:solidFill>
                            <a:schemeClr val="tx2"/>
                          </a:solidFill>
                          <a:latin typeface="+mn-lt"/>
                          <a:cs typeface="Avenir Black"/>
                        </a:rPr>
                        <a:t>FINAL 2019/20 PERFORMANCE</a:t>
                      </a:r>
                      <a:endParaRPr lang="en-US" sz="800" dirty="0">
                        <a:solidFill>
                          <a:schemeClr val="tx2"/>
                        </a:solidFill>
                        <a:latin typeface="+mn-lt"/>
                        <a:cs typeface="Calibri" panose="020F0502020204030204" pitchFamily="34" charset="0"/>
                      </a:endParaRPr>
                    </a:p>
                  </a:txBody>
                  <a:tcPr marL="65723" marR="65723" marT="34290" marB="34290" anchor="b">
                    <a:noFill/>
                  </a:tcPr>
                </a:tc>
                <a:tc>
                  <a:txBody>
                    <a:bodyPr/>
                    <a:lstStyle/>
                    <a:p>
                      <a:pPr>
                        <a:lnSpc>
                          <a:spcPct val="100000"/>
                        </a:lnSpc>
                      </a:pPr>
                      <a:r>
                        <a:rPr lang="en-ZA" sz="800" b="1" dirty="0">
                          <a:solidFill>
                            <a:schemeClr val="tx2"/>
                          </a:solidFill>
                          <a:latin typeface="+mn-lt"/>
                          <a:cs typeface="Avenir Black"/>
                        </a:rPr>
                        <a:t>2020/21 PERFORMANCE TARGET</a:t>
                      </a:r>
                      <a:endParaRPr lang="en-US" sz="800" dirty="0">
                        <a:solidFill>
                          <a:schemeClr val="tx2"/>
                        </a:solidFill>
                        <a:latin typeface="+mn-lt"/>
                        <a:cs typeface="Calibri" panose="020F0502020204030204" pitchFamily="34" charset="0"/>
                      </a:endParaRPr>
                    </a:p>
                  </a:txBody>
                  <a:tcPr marL="65723" marR="65723" marT="34290" marB="34290" anchor="b">
                    <a:noFill/>
                  </a:tcPr>
                </a:tc>
                <a:tc>
                  <a:txBody>
                    <a:bodyPr/>
                    <a:lstStyle/>
                    <a:p>
                      <a:pPr>
                        <a:lnSpc>
                          <a:spcPct val="100000"/>
                        </a:lnSpc>
                      </a:pPr>
                      <a:r>
                        <a:rPr lang="en-ZA" sz="800" b="1" dirty="0">
                          <a:solidFill>
                            <a:schemeClr val="tx2"/>
                          </a:solidFill>
                          <a:latin typeface="+mn-lt"/>
                          <a:cs typeface="Avenir Black"/>
                        </a:rPr>
                        <a:t>FINAL 2020/21 PERFORMANCE</a:t>
                      </a:r>
                      <a:endParaRPr lang="en-US" sz="800" dirty="0">
                        <a:solidFill>
                          <a:schemeClr val="tx2"/>
                        </a:solidFill>
                        <a:latin typeface="+mn-lt"/>
                        <a:cs typeface="Calibri" panose="020F0502020204030204" pitchFamily="34" charset="0"/>
                      </a:endParaRPr>
                    </a:p>
                  </a:txBody>
                  <a:tcPr marL="65723" marR="65723" marT="34290" marB="34290" anchor="b">
                    <a:noFill/>
                  </a:tcPr>
                </a:tc>
                <a:tc>
                  <a:txBody>
                    <a:bodyPr/>
                    <a:lstStyle/>
                    <a:p>
                      <a:pPr>
                        <a:lnSpc>
                          <a:spcPct val="100000"/>
                        </a:lnSpc>
                      </a:pPr>
                      <a:r>
                        <a:rPr lang="en-ZA" sz="800" dirty="0">
                          <a:solidFill>
                            <a:schemeClr val="tx2"/>
                          </a:solidFill>
                        </a:rPr>
                        <a:t>VARIANCE</a:t>
                      </a:r>
                      <a:endParaRPr lang="en-US" sz="800" dirty="0">
                        <a:solidFill>
                          <a:schemeClr val="tx2"/>
                        </a:solidFill>
                        <a:latin typeface="+mn-lt"/>
                        <a:cs typeface="Calibri" panose="020F0502020204030204" pitchFamily="34" charset="0"/>
                      </a:endParaRPr>
                    </a:p>
                  </a:txBody>
                  <a:tcPr marL="65723" marR="65723" marT="34290" marB="34290" anchor="b">
                    <a:noFill/>
                  </a:tcPr>
                </a:tc>
                <a:extLst>
                  <a:ext uri="{0D108BD9-81ED-4DB2-BD59-A6C34878D82A}">
                    <a16:rowId xmlns:a16="http://schemas.microsoft.com/office/drawing/2014/main" val="684373683"/>
                  </a:ext>
                </a:extLst>
              </a:tr>
              <a:tr h="384365">
                <a:tc gridSpan="8">
                  <a:txBody>
                    <a:bodyPr/>
                    <a:lstStyle/>
                    <a:p>
                      <a:pPr marL="71755" marR="0" lvl="0" indent="0" algn="l" defTabSz="914400" rtl="0" eaLnBrk="1" fontAlgn="auto" latinLnBrk="0" hangingPunct="1">
                        <a:lnSpc>
                          <a:spcPct val="100000"/>
                        </a:lnSpc>
                        <a:spcBef>
                          <a:spcPts val="340"/>
                        </a:spcBef>
                        <a:spcAft>
                          <a:spcPts val="0"/>
                        </a:spcAft>
                        <a:buClrTx/>
                        <a:buSzTx/>
                        <a:buFontTx/>
                        <a:buNone/>
                        <a:tabLst/>
                        <a:defRPr/>
                      </a:pPr>
                      <a:r>
                        <a:rPr lang="en-US" sz="800" b="1" dirty="0">
                          <a:solidFill>
                            <a:srgbClr val="FFFFFF"/>
                          </a:solidFill>
                          <a:latin typeface="+mn-lt"/>
                          <a:cs typeface="Avenir Black"/>
                        </a:rPr>
                        <a:t>PROGRAMME</a:t>
                      </a:r>
                      <a:r>
                        <a:rPr lang="en-US" sz="800" b="1" spc="-15" dirty="0">
                          <a:solidFill>
                            <a:srgbClr val="FFFFFF"/>
                          </a:solidFill>
                          <a:latin typeface="+mn-lt"/>
                          <a:cs typeface="Avenir Black"/>
                        </a:rPr>
                        <a:t> 4</a:t>
                      </a:r>
                      <a:r>
                        <a:rPr lang="en-US" sz="800" b="1" spc="-10" dirty="0">
                          <a:solidFill>
                            <a:srgbClr val="FFFFFF"/>
                          </a:solidFill>
                          <a:latin typeface="+mn-lt"/>
                          <a:cs typeface="Avenir Black"/>
                        </a:rPr>
                        <a:t> </a:t>
                      </a:r>
                      <a:r>
                        <a:rPr lang="en-US" sz="800" b="1" dirty="0">
                          <a:solidFill>
                            <a:srgbClr val="FFFFFF"/>
                          </a:solidFill>
                          <a:latin typeface="+mn-lt"/>
                          <a:cs typeface="Avenir Black"/>
                        </a:rPr>
                        <a:t>–</a:t>
                      </a:r>
                      <a:r>
                        <a:rPr lang="en-US" sz="800" b="1" spc="-10" dirty="0">
                          <a:solidFill>
                            <a:srgbClr val="FFFFFF"/>
                          </a:solidFill>
                          <a:latin typeface="+mn-lt"/>
                          <a:cs typeface="Avenir Black"/>
                        </a:rPr>
                        <a:t> CAPACITY DEVELOPMENT</a:t>
                      </a:r>
                      <a:r>
                        <a:rPr lang="en-US" sz="800" b="1" spc="-10" dirty="0">
                          <a:solidFill>
                            <a:schemeClr val="dk1"/>
                          </a:solidFill>
                          <a:latin typeface="+mn-lt"/>
                          <a:cs typeface="Avenir Black"/>
                        </a:rPr>
                        <a:t/>
                      </a:r>
                      <a:br>
                        <a:rPr lang="en-US" sz="800" b="1" spc="-10" dirty="0">
                          <a:solidFill>
                            <a:schemeClr val="dk1"/>
                          </a:solidFill>
                          <a:latin typeface="+mn-lt"/>
                          <a:cs typeface="Avenir Black"/>
                        </a:rPr>
                      </a:br>
                      <a:r>
                        <a:rPr lang="en-US" sz="800" dirty="0">
                          <a:solidFill>
                            <a:srgbClr val="FFFFFF"/>
                          </a:solidFill>
                          <a:latin typeface="+mn-lt"/>
                          <a:cs typeface="Avenir 55 Roman"/>
                        </a:rPr>
                        <a:t>Build human capacity for the long-term sustainability of the South African health research</a:t>
                      </a:r>
                    </a:p>
                  </a:txBody>
                  <a:tcPr marL="0" marR="49292" marT="0" marB="0" anchor="ctr">
                    <a:solidFill>
                      <a:schemeClr val="accent2"/>
                    </a:solidFill>
                  </a:tcPr>
                </a:tc>
                <a:tc hMerge="1">
                  <a:txBody>
                    <a:bodyPr/>
                    <a:lstStyle/>
                    <a:p>
                      <a:pPr algn="l">
                        <a:lnSpc>
                          <a:spcPct val="115000"/>
                        </a:lnSpc>
                        <a:spcAft>
                          <a:spcPts val="0"/>
                        </a:spcAft>
                      </a:pPr>
                      <a:endParaRPr lang="en-GB" sz="800" dirty="0">
                        <a:effectLst/>
                        <a:latin typeface="+mn-lt"/>
                        <a:ea typeface="Calibri" panose="020F0502020204030204" pitchFamily="34" charset="0"/>
                        <a:cs typeface="Calibri" panose="020F0502020204030204" pitchFamily="34" charset="0"/>
                      </a:endParaRPr>
                    </a:p>
                  </a:txBody>
                  <a:tcPr marL="49292" marR="49292" marT="0" marB="0" anchor="ctr">
                    <a:solidFill>
                      <a:srgbClr val="FDEEE7"/>
                    </a:solidFill>
                  </a:tcPr>
                </a:tc>
                <a:tc hMerge="1">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505150"/>
                        </a:solidFill>
                        <a:effectLst/>
                        <a:uLnTx/>
                        <a:uFillTx/>
                        <a:latin typeface="+mn-lt"/>
                        <a:ea typeface="+mn-ea"/>
                        <a:cs typeface="Calibri" panose="020F0502020204030204" pitchFamily="34" charset="0"/>
                      </a:endParaRPr>
                    </a:p>
                  </a:txBody>
                  <a:tcPr marL="65723" marR="65723" marT="34290" marB="34290" anchor="ctr">
                    <a:solidFill>
                      <a:srgbClr val="FDEEE7"/>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2500090308"/>
                  </a:ext>
                </a:extLst>
              </a:tr>
              <a:tr h="0">
                <a:tc rowSpan="5">
                  <a:txBody>
                    <a:bodyPr/>
                    <a:lstStyle/>
                    <a:p>
                      <a:pPr marL="71755" marR="0" lvl="0" indent="0" algn="l" defTabSz="914400" rtl="0" eaLnBrk="1" fontAlgn="auto" latinLnBrk="0" hangingPunct="1">
                        <a:lnSpc>
                          <a:spcPct val="100000"/>
                        </a:lnSpc>
                        <a:spcBef>
                          <a:spcPts val="340"/>
                        </a:spcBef>
                        <a:spcAft>
                          <a:spcPts val="0"/>
                        </a:spcAft>
                        <a:buClrTx/>
                        <a:buSzTx/>
                        <a:buFontTx/>
                        <a:buNone/>
                        <a:tabLst/>
                        <a:defRPr/>
                      </a:pPr>
                      <a:r>
                        <a:rPr lang="en-US" sz="700" b="1" spc="-10" dirty="0">
                          <a:solidFill>
                            <a:schemeClr val="tx2"/>
                          </a:solidFill>
                          <a:latin typeface="+mn-lt"/>
                          <a:cs typeface="Avenir Black"/>
                        </a:rPr>
                        <a:t>IMPACT</a:t>
                      </a:r>
                      <a:r>
                        <a:rPr lang="en-US" sz="700" b="1" spc="-35" dirty="0">
                          <a:solidFill>
                            <a:schemeClr val="tx2"/>
                          </a:solidFill>
                          <a:latin typeface="+mn-lt"/>
                          <a:cs typeface="Avenir Black"/>
                        </a:rPr>
                        <a:t> </a:t>
                      </a:r>
                      <a:r>
                        <a:rPr lang="en-US" sz="700" b="1" spc="-20" dirty="0">
                          <a:solidFill>
                            <a:schemeClr val="tx2"/>
                          </a:solidFill>
                          <a:latin typeface="+mn-lt"/>
                          <a:cs typeface="Avenir Black"/>
                        </a:rPr>
                        <a:t>STATEMENT</a:t>
                      </a:r>
                      <a:br>
                        <a:rPr lang="en-US" sz="700" b="1" spc="-20" dirty="0">
                          <a:solidFill>
                            <a:schemeClr val="tx2"/>
                          </a:solidFill>
                          <a:latin typeface="+mn-lt"/>
                          <a:cs typeface="Avenir Black"/>
                        </a:rPr>
                      </a:br>
                      <a:r>
                        <a:rPr lang="en-ZA" sz="700" kern="1200" dirty="0">
                          <a:solidFill>
                            <a:schemeClr val="dk1"/>
                          </a:solidFill>
                          <a:effectLst/>
                          <a:latin typeface="+mn-lt"/>
                          <a:ea typeface="+mn-ea"/>
                          <a:cs typeface="+mn-cs"/>
                        </a:rPr>
                        <a:t>To provide research support in the </a:t>
                      </a:r>
                      <a:br>
                        <a:rPr lang="en-ZA" sz="700" kern="1200" dirty="0">
                          <a:solidFill>
                            <a:schemeClr val="dk1"/>
                          </a:solidFill>
                          <a:effectLst/>
                          <a:latin typeface="+mn-lt"/>
                          <a:ea typeface="+mn-ea"/>
                          <a:cs typeface="+mn-cs"/>
                        </a:rPr>
                      </a:br>
                      <a:r>
                        <a:rPr lang="en-ZA" sz="700" kern="1200" dirty="0">
                          <a:solidFill>
                            <a:schemeClr val="dk1"/>
                          </a:solidFill>
                          <a:effectLst/>
                          <a:latin typeface="+mn-lt"/>
                          <a:ea typeface="+mn-ea"/>
                          <a:cs typeface="+mn-cs"/>
                        </a:rPr>
                        <a:t>form of funding and supervision to the next generation of scientists in the </a:t>
                      </a:r>
                      <a:br>
                        <a:rPr lang="en-ZA" sz="700" kern="1200" dirty="0">
                          <a:solidFill>
                            <a:schemeClr val="dk1"/>
                          </a:solidFill>
                          <a:effectLst/>
                          <a:latin typeface="+mn-lt"/>
                          <a:ea typeface="+mn-ea"/>
                          <a:cs typeface="+mn-cs"/>
                        </a:rPr>
                      </a:br>
                      <a:r>
                        <a:rPr lang="en-ZA" sz="700" kern="1200" dirty="0">
                          <a:solidFill>
                            <a:schemeClr val="dk1"/>
                          </a:solidFill>
                          <a:effectLst/>
                          <a:latin typeface="+mn-lt"/>
                          <a:ea typeface="+mn-ea"/>
                          <a:cs typeface="+mn-cs"/>
                        </a:rPr>
                        <a:t>broad field of health</a:t>
                      </a:r>
                    </a:p>
                  </a:txBody>
                  <a:tcPr marL="0" marR="49292" marT="0" marB="0" anchor="ctr">
                    <a:solidFill>
                      <a:srgbClr val="FADCCB"/>
                    </a:solidFill>
                  </a:tcPr>
                </a:tc>
                <a:tc rowSpan="5">
                  <a:txBody>
                    <a:bodyPr/>
                    <a:lstStyle/>
                    <a:p>
                      <a:r>
                        <a:rPr lang="en-ZA" sz="700" kern="1200" dirty="0">
                          <a:solidFill>
                            <a:schemeClr val="dk1"/>
                          </a:solidFill>
                          <a:effectLst/>
                          <a:latin typeface="+mn-lt"/>
                          <a:ea typeface="+mn-ea"/>
                          <a:cs typeface="+mn-cs"/>
                        </a:rPr>
                        <a:t>4.1 To enhance the long-term sustainability </a:t>
                      </a:r>
                      <a:br>
                        <a:rPr lang="en-ZA" sz="700" kern="1200" dirty="0">
                          <a:solidFill>
                            <a:schemeClr val="dk1"/>
                          </a:solidFill>
                          <a:effectLst/>
                          <a:latin typeface="+mn-lt"/>
                          <a:ea typeface="+mn-ea"/>
                          <a:cs typeface="+mn-cs"/>
                        </a:rPr>
                      </a:br>
                      <a:r>
                        <a:rPr lang="en-ZA" sz="700" kern="1200" dirty="0">
                          <a:solidFill>
                            <a:schemeClr val="dk1"/>
                          </a:solidFill>
                          <a:effectLst/>
                          <a:latin typeface="+mn-lt"/>
                          <a:ea typeface="+mn-ea"/>
                          <a:cs typeface="+mn-cs"/>
                        </a:rPr>
                        <a:t>of health research in South Africa by providing funding for the next generation of health researchers</a:t>
                      </a:r>
                    </a:p>
                  </a:txBody>
                  <a:tcPr marL="49292" marR="49292" marT="0" marB="0" anchor="ctr">
                    <a:solidFill>
                      <a:srgbClr val="FDEEE7"/>
                    </a:solidFill>
                  </a:tcPr>
                </a:tc>
                <a:tc>
                  <a:txBody>
                    <a:bodyPr/>
                    <a:lstStyle/>
                    <a:p>
                      <a:r>
                        <a:rPr lang="en-ZA" sz="700" dirty="0">
                          <a:effectLst/>
                          <a:latin typeface="+mj-lt"/>
                        </a:rPr>
                        <a:t>4.1.1 Number of awards (scholarships, fellowships and grants) by the SAMRC for MSc, PhD, Postdocs and Early Career Scientists</a:t>
                      </a:r>
                    </a:p>
                  </a:txBody>
                  <a:tcPr marL="32385" marR="54293" marT="54293" marB="54293">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Calibri" panose="020F0502020204030204" pitchFamily="34" charset="0"/>
                        </a:rPr>
                        <a:t>660</a:t>
                      </a: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dirty="0">
                          <a:solidFill>
                            <a:schemeClr val="tx2"/>
                          </a:solidFill>
                          <a:effectLst/>
                          <a:latin typeface="+mn-lt"/>
                          <a:ea typeface="Calibri" panose="020F0502020204030204" pitchFamily="34" charset="0"/>
                          <a:cs typeface="Calibri" panose="020F0502020204030204" pitchFamily="34" charset="0"/>
                        </a:rPr>
                        <a:t>157</a:t>
                      </a: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dirty="0">
                          <a:solidFill>
                            <a:schemeClr val="tx2"/>
                          </a:solidFill>
                          <a:effectLst/>
                          <a:latin typeface="+mn-lt"/>
                          <a:ea typeface="Calibri" panose="020F0502020204030204" pitchFamily="34" charset="0"/>
                          <a:cs typeface="Calibri" panose="020F0502020204030204" pitchFamily="34" charset="0"/>
                        </a:rPr>
                        <a:t>110</a:t>
                      </a: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dirty="0">
                          <a:solidFill>
                            <a:schemeClr val="tx2"/>
                          </a:solidFill>
                          <a:effectLst/>
                          <a:latin typeface="+mn-lt"/>
                          <a:ea typeface="Calibri" panose="020F0502020204030204" pitchFamily="34" charset="0"/>
                          <a:cs typeface="Calibri" panose="020F0502020204030204" pitchFamily="34" charset="0"/>
                        </a:rPr>
                        <a:t>144</a:t>
                      </a:r>
                    </a:p>
                  </a:txBody>
                  <a:tcPr marL="65723" marR="65723" marT="34290" marB="34290" anchor="ctr">
                    <a:solidFill>
                      <a:srgbClr val="FDEEE7"/>
                    </a:solidFill>
                  </a:tcPr>
                </a:tc>
                <a:tc rowSpan="3">
                  <a:txBody>
                    <a:bodyPr/>
                    <a:lstStyle/>
                    <a:p>
                      <a:r>
                        <a:rPr lang="en-ZA" sz="700" kern="1200" dirty="0">
                          <a:solidFill>
                            <a:schemeClr val="dk1"/>
                          </a:solidFill>
                          <a:effectLst/>
                          <a:latin typeface="+mn-lt"/>
                          <a:ea typeface="+mn-ea"/>
                          <a:cs typeface="+mn-cs"/>
                        </a:rPr>
                        <a:t>Access to more budget because of a) reconfiguration of Grant programmes ( </a:t>
                      </a:r>
                      <a:r>
                        <a:rPr lang="en-ZA" sz="700" kern="1200" dirty="0" err="1">
                          <a:solidFill>
                            <a:schemeClr val="dk1"/>
                          </a:solidFill>
                          <a:effectLst/>
                          <a:latin typeface="+mn-lt"/>
                          <a:ea typeface="+mn-ea"/>
                          <a:cs typeface="+mn-cs"/>
                        </a:rPr>
                        <a:t>eg</a:t>
                      </a:r>
                      <a:r>
                        <a:rPr lang="en-ZA" sz="700" kern="1200" dirty="0">
                          <a:solidFill>
                            <a:schemeClr val="dk1"/>
                          </a:solidFill>
                          <a:effectLst/>
                          <a:latin typeface="+mn-lt"/>
                          <a:ea typeface="+mn-ea"/>
                          <a:cs typeface="+mn-cs"/>
                        </a:rPr>
                        <a:t> instead of 1 PI in an HDI, post docs and PhDs were </a:t>
                      </a:r>
                      <a:r>
                        <a:rPr lang="en-ZA" sz="700" kern="1200" dirty="0" err="1">
                          <a:solidFill>
                            <a:schemeClr val="dk1"/>
                          </a:solidFill>
                          <a:effectLst/>
                          <a:latin typeface="+mn-lt"/>
                          <a:ea typeface="+mn-ea"/>
                          <a:cs typeface="+mn-cs"/>
                        </a:rPr>
                        <a:t>prefered</a:t>
                      </a:r>
                      <a:r>
                        <a:rPr lang="en-ZA" sz="700" kern="1200" dirty="0">
                          <a:solidFill>
                            <a:schemeClr val="dk1"/>
                          </a:solidFill>
                          <a:effectLst/>
                          <a:latin typeface="+mn-lt"/>
                          <a:ea typeface="+mn-ea"/>
                          <a:cs typeface="+mn-cs"/>
                        </a:rPr>
                        <a:t> thus amplifying reportable number of awardees per institution) b) dissolving expensive international partnership of Vaccinology in preference of local partnerships, c)restructuring of the Clinician funding model allowing the Division to fund more scholars with less budget d) early exits. “The figure reported is aligned with Financial and legal profiles: thus the 86 are those who are actually receiving funding and have a funding contract in force in the reported period. However- the ones who are in the RCD register but are NOT receiving funding due to an extended period of scholarship or grantsmanship i.e. NCEs: “No Cost Extensions” have been excluded. These continue to be monitored and give reports per regular contract until the degree is delivered in the case </a:t>
                      </a:r>
                      <a:br>
                        <a:rPr lang="en-ZA" sz="700" kern="1200" dirty="0">
                          <a:solidFill>
                            <a:schemeClr val="dk1"/>
                          </a:solidFill>
                          <a:effectLst/>
                          <a:latin typeface="+mn-lt"/>
                          <a:ea typeface="+mn-ea"/>
                          <a:cs typeface="+mn-cs"/>
                        </a:rPr>
                      </a:br>
                      <a:r>
                        <a:rPr lang="en-ZA" sz="700" kern="1200" dirty="0">
                          <a:solidFill>
                            <a:schemeClr val="dk1"/>
                          </a:solidFill>
                          <a:effectLst/>
                          <a:latin typeface="+mn-lt"/>
                          <a:ea typeface="+mn-ea"/>
                          <a:cs typeface="+mn-cs"/>
                        </a:rPr>
                        <a:t>of scholarships or a 12-month period is exhausted in the case of Grant funding.”</a:t>
                      </a:r>
                    </a:p>
                  </a:txBody>
                  <a:tcPr marL="65723" marR="65723" marT="34290" marB="34290" anchor="ctr">
                    <a:solidFill>
                      <a:srgbClr val="FDEEE7"/>
                    </a:solidFill>
                  </a:tcPr>
                </a:tc>
                <a:extLst>
                  <a:ext uri="{0D108BD9-81ED-4DB2-BD59-A6C34878D82A}">
                    <a16:rowId xmlns:a16="http://schemas.microsoft.com/office/drawing/2014/main" val="228925425"/>
                  </a:ext>
                </a:extLst>
              </a:tr>
              <a:tr h="0">
                <a:tc vMerge="1">
                  <a:txBody>
                    <a:bodyPr/>
                    <a:lstStyle/>
                    <a:p>
                      <a:endParaRPr lang="en-ZA"/>
                    </a:p>
                  </a:txBody>
                  <a:tcPr/>
                </a:tc>
                <a:tc vMerge="1">
                  <a:txBody>
                    <a:bodyPr/>
                    <a:lstStyle/>
                    <a:p>
                      <a:endParaRPr lang="en-ZA"/>
                    </a:p>
                  </a:txBody>
                  <a:tcPr/>
                </a:tc>
                <a:tc>
                  <a:txBody>
                    <a:bodyPr/>
                    <a:lstStyle/>
                    <a:p>
                      <a:r>
                        <a:rPr lang="en-ZA" sz="700" dirty="0">
                          <a:effectLst/>
                          <a:latin typeface="+mj-lt"/>
                        </a:rPr>
                        <a:t>4.1.2 Number of awards by the SAMRC to female MSc, PhD, Postdocs and Early Career Scientists</a:t>
                      </a:r>
                    </a:p>
                  </a:txBody>
                  <a:tcPr marL="32385" marR="54293" marT="54293" marB="54293">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Calibri" panose="020F0502020204030204" pitchFamily="34" charset="0"/>
                        </a:rPr>
                        <a:t>488</a:t>
                      </a: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ZA" sz="700" b="0" dirty="0">
                          <a:solidFill>
                            <a:schemeClr val="tx2"/>
                          </a:solidFill>
                          <a:latin typeface="+mn-lt"/>
                          <a:cs typeface="Avenir Light"/>
                        </a:rPr>
                        <a:t>New</a:t>
                      </a:r>
                      <a:r>
                        <a:rPr lang="en-ZA" sz="700" b="0" spc="-45" dirty="0">
                          <a:solidFill>
                            <a:schemeClr val="tx2"/>
                          </a:solidFill>
                          <a:latin typeface="+mn-lt"/>
                          <a:cs typeface="Avenir Light"/>
                        </a:rPr>
                        <a:t> </a:t>
                      </a:r>
                      <a:r>
                        <a:rPr lang="en-ZA" sz="700" b="0" dirty="0">
                          <a:solidFill>
                            <a:schemeClr val="tx2"/>
                          </a:solidFill>
                          <a:latin typeface="+mn-lt"/>
                          <a:cs typeface="Avenir Light"/>
                        </a:rPr>
                        <a:t>indicator</a:t>
                      </a:r>
                      <a:endParaRPr lang="en-ZA" sz="700" dirty="0">
                        <a:solidFill>
                          <a:schemeClr val="tx2"/>
                        </a:solidFill>
                        <a:latin typeface="+mn-lt"/>
                        <a:cs typeface="Avenir Light"/>
                      </a:endParaRP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dirty="0">
                          <a:solidFill>
                            <a:schemeClr val="tx2"/>
                          </a:solidFill>
                          <a:effectLst/>
                          <a:latin typeface="+mn-lt"/>
                          <a:ea typeface="Calibri" panose="020F0502020204030204" pitchFamily="34" charset="0"/>
                          <a:cs typeface="Calibri" panose="020F0502020204030204" pitchFamily="34" charset="0"/>
                        </a:rPr>
                        <a:t>80</a:t>
                      </a: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dirty="0">
                          <a:solidFill>
                            <a:schemeClr val="tx2"/>
                          </a:solidFill>
                          <a:effectLst/>
                          <a:latin typeface="+mn-lt"/>
                          <a:ea typeface="Calibri" panose="020F0502020204030204" pitchFamily="34" charset="0"/>
                          <a:cs typeface="Calibri" panose="020F0502020204030204" pitchFamily="34" charset="0"/>
                        </a:rPr>
                        <a:t>106</a:t>
                      </a:r>
                    </a:p>
                  </a:txBody>
                  <a:tcPr marL="65723" marR="65723" marT="34290" marB="34290" anchor="ctr">
                    <a:solidFill>
                      <a:srgbClr val="FDEEE7"/>
                    </a:solidFill>
                  </a:tcPr>
                </a:tc>
                <a:tc vMerge="1">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lang="en-US" sz="700" dirty="0">
                        <a:solidFill>
                          <a:schemeClr val="tx2"/>
                        </a:solidFill>
                        <a:effectLst/>
                        <a:latin typeface="+mn-lt"/>
                        <a:ea typeface="Calibri" panose="020F0502020204030204" pitchFamily="34" charset="0"/>
                        <a:cs typeface="Calibri" panose="020F0502020204030204" pitchFamily="34" charset="0"/>
                      </a:endParaRPr>
                    </a:p>
                  </a:txBody>
                  <a:tcPr marL="65723" marR="65723" marT="34290" marB="34290" anchor="ctr">
                    <a:solidFill>
                      <a:srgbClr val="FDEEE7"/>
                    </a:solidFill>
                  </a:tcPr>
                </a:tc>
                <a:extLst>
                  <a:ext uri="{0D108BD9-81ED-4DB2-BD59-A6C34878D82A}">
                    <a16:rowId xmlns:a16="http://schemas.microsoft.com/office/drawing/2014/main" val="2653036799"/>
                  </a:ext>
                </a:extLst>
              </a:tr>
              <a:tr h="0">
                <a:tc vMerge="1">
                  <a:txBody>
                    <a:bodyPr/>
                    <a:lstStyle/>
                    <a:p>
                      <a:endParaRPr lang="en-ZA"/>
                    </a:p>
                  </a:txBody>
                  <a:tcPr/>
                </a:tc>
                <a:tc vMerge="1">
                  <a:txBody>
                    <a:bodyPr/>
                    <a:lstStyle/>
                    <a:p>
                      <a:endParaRPr lang="en-ZA"/>
                    </a:p>
                  </a:txBody>
                  <a:tcPr/>
                </a:tc>
                <a:tc>
                  <a:txBody>
                    <a:bodyPr/>
                    <a:lstStyle/>
                    <a:p>
                      <a:r>
                        <a:rPr lang="en-ZA" sz="700" dirty="0">
                          <a:effectLst/>
                          <a:latin typeface="+mj-lt"/>
                        </a:rPr>
                        <a:t>4.1.3 Number of awards by the SAMRC to Black South African citizens and permanent resident MSc, PhD, Postdocs and Early Career Scientists classified as African</a:t>
                      </a:r>
                    </a:p>
                  </a:txBody>
                  <a:tcPr marL="32385" marR="54293" marT="54293" marB="54293">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Calibri" panose="020F0502020204030204" pitchFamily="34" charset="0"/>
                        </a:rPr>
                        <a:t>495</a:t>
                      </a: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ZA" sz="700" b="0" dirty="0">
                          <a:solidFill>
                            <a:schemeClr val="tx2"/>
                          </a:solidFill>
                          <a:latin typeface="+mn-lt"/>
                          <a:cs typeface="Avenir Light"/>
                        </a:rPr>
                        <a:t>New</a:t>
                      </a:r>
                      <a:r>
                        <a:rPr lang="en-ZA" sz="700" b="0" spc="-45" dirty="0">
                          <a:solidFill>
                            <a:schemeClr val="tx2"/>
                          </a:solidFill>
                          <a:latin typeface="+mn-lt"/>
                          <a:cs typeface="Avenir Light"/>
                        </a:rPr>
                        <a:t> </a:t>
                      </a:r>
                      <a:r>
                        <a:rPr lang="en-ZA" sz="700" b="0" dirty="0">
                          <a:solidFill>
                            <a:schemeClr val="tx2"/>
                          </a:solidFill>
                          <a:latin typeface="+mn-lt"/>
                          <a:cs typeface="Avenir Light"/>
                        </a:rPr>
                        <a:t>indicator</a:t>
                      </a:r>
                      <a:endParaRPr lang="en-ZA" sz="700" dirty="0">
                        <a:solidFill>
                          <a:schemeClr val="tx2"/>
                        </a:solidFill>
                        <a:latin typeface="+mn-lt"/>
                        <a:cs typeface="Avenir Light"/>
                      </a:endParaRP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dirty="0">
                          <a:solidFill>
                            <a:schemeClr val="tx2"/>
                          </a:solidFill>
                          <a:effectLst/>
                          <a:latin typeface="+mn-lt"/>
                          <a:ea typeface="Calibri" panose="020F0502020204030204" pitchFamily="34" charset="0"/>
                          <a:cs typeface="Calibri" panose="020F0502020204030204" pitchFamily="34" charset="0"/>
                        </a:rPr>
                        <a:t>90</a:t>
                      </a: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dirty="0">
                          <a:solidFill>
                            <a:schemeClr val="tx2"/>
                          </a:solidFill>
                          <a:effectLst/>
                          <a:latin typeface="+mn-lt"/>
                          <a:ea typeface="Calibri" panose="020F0502020204030204" pitchFamily="34" charset="0"/>
                          <a:cs typeface="Calibri" panose="020F0502020204030204" pitchFamily="34" charset="0"/>
                        </a:rPr>
                        <a:t>86</a:t>
                      </a:r>
                    </a:p>
                  </a:txBody>
                  <a:tcPr marL="65723" marR="65723" marT="34290" marB="34290" anchor="ctr">
                    <a:solidFill>
                      <a:srgbClr val="FDEEE7"/>
                    </a:solidFill>
                  </a:tcPr>
                </a:tc>
                <a:tc vMerge="1">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lang="en-US" sz="700" dirty="0">
                        <a:solidFill>
                          <a:schemeClr val="tx2"/>
                        </a:solidFill>
                        <a:effectLst/>
                        <a:latin typeface="+mn-lt"/>
                        <a:ea typeface="Calibri" panose="020F0502020204030204" pitchFamily="34" charset="0"/>
                        <a:cs typeface="Calibri" panose="020F0502020204030204" pitchFamily="34" charset="0"/>
                      </a:endParaRPr>
                    </a:p>
                  </a:txBody>
                  <a:tcPr marL="65723" marR="65723" marT="34290" marB="34290" anchor="ctr">
                    <a:solidFill>
                      <a:srgbClr val="FDEEE7"/>
                    </a:solidFill>
                  </a:tcPr>
                </a:tc>
                <a:extLst>
                  <a:ext uri="{0D108BD9-81ED-4DB2-BD59-A6C34878D82A}">
                    <a16:rowId xmlns:a16="http://schemas.microsoft.com/office/drawing/2014/main" val="425371258"/>
                  </a:ext>
                </a:extLst>
              </a:tr>
              <a:tr h="0">
                <a:tc vMerge="1">
                  <a:txBody>
                    <a:bodyPr/>
                    <a:lstStyle/>
                    <a:p>
                      <a:endParaRPr lang="en-ZA"/>
                    </a:p>
                  </a:txBody>
                  <a:tcPr/>
                </a:tc>
                <a:tc vMerge="1">
                  <a:txBody>
                    <a:bodyPr/>
                    <a:lstStyle/>
                    <a:p>
                      <a:endParaRPr lang="en-ZA"/>
                    </a:p>
                  </a:txBody>
                  <a:tcPr/>
                </a:tc>
                <a:tc>
                  <a:txBody>
                    <a:bodyPr/>
                    <a:lstStyle/>
                    <a:p>
                      <a:r>
                        <a:rPr lang="en-ZA" sz="700" dirty="0">
                          <a:effectLst/>
                          <a:latin typeface="+mj-lt"/>
                        </a:rPr>
                        <a:t>4.1.4 Number of awards by the SAMRC to MSc, PhD, Postdocs </a:t>
                      </a:r>
                      <a:br>
                        <a:rPr lang="en-ZA" sz="700" dirty="0">
                          <a:effectLst/>
                          <a:latin typeface="+mj-lt"/>
                        </a:rPr>
                      </a:br>
                      <a:r>
                        <a:rPr lang="en-ZA" sz="700" dirty="0">
                          <a:effectLst/>
                          <a:latin typeface="+mj-lt"/>
                        </a:rPr>
                        <a:t>and Early Career Scientists from historically disadvantaged institutions (HDIs)</a:t>
                      </a:r>
                    </a:p>
                  </a:txBody>
                  <a:tcPr marL="32385" marR="54293" marT="54293" marB="54293">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Calibri" panose="020F0502020204030204" pitchFamily="34" charset="0"/>
                        </a:rPr>
                        <a:t>368</a:t>
                      </a: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ZA" sz="700" b="0" dirty="0">
                          <a:solidFill>
                            <a:schemeClr val="tx2"/>
                          </a:solidFill>
                          <a:latin typeface="+mn-lt"/>
                          <a:cs typeface="Avenir Light"/>
                        </a:rPr>
                        <a:t>New</a:t>
                      </a:r>
                      <a:r>
                        <a:rPr lang="en-ZA" sz="700" b="0" spc="-45" dirty="0">
                          <a:solidFill>
                            <a:schemeClr val="tx2"/>
                          </a:solidFill>
                          <a:latin typeface="+mn-lt"/>
                          <a:cs typeface="Avenir Light"/>
                        </a:rPr>
                        <a:t> </a:t>
                      </a:r>
                      <a:r>
                        <a:rPr lang="en-ZA" sz="700" b="0" dirty="0">
                          <a:solidFill>
                            <a:schemeClr val="tx2"/>
                          </a:solidFill>
                          <a:latin typeface="+mn-lt"/>
                          <a:cs typeface="Avenir Light"/>
                        </a:rPr>
                        <a:t>indicator</a:t>
                      </a:r>
                      <a:endParaRPr lang="en-ZA" sz="700" dirty="0">
                        <a:solidFill>
                          <a:schemeClr val="tx2"/>
                        </a:solidFill>
                        <a:latin typeface="+mn-lt"/>
                        <a:cs typeface="Avenir Light"/>
                      </a:endParaRP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dirty="0">
                          <a:solidFill>
                            <a:schemeClr val="tx2"/>
                          </a:solidFill>
                          <a:effectLst/>
                          <a:latin typeface="+mn-lt"/>
                          <a:ea typeface="Calibri" panose="020F0502020204030204" pitchFamily="34" charset="0"/>
                          <a:cs typeface="Calibri" panose="020F0502020204030204" pitchFamily="34" charset="0"/>
                        </a:rPr>
                        <a:t>60</a:t>
                      </a: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dirty="0">
                          <a:solidFill>
                            <a:schemeClr val="tx2"/>
                          </a:solidFill>
                          <a:effectLst/>
                          <a:latin typeface="+mn-lt"/>
                          <a:ea typeface="Calibri" panose="020F0502020204030204" pitchFamily="34" charset="0"/>
                          <a:cs typeface="Calibri" panose="020F0502020204030204" pitchFamily="34" charset="0"/>
                        </a:rPr>
                        <a:t>38</a:t>
                      </a:r>
                    </a:p>
                  </a:txBody>
                  <a:tcPr marL="65723" marR="65723" marT="34290" marB="34290" anchor="ctr">
                    <a:solidFill>
                      <a:srgbClr val="FDEEE7"/>
                    </a:solidFill>
                  </a:tcPr>
                </a:tc>
                <a:tc>
                  <a:txBody>
                    <a:bodyPr/>
                    <a:lstStyle/>
                    <a:p>
                      <a:r>
                        <a:rPr lang="en-ZA" sz="700" dirty="0">
                          <a:effectLst/>
                          <a:latin typeface="+mn-lt"/>
                        </a:rPr>
                        <a:t>The target set for this indicator was over-estimated. The SAMRC will use the performance for this financial year as a baseline when allocating funding to MSc, PhD, Postdocs and Early Career Scientists from historically disadvantaged institutions (HDIs)</a:t>
                      </a:r>
                    </a:p>
                  </a:txBody>
                  <a:tcPr marL="32385" marR="0" marT="54293" marB="54293">
                    <a:solidFill>
                      <a:srgbClr val="FDEEE7"/>
                    </a:solidFill>
                  </a:tcPr>
                </a:tc>
                <a:extLst>
                  <a:ext uri="{0D108BD9-81ED-4DB2-BD59-A6C34878D82A}">
                    <a16:rowId xmlns:a16="http://schemas.microsoft.com/office/drawing/2014/main" val="3322996399"/>
                  </a:ext>
                </a:extLst>
              </a:tr>
              <a:tr h="0">
                <a:tc vMerge="1">
                  <a:txBody>
                    <a:bodyPr/>
                    <a:lstStyle/>
                    <a:p>
                      <a:endParaRPr lang="en-ZA"/>
                    </a:p>
                  </a:txBody>
                  <a:tcPr/>
                </a:tc>
                <a:tc vMerge="1">
                  <a:txBody>
                    <a:bodyPr/>
                    <a:lstStyle/>
                    <a:p>
                      <a:endParaRPr lang="en-ZA"/>
                    </a:p>
                  </a:txBody>
                  <a:tcPr/>
                </a:tc>
                <a:tc>
                  <a:txBody>
                    <a:bodyPr/>
                    <a:lstStyle/>
                    <a:p>
                      <a:r>
                        <a:rPr lang="en-ZA" sz="700" dirty="0">
                          <a:effectLst/>
                          <a:latin typeface="+mj-lt"/>
                        </a:rPr>
                        <a:t>4.1.5 Number of MSc and PhD students graduated or completed</a:t>
                      </a:r>
                    </a:p>
                  </a:txBody>
                  <a:tcPr marL="32385" marR="54293" marT="54293" marB="54293">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Calibri" panose="020F0502020204030204" pitchFamily="34" charset="0"/>
                        </a:rPr>
                        <a:t>360</a:t>
                      </a: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dirty="0">
                          <a:solidFill>
                            <a:schemeClr val="tx2"/>
                          </a:solidFill>
                          <a:effectLst/>
                          <a:latin typeface="+mn-lt"/>
                          <a:ea typeface="Calibri" panose="020F0502020204030204" pitchFamily="34" charset="0"/>
                          <a:cs typeface="Calibri" panose="020F0502020204030204" pitchFamily="34" charset="0"/>
                        </a:rPr>
                        <a:t>71</a:t>
                      </a: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dirty="0">
                          <a:solidFill>
                            <a:schemeClr val="tx2"/>
                          </a:solidFill>
                          <a:effectLst/>
                          <a:latin typeface="+mn-lt"/>
                          <a:ea typeface="Calibri" panose="020F0502020204030204" pitchFamily="34" charset="0"/>
                          <a:cs typeface="Calibri" panose="020F0502020204030204" pitchFamily="34" charset="0"/>
                        </a:rPr>
                        <a:t>70</a:t>
                      </a: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dirty="0">
                          <a:solidFill>
                            <a:schemeClr val="tx2"/>
                          </a:solidFill>
                          <a:effectLst/>
                          <a:latin typeface="+mn-lt"/>
                          <a:ea typeface="Calibri" panose="020F0502020204030204" pitchFamily="34" charset="0"/>
                          <a:cs typeface="Calibri" panose="020F0502020204030204" pitchFamily="34" charset="0"/>
                        </a:rPr>
                        <a:t>72</a:t>
                      </a:r>
                    </a:p>
                  </a:txBody>
                  <a:tcPr marL="65723" marR="65723" marT="34290" marB="34290" anchor="ctr">
                    <a:solidFill>
                      <a:srgbClr val="FDEEE7"/>
                    </a:solidFill>
                  </a:tcPr>
                </a:tc>
                <a:tc>
                  <a:txBody>
                    <a:bodyPr/>
                    <a:lstStyle/>
                    <a:p>
                      <a:r>
                        <a:rPr lang="en-ZA" sz="700" dirty="0">
                          <a:effectLst/>
                          <a:latin typeface="+mn-lt"/>
                        </a:rPr>
                        <a:t>The SAMRC graduated more scholars than anticipated. Unit Directors and managers were proactive in supporting and supervising scholars for this financial year.</a:t>
                      </a:r>
                    </a:p>
                  </a:txBody>
                  <a:tcPr marL="32385" marR="0" marT="54293" marB="54293">
                    <a:solidFill>
                      <a:srgbClr val="FDEEE7"/>
                    </a:solidFill>
                  </a:tcPr>
                </a:tc>
                <a:extLst>
                  <a:ext uri="{0D108BD9-81ED-4DB2-BD59-A6C34878D82A}">
                    <a16:rowId xmlns:a16="http://schemas.microsoft.com/office/drawing/2014/main" val="3548389163"/>
                  </a:ext>
                </a:extLst>
              </a:tr>
            </a:tbl>
          </a:graphicData>
        </a:graphic>
      </p:graphicFrame>
    </p:spTree>
    <p:extLst>
      <p:ext uri="{BB962C8B-B14F-4D97-AF65-F5344CB8AC3E}">
        <p14:creationId xmlns:p14="http://schemas.microsoft.com/office/powerpoint/2010/main" val="666304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4F11-462A-44F6-B545-2B1C638F396C}"/>
              </a:ext>
            </a:extLst>
          </p:cNvPr>
          <p:cNvSpPr>
            <a:spLocks noGrp="1"/>
          </p:cNvSpPr>
          <p:nvPr>
            <p:ph type="title"/>
          </p:nvPr>
        </p:nvSpPr>
        <p:spPr/>
        <p:txBody>
          <a:bodyPr>
            <a:noAutofit/>
          </a:bodyPr>
          <a:lstStyle/>
          <a:p>
            <a:r>
              <a:rPr lang="en-US" sz="2400" dirty="0"/>
              <a:t>Annual performance plan</a:t>
            </a:r>
          </a:p>
        </p:txBody>
      </p:sp>
      <p:sp>
        <p:nvSpPr>
          <p:cNvPr id="5" name="Slide Number Placeholder 4">
            <a:extLst>
              <a:ext uri="{FF2B5EF4-FFF2-40B4-BE49-F238E27FC236}">
                <a16:creationId xmlns:a16="http://schemas.microsoft.com/office/drawing/2014/main" id="{7ABD6D2C-7509-4E76-B8C6-07C193C5E18A}"/>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15D208-572E-4E07-B507-0C75A260C63E}" type="slidenum">
              <a:rPr lang="en-ZA" smtClean="0"/>
              <a:pPr/>
              <a:t>45</a:t>
            </a:fld>
            <a:endParaRPr lang="en-ZA" dirty="0"/>
          </a:p>
        </p:txBody>
      </p:sp>
      <p:graphicFrame>
        <p:nvGraphicFramePr>
          <p:cNvPr id="6" name="Content Placeholder 3">
            <a:extLst>
              <a:ext uri="{FF2B5EF4-FFF2-40B4-BE49-F238E27FC236}">
                <a16:creationId xmlns:a16="http://schemas.microsoft.com/office/drawing/2014/main" id="{FE002DEF-E7DE-4285-A214-09F8D88A736B}"/>
              </a:ext>
            </a:extLst>
          </p:cNvPr>
          <p:cNvGraphicFramePr>
            <a:graphicFrameLocks noGrp="1"/>
          </p:cNvGraphicFramePr>
          <p:nvPr>
            <p:ph idx="1"/>
            <p:extLst>
              <p:ext uri="{D42A27DB-BD31-4B8C-83A1-F6EECF244321}">
                <p14:modId xmlns:p14="http://schemas.microsoft.com/office/powerpoint/2010/main" val="2500921879"/>
              </p:ext>
            </p:extLst>
          </p:nvPr>
        </p:nvGraphicFramePr>
        <p:xfrm>
          <a:off x="838199" y="1039853"/>
          <a:ext cx="10515600" cy="4346769"/>
        </p:xfrm>
        <a:graphic>
          <a:graphicData uri="http://schemas.openxmlformats.org/drawingml/2006/table">
            <a:tbl>
              <a:tblPr firstRow="1" bandRow="1">
                <a:tableStyleId>{21E4AEA4-8DFA-4A89-87EB-49C32662AFE0}</a:tableStyleId>
              </a:tblPr>
              <a:tblGrid>
                <a:gridCol w="1625128">
                  <a:extLst>
                    <a:ext uri="{9D8B030D-6E8A-4147-A177-3AD203B41FA5}">
                      <a16:colId xmlns:a16="http://schemas.microsoft.com/office/drawing/2014/main" val="3063199914"/>
                    </a:ext>
                  </a:extLst>
                </a:gridCol>
                <a:gridCol w="1847626">
                  <a:extLst>
                    <a:ext uri="{9D8B030D-6E8A-4147-A177-3AD203B41FA5}">
                      <a16:colId xmlns:a16="http://schemas.microsoft.com/office/drawing/2014/main" val="776407454"/>
                    </a:ext>
                  </a:extLst>
                </a:gridCol>
                <a:gridCol w="1437840">
                  <a:extLst>
                    <a:ext uri="{9D8B030D-6E8A-4147-A177-3AD203B41FA5}">
                      <a16:colId xmlns:a16="http://schemas.microsoft.com/office/drawing/2014/main" val="1631650577"/>
                    </a:ext>
                  </a:extLst>
                </a:gridCol>
                <a:gridCol w="954157">
                  <a:extLst>
                    <a:ext uri="{9D8B030D-6E8A-4147-A177-3AD203B41FA5}">
                      <a16:colId xmlns:a16="http://schemas.microsoft.com/office/drawing/2014/main" val="1076940815"/>
                    </a:ext>
                  </a:extLst>
                </a:gridCol>
                <a:gridCol w="985961">
                  <a:extLst>
                    <a:ext uri="{9D8B030D-6E8A-4147-A177-3AD203B41FA5}">
                      <a16:colId xmlns:a16="http://schemas.microsoft.com/office/drawing/2014/main" val="2026010875"/>
                    </a:ext>
                  </a:extLst>
                </a:gridCol>
                <a:gridCol w="985962">
                  <a:extLst>
                    <a:ext uri="{9D8B030D-6E8A-4147-A177-3AD203B41FA5}">
                      <a16:colId xmlns:a16="http://schemas.microsoft.com/office/drawing/2014/main" val="4155123568"/>
                    </a:ext>
                  </a:extLst>
                </a:gridCol>
                <a:gridCol w="954157">
                  <a:extLst>
                    <a:ext uri="{9D8B030D-6E8A-4147-A177-3AD203B41FA5}">
                      <a16:colId xmlns:a16="http://schemas.microsoft.com/office/drawing/2014/main" val="690250779"/>
                    </a:ext>
                  </a:extLst>
                </a:gridCol>
                <a:gridCol w="1724769">
                  <a:extLst>
                    <a:ext uri="{9D8B030D-6E8A-4147-A177-3AD203B41FA5}">
                      <a16:colId xmlns:a16="http://schemas.microsoft.com/office/drawing/2014/main" val="3671263431"/>
                    </a:ext>
                  </a:extLst>
                </a:gridCol>
              </a:tblGrid>
              <a:tr h="434340">
                <a:tc>
                  <a:txBody>
                    <a:bodyPr/>
                    <a:lstStyle/>
                    <a:p>
                      <a:pPr>
                        <a:lnSpc>
                          <a:spcPct val="100000"/>
                        </a:lnSpc>
                      </a:pPr>
                      <a:r>
                        <a:rPr lang="en-US" sz="700" dirty="0">
                          <a:solidFill>
                            <a:schemeClr val="tx2"/>
                          </a:solidFill>
                          <a:latin typeface="+mn-lt"/>
                          <a:cs typeface="Calibri" panose="020F0502020204030204" pitchFamily="34" charset="0"/>
                        </a:rPr>
                        <a:t>PURPOSE</a:t>
                      </a:r>
                    </a:p>
                  </a:txBody>
                  <a:tcPr marL="65723" marR="65723" marT="34290" marB="34290" anchor="b">
                    <a:noFill/>
                  </a:tcPr>
                </a:tc>
                <a:tc>
                  <a:txBody>
                    <a:bodyPr/>
                    <a:lstStyle/>
                    <a:p>
                      <a:pPr>
                        <a:lnSpc>
                          <a:spcPct val="100000"/>
                        </a:lnSpc>
                      </a:pPr>
                      <a:r>
                        <a:rPr lang="en-US" sz="700" dirty="0">
                          <a:solidFill>
                            <a:schemeClr val="tx2"/>
                          </a:solidFill>
                          <a:latin typeface="+mn-lt"/>
                          <a:cs typeface="Calibri" panose="020F0502020204030204" pitchFamily="34" charset="0"/>
                        </a:rPr>
                        <a:t>OUTCOME</a:t>
                      </a:r>
                    </a:p>
                  </a:txBody>
                  <a:tcPr marL="65723" marR="65723" marT="34290" marB="34290" anchor="b">
                    <a:noFill/>
                  </a:tcPr>
                </a:tc>
                <a:tc>
                  <a:txBody>
                    <a:bodyPr/>
                    <a:lstStyle/>
                    <a:p>
                      <a:pPr>
                        <a:lnSpc>
                          <a:spcPct val="100000"/>
                        </a:lnSpc>
                      </a:pPr>
                      <a:r>
                        <a:rPr lang="en-US" sz="700" dirty="0">
                          <a:solidFill>
                            <a:schemeClr val="tx2"/>
                          </a:solidFill>
                          <a:latin typeface="+mn-lt"/>
                          <a:cs typeface="Calibri" panose="020F0502020204030204" pitchFamily="34" charset="0"/>
                        </a:rPr>
                        <a:t>OUTPUT INDICATOR</a:t>
                      </a:r>
                    </a:p>
                  </a:txBody>
                  <a:tcPr marL="65723" marR="65723" marT="34290" marB="34290" anchor="b">
                    <a:noFill/>
                  </a:tcPr>
                </a:tc>
                <a:tc>
                  <a:txBody>
                    <a:bodyPr/>
                    <a:lstStyle/>
                    <a:p>
                      <a:pPr>
                        <a:lnSpc>
                          <a:spcPct val="100000"/>
                        </a:lnSpc>
                      </a:pPr>
                      <a:r>
                        <a:rPr lang="en-ZA" sz="700" b="1" dirty="0">
                          <a:solidFill>
                            <a:schemeClr val="tx2"/>
                          </a:solidFill>
                          <a:latin typeface="+mn-lt"/>
                          <a:cs typeface="Avenir Black"/>
                        </a:rPr>
                        <a:t>SP </a:t>
                      </a:r>
                      <a:r>
                        <a:rPr lang="en-ZA" sz="700" b="1" spc="-80" dirty="0">
                          <a:solidFill>
                            <a:schemeClr val="tx2"/>
                          </a:solidFill>
                          <a:latin typeface="+mn-lt"/>
                          <a:cs typeface="Avenir Black"/>
                        </a:rPr>
                        <a:t>T</a:t>
                      </a:r>
                      <a:r>
                        <a:rPr lang="en-ZA" sz="700" b="1" dirty="0">
                          <a:solidFill>
                            <a:schemeClr val="tx2"/>
                          </a:solidFill>
                          <a:latin typeface="+mn-lt"/>
                          <a:cs typeface="Avenir Black"/>
                        </a:rPr>
                        <a:t>ARGET  2020/21-2024/25</a:t>
                      </a:r>
                      <a:endParaRPr lang="en-US" sz="700" dirty="0">
                        <a:solidFill>
                          <a:schemeClr val="tx2"/>
                        </a:solidFill>
                        <a:latin typeface="+mn-lt"/>
                        <a:cs typeface="Calibri" panose="020F0502020204030204" pitchFamily="34" charset="0"/>
                      </a:endParaRPr>
                    </a:p>
                  </a:txBody>
                  <a:tcPr marL="65723" marR="65723" marT="34290" marB="34290" anchor="b">
                    <a:noFill/>
                  </a:tcPr>
                </a:tc>
                <a:tc>
                  <a:txBody>
                    <a:bodyPr/>
                    <a:lstStyle/>
                    <a:p>
                      <a:pPr>
                        <a:lnSpc>
                          <a:spcPct val="100000"/>
                        </a:lnSpc>
                      </a:pPr>
                      <a:r>
                        <a:rPr lang="en-ZA" sz="700" b="1" dirty="0">
                          <a:solidFill>
                            <a:schemeClr val="tx2"/>
                          </a:solidFill>
                          <a:latin typeface="+mn-lt"/>
                          <a:cs typeface="Avenir Black"/>
                        </a:rPr>
                        <a:t>FINAL 2019/20 PERFORMANCE</a:t>
                      </a:r>
                      <a:endParaRPr lang="en-US" sz="700" dirty="0">
                        <a:solidFill>
                          <a:schemeClr val="tx2"/>
                        </a:solidFill>
                        <a:latin typeface="+mn-lt"/>
                        <a:cs typeface="Calibri" panose="020F0502020204030204" pitchFamily="34" charset="0"/>
                      </a:endParaRPr>
                    </a:p>
                  </a:txBody>
                  <a:tcPr marL="65723" marR="65723" marT="34290" marB="34290" anchor="b">
                    <a:noFill/>
                  </a:tcPr>
                </a:tc>
                <a:tc>
                  <a:txBody>
                    <a:bodyPr/>
                    <a:lstStyle/>
                    <a:p>
                      <a:pPr>
                        <a:lnSpc>
                          <a:spcPct val="100000"/>
                        </a:lnSpc>
                      </a:pPr>
                      <a:r>
                        <a:rPr lang="en-ZA" sz="700" b="1" dirty="0">
                          <a:solidFill>
                            <a:schemeClr val="tx2"/>
                          </a:solidFill>
                          <a:latin typeface="+mn-lt"/>
                          <a:cs typeface="Avenir Black"/>
                        </a:rPr>
                        <a:t>2020/21 PERFORMANCE TARGET</a:t>
                      </a:r>
                      <a:endParaRPr lang="en-US" sz="700" dirty="0">
                        <a:solidFill>
                          <a:schemeClr val="tx2"/>
                        </a:solidFill>
                        <a:latin typeface="+mn-lt"/>
                        <a:cs typeface="Calibri" panose="020F0502020204030204" pitchFamily="34" charset="0"/>
                      </a:endParaRPr>
                    </a:p>
                  </a:txBody>
                  <a:tcPr marL="65723" marR="65723" marT="34290" marB="34290" anchor="b">
                    <a:noFill/>
                  </a:tcPr>
                </a:tc>
                <a:tc>
                  <a:txBody>
                    <a:bodyPr/>
                    <a:lstStyle/>
                    <a:p>
                      <a:pPr>
                        <a:lnSpc>
                          <a:spcPct val="100000"/>
                        </a:lnSpc>
                      </a:pPr>
                      <a:r>
                        <a:rPr lang="en-ZA" sz="700" b="1" dirty="0">
                          <a:solidFill>
                            <a:schemeClr val="tx2"/>
                          </a:solidFill>
                          <a:latin typeface="+mn-lt"/>
                          <a:cs typeface="Avenir Black"/>
                        </a:rPr>
                        <a:t>FINAL 2020/21 PERFORMANCE</a:t>
                      </a:r>
                      <a:endParaRPr lang="en-US" sz="700" dirty="0">
                        <a:solidFill>
                          <a:schemeClr val="tx2"/>
                        </a:solidFill>
                        <a:latin typeface="+mn-lt"/>
                        <a:cs typeface="Calibri" panose="020F0502020204030204" pitchFamily="34" charset="0"/>
                      </a:endParaRPr>
                    </a:p>
                  </a:txBody>
                  <a:tcPr marL="65723" marR="65723" marT="34290" marB="34290" anchor="b">
                    <a:noFill/>
                  </a:tcPr>
                </a:tc>
                <a:tc>
                  <a:txBody>
                    <a:bodyPr/>
                    <a:lstStyle/>
                    <a:p>
                      <a:pPr>
                        <a:lnSpc>
                          <a:spcPct val="100000"/>
                        </a:lnSpc>
                      </a:pPr>
                      <a:r>
                        <a:rPr lang="en-ZA" sz="700" dirty="0">
                          <a:solidFill>
                            <a:schemeClr val="tx2"/>
                          </a:solidFill>
                        </a:rPr>
                        <a:t>VARIANCE</a:t>
                      </a:r>
                      <a:endParaRPr lang="en-US" sz="700" dirty="0">
                        <a:solidFill>
                          <a:schemeClr val="tx2"/>
                        </a:solidFill>
                        <a:latin typeface="+mn-lt"/>
                        <a:cs typeface="Calibri" panose="020F0502020204030204" pitchFamily="34" charset="0"/>
                      </a:endParaRPr>
                    </a:p>
                  </a:txBody>
                  <a:tcPr marL="65723" marR="65723" marT="34290" marB="34290" anchor="b">
                    <a:noFill/>
                  </a:tcPr>
                </a:tc>
                <a:extLst>
                  <a:ext uri="{0D108BD9-81ED-4DB2-BD59-A6C34878D82A}">
                    <a16:rowId xmlns:a16="http://schemas.microsoft.com/office/drawing/2014/main" val="684373683"/>
                  </a:ext>
                </a:extLst>
              </a:tr>
              <a:tr h="384365">
                <a:tc gridSpan="8">
                  <a:txBody>
                    <a:bodyPr/>
                    <a:lstStyle/>
                    <a:p>
                      <a:pPr marL="71755" marR="0" lvl="0" indent="0" algn="l" defTabSz="914400" rtl="0" eaLnBrk="1" fontAlgn="auto" latinLnBrk="0" hangingPunct="1">
                        <a:lnSpc>
                          <a:spcPct val="100000"/>
                        </a:lnSpc>
                        <a:spcBef>
                          <a:spcPts val="340"/>
                        </a:spcBef>
                        <a:spcAft>
                          <a:spcPts val="0"/>
                        </a:spcAft>
                        <a:buClrTx/>
                        <a:buSzTx/>
                        <a:buFontTx/>
                        <a:buNone/>
                        <a:tabLst/>
                        <a:defRPr/>
                      </a:pPr>
                      <a:r>
                        <a:rPr lang="en-US" sz="800" b="1" dirty="0">
                          <a:solidFill>
                            <a:srgbClr val="FFFFFF"/>
                          </a:solidFill>
                          <a:latin typeface="Calibri" panose="020F0502020204030204" pitchFamily="34" charset="0"/>
                          <a:cs typeface="Calibri" panose="020F0502020204030204" pitchFamily="34" charset="0"/>
                        </a:rPr>
                        <a:t>PROGRAMME</a:t>
                      </a:r>
                      <a:r>
                        <a:rPr lang="en-US" sz="800" b="1" spc="-15" dirty="0">
                          <a:solidFill>
                            <a:srgbClr val="FFFFFF"/>
                          </a:solidFill>
                          <a:latin typeface="Calibri" panose="020F0502020204030204" pitchFamily="34" charset="0"/>
                          <a:cs typeface="Calibri" panose="020F0502020204030204" pitchFamily="34" charset="0"/>
                        </a:rPr>
                        <a:t> 5</a:t>
                      </a:r>
                      <a:r>
                        <a:rPr lang="en-US" sz="800" b="1" spc="-10" dirty="0">
                          <a:solidFill>
                            <a:srgbClr val="FFFFFF"/>
                          </a:solidFill>
                          <a:latin typeface="Calibri" panose="020F0502020204030204" pitchFamily="34" charset="0"/>
                          <a:cs typeface="Calibri" panose="020F0502020204030204" pitchFamily="34" charset="0"/>
                        </a:rPr>
                        <a:t> </a:t>
                      </a:r>
                      <a:r>
                        <a:rPr lang="en-US" sz="800" b="1" dirty="0">
                          <a:solidFill>
                            <a:srgbClr val="FFFFFF"/>
                          </a:solidFill>
                          <a:latin typeface="Calibri" panose="020F0502020204030204" pitchFamily="34" charset="0"/>
                          <a:cs typeface="Calibri" panose="020F0502020204030204" pitchFamily="34" charset="0"/>
                        </a:rPr>
                        <a:t>–</a:t>
                      </a:r>
                      <a:r>
                        <a:rPr lang="en-US" sz="800" b="1" spc="-10" dirty="0">
                          <a:solidFill>
                            <a:srgbClr val="FFFFFF"/>
                          </a:solidFill>
                          <a:latin typeface="Calibri" panose="020F0502020204030204" pitchFamily="34" charset="0"/>
                          <a:cs typeface="Calibri" panose="020F0502020204030204" pitchFamily="34" charset="0"/>
                        </a:rPr>
                        <a:t> RESEARCH TRANSLATION</a:t>
                      </a:r>
                      <a:r>
                        <a:rPr lang="en-US" sz="800" b="1" spc="-10" dirty="0">
                          <a:solidFill>
                            <a:schemeClr val="dk1"/>
                          </a:solidFill>
                          <a:latin typeface="Calibri" panose="020F0502020204030204" pitchFamily="34" charset="0"/>
                          <a:cs typeface="Calibri" panose="020F0502020204030204" pitchFamily="34" charset="0"/>
                        </a:rPr>
                        <a:t/>
                      </a:r>
                      <a:br>
                        <a:rPr lang="en-US" sz="800" b="1" spc="-10" dirty="0">
                          <a:solidFill>
                            <a:schemeClr val="dk1"/>
                          </a:solidFill>
                          <a:latin typeface="Calibri" panose="020F0502020204030204" pitchFamily="34" charset="0"/>
                          <a:cs typeface="Calibri" panose="020F0502020204030204" pitchFamily="34" charset="0"/>
                        </a:rPr>
                      </a:br>
                      <a:r>
                        <a:rPr lang="en-US" sz="800" spc="-10" dirty="0">
                          <a:solidFill>
                            <a:srgbClr val="FFFFFF"/>
                          </a:solidFill>
                          <a:latin typeface="Calibri" panose="020F0502020204030204" pitchFamily="34" charset="0"/>
                          <a:cs typeface="Calibri" panose="020F0502020204030204" pitchFamily="34" charset="0"/>
                        </a:rPr>
                        <a:t>Translate </a:t>
                      </a:r>
                      <a:r>
                        <a:rPr lang="en-US" sz="800" dirty="0">
                          <a:solidFill>
                            <a:srgbClr val="FFFFFF"/>
                          </a:solidFill>
                          <a:latin typeface="Calibri" panose="020F0502020204030204" pitchFamily="34" charset="0"/>
                          <a:cs typeface="Calibri" panose="020F0502020204030204" pitchFamily="34" charset="0"/>
                        </a:rPr>
                        <a:t>new</a:t>
                      </a:r>
                      <a:r>
                        <a:rPr lang="en-US" sz="800" spc="-5" dirty="0">
                          <a:solidFill>
                            <a:srgbClr val="FFFFFF"/>
                          </a:solidFill>
                          <a:latin typeface="Calibri" panose="020F0502020204030204" pitchFamily="34" charset="0"/>
                          <a:cs typeface="Calibri" panose="020F0502020204030204" pitchFamily="34" charset="0"/>
                        </a:rPr>
                        <a:t> </a:t>
                      </a:r>
                      <a:r>
                        <a:rPr lang="en-US" sz="800" dirty="0">
                          <a:solidFill>
                            <a:srgbClr val="FFFFFF"/>
                          </a:solidFill>
                          <a:latin typeface="Calibri" panose="020F0502020204030204" pitchFamily="34" charset="0"/>
                          <a:cs typeface="Calibri" panose="020F0502020204030204" pitchFamily="34" charset="0"/>
                        </a:rPr>
                        <a:t>knowledge</a:t>
                      </a:r>
                      <a:r>
                        <a:rPr lang="en-US" sz="800" spc="-10" dirty="0">
                          <a:solidFill>
                            <a:srgbClr val="FFFFFF"/>
                          </a:solidFill>
                          <a:latin typeface="Calibri" panose="020F0502020204030204" pitchFamily="34" charset="0"/>
                          <a:cs typeface="Calibri" panose="020F0502020204030204" pitchFamily="34" charset="0"/>
                        </a:rPr>
                        <a:t> </a:t>
                      </a:r>
                      <a:r>
                        <a:rPr lang="en-US" sz="800" dirty="0">
                          <a:solidFill>
                            <a:srgbClr val="FFFFFF"/>
                          </a:solidFill>
                          <a:latin typeface="Calibri" panose="020F0502020204030204" pitchFamily="34" charset="0"/>
                          <a:cs typeface="Calibri" panose="020F0502020204030204" pitchFamily="34" charset="0"/>
                        </a:rPr>
                        <a:t>into</a:t>
                      </a:r>
                      <a:r>
                        <a:rPr lang="en-US" sz="800" spc="-5" dirty="0">
                          <a:solidFill>
                            <a:srgbClr val="FFFFFF"/>
                          </a:solidFill>
                          <a:latin typeface="Calibri" panose="020F0502020204030204" pitchFamily="34" charset="0"/>
                          <a:cs typeface="Calibri" panose="020F0502020204030204" pitchFamily="34" charset="0"/>
                        </a:rPr>
                        <a:t> </a:t>
                      </a:r>
                      <a:r>
                        <a:rPr lang="en-US" sz="800" dirty="0">
                          <a:solidFill>
                            <a:srgbClr val="FFFFFF"/>
                          </a:solidFill>
                          <a:latin typeface="Calibri" panose="020F0502020204030204" pitchFamily="34" charset="0"/>
                          <a:cs typeface="Calibri" panose="020F0502020204030204" pitchFamily="34" charset="0"/>
                        </a:rPr>
                        <a:t>policies</a:t>
                      </a:r>
                      <a:r>
                        <a:rPr lang="en-US" sz="800" spc="-5" dirty="0">
                          <a:solidFill>
                            <a:srgbClr val="FFFFFF"/>
                          </a:solidFill>
                          <a:latin typeface="Calibri" panose="020F0502020204030204" pitchFamily="34" charset="0"/>
                          <a:cs typeface="Calibri" panose="020F0502020204030204" pitchFamily="34" charset="0"/>
                        </a:rPr>
                        <a:t> </a:t>
                      </a:r>
                      <a:r>
                        <a:rPr lang="en-US" sz="800" dirty="0">
                          <a:solidFill>
                            <a:srgbClr val="FFFFFF"/>
                          </a:solidFill>
                          <a:latin typeface="Calibri" panose="020F0502020204030204" pitchFamily="34" charset="0"/>
                          <a:cs typeface="Calibri" panose="020F0502020204030204" pitchFamily="34" charset="0"/>
                        </a:rPr>
                        <a:t>and</a:t>
                      </a:r>
                      <a:r>
                        <a:rPr lang="en-US" sz="800" spc="-10" dirty="0">
                          <a:solidFill>
                            <a:srgbClr val="FFFFFF"/>
                          </a:solidFill>
                          <a:latin typeface="Calibri" panose="020F0502020204030204" pitchFamily="34" charset="0"/>
                          <a:cs typeface="Calibri" panose="020F0502020204030204" pitchFamily="34" charset="0"/>
                        </a:rPr>
                        <a:t> </a:t>
                      </a:r>
                      <a:r>
                        <a:rPr lang="en-US" sz="800" dirty="0">
                          <a:solidFill>
                            <a:srgbClr val="FFFFFF"/>
                          </a:solidFill>
                          <a:latin typeface="Calibri" panose="020F0502020204030204" pitchFamily="34" charset="0"/>
                          <a:cs typeface="Calibri" panose="020F0502020204030204" pitchFamily="34" charset="0"/>
                        </a:rPr>
                        <a:t>practices</a:t>
                      </a:r>
                      <a:r>
                        <a:rPr lang="en-US" sz="800" spc="-5" dirty="0">
                          <a:solidFill>
                            <a:srgbClr val="FFFFFF"/>
                          </a:solidFill>
                          <a:latin typeface="Calibri" panose="020F0502020204030204" pitchFamily="34" charset="0"/>
                          <a:cs typeface="Calibri" panose="020F0502020204030204" pitchFamily="34" charset="0"/>
                        </a:rPr>
                        <a:t> </a:t>
                      </a:r>
                      <a:r>
                        <a:rPr lang="en-US" sz="800" dirty="0">
                          <a:solidFill>
                            <a:srgbClr val="FFFFFF"/>
                          </a:solidFill>
                          <a:latin typeface="Calibri" panose="020F0502020204030204" pitchFamily="34" charset="0"/>
                          <a:cs typeface="Calibri" panose="020F0502020204030204" pitchFamily="34" charset="0"/>
                        </a:rPr>
                        <a:t>to</a:t>
                      </a:r>
                      <a:r>
                        <a:rPr lang="en-US" sz="800" spc="-5" dirty="0">
                          <a:solidFill>
                            <a:srgbClr val="FFFFFF"/>
                          </a:solidFill>
                          <a:latin typeface="Calibri" panose="020F0502020204030204" pitchFamily="34" charset="0"/>
                          <a:cs typeface="Calibri" panose="020F0502020204030204" pitchFamily="34" charset="0"/>
                        </a:rPr>
                        <a:t> improve</a:t>
                      </a:r>
                      <a:r>
                        <a:rPr lang="en-US" sz="800" spc="-10" dirty="0">
                          <a:solidFill>
                            <a:srgbClr val="FFFFFF"/>
                          </a:solidFill>
                          <a:latin typeface="Calibri" panose="020F0502020204030204" pitchFamily="34" charset="0"/>
                          <a:cs typeface="Calibri" panose="020F0502020204030204" pitchFamily="34" charset="0"/>
                        </a:rPr>
                        <a:t> </a:t>
                      </a:r>
                      <a:r>
                        <a:rPr lang="en-US" sz="800" dirty="0">
                          <a:solidFill>
                            <a:srgbClr val="FFFFFF"/>
                          </a:solidFill>
                          <a:latin typeface="Calibri" panose="020F0502020204030204" pitchFamily="34" charset="0"/>
                          <a:cs typeface="Calibri" panose="020F0502020204030204" pitchFamily="34" charset="0"/>
                        </a:rPr>
                        <a:t>health</a:t>
                      </a:r>
                      <a:endParaRPr lang="en-US" sz="800" dirty="0">
                        <a:latin typeface="Calibri" panose="020F0502020204030204" pitchFamily="34" charset="0"/>
                        <a:cs typeface="Calibri" panose="020F0502020204030204" pitchFamily="34" charset="0"/>
                      </a:endParaRPr>
                    </a:p>
                  </a:txBody>
                  <a:tcPr marL="0" marR="49292" marT="0" marB="0" anchor="ctr">
                    <a:solidFill>
                      <a:schemeClr val="accent2"/>
                    </a:solidFill>
                  </a:tcPr>
                </a:tc>
                <a:tc hMerge="1">
                  <a:txBody>
                    <a:bodyPr/>
                    <a:lstStyle/>
                    <a:p>
                      <a:pPr algn="l">
                        <a:lnSpc>
                          <a:spcPct val="115000"/>
                        </a:lnSpc>
                        <a:spcAft>
                          <a:spcPts val="0"/>
                        </a:spcAft>
                      </a:pPr>
                      <a:endParaRPr lang="en-GB" sz="800" dirty="0">
                        <a:effectLst/>
                        <a:latin typeface="+mn-lt"/>
                        <a:ea typeface="Calibri" panose="020F0502020204030204" pitchFamily="34" charset="0"/>
                        <a:cs typeface="Calibri" panose="020F0502020204030204" pitchFamily="34" charset="0"/>
                      </a:endParaRPr>
                    </a:p>
                  </a:txBody>
                  <a:tcPr marL="49292" marR="49292" marT="0" marB="0" anchor="ctr">
                    <a:solidFill>
                      <a:srgbClr val="FDEEE7"/>
                    </a:solidFill>
                  </a:tcPr>
                </a:tc>
                <a:tc hMerge="1">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505150"/>
                        </a:solidFill>
                        <a:effectLst/>
                        <a:uLnTx/>
                        <a:uFillTx/>
                        <a:latin typeface="+mn-lt"/>
                        <a:ea typeface="+mn-ea"/>
                        <a:cs typeface="Calibri" panose="020F0502020204030204" pitchFamily="34" charset="0"/>
                      </a:endParaRPr>
                    </a:p>
                  </a:txBody>
                  <a:tcPr marL="65723" marR="65723" marT="34290" marB="34290" anchor="ctr">
                    <a:solidFill>
                      <a:srgbClr val="FDEEE7"/>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2500090308"/>
                  </a:ext>
                </a:extLst>
              </a:tr>
              <a:tr h="501650">
                <a:tc rowSpan="4">
                  <a:txBody>
                    <a:bodyPr/>
                    <a:lstStyle/>
                    <a:p>
                      <a:r>
                        <a:rPr lang="en-US" sz="700" b="1" spc="-10" dirty="0">
                          <a:solidFill>
                            <a:schemeClr val="tx2"/>
                          </a:solidFill>
                          <a:latin typeface="+mn-lt"/>
                          <a:cs typeface="Avenir Black"/>
                        </a:rPr>
                        <a:t>IMPACT</a:t>
                      </a:r>
                      <a:r>
                        <a:rPr lang="en-US" sz="700" b="1" spc="-35" dirty="0">
                          <a:solidFill>
                            <a:schemeClr val="tx2"/>
                          </a:solidFill>
                          <a:latin typeface="+mn-lt"/>
                          <a:cs typeface="Avenir Black"/>
                        </a:rPr>
                        <a:t> </a:t>
                      </a:r>
                      <a:r>
                        <a:rPr lang="en-US" sz="700" b="1" spc="-20" dirty="0">
                          <a:solidFill>
                            <a:schemeClr val="tx2"/>
                          </a:solidFill>
                          <a:latin typeface="+mn-lt"/>
                          <a:cs typeface="Avenir Black"/>
                        </a:rPr>
                        <a:t>STATEMENT</a:t>
                      </a:r>
                      <a:br>
                        <a:rPr lang="en-US" sz="700" b="1" spc="-20" dirty="0">
                          <a:solidFill>
                            <a:schemeClr val="tx2"/>
                          </a:solidFill>
                          <a:latin typeface="+mn-lt"/>
                          <a:cs typeface="Avenir Black"/>
                        </a:rPr>
                      </a:br>
                      <a:r>
                        <a:rPr lang="en-ZA" sz="700" kern="1200" dirty="0">
                          <a:solidFill>
                            <a:schemeClr val="dk1"/>
                          </a:solidFill>
                          <a:effectLst/>
                          <a:latin typeface="+mn-lt"/>
                          <a:ea typeface="+mn-ea"/>
                          <a:cs typeface="+mn-cs"/>
                        </a:rPr>
                        <a:t>To contribute to building public and policy-maker understanding of health, drivers of ill-heath, and practice, interventions and technologies that can prevent ill health and strengthen health services and encouraging use of research evidence in policymaker, practitioner </a:t>
                      </a:r>
                      <a:br>
                        <a:rPr lang="en-ZA" sz="700" kern="1200" dirty="0">
                          <a:solidFill>
                            <a:schemeClr val="dk1"/>
                          </a:solidFill>
                          <a:effectLst/>
                          <a:latin typeface="+mn-lt"/>
                          <a:ea typeface="+mn-ea"/>
                          <a:cs typeface="+mn-cs"/>
                        </a:rPr>
                      </a:br>
                      <a:r>
                        <a:rPr lang="en-ZA" sz="700" kern="1200" dirty="0">
                          <a:solidFill>
                            <a:schemeClr val="dk1"/>
                          </a:solidFill>
                          <a:effectLst/>
                          <a:latin typeface="+mn-lt"/>
                          <a:ea typeface="+mn-ea"/>
                          <a:cs typeface="+mn-cs"/>
                        </a:rPr>
                        <a:t>and public decision- making.</a:t>
                      </a:r>
                    </a:p>
                  </a:txBody>
                  <a:tcPr marL="72000" marR="49292" marT="0" marB="0" anchor="ctr">
                    <a:solidFill>
                      <a:srgbClr val="FADCCB"/>
                    </a:solidFill>
                  </a:tcPr>
                </a:tc>
                <a:tc rowSpan="4">
                  <a:txBody>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en-US" sz="700" b="0" dirty="0">
                          <a:solidFill>
                            <a:schemeClr val="tx2"/>
                          </a:solidFill>
                          <a:latin typeface="+mn-lt"/>
                          <a:cs typeface="Avenir Light"/>
                        </a:rPr>
                        <a:t>5.1</a:t>
                      </a:r>
                      <a:r>
                        <a:rPr lang="en-US" sz="700" b="0" spc="20" dirty="0">
                          <a:solidFill>
                            <a:schemeClr val="tx2"/>
                          </a:solidFill>
                          <a:latin typeface="+mn-lt"/>
                          <a:cs typeface="Avenir Light"/>
                        </a:rPr>
                        <a:t> </a:t>
                      </a:r>
                      <a:r>
                        <a:rPr lang="en-ZA" sz="700" kern="1200" dirty="0">
                          <a:solidFill>
                            <a:schemeClr val="dk1"/>
                          </a:solidFill>
                          <a:effectLst/>
                          <a:latin typeface="+mn-lt"/>
                          <a:ea typeface="+mn-ea"/>
                          <a:cs typeface="+mn-cs"/>
                        </a:rPr>
                        <a:t>To facilitate the translation of SAMRC research into public understanding policy </a:t>
                      </a:r>
                      <a:br>
                        <a:rPr lang="en-ZA" sz="700" kern="1200" dirty="0">
                          <a:solidFill>
                            <a:schemeClr val="dk1"/>
                          </a:solidFill>
                          <a:effectLst/>
                          <a:latin typeface="+mn-lt"/>
                          <a:ea typeface="+mn-ea"/>
                          <a:cs typeface="+mn-cs"/>
                        </a:rPr>
                      </a:br>
                      <a:r>
                        <a:rPr lang="en-ZA" sz="700" kern="1200" dirty="0">
                          <a:solidFill>
                            <a:schemeClr val="dk1"/>
                          </a:solidFill>
                          <a:effectLst/>
                          <a:latin typeface="+mn-lt"/>
                          <a:ea typeface="+mn-ea"/>
                          <a:cs typeface="+mn-cs"/>
                        </a:rPr>
                        <a:t>and practice</a:t>
                      </a:r>
                    </a:p>
                  </a:txBody>
                  <a:tcPr marL="72000" marR="49292" marT="0" marB="0" anchor="ctr">
                    <a:solidFill>
                      <a:srgbClr val="FDEEE7"/>
                    </a:solidFill>
                  </a:tcPr>
                </a:tc>
                <a:tc>
                  <a:txBody>
                    <a:bodyPr/>
                    <a:lstStyle/>
                    <a:p>
                      <a:r>
                        <a:rPr lang="en-ZA" sz="700" dirty="0">
                          <a:effectLst/>
                          <a:latin typeface="+mn-lt"/>
                        </a:rPr>
                        <a:t>5.1.1 Number of local or international policies, reports and guidelines that reference SAMRC </a:t>
                      </a:r>
                      <a:br>
                        <a:rPr lang="en-ZA" sz="700" dirty="0">
                          <a:effectLst/>
                          <a:latin typeface="+mn-lt"/>
                        </a:rPr>
                      </a:br>
                      <a:r>
                        <a:rPr lang="en-ZA" sz="700" dirty="0">
                          <a:effectLst/>
                          <a:latin typeface="+mn-lt"/>
                        </a:rPr>
                        <a:t>research</a:t>
                      </a:r>
                    </a:p>
                  </a:txBody>
                  <a:tcPr marL="32385" marR="54293" marT="54293" marB="54293">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Calibri" panose="020F0502020204030204" pitchFamily="34" charset="0"/>
                        </a:rPr>
                        <a:t>27</a:t>
                      </a: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dirty="0">
                          <a:solidFill>
                            <a:schemeClr val="tx2"/>
                          </a:solidFill>
                          <a:effectLst/>
                          <a:latin typeface="+mn-lt"/>
                          <a:ea typeface="Calibri" panose="020F0502020204030204" pitchFamily="34" charset="0"/>
                          <a:cs typeface="Calibri" panose="020F0502020204030204" pitchFamily="34" charset="0"/>
                        </a:rPr>
                        <a:t>7</a:t>
                      </a: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dirty="0">
                          <a:solidFill>
                            <a:schemeClr val="tx2"/>
                          </a:solidFill>
                          <a:effectLst/>
                          <a:latin typeface="+mn-lt"/>
                          <a:ea typeface="Calibri" panose="020F0502020204030204" pitchFamily="34" charset="0"/>
                          <a:cs typeface="Calibri" panose="020F0502020204030204" pitchFamily="34" charset="0"/>
                        </a:rPr>
                        <a:t>5</a:t>
                      </a: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dirty="0">
                          <a:solidFill>
                            <a:schemeClr val="tx2"/>
                          </a:solidFill>
                          <a:effectLst/>
                          <a:latin typeface="+mn-lt"/>
                          <a:ea typeface="Calibri" panose="020F0502020204030204" pitchFamily="34" charset="0"/>
                          <a:cs typeface="Calibri" panose="020F0502020204030204" pitchFamily="34" charset="0"/>
                        </a:rPr>
                        <a:t>44</a:t>
                      </a:r>
                    </a:p>
                  </a:txBody>
                  <a:tcPr marL="65723" marR="65723" marT="34290" marB="34290" anchor="ctr">
                    <a:solidFill>
                      <a:srgbClr val="FDEEE7"/>
                    </a:solidFill>
                  </a:tcPr>
                </a:tc>
                <a:tc>
                  <a:txBody>
                    <a:bodyPr/>
                    <a:lstStyle/>
                    <a:p>
                      <a:r>
                        <a:rPr lang="en-ZA" sz="700">
                          <a:effectLst/>
                          <a:latin typeface="+mn-lt"/>
                        </a:rPr>
                        <a:t>The SAMRC, as a world renowned science council, was approached for scientific input into finding solutions for the COVID pandemic. The input and guidance provided led to this indicator far exceeding the target set for 2020/21. The latter should level out once health solutions are found to combat or control the pandemic.</a:t>
                      </a:r>
                    </a:p>
                  </a:txBody>
                  <a:tcPr marL="32385" marR="54293" marT="54293" marB="54293">
                    <a:solidFill>
                      <a:srgbClr val="FDEEE7"/>
                    </a:solidFill>
                  </a:tcPr>
                </a:tc>
                <a:extLst>
                  <a:ext uri="{0D108BD9-81ED-4DB2-BD59-A6C34878D82A}">
                    <a16:rowId xmlns:a16="http://schemas.microsoft.com/office/drawing/2014/main" val="228925425"/>
                  </a:ext>
                </a:extLst>
              </a:tr>
              <a:tr h="0">
                <a:tc vMerge="1">
                  <a:txBody>
                    <a:bodyPr/>
                    <a:lstStyle/>
                    <a:p>
                      <a:endParaRPr lang="en-ZA"/>
                    </a:p>
                  </a:txBody>
                  <a:tcPr/>
                </a:tc>
                <a:tc vMerge="1">
                  <a:txBody>
                    <a:bodyPr/>
                    <a:lstStyle/>
                    <a:p>
                      <a:endParaRPr lang="en-ZA"/>
                    </a:p>
                  </a:txBody>
                  <a:tcPr/>
                </a:tc>
                <a:tc>
                  <a:txBody>
                    <a:bodyPr/>
                    <a:lstStyle/>
                    <a:p>
                      <a:r>
                        <a:rPr lang="en-ZA" sz="700" dirty="0">
                          <a:effectLst/>
                          <a:latin typeface="+mn-lt"/>
                        </a:rPr>
                        <a:t>5.1.2 Number of reports and guidelines (co)produced by the SAMRC intramural researchers </a:t>
                      </a:r>
                    </a:p>
                  </a:txBody>
                  <a:tcPr marL="32385" marR="54293" marT="54293" marB="54293">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Calibri" panose="020F0502020204030204" pitchFamily="34" charset="0"/>
                        </a:rPr>
                        <a:t>25</a:t>
                      </a: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ZA" sz="700" b="0" dirty="0">
                          <a:solidFill>
                            <a:srgbClr val="58595B"/>
                          </a:solidFill>
                          <a:latin typeface="+mn-lt"/>
                          <a:cs typeface="Avenir Light"/>
                        </a:rPr>
                        <a:t>New indicator</a:t>
                      </a:r>
                      <a:endParaRPr lang="en-ZA" sz="700" dirty="0">
                        <a:latin typeface="+mn-lt"/>
                        <a:cs typeface="Avenir Light"/>
                      </a:endParaRP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dirty="0">
                          <a:solidFill>
                            <a:schemeClr val="tx2"/>
                          </a:solidFill>
                          <a:effectLst/>
                          <a:latin typeface="+mn-lt"/>
                          <a:ea typeface="Calibri" panose="020F0502020204030204" pitchFamily="34" charset="0"/>
                          <a:cs typeface="Calibri" panose="020F0502020204030204" pitchFamily="34" charset="0"/>
                        </a:rPr>
                        <a:t>5</a:t>
                      </a: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dirty="0">
                          <a:solidFill>
                            <a:schemeClr val="tx2"/>
                          </a:solidFill>
                          <a:effectLst/>
                          <a:latin typeface="+mn-lt"/>
                          <a:ea typeface="Calibri" panose="020F0502020204030204" pitchFamily="34" charset="0"/>
                          <a:cs typeface="Calibri" panose="020F0502020204030204" pitchFamily="34" charset="0"/>
                        </a:rPr>
                        <a:t>58</a:t>
                      </a:r>
                    </a:p>
                  </a:txBody>
                  <a:tcPr marL="65723" marR="65723" marT="34290" marB="34290" anchor="ctr">
                    <a:solidFill>
                      <a:srgbClr val="FDEEE7"/>
                    </a:solidFill>
                  </a:tcPr>
                </a:tc>
                <a:tc>
                  <a:txBody>
                    <a:bodyPr/>
                    <a:lstStyle/>
                    <a:p>
                      <a:r>
                        <a:rPr lang="en-ZA" sz="700">
                          <a:effectLst/>
                          <a:latin typeface="+mn-lt"/>
                        </a:rPr>
                        <a:t>The SAMRC, as a world renowned science council, was approached for scientific input into finding solutions for the COVID pandemic. The input and guidance provided led to this indicator far exceeding the target set for 2020/21. The latter should level out once health solutions are found to combat or control the pandemic.</a:t>
                      </a:r>
                    </a:p>
                  </a:txBody>
                  <a:tcPr marL="32385" marR="54293" marT="54293" marB="54293">
                    <a:solidFill>
                      <a:srgbClr val="FDEEE7"/>
                    </a:solidFill>
                  </a:tcPr>
                </a:tc>
                <a:extLst>
                  <a:ext uri="{0D108BD9-81ED-4DB2-BD59-A6C34878D82A}">
                    <a16:rowId xmlns:a16="http://schemas.microsoft.com/office/drawing/2014/main" val="2653036799"/>
                  </a:ext>
                </a:extLst>
              </a:tr>
              <a:tr h="0">
                <a:tc vMerge="1">
                  <a:txBody>
                    <a:bodyPr/>
                    <a:lstStyle/>
                    <a:p>
                      <a:endParaRPr lang="en-ZA"/>
                    </a:p>
                  </a:txBody>
                  <a:tcPr/>
                </a:tc>
                <a:tc vMerge="1">
                  <a:txBody>
                    <a:bodyPr/>
                    <a:lstStyle/>
                    <a:p>
                      <a:endParaRPr lang="en-ZA"/>
                    </a:p>
                  </a:txBody>
                  <a:tcPr/>
                </a:tc>
                <a:tc>
                  <a:txBody>
                    <a:bodyPr/>
                    <a:lstStyle/>
                    <a:p>
                      <a:r>
                        <a:rPr lang="en-ZA" sz="700" dirty="0">
                          <a:effectLst/>
                          <a:latin typeface="+mn-lt"/>
                        </a:rPr>
                        <a:t>5.1.3 Number of national or international bodies/committees that SAMRC employees serve on</a:t>
                      </a:r>
                    </a:p>
                  </a:txBody>
                  <a:tcPr marL="32385" marR="54293" marT="54293" marB="54293">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Calibri" panose="020F0502020204030204" pitchFamily="34" charset="0"/>
                        </a:rPr>
                        <a:t>250</a:t>
                      </a: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ZA" sz="700" b="0" dirty="0">
                          <a:solidFill>
                            <a:srgbClr val="58595B"/>
                          </a:solidFill>
                          <a:latin typeface="+mn-lt"/>
                          <a:cs typeface="Avenir Light"/>
                        </a:rPr>
                        <a:t>New indicator</a:t>
                      </a:r>
                      <a:endParaRPr lang="en-ZA" sz="700" dirty="0">
                        <a:latin typeface="+mn-lt"/>
                        <a:cs typeface="Avenir Light"/>
                      </a:endParaRP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dirty="0">
                          <a:solidFill>
                            <a:schemeClr val="tx2"/>
                          </a:solidFill>
                          <a:effectLst/>
                          <a:latin typeface="+mn-lt"/>
                          <a:ea typeface="Calibri" panose="020F0502020204030204" pitchFamily="34" charset="0"/>
                          <a:cs typeface="Calibri" panose="020F0502020204030204" pitchFamily="34" charset="0"/>
                        </a:rPr>
                        <a:t>50</a:t>
                      </a: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dirty="0">
                          <a:solidFill>
                            <a:schemeClr val="tx2"/>
                          </a:solidFill>
                          <a:effectLst/>
                          <a:latin typeface="+mn-lt"/>
                          <a:ea typeface="Calibri" panose="020F0502020204030204" pitchFamily="34" charset="0"/>
                          <a:cs typeface="Calibri" panose="020F0502020204030204" pitchFamily="34" charset="0"/>
                        </a:rPr>
                        <a:t>90</a:t>
                      </a:r>
                    </a:p>
                  </a:txBody>
                  <a:tcPr marL="65723" marR="65723" marT="34290" marB="34290" anchor="ctr">
                    <a:solidFill>
                      <a:srgbClr val="FDEEE7"/>
                    </a:solidFill>
                  </a:tcPr>
                </a:tc>
                <a:tc>
                  <a:txBody>
                    <a:bodyPr/>
                    <a:lstStyle/>
                    <a:p>
                      <a:r>
                        <a:rPr lang="en-ZA" sz="700" dirty="0">
                          <a:effectLst/>
                          <a:latin typeface="+mn-lt"/>
                        </a:rPr>
                        <a:t>The SAMRC is well sought after for its scientific expertise. This is evident in the number of committees and bodies that staff serve on. This performance will level out as most of the committees or bodies that staff serve on are </a:t>
                      </a:r>
                      <a:r>
                        <a:rPr lang="en-ZA" sz="700">
                          <a:effectLst/>
                          <a:latin typeface="+mn-lt"/>
                        </a:rPr>
                        <a:t>on an </a:t>
                      </a:r>
                      <a:r>
                        <a:rPr lang="en-ZA" sz="700" dirty="0">
                          <a:effectLst/>
                          <a:latin typeface="+mn-lt"/>
                        </a:rPr>
                        <a:t>ongoing basis.</a:t>
                      </a:r>
                    </a:p>
                  </a:txBody>
                  <a:tcPr marL="32385" marR="54293" marT="54293" marB="54293">
                    <a:solidFill>
                      <a:srgbClr val="FDEEE7"/>
                    </a:solidFill>
                  </a:tcPr>
                </a:tc>
                <a:extLst>
                  <a:ext uri="{0D108BD9-81ED-4DB2-BD59-A6C34878D82A}">
                    <a16:rowId xmlns:a16="http://schemas.microsoft.com/office/drawing/2014/main" val="425371258"/>
                  </a:ext>
                </a:extLst>
              </a:tr>
              <a:tr h="501650">
                <a:tc vMerge="1">
                  <a:txBody>
                    <a:bodyPr/>
                    <a:lstStyle/>
                    <a:p>
                      <a:endParaRPr lang="en-ZA"/>
                    </a:p>
                  </a:txBody>
                  <a:tcPr/>
                </a:tc>
                <a:tc vMerge="1">
                  <a:txBody>
                    <a:bodyPr/>
                    <a:lstStyle/>
                    <a:p>
                      <a:endParaRPr lang="en-ZA"/>
                    </a:p>
                  </a:txBody>
                  <a:tcPr/>
                </a:tc>
                <a:tc>
                  <a:txBody>
                    <a:bodyPr/>
                    <a:lstStyle/>
                    <a:p>
                      <a:r>
                        <a:rPr lang="en-ZA" sz="700" dirty="0">
                          <a:effectLst/>
                          <a:latin typeface="+mn-lt"/>
                        </a:rPr>
                        <a:t>5.1.4 Number of conferences, seminars and continuing development points workshops supported by the SAMRC</a:t>
                      </a:r>
                    </a:p>
                  </a:txBody>
                  <a:tcPr marL="32385" marR="54293" marT="54293" marB="54293">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Calibri" panose="020F0502020204030204" pitchFamily="34" charset="0"/>
                        </a:rPr>
                        <a:t>50</a:t>
                      </a: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ZA" sz="700" b="0" dirty="0">
                          <a:solidFill>
                            <a:srgbClr val="58595B"/>
                          </a:solidFill>
                          <a:latin typeface="+mn-lt"/>
                          <a:cs typeface="Avenir Light"/>
                        </a:rPr>
                        <a:t>New indicator</a:t>
                      </a:r>
                      <a:endParaRPr lang="en-ZA" sz="700" dirty="0">
                        <a:latin typeface="+mn-lt"/>
                        <a:cs typeface="Avenir Light"/>
                      </a:endParaRP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dirty="0">
                          <a:solidFill>
                            <a:schemeClr val="tx2"/>
                          </a:solidFill>
                          <a:effectLst/>
                          <a:latin typeface="+mn-lt"/>
                          <a:ea typeface="Calibri" panose="020F0502020204030204" pitchFamily="34" charset="0"/>
                          <a:cs typeface="Calibri" panose="020F0502020204030204" pitchFamily="34" charset="0"/>
                        </a:rPr>
                        <a:t>10</a:t>
                      </a:r>
                    </a:p>
                  </a:txBody>
                  <a:tcPr marL="65723" marR="65723" marT="34290" marB="34290" anchor="ctr">
                    <a:solidFill>
                      <a:srgbClr val="FDEEE7"/>
                    </a:solidFill>
                  </a:tcP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lang="en-US" sz="700" dirty="0">
                          <a:solidFill>
                            <a:schemeClr val="tx2"/>
                          </a:solidFill>
                          <a:effectLst/>
                          <a:latin typeface="+mn-lt"/>
                          <a:ea typeface="Calibri" panose="020F0502020204030204" pitchFamily="34" charset="0"/>
                          <a:cs typeface="Calibri" panose="020F0502020204030204" pitchFamily="34" charset="0"/>
                        </a:rPr>
                        <a:t>26</a:t>
                      </a:r>
                    </a:p>
                  </a:txBody>
                  <a:tcPr marL="65723" marR="65723" marT="34290" marB="34290" anchor="ctr">
                    <a:solidFill>
                      <a:srgbClr val="FDEEE7"/>
                    </a:solidFill>
                  </a:tcPr>
                </a:tc>
                <a:tc>
                  <a:txBody>
                    <a:bodyPr/>
                    <a:lstStyle/>
                    <a:p>
                      <a:r>
                        <a:rPr lang="en-ZA" sz="700" dirty="0">
                          <a:effectLst/>
                          <a:latin typeface="+mn-lt"/>
                        </a:rPr>
                        <a:t>The reason for the overperformance is the unanticipated COVID pandemic. The SAMRC hosted more webinars than anticipated during this financial year. This led to this indicator far exceeding the target set for 2020/21. The latter should level out for the 2021/22 Financial Year.</a:t>
                      </a:r>
                    </a:p>
                  </a:txBody>
                  <a:tcPr marL="32385" marR="54293" marT="54293" marB="54293">
                    <a:solidFill>
                      <a:srgbClr val="FDEEE7"/>
                    </a:solidFill>
                  </a:tcPr>
                </a:tc>
                <a:extLst>
                  <a:ext uri="{0D108BD9-81ED-4DB2-BD59-A6C34878D82A}">
                    <a16:rowId xmlns:a16="http://schemas.microsoft.com/office/drawing/2014/main" val="3322996399"/>
                  </a:ext>
                </a:extLst>
              </a:tr>
            </a:tbl>
          </a:graphicData>
        </a:graphic>
      </p:graphicFrame>
    </p:spTree>
    <p:extLst>
      <p:ext uri="{BB962C8B-B14F-4D97-AF65-F5344CB8AC3E}">
        <p14:creationId xmlns:p14="http://schemas.microsoft.com/office/powerpoint/2010/main" val="23493369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2D5E63C8-9C4A-40F9-A358-DA40C4E59E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8419" y="-33555"/>
            <a:ext cx="2243206" cy="1937856"/>
          </a:xfrm>
          <a:prstGeom prst="rect">
            <a:avLst/>
          </a:prstGeom>
          <a:ln>
            <a:noFill/>
          </a:ln>
        </p:spPr>
      </p:pic>
      <p:sp>
        <p:nvSpPr>
          <p:cNvPr id="9" name="Text Placeholder 8">
            <a:extLst>
              <a:ext uri="{FF2B5EF4-FFF2-40B4-BE49-F238E27FC236}">
                <a16:creationId xmlns:a16="http://schemas.microsoft.com/office/drawing/2014/main" id="{BD1D4141-3BC6-4E79-BBE4-36B236949915}"/>
              </a:ext>
            </a:extLst>
          </p:cNvPr>
          <p:cNvSpPr>
            <a:spLocks noGrp="1"/>
          </p:cNvSpPr>
          <p:nvPr>
            <p:ph type="body" sz="quarter" idx="13"/>
          </p:nvPr>
        </p:nvSpPr>
        <p:spPr>
          <a:xfrm>
            <a:off x="681616" y="602161"/>
            <a:ext cx="2375090" cy="984068"/>
          </a:xfrm>
        </p:spPr>
        <p:txBody>
          <a:bodyPr anchor="b">
            <a:noAutofit/>
          </a:bodyPr>
          <a:lstStyle/>
          <a:p>
            <a:pPr>
              <a:lnSpc>
                <a:spcPct val="100000"/>
              </a:lnSpc>
              <a:spcBef>
                <a:spcPts val="0"/>
              </a:spcBef>
            </a:pPr>
            <a:r>
              <a:rPr lang="en-US" sz="2300" dirty="0">
                <a:effectLst/>
                <a:latin typeface="Calibri" panose="020F0502020204030204" pitchFamily="34" charset="0"/>
                <a:ea typeface="Calibri" panose="020F0502020204030204" pitchFamily="34" charset="0"/>
                <a:cs typeface="Times New Roman" panose="02020603050405020304" pitchFamily="18" charset="0"/>
              </a:rPr>
              <a:t>Scientific Impact, Achievements </a:t>
            </a:r>
            <a:br>
              <a:rPr lang="en-US" sz="2300" dirty="0">
                <a:effectLst/>
                <a:latin typeface="Calibri" panose="020F0502020204030204" pitchFamily="34" charset="0"/>
                <a:ea typeface="Calibri" panose="020F0502020204030204" pitchFamily="34" charset="0"/>
                <a:cs typeface="Times New Roman" panose="02020603050405020304" pitchFamily="18" charset="0"/>
              </a:rPr>
            </a:br>
            <a:r>
              <a:rPr lang="en-US" sz="2300" dirty="0">
                <a:effectLst/>
                <a:latin typeface="Calibri" panose="020F0502020204030204" pitchFamily="34" charset="0"/>
                <a:ea typeface="Calibri" panose="020F0502020204030204" pitchFamily="34" charset="0"/>
                <a:cs typeface="Times New Roman" panose="02020603050405020304" pitchFamily="18" charset="0"/>
              </a:rPr>
              <a:t>and Highlights</a:t>
            </a:r>
            <a:endParaRPr lang="en-ZA" sz="2300" dirty="0"/>
          </a:p>
        </p:txBody>
      </p:sp>
      <p:sp>
        <p:nvSpPr>
          <p:cNvPr id="4" name="Slide Number Placeholder 5">
            <a:extLst>
              <a:ext uri="{FF2B5EF4-FFF2-40B4-BE49-F238E27FC236}">
                <a16:creationId xmlns:a16="http://schemas.microsoft.com/office/drawing/2014/main" id="{AE76D787-9AE7-45DB-9EA7-81731186E129}"/>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pPr/>
              <a:t>46</a:t>
            </a:fld>
            <a:endParaRPr lang="en-ZA" dirty="0"/>
          </a:p>
        </p:txBody>
      </p:sp>
    </p:spTree>
    <p:extLst>
      <p:ext uri="{BB962C8B-B14F-4D97-AF65-F5344CB8AC3E}">
        <p14:creationId xmlns:p14="http://schemas.microsoft.com/office/powerpoint/2010/main" val="34926334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5271F4-B07F-234A-8796-E70625057E10}"/>
              </a:ext>
            </a:extLst>
          </p:cNvPr>
          <p:cNvSpPr/>
          <p:nvPr/>
        </p:nvSpPr>
        <p:spPr>
          <a:xfrm>
            <a:off x="0" y="1173587"/>
            <a:ext cx="12219921" cy="48814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6000"/>
              </a:lnSpc>
            </a:pPr>
            <a:endParaRPr lang="en-ZA" dirty="0">
              <a:solidFill>
                <a:srgbClr val="5E5B5C"/>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227E1992-D916-472C-8176-7CC15D718006}"/>
              </a:ext>
            </a:extLst>
          </p:cNvPr>
          <p:cNvSpPr>
            <a:spLocks noGrp="1"/>
          </p:cNvSpPr>
          <p:nvPr>
            <p:ph type="title"/>
          </p:nvPr>
        </p:nvSpPr>
        <p:spPr/>
        <p:txBody>
          <a:bodyPr>
            <a:normAutofit fontScale="90000"/>
          </a:bodyPr>
          <a:lstStyle/>
          <a:p>
            <a:r>
              <a:rPr lang="en-US" dirty="0"/>
              <a:t>Innovation | Funding health care innovation</a:t>
            </a:r>
          </a:p>
        </p:txBody>
      </p:sp>
      <p:sp>
        <p:nvSpPr>
          <p:cNvPr id="3" name="Content Placeholder 2">
            <a:extLst>
              <a:ext uri="{FF2B5EF4-FFF2-40B4-BE49-F238E27FC236}">
                <a16:creationId xmlns:a16="http://schemas.microsoft.com/office/drawing/2014/main" id="{1FAAC57F-704B-4317-95C0-8C919A3EF40B}"/>
              </a:ext>
            </a:extLst>
          </p:cNvPr>
          <p:cNvSpPr>
            <a:spLocks noGrp="1"/>
          </p:cNvSpPr>
          <p:nvPr>
            <p:ph idx="1"/>
          </p:nvPr>
        </p:nvSpPr>
        <p:spPr>
          <a:xfrm>
            <a:off x="838200" y="1993452"/>
            <a:ext cx="10515600" cy="419966"/>
          </a:xfrm>
        </p:spPr>
        <p:txBody>
          <a:bodyPr>
            <a:noAutofit/>
          </a:bodyPr>
          <a:lstStyle/>
          <a:p>
            <a:pPr marL="0" indent="0" algn="ctr">
              <a:lnSpc>
                <a:spcPct val="106000"/>
              </a:lnSpc>
              <a:spcAft>
                <a:spcPts val="800"/>
              </a:spcAft>
              <a:buNone/>
            </a:pPr>
            <a:r>
              <a:rPr lang="en-US" sz="23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Supporting and developing pioneers in cutting edge medical innovations focusing on:</a:t>
            </a:r>
            <a:endParaRPr lang="en-ZA" sz="23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5">
            <a:extLst>
              <a:ext uri="{FF2B5EF4-FFF2-40B4-BE49-F238E27FC236}">
                <a16:creationId xmlns:a16="http://schemas.microsoft.com/office/drawing/2014/main" id="{AD0905F9-1F6F-46EE-81A3-1B042584607F}"/>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pPr/>
              <a:t>47</a:t>
            </a:fld>
            <a:endParaRPr lang="en-ZA" dirty="0"/>
          </a:p>
        </p:txBody>
      </p:sp>
      <p:sp>
        <p:nvSpPr>
          <p:cNvPr id="16" name="Rectangle 15">
            <a:extLst>
              <a:ext uri="{FF2B5EF4-FFF2-40B4-BE49-F238E27FC236}">
                <a16:creationId xmlns:a16="http://schemas.microsoft.com/office/drawing/2014/main" id="{4446E2E6-9D2E-C84D-A06F-DD72A39B7CD2}"/>
              </a:ext>
            </a:extLst>
          </p:cNvPr>
          <p:cNvSpPr/>
          <p:nvPr/>
        </p:nvSpPr>
        <p:spPr>
          <a:xfrm>
            <a:off x="1756222" y="4263430"/>
            <a:ext cx="1038746" cy="667106"/>
          </a:xfrm>
          <a:prstGeom prst="rect">
            <a:avLst/>
          </a:prstGeom>
        </p:spPr>
        <p:txBody>
          <a:bodyPr wrap="none">
            <a:spAutoFit/>
          </a:bodyPr>
          <a:lstStyle/>
          <a:p>
            <a:pPr lvl="0"/>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genomic </a:t>
            </a:r>
          </a:p>
          <a:p>
            <a:pPr lvl="0"/>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research</a:t>
            </a:r>
            <a:endParaRPr lang="en-ZA"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585F3FDE-0763-C946-A32F-F0BEC323634C}"/>
              </a:ext>
            </a:extLst>
          </p:cNvPr>
          <p:cNvSpPr/>
          <p:nvPr/>
        </p:nvSpPr>
        <p:spPr>
          <a:xfrm>
            <a:off x="3259685" y="4263430"/>
            <a:ext cx="1843453" cy="667106"/>
          </a:xfrm>
          <a:prstGeom prst="rect">
            <a:avLst/>
          </a:prstGeom>
        </p:spPr>
        <p:txBody>
          <a:bodyPr wrap="square">
            <a:spAutoFit/>
          </a:bodyPr>
          <a:lstStyle/>
          <a:p>
            <a:pPr algn="ctr"/>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novel treatment and regimens</a:t>
            </a:r>
            <a:endParaRPr lang="en-ZA"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FE1BABD8-1A22-5448-8E45-D891485F194D}"/>
              </a:ext>
            </a:extLst>
          </p:cNvPr>
          <p:cNvSpPr/>
          <p:nvPr/>
        </p:nvSpPr>
        <p:spPr>
          <a:xfrm>
            <a:off x="5236095" y="4263430"/>
            <a:ext cx="1843453" cy="373500"/>
          </a:xfrm>
          <a:prstGeom prst="rect">
            <a:avLst/>
          </a:prstGeom>
        </p:spPr>
        <p:txBody>
          <a:bodyPr wrap="square">
            <a:spAutoFit/>
          </a:bodyPr>
          <a:lstStyle/>
          <a:p>
            <a:pPr algn="ctr"/>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vaccines</a:t>
            </a:r>
            <a:endParaRPr lang="en-ZA"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A3CDD8E1-A4E7-FB4D-BF82-986EF4ADB830}"/>
              </a:ext>
            </a:extLst>
          </p:cNvPr>
          <p:cNvSpPr/>
          <p:nvPr/>
        </p:nvSpPr>
        <p:spPr>
          <a:xfrm>
            <a:off x="7060930" y="4263430"/>
            <a:ext cx="1843453" cy="667106"/>
          </a:xfrm>
          <a:prstGeom prst="rect">
            <a:avLst/>
          </a:prstGeom>
        </p:spPr>
        <p:txBody>
          <a:bodyPr wrap="square">
            <a:spAutoFit/>
          </a:bodyPr>
          <a:lstStyle/>
          <a:p>
            <a:pPr algn="ctr"/>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diagnostic </a:t>
            </a:r>
            <a:b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rPr>
            </a:br>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tools</a:t>
            </a:r>
            <a:endParaRPr lang="en-ZA"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72FDE382-DE8C-A641-8944-FD06DF24EE25}"/>
              </a:ext>
            </a:extLst>
          </p:cNvPr>
          <p:cNvSpPr/>
          <p:nvPr/>
        </p:nvSpPr>
        <p:spPr>
          <a:xfrm>
            <a:off x="8961140" y="4263430"/>
            <a:ext cx="1843453" cy="667106"/>
          </a:xfrm>
          <a:prstGeom prst="rect">
            <a:avLst/>
          </a:prstGeom>
        </p:spPr>
        <p:txBody>
          <a:bodyPr wrap="square">
            <a:spAutoFit/>
          </a:bodyPr>
          <a:lstStyle/>
          <a:p>
            <a:pPr algn="ctr">
              <a:spcAft>
                <a:spcPts val="800"/>
              </a:spcAft>
            </a:pPr>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new drugs and devices</a:t>
            </a:r>
            <a:endParaRPr lang="en-ZA"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7" name="Graphic 46">
            <a:extLst>
              <a:ext uri="{FF2B5EF4-FFF2-40B4-BE49-F238E27FC236}">
                <a16:creationId xmlns:a16="http://schemas.microsoft.com/office/drawing/2014/main" id="{8E45794F-6F65-7A4F-B490-23329DB70DC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7576694" y="3208369"/>
            <a:ext cx="811924" cy="811924"/>
          </a:xfrm>
          <a:prstGeom prst="rect">
            <a:avLst/>
          </a:prstGeom>
        </p:spPr>
      </p:pic>
      <p:pic>
        <p:nvPicPr>
          <p:cNvPr id="49" name="Graphic 48">
            <a:extLst>
              <a:ext uri="{FF2B5EF4-FFF2-40B4-BE49-F238E27FC236}">
                <a16:creationId xmlns:a16="http://schemas.microsoft.com/office/drawing/2014/main" id="{BF790496-454D-E949-9DE3-4AD3AD338D3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5748529" y="3138889"/>
            <a:ext cx="875261" cy="881403"/>
          </a:xfrm>
          <a:prstGeom prst="rect">
            <a:avLst/>
          </a:prstGeom>
        </p:spPr>
      </p:pic>
      <p:pic>
        <p:nvPicPr>
          <p:cNvPr id="51" name="Graphic 50">
            <a:extLst>
              <a:ext uri="{FF2B5EF4-FFF2-40B4-BE49-F238E27FC236}">
                <a16:creationId xmlns:a16="http://schemas.microsoft.com/office/drawing/2014/main" id="{E9ED45D6-CB83-EC48-98A0-8D57471CC0A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864868" y="3124147"/>
            <a:ext cx="859473" cy="862669"/>
          </a:xfrm>
          <a:prstGeom prst="rect">
            <a:avLst/>
          </a:prstGeom>
        </p:spPr>
      </p:pic>
      <p:pic>
        <p:nvPicPr>
          <p:cNvPr id="53" name="Graphic 52">
            <a:extLst>
              <a:ext uri="{FF2B5EF4-FFF2-40B4-BE49-F238E27FC236}">
                <a16:creationId xmlns:a16="http://schemas.microsoft.com/office/drawing/2014/main" id="{AEC55C03-547F-7C42-A6B7-B4B186DE52C4}"/>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3745391" y="3208369"/>
            <a:ext cx="801134" cy="781594"/>
          </a:xfrm>
          <a:prstGeom prst="rect">
            <a:avLst/>
          </a:prstGeom>
        </p:spPr>
      </p:pic>
      <p:pic>
        <p:nvPicPr>
          <p:cNvPr id="57" name="Graphic 56">
            <a:extLst>
              <a:ext uri="{FF2B5EF4-FFF2-40B4-BE49-F238E27FC236}">
                <a16:creationId xmlns:a16="http://schemas.microsoft.com/office/drawing/2014/main" id="{E1C5E5BA-DDCF-2A48-9901-83E17890D05A}"/>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9517955" y="3152406"/>
            <a:ext cx="811924" cy="862669"/>
          </a:xfrm>
          <a:prstGeom prst="rect">
            <a:avLst/>
          </a:prstGeom>
        </p:spPr>
      </p:pic>
    </p:spTree>
    <p:extLst>
      <p:ext uri="{BB962C8B-B14F-4D97-AF65-F5344CB8AC3E}">
        <p14:creationId xmlns:p14="http://schemas.microsoft.com/office/powerpoint/2010/main" val="5671638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1992-D916-472C-8176-7CC15D718006}"/>
              </a:ext>
            </a:extLst>
          </p:cNvPr>
          <p:cNvSpPr>
            <a:spLocks noGrp="1"/>
          </p:cNvSpPr>
          <p:nvPr>
            <p:ph type="title"/>
          </p:nvPr>
        </p:nvSpPr>
        <p:spPr/>
        <p:txBody>
          <a:bodyPr>
            <a:normAutofit fontScale="90000"/>
          </a:bodyPr>
          <a:lstStyle/>
          <a:p>
            <a:r>
              <a:rPr lang="en-US" dirty="0"/>
              <a:t>Funding health care innovation </a:t>
            </a:r>
            <a:r>
              <a:rPr lang="en-US" dirty="0">
                <a:ea typeface="Calibri" panose="020F0502020204030204" pitchFamily="34" charset="0"/>
                <a:cs typeface="Times New Roman" panose="02020603050405020304" pitchFamily="18" charset="0"/>
              </a:rPr>
              <a:t>(continued)</a:t>
            </a:r>
            <a:endParaRPr lang="en-US" i="1" dirty="0"/>
          </a:p>
        </p:txBody>
      </p:sp>
      <p:sp>
        <p:nvSpPr>
          <p:cNvPr id="5" name="Slide Number Placeholder 4">
            <a:extLst>
              <a:ext uri="{FF2B5EF4-FFF2-40B4-BE49-F238E27FC236}">
                <a16:creationId xmlns:a16="http://schemas.microsoft.com/office/drawing/2014/main" id="{6DADE478-F0A0-4964-8081-338806D8D631}"/>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15D208-572E-4E07-B507-0C75A260C63E}" type="slidenum">
              <a:rPr lang="en-ZA" smtClean="0"/>
              <a:pPr/>
              <a:t>48</a:t>
            </a:fld>
            <a:endParaRPr lang="en-ZA" dirty="0"/>
          </a:p>
        </p:txBody>
      </p:sp>
      <p:pic>
        <p:nvPicPr>
          <p:cNvPr id="4" name="Picture 3" descr="Diagram&#10;&#10;Description automatically generated">
            <a:extLst>
              <a:ext uri="{FF2B5EF4-FFF2-40B4-BE49-F238E27FC236}">
                <a16:creationId xmlns:a16="http://schemas.microsoft.com/office/drawing/2014/main" id="{EBFE888F-F516-401A-BC99-164D618F48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36149" y="1856713"/>
            <a:ext cx="8919701" cy="3144573"/>
          </a:xfrm>
          <a:prstGeom prst="rect">
            <a:avLst/>
          </a:prstGeom>
        </p:spPr>
      </p:pic>
    </p:spTree>
    <p:extLst>
      <p:ext uri="{BB962C8B-B14F-4D97-AF65-F5344CB8AC3E}">
        <p14:creationId xmlns:p14="http://schemas.microsoft.com/office/powerpoint/2010/main" val="31347364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globe&#10;&#10;Description automatically generated with low confidence">
            <a:extLst>
              <a:ext uri="{FF2B5EF4-FFF2-40B4-BE49-F238E27FC236}">
                <a16:creationId xmlns:a16="http://schemas.microsoft.com/office/drawing/2014/main" id="{A0C36672-7D2A-F64D-B8A5-FF7F5D311E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7" name="Picture 6" descr="Shape, rectangle&#10;&#10;Description automatically generated">
            <a:extLst>
              <a:ext uri="{FF2B5EF4-FFF2-40B4-BE49-F238E27FC236}">
                <a16:creationId xmlns:a16="http://schemas.microsoft.com/office/drawing/2014/main" id="{5D8C1825-CB16-2743-8B8B-B560D648EC8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8419" y="-33555"/>
            <a:ext cx="2243206" cy="1937856"/>
          </a:xfrm>
          <a:prstGeom prst="rect">
            <a:avLst/>
          </a:prstGeom>
          <a:ln>
            <a:noFill/>
          </a:ln>
        </p:spPr>
      </p:pic>
      <p:sp>
        <p:nvSpPr>
          <p:cNvPr id="4" name="Text Placeholder 3">
            <a:extLst>
              <a:ext uri="{FF2B5EF4-FFF2-40B4-BE49-F238E27FC236}">
                <a16:creationId xmlns:a16="http://schemas.microsoft.com/office/drawing/2014/main" id="{374D1CC5-0B8D-5544-8B2C-3A2C0E4A66D4}"/>
              </a:ext>
            </a:extLst>
          </p:cNvPr>
          <p:cNvSpPr>
            <a:spLocks noGrp="1"/>
          </p:cNvSpPr>
          <p:nvPr>
            <p:ph type="body" sz="quarter" idx="13"/>
          </p:nvPr>
        </p:nvSpPr>
        <p:spPr/>
        <p:txBody>
          <a:bodyPr>
            <a:normAutofit lnSpcReduction="10000"/>
          </a:bodyPr>
          <a:lstStyle/>
          <a:p>
            <a:r>
              <a:rPr lang="en-ZA" dirty="0"/>
              <a:t>Health </a:t>
            </a:r>
            <a:br>
              <a:rPr lang="en-ZA" dirty="0"/>
            </a:br>
            <a:r>
              <a:rPr lang="en-ZA" dirty="0"/>
              <a:t>impact and innovation</a:t>
            </a:r>
            <a:endParaRPr lang="en-US" dirty="0"/>
          </a:p>
        </p:txBody>
      </p:sp>
    </p:spTree>
    <p:extLst>
      <p:ext uri="{BB962C8B-B14F-4D97-AF65-F5344CB8AC3E}">
        <p14:creationId xmlns:p14="http://schemas.microsoft.com/office/powerpoint/2010/main" val="849633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2D5E63C8-9C4A-40F9-A358-DA40C4E59E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8419" y="-33555"/>
            <a:ext cx="2243206" cy="1937856"/>
          </a:xfrm>
          <a:prstGeom prst="rect">
            <a:avLst/>
          </a:prstGeom>
          <a:ln>
            <a:noFill/>
          </a:ln>
        </p:spPr>
      </p:pic>
      <p:sp>
        <p:nvSpPr>
          <p:cNvPr id="9" name="Text Placeholder 8">
            <a:extLst>
              <a:ext uri="{FF2B5EF4-FFF2-40B4-BE49-F238E27FC236}">
                <a16:creationId xmlns:a16="http://schemas.microsoft.com/office/drawing/2014/main" id="{BD1D4141-3BC6-4E79-BBE4-36B236949915}"/>
              </a:ext>
            </a:extLst>
          </p:cNvPr>
          <p:cNvSpPr>
            <a:spLocks noGrp="1"/>
          </p:cNvSpPr>
          <p:nvPr>
            <p:ph type="body" sz="quarter" idx="13"/>
          </p:nvPr>
        </p:nvSpPr>
        <p:spPr/>
        <p:txBody>
          <a:bodyPr anchor="b">
            <a:normAutofit/>
          </a:bodyPr>
          <a:lstStyle/>
          <a:p>
            <a:pPr>
              <a:lnSpc>
                <a:spcPct val="100000"/>
              </a:lnSpc>
              <a:spcBef>
                <a:spcPts val="0"/>
              </a:spcBef>
            </a:pPr>
            <a:r>
              <a:rPr lang="en-ZA" dirty="0"/>
              <a:t>Governance</a:t>
            </a:r>
          </a:p>
        </p:txBody>
      </p:sp>
    </p:spTree>
    <p:extLst>
      <p:ext uri="{BB962C8B-B14F-4D97-AF65-F5344CB8AC3E}">
        <p14:creationId xmlns:p14="http://schemas.microsoft.com/office/powerpoint/2010/main" val="33856165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1992-D916-472C-8176-7CC15D718006}"/>
              </a:ext>
            </a:extLst>
          </p:cNvPr>
          <p:cNvSpPr>
            <a:spLocks noGrp="1"/>
          </p:cNvSpPr>
          <p:nvPr>
            <p:ph type="title"/>
          </p:nvPr>
        </p:nvSpPr>
        <p:spPr/>
        <p:txBody>
          <a:bodyPr>
            <a:normAutofit fontScale="90000"/>
          </a:bodyPr>
          <a:lstStyle/>
          <a:p>
            <a:r>
              <a:rPr lang="en-US" dirty="0"/>
              <a:t>SAMRC &amp; The 41r</a:t>
            </a:r>
          </a:p>
        </p:txBody>
      </p:sp>
      <p:sp>
        <p:nvSpPr>
          <p:cNvPr id="3" name="Content Placeholder 2">
            <a:extLst>
              <a:ext uri="{FF2B5EF4-FFF2-40B4-BE49-F238E27FC236}">
                <a16:creationId xmlns:a16="http://schemas.microsoft.com/office/drawing/2014/main" id="{1FAAC57F-704B-4317-95C0-8C919A3EF40B}"/>
              </a:ext>
            </a:extLst>
          </p:cNvPr>
          <p:cNvSpPr>
            <a:spLocks noGrp="1"/>
          </p:cNvSpPr>
          <p:nvPr>
            <p:ph idx="1"/>
          </p:nvPr>
        </p:nvSpPr>
        <p:spPr/>
        <p:txBody>
          <a:bodyPr>
            <a:normAutofit/>
          </a:bodyPr>
          <a:lstStyle/>
          <a:p>
            <a:pPr>
              <a:lnSpc>
                <a:spcPct val="106000"/>
              </a:lnSpc>
              <a:spcBef>
                <a:spcPts val="0"/>
              </a:spcBef>
              <a:spcAft>
                <a:spcPts val="6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Genome Mapping &amp; Research</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Bef>
                <a:spcPts val="0"/>
              </a:spcBef>
              <a:spcAft>
                <a:spcPts val="6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Technological advances for Diagnostics</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Bef>
                <a:spcPts val="0"/>
              </a:spcBef>
              <a:spcAft>
                <a:spcPts val="6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Precision Medicine &amp; Drug Safety</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Bef>
                <a:spcPts val="0"/>
              </a:spcBef>
              <a:spcAft>
                <a:spcPts val="6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Drug Formulation and Discovery</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Bef>
                <a:spcPts val="0"/>
              </a:spcBef>
              <a:spcAft>
                <a:spcPts val="6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Big Data &amp; Bioinformatics</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Bef>
                <a:spcPts val="0"/>
              </a:spcBef>
              <a:spcAft>
                <a:spcPts val="6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AI/machine learning</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Bef>
                <a:spcPts val="0"/>
              </a:spcBef>
              <a:spcAft>
                <a:spcPts val="6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Regulatory, legal and </a:t>
            </a:r>
            <a:r>
              <a:rPr lang="en-US" sz="1800" dirty="0">
                <a:effectLst/>
                <a:latin typeface="Calibri" panose="020F0502020204030204" pitchFamily="34" charset="0"/>
                <a:ea typeface="Calibri" panose="020F0502020204030204" pitchFamily="34" charset="0"/>
                <a:cs typeface="Times New Roman" panose="02020603050405020304" pitchFamily="18" charset="0"/>
              </a:rPr>
              <a:t>ethical framework for gene editing</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6DADE478-F0A0-4964-8081-338806D8D631}"/>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15D208-572E-4E07-B507-0C75A260C63E}" type="slidenum">
              <a:rPr lang="en-ZA" smtClean="0"/>
              <a:pPr/>
              <a:t>50</a:t>
            </a:fld>
            <a:endParaRPr lang="en-ZA" dirty="0"/>
          </a:p>
        </p:txBody>
      </p:sp>
    </p:spTree>
    <p:extLst>
      <p:ext uri="{BB962C8B-B14F-4D97-AF65-F5344CB8AC3E}">
        <p14:creationId xmlns:p14="http://schemas.microsoft.com/office/powerpoint/2010/main" val="39657018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1992-D916-472C-8176-7CC15D718006}"/>
              </a:ext>
            </a:extLst>
          </p:cNvPr>
          <p:cNvSpPr>
            <a:spLocks noGrp="1"/>
          </p:cNvSpPr>
          <p:nvPr>
            <p:ph type="title"/>
          </p:nvPr>
        </p:nvSpPr>
        <p:spPr/>
        <p:txBody>
          <a:bodyPr>
            <a:normAutofit fontScale="90000"/>
          </a:bodyPr>
          <a:lstStyle/>
          <a:p>
            <a:r>
              <a:rPr lang="en-US" dirty="0"/>
              <a:t>SAMRC &amp; The 41r</a:t>
            </a:r>
          </a:p>
        </p:txBody>
      </p:sp>
      <p:sp>
        <p:nvSpPr>
          <p:cNvPr id="5" name="Slide Number Placeholder 4">
            <a:extLst>
              <a:ext uri="{FF2B5EF4-FFF2-40B4-BE49-F238E27FC236}">
                <a16:creationId xmlns:a16="http://schemas.microsoft.com/office/drawing/2014/main" id="{6DADE478-F0A0-4964-8081-338806D8D631}"/>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15D208-572E-4E07-B507-0C75A260C63E}" type="slidenum">
              <a:rPr lang="en-ZA" smtClean="0"/>
              <a:pPr/>
              <a:t>51</a:t>
            </a:fld>
            <a:endParaRPr lang="en-ZA" dirty="0"/>
          </a:p>
        </p:txBody>
      </p:sp>
      <p:pic>
        <p:nvPicPr>
          <p:cNvPr id="7" name="Picture 6">
            <a:extLst>
              <a:ext uri="{FF2B5EF4-FFF2-40B4-BE49-F238E27FC236}">
                <a16:creationId xmlns:a16="http://schemas.microsoft.com/office/drawing/2014/main" id="{EB3CBD02-2CC1-4E37-9571-064AB5E82D93}"/>
              </a:ext>
            </a:extLst>
          </p:cNvPr>
          <p:cNvPicPr/>
          <p:nvPr/>
        </p:nvPicPr>
        <p:blipFill rotWithShape="1">
          <a:blip r:embed="rId2" cstate="screen">
            <a:extLst>
              <a:ext uri="{28A0092B-C50C-407E-A947-70E740481C1C}">
                <a14:useLocalDpi xmlns:a14="http://schemas.microsoft.com/office/drawing/2010/main"/>
              </a:ext>
            </a:extLst>
          </a:blip>
          <a:srcRect l="10187" t="7032" r="1828"/>
          <a:stretch/>
        </p:blipFill>
        <p:spPr>
          <a:xfrm>
            <a:off x="2077673" y="1110315"/>
            <a:ext cx="8036653" cy="5183152"/>
          </a:xfrm>
          <a:prstGeom prst="rect">
            <a:avLst/>
          </a:prstGeom>
        </p:spPr>
      </p:pic>
    </p:spTree>
    <p:extLst>
      <p:ext uri="{BB962C8B-B14F-4D97-AF65-F5344CB8AC3E}">
        <p14:creationId xmlns:p14="http://schemas.microsoft.com/office/powerpoint/2010/main" val="30361390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1992-D916-472C-8176-7CC15D718006}"/>
              </a:ext>
            </a:extLst>
          </p:cNvPr>
          <p:cNvSpPr>
            <a:spLocks noGrp="1"/>
          </p:cNvSpPr>
          <p:nvPr>
            <p:ph type="title"/>
          </p:nvPr>
        </p:nvSpPr>
        <p:spPr/>
        <p:txBody>
          <a:bodyPr>
            <a:normAutofit fontScale="90000"/>
          </a:bodyPr>
          <a:lstStyle/>
          <a:p>
            <a:r>
              <a:rPr lang="en-US" dirty="0"/>
              <a:t>Genome mapping and research</a:t>
            </a:r>
          </a:p>
        </p:txBody>
      </p:sp>
      <p:sp>
        <p:nvSpPr>
          <p:cNvPr id="3" name="Content Placeholder 2">
            <a:extLst>
              <a:ext uri="{FF2B5EF4-FFF2-40B4-BE49-F238E27FC236}">
                <a16:creationId xmlns:a16="http://schemas.microsoft.com/office/drawing/2014/main" id="{1FAAC57F-704B-4317-95C0-8C919A3EF40B}"/>
              </a:ext>
            </a:extLst>
          </p:cNvPr>
          <p:cNvSpPr>
            <a:spLocks noGrp="1"/>
          </p:cNvSpPr>
          <p:nvPr>
            <p:ph idx="1"/>
          </p:nvPr>
        </p:nvSpPr>
        <p:spPr>
          <a:xfrm>
            <a:off x="838199" y="1320805"/>
            <a:ext cx="7601126" cy="4520209"/>
          </a:xfrm>
        </p:spPr>
        <p:txBody>
          <a:bodyPr>
            <a:normAutofit/>
          </a:bodyPr>
          <a:lstStyle/>
          <a:p>
            <a:pPr marL="0" indent="0">
              <a:lnSpc>
                <a:spcPct val="106000"/>
              </a:lnSpc>
              <a:spcBef>
                <a:spcPts val="0"/>
              </a:spcBef>
              <a:spcAft>
                <a:spcPts val="600"/>
              </a:spcAft>
              <a:buNone/>
            </a:pPr>
            <a:r>
              <a:rPr lang="en-US" sz="20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SAMRC-BGI WHOLE GENOME RESEARCH INSTITUTE</a:t>
            </a:r>
            <a:endParaRPr lang="en-ZA" sz="20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6000"/>
              </a:lnSpc>
              <a:spcBef>
                <a:spcPts val="0"/>
              </a:spcBef>
              <a:spcAft>
                <a:spcPts val="8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The SAMRC established the SAMRC BGI WHOLE GENOME SEQUENCING Platform. The SAMRC &amp; BGI jointly created a WGS laboratory to provide services for</a:t>
            </a:r>
            <a:r>
              <a:rPr lang="en-ZA" sz="2000" dirty="0">
                <a:latin typeface="Calibri" panose="020F0502020204030204" pitchFamily="34" charset="0"/>
                <a:ea typeface="Calibri" panose="020F0502020204030204" pitchFamily="34" charset="0"/>
                <a:cs typeface="Times New Roman" panose="02020603050405020304" pitchFamily="18" charset="0"/>
              </a:rPr>
              <a:t> </a:t>
            </a:r>
            <a:r>
              <a:rPr lang="en-US" sz="2000" dirty="0">
                <a:effectLst/>
                <a:latin typeface="Calibri" panose="020F0502020204030204" pitchFamily="34" charset="0"/>
                <a:ea typeface="Calibri" panose="020F0502020204030204" pitchFamily="34" charset="0"/>
                <a:cs typeface="Times New Roman" panose="02020603050405020304" pitchFamily="18" charset="0"/>
              </a:rPr>
              <a:t>research including :</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Bef>
                <a:spcPts val="0"/>
              </a:spcBef>
              <a:spcAft>
                <a:spcPts val="3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Sequencing &amp; bioinformatics services</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Bef>
                <a:spcPts val="0"/>
              </a:spcBef>
              <a:spcAft>
                <a:spcPts val="3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Next Generation Sequencing applications &amp; collaborations in Genomic Research</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Bef>
                <a:spcPts val="0"/>
              </a:spcBef>
              <a:spcAft>
                <a:spcPts val="3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Training Service in Whole Genome Sequencing</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Bef>
                <a:spcPts val="0"/>
              </a:spcBef>
              <a:spcAft>
                <a:spcPts val="3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Establishing data registries in collaboration with existing programs</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Bef>
                <a:spcPts val="0"/>
              </a:spcBef>
              <a:spcAft>
                <a:spcPts val="1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On-going joint collaborations to create Whole Genome Sequence projects and research capacity</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6000"/>
              </a:lnSpc>
              <a:spcBef>
                <a:spcPts val="0"/>
              </a:spcBef>
              <a:spcAft>
                <a:spcPts val="6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Focus on Research projects for the country to address disease burden</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6DADE478-F0A0-4964-8081-338806D8D631}"/>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15D208-572E-4E07-B507-0C75A260C63E}" type="slidenum">
              <a:rPr lang="en-ZA" smtClean="0"/>
              <a:pPr/>
              <a:t>52</a:t>
            </a:fld>
            <a:endParaRPr lang="en-ZA" dirty="0"/>
          </a:p>
        </p:txBody>
      </p:sp>
      <p:pic>
        <p:nvPicPr>
          <p:cNvPr id="7" name="Picture 6" descr="A picture containing text, indoor, wall, room&#10;&#10;Description automatically generated">
            <a:extLst>
              <a:ext uri="{FF2B5EF4-FFF2-40B4-BE49-F238E27FC236}">
                <a16:creationId xmlns:a16="http://schemas.microsoft.com/office/drawing/2014/main" id="{8AEA3361-5D54-44A8-B492-9A012BC92E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39993" y="1509023"/>
            <a:ext cx="2813808" cy="2137752"/>
          </a:xfrm>
          <a:prstGeom prst="rect">
            <a:avLst/>
          </a:prstGeom>
        </p:spPr>
      </p:pic>
      <p:pic>
        <p:nvPicPr>
          <p:cNvPr id="9" name="Picture 8" descr="A picture containing text, indoor, wall, person&#10;&#10;Description automatically generated">
            <a:extLst>
              <a:ext uri="{FF2B5EF4-FFF2-40B4-BE49-F238E27FC236}">
                <a16:creationId xmlns:a16="http://schemas.microsoft.com/office/drawing/2014/main" id="{3C42B59C-572C-4AB5-8449-FC41793C58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39990" y="3715328"/>
            <a:ext cx="2813809" cy="2125686"/>
          </a:xfrm>
          <a:prstGeom prst="rect">
            <a:avLst/>
          </a:prstGeom>
        </p:spPr>
      </p:pic>
    </p:spTree>
    <p:extLst>
      <p:ext uri="{BB962C8B-B14F-4D97-AF65-F5344CB8AC3E}">
        <p14:creationId xmlns:p14="http://schemas.microsoft.com/office/powerpoint/2010/main" val="26406166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1992-D916-472C-8176-7CC15D718006}"/>
              </a:ext>
            </a:extLst>
          </p:cNvPr>
          <p:cNvSpPr>
            <a:spLocks noGrp="1"/>
          </p:cNvSpPr>
          <p:nvPr>
            <p:ph type="title"/>
          </p:nvPr>
        </p:nvSpPr>
        <p:spPr/>
        <p:txBody>
          <a:bodyPr>
            <a:normAutofit fontScale="90000"/>
          </a:bodyPr>
          <a:lstStyle/>
          <a:p>
            <a:r>
              <a:rPr lang="en-US" dirty="0"/>
              <a:t>Genome mapping and research</a:t>
            </a:r>
          </a:p>
        </p:txBody>
      </p:sp>
      <p:sp>
        <p:nvSpPr>
          <p:cNvPr id="5" name="Slide Number Placeholder 4">
            <a:extLst>
              <a:ext uri="{FF2B5EF4-FFF2-40B4-BE49-F238E27FC236}">
                <a16:creationId xmlns:a16="http://schemas.microsoft.com/office/drawing/2014/main" id="{6DADE478-F0A0-4964-8081-338806D8D631}"/>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15D208-572E-4E07-B507-0C75A260C63E}" type="slidenum">
              <a:rPr lang="en-ZA" smtClean="0"/>
              <a:pPr/>
              <a:t>53</a:t>
            </a:fld>
            <a:endParaRPr lang="en-ZA" dirty="0"/>
          </a:p>
        </p:txBody>
      </p:sp>
      <p:pic>
        <p:nvPicPr>
          <p:cNvPr id="4" name="Picture 3" descr="Graphical user interface&#10;&#10;Description automatically generated with medium confidence">
            <a:extLst>
              <a:ext uri="{FF2B5EF4-FFF2-40B4-BE49-F238E27FC236}">
                <a16:creationId xmlns:a16="http://schemas.microsoft.com/office/drawing/2014/main" id="{8A49CD94-827A-254A-9C89-A20ADE6378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40888" y="1133856"/>
            <a:ext cx="8510223" cy="5126736"/>
          </a:xfrm>
          <a:prstGeom prst="rect">
            <a:avLst/>
          </a:prstGeom>
        </p:spPr>
      </p:pic>
    </p:spTree>
    <p:extLst>
      <p:ext uri="{BB962C8B-B14F-4D97-AF65-F5344CB8AC3E}">
        <p14:creationId xmlns:p14="http://schemas.microsoft.com/office/powerpoint/2010/main" val="35441925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1992-D916-472C-8176-7CC15D718006}"/>
              </a:ext>
            </a:extLst>
          </p:cNvPr>
          <p:cNvSpPr>
            <a:spLocks noGrp="1"/>
          </p:cNvSpPr>
          <p:nvPr>
            <p:ph type="title"/>
          </p:nvPr>
        </p:nvSpPr>
        <p:spPr/>
        <p:txBody>
          <a:bodyPr>
            <a:normAutofit fontScale="90000"/>
          </a:bodyPr>
          <a:lstStyle/>
          <a:p>
            <a:r>
              <a:rPr lang="en-US" dirty="0"/>
              <a:t>Genome mapping and research</a:t>
            </a:r>
          </a:p>
        </p:txBody>
      </p:sp>
      <p:sp>
        <p:nvSpPr>
          <p:cNvPr id="5" name="Slide Number Placeholder 4">
            <a:extLst>
              <a:ext uri="{FF2B5EF4-FFF2-40B4-BE49-F238E27FC236}">
                <a16:creationId xmlns:a16="http://schemas.microsoft.com/office/drawing/2014/main" id="{6DADE478-F0A0-4964-8081-338806D8D631}"/>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15D208-572E-4E07-B507-0C75A260C63E}" type="slidenum">
              <a:rPr lang="en-ZA" smtClean="0"/>
              <a:pPr/>
              <a:t>54</a:t>
            </a:fld>
            <a:endParaRPr lang="en-ZA" dirty="0"/>
          </a:p>
        </p:txBody>
      </p:sp>
      <p:pic>
        <p:nvPicPr>
          <p:cNvPr id="8" name="Picture 7" descr="A picture containing text, newspaper, screenshot&#10;&#10;Description automatically generated">
            <a:extLst>
              <a:ext uri="{FF2B5EF4-FFF2-40B4-BE49-F238E27FC236}">
                <a16:creationId xmlns:a16="http://schemas.microsoft.com/office/drawing/2014/main" id="{63C9039E-6941-9442-B4DB-BF6EDC8363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65250" y="1108124"/>
            <a:ext cx="7861499" cy="5097604"/>
          </a:xfrm>
          <a:prstGeom prst="rect">
            <a:avLst/>
          </a:prstGeom>
        </p:spPr>
      </p:pic>
    </p:spTree>
    <p:extLst>
      <p:ext uri="{BB962C8B-B14F-4D97-AF65-F5344CB8AC3E}">
        <p14:creationId xmlns:p14="http://schemas.microsoft.com/office/powerpoint/2010/main" val="380886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1992-D916-472C-8176-7CC15D718006}"/>
              </a:ext>
            </a:extLst>
          </p:cNvPr>
          <p:cNvSpPr>
            <a:spLocks noGrp="1"/>
          </p:cNvSpPr>
          <p:nvPr>
            <p:ph type="title"/>
          </p:nvPr>
        </p:nvSpPr>
        <p:spPr/>
        <p:txBody>
          <a:bodyPr>
            <a:normAutofit fontScale="90000"/>
          </a:bodyPr>
          <a:lstStyle/>
          <a:p>
            <a:r>
              <a:rPr lang="en-US" dirty="0"/>
              <a:t>Genome mapping and research</a:t>
            </a:r>
          </a:p>
        </p:txBody>
      </p:sp>
      <p:sp>
        <p:nvSpPr>
          <p:cNvPr id="5" name="Slide Number Placeholder 4">
            <a:extLst>
              <a:ext uri="{FF2B5EF4-FFF2-40B4-BE49-F238E27FC236}">
                <a16:creationId xmlns:a16="http://schemas.microsoft.com/office/drawing/2014/main" id="{6DADE478-F0A0-4964-8081-338806D8D631}"/>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15D208-572E-4E07-B507-0C75A260C63E}" type="slidenum">
              <a:rPr lang="en-ZA" smtClean="0"/>
              <a:pPr/>
              <a:t>55</a:t>
            </a:fld>
            <a:endParaRPr lang="en-ZA" dirty="0"/>
          </a:p>
        </p:txBody>
      </p:sp>
      <p:pic>
        <p:nvPicPr>
          <p:cNvPr id="4" name="Picture 3" descr="A picture containing diagram&#10;&#10;Description automatically generated">
            <a:extLst>
              <a:ext uri="{FF2B5EF4-FFF2-40B4-BE49-F238E27FC236}">
                <a16:creationId xmlns:a16="http://schemas.microsoft.com/office/drawing/2014/main" id="{8E0CFD6C-99F1-0049-8EA5-4E55A3978C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95037" y="1079650"/>
            <a:ext cx="8801926" cy="5162654"/>
          </a:xfrm>
          <a:prstGeom prst="rect">
            <a:avLst/>
          </a:prstGeom>
        </p:spPr>
      </p:pic>
    </p:spTree>
    <p:extLst>
      <p:ext uri="{BB962C8B-B14F-4D97-AF65-F5344CB8AC3E}">
        <p14:creationId xmlns:p14="http://schemas.microsoft.com/office/powerpoint/2010/main" val="39459419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636782-A0C7-3844-8BEB-7741F852E0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7" name="Picture 6" descr="Shape, rectangle&#10;&#10;Description automatically generated">
            <a:extLst>
              <a:ext uri="{FF2B5EF4-FFF2-40B4-BE49-F238E27FC236}">
                <a16:creationId xmlns:a16="http://schemas.microsoft.com/office/drawing/2014/main" id="{5D8C1825-CB16-2743-8B8B-B560D648EC8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8419" y="-33555"/>
            <a:ext cx="2243206" cy="1937856"/>
          </a:xfrm>
          <a:prstGeom prst="rect">
            <a:avLst/>
          </a:prstGeom>
          <a:ln>
            <a:noFill/>
          </a:ln>
        </p:spPr>
      </p:pic>
      <p:sp>
        <p:nvSpPr>
          <p:cNvPr id="4" name="Text Placeholder 3">
            <a:extLst>
              <a:ext uri="{FF2B5EF4-FFF2-40B4-BE49-F238E27FC236}">
                <a16:creationId xmlns:a16="http://schemas.microsoft.com/office/drawing/2014/main" id="{374D1CC5-0B8D-5544-8B2C-3A2C0E4A66D4}"/>
              </a:ext>
            </a:extLst>
          </p:cNvPr>
          <p:cNvSpPr>
            <a:spLocks noGrp="1"/>
          </p:cNvSpPr>
          <p:nvPr>
            <p:ph type="body" sz="quarter" idx="13"/>
          </p:nvPr>
        </p:nvSpPr>
        <p:spPr/>
        <p:txBody>
          <a:bodyPr>
            <a:normAutofit/>
          </a:bodyPr>
          <a:lstStyle/>
          <a:p>
            <a:r>
              <a:rPr lang="en-ZA" dirty="0"/>
              <a:t>Our Research at a Glance </a:t>
            </a:r>
            <a:endParaRPr lang="en-US" dirty="0"/>
          </a:p>
        </p:txBody>
      </p:sp>
    </p:spTree>
    <p:extLst>
      <p:ext uri="{BB962C8B-B14F-4D97-AF65-F5344CB8AC3E}">
        <p14:creationId xmlns:p14="http://schemas.microsoft.com/office/powerpoint/2010/main" val="22668818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1992-D916-472C-8176-7CC15D718006}"/>
              </a:ext>
            </a:extLst>
          </p:cNvPr>
          <p:cNvSpPr>
            <a:spLocks noGrp="1"/>
          </p:cNvSpPr>
          <p:nvPr>
            <p:ph type="title"/>
          </p:nvPr>
        </p:nvSpPr>
        <p:spPr/>
        <p:txBody>
          <a:bodyPr>
            <a:noAutofit/>
          </a:bodyPr>
          <a:lstStyle/>
          <a:p>
            <a:pPr>
              <a:lnSpc>
                <a:spcPct val="106000"/>
              </a:lnSpc>
              <a:spcAft>
                <a:spcPts val="800"/>
              </a:spcAft>
            </a:pPr>
            <a:r>
              <a:rPr lang="en-US" sz="2900" dirty="0">
                <a:ea typeface="Calibri" panose="020F0502020204030204" pitchFamily="34" charset="0"/>
                <a:cs typeface="Times New Roman" panose="02020603050405020304" pitchFamily="18" charset="0"/>
              </a:rPr>
              <a:t>Our Research at a Glance </a:t>
            </a:r>
            <a:endParaRPr lang="en-ZA" sz="2900" dirty="0">
              <a:effectLst/>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6DADE478-F0A0-4964-8081-338806D8D631}"/>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15D208-572E-4E07-B507-0C75A260C63E}" type="slidenum">
              <a:rPr lang="en-ZA" smtClean="0"/>
              <a:pPr/>
              <a:t>57</a:t>
            </a:fld>
            <a:endParaRPr lang="en-ZA" dirty="0"/>
          </a:p>
        </p:txBody>
      </p:sp>
      <p:pic>
        <p:nvPicPr>
          <p:cNvPr id="8" name="Graphic 7">
            <a:extLst>
              <a:ext uri="{FF2B5EF4-FFF2-40B4-BE49-F238E27FC236}">
                <a16:creationId xmlns:a16="http://schemas.microsoft.com/office/drawing/2014/main" id="{25227C74-AEC7-4840-9FEF-D7E5310B444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491343" y="1275442"/>
            <a:ext cx="4876800" cy="4597400"/>
          </a:xfrm>
          <a:prstGeom prst="rect">
            <a:avLst/>
          </a:prstGeom>
        </p:spPr>
      </p:pic>
      <p:pic>
        <p:nvPicPr>
          <p:cNvPr id="10" name="Graphic 9">
            <a:extLst>
              <a:ext uri="{FF2B5EF4-FFF2-40B4-BE49-F238E27FC236}">
                <a16:creationId xmlns:a16="http://schemas.microsoft.com/office/drawing/2014/main" id="{C37C337D-F19E-0948-A780-E87681BAC3E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6749143" y="1565728"/>
            <a:ext cx="4013200" cy="4013200"/>
          </a:xfrm>
          <a:prstGeom prst="rect">
            <a:avLst/>
          </a:prstGeom>
        </p:spPr>
      </p:pic>
    </p:spTree>
    <p:extLst>
      <p:ext uri="{BB962C8B-B14F-4D97-AF65-F5344CB8AC3E}">
        <p14:creationId xmlns:p14="http://schemas.microsoft.com/office/powerpoint/2010/main" val="23271652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1992-D916-472C-8176-7CC15D718006}"/>
              </a:ext>
            </a:extLst>
          </p:cNvPr>
          <p:cNvSpPr>
            <a:spLocks noGrp="1"/>
          </p:cNvSpPr>
          <p:nvPr>
            <p:ph type="title"/>
          </p:nvPr>
        </p:nvSpPr>
        <p:spPr/>
        <p:txBody>
          <a:bodyPr>
            <a:noAutofit/>
          </a:bodyPr>
          <a:lstStyle/>
          <a:p>
            <a:pPr>
              <a:lnSpc>
                <a:spcPct val="106000"/>
              </a:lnSpc>
              <a:spcAft>
                <a:spcPts val="800"/>
              </a:spcAft>
            </a:pPr>
            <a:r>
              <a:rPr lang="en-US" sz="2900" dirty="0">
                <a:effectLst/>
                <a:ea typeface="Calibri" panose="020F0502020204030204" pitchFamily="34" charset="0"/>
                <a:cs typeface="Times New Roman" panose="02020603050405020304" pitchFamily="18" charset="0"/>
              </a:rPr>
              <a:t>WASTEWATER SURVEILLANCE FOR SARS-CoV-2</a:t>
            </a:r>
            <a:endParaRPr lang="en-ZA" sz="2900" dirty="0">
              <a:effectLst/>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6DADE478-F0A0-4964-8081-338806D8D631}"/>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15D208-572E-4E07-B507-0C75A260C63E}" type="slidenum">
              <a:rPr lang="en-ZA" smtClean="0"/>
              <a:pPr/>
              <a:t>58</a:t>
            </a:fld>
            <a:endParaRPr lang="en-ZA" dirty="0"/>
          </a:p>
        </p:txBody>
      </p:sp>
      <p:sp>
        <p:nvSpPr>
          <p:cNvPr id="7" name="Content Placeholder 2">
            <a:extLst>
              <a:ext uri="{FF2B5EF4-FFF2-40B4-BE49-F238E27FC236}">
                <a16:creationId xmlns:a16="http://schemas.microsoft.com/office/drawing/2014/main" id="{6440E85D-1A22-43FB-A5C7-4319977D2652}"/>
              </a:ext>
            </a:extLst>
          </p:cNvPr>
          <p:cNvSpPr>
            <a:spLocks noGrp="1"/>
          </p:cNvSpPr>
          <p:nvPr>
            <p:ph idx="1"/>
          </p:nvPr>
        </p:nvSpPr>
        <p:spPr>
          <a:xfrm>
            <a:off x="838201" y="1320805"/>
            <a:ext cx="4292599" cy="4856158"/>
          </a:xfrm>
        </p:spPr>
        <p:txBody>
          <a:bodyPr>
            <a:normAutofit/>
          </a:bodyPr>
          <a:lstStyle/>
          <a:p>
            <a:pPr marL="216000">
              <a:lnSpc>
                <a:spcPct val="100000"/>
              </a:lnSpc>
              <a:spcBef>
                <a:spcPts val="400"/>
              </a:spcBef>
            </a:pPr>
            <a:r>
              <a:rPr lang="en-US" sz="14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Established the Wastewater Surveillance &amp; Research </a:t>
            </a:r>
            <a:r>
              <a:rPr lang="en-US" sz="14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Programme</a:t>
            </a:r>
            <a:r>
              <a:rPr lang="en-US" sz="14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in July 2020</a:t>
            </a:r>
            <a:endParaRPr lang="en-ZA" sz="14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p>
            <a:pPr marL="216000">
              <a:lnSpc>
                <a:spcPct val="100000"/>
              </a:lnSpc>
              <a:spcBef>
                <a:spcPts val="400"/>
              </a:spcBef>
            </a:pPr>
            <a:r>
              <a:rPr lang="en-US" sz="14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Interventions to support SA to manage the COVID-19 pandemic</a:t>
            </a:r>
            <a:endParaRPr lang="en-ZA" sz="14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p>
            <a:pPr marL="216000">
              <a:lnSpc>
                <a:spcPct val="100000"/>
              </a:lnSpc>
              <a:spcBef>
                <a:spcPts val="400"/>
              </a:spcBef>
            </a:pPr>
            <a:r>
              <a:rPr lang="en-US" sz="14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Programme</a:t>
            </a:r>
            <a:r>
              <a:rPr lang="en-US" sz="14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includes a SARS-CoV-2 Wastewater Surveillance Dashboard</a:t>
            </a:r>
          </a:p>
          <a:p>
            <a:pPr marL="216000">
              <a:lnSpc>
                <a:spcPct val="100000"/>
              </a:lnSpc>
              <a:spcBef>
                <a:spcPts val="400"/>
              </a:spcBef>
            </a:pPr>
            <a:r>
              <a:rPr lang="en-US" sz="14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More than 1400 wastewater samples </a:t>
            </a:r>
            <a:r>
              <a:rPr lang="en-US" sz="14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analysed</a:t>
            </a:r>
            <a:r>
              <a:rPr lang="en-US" sz="14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a:t>
            </a:r>
            <a:endParaRPr lang="en-ZA" sz="14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p>
            <a:pPr marL="216000" fontAlgn="ctr">
              <a:lnSpc>
                <a:spcPct val="100000"/>
              </a:lnSpc>
              <a:spcBef>
                <a:spcPts val="400"/>
              </a:spcBef>
              <a:tabLst>
                <a:tab pos="179705" algn="l"/>
              </a:tabLst>
            </a:pPr>
            <a:r>
              <a:rPr lang="en-US" sz="14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Wastewater results provided to local health authorities, on a weekly basis;</a:t>
            </a:r>
            <a:endParaRPr lang="en-ZA" sz="14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p>
            <a:pPr marL="216000" fontAlgn="ctr">
              <a:lnSpc>
                <a:spcPct val="100000"/>
              </a:lnSpc>
              <a:spcBef>
                <a:spcPts val="400"/>
              </a:spcBef>
              <a:tabLst>
                <a:tab pos="179705" algn="l"/>
              </a:tabLst>
            </a:pPr>
            <a:r>
              <a:rPr lang="en-US" sz="14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Correlations found between SARS-CoV-2 RNA levels in wastewater and local COVID-19 cases;</a:t>
            </a:r>
            <a:endParaRPr lang="en-ZA" sz="14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p>
            <a:pPr marL="216000" fontAlgn="ctr">
              <a:lnSpc>
                <a:spcPct val="100000"/>
              </a:lnSpc>
              <a:spcBef>
                <a:spcPts val="400"/>
              </a:spcBef>
              <a:tabLst>
                <a:tab pos="179705" algn="l"/>
              </a:tabLst>
            </a:pPr>
            <a:r>
              <a:rPr lang="en-US" sz="14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Three papers published in peer-reviewed, scientific journals (others in preparation);</a:t>
            </a:r>
            <a:endParaRPr lang="en-ZA" sz="14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p>
            <a:pPr marL="216000" fontAlgn="ctr">
              <a:lnSpc>
                <a:spcPct val="100000"/>
              </a:lnSpc>
              <a:spcBef>
                <a:spcPts val="400"/>
              </a:spcBef>
              <a:tabLst>
                <a:tab pos="179705" algn="l"/>
              </a:tabLst>
            </a:pPr>
            <a:r>
              <a:rPr lang="en-US" sz="14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Three historically disadvantaged institutions are key partners (University of Venda, University of Fort Hare and </a:t>
            </a:r>
            <a:r>
              <a:rPr lang="en-US" sz="14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Sefako</a:t>
            </a:r>
            <a:r>
              <a:rPr lang="en-US" sz="14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Makgatho Health Sciences University);</a:t>
            </a:r>
            <a:endParaRPr lang="en-ZA" sz="14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p>
            <a:pPr marL="216000">
              <a:lnSpc>
                <a:spcPct val="100000"/>
              </a:lnSpc>
              <a:spcBef>
                <a:spcPts val="400"/>
              </a:spcBef>
            </a:pPr>
            <a:r>
              <a:rPr lang="en-US" sz="14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The project has become an important vehicle for research capacity development.</a:t>
            </a:r>
            <a:endParaRPr lang="en-ZA" sz="14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Timeline&#10;&#10;Description automatically generated">
            <a:extLst>
              <a:ext uri="{FF2B5EF4-FFF2-40B4-BE49-F238E27FC236}">
                <a16:creationId xmlns:a16="http://schemas.microsoft.com/office/drawing/2014/main" id="{7ED19A68-462B-485C-9679-29E462E5D1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59400" y="1320805"/>
            <a:ext cx="5994399" cy="3207031"/>
          </a:xfrm>
          <a:prstGeom prst="rect">
            <a:avLst/>
          </a:prstGeom>
        </p:spPr>
      </p:pic>
    </p:spTree>
    <p:extLst>
      <p:ext uri="{BB962C8B-B14F-4D97-AF65-F5344CB8AC3E}">
        <p14:creationId xmlns:p14="http://schemas.microsoft.com/office/powerpoint/2010/main" val="16305014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1992-D916-472C-8176-7CC15D718006}"/>
              </a:ext>
            </a:extLst>
          </p:cNvPr>
          <p:cNvSpPr>
            <a:spLocks noGrp="1"/>
          </p:cNvSpPr>
          <p:nvPr>
            <p:ph type="title"/>
          </p:nvPr>
        </p:nvSpPr>
        <p:spPr/>
        <p:txBody>
          <a:bodyPr>
            <a:noAutofit/>
          </a:bodyPr>
          <a:lstStyle/>
          <a:p>
            <a:pPr>
              <a:lnSpc>
                <a:spcPct val="106000"/>
              </a:lnSpc>
              <a:spcAft>
                <a:spcPts val="800"/>
              </a:spcAft>
            </a:pPr>
            <a:r>
              <a:rPr lang="en-US" sz="2900" dirty="0">
                <a:effectLst/>
                <a:ea typeface="Calibri" panose="020F0502020204030204" pitchFamily="34" charset="0"/>
                <a:cs typeface="Times New Roman" panose="02020603050405020304" pitchFamily="18" charset="0"/>
              </a:rPr>
              <a:t>RESILIENCE IN A TIME OF COVID-19 </a:t>
            </a:r>
            <a:endParaRPr lang="en-ZA" sz="2900" dirty="0">
              <a:effectLst/>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6DADE478-F0A0-4964-8081-338806D8D631}"/>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15D208-572E-4E07-B507-0C75A260C63E}" type="slidenum">
              <a:rPr lang="en-ZA" smtClean="0"/>
              <a:pPr/>
              <a:t>59</a:t>
            </a:fld>
            <a:endParaRPr lang="en-ZA" dirty="0"/>
          </a:p>
        </p:txBody>
      </p:sp>
      <p:sp>
        <p:nvSpPr>
          <p:cNvPr id="7" name="Content Placeholder 2">
            <a:extLst>
              <a:ext uri="{FF2B5EF4-FFF2-40B4-BE49-F238E27FC236}">
                <a16:creationId xmlns:a16="http://schemas.microsoft.com/office/drawing/2014/main" id="{6440E85D-1A22-43FB-A5C7-4319977D2652}"/>
              </a:ext>
            </a:extLst>
          </p:cNvPr>
          <p:cNvSpPr>
            <a:spLocks noGrp="1"/>
          </p:cNvSpPr>
          <p:nvPr>
            <p:ph idx="1"/>
          </p:nvPr>
        </p:nvSpPr>
        <p:spPr>
          <a:xfrm>
            <a:off x="838200" y="1320805"/>
            <a:ext cx="10515600" cy="4856158"/>
          </a:xfrm>
        </p:spPr>
        <p:txBody>
          <a:bodyPr>
            <a:normAutofit/>
          </a:bodyPr>
          <a:lstStyle/>
          <a:p>
            <a:pPr marL="342900" lvl="0" indent="-342900">
              <a:lnSpc>
                <a:spcPct val="106000"/>
              </a:lnSpc>
              <a:spcBef>
                <a:spcPts val="0"/>
              </a:spcBef>
              <a:spcAft>
                <a:spcPts val="60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Over R260M has been raised and allocated to more than 50 COVID-19 research and development projects</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Bef>
                <a:spcPts val="0"/>
              </a:spcBef>
              <a:spcAft>
                <a:spcPts val="60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30 projects supported with Department of Science and Innovation (DSI) funds</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Bef>
                <a:spcPts val="0"/>
              </a:spcBef>
              <a:spcAft>
                <a:spcPts val="60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SAMRC, in partnership with DSI and Technology Innovation Agency (TIA) funding COVID-19 diagnostic product development</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Bef>
                <a:spcPts val="0"/>
              </a:spcBef>
              <a:spcAft>
                <a:spcPts val="60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Co-funded the participation of South Africa in vital global studies on COVID-19 treatment: Solidarity Trial, the CROWN Coronation study and several vaccine studies</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2590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24D54C-42DD-43A0-9BB9-F47B14E534C4}"/>
              </a:ext>
            </a:extLst>
          </p:cNvPr>
          <p:cNvSpPr>
            <a:spLocks noGrp="1"/>
          </p:cNvSpPr>
          <p:nvPr>
            <p:ph type="title"/>
          </p:nvPr>
        </p:nvSpPr>
        <p:spPr/>
        <p:txBody>
          <a:bodyPr>
            <a:normAutofit fontScale="90000"/>
          </a:bodyPr>
          <a:lstStyle/>
          <a:p>
            <a:r>
              <a:rPr lang="en-ZA" dirty="0"/>
              <a:t>SAMRC Act of 1991</a:t>
            </a:r>
            <a:endParaRPr lang="en-ZA" b="0" dirty="0"/>
          </a:p>
        </p:txBody>
      </p:sp>
      <p:sp>
        <p:nvSpPr>
          <p:cNvPr id="71" name="Slide Number Placeholder 5">
            <a:extLst>
              <a:ext uri="{FF2B5EF4-FFF2-40B4-BE49-F238E27FC236}">
                <a16:creationId xmlns:a16="http://schemas.microsoft.com/office/drawing/2014/main" id="{7DDA232F-BA03-4E30-91F2-01849C50DECA}"/>
              </a:ext>
            </a:extLst>
          </p:cNvPr>
          <p:cNvSpPr>
            <a:spLocks noGrp="1"/>
          </p:cNvSpPr>
          <p:nvPr>
            <p:ph type="sldNum" sz="quarter" idx="12"/>
          </p:nvPr>
        </p:nvSpPr>
        <p:spPr>
          <a:xfrm>
            <a:off x="209006" y="6398988"/>
            <a:ext cx="562689" cy="236946"/>
          </a:xfrm>
          <a:prstGeom prst="rect">
            <a:avLst/>
          </a:prstGeom>
        </p:spPr>
        <p:txBody>
          <a:bodyPr/>
          <a:lstStyle>
            <a:lvl1pPr algn="r">
              <a:defRPr sz="1200">
                <a:solidFill>
                  <a:schemeClr val="bg1"/>
                </a:solidFill>
              </a:defRPr>
            </a:lvl1pPr>
          </a:lstStyle>
          <a:p>
            <a:fld id="{AC1DCCDA-3994-4877-8EA6-643D76F26966}" type="slidenum">
              <a:rPr lang="en-ZA" smtClean="0"/>
              <a:pPr/>
              <a:t>6</a:t>
            </a:fld>
            <a:endParaRPr lang="en-ZA" dirty="0"/>
          </a:p>
        </p:txBody>
      </p:sp>
      <p:sp>
        <p:nvSpPr>
          <p:cNvPr id="72" name="Rectangle 71">
            <a:extLst>
              <a:ext uri="{FF2B5EF4-FFF2-40B4-BE49-F238E27FC236}">
                <a16:creationId xmlns:a16="http://schemas.microsoft.com/office/drawing/2014/main" id="{50B19192-8389-824A-AD05-3793CA3A45D2}"/>
              </a:ext>
            </a:extLst>
          </p:cNvPr>
          <p:cNvSpPr/>
          <p:nvPr/>
        </p:nvSpPr>
        <p:spPr>
          <a:xfrm>
            <a:off x="2345616" y="2034093"/>
            <a:ext cx="7500767" cy="3046988"/>
          </a:xfrm>
          <a:prstGeom prst="rect">
            <a:avLst/>
          </a:prstGeom>
        </p:spPr>
        <p:txBody>
          <a:bodyPr wrap="square">
            <a:spAutoFit/>
          </a:bodyPr>
          <a:lstStyle/>
          <a:p>
            <a:r>
              <a:rPr lang="en-ZA" sz="2400" dirty="0">
                <a:solidFill>
                  <a:schemeClr val="accent1"/>
                </a:solidFill>
                <a:latin typeface="Calibri" panose="020F0502020204030204" pitchFamily="34" charset="0"/>
              </a:rPr>
              <a:t>The affairs of the SAMRC shall be managed and controlled by a Board, which shall, subject to the provisions of this Act, determine the policy and objectives of the SAMRC </a:t>
            </a:r>
            <a:br>
              <a:rPr lang="en-ZA" sz="2400" dirty="0">
                <a:solidFill>
                  <a:schemeClr val="accent1"/>
                </a:solidFill>
                <a:latin typeface="Calibri" panose="020F0502020204030204" pitchFamily="34" charset="0"/>
              </a:rPr>
            </a:br>
            <a:r>
              <a:rPr lang="en-ZA" sz="2400" dirty="0">
                <a:solidFill>
                  <a:schemeClr val="accent1"/>
                </a:solidFill>
                <a:latin typeface="Calibri" panose="020F0502020204030204" pitchFamily="34" charset="0"/>
              </a:rPr>
              <a:t>and exercise control generally over the performance of its functions, the exercise of its powers and the execution </a:t>
            </a:r>
            <a:br>
              <a:rPr lang="en-ZA" sz="2400" dirty="0">
                <a:solidFill>
                  <a:schemeClr val="accent1"/>
                </a:solidFill>
                <a:latin typeface="Calibri" panose="020F0502020204030204" pitchFamily="34" charset="0"/>
              </a:rPr>
            </a:br>
            <a:r>
              <a:rPr lang="en-ZA" sz="2400" dirty="0">
                <a:solidFill>
                  <a:schemeClr val="accent1"/>
                </a:solidFill>
                <a:latin typeface="Calibri" panose="020F0502020204030204" pitchFamily="34" charset="0"/>
              </a:rPr>
              <a:t>of its duties.</a:t>
            </a:r>
          </a:p>
          <a:p>
            <a:endParaRPr lang="en-ZA" sz="2400" dirty="0">
              <a:solidFill>
                <a:schemeClr val="accent1"/>
              </a:solidFill>
              <a:latin typeface="Calibri" panose="020F0502020204030204" pitchFamily="34" charset="0"/>
            </a:endParaRPr>
          </a:p>
          <a:p>
            <a:r>
              <a:rPr lang="en-ZA" b="1" dirty="0">
                <a:solidFill>
                  <a:schemeClr val="accent1"/>
                </a:solidFill>
                <a:latin typeface="Calibri" panose="020F0502020204030204" pitchFamily="34" charset="0"/>
              </a:rPr>
              <a:t>– SAMRC Act of 1991</a:t>
            </a:r>
            <a:endParaRPr lang="en-US" b="1" dirty="0">
              <a:solidFill>
                <a:schemeClr val="accent1"/>
              </a:solidFill>
            </a:endParaRPr>
          </a:p>
        </p:txBody>
      </p:sp>
    </p:spTree>
    <p:extLst>
      <p:ext uri="{BB962C8B-B14F-4D97-AF65-F5344CB8AC3E}">
        <p14:creationId xmlns:p14="http://schemas.microsoft.com/office/powerpoint/2010/main" val="8553990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1992-D916-472C-8176-7CC15D718006}"/>
              </a:ext>
            </a:extLst>
          </p:cNvPr>
          <p:cNvSpPr>
            <a:spLocks noGrp="1"/>
          </p:cNvSpPr>
          <p:nvPr>
            <p:ph type="title"/>
          </p:nvPr>
        </p:nvSpPr>
        <p:spPr/>
        <p:txBody>
          <a:bodyPr>
            <a:noAutofit/>
          </a:bodyPr>
          <a:lstStyle/>
          <a:p>
            <a:pPr>
              <a:lnSpc>
                <a:spcPct val="106000"/>
              </a:lnSpc>
              <a:spcAft>
                <a:spcPts val="800"/>
              </a:spcAft>
            </a:pPr>
            <a:r>
              <a:rPr lang="en-US" sz="2900" dirty="0">
                <a:effectLst/>
                <a:ea typeface="Calibri" panose="020F0502020204030204" pitchFamily="34" charset="0"/>
                <a:cs typeface="Times New Roman" panose="02020603050405020304" pitchFamily="18" charset="0"/>
              </a:rPr>
              <a:t>IMPACT</a:t>
            </a:r>
            <a:endParaRPr lang="en-ZA" sz="2900" dirty="0">
              <a:effectLst/>
              <a:ea typeface="Calibri" panose="020F0502020204030204" pitchFamily="34"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6440E85D-1A22-43FB-A5C7-4319977D2652}"/>
              </a:ext>
            </a:extLst>
          </p:cNvPr>
          <p:cNvSpPr>
            <a:spLocks noGrp="1"/>
          </p:cNvSpPr>
          <p:nvPr>
            <p:ph idx="1"/>
          </p:nvPr>
        </p:nvSpPr>
        <p:spPr/>
        <p:txBody>
          <a:bodyPr>
            <a:normAutofit/>
          </a:bodyPr>
          <a:lstStyle/>
          <a:p>
            <a:pPr marL="342900" lvl="0" indent="-342900">
              <a:lnSpc>
                <a:spcPct val="106000"/>
              </a:lnSpc>
              <a:spcBef>
                <a:spcPts val="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Multiple SARS-CoV-2 epidemiological outbreak investigations undertaken, e.g. St Augustine’s Hospital for enhanced infection control practices in health care settings.</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Bef>
                <a:spcPts val="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Trained CHWs to undertake door-to-door SARS-CoV-2 education and screening for National Active Case Finding Survey</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Bef>
                <a:spcPts val="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Network for Genomics Surveillance in South Africa (Prof Tulio de Oliveira, KRISP) led the discovery and identification of the SARS-CoV-2 501Y.V2 variant</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Bef>
                <a:spcPts val="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South African component of the ChAdOx1 SARSCoV-2 vaccine trial (Astra Zeneca vaccine), led by Prof Shabir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Madhi</a:t>
            </a:r>
            <a:r>
              <a:rPr lang="en-US" sz="1800" dirty="0">
                <a:effectLst/>
                <a:latin typeface="Calibri" panose="020F0502020204030204" pitchFamily="34" charset="0"/>
                <a:ea typeface="Calibri" panose="020F0502020204030204" pitchFamily="34" charset="0"/>
                <a:cs typeface="Times New Roman" panose="02020603050405020304" pitchFamily="18" charset="0"/>
              </a:rPr>
              <a:t>, showed the reduced efficacy of the vaccine on the local variants.</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Bef>
                <a:spcPts val="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Prof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Bavesh</a:t>
            </a:r>
            <a:r>
              <a:rPr lang="en-US" sz="1800" dirty="0">
                <a:effectLst/>
                <a:latin typeface="Calibri" panose="020F0502020204030204" pitchFamily="34" charset="0"/>
                <a:ea typeface="Calibri" panose="020F0502020204030204" pitchFamily="34" charset="0"/>
                <a:cs typeface="Times New Roman" panose="02020603050405020304" pitchFamily="18" charset="0"/>
              </a:rPr>
              <a:t> Kana at WITs, instrumental in developing controls for the COVID testing platforms which allows for standardization of the assays. </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Bef>
                <a:spcPts val="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Gender &amp; Health Research Unit led the development of the second GBV Strategy for the Solidarity Fund</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Bef>
                <a:spcPts val="0"/>
              </a:spcBef>
              <a:spcAft>
                <a:spcPts val="60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Johnson and Johnson vaccine and the design and implementation of the Sisonke study by the SAMRC.</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6DADE478-F0A0-4964-8081-338806D8D631}"/>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15D208-572E-4E07-B507-0C75A260C63E}" type="slidenum">
              <a:rPr lang="en-ZA" smtClean="0"/>
              <a:pPr/>
              <a:t>60</a:t>
            </a:fld>
            <a:endParaRPr lang="en-ZA" dirty="0"/>
          </a:p>
        </p:txBody>
      </p:sp>
    </p:spTree>
    <p:extLst>
      <p:ext uri="{BB962C8B-B14F-4D97-AF65-F5344CB8AC3E}">
        <p14:creationId xmlns:p14="http://schemas.microsoft.com/office/powerpoint/2010/main" val="1148561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night sky&#10;&#10;Description automatically generated">
            <a:extLst>
              <a:ext uri="{FF2B5EF4-FFF2-40B4-BE49-F238E27FC236}">
                <a16:creationId xmlns:a16="http://schemas.microsoft.com/office/drawing/2014/main" id="{2ACB3578-F0E3-0847-AAD7-0793EC139EA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7" name="Picture 6" descr="Shape, rectangle&#10;&#10;Description automatically generated">
            <a:extLst>
              <a:ext uri="{FF2B5EF4-FFF2-40B4-BE49-F238E27FC236}">
                <a16:creationId xmlns:a16="http://schemas.microsoft.com/office/drawing/2014/main" id="{5D8C1825-CB16-2743-8B8B-B560D648EC8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8419" y="-33555"/>
            <a:ext cx="2243206" cy="1937856"/>
          </a:xfrm>
          <a:prstGeom prst="rect">
            <a:avLst/>
          </a:prstGeom>
          <a:ln>
            <a:noFill/>
          </a:ln>
        </p:spPr>
      </p:pic>
      <p:sp>
        <p:nvSpPr>
          <p:cNvPr id="4" name="Text Placeholder 3">
            <a:extLst>
              <a:ext uri="{FF2B5EF4-FFF2-40B4-BE49-F238E27FC236}">
                <a16:creationId xmlns:a16="http://schemas.microsoft.com/office/drawing/2014/main" id="{374D1CC5-0B8D-5544-8B2C-3A2C0E4A66D4}"/>
              </a:ext>
            </a:extLst>
          </p:cNvPr>
          <p:cNvSpPr>
            <a:spLocks noGrp="1"/>
          </p:cNvSpPr>
          <p:nvPr>
            <p:ph type="body" sz="quarter" idx="13"/>
          </p:nvPr>
        </p:nvSpPr>
        <p:spPr/>
        <p:txBody>
          <a:bodyPr>
            <a:normAutofit fontScale="85000" lnSpcReduction="10000"/>
          </a:bodyPr>
          <a:lstStyle/>
          <a:p>
            <a:r>
              <a:rPr lang="en-ZA" dirty="0"/>
              <a:t>Communications and Stakeholder Engagements</a:t>
            </a:r>
            <a:endParaRPr lang="en-US" dirty="0"/>
          </a:p>
        </p:txBody>
      </p:sp>
    </p:spTree>
    <p:extLst>
      <p:ext uri="{BB962C8B-B14F-4D97-AF65-F5344CB8AC3E}">
        <p14:creationId xmlns:p14="http://schemas.microsoft.com/office/powerpoint/2010/main" val="17873856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8CE7AA-8F56-014F-A663-9C8564F092CB}"/>
              </a:ext>
            </a:extLst>
          </p:cNvPr>
          <p:cNvGrpSpPr/>
          <p:nvPr/>
        </p:nvGrpSpPr>
        <p:grpSpPr>
          <a:xfrm>
            <a:off x="-438123" y="2396277"/>
            <a:ext cx="13173017" cy="3926878"/>
            <a:chOff x="264860" y="2688916"/>
            <a:chExt cx="11892735" cy="3545226"/>
          </a:xfrm>
        </p:grpSpPr>
        <p:pic>
          <p:nvPicPr>
            <p:cNvPr id="15" name="Picture 14" descr="Graphical user interface, application&#10;&#10;Description automatically generated">
              <a:extLst>
                <a:ext uri="{FF2B5EF4-FFF2-40B4-BE49-F238E27FC236}">
                  <a16:creationId xmlns:a16="http://schemas.microsoft.com/office/drawing/2014/main" id="{E9D32E4D-0793-8541-91C9-879A36C05CBF}"/>
                </a:ext>
              </a:extLst>
            </p:cNvPr>
            <p:cNvPicPr>
              <a:picLocks noChangeAspect="1"/>
            </p:cNvPicPr>
            <p:nvPr/>
          </p:nvPicPr>
          <p:blipFill>
            <a:blip r:embed="rId2" cstate="screen">
              <a:duotone>
                <a:schemeClr val="accent1">
                  <a:shade val="45000"/>
                  <a:satMod val="135000"/>
                </a:schemeClr>
                <a:prstClr val="white"/>
              </a:duotone>
              <a:alphaModFix amt="70000"/>
              <a:extLst>
                <a:ext uri="{28A0092B-C50C-407E-A947-70E740481C1C}">
                  <a14:useLocalDpi xmlns:a14="http://schemas.microsoft.com/office/drawing/2010/main"/>
                </a:ext>
              </a:extLst>
            </a:blip>
            <a:stretch>
              <a:fillRect/>
            </a:stretch>
          </p:blipFill>
          <p:spPr>
            <a:xfrm rot="1111664">
              <a:off x="9379111" y="3110046"/>
              <a:ext cx="2776360" cy="1502054"/>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40A7AB9E-274A-8044-BD2F-36A7CDCB341F}"/>
                </a:ext>
              </a:extLst>
            </p:cNvPr>
            <p:cNvPicPr>
              <a:picLocks noChangeAspect="1"/>
            </p:cNvPicPr>
            <p:nvPr/>
          </p:nvPicPr>
          <p:blipFill rotWithShape="1">
            <a:blip r:embed="rId3" cstate="screen">
              <a:duotone>
                <a:schemeClr val="accent1">
                  <a:shade val="45000"/>
                  <a:satMod val="135000"/>
                </a:schemeClr>
                <a:prstClr val="white"/>
              </a:duotone>
              <a:alphaModFix amt="50000"/>
              <a:extLst>
                <a:ext uri="{28A0092B-C50C-407E-A947-70E740481C1C}">
                  <a14:useLocalDpi xmlns:a14="http://schemas.microsoft.com/office/drawing/2010/main"/>
                </a:ext>
              </a:extLst>
            </a:blip>
            <a:srcRect/>
            <a:stretch/>
          </p:blipFill>
          <p:spPr>
            <a:xfrm rot="643204">
              <a:off x="6518626" y="4040552"/>
              <a:ext cx="2692773" cy="1187275"/>
            </a:xfrm>
            <a:prstGeom prst="rect">
              <a:avLst/>
            </a:prstGeom>
          </p:spPr>
        </p:pic>
        <p:pic>
          <p:nvPicPr>
            <p:cNvPr id="13" name="Picture 12" descr="Graphical user interface, application, Teams&#10;&#10;Description automatically generated">
              <a:extLst>
                <a:ext uri="{FF2B5EF4-FFF2-40B4-BE49-F238E27FC236}">
                  <a16:creationId xmlns:a16="http://schemas.microsoft.com/office/drawing/2014/main" id="{D7B5DB15-8A4D-6641-8051-59BCD4F3B131}"/>
                </a:ext>
              </a:extLst>
            </p:cNvPr>
            <p:cNvPicPr>
              <a:picLocks noChangeAspect="1"/>
            </p:cNvPicPr>
            <p:nvPr/>
          </p:nvPicPr>
          <p:blipFill rotWithShape="1">
            <a:blip r:embed="rId4" cstate="screen">
              <a:duotone>
                <a:schemeClr val="accent1">
                  <a:shade val="45000"/>
                  <a:satMod val="135000"/>
                </a:schemeClr>
                <a:prstClr val="white"/>
              </a:duotone>
              <a:alphaModFix amt="50000"/>
              <a:extLst>
                <a:ext uri="{28A0092B-C50C-407E-A947-70E740481C1C}">
                  <a14:useLocalDpi xmlns:a14="http://schemas.microsoft.com/office/drawing/2010/main"/>
                </a:ext>
              </a:extLst>
            </a:blip>
            <a:srcRect/>
            <a:stretch/>
          </p:blipFill>
          <p:spPr>
            <a:xfrm rot="1205635">
              <a:off x="3407317" y="3636622"/>
              <a:ext cx="2845254" cy="1219203"/>
            </a:xfrm>
            <a:prstGeom prst="rect">
              <a:avLst/>
            </a:prstGeom>
          </p:spPr>
        </p:pic>
        <p:pic>
          <p:nvPicPr>
            <p:cNvPr id="14" name="Picture 13" descr="Graphical user interface, website&#10;&#10;Description automatically generated">
              <a:extLst>
                <a:ext uri="{FF2B5EF4-FFF2-40B4-BE49-F238E27FC236}">
                  <a16:creationId xmlns:a16="http://schemas.microsoft.com/office/drawing/2014/main" id="{C0E28C81-2651-E04A-BB0C-827AFFAF813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1332035">
              <a:off x="4746009" y="2976286"/>
              <a:ext cx="2331273" cy="1133651"/>
            </a:xfrm>
            <a:prstGeom prst="rect">
              <a:avLst/>
            </a:prstGeom>
          </p:spPr>
        </p:pic>
        <p:pic>
          <p:nvPicPr>
            <p:cNvPr id="17" name="Picture 16" descr="A picture containing text, businesscard, screenshot&#10;&#10;Description automatically generated">
              <a:extLst>
                <a:ext uri="{FF2B5EF4-FFF2-40B4-BE49-F238E27FC236}">
                  <a16:creationId xmlns:a16="http://schemas.microsoft.com/office/drawing/2014/main" id="{E17A59CC-6204-084B-A8D2-183D93B3E93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284181">
              <a:off x="9024946" y="4449582"/>
              <a:ext cx="3132649" cy="1644334"/>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15E4CC80-CA2C-FA4B-A69A-EE504E56232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652871">
              <a:off x="7072410" y="2711273"/>
              <a:ext cx="2624560" cy="1377638"/>
            </a:xfrm>
            <a:prstGeom prst="rect">
              <a:avLst/>
            </a:prstGeom>
          </p:spPr>
        </p:pic>
        <p:pic>
          <p:nvPicPr>
            <p:cNvPr id="6" name="Picture 5" descr="Graphical user interface, website&#10;&#10;Description automatically generated">
              <a:extLst>
                <a:ext uri="{FF2B5EF4-FFF2-40B4-BE49-F238E27FC236}">
                  <a16:creationId xmlns:a16="http://schemas.microsoft.com/office/drawing/2014/main" id="{F6EB7364-9C39-3D4B-9C4A-B8921A8246DE}"/>
                </a:ext>
              </a:extLst>
            </p:cNvPr>
            <p:cNvPicPr>
              <a:picLocks noChangeAspect="1"/>
            </p:cNvPicPr>
            <p:nvPr/>
          </p:nvPicPr>
          <p:blipFill rotWithShape="1">
            <a:blip r:embed="rId8" cstate="screen">
              <a:duotone>
                <a:schemeClr val="accent1">
                  <a:shade val="45000"/>
                  <a:satMod val="135000"/>
                </a:schemeClr>
                <a:prstClr val="white"/>
              </a:duotone>
              <a:alphaModFix amt="70000"/>
              <a:extLst>
                <a:ext uri="{28A0092B-C50C-407E-A947-70E740481C1C}">
                  <a14:useLocalDpi xmlns:a14="http://schemas.microsoft.com/office/drawing/2010/main"/>
                </a:ext>
              </a:extLst>
            </a:blip>
            <a:srcRect/>
            <a:stretch/>
          </p:blipFill>
          <p:spPr>
            <a:xfrm rot="20356127">
              <a:off x="264860" y="3947499"/>
              <a:ext cx="2808439" cy="1203975"/>
            </a:xfrm>
            <a:prstGeom prst="rect">
              <a:avLst/>
            </a:prstGeom>
          </p:spPr>
        </p:pic>
        <p:pic>
          <p:nvPicPr>
            <p:cNvPr id="25" name="Picture 24" descr="Graphical user interface, application&#10;&#10;Description automatically generated">
              <a:extLst>
                <a:ext uri="{FF2B5EF4-FFF2-40B4-BE49-F238E27FC236}">
                  <a16:creationId xmlns:a16="http://schemas.microsoft.com/office/drawing/2014/main" id="{4A8B1D98-3A69-4C40-BA86-7C3304CBC36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1184660">
              <a:off x="2076350" y="4581626"/>
              <a:ext cx="2760492" cy="1380246"/>
            </a:xfrm>
            <a:prstGeom prst="rect">
              <a:avLst/>
            </a:prstGeom>
          </p:spPr>
        </p:pic>
        <p:pic>
          <p:nvPicPr>
            <p:cNvPr id="27" name="Picture 26" descr="Graphical user interface, text, application, chat or text message&#10;&#10;Description automatically generated">
              <a:extLst>
                <a:ext uri="{FF2B5EF4-FFF2-40B4-BE49-F238E27FC236}">
                  <a16:creationId xmlns:a16="http://schemas.microsoft.com/office/drawing/2014/main" id="{3272F919-50CD-4347-BD7C-F757EE40853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89827">
              <a:off x="1252471" y="2688916"/>
              <a:ext cx="2488397" cy="1307238"/>
            </a:xfrm>
            <a:prstGeom prst="rect">
              <a:avLst/>
            </a:prstGeom>
          </p:spPr>
        </p:pic>
        <p:pic>
          <p:nvPicPr>
            <p:cNvPr id="29" name="Picture 28" descr="Graphical user interface, website&#10;&#10;Description automatically generated">
              <a:extLst>
                <a:ext uri="{FF2B5EF4-FFF2-40B4-BE49-F238E27FC236}">
                  <a16:creationId xmlns:a16="http://schemas.microsoft.com/office/drawing/2014/main" id="{3D4681CD-2889-FC4F-9A05-1AA8FDA894B9}"/>
                </a:ext>
              </a:extLst>
            </p:cNvPr>
            <p:cNvPicPr>
              <a:picLocks noChangeAspect="1"/>
            </p:cNvPicPr>
            <p:nvPr/>
          </p:nvPicPr>
          <p:blipFill>
            <a:blip r:embed="rId11" cstate="screen">
              <a:alphaModFix/>
              <a:extLst>
                <a:ext uri="{28A0092B-C50C-407E-A947-70E740481C1C}">
                  <a14:useLocalDpi xmlns:a14="http://schemas.microsoft.com/office/drawing/2010/main"/>
                </a:ext>
              </a:extLst>
            </a:blip>
            <a:stretch>
              <a:fillRect/>
            </a:stretch>
          </p:blipFill>
          <p:spPr>
            <a:xfrm>
              <a:off x="5087964" y="4685163"/>
              <a:ext cx="2954833" cy="1548979"/>
            </a:xfrm>
            <a:prstGeom prst="rect">
              <a:avLst/>
            </a:prstGeom>
          </p:spPr>
        </p:pic>
      </p:grpSp>
      <p:sp>
        <p:nvSpPr>
          <p:cNvPr id="30" name="Rectangle 29">
            <a:extLst>
              <a:ext uri="{FF2B5EF4-FFF2-40B4-BE49-F238E27FC236}">
                <a16:creationId xmlns:a16="http://schemas.microsoft.com/office/drawing/2014/main" id="{C9D62D67-8A47-6848-A563-F7A1ACC1DADD}"/>
              </a:ext>
            </a:extLst>
          </p:cNvPr>
          <p:cNvSpPr/>
          <p:nvPr/>
        </p:nvSpPr>
        <p:spPr>
          <a:xfrm>
            <a:off x="0" y="1248431"/>
            <a:ext cx="12226414" cy="1226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DADE478-F0A0-4964-8081-338806D8D631}"/>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15D208-572E-4E07-B507-0C75A260C63E}" type="slidenum">
              <a:rPr lang="en-ZA" smtClean="0"/>
              <a:pPr/>
              <a:t>62</a:t>
            </a:fld>
            <a:endParaRPr lang="en-ZA" dirty="0"/>
          </a:p>
        </p:txBody>
      </p:sp>
      <p:sp>
        <p:nvSpPr>
          <p:cNvPr id="8" name="Content Placeholder 2">
            <a:extLst>
              <a:ext uri="{FF2B5EF4-FFF2-40B4-BE49-F238E27FC236}">
                <a16:creationId xmlns:a16="http://schemas.microsoft.com/office/drawing/2014/main" id="{7B4D0FFA-12AF-D246-8FFC-EE6DCB5394B8}"/>
              </a:ext>
            </a:extLst>
          </p:cNvPr>
          <p:cNvSpPr>
            <a:spLocks noGrp="1"/>
          </p:cNvSpPr>
          <p:nvPr>
            <p:ph idx="1"/>
          </p:nvPr>
        </p:nvSpPr>
        <p:spPr>
          <a:xfrm>
            <a:off x="838200" y="1335067"/>
            <a:ext cx="10515599" cy="988045"/>
          </a:xfrm>
        </p:spPr>
        <p:txBody>
          <a:bodyPr>
            <a:normAutofit/>
          </a:bodyPr>
          <a:lstStyle/>
          <a:p>
            <a:pPr marL="0" indent="0">
              <a:lnSpc>
                <a:spcPct val="106000"/>
              </a:lnSpc>
              <a:spcAft>
                <a:spcPts val="800"/>
              </a:spcAft>
              <a:buNone/>
            </a:pPr>
            <a:r>
              <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Communications and Stakeholder Engagements</a:t>
            </a:r>
            <a:endParaRPr lang="en-ZA"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6000"/>
              </a:lnSpc>
              <a:spcBef>
                <a:spcPts val="0"/>
              </a:spcBef>
              <a:spcAft>
                <a:spcPts val="600"/>
              </a:spcAft>
              <a:buNone/>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Regular networking and collaborative opportunities brought about increased value and knowledge</a:t>
            </a:r>
            <a:r>
              <a:rPr lang="en-ZA"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ZA" sz="1400" dirty="0">
                <a:solidFill>
                  <a:schemeClr val="bg1"/>
                </a:solidFill>
              </a:rPr>
              <a:t>The SAMRC, hosted and participated in several webinars</a:t>
            </a: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virtual events, and meetings, to collectively bring experts together and pioneer the way forward.</a:t>
            </a:r>
            <a:endParaRPr lang="en-Z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itle 1">
            <a:extLst>
              <a:ext uri="{FF2B5EF4-FFF2-40B4-BE49-F238E27FC236}">
                <a16:creationId xmlns:a16="http://schemas.microsoft.com/office/drawing/2014/main" id="{E7CCD823-3477-2A4A-8EC2-8CD0BF732CC5}"/>
              </a:ext>
            </a:extLst>
          </p:cNvPr>
          <p:cNvSpPr txBox="1">
            <a:spLocks/>
          </p:cNvSpPr>
          <p:nvPr/>
        </p:nvSpPr>
        <p:spPr>
          <a:xfrm>
            <a:off x="838199" y="314326"/>
            <a:ext cx="10620375" cy="4199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cap="all" baseline="0">
                <a:solidFill>
                  <a:schemeClr val="accent1"/>
                </a:solidFill>
                <a:latin typeface="+mj-lt"/>
                <a:ea typeface="+mj-ea"/>
                <a:cs typeface="+mj-cs"/>
              </a:defRPr>
            </a:lvl1pPr>
          </a:lstStyle>
          <a:p>
            <a:pPr marL="2540000" indent="-2530475">
              <a:lnSpc>
                <a:spcPts val="2380"/>
              </a:lnSpc>
            </a:pPr>
            <a:r>
              <a:rPr lang="en-US" sz="2400" dirty="0">
                <a:latin typeface="Calibri" panose="020F0502020204030204" pitchFamily="34" charset="0"/>
                <a:ea typeface="Calibri" panose="020F0502020204030204" pitchFamily="34" charset="0"/>
                <a:cs typeface="Calibri" panose="020F0502020204030204" pitchFamily="34" charset="0"/>
              </a:rPr>
              <a:t>STAYING RESILIENT: </a:t>
            </a:r>
            <a:r>
              <a:rPr lang="en-US" sz="2400" dirty="0">
                <a:ea typeface="Calibri" panose="020F0502020204030204" pitchFamily="34" charset="0"/>
                <a:cs typeface="Times New Roman" panose="02020603050405020304" pitchFamily="18" charset="0"/>
              </a:rPr>
              <a:t>COLLABORATING WITH STAKEHOLDERS TO DELIVER </a:t>
            </a:r>
            <a:br>
              <a:rPr lang="en-US" sz="2400" dirty="0">
                <a:ea typeface="Calibri" panose="020F0502020204030204" pitchFamily="34" charset="0"/>
                <a:cs typeface="Times New Roman" panose="02020603050405020304" pitchFamily="18" charset="0"/>
              </a:rPr>
            </a:br>
            <a:r>
              <a:rPr lang="en-US" sz="2400" dirty="0">
                <a:ea typeface="Calibri" panose="020F0502020204030204" pitchFamily="34" charset="0"/>
                <a:cs typeface="Times New Roman" panose="02020603050405020304" pitchFamily="18" charset="0"/>
              </a:rPr>
              <a:t>ON OUR BRAND PROMISE</a:t>
            </a:r>
            <a:endParaRPr lang="en-ZA" sz="24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87199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DADE478-F0A0-4964-8081-338806D8D631}"/>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15D208-572E-4E07-B507-0C75A260C63E}" type="slidenum">
              <a:rPr lang="en-ZA" smtClean="0"/>
              <a:pPr/>
              <a:t>63</a:t>
            </a:fld>
            <a:endParaRPr lang="en-ZA" dirty="0"/>
          </a:p>
        </p:txBody>
      </p:sp>
      <p:sp>
        <p:nvSpPr>
          <p:cNvPr id="7" name="Content Placeholder 2">
            <a:extLst>
              <a:ext uri="{FF2B5EF4-FFF2-40B4-BE49-F238E27FC236}">
                <a16:creationId xmlns:a16="http://schemas.microsoft.com/office/drawing/2014/main" id="{6440E85D-1A22-43FB-A5C7-4319977D2652}"/>
              </a:ext>
            </a:extLst>
          </p:cNvPr>
          <p:cNvSpPr>
            <a:spLocks noGrp="1"/>
          </p:cNvSpPr>
          <p:nvPr>
            <p:ph idx="1"/>
          </p:nvPr>
        </p:nvSpPr>
        <p:spPr>
          <a:xfrm>
            <a:off x="730599" y="1320805"/>
            <a:ext cx="10515600" cy="970332"/>
          </a:xfrm>
        </p:spPr>
        <p:txBody>
          <a:bodyPr>
            <a:noAutofit/>
          </a:bodyPr>
          <a:lstStyle/>
          <a:p>
            <a:pPr marL="0" lvl="0" indent="0">
              <a:lnSpc>
                <a:spcPct val="106000"/>
              </a:lnSpc>
              <a:buNone/>
            </a:pPr>
            <a:r>
              <a:rPr lang="en-US" sz="1400" dirty="0">
                <a:latin typeface="Calibri" panose="020F0502020204030204" pitchFamily="34" charset="0"/>
                <a:ea typeface="Calibri" panose="020F0502020204030204" pitchFamily="34" charset="0"/>
                <a:cs typeface="Times New Roman" panose="02020603050405020304" pitchFamily="18" charset="0"/>
              </a:rPr>
              <a:t>The SAMRC, together with Stellenbosch University, partnered on a campaign, by heeding to the call of WHO, to celebrate Nurses and Midwives during the year of 2021. The campaign brought experts together encouraging the need for continuous collaboration and knowledge sharing. The "Engaged Citizenship" under the campaign banner included </a:t>
            </a:r>
            <a:r>
              <a:rPr lang="en-US" sz="1400" dirty="0">
                <a:effectLst/>
                <a:latin typeface="Calibri" panose="020F0502020204030204" pitchFamily="34" charset="0"/>
                <a:ea typeface="Calibri" panose="020F0502020204030204" pitchFamily="34" charset="0"/>
                <a:cs typeface="Times New Roman" panose="02020603050405020304" pitchFamily="18" charset="0"/>
              </a:rPr>
              <a:t>Minister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Nomafrench</a:t>
            </a:r>
            <a:r>
              <a:rPr lang="en-US" sz="1400" dirty="0">
                <a:effectLst/>
                <a:latin typeface="Calibri" panose="020F0502020204030204" pitchFamily="34" charset="0"/>
                <a:ea typeface="Calibri" panose="020F0502020204030204" pitchFamily="34" charset="0"/>
                <a:cs typeface="Times New Roman" panose="02020603050405020304" pitchFamily="18" charset="0"/>
              </a:rPr>
              <a:t> Mbombo – Western Cape Provincial Minister of </a:t>
            </a:r>
            <a:br>
              <a:rPr lang="en-US" sz="1400" dirty="0">
                <a:effectLst/>
                <a:latin typeface="Calibri" panose="020F0502020204030204" pitchFamily="34" charset="0"/>
                <a:ea typeface="Calibri" panose="020F0502020204030204" pitchFamily="34" charset="0"/>
                <a:cs typeface="Times New Roman" panose="02020603050405020304" pitchFamily="18" charset="0"/>
              </a:rPr>
            </a:br>
            <a:r>
              <a:rPr lang="en-US" sz="1400" dirty="0">
                <a:effectLst/>
                <a:latin typeface="Calibri" panose="020F0502020204030204" pitchFamily="34" charset="0"/>
                <a:ea typeface="Calibri" panose="020F0502020204030204" pitchFamily="34" charset="0"/>
                <a:cs typeface="Times New Roman" panose="02020603050405020304" pitchFamily="18" charset="0"/>
              </a:rPr>
              <a:t>Health &amp; Prof Glenda Gray, President and CEO of the SAMRC.</a:t>
            </a:r>
            <a:endParaRPr lang="en-ZA"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581E198A-1BA2-A44B-A4FA-B3E496EA6687}"/>
              </a:ext>
            </a:extLst>
          </p:cNvPr>
          <p:cNvSpPr txBox="1">
            <a:spLocks/>
          </p:cNvSpPr>
          <p:nvPr/>
        </p:nvSpPr>
        <p:spPr>
          <a:xfrm>
            <a:off x="838199" y="314326"/>
            <a:ext cx="10620375" cy="4199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cap="all" baseline="0">
                <a:solidFill>
                  <a:schemeClr val="accent1"/>
                </a:solidFill>
                <a:latin typeface="+mj-lt"/>
                <a:ea typeface="+mj-ea"/>
                <a:cs typeface="+mj-cs"/>
              </a:defRPr>
            </a:lvl1pPr>
          </a:lstStyle>
          <a:p>
            <a:pPr marL="2540000" indent="-2530475">
              <a:lnSpc>
                <a:spcPts val="2380"/>
              </a:lnSpc>
            </a:pPr>
            <a:r>
              <a:rPr lang="en-US" sz="2400" dirty="0">
                <a:latin typeface="Calibri" panose="020F0502020204030204" pitchFamily="34" charset="0"/>
                <a:ea typeface="Calibri" panose="020F0502020204030204" pitchFamily="34" charset="0"/>
                <a:cs typeface="Calibri" panose="020F0502020204030204" pitchFamily="34" charset="0"/>
              </a:rPr>
              <a:t>STAYING RESILIENT: </a:t>
            </a:r>
            <a:r>
              <a:rPr lang="en-US" sz="2400" dirty="0">
                <a:ea typeface="Calibri" panose="020F0502020204030204" pitchFamily="34" charset="0"/>
                <a:cs typeface="Times New Roman" panose="02020603050405020304" pitchFamily="18" charset="0"/>
              </a:rPr>
              <a:t>2020 International Year of the Nurse and </a:t>
            </a:r>
            <a:br>
              <a:rPr lang="en-US" sz="2400" dirty="0">
                <a:ea typeface="Calibri" panose="020F0502020204030204" pitchFamily="34" charset="0"/>
                <a:cs typeface="Times New Roman" panose="02020603050405020304" pitchFamily="18" charset="0"/>
              </a:rPr>
            </a:br>
            <a:r>
              <a:rPr lang="en-US" sz="2400" dirty="0">
                <a:ea typeface="Calibri" panose="020F0502020204030204" pitchFamily="34" charset="0"/>
                <a:cs typeface="Times New Roman" panose="02020603050405020304" pitchFamily="18" charset="0"/>
              </a:rPr>
              <a:t>Midwife campaign </a:t>
            </a:r>
            <a:endParaRPr lang="en-ZA" sz="2400" dirty="0">
              <a:ea typeface="Calibri" panose="020F0502020204030204" pitchFamily="34" charset="0"/>
              <a:cs typeface="Times New Roman" panose="02020603050405020304" pitchFamily="18" charset="0"/>
            </a:endParaRPr>
          </a:p>
        </p:txBody>
      </p:sp>
      <p:pic>
        <p:nvPicPr>
          <p:cNvPr id="9" name="Picture 8" descr="A group of women posing for a photo&#10;&#10;Description automatically generated with medium confidence">
            <a:extLst>
              <a:ext uri="{FF2B5EF4-FFF2-40B4-BE49-F238E27FC236}">
                <a16:creationId xmlns:a16="http://schemas.microsoft.com/office/drawing/2014/main" id="{05BCC0F5-93E6-2747-984A-F043D888A5D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8198" y="2574801"/>
            <a:ext cx="5528353" cy="2564356"/>
          </a:xfrm>
          <a:prstGeom prst="rect">
            <a:avLst/>
          </a:prstGeom>
        </p:spPr>
      </p:pic>
      <p:sp>
        <p:nvSpPr>
          <p:cNvPr id="10" name="Rectangle 9">
            <a:extLst>
              <a:ext uri="{FF2B5EF4-FFF2-40B4-BE49-F238E27FC236}">
                <a16:creationId xmlns:a16="http://schemas.microsoft.com/office/drawing/2014/main" id="{9D7689AF-8A52-964E-998B-414DC277630C}"/>
              </a:ext>
            </a:extLst>
          </p:cNvPr>
          <p:cNvSpPr/>
          <p:nvPr/>
        </p:nvSpPr>
        <p:spPr>
          <a:xfrm>
            <a:off x="838199" y="5241322"/>
            <a:ext cx="10515600" cy="7766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A41C09-10FB-4940-AC67-96311117E544}"/>
              </a:ext>
            </a:extLst>
          </p:cNvPr>
          <p:cNvSpPr/>
          <p:nvPr/>
        </p:nvSpPr>
        <p:spPr>
          <a:xfrm>
            <a:off x="940939" y="5352649"/>
            <a:ext cx="10189795" cy="553998"/>
          </a:xfrm>
          <a:prstGeom prst="rect">
            <a:avLst/>
          </a:prstGeom>
        </p:spPr>
        <p:txBody>
          <a:bodyPr wrap="square">
            <a:spAutoFit/>
          </a:bodyPr>
          <a:lstStyle/>
          <a:p>
            <a:r>
              <a:rPr lang="en-ZA" sz="1000" i="1" dirty="0">
                <a:solidFill>
                  <a:schemeClr val="bg1"/>
                </a:solidFill>
                <a:latin typeface="Calibri" panose="020F0502020204030204" pitchFamily="34" charset="0"/>
                <a:cs typeface="Calibri" panose="020F0502020204030204" pitchFamily="34" charset="0"/>
              </a:rPr>
              <a:t>Carron Finnan, Corporate and Marketing Communications SAMRC, Prof Julia Blitz, Deputy Dean, Teaching and Learning, Faculty of Medicine and Health Sciences, </a:t>
            </a:r>
            <a:r>
              <a:rPr lang="en-ZA" sz="1000" i="1" dirty="0" err="1">
                <a:solidFill>
                  <a:schemeClr val="bg1"/>
                </a:solidFill>
                <a:latin typeface="Calibri" panose="020F0502020204030204" pitchFamily="34" charset="0"/>
                <a:cs typeface="Calibri" panose="020F0502020204030204" pitchFamily="34" charset="0"/>
              </a:rPr>
              <a:t>Nomafrench</a:t>
            </a:r>
            <a:r>
              <a:rPr lang="en-ZA" sz="1000" i="1" dirty="0">
                <a:solidFill>
                  <a:schemeClr val="bg1"/>
                </a:solidFill>
                <a:latin typeface="Calibri" panose="020F0502020204030204" pitchFamily="34" charset="0"/>
                <a:cs typeface="Calibri" panose="020F0502020204030204" pitchFamily="34" charset="0"/>
              </a:rPr>
              <a:t> Mbombo, </a:t>
            </a:r>
            <a:br>
              <a:rPr lang="en-ZA" sz="1000" i="1" dirty="0">
                <a:solidFill>
                  <a:schemeClr val="bg1"/>
                </a:solidFill>
                <a:latin typeface="Calibri" panose="020F0502020204030204" pitchFamily="34" charset="0"/>
                <a:cs typeface="Calibri" panose="020F0502020204030204" pitchFamily="34" charset="0"/>
              </a:rPr>
            </a:br>
            <a:r>
              <a:rPr lang="en-ZA" sz="1000" i="1" dirty="0">
                <a:solidFill>
                  <a:schemeClr val="bg1"/>
                </a:solidFill>
                <a:latin typeface="Calibri" panose="020F0502020204030204" pitchFamily="34" charset="0"/>
                <a:cs typeface="Calibri" panose="020F0502020204030204" pitchFamily="34" charset="0"/>
              </a:rPr>
              <a:t>Western Cape Provincial Minister of Health, Prof Glenda Gray, President and CEO SAMRC, Prof Hester Klopper, Deputy Vice Chancellor, SU: Strategy, Prof Portia Jordan – Board member FUNDISA, Executive Head, Department of Nursing and Midwifery SU and Prof Doreen Social Impact, Department of Nursing and Midwifery, SU.</a:t>
            </a:r>
            <a:endParaRPr lang="en-ZA" sz="1000" i="1" dirty="0">
              <a:solidFill>
                <a:schemeClr val="bg1"/>
              </a:solidFill>
              <a:effectLst/>
              <a:latin typeface="Calibri" panose="020F0502020204030204" pitchFamily="34" charset="0"/>
              <a:cs typeface="Calibri" panose="020F0502020204030204" pitchFamily="34" charset="0"/>
            </a:endParaRPr>
          </a:p>
        </p:txBody>
      </p:sp>
      <p:pic>
        <p:nvPicPr>
          <p:cNvPr id="3" name="Picture 2" descr="Graphical user interface&#10;&#10;Description automatically generated">
            <a:extLst>
              <a:ext uri="{FF2B5EF4-FFF2-40B4-BE49-F238E27FC236}">
                <a16:creationId xmlns:a16="http://schemas.microsoft.com/office/drawing/2014/main" id="{BE0A6DFF-FABD-6640-9194-D07E683A87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8403" y="2574801"/>
            <a:ext cx="4885396" cy="2564356"/>
          </a:xfrm>
          <a:prstGeom prst="rect">
            <a:avLst/>
          </a:prstGeom>
        </p:spPr>
      </p:pic>
    </p:spTree>
    <p:extLst>
      <p:ext uri="{BB962C8B-B14F-4D97-AF65-F5344CB8AC3E}">
        <p14:creationId xmlns:p14="http://schemas.microsoft.com/office/powerpoint/2010/main" val="37637184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4C31477-2601-244C-9BEC-F84493374A80}"/>
              </a:ext>
            </a:extLst>
          </p:cNvPr>
          <p:cNvSpPr/>
          <p:nvPr/>
        </p:nvSpPr>
        <p:spPr>
          <a:xfrm>
            <a:off x="0" y="1248431"/>
            <a:ext cx="12226414" cy="1226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DADE478-F0A0-4964-8081-338806D8D631}"/>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15D208-572E-4E07-B507-0C75A260C63E}" type="slidenum">
              <a:rPr lang="en-ZA" smtClean="0"/>
              <a:pPr/>
              <a:t>64</a:t>
            </a:fld>
            <a:endParaRPr lang="en-ZA" dirty="0"/>
          </a:p>
        </p:txBody>
      </p:sp>
      <p:sp>
        <p:nvSpPr>
          <p:cNvPr id="13" name="Title 1">
            <a:extLst>
              <a:ext uri="{FF2B5EF4-FFF2-40B4-BE49-F238E27FC236}">
                <a16:creationId xmlns:a16="http://schemas.microsoft.com/office/drawing/2014/main" id="{C971BEF9-DC7A-2844-909E-58F8E5A0D8CC}"/>
              </a:ext>
            </a:extLst>
          </p:cNvPr>
          <p:cNvSpPr txBox="1">
            <a:spLocks/>
          </p:cNvSpPr>
          <p:nvPr/>
        </p:nvSpPr>
        <p:spPr>
          <a:xfrm>
            <a:off x="838199" y="314326"/>
            <a:ext cx="10620375" cy="4199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cap="all" baseline="0">
                <a:solidFill>
                  <a:schemeClr val="accent1"/>
                </a:solidFill>
                <a:latin typeface="+mj-lt"/>
                <a:ea typeface="+mj-ea"/>
                <a:cs typeface="+mj-cs"/>
              </a:defRPr>
            </a:lvl1pPr>
          </a:lstStyle>
          <a:p>
            <a:pPr marL="2540000" indent="-2530475">
              <a:lnSpc>
                <a:spcPts val="2380"/>
              </a:lnSpc>
            </a:pPr>
            <a:r>
              <a:rPr lang="en-US" sz="2400" b="0" dirty="0">
                <a:latin typeface="Calibri" panose="020F0502020204030204" pitchFamily="34" charset="0"/>
                <a:ea typeface="Calibri" panose="020F0502020204030204" pitchFamily="34" charset="0"/>
                <a:cs typeface="Calibri" panose="020F0502020204030204" pitchFamily="34" charset="0"/>
              </a:rPr>
              <a:t>Staying resilient through active citizenship</a:t>
            </a:r>
          </a:p>
        </p:txBody>
      </p:sp>
      <p:sp>
        <p:nvSpPr>
          <p:cNvPr id="7" name="Content Placeholder 2">
            <a:extLst>
              <a:ext uri="{FF2B5EF4-FFF2-40B4-BE49-F238E27FC236}">
                <a16:creationId xmlns:a16="http://schemas.microsoft.com/office/drawing/2014/main" id="{6440E85D-1A22-43FB-A5C7-4319977D2652}"/>
              </a:ext>
            </a:extLst>
          </p:cNvPr>
          <p:cNvSpPr>
            <a:spLocks noGrp="1"/>
          </p:cNvSpPr>
          <p:nvPr>
            <p:ph idx="1"/>
          </p:nvPr>
        </p:nvSpPr>
        <p:spPr>
          <a:xfrm>
            <a:off x="838199" y="1383967"/>
            <a:ext cx="10495630" cy="1051007"/>
          </a:xfrm>
        </p:spPr>
        <p:txBody>
          <a:bodyPr>
            <a:noAutofit/>
          </a:bodyPr>
          <a:lstStyle/>
          <a:p>
            <a:pPr marL="0" lvl="0" indent="0">
              <a:lnSpc>
                <a:spcPct val="106000"/>
              </a:lnSpc>
              <a:spcBef>
                <a:spcPts val="0"/>
              </a:spcBef>
              <a:spcAft>
                <a:spcPts val="600"/>
              </a:spcAft>
              <a:buNone/>
            </a:pP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Corporate and Marketing communications, continued to find ways of connecting and acknowledging staff, through the Champion Women campaign, for Women’s month and Celebrating rising SAMRC youth during Youth month.</a:t>
            </a:r>
          </a:p>
          <a:p>
            <a:pPr marL="0" indent="0">
              <a:lnSpc>
                <a:spcPct val="106000"/>
              </a:lnSpc>
              <a:spcBef>
                <a:spcPts val="0"/>
              </a:spcBef>
              <a:spcAft>
                <a:spcPts val="600"/>
              </a:spcAft>
              <a:buNone/>
            </a:pP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Our World Needs You Campaign, aimed at encouraging innovative ways of active citizenship. </a:t>
            </a:r>
          </a:p>
        </p:txBody>
      </p:sp>
      <p:grpSp>
        <p:nvGrpSpPr>
          <p:cNvPr id="33" name="Group 32">
            <a:extLst>
              <a:ext uri="{FF2B5EF4-FFF2-40B4-BE49-F238E27FC236}">
                <a16:creationId xmlns:a16="http://schemas.microsoft.com/office/drawing/2014/main" id="{57BC8021-C978-B74E-A8B9-A2488D14E003}"/>
              </a:ext>
            </a:extLst>
          </p:cNvPr>
          <p:cNvGrpSpPr/>
          <p:nvPr/>
        </p:nvGrpSpPr>
        <p:grpSpPr>
          <a:xfrm rot="968868">
            <a:off x="9826066" y="2780746"/>
            <a:ext cx="2162120" cy="1206004"/>
            <a:chOff x="8795811" y="1248431"/>
            <a:chExt cx="2557989" cy="1426815"/>
          </a:xfrm>
        </p:grpSpPr>
        <p:sp>
          <p:nvSpPr>
            <p:cNvPr id="34" name="Rectangle 33">
              <a:extLst>
                <a:ext uri="{FF2B5EF4-FFF2-40B4-BE49-F238E27FC236}">
                  <a16:creationId xmlns:a16="http://schemas.microsoft.com/office/drawing/2014/main" id="{B5D2EEAA-0CB9-7A42-A04C-16B98601466F}"/>
                </a:ext>
              </a:extLst>
            </p:cNvPr>
            <p:cNvSpPr/>
            <p:nvPr/>
          </p:nvSpPr>
          <p:spPr>
            <a:xfrm>
              <a:off x="8795811" y="1248431"/>
              <a:ext cx="2557989" cy="1426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0F5F08D5-EA6B-8846-A677-13BBEE836C5E}"/>
                </a:ext>
              </a:extLst>
            </p:cNvPr>
            <p:cNvPicPr>
              <a:picLocks noChangeAspect="1"/>
            </p:cNvPicPr>
            <p:nvPr/>
          </p:nvPicPr>
          <p:blipFill rotWithShape="1">
            <a:blip r:embed="rId2" cstate="screen">
              <a:duotone>
                <a:schemeClr val="accent1">
                  <a:shade val="45000"/>
                  <a:satMod val="135000"/>
                </a:schemeClr>
                <a:prstClr val="white"/>
              </a:duotone>
              <a:alphaModFix amt="50000"/>
              <a:extLst>
                <a:ext uri="{28A0092B-C50C-407E-A947-70E740481C1C}">
                  <a14:useLocalDpi xmlns:a14="http://schemas.microsoft.com/office/drawing/2010/main"/>
                </a:ext>
              </a:extLst>
            </a:blip>
            <a:srcRect/>
            <a:stretch/>
          </p:blipFill>
          <p:spPr>
            <a:xfrm>
              <a:off x="8872287" y="1320805"/>
              <a:ext cx="2415581" cy="1308331"/>
            </a:xfrm>
            <a:prstGeom prst="rect">
              <a:avLst/>
            </a:prstGeom>
          </p:spPr>
        </p:pic>
      </p:grpSp>
      <p:grpSp>
        <p:nvGrpSpPr>
          <p:cNvPr id="47" name="Group 46">
            <a:extLst>
              <a:ext uri="{FF2B5EF4-FFF2-40B4-BE49-F238E27FC236}">
                <a16:creationId xmlns:a16="http://schemas.microsoft.com/office/drawing/2014/main" id="{D92E035D-2363-5F4C-A8E4-F508A6F6AFD5}"/>
              </a:ext>
            </a:extLst>
          </p:cNvPr>
          <p:cNvGrpSpPr/>
          <p:nvPr/>
        </p:nvGrpSpPr>
        <p:grpSpPr>
          <a:xfrm rot="537404">
            <a:off x="8102393" y="4243218"/>
            <a:ext cx="3270167" cy="1824059"/>
            <a:chOff x="8795811" y="4281834"/>
            <a:chExt cx="2557989" cy="1426815"/>
          </a:xfrm>
        </p:grpSpPr>
        <p:sp>
          <p:nvSpPr>
            <p:cNvPr id="48" name="Rectangle 47">
              <a:extLst>
                <a:ext uri="{FF2B5EF4-FFF2-40B4-BE49-F238E27FC236}">
                  <a16:creationId xmlns:a16="http://schemas.microsoft.com/office/drawing/2014/main" id="{AFBAC96C-7092-F74E-8016-9999459EC9CC}"/>
                </a:ext>
              </a:extLst>
            </p:cNvPr>
            <p:cNvSpPr/>
            <p:nvPr/>
          </p:nvSpPr>
          <p:spPr>
            <a:xfrm>
              <a:off x="8795811" y="4281834"/>
              <a:ext cx="2557989" cy="1426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D947EC52-1BD3-0843-BB9E-441A6A35F82F}"/>
                </a:ext>
              </a:extLst>
            </p:cNvPr>
            <p:cNvPicPr>
              <a:picLocks noChangeAspect="1"/>
            </p:cNvPicPr>
            <p:nvPr/>
          </p:nvPicPr>
          <p:blipFill>
            <a:blip r:embed="rId3" cstate="screen">
              <a:duotone>
                <a:schemeClr val="accent1">
                  <a:shade val="45000"/>
                  <a:satMod val="135000"/>
                </a:schemeClr>
                <a:prstClr val="white"/>
              </a:duotone>
              <a:alphaModFix amt="50000"/>
              <a:extLst>
                <a:ext uri="{28A0092B-C50C-407E-A947-70E740481C1C}">
                  <a14:useLocalDpi xmlns:a14="http://schemas.microsoft.com/office/drawing/2010/main"/>
                </a:ext>
              </a:extLst>
            </a:blip>
            <a:stretch>
              <a:fillRect/>
            </a:stretch>
          </p:blipFill>
          <p:spPr>
            <a:xfrm>
              <a:off x="8872287" y="4352001"/>
              <a:ext cx="2415581" cy="1268180"/>
            </a:xfrm>
            <a:prstGeom prst="rect">
              <a:avLst/>
            </a:prstGeom>
          </p:spPr>
        </p:pic>
      </p:grpSp>
      <p:grpSp>
        <p:nvGrpSpPr>
          <p:cNvPr id="51" name="Group 50">
            <a:extLst>
              <a:ext uri="{FF2B5EF4-FFF2-40B4-BE49-F238E27FC236}">
                <a16:creationId xmlns:a16="http://schemas.microsoft.com/office/drawing/2014/main" id="{C07A06D3-AF3F-784D-94F2-2376700D3EFE}"/>
              </a:ext>
            </a:extLst>
          </p:cNvPr>
          <p:cNvGrpSpPr/>
          <p:nvPr/>
        </p:nvGrpSpPr>
        <p:grpSpPr>
          <a:xfrm>
            <a:off x="135448" y="2588488"/>
            <a:ext cx="3944195" cy="2200024"/>
            <a:chOff x="3556929" y="1248431"/>
            <a:chExt cx="2557989" cy="1426815"/>
          </a:xfrm>
        </p:grpSpPr>
        <p:sp>
          <p:nvSpPr>
            <p:cNvPr id="52" name="Rectangle 51">
              <a:extLst>
                <a:ext uri="{FF2B5EF4-FFF2-40B4-BE49-F238E27FC236}">
                  <a16:creationId xmlns:a16="http://schemas.microsoft.com/office/drawing/2014/main" id="{F45B17E0-EC97-A545-8885-46D8095E4867}"/>
                </a:ext>
              </a:extLst>
            </p:cNvPr>
            <p:cNvSpPr/>
            <p:nvPr/>
          </p:nvSpPr>
          <p:spPr>
            <a:xfrm>
              <a:off x="3556929" y="1248431"/>
              <a:ext cx="2557989" cy="1426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descr="Diagram&#10;&#10;Description automatically generated">
              <a:extLst>
                <a:ext uri="{FF2B5EF4-FFF2-40B4-BE49-F238E27FC236}">
                  <a16:creationId xmlns:a16="http://schemas.microsoft.com/office/drawing/2014/main" id="{FCC906B0-D00C-594A-85F9-3FD3BA615E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8519" y="1320805"/>
              <a:ext cx="2419463" cy="1354441"/>
            </a:xfrm>
            <a:prstGeom prst="rect">
              <a:avLst/>
            </a:prstGeom>
          </p:spPr>
        </p:pic>
      </p:grpSp>
      <p:grpSp>
        <p:nvGrpSpPr>
          <p:cNvPr id="54" name="Group 53">
            <a:extLst>
              <a:ext uri="{FF2B5EF4-FFF2-40B4-BE49-F238E27FC236}">
                <a16:creationId xmlns:a16="http://schemas.microsoft.com/office/drawing/2014/main" id="{B0739E9E-8385-A04D-81F3-5ABA65694D45}"/>
              </a:ext>
            </a:extLst>
          </p:cNvPr>
          <p:cNvGrpSpPr/>
          <p:nvPr/>
        </p:nvGrpSpPr>
        <p:grpSpPr>
          <a:xfrm rot="732671">
            <a:off x="3327307" y="2741270"/>
            <a:ext cx="2557989" cy="1426815"/>
            <a:chOff x="3556929" y="2770604"/>
            <a:chExt cx="2557989" cy="1426815"/>
          </a:xfrm>
        </p:grpSpPr>
        <p:sp>
          <p:nvSpPr>
            <p:cNvPr id="55" name="Rectangle 54">
              <a:extLst>
                <a:ext uri="{FF2B5EF4-FFF2-40B4-BE49-F238E27FC236}">
                  <a16:creationId xmlns:a16="http://schemas.microsoft.com/office/drawing/2014/main" id="{A6C16234-0170-AB4C-8594-FD2E168DB420}"/>
                </a:ext>
              </a:extLst>
            </p:cNvPr>
            <p:cNvSpPr/>
            <p:nvPr/>
          </p:nvSpPr>
          <p:spPr>
            <a:xfrm>
              <a:off x="3556929" y="2770604"/>
              <a:ext cx="2557989" cy="1426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descr="Diagram&#10;&#10;Description automatically generated">
              <a:extLst>
                <a:ext uri="{FF2B5EF4-FFF2-40B4-BE49-F238E27FC236}">
                  <a16:creationId xmlns:a16="http://schemas.microsoft.com/office/drawing/2014/main" id="{23D3EF6F-A112-164A-A179-DC5E2D95DBC9}"/>
                </a:ext>
              </a:extLst>
            </p:cNvPr>
            <p:cNvPicPr>
              <a:picLocks noChangeAspect="1"/>
            </p:cNvPicPr>
            <p:nvPr/>
          </p:nvPicPr>
          <p:blipFill>
            <a:blip r:embed="rId5" cstate="screen">
              <a:duotone>
                <a:schemeClr val="accent1">
                  <a:shade val="45000"/>
                  <a:satMod val="135000"/>
                </a:schemeClr>
                <a:prstClr val="white"/>
              </a:duotone>
              <a:alphaModFix amt="70000"/>
              <a:extLst>
                <a:ext uri="{28A0092B-C50C-407E-A947-70E740481C1C}">
                  <a14:useLocalDpi xmlns:a14="http://schemas.microsoft.com/office/drawing/2010/main"/>
                </a:ext>
              </a:extLst>
            </a:blip>
            <a:stretch>
              <a:fillRect/>
            </a:stretch>
          </p:blipFill>
          <p:spPr>
            <a:xfrm>
              <a:off x="3628519" y="2828185"/>
              <a:ext cx="2419463" cy="1354441"/>
            </a:xfrm>
            <a:prstGeom prst="rect">
              <a:avLst/>
            </a:prstGeom>
          </p:spPr>
        </p:pic>
      </p:grpSp>
      <p:grpSp>
        <p:nvGrpSpPr>
          <p:cNvPr id="69" name="Group 68">
            <a:extLst>
              <a:ext uri="{FF2B5EF4-FFF2-40B4-BE49-F238E27FC236}">
                <a16:creationId xmlns:a16="http://schemas.microsoft.com/office/drawing/2014/main" id="{39C32F9F-D240-5043-9945-C4C423B29F0C}"/>
              </a:ext>
            </a:extLst>
          </p:cNvPr>
          <p:cNvGrpSpPr/>
          <p:nvPr/>
        </p:nvGrpSpPr>
        <p:grpSpPr>
          <a:xfrm rot="20582598">
            <a:off x="1822003" y="3923065"/>
            <a:ext cx="3503271" cy="1954082"/>
            <a:chOff x="3864077" y="4182754"/>
            <a:chExt cx="2557989" cy="1426815"/>
          </a:xfrm>
        </p:grpSpPr>
        <p:sp>
          <p:nvSpPr>
            <p:cNvPr id="70" name="Rectangle 69">
              <a:extLst>
                <a:ext uri="{FF2B5EF4-FFF2-40B4-BE49-F238E27FC236}">
                  <a16:creationId xmlns:a16="http://schemas.microsoft.com/office/drawing/2014/main" id="{D17ED57F-922B-7140-9B99-9807BB09C3BD}"/>
                </a:ext>
              </a:extLst>
            </p:cNvPr>
            <p:cNvSpPr/>
            <p:nvPr/>
          </p:nvSpPr>
          <p:spPr>
            <a:xfrm>
              <a:off x="3864077" y="4182754"/>
              <a:ext cx="2557989" cy="1426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descr="Text&#10;&#10;Description automatically generated with medium confidence">
              <a:extLst>
                <a:ext uri="{FF2B5EF4-FFF2-40B4-BE49-F238E27FC236}">
                  <a16:creationId xmlns:a16="http://schemas.microsoft.com/office/drawing/2014/main" id="{8B43F2DB-D3A1-2240-87E2-F9F57C53DC3F}"/>
                </a:ext>
              </a:extLst>
            </p:cNvPr>
            <p:cNvPicPr>
              <a:picLocks noChangeAspect="1"/>
            </p:cNvPicPr>
            <p:nvPr/>
          </p:nvPicPr>
          <p:blipFill>
            <a:blip r:embed="rId6" cstate="screen">
              <a:duotone>
                <a:schemeClr val="accent1">
                  <a:shade val="45000"/>
                  <a:satMod val="135000"/>
                </a:schemeClr>
                <a:prstClr val="white"/>
              </a:duotone>
              <a:alphaModFix amt="70000"/>
              <a:extLst>
                <a:ext uri="{28A0092B-C50C-407E-A947-70E740481C1C}">
                  <a14:useLocalDpi xmlns:a14="http://schemas.microsoft.com/office/drawing/2010/main"/>
                </a:ext>
              </a:extLst>
            </a:blip>
            <a:stretch>
              <a:fillRect/>
            </a:stretch>
          </p:blipFill>
          <p:spPr>
            <a:xfrm>
              <a:off x="3935668" y="4252921"/>
              <a:ext cx="2419463" cy="1354441"/>
            </a:xfrm>
            <a:prstGeom prst="rect">
              <a:avLst/>
            </a:prstGeom>
          </p:spPr>
        </p:pic>
      </p:grpSp>
      <p:grpSp>
        <p:nvGrpSpPr>
          <p:cNvPr id="72" name="Group 71">
            <a:extLst>
              <a:ext uri="{FF2B5EF4-FFF2-40B4-BE49-F238E27FC236}">
                <a16:creationId xmlns:a16="http://schemas.microsoft.com/office/drawing/2014/main" id="{208A30FA-1233-AB4B-B76E-526DE71B6F21}"/>
              </a:ext>
            </a:extLst>
          </p:cNvPr>
          <p:cNvGrpSpPr/>
          <p:nvPr/>
        </p:nvGrpSpPr>
        <p:grpSpPr>
          <a:xfrm rot="21070898">
            <a:off x="5653641" y="2685178"/>
            <a:ext cx="2586757" cy="1426815"/>
            <a:chOff x="6142372" y="2765132"/>
            <a:chExt cx="2586757" cy="1426815"/>
          </a:xfrm>
        </p:grpSpPr>
        <p:sp>
          <p:nvSpPr>
            <p:cNvPr id="73" name="Rectangle 72">
              <a:extLst>
                <a:ext uri="{FF2B5EF4-FFF2-40B4-BE49-F238E27FC236}">
                  <a16:creationId xmlns:a16="http://schemas.microsoft.com/office/drawing/2014/main" id="{1B7079BC-7C35-C840-9EC3-4B978093E90B}"/>
                </a:ext>
              </a:extLst>
            </p:cNvPr>
            <p:cNvSpPr/>
            <p:nvPr/>
          </p:nvSpPr>
          <p:spPr>
            <a:xfrm>
              <a:off x="6142372" y="2765132"/>
              <a:ext cx="2586757" cy="1426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descr="Text&#10;&#10;Description automatically generated">
              <a:extLst>
                <a:ext uri="{FF2B5EF4-FFF2-40B4-BE49-F238E27FC236}">
                  <a16:creationId xmlns:a16="http://schemas.microsoft.com/office/drawing/2014/main" id="{0FDB8BB3-D994-AD46-8BD0-D9C464D52781}"/>
                </a:ext>
              </a:extLst>
            </p:cNvPr>
            <p:cNvPicPr>
              <a:picLocks noChangeAspect="1"/>
            </p:cNvPicPr>
            <p:nvPr/>
          </p:nvPicPr>
          <p:blipFill>
            <a:blip r:embed="rId7"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216230" y="2844906"/>
              <a:ext cx="2419463" cy="1267268"/>
            </a:xfrm>
            <a:prstGeom prst="rect">
              <a:avLst/>
            </a:prstGeom>
          </p:spPr>
        </p:pic>
      </p:grpSp>
      <p:grpSp>
        <p:nvGrpSpPr>
          <p:cNvPr id="75" name="Group 74">
            <a:extLst>
              <a:ext uri="{FF2B5EF4-FFF2-40B4-BE49-F238E27FC236}">
                <a16:creationId xmlns:a16="http://schemas.microsoft.com/office/drawing/2014/main" id="{DDC4BCCC-4157-D94F-ADB0-DE0D07D3818B}"/>
              </a:ext>
            </a:extLst>
          </p:cNvPr>
          <p:cNvGrpSpPr/>
          <p:nvPr/>
        </p:nvGrpSpPr>
        <p:grpSpPr>
          <a:xfrm>
            <a:off x="7710896" y="2942941"/>
            <a:ext cx="3460406" cy="1844832"/>
            <a:chOff x="8617091" y="2613705"/>
            <a:chExt cx="3407434" cy="1816591"/>
          </a:xfrm>
        </p:grpSpPr>
        <p:sp>
          <p:nvSpPr>
            <p:cNvPr id="76" name="Rectangle 75">
              <a:extLst>
                <a:ext uri="{FF2B5EF4-FFF2-40B4-BE49-F238E27FC236}">
                  <a16:creationId xmlns:a16="http://schemas.microsoft.com/office/drawing/2014/main" id="{5400021F-66BE-024C-9B3F-D2BA961EA173}"/>
                </a:ext>
              </a:extLst>
            </p:cNvPr>
            <p:cNvSpPr/>
            <p:nvPr/>
          </p:nvSpPr>
          <p:spPr>
            <a:xfrm rot="1129246">
              <a:off x="8617091" y="2613705"/>
              <a:ext cx="3407434" cy="1816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a:extLst>
                <a:ext uri="{FF2B5EF4-FFF2-40B4-BE49-F238E27FC236}">
                  <a16:creationId xmlns:a16="http://schemas.microsoft.com/office/drawing/2014/main" id="{31635874-33A0-3349-AB92-B96492A21EE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133971">
              <a:off x="8708582" y="2703394"/>
              <a:ext cx="3197980" cy="1678939"/>
            </a:xfrm>
            <a:prstGeom prst="rect">
              <a:avLst/>
            </a:prstGeom>
          </p:spPr>
        </p:pic>
      </p:grpSp>
      <p:grpSp>
        <p:nvGrpSpPr>
          <p:cNvPr id="78" name="Group 77">
            <a:extLst>
              <a:ext uri="{FF2B5EF4-FFF2-40B4-BE49-F238E27FC236}">
                <a16:creationId xmlns:a16="http://schemas.microsoft.com/office/drawing/2014/main" id="{6164F02C-E95E-EF45-814F-8084659BD082}"/>
              </a:ext>
            </a:extLst>
          </p:cNvPr>
          <p:cNvGrpSpPr/>
          <p:nvPr/>
        </p:nvGrpSpPr>
        <p:grpSpPr>
          <a:xfrm rot="21202040">
            <a:off x="5135939" y="4299474"/>
            <a:ext cx="2895526" cy="1600400"/>
            <a:chOff x="6160013" y="4281834"/>
            <a:chExt cx="2581467" cy="1426815"/>
          </a:xfrm>
        </p:grpSpPr>
        <p:sp>
          <p:nvSpPr>
            <p:cNvPr id="79" name="Rectangle 78">
              <a:extLst>
                <a:ext uri="{FF2B5EF4-FFF2-40B4-BE49-F238E27FC236}">
                  <a16:creationId xmlns:a16="http://schemas.microsoft.com/office/drawing/2014/main" id="{19197B8E-36CA-9348-A7A8-0E6B63B61765}"/>
                </a:ext>
              </a:extLst>
            </p:cNvPr>
            <p:cNvSpPr/>
            <p:nvPr/>
          </p:nvSpPr>
          <p:spPr>
            <a:xfrm>
              <a:off x="6160013" y="4281834"/>
              <a:ext cx="2581467" cy="1426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descr="Graphical user interface&#10;&#10;Description automatically generated">
              <a:extLst>
                <a:ext uri="{FF2B5EF4-FFF2-40B4-BE49-F238E27FC236}">
                  <a16:creationId xmlns:a16="http://schemas.microsoft.com/office/drawing/2014/main" id="{E73B6ED1-0308-0749-9D7B-8D7E4FDEF75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39338" y="4360189"/>
              <a:ext cx="2435059" cy="1278406"/>
            </a:xfrm>
            <a:prstGeom prst="rect">
              <a:avLst/>
            </a:prstGeom>
          </p:spPr>
        </p:pic>
      </p:grpSp>
    </p:spTree>
    <p:extLst>
      <p:ext uri="{BB962C8B-B14F-4D97-AF65-F5344CB8AC3E}">
        <p14:creationId xmlns:p14="http://schemas.microsoft.com/office/powerpoint/2010/main" val="11349635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054675-A358-420B-B8C5-A6FD85666F60}"/>
              </a:ext>
            </a:extLst>
          </p:cNvPr>
          <p:cNvSpPr>
            <a:spLocks noGrp="1"/>
          </p:cNvSpPr>
          <p:nvPr>
            <p:ph type="ctrTitle"/>
          </p:nvPr>
        </p:nvSpPr>
        <p:spPr>
          <a:xfrm>
            <a:off x="1268311" y="2717343"/>
            <a:ext cx="9655377" cy="1423313"/>
          </a:xfrm>
        </p:spPr>
        <p:txBody>
          <a:bodyPr/>
          <a:lstStyle/>
          <a:p>
            <a:r>
              <a:rPr lang="en-ZA" b="1" dirty="0">
                <a:latin typeface="+mn-lt"/>
              </a:rPr>
              <a:t>Update on the Janssen®(JNJ) Ad26.COV2.S vaccine</a:t>
            </a:r>
          </a:p>
        </p:txBody>
      </p:sp>
      <p:sp>
        <p:nvSpPr>
          <p:cNvPr id="5" name="Subtitle 4">
            <a:extLst>
              <a:ext uri="{FF2B5EF4-FFF2-40B4-BE49-F238E27FC236}">
                <a16:creationId xmlns:a16="http://schemas.microsoft.com/office/drawing/2014/main" id="{1BBB6B2D-ACFD-459D-9BBC-A4B29CEAC88C}"/>
              </a:ext>
            </a:extLst>
          </p:cNvPr>
          <p:cNvSpPr>
            <a:spLocks noGrp="1"/>
          </p:cNvSpPr>
          <p:nvPr>
            <p:ph type="subTitle" idx="1"/>
          </p:nvPr>
        </p:nvSpPr>
        <p:spPr>
          <a:xfrm>
            <a:off x="1155298" y="4242836"/>
            <a:ext cx="9655377" cy="480131"/>
          </a:xfrm>
        </p:spPr>
        <p:txBody>
          <a:bodyPr/>
          <a:lstStyle/>
          <a:p>
            <a:r>
              <a:rPr lang="en-ZA" sz="2800" b="1" i="1" dirty="0">
                <a:solidFill>
                  <a:schemeClr val="accent2"/>
                </a:solidFill>
              </a:rPr>
              <a:t>Professors Glenda Gray &amp; Linda-Gail Bekker</a:t>
            </a:r>
            <a:endParaRPr lang="en-GB" sz="2800" b="1" dirty="0">
              <a:solidFill>
                <a:schemeClr val="accent2"/>
              </a:solidFill>
            </a:endParaRPr>
          </a:p>
        </p:txBody>
      </p:sp>
      <p:sp>
        <p:nvSpPr>
          <p:cNvPr id="6" name="Slide Number Placeholder 5">
            <a:extLst>
              <a:ext uri="{FF2B5EF4-FFF2-40B4-BE49-F238E27FC236}">
                <a16:creationId xmlns:a16="http://schemas.microsoft.com/office/drawing/2014/main" id="{E730277B-85E8-EE41-AFF7-EC2E06094EA7}"/>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pPr/>
              <a:t>65</a:t>
            </a:fld>
            <a:endParaRPr lang="en-ZA" dirty="0"/>
          </a:p>
        </p:txBody>
      </p:sp>
    </p:spTree>
    <p:extLst>
      <p:ext uri="{BB962C8B-B14F-4D97-AF65-F5344CB8AC3E}">
        <p14:creationId xmlns:p14="http://schemas.microsoft.com/office/powerpoint/2010/main" val="17798132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E86CE-F4E7-4587-8F71-5CED0F4C1A5E}"/>
              </a:ext>
            </a:extLst>
          </p:cNvPr>
          <p:cNvSpPr>
            <a:spLocks noGrp="1"/>
          </p:cNvSpPr>
          <p:nvPr>
            <p:ph type="title"/>
          </p:nvPr>
        </p:nvSpPr>
        <p:spPr>
          <a:xfrm>
            <a:off x="533400" y="503762"/>
            <a:ext cx="11125200" cy="1097090"/>
          </a:xfrm>
        </p:spPr>
        <p:txBody>
          <a:bodyPr>
            <a:normAutofit/>
          </a:bodyPr>
          <a:lstStyle/>
          <a:p>
            <a:pPr algn="ctr"/>
            <a:r>
              <a:rPr lang="en-ZA" dirty="0"/>
              <a:t>Sisonke provided the Janssen®(JNJ) Ad26.COV2.S vaccine to health workers ahead of the third wave</a:t>
            </a:r>
          </a:p>
        </p:txBody>
      </p:sp>
      <p:grpSp>
        <p:nvGrpSpPr>
          <p:cNvPr id="5" name="Group 4">
            <a:extLst>
              <a:ext uri="{FF2B5EF4-FFF2-40B4-BE49-F238E27FC236}">
                <a16:creationId xmlns:a16="http://schemas.microsoft.com/office/drawing/2014/main" id="{2418546E-12E9-4114-9D6C-E206231891C8}"/>
              </a:ext>
            </a:extLst>
          </p:cNvPr>
          <p:cNvGrpSpPr/>
          <p:nvPr/>
        </p:nvGrpSpPr>
        <p:grpSpPr>
          <a:xfrm>
            <a:off x="1121377" y="1918862"/>
            <a:ext cx="910813" cy="965243"/>
            <a:chOff x="1121377" y="1730324"/>
            <a:chExt cx="910813" cy="965243"/>
          </a:xfrm>
        </p:grpSpPr>
        <p:sp>
          <p:nvSpPr>
            <p:cNvPr id="6" name="Arrow: Down 5">
              <a:extLst>
                <a:ext uri="{FF2B5EF4-FFF2-40B4-BE49-F238E27FC236}">
                  <a16:creationId xmlns:a16="http://schemas.microsoft.com/office/drawing/2014/main" id="{9DBF3884-410F-4AB4-9C36-0D515AF06BD1}"/>
                </a:ext>
              </a:extLst>
            </p:cNvPr>
            <p:cNvSpPr/>
            <p:nvPr/>
          </p:nvSpPr>
          <p:spPr>
            <a:xfrm>
              <a:off x="1416050" y="2367883"/>
              <a:ext cx="321469" cy="327684"/>
            </a:xfrm>
            <a:prstGeom prst="downArrow">
              <a:avLst/>
            </a:prstGeom>
            <a:solidFill>
              <a:srgbClr val="4B399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C75B3455-43F1-4A2C-A7F3-97F10DFAD5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346" t="-4803" r="-3715" b="-3020"/>
            <a:stretch/>
          </p:blipFill>
          <p:spPr>
            <a:xfrm>
              <a:off x="1121377" y="1730324"/>
              <a:ext cx="910813" cy="637559"/>
            </a:xfrm>
            <a:prstGeom prst="rect">
              <a:avLst/>
            </a:prstGeom>
            <a:solidFill>
              <a:schemeClr val="accent1"/>
            </a:solidFill>
          </p:spPr>
        </p:pic>
      </p:grpSp>
      <p:graphicFrame>
        <p:nvGraphicFramePr>
          <p:cNvPr id="3" name="Table 3">
            <a:extLst>
              <a:ext uri="{FF2B5EF4-FFF2-40B4-BE49-F238E27FC236}">
                <a16:creationId xmlns:a16="http://schemas.microsoft.com/office/drawing/2014/main" id="{B331AB9D-AF3B-48B3-937A-0FE483EB9F07}"/>
              </a:ext>
            </a:extLst>
          </p:cNvPr>
          <p:cNvGraphicFramePr>
            <a:graphicFrameLocks noGrp="1"/>
          </p:cNvGraphicFramePr>
          <p:nvPr/>
        </p:nvGraphicFramePr>
        <p:xfrm>
          <a:off x="924521" y="3375675"/>
          <a:ext cx="10407705" cy="2180789"/>
        </p:xfrm>
        <a:graphic>
          <a:graphicData uri="http://schemas.openxmlformats.org/drawingml/2006/table">
            <a:tbl>
              <a:tblPr firstRow="1" bandRow="1">
                <a:tableStyleId>{5C22544A-7EE6-4342-B048-85BDC9FD1C3A}</a:tableStyleId>
              </a:tblPr>
              <a:tblGrid>
                <a:gridCol w="1236788">
                  <a:extLst>
                    <a:ext uri="{9D8B030D-6E8A-4147-A177-3AD203B41FA5}">
                      <a16:colId xmlns:a16="http://schemas.microsoft.com/office/drawing/2014/main" val="4187701750"/>
                    </a:ext>
                  </a:extLst>
                </a:gridCol>
                <a:gridCol w="581891">
                  <a:extLst>
                    <a:ext uri="{9D8B030D-6E8A-4147-A177-3AD203B41FA5}">
                      <a16:colId xmlns:a16="http://schemas.microsoft.com/office/drawing/2014/main" val="10163982"/>
                    </a:ext>
                  </a:extLst>
                </a:gridCol>
                <a:gridCol w="665018">
                  <a:extLst>
                    <a:ext uri="{9D8B030D-6E8A-4147-A177-3AD203B41FA5}">
                      <a16:colId xmlns:a16="http://schemas.microsoft.com/office/drawing/2014/main" val="2073834646"/>
                    </a:ext>
                  </a:extLst>
                </a:gridCol>
                <a:gridCol w="712520">
                  <a:extLst>
                    <a:ext uri="{9D8B030D-6E8A-4147-A177-3AD203B41FA5}">
                      <a16:colId xmlns:a16="http://schemas.microsoft.com/office/drawing/2014/main" val="3042706772"/>
                    </a:ext>
                  </a:extLst>
                </a:gridCol>
                <a:gridCol w="4352702">
                  <a:extLst>
                    <a:ext uri="{9D8B030D-6E8A-4147-A177-3AD203B41FA5}">
                      <a16:colId xmlns:a16="http://schemas.microsoft.com/office/drawing/2014/main" val="2689982148"/>
                    </a:ext>
                  </a:extLst>
                </a:gridCol>
                <a:gridCol w="2858786">
                  <a:extLst>
                    <a:ext uri="{9D8B030D-6E8A-4147-A177-3AD203B41FA5}">
                      <a16:colId xmlns:a16="http://schemas.microsoft.com/office/drawing/2014/main" val="3209305571"/>
                    </a:ext>
                  </a:extLst>
                </a:gridCol>
              </a:tblGrid>
              <a:tr h="1196325">
                <a:tc rowSpan="2">
                  <a:txBody>
                    <a:bodyPr/>
                    <a:lstStyle/>
                    <a:p>
                      <a:endParaRPr lang="en-ZA" sz="500" dirty="0"/>
                    </a:p>
                  </a:txBody>
                  <a:tcPr marL="0" marR="0" marT="0" marB="0">
                    <a:lnL w="19050" cap="flat" cmpd="sng" algn="ctr">
                      <a:solidFill>
                        <a:schemeClr val="tx1">
                          <a:lumMod val="40000"/>
                          <a:lumOff val="60000"/>
                        </a:schemeClr>
                      </a:solidFill>
                      <a:prstDash val="solid"/>
                      <a:round/>
                      <a:headEnd type="none" w="med" len="med"/>
                      <a:tailEnd type="none" w="med" len="med"/>
                    </a:lnL>
                    <a:lnR w="19050" cap="flat" cmpd="sng" algn="ctr">
                      <a:solidFill>
                        <a:schemeClr val="tx1">
                          <a:lumMod val="40000"/>
                          <a:lumOff val="6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rowSpan="2">
                  <a:txBody>
                    <a:bodyPr/>
                    <a:lstStyle/>
                    <a:p>
                      <a:endParaRPr lang="en-ZA" sz="500"/>
                    </a:p>
                  </a:txBody>
                  <a:tcPr marL="0" marR="0" marT="0" marB="0">
                    <a:lnL w="19050" cap="flat" cmpd="sng" algn="ctr">
                      <a:solidFill>
                        <a:schemeClr val="tx1">
                          <a:lumMod val="40000"/>
                          <a:lumOff val="60000"/>
                        </a:schemeClr>
                      </a:solidFill>
                      <a:prstDash val="solid"/>
                      <a:round/>
                      <a:headEnd type="none" w="med" len="med"/>
                      <a:tailEnd type="none" w="med" len="med"/>
                    </a:lnL>
                    <a:lnR w="19050" cap="flat" cmpd="sng" algn="ctr">
                      <a:solidFill>
                        <a:schemeClr val="tx1">
                          <a:lumMod val="40000"/>
                          <a:lumOff val="6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rowSpan="2">
                  <a:txBody>
                    <a:bodyPr/>
                    <a:lstStyle/>
                    <a:p>
                      <a:endParaRPr lang="en-ZA" sz="500" dirty="0"/>
                    </a:p>
                  </a:txBody>
                  <a:tcPr marL="0" marR="0" marT="0" marB="0">
                    <a:lnL w="19050" cap="flat" cmpd="sng" algn="ctr">
                      <a:solidFill>
                        <a:schemeClr val="tx1">
                          <a:lumMod val="40000"/>
                          <a:lumOff val="60000"/>
                        </a:schemeClr>
                      </a:solidFill>
                      <a:prstDash val="solid"/>
                      <a:round/>
                      <a:headEnd type="none" w="med" len="med"/>
                      <a:tailEnd type="none" w="med" len="med"/>
                    </a:lnL>
                    <a:lnR w="19050" cap="flat" cmpd="sng" algn="ctr">
                      <a:solidFill>
                        <a:schemeClr val="tx1">
                          <a:lumMod val="40000"/>
                          <a:lumOff val="6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rowSpan="2">
                  <a:txBody>
                    <a:bodyPr/>
                    <a:lstStyle/>
                    <a:p>
                      <a:endParaRPr lang="en-ZA" sz="500" dirty="0"/>
                    </a:p>
                  </a:txBody>
                  <a:tcPr marL="0" marR="0" marT="0" marB="0">
                    <a:lnL w="19050" cap="flat" cmpd="sng" algn="ctr">
                      <a:solidFill>
                        <a:schemeClr val="tx1">
                          <a:lumMod val="40000"/>
                          <a:lumOff val="60000"/>
                        </a:schemeClr>
                      </a:solidFill>
                      <a:prstDash val="solid"/>
                      <a:round/>
                      <a:headEnd type="none" w="med" len="med"/>
                      <a:tailEnd type="none" w="med" len="med"/>
                    </a:lnL>
                    <a:lnR w="19050" cap="flat" cmpd="sng" algn="ctr">
                      <a:solidFill>
                        <a:schemeClr val="tx1">
                          <a:lumMod val="40000"/>
                          <a:lumOff val="6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ZA" sz="500" dirty="0"/>
                    </a:p>
                  </a:txBody>
                  <a:tcPr marL="0" marR="0" marT="0" marB="0">
                    <a:lnL w="19050" cap="flat" cmpd="sng" algn="ctr">
                      <a:solidFill>
                        <a:schemeClr val="tx1">
                          <a:lumMod val="40000"/>
                          <a:lumOff val="60000"/>
                        </a:schemeClr>
                      </a:solidFill>
                      <a:prstDash val="solid"/>
                      <a:round/>
                      <a:headEnd type="none" w="med" len="med"/>
                      <a:tailEnd type="none" w="med" len="med"/>
                    </a:lnL>
                    <a:lnR w="19050" cap="flat" cmpd="sng" algn="ctr">
                      <a:noFill/>
                      <a:prstDash val="solid"/>
                      <a:round/>
                      <a:headEnd type="none" w="med" len="med"/>
                      <a:tailEnd type="none" w="med" len="med"/>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ZA" dirty="0"/>
                    </a:p>
                  </a:txBody>
                  <a:tcPr marL="0" marR="0" marT="0" marB="0">
                    <a:lnL w="19050" cap="flat" cmpd="sng" algn="ctr">
                      <a:noFill/>
                      <a:prstDash val="solid"/>
                      <a:round/>
                      <a:headEnd type="none" w="med" len="med"/>
                      <a:tailEnd type="none" w="med" len="med"/>
                    </a:lnL>
                    <a:lnR w="38100" cap="flat" cmpd="sng" algn="ctr">
                      <a:noFill/>
                      <a:prstDash val="solid"/>
                      <a:round/>
                      <a:headEnd type="none" w="med" len="med"/>
                      <a:tailEnd type="none" w="med" len="med"/>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2792132"/>
                  </a:ext>
                </a:extLst>
              </a:tr>
              <a:tr h="640080">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endParaRPr lang="en-ZA" sz="500" dirty="0"/>
                    </a:p>
                  </a:txBody>
                  <a:tcPr marL="0" marR="0" marT="0" marB="0">
                    <a:lnL w="19050" cap="flat" cmpd="sng" algn="ctr">
                      <a:solidFill>
                        <a:schemeClr val="tx1">
                          <a:lumMod val="40000"/>
                          <a:lumOff val="60000"/>
                        </a:schemeClr>
                      </a:solidFill>
                      <a:prstDash val="solid"/>
                      <a:round/>
                      <a:headEnd type="none" w="med" len="med"/>
                      <a:tailEnd type="none" w="med" len="med"/>
                    </a:lnL>
                    <a:lnR w="19050"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endParaRPr lang="en-ZA" dirty="0"/>
                    </a:p>
                  </a:txBody>
                  <a:tcPr marL="0" marR="0" marT="0" marB="0">
                    <a:lnL w="19050" cap="flat" cmpd="sng" algn="ctr">
                      <a:solidFill>
                        <a:schemeClr val="tx1">
                          <a:lumMod val="40000"/>
                          <a:lumOff val="60000"/>
                        </a:schemeClr>
                      </a:solidFill>
                      <a:prstDash val="solid"/>
                      <a:round/>
                      <a:headEnd type="none" w="med" len="med"/>
                      <a:tailEnd type="none" w="med" len="med"/>
                    </a:lnL>
                    <a:lnR w="38100" cap="flat" cmpd="sng" algn="ctr">
                      <a:noFill/>
                      <a:prstDash val="solid"/>
                      <a:round/>
                      <a:headEnd type="none" w="med" len="med"/>
                      <a:tailEnd type="none" w="med" len="med"/>
                    </a:lnR>
                    <a:lnT w="1905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66546300"/>
                  </a:ext>
                </a:extLst>
              </a:tr>
              <a:tr h="142504">
                <a:tc>
                  <a:txBody>
                    <a:bodyPr/>
                    <a:lstStyle/>
                    <a:p>
                      <a:endParaRPr lang="en-ZA" sz="500" dirty="0"/>
                    </a:p>
                  </a:txBody>
                  <a:tcPr marL="0" marR="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ZA" sz="500" dirty="0"/>
                    </a:p>
                  </a:txBody>
                  <a:tcPr marL="0" marR="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ZA" sz="500" dirty="0"/>
                    </a:p>
                  </a:txBody>
                  <a:tcPr marL="0" marR="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ZA" sz="500" dirty="0"/>
                    </a:p>
                  </a:txBody>
                  <a:tcPr marL="0" marR="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ZA" sz="500" dirty="0"/>
                    </a:p>
                  </a:txBody>
                  <a:tcPr marL="0" marR="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ZA" sz="500" dirty="0"/>
                    </a:p>
                  </a:txBody>
                  <a:tcPr marL="0" marR="0" marT="0" marB="0">
                    <a:lnL w="381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27569004"/>
                  </a:ext>
                </a:extLst>
              </a:tr>
              <a:tr h="201880">
                <a:tc>
                  <a:txBody>
                    <a:bodyPr/>
                    <a:lstStyle/>
                    <a:p>
                      <a:endParaRPr lang="en-ZA" sz="500" dirty="0"/>
                    </a:p>
                  </a:txBody>
                  <a:tcPr marL="0" marR="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ZA" sz="500" dirty="0"/>
                    </a:p>
                  </a:txBody>
                  <a:tcPr marL="0" marR="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endParaRPr lang="en-ZA" sz="500" dirty="0"/>
                    </a:p>
                  </a:txBody>
                  <a:tcPr marL="0" marR="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ZA" sz="500" dirty="0"/>
                    </a:p>
                  </a:txBody>
                  <a:tcPr marL="0" marR="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ZA" sz="500" dirty="0"/>
                    </a:p>
                  </a:txBody>
                  <a:tcPr marL="0" marR="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ZA" sz="500" dirty="0"/>
                    </a:p>
                  </a:txBody>
                  <a:tcPr marL="0" marR="0" marT="0" marB="0">
                    <a:lnL w="381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6186268"/>
                  </a:ext>
                </a:extLst>
              </a:tr>
            </a:tbl>
          </a:graphicData>
        </a:graphic>
      </p:graphicFrame>
      <p:graphicFrame>
        <p:nvGraphicFramePr>
          <p:cNvPr id="4" name="Table 4">
            <a:extLst>
              <a:ext uri="{FF2B5EF4-FFF2-40B4-BE49-F238E27FC236}">
                <a16:creationId xmlns:a16="http://schemas.microsoft.com/office/drawing/2014/main" id="{3C28B1A9-57B2-4938-AA3D-30AB486F646B}"/>
              </a:ext>
            </a:extLst>
          </p:cNvPr>
          <p:cNvGraphicFramePr>
            <a:graphicFrameLocks noGrp="1"/>
          </p:cNvGraphicFramePr>
          <p:nvPr/>
        </p:nvGraphicFramePr>
        <p:xfrm>
          <a:off x="8936148" y="1918862"/>
          <a:ext cx="2396078" cy="867632"/>
        </p:xfrm>
        <a:graphic>
          <a:graphicData uri="http://schemas.openxmlformats.org/drawingml/2006/table">
            <a:tbl>
              <a:tblPr firstRow="1" bandRow="1">
                <a:tableStyleId>{5C22544A-7EE6-4342-B048-85BDC9FD1C3A}</a:tableStyleId>
              </a:tblPr>
              <a:tblGrid>
                <a:gridCol w="344006">
                  <a:extLst>
                    <a:ext uri="{9D8B030D-6E8A-4147-A177-3AD203B41FA5}">
                      <a16:colId xmlns:a16="http://schemas.microsoft.com/office/drawing/2014/main" val="920911429"/>
                    </a:ext>
                  </a:extLst>
                </a:gridCol>
                <a:gridCol w="2052072">
                  <a:extLst>
                    <a:ext uri="{9D8B030D-6E8A-4147-A177-3AD203B41FA5}">
                      <a16:colId xmlns:a16="http://schemas.microsoft.com/office/drawing/2014/main" val="1789010692"/>
                    </a:ext>
                  </a:extLst>
                </a:gridCol>
              </a:tblGrid>
              <a:tr h="296912">
                <a:tc>
                  <a:txBody>
                    <a:bodyPr/>
                    <a:lstStyle/>
                    <a:p>
                      <a:endParaRPr lang="en-ZA" sz="1400" dirty="0"/>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ZA" sz="1400" b="1" dirty="0">
                          <a:solidFill>
                            <a:schemeClr val="tx1"/>
                          </a:solidFill>
                        </a:rPr>
                        <a:t>Sisonke vaccine </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0937265"/>
                  </a:ext>
                </a:extLst>
              </a:tr>
              <a:tr h="255488">
                <a:tc>
                  <a:txBody>
                    <a:bodyPr/>
                    <a:lstStyle/>
                    <a:p>
                      <a:endParaRPr lang="en-ZA" sz="1400" dirty="0"/>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r>
                        <a:rPr lang="en-ZA" sz="1400" b="1" dirty="0">
                          <a:solidFill>
                            <a:schemeClr val="tx1"/>
                          </a:solidFill>
                        </a:rPr>
                        <a:t>Pause of vaccinations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20836612"/>
                  </a:ext>
                </a:extLst>
              </a:tr>
              <a:tr h="255488">
                <a:tc>
                  <a:txBody>
                    <a:bodyPr/>
                    <a:lstStyle/>
                    <a:p>
                      <a:endParaRPr lang="en-ZA" sz="1400" dirty="0"/>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r>
                        <a:rPr lang="en-ZA" sz="1400" b="1" dirty="0" err="1">
                          <a:solidFill>
                            <a:schemeClr val="tx1"/>
                          </a:solidFill>
                        </a:rPr>
                        <a:t>NDoH</a:t>
                      </a:r>
                      <a:r>
                        <a:rPr lang="en-ZA" sz="1400" b="1" dirty="0">
                          <a:solidFill>
                            <a:schemeClr val="tx1"/>
                          </a:solidFill>
                        </a:rPr>
                        <a:t> vaccine roll-out</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1425984"/>
                  </a:ext>
                </a:extLst>
              </a:tr>
            </a:tbl>
          </a:graphicData>
        </a:graphic>
      </p:graphicFrame>
      <p:sp>
        <p:nvSpPr>
          <p:cNvPr id="20" name="TextBox 19">
            <a:extLst>
              <a:ext uri="{FF2B5EF4-FFF2-40B4-BE49-F238E27FC236}">
                <a16:creationId xmlns:a16="http://schemas.microsoft.com/office/drawing/2014/main" id="{BE2ADC50-6A98-4C58-A8E5-FCD38C46C5D9}"/>
              </a:ext>
            </a:extLst>
          </p:cNvPr>
          <p:cNvSpPr txBox="1"/>
          <p:nvPr/>
        </p:nvSpPr>
        <p:spPr>
          <a:xfrm rot="19800000">
            <a:off x="831603" y="4670596"/>
            <a:ext cx="13589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600" b="1" i="1" u="none" strike="noStrike" kern="1200" cap="none" spc="0" normalizeH="0" baseline="0" noProof="0" dirty="0">
                <a:ln>
                  <a:noFill/>
                </a:ln>
                <a:solidFill>
                  <a:srgbClr val="414042"/>
                </a:solidFill>
                <a:effectLst/>
                <a:uLnTx/>
                <a:uFillTx/>
                <a:latin typeface="Calibri" panose="020F0502020204030204"/>
                <a:ea typeface="+mn-ea"/>
                <a:cs typeface="+mn-cs"/>
              </a:rPr>
              <a:t>16 February</a:t>
            </a:r>
          </a:p>
        </p:txBody>
      </p:sp>
      <p:sp>
        <p:nvSpPr>
          <p:cNvPr id="21" name="TextBox 20">
            <a:extLst>
              <a:ext uri="{FF2B5EF4-FFF2-40B4-BE49-F238E27FC236}">
                <a16:creationId xmlns:a16="http://schemas.microsoft.com/office/drawing/2014/main" id="{DE955256-4126-421C-AAE8-AA51A4019DE0}"/>
              </a:ext>
            </a:extLst>
          </p:cNvPr>
          <p:cNvSpPr txBox="1"/>
          <p:nvPr/>
        </p:nvSpPr>
        <p:spPr>
          <a:xfrm rot="19800000">
            <a:off x="2123536" y="4670596"/>
            <a:ext cx="13589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600" b="1" i="1" u="none" strike="noStrike" kern="1200" cap="none" spc="0" normalizeH="0" baseline="0" noProof="0" dirty="0">
                <a:ln>
                  <a:noFill/>
                </a:ln>
                <a:solidFill>
                  <a:srgbClr val="414042"/>
                </a:solidFill>
                <a:effectLst/>
                <a:uLnTx/>
                <a:uFillTx/>
                <a:latin typeface="Calibri" panose="020F0502020204030204"/>
                <a:ea typeface="+mn-ea"/>
                <a:cs typeface="+mn-cs"/>
              </a:rPr>
              <a:t>13 April</a:t>
            </a:r>
          </a:p>
        </p:txBody>
      </p:sp>
      <p:sp>
        <p:nvSpPr>
          <p:cNvPr id="22" name="TextBox 21">
            <a:extLst>
              <a:ext uri="{FF2B5EF4-FFF2-40B4-BE49-F238E27FC236}">
                <a16:creationId xmlns:a16="http://schemas.microsoft.com/office/drawing/2014/main" id="{D3BE96FE-8BA8-4D01-90A9-2F9CC565EB54}"/>
              </a:ext>
            </a:extLst>
          </p:cNvPr>
          <p:cNvSpPr txBox="1"/>
          <p:nvPr/>
        </p:nvSpPr>
        <p:spPr>
          <a:xfrm rot="19800000">
            <a:off x="2634015" y="4670596"/>
            <a:ext cx="13589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600" b="1" i="1" u="none" strike="noStrike" kern="1200" cap="none" spc="0" normalizeH="0" baseline="0" noProof="0" dirty="0">
                <a:ln>
                  <a:noFill/>
                </a:ln>
                <a:solidFill>
                  <a:srgbClr val="414042"/>
                </a:solidFill>
                <a:effectLst/>
                <a:uLnTx/>
                <a:uFillTx/>
                <a:latin typeface="Calibri" panose="020F0502020204030204"/>
                <a:ea typeface="+mn-ea"/>
                <a:cs typeface="+mn-cs"/>
              </a:rPr>
              <a:t>26 April</a:t>
            </a:r>
          </a:p>
        </p:txBody>
      </p:sp>
      <p:sp>
        <p:nvSpPr>
          <p:cNvPr id="23" name="TextBox 22">
            <a:extLst>
              <a:ext uri="{FF2B5EF4-FFF2-40B4-BE49-F238E27FC236}">
                <a16:creationId xmlns:a16="http://schemas.microsoft.com/office/drawing/2014/main" id="{C54FA324-BA61-4778-8BE8-B3BFCB2FB7F5}"/>
              </a:ext>
            </a:extLst>
          </p:cNvPr>
          <p:cNvSpPr txBox="1"/>
          <p:nvPr/>
        </p:nvSpPr>
        <p:spPr>
          <a:xfrm rot="19800000">
            <a:off x="3344430" y="4670596"/>
            <a:ext cx="13589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600" b="1" i="1" u="none" strike="noStrike" kern="1200" cap="none" spc="0" normalizeH="0" baseline="0" noProof="0" dirty="0">
                <a:ln>
                  <a:noFill/>
                </a:ln>
                <a:solidFill>
                  <a:srgbClr val="414042"/>
                </a:solidFill>
                <a:effectLst/>
                <a:uLnTx/>
                <a:uFillTx/>
                <a:latin typeface="Calibri" panose="020F0502020204030204"/>
                <a:ea typeface="+mn-ea"/>
                <a:cs typeface="+mn-cs"/>
              </a:rPr>
              <a:t>1 May</a:t>
            </a:r>
          </a:p>
        </p:txBody>
      </p:sp>
      <p:sp>
        <p:nvSpPr>
          <p:cNvPr id="24" name="TextBox 23">
            <a:extLst>
              <a:ext uri="{FF2B5EF4-FFF2-40B4-BE49-F238E27FC236}">
                <a16:creationId xmlns:a16="http://schemas.microsoft.com/office/drawing/2014/main" id="{8111C864-ACD3-45AB-8B47-F18D799A93AE}"/>
              </a:ext>
            </a:extLst>
          </p:cNvPr>
          <p:cNvSpPr txBox="1"/>
          <p:nvPr/>
        </p:nvSpPr>
        <p:spPr>
          <a:xfrm rot="19800000">
            <a:off x="4106007" y="4670596"/>
            <a:ext cx="13589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600" b="1" i="1" u="none" strike="noStrike" kern="1200" cap="none" spc="0" normalizeH="0" baseline="0" noProof="0" dirty="0">
                <a:ln>
                  <a:noFill/>
                </a:ln>
                <a:solidFill>
                  <a:srgbClr val="414042"/>
                </a:solidFill>
                <a:effectLst/>
                <a:uLnTx/>
                <a:uFillTx/>
                <a:latin typeface="Calibri" panose="020F0502020204030204"/>
                <a:ea typeface="+mn-ea"/>
                <a:cs typeface="+mn-cs"/>
              </a:rPr>
              <a:t>17 May</a:t>
            </a:r>
          </a:p>
        </p:txBody>
      </p:sp>
      <p:sp>
        <p:nvSpPr>
          <p:cNvPr id="8" name="Arrow: Right 7">
            <a:extLst>
              <a:ext uri="{FF2B5EF4-FFF2-40B4-BE49-F238E27FC236}">
                <a16:creationId xmlns:a16="http://schemas.microsoft.com/office/drawing/2014/main" id="{1B57B6B7-5F7C-4C1F-B30A-2F18C286C5AF}"/>
              </a:ext>
            </a:extLst>
          </p:cNvPr>
          <p:cNvSpPr/>
          <p:nvPr/>
        </p:nvSpPr>
        <p:spPr>
          <a:xfrm>
            <a:off x="924522" y="2874431"/>
            <a:ext cx="4474234" cy="714353"/>
          </a:xfrm>
          <a:prstGeom prst="rightArrow">
            <a:avLst/>
          </a:prstGeom>
          <a:gradFill>
            <a:gsLst>
              <a:gs pos="72000">
                <a:schemeClr val="accent2">
                  <a:lumMod val="75000"/>
                </a:schemeClr>
              </a:gs>
              <a:gs pos="55000">
                <a:schemeClr val="accent1"/>
              </a:gs>
              <a:gs pos="41000">
                <a:schemeClr val="accent1"/>
              </a:gs>
              <a:gs pos="40000">
                <a:srgbClr val="C00000"/>
              </a:gs>
              <a:gs pos="28000">
                <a:srgbClr val="C00000"/>
              </a:gs>
              <a:gs pos="27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prstClr val="white"/>
                </a:solidFill>
                <a:effectLst/>
                <a:uLnTx/>
                <a:uFillTx/>
                <a:latin typeface="Calibri" panose="020F0502020204030204"/>
                <a:ea typeface="+mn-ea"/>
                <a:cs typeface="+mn-cs"/>
              </a:rPr>
              <a:t>Phase 1: health workers</a:t>
            </a:r>
          </a:p>
        </p:txBody>
      </p:sp>
      <p:sp>
        <p:nvSpPr>
          <p:cNvPr id="10" name="Arrow: Right 9">
            <a:extLst>
              <a:ext uri="{FF2B5EF4-FFF2-40B4-BE49-F238E27FC236}">
                <a16:creationId xmlns:a16="http://schemas.microsoft.com/office/drawing/2014/main" id="{E4DD8EA7-E540-4E72-919C-F894D633E39C}"/>
              </a:ext>
            </a:extLst>
          </p:cNvPr>
          <p:cNvSpPr/>
          <p:nvPr/>
        </p:nvSpPr>
        <p:spPr>
          <a:xfrm>
            <a:off x="4132160" y="3524536"/>
            <a:ext cx="5641232" cy="714353"/>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prstClr val="white"/>
                </a:solidFill>
                <a:effectLst/>
                <a:uLnTx/>
                <a:uFillTx/>
                <a:latin typeface="Calibri" panose="020F0502020204030204"/>
                <a:ea typeface="+mn-ea"/>
                <a:cs typeface="+mn-cs"/>
              </a:rPr>
              <a:t>Phase 2: Older adults &amp; essential workers</a:t>
            </a:r>
          </a:p>
        </p:txBody>
      </p:sp>
      <p:sp>
        <p:nvSpPr>
          <p:cNvPr id="11" name="Arrow: Right 10">
            <a:extLst>
              <a:ext uri="{FF2B5EF4-FFF2-40B4-BE49-F238E27FC236}">
                <a16:creationId xmlns:a16="http://schemas.microsoft.com/office/drawing/2014/main" id="{244091E5-DDDA-4398-9735-AD4CBA44F9D7}"/>
              </a:ext>
            </a:extLst>
          </p:cNvPr>
          <p:cNvSpPr/>
          <p:nvPr/>
        </p:nvSpPr>
        <p:spPr>
          <a:xfrm>
            <a:off x="8458585" y="4174641"/>
            <a:ext cx="2895600" cy="714353"/>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prstClr val="white"/>
                </a:solidFill>
                <a:effectLst/>
                <a:uLnTx/>
                <a:uFillTx/>
                <a:latin typeface="Calibri" panose="020F0502020204030204"/>
                <a:ea typeface="+mn-ea"/>
                <a:cs typeface="+mn-cs"/>
              </a:rPr>
              <a:t>Phase 3: Other adults</a:t>
            </a:r>
          </a:p>
        </p:txBody>
      </p:sp>
      <p:sp>
        <p:nvSpPr>
          <p:cNvPr id="16" name="TextBox 15">
            <a:extLst>
              <a:ext uri="{FF2B5EF4-FFF2-40B4-BE49-F238E27FC236}">
                <a16:creationId xmlns:a16="http://schemas.microsoft.com/office/drawing/2014/main" id="{6EBBF4FF-4539-4A52-861A-19427E2144A3}"/>
              </a:ext>
            </a:extLst>
          </p:cNvPr>
          <p:cNvSpPr txBox="1"/>
          <p:nvPr/>
        </p:nvSpPr>
        <p:spPr>
          <a:xfrm rot="19800000">
            <a:off x="8348879" y="4670596"/>
            <a:ext cx="13589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600" b="1" i="1" u="none" strike="noStrike" kern="1200" cap="none" spc="0" normalizeH="0" baseline="0" noProof="0" dirty="0">
                <a:ln>
                  <a:noFill/>
                </a:ln>
                <a:solidFill>
                  <a:srgbClr val="414042"/>
                </a:solidFill>
                <a:effectLst/>
                <a:uLnTx/>
                <a:uFillTx/>
                <a:latin typeface="Calibri" panose="020F0502020204030204"/>
                <a:ea typeface="+mn-ea"/>
                <a:cs typeface="+mn-cs"/>
              </a:rPr>
              <a:t>1 Sept</a:t>
            </a:r>
          </a:p>
        </p:txBody>
      </p:sp>
      <p:sp>
        <p:nvSpPr>
          <p:cNvPr id="17" name="Slide Number Placeholder 5">
            <a:extLst>
              <a:ext uri="{FF2B5EF4-FFF2-40B4-BE49-F238E27FC236}">
                <a16:creationId xmlns:a16="http://schemas.microsoft.com/office/drawing/2014/main" id="{02CFA2D7-3A42-A446-ADF1-A818DD9225DD}"/>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solidFill>
                  <a:schemeClr val="accent1"/>
                </a:solidFill>
              </a:rPr>
              <a:pPr/>
              <a:t>66</a:t>
            </a:fld>
            <a:endParaRPr lang="en-ZA" dirty="0">
              <a:solidFill>
                <a:schemeClr val="accent1"/>
              </a:solidFill>
            </a:endParaRPr>
          </a:p>
        </p:txBody>
      </p:sp>
    </p:spTree>
    <p:extLst>
      <p:ext uri="{BB962C8B-B14F-4D97-AF65-F5344CB8AC3E}">
        <p14:creationId xmlns:p14="http://schemas.microsoft.com/office/powerpoint/2010/main" val="4154070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133F8-7133-4610-B703-15E35DF0869B}"/>
              </a:ext>
            </a:extLst>
          </p:cNvPr>
          <p:cNvSpPr>
            <a:spLocks noGrp="1"/>
          </p:cNvSpPr>
          <p:nvPr>
            <p:ph type="title"/>
          </p:nvPr>
        </p:nvSpPr>
        <p:spPr/>
        <p:txBody>
          <a:bodyPr>
            <a:normAutofit/>
          </a:bodyPr>
          <a:lstStyle/>
          <a:p>
            <a:r>
              <a:rPr lang="en-US" sz="2800" dirty="0">
                <a:latin typeface="Arial Black" panose="020B0A04020102020204" pitchFamily="34" charset="0"/>
              </a:rPr>
              <a:t>Sisonke phase 3B open label implementation study</a:t>
            </a:r>
          </a:p>
        </p:txBody>
      </p:sp>
      <p:sp>
        <p:nvSpPr>
          <p:cNvPr id="3" name="Content Placeholder 2">
            <a:extLst>
              <a:ext uri="{FF2B5EF4-FFF2-40B4-BE49-F238E27FC236}">
                <a16:creationId xmlns:a16="http://schemas.microsoft.com/office/drawing/2014/main" id="{B7F595E7-E3B7-455D-A8D7-671B5167E214}"/>
              </a:ext>
            </a:extLst>
          </p:cNvPr>
          <p:cNvSpPr>
            <a:spLocks noGrp="1"/>
          </p:cNvSpPr>
          <p:nvPr>
            <p:ph idx="1"/>
          </p:nvPr>
        </p:nvSpPr>
        <p:spPr/>
        <p:txBody>
          <a:bodyPr/>
          <a:lstStyle/>
          <a:p>
            <a:r>
              <a:rPr lang="en-US" dirty="0"/>
              <a:t>Urgent intervention when national roll-out faltered because of Beta VOC</a:t>
            </a:r>
          </a:p>
          <a:p>
            <a:r>
              <a:rPr lang="en-US" dirty="0"/>
              <a:t>Able to offer HCW vaccine as part of this study as of the 17</a:t>
            </a:r>
            <a:r>
              <a:rPr lang="en-US" baseline="30000" dirty="0"/>
              <a:t>th</a:t>
            </a:r>
            <a:r>
              <a:rPr lang="en-US" dirty="0"/>
              <a:t> February 2021</a:t>
            </a:r>
          </a:p>
          <a:p>
            <a:r>
              <a:rPr lang="en-US" dirty="0"/>
              <a:t>National Rollout 17</a:t>
            </a:r>
            <a:r>
              <a:rPr lang="en-US" baseline="30000" dirty="0"/>
              <a:t>th</a:t>
            </a:r>
            <a:r>
              <a:rPr lang="en-US" dirty="0"/>
              <a:t> May 2021, so HCW got access months before general roll-out in time for 3</a:t>
            </a:r>
            <a:r>
              <a:rPr lang="en-US" baseline="30000" dirty="0"/>
              <a:t>rd</a:t>
            </a:r>
            <a:r>
              <a:rPr lang="en-US" dirty="0"/>
              <a:t> wave</a:t>
            </a:r>
          </a:p>
          <a:p>
            <a:r>
              <a:rPr lang="en-US" dirty="0"/>
              <a:t>Provide effectiveness data on both Beta and Delta</a:t>
            </a:r>
          </a:p>
          <a:p>
            <a:r>
              <a:rPr lang="en-US" dirty="0"/>
              <a:t>Provide additional safety on the Ad26 SARS-CoV-2 data</a:t>
            </a:r>
          </a:p>
        </p:txBody>
      </p:sp>
      <p:sp>
        <p:nvSpPr>
          <p:cNvPr id="4" name="Slide Number Placeholder 5">
            <a:extLst>
              <a:ext uri="{FF2B5EF4-FFF2-40B4-BE49-F238E27FC236}">
                <a16:creationId xmlns:a16="http://schemas.microsoft.com/office/drawing/2014/main" id="{7306C9F5-E7BA-B844-87E6-AB146A9D8868}"/>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solidFill>
                  <a:schemeClr val="accent1"/>
                </a:solidFill>
              </a:rPr>
              <a:pPr/>
              <a:t>67</a:t>
            </a:fld>
            <a:endParaRPr lang="en-ZA" dirty="0">
              <a:solidFill>
                <a:schemeClr val="accent1"/>
              </a:solidFill>
            </a:endParaRPr>
          </a:p>
        </p:txBody>
      </p:sp>
    </p:spTree>
    <p:extLst>
      <p:ext uri="{BB962C8B-B14F-4D97-AF65-F5344CB8AC3E}">
        <p14:creationId xmlns:p14="http://schemas.microsoft.com/office/powerpoint/2010/main" val="5289374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98FE2-9C25-45B1-8A29-A11E1D680256}"/>
              </a:ext>
            </a:extLst>
          </p:cNvPr>
          <p:cNvSpPr>
            <a:spLocks noGrp="1"/>
          </p:cNvSpPr>
          <p:nvPr>
            <p:ph type="title"/>
          </p:nvPr>
        </p:nvSpPr>
        <p:spPr/>
        <p:txBody>
          <a:bodyPr/>
          <a:lstStyle/>
          <a:p>
            <a:pPr algn="ctr"/>
            <a:r>
              <a:rPr lang="en-ZA" dirty="0">
                <a:latin typeface="Arial Black" panose="020B0604020202020204" pitchFamily="34" charset="0"/>
                <a:cs typeface="Arial Black" panose="020B0604020202020204" pitchFamily="34" charset="0"/>
              </a:rPr>
              <a:t>Sisonke Completed 17</a:t>
            </a:r>
            <a:r>
              <a:rPr lang="en-ZA" baseline="30000" dirty="0">
                <a:latin typeface="Arial Black" panose="020B0604020202020204" pitchFamily="34" charset="0"/>
                <a:cs typeface="Arial Black" panose="020B0604020202020204" pitchFamily="34" charset="0"/>
              </a:rPr>
              <a:t>th</a:t>
            </a:r>
            <a:r>
              <a:rPr lang="en-ZA" dirty="0">
                <a:latin typeface="Arial Black" panose="020B0604020202020204" pitchFamily="34" charset="0"/>
                <a:cs typeface="Arial Black" panose="020B0604020202020204" pitchFamily="34" charset="0"/>
              </a:rPr>
              <a:t> May 2021</a:t>
            </a:r>
          </a:p>
        </p:txBody>
      </p:sp>
      <p:sp>
        <p:nvSpPr>
          <p:cNvPr id="3" name="Content Placeholder 2">
            <a:extLst>
              <a:ext uri="{FF2B5EF4-FFF2-40B4-BE49-F238E27FC236}">
                <a16:creationId xmlns:a16="http://schemas.microsoft.com/office/drawing/2014/main" id="{0BFBC5EF-ACCC-4972-8D64-5FA14CAFC0DE}"/>
              </a:ext>
            </a:extLst>
          </p:cNvPr>
          <p:cNvSpPr>
            <a:spLocks noGrp="1"/>
          </p:cNvSpPr>
          <p:nvPr>
            <p:ph idx="1"/>
          </p:nvPr>
        </p:nvSpPr>
        <p:spPr>
          <a:xfrm>
            <a:off x="2488676" y="1858076"/>
            <a:ext cx="3603118" cy="3378513"/>
          </a:xfrm>
        </p:spPr>
        <p:txBody>
          <a:bodyPr>
            <a:noAutofit/>
          </a:bodyPr>
          <a:lstStyle/>
          <a:p>
            <a:pPr marL="0" indent="0">
              <a:buNone/>
            </a:pPr>
            <a:r>
              <a:rPr lang="en-ZA" sz="4000" b="1" dirty="0">
                <a:solidFill>
                  <a:schemeClr val="accent2">
                    <a:lumMod val="75000"/>
                  </a:schemeClr>
                </a:solidFill>
                <a:latin typeface="Calibri" panose="020F0502020204030204" pitchFamily="34" charset="0"/>
                <a:ea typeface="Calibri" panose="020F0502020204030204" pitchFamily="34" charset="0"/>
              </a:rPr>
              <a:t>122</a:t>
            </a:r>
            <a:r>
              <a:rPr lang="en-ZA" sz="2400" dirty="0">
                <a:effectLst/>
                <a:latin typeface="Calibri" panose="020F0502020204030204" pitchFamily="34" charset="0"/>
                <a:ea typeface="Calibri" panose="020F0502020204030204" pitchFamily="34" charset="0"/>
              </a:rPr>
              <a:t> </a:t>
            </a:r>
            <a:br>
              <a:rPr lang="en-ZA" sz="2400" dirty="0">
                <a:effectLst/>
                <a:latin typeface="Calibri" panose="020F0502020204030204" pitchFamily="34" charset="0"/>
                <a:ea typeface="Calibri" panose="020F0502020204030204" pitchFamily="34" charset="0"/>
              </a:rPr>
            </a:br>
            <a:r>
              <a:rPr lang="en-ZA" sz="2400" dirty="0">
                <a:effectLst/>
                <a:latin typeface="Calibri" panose="020F0502020204030204" pitchFamily="34" charset="0"/>
                <a:ea typeface="Calibri" panose="020F0502020204030204" pitchFamily="34" charset="0"/>
              </a:rPr>
              <a:t>sites touched in total including rural extensions and mobiles</a:t>
            </a:r>
          </a:p>
          <a:p>
            <a:pPr marL="0" indent="0">
              <a:buNone/>
            </a:pPr>
            <a:endParaRPr lang="en-ZA" sz="300" dirty="0">
              <a:effectLst/>
              <a:latin typeface="Calibri" panose="020F0502020204030204" pitchFamily="34" charset="0"/>
              <a:ea typeface="Calibri" panose="020F0502020204030204" pitchFamily="34" charset="0"/>
            </a:endParaRPr>
          </a:p>
          <a:p>
            <a:pPr marL="0" indent="0">
              <a:buNone/>
            </a:pPr>
            <a:r>
              <a:rPr lang="en-ZA" sz="4000" b="1" dirty="0">
                <a:solidFill>
                  <a:schemeClr val="accent1"/>
                </a:solidFill>
                <a:latin typeface="Calibri" panose="020F0502020204030204" pitchFamily="34" charset="0"/>
                <a:ea typeface="Calibri" panose="020F0502020204030204" pitchFamily="34" charset="0"/>
              </a:rPr>
              <a:t>477 234</a:t>
            </a:r>
            <a:r>
              <a:rPr lang="en-ZA" sz="4000" b="1" dirty="0">
                <a:solidFill>
                  <a:schemeClr val="accent1"/>
                </a:solidFill>
                <a:effectLst/>
                <a:latin typeface="Calibri" panose="020F0502020204030204" pitchFamily="34" charset="0"/>
                <a:ea typeface="Calibri" panose="020F0502020204030204" pitchFamily="34" charset="0"/>
              </a:rPr>
              <a:t/>
            </a:r>
            <a:br>
              <a:rPr lang="en-ZA" sz="4000" b="1" dirty="0">
                <a:solidFill>
                  <a:schemeClr val="accent1"/>
                </a:solidFill>
                <a:effectLst/>
                <a:latin typeface="Calibri" panose="020F0502020204030204" pitchFamily="34" charset="0"/>
                <a:ea typeface="Calibri" panose="020F0502020204030204" pitchFamily="34" charset="0"/>
              </a:rPr>
            </a:br>
            <a:r>
              <a:rPr lang="en-ZA" sz="2400" dirty="0">
                <a:effectLst/>
                <a:latin typeface="Calibri" panose="020F0502020204030204" pitchFamily="34" charset="0"/>
                <a:ea typeface="Calibri" panose="020F0502020204030204" pitchFamily="34" charset="0"/>
              </a:rPr>
              <a:t>vaccinated health workers </a:t>
            </a:r>
          </a:p>
        </p:txBody>
      </p:sp>
      <p:grpSp>
        <p:nvGrpSpPr>
          <p:cNvPr id="12" name="Group 11">
            <a:extLst>
              <a:ext uri="{FF2B5EF4-FFF2-40B4-BE49-F238E27FC236}">
                <a16:creationId xmlns:a16="http://schemas.microsoft.com/office/drawing/2014/main" id="{78E43AB0-F6BB-470C-AE8E-F6EF5B15E1A0}"/>
              </a:ext>
            </a:extLst>
          </p:cNvPr>
          <p:cNvGrpSpPr/>
          <p:nvPr/>
        </p:nvGrpSpPr>
        <p:grpSpPr>
          <a:xfrm>
            <a:off x="6252436" y="1399421"/>
            <a:ext cx="5310914" cy="4059156"/>
            <a:chOff x="5832324" y="1714499"/>
            <a:chExt cx="5558457" cy="4248354"/>
          </a:xfrm>
        </p:grpSpPr>
        <p:pic>
          <p:nvPicPr>
            <p:cNvPr id="5" name="Picture 4" descr="A group of people in a room&#10;&#10;Description automatically generated with low confidence">
              <a:extLst>
                <a:ext uri="{FF2B5EF4-FFF2-40B4-BE49-F238E27FC236}">
                  <a16:creationId xmlns:a16="http://schemas.microsoft.com/office/drawing/2014/main" id="{7ACC4F05-883C-4DFE-AA66-DCF1070804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32324" y="3905250"/>
              <a:ext cx="5558456" cy="2057603"/>
            </a:xfrm>
            <a:prstGeom prst="rect">
              <a:avLst/>
            </a:prstGeom>
          </p:spPr>
        </p:pic>
        <p:pic>
          <p:nvPicPr>
            <p:cNvPr id="7" name="Picture 6" descr="A picture containing tree, outdoor, sky, people&#10;&#10;Description automatically generated">
              <a:extLst>
                <a:ext uri="{FF2B5EF4-FFF2-40B4-BE49-F238E27FC236}">
                  <a16:creationId xmlns:a16="http://schemas.microsoft.com/office/drawing/2014/main" id="{CFADB3D5-D194-41F0-8D60-726533F0007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32324" y="1714499"/>
              <a:ext cx="1830005" cy="2028825"/>
            </a:xfrm>
            <a:prstGeom prst="rect">
              <a:avLst/>
            </a:prstGeom>
          </p:spPr>
        </p:pic>
        <p:pic>
          <p:nvPicPr>
            <p:cNvPr id="9" name="Picture 8" descr="A picture containing sky, outdoor, person, ground&#10;&#10;Description automatically generated">
              <a:extLst>
                <a:ext uri="{FF2B5EF4-FFF2-40B4-BE49-F238E27FC236}">
                  <a16:creationId xmlns:a16="http://schemas.microsoft.com/office/drawing/2014/main" id="{29077CEA-BE23-4395-A5BA-B73A54FA550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30459" y="1714499"/>
              <a:ext cx="1830005" cy="2028825"/>
            </a:xfrm>
            <a:prstGeom prst="rect">
              <a:avLst/>
            </a:prstGeom>
          </p:spPr>
        </p:pic>
        <p:pic>
          <p:nvPicPr>
            <p:cNvPr id="11" name="Picture 10">
              <a:extLst>
                <a:ext uri="{FF2B5EF4-FFF2-40B4-BE49-F238E27FC236}">
                  <a16:creationId xmlns:a16="http://schemas.microsoft.com/office/drawing/2014/main" id="{0E11D99A-D97E-40AC-849B-1019ECA20E3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828596" y="1714500"/>
              <a:ext cx="1562185" cy="2028825"/>
            </a:xfrm>
            <a:prstGeom prst="rect">
              <a:avLst/>
            </a:prstGeom>
          </p:spPr>
        </p:pic>
      </p:grpSp>
      <p:pic>
        <p:nvPicPr>
          <p:cNvPr id="10" name="Graphic 9">
            <a:extLst>
              <a:ext uri="{FF2B5EF4-FFF2-40B4-BE49-F238E27FC236}">
                <a16:creationId xmlns:a16="http://schemas.microsoft.com/office/drawing/2014/main" id="{006EF235-049C-4F28-92C1-09261CCCC1E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9293" y="2004207"/>
            <a:ext cx="1472286" cy="2849585"/>
          </a:xfrm>
          <a:prstGeom prst="rect">
            <a:avLst/>
          </a:prstGeom>
        </p:spPr>
      </p:pic>
      <p:sp>
        <p:nvSpPr>
          <p:cNvPr id="13" name="Slide Number Placeholder 5">
            <a:extLst>
              <a:ext uri="{FF2B5EF4-FFF2-40B4-BE49-F238E27FC236}">
                <a16:creationId xmlns:a16="http://schemas.microsoft.com/office/drawing/2014/main" id="{B5385200-2E5C-7343-A3E8-D172DD3C874E}"/>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solidFill>
                  <a:schemeClr val="accent1"/>
                </a:solidFill>
              </a:rPr>
              <a:pPr/>
              <a:t>68</a:t>
            </a:fld>
            <a:endParaRPr lang="en-ZA" dirty="0">
              <a:solidFill>
                <a:schemeClr val="accent1"/>
              </a:solidFill>
            </a:endParaRPr>
          </a:p>
        </p:txBody>
      </p:sp>
    </p:spTree>
    <p:extLst>
      <p:ext uri="{BB962C8B-B14F-4D97-AF65-F5344CB8AC3E}">
        <p14:creationId xmlns:p14="http://schemas.microsoft.com/office/powerpoint/2010/main" val="37290420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0D0F98-5D3F-4F46-91E2-3304EA38803A}"/>
              </a:ext>
            </a:extLst>
          </p:cNvPr>
          <p:cNvSpPr/>
          <p:nvPr/>
        </p:nvSpPr>
        <p:spPr>
          <a:xfrm>
            <a:off x="1986028" y="465807"/>
            <a:ext cx="8219943"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14042"/>
                </a:solidFill>
                <a:effectLst/>
                <a:uLnTx/>
                <a:uFillTx/>
                <a:latin typeface="Arial Black" panose="020B0A04020102020204" pitchFamily="34" charset="0"/>
                <a:ea typeface="+mn-ea"/>
                <a:cs typeface="+mn-cs"/>
              </a:rPr>
              <a:t>Criteria Considered for Analysis</a:t>
            </a:r>
            <a:endParaRPr kumimoji="0" lang="en-US" sz="3600" b="0" i="0" u="none" strike="noStrike" kern="1200" cap="none" spc="0" normalizeH="0" baseline="0" noProof="0" dirty="0">
              <a:ln>
                <a:noFill/>
              </a:ln>
              <a:solidFill>
                <a:srgbClr val="414042"/>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B3C64D4-1266-472D-A6CE-7C910C20C79D}"/>
              </a:ext>
            </a:extLst>
          </p:cNvPr>
          <p:cNvSpPr/>
          <p:nvPr/>
        </p:nvSpPr>
        <p:spPr>
          <a:xfrm>
            <a:off x="740230" y="1344904"/>
            <a:ext cx="10467974" cy="4308872"/>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414042"/>
                </a:solidFill>
                <a:effectLst/>
                <a:uLnTx/>
                <a:uFillTx/>
                <a:latin typeface="Calibri" panose="020F0502020204030204"/>
                <a:ea typeface="+mn-ea"/>
                <a:cs typeface="+mn-cs"/>
              </a:rPr>
              <a:t>Adjudication of infections: Mild/Mod/Severe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14042"/>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414042"/>
                </a:solidFill>
                <a:effectLst/>
                <a:uLnTx/>
                <a:uFillTx/>
                <a:latin typeface="Calibri" panose="020F0502020204030204"/>
                <a:ea typeface="+mn-ea"/>
                <a:cs typeface="+mn-cs"/>
              </a:rPr>
              <a:t>Used 3 data sets: 2 from medical insurers and one provincial </a:t>
            </a:r>
            <a:r>
              <a:rPr kumimoji="0" lang="en-US" sz="3200" b="0" i="0" u="none" strike="noStrike" kern="1200" cap="none" spc="0" normalizeH="0" baseline="0" noProof="0" dirty="0" err="1">
                <a:ln>
                  <a:noFill/>
                </a:ln>
                <a:solidFill>
                  <a:srgbClr val="414042"/>
                </a:solidFill>
                <a:effectLst/>
                <a:uLnTx/>
                <a:uFillTx/>
                <a:latin typeface="Calibri" panose="020F0502020204030204"/>
                <a:ea typeface="+mn-ea"/>
                <a:cs typeface="+mn-cs"/>
              </a:rPr>
              <a:t>persal</a:t>
            </a:r>
            <a:r>
              <a:rPr kumimoji="0" lang="en-US" sz="3200" b="0" i="0" u="none" strike="noStrike" kern="1200" cap="none" spc="0" normalizeH="0" baseline="0" noProof="0" dirty="0">
                <a:ln>
                  <a:noFill/>
                </a:ln>
                <a:solidFill>
                  <a:srgbClr val="414042"/>
                </a:solidFill>
                <a:effectLst/>
                <a:uLnTx/>
                <a:uFillTx/>
                <a:latin typeface="Calibri" panose="020F0502020204030204"/>
                <a:ea typeface="+mn-ea"/>
                <a:cs typeface="+mn-cs"/>
              </a:rPr>
              <a:t> data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414042"/>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414042"/>
                </a:solidFill>
                <a:effectLst/>
                <a:uLnTx/>
                <a:uFillTx/>
                <a:latin typeface="Calibri" panose="020F0502020204030204"/>
                <a:ea typeface="+mn-ea"/>
                <a:cs typeface="+mn-cs"/>
              </a:rPr>
              <a:t>Used 2-3 different analytical methods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414042"/>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414042"/>
                </a:solidFill>
                <a:effectLst/>
                <a:uLnTx/>
                <a:uFillTx/>
                <a:latin typeface="Calibri" panose="020F0502020204030204"/>
                <a:ea typeface="+mn-ea"/>
                <a:cs typeface="+mn-cs"/>
              </a:rPr>
              <a:t>For today we report on 2 data sets</a:t>
            </a:r>
            <a:endParaRPr kumimoji="0" lang="en-US" sz="3600" b="0" i="0" u="none" strike="noStrike" kern="1200" cap="none" spc="0" normalizeH="0" baseline="0" noProof="0" dirty="0">
              <a:ln>
                <a:noFill/>
              </a:ln>
              <a:solidFill>
                <a:srgbClr val="414042"/>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042"/>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0670408-2331-F749-B9FA-C49A8F747F7F}"/>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solidFill>
                  <a:schemeClr val="accent1"/>
                </a:solidFill>
              </a:rPr>
              <a:pPr/>
              <a:t>69</a:t>
            </a:fld>
            <a:endParaRPr lang="en-ZA" dirty="0">
              <a:solidFill>
                <a:schemeClr val="accent1"/>
              </a:solidFill>
            </a:endParaRPr>
          </a:p>
        </p:txBody>
      </p:sp>
    </p:spTree>
    <p:extLst>
      <p:ext uri="{BB962C8B-B14F-4D97-AF65-F5344CB8AC3E}">
        <p14:creationId xmlns:p14="http://schemas.microsoft.com/office/powerpoint/2010/main" val="1239918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24D54C-42DD-43A0-9BB9-F47B14E534C4}"/>
              </a:ext>
            </a:extLst>
          </p:cNvPr>
          <p:cNvSpPr>
            <a:spLocks noGrp="1"/>
          </p:cNvSpPr>
          <p:nvPr>
            <p:ph type="title"/>
          </p:nvPr>
        </p:nvSpPr>
        <p:spPr/>
        <p:txBody>
          <a:bodyPr>
            <a:normAutofit fontScale="90000"/>
          </a:bodyPr>
          <a:lstStyle/>
          <a:p>
            <a:r>
              <a:rPr lang="en-ZA" dirty="0"/>
              <a:t>Board Members | </a:t>
            </a:r>
            <a:r>
              <a:rPr lang="en-US" sz="2200" b="0" dirty="0"/>
              <a:t>1 NOVEMBER 2020 – 31 MARCH 2021</a:t>
            </a:r>
            <a:endParaRPr lang="en-ZA" b="0" dirty="0"/>
          </a:p>
        </p:txBody>
      </p:sp>
      <p:pic>
        <p:nvPicPr>
          <p:cNvPr id="13" name="Content Placeholder 12">
            <a:extLst>
              <a:ext uri="{FF2B5EF4-FFF2-40B4-BE49-F238E27FC236}">
                <a16:creationId xmlns:a16="http://schemas.microsoft.com/office/drawing/2014/main" id="{4AC062FB-E768-4363-B021-FD4E8CCE276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8201" y="1017037"/>
            <a:ext cx="1315614" cy="1315614"/>
          </a:xfrm>
          <a:solidFill>
            <a:schemeClr val="bg1"/>
          </a:solidFill>
          <a:ln>
            <a:noFill/>
          </a:ln>
        </p:spPr>
      </p:pic>
      <p:sp>
        <p:nvSpPr>
          <p:cNvPr id="9" name="Rectangle 8">
            <a:extLst>
              <a:ext uri="{FF2B5EF4-FFF2-40B4-BE49-F238E27FC236}">
                <a16:creationId xmlns:a16="http://schemas.microsoft.com/office/drawing/2014/main" id="{03D86463-6894-4F62-9C98-0CEB5EF12CB4}"/>
              </a:ext>
            </a:extLst>
          </p:cNvPr>
          <p:cNvSpPr/>
          <p:nvPr/>
        </p:nvSpPr>
        <p:spPr>
          <a:xfrm>
            <a:off x="838198" y="2332651"/>
            <a:ext cx="1412630" cy="341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r>
              <a:rPr lang="en-ZA" sz="800" b="1" dirty="0">
                <a:ln w="0"/>
                <a:solidFill>
                  <a:schemeClr val="tx1"/>
                </a:solidFill>
                <a:effectLst>
                  <a:outerShdw blurRad="38100" dist="19050" dir="2700000" algn="tl" rotWithShape="0">
                    <a:schemeClr val="dk1">
                      <a:alpha val="40000"/>
                    </a:schemeClr>
                  </a:outerShdw>
                </a:effectLst>
              </a:rPr>
              <a:t>PROF JOHNNY MAHLANGU</a:t>
            </a:r>
          </a:p>
          <a:p>
            <a:r>
              <a:rPr lang="en-ZA" sz="800" dirty="0">
                <a:ln w="0"/>
                <a:solidFill>
                  <a:schemeClr val="tx1"/>
                </a:solidFill>
                <a:effectLst>
                  <a:outerShdw blurRad="38100" dist="19050" dir="2700000" algn="tl" rotWithShape="0">
                    <a:schemeClr val="dk1">
                      <a:alpha val="40000"/>
                    </a:schemeClr>
                  </a:outerShdw>
                </a:effectLst>
                <a:latin typeface="+mj-lt"/>
              </a:rPr>
              <a:t>CHAIRPERSON</a:t>
            </a:r>
          </a:p>
        </p:txBody>
      </p:sp>
      <p:pic>
        <p:nvPicPr>
          <p:cNvPr id="22" name="Content Placeholder 12">
            <a:extLst>
              <a:ext uri="{FF2B5EF4-FFF2-40B4-BE49-F238E27FC236}">
                <a16:creationId xmlns:a16="http://schemas.microsoft.com/office/drawing/2014/main" id="{E5F0F8D3-8184-4F21-8B1A-4ACCEE79DFD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371532" y="1017037"/>
            <a:ext cx="1315614" cy="1315614"/>
          </a:xfrm>
          <a:prstGeom prst="rect">
            <a:avLst/>
          </a:prstGeom>
          <a:solidFill>
            <a:schemeClr val="bg1"/>
          </a:solidFill>
          <a:ln>
            <a:noFill/>
          </a:ln>
        </p:spPr>
      </p:pic>
      <p:sp>
        <p:nvSpPr>
          <p:cNvPr id="23" name="Rectangle 22">
            <a:extLst>
              <a:ext uri="{FF2B5EF4-FFF2-40B4-BE49-F238E27FC236}">
                <a16:creationId xmlns:a16="http://schemas.microsoft.com/office/drawing/2014/main" id="{2369EF78-3A18-47DE-8840-F48A854F6069}"/>
              </a:ext>
            </a:extLst>
          </p:cNvPr>
          <p:cNvSpPr/>
          <p:nvPr/>
        </p:nvSpPr>
        <p:spPr>
          <a:xfrm>
            <a:off x="2371532" y="2332651"/>
            <a:ext cx="1315614" cy="341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r>
              <a:rPr lang="en-ZA" sz="800" b="1" dirty="0">
                <a:ln w="0"/>
                <a:solidFill>
                  <a:schemeClr val="tx1"/>
                </a:solidFill>
                <a:effectLst>
                  <a:outerShdw blurRad="38100" dist="19050" dir="2700000" algn="tl" rotWithShape="0">
                    <a:schemeClr val="dk1">
                      <a:alpha val="40000"/>
                    </a:schemeClr>
                  </a:outerShdw>
                </a:effectLst>
              </a:rPr>
              <a:t>PROF LINDA SKAAL</a:t>
            </a:r>
          </a:p>
          <a:p>
            <a:r>
              <a:rPr lang="en-ZA" sz="800" dirty="0">
                <a:ln w="0"/>
                <a:solidFill>
                  <a:schemeClr val="tx1"/>
                </a:solidFill>
                <a:effectLst>
                  <a:outerShdw blurRad="38100" dist="19050" dir="2700000" algn="tl" rotWithShape="0">
                    <a:schemeClr val="dk1">
                      <a:alpha val="40000"/>
                    </a:schemeClr>
                  </a:outerShdw>
                </a:effectLst>
                <a:latin typeface="+mj-lt"/>
              </a:rPr>
              <a:t>VICE CHAIRPERSON</a:t>
            </a:r>
          </a:p>
        </p:txBody>
      </p:sp>
      <p:pic>
        <p:nvPicPr>
          <p:cNvPr id="24" name="Content Placeholder 12">
            <a:extLst>
              <a:ext uri="{FF2B5EF4-FFF2-40B4-BE49-F238E27FC236}">
                <a16:creationId xmlns:a16="http://schemas.microsoft.com/office/drawing/2014/main" id="{4EA47AC2-F7A7-4EF9-8AE4-4ABDBAEF53D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904863" y="1017037"/>
            <a:ext cx="1315614" cy="1315614"/>
          </a:xfrm>
          <a:prstGeom prst="rect">
            <a:avLst/>
          </a:prstGeom>
          <a:solidFill>
            <a:schemeClr val="bg1"/>
          </a:solidFill>
          <a:ln>
            <a:noFill/>
          </a:ln>
        </p:spPr>
      </p:pic>
      <p:sp>
        <p:nvSpPr>
          <p:cNvPr id="25" name="Rectangle 24">
            <a:extLst>
              <a:ext uri="{FF2B5EF4-FFF2-40B4-BE49-F238E27FC236}">
                <a16:creationId xmlns:a16="http://schemas.microsoft.com/office/drawing/2014/main" id="{877D4E01-DD70-4B15-B70F-843A953A3B55}"/>
              </a:ext>
            </a:extLst>
          </p:cNvPr>
          <p:cNvSpPr/>
          <p:nvPr/>
        </p:nvSpPr>
        <p:spPr>
          <a:xfrm>
            <a:off x="3904862" y="2332651"/>
            <a:ext cx="1411931" cy="341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r>
              <a:rPr lang="en-ZA" sz="800" b="1" dirty="0">
                <a:ln w="0"/>
                <a:solidFill>
                  <a:schemeClr val="tx1"/>
                </a:solidFill>
                <a:effectLst>
                  <a:outerShdw blurRad="38100" dist="19050" dir="2700000" algn="tl" rotWithShape="0">
                    <a:schemeClr val="dk1">
                      <a:alpha val="40000"/>
                    </a:schemeClr>
                  </a:outerShdw>
                </a:effectLst>
              </a:rPr>
              <a:t>PROF SITHEMBISO VELAPHI</a:t>
            </a:r>
            <a:endParaRPr lang="en-ZA" sz="800" b="1" dirty="0">
              <a:ln w="0"/>
              <a:solidFill>
                <a:schemeClr val="tx1"/>
              </a:solidFill>
              <a:effectLst>
                <a:outerShdw blurRad="38100" dist="19050" dir="2700000" algn="tl" rotWithShape="0">
                  <a:schemeClr val="dk1">
                    <a:alpha val="40000"/>
                  </a:schemeClr>
                </a:outerShdw>
              </a:effectLst>
              <a:latin typeface="+mj-lt"/>
            </a:endParaRPr>
          </a:p>
        </p:txBody>
      </p:sp>
      <p:pic>
        <p:nvPicPr>
          <p:cNvPr id="26" name="Content Placeholder 12">
            <a:extLst>
              <a:ext uri="{FF2B5EF4-FFF2-40B4-BE49-F238E27FC236}">
                <a16:creationId xmlns:a16="http://schemas.microsoft.com/office/drawing/2014/main" id="{86A97AF1-FFC8-46A6-AE56-1901B76FB42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438194" y="1017037"/>
            <a:ext cx="1315614" cy="1315614"/>
          </a:xfrm>
          <a:prstGeom prst="rect">
            <a:avLst/>
          </a:prstGeom>
          <a:solidFill>
            <a:schemeClr val="bg1"/>
          </a:solidFill>
          <a:ln>
            <a:noFill/>
          </a:ln>
        </p:spPr>
      </p:pic>
      <p:sp>
        <p:nvSpPr>
          <p:cNvPr id="27" name="Rectangle 26">
            <a:extLst>
              <a:ext uri="{FF2B5EF4-FFF2-40B4-BE49-F238E27FC236}">
                <a16:creationId xmlns:a16="http://schemas.microsoft.com/office/drawing/2014/main" id="{A6EF24F2-07C8-4D14-ACAA-AC01E291B592}"/>
              </a:ext>
            </a:extLst>
          </p:cNvPr>
          <p:cNvSpPr/>
          <p:nvPr/>
        </p:nvSpPr>
        <p:spPr>
          <a:xfrm>
            <a:off x="5438194" y="2332651"/>
            <a:ext cx="1315614" cy="341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r>
              <a:rPr lang="en-ZA" sz="800" b="1" dirty="0">
                <a:ln w="0"/>
                <a:solidFill>
                  <a:schemeClr val="tx1"/>
                </a:solidFill>
                <a:effectLst>
                  <a:outerShdw blurRad="38100" dist="19050" dir="2700000" algn="tl" rotWithShape="0">
                    <a:schemeClr val="dk1">
                      <a:alpha val="40000"/>
                    </a:schemeClr>
                  </a:outerShdw>
                </a:effectLst>
              </a:rPr>
              <a:t>PROF BRANDON SHAW</a:t>
            </a:r>
            <a:endParaRPr lang="en-ZA" sz="800" b="1" dirty="0">
              <a:ln w="0"/>
              <a:solidFill>
                <a:schemeClr val="tx1"/>
              </a:solidFill>
              <a:effectLst>
                <a:outerShdw blurRad="38100" dist="19050" dir="2700000" algn="tl" rotWithShape="0">
                  <a:schemeClr val="dk1">
                    <a:alpha val="40000"/>
                  </a:schemeClr>
                </a:outerShdw>
              </a:effectLst>
              <a:latin typeface="+mj-lt"/>
            </a:endParaRPr>
          </a:p>
        </p:txBody>
      </p:sp>
      <p:pic>
        <p:nvPicPr>
          <p:cNvPr id="28" name="Content Placeholder 12">
            <a:extLst>
              <a:ext uri="{FF2B5EF4-FFF2-40B4-BE49-F238E27FC236}">
                <a16:creationId xmlns:a16="http://schemas.microsoft.com/office/drawing/2014/main" id="{F27EFBE5-6325-4704-8AE8-5190C13D154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971525" y="1017037"/>
            <a:ext cx="1315614" cy="1315614"/>
          </a:xfrm>
          <a:prstGeom prst="rect">
            <a:avLst/>
          </a:prstGeom>
          <a:solidFill>
            <a:schemeClr val="bg1"/>
          </a:solidFill>
          <a:ln>
            <a:noFill/>
          </a:ln>
        </p:spPr>
      </p:pic>
      <p:sp>
        <p:nvSpPr>
          <p:cNvPr id="29" name="Rectangle 28">
            <a:extLst>
              <a:ext uri="{FF2B5EF4-FFF2-40B4-BE49-F238E27FC236}">
                <a16:creationId xmlns:a16="http://schemas.microsoft.com/office/drawing/2014/main" id="{A70D1E0C-1A26-43CB-8CE5-3F2DA960901A}"/>
              </a:ext>
            </a:extLst>
          </p:cNvPr>
          <p:cNvSpPr/>
          <p:nvPr/>
        </p:nvSpPr>
        <p:spPr>
          <a:xfrm>
            <a:off x="6971523" y="2332651"/>
            <a:ext cx="1315614" cy="341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r>
              <a:rPr lang="en-ZA" sz="800" b="1" dirty="0">
                <a:ln w="0"/>
                <a:solidFill>
                  <a:schemeClr val="tx1"/>
                </a:solidFill>
                <a:effectLst>
                  <a:outerShdw blurRad="38100" dist="19050" dir="2700000" algn="tl" rotWithShape="0">
                    <a:schemeClr val="dk1">
                      <a:alpha val="40000"/>
                    </a:schemeClr>
                  </a:outerShdw>
                </a:effectLst>
              </a:rPr>
              <a:t>PROF THOLENE SODI</a:t>
            </a:r>
            <a:endParaRPr lang="en-ZA" sz="800" b="1" dirty="0">
              <a:ln w="0"/>
              <a:solidFill>
                <a:schemeClr val="tx1"/>
              </a:solidFill>
              <a:effectLst>
                <a:outerShdw blurRad="38100" dist="19050" dir="2700000" algn="tl" rotWithShape="0">
                  <a:schemeClr val="dk1">
                    <a:alpha val="40000"/>
                  </a:schemeClr>
                </a:outerShdw>
              </a:effectLst>
              <a:latin typeface="+mj-lt"/>
            </a:endParaRPr>
          </a:p>
        </p:txBody>
      </p:sp>
      <p:pic>
        <p:nvPicPr>
          <p:cNvPr id="30" name="Content Placeholder 12">
            <a:extLst>
              <a:ext uri="{FF2B5EF4-FFF2-40B4-BE49-F238E27FC236}">
                <a16:creationId xmlns:a16="http://schemas.microsoft.com/office/drawing/2014/main" id="{C583EA80-9189-46DF-9963-837F6BADB22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504856" y="1017037"/>
            <a:ext cx="1315614" cy="1315614"/>
          </a:xfrm>
          <a:prstGeom prst="rect">
            <a:avLst/>
          </a:prstGeom>
          <a:solidFill>
            <a:schemeClr val="bg1"/>
          </a:solidFill>
          <a:ln>
            <a:noFill/>
          </a:ln>
        </p:spPr>
      </p:pic>
      <p:sp>
        <p:nvSpPr>
          <p:cNvPr id="31" name="Rectangle 30">
            <a:extLst>
              <a:ext uri="{FF2B5EF4-FFF2-40B4-BE49-F238E27FC236}">
                <a16:creationId xmlns:a16="http://schemas.microsoft.com/office/drawing/2014/main" id="{7359F2B7-79B3-4462-865E-D2E7B52445BB}"/>
              </a:ext>
            </a:extLst>
          </p:cNvPr>
          <p:cNvSpPr/>
          <p:nvPr/>
        </p:nvSpPr>
        <p:spPr>
          <a:xfrm>
            <a:off x="8504854" y="2332651"/>
            <a:ext cx="1315614" cy="341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r>
              <a:rPr lang="en-ZA" sz="800" b="1" dirty="0">
                <a:ln w="0"/>
                <a:solidFill>
                  <a:schemeClr val="tx1"/>
                </a:solidFill>
                <a:effectLst>
                  <a:outerShdw blurRad="38100" dist="19050" dir="2700000" algn="tl" rotWithShape="0">
                    <a:schemeClr val="dk1">
                      <a:alpha val="40000"/>
                    </a:schemeClr>
                  </a:outerShdw>
                </a:effectLst>
              </a:rPr>
              <a:t>PROF LINDIWE ZUNGU</a:t>
            </a:r>
            <a:endParaRPr lang="en-ZA" sz="800" b="1" dirty="0">
              <a:ln w="0"/>
              <a:solidFill>
                <a:schemeClr val="tx1"/>
              </a:solidFill>
              <a:effectLst>
                <a:outerShdw blurRad="38100" dist="19050" dir="2700000" algn="tl" rotWithShape="0">
                  <a:schemeClr val="dk1">
                    <a:alpha val="40000"/>
                  </a:schemeClr>
                </a:outerShdw>
              </a:effectLst>
              <a:latin typeface="+mj-lt"/>
            </a:endParaRPr>
          </a:p>
        </p:txBody>
      </p:sp>
      <p:pic>
        <p:nvPicPr>
          <p:cNvPr id="32" name="Content Placeholder 12">
            <a:extLst>
              <a:ext uri="{FF2B5EF4-FFF2-40B4-BE49-F238E27FC236}">
                <a16:creationId xmlns:a16="http://schemas.microsoft.com/office/drawing/2014/main" id="{98041497-1BCC-42BD-82EB-FC7C961A9426}"/>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038182" y="1021547"/>
            <a:ext cx="1315617" cy="1315617"/>
          </a:xfrm>
          <a:prstGeom prst="rect">
            <a:avLst/>
          </a:prstGeom>
          <a:solidFill>
            <a:schemeClr val="bg1"/>
          </a:solidFill>
          <a:ln>
            <a:noFill/>
          </a:ln>
        </p:spPr>
      </p:pic>
      <p:sp>
        <p:nvSpPr>
          <p:cNvPr id="33" name="Rectangle 32">
            <a:extLst>
              <a:ext uri="{FF2B5EF4-FFF2-40B4-BE49-F238E27FC236}">
                <a16:creationId xmlns:a16="http://schemas.microsoft.com/office/drawing/2014/main" id="{42B460D3-7031-4931-B29C-CE972E297851}"/>
              </a:ext>
            </a:extLst>
          </p:cNvPr>
          <p:cNvSpPr/>
          <p:nvPr/>
        </p:nvSpPr>
        <p:spPr>
          <a:xfrm>
            <a:off x="10038185" y="2332651"/>
            <a:ext cx="1315614" cy="341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r>
              <a:rPr lang="en-ZA" sz="800" b="1" dirty="0">
                <a:ln w="0"/>
                <a:solidFill>
                  <a:schemeClr val="tx1"/>
                </a:solidFill>
                <a:effectLst>
                  <a:outerShdw blurRad="38100" dist="19050" dir="2700000" algn="tl" rotWithShape="0">
                    <a:schemeClr val="dk1">
                      <a:alpha val="40000"/>
                    </a:schemeClr>
                  </a:outerShdw>
                </a:effectLst>
              </a:rPr>
              <a:t>PROF WILLIAM RAE</a:t>
            </a:r>
            <a:endParaRPr lang="en-ZA" sz="800" b="1" dirty="0">
              <a:ln w="0"/>
              <a:solidFill>
                <a:schemeClr val="tx1"/>
              </a:solidFill>
              <a:effectLst>
                <a:outerShdw blurRad="38100" dist="19050" dir="2700000" algn="tl" rotWithShape="0">
                  <a:schemeClr val="dk1">
                    <a:alpha val="40000"/>
                  </a:schemeClr>
                </a:outerShdw>
              </a:effectLst>
              <a:latin typeface="+mj-lt"/>
            </a:endParaRPr>
          </a:p>
        </p:txBody>
      </p:sp>
      <p:pic>
        <p:nvPicPr>
          <p:cNvPr id="34" name="Content Placeholder 12">
            <a:extLst>
              <a:ext uri="{FF2B5EF4-FFF2-40B4-BE49-F238E27FC236}">
                <a16:creationId xmlns:a16="http://schemas.microsoft.com/office/drawing/2014/main" id="{BD9847D9-B27F-48F9-9852-E633C3ABFB0D}"/>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838201" y="2764647"/>
            <a:ext cx="1315614" cy="1315614"/>
          </a:xfrm>
          <a:prstGeom prst="rect">
            <a:avLst/>
          </a:prstGeom>
          <a:solidFill>
            <a:schemeClr val="bg1"/>
          </a:solidFill>
          <a:ln>
            <a:noFill/>
          </a:ln>
        </p:spPr>
      </p:pic>
      <p:sp>
        <p:nvSpPr>
          <p:cNvPr id="35" name="Rectangle 34">
            <a:extLst>
              <a:ext uri="{FF2B5EF4-FFF2-40B4-BE49-F238E27FC236}">
                <a16:creationId xmlns:a16="http://schemas.microsoft.com/office/drawing/2014/main" id="{DD3E85FC-7CD7-421F-850C-83786ED4D282}"/>
              </a:ext>
            </a:extLst>
          </p:cNvPr>
          <p:cNvSpPr/>
          <p:nvPr/>
        </p:nvSpPr>
        <p:spPr>
          <a:xfrm>
            <a:off x="838201" y="4089787"/>
            <a:ext cx="1315614" cy="341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r>
              <a:rPr lang="en-ZA" sz="800" b="1" dirty="0">
                <a:ln w="0"/>
                <a:solidFill>
                  <a:schemeClr val="tx1"/>
                </a:solidFill>
                <a:effectLst>
                  <a:outerShdw blurRad="38100" dist="19050" dir="2700000" algn="tl" rotWithShape="0">
                    <a:schemeClr val="dk1">
                      <a:alpha val="40000"/>
                    </a:schemeClr>
                  </a:outerShdw>
                </a:effectLst>
              </a:rPr>
              <a:t>PROF  COLLET DANDARA</a:t>
            </a:r>
            <a:endParaRPr lang="en-ZA" sz="800" b="1" dirty="0">
              <a:ln w="0"/>
              <a:solidFill>
                <a:schemeClr val="tx1"/>
              </a:solidFill>
              <a:effectLst>
                <a:outerShdw blurRad="38100" dist="19050" dir="2700000" algn="tl" rotWithShape="0">
                  <a:schemeClr val="dk1">
                    <a:alpha val="40000"/>
                  </a:schemeClr>
                </a:outerShdw>
              </a:effectLst>
              <a:latin typeface="+mj-lt"/>
            </a:endParaRPr>
          </a:p>
        </p:txBody>
      </p:sp>
      <p:pic>
        <p:nvPicPr>
          <p:cNvPr id="36" name="Content Placeholder 12">
            <a:extLst>
              <a:ext uri="{FF2B5EF4-FFF2-40B4-BE49-F238E27FC236}">
                <a16:creationId xmlns:a16="http://schemas.microsoft.com/office/drawing/2014/main" id="{921A3E94-5319-404D-A9EA-0B1CA145FD99}"/>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371532" y="2764647"/>
            <a:ext cx="1315614" cy="1315614"/>
          </a:xfrm>
          <a:prstGeom prst="rect">
            <a:avLst/>
          </a:prstGeom>
          <a:solidFill>
            <a:schemeClr val="bg1"/>
          </a:solidFill>
          <a:ln>
            <a:noFill/>
          </a:ln>
        </p:spPr>
      </p:pic>
      <p:sp>
        <p:nvSpPr>
          <p:cNvPr id="37" name="Rectangle 36">
            <a:extLst>
              <a:ext uri="{FF2B5EF4-FFF2-40B4-BE49-F238E27FC236}">
                <a16:creationId xmlns:a16="http://schemas.microsoft.com/office/drawing/2014/main" id="{9768FDF7-382A-4F9A-8A8E-2FDAF4022898}"/>
              </a:ext>
            </a:extLst>
          </p:cNvPr>
          <p:cNvSpPr/>
          <p:nvPr/>
        </p:nvSpPr>
        <p:spPr>
          <a:xfrm>
            <a:off x="2371532" y="4089787"/>
            <a:ext cx="1315614" cy="341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r>
              <a:rPr lang="en-ZA" sz="800" b="1" dirty="0">
                <a:ln w="0"/>
                <a:solidFill>
                  <a:schemeClr val="tx1"/>
                </a:solidFill>
                <a:effectLst>
                  <a:outerShdw blurRad="38100" dist="19050" dir="2700000" algn="tl" rotWithShape="0">
                    <a:schemeClr val="dk1">
                      <a:alpha val="40000"/>
                    </a:schemeClr>
                  </a:outerShdw>
                </a:effectLst>
              </a:rPr>
              <a:t>DR MZIWANDILE MADIKIZELA</a:t>
            </a:r>
            <a:endParaRPr lang="en-ZA" sz="800" b="1" dirty="0">
              <a:ln w="0"/>
              <a:solidFill>
                <a:schemeClr val="tx1"/>
              </a:solidFill>
              <a:effectLst>
                <a:outerShdw blurRad="38100" dist="19050" dir="2700000" algn="tl" rotWithShape="0">
                  <a:schemeClr val="dk1">
                    <a:alpha val="40000"/>
                  </a:schemeClr>
                </a:outerShdw>
              </a:effectLst>
              <a:latin typeface="+mj-lt"/>
            </a:endParaRPr>
          </a:p>
        </p:txBody>
      </p:sp>
      <p:pic>
        <p:nvPicPr>
          <p:cNvPr id="38" name="Content Placeholder 12">
            <a:extLst>
              <a:ext uri="{FF2B5EF4-FFF2-40B4-BE49-F238E27FC236}">
                <a16:creationId xmlns:a16="http://schemas.microsoft.com/office/drawing/2014/main" id="{4535E9EC-458F-46D5-833C-DC03F3E8AE9F}"/>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3904862" y="2764647"/>
            <a:ext cx="1310533" cy="1315614"/>
          </a:xfrm>
          <a:prstGeom prst="rect">
            <a:avLst/>
          </a:prstGeom>
          <a:solidFill>
            <a:schemeClr val="bg1"/>
          </a:solidFill>
          <a:ln>
            <a:noFill/>
          </a:ln>
        </p:spPr>
      </p:pic>
      <p:sp>
        <p:nvSpPr>
          <p:cNvPr id="39" name="Rectangle 38">
            <a:extLst>
              <a:ext uri="{FF2B5EF4-FFF2-40B4-BE49-F238E27FC236}">
                <a16:creationId xmlns:a16="http://schemas.microsoft.com/office/drawing/2014/main" id="{B01F9EAF-A276-4857-8FB7-ECB9F851A284}"/>
              </a:ext>
            </a:extLst>
          </p:cNvPr>
          <p:cNvSpPr/>
          <p:nvPr/>
        </p:nvSpPr>
        <p:spPr>
          <a:xfrm>
            <a:off x="3904862" y="4089787"/>
            <a:ext cx="1456031" cy="341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r>
              <a:rPr lang="en-ZA" sz="800" b="1" dirty="0">
                <a:ln w="0"/>
                <a:solidFill>
                  <a:schemeClr val="tx1"/>
                </a:solidFill>
                <a:effectLst>
                  <a:outerShdw blurRad="38100" dist="19050" dir="2700000" algn="tl" rotWithShape="0">
                    <a:schemeClr val="dk1">
                      <a:alpha val="40000"/>
                    </a:schemeClr>
                  </a:outerShdw>
                </a:effectLst>
              </a:rPr>
              <a:t>PROF EMMANUEL MUKWEVHO</a:t>
            </a:r>
            <a:endParaRPr lang="en-ZA" sz="800" b="1" dirty="0">
              <a:ln w="0"/>
              <a:solidFill>
                <a:schemeClr val="tx1"/>
              </a:solidFill>
              <a:effectLst>
                <a:outerShdw blurRad="38100" dist="19050" dir="2700000" algn="tl" rotWithShape="0">
                  <a:schemeClr val="dk1">
                    <a:alpha val="40000"/>
                  </a:schemeClr>
                </a:outerShdw>
              </a:effectLst>
              <a:latin typeface="+mj-lt"/>
            </a:endParaRPr>
          </a:p>
        </p:txBody>
      </p:sp>
      <p:pic>
        <p:nvPicPr>
          <p:cNvPr id="40" name="Content Placeholder 12">
            <a:extLst>
              <a:ext uri="{FF2B5EF4-FFF2-40B4-BE49-F238E27FC236}">
                <a16:creationId xmlns:a16="http://schemas.microsoft.com/office/drawing/2014/main" id="{E593BC52-D3F1-49BD-8D61-7E0672AF1754}"/>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5438194" y="2764647"/>
            <a:ext cx="1315614" cy="1315614"/>
          </a:xfrm>
          <a:prstGeom prst="rect">
            <a:avLst/>
          </a:prstGeom>
          <a:solidFill>
            <a:schemeClr val="bg1"/>
          </a:solidFill>
          <a:ln>
            <a:noFill/>
          </a:ln>
        </p:spPr>
      </p:pic>
      <p:sp>
        <p:nvSpPr>
          <p:cNvPr id="41" name="Rectangle 40">
            <a:extLst>
              <a:ext uri="{FF2B5EF4-FFF2-40B4-BE49-F238E27FC236}">
                <a16:creationId xmlns:a16="http://schemas.microsoft.com/office/drawing/2014/main" id="{96D59C29-37F5-4637-8FBB-BB541C8B09E1}"/>
              </a:ext>
            </a:extLst>
          </p:cNvPr>
          <p:cNvSpPr/>
          <p:nvPr/>
        </p:nvSpPr>
        <p:spPr>
          <a:xfrm>
            <a:off x="5438194" y="4089787"/>
            <a:ext cx="1315614" cy="341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r>
              <a:rPr lang="en-ZA" sz="800" b="1" dirty="0">
                <a:ln w="0"/>
                <a:solidFill>
                  <a:schemeClr val="tx1"/>
                </a:solidFill>
                <a:effectLst>
                  <a:outerShdw blurRad="38100" dist="19050" dir="2700000" algn="tl" rotWithShape="0">
                    <a:schemeClr val="dk1">
                      <a:alpha val="40000"/>
                    </a:schemeClr>
                  </a:outerShdw>
                </a:effectLst>
              </a:rPr>
              <a:t>PROF RONELLE CAROLISSEN</a:t>
            </a:r>
            <a:endParaRPr lang="en-ZA" sz="800" b="1" dirty="0">
              <a:ln w="0"/>
              <a:solidFill>
                <a:schemeClr val="tx1"/>
              </a:solidFill>
              <a:effectLst>
                <a:outerShdw blurRad="38100" dist="19050" dir="2700000" algn="tl" rotWithShape="0">
                  <a:schemeClr val="dk1">
                    <a:alpha val="40000"/>
                  </a:schemeClr>
                </a:outerShdw>
              </a:effectLst>
              <a:latin typeface="+mj-lt"/>
            </a:endParaRPr>
          </a:p>
        </p:txBody>
      </p:sp>
      <p:pic>
        <p:nvPicPr>
          <p:cNvPr id="42" name="Content Placeholder 12">
            <a:extLst>
              <a:ext uri="{FF2B5EF4-FFF2-40B4-BE49-F238E27FC236}">
                <a16:creationId xmlns:a16="http://schemas.microsoft.com/office/drawing/2014/main" id="{B0BF9365-AEBF-4CBB-A9C1-4FFAAD0297A2}"/>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6971525" y="2764647"/>
            <a:ext cx="1315614" cy="1315614"/>
          </a:xfrm>
          <a:prstGeom prst="rect">
            <a:avLst/>
          </a:prstGeom>
          <a:solidFill>
            <a:schemeClr val="bg1"/>
          </a:solidFill>
          <a:ln>
            <a:noFill/>
          </a:ln>
        </p:spPr>
      </p:pic>
      <p:sp>
        <p:nvSpPr>
          <p:cNvPr id="43" name="Rectangle 42">
            <a:extLst>
              <a:ext uri="{FF2B5EF4-FFF2-40B4-BE49-F238E27FC236}">
                <a16:creationId xmlns:a16="http://schemas.microsoft.com/office/drawing/2014/main" id="{11C33EF5-5D4C-480E-AAC8-A633DB49AD43}"/>
              </a:ext>
            </a:extLst>
          </p:cNvPr>
          <p:cNvSpPr/>
          <p:nvPr/>
        </p:nvSpPr>
        <p:spPr>
          <a:xfrm>
            <a:off x="6971525" y="4089787"/>
            <a:ext cx="1315614" cy="341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r>
              <a:rPr lang="en-ZA" sz="800" b="1" dirty="0">
                <a:ln w="0"/>
                <a:solidFill>
                  <a:schemeClr val="tx1"/>
                </a:solidFill>
                <a:effectLst>
                  <a:outerShdw blurRad="38100" dist="19050" dir="2700000" algn="tl" rotWithShape="0">
                    <a:schemeClr val="dk1">
                      <a:alpha val="40000"/>
                    </a:schemeClr>
                  </a:outerShdw>
                </a:effectLst>
              </a:rPr>
              <a:t>PROF THANDISIZWE MAVUNDLA</a:t>
            </a:r>
            <a:endParaRPr lang="en-ZA" sz="800" b="1" dirty="0">
              <a:ln w="0"/>
              <a:solidFill>
                <a:schemeClr val="tx1"/>
              </a:solidFill>
              <a:effectLst>
                <a:outerShdw blurRad="38100" dist="19050" dir="2700000" algn="tl" rotWithShape="0">
                  <a:schemeClr val="dk1">
                    <a:alpha val="40000"/>
                  </a:schemeClr>
                </a:outerShdw>
              </a:effectLst>
              <a:latin typeface="+mj-lt"/>
            </a:endParaRPr>
          </a:p>
        </p:txBody>
      </p:sp>
      <p:pic>
        <p:nvPicPr>
          <p:cNvPr id="44" name="Content Placeholder 12">
            <a:extLst>
              <a:ext uri="{FF2B5EF4-FFF2-40B4-BE49-F238E27FC236}">
                <a16:creationId xmlns:a16="http://schemas.microsoft.com/office/drawing/2014/main" id="{997F3101-B673-4880-A69A-7B62DCE9A053}"/>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8504856" y="2764647"/>
            <a:ext cx="1315614" cy="1315614"/>
          </a:xfrm>
          <a:prstGeom prst="rect">
            <a:avLst/>
          </a:prstGeom>
          <a:solidFill>
            <a:schemeClr val="bg1"/>
          </a:solidFill>
          <a:ln>
            <a:noFill/>
          </a:ln>
        </p:spPr>
      </p:pic>
      <p:sp>
        <p:nvSpPr>
          <p:cNvPr id="45" name="Rectangle 44">
            <a:extLst>
              <a:ext uri="{FF2B5EF4-FFF2-40B4-BE49-F238E27FC236}">
                <a16:creationId xmlns:a16="http://schemas.microsoft.com/office/drawing/2014/main" id="{FEBDA31D-CDF5-45F0-B5A5-06E4EF32E22C}"/>
              </a:ext>
            </a:extLst>
          </p:cNvPr>
          <p:cNvSpPr/>
          <p:nvPr/>
        </p:nvSpPr>
        <p:spPr>
          <a:xfrm>
            <a:off x="8504856" y="4089787"/>
            <a:ext cx="1315614" cy="341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r>
              <a:rPr lang="en-ZA" sz="800" b="1" dirty="0">
                <a:ln w="0"/>
                <a:solidFill>
                  <a:schemeClr val="tx1"/>
                </a:solidFill>
                <a:effectLst>
                  <a:outerShdw blurRad="38100" dist="19050" dir="2700000" algn="tl" rotWithShape="0">
                    <a:schemeClr val="dk1">
                      <a:alpha val="40000"/>
                    </a:schemeClr>
                  </a:outerShdw>
                </a:effectLst>
              </a:rPr>
              <a:t>DR TIMOTHY TUCKER</a:t>
            </a:r>
            <a:endParaRPr lang="en-ZA" sz="800" b="1" dirty="0">
              <a:ln w="0"/>
              <a:solidFill>
                <a:schemeClr val="tx1"/>
              </a:solidFill>
              <a:effectLst>
                <a:outerShdw blurRad="38100" dist="19050" dir="2700000" algn="tl" rotWithShape="0">
                  <a:schemeClr val="dk1">
                    <a:alpha val="40000"/>
                  </a:schemeClr>
                </a:outerShdw>
              </a:effectLst>
              <a:latin typeface="+mj-lt"/>
            </a:endParaRPr>
          </a:p>
        </p:txBody>
      </p:sp>
      <p:pic>
        <p:nvPicPr>
          <p:cNvPr id="46" name="Content Placeholder 12">
            <a:extLst>
              <a:ext uri="{FF2B5EF4-FFF2-40B4-BE49-F238E27FC236}">
                <a16:creationId xmlns:a16="http://schemas.microsoft.com/office/drawing/2014/main" id="{C3DCC444-2A62-44D5-87C7-A655C17D8AC8}"/>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10038187" y="2769410"/>
            <a:ext cx="1315614" cy="1315614"/>
          </a:xfrm>
          <a:prstGeom prst="rect">
            <a:avLst/>
          </a:prstGeom>
          <a:solidFill>
            <a:schemeClr val="bg1"/>
          </a:solidFill>
          <a:ln>
            <a:noFill/>
          </a:ln>
        </p:spPr>
      </p:pic>
      <p:sp>
        <p:nvSpPr>
          <p:cNvPr id="47" name="Rectangle 46">
            <a:extLst>
              <a:ext uri="{FF2B5EF4-FFF2-40B4-BE49-F238E27FC236}">
                <a16:creationId xmlns:a16="http://schemas.microsoft.com/office/drawing/2014/main" id="{C858FC8E-DBAD-419A-A055-5B59590DAAF1}"/>
              </a:ext>
            </a:extLst>
          </p:cNvPr>
          <p:cNvSpPr/>
          <p:nvPr/>
        </p:nvSpPr>
        <p:spPr>
          <a:xfrm>
            <a:off x="10038187" y="4089787"/>
            <a:ext cx="1315614" cy="341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r>
              <a:rPr lang="en-ZA" sz="800" b="1" dirty="0">
                <a:ln w="0"/>
                <a:solidFill>
                  <a:schemeClr val="tx1"/>
                </a:solidFill>
                <a:effectLst>
                  <a:outerShdw blurRad="38100" dist="19050" dir="2700000" algn="tl" rotWithShape="0">
                    <a:schemeClr val="dk1">
                      <a:alpha val="40000"/>
                    </a:schemeClr>
                  </a:outerShdw>
                </a:effectLst>
              </a:rPr>
              <a:t>PROF EUNICE SEEKOE</a:t>
            </a:r>
            <a:endParaRPr lang="en-ZA" sz="800" b="1" dirty="0">
              <a:ln w="0"/>
              <a:solidFill>
                <a:schemeClr val="tx1"/>
              </a:solidFill>
              <a:effectLst>
                <a:outerShdw blurRad="38100" dist="19050" dir="2700000" algn="tl" rotWithShape="0">
                  <a:schemeClr val="dk1">
                    <a:alpha val="40000"/>
                  </a:schemeClr>
                </a:outerShdw>
              </a:effectLst>
              <a:latin typeface="+mj-lt"/>
            </a:endParaRPr>
          </a:p>
        </p:txBody>
      </p:sp>
      <p:pic>
        <p:nvPicPr>
          <p:cNvPr id="48" name="Content Placeholder 12">
            <a:extLst>
              <a:ext uri="{FF2B5EF4-FFF2-40B4-BE49-F238E27FC236}">
                <a16:creationId xmlns:a16="http://schemas.microsoft.com/office/drawing/2014/main" id="{636FD84A-8724-405E-9D9D-3D8025CC6E47}"/>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838199" y="4520498"/>
            <a:ext cx="1315614" cy="1315614"/>
          </a:xfrm>
          <a:prstGeom prst="rect">
            <a:avLst/>
          </a:prstGeom>
          <a:solidFill>
            <a:schemeClr val="bg1"/>
          </a:solidFill>
          <a:ln>
            <a:noFill/>
          </a:ln>
        </p:spPr>
      </p:pic>
      <p:sp>
        <p:nvSpPr>
          <p:cNvPr id="49" name="Rectangle 48">
            <a:extLst>
              <a:ext uri="{FF2B5EF4-FFF2-40B4-BE49-F238E27FC236}">
                <a16:creationId xmlns:a16="http://schemas.microsoft.com/office/drawing/2014/main" id="{9A92AB77-B76E-463C-917C-9B017B91F044}"/>
              </a:ext>
            </a:extLst>
          </p:cNvPr>
          <p:cNvSpPr/>
          <p:nvPr/>
        </p:nvSpPr>
        <p:spPr>
          <a:xfrm>
            <a:off x="838199" y="5836112"/>
            <a:ext cx="1315614" cy="341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r>
              <a:rPr lang="en-ZA" sz="800" b="1" dirty="0">
                <a:ln w="0"/>
                <a:solidFill>
                  <a:schemeClr val="tx1"/>
                </a:solidFill>
                <a:effectLst>
                  <a:outerShdw blurRad="38100" dist="19050" dir="2700000" algn="tl" rotWithShape="0">
                    <a:schemeClr val="dk1">
                      <a:alpha val="40000"/>
                    </a:schemeClr>
                  </a:outerShdw>
                </a:effectLst>
              </a:rPr>
              <a:t>ADV DOROTHY KHOSA</a:t>
            </a:r>
            <a:endParaRPr lang="en-ZA" sz="800" b="1" dirty="0">
              <a:ln w="0"/>
              <a:solidFill>
                <a:schemeClr val="tx1"/>
              </a:solidFill>
              <a:effectLst>
                <a:outerShdw blurRad="38100" dist="19050" dir="2700000" algn="tl" rotWithShape="0">
                  <a:schemeClr val="dk1">
                    <a:alpha val="40000"/>
                  </a:schemeClr>
                </a:outerShdw>
              </a:effectLst>
              <a:latin typeface="+mj-lt"/>
            </a:endParaRPr>
          </a:p>
        </p:txBody>
      </p:sp>
      <p:pic>
        <p:nvPicPr>
          <p:cNvPr id="50" name="Content Placeholder 12">
            <a:extLst>
              <a:ext uri="{FF2B5EF4-FFF2-40B4-BE49-F238E27FC236}">
                <a16:creationId xmlns:a16="http://schemas.microsoft.com/office/drawing/2014/main" id="{4367AB50-4AA8-47F8-9C26-AE452317055A}"/>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2365554" y="4520498"/>
            <a:ext cx="1315614" cy="1315614"/>
          </a:xfrm>
          <a:prstGeom prst="rect">
            <a:avLst/>
          </a:prstGeom>
          <a:solidFill>
            <a:schemeClr val="bg1"/>
          </a:solidFill>
          <a:ln>
            <a:noFill/>
          </a:ln>
        </p:spPr>
      </p:pic>
      <p:sp>
        <p:nvSpPr>
          <p:cNvPr id="51" name="Rectangle 50">
            <a:extLst>
              <a:ext uri="{FF2B5EF4-FFF2-40B4-BE49-F238E27FC236}">
                <a16:creationId xmlns:a16="http://schemas.microsoft.com/office/drawing/2014/main" id="{FE1C8A40-00ED-45D6-BED9-9FE4AEF7B9A6}"/>
              </a:ext>
            </a:extLst>
          </p:cNvPr>
          <p:cNvSpPr/>
          <p:nvPr/>
        </p:nvSpPr>
        <p:spPr>
          <a:xfrm>
            <a:off x="2371530" y="5836112"/>
            <a:ext cx="1315614" cy="341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r>
              <a:rPr lang="en-ZA" sz="800" b="1" dirty="0">
                <a:ln w="0"/>
                <a:solidFill>
                  <a:schemeClr val="tx1"/>
                </a:solidFill>
                <a:effectLst>
                  <a:outerShdw blurRad="38100" dist="19050" dir="2700000" algn="tl" rotWithShape="0">
                    <a:schemeClr val="dk1">
                      <a:alpha val="40000"/>
                    </a:schemeClr>
                  </a:outerShdw>
                </a:effectLst>
              </a:rPr>
              <a:t>MS JUNE WILLIAMS</a:t>
            </a:r>
            <a:endParaRPr lang="en-ZA" sz="800" b="1" dirty="0">
              <a:ln w="0"/>
              <a:solidFill>
                <a:schemeClr val="tx1"/>
              </a:solidFill>
              <a:effectLst>
                <a:outerShdw blurRad="38100" dist="19050" dir="2700000" algn="tl" rotWithShape="0">
                  <a:schemeClr val="dk1">
                    <a:alpha val="40000"/>
                  </a:schemeClr>
                </a:outerShdw>
              </a:effectLst>
              <a:latin typeface="+mj-lt"/>
            </a:endParaRPr>
          </a:p>
        </p:txBody>
      </p:sp>
      <p:pic>
        <p:nvPicPr>
          <p:cNvPr id="52" name="Content Placeholder 12">
            <a:extLst>
              <a:ext uri="{FF2B5EF4-FFF2-40B4-BE49-F238E27FC236}">
                <a16:creationId xmlns:a16="http://schemas.microsoft.com/office/drawing/2014/main" id="{160C7368-DFDD-49F3-A03D-C76D8175D3F0}"/>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3904860" y="4508759"/>
            <a:ext cx="1310533" cy="1327354"/>
          </a:xfrm>
          <a:prstGeom prst="rect">
            <a:avLst/>
          </a:prstGeom>
          <a:solidFill>
            <a:schemeClr val="bg1"/>
          </a:solidFill>
          <a:ln>
            <a:noFill/>
          </a:ln>
        </p:spPr>
      </p:pic>
      <p:sp>
        <p:nvSpPr>
          <p:cNvPr id="53" name="Rectangle 52">
            <a:extLst>
              <a:ext uri="{FF2B5EF4-FFF2-40B4-BE49-F238E27FC236}">
                <a16:creationId xmlns:a16="http://schemas.microsoft.com/office/drawing/2014/main" id="{A97AFDA6-BFD4-4F82-8194-B8508A8A5DD9}"/>
              </a:ext>
            </a:extLst>
          </p:cNvPr>
          <p:cNvSpPr/>
          <p:nvPr/>
        </p:nvSpPr>
        <p:spPr>
          <a:xfrm>
            <a:off x="3904861" y="5836112"/>
            <a:ext cx="1315614" cy="341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r>
              <a:rPr lang="en-ZA" sz="800" b="1" dirty="0">
                <a:ln w="0"/>
                <a:solidFill>
                  <a:schemeClr val="tx1"/>
                </a:solidFill>
                <a:effectLst>
                  <a:outerShdw blurRad="38100" dist="19050" dir="2700000" algn="tl" rotWithShape="0">
                    <a:schemeClr val="dk1">
                      <a:alpha val="40000"/>
                    </a:schemeClr>
                  </a:outerShdw>
                </a:effectLst>
              </a:rPr>
              <a:t>PROF GLENDA GRAY</a:t>
            </a:r>
          </a:p>
          <a:p>
            <a:r>
              <a:rPr lang="en-US" sz="800" dirty="0">
                <a:ln w="0"/>
                <a:solidFill>
                  <a:schemeClr val="tx1"/>
                </a:solidFill>
                <a:effectLst>
                  <a:outerShdw blurRad="38100" dist="19050" dir="2700000" algn="tl" rotWithShape="0">
                    <a:schemeClr val="dk1">
                      <a:alpha val="40000"/>
                    </a:schemeClr>
                  </a:outerShdw>
                </a:effectLst>
                <a:latin typeface="+mj-lt"/>
              </a:rPr>
              <a:t>PRESIDENT &amp; CEO</a:t>
            </a:r>
            <a:endParaRPr lang="en-ZA" sz="800" dirty="0">
              <a:ln w="0"/>
              <a:solidFill>
                <a:schemeClr val="tx1"/>
              </a:solidFill>
              <a:effectLst>
                <a:outerShdw blurRad="38100" dist="19050" dir="2700000" algn="tl" rotWithShape="0">
                  <a:schemeClr val="dk1">
                    <a:alpha val="40000"/>
                  </a:schemeClr>
                </a:outerShdw>
              </a:effectLst>
              <a:latin typeface="+mj-lt"/>
            </a:endParaRPr>
          </a:p>
        </p:txBody>
      </p:sp>
      <p:sp>
        <p:nvSpPr>
          <p:cNvPr id="2" name="Rectangle 1">
            <a:extLst>
              <a:ext uri="{FF2B5EF4-FFF2-40B4-BE49-F238E27FC236}">
                <a16:creationId xmlns:a16="http://schemas.microsoft.com/office/drawing/2014/main" id="{B2636E7E-BC7C-4830-B1F7-7A45A56B604E}"/>
              </a:ext>
            </a:extLst>
          </p:cNvPr>
          <p:cNvSpPr/>
          <p:nvPr/>
        </p:nvSpPr>
        <p:spPr>
          <a:xfrm>
            <a:off x="838200" y="2289133"/>
            <a:ext cx="131561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4" name="Rectangle 53">
            <a:extLst>
              <a:ext uri="{FF2B5EF4-FFF2-40B4-BE49-F238E27FC236}">
                <a16:creationId xmlns:a16="http://schemas.microsoft.com/office/drawing/2014/main" id="{A3C848E9-1020-42E2-86D8-D8FB864CE0C3}"/>
              </a:ext>
            </a:extLst>
          </p:cNvPr>
          <p:cNvSpPr/>
          <p:nvPr/>
        </p:nvSpPr>
        <p:spPr>
          <a:xfrm>
            <a:off x="2371526" y="2289132"/>
            <a:ext cx="131561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5" name="Rectangle 54">
            <a:extLst>
              <a:ext uri="{FF2B5EF4-FFF2-40B4-BE49-F238E27FC236}">
                <a16:creationId xmlns:a16="http://schemas.microsoft.com/office/drawing/2014/main" id="{6DFC7C43-44A4-441B-8CD5-9CC01B4BF56C}"/>
              </a:ext>
            </a:extLst>
          </p:cNvPr>
          <p:cNvSpPr/>
          <p:nvPr/>
        </p:nvSpPr>
        <p:spPr>
          <a:xfrm>
            <a:off x="3905311" y="2291445"/>
            <a:ext cx="131561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7" name="Rectangle 56">
            <a:extLst>
              <a:ext uri="{FF2B5EF4-FFF2-40B4-BE49-F238E27FC236}">
                <a16:creationId xmlns:a16="http://schemas.microsoft.com/office/drawing/2014/main" id="{756C0AD4-5399-4C9D-A23D-8668C3109F2F}"/>
              </a:ext>
            </a:extLst>
          </p:cNvPr>
          <p:cNvSpPr/>
          <p:nvPr/>
        </p:nvSpPr>
        <p:spPr>
          <a:xfrm>
            <a:off x="5437746" y="2294156"/>
            <a:ext cx="131561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8" name="Rectangle 57">
            <a:extLst>
              <a:ext uri="{FF2B5EF4-FFF2-40B4-BE49-F238E27FC236}">
                <a16:creationId xmlns:a16="http://schemas.microsoft.com/office/drawing/2014/main" id="{A4DB67AF-704F-488B-A44B-81F332CD10A3}"/>
              </a:ext>
            </a:extLst>
          </p:cNvPr>
          <p:cNvSpPr/>
          <p:nvPr/>
        </p:nvSpPr>
        <p:spPr>
          <a:xfrm>
            <a:off x="6975205" y="2291956"/>
            <a:ext cx="131561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9" name="Rectangle 58">
            <a:extLst>
              <a:ext uri="{FF2B5EF4-FFF2-40B4-BE49-F238E27FC236}">
                <a16:creationId xmlns:a16="http://schemas.microsoft.com/office/drawing/2014/main" id="{A85DCAC9-8AA1-421F-B256-D380D2CDE305}"/>
              </a:ext>
            </a:extLst>
          </p:cNvPr>
          <p:cNvSpPr/>
          <p:nvPr/>
        </p:nvSpPr>
        <p:spPr>
          <a:xfrm>
            <a:off x="8507640" y="2289643"/>
            <a:ext cx="131561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0" name="Rectangle 59">
            <a:extLst>
              <a:ext uri="{FF2B5EF4-FFF2-40B4-BE49-F238E27FC236}">
                <a16:creationId xmlns:a16="http://schemas.microsoft.com/office/drawing/2014/main" id="{30430A44-2EB2-4F22-95DC-344DF8749A21}"/>
              </a:ext>
            </a:extLst>
          </p:cNvPr>
          <p:cNvSpPr/>
          <p:nvPr/>
        </p:nvSpPr>
        <p:spPr>
          <a:xfrm>
            <a:off x="10039527" y="2301552"/>
            <a:ext cx="131561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1" name="Rectangle 60">
            <a:extLst>
              <a:ext uri="{FF2B5EF4-FFF2-40B4-BE49-F238E27FC236}">
                <a16:creationId xmlns:a16="http://schemas.microsoft.com/office/drawing/2014/main" id="{77015060-8237-48DD-BEF3-0D3DA7963B14}"/>
              </a:ext>
            </a:extLst>
          </p:cNvPr>
          <p:cNvSpPr/>
          <p:nvPr/>
        </p:nvSpPr>
        <p:spPr>
          <a:xfrm>
            <a:off x="838647" y="4042875"/>
            <a:ext cx="131561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2" name="Rectangle 61">
            <a:extLst>
              <a:ext uri="{FF2B5EF4-FFF2-40B4-BE49-F238E27FC236}">
                <a16:creationId xmlns:a16="http://schemas.microsoft.com/office/drawing/2014/main" id="{90B0F6E9-852B-442E-AF6F-0434B0AB2794}"/>
              </a:ext>
            </a:extLst>
          </p:cNvPr>
          <p:cNvSpPr/>
          <p:nvPr/>
        </p:nvSpPr>
        <p:spPr>
          <a:xfrm>
            <a:off x="2371973" y="4042874"/>
            <a:ext cx="131561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3" name="Rectangle 62">
            <a:extLst>
              <a:ext uri="{FF2B5EF4-FFF2-40B4-BE49-F238E27FC236}">
                <a16:creationId xmlns:a16="http://schemas.microsoft.com/office/drawing/2014/main" id="{48BF571E-0ED8-4012-A221-EC2404AABDA5}"/>
              </a:ext>
            </a:extLst>
          </p:cNvPr>
          <p:cNvSpPr/>
          <p:nvPr/>
        </p:nvSpPr>
        <p:spPr>
          <a:xfrm>
            <a:off x="3899782" y="4039211"/>
            <a:ext cx="131561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4" name="Rectangle 63">
            <a:extLst>
              <a:ext uri="{FF2B5EF4-FFF2-40B4-BE49-F238E27FC236}">
                <a16:creationId xmlns:a16="http://schemas.microsoft.com/office/drawing/2014/main" id="{1E0FC6A0-262F-4C55-8C2D-E42F97F7B490}"/>
              </a:ext>
            </a:extLst>
          </p:cNvPr>
          <p:cNvSpPr/>
          <p:nvPr/>
        </p:nvSpPr>
        <p:spPr>
          <a:xfrm>
            <a:off x="5438193" y="4041922"/>
            <a:ext cx="131561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5" name="Rectangle 64">
            <a:extLst>
              <a:ext uri="{FF2B5EF4-FFF2-40B4-BE49-F238E27FC236}">
                <a16:creationId xmlns:a16="http://schemas.microsoft.com/office/drawing/2014/main" id="{F9667668-1459-4623-93C2-8982C4BC1653}"/>
              </a:ext>
            </a:extLst>
          </p:cNvPr>
          <p:cNvSpPr/>
          <p:nvPr/>
        </p:nvSpPr>
        <p:spPr>
          <a:xfrm>
            <a:off x="6969676" y="4039722"/>
            <a:ext cx="131561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6" name="Rectangle 65">
            <a:extLst>
              <a:ext uri="{FF2B5EF4-FFF2-40B4-BE49-F238E27FC236}">
                <a16:creationId xmlns:a16="http://schemas.microsoft.com/office/drawing/2014/main" id="{DBFD0B4E-2670-4D5A-9F8C-C8AEF6A2C576}"/>
              </a:ext>
            </a:extLst>
          </p:cNvPr>
          <p:cNvSpPr/>
          <p:nvPr/>
        </p:nvSpPr>
        <p:spPr>
          <a:xfrm>
            <a:off x="8502111" y="4043385"/>
            <a:ext cx="131561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7" name="Rectangle 66">
            <a:extLst>
              <a:ext uri="{FF2B5EF4-FFF2-40B4-BE49-F238E27FC236}">
                <a16:creationId xmlns:a16="http://schemas.microsoft.com/office/drawing/2014/main" id="{A107B4A2-BADD-4F69-8A31-50470BE3316D}"/>
              </a:ext>
            </a:extLst>
          </p:cNvPr>
          <p:cNvSpPr/>
          <p:nvPr/>
        </p:nvSpPr>
        <p:spPr>
          <a:xfrm>
            <a:off x="10039974" y="4049318"/>
            <a:ext cx="131561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8" name="Rectangle 67">
            <a:extLst>
              <a:ext uri="{FF2B5EF4-FFF2-40B4-BE49-F238E27FC236}">
                <a16:creationId xmlns:a16="http://schemas.microsoft.com/office/drawing/2014/main" id="{DB6518CC-918F-4D9F-BD91-A170B0F7F508}"/>
              </a:ext>
            </a:extLst>
          </p:cNvPr>
          <p:cNvSpPr/>
          <p:nvPr/>
        </p:nvSpPr>
        <p:spPr>
          <a:xfrm>
            <a:off x="834991" y="5796198"/>
            <a:ext cx="131561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9" name="Rectangle 68">
            <a:extLst>
              <a:ext uri="{FF2B5EF4-FFF2-40B4-BE49-F238E27FC236}">
                <a16:creationId xmlns:a16="http://schemas.microsoft.com/office/drawing/2014/main" id="{AFB7B0AB-A422-4D9E-B5ED-8AEC307F55AE}"/>
              </a:ext>
            </a:extLst>
          </p:cNvPr>
          <p:cNvSpPr/>
          <p:nvPr/>
        </p:nvSpPr>
        <p:spPr>
          <a:xfrm>
            <a:off x="2368317" y="5796197"/>
            <a:ext cx="131561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0" name="Rectangle 69">
            <a:extLst>
              <a:ext uri="{FF2B5EF4-FFF2-40B4-BE49-F238E27FC236}">
                <a16:creationId xmlns:a16="http://schemas.microsoft.com/office/drawing/2014/main" id="{7AC5AF56-0660-4431-B85A-B8F27C74C0A4}"/>
              </a:ext>
            </a:extLst>
          </p:cNvPr>
          <p:cNvSpPr/>
          <p:nvPr/>
        </p:nvSpPr>
        <p:spPr>
          <a:xfrm>
            <a:off x="3902102" y="5792534"/>
            <a:ext cx="131561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1" name="Slide Number Placeholder 5">
            <a:extLst>
              <a:ext uri="{FF2B5EF4-FFF2-40B4-BE49-F238E27FC236}">
                <a16:creationId xmlns:a16="http://schemas.microsoft.com/office/drawing/2014/main" id="{7DDA232F-BA03-4E30-91F2-01849C50DECA}"/>
              </a:ext>
            </a:extLst>
          </p:cNvPr>
          <p:cNvSpPr>
            <a:spLocks noGrp="1"/>
          </p:cNvSpPr>
          <p:nvPr>
            <p:ph type="sldNum" sz="quarter" idx="12"/>
          </p:nvPr>
        </p:nvSpPr>
        <p:spPr>
          <a:xfrm>
            <a:off x="209006" y="6398988"/>
            <a:ext cx="562689" cy="236946"/>
          </a:xfrm>
          <a:prstGeom prst="rect">
            <a:avLst/>
          </a:prstGeom>
        </p:spPr>
        <p:txBody>
          <a:bodyPr/>
          <a:lstStyle>
            <a:lvl1pPr algn="r">
              <a:defRPr sz="1200">
                <a:solidFill>
                  <a:schemeClr val="bg1"/>
                </a:solidFill>
              </a:defRPr>
            </a:lvl1pPr>
          </a:lstStyle>
          <a:p>
            <a:fld id="{AC1DCCDA-3994-4877-8EA6-643D76F26966}" type="slidenum">
              <a:rPr lang="en-ZA" smtClean="0"/>
              <a:pPr/>
              <a:t>7</a:t>
            </a:fld>
            <a:endParaRPr lang="en-ZA" dirty="0"/>
          </a:p>
        </p:txBody>
      </p:sp>
    </p:spTree>
    <p:extLst>
      <p:ext uri="{BB962C8B-B14F-4D97-AF65-F5344CB8AC3E}">
        <p14:creationId xmlns:p14="http://schemas.microsoft.com/office/powerpoint/2010/main" val="30845497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B003E-81E2-459E-92A5-43B36693672D}"/>
              </a:ext>
            </a:extLst>
          </p:cNvPr>
          <p:cNvSpPr>
            <a:spLocks noGrp="1"/>
          </p:cNvSpPr>
          <p:nvPr>
            <p:ph type="title"/>
          </p:nvPr>
        </p:nvSpPr>
        <p:spPr>
          <a:xfrm>
            <a:off x="533400" y="472383"/>
            <a:ext cx="11125200" cy="664146"/>
          </a:xfrm>
        </p:spPr>
        <p:txBody>
          <a:bodyPr/>
          <a:lstStyle/>
          <a:p>
            <a:pPr algn="ctr"/>
            <a:r>
              <a:rPr lang="en-US" dirty="0">
                <a:latin typeface="Arial Black" panose="020B0A04020102020204" pitchFamily="34" charset="0"/>
              </a:rPr>
              <a:t>Period of Analysis</a:t>
            </a:r>
          </a:p>
        </p:txBody>
      </p:sp>
      <p:pic>
        <p:nvPicPr>
          <p:cNvPr id="4" name="Picture 3">
            <a:extLst>
              <a:ext uri="{FF2B5EF4-FFF2-40B4-BE49-F238E27FC236}">
                <a16:creationId xmlns:a16="http://schemas.microsoft.com/office/drawing/2014/main" id="{9BF314A1-2471-4415-A777-566C75A95C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2748" y="1263189"/>
            <a:ext cx="5726504" cy="4162809"/>
          </a:xfrm>
          <a:prstGeom prst="rect">
            <a:avLst/>
          </a:prstGeom>
        </p:spPr>
      </p:pic>
      <p:sp>
        <p:nvSpPr>
          <p:cNvPr id="5" name="Slide Number Placeholder 5">
            <a:extLst>
              <a:ext uri="{FF2B5EF4-FFF2-40B4-BE49-F238E27FC236}">
                <a16:creationId xmlns:a16="http://schemas.microsoft.com/office/drawing/2014/main" id="{DB29EE72-5D02-184E-9661-2193C54D0907}"/>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solidFill>
                  <a:schemeClr val="accent1"/>
                </a:solidFill>
              </a:rPr>
              <a:pPr/>
              <a:t>70</a:t>
            </a:fld>
            <a:endParaRPr lang="en-ZA" dirty="0">
              <a:solidFill>
                <a:schemeClr val="accent1"/>
              </a:solidFill>
            </a:endParaRPr>
          </a:p>
        </p:txBody>
      </p:sp>
    </p:spTree>
    <p:extLst>
      <p:ext uri="{BB962C8B-B14F-4D97-AF65-F5344CB8AC3E}">
        <p14:creationId xmlns:p14="http://schemas.microsoft.com/office/powerpoint/2010/main" val="36343571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Oval 33">
            <a:extLst>
              <a:ext uri="{FF2B5EF4-FFF2-40B4-BE49-F238E27FC236}">
                <a16:creationId xmlns:a16="http://schemas.microsoft.com/office/drawing/2014/main" id="{7EFB3541-165D-4E16-AB33-E6E4BB36F912}"/>
              </a:ext>
            </a:extLst>
          </p:cNvPr>
          <p:cNvSpPr/>
          <p:nvPr/>
        </p:nvSpPr>
        <p:spPr>
          <a:xfrm>
            <a:off x="2921379" y="3814800"/>
            <a:ext cx="678731" cy="678731"/>
          </a:xfrm>
          <a:custGeom>
            <a:avLst/>
            <a:gdLst>
              <a:gd name="connsiteX0" fmla="*/ 0 w 1055854"/>
              <a:gd name="connsiteY0" fmla="*/ 527927 h 1055854"/>
              <a:gd name="connsiteX1" fmla="*/ 527927 w 1055854"/>
              <a:gd name="connsiteY1" fmla="*/ 0 h 1055854"/>
              <a:gd name="connsiteX2" fmla="*/ 1055854 w 1055854"/>
              <a:gd name="connsiteY2" fmla="*/ 527927 h 1055854"/>
              <a:gd name="connsiteX3" fmla="*/ 527927 w 1055854"/>
              <a:gd name="connsiteY3" fmla="*/ 1055854 h 1055854"/>
              <a:gd name="connsiteX4" fmla="*/ 0 w 1055854"/>
              <a:gd name="connsiteY4" fmla="*/ 527927 h 1055854"/>
              <a:gd name="connsiteX0" fmla="*/ 0 w 1055854"/>
              <a:gd name="connsiteY0" fmla="*/ 527927 h 1055854"/>
              <a:gd name="connsiteX1" fmla="*/ 527927 w 1055854"/>
              <a:gd name="connsiteY1" fmla="*/ 0 h 1055854"/>
              <a:gd name="connsiteX2" fmla="*/ 1055854 w 1055854"/>
              <a:gd name="connsiteY2" fmla="*/ 527927 h 1055854"/>
              <a:gd name="connsiteX3" fmla="*/ 527927 w 1055854"/>
              <a:gd name="connsiteY3" fmla="*/ 1055854 h 1055854"/>
              <a:gd name="connsiteX4" fmla="*/ 0 w 1055854"/>
              <a:gd name="connsiteY4" fmla="*/ 527927 h 1055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854" h="1055854">
                <a:moveTo>
                  <a:pt x="0" y="527927"/>
                </a:moveTo>
                <a:cubicBezTo>
                  <a:pt x="0" y="236361"/>
                  <a:pt x="119629" y="0"/>
                  <a:pt x="527927" y="0"/>
                </a:cubicBezTo>
                <a:cubicBezTo>
                  <a:pt x="936225" y="0"/>
                  <a:pt x="1055854" y="236361"/>
                  <a:pt x="1055854" y="527927"/>
                </a:cubicBezTo>
                <a:cubicBezTo>
                  <a:pt x="1055854" y="819493"/>
                  <a:pt x="819493" y="1055854"/>
                  <a:pt x="527927" y="1055854"/>
                </a:cubicBezTo>
                <a:cubicBezTo>
                  <a:pt x="236361" y="1055854"/>
                  <a:pt x="0" y="819493"/>
                  <a:pt x="0" y="5279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Rectangle 64">
            <a:extLst>
              <a:ext uri="{FF2B5EF4-FFF2-40B4-BE49-F238E27FC236}">
                <a16:creationId xmlns:a16="http://schemas.microsoft.com/office/drawing/2014/main" id="{C6C45D7C-5C42-4A7C-861D-CD018E1B379F}"/>
              </a:ext>
            </a:extLst>
          </p:cNvPr>
          <p:cNvSpPr/>
          <p:nvPr/>
        </p:nvSpPr>
        <p:spPr>
          <a:xfrm>
            <a:off x="3093998" y="2766749"/>
            <a:ext cx="370269" cy="11251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0873D22F-DA68-4178-ACCB-514A450CF824}"/>
              </a:ext>
            </a:extLst>
          </p:cNvPr>
          <p:cNvSpPr>
            <a:spLocks noGrp="1"/>
          </p:cNvSpPr>
          <p:nvPr>
            <p:ph type="title"/>
          </p:nvPr>
        </p:nvSpPr>
        <p:spPr>
          <a:xfrm>
            <a:off x="1583140" y="503761"/>
            <a:ext cx="10075460" cy="821317"/>
          </a:xfrm>
        </p:spPr>
        <p:txBody>
          <a:bodyPr>
            <a:normAutofit fontScale="90000"/>
          </a:bodyPr>
          <a:lstStyle/>
          <a:p>
            <a:pPr algn="l"/>
            <a:r>
              <a:rPr lang="en-ZA" sz="3600" dirty="0"/>
              <a:t>The JNJ vaccine prevents hospitalisations and death</a:t>
            </a:r>
            <a:br>
              <a:rPr lang="en-ZA" sz="3600" dirty="0"/>
            </a:br>
            <a:r>
              <a:rPr lang="en-ZA" sz="3600" dirty="0"/>
              <a:t>                   (results from two data sets)</a:t>
            </a:r>
            <a:endParaRPr lang="en-GB" sz="3600" dirty="0"/>
          </a:p>
        </p:txBody>
      </p:sp>
      <p:sp>
        <p:nvSpPr>
          <p:cNvPr id="125" name="TextBox 124">
            <a:extLst>
              <a:ext uri="{FF2B5EF4-FFF2-40B4-BE49-F238E27FC236}">
                <a16:creationId xmlns:a16="http://schemas.microsoft.com/office/drawing/2014/main" id="{D3D2223A-DB55-4A37-BBB7-6DB4B00C382A}"/>
              </a:ext>
            </a:extLst>
          </p:cNvPr>
          <p:cNvSpPr txBox="1"/>
          <p:nvPr/>
        </p:nvSpPr>
        <p:spPr>
          <a:xfrm>
            <a:off x="3633918" y="2639446"/>
            <a:ext cx="1711580" cy="80021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3200" b="1" i="0" u="none" strike="noStrike" kern="1200" cap="none" spc="0" normalizeH="0" baseline="0" noProof="0" dirty="0">
                <a:ln>
                  <a:noFill/>
                </a:ln>
                <a:solidFill>
                  <a:prstClr val="black"/>
                </a:solidFill>
                <a:effectLst/>
                <a:uLnTx/>
                <a:uFillTx/>
                <a:latin typeface="Calibri"/>
                <a:ea typeface="+mn-ea"/>
                <a:cs typeface="+mn-cs"/>
              </a:rPr>
              <a:t>65-66%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protection</a:t>
            </a:r>
            <a:endParaRPr kumimoji="0" lang="en-GB"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7" name="TextBox 126">
            <a:extLst>
              <a:ext uri="{FF2B5EF4-FFF2-40B4-BE49-F238E27FC236}">
                <a16:creationId xmlns:a16="http://schemas.microsoft.com/office/drawing/2014/main" id="{05D74DD0-9ADB-4C3E-9E0C-23EF4591ACC7}"/>
              </a:ext>
            </a:extLst>
          </p:cNvPr>
          <p:cNvSpPr txBox="1"/>
          <p:nvPr/>
        </p:nvSpPr>
        <p:spPr>
          <a:xfrm>
            <a:off x="2581408" y="2131129"/>
            <a:ext cx="41628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a:ln>
                  <a:noFill/>
                </a:ln>
                <a:solidFill>
                  <a:srgbClr val="FFFFFF">
                    <a:lumMod val="65000"/>
                  </a:srgbClr>
                </a:solidFill>
                <a:effectLst/>
                <a:uLnTx/>
                <a:uFillTx/>
                <a:latin typeface="Calibri"/>
                <a:ea typeface="+mn-ea"/>
                <a:cs typeface="+mn-cs"/>
              </a:rPr>
              <a:t>100%</a:t>
            </a:r>
            <a:endParaRPr kumimoji="0" lang="en-GB" sz="1200" b="1" i="0" u="none" strike="noStrike" kern="1200" cap="none" spc="0" normalizeH="0" baseline="0" noProof="0" dirty="0">
              <a:ln>
                <a:noFill/>
              </a:ln>
              <a:solidFill>
                <a:srgbClr val="FFFFFF">
                  <a:lumMod val="65000"/>
                </a:srgbClr>
              </a:solidFill>
              <a:effectLst/>
              <a:uLnTx/>
              <a:uFillTx/>
              <a:latin typeface="Calibri"/>
              <a:ea typeface="+mn-ea"/>
              <a:cs typeface="+mn-cs"/>
            </a:endParaRPr>
          </a:p>
        </p:txBody>
      </p:sp>
      <p:sp>
        <p:nvSpPr>
          <p:cNvPr id="128" name="TextBox 127">
            <a:extLst>
              <a:ext uri="{FF2B5EF4-FFF2-40B4-BE49-F238E27FC236}">
                <a16:creationId xmlns:a16="http://schemas.microsoft.com/office/drawing/2014/main" id="{B4418D35-EAC3-45EE-A0CC-91339EF713E1}"/>
              </a:ext>
            </a:extLst>
          </p:cNvPr>
          <p:cNvSpPr txBox="1"/>
          <p:nvPr/>
        </p:nvSpPr>
        <p:spPr>
          <a:xfrm>
            <a:off x="2581408" y="3669419"/>
            <a:ext cx="41628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a:ln>
                  <a:noFill/>
                </a:ln>
                <a:solidFill>
                  <a:srgbClr val="FFFFFF">
                    <a:lumMod val="65000"/>
                  </a:srgbClr>
                </a:solidFill>
                <a:effectLst/>
                <a:uLnTx/>
                <a:uFillTx/>
                <a:latin typeface="Calibri"/>
                <a:ea typeface="+mn-ea"/>
                <a:cs typeface="+mn-cs"/>
              </a:rPr>
              <a:t>0%</a:t>
            </a:r>
            <a:endParaRPr kumimoji="0" lang="en-GB" sz="1200" b="1" i="0" u="none" strike="noStrike" kern="1200" cap="none" spc="0" normalizeH="0" baseline="0" noProof="0" dirty="0">
              <a:ln>
                <a:noFill/>
              </a:ln>
              <a:solidFill>
                <a:srgbClr val="FFFFFF">
                  <a:lumMod val="65000"/>
                </a:srgbClr>
              </a:solidFill>
              <a:effectLst/>
              <a:uLnTx/>
              <a:uFillTx/>
              <a:latin typeface="Calibri"/>
              <a:ea typeface="+mn-ea"/>
              <a:cs typeface="+mn-cs"/>
            </a:endParaRPr>
          </a:p>
        </p:txBody>
      </p:sp>
      <p:sp>
        <p:nvSpPr>
          <p:cNvPr id="129" name="Graphic 12">
            <a:extLst>
              <a:ext uri="{FF2B5EF4-FFF2-40B4-BE49-F238E27FC236}">
                <a16:creationId xmlns:a16="http://schemas.microsoft.com/office/drawing/2014/main" id="{B9AB857C-3E3A-4C64-9364-317C64418FB8}"/>
              </a:ext>
            </a:extLst>
          </p:cNvPr>
          <p:cNvSpPr/>
          <p:nvPr/>
        </p:nvSpPr>
        <p:spPr>
          <a:xfrm>
            <a:off x="2911549" y="2011391"/>
            <a:ext cx="704006" cy="2484787"/>
          </a:xfrm>
          <a:custGeom>
            <a:avLst/>
            <a:gdLst>
              <a:gd name="connsiteX0" fmla="*/ 1019175 w 1291590"/>
              <a:gd name="connsiteY0" fmla="*/ 3386138 h 4558665"/>
              <a:gd name="connsiteX1" fmla="*/ 1019175 w 1291590"/>
              <a:gd name="connsiteY1" fmla="*/ 352425 h 4558665"/>
              <a:gd name="connsiteX2" fmla="*/ 666750 w 1291590"/>
              <a:gd name="connsiteY2" fmla="*/ 0 h 4558665"/>
              <a:gd name="connsiteX3" fmla="*/ 314325 w 1291590"/>
              <a:gd name="connsiteY3" fmla="*/ 352425 h 4558665"/>
              <a:gd name="connsiteX4" fmla="*/ 314325 w 1291590"/>
              <a:gd name="connsiteY4" fmla="*/ 3358515 h 4558665"/>
              <a:gd name="connsiteX5" fmla="*/ 0 w 1291590"/>
              <a:gd name="connsiteY5" fmla="*/ 3912870 h 4558665"/>
              <a:gd name="connsiteX6" fmla="*/ 645795 w 1291590"/>
              <a:gd name="connsiteY6" fmla="*/ 4558665 h 4558665"/>
              <a:gd name="connsiteX7" fmla="*/ 1291590 w 1291590"/>
              <a:gd name="connsiteY7" fmla="*/ 3912870 h 4558665"/>
              <a:gd name="connsiteX8" fmla="*/ 1019175 w 1291590"/>
              <a:gd name="connsiteY8" fmla="*/ 3386138 h 455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1590" h="4558665">
                <a:moveTo>
                  <a:pt x="1019175" y="3386138"/>
                </a:moveTo>
                <a:lnTo>
                  <a:pt x="1019175" y="352425"/>
                </a:lnTo>
                <a:cubicBezTo>
                  <a:pt x="1019175" y="158115"/>
                  <a:pt x="861060" y="0"/>
                  <a:pt x="666750" y="0"/>
                </a:cubicBezTo>
                <a:cubicBezTo>
                  <a:pt x="472440" y="0"/>
                  <a:pt x="314325" y="158115"/>
                  <a:pt x="314325" y="352425"/>
                </a:cubicBezTo>
                <a:lnTo>
                  <a:pt x="314325" y="3358515"/>
                </a:lnTo>
                <a:cubicBezTo>
                  <a:pt x="125730" y="3470910"/>
                  <a:pt x="0" y="3676650"/>
                  <a:pt x="0" y="3912870"/>
                </a:cubicBezTo>
                <a:cubicBezTo>
                  <a:pt x="0" y="4269105"/>
                  <a:pt x="288608" y="4558665"/>
                  <a:pt x="645795" y="4558665"/>
                </a:cubicBezTo>
                <a:cubicBezTo>
                  <a:pt x="1002983" y="4558665"/>
                  <a:pt x="1291590" y="4270058"/>
                  <a:pt x="1291590" y="3912870"/>
                </a:cubicBezTo>
                <a:cubicBezTo>
                  <a:pt x="1290638" y="3695700"/>
                  <a:pt x="1183005" y="3503295"/>
                  <a:pt x="1019175" y="3386138"/>
                </a:cubicBezTo>
                <a:close/>
              </a:path>
            </a:pathLst>
          </a:custGeom>
          <a:noFill/>
          <a:ln w="63500" cap="flat">
            <a:solidFill>
              <a:schemeClr val="tx1">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0" name="Oval 33">
            <a:extLst>
              <a:ext uri="{FF2B5EF4-FFF2-40B4-BE49-F238E27FC236}">
                <a16:creationId xmlns:a16="http://schemas.microsoft.com/office/drawing/2014/main" id="{86FE6262-49D6-4D3D-B3AF-B45D2F8A0C72}"/>
              </a:ext>
            </a:extLst>
          </p:cNvPr>
          <p:cNvSpPr/>
          <p:nvPr/>
        </p:nvSpPr>
        <p:spPr>
          <a:xfrm>
            <a:off x="8329397" y="3814800"/>
            <a:ext cx="678731" cy="678731"/>
          </a:xfrm>
          <a:custGeom>
            <a:avLst/>
            <a:gdLst>
              <a:gd name="connsiteX0" fmla="*/ 0 w 1055854"/>
              <a:gd name="connsiteY0" fmla="*/ 527927 h 1055854"/>
              <a:gd name="connsiteX1" fmla="*/ 527927 w 1055854"/>
              <a:gd name="connsiteY1" fmla="*/ 0 h 1055854"/>
              <a:gd name="connsiteX2" fmla="*/ 1055854 w 1055854"/>
              <a:gd name="connsiteY2" fmla="*/ 527927 h 1055854"/>
              <a:gd name="connsiteX3" fmla="*/ 527927 w 1055854"/>
              <a:gd name="connsiteY3" fmla="*/ 1055854 h 1055854"/>
              <a:gd name="connsiteX4" fmla="*/ 0 w 1055854"/>
              <a:gd name="connsiteY4" fmla="*/ 527927 h 1055854"/>
              <a:gd name="connsiteX0" fmla="*/ 0 w 1055854"/>
              <a:gd name="connsiteY0" fmla="*/ 527927 h 1055854"/>
              <a:gd name="connsiteX1" fmla="*/ 527927 w 1055854"/>
              <a:gd name="connsiteY1" fmla="*/ 0 h 1055854"/>
              <a:gd name="connsiteX2" fmla="*/ 1055854 w 1055854"/>
              <a:gd name="connsiteY2" fmla="*/ 527927 h 1055854"/>
              <a:gd name="connsiteX3" fmla="*/ 527927 w 1055854"/>
              <a:gd name="connsiteY3" fmla="*/ 1055854 h 1055854"/>
              <a:gd name="connsiteX4" fmla="*/ 0 w 1055854"/>
              <a:gd name="connsiteY4" fmla="*/ 527927 h 1055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854" h="1055854">
                <a:moveTo>
                  <a:pt x="0" y="527927"/>
                </a:moveTo>
                <a:cubicBezTo>
                  <a:pt x="0" y="236361"/>
                  <a:pt x="119629" y="0"/>
                  <a:pt x="527927" y="0"/>
                </a:cubicBezTo>
                <a:cubicBezTo>
                  <a:pt x="936225" y="0"/>
                  <a:pt x="1055854" y="236361"/>
                  <a:pt x="1055854" y="527927"/>
                </a:cubicBezTo>
                <a:cubicBezTo>
                  <a:pt x="1055854" y="819493"/>
                  <a:pt x="819493" y="1055854"/>
                  <a:pt x="527927" y="1055854"/>
                </a:cubicBezTo>
                <a:cubicBezTo>
                  <a:pt x="236361" y="1055854"/>
                  <a:pt x="0" y="819493"/>
                  <a:pt x="0" y="52792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1" name="Rectangle 43">
            <a:extLst>
              <a:ext uri="{FF2B5EF4-FFF2-40B4-BE49-F238E27FC236}">
                <a16:creationId xmlns:a16="http://schemas.microsoft.com/office/drawing/2014/main" id="{9CF233D1-804B-4295-ACEC-4D6F055B3BFB}"/>
              </a:ext>
            </a:extLst>
          </p:cNvPr>
          <p:cNvSpPr/>
          <p:nvPr/>
        </p:nvSpPr>
        <p:spPr>
          <a:xfrm>
            <a:off x="8484497" y="2280553"/>
            <a:ext cx="384260" cy="16445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2" name="TextBox 141">
            <a:extLst>
              <a:ext uri="{FF2B5EF4-FFF2-40B4-BE49-F238E27FC236}">
                <a16:creationId xmlns:a16="http://schemas.microsoft.com/office/drawing/2014/main" id="{F89B0645-2CA8-4DF2-BA0A-558BBEB09C6B}"/>
              </a:ext>
            </a:extLst>
          </p:cNvPr>
          <p:cNvSpPr txBox="1"/>
          <p:nvPr/>
        </p:nvSpPr>
        <p:spPr>
          <a:xfrm>
            <a:off x="9054675" y="2123186"/>
            <a:ext cx="1599058" cy="80021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3200" b="1" i="0" u="none" strike="noStrike" kern="1200" cap="none" spc="0" normalizeH="0" baseline="0" noProof="0" dirty="0">
                <a:ln>
                  <a:noFill/>
                </a:ln>
                <a:solidFill>
                  <a:prstClr val="black"/>
                </a:solidFill>
                <a:effectLst/>
                <a:uLnTx/>
                <a:uFillTx/>
                <a:latin typeface="Calibri"/>
                <a:ea typeface="+mn-ea"/>
                <a:cs typeface="+mn-cs"/>
              </a:rPr>
              <a:t>91-95%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protection</a:t>
            </a:r>
            <a:endParaRPr kumimoji="0" lang="en-GB"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4" name="TextBox 143">
            <a:extLst>
              <a:ext uri="{FF2B5EF4-FFF2-40B4-BE49-F238E27FC236}">
                <a16:creationId xmlns:a16="http://schemas.microsoft.com/office/drawing/2014/main" id="{2C928112-4724-4943-98A7-BCE789851CB2}"/>
              </a:ext>
            </a:extLst>
          </p:cNvPr>
          <p:cNvSpPr txBox="1"/>
          <p:nvPr/>
        </p:nvSpPr>
        <p:spPr>
          <a:xfrm>
            <a:off x="7984032" y="2126151"/>
            <a:ext cx="41628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a:ln>
                  <a:noFill/>
                </a:ln>
                <a:solidFill>
                  <a:srgbClr val="FFFFFF">
                    <a:lumMod val="65000"/>
                  </a:srgbClr>
                </a:solidFill>
                <a:effectLst/>
                <a:uLnTx/>
                <a:uFillTx/>
                <a:latin typeface="Calibri"/>
                <a:ea typeface="+mn-ea"/>
                <a:cs typeface="+mn-cs"/>
              </a:rPr>
              <a:t>100%</a:t>
            </a:r>
            <a:endParaRPr kumimoji="0" lang="en-GB" sz="1200" b="1" i="0" u="none" strike="noStrike" kern="1200" cap="none" spc="0" normalizeH="0" baseline="0" noProof="0" dirty="0">
              <a:ln>
                <a:noFill/>
              </a:ln>
              <a:solidFill>
                <a:srgbClr val="FFFFFF">
                  <a:lumMod val="65000"/>
                </a:srgbClr>
              </a:solidFill>
              <a:effectLst/>
              <a:uLnTx/>
              <a:uFillTx/>
              <a:latin typeface="Calibri"/>
              <a:ea typeface="+mn-ea"/>
              <a:cs typeface="+mn-cs"/>
            </a:endParaRPr>
          </a:p>
        </p:txBody>
      </p:sp>
      <p:sp>
        <p:nvSpPr>
          <p:cNvPr id="145" name="TextBox 144">
            <a:extLst>
              <a:ext uri="{FF2B5EF4-FFF2-40B4-BE49-F238E27FC236}">
                <a16:creationId xmlns:a16="http://schemas.microsoft.com/office/drawing/2014/main" id="{7A03FFB1-C72F-46D8-9C95-30D8FB119B3A}"/>
              </a:ext>
            </a:extLst>
          </p:cNvPr>
          <p:cNvSpPr txBox="1"/>
          <p:nvPr/>
        </p:nvSpPr>
        <p:spPr>
          <a:xfrm>
            <a:off x="7984032" y="3666774"/>
            <a:ext cx="41628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a:ln>
                  <a:noFill/>
                </a:ln>
                <a:solidFill>
                  <a:srgbClr val="FFFFFF">
                    <a:lumMod val="65000"/>
                  </a:srgbClr>
                </a:solidFill>
                <a:effectLst/>
                <a:uLnTx/>
                <a:uFillTx/>
                <a:latin typeface="Calibri"/>
                <a:ea typeface="+mn-ea"/>
                <a:cs typeface="+mn-cs"/>
              </a:rPr>
              <a:t>0%</a:t>
            </a:r>
            <a:endParaRPr kumimoji="0" lang="en-GB" sz="1200" b="1" i="0" u="none" strike="noStrike" kern="1200" cap="none" spc="0" normalizeH="0" baseline="0" noProof="0" dirty="0">
              <a:ln>
                <a:noFill/>
              </a:ln>
              <a:solidFill>
                <a:srgbClr val="FFFFFF">
                  <a:lumMod val="65000"/>
                </a:srgbClr>
              </a:solidFill>
              <a:effectLst/>
              <a:uLnTx/>
              <a:uFillTx/>
              <a:latin typeface="Calibri"/>
              <a:ea typeface="+mn-ea"/>
              <a:cs typeface="+mn-cs"/>
            </a:endParaRPr>
          </a:p>
        </p:txBody>
      </p:sp>
      <p:sp>
        <p:nvSpPr>
          <p:cNvPr id="147" name="Graphic 12">
            <a:extLst>
              <a:ext uri="{FF2B5EF4-FFF2-40B4-BE49-F238E27FC236}">
                <a16:creationId xmlns:a16="http://schemas.microsoft.com/office/drawing/2014/main" id="{1C65D199-3BD2-4D2F-95D2-025A462446DA}"/>
              </a:ext>
            </a:extLst>
          </p:cNvPr>
          <p:cNvSpPr/>
          <p:nvPr/>
        </p:nvSpPr>
        <p:spPr>
          <a:xfrm>
            <a:off x="8314173" y="2008746"/>
            <a:ext cx="704006" cy="2484787"/>
          </a:xfrm>
          <a:custGeom>
            <a:avLst/>
            <a:gdLst>
              <a:gd name="connsiteX0" fmla="*/ 1019175 w 1291590"/>
              <a:gd name="connsiteY0" fmla="*/ 3386138 h 4558665"/>
              <a:gd name="connsiteX1" fmla="*/ 1019175 w 1291590"/>
              <a:gd name="connsiteY1" fmla="*/ 352425 h 4558665"/>
              <a:gd name="connsiteX2" fmla="*/ 666750 w 1291590"/>
              <a:gd name="connsiteY2" fmla="*/ 0 h 4558665"/>
              <a:gd name="connsiteX3" fmla="*/ 314325 w 1291590"/>
              <a:gd name="connsiteY3" fmla="*/ 352425 h 4558665"/>
              <a:gd name="connsiteX4" fmla="*/ 314325 w 1291590"/>
              <a:gd name="connsiteY4" fmla="*/ 3358515 h 4558665"/>
              <a:gd name="connsiteX5" fmla="*/ 0 w 1291590"/>
              <a:gd name="connsiteY5" fmla="*/ 3912870 h 4558665"/>
              <a:gd name="connsiteX6" fmla="*/ 645795 w 1291590"/>
              <a:gd name="connsiteY6" fmla="*/ 4558665 h 4558665"/>
              <a:gd name="connsiteX7" fmla="*/ 1291590 w 1291590"/>
              <a:gd name="connsiteY7" fmla="*/ 3912870 h 4558665"/>
              <a:gd name="connsiteX8" fmla="*/ 1019175 w 1291590"/>
              <a:gd name="connsiteY8" fmla="*/ 3386138 h 455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1590" h="4558665">
                <a:moveTo>
                  <a:pt x="1019175" y="3386138"/>
                </a:moveTo>
                <a:lnTo>
                  <a:pt x="1019175" y="352425"/>
                </a:lnTo>
                <a:cubicBezTo>
                  <a:pt x="1019175" y="158115"/>
                  <a:pt x="861060" y="0"/>
                  <a:pt x="666750" y="0"/>
                </a:cubicBezTo>
                <a:cubicBezTo>
                  <a:pt x="472440" y="0"/>
                  <a:pt x="314325" y="158115"/>
                  <a:pt x="314325" y="352425"/>
                </a:cubicBezTo>
                <a:lnTo>
                  <a:pt x="314325" y="3358515"/>
                </a:lnTo>
                <a:cubicBezTo>
                  <a:pt x="125730" y="3470910"/>
                  <a:pt x="0" y="3676650"/>
                  <a:pt x="0" y="3912870"/>
                </a:cubicBezTo>
                <a:cubicBezTo>
                  <a:pt x="0" y="4269105"/>
                  <a:pt x="288608" y="4558665"/>
                  <a:pt x="645795" y="4558665"/>
                </a:cubicBezTo>
                <a:cubicBezTo>
                  <a:pt x="1002983" y="4558665"/>
                  <a:pt x="1291590" y="4270058"/>
                  <a:pt x="1291590" y="3912870"/>
                </a:cubicBezTo>
                <a:cubicBezTo>
                  <a:pt x="1290638" y="3695700"/>
                  <a:pt x="1183005" y="3503295"/>
                  <a:pt x="1019175" y="3386138"/>
                </a:cubicBezTo>
                <a:close/>
              </a:path>
            </a:pathLst>
          </a:custGeom>
          <a:noFill/>
          <a:ln w="63500" cap="flat">
            <a:solidFill>
              <a:schemeClr val="tx1">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59" name="TextBox 158">
            <a:extLst>
              <a:ext uri="{FF2B5EF4-FFF2-40B4-BE49-F238E27FC236}">
                <a16:creationId xmlns:a16="http://schemas.microsoft.com/office/drawing/2014/main" id="{15ACB2A3-D556-406B-95FF-A370E6954FA8}"/>
              </a:ext>
            </a:extLst>
          </p:cNvPr>
          <p:cNvSpPr txBox="1"/>
          <p:nvPr/>
        </p:nvSpPr>
        <p:spPr>
          <a:xfrm>
            <a:off x="2062230" y="4754033"/>
            <a:ext cx="2462298"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800" b="1" i="0" u="none" strike="noStrike" kern="1200" cap="none" spc="0" normalizeH="0" baseline="0" noProof="0" dirty="0">
                <a:ln>
                  <a:noFill/>
                </a:ln>
                <a:solidFill>
                  <a:prstClr val="black"/>
                </a:solidFill>
                <a:effectLst/>
                <a:uLnTx/>
                <a:uFillTx/>
                <a:latin typeface="Calibri"/>
                <a:ea typeface="+mn-ea"/>
                <a:cs typeface="+mn-cs"/>
              </a:rPr>
              <a:t>Hospitalisation</a:t>
            </a:r>
            <a:endParaRPr kumimoji="0" lang="en-GB"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60" name="TextBox 159">
            <a:extLst>
              <a:ext uri="{FF2B5EF4-FFF2-40B4-BE49-F238E27FC236}">
                <a16:creationId xmlns:a16="http://schemas.microsoft.com/office/drawing/2014/main" id="{421E91EC-7E84-4909-BB90-C1DEBBBD98BD}"/>
              </a:ext>
            </a:extLst>
          </p:cNvPr>
          <p:cNvSpPr txBox="1"/>
          <p:nvPr/>
        </p:nvSpPr>
        <p:spPr>
          <a:xfrm>
            <a:off x="7796394" y="4754033"/>
            <a:ext cx="1799377" cy="430887"/>
          </a:xfrm>
          <a:prstGeom prst="rect">
            <a:avLst/>
          </a:prstGeom>
          <a:noFill/>
        </p:spPr>
        <p:txBody>
          <a:bodyPr wrap="square" lIns="0" tIns="0" rIns="0" bIns="0" rtlCol="0">
            <a:spAutoFit/>
          </a:bodyPr>
          <a:lstStyle/>
          <a:p>
            <a:pPr marL="396000" marR="0" lvl="0" indent="-447675" algn="ctr" defTabSz="914400" rtl="0" eaLnBrk="1" fontAlgn="auto" latinLnBrk="0" hangingPunct="1">
              <a:lnSpc>
                <a:spcPct val="100000"/>
              </a:lnSpc>
              <a:spcBef>
                <a:spcPts val="0"/>
              </a:spcBef>
              <a:spcAft>
                <a:spcPts val="0"/>
              </a:spcAft>
              <a:buClrTx/>
              <a:buSzTx/>
              <a:buFontTx/>
              <a:buNone/>
              <a:tabLst/>
              <a:defRPr/>
            </a:pPr>
            <a:r>
              <a:rPr kumimoji="0" lang="en-ZA" sz="2800" b="1" i="0" u="none" strike="noStrike" kern="1200" cap="none" spc="0" normalizeH="0" baseline="0" noProof="0" dirty="0">
                <a:ln>
                  <a:noFill/>
                </a:ln>
                <a:solidFill>
                  <a:prstClr val="black"/>
                </a:solidFill>
                <a:effectLst/>
                <a:uLnTx/>
                <a:uFillTx/>
                <a:latin typeface="Calibri"/>
                <a:ea typeface="+mn-ea"/>
                <a:cs typeface="+mn-cs"/>
              </a:rPr>
              <a:t>Death </a:t>
            </a:r>
            <a:endParaRPr kumimoji="0" lang="en-GB" sz="2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0" name="Group 69">
            <a:extLst>
              <a:ext uri="{FF2B5EF4-FFF2-40B4-BE49-F238E27FC236}">
                <a16:creationId xmlns:a16="http://schemas.microsoft.com/office/drawing/2014/main" id="{23948CEF-8646-4EFF-B198-738FD7DBEADF}"/>
              </a:ext>
            </a:extLst>
          </p:cNvPr>
          <p:cNvGrpSpPr/>
          <p:nvPr/>
        </p:nvGrpSpPr>
        <p:grpSpPr>
          <a:xfrm>
            <a:off x="3112361" y="2195278"/>
            <a:ext cx="175090" cy="1640086"/>
            <a:chOff x="1674946" y="2544432"/>
            <a:chExt cx="175090" cy="1640086"/>
          </a:xfrm>
        </p:grpSpPr>
        <p:cxnSp>
          <p:nvCxnSpPr>
            <p:cNvPr id="71" name="Straight Connector 70">
              <a:extLst>
                <a:ext uri="{FF2B5EF4-FFF2-40B4-BE49-F238E27FC236}">
                  <a16:creationId xmlns:a16="http://schemas.microsoft.com/office/drawing/2014/main" id="{89FCB32B-6C65-4E95-A242-2633B0890667}"/>
                </a:ext>
              </a:extLst>
            </p:cNvPr>
            <p:cNvCxnSpPr>
              <a:cxnSpLocks/>
            </p:cNvCxnSpPr>
            <p:nvPr/>
          </p:nvCxnSpPr>
          <p:spPr>
            <a:xfrm>
              <a:off x="1674946" y="3036459"/>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545C28A-C838-48DD-87EE-02CDB2560A4A}"/>
                </a:ext>
              </a:extLst>
            </p:cNvPr>
            <p:cNvCxnSpPr>
              <a:cxnSpLocks/>
            </p:cNvCxnSpPr>
            <p:nvPr/>
          </p:nvCxnSpPr>
          <p:spPr>
            <a:xfrm>
              <a:off x="1674946" y="3528486"/>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AFE51E1-DAB8-42BD-8363-A7215DCF5DF2}"/>
                </a:ext>
              </a:extLst>
            </p:cNvPr>
            <p:cNvCxnSpPr>
              <a:cxnSpLocks/>
            </p:cNvCxnSpPr>
            <p:nvPr/>
          </p:nvCxnSpPr>
          <p:spPr>
            <a:xfrm>
              <a:off x="1674946" y="3856504"/>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84244D8-CB97-4EC5-8B41-976AFDBAECFE}"/>
                </a:ext>
              </a:extLst>
            </p:cNvPr>
            <p:cNvCxnSpPr>
              <a:cxnSpLocks/>
            </p:cNvCxnSpPr>
            <p:nvPr/>
          </p:nvCxnSpPr>
          <p:spPr>
            <a:xfrm>
              <a:off x="1674946" y="4020513"/>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9C81203-E996-44BC-824F-5AFF965ED66D}"/>
                </a:ext>
              </a:extLst>
            </p:cNvPr>
            <p:cNvCxnSpPr>
              <a:cxnSpLocks/>
            </p:cNvCxnSpPr>
            <p:nvPr/>
          </p:nvCxnSpPr>
          <p:spPr>
            <a:xfrm>
              <a:off x="1674946" y="2708441"/>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2C87DF3-B7C0-453D-8B50-DCBF3A767C03}"/>
                </a:ext>
              </a:extLst>
            </p:cNvPr>
            <p:cNvCxnSpPr>
              <a:cxnSpLocks/>
            </p:cNvCxnSpPr>
            <p:nvPr/>
          </p:nvCxnSpPr>
          <p:spPr>
            <a:xfrm>
              <a:off x="1674946" y="2872450"/>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D9FF04C-78B9-426F-B4CA-F4976A57AA22}"/>
                </a:ext>
              </a:extLst>
            </p:cNvPr>
            <p:cNvCxnSpPr>
              <a:cxnSpLocks/>
            </p:cNvCxnSpPr>
            <p:nvPr/>
          </p:nvCxnSpPr>
          <p:spPr>
            <a:xfrm>
              <a:off x="1674946" y="3200468"/>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DF602A6-C418-4707-A065-4C3B6FF58C17}"/>
                </a:ext>
              </a:extLst>
            </p:cNvPr>
            <p:cNvCxnSpPr>
              <a:cxnSpLocks/>
            </p:cNvCxnSpPr>
            <p:nvPr/>
          </p:nvCxnSpPr>
          <p:spPr>
            <a:xfrm>
              <a:off x="1674946" y="3364477"/>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B56BD8C-C234-4ECD-8D42-FF177F46FCAC}"/>
                </a:ext>
              </a:extLst>
            </p:cNvPr>
            <p:cNvCxnSpPr>
              <a:cxnSpLocks/>
            </p:cNvCxnSpPr>
            <p:nvPr/>
          </p:nvCxnSpPr>
          <p:spPr>
            <a:xfrm>
              <a:off x="1674946" y="3692495"/>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4D6C7B9-4327-439F-8033-8B9EB2B20402}"/>
                </a:ext>
              </a:extLst>
            </p:cNvPr>
            <p:cNvCxnSpPr>
              <a:cxnSpLocks/>
            </p:cNvCxnSpPr>
            <p:nvPr/>
          </p:nvCxnSpPr>
          <p:spPr>
            <a:xfrm>
              <a:off x="1674946" y="2544432"/>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8895A02-7710-4948-9ABF-2BBD4F4ECB39}"/>
                </a:ext>
              </a:extLst>
            </p:cNvPr>
            <p:cNvCxnSpPr>
              <a:cxnSpLocks/>
            </p:cNvCxnSpPr>
            <p:nvPr/>
          </p:nvCxnSpPr>
          <p:spPr>
            <a:xfrm>
              <a:off x="1674946" y="4184518"/>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DF76BB78-35E3-4962-8C7F-F52AF2FB757C}"/>
              </a:ext>
            </a:extLst>
          </p:cNvPr>
          <p:cNvGrpSpPr/>
          <p:nvPr/>
        </p:nvGrpSpPr>
        <p:grpSpPr>
          <a:xfrm>
            <a:off x="8520993" y="2195278"/>
            <a:ext cx="175090" cy="1640086"/>
            <a:chOff x="1674946" y="2544432"/>
            <a:chExt cx="175090" cy="1640086"/>
          </a:xfrm>
        </p:grpSpPr>
        <p:cxnSp>
          <p:nvCxnSpPr>
            <p:cNvPr id="84" name="Straight Connector 83">
              <a:extLst>
                <a:ext uri="{FF2B5EF4-FFF2-40B4-BE49-F238E27FC236}">
                  <a16:creationId xmlns:a16="http://schemas.microsoft.com/office/drawing/2014/main" id="{4C1F1F77-84FA-450C-8464-0E80E0EFDE73}"/>
                </a:ext>
              </a:extLst>
            </p:cNvPr>
            <p:cNvCxnSpPr>
              <a:cxnSpLocks/>
            </p:cNvCxnSpPr>
            <p:nvPr/>
          </p:nvCxnSpPr>
          <p:spPr>
            <a:xfrm>
              <a:off x="1674946" y="3036459"/>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49D3B04-B073-4291-AC9C-890B213C2698}"/>
                </a:ext>
              </a:extLst>
            </p:cNvPr>
            <p:cNvCxnSpPr>
              <a:cxnSpLocks/>
            </p:cNvCxnSpPr>
            <p:nvPr/>
          </p:nvCxnSpPr>
          <p:spPr>
            <a:xfrm>
              <a:off x="1674946" y="3528486"/>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952D887A-1FE3-41A4-B3DF-575701488887}"/>
                </a:ext>
              </a:extLst>
            </p:cNvPr>
            <p:cNvCxnSpPr>
              <a:cxnSpLocks/>
            </p:cNvCxnSpPr>
            <p:nvPr/>
          </p:nvCxnSpPr>
          <p:spPr>
            <a:xfrm>
              <a:off x="1674946" y="3856504"/>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507B350-83EF-432E-A502-B3CBA02BA5B6}"/>
                </a:ext>
              </a:extLst>
            </p:cNvPr>
            <p:cNvCxnSpPr>
              <a:cxnSpLocks/>
            </p:cNvCxnSpPr>
            <p:nvPr/>
          </p:nvCxnSpPr>
          <p:spPr>
            <a:xfrm>
              <a:off x="1674946" y="4020513"/>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B8A9FFC-D36C-44AC-83B0-6275FE8EBA6C}"/>
                </a:ext>
              </a:extLst>
            </p:cNvPr>
            <p:cNvCxnSpPr>
              <a:cxnSpLocks/>
            </p:cNvCxnSpPr>
            <p:nvPr/>
          </p:nvCxnSpPr>
          <p:spPr>
            <a:xfrm>
              <a:off x="1674946" y="2708441"/>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10E1491-75E8-48FA-A2E7-0528A9E720F0}"/>
                </a:ext>
              </a:extLst>
            </p:cNvPr>
            <p:cNvCxnSpPr>
              <a:cxnSpLocks/>
            </p:cNvCxnSpPr>
            <p:nvPr/>
          </p:nvCxnSpPr>
          <p:spPr>
            <a:xfrm>
              <a:off x="1674946" y="2872450"/>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E546A8C4-CB00-4F83-8753-AC29F5CD51D6}"/>
                </a:ext>
              </a:extLst>
            </p:cNvPr>
            <p:cNvCxnSpPr>
              <a:cxnSpLocks/>
            </p:cNvCxnSpPr>
            <p:nvPr/>
          </p:nvCxnSpPr>
          <p:spPr>
            <a:xfrm>
              <a:off x="1674946" y="3200468"/>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CFB56DC-B41C-4EE4-AEEB-C511E6F1398C}"/>
                </a:ext>
              </a:extLst>
            </p:cNvPr>
            <p:cNvCxnSpPr>
              <a:cxnSpLocks/>
            </p:cNvCxnSpPr>
            <p:nvPr/>
          </p:nvCxnSpPr>
          <p:spPr>
            <a:xfrm>
              <a:off x="1674946" y="3364477"/>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C0A43FB-F32F-446A-9391-59810A120298}"/>
                </a:ext>
              </a:extLst>
            </p:cNvPr>
            <p:cNvCxnSpPr>
              <a:cxnSpLocks/>
            </p:cNvCxnSpPr>
            <p:nvPr/>
          </p:nvCxnSpPr>
          <p:spPr>
            <a:xfrm>
              <a:off x="1674946" y="3692495"/>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50A747F-A541-49AB-B0CA-F387D061DD6C}"/>
                </a:ext>
              </a:extLst>
            </p:cNvPr>
            <p:cNvCxnSpPr>
              <a:cxnSpLocks/>
            </p:cNvCxnSpPr>
            <p:nvPr/>
          </p:nvCxnSpPr>
          <p:spPr>
            <a:xfrm>
              <a:off x="1674946" y="2544432"/>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44268E2-1186-4033-BC52-2579C4EC4CC0}"/>
                </a:ext>
              </a:extLst>
            </p:cNvPr>
            <p:cNvCxnSpPr>
              <a:cxnSpLocks/>
            </p:cNvCxnSpPr>
            <p:nvPr/>
          </p:nvCxnSpPr>
          <p:spPr>
            <a:xfrm>
              <a:off x="1674946" y="4184518"/>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grpSp>
      <p:sp>
        <p:nvSpPr>
          <p:cNvPr id="51" name="Teardrop 50">
            <a:extLst>
              <a:ext uri="{FF2B5EF4-FFF2-40B4-BE49-F238E27FC236}">
                <a16:creationId xmlns:a16="http://schemas.microsoft.com/office/drawing/2014/main" id="{642B0A97-2938-4379-9897-D74887860C67}"/>
              </a:ext>
            </a:extLst>
          </p:cNvPr>
          <p:cNvSpPr/>
          <p:nvPr/>
        </p:nvSpPr>
        <p:spPr>
          <a:xfrm rot="16200000">
            <a:off x="297623" y="279899"/>
            <a:ext cx="1045180" cy="1045180"/>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3000"/>
              </a:lnSpc>
              <a:spcBef>
                <a:spcPts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1D38776B-3E84-4FE2-A11C-7C685D2FDA43}"/>
              </a:ext>
            </a:extLst>
          </p:cNvPr>
          <p:cNvSpPr/>
          <p:nvPr/>
        </p:nvSpPr>
        <p:spPr>
          <a:xfrm>
            <a:off x="297623" y="279899"/>
            <a:ext cx="1045180" cy="10451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5400" b="1"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lang="en-GB" sz="5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3" name="Picture 42" descr="Graphical user interface, text&#10;&#10;Description automatically generated">
            <a:extLst>
              <a:ext uri="{FF2B5EF4-FFF2-40B4-BE49-F238E27FC236}">
                <a16:creationId xmlns:a16="http://schemas.microsoft.com/office/drawing/2014/main" id="{85E2B1AE-C404-4371-9F16-E49B7E58DE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90513" y="4044928"/>
            <a:ext cx="1926439" cy="750379"/>
          </a:xfrm>
          <a:prstGeom prst="rect">
            <a:avLst/>
          </a:prstGeom>
        </p:spPr>
      </p:pic>
      <p:pic>
        <p:nvPicPr>
          <p:cNvPr id="44" name="Picture 43">
            <a:extLst>
              <a:ext uri="{FF2B5EF4-FFF2-40B4-BE49-F238E27FC236}">
                <a16:creationId xmlns:a16="http://schemas.microsoft.com/office/drawing/2014/main" id="{6469FE0B-34D4-4CAE-A3F2-7F1469E15906}"/>
              </a:ext>
            </a:extLst>
          </p:cNvPr>
          <p:cNvPicPr>
            <a:picLocks noChangeAspect="1"/>
          </p:cNvPicPr>
          <p:nvPr/>
        </p:nvPicPr>
        <p:blipFill>
          <a:blip r:embed="rId4"/>
          <a:stretch>
            <a:fillRect/>
          </a:stretch>
        </p:blipFill>
        <p:spPr>
          <a:xfrm>
            <a:off x="9627551" y="4866563"/>
            <a:ext cx="2224800" cy="841000"/>
          </a:xfrm>
          <a:prstGeom prst="rect">
            <a:avLst/>
          </a:prstGeom>
        </p:spPr>
      </p:pic>
      <p:sp>
        <p:nvSpPr>
          <p:cNvPr id="45" name="Slide Number Placeholder 5">
            <a:extLst>
              <a:ext uri="{FF2B5EF4-FFF2-40B4-BE49-F238E27FC236}">
                <a16:creationId xmlns:a16="http://schemas.microsoft.com/office/drawing/2014/main" id="{ADE51571-E285-EB42-A51A-CC19FCE91F3D}"/>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solidFill>
                  <a:schemeClr val="accent1"/>
                </a:solidFill>
              </a:rPr>
              <a:pPr/>
              <a:t>71</a:t>
            </a:fld>
            <a:endParaRPr lang="en-ZA" dirty="0">
              <a:solidFill>
                <a:schemeClr val="accent1"/>
              </a:solidFill>
            </a:endParaRPr>
          </a:p>
        </p:txBody>
      </p:sp>
    </p:spTree>
    <p:extLst>
      <p:ext uri="{BB962C8B-B14F-4D97-AF65-F5344CB8AC3E}">
        <p14:creationId xmlns:p14="http://schemas.microsoft.com/office/powerpoint/2010/main" val="28655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1000"/>
                                        <p:tgtEl>
                                          <p:spTgt spid="65"/>
                                        </p:tgtEl>
                                      </p:cBhvr>
                                    </p:animEffect>
                                  </p:childTnLst>
                                </p:cTn>
                              </p:par>
                              <p:par>
                                <p:cTn id="8" presetID="22" presetClass="entr" presetSubtype="4" fill="hold" grpId="0" nodeType="withEffect">
                                  <p:stCondLst>
                                    <p:cond delay="500"/>
                                  </p:stCondLst>
                                  <p:childTnLst>
                                    <p:set>
                                      <p:cBhvr>
                                        <p:cTn id="9" dur="1" fill="hold">
                                          <p:stCondLst>
                                            <p:cond delay="0"/>
                                          </p:stCondLst>
                                        </p:cTn>
                                        <p:tgtEl>
                                          <p:spTgt spid="141"/>
                                        </p:tgtEl>
                                        <p:attrNameLst>
                                          <p:attrName>style.visibility</p:attrName>
                                        </p:attrNameLst>
                                      </p:cBhvr>
                                      <p:to>
                                        <p:strVal val="visible"/>
                                      </p:to>
                                    </p:set>
                                    <p:animEffect transition="in" filter="wipe(down)">
                                      <p:cBhvr>
                                        <p:cTn id="10" dur="1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14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F8B4C-9D1B-481C-AD10-1B495D1FF7F5}"/>
              </a:ext>
            </a:extLst>
          </p:cNvPr>
          <p:cNvSpPr>
            <a:spLocks noGrp="1"/>
          </p:cNvSpPr>
          <p:nvPr>
            <p:ph type="title"/>
          </p:nvPr>
        </p:nvSpPr>
        <p:spPr>
          <a:xfrm>
            <a:off x="1545770" y="503762"/>
            <a:ext cx="10112829" cy="1338686"/>
          </a:xfrm>
        </p:spPr>
        <p:txBody>
          <a:bodyPr>
            <a:noAutofit/>
          </a:bodyPr>
          <a:lstStyle/>
          <a:p>
            <a:pPr algn="ctr"/>
            <a:r>
              <a:rPr lang="en-US" dirty="0"/>
              <a:t>When breakthrough infections happen they are mild!</a:t>
            </a:r>
          </a:p>
        </p:txBody>
      </p:sp>
      <p:graphicFrame>
        <p:nvGraphicFramePr>
          <p:cNvPr id="6" name="Content Placeholder 5">
            <a:extLst>
              <a:ext uri="{FF2B5EF4-FFF2-40B4-BE49-F238E27FC236}">
                <a16:creationId xmlns:a16="http://schemas.microsoft.com/office/drawing/2014/main" id="{8B9957D3-9C4C-4DA2-8B3F-489E6CB8BB95}"/>
              </a:ext>
            </a:extLst>
          </p:cNvPr>
          <p:cNvGraphicFramePr>
            <a:graphicFrameLocks noGrp="1"/>
          </p:cNvGraphicFramePr>
          <p:nvPr>
            <p:ph idx="1"/>
          </p:nvPr>
        </p:nvGraphicFramePr>
        <p:xfrm>
          <a:off x="427916" y="1945758"/>
          <a:ext cx="11125200" cy="3282447"/>
        </p:xfrm>
        <a:graphic>
          <a:graphicData uri="http://schemas.openxmlformats.org/drawingml/2006/chart">
            <c:chart xmlns:c="http://schemas.openxmlformats.org/drawingml/2006/chart" xmlns:r="http://schemas.openxmlformats.org/officeDocument/2006/relationships" r:id="rId3"/>
          </a:graphicData>
        </a:graphic>
      </p:graphicFrame>
      <p:sp>
        <p:nvSpPr>
          <p:cNvPr id="9" name="Teardrop 8">
            <a:extLst>
              <a:ext uri="{FF2B5EF4-FFF2-40B4-BE49-F238E27FC236}">
                <a16:creationId xmlns:a16="http://schemas.microsoft.com/office/drawing/2014/main" id="{BD825399-731E-476E-87AA-858F5CC9BFED}"/>
              </a:ext>
            </a:extLst>
          </p:cNvPr>
          <p:cNvSpPr/>
          <p:nvPr/>
        </p:nvSpPr>
        <p:spPr>
          <a:xfrm rot="16200000">
            <a:off x="297623" y="279899"/>
            <a:ext cx="1045180" cy="1045180"/>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3000"/>
              </a:lnSpc>
              <a:spcBef>
                <a:spcPts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A978EED9-1E38-44AE-B9B3-17C7A0E7C5EC}"/>
              </a:ext>
            </a:extLst>
          </p:cNvPr>
          <p:cNvSpPr/>
          <p:nvPr/>
        </p:nvSpPr>
        <p:spPr>
          <a:xfrm>
            <a:off x="297623" y="279899"/>
            <a:ext cx="1045180" cy="10451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5400" b="1"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en-GB" sz="5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Slide Number Placeholder 5">
            <a:extLst>
              <a:ext uri="{FF2B5EF4-FFF2-40B4-BE49-F238E27FC236}">
                <a16:creationId xmlns:a16="http://schemas.microsoft.com/office/drawing/2014/main" id="{F23BA1D4-AC33-BF45-890E-A79A7BA1DFDB}"/>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solidFill>
                  <a:schemeClr val="accent1"/>
                </a:solidFill>
              </a:rPr>
              <a:pPr/>
              <a:t>72</a:t>
            </a:fld>
            <a:endParaRPr lang="en-ZA" dirty="0">
              <a:solidFill>
                <a:schemeClr val="accent1"/>
              </a:solidFill>
            </a:endParaRPr>
          </a:p>
        </p:txBody>
      </p:sp>
    </p:spTree>
    <p:extLst>
      <p:ext uri="{BB962C8B-B14F-4D97-AF65-F5344CB8AC3E}">
        <p14:creationId xmlns:p14="http://schemas.microsoft.com/office/powerpoint/2010/main" val="20859775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037BD8F-A584-48A2-B5BA-03C1D54145C5}"/>
              </a:ext>
            </a:extLst>
          </p:cNvPr>
          <p:cNvSpPr txBox="1"/>
          <p:nvPr/>
        </p:nvSpPr>
        <p:spPr>
          <a:xfrm>
            <a:off x="318888" y="5158433"/>
            <a:ext cx="11556000" cy="648997"/>
          </a:xfrm>
          <a:prstGeom prst="rect">
            <a:avLst/>
          </a:prstGeom>
          <a:solidFill>
            <a:schemeClr val="accent1"/>
          </a:solidFill>
        </p:spPr>
        <p:txBody>
          <a:bodyPr wrap="square" lIns="0" tIns="108000" rIns="0" b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800" b="1" i="0" u="none" strike="noStrike" kern="1200" cap="none" spc="0" normalizeH="0" baseline="0" noProof="0" dirty="0">
                <a:ln>
                  <a:noFill/>
                </a:ln>
                <a:solidFill>
                  <a:srgbClr val="FFFFFF"/>
                </a:solidFill>
                <a:effectLst/>
                <a:uLnTx/>
                <a:uFillTx/>
                <a:latin typeface="Calibri"/>
                <a:ea typeface="+mn-ea"/>
                <a:cs typeface="+mn-cs"/>
              </a:rPr>
              <a:t>Protection is as good, if not better, against delta variant.</a:t>
            </a:r>
            <a:endParaRPr kumimoji="0" lang="en-GB" sz="2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2" name="Title 1">
            <a:extLst>
              <a:ext uri="{FF2B5EF4-FFF2-40B4-BE49-F238E27FC236}">
                <a16:creationId xmlns:a16="http://schemas.microsoft.com/office/drawing/2014/main" id="{1F8F8B4C-9D1B-481C-AD10-1B495D1FF7F5}"/>
              </a:ext>
            </a:extLst>
          </p:cNvPr>
          <p:cNvSpPr>
            <a:spLocks noGrp="1"/>
          </p:cNvSpPr>
          <p:nvPr>
            <p:ph type="title"/>
          </p:nvPr>
        </p:nvSpPr>
        <p:spPr>
          <a:xfrm>
            <a:off x="1586144" y="503762"/>
            <a:ext cx="10072455" cy="1396420"/>
          </a:xfrm>
        </p:spPr>
        <p:txBody>
          <a:bodyPr>
            <a:noAutofit/>
          </a:bodyPr>
          <a:lstStyle/>
          <a:p>
            <a:r>
              <a:rPr lang="en-US" dirty="0"/>
              <a:t>Protection is good against both beta and </a:t>
            </a:r>
            <a:br>
              <a:rPr lang="en-US" dirty="0"/>
            </a:br>
            <a:r>
              <a:rPr lang="en-US" dirty="0"/>
              <a:t>							delta variants</a:t>
            </a:r>
          </a:p>
        </p:txBody>
      </p:sp>
      <p:sp>
        <p:nvSpPr>
          <p:cNvPr id="5" name="TextBox 4">
            <a:extLst>
              <a:ext uri="{FF2B5EF4-FFF2-40B4-BE49-F238E27FC236}">
                <a16:creationId xmlns:a16="http://schemas.microsoft.com/office/drawing/2014/main" id="{C0A7BB1D-7A98-4C41-9645-A285F5E97A78}"/>
              </a:ext>
            </a:extLst>
          </p:cNvPr>
          <p:cNvSpPr txBox="1"/>
          <p:nvPr/>
        </p:nvSpPr>
        <p:spPr>
          <a:xfrm>
            <a:off x="9579935" y="4696767"/>
            <a:ext cx="2314443"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2000" b="0" i="1" u="none" strike="noStrike" kern="1200" cap="none" spc="0" normalizeH="0" baseline="0" noProof="0" dirty="0">
                <a:ln>
                  <a:noFill/>
                </a:ln>
                <a:solidFill>
                  <a:srgbClr val="414042"/>
                </a:solidFill>
                <a:effectLst/>
                <a:uLnTx/>
                <a:uFillTx/>
                <a:latin typeface="Calibri" panose="020F0502020204030204"/>
                <a:ea typeface="+mn-ea"/>
                <a:cs typeface="+mn-cs"/>
              </a:rPr>
              <a:t>N = 134 256 people</a:t>
            </a:r>
          </a:p>
        </p:txBody>
      </p:sp>
      <p:sp>
        <p:nvSpPr>
          <p:cNvPr id="8" name="TextBox 7">
            <a:extLst>
              <a:ext uri="{FF2B5EF4-FFF2-40B4-BE49-F238E27FC236}">
                <a16:creationId xmlns:a16="http://schemas.microsoft.com/office/drawing/2014/main" id="{2360B39F-53E4-41AE-9B9F-DD57F44958EA}"/>
              </a:ext>
            </a:extLst>
          </p:cNvPr>
          <p:cNvSpPr txBox="1"/>
          <p:nvPr/>
        </p:nvSpPr>
        <p:spPr>
          <a:xfrm>
            <a:off x="5062726" y="4388990"/>
            <a:ext cx="2172484"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prstClr val="black"/>
                </a:solidFill>
                <a:effectLst/>
                <a:uLnTx/>
                <a:uFillTx/>
                <a:latin typeface="Calibri"/>
                <a:ea typeface="+mn-ea"/>
                <a:cs typeface="+mn-cs"/>
              </a:rPr>
              <a:t>Hospitalisation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prstClr val="black"/>
                </a:solidFill>
                <a:effectLst/>
                <a:uLnTx/>
                <a:uFillTx/>
                <a:latin typeface="Calibri"/>
                <a:ea typeface="+mn-ea"/>
                <a:cs typeface="+mn-cs"/>
              </a:rPr>
              <a:t>(Delta dominant)</a:t>
            </a:r>
            <a:endParaRPr kumimoji="0" lang="en-GB"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EECF3E3E-2815-4423-B49E-23DB30B8BDA2}"/>
              </a:ext>
            </a:extLst>
          </p:cNvPr>
          <p:cNvSpPr txBox="1"/>
          <p:nvPr/>
        </p:nvSpPr>
        <p:spPr>
          <a:xfrm>
            <a:off x="1480508" y="4388990"/>
            <a:ext cx="2172484"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prstClr val="black"/>
                </a:solidFill>
                <a:effectLst/>
                <a:uLnTx/>
                <a:uFillTx/>
                <a:latin typeface="Calibri"/>
                <a:ea typeface="+mn-ea"/>
                <a:cs typeface="+mn-cs"/>
              </a:rPr>
              <a:t>Hospitalisation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prstClr val="black"/>
                </a:solidFill>
                <a:effectLst/>
                <a:uLnTx/>
                <a:uFillTx/>
                <a:latin typeface="Calibri"/>
                <a:ea typeface="+mn-ea"/>
                <a:cs typeface="+mn-cs"/>
              </a:rPr>
              <a:t>(Beta dominant)</a:t>
            </a:r>
            <a:endParaRPr kumimoji="0" lang="en-GB"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ardrop 9">
            <a:extLst>
              <a:ext uri="{FF2B5EF4-FFF2-40B4-BE49-F238E27FC236}">
                <a16:creationId xmlns:a16="http://schemas.microsoft.com/office/drawing/2014/main" id="{897CBD4F-3A8E-479C-AD9C-30589B69835A}"/>
              </a:ext>
            </a:extLst>
          </p:cNvPr>
          <p:cNvSpPr/>
          <p:nvPr/>
        </p:nvSpPr>
        <p:spPr>
          <a:xfrm rot="16200000">
            <a:off x="297623" y="279899"/>
            <a:ext cx="1045180" cy="1045180"/>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3000"/>
              </a:lnSpc>
              <a:spcBef>
                <a:spcPts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A6438474-DAD0-464E-B3F7-B6F4CADEC302}"/>
              </a:ext>
            </a:extLst>
          </p:cNvPr>
          <p:cNvSpPr/>
          <p:nvPr/>
        </p:nvSpPr>
        <p:spPr>
          <a:xfrm>
            <a:off x="297623" y="279899"/>
            <a:ext cx="1045180" cy="10451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5400" b="1"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lang="en-GB" sz="5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33">
            <a:extLst>
              <a:ext uri="{FF2B5EF4-FFF2-40B4-BE49-F238E27FC236}">
                <a16:creationId xmlns:a16="http://schemas.microsoft.com/office/drawing/2014/main" id="{B1612F8D-695F-49C0-A32A-3DA9AE341D81}"/>
              </a:ext>
            </a:extLst>
          </p:cNvPr>
          <p:cNvSpPr/>
          <p:nvPr/>
        </p:nvSpPr>
        <p:spPr>
          <a:xfrm>
            <a:off x="2208997" y="3574087"/>
            <a:ext cx="678731" cy="678731"/>
          </a:xfrm>
          <a:custGeom>
            <a:avLst/>
            <a:gdLst>
              <a:gd name="connsiteX0" fmla="*/ 0 w 1055854"/>
              <a:gd name="connsiteY0" fmla="*/ 527927 h 1055854"/>
              <a:gd name="connsiteX1" fmla="*/ 527927 w 1055854"/>
              <a:gd name="connsiteY1" fmla="*/ 0 h 1055854"/>
              <a:gd name="connsiteX2" fmla="*/ 1055854 w 1055854"/>
              <a:gd name="connsiteY2" fmla="*/ 527927 h 1055854"/>
              <a:gd name="connsiteX3" fmla="*/ 527927 w 1055854"/>
              <a:gd name="connsiteY3" fmla="*/ 1055854 h 1055854"/>
              <a:gd name="connsiteX4" fmla="*/ 0 w 1055854"/>
              <a:gd name="connsiteY4" fmla="*/ 527927 h 1055854"/>
              <a:gd name="connsiteX0" fmla="*/ 0 w 1055854"/>
              <a:gd name="connsiteY0" fmla="*/ 527927 h 1055854"/>
              <a:gd name="connsiteX1" fmla="*/ 527927 w 1055854"/>
              <a:gd name="connsiteY1" fmla="*/ 0 h 1055854"/>
              <a:gd name="connsiteX2" fmla="*/ 1055854 w 1055854"/>
              <a:gd name="connsiteY2" fmla="*/ 527927 h 1055854"/>
              <a:gd name="connsiteX3" fmla="*/ 527927 w 1055854"/>
              <a:gd name="connsiteY3" fmla="*/ 1055854 h 1055854"/>
              <a:gd name="connsiteX4" fmla="*/ 0 w 1055854"/>
              <a:gd name="connsiteY4" fmla="*/ 527927 h 1055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854" h="1055854">
                <a:moveTo>
                  <a:pt x="0" y="527927"/>
                </a:moveTo>
                <a:cubicBezTo>
                  <a:pt x="0" y="236361"/>
                  <a:pt x="119629" y="0"/>
                  <a:pt x="527927" y="0"/>
                </a:cubicBezTo>
                <a:cubicBezTo>
                  <a:pt x="936225" y="0"/>
                  <a:pt x="1055854" y="236361"/>
                  <a:pt x="1055854" y="527927"/>
                </a:cubicBezTo>
                <a:cubicBezTo>
                  <a:pt x="1055854" y="819493"/>
                  <a:pt x="819493" y="1055854"/>
                  <a:pt x="527927" y="1055854"/>
                </a:cubicBezTo>
                <a:cubicBezTo>
                  <a:pt x="236361" y="1055854"/>
                  <a:pt x="0" y="819493"/>
                  <a:pt x="0" y="527927"/>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2A79275B-6786-43A2-A9E3-2273BFB676EF}"/>
              </a:ext>
            </a:extLst>
          </p:cNvPr>
          <p:cNvSpPr/>
          <p:nvPr/>
        </p:nvSpPr>
        <p:spPr>
          <a:xfrm>
            <a:off x="2381616" y="2515403"/>
            <a:ext cx="370269" cy="112513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3156BED6-2C5E-498F-B1AC-FE748BF98B68}"/>
              </a:ext>
            </a:extLst>
          </p:cNvPr>
          <p:cNvSpPr txBox="1"/>
          <p:nvPr/>
        </p:nvSpPr>
        <p:spPr>
          <a:xfrm>
            <a:off x="2921536" y="2398733"/>
            <a:ext cx="1711580" cy="80021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3200" b="1" i="0" u="none" strike="noStrike" kern="1200" cap="none" spc="0" normalizeH="0" baseline="0" noProof="0" dirty="0">
                <a:ln>
                  <a:noFill/>
                </a:ln>
                <a:solidFill>
                  <a:prstClr val="black"/>
                </a:solidFill>
                <a:effectLst/>
                <a:uLnTx/>
                <a:uFillTx/>
                <a:latin typeface="Calibri"/>
                <a:ea typeface="+mn-ea"/>
                <a:cs typeface="+mn-cs"/>
              </a:rPr>
              <a:t>67%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protection</a:t>
            </a:r>
            <a:endParaRPr kumimoji="0" lang="en-GB"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6F99CAA4-1898-42D9-9B43-6A006A3E1970}"/>
              </a:ext>
            </a:extLst>
          </p:cNvPr>
          <p:cNvSpPr txBox="1"/>
          <p:nvPr/>
        </p:nvSpPr>
        <p:spPr>
          <a:xfrm>
            <a:off x="1869026" y="1890416"/>
            <a:ext cx="41628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a:ln>
                  <a:noFill/>
                </a:ln>
                <a:solidFill>
                  <a:srgbClr val="FFFFFF">
                    <a:lumMod val="65000"/>
                  </a:srgbClr>
                </a:solidFill>
                <a:effectLst/>
                <a:uLnTx/>
                <a:uFillTx/>
                <a:latin typeface="Calibri"/>
                <a:ea typeface="+mn-ea"/>
                <a:cs typeface="+mn-cs"/>
              </a:rPr>
              <a:t>100%</a:t>
            </a:r>
            <a:endParaRPr kumimoji="0" lang="en-GB" sz="1200" b="1" i="0" u="none" strike="noStrike" kern="1200" cap="none" spc="0" normalizeH="0" baseline="0" noProof="0" dirty="0">
              <a:ln>
                <a:noFill/>
              </a:ln>
              <a:solidFill>
                <a:srgbClr val="FFFFFF">
                  <a:lumMod val="65000"/>
                </a:srgbClr>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EA1AE7A4-424D-427C-90C2-E2939C1985B2}"/>
              </a:ext>
            </a:extLst>
          </p:cNvPr>
          <p:cNvSpPr txBox="1"/>
          <p:nvPr/>
        </p:nvSpPr>
        <p:spPr>
          <a:xfrm>
            <a:off x="1869026" y="3428706"/>
            <a:ext cx="41628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a:ln>
                  <a:noFill/>
                </a:ln>
                <a:solidFill>
                  <a:srgbClr val="FFFFFF">
                    <a:lumMod val="65000"/>
                  </a:srgbClr>
                </a:solidFill>
                <a:effectLst/>
                <a:uLnTx/>
                <a:uFillTx/>
                <a:latin typeface="Calibri"/>
                <a:ea typeface="+mn-ea"/>
                <a:cs typeface="+mn-cs"/>
              </a:rPr>
              <a:t>0%</a:t>
            </a:r>
            <a:endParaRPr kumimoji="0" lang="en-GB" sz="1200" b="1" i="0" u="none" strike="noStrike" kern="1200" cap="none" spc="0" normalizeH="0" baseline="0" noProof="0" dirty="0">
              <a:ln>
                <a:noFill/>
              </a:ln>
              <a:solidFill>
                <a:srgbClr val="FFFFFF">
                  <a:lumMod val="65000"/>
                </a:srgbClr>
              </a:solidFill>
              <a:effectLst/>
              <a:uLnTx/>
              <a:uFillTx/>
              <a:latin typeface="Calibri"/>
              <a:ea typeface="+mn-ea"/>
              <a:cs typeface="+mn-cs"/>
            </a:endParaRPr>
          </a:p>
        </p:txBody>
      </p:sp>
      <p:sp>
        <p:nvSpPr>
          <p:cNvPr id="17" name="Graphic 12">
            <a:extLst>
              <a:ext uri="{FF2B5EF4-FFF2-40B4-BE49-F238E27FC236}">
                <a16:creationId xmlns:a16="http://schemas.microsoft.com/office/drawing/2014/main" id="{9562289F-1165-4ABD-B26A-B5CDB25D6945}"/>
              </a:ext>
            </a:extLst>
          </p:cNvPr>
          <p:cNvSpPr/>
          <p:nvPr/>
        </p:nvSpPr>
        <p:spPr>
          <a:xfrm>
            <a:off x="2199167" y="1770678"/>
            <a:ext cx="704006" cy="2484787"/>
          </a:xfrm>
          <a:custGeom>
            <a:avLst/>
            <a:gdLst>
              <a:gd name="connsiteX0" fmla="*/ 1019175 w 1291590"/>
              <a:gd name="connsiteY0" fmla="*/ 3386138 h 4558665"/>
              <a:gd name="connsiteX1" fmla="*/ 1019175 w 1291590"/>
              <a:gd name="connsiteY1" fmla="*/ 352425 h 4558665"/>
              <a:gd name="connsiteX2" fmla="*/ 666750 w 1291590"/>
              <a:gd name="connsiteY2" fmla="*/ 0 h 4558665"/>
              <a:gd name="connsiteX3" fmla="*/ 314325 w 1291590"/>
              <a:gd name="connsiteY3" fmla="*/ 352425 h 4558665"/>
              <a:gd name="connsiteX4" fmla="*/ 314325 w 1291590"/>
              <a:gd name="connsiteY4" fmla="*/ 3358515 h 4558665"/>
              <a:gd name="connsiteX5" fmla="*/ 0 w 1291590"/>
              <a:gd name="connsiteY5" fmla="*/ 3912870 h 4558665"/>
              <a:gd name="connsiteX6" fmla="*/ 645795 w 1291590"/>
              <a:gd name="connsiteY6" fmla="*/ 4558665 h 4558665"/>
              <a:gd name="connsiteX7" fmla="*/ 1291590 w 1291590"/>
              <a:gd name="connsiteY7" fmla="*/ 3912870 h 4558665"/>
              <a:gd name="connsiteX8" fmla="*/ 1019175 w 1291590"/>
              <a:gd name="connsiteY8" fmla="*/ 3386138 h 455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1590" h="4558665">
                <a:moveTo>
                  <a:pt x="1019175" y="3386138"/>
                </a:moveTo>
                <a:lnTo>
                  <a:pt x="1019175" y="352425"/>
                </a:lnTo>
                <a:cubicBezTo>
                  <a:pt x="1019175" y="158115"/>
                  <a:pt x="861060" y="0"/>
                  <a:pt x="666750" y="0"/>
                </a:cubicBezTo>
                <a:cubicBezTo>
                  <a:pt x="472440" y="0"/>
                  <a:pt x="314325" y="158115"/>
                  <a:pt x="314325" y="352425"/>
                </a:cubicBezTo>
                <a:lnTo>
                  <a:pt x="314325" y="3358515"/>
                </a:lnTo>
                <a:cubicBezTo>
                  <a:pt x="125730" y="3470910"/>
                  <a:pt x="0" y="3676650"/>
                  <a:pt x="0" y="3912870"/>
                </a:cubicBezTo>
                <a:cubicBezTo>
                  <a:pt x="0" y="4269105"/>
                  <a:pt x="288608" y="4558665"/>
                  <a:pt x="645795" y="4558665"/>
                </a:cubicBezTo>
                <a:cubicBezTo>
                  <a:pt x="1002983" y="4558665"/>
                  <a:pt x="1291590" y="4270058"/>
                  <a:pt x="1291590" y="3912870"/>
                </a:cubicBezTo>
                <a:cubicBezTo>
                  <a:pt x="1290638" y="3695700"/>
                  <a:pt x="1183005" y="3503295"/>
                  <a:pt x="1019175" y="3386138"/>
                </a:cubicBezTo>
                <a:close/>
              </a:path>
            </a:pathLst>
          </a:custGeom>
          <a:noFill/>
          <a:ln w="63500" cap="flat">
            <a:solidFill>
              <a:schemeClr val="tx1">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Oval 33">
            <a:extLst>
              <a:ext uri="{FF2B5EF4-FFF2-40B4-BE49-F238E27FC236}">
                <a16:creationId xmlns:a16="http://schemas.microsoft.com/office/drawing/2014/main" id="{3DFBB3F0-10AD-4762-8416-6997E2D74BDE}"/>
              </a:ext>
            </a:extLst>
          </p:cNvPr>
          <p:cNvSpPr/>
          <p:nvPr/>
        </p:nvSpPr>
        <p:spPr>
          <a:xfrm>
            <a:off x="5782282" y="3574088"/>
            <a:ext cx="678731" cy="678731"/>
          </a:xfrm>
          <a:custGeom>
            <a:avLst/>
            <a:gdLst>
              <a:gd name="connsiteX0" fmla="*/ 0 w 1055854"/>
              <a:gd name="connsiteY0" fmla="*/ 527927 h 1055854"/>
              <a:gd name="connsiteX1" fmla="*/ 527927 w 1055854"/>
              <a:gd name="connsiteY1" fmla="*/ 0 h 1055854"/>
              <a:gd name="connsiteX2" fmla="*/ 1055854 w 1055854"/>
              <a:gd name="connsiteY2" fmla="*/ 527927 h 1055854"/>
              <a:gd name="connsiteX3" fmla="*/ 527927 w 1055854"/>
              <a:gd name="connsiteY3" fmla="*/ 1055854 h 1055854"/>
              <a:gd name="connsiteX4" fmla="*/ 0 w 1055854"/>
              <a:gd name="connsiteY4" fmla="*/ 527927 h 1055854"/>
              <a:gd name="connsiteX0" fmla="*/ 0 w 1055854"/>
              <a:gd name="connsiteY0" fmla="*/ 527927 h 1055854"/>
              <a:gd name="connsiteX1" fmla="*/ 527927 w 1055854"/>
              <a:gd name="connsiteY1" fmla="*/ 0 h 1055854"/>
              <a:gd name="connsiteX2" fmla="*/ 1055854 w 1055854"/>
              <a:gd name="connsiteY2" fmla="*/ 527927 h 1055854"/>
              <a:gd name="connsiteX3" fmla="*/ 527927 w 1055854"/>
              <a:gd name="connsiteY3" fmla="*/ 1055854 h 1055854"/>
              <a:gd name="connsiteX4" fmla="*/ 0 w 1055854"/>
              <a:gd name="connsiteY4" fmla="*/ 527927 h 1055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854" h="1055854">
                <a:moveTo>
                  <a:pt x="0" y="527927"/>
                </a:moveTo>
                <a:cubicBezTo>
                  <a:pt x="0" y="236361"/>
                  <a:pt x="119629" y="0"/>
                  <a:pt x="527927" y="0"/>
                </a:cubicBezTo>
                <a:cubicBezTo>
                  <a:pt x="936225" y="0"/>
                  <a:pt x="1055854" y="236361"/>
                  <a:pt x="1055854" y="527927"/>
                </a:cubicBezTo>
                <a:cubicBezTo>
                  <a:pt x="1055854" y="819493"/>
                  <a:pt x="819493" y="1055854"/>
                  <a:pt x="527927" y="1055854"/>
                </a:cubicBezTo>
                <a:cubicBezTo>
                  <a:pt x="236361" y="1055854"/>
                  <a:pt x="0" y="819493"/>
                  <a:pt x="0" y="527927"/>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43">
            <a:extLst>
              <a:ext uri="{FF2B5EF4-FFF2-40B4-BE49-F238E27FC236}">
                <a16:creationId xmlns:a16="http://schemas.microsoft.com/office/drawing/2014/main" id="{9828B2EB-AD04-4A30-932A-AFC3103B172A}"/>
              </a:ext>
            </a:extLst>
          </p:cNvPr>
          <p:cNvSpPr/>
          <p:nvPr/>
        </p:nvSpPr>
        <p:spPr>
          <a:xfrm>
            <a:off x="5937382" y="2398733"/>
            <a:ext cx="384260" cy="128561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05492580-2A0F-4203-9407-8535742F53F2}"/>
              </a:ext>
            </a:extLst>
          </p:cNvPr>
          <p:cNvSpPr txBox="1"/>
          <p:nvPr/>
        </p:nvSpPr>
        <p:spPr>
          <a:xfrm>
            <a:off x="6507560" y="1882474"/>
            <a:ext cx="1599058" cy="80021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3200" b="1" i="0" u="none" strike="noStrike" kern="1200" cap="none" spc="0" normalizeH="0" baseline="0" noProof="0" dirty="0">
                <a:ln>
                  <a:noFill/>
                </a:ln>
                <a:solidFill>
                  <a:prstClr val="black"/>
                </a:solidFill>
                <a:effectLst/>
                <a:uLnTx/>
                <a:uFillTx/>
                <a:latin typeface="Calibri"/>
                <a:ea typeface="+mn-ea"/>
                <a:cs typeface="+mn-cs"/>
              </a:rPr>
              <a:t>71%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protection</a:t>
            </a:r>
            <a:endParaRPr kumimoji="0" lang="en-GB"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35B0B1D-2A5D-4B2E-B976-A32CD988F2DE}"/>
              </a:ext>
            </a:extLst>
          </p:cNvPr>
          <p:cNvSpPr txBox="1"/>
          <p:nvPr/>
        </p:nvSpPr>
        <p:spPr>
          <a:xfrm>
            <a:off x="5436917" y="1885439"/>
            <a:ext cx="41628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a:ln>
                  <a:noFill/>
                </a:ln>
                <a:solidFill>
                  <a:srgbClr val="FFFFFF">
                    <a:lumMod val="65000"/>
                  </a:srgbClr>
                </a:solidFill>
                <a:effectLst/>
                <a:uLnTx/>
                <a:uFillTx/>
                <a:latin typeface="Calibri"/>
                <a:ea typeface="+mn-ea"/>
                <a:cs typeface="+mn-cs"/>
              </a:rPr>
              <a:t>100%</a:t>
            </a:r>
            <a:endParaRPr kumimoji="0" lang="en-GB" sz="1200" b="1" i="0" u="none" strike="noStrike" kern="1200" cap="none" spc="0" normalizeH="0" baseline="0" noProof="0" dirty="0">
              <a:ln>
                <a:noFill/>
              </a:ln>
              <a:solidFill>
                <a:srgbClr val="FFFFFF">
                  <a:lumMod val="65000"/>
                </a:srgbClr>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6C52F10D-A1F5-41AC-B931-5A52B8D4ECED}"/>
              </a:ext>
            </a:extLst>
          </p:cNvPr>
          <p:cNvSpPr txBox="1"/>
          <p:nvPr/>
        </p:nvSpPr>
        <p:spPr>
          <a:xfrm>
            <a:off x="5436917" y="3426062"/>
            <a:ext cx="41628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a:ln>
                  <a:noFill/>
                </a:ln>
                <a:solidFill>
                  <a:srgbClr val="FFFFFF">
                    <a:lumMod val="65000"/>
                  </a:srgbClr>
                </a:solidFill>
                <a:effectLst/>
                <a:uLnTx/>
                <a:uFillTx/>
                <a:latin typeface="Calibri"/>
                <a:ea typeface="+mn-ea"/>
                <a:cs typeface="+mn-cs"/>
              </a:rPr>
              <a:t>0%</a:t>
            </a:r>
            <a:endParaRPr kumimoji="0" lang="en-GB" sz="1200" b="1" i="0" u="none" strike="noStrike" kern="1200" cap="none" spc="0" normalizeH="0" baseline="0" noProof="0" dirty="0">
              <a:ln>
                <a:noFill/>
              </a:ln>
              <a:solidFill>
                <a:srgbClr val="FFFFFF">
                  <a:lumMod val="65000"/>
                </a:srgbClr>
              </a:solidFill>
              <a:effectLst/>
              <a:uLnTx/>
              <a:uFillTx/>
              <a:latin typeface="Calibri"/>
              <a:ea typeface="+mn-ea"/>
              <a:cs typeface="+mn-cs"/>
            </a:endParaRPr>
          </a:p>
        </p:txBody>
      </p:sp>
      <p:sp>
        <p:nvSpPr>
          <p:cNvPr id="23" name="Graphic 12">
            <a:extLst>
              <a:ext uri="{FF2B5EF4-FFF2-40B4-BE49-F238E27FC236}">
                <a16:creationId xmlns:a16="http://schemas.microsoft.com/office/drawing/2014/main" id="{C749174B-5458-4C29-83E4-CB4EC172CAD4}"/>
              </a:ext>
            </a:extLst>
          </p:cNvPr>
          <p:cNvSpPr/>
          <p:nvPr/>
        </p:nvSpPr>
        <p:spPr>
          <a:xfrm>
            <a:off x="5767058" y="1768034"/>
            <a:ext cx="704006" cy="2484787"/>
          </a:xfrm>
          <a:custGeom>
            <a:avLst/>
            <a:gdLst>
              <a:gd name="connsiteX0" fmla="*/ 1019175 w 1291590"/>
              <a:gd name="connsiteY0" fmla="*/ 3386138 h 4558665"/>
              <a:gd name="connsiteX1" fmla="*/ 1019175 w 1291590"/>
              <a:gd name="connsiteY1" fmla="*/ 352425 h 4558665"/>
              <a:gd name="connsiteX2" fmla="*/ 666750 w 1291590"/>
              <a:gd name="connsiteY2" fmla="*/ 0 h 4558665"/>
              <a:gd name="connsiteX3" fmla="*/ 314325 w 1291590"/>
              <a:gd name="connsiteY3" fmla="*/ 352425 h 4558665"/>
              <a:gd name="connsiteX4" fmla="*/ 314325 w 1291590"/>
              <a:gd name="connsiteY4" fmla="*/ 3358515 h 4558665"/>
              <a:gd name="connsiteX5" fmla="*/ 0 w 1291590"/>
              <a:gd name="connsiteY5" fmla="*/ 3912870 h 4558665"/>
              <a:gd name="connsiteX6" fmla="*/ 645795 w 1291590"/>
              <a:gd name="connsiteY6" fmla="*/ 4558665 h 4558665"/>
              <a:gd name="connsiteX7" fmla="*/ 1291590 w 1291590"/>
              <a:gd name="connsiteY7" fmla="*/ 3912870 h 4558665"/>
              <a:gd name="connsiteX8" fmla="*/ 1019175 w 1291590"/>
              <a:gd name="connsiteY8" fmla="*/ 3386138 h 455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1590" h="4558665">
                <a:moveTo>
                  <a:pt x="1019175" y="3386138"/>
                </a:moveTo>
                <a:lnTo>
                  <a:pt x="1019175" y="352425"/>
                </a:lnTo>
                <a:cubicBezTo>
                  <a:pt x="1019175" y="158115"/>
                  <a:pt x="861060" y="0"/>
                  <a:pt x="666750" y="0"/>
                </a:cubicBezTo>
                <a:cubicBezTo>
                  <a:pt x="472440" y="0"/>
                  <a:pt x="314325" y="158115"/>
                  <a:pt x="314325" y="352425"/>
                </a:cubicBezTo>
                <a:lnTo>
                  <a:pt x="314325" y="3358515"/>
                </a:lnTo>
                <a:cubicBezTo>
                  <a:pt x="125730" y="3470910"/>
                  <a:pt x="0" y="3676650"/>
                  <a:pt x="0" y="3912870"/>
                </a:cubicBezTo>
                <a:cubicBezTo>
                  <a:pt x="0" y="4269105"/>
                  <a:pt x="288608" y="4558665"/>
                  <a:pt x="645795" y="4558665"/>
                </a:cubicBezTo>
                <a:cubicBezTo>
                  <a:pt x="1002983" y="4558665"/>
                  <a:pt x="1291590" y="4270058"/>
                  <a:pt x="1291590" y="3912870"/>
                </a:cubicBezTo>
                <a:cubicBezTo>
                  <a:pt x="1290638" y="3695700"/>
                  <a:pt x="1183005" y="3503295"/>
                  <a:pt x="1019175" y="3386138"/>
                </a:cubicBezTo>
                <a:close/>
              </a:path>
            </a:pathLst>
          </a:custGeom>
          <a:noFill/>
          <a:ln w="63500" cap="flat">
            <a:solidFill>
              <a:schemeClr val="tx1">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C25FE775-08C0-4804-9944-4A727512B7F7}"/>
              </a:ext>
            </a:extLst>
          </p:cNvPr>
          <p:cNvGrpSpPr/>
          <p:nvPr/>
        </p:nvGrpSpPr>
        <p:grpSpPr>
          <a:xfrm>
            <a:off x="2399979" y="1954565"/>
            <a:ext cx="175090" cy="1640086"/>
            <a:chOff x="1674946" y="2544432"/>
            <a:chExt cx="175090" cy="1640086"/>
          </a:xfrm>
        </p:grpSpPr>
        <p:cxnSp>
          <p:nvCxnSpPr>
            <p:cNvPr id="25" name="Straight Connector 24">
              <a:extLst>
                <a:ext uri="{FF2B5EF4-FFF2-40B4-BE49-F238E27FC236}">
                  <a16:creationId xmlns:a16="http://schemas.microsoft.com/office/drawing/2014/main" id="{9FF66CDA-915D-4FCE-B567-C604921A98FE}"/>
                </a:ext>
              </a:extLst>
            </p:cNvPr>
            <p:cNvCxnSpPr>
              <a:cxnSpLocks/>
            </p:cNvCxnSpPr>
            <p:nvPr/>
          </p:nvCxnSpPr>
          <p:spPr>
            <a:xfrm>
              <a:off x="1674946" y="3036459"/>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454CC1E-0F46-4C0E-9AAD-4EC3AF0FC9E0}"/>
                </a:ext>
              </a:extLst>
            </p:cNvPr>
            <p:cNvCxnSpPr>
              <a:cxnSpLocks/>
            </p:cNvCxnSpPr>
            <p:nvPr/>
          </p:nvCxnSpPr>
          <p:spPr>
            <a:xfrm>
              <a:off x="1674946" y="3528486"/>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0F578B-267A-4893-8620-FFBAEA07C3DE}"/>
                </a:ext>
              </a:extLst>
            </p:cNvPr>
            <p:cNvCxnSpPr>
              <a:cxnSpLocks/>
            </p:cNvCxnSpPr>
            <p:nvPr/>
          </p:nvCxnSpPr>
          <p:spPr>
            <a:xfrm>
              <a:off x="1674946" y="3856504"/>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88FCAB6-2D6A-4E84-8D88-A772E177EE32}"/>
                </a:ext>
              </a:extLst>
            </p:cNvPr>
            <p:cNvCxnSpPr>
              <a:cxnSpLocks/>
            </p:cNvCxnSpPr>
            <p:nvPr/>
          </p:nvCxnSpPr>
          <p:spPr>
            <a:xfrm>
              <a:off x="1674946" y="4020513"/>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2665F0B-D02A-4366-9B9F-F03CE56A649A}"/>
                </a:ext>
              </a:extLst>
            </p:cNvPr>
            <p:cNvCxnSpPr>
              <a:cxnSpLocks/>
            </p:cNvCxnSpPr>
            <p:nvPr/>
          </p:nvCxnSpPr>
          <p:spPr>
            <a:xfrm>
              <a:off x="1674946" y="2708441"/>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F0B8694-5604-45BE-8204-CE2B62E46C07}"/>
                </a:ext>
              </a:extLst>
            </p:cNvPr>
            <p:cNvCxnSpPr>
              <a:cxnSpLocks/>
            </p:cNvCxnSpPr>
            <p:nvPr/>
          </p:nvCxnSpPr>
          <p:spPr>
            <a:xfrm>
              <a:off x="1674946" y="2872450"/>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EDCDC28-6894-45FB-86AB-6DCBA4CFB4DB}"/>
                </a:ext>
              </a:extLst>
            </p:cNvPr>
            <p:cNvCxnSpPr>
              <a:cxnSpLocks/>
            </p:cNvCxnSpPr>
            <p:nvPr/>
          </p:nvCxnSpPr>
          <p:spPr>
            <a:xfrm>
              <a:off x="1674946" y="3200468"/>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9562FCC-5CB7-40A0-9E37-0F7CC482D5DD}"/>
                </a:ext>
              </a:extLst>
            </p:cNvPr>
            <p:cNvCxnSpPr>
              <a:cxnSpLocks/>
            </p:cNvCxnSpPr>
            <p:nvPr/>
          </p:nvCxnSpPr>
          <p:spPr>
            <a:xfrm>
              <a:off x="1674946" y="3364477"/>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2A4FDA3-B324-4388-9983-1A105F1A40CA}"/>
                </a:ext>
              </a:extLst>
            </p:cNvPr>
            <p:cNvCxnSpPr>
              <a:cxnSpLocks/>
            </p:cNvCxnSpPr>
            <p:nvPr/>
          </p:nvCxnSpPr>
          <p:spPr>
            <a:xfrm>
              <a:off x="1674946" y="3692495"/>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8502676-635A-47D8-9048-164A4801B3B6}"/>
                </a:ext>
              </a:extLst>
            </p:cNvPr>
            <p:cNvCxnSpPr>
              <a:cxnSpLocks/>
            </p:cNvCxnSpPr>
            <p:nvPr/>
          </p:nvCxnSpPr>
          <p:spPr>
            <a:xfrm>
              <a:off x="1674946" y="2544432"/>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D03DE78-416D-4F19-8B67-7E8208B0DCDC}"/>
                </a:ext>
              </a:extLst>
            </p:cNvPr>
            <p:cNvCxnSpPr>
              <a:cxnSpLocks/>
            </p:cNvCxnSpPr>
            <p:nvPr/>
          </p:nvCxnSpPr>
          <p:spPr>
            <a:xfrm>
              <a:off x="1674946" y="4184518"/>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6844A9E0-6C2E-460C-9E7E-ADC24A63BEB8}"/>
              </a:ext>
            </a:extLst>
          </p:cNvPr>
          <p:cNvGrpSpPr/>
          <p:nvPr/>
        </p:nvGrpSpPr>
        <p:grpSpPr>
          <a:xfrm>
            <a:off x="5973878" y="1954566"/>
            <a:ext cx="175090" cy="1640086"/>
            <a:chOff x="1674946" y="2544432"/>
            <a:chExt cx="175090" cy="1640086"/>
          </a:xfrm>
        </p:grpSpPr>
        <p:cxnSp>
          <p:nvCxnSpPr>
            <p:cNvPr id="37" name="Straight Connector 36">
              <a:extLst>
                <a:ext uri="{FF2B5EF4-FFF2-40B4-BE49-F238E27FC236}">
                  <a16:creationId xmlns:a16="http://schemas.microsoft.com/office/drawing/2014/main" id="{C7F36F67-0B52-4239-B894-7F4D4F956A56}"/>
                </a:ext>
              </a:extLst>
            </p:cNvPr>
            <p:cNvCxnSpPr>
              <a:cxnSpLocks/>
            </p:cNvCxnSpPr>
            <p:nvPr/>
          </p:nvCxnSpPr>
          <p:spPr>
            <a:xfrm>
              <a:off x="1674946" y="3036459"/>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BD02E9-70BE-49A0-B5DD-D5787D71EC61}"/>
                </a:ext>
              </a:extLst>
            </p:cNvPr>
            <p:cNvCxnSpPr>
              <a:cxnSpLocks/>
            </p:cNvCxnSpPr>
            <p:nvPr/>
          </p:nvCxnSpPr>
          <p:spPr>
            <a:xfrm>
              <a:off x="1674946" y="3528486"/>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69BC76F-5D9C-48D9-B55B-7CEB99CC83DD}"/>
                </a:ext>
              </a:extLst>
            </p:cNvPr>
            <p:cNvCxnSpPr>
              <a:cxnSpLocks/>
            </p:cNvCxnSpPr>
            <p:nvPr/>
          </p:nvCxnSpPr>
          <p:spPr>
            <a:xfrm>
              <a:off x="1674946" y="3856504"/>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23250D0-CE36-4BBD-B2AD-C2500E98E74F}"/>
                </a:ext>
              </a:extLst>
            </p:cNvPr>
            <p:cNvCxnSpPr>
              <a:cxnSpLocks/>
            </p:cNvCxnSpPr>
            <p:nvPr/>
          </p:nvCxnSpPr>
          <p:spPr>
            <a:xfrm>
              <a:off x="1674946" y="4020513"/>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1348D15-104D-40A3-83D4-2527D2D0E6F9}"/>
                </a:ext>
              </a:extLst>
            </p:cNvPr>
            <p:cNvCxnSpPr>
              <a:cxnSpLocks/>
            </p:cNvCxnSpPr>
            <p:nvPr/>
          </p:nvCxnSpPr>
          <p:spPr>
            <a:xfrm>
              <a:off x="1674946" y="2708441"/>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809A878-B98E-45B9-A4D8-8393BD89AEA3}"/>
                </a:ext>
              </a:extLst>
            </p:cNvPr>
            <p:cNvCxnSpPr>
              <a:cxnSpLocks/>
            </p:cNvCxnSpPr>
            <p:nvPr/>
          </p:nvCxnSpPr>
          <p:spPr>
            <a:xfrm>
              <a:off x="1674946" y="2872450"/>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81E9D91-768D-4D6F-8985-CD42A4DE0AB1}"/>
                </a:ext>
              </a:extLst>
            </p:cNvPr>
            <p:cNvCxnSpPr>
              <a:cxnSpLocks/>
            </p:cNvCxnSpPr>
            <p:nvPr/>
          </p:nvCxnSpPr>
          <p:spPr>
            <a:xfrm>
              <a:off x="1674946" y="3200468"/>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801707E-A97A-40C6-8B48-4479CA645DF8}"/>
                </a:ext>
              </a:extLst>
            </p:cNvPr>
            <p:cNvCxnSpPr>
              <a:cxnSpLocks/>
            </p:cNvCxnSpPr>
            <p:nvPr/>
          </p:nvCxnSpPr>
          <p:spPr>
            <a:xfrm>
              <a:off x="1674946" y="3364477"/>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00F7D55-C42D-47E4-ABFC-3BF4D945CE1D}"/>
                </a:ext>
              </a:extLst>
            </p:cNvPr>
            <p:cNvCxnSpPr>
              <a:cxnSpLocks/>
            </p:cNvCxnSpPr>
            <p:nvPr/>
          </p:nvCxnSpPr>
          <p:spPr>
            <a:xfrm>
              <a:off x="1674946" y="3692495"/>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B867B19-767E-44CB-9DD5-F50668F0F8B5}"/>
                </a:ext>
              </a:extLst>
            </p:cNvPr>
            <p:cNvCxnSpPr>
              <a:cxnSpLocks/>
            </p:cNvCxnSpPr>
            <p:nvPr/>
          </p:nvCxnSpPr>
          <p:spPr>
            <a:xfrm>
              <a:off x="1674946" y="2544432"/>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28D710E-2418-4B6F-ABC7-8FB723977300}"/>
                </a:ext>
              </a:extLst>
            </p:cNvPr>
            <p:cNvCxnSpPr>
              <a:cxnSpLocks/>
            </p:cNvCxnSpPr>
            <p:nvPr/>
          </p:nvCxnSpPr>
          <p:spPr>
            <a:xfrm>
              <a:off x="1674946" y="4184518"/>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grpSp>
      <p:sp>
        <p:nvSpPr>
          <p:cNvPr id="48" name="Slide Number Placeholder 5">
            <a:extLst>
              <a:ext uri="{FF2B5EF4-FFF2-40B4-BE49-F238E27FC236}">
                <a16:creationId xmlns:a16="http://schemas.microsoft.com/office/drawing/2014/main" id="{AA63562B-7EF7-EA48-93E0-D684075E1CA0}"/>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solidFill>
                  <a:schemeClr val="accent1"/>
                </a:solidFill>
              </a:rPr>
              <a:pPr/>
              <a:t>73</a:t>
            </a:fld>
            <a:endParaRPr lang="en-ZA" dirty="0">
              <a:solidFill>
                <a:schemeClr val="accent1"/>
              </a:solidFill>
            </a:endParaRPr>
          </a:p>
        </p:txBody>
      </p:sp>
    </p:spTree>
    <p:extLst>
      <p:ext uri="{BB962C8B-B14F-4D97-AF65-F5344CB8AC3E}">
        <p14:creationId xmlns:p14="http://schemas.microsoft.com/office/powerpoint/2010/main" val="332116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1000"/>
                                        <p:tgtEl>
                                          <p:spTgt spid="13"/>
                                        </p:tgtEl>
                                      </p:cBhvr>
                                    </p:animEffect>
                                  </p:childTnLst>
                                </p:cTn>
                              </p:par>
                              <p:par>
                                <p:cTn id="8" presetID="22" presetClass="entr" presetSubtype="4" fill="hold" grpId="0" nodeType="withEffect">
                                  <p:stCondLst>
                                    <p:cond delay="50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F8B4C-9D1B-481C-AD10-1B495D1FF7F5}"/>
              </a:ext>
            </a:extLst>
          </p:cNvPr>
          <p:cNvSpPr>
            <a:spLocks noGrp="1"/>
          </p:cNvSpPr>
          <p:nvPr>
            <p:ph type="title"/>
          </p:nvPr>
        </p:nvSpPr>
        <p:spPr>
          <a:xfrm>
            <a:off x="1596788" y="503761"/>
            <a:ext cx="10061812" cy="821317"/>
          </a:xfrm>
        </p:spPr>
        <p:txBody>
          <a:bodyPr>
            <a:normAutofit/>
          </a:bodyPr>
          <a:lstStyle/>
          <a:p>
            <a:r>
              <a:rPr lang="en-US" dirty="0"/>
              <a:t>The JNJ vaccine is safe</a:t>
            </a:r>
          </a:p>
        </p:txBody>
      </p:sp>
      <p:sp>
        <p:nvSpPr>
          <p:cNvPr id="3" name="TextBox 2">
            <a:extLst>
              <a:ext uri="{FF2B5EF4-FFF2-40B4-BE49-F238E27FC236}">
                <a16:creationId xmlns:a16="http://schemas.microsoft.com/office/drawing/2014/main" id="{F773759A-B4DC-4902-92D4-0A4E5F4ADF05}"/>
              </a:ext>
            </a:extLst>
          </p:cNvPr>
          <p:cNvSpPr txBox="1"/>
          <p:nvPr/>
        </p:nvSpPr>
        <p:spPr>
          <a:xfrm>
            <a:off x="5322627" y="2001040"/>
            <a:ext cx="6240439" cy="313932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ZA" sz="2800" b="0" i="0" u="none" strike="noStrike" kern="1200" cap="none" spc="0" normalizeH="0" baseline="0" noProof="0" dirty="0">
                <a:ln>
                  <a:noFill/>
                </a:ln>
                <a:solidFill>
                  <a:srgbClr val="414042"/>
                </a:solidFill>
                <a:effectLst/>
                <a:uLnTx/>
                <a:uFillTx/>
                <a:latin typeface="Calibri" panose="020F0502020204030204"/>
                <a:ea typeface="+mn-ea"/>
                <a:cs typeface="+mn-cs"/>
              </a:rPr>
              <a:t>No safety signal detected</a:t>
            </a:r>
          </a:p>
          <a:p>
            <a:pPr marL="285750" marR="0" lvl="0"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ZA" sz="2800" b="0" i="0" u="none" strike="noStrike" kern="1200" cap="none" spc="0" normalizeH="0" baseline="0" noProof="0" dirty="0">
                <a:ln>
                  <a:noFill/>
                </a:ln>
                <a:solidFill>
                  <a:srgbClr val="414042"/>
                </a:solidFill>
                <a:effectLst/>
                <a:uLnTx/>
                <a:uFillTx/>
                <a:latin typeface="Calibri" panose="020F0502020204030204"/>
                <a:ea typeface="+mn-ea"/>
                <a:cs typeface="+mn-cs"/>
              </a:rPr>
              <a:t>In line with what we are seeing globally</a:t>
            </a:r>
          </a:p>
          <a:p>
            <a:pPr marL="285750" marR="0" lvl="0"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ZA" sz="2800" b="0" i="0" u="none" strike="noStrike" kern="1200" cap="none" spc="0" normalizeH="0" baseline="0" noProof="0" dirty="0">
                <a:ln>
                  <a:noFill/>
                </a:ln>
                <a:solidFill>
                  <a:srgbClr val="414042"/>
                </a:solidFill>
                <a:effectLst/>
                <a:uLnTx/>
                <a:uFillTx/>
                <a:latin typeface="Calibri" panose="020F0502020204030204"/>
                <a:ea typeface="+mn-ea"/>
                <a:cs typeface="+mn-cs"/>
              </a:rPr>
              <a:t>Two cases of the rare clotting disorder (TTS – Thrombocytopenic Thrombosis Syndrome): Both have made a complete recovery.</a:t>
            </a:r>
          </a:p>
        </p:txBody>
      </p:sp>
      <p:sp>
        <p:nvSpPr>
          <p:cNvPr id="4" name="Teardrop 3">
            <a:extLst>
              <a:ext uri="{FF2B5EF4-FFF2-40B4-BE49-F238E27FC236}">
                <a16:creationId xmlns:a16="http://schemas.microsoft.com/office/drawing/2014/main" id="{7F5BE581-35D3-4FEE-AF36-EAFE43188C92}"/>
              </a:ext>
            </a:extLst>
          </p:cNvPr>
          <p:cNvSpPr/>
          <p:nvPr/>
        </p:nvSpPr>
        <p:spPr>
          <a:xfrm rot="16200000">
            <a:off x="297623" y="279899"/>
            <a:ext cx="1045180" cy="1045180"/>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3000"/>
              </a:lnSpc>
              <a:spcBef>
                <a:spcPts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3F10465-F34B-4331-A3B9-32152A0C89E1}"/>
              </a:ext>
            </a:extLst>
          </p:cNvPr>
          <p:cNvSpPr/>
          <p:nvPr/>
        </p:nvSpPr>
        <p:spPr>
          <a:xfrm>
            <a:off x="297623" y="279899"/>
            <a:ext cx="1045180" cy="10451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5400" b="1" i="0" u="none" strike="noStrike" kern="1200" cap="none" spc="0" normalizeH="0" baseline="0" noProof="0" dirty="0">
                <a:ln>
                  <a:noFill/>
                </a:ln>
                <a:solidFill>
                  <a:prstClr val="white"/>
                </a:solidFill>
                <a:effectLst/>
                <a:uLnTx/>
                <a:uFillTx/>
                <a:latin typeface="Calibri" panose="020F0502020204030204"/>
                <a:ea typeface="+mn-ea"/>
                <a:cs typeface="+mn-cs"/>
              </a:rPr>
              <a:t>4</a:t>
            </a:r>
            <a:endParaRPr kumimoji="0" lang="en-GB" sz="5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6081C346-3AB3-43D5-9A25-5200C3DC2B03}"/>
              </a:ext>
            </a:extLst>
          </p:cNvPr>
          <p:cNvGrpSpPr/>
          <p:nvPr/>
        </p:nvGrpSpPr>
        <p:grpSpPr>
          <a:xfrm>
            <a:off x="1145598" y="2251275"/>
            <a:ext cx="2741135" cy="2740691"/>
            <a:chOff x="2666999" y="-1340"/>
            <a:chExt cx="6859825" cy="6858712"/>
          </a:xfrm>
        </p:grpSpPr>
        <p:sp>
          <p:nvSpPr>
            <p:cNvPr id="16" name="Graphic 8">
              <a:extLst>
                <a:ext uri="{FF2B5EF4-FFF2-40B4-BE49-F238E27FC236}">
                  <a16:creationId xmlns:a16="http://schemas.microsoft.com/office/drawing/2014/main" id="{5468FC54-AC73-43C9-BB2E-6DD63DD8AF29}"/>
                </a:ext>
              </a:extLst>
            </p:cNvPr>
            <p:cNvSpPr/>
            <p:nvPr/>
          </p:nvSpPr>
          <p:spPr>
            <a:xfrm>
              <a:off x="2666999" y="-1340"/>
              <a:ext cx="6859825" cy="6858712"/>
            </a:xfrm>
            <a:custGeom>
              <a:avLst/>
              <a:gdLst>
                <a:gd name="connsiteX0" fmla="*/ 6682314 w 6859825"/>
                <a:gd name="connsiteY0" fmla="*/ 2339951 h 6858712"/>
                <a:gd name="connsiteX1" fmla="*/ 6678302 w 6859825"/>
                <a:gd name="connsiteY1" fmla="*/ 2326728 h 6858712"/>
                <a:gd name="connsiteX2" fmla="*/ 6492808 w 6859825"/>
                <a:gd name="connsiteY2" fmla="*/ 1886521 h 6858712"/>
                <a:gd name="connsiteX3" fmla="*/ 6485785 w 6859825"/>
                <a:gd name="connsiteY3" fmla="*/ 1872750 h 6858712"/>
                <a:gd name="connsiteX4" fmla="*/ 6469552 w 6859825"/>
                <a:gd name="connsiteY4" fmla="*/ 1841287 h 6858712"/>
                <a:gd name="connsiteX5" fmla="*/ 6450310 w 6859825"/>
                <a:gd name="connsiteY5" fmla="*/ 1804809 h 6858712"/>
                <a:gd name="connsiteX6" fmla="*/ 6445658 w 6859825"/>
                <a:gd name="connsiteY6" fmla="*/ 1796145 h 6858712"/>
                <a:gd name="connsiteX7" fmla="*/ 1794822 w 6859825"/>
                <a:gd name="connsiteY7" fmla="*/ 415170 h 6858712"/>
                <a:gd name="connsiteX8" fmla="*/ 1238321 w 6859825"/>
                <a:gd name="connsiteY8" fmla="*/ 791703 h 6858712"/>
                <a:gd name="connsiteX9" fmla="*/ 1231572 w 6859825"/>
                <a:gd name="connsiteY9" fmla="*/ 797357 h 6858712"/>
                <a:gd name="connsiteX10" fmla="*/ 1208043 w 6859825"/>
                <a:gd name="connsiteY10" fmla="*/ 817238 h 6858712"/>
                <a:gd name="connsiteX11" fmla="*/ 1190898 w 6859825"/>
                <a:gd name="connsiteY11" fmla="*/ 831921 h 6858712"/>
                <a:gd name="connsiteX12" fmla="*/ 1177857 w 6859825"/>
                <a:gd name="connsiteY12" fmla="*/ 843229 h 6858712"/>
                <a:gd name="connsiteX13" fmla="*/ 1149404 w 6859825"/>
                <a:gd name="connsiteY13" fmla="*/ 868217 h 6858712"/>
                <a:gd name="connsiteX14" fmla="*/ 1147762 w 6859825"/>
                <a:gd name="connsiteY14" fmla="*/ 869585 h 6858712"/>
                <a:gd name="connsiteX15" fmla="*/ 501998 w 6859825"/>
                <a:gd name="connsiteY15" fmla="*/ 1641384 h 6858712"/>
                <a:gd name="connsiteX16" fmla="*/ 494519 w 6859825"/>
                <a:gd name="connsiteY16" fmla="*/ 1655702 h 6858712"/>
                <a:gd name="connsiteX17" fmla="*/ 476827 w 6859825"/>
                <a:gd name="connsiteY17" fmla="*/ 1685158 h 6858712"/>
                <a:gd name="connsiteX18" fmla="*/ 45010 w 6859825"/>
                <a:gd name="connsiteY18" fmla="*/ 2872632 h 6858712"/>
                <a:gd name="connsiteX19" fmla="*/ 43916 w 6859825"/>
                <a:gd name="connsiteY19" fmla="*/ 2878104 h 6858712"/>
                <a:gd name="connsiteX20" fmla="*/ -132 w 6859825"/>
                <a:gd name="connsiteY20" fmla="*/ 3430665 h 6858712"/>
                <a:gd name="connsiteX21" fmla="*/ -132 w 6859825"/>
                <a:gd name="connsiteY21" fmla="*/ 3431577 h 6858712"/>
                <a:gd name="connsiteX22" fmla="*/ 3432689 w 6859825"/>
                <a:gd name="connsiteY22" fmla="*/ 6858580 h 6858712"/>
                <a:gd name="connsiteX23" fmla="*/ 6859692 w 6859825"/>
                <a:gd name="connsiteY23" fmla="*/ 3425768 h 6858712"/>
                <a:gd name="connsiteX24" fmla="*/ 6682314 w 6859825"/>
                <a:gd name="connsiteY24" fmla="*/ 2339951 h 6858712"/>
                <a:gd name="connsiteX25" fmla="*/ 6244570 w 6859825"/>
                <a:gd name="connsiteY25" fmla="*/ 2860320 h 6858712"/>
                <a:gd name="connsiteX26" fmla="*/ 6036185 w 6859825"/>
                <a:gd name="connsiteY26" fmla="*/ 2532559 h 6858712"/>
                <a:gd name="connsiteX27" fmla="*/ 5903950 w 6859825"/>
                <a:gd name="connsiteY27" fmla="*/ 2469451 h 6858712"/>
                <a:gd name="connsiteX28" fmla="*/ 5900940 w 6859825"/>
                <a:gd name="connsiteY28" fmla="*/ 2469451 h 6858712"/>
                <a:gd name="connsiteX29" fmla="*/ 5738154 w 6859825"/>
                <a:gd name="connsiteY29" fmla="*/ 2491247 h 6858712"/>
                <a:gd name="connsiteX30" fmla="*/ 5618421 w 6859825"/>
                <a:gd name="connsiteY30" fmla="*/ 2647285 h 6858712"/>
                <a:gd name="connsiteX31" fmla="*/ 5621057 w 6859825"/>
                <a:gd name="connsiteY31" fmla="*/ 2661511 h 6858712"/>
                <a:gd name="connsiteX32" fmla="*/ 5666655 w 6859825"/>
                <a:gd name="connsiteY32" fmla="*/ 2850654 h 6858712"/>
                <a:gd name="connsiteX33" fmla="*/ 5462466 w 6859825"/>
                <a:gd name="connsiteY33" fmla="*/ 3301439 h 6858712"/>
                <a:gd name="connsiteX34" fmla="*/ 5234474 w 6859825"/>
                <a:gd name="connsiteY34" fmla="*/ 3343390 h 6858712"/>
                <a:gd name="connsiteX35" fmla="*/ 5213225 w 6859825"/>
                <a:gd name="connsiteY35" fmla="*/ 3346582 h 6858712"/>
                <a:gd name="connsiteX36" fmla="*/ 5115553 w 6859825"/>
                <a:gd name="connsiteY36" fmla="*/ 3325698 h 6858712"/>
                <a:gd name="connsiteX37" fmla="*/ 4930880 w 6859825"/>
                <a:gd name="connsiteY37" fmla="*/ 2926803 h 6858712"/>
                <a:gd name="connsiteX38" fmla="*/ 4796090 w 6859825"/>
                <a:gd name="connsiteY38" fmla="*/ 2600227 h 6858712"/>
                <a:gd name="connsiteX39" fmla="*/ 4788430 w 6859825"/>
                <a:gd name="connsiteY39" fmla="*/ 2585544 h 6858712"/>
                <a:gd name="connsiteX40" fmla="*/ 4751313 w 6859825"/>
                <a:gd name="connsiteY40" fmla="*/ 2538578 h 6858712"/>
                <a:gd name="connsiteX41" fmla="*/ 4734533 w 6859825"/>
                <a:gd name="connsiteY41" fmla="*/ 2502099 h 6858712"/>
                <a:gd name="connsiteX42" fmla="*/ 4758883 w 6859825"/>
                <a:gd name="connsiteY42" fmla="*/ 2254318 h 6858712"/>
                <a:gd name="connsiteX43" fmla="*/ 4633997 w 6859825"/>
                <a:gd name="connsiteY43" fmla="*/ 2103879 h 6858712"/>
                <a:gd name="connsiteX44" fmla="*/ 4601750 w 6859825"/>
                <a:gd name="connsiteY44" fmla="*/ 2104664 h 6858712"/>
                <a:gd name="connsiteX45" fmla="*/ 4334635 w 6859825"/>
                <a:gd name="connsiteY45" fmla="*/ 2140322 h 6858712"/>
                <a:gd name="connsiteX46" fmla="*/ 4069708 w 6859825"/>
                <a:gd name="connsiteY46" fmla="*/ 2140322 h 6858712"/>
                <a:gd name="connsiteX47" fmla="*/ 3764563 w 6859825"/>
                <a:gd name="connsiteY47" fmla="*/ 2012190 h 6858712"/>
                <a:gd name="connsiteX48" fmla="*/ 3550433 w 6859825"/>
                <a:gd name="connsiteY48" fmla="*/ 1817850 h 6858712"/>
                <a:gd name="connsiteX49" fmla="*/ 3547971 w 6859825"/>
                <a:gd name="connsiteY49" fmla="*/ 1815661 h 6858712"/>
                <a:gd name="connsiteX50" fmla="*/ 3425220 w 6859825"/>
                <a:gd name="connsiteY50" fmla="*/ 1785657 h 6858712"/>
                <a:gd name="connsiteX51" fmla="*/ 3186285 w 6859825"/>
                <a:gd name="connsiteY51" fmla="*/ 1842199 h 6858712"/>
                <a:gd name="connsiteX52" fmla="*/ 3183275 w 6859825"/>
                <a:gd name="connsiteY52" fmla="*/ 1842929 h 6858712"/>
                <a:gd name="connsiteX53" fmla="*/ 3113054 w 6859825"/>
                <a:gd name="connsiteY53" fmla="*/ 1886430 h 6858712"/>
                <a:gd name="connsiteX54" fmla="*/ 3111959 w 6859825"/>
                <a:gd name="connsiteY54" fmla="*/ 1887706 h 6858712"/>
                <a:gd name="connsiteX55" fmla="*/ 2843020 w 6859825"/>
                <a:gd name="connsiteY55" fmla="*/ 2207442 h 6858712"/>
                <a:gd name="connsiteX56" fmla="*/ 2722275 w 6859825"/>
                <a:gd name="connsiteY56" fmla="*/ 2218295 h 6858712"/>
                <a:gd name="connsiteX57" fmla="*/ 2699111 w 6859825"/>
                <a:gd name="connsiteY57" fmla="*/ 2217839 h 6858712"/>
                <a:gd name="connsiteX58" fmla="*/ 2666827 w 6859825"/>
                <a:gd name="connsiteY58" fmla="*/ 2223402 h 6858712"/>
                <a:gd name="connsiteX59" fmla="*/ 2665368 w 6859825"/>
                <a:gd name="connsiteY59" fmla="*/ 2223402 h 6858712"/>
                <a:gd name="connsiteX60" fmla="*/ 2624421 w 6859825"/>
                <a:gd name="connsiteY60" fmla="*/ 2160567 h 6858712"/>
                <a:gd name="connsiteX61" fmla="*/ 2677406 w 6859825"/>
                <a:gd name="connsiteY61" fmla="*/ 1859618 h 6858712"/>
                <a:gd name="connsiteX62" fmla="*/ 2866457 w 6859825"/>
                <a:gd name="connsiteY62" fmla="*/ 1873480 h 6858712"/>
                <a:gd name="connsiteX63" fmla="*/ 2989664 w 6859825"/>
                <a:gd name="connsiteY63" fmla="*/ 1815296 h 6858712"/>
                <a:gd name="connsiteX64" fmla="*/ 3003344 w 6859825"/>
                <a:gd name="connsiteY64" fmla="*/ 1678501 h 6858712"/>
                <a:gd name="connsiteX65" fmla="*/ 3002614 w 6859825"/>
                <a:gd name="connsiteY65" fmla="*/ 1676859 h 6858712"/>
                <a:gd name="connsiteX66" fmla="*/ 2963308 w 6859825"/>
                <a:gd name="connsiteY66" fmla="*/ 1592867 h 6858712"/>
                <a:gd name="connsiteX67" fmla="*/ 3370046 w 6859825"/>
                <a:gd name="connsiteY67" fmla="*/ 1435097 h 6858712"/>
                <a:gd name="connsiteX68" fmla="*/ 3450236 w 6859825"/>
                <a:gd name="connsiteY68" fmla="*/ 1256497 h 6858712"/>
                <a:gd name="connsiteX69" fmla="*/ 3443004 w 6859825"/>
                <a:gd name="connsiteY69" fmla="*/ 1240574 h 6858712"/>
                <a:gd name="connsiteX70" fmla="*/ 3354543 w 6859825"/>
                <a:gd name="connsiteY70" fmla="*/ 1073684 h 6858712"/>
                <a:gd name="connsiteX71" fmla="*/ 3739849 w 6859825"/>
                <a:gd name="connsiteY71" fmla="*/ 747655 h 6858712"/>
                <a:gd name="connsiteX72" fmla="*/ 4028031 w 6859825"/>
                <a:gd name="connsiteY72" fmla="*/ 862654 h 6858712"/>
                <a:gd name="connsiteX73" fmla="*/ 4176590 w 6859825"/>
                <a:gd name="connsiteY73" fmla="*/ 833836 h 6858712"/>
                <a:gd name="connsiteX74" fmla="*/ 4377224 w 6859825"/>
                <a:gd name="connsiteY74" fmla="*/ 640955 h 6858712"/>
                <a:gd name="connsiteX75" fmla="*/ 4378409 w 6859825"/>
                <a:gd name="connsiteY75" fmla="*/ 639769 h 6858712"/>
                <a:gd name="connsiteX76" fmla="*/ 4409508 w 6859825"/>
                <a:gd name="connsiteY76" fmla="*/ 490298 h 6858712"/>
                <a:gd name="connsiteX77" fmla="*/ 4340836 w 6859825"/>
                <a:gd name="connsiteY77" fmla="*/ 314926 h 6858712"/>
                <a:gd name="connsiteX78" fmla="*/ 4775845 w 6859825"/>
                <a:gd name="connsiteY78" fmla="*/ 475706 h 6858712"/>
                <a:gd name="connsiteX79" fmla="*/ 6502383 w 6859825"/>
                <a:gd name="connsiteY79" fmla="*/ 2377433 h 6858712"/>
                <a:gd name="connsiteX80" fmla="*/ 6388752 w 6859825"/>
                <a:gd name="connsiteY80" fmla="*/ 3185163 h 6858712"/>
                <a:gd name="connsiteX81" fmla="*/ 6257519 w 6859825"/>
                <a:gd name="connsiteY81" fmla="*/ 2883211 h 6858712"/>
                <a:gd name="connsiteX82" fmla="*/ 6256334 w 6859825"/>
                <a:gd name="connsiteY82" fmla="*/ 2880475 h 6858712"/>
                <a:gd name="connsiteX83" fmla="*/ 6244752 w 6859825"/>
                <a:gd name="connsiteY83" fmla="*/ 2860320 h 6858712"/>
                <a:gd name="connsiteX84" fmla="*/ 5359961 w 6859825"/>
                <a:gd name="connsiteY84" fmla="*/ 3558979 h 6858712"/>
                <a:gd name="connsiteX85" fmla="*/ 5401090 w 6859825"/>
                <a:gd name="connsiteY85" fmla="*/ 3670057 h 6858712"/>
                <a:gd name="connsiteX86" fmla="*/ 5376467 w 6859825"/>
                <a:gd name="connsiteY86" fmla="*/ 3890571 h 6858712"/>
                <a:gd name="connsiteX87" fmla="*/ 5350294 w 6859825"/>
                <a:gd name="connsiteY87" fmla="*/ 3956324 h 6858712"/>
                <a:gd name="connsiteX88" fmla="*/ 4964805 w 6859825"/>
                <a:gd name="connsiteY88" fmla="*/ 4454350 h 6858712"/>
                <a:gd name="connsiteX89" fmla="*/ 4899143 w 6859825"/>
                <a:gd name="connsiteY89" fmla="*/ 4664102 h 6858712"/>
                <a:gd name="connsiteX90" fmla="*/ 4920118 w 6859825"/>
                <a:gd name="connsiteY90" fmla="*/ 5034726 h 6858712"/>
                <a:gd name="connsiteX91" fmla="*/ 4867224 w 6859825"/>
                <a:gd name="connsiteY91" fmla="*/ 5147537 h 6858712"/>
                <a:gd name="connsiteX92" fmla="*/ 4673887 w 6859825"/>
                <a:gd name="connsiteY92" fmla="*/ 5291627 h 6858712"/>
                <a:gd name="connsiteX93" fmla="*/ 4673157 w 6859825"/>
                <a:gd name="connsiteY93" fmla="*/ 5292266 h 6858712"/>
                <a:gd name="connsiteX94" fmla="*/ 4602936 w 6859825"/>
                <a:gd name="connsiteY94" fmla="*/ 5365223 h 6858712"/>
                <a:gd name="connsiteX95" fmla="*/ 4593816 w 6859825"/>
                <a:gd name="connsiteY95" fmla="*/ 5383463 h 6858712"/>
                <a:gd name="connsiteX96" fmla="*/ 4382057 w 6859825"/>
                <a:gd name="connsiteY96" fmla="*/ 5920430 h 6858712"/>
                <a:gd name="connsiteX97" fmla="*/ 4292411 w 6859825"/>
                <a:gd name="connsiteY97" fmla="*/ 5969038 h 6858712"/>
                <a:gd name="connsiteX98" fmla="*/ 4052746 w 6859825"/>
                <a:gd name="connsiteY98" fmla="*/ 5991837 h 6858712"/>
                <a:gd name="connsiteX99" fmla="*/ 3918595 w 6859825"/>
                <a:gd name="connsiteY99" fmla="*/ 5910854 h 6858712"/>
                <a:gd name="connsiteX100" fmla="*/ 3695163 w 6859825"/>
                <a:gd name="connsiteY100" fmla="*/ 5364585 h 6858712"/>
                <a:gd name="connsiteX101" fmla="*/ 3688323 w 6859825"/>
                <a:gd name="connsiteY101" fmla="*/ 5289256 h 6858712"/>
                <a:gd name="connsiteX102" fmla="*/ 3734651 w 6859825"/>
                <a:gd name="connsiteY102" fmla="*/ 5055701 h 6858712"/>
                <a:gd name="connsiteX103" fmla="*/ 3715226 w 6859825"/>
                <a:gd name="connsiteY103" fmla="*/ 4869295 h 6858712"/>
                <a:gd name="connsiteX104" fmla="*/ 3468995 w 6859825"/>
                <a:gd name="connsiteY104" fmla="*/ 4297218 h 6858712"/>
                <a:gd name="connsiteX105" fmla="*/ 3200785 w 6859825"/>
                <a:gd name="connsiteY105" fmla="*/ 4108896 h 6858712"/>
                <a:gd name="connsiteX106" fmla="*/ 2730665 w 6859825"/>
                <a:gd name="connsiteY106" fmla="*/ 4078801 h 6858712"/>
                <a:gd name="connsiteX107" fmla="*/ 2686891 w 6859825"/>
                <a:gd name="connsiteY107" fmla="*/ 4068769 h 6858712"/>
                <a:gd name="connsiteX108" fmla="*/ 2685523 w 6859825"/>
                <a:gd name="connsiteY108" fmla="*/ 4068131 h 6858712"/>
                <a:gd name="connsiteX109" fmla="*/ 2260363 w 6859825"/>
                <a:gd name="connsiteY109" fmla="*/ 3880265 h 6858712"/>
                <a:gd name="connsiteX110" fmla="*/ 2187406 w 6859825"/>
                <a:gd name="connsiteY110" fmla="*/ 3797094 h 6858712"/>
                <a:gd name="connsiteX111" fmla="*/ 2036019 w 6859825"/>
                <a:gd name="connsiteY111" fmla="*/ 3271709 h 6858712"/>
                <a:gd name="connsiteX112" fmla="*/ 2060186 w 6859825"/>
                <a:gd name="connsiteY112" fmla="*/ 3153153 h 6858712"/>
                <a:gd name="connsiteX113" fmla="*/ 2632720 w 6859825"/>
                <a:gd name="connsiteY113" fmla="*/ 2448020 h 6858712"/>
                <a:gd name="connsiteX114" fmla="*/ 2632720 w 6859825"/>
                <a:gd name="connsiteY114" fmla="*/ 2448020 h 6858712"/>
                <a:gd name="connsiteX115" fmla="*/ 2697470 w 6859825"/>
                <a:gd name="connsiteY115" fmla="*/ 2403972 h 6858712"/>
                <a:gd name="connsiteX116" fmla="*/ 2716165 w 6859825"/>
                <a:gd name="connsiteY116" fmla="*/ 2402330 h 6858712"/>
                <a:gd name="connsiteX117" fmla="*/ 3302834 w 6859825"/>
                <a:gd name="connsiteY117" fmla="*/ 2499090 h 6858712"/>
                <a:gd name="connsiteX118" fmla="*/ 3327275 w 6859825"/>
                <a:gd name="connsiteY118" fmla="*/ 2499728 h 6858712"/>
                <a:gd name="connsiteX119" fmla="*/ 3424855 w 6859825"/>
                <a:gd name="connsiteY119" fmla="*/ 2530097 h 6858712"/>
                <a:gd name="connsiteX120" fmla="*/ 3699723 w 6859825"/>
                <a:gd name="connsiteY120" fmla="*/ 2760734 h 6858712"/>
                <a:gd name="connsiteX121" fmla="*/ 3927715 w 6859825"/>
                <a:gd name="connsiteY121" fmla="*/ 2834421 h 6858712"/>
                <a:gd name="connsiteX122" fmla="*/ 3951335 w 6859825"/>
                <a:gd name="connsiteY122" fmla="*/ 2829405 h 6858712"/>
                <a:gd name="connsiteX123" fmla="*/ 4524689 w 6859825"/>
                <a:gd name="connsiteY123" fmla="*/ 2624303 h 6858712"/>
                <a:gd name="connsiteX124" fmla="*/ 4601841 w 6859825"/>
                <a:gd name="connsiteY124" fmla="*/ 2649291 h 6858712"/>
                <a:gd name="connsiteX125" fmla="*/ 4764081 w 6859825"/>
                <a:gd name="connsiteY125" fmla="*/ 2999943 h 6858712"/>
                <a:gd name="connsiteX126" fmla="*/ 4917930 w 6859825"/>
                <a:gd name="connsiteY126" fmla="*/ 3372847 h 6858712"/>
                <a:gd name="connsiteX127" fmla="*/ 4925773 w 6859825"/>
                <a:gd name="connsiteY127" fmla="*/ 3387803 h 6858712"/>
                <a:gd name="connsiteX128" fmla="*/ 4966994 w 6859825"/>
                <a:gd name="connsiteY128" fmla="*/ 3438782 h 6858712"/>
                <a:gd name="connsiteX129" fmla="*/ 4984139 w 6859825"/>
                <a:gd name="connsiteY129" fmla="*/ 3475808 h 6858712"/>
                <a:gd name="connsiteX130" fmla="*/ 4989155 w 6859825"/>
                <a:gd name="connsiteY130" fmla="*/ 3484928 h 6858712"/>
                <a:gd name="connsiteX131" fmla="*/ 5106525 w 6859825"/>
                <a:gd name="connsiteY131" fmla="*/ 3550498 h 6858712"/>
                <a:gd name="connsiteX132" fmla="*/ 5131786 w 6859825"/>
                <a:gd name="connsiteY132" fmla="*/ 3548036 h 6858712"/>
                <a:gd name="connsiteX133" fmla="*/ 5260100 w 6859825"/>
                <a:gd name="connsiteY133" fmla="*/ 3524507 h 6858712"/>
                <a:gd name="connsiteX134" fmla="*/ 5359505 w 6859825"/>
                <a:gd name="connsiteY134" fmla="*/ 3558979 h 6858712"/>
                <a:gd name="connsiteX135" fmla="*/ 4556973 w 6859825"/>
                <a:gd name="connsiteY135" fmla="*/ 2443733 h 6858712"/>
                <a:gd name="connsiteX136" fmla="*/ 4499428 w 6859825"/>
                <a:gd name="connsiteY136" fmla="*/ 2442821 h 6858712"/>
                <a:gd name="connsiteX137" fmla="*/ 4475807 w 6859825"/>
                <a:gd name="connsiteY137" fmla="*/ 2447837 h 6858712"/>
                <a:gd name="connsiteX138" fmla="*/ 3902453 w 6859825"/>
                <a:gd name="connsiteY138" fmla="*/ 2652939 h 6858712"/>
                <a:gd name="connsiteX139" fmla="*/ 3817457 w 6859825"/>
                <a:gd name="connsiteY139" fmla="*/ 2621750 h 6858712"/>
                <a:gd name="connsiteX140" fmla="*/ 3542134 w 6859825"/>
                <a:gd name="connsiteY140" fmla="*/ 2390110 h 6858712"/>
                <a:gd name="connsiteX141" fmla="*/ 3320982 w 6859825"/>
                <a:gd name="connsiteY141" fmla="*/ 2317152 h 6858712"/>
                <a:gd name="connsiteX142" fmla="*/ 3029152 w 6859825"/>
                <a:gd name="connsiteY142" fmla="*/ 2269092 h 6858712"/>
                <a:gd name="connsiteX143" fmla="*/ 3241459 w 6859825"/>
                <a:gd name="connsiteY143" fmla="*/ 2016568 h 6858712"/>
                <a:gd name="connsiteX144" fmla="*/ 3444372 w 6859825"/>
                <a:gd name="connsiteY144" fmla="*/ 1968598 h 6858712"/>
                <a:gd name="connsiteX145" fmla="*/ 3647832 w 6859825"/>
                <a:gd name="connsiteY145" fmla="*/ 2153636 h 6858712"/>
                <a:gd name="connsiteX146" fmla="*/ 3652209 w 6859825"/>
                <a:gd name="connsiteY146" fmla="*/ 2157376 h 6858712"/>
                <a:gd name="connsiteX147" fmla="*/ 3688140 w 6859825"/>
                <a:gd name="connsiteY147" fmla="*/ 2178624 h 6858712"/>
                <a:gd name="connsiteX148" fmla="*/ 4005506 w 6859825"/>
                <a:gd name="connsiteY148" fmla="*/ 2311224 h 6858712"/>
                <a:gd name="connsiteX149" fmla="*/ 4060862 w 6859825"/>
                <a:gd name="connsiteY149" fmla="*/ 2322715 h 6858712"/>
                <a:gd name="connsiteX150" fmla="*/ 4340836 w 6859825"/>
                <a:gd name="connsiteY150" fmla="*/ 2322715 h 6858712"/>
                <a:gd name="connsiteX151" fmla="*/ 4352874 w 6859825"/>
                <a:gd name="connsiteY151" fmla="*/ 2321895 h 6858712"/>
                <a:gd name="connsiteX152" fmla="*/ 4571747 w 6859825"/>
                <a:gd name="connsiteY152" fmla="*/ 2292712 h 6858712"/>
                <a:gd name="connsiteX153" fmla="*/ 1269419 w 6859825"/>
                <a:gd name="connsiteY153" fmla="*/ 1006016 h 6858712"/>
                <a:gd name="connsiteX154" fmla="*/ 1288935 w 6859825"/>
                <a:gd name="connsiteY154" fmla="*/ 988871 h 6858712"/>
                <a:gd name="connsiteX155" fmla="*/ 1335354 w 6859825"/>
                <a:gd name="connsiteY155" fmla="*/ 948835 h 6858712"/>
                <a:gd name="connsiteX156" fmla="*/ 1340187 w 6859825"/>
                <a:gd name="connsiteY156" fmla="*/ 944731 h 6858712"/>
                <a:gd name="connsiteX157" fmla="*/ 2815205 w 6859825"/>
                <a:gd name="connsiteY157" fmla="*/ 242516 h 6858712"/>
                <a:gd name="connsiteX158" fmla="*/ 3118069 w 6859825"/>
                <a:gd name="connsiteY158" fmla="*/ 409588 h 6858712"/>
                <a:gd name="connsiteX159" fmla="*/ 2769515 w 6859825"/>
                <a:gd name="connsiteY159" fmla="*/ 739265 h 6858712"/>
                <a:gd name="connsiteX160" fmla="*/ 2218869 w 6859825"/>
                <a:gd name="connsiteY160" fmla="*/ 914089 h 6858712"/>
                <a:gd name="connsiteX161" fmla="*/ 2218413 w 6859825"/>
                <a:gd name="connsiteY161" fmla="*/ 914089 h 6858712"/>
                <a:gd name="connsiteX162" fmla="*/ 2243036 w 6859825"/>
                <a:gd name="connsiteY162" fmla="*/ 871136 h 6858712"/>
                <a:gd name="connsiteX163" fmla="*/ 2196507 w 6859825"/>
                <a:gd name="connsiteY163" fmla="*/ 698008 h 6858712"/>
                <a:gd name="connsiteX164" fmla="*/ 2082073 w 6859825"/>
                <a:gd name="connsiteY164" fmla="*/ 691843 h 6858712"/>
                <a:gd name="connsiteX165" fmla="*/ 1910441 w 6859825"/>
                <a:gd name="connsiteY165" fmla="*/ 766259 h 6858712"/>
                <a:gd name="connsiteX166" fmla="*/ 1868764 w 6859825"/>
                <a:gd name="connsiteY166" fmla="*/ 794804 h 6858712"/>
                <a:gd name="connsiteX167" fmla="*/ 1852166 w 6859825"/>
                <a:gd name="connsiteY167" fmla="*/ 817603 h 6858712"/>
                <a:gd name="connsiteX168" fmla="*/ 1648341 w 6859825"/>
                <a:gd name="connsiteY168" fmla="*/ 1213580 h 6858712"/>
                <a:gd name="connsiteX169" fmla="*/ 1457832 w 6859825"/>
                <a:gd name="connsiteY169" fmla="*/ 1451603 h 6858712"/>
                <a:gd name="connsiteX170" fmla="*/ 1224003 w 6859825"/>
                <a:gd name="connsiteY170" fmla="*/ 1420231 h 6858712"/>
                <a:gd name="connsiteX171" fmla="*/ 1135451 w 6859825"/>
                <a:gd name="connsiteY171" fmla="*/ 1440386 h 6858712"/>
                <a:gd name="connsiteX172" fmla="*/ 754886 w 6859825"/>
                <a:gd name="connsiteY172" fmla="*/ 1589310 h 6858712"/>
                <a:gd name="connsiteX173" fmla="*/ 1234308 w 6859825"/>
                <a:gd name="connsiteY173" fmla="*/ 1037843 h 6858712"/>
                <a:gd name="connsiteX174" fmla="*/ 1269419 w 6859825"/>
                <a:gd name="connsiteY174" fmla="*/ 1006016 h 6858712"/>
                <a:gd name="connsiteX175" fmla="*/ 991177 w 6859825"/>
                <a:gd name="connsiteY175" fmla="*/ 4879144 h 6858712"/>
                <a:gd name="connsiteX176" fmla="*/ 895421 w 6859825"/>
                <a:gd name="connsiteY176" fmla="*/ 5368598 h 6858712"/>
                <a:gd name="connsiteX177" fmla="*/ 869703 w 6859825"/>
                <a:gd name="connsiteY177" fmla="*/ 5429061 h 6858712"/>
                <a:gd name="connsiteX178" fmla="*/ 306563 w 6859825"/>
                <a:gd name="connsiteY178" fmla="*/ 4320381 h 6858712"/>
                <a:gd name="connsiteX179" fmla="*/ 305651 w 6859825"/>
                <a:gd name="connsiteY179" fmla="*/ 4317190 h 6858712"/>
                <a:gd name="connsiteX180" fmla="*/ 294160 w 6859825"/>
                <a:gd name="connsiteY180" fmla="*/ 4275513 h 6858712"/>
                <a:gd name="connsiteX181" fmla="*/ 292062 w 6859825"/>
                <a:gd name="connsiteY181" fmla="*/ 4267761 h 6858712"/>
                <a:gd name="connsiteX182" fmla="*/ 282031 w 6859825"/>
                <a:gd name="connsiteY182" fmla="*/ 4229367 h 6858712"/>
                <a:gd name="connsiteX183" fmla="*/ 279204 w 6859825"/>
                <a:gd name="connsiteY183" fmla="*/ 4217968 h 6858712"/>
                <a:gd name="connsiteX184" fmla="*/ 270084 w 6859825"/>
                <a:gd name="connsiteY184" fmla="*/ 4182309 h 6858712"/>
                <a:gd name="connsiteX185" fmla="*/ 266619 w 6859825"/>
                <a:gd name="connsiteY185" fmla="*/ 4167353 h 6858712"/>
                <a:gd name="connsiteX186" fmla="*/ 259140 w 6859825"/>
                <a:gd name="connsiteY186" fmla="*/ 4134613 h 6858712"/>
                <a:gd name="connsiteX187" fmla="*/ 254763 w 6859825"/>
                <a:gd name="connsiteY187" fmla="*/ 4114277 h 6858712"/>
                <a:gd name="connsiteX188" fmla="*/ 248835 w 6859825"/>
                <a:gd name="connsiteY188" fmla="*/ 4086371 h 6858712"/>
                <a:gd name="connsiteX189" fmla="*/ 239168 w 6859825"/>
                <a:gd name="connsiteY189" fmla="*/ 4037671 h 6858712"/>
                <a:gd name="connsiteX190" fmla="*/ 238439 w 6859825"/>
                <a:gd name="connsiteY190" fmla="*/ 4033932 h 6858712"/>
                <a:gd name="connsiteX191" fmla="*/ 227678 w 6859825"/>
                <a:gd name="connsiteY191" fmla="*/ 3973651 h 6858712"/>
                <a:gd name="connsiteX192" fmla="*/ 226218 w 6859825"/>
                <a:gd name="connsiteY192" fmla="*/ 3965170 h 6858712"/>
                <a:gd name="connsiteX193" fmla="*/ 217099 w 6859825"/>
                <a:gd name="connsiteY193" fmla="*/ 3908263 h 6858712"/>
                <a:gd name="connsiteX194" fmla="*/ 215366 w 6859825"/>
                <a:gd name="connsiteY194" fmla="*/ 3896043 h 6858712"/>
                <a:gd name="connsiteX195" fmla="*/ 207979 w 6859825"/>
                <a:gd name="connsiteY195" fmla="*/ 3841872 h 6858712"/>
                <a:gd name="connsiteX196" fmla="*/ 206064 w 6859825"/>
                <a:gd name="connsiteY196" fmla="*/ 3826460 h 6858712"/>
                <a:gd name="connsiteX197" fmla="*/ 200136 w 6859825"/>
                <a:gd name="connsiteY197" fmla="*/ 3774751 h 6858712"/>
                <a:gd name="connsiteX198" fmla="*/ 198221 w 6859825"/>
                <a:gd name="connsiteY198" fmla="*/ 3756511 h 6858712"/>
                <a:gd name="connsiteX199" fmla="*/ 193570 w 6859825"/>
                <a:gd name="connsiteY199" fmla="*/ 3707083 h 6858712"/>
                <a:gd name="connsiteX200" fmla="*/ 191928 w 6859825"/>
                <a:gd name="connsiteY200" fmla="*/ 3685834 h 6858712"/>
                <a:gd name="connsiteX201" fmla="*/ 188463 w 6859825"/>
                <a:gd name="connsiteY201" fmla="*/ 3638868 h 6858712"/>
                <a:gd name="connsiteX202" fmla="*/ 187095 w 6859825"/>
                <a:gd name="connsiteY202" fmla="*/ 3613880 h 6858712"/>
                <a:gd name="connsiteX203" fmla="*/ 184815 w 6859825"/>
                <a:gd name="connsiteY203" fmla="*/ 3570105 h 6858712"/>
                <a:gd name="connsiteX204" fmla="*/ 183812 w 6859825"/>
                <a:gd name="connsiteY204" fmla="*/ 3539190 h 6858712"/>
                <a:gd name="connsiteX205" fmla="*/ 182535 w 6859825"/>
                <a:gd name="connsiteY205" fmla="*/ 3501069 h 6858712"/>
                <a:gd name="connsiteX206" fmla="*/ 181988 w 6859825"/>
                <a:gd name="connsiteY206" fmla="*/ 3445439 h 6858712"/>
                <a:gd name="connsiteX207" fmla="*/ 181988 w 6859825"/>
                <a:gd name="connsiteY207" fmla="*/ 3431668 h 6858712"/>
                <a:gd name="connsiteX208" fmla="*/ 182626 w 6859825"/>
                <a:gd name="connsiteY208" fmla="*/ 3367101 h 6858712"/>
                <a:gd name="connsiteX209" fmla="*/ 182626 w 6859825"/>
                <a:gd name="connsiteY209" fmla="*/ 3358529 h 6858712"/>
                <a:gd name="connsiteX210" fmla="*/ 184268 w 6859825"/>
                <a:gd name="connsiteY210" fmla="*/ 3302351 h 6858712"/>
                <a:gd name="connsiteX211" fmla="*/ 184815 w 6859825"/>
                <a:gd name="connsiteY211" fmla="*/ 3291043 h 6858712"/>
                <a:gd name="connsiteX212" fmla="*/ 187460 w 6859825"/>
                <a:gd name="connsiteY212" fmla="*/ 3237328 h 6858712"/>
                <a:gd name="connsiteX213" fmla="*/ 188189 w 6859825"/>
                <a:gd name="connsiteY213" fmla="*/ 3226111 h 6858712"/>
                <a:gd name="connsiteX214" fmla="*/ 190834 w 6859825"/>
                <a:gd name="connsiteY214" fmla="*/ 3188264 h 6858712"/>
                <a:gd name="connsiteX215" fmla="*/ 468346 w 6859825"/>
                <a:gd name="connsiteY215" fmla="*/ 3695683 h 6858712"/>
                <a:gd name="connsiteX216" fmla="*/ 471538 w 6859825"/>
                <a:gd name="connsiteY216" fmla="*/ 3701155 h 6858712"/>
                <a:gd name="connsiteX217" fmla="*/ 749688 w 6859825"/>
                <a:gd name="connsiteY217" fmla="*/ 4135252 h 6858712"/>
                <a:gd name="connsiteX218" fmla="*/ 766651 w 6859825"/>
                <a:gd name="connsiteY218" fmla="*/ 4154859 h 6858712"/>
                <a:gd name="connsiteX219" fmla="*/ 1093591 w 6859825"/>
                <a:gd name="connsiteY219" fmla="*/ 4438846 h 6858712"/>
                <a:gd name="connsiteX220" fmla="*/ 991177 w 6859825"/>
                <a:gd name="connsiteY220" fmla="*/ 4875952 h 6858712"/>
                <a:gd name="connsiteX221" fmla="*/ 991177 w 6859825"/>
                <a:gd name="connsiteY221" fmla="*/ 4879144 h 6858712"/>
                <a:gd name="connsiteX222" fmla="*/ 3429780 w 6859825"/>
                <a:gd name="connsiteY222" fmla="*/ 6679552 h 6858712"/>
                <a:gd name="connsiteX223" fmla="*/ 1000297 w 6859825"/>
                <a:gd name="connsiteY223" fmla="*/ 5587105 h 6858712"/>
                <a:gd name="connsiteX224" fmla="*/ 1066597 w 6859825"/>
                <a:gd name="connsiteY224" fmla="*/ 5431250 h 6858712"/>
                <a:gd name="connsiteX225" fmla="*/ 1072160 w 6859825"/>
                <a:gd name="connsiteY225" fmla="*/ 5413010 h 6858712"/>
                <a:gd name="connsiteX226" fmla="*/ 1169467 w 6859825"/>
                <a:gd name="connsiteY226" fmla="*/ 4915805 h 6858712"/>
                <a:gd name="connsiteX227" fmla="*/ 1284284 w 6859825"/>
                <a:gd name="connsiteY227" fmla="*/ 4426991 h 6858712"/>
                <a:gd name="connsiteX228" fmla="*/ 1255283 w 6859825"/>
                <a:gd name="connsiteY228" fmla="*/ 4337344 h 6858712"/>
                <a:gd name="connsiteX229" fmla="*/ 896697 w 6859825"/>
                <a:gd name="connsiteY229" fmla="*/ 4025724 h 6858712"/>
                <a:gd name="connsiteX230" fmla="*/ 627393 w 6859825"/>
                <a:gd name="connsiteY230" fmla="*/ 3605307 h 6858712"/>
                <a:gd name="connsiteX231" fmla="*/ 229319 w 6859825"/>
                <a:gd name="connsiteY231" fmla="*/ 2877465 h 6858712"/>
                <a:gd name="connsiteX232" fmla="*/ 601402 w 6859825"/>
                <a:gd name="connsiteY232" fmla="*/ 1834630 h 6858712"/>
                <a:gd name="connsiteX233" fmla="*/ 610522 w 6859825"/>
                <a:gd name="connsiteY233" fmla="*/ 1835177 h 6858712"/>
                <a:gd name="connsiteX234" fmla="*/ 680652 w 6859825"/>
                <a:gd name="connsiteY234" fmla="*/ 1814293 h 6858712"/>
                <a:gd name="connsiteX235" fmla="*/ 1214154 w 6859825"/>
                <a:gd name="connsiteY235" fmla="*/ 1605452 h 6858712"/>
                <a:gd name="connsiteX236" fmla="*/ 1218713 w 6859825"/>
                <a:gd name="connsiteY236" fmla="*/ 1603537 h 6858712"/>
                <a:gd name="connsiteX237" fmla="*/ 1463486 w 6859825"/>
                <a:gd name="connsiteY237" fmla="*/ 1636368 h 6858712"/>
                <a:gd name="connsiteX238" fmla="*/ 1579853 w 6859825"/>
                <a:gd name="connsiteY238" fmla="*/ 1590770 h 6858712"/>
                <a:gd name="connsiteX239" fmla="*/ 1580491 w 6859825"/>
                <a:gd name="connsiteY239" fmla="*/ 1590040 h 6858712"/>
                <a:gd name="connsiteX240" fmla="*/ 1796628 w 6859825"/>
                <a:gd name="connsiteY240" fmla="*/ 1320098 h 6858712"/>
                <a:gd name="connsiteX241" fmla="*/ 1807297 w 6859825"/>
                <a:gd name="connsiteY241" fmla="*/ 1303226 h 6858712"/>
                <a:gd name="connsiteX242" fmla="*/ 1807297 w 6859825"/>
                <a:gd name="connsiteY242" fmla="*/ 1303226 h 6858712"/>
                <a:gd name="connsiteX243" fmla="*/ 2001820 w 6859825"/>
                <a:gd name="connsiteY243" fmla="*/ 925398 h 6858712"/>
                <a:gd name="connsiteX244" fmla="*/ 2004191 w 6859825"/>
                <a:gd name="connsiteY244" fmla="*/ 924303 h 6858712"/>
                <a:gd name="connsiteX245" fmla="*/ 2077696 w 6859825"/>
                <a:gd name="connsiteY245" fmla="*/ 1088093 h 6858712"/>
                <a:gd name="connsiteX246" fmla="*/ 2122747 w 6859825"/>
                <a:gd name="connsiteY246" fmla="*/ 1096392 h 6858712"/>
                <a:gd name="connsiteX247" fmla="*/ 2227624 w 6859825"/>
                <a:gd name="connsiteY247" fmla="*/ 1096392 h 6858712"/>
                <a:gd name="connsiteX248" fmla="*/ 2260728 w 6859825"/>
                <a:gd name="connsiteY248" fmla="*/ 1091832 h 6858712"/>
                <a:gd name="connsiteX249" fmla="*/ 2266109 w 6859825"/>
                <a:gd name="connsiteY249" fmla="*/ 1090282 h 6858712"/>
                <a:gd name="connsiteX250" fmla="*/ 2837913 w 6859825"/>
                <a:gd name="connsiteY250" fmla="*/ 908800 h 6858712"/>
                <a:gd name="connsiteX251" fmla="*/ 2839281 w 6859825"/>
                <a:gd name="connsiteY251" fmla="*/ 908800 h 6858712"/>
                <a:gd name="connsiteX252" fmla="*/ 2869193 w 6859825"/>
                <a:gd name="connsiteY252" fmla="*/ 894573 h 6858712"/>
                <a:gd name="connsiteX253" fmla="*/ 2881323 w 6859825"/>
                <a:gd name="connsiteY253" fmla="*/ 884906 h 6858712"/>
                <a:gd name="connsiteX254" fmla="*/ 3289337 w 6859825"/>
                <a:gd name="connsiteY254" fmla="*/ 498779 h 6858712"/>
                <a:gd name="connsiteX255" fmla="*/ 3339677 w 6859825"/>
                <a:gd name="connsiteY255" fmla="*/ 394176 h 6858712"/>
                <a:gd name="connsiteX256" fmla="*/ 3272374 w 6859825"/>
                <a:gd name="connsiteY256" fmla="*/ 285926 h 6858712"/>
                <a:gd name="connsiteX257" fmla="*/ 3114786 w 6859825"/>
                <a:gd name="connsiteY257" fmla="*/ 198924 h 6858712"/>
                <a:gd name="connsiteX258" fmla="*/ 3430236 w 6859825"/>
                <a:gd name="connsiteY258" fmla="*/ 183603 h 6858712"/>
                <a:gd name="connsiteX259" fmla="*/ 4130172 w 6859825"/>
                <a:gd name="connsiteY259" fmla="*/ 259296 h 6858712"/>
                <a:gd name="connsiteX260" fmla="*/ 4138744 w 6859825"/>
                <a:gd name="connsiteY260" fmla="*/ 298693 h 6858712"/>
                <a:gd name="connsiteX261" fmla="*/ 4138744 w 6859825"/>
                <a:gd name="connsiteY261" fmla="*/ 299788 h 6858712"/>
                <a:gd name="connsiteX262" fmla="*/ 4228664 w 6859825"/>
                <a:gd name="connsiteY262" fmla="*/ 529695 h 6858712"/>
                <a:gd name="connsiteX263" fmla="*/ 4069799 w 6859825"/>
                <a:gd name="connsiteY263" fmla="*/ 682905 h 6858712"/>
                <a:gd name="connsiteX264" fmla="*/ 3782711 w 6859825"/>
                <a:gd name="connsiteY264" fmla="*/ 567724 h 6858712"/>
                <a:gd name="connsiteX265" fmla="*/ 3781800 w 6859825"/>
                <a:gd name="connsiteY265" fmla="*/ 567724 h 6858712"/>
                <a:gd name="connsiteX266" fmla="*/ 3643454 w 6859825"/>
                <a:gd name="connsiteY266" fmla="*/ 589702 h 6858712"/>
                <a:gd name="connsiteX267" fmla="*/ 3641539 w 6859825"/>
                <a:gd name="connsiteY267" fmla="*/ 591344 h 6858712"/>
                <a:gd name="connsiteX268" fmla="*/ 3209266 w 6859825"/>
                <a:gd name="connsiteY268" fmla="*/ 957043 h 6858712"/>
                <a:gd name="connsiteX269" fmla="*/ 3207625 w 6859825"/>
                <a:gd name="connsiteY269" fmla="*/ 958502 h 6858712"/>
                <a:gd name="connsiteX270" fmla="*/ 3175706 w 6859825"/>
                <a:gd name="connsiteY270" fmla="*/ 1125757 h 6858712"/>
                <a:gd name="connsiteX271" fmla="*/ 3176618 w 6859825"/>
                <a:gd name="connsiteY271" fmla="*/ 1127672 h 6858712"/>
                <a:gd name="connsiteX272" fmla="*/ 3258695 w 6859825"/>
                <a:gd name="connsiteY272" fmla="*/ 1282251 h 6858712"/>
                <a:gd name="connsiteX273" fmla="*/ 2852778 w 6859825"/>
                <a:gd name="connsiteY273" fmla="*/ 1439656 h 6858712"/>
                <a:gd name="connsiteX274" fmla="*/ 2774349 w 6859825"/>
                <a:gd name="connsiteY274" fmla="*/ 1518086 h 6858712"/>
                <a:gd name="connsiteX275" fmla="*/ 2778179 w 6859825"/>
                <a:gd name="connsiteY275" fmla="*/ 1627522 h 6858712"/>
                <a:gd name="connsiteX276" fmla="*/ 2805538 w 6859825"/>
                <a:gd name="connsiteY276" fmla="*/ 1686526 h 6858712"/>
                <a:gd name="connsiteX277" fmla="*/ 2650959 w 6859825"/>
                <a:gd name="connsiteY277" fmla="*/ 1674944 h 6858712"/>
                <a:gd name="connsiteX278" fmla="*/ 2505044 w 6859825"/>
                <a:gd name="connsiteY278" fmla="*/ 1787846 h 6858712"/>
                <a:gd name="connsiteX279" fmla="*/ 2505044 w 6859825"/>
                <a:gd name="connsiteY279" fmla="*/ 1789305 h 6858712"/>
                <a:gd name="connsiteX280" fmla="*/ 2442119 w 6859825"/>
                <a:gd name="connsiteY280" fmla="*/ 2146797 h 6858712"/>
                <a:gd name="connsiteX281" fmla="*/ 2442119 w 6859825"/>
                <a:gd name="connsiteY281" fmla="*/ 2148712 h 6858712"/>
                <a:gd name="connsiteX282" fmla="*/ 2462547 w 6859825"/>
                <a:gd name="connsiteY282" fmla="*/ 2245289 h 6858712"/>
                <a:gd name="connsiteX283" fmla="*/ 2463094 w 6859825"/>
                <a:gd name="connsiteY283" fmla="*/ 2246110 h 6858712"/>
                <a:gd name="connsiteX284" fmla="*/ 2507780 w 6859825"/>
                <a:gd name="connsiteY284" fmla="*/ 2314599 h 6858712"/>
                <a:gd name="connsiteX285" fmla="*/ 2491365 w 6859825"/>
                <a:gd name="connsiteY285" fmla="*/ 2333294 h 6858712"/>
                <a:gd name="connsiteX286" fmla="*/ 1918649 w 6859825"/>
                <a:gd name="connsiteY286" fmla="*/ 3038245 h 6858712"/>
                <a:gd name="connsiteX287" fmla="*/ 1860921 w 6859825"/>
                <a:gd name="connsiteY287" fmla="*/ 3322323 h 6858712"/>
                <a:gd name="connsiteX288" fmla="*/ 2012399 w 6859825"/>
                <a:gd name="connsiteY288" fmla="*/ 3847708 h 6858712"/>
                <a:gd name="connsiteX289" fmla="*/ 2187132 w 6859825"/>
                <a:gd name="connsiteY289" fmla="*/ 4047156 h 6858712"/>
                <a:gd name="connsiteX290" fmla="*/ 2611471 w 6859825"/>
                <a:gd name="connsiteY290" fmla="*/ 4234748 h 6858712"/>
                <a:gd name="connsiteX291" fmla="*/ 2718810 w 6859825"/>
                <a:gd name="connsiteY291" fmla="*/ 4260830 h 6858712"/>
                <a:gd name="connsiteX292" fmla="*/ 3189294 w 6859825"/>
                <a:gd name="connsiteY292" fmla="*/ 4290925 h 6858712"/>
                <a:gd name="connsiteX293" fmla="*/ 3302104 w 6859825"/>
                <a:gd name="connsiteY293" fmla="*/ 4370084 h 6858712"/>
                <a:gd name="connsiteX294" fmla="*/ 3548336 w 6859825"/>
                <a:gd name="connsiteY294" fmla="*/ 4941888 h 6858712"/>
                <a:gd name="connsiteX295" fmla="*/ 3548336 w 6859825"/>
                <a:gd name="connsiteY295" fmla="*/ 4942800 h 6858712"/>
                <a:gd name="connsiteX296" fmla="*/ 3555905 w 6859825"/>
                <a:gd name="connsiteY296" fmla="*/ 5019314 h 6858712"/>
                <a:gd name="connsiteX297" fmla="*/ 3509304 w 6859825"/>
                <a:gd name="connsiteY297" fmla="*/ 5254328 h 6858712"/>
                <a:gd name="connsiteX298" fmla="*/ 3526266 w 6859825"/>
                <a:gd name="connsiteY298" fmla="*/ 5433712 h 6858712"/>
                <a:gd name="connsiteX299" fmla="*/ 3749790 w 6859825"/>
                <a:gd name="connsiteY299" fmla="*/ 5979981 h 6858712"/>
                <a:gd name="connsiteX300" fmla="*/ 4039887 w 6859825"/>
                <a:gd name="connsiteY300" fmla="*/ 6175325 h 6858712"/>
                <a:gd name="connsiteX301" fmla="*/ 4069891 w 6859825"/>
                <a:gd name="connsiteY301" fmla="*/ 6173865 h 6858712"/>
                <a:gd name="connsiteX302" fmla="*/ 4310012 w 6859825"/>
                <a:gd name="connsiteY302" fmla="*/ 6151066 h 6858712"/>
                <a:gd name="connsiteX303" fmla="*/ 4537365 w 6859825"/>
                <a:gd name="connsiteY303" fmla="*/ 6017554 h 6858712"/>
                <a:gd name="connsiteX304" fmla="*/ 4547306 w 6859825"/>
                <a:gd name="connsiteY304" fmla="*/ 5999314 h 6858712"/>
                <a:gd name="connsiteX305" fmla="*/ 4759156 w 6859825"/>
                <a:gd name="connsiteY305" fmla="*/ 5462166 h 6858712"/>
                <a:gd name="connsiteX306" fmla="*/ 4783779 w 6859825"/>
                <a:gd name="connsiteY306" fmla="*/ 5438545 h 6858712"/>
                <a:gd name="connsiteX307" fmla="*/ 4976478 w 6859825"/>
                <a:gd name="connsiteY307" fmla="*/ 5294546 h 6858712"/>
                <a:gd name="connsiteX308" fmla="*/ 5102512 w 6859825"/>
                <a:gd name="connsiteY308" fmla="*/ 5024604 h 6858712"/>
                <a:gd name="connsiteX309" fmla="*/ 5081263 w 6859825"/>
                <a:gd name="connsiteY309" fmla="*/ 4654983 h 6858712"/>
                <a:gd name="connsiteX310" fmla="*/ 5108622 w 6859825"/>
                <a:gd name="connsiteY310" fmla="*/ 4566795 h 6858712"/>
                <a:gd name="connsiteX311" fmla="*/ 5494476 w 6859825"/>
                <a:gd name="connsiteY311" fmla="*/ 4067857 h 6858712"/>
                <a:gd name="connsiteX312" fmla="*/ 5557584 w 6859825"/>
                <a:gd name="connsiteY312" fmla="*/ 3910999 h 6858712"/>
                <a:gd name="connsiteX313" fmla="*/ 5582207 w 6859825"/>
                <a:gd name="connsiteY313" fmla="*/ 3690212 h 6858712"/>
                <a:gd name="connsiteX314" fmla="*/ 5527033 w 6859825"/>
                <a:gd name="connsiteY314" fmla="*/ 3474896 h 6858712"/>
                <a:gd name="connsiteX315" fmla="*/ 5618868 w 6859825"/>
                <a:gd name="connsiteY315" fmla="*/ 3398655 h 6858712"/>
                <a:gd name="connsiteX316" fmla="*/ 5618868 w 6859825"/>
                <a:gd name="connsiteY316" fmla="*/ 3397743 h 6858712"/>
                <a:gd name="connsiteX317" fmla="*/ 5838562 w 6859825"/>
                <a:gd name="connsiteY317" fmla="*/ 2912668 h 6858712"/>
                <a:gd name="connsiteX318" fmla="*/ 5846678 w 6859825"/>
                <a:gd name="connsiteY318" fmla="*/ 2821471 h 6858712"/>
                <a:gd name="connsiteX319" fmla="*/ 5809105 w 6859825"/>
                <a:gd name="connsiteY319" fmla="*/ 2666436 h 6858712"/>
                <a:gd name="connsiteX320" fmla="*/ 5896836 w 6859825"/>
                <a:gd name="connsiteY320" fmla="*/ 2654672 h 6858712"/>
                <a:gd name="connsiteX321" fmla="*/ 6091542 w 6859825"/>
                <a:gd name="connsiteY321" fmla="*/ 2960728 h 6858712"/>
                <a:gd name="connsiteX322" fmla="*/ 6283055 w 6859825"/>
                <a:gd name="connsiteY322" fmla="*/ 3401482 h 6858712"/>
                <a:gd name="connsiteX323" fmla="*/ 6466223 w 6859825"/>
                <a:gd name="connsiteY323" fmla="*/ 3472424 h 6858712"/>
                <a:gd name="connsiteX324" fmla="*/ 6548802 w 6859825"/>
                <a:gd name="connsiteY324" fmla="*/ 3352783 h 6858712"/>
                <a:gd name="connsiteX325" fmla="*/ 6621759 w 6859825"/>
                <a:gd name="connsiteY325" fmla="*/ 2834147 h 6858712"/>
                <a:gd name="connsiteX326" fmla="*/ 6676477 w 6859825"/>
                <a:gd name="connsiteY326" fmla="*/ 3432398 h 6858712"/>
                <a:gd name="connsiteX327" fmla="*/ 3429780 w 6859825"/>
                <a:gd name="connsiteY327" fmla="*/ 6679552 h 685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Lst>
              <a:rect l="l" t="t" r="r" b="b"/>
              <a:pathLst>
                <a:path w="6859825" h="6858712">
                  <a:moveTo>
                    <a:pt x="6682314" y="2339951"/>
                  </a:moveTo>
                  <a:cubicBezTo>
                    <a:pt x="6681202" y="2335483"/>
                    <a:pt x="6679861" y="2331069"/>
                    <a:pt x="6678302" y="2326728"/>
                  </a:cubicBezTo>
                  <a:cubicBezTo>
                    <a:pt x="6626839" y="2175834"/>
                    <a:pt x="6564862" y="2028733"/>
                    <a:pt x="6492808" y="1886521"/>
                  </a:cubicBezTo>
                  <a:cubicBezTo>
                    <a:pt x="6490528" y="1881870"/>
                    <a:pt x="6488156" y="1877401"/>
                    <a:pt x="6485785" y="1872750"/>
                  </a:cubicBezTo>
                  <a:cubicBezTo>
                    <a:pt x="6480404" y="1862262"/>
                    <a:pt x="6475024" y="1851775"/>
                    <a:pt x="6469552" y="1841287"/>
                  </a:cubicBezTo>
                  <a:cubicBezTo>
                    <a:pt x="6463169" y="1829131"/>
                    <a:pt x="6456757" y="1816965"/>
                    <a:pt x="6450310" y="1804809"/>
                  </a:cubicBezTo>
                  <a:lnTo>
                    <a:pt x="6445658" y="1796145"/>
                  </a:lnTo>
                  <a:cubicBezTo>
                    <a:pt x="5542710" y="130508"/>
                    <a:pt x="3460459" y="-487775"/>
                    <a:pt x="1794822" y="415170"/>
                  </a:cubicBezTo>
                  <a:cubicBezTo>
                    <a:pt x="1597445" y="522171"/>
                    <a:pt x="1411056" y="648287"/>
                    <a:pt x="1238321" y="791703"/>
                  </a:cubicBezTo>
                  <a:lnTo>
                    <a:pt x="1231572" y="797357"/>
                  </a:lnTo>
                  <a:cubicBezTo>
                    <a:pt x="1223638" y="803924"/>
                    <a:pt x="1215886" y="810581"/>
                    <a:pt x="1208043" y="817238"/>
                  </a:cubicBezTo>
                  <a:lnTo>
                    <a:pt x="1190898" y="831921"/>
                  </a:lnTo>
                  <a:cubicBezTo>
                    <a:pt x="1186521" y="835660"/>
                    <a:pt x="1181779" y="839399"/>
                    <a:pt x="1177857" y="843229"/>
                  </a:cubicBezTo>
                  <a:cubicBezTo>
                    <a:pt x="1168282" y="851528"/>
                    <a:pt x="1158797" y="859827"/>
                    <a:pt x="1149404" y="868217"/>
                  </a:cubicBezTo>
                  <a:lnTo>
                    <a:pt x="1147762" y="869585"/>
                  </a:lnTo>
                  <a:cubicBezTo>
                    <a:pt x="895858" y="1093820"/>
                    <a:pt x="678272" y="1353868"/>
                    <a:pt x="501998" y="1641384"/>
                  </a:cubicBezTo>
                  <a:cubicBezTo>
                    <a:pt x="499198" y="1645989"/>
                    <a:pt x="496699" y="1650777"/>
                    <a:pt x="494519" y="1655702"/>
                  </a:cubicBezTo>
                  <a:cubicBezTo>
                    <a:pt x="488592" y="1665460"/>
                    <a:pt x="482664" y="1675309"/>
                    <a:pt x="476827" y="1685158"/>
                  </a:cubicBezTo>
                  <a:cubicBezTo>
                    <a:pt x="259797" y="2050447"/>
                    <a:pt x="113317" y="2453254"/>
                    <a:pt x="45010" y="2872632"/>
                  </a:cubicBezTo>
                  <a:cubicBezTo>
                    <a:pt x="44527" y="2874456"/>
                    <a:pt x="44162" y="2876280"/>
                    <a:pt x="43916" y="2878104"/>
                  </a:cubicBezTo>
                  <a:cubicBezTo>
                    <a:pt x="14523" y="3060826"/>
                    <a:pt x="-205" y="3245600"/>
                    <a:pt x="-132" y="3430665"/>
                  </a:cubicBezTo>
                  <a:lnTo>
                    <a:pt x="-132" y="3431577"/>
                  </a:lnTo>
                  <a:cubicBezTo>
                    <a:pt x="1473" y="5325863"/>
                    <a:pt x="1538395" y="6860185"/>
                    <a:pt x="3432689" y="6858580"/>
                  </a:cubicBezTo>
                  <a:cubicBezTo>
                    <a:pt x="5326975" y="6856975"/>
                    <a:pt x="6861297" y="5320054"/>
                    <a:pt x="6859692" y="3425768"/>
                  </a:cubicBezTo>
                  <a:cubicBezTo>
                    <a:pt x="6859373" y="3056640"/>
                    <a:pt x="6799484" y="2689983"/>
                    <a:pt x="6682314" y="2339951"/>
                  </a:cubicBezTo>
                  <a:close/>
                  <a:moveTo>
                    <a:pt x="6244570" y="2860320"/>
                  </a:moveTo>
                  <a:lnTo>
                    <a:pt x="6036185" y="2532559"/>
                  </a:lnTo>
                  <a:cubicBezTo>
                    <a:pt x="6007513" y="2488292"/>
                    <a:pt x="5956397" y="2463897"/>
                    <a:pt x="5903950" y="2469451"/>
                  </a:cubicBezTo>
                  <a:lnTo>
                    <a:pt x="5900940" y="2469451"/>
                  </a:lnTo>
                  <a:lnTo>
                    <a:pt x="5738154" y="2491247"/>
                  </a:lnTo>
                  <a:cubicBezTo>
                    <a:pt x="5662004" y="2501279"/>
                    <a:pt x="5608399" y="2571135"/>
                    <a:pt x="5618421" y="2647285"/>
                  </a:cubicBezTo>
                  <a:cubicBezTo>
                    <a:pt x="5619060" y="2652073"/>
                    <a:pt x="5619935" y="2656815"/>
                    <a:pt x="5621057" y="2661511"/>
                  </a:cubicBezTo>
                  <a:lnTo>
                    <a:pt x="5666655" y="2850654"/>
                  </a:lnTo>
                  <a:lnTo>
                    <a:pt x="5462466" y="3301439"/>
                  </a:lnTo>
                  <a:lnTo>
                    <a:pt x="5234474" y="3343390"/>
                  </a:lnTo>
                  <a:cubicBezTo>
                    <a:pt x="5227361" y="3344211"/>
                    <a:pt x="5220247" y="3345214"/>
                    <a:pt x="5213225" y="3346582"/>
                  </a:cubicBezTo>
                  <a:cubicBezTo>
                    <a:pt x="5179191" y="3352610"/>
                    <a:pt x="5144143" y="3345113"/>
                    <a:pt x="5115553" y="3325698"/>
                  </a:cubicBezTo>
                  <a:lnTo>
                    <a:pt x="4930880" y="2926803"/>
                  </a:lnTo>
                  <a:lnTo>
                    <a:pt x="4796090" y="2600227"/>
                  </a:lnTo>
                  <a:cubicBezTo>
                    <a:pt x="4793993" y="2595111"/>
                    <a:pt x="4791430" y="2590195"/>
                    <a:pt x="4788430" y="2585544"/>
                  </a:cubicBezTo>
                  <a:cubicBezTo>
                    <a:pt x="4777569" y="2568746"/>
                    <a:pt x="4765138" y="2553024"/>
                    <a:pt x="4751313" y="2538578"/>
                  </a:cubicBezTo>
                  <a:lnTo>
                    <a:pt x="4734533" y="2502099"/>
                  </a:lnTo>
                  <a:lnTo>
                    <a:pt x="4758883" y="2254318"/>
                  </a:lnTo>
                  <a:cubicBezTo>
                    <a:pt x="4765941" y="2178287"/>
                    <a:pt x="4710028" y="2110938"/>
                    <a:pt x="4633997" y="2103879"/>
                  </a:cubicBezTo>
                  <a:cubicBezTo>
                    <a:pt x="4623255" y="2102876"/>
                    <a:pt x="4612429" y="2103141"/>
                    <a:pt x="4601750" y="2104664"/>
                  </a:cubicBezTo>
                  <a:lnTo>
                    <a:pt x="4334635" y="2140322"/>
                  </a:lnTo>
                  <a:lnTo>
                    <a:pt x="4069708" y="2140322"/>
                  </a:lnTo>
                  <a:lnTo>
                    <a:pt x="3764563" y="2012190"/>
                  </a:lnTo>
                  <a:lnTo>
                    <a:pt x="3550433" y="1817850"/>
                  </a:lnTo>
                  <a:lnTo>
                    <a:pt x="3547971" y="1815661"/>
                  </a:lnTo>
                  <a:cubicBezTo>
                    <a:pt x="3514219" y="1786587"/>
                    <a:pt x="3468585" y="1775434"/>
                    <a:pt x="3425220" y="1785657"/>
                  </a:cubicBezTo>
                  <a:lnTo>
                    <a:pt x="3186285" y="1842199"/>
                  </a:lnTo>
                  <a:lnTo>
                    <a:pt x="3183275" y="1842929"/>
                  </a:lnTo>
                  <a:cubicBezTo>
                    <a:pt x="3156107" y="1850225"/>
                    <a:pt x="3131685" y="1865354"/>
                    <a:pt x="3113054" y="1886430"/>
                  </a:cubicBezTo>
                  <a:lnTo>
                    <a:pt x="3111959" y="1887706"/>
                  </a:lnTo>
                  <a:lnTo>
                    <a:pt x="2843020" y="2207442"/>
                  </a:lnTo>
                  <a:lnTo>
                    <a:pt x="2722275" y="2218295"/>
                  </a:lnTo>
                  <a:cubicBezTo>
                    <a:pt x="2714606" y="2217182"/>
                    <a:pt x="2706817" y="2217036"/>
                    <a:pt x="2699111" y="2217839"/>
                  </a:cubicBezTo>
                  <a:cubicBezTo>
                    <a:pt x="2688259" y="2219098"/>
                    <a:pt x="2677479" y="2220949"/>
                    <a:pt x="2666827" y="2223402"/>
                  </a:cubicBezTo>
                  <a:lnTo>
                    <a:pt x="2665368" y="2223402"/>
                  </a:lnTo>
                  <a:lnTo>
                    <a:pt x="2624421" y="2160567"/>
                  </a:lnTo>
                  <a:lnTo>
                    <a:pt x="2677406" y="1859618"/>
                  </a:lnTo>
                  <a:lnTo>
                    <a:pt x="2866457" y="1873480"/>
                  </a:lnTo>
                  <a:cubicBezTo>
                    <a:pt x="2914947" y="1877374"/>
                    <a:pt x="2961868" y="1855222"/>
                    <a:pt x="2989664" y="1815296"/>
                  </a:cubicBezTo>
                  <a:cubicBezTo>
                    <a:pt x="3018163" y="1775352"/>
                    <a:pt x="3023371" y="1723297"/>
                    <a:pt x="3003344" y="1678501"/>
                  </a:cubicBezTo>
                  <a:lnTo>
                    <a:pt x="3002614" y="1676859"/>
                  </a:lnTo>
                  <a:lnTo>
                    <a:pt x="2963308" y="1592867"/>
                  </a:lnTo>
                  <a:lnTo>
                    <a:pt x="3370046" y="1435097"/>
                  </a:lnTo>
                  <a:cubicBezTo>
                    <a:pt x="3441508" y="1407920"/>
                    <a:pt x="3477412" y="1327959"/>
                    <a:pt x="3450236" y="1256497"/>
                  </a:cubicBezTo>
                  <a:cubicBezTo>
                    <a:pt x="3448165" y="1251043"/>
                    <a:pt x="3445749" y="1245727"/>
                    <a:pt x="3443004" y="1240574"/>
                  </a:cubicBezTo>
                  <a:lnTo>
                    <a:pt x="3354543" y="1073684"/>
                  </a:lnTo>
                  <a:lnTo>
                    <a:pt x="3739849" y="747655"/>
                  </a:lnTo>
                  <a:lnTo>
                    <a:pt x="4028031" y="862654"/>
                  </a:lnTo>
                  <a:cubicBezTo>
                    <a:pt x="4078882" y="883383"/>
                    <a:pt x="4137176" y="872075"/>
                    <a:pt x="4176590" y="833836"/>
                  </a:cubicBezTo>
                  <a:lnTo>
                    <a:pt x="4377224" y="640955"/>
                  </a:lnTo>
                  <a:lnTo>
                    <a:pt x="4378409" y="639769"/>
                  </a:lnTo>
                  <a:cubicBezTo>
                    <a:pt x="4418062" y="600828"/>
                    <a:pt x="4430337" y="541824"/>
                    <a:pt x="4409508" y="490298"/>
                  </a:cubicBezTo>
                  <a:lnTo>
                    <a:pt x="4340836" y="314926"/>
                  </a:lnTo>
                  <a:cubicBezTo>
                    <a:pt x="4489478" y="358099"/>
                    <a:pt x="4634855" y="411832"/>
                    <a:pt x="4775845" y="475706"/>
                  </a:cubicBezTo>
                  <a:cubicBezTo>
                    <a:pt x="5576827" y="842956"/>
                    <a:pt x="6212377" y="1531492"/>
                    <a:pt x="6502383" y="2377433"/>
                  </a:cubicBezTo>
                  <a:lnTo>
                    <a:pt x="6388752" y="3185163"/>
                  </a:lnTo>
                  <a:lnTo>
                    <a:pt x="6257519" y="2883211"/>
                  </a:lnTo>
                  <a:lnTo>
                    <a:pt x="6256334" y="2880475"/>
                  </a:lnTo>
                  <a:cubicBezTo>
                    <a:pt x="6253169" y="2873380"/>
                    <a:pt x="6249285" y="2866631"/>
                    <a:pt x="6244752" y="2860320"/>
                  </a:cubicBezTo>
                  <a:close/>
                  <a:moveTo>
                    <a:pt x="5359961" y="3558979"/>
                  </a:moveTo>
                  <a:cubicBezTo>
                    <a:pt x="5390648" y="3587296"/>
                    <a:pt x="5405942" y="3628581"/>
                    <a:pt x="5401090" y="3670057"/>
                  </a:cubicBezTo>
                  <a:lnTo>
                    <a:pt x="5376467" y="3890571"/>
                  </a:lnTo>
                  <a:cubicBezTo>
                    <a:pt x="5373804" y="3914437"/>
                    <a:pt x="5364767" y="3937154"/>
                    <a:pt x="5350294" y="3956324"/>
                  </a:cubicBezTo>
                  <a:lnTo>
                    <a:pt x="4964805" y="4454350"/>
                  </a:lnTo>
                  <a:cubicBezTo>
                    <a:pt x="4918367" y="4514075"/>
                    <a:pt x="4895058" y="4588555"/>
                    <a:pt x="4899143" y="4664102"/>
                  </a:cubicBezTo>
                  <a:lnTo>
                    <a:pt x="4920118" y="5034726"/>
                  </a:lnTo>
                  <a:cubicBezTo>
                    <a:pt x="4922772" y="5078865"/>
                    <a:pt x="4902855" y="5121345"/>
                    <a:pt x="4867224" y="5147537"/>
                  </a:cubicBezTo>
                  <a:lnTo>
                    <a:pt x="4673887" y="5291627"/>
                  </a:lnTo>
                  <a:lnTo>
                    <a:pt x="4673157" y="5292266"/>
                  </a:lnTo>
                  <a:cubicBezTo>
                    <a:pt x="4645963" y="5312639"/>
                    <a:pt x="4622252" y="5337272"/>
                    <a:pt x="4602936" y="5365223"/>
                  </a:cubicBezTo>
                  <a:cubicBezTo>
                    <a:pt x="4599206" y="5370932"/>
                    <a:pt x="4596142" y="5377052"/>
                    <a:pt x="4593816" y="5383463"/>
                  </a:cubicBezTo>
                  <a:lnTo>
                    <a:pt x="4382057" y="5920430"/>
                  </a:lnTo>
                  <a:cubicBezTo>
                    <a:pt x="4359933" y="5948035"/>
                    <a:pt x="4327622" y="5965563"/>
                    <a:pt x="4292411" y="5969038"/>
                  </a:cubicBezTo>
                  <a:lnTo>
                    <a:pt x="4052746" y="5991837"/>
                  </a:lnTo>
                  <a:cubicBezTo>
                    <a:pt x="3995027" y="5997527"/>
                    <a:pt x="3940446" y="5964578"/>
                    <a:pt x="3918595" y="5910854"/>
                  </a:cubicBezTo>
                  <a:lnTo>
                    <a:pt x="3695163" y="5364585"/>
                  </a:lnTo>
                  <a:cubicBezTo>
                    <a:pt x="3685706" y="5340655"/>
                    <a:pt x="3683335" y="5314500"/>
                    <a:pt x="3688323" y="5289256"/>
                  </a:cubicBezTo>
                  <a:lnTo>
                    <a:pt x="3734651" y="5055701"/>
                  </a:lnTo>
                  <a:cubicBezTo>
                    <a:pt x="3747655" y="4993058"/>
                    <a:pt x="3740871" y="4927916"/>
                    <a:pt x="3715226" y="4869295"/>
                  </a:cubicBezTo>
                  <a:lnTo>
                    <a:pt x="3468995" y="4297218"/>
                  </a:lnTo>
                  <a:cubicBezTo>
                    <a:pt x="3421910" y="4189176"/>
                    <a:pt x="3318401" y="4116502"/>
                    <a:pt x="3200785" y="4108896"/>
                  </a:cubicBezTo>
                  <a:lnTo>
                    <a:pt x="2730665" y="4078801"/>
                  </a:lnTo>
                  <a:cubicBezTo>
                    <a:pt x="2715581" y="4078163"/>
                    <a:pt x="2700744" y="4074761"/>
                    <a:pt x="2686891" y="4068769"/>
                  </a:cubicBezTo>
                  <a:lnTo>
                    <a:pt x="2685523" y="4068131"/>
                  </a:lnTo>
                  <a:lnTo>
                    <a:pt x="2260363" y="3880265"/>
                  </a:lnTo>
                  <a:cubicBezTo>
                    <a:pt x="2224915" y="3864735"/>
                    <a:pt x="2198185" y="3834266"/>
                    <a:pt x="2187406" y="3797094"/>
                  </a:cubicBezTo>
                  <a:lnTo>
                    <a:pt x="2036019" y="3271709"/>
                  </a:lnTo>
                  <a:cubicBezTo>
                    <a:pt x="2024291" y="3230616"/>
                    <a:pt x="2033311" y="3186377"/>
                    <a:pt x="2060186" y="3153153"/>
                  </a:cubicBezTo>
                  <a:lnTo>
                    <a:pt x="2632720" y="2448020"/>
                  </a:lnTo>
                  <a:lnTo>
                    <a:pt x="2632720" y="2448020"/>
                  </a:lnTo>
                  <a:cubicBezTo>
                    <a:pt x="2649436" y="2427218"/>
                    <a:pt x="2671980" y="2411878"/>
                    <a:pt x="2697470" y="2403972"/>
                  </a:cubicBezTo>
                  <a:lnTo>
                    <a:pt x="2716165" y="2402330"/>
                  </a:lnTo>
                  <a:lnTo>
                    <a:pt x="3302834" y="2499090"/>
                  </a:lnTo>
                  <a:cubicBezTo>
                    <a:pt x="3310914" y="2500403"/>
                    <a:pt x="3319140" y="2500613"/>
                    <a:pt x="3327275" y="2499728"/>
                  </a:cubicBezTo>
                  <a:cubicBezTo>
                    <a:pt x="3362595" y="2495998"/>
                    <a:pt x="3397889" y="2506988"/>
                    <a:pt x="3424855" y="2530097"/>
                  </a:cubicBezTo>
                  <a:lnTo>
                    <a:pt x="3699723" y="2760734"/>
                  </a:lnTo>
                  <a:cubicBezTo>
                    <a:pt x="3763040" y="2814375"/>
                    <a:pt x="3844981" y="2840859"/>
                    <a:pt x="3927715" y="2834421"/>
                  </a:cubicBezTo>
                  <a:cubicBezTo>
                    <a:pt x="3935767" y="2833755"/>
                    <a:pt x="3943701" y="2832068"/>
                    <a:pt x="3951335" y="2829405"/>
                  </a:cubicBezTo>
                  <a:lnTo>
                    <a:pt x="4524689" y="2624303"/>
                  </a:lnTo>
                  <a:cubicBezTo>
                    <a:pt x="4552395" y="2624321"/>
                    <a:pt x="4579389" y="2633067"/>
                    <a:pt x="4601841" y="2649291"/>
                  </a:cubicBezTo>
                  <a:lnTo>
                    <a:pt x="4764081" y="2999943"/>
                  </a:lnTo>
                  <a:lnTo>
                    <a:pt x="4917930" y="3372847"/>
                  </a:lnTo>
                  <a:cubicBezTo>
                    <a:pt x="4920027" y="3378081"/>
                    <a:pt x="4922663" y="3383097"/>
                    <a:pt x="4925773" y="3387803"/>
                  </a:cubicBezTo>
                  <a:cubicBezTo>
                    <a:pt x="4937747" y="3406152"/>
                    <a:pt x="4951554" y="3423233"/>
                    <a:pt x="4966994" y="3438782"/>
                  </a:cubicBezTo>
                  <a:lnTo>
                    <a:pt x="4984139" y="3475808"/>
                  </a:lnTo>
                  <a:cubicBezTo>
                    <a:pt x="4985652" y="3478936"/>
                    <a:pt x="4987322" y="3481982"/>
                    <a:pt x="4989155" y="3484928"/>
                  </a:cubicBezTo>
                  <a:cubicBezTo>
                    <a:pt x="5014261" y="3525656"/>
                    <a:pt x="5058683" y="3550471"/>
                    <a:pt x="5106525" y="3550498"/>
                  </a:cubicBezTo>
                  <a:cubicBezTo>
                    <a:pt x="5115006" y="3550489"/>
                    <a:pt x="5123460" y="3549668"/>
                    <a:pt x="5131786" y="3548036"/>
                  </a:cubicBezTo>
                  <a:lnTo>
                    <a:pt x="5260100" y="3524507"/>
                  </a:lnTo>
                  <a:cubicBezTo>
                    <a:pt x="5296615" y="3521415"/>
                    <a:pt x="5332738" y="3533936"/>
                    <a:pt x="5359505" y="3558979"/>
                  </a:cubicBezTo>
                  <a:close/>
                  <a:moveTo>
                    <a:pt x="4556973" y="2443733"/>
                  </a:moveTo>
                  <a:cubicBezTo>
                    <a:pt x="4537858" y="2441691"/>
                    <a:pt x="4518597" y="2441390"/>
                    <a:pt x="4499428" y="2442821"/>
                  </a:cubicBezTo>
                  <a:cubicBezTo>
                    <a:pt x="4491375" y="2443487"/>
                    <a:pt x="4483441" y="2445174"/>
                    <a:pt x="4475807" y="2447837"/>
                  </a:cubicBezTo>
                  <a:lnTo>
                    <a:pt x="3902453" y="2652939"/>
                  </a:lnTo>
                  <a:cubicBezTo>
                    <a:pt x="3871309" y="2652975"/>
                    <a:pt x="3841178" y="2641922"/>
                    <a:pt x="3817457" y="2621750"/>
                  </a:cubicBezTo>
                  <a:lnTo>
                    <a:pt x="3542134" y="2390110"/>
                  </a:lnTo>
                  <a:cubicBezTo>
                    <a:pt x="3480659" y="2338036"/>
                    <a:pt x="3401372" y="2311881"/>
                    <a:pt x="3320982" y="2317152"/>
                  </a:cubicBezTo>
                  <a:lnTo>
                    <a:pt x="3029152" y="2269092"/>
                  </a:lnTo>
                  <a:lnTo>
                    <a:pt x="3241459" y="2016568"/>
                  </a:lnTo>
                  <a:lnTo>
                    <a:pt x="3444372" y="1968598"/>
                  </a:lnTo>
                  <a:lnTo>
                    <a:pt x="3647832" y="2153636"/>
                  </a:lnTo>
                  <a:lnTo>
                    <a:pt x="3652209" y="2157376"/>
                  </a:lnTo>
                  <a:cubicBezTo>
                    <a:pt x="3663098" y="2166158"/>
                    <a:pt x="3675200" y="2173308"/>
                    <a:pt x="3688140" y="2178624"/>
                  </a:cubicBezTo>
                  <a:lnTo>
                    <a:pt x="4005506" y="2311224"/>
                  </a:lnTo>
                  <a:cubicBezTo>
                    <a:pt x="4022906" y="2319022"/>
                    <a:pt x="4041792" y="2322943"/>
                    <a:pt x="4060862" y="2322715"/>
                  </a:cubicBezTo>
                  <a:lnTo>
                    <a:pt x="4340836" y="2322715"/>
                  </a:lnTo>
                  <a:cubicBezTo>
                    <a:pt x="4344867" y="2322715"/>
                    <a:pt x="4348889" y="2322442"/>
                    <a:pt x="4352874" y="2321895"/>
                  </a:cubicBezTo>
                  <a:lnTo>
                    <a:pt x="4571747" y="2292712"/>
                  </a:lnTo>
                  <a:close/>
                  <a:moveTo>
                    <a:pt x="1269419" y="1006016"/>
                  </a:moveTo>
                  <a:lnTo>
                    <a:pt x="1288935" y="988871"/>
                  </a:lnTo>
                  <a:cubicBezTo>
                    <a:pt x="1304256" y="975374"/>
                    <a:pt x="1319668" y="961968"/>
                    <a:pt x="1335354" y="948835"/>
                  </a:cubicBezTo>
                  <a:lnTo>
                    <a:pt x="1340187" y="944731"/>
                  </a:lnTo>
                  <a:cubicBezTo>
                    <a:pt x="1763879" y="588617"/>
                    <a:pt x="2271663" y="346872"/>
                    <a:pt x="2815205" y="242516"/>
                  </a:cubicBezTo>
                  <a:lnTo>
                    <a:pt x="3118069" y="409588"/>
                  </a:lnTo>
                  <a:lnTo>
                    <a:pt x="2769515" y="739265"/>
                  </a:lnTo>
                  <a:lnTo>
                    <a:pt x="2218869" y="914089"/>
                  </a:lnTo>
                  <a:lnTo>
                    <a:pt x="2218413" y="914089"/>
                  </a:lnTo>
                  <a:lnTo>
                    <a:pt x="2243036" y="871136"/>
                  </a:lnTo>
                  <a:cubicBezTo>
                    <a:pt x="2277992" y="810481"/>
                    <a:pt x="2257162" y="732963"/>
                    <a:pt x="2196507" y="698008"/>
                  </a:cubicBezTo>
                  <a:cubicBezTo>
                    <a:pt x="2161524" y="677844"/>
                    <a:pt x="2119027" y="675555"/>
                    <a:pt x="2082073" y="691843"/>
                  </a:cubicBezTo>
                  <a:lnTo>
                    <a:pt x="1910441" y="766259"/>
                  </a:lnTo>
                  <a:cubicBezTo>
                    <a:pt x="1894837" y="772999"/>
                    <a:pt x="1880684" y="782693"/>
                    <a:pt x="1868764" y="794804"/>
                  </a:cubicBezTo>
                  <a:cubicBezTo>
                    <a:pt x="1862098" y="801507"/>
                    <a:pt x="1856498" y="809204"/>
                    <a:pt x="1852166" y="817603"/>
                  </a:cubicBezTo>
                  <a:lnTo>
                    <a:pt x="1648341" y="1213580"/>
                  </a:lnTo>
                  <a:lnTo>
                    <a:pt x="1457832" y="1451603"/>
                  </a:lnTo>
                  <a:lnTo>
                    <a:pt x="1224003" y="1420231"/>
                  </a:lnTo>
                  <a:cubicBezTo>
                    <a:pt x="1193005" y="1415663"/>
                    <a:pt x="1161424" y="1422858"/>
                    <a:pt x="1135451" y="1440386"/>
                  </a:cubicBezTo>
                  <a:lnTo>
                    <a:pt x="754886" y="1589310"/>
                  </a:lnTo>
                  <a:cubicBezTo>
                    <a:pt x="893533" y="1388112"/>
                    <a:pt x="1054349" y="1203128"/>
                    <a:pt x="1234308" y="1037843"/>
                  </a:cubicBezTo>
                  <a:cubicBezTo>
                    <a:pt x="1245981" y="1027173"/>
                    <a:pt x="1257654" y="1016230"/>
                    <a:pt x="1269419" y="1006016"/>
                  </a:cubicBezTo>
                  <a:close/>
                  <a:moveTo>
                    <a:pt x="991177" y="4879144"/>
                  </a:moveTo>
                  <a:lnTo>
                    <a:pt x="895421" y="5368598"/>
                  </a:lnTo>
                  <a:lnTo>
                    <a:pt x="869703" y="5429061"/>
                  </a:lnTo>
                  <a:cubicBezTo>
                    <a:pt x="612227" y="5099284"/>
                    <a:pt x="421006" y="4722806"/>
                    <a:pt x="306563" y="4320381"/>
                  </a:cubicBezTo>
                  <a:lnTo>
                    <a:pt x="305651" y="4317190"/>
                  </a:lnTo>
                  <a:cubicBezTo>
                    <a:pt x="301729" y="4303328"/>
                    <a:pt x="297899" y="4289831"/>
                    <a:pt x="294160" y="4275513"/>
                  </a:cubicBezTo>
                  <a:cubicBezTo>
                    <a:pt x="293431" y="4272959"/>
                    <a:pt x="292701" y="4270406"/>
                    <a:pt x="292062" y="4267761"/>
                  </a:cubicBezTo>
                  <a:cubicBezTo>
                    <a:pt x="288688" y="4254994"/>
                    <a:pt x="285314" y="4242226"/>
                    <a:pt x="282031" y="4229367"/>
                  </a:cubicBezTo>
                  <a:cubicBezTo>
                    <a:pt x="281119" y="4225537"/>
                    <a:pt x="280207" y="4221798"/>
                    <a:pt x="279204" y="4217968"/>
                  </a:cubicBezTo>
                  <a:lnTo>
                    <a:pt x="270084" y="4182309"/>
                  </a:lnTo>
                  <a:cubicBezTo>
                    <a:pt x="268990" y="4177294"/>
                    <a:pt x="267804" y="4172369"/>
                    <a:pt x="266619" y="4167353"/>
                  </a:cubicBezTo>
                  <a:cubicBezTo>
                    <a:pt x="264156" y="4156410"/>
                    <a:pt x="261603" y="4145557"/>
                    <a:pt x="259140" y="4134613"/>
                  </a:cubicBezTo>
                  <a:lnTo>
                    <a:pt x="254763" y="4114277"/>
                  </a:lnTo>
                  <a:cubicBezTo>
                    <a:pt x="252757" y="4105157"/>
                    <a:pt x="250750" y="4096037"/>
                    <a:pt x="248835" y="4086371"/>
                  </a:cubicBezTo>
                  <a:cubicBezTo>
                    <a:pt x="245434" y="4070137"/>
                    <a:pt x="242205" y="4053905"/>
                    <a:pt x="239168" y="4037671"/>
                  </a:cubicBezTo>
                  <a:cubicBezTo>
                    <a:pt x="239168" y="4036394"/>
                    <a:pt x="239168" y="4035209"/>
                    <a:pt x="238439" y="4033932"/>
                  </a:cubicBezTo>
                  <a:cubicBezTo>
                    <a:pt x="234672" y="4013869"/>
                    <a:pt x="231079" y="3993778"/>
                    <a:pt x="227678" y="3973651"/>
                  </a:cubicBezTo>
                  <a:cubicBezTo>
                    <a:pt x="227222" y="3970824"/>
                    <a:pt x="226766" y="3967997"/>
                    <a:pt x="226218" y="3965170"/>
                  </a:cubicBezTo>
                  <a:cubicBezTo>
                    <a:pt x="223118" y="3946265"/>
                    <a:pt x="220081" y="3927295"/>
                    <a:pt x="217099" y="3908263"/>
                  </a:cubicBezTo>
                  <a:cubicBezTo>
                    <a:pt x="216552" y="3904250"/>
                    <a:pt x="215913" y="3900146"/>
                    <a:pt x="215366" y="3896043"/>
                  </a:cubicBezTo>
                  <a:cubicBezTo>
                    <a:pt x="212721" y="3877804"/>
                    <a:pt x="210259" y="3860020"/>
                    <a:pt x="207979" y="3841872"/>
                  </a:cubicBezTo>
                  <a:lnTo>
                    <a:pt x="206064" y="3826460"/>
                  </a:lnTo>
                  <a:cubicBezTo>
                    <a:pt x="203966" y="3809315"/>
                    <a:pt x="201960" y="3791987"/>
                    <a:pt x="200136" y="3774751"/>
                  </a:cubicBezTo>
                  <a:cubicBezTo>
                    <a:pt x="199406" y="3768641"/>
                    <a:pt x="198859" y="3762531"/>
                    <a:pt x="198221" y="3756511"/>
                  </a:cubicBezTo>
                  <a:cubicBezTo>
                    <a:pt x="196579" y="3740096"/>
                    <a:pt x="195029" y="3723589"/>
                    <a:pt x="193570" y="3707083"/>
                  </a:cubicBezTo>
                  <a:lnTo>
                    <a:pt x="191928" y="3685834"/>
                  </a:lnTo>
                  <a:cubicBezTo>
                    <a:pt x="190743" y="3670148"/>
                    <a:pt x="189466" y="3654553"/>
                    <a:pt x="188463" y="3638868"/>
                  </a:cubicBezTo>
                  <a:cubicBezTo>
                    <a:pt x="187916" y="3630477"/>
                    <a:pt x="187551" y="3622179"/>
                    <a:pt x="187095" y="3613880"/>
                  </a:cubicBezTo>
                  <a:cubicBezTo>
                    <a:pt x="186274" y="3599288"/>
                    <a:pt x="185453" y="3584697"/>
                    <a:pt x="184815" y="3570105"/>
                  </a:cubicBezTo>
                  <a:cubicBezTo>
                    <a:pt x="184815" y="3559800"/>
                    <a:pt x="184086" y="3549495"/>
                    <a:pt x="183812" y="3539190"/>
                  </a:cubicBezTo>
                  <a:cubicBezTo>
                    <a:pt x="183356" y="3526422"/>
                    <a:pt x="182809" y="3513745"/>
                    <a:pt x="182535" y="3501069"/>
                  </a:cubicBezTo>
                  <a:cubicBezTo>
                    <a:pt x="182535" y="3482830"/>
                    <a:pt x="181988" y="3463952"/>
                    <a:pt x="181988" y="3445439"/>
                  </a:cubicBezTo>
                  <a:cubicBezTo>
                    <a:pt x="181988" y="3440879"/>
                    <a:pt x="181988" y="3436319"/>
                    <a:pt x="181988" y="3431668"/>
                  </a:cubicBezTo>
                  <a:cubicBezTo>
                    <a:pt x="181988" y="3410146"/>
                    <a:pt x="182198" y="3388624"/>
                    <a:pt x="182626" y="3367101"/>
                  </a:cubicBezTo>
                  <a:lnTo>
                    <a:pt x="182626" y="3358529"/>
                  </a:lnTo>
                  <a:cubicBezTo>
                    <a:pt x="182626" y="3339833"/>
                    <a:pt x="183538" y="3321047"/>
                    <a:pt x="184268" y="3302351"/>
                  </a:cubicBezTo>
                  <a:lnTo>
                    <a:pt x="184815" y="3291043"/>
                  </a:lnTo>
                  <a:cubicBezTo>
                    <a:pt x="185545" y="3272804"/>
                    <a:pt x="186365" y="3255294"/>
                    <a:pt x="187460" y="3237328"/>
                  </a:cubicBezTo>
                  <a:cubicBezTo>
                    <a:pt x="187460" y="3233589"/>
                    <a:pt x="187460" y="3229850"/>
                    <a:pt x="188189" y="3226111"/>
                  </a:cubicBezTo>
                  <a:cubicBezTo>
                    <a:pt x="189010" y="3213434"/>
                    <a:pt x="189922" y="3200849"/>
                    <a:pt x="190834" y="3188264"/>
                  </a:cubicBezTo>
                  <a:lnTo>
                    <a:pt x="468346" y="3695683"/>
                  </a:lnTo>
                  <a:cubicBezTo>
                    <a:pt x="469349" y="3697507"/>
                    <a:pt x="470443" y="3699331"/>
                    <a:pt x="471538" y="3701155"/>
                  </a:cubicBezTo>
                  <a:lnTo>
                    <a:pt x="749688" y="4135252"/>
                  </a:lnTo>
                  <a:cubicBezTo>
                    <a:pt x="754376" y="4142566"/>
                    <a:pt x="760094" y="4149169"/>
                    <a:pt x="766651" y="4154859"/>
                  </a:cubicBezTo>
                  <a:lnTo>
                    <a:pt x="1093591" y="4438846"/>
                  </a:lnTo>
                  <a:lnTo>
                    <a:pt x="991177" y="4875952"/>
                  </a:lnTo>
                  <a:cubicBezTo>
                    <a:pt x="991177" y="4876956"/>
                    <a:pt x="991177" y="4878050"/>
                    <a:pt x="991177" y="4879144"/>
                  </a:cubicBezTo>
                  <a:close/>
                  <a:moveTo>
                    <a:pt x="3429780" y="6679552"/>
                  </a:moveTo>
                  <a:cubicBezTo>
                    <a:pt x="2500886" y="6680090"/>
                    <a:pt x="1616331" y="6282344"/>
                    <a:pt x="1000297" y="5587105"/>
                  </a:cubicBezTo>
                  <a:lnTo>
                    <a:pt x="1066597" y="5431250"/>
                  </a:lnTo>
                  <a:cubicBezTo>
                    <a:pt x="1069114" y="5425395"/>
                    <a:pt x="1070975" y="5419276"/>
                    <a:pt x="1072160" y="5413010"/>
                  </a:cubicBezTo>
                  <a:lnTo>
                    <a:pt x="1169467" y="4915805"/>
                  </a:lnTo>
                  <a:lnTo>
                    <a:pt x="1284284" y="4426991"/>
                  </a:lnTo>
                  <a:cubicBezTo>
                    <a:pt x="1291999" y="4394041"/>
                    <a:pt x="1280837" y="4359533"/>
                    <a:pt x="1255283" y="4337344"/>
                  </a:cubicBezTo>
                  <a:lnTo>
                    <a:pt x="896697" y="4025724"/>
                  </a:lnTo>
                  <a:lnTo>
                    <a:pt x="627393" y="3605307"/>
                  </a:lnTo>
                  <a:lnTo>
                    <a:pt x="229319" y="2877465"/>
                  </a:lnTo>
                  <a:cubicBezTo>
                    <a:pt x="291990" y="2510918"/>
                    <a:pt x="417896" y="2158059"/>
                    <a:pt x="601402" y="1834630"/>
                  </a:cubicBezTo>
                  <a:cubicBezTo>
                    <a:pt x="604412" y="1834630"/>
                    <a:pt x="607421" y="1835177"/>
                    <a:pt x="610522" y="1835177"/>
                  </a:cubicBezTo>
                  <a:cubicBezTo>
                    <a:pt x="635428" y="1835177"/>
                    <a:pt x="659805" y="1827927"/>
                    <a:pt x="680652" y="1814293"/>
                  </a:cubicBezTo>
                  <a:lnTo>
                    <a:pt x="1214154" y="1605452"/>
                  </a:lnTo>
                  <a:cubicBezTo>
                    <a:pt x="1215713" y="1604905"/>
                    <a:pt x="1217236" y="1604267"/>
                    <a:pt x="1218713" y="1603537"/>
                  </a:cubicBezTo>
                  <a:lnTo>
                    <a:pt x="1463486" y="1636368"/>
                  </a:lnTo>
                  <a:cubicBezTo>
                    <a:pt x="1507607" y="1642770"/>
                    <a:pt x="1551828" y="1625443"/>
                    <a:pt x="1579853" y="1590770"/>
                  </a:cubicBezTo>
                  <a:lnTo>
                    <a:pt x="1580491" y="1590040"/>
                  </a:lnTo>
                  <a:lnTo>
                    <a:pt x="1796628" y="1320098"/>
                  </a:lnTo>
                  <a:cubicBezTo>
                    <a:pt x="1800777" y="1314872"/>
                    <a:pt x="1804352" y="1309218"/>
                    <a:pt x="1807297" y="1303226"/>
                  </a:cubicBezTo>
                  <a:lnTo>
                    <a:pt x="1807297" y="1303226"/>
                  </a:lnTo>
                  <a:lnTo>
                    <a:pt x="2001820" y="925398"/>
                  </a:lnTo>
                  <a:lnTo>
                    <a:pt x="2004191" y="924303"/>
                  </a:lnTo>
                  <a:cubicBezTo>
                    <a:pt x="1979258" y="989828"/>
                    <a:pt x="2012171" y="1063160"/>
                    <a:pt x="2077696" y="1088093"/>
                  </a:cubicBezTo>
                  <a:cubicBezTo>
                    <a:pt x="2092087" y="1093565"/>
                    <a:pt x="2107353" y="1096383"/>
                    <a:pt x="2122747" y="1096392"/>
                  </a:cubicBezTo>
                  <a:lnTo>
                    <a:pt x="2227624" y="1096392"/>
                  </a:lnTo>
                  <a:cubicBezTo>
                    <a:pt x="2238804" y="1096301"/>
                    <a:pt x="2249940" y="1094768"/>
                    <a:pt x="2260728" y="1091832"/>
                  </a:cubicBezTo>
                  <a:lnTo>
                    <a:pt x="2266109" y="1090282"/>
                  </a:lnTo>
                  <a:lnTo>
                    <a:pt x="2837913" y="908800"/>
                  </a:lnTo>
                  <a:lnTo>
                    <a:pt x="2839281" y="908800"/>
                  </a:lnTo>
                  <a:cubicBezTo>
                    <a:pt x="2849869" y="905480"/>
                    <a:pt x="2859937" y="900692"/>
                    <a:pt x="2869193" y="894573"/>
                  </a:cubicBezTo>
                  <a:cubicBezTo>
                    <a:pt x="2873489" y="891682"/>
                    <a:pt x="2877547" y="888454"/>
                    <a:pt x="2881323" y="884906"/>
                  </a:cubicBezTo>
                  <a:lnTo>
                    <a:pt x="3289337" y="498779"/>
                  </a:lnTo>
                  <a:cubicBezTo>
                    <a:pt x="3322058" y="474110"/>
                    <a:pt x="3340817" y="435133"/>
                    <a:pt x="3339677" y="394176"/>
                  </a:cubicBezTo>
                  <a:cubicBezTo>
                    <a:pt x="3338145" y="348678"/>
                    <a:pt x="3312501" y="307430"/>
                    <a:pt x="3272374" y="285926"/>
                  </a:cubicBezTo>
                  <a:lnTo>
                    <a:pt x="3114786" y="198924"/>
                  </a:lnTo>
                  <a:cubicBezTo>
                    <a:pt x="3219234" y="188892"/>
                    <a:pt x="3324384" y="183785"/>
                    <a:pt x="3430236" y="183603"/>
                  </a:cubicBezTo>
                  <a:cubicBezTo>
                    <a:pt x="3665597" y="183539"/>
                    <a:pt x="3900264" y="208919"/>
                    <a:pt x="4130172" y="259296"/>
                  </a:cubicBezTo>
                  <a:cubicBezTo>
                    <a:pt x="4131102" y="272775"/>
                    <a:pt x="4133993" y="286044"/>
                    <a:pt x="4138744" y="298693"/>
                  </a:cubicBezTo>
                  <a:lnTo>
                    <a:pt x="4138744" y="299788"/>
                  </a:lnTo>
                  <a:lnTo>
                    <a:pt x="4228664" y="529695"/>
                  </a:lnTo>
                  <a:lnTo>
                    <a:pt x="4069799" y="682905"/>
                  </a:lnTo>
                  <a:lnTo>
                    <a:pt x="3782711" y="567724"/>
                  </a:lnTo>
                  <a:lnTo>
                    <a:pt x="3781800" y="567724"/>
                  </a:lnTo>
                  <a:cubicBezTo>
                    <a:pt x="3735052" y="549950"/>
                    <a:pt x="3682386" y="558312"/>
                    <a:pt x="3643454" y="589702"/>
                  </a:cubicBezTo>
                  <a:lnTo>
                    <a:pt x="3641539" y="591344"/>
                  </a:lnTo>
                  <a:lnTo>
                    <a:pt x="3209266" y="957043"/>
                  </a:lnTo>
                  <a:lnTo>
                    <a:pt x="3207625" y="958502"/>
                  </a:lnTo>
                  <a:cubicBezTo>
                    <a:pt x="3160403" y="1000635"/>
                    <a:pt x="3147316" y="1069197"/>
                    <a:pt x="3175706" y="1125757"/>
                  </a:cubicBezTo>
                  <a:lnTo>
                    <a:pt x="3176618" y="1127672"/>
                  </a:lnTo>
                  <a:lnTo>
                    <a:pt x="3258695" y="1282251"/>
                  </a:lnTo>
                  <a:lnTo>
                    <a:pt x="2852778" y="1439656"/>
                  </a:lnTo>
                  <a:cubicBezTo>
                    <a:pt x="2816892" y="1453792"/>
                    <a:pt x="2788484" y="1482200"/>
                    <a:pt x="2774349" y="1518086"/>
                  </a:cubicBezTo>
                  <a:cubicBezTo>
                    <a:pt x="2760423" y="1553525"/>
                    <a:pt x="2761809" y="1593150"/>
                    <a:pt x="2778179" y="1627522"/>
                  </a:cubicBezTo>
                  <a:lnTo>
                    <a:pt x="2805538" y="1686526"/>
                  </a:lnTo>
                  <a:lnTo>
                    <a:pt x="2650959" y="1674944"/>
                  </a:lnTo>
                  <a:cubicBezTo>
                    <a:pt x="2580765" y="1670257"/>
                    <a:pt x="2518131" y="1718728"/>
                    <a:pt x="2505044" y="1787846"/>
                  </a:cubicBezTo>
                  <a:lnTo>
                    <a:pt x="2505044" y="1789305"/>
                  </a:lnTo>
                  <a:lnTo>
                    <a:pt x="2442119" y="2146797"/>
                  </a:lnTo>
                  <a:lnTo>
                    <a:pt x="2442119" y="2148712"/>
                  </a:lnTo>
                  <a:cubicBezTo>
                    <a:pt x="2436966" y="2182318"/>
                    <a:pt x="2444225" y="2216644"/>
                    <a:pt x="2462547" y="2245289"/>
                  </a:cubicBezTo>
                  <a:lnTo>
                    <a:pt x="2463094" y="2246110"/>
                  </a:lnTo>
                  <a:lnTo>
                    <a:pt x="2507780" y="2314599"/>
                  </a:lnTo>
                  <a:cubicBezTo>
                    <a:pt x="2502035" y="2320618"/>
                    <a:pt x="2496563" y="2326819"/>
                    <a:pt x="2491365" y="2333294"/>
                  </a:cubicBezTo>
                  <a:lnTo>
                    <a:pt x="1918649" y="3038245"/>
                  </a:lnTo>
                  <a:cubicBezTo>
                    <a:pt x="1854227" y="3117860"/>
                    <a:pt x="1832687" y="3223886"/>
                    <a:pt x="1860921" y="3322323"/>
                  </a:cubicBezTo>
                  <a:lnTo>
                    <a:pt x="2012399" y="3847708"/>
                  </a:lnTo>
                  <a:cubicBezTo>
                    <a:pt x="2038089" y="3936862"/>
                    <a:pt x="2102128" y="4009965"/>
                    <a:pt x="2187132" y="4047156"/>
                  </a:cubicBezTo>
                  <a:lnTo>
                    <a:pt x="2611471" y="4234748"/>
                  </a:lnTo>
                  <a:cubicBezTo>
                    <a:pt x="2645387" y="4249841"/>
                    <a:pt x="2681747" y="4258678"/>
                    <a:pt x="2718810" y="4260830"/>
                  </a:cubicBezTo>
                  <a:lnTo>
                    <a:pt x="3189294" y="4290925"/>
                  </a:lnTo>
                  <a:cubicBezTo>
                    <a:pt x="3238723" y="4294181"/>
                    <a:pt x="3282224" y="4324704"/>
                    <a:pt x="3302104" y="4370084"/>
                  </a:cubicBezTo>
                  <a:lnTo>
                    <a:pt x="3548336" y="4941888"/>
                  </a:lnTo>
                  <a:lnTo>
                    <a:pt x="3548336" y="4942800"/>
                  </a:lnTo>
                  <a:cubicBezTo>
                    <a:pt x="3558769" y="4966894"/>
                    <a:pt x="3561413" y="4993642"/>
                    <a:pt x="3555905" y="5019314"/>
                  </a:cubicBezTo>
                  <a:lnTo>
                    <a:pt x="3509304" y="5254328"/>
                  </a:lnTo>
                  <a:cubicBezTo>
                    <a:pt x="3497411" y="5314500"/>
                    <a:pt x="3503303" y="5376833"/>
                    <a:pt x="3526266" y="5433712"/>
                  </a:cubicBezTo>
                  <a:lnTo>
                    <a:pt x="3749790" y="5979981"/>
                  </a:lnTo>
                  <a:cubicBezTo>
                    <a:pt x="3797531" y="6098218"/>
                    <a:pt x="3912375" y="6175552"/>
                    <a:pt x="4039887" y="6175325"/>
                  </a:cubicBezTo>
                  <a:cubicBezTo>
                    <a:pt x="4049827" y="6175325"/>
                    <a:pt x="4059859" y="6174868"/>
                    <a:pt x="4069891" y="6173865"/>
                  </a:cubicBezTo>
                  <a:lnTo>
                    <a:pt x="4310012" y="6151066"/>
                  </a:lnTo>
                  <a:cubicBezTo>
                    <a:pt x="4401719" y="6142074"/>
                    <a:pt x="4484845" y="6093265"/>
                    <a:pt x="4537365" y="6017554"/>
                  </a:cubicBezTo>
                  <a:cubicBezTo>
                    <a:pt x="4541360" y="6011872"/>
                    <a:pt x="4544698" y="6005753"/>
                    <a:pt x="4547306" y="5999314"/>
                  </a:cubicBezTo>
                  <a:lnTo>
                    <a:pt x="4759156" y="5462166"/>
                  </a:lnTo>
                  <a:cubicBezTo>
                    <a:pt x="4766361" y="5453310"/>
                    <a:pt x="4774632" y="5445376"/>
                    <a:pt x="4783779" y="5438545"/>
                  </a:cubicBezTo>
                  <a:lnTo>
                    <a:pt x="4976478" y="5294546"/>
                  </a:lnTo>
                  <a:cubicBezTo>
                    <a:pt x="5061555" y="5231766"/>
                    <a:pt x="5109005" y="5130136"/>
                    <a:pt x="5102512" y="5024604"/>
                  </a:cubicBezTo>
                  <a:lnTo>
                    <a:pt x="5081263" y="4654983"/>
                  </a:lnTo>
                  <a:cubicBezTo>
                    <a:pt x="5079421" y="4623246"/>
                    <a:pt x="5089143" y="4591920"/>
                    <a:pt x="5108622" y="4566795"/>
                  </a:cubicBezTo>
                  <a:lnTo>
                    <a:pt x="5494476" y="4067857"/>
                  </a:lnTo>
                  <a:cubicBezTo>
                    <a:pt x="5529423" y="4022305"/>
                    <a:pt x="5551246" y="3968061"/>
                    <a:pt x="5557584" y="3910999"/>
                  </a:cubicBezTo>
                  <a:lnTo>
                    <a:pt x="5582207" y="3690212"/>
                  </a:lnTo>
                  <a:cubicBezTo>
                    <a:pt x="5590944" y="3614099"/>
                    <a:pt x="5571300" y="3537429"/>
                    <a:pt x="5527033" y="3474896"/>
                  </a:cubicBezTo>
                  <a:cubicBezTo>
                    <a:pt x="5567552" y="3464591"/>
                    <a:pt x="5601286" y="3436593"/>
                    <a:pt x="5618868" y="3398655"/>
                  </a:cubicBezTo>
                  <a:lnTo>
                    <a:pt x="5618868" y="3397743"/>
                  </a:lnTo>
                  <a:lnTo>
                    <a:pt x="5838562" y="2912668"/>
                  </a:lnTo>
                  <a:cubicBezTo>
                    <a:pt x="5851657" y="2884105"/>
                    <a:pt x="5854530" y="2851903"/>
                    <a:pt x="5846678" y="2821471"/>
                  </a:cubicBezTo>
                  <a:lnTo>
                    <a:pt x="5809105" y="2666436"/>
                  </a:lnTo>
                  <a:lnTo>
                    <a:pt x="5896836" y="2654672"/>
                  </a:lnTo>
                  <a:lnTo>
                    <a:pt x="6091542" y="2960728"/>
                  </a:lnTo>
                  <a:lnTo>
                    <a:pt x="6283055" y="3401482"/>
                  </a:lnTo>
                  <a:cubicBezTo>
                    <a:pt x="6314044" y="3471649"/>
                    <a:pt x="6396057" y="3503413"/>
                    <a:pt x="6466223" y="3472424"/>
                  </a:cubicBezTo>
                  <a:cubicBezTo>
                    <a:pt x="6514084" y="3451285"/>
                    <a:pt x="6546012" y="3405039"/>
                    <a:pt x="6548802" y="3352783"/>
                  </a:cubicBezTo>
                  <a:lnTo>
                    <a:pt x="6621759" y="2834147"/>
                  </a:lnTo>
                  <a:cubicBezTo>
                    <a:pt x="6658312" y="3031461"/>
                    <a:pt x="6676624" y="3231729"/>
                    <a:pt x="6676477" y="3432398"/>
                  </a:cubicBezTo>
                  <a:cubicBezTo>
                    <a:pt x="6677299" y="5222683"/>
                    <a:pt x="5220429" y="6679552"/>
                    <a:pt x="3429780" y="6679552"/>
                  </a:cubicBezTo>
                  <a:close/>
                </a:path>
              </a:pathLst>
            </a:custGeom>
            <a:solidFill>
              <a:schemeClr val="tx1"/>
            </a:solidFill>
            <a:ln w="912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414042"/>
                </a:solidFill>
                <a:effectLst/>
                <a:uLnTx/>
                <a:uFillTx/>
                <a:latin typeface="Calibri" panose="020F0502020204030204"/>
                <a:ea typeface="+mn-ea"/>
                <a:cs typeface="+mn-cs"/>
              </a:endParaRPr>
            </a:p>
          </p:txBody>
        </p:sp>
        <p:sp>
          <p:nvSpPr>
            <p:cNvPr id="11" name="Graphic 8">
              <a:extLst>
                <a:ext uri="{FF2B5EF4-FFF2-40B4-BE49-F238E27FC236}">
                  <a16:creationId xmlns:a16="http://schemas.microsoft.com/office/drawing/2014/main" id="{5468FC54-AC73-43C9-BB2E-6DD63DD8AF29}"/>
                </a:ext>
              </a:extLst>
            </p:cNvPr>
            <p:cNvSpPr/>
            <p:nvPr/>
          </p:nvSpPr>
          <p:spPr>
            <a:xfrm>
              <a:off x="4697929" y="2401211"/>
              <a:ext cx="3371232" cy="3590306"/>
            </a:xfrm>
            <a:custGeom>
              <a:avLst/>
              <a:gdLst>
                <a:gd name="connsiteX0" fmla="*/ 1920223 w 3371232"/>
                <a:gd name="connsiteY0" fmla="*/ 426852 h 3590306"/>
                <a:gd name="connsiteX1" fmla="*/ 1896602 w 3371232"/>
                <a:gd name="connsiteY1" fmla="*/ 431868 h 3590306"/>
                <a:gd name="connsiteX2" fmla="*/ 1668610 w 3371232"/>
                <a:gd name="connsiteY2" fmla="*/ 358181 h 3590306"/>
                <a:gd name="connsiteX3" fmla="*/ 1393926 w 3371232"/>
                <a:gd name="connsiteY3" fmla="*/ 127544 h 3590306"/>
                <a:gd name="connsiteX4" fmla="*/ 1296254 w 3371232"/>
                <a:gd name="connsiteY4" fmla="*/ 97358 h 3590306"/>
                <a:gd name="connsiteX5" fmla="*/ 1271813 w 3371232"/>
                <a:gd name="connsiteY5" fmla="*/ 96719 h 3590306"/>
                <a:gd name="connsiteX6" fmla="*/ 685144 w 3371232"/>
                <a:gd name="connsiteY6" fmla="*/ -132 h 3590306"/>
                <a:gd name="connsiteX7" fmla="*/ 666449 w 3371232"/>
                <a:gd name="connsiteY7" fmla="*/ 1510 h 3590306"/>
                <a:gd name="connsiteX8" fmla="*/ 601790 w 3371232"/>
                <a:gd name="connsiteY8" fmla="*/ 45467 h 3590306"/>
                <a:gd name="connsiteX9" fmla="*/ 601790 w 3371232"/>
                <a:gd name="connsiteY9" fmla="*/ 45467 h 3590306"/>
                <a:gd name="connsiteX10" fmla="*/ 29074 w 3371232"/>
                <a:gd name="connsiteY10" fmla="*/ 750418 h 3590306"/>
                <a:gd name="connsiteX11" fmla="*/ 4907 w 3371232"/>
                <a:gd name="connsiteY11" fmla="*/ 868974 h 3590306"/>
                <a:gd name="connsiteX12" fmla="*/ 156294 w 3371232"/>
                <a:gd name="connsiteY12" fmla="*/ 1394359 h 3590306"/>
                <a:gd name="connsiteX13" fmla="*/ 229251 w 3371232"/>
                <a:gd name="connsiteY13" fmla="*/ 1477531 h 3590306"/>
                <a:gd name="connsiteX14" fmla="*/ 654411 w 3371232"/>
                <a:gd name="connsiteY14" fmla="*/ 1665396 h 3590306"/>
                <a:gd name="connsiteX15" fmla="*/ 655779 w 3371232"/>
                <a:gd name="connsiteY15" fmla="*/ 1666034 h 3590306"/>
                <a:gd name="connsiteX16" fmla="*/ 699553 w 3371232"/>
                <a:gd name="connsiteY16" fmla="*/ 1676066 h 3590306"/>
                <a:gd name="connsiteX17" fmla="*/ 1169673 w 3371232"/>
                <a:gd name="connsiteY17" fmla="*/ 1706160 h 3590306"/>
                <a:gd name="connsiteX18" fmla="*/ 1437883 w 3371232"/>
                <a:gd name="connsiteY18" fmla="*/ 1894482 h 3590306"/>
                <a:gd name="connsiteX19" fmla="*/ 1684114 w 3371232"/>
                <a:gd name="connsiteY19" fmla="*/ 2466560 h 3590306"/>
                <a:gd name="connsiteX20" fmla="*/ 1703539 w 3371232"/>
                <a:gd name="connsiteY20" fmla="*/ 2652966 h 3590306"/>
                <a:gd name="connsiteX21" fmla="*/ 1657211 w 3371232"/>
                <a:gd name="connsiteY21" fmla="*/ 2886521 h 3590306"/>
                <a:gd name="connsiteX22" fmla="*/ 1664051 w 3371232"/>
                <a:gd name="connsiteY22" fmla="*/ 2961849 h 3590306"/>
                <a:gd name="connsiteX23" fmla="*/ 1887483 w 3371232"/>
                <a:gd name="connsiteY23" fmla="*/ 3508118 h 3590306"/>
                <a:gd name="connsiteX24" fmla="*/ 2021633 w 3371232"/>
                <a:gd name="connsiteY24" fmla="*/ 3589557 h 3590306"/>
                <a:gd name="connsiteX25" fmla="*/ 2261298 w 3371232"/>
                <a:gd name="connsiteY25" fmla="*/ 3566758 h 3590306"/>
                <a:gd name="connsiteX26" fmla="*/ 2350945 w 3371232"/>
                <a:gd name="connsiteY26" fmla="*/ 3518150 h 3590306"/>
                <a:gd name="connsiteX27" fmla="*/ 2562522 w 3371232"/>
                <a:gd name="connsiteY27" fmla="*/ 2981366 h 3590306"/>
                <a:gd name="connsiteX28" fmla="*/ 2571641 w 3371232"/>
                <a:gd name="connsiteY28" fmla="*/ 2963126 h 3590306"/>
                <a:gd name="connsiteX29" fmla="*/ 2641863 w 3371232"/>
                <a:gd name="connsiteY29" fmla="*/ 2890169 h 3590306"/>
                <a:gd name="connsiteX30" fmla="*/ 2642593 w 3371232"/>
                <a:gd name="connsiteY30" fmla="*/ 2889530 h 3590306"/>
                <a:gd name="connsiteX31" fmla="*/ 2835930 w 3371232"/>
                <a:gd name="connsiteY31" fmla="*/ 2745440 h 3590306"/>
                <a:gd name="connsiteX32" fmla="*/ 2888824 w 3371232"/>
                <a:gd name="connsiteY32" fmla="*/ 2632629 h 3590306"/>
                <a:gd name="connsiteX33" fmla="*/ 2867848 w 3371232"/>
                <a:gd name="connsiteY33" fmla="*/ 2262005 h 3590306"/>
                <a:gd name="connsiteX34" fmla="*/ 2933510 w 3371232"/>
                <a:gd name="connsiteY34" fmla="*/ 2052252 h 3590306"/>
                <a:gd name="connsiteX35" fmla="*/ 3319455 w 3371232"/>
                <a:gd name="connsiteY35" fmla="*/ 1553680 h 3590306"/>
                <a:gd name="connsiteX36" fmla="*/ 3345629 w 3371232"/>
                <a:gd name="connsiteY36" fmla="*/ 1487927 h 3590306"/>
                <a:gd name="connsiteX37" fmla="*/ 3370252 w 3371232"/>
                <a:gd name="connsiteY37" fmla="*/ 1267413 h 3590306"/>
                <a:gd name="connsiteX38" fmla="*/ 3254815 w 3371232"/>
                <a:gd name="connsiteY38" fmla="*/ 1122419 h 3590306"/>
                <a:gd name="connsiteX39" fmla="*/ 3229079 w 3371232"/>
                <a:gd name="connsiteY39" fmla="*/ 1122045 h 3590306"/>
                <a:gd name="connsiteX40" fmla="*/ 3100583 w 3371232"/>
                <a:gd name="connsiteY40" fmla="*/ 1145574 h 3590306"/>
                <a:gd name="connsiteX41" fmla="*/ 3075321 w 3371232"/>
                <a:gd name="connsiteY41" fmla="*/ 1148036 h 3590306"/>
                <a:gd name="connsiteX42" fmla="*/ 2957951 w 3371232"/>
                <a:gd name="connsiteY42" fmla="*/ 1082466 h 3590306"/>
                <a:gd name="connsiteX43" fmla="*/ 2952935 w 3371232"/>
                <a:gd name="connsiteY43" fmla="*/ 1073346 h 3590306"/>
                <a:gd name="connsiteX44" fmla="*/ 2935790 w 3371232"/>
                <a:gd name="connsiteY44" fmla="*/ 1036320 h 3590306"/>
                <a:gd name="connsiteX45" fmla="*/ 2894569 w 3371232"/>
                <a:gd name="connsiteY45" fmla="*/ 985341 h 3590306"/>
                <a:gd name="connsiteX46" fmla="*/ 2886726 w 3371232"/>
                <a:gd name="connsiteY46" fmla="*/ 970385 h 3590306"/>
                <a:gd name="connsiteX47" fmla="*/ 2732877 w 3371232"/>
                <a:gd name="connsiteY47" fmla="*/ 597481 h 3590306"/>
                <a:gd name="connsiteX48" fmla="*/ 2570730 w 3371232"/>
                <a:gd name="connsiteY48" fmla="*/ 246738 h 3590306"/>
                <a:gd name="connsiteX49" fmla="*/ 2493577 w 3371232"/>
                <a:gd name="connsiteY49" fmla="*/ 221750 h 359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371232" h="3590306">
                  <a:moveTo>
                    <a:pt x="1920223" y="426852"/>
                  </a:moveTo>
                  <a:cubicBezTo>
                    <a:pt x="1912589" y="429515"/>
                    <a:pt x="1904655" y="431202"/>
                    <a:pt x="1896602" y="431868"/>
                  </a:cubicBezTo>
                  <a:cubicBezTo>
                    <a:pt x="1813869" y="438306"/>
                    <a:pt x="1731928" y="411823"/>
                    <a:pt x="1668610" y="358181"/>
                  </a:cubicBezTo>
                  <a:lnTo>
                    <a:pt x="1393926" y="127544"/>
                  </a:lnTo>
                  <a:cubicBezTo>
                    <a:pt x="1366904" y="104471"/>
                    <a:pt x="1331575" y="93555"/>
                    <a:pt x="1296254" y="97358"/>
                  </a:cubicBezTo>
                  <a:cubicBezTo>
                    <a:pt x="1288119" y="98242"/>
                    <a:pt x="1279893" y="98033"/>
                    <a:pt x="1271813" y="96719"/>
                  </a:cubicBezTo>
                  <a:lnTo>
                    <a:pt x="685144" y="-132"/>
                  </a:lnTo>
                  <a:lnTo>
                    <a:pt x="666449" y="1510"/>
                  </a:lnTo>
                  <a:cubicBezTo>
                    <a:pt x="641005" y="9407"/>
                    <a:pt x="618488" y="24710"/>
                    <a:pt x="601790" y="45467"/>
                  </a:cubicBezTo>
                  <a:lnTo>
                    <a:pt x="601790" y="45467"/>
                  </a:lnTo>
                  <a:lnTo>
                    <a:pt x="29074" y="750418"/>
                  </a:lnTo>
                  <a:cubicBezTo>
                    <a:pt x="2198" y="783641"/>
                    <a:pt x="-6821" y="827881"/>
                    <a:pt x="4907" y="868974"/>
                  </a:cubicBezTo>
                  <a:lnTo>
                    <a:pt x="156294" y="1394359"/>
                  </a:lnTo>
                  <a:cubicBezTo>
                    <a:pt x="167073" y="1431531"/>
                    <a:pt x="193803" y="1462000"/>
                    <a:pt x="229251" y="1477531"/>
                  </a:cubicBezTo>
                  <a:lnTo>
                    <a:pt x="654411" y="1665396"/>
                  </a:lnTo>
                  <a:lnTo>
                    <a:pt x="655779" y="1666034"/>
                  </a:lnTo>
                  <a:cubicBezTo>
                    <a:pt x="669632" y="1672026"/>
                    <a:pt x="684469" y="1675427"/>
                    <a:pt x="699553" y="1676066"/>
                  </a:cubicBezTo>
                  <a:lnTo>
                    <a:pt x="1169673" y="1706160"/>
                  </a:lnTo>
                  <a:cubicBezTo>
                    <a:pt x="1287289" y="1713767"/>
                    <a:pt x="1390798" y="1786441"/>
                    <a:pt x="1437883" y="1894482"/>
                  </a:cubicBezTo>
                  <a:lnTo>
                    <a:pt x="1684114" y="2466560"/>
                  </a:lnTo>
                  <a:cubicBezTo>
                    <a:pt x="1709759" y="2525181"/>
                    <a:pt x="1716544" y="2590323"/>
                    <a:pt x="1703539" y="2652966"/>
                  </a:cubicBezTo>
                  <a:lnTo>
                    <a:pt x="1657211" y="2886521"/>
                  </a:lnTo>
                  <a:cubicBezTo>
                    <a:pt x="1652222" y="2911764"/>
                    <a:pt x="1654594" y="2937920"/>
                    <a:pt x="1664051" y="2961849"/>
                  </a:cubicBezTo>
                  <a:lnTo>
                    <a:pt x="1887483" y="3508118"/>
                  </a:lnTo>
                  <a:cubicBezTo>
                    <a:pt x="1909179" y="3562016"/>
                    <a:pt x="1963806" y="3595175"/>
                    <a:pt x="2021633" y="3589557"/>
                  </a:cubicBezTo>
                  <a:lnTo>
                    <a:pt x="2261298" y="3566758"/>
                  </a:lnTo>
                  <a:cubicBezTo>
                    <a:pt x="2296510" y="3563284"/>
                    <a:pt x="2328821" y="3545756"/>
                    <a:pt x="2350945" y="3518150"/>
                  </a:cubicBezTo>
                  <a:lnTo>
                    <a:pt x="2562522" y="2981366"/>
                  </a:lnTo>
                  <a:cubicBezTo>
                    <a:pt x="2564847" y="2974954"/>
                    <a:pt x="2567912" y="2968836"/>
                    <a:pt x="2571641" y="2963126"/>
                  </a:cubicBezTo>
                  <a:cubicBezTo>
                    <a:pt x="2590957" y="2935174"/>
                    <a:pt x="2614668" y="2910542"/>
                    <a:pt x="2641863" y="2890169"/>
                  </a:cubicBezTo>
                  <a:lnTo>
                    <a:pt x="2642593" y="2889530"/>
                  </a:lnTo>
                  <a:lnTo>
                    <a:pt x="2835930" y="2745440"/>
                  </a:lnTo>
                  <a:cubicBezTo>
                    <a:pt x="2871561" y="2719248"/>
                    <a:pt x="2891478" y="2676769"/>
                    <a:pt x="2888824" y="2632629"/>
                  </a:cubicBezTo>
                  <a:lnTo>
                    <a:pt x="2867848" y="2262005"/>
                  </a:lnTo>
                  <a:cubicBezTo>
                    <a:pt x="2863763" y="2186458"/>
                    <a:pt x="2887073" y="2111977"/>
                    <a:pt x="2933510" y="2052252"/>
                  </a:cubicBezTo>
                  <a:lnTo>
                    <a:pt x="3319455" y="1553680"/>
                  </a:lnTo>
                  <a:cubicBezTo>
                    <a:pt x="3333928" y="1534510"/>
                    <a:pt x="3342966" y="1511802"/>
                    <a:pt x="3345629" y="1487927"/>
                  </a:cubicBezTo>
                  <a:lnTo>
                    <a:pt x="3370252" y="1267413"/>
                  </a:lnTo>
                  <a:cubicBezTo>
                    <a:pt x="3378414" y="1195495"/>
                    <a:pt x="3326733" y="1130581"/>
                    <a:pt x="3254815" y="1122419"/>
                  </a:cubicBezTo>
                  <a:cubicBezTo>
                    <a:pt x="3246270" y="1121452"/>
                    <a:pt x="3237652" y="1121325"/>
                    <a:pt x="3229079" y="1122045"/>
                  </a:cubicBezTo>
                  <a:lnTo>
                    <a:pt x="3100583" y="1145574"/>
                  </a:lnTo>
                  <a:cubicBezTo>
                    <a:pt x="3092266" y="1147206"/>
                    <a:pt x="3083802" y="1148027"/>
                    <a:pt x="3075321" y="1148036"/>
                  </a:cubicBezTo>
                  <a:cubicBezTo>
                    <a:pt x="3027480" y="1148009"/>
                    <a:pt x="2983057" y="1123194"/>
                    <a:pt x="2957951" y="1082466"/>
                  </a:cubicBezTo>
                  <a:cubicBezTo>
                    <a:pt x="2956118" y="1079520"/>
                    <a:pt x="2954449" y="1076474"/>
                    <a:pt x="2952935" y="1073346"/>
                  </a:cubicBezTo>
                  <a:lnTo>
                    <a:pt x="2935790" y="1036320"/>
                  </a:lnTo>
                  <a:cubicBezTo>
                    <a:pt x="2920351" y="1020771"/>
                    <a:pt x="2906544" y="1003690"/>
                    <a:pt x="2894569" y="985341"/>
                  </a:cubicBezTo>
                  <a:cubicBezTo>
                    <a:pt x="2891459" y="980635"/>
                    <a:pt x="2888824" y="975619"/>
                    <a:pt x="2886726" y="970385"/>
                  </a:cubicBezTo>
                  <a:lnTo>
                    <a:pt x="2732877" y="597481"/>
                  </a:lnTo>
                  <a:lnTo>
                    <a:pt x="2570730" y="246738"/>
                  </a:lnTo>
                  <a:cubicBezTo>
                    <a:pt x="2548277" y="230514"/>
                    <a:pt x="2521283" y="221768"/>
                    <a:pt x="2493577" y="221750"/>
                  </a:cubicBezTo>
                  <a:close/>
                </a:path>
              </a:pathLst>
            </a:custGeom>
            <a:solidFill>
              <a:schemeClr val="accent2"/>
            </a:solidFill>
            <a:ln w="381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414042"/>
                </a:solidFill>
                <a:effectLst/>
                <a:uLnTx/>
                <a:uFillTx/>
                <a:latin typeface="Calibri" panose="020F0502020204030204"/>
                <a:ea typeface="+mn-ea"/>
                <a:cs typeface="+mn-cs"/>
              </a:endParaRPr>
            </a:p>
          </p:txBody>
        </p:sp>
        <p:sp>
          <p:nvSpPr>
            <p:cNvPr id="14" name="Graphic 8">
              <a:extLst>
                <a:ext uri="{FF2B5EF4-FFF2-40B4-BE49-F238E27FC236}">
                  <a16:creationId xmlns:a16="http://schemas.microsoft.com/office/drawing/2014/main" id="{5468FC54-AC73-43C9-BB2E-6DD63DD8AF29}"/>
                </a:ext>
              </a:extLst>
            </p:cNvPr>
            <p:cNvSpPr/>
            <p:nvPr/>
          </p:nvSpPr>
          <p:spPr>
            <a:xfrm>
              <a:off x="5291552" y="313717"/>
              <a:ext cx="3878326" cy="3034105"/>
            </a:xfrm>
            <a:custGeom>
              <a:avLst/>
              <a:gdLst>
                <a:gd name="connsiteX0" fmla="*/ 1784498 w 3878326"/>
                <a:gd name="connsiteY0" fmla="*/ 174784 h 3034105"/>
                <a:gd name="connsiteX1" fmla="*/ 1753400 w 3878326"/>
                <a:gd name="connsiteY1" fmla="*/ 324255 h 3034105"/>
                <a:gd name="connsiteX2" fmla="*/ 1752214 w 3878326"/>
                <a:gd name="connsiteY2" fmla="*/ 325441 h 3034105"/>
                <a:gd name="connsiteX3" fmla="*/ 1551581 w 3878326"/>
                <a:gd name="connsiteY3" fmla="*/ 518322 h 3034105"/>
                <a:gd name="connsiteX4" fmla="*/ 1403478 w 3878326"/>
                <a:gd name="connsiteY4" fmla="*/ 547596 h 3034105"/>
                <a:gd name="connsiteX5" fmla="*/ 1115022 w 3878326"/>
                <a:gd name="connsiteY5" fmla="*/ 431868 h 3034105"/>
                <a:gd name="connsiteX6" fmla="*/ 729716 w 3878326"/>
                <a:gd name="connsiteY6" fmla="*/ 757896 h 3034105"/>
                <a:gd name="connsiteX7" fmla="*/ 818177 w 3878326"/>
                <a:gd name="connsiteY7" fmla="*/ 924786 h 3034105"/>
                <a:gd name="connsiteX8" fmla="*/ 761142 w 3878326"/>
                <a:gd name="connsiteY8" fmla="*/ 1112077 h 3034105"/>
                <a:gd name="connsiteX9" fmla="*/ 745219 w 3878326"/>
                <a:gd name="connsiteY9" fmla="*/ 1119309 h 3034105"/>
                <a:gd name="connsiteX10" fmla="*/ 338482 w 3878326"/>
                <a:gd name="connsiteY10" fmla="*/ 1277080 h 3034105"/>
                <a:gd name="connsiteX11" fmla="*/ 377787 w 3878326"/>
                <a:gd name="connsiteY11" fmla="*/ 1361072 h 3034105"/>
                <a:gd name="connsiteX12" fmla="*/ 378517 w 3878326"/>
                <a:gd name="connsiteY12" fmla="*/ 1362713 h 3034105"/>
                <a:gd name="connsiteX13" fmla="*/ 364837 w 3878326"/>
                <a:gd name="connsiteY13" fmla="*/ 1499509 h 3034105"/>
                <a:gd name="connsiteX14" fmla="*/ 241904 w 3878326"/>
                <a:gd name="connsiteY14" fmla="*/ 1558422 h 3034105"/>
                <a:gd name="connsiteX15" fmla="*/ 52853 w 3878326"/>
                <a:gd name="connsiteY15" fmla="*/ 1544834 h 3034105"/>
                <a:gd name="connsiteX16" fmla="*/ -132 w 3878326"/>
                <a:gd name="connsiteY16" fmla="*/ 1845783 h 3034105"/>
                <a:gd name="connsiteX17" fmla="*/ 40815 w 3878326"/>
                <a:gd name="connsiteY17" fmla="*/ 1908617 h 3034105"/>
                <a:gd name="connsiteX18" fmla="*/ 42274 w 3878326"/>
                <a:gd name="connsiteY18" fmla="*/ 1908617 h 3034105"/>
                <a:gd name="connsiteX19" fmla="*/ 74558 w 3878326"/>
                <a:gd name="connsiteY19" fmla="*/ 1903055 h 3034105"/>
                <a:gd name="connsiteX20" fmla="*/ 97722 w 3878326"/>
                <a:gd name="connsiteY20" fmla="*/ 1903510 h 3034105"/>
                <a:gd name="connsiteX21" fmla="*/ 218466 w 3878326"/>
                <a:gd name="connsiteY21" fmla="*/ 1892658 h 3034105"/>
                <a:gd name="connsiteX22" fmla="*/ 487406 w 3878326"/>
                <a:gd name="connsiteY22" fmla="*/ 1572922 h 3034105"/>
                <a:gd name="connsiteX23" fmla="*/ 488500 w 3878326"/>
                <a:gd name="connsiteY23" fmla="*/ 1571645 h 3034105"/>
                <a:gd name="connsiteX24" fmla="*/ 558722 w 3878326"/>
                <a:gd name="connsiteY24" fmla="*/ 1528144 h 3034105"/>
                <a:gd name="connsiteX25" fmla="*/ 561731 w 3878326"/>
                <a:gd name="connsiteY25" fmla="*/ 1527415 h 3034105"/>
                <a:gd name="connsiteX26" fmla="*/ 800667 w 3878326"/>
                <a:gd name="connsiteY26" fmla="*/ 1470873 h 3034105"/>
                <a:gd name="connsiteX27" fmla="*/ 923418 w 3878326"/>
                <a:gd name="connsiteY27" fmla="*/ 1500877 h 3034105"/>
                <a:gd name="connsiteX28" fmla="*/ 925880 w 3878326"/>
                <a:gd name="connsiteY28" fmla="*/ 1503065 h 3034105"/>
                <a:gd name="connsiteX29" fmla="*/ 1140010 w 3878326"/>
                <a:gd name="connsiteY29" fmla="*/ 1697770 h 3034105"/>
                <a:gd name="connsiteX30" fmla="*/ 1445155 w 3878326"/>
                <a:gd name="connsiteY30" fmla="*/ 1825902 h 3034105"/>
                <a:gd name="connsiteX31" fmla="*/ 1710264 w 3878326"/>
                <a:gd name="connsiteY31" fmla="*/ 1825902 h 3034105"/>
                <a:gd name="connsiteX32" fmla="*/ 1977379 w 3878326"/>
                <a:gd name="connsiteY32" fmla="*/ 1790244 h 3034105"/>
                <a:gd name="connsiteX33" fmla="*/ 2133727 w 3878326"/>
                <a:gd name="connsiteY33" fmla="*/ 1907651 h 3034105"/>
                <a:gd name="connsiteX34" fmla="*/ 2134511 w 3878326"/>
                <a:gd name="connsiteY34" fmla="*/ 1939898 h 3034105"/>
                <a:gd name="connsiteX35" fmla="*/ 2110162 w 3878326"/>
                <a:gd name="connsiteY35" fmla="*/ 2187680 h 3034105"/>
                <a:gd name="connsiteX36" fmla="*/ 2126942 w 3878326"/>
                <a:gd name="connsiteY36" fmla="*/ 2224159 h 3034105"/>
                <a:gd name="connsiteX37" fmla="*/ 2164060 w 3878326"/>
                <a:gd name="connsiteY37" fmla="*/ 2271125 h 3034105"/>
                <a:gd name="connsiteX38" fmla="*/ 2171720 w 3878326"/>
                <a:gd name="connsiteY38" fmla="*/ 2285808 h 3034105"/>
                <a:gd name="connsiteX39" fmla="*/ 2306326 w 3878326"/>
                <a:gd name="connsiteY39" fmla="*/ 2611745 h 3034105"/>
                <a:gd name="connsiteX40" fmla="*/ 2491000 w 3878326"/>
                <a:gd name="connsiteY40" fmla="*/ 3011005 h 3034105"/>
                <a:gd name="connsiteX41" fmla="*/ 2589036 w 3878326"/>
                <a:gd name="connsiteY41" fmla="*/ 3031889 h 3034105"/>
                <a:gd name="connsiteX42" fmla="*/ 2610285 w 3878326"/>
                <a:gd name="connsiteY42" fmla="*/ 3028697 h 3034105"/>
                <a:gd name="connsiteX43" fmla="*/ 2838277 w 3878326"/>
                <a:gd name="connsiteY43" fmla="*/ 2986746 h 3034105"/>
                <a:gd name="connsiteX44" fmla="*/ 3042467 w 3878326"/>
                <a:gd name="connsiteY44" fmla="*/ 2535960 h 3034105"/>
                <a:gd name="connsiteX45" fmla="*/ 2996868 w 3878326"/>
                <a:gd name="connsiteY45" fmla="*/ 2346818 h 3034105"/>
                <a:gd name="connsiteX46" fmla="*/ 3099739 w 3878326"/>
                <a:gd name="connsiteY46" fmla="*/ 2179189 h 3034105"/>
                <a:gd name="connsiteX47" fmla="*/ 3113965 w 3878326"/>
                <a:gd name="connsiteY47" fmla="*/ 2176554 h 3034105"/>
                <a:gd name="connsiteX48" fmla="*/ 3276751 w 3878326"/>
                <a:gd name="connsiteY48" fmla="*/ 2154758 h 3034105"/>
                <a:gd name="connsiteX49" fmla="*/ 3279761 w 3878326"/>
                <a:gd name="connsiteY49" fmla="*/ 2154758 h 3034105"/>
                <a:gd name="connsiteX50" fmla="*/ 3411996 w 3878326"/>
                <a:gd name="connsiteY50" fmla="*/ 2217866 h 3034105"/>
                <a:gd name="connsiteX51" fmla="*/ 3620563 w 3878326"/>
                <a:gd name="connsiteY51" fmla="*/ 2545627 h 3034105"/>
                <a:gd name="connsiteX52" fmla="*/ 3632146 w 3878326"/>
                <a:gd name="connsiteY52" fmla="*/ 2565782 h 3034105"/>
                <a:gd name="connsiteX53" fmla="*/ 3633331 w 3878326"/>
                <a:gd name="connsiteY53" fmla="*/ 2568518 h 3034105"/>
                <a:gd name="connsiteX54" fmla="*/ 3764564 w 3878326"/>
                <a:gd name="connsiteY54" fmla="*/ 2870470 h 3034105"/>
                <a:gd name="connsiteX55" fmla="*/ 3878194 w 3878326"/>
                <a:gd name="connsiteY55" fmla="*/ 2062740 h 3034105"/>
                <a:gd name="connsiteX56" fmla="*/ 2151292 w 3878326"/>
                <a:gd name="connsiteY56" fmla="*/ 160648 h 3034105"/>
                <a:gd name="connsiteX57" fmla="*/ 1716283 w 3878326"/>
                <a:gd name="connsiteY57" fmla="*/ -132 h 303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878326" h="3034105">
                  <a:moveTo>
                    <a:pt x="1784498" y="174784"/>
                  </a:moveTo>
                  <a:cubicBezTo>
                    <a:pt x="1805328" y="226310"/>
                    <a:pt x="1793053" y="285314"/>
                    <a:pt x="1753400" y="324255"/>
                  </a:cubicBezTo>
                  <a:lnTo>
                    <a:pt x="1752214" y="325441"/>
                  </a:lnTo>
                  <a:lnTo>
                    <a:pt x="1551581" y="518322"/>
                  </a:lnTo>
                  <a:cubicBezTo>
                    <a:pt x="1512358" y="556534"/>
                    <a:pt x="1454293" y="568006"/>
                    <a:pt x="1403478" y="547596"/>
                  </a:cubicBezTo>
                  <a:lnTo>
                    <a:pt x="1115022" y="431868"/>
                  </a:lnTo>
                  <a:lnTo>
                    <a:pt x="729716" y="757896"/>
                  </a:lnTo>
                  <a:lnTo>
                    <a:pt x="818177" y="924786"/>
                  </a:lnTo>
                  <a:cubicBezTo>
                    <a:pt x="854145" y="992254"/>
                    <a:pt x="828610" y="1076109"/>
                    <a:pt x="761142" y="1112077"/>
                  </a:cubicBezTo>
                  <a:cubicBezTo>
                    <a:pt x="755990" y="1114822"/>
                    <a:pt x="750673" y="1117239"/>
                    <a:pt x="745219" y="1119309"/>
                  </a:cubicBezTo>
                  <a:lnTo>
                    <a:pt x="338482" y="1277080"/>
                  </a:lnTo>
                  <a:lnTo>
                    <a:pt x="377787" y="1361072"/>
                  </a:lnTo>
                  <a:lnTo>
                    <a:pt x="378517" y="1362713"/>
                  </a:lnTo>
                  <a:cubicBezTo>
                    <a:pt x="398535" y="1407509"/>
                    <a:pt x="393336" y="1459564"/>
                    <a:pt x="364837" y="1499509"/>
                  </a:cubicBezTo>
                  <a:cubicBezTo>
                    <a:pt x="337259" y="1539617"/>
                    <a:pt x="290448" y="1562051"/>
                    <a:pt x="241904" y="1558422"/>
                  </a:cubicBezTo>
                  <a:lnTo>
                    <a:pt x="52853" y="1544834"/>
                  </a:lnTo>
                  <a:lnTo>
                    <a:pt x="-132" y="1845783"/>
                  </a:lnTo>
                  <a:lnTo>
                    <a:pt x="40815" y="1908617"/>
                  </a:lnTo>
                  <a:lnTo>
                    <a:pt x="42274" y="1908617"/>
                  </a:lnTo>
                  <a:cubicBezTo>
                    <a:pt x="52926" y="1906164"/>
                    <a:pt x="63705" y="1904313"/>
                    <a:pt x="74558" y="1903055"/>
                  </a:cubicBezTo>
                  <a:cubicBezTo>
                    <a:pt x="82264" y="1902252"/>
                    <a:pt x="90052" y="1902398"/>
                    <a:pt x="97722" y="1903510"/>
                  </a:cubicBezTo>
                  <a:lnTo>
                    <a:pt x="218466" y="1892658"/>
                  </a:lnTo>
                  <a:lnTo>
                    <a:pt x="487406" y="1572922"/>
                  </a:lnTo>
                  <a:lnTo>
                    <a:pt x="488500" y="1571645"/>
                  </a:lnTo>
                  <a:cubicBezTo>
                    <a:pt x="507132" y="1550570"/>
                    <a:pt x="531554" y="1535440"/>
                    <a:pt x="558722" y="1528144"/>
                  </a:cubicBezTo>
                  <a:lnTo>
                    <a:pt x="561731" y="1527415"/>
                  </a:lnTo>
                  <a:lnTo>
                    <a:pt x="800667" y="1470873"/>
                  </a:lnTo>
                  <a:cubicBezTo>
                    <a:pt x="844031" y="1460650"/>
                    <a:pt x="889666" y="1471803"/>
                    <a:pt x="923418" y="1500877"/>
                  </a:cubicBezTo>
                  <a:lnTo>
                    <a:pt x="925880" y="1503065"/>
                  </a:lnTo>
                  <a:lnTo>
                    <a:pt x="1140010" y="1697770"/>
                  </a:lnTo>
                  <a:lnTo>
                    <a:pt x="1445155" y="1825902"/>
                  </a:lnTo>
                  <a:lnTo>
                    <a:pt x="1710264" y="1825902"/>
                  </a:lnTo>
                  <a:lnTo>
                    <a:pt x="1977379" y="1790244"/>
                  </a:lnTo>
                  <a:cubicBezTo>
                    <a:pt x="2052972" y="1779492"/>
                    <a:pt x="2122975" y="1832058"/>
                    <a:pt x="2133727" y="1907651"/>
                  </a:cubicBezTo>
                  <a:cubicBezTo>
                    <a:pt x="2135241" y="1918330"/>
                    <a:pt x="2135505" y="1929155"/>
                    <a:pt x="2134511" y="1939898"/>
                  </a:cubicBezTo>
                  <a:lnTo>
                    <a:pt x="2110162" y="2187680"/>
                  </a:lnTo>
                  <a:lnTo>
                    <a:pt x="2126942" y="2224159"/>
                  </a:lnTo>
                  <a:cubicBezTo>
                    <a:pt x="2140768" y="2238604"/>
                    <a:pt x="2153198" y="2254327"/>
                    <a:pt x="2164060" y="2271125"/>
                  </a:cubicBezTo>
                  <a:cubicBezTo>
                    <a:pt x="2167060" y="2275776"/>
                    <a:pt x="2169622" y="2280691"/>
                    <a:pt x="2171720" y="2285808"/>
                  </a:cubicBezTo>
                  <a:lnTo>
                    <a:pt x="2306326" y="2611745"/>
                  </a:lnTo>
                  <a:lnTo>
                    <a:pt x="2491000" y="3011005"/>
                  </a:lnTo>
                  <a:cubicBezTo>
                    <a:pt x="2519690" y="3030512"/>
                    <a:pt x="2554883" y="3038017"/>
                    <a:pt x="2589036" y="3031889"/>
                  </a:cubicBezTo>
                  <a:cubicBezTo>
                    <a:pt x="2596059" y="3030521"/>
                    <a:pt x="2603172" y="3029518"/>
                    <a:pt x="2610285" y="3028697"/>
                  </a:cubicBezTo>
                  <a:lnTo>
                    <a:pt x="2838277" y="2986746"/>
                  </a:lnTo>
                  <a:lnTo>
                    <a:pt x="3042467" y="2535960"/>
                  </a:lnTo>
                  <a:lnTo>
                    <a:pt x="2996868" y="2346818"/>
                  </a:lnTo>
                  <a:cubicBezTo>
                    <a:pt x="2978985" y="2272119"/>
                    <a:pt x="3025048" y="2197064"/>
                    <a:pt x="3099739" y="2179189"/>
                  </a:cubicBezTo>
                  <a:cubicBezTo>
                    <a:pt x="3104435" y="2178059"/>
                    <a:pt x="3109177" y="2177183"/>
                    <a:pt x="3113965" y="2176554"/>
                  </a:cubicBezTo>
                  <a:lnTo>
                    <a:pt x="3276751" y="2154758"/>
                  </a:lnTo>
                  <a:lnTo>
                    <a:pt x="3279761" y="2154758"/>
                  </a:lnTo>
                  <a:cubicBezTo>
                    <a:pt x="3332209" y="2149204"/>
                    <a:pt x="3383324" y="2173599"/>
                    <a:pt x="3411996" y="2217866"/>
                  </a:cubicBezTo>
                  <a:lnTo>
                    <a:pt x="3620563" y="2545627"/>
                  </a:lnTo>
                  <a:cubicBezTo>
                    <a:pt x="3625096" y="2551938"/>
                    <a:pt x="3628981" y="2558687"/>
                    <a:pt x="3632146" y="2565782"/>
                  </a:cubicBezTo>
                  <a:lnTo>
                    <a:pt x="3633331" y="2568518"/>
                  </a:lnTo>
                  <a:lnTo>
                    <a:pt x="3764564" y="2870470"/>
                  </a:lnTo>
                  <a:lnTo>
                    <a:pt x="3878194" y="2062740"/>
                  </a:lnTo>
                  <a:cubicBezTo>
                    <a:pt x="3587824" y="1216434"/>
                    <a:pt x="2952273" y="527898"/>
                    <a:pt x="2151292" y="160648"/>
                  </a:cubicBezTo>
                  <a:cubicBezTo>
                    <a:pt x="2010301" y="96774"/>
                    <a:pt x="1864925" y="43041"/>
                    <a:pt x="1716283" y="-132"/>
                  </a:cubicBezTo>
                  <a:close/>
                </a:path>
              </a:pathLst>
            </a:custGeom>
            <a:solidFill>
              <a:schemeClr val="accent2"/>
            </a:solidFill>
            <a:ln w="381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414042"/>
                </a:solidFill>
                <a:effectLst/>
                <a:uLnTx/>
                <a:uFillTx/>
                <a:latin typeface="Calibri" panose="020F0502020204030204"/>
                <a:ea typeface="+mn-ea"/>
                <a:cs typeface="+mn-cs"/>
              </a:endParaRPr>
            </a:p>
          </p:txBody>
        </p:sp>
        <p:sp>
          <p:nvSpPr>
            <p:cNvPr id="13" name="Graphic 8">
              <a:extLst>
                <a:ext uri="{FF2B5EF4-FFF2-40B4-BE49-F238E27FC236}">
                  <a16:creationId xmlns:a16="http://schemas.microsoft.com/office/drawing/2014/main" id="{5468FC54-AC73-43C9-BB2E-6DD63DD8AF29}"/>
                </a:ext>
              </a:extLst>
            </p:cNvPr>
            <p:cNvSpPr/>
            <p:nvPr/>
          </p:nvSpPr>
          <p:spPr>
            <a:xfrm>
              <a:off x="3421927" y="241033"/>
              <a:ext cx="2363182" cy="1346794"/>
            </a:xfrm>
            <a:custGeom>
              <a:avLst/>
              <a:gdLst>
                <a:gd name="connsiteX0" fmla="*/ 469075 w 2363182"/>
                <a:gd name="connsiteY0" fmla="*/ 1177857 h 1346794"/>
                <a:gd name="connsiteX1" fmla="*/ 702904 w 2363182"/>
                <a:gd name="connsiteY1" fmla="*/ 1209229 h 1346794"/>
                <a:gd name="connsiteX2" fmla="*/ 893414 w 2363182"/>
                <a:gd name="connsiteY2" fmla="*/ 971206 h 1346794"/>
                <a:gd name="connsiteX3" fmla="*/ 1097239 w 2363182"/>
                <a:gd name="connsiteY3" fmla="*/ 575229 h 1346794"/>
                <a:gd name="connsiteX4" fmla="*/ 1113837 w 2363182"/>
                <a:gd name="connsiteY4" fmla="*/ 552430 h 1346794"/>
                <a:gd name="connsiteX5" fmla="*/ 1155514 w 2363182"/>
                <a:gd name="connsiteY5" fmla="*/ 523885 h 1346794"/>
                <a:gd name="connsiteX6" fmla="*/ 1327146 w 2363182"/>
                <a:gd name="connsiteY6" fmla="*/ 449468 h 1346794"/>
                <a:gd name="connsiteX7" fmla="*/ 1494273 w 2363182"/>
                <a:gd name="connsiteY7" fmla="*/ 514328 h 1346794"/>
                <a:gd name="connsiteX8" fmla="*/ 1488108 w 2363182"/>
                <a:gd name="connsiteY8" fmla="*/ 628761 h 1346794"/>
                <a:gd name="connsiteX9" fmla="*/ 1463485 w 2363182"/>
                <a:gd name="connsiteY9" fmla="*/ 671715 h 1346794"/>
                <a:gd name="connsiteX10" fmla="*/ 1463941 w 2363182"/>
                <a:gd name="connsiteY10" fmla="*/ 671715 h 1346794"/>
                <a:gd name="connsiteX11" fmla="*/ 2014588 w 2363182"/>
                <a:gd name="connsiteY11" fmla="*/ 496891 h 1346794"/>
                <a:gd name="connsiteX12" fmla="*/ 2363051 w 2363182"/>
                <a:gd name="connsiteY12" fmla="*/ 166941 h 1346794"/>
                <a:gd name="connsiteX13" fmla="*/ 2060186 w 2363182"/>
                <a:gd name="connsiteY13" fmla="*/ -132 h 1346794"/>
                <a:gd name="connsiteX14" fmla="*/ 585169 w 2363182"/>
                <a:gd name="connsiteY14" fmla="*/ 702084 h 1346794"/>
                <a:gd name="connsiteX15" fmla="*/ 580336 w 2363182"/>
                <a:gd name="connsiteY15" fmla="*/ 706188 h 1346794"/>
                <a:gd name="connsiteX16" fmla="*/ 533916 w 2363182"/>
                <a:gd name="connsiteY16" fmla="*/ 746223 h 1346794"/>
                <a:gd name="connsiteX17" fmla="*/ 514400 w 2363182"/>
                <a:gd name="connsiteY17" fmla="*/ 763368 h 1346794"/>
                <a:gd name="connsiteX18" fmla="*/ 479289 w 2363182"/>
                <a:gd name="connsiteY18" fmla="*/ 795196 h 1346794"/>
                <a:gd name="connsiteX19" fmla="*/ -132 w 2363182"/>
                <a:gd name="connsiteY19" fmla="*/ 1346663 h 1346794"/>
                <a:gd name="connsiteX20" fmla="*/ 380432 w 2363182"/>
                <a:gd name="connsiteY20" fmla="*/ 1197738 h 1346794"/>
                <a:gd name="connsiteX21" fmla="*/ 469075 w 2363182"/>
                <a:gd name="connsiteY21" fmla="*/ 1177857 h 134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63182" h="1346794">
                  <a:moveTo>
                    <a:pt x="469075" y="1177857"/>
                  </a:moveTo>
                  <a:lnTo>
                    <a:pt x="702904" y="1209229"/>
                  </a:lnTo>
                  <a:lnTo>
                    <a:pt x="893414" y="971206"/>
                  </a:lnTo>
                  <a:lnTo>
                    <a:pt x="1097239" y="575229"/>
                  </a:lnTo>
                  <a:cubicBezTo>
                    <a:pt x="1101571" y="566830"/>
                    <a:pt x="1107170" y="559133"/>
                    <a:pt x="1113837" y="552430"/>
                  </a:cubicBezTo>
                  <a:cubicBezTo>
                    <a:pt x="1125756" y="540319"/>
                    <a:pt x="1139910" y="530625"/>
                    <a:pt x="1155514" y="523885"/>
                  </a:cubicBezTo>
                  <a:lnTo>
                    <a:pt x="1327146" y="449468"/>
                  </a:lnTo>
                  <a:cubicBezTo>
                    <a:pt x="1391203" y="421225"/>
                    <a:pt x="1466030" y="450262"/>
                    <a:pt x="1494273" y="514328"/>
                  </a:cubicBezTo>
                  <a:cubicBezTo>
                    <a:pt x="1510561" y="551272"/>
                    <a:pt x="1508272" y="593778"/>
                    <a:pt x="1488108" y="628761"/>
                  </a:cubicBezTo>
                  <a:lnTo>
                    <a:pt x="1463485" y="671715"/>
                  </a:lnTo>
                  <a:lnTo>
                    <a:pt x="1463941" y="671715"/>
                  </a:lnTo>
                  <a:lnTo>
                    <a:pt x="2014588" y="496891"/>
                  </a:lnTo>
                  <a:lnTo>
                    <a:pt x="2363051" y="166941"/>
                  </a:lnTo>
                  <a:lnTo>
                    <a:pt x="2060186" y="-132"/>
                  </a:lnTo>
                  <a:cubicBezTo>
                    <a:pt x="1516644" y="104225"/>
                    <a:pt x="1008860" y="345969"/>
                    <a:pt x="585169" y="702084"/>
                  </a:cubicBezTo>
                  <a:lnTo>
                    <a:pt x="580336" y="706188"/>
                  </a:lnTo>
                  <a:cubicBezTo>
                    <a:pt x="564650" y="719320"/>
                    <a:pt x="549237" y="732726"/>
                    <a:pt x="533916" y="746223"/>
                  </a:cubicBezTo>
                  <a:lnTo>
                    <a:pt x="514400" y="763368"/>
                  </a:lnTo>
                  <a:cubicBezTo>
                    <a:pt x="502636" y="773856"/>
                    <a:pt x="490962" y="784526"/>
                    <a:pt x="479289" y="795196"/>
                  </a:cubicBezTo>
                  <a:cubicBezTo>
                    <a:pt x="299331" y="960481"/>
                    <a:pt x="138514" y="1145464"/>
                    <a:pt x="-132" y="1346663"/>
                  </a:cubicBezTo>
                  <a:lnTo>
                    <a:pt x="380432" y="1197738"/>
                  </a:lnTo>
                  <a:cubicBezTo>
                    <a:pt x="406460" y="1180283"/>
                    <a:pt x="438078" y="1173188"/>
                    <a:pt x="469075" y="1177857"/>
                  </a:cubicBezTo>
                  <a:close/>
                </a:path>
              </a:pathLst>
            </a:custGeom>
            <a:solidFill>
              <a:schemeClr val="accent2"/>
            </a:solidFill>
            <a:ln w="381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414042"/>
                </a:solidFill>
                <a:effectLst/>
                <a:uLnTx/>
                <a:uFillTx/>
                <a:latin typeface="Calibri" panose="020F0502020204030204"/>
                <a:ea typeface="+mn-ea"/>
                <a:cs typeface="+mn-cs"/>
              </a:endParaRPr>
            </a:p>
          </p:txBody>
        </p:sp>
        <p:sp>
          <p:nvSpPr>
            <p:cNvPr id="12" name="Graphic 8">
              <a:extLst>
                <a:ext uri="{FF2B5EF4-FFF2-40B4-BE49-F238E27FC236}">
                  <a16:creationId xmlns:a16="http://schemas.microsoft.com/office/drawing/2014/main" id="{5468FC54-AC73-43C9-BB2E-6DD63DD8AF29}"/>
                </a:ext>
              </a:extLst>
            </p:cNvPr>
            <p:cNvSpPr/>
            <p:nvPr/>
          </p:nvSpPr>
          <p:spPr>
            <a:xfrm>
              <a:off x="2849656" y="3186963"/>
              <a:ext cx="911705" cy="2240796"/>
            </a:xfrm>
            <a:custGeom>
              <a:avLst/>
              <a:gdLst>
                <a:gd name="connsiteX0" fmla="*/ 712673 w 911705"/>
                <a:gd name="connsiteY0" fmla="*/ 2180293 h 2240796"/>
                <a:gd name="connsiteX1" fmla="*/ 808521 w 911705"/>
                <a:gd name="connsiteY1" fmla="*/ 1690840 h 2240796"/>
                <a:gd name="connsiteX2" fmla="*/ 809159 w 911705"/>
                <a:gd name="connsiteY2" fmla="*/ 1687556 h 2240796"/>
                <a:gd name="connsiteX3" fmla="*/ 911573 w 911705"/>
                <a:gd name="connsiteY3" fmla="*/ 1250450 h 2240796"/>
                <a:gd name="connsiteX4" fmla="*/ 584632 w 911705"/>
                <a:gd name="connsiteY4" fmla="*/ 966463 h 2240796"/>
                <a:gd name="connsiteX5" fmla="*/ 567670 w 911705"/>
                <a:gd name="connsiteY5" fmla="*/ 946856 h 2240796"/>
                <a:gd name="connsiteX6" fmla="*/ 289520 w 911705"/>
                <a:gd name="connsiteY6" fmla="*/ 512759 h 2240796"/>
                <a:gd name="connsiteX7" fmla="*/ 286328 w 911705"/>
                <a:gd name="connsiteY7" fmla="*/ 507287 h 2240796"/>
                <a:gd name="connsiteX8" fmla="*/ 8725 w 911705"/>
                <a:gd name="connsiteY8" fmla="*/ -132 h 2240796"/>
                <a:gd name="connsiteX9" fmla="*/ 6080 w 911705"/>
                <a:gd name="connsiteY9" fmla="*/ 37715 h 2240796"/>
                <a:gd name="connsiteX10" fmla="*/ 5350 w 911705"/>
                <a:gd name="connsiteY10" fmla="*/ 48932 h 2240796"/>
                <a:gd name="connsiteX11" fmla="*/ 2706 w 911705"/>
                <a:gd name="connsiteY11" fmla="*/ 102647 h 2240796"/>
                <a:gd name="connsiteX12" fmla="*/ 2158 w 911705"/>
                <a:gd name="connsiteY12" fmla="*/ 113956 h 2240796"/>
                <a:gd name="connsiteX13" fmla="*/ 517 w 911705"/>
                <a:gd name="connsiteY13" fmla="*/ 170133 h 2240796"/>
                <a:gd name="connsiteX14" fmla="*/ 517 w 911705"/>
                <a:gd name="connsiteY14" fmla="*/ 178705 h 2240796"/>
                <a:gd name="connsiteX15" fmla="*/ -121 w 911705"/>
                <a:gd name="connsiteY15" fmla="*/ 243273 h 2240796"/>
                <a:gd name="connsiteX16" fmla="*/ -121 w 911705"/>
                <a:gd name="connsiteY16" fmla="*/ 257043 h 2240796"/>
                <a:gd name="connsiteX17" fmla="*/ 426 w 911705"/>
                <a:gd name="connsiteY17" fmla="*/ 312674 h 2240796"/>
                <a:gd name="connsiteX18" fmla="*/ 1702 w 911705"/>
                <a:gd name="connsiteY18" fmla="*/ 350794 h 2240796"/>
                <a:gd name="connsiteX19" fmla="*/ 2706 w 911705"/>
                <a:gd name="connsiteY19" fmla="*/ 381710 h 2240796"/>
                <a:gd name="connsiteX20" fmla="*/ 4986 w 911705"/>
                <a:gd name="connsiteY20" fmla="*/ 425484 h 2240796"/>
                <a:gd name="connsiteX21" fmla="*/ 6353 w 911705"/>
                <a:gd name="connsiteY21" fmla="*/ 450472 h 2240796"/>
                <a:gd name="connsiteX22" fmla="*/ 9819 w 911705"/>
                <a:gd name="connsiteY22" fmla="*/ 497438 h 2240796"/>
                <a:gd name="connsiteX23" fmla="*/ 11461 w 911705"/>
                <a:gd name="connsiteY23" fmla="*/ 518687 h 2240796"/>
                <a:gd name="connsiteX24" fmla="*/ 16112 w 911705"/>
                <a:gd name="connsiteY24" fmla="*/ 568115 h 2240796"/>
                <a:gd name="connsiteX25" fmla="*/ 18027 w 911705"/>
                <a:gd name="connsiteY25" fmla="*/ 586355 h 2240796"/>
                <a:gd name="connsiteX26" fmla="*/ 23955 w 911705"/>
                <a:gd name="connsiteY26" fmla="*/ 638064 h 2240796"/>
                <a:gd name="connsiteX27" fmla="*/ 25870 w 911705"/>
                <a:gd name="connsiteY27" fmla="*/ 653476 h 2240796"/>
                <a:gd name="connsiteX28" fmla="*/ 33257 w 911705"/>
                <a:gd name="connsiteY28" fmla="*/ 707647 h 2240796"/>
                <a:gd name="connsiteX29" fmla="*/ 34989 w 911705"/>
                <a:gd name="connsiteY29" fmla="*/ 719867 h 2240796"/>
                <a:gd name="connsiteX30" fmla="*/ 44109 w 911705"/>
                <a:gd name="connsiteY30" fmla="*/ 776774 h 2240796"/>
                <a:gd name="connsiteX31" fmla="*/ 45568 w 911705"/>
                <a:gd name="connsiteY31" fmla="*/ 785255 h 2240796"/>
                <a:gd name="connsiteX32" fmla="*/ 56329 w 911705"/>
                <a:gd name="connsiteY32" fmla="*/ 845536 h 2240796"/>
                <a:gd name="connsiteX33" fmla="*/ 57059 w 911705"/>
                <a:gd name="connsiteY33" fmla="*/ 849275 h 2240796"/>
                <a:gd name="connsiteX34" fmla="*/ 687229 w 911705"/>
                <a:gd name="connsiteY34" fmla="*/ 2240665 h 2240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1705" h="2240796">
                  <a:moveTo>
                    <a:pt x="712673" y="2180293"/>
                  </a:moveTo>
                  <a:lnTo>
                    <a:pt x="808521" y="1690840"/>
                  </a:lnTo>
                  <a:cubicBezTo>
                    <a:pt x="808521" y="1689745"/>
                    <a:pt x="808521" y="1688651"/>
                    <a:pt x="809159" y="1687556"/>
                  </a:cubicBezTo>
                  <a:lnTo>
                    <a:pt x="911573" y="1250450"/>
                  </a:lnTo>
                  <a:lnTo>
                    <a:pt x="584632" y="966463"/>
                  </a:lnTo>
                  <a:cubicBezTo>
                    <a:pt x="578075" y="960773"/>
                    <a:pt x="572357" y="954170"/>
                    <a:pt x="567670" y="946856"/>
                  </a:cubicBezTo>
                  <a:lnTo>
                    <a:pt x="289520" y="512759"/>
                  </a:lnTo>
                  <a:cubicBezTo>
                    <a:pt x="288425" y="510935"/>
                    <a:pt x="287331" y="509111"/>
                    <a:pt x="286328" y="507287"/>
                  </a:cubicBezTo>
                  <a:lnTo>
                    <a:pt x="8725" y="-132"/>
                  </a:lnTo>
                  <a:cubicBezTo>
                    <a:pt x="7813" y="12454"/>
                    <a:pt x="6901" y="25039"/>
                    <a:pt x="6080" y="37715"/>
                  </a:cubicBezTo>
                  <a:cubicBezTo>
                    <a:pt x="6080" y="41454"/>
                    <a:pt x="5533" y="45193"/>
                    <a:pt x="5350" y="48932"/>
                  </a:cubicBezTo>
                  <a:cubicBezTo>
                    <a:pt x="4256" y="67172"/>
                    <a:pt x="3435" y="84773"/>
                    <a:pt x="2706" y="102647"/>
                  </a:cubicBezTo>
                  <a:lnTo>
                    <a:pt x="2158" y="113956"/>
                  </a:lnTo>
                  <a:cubicBezTo>
                    <a:pt x="1429" y="132651"/>
                    <a:pt x="882" y="151437"/>
                    <a:pt x="517" y="170133"/>
                  </a:cubicBezTo>
                  <a:lnTo>
                    <a:pt x="517" y="178705"/>
                  </a:lnTo>
                  <a:cubicBezTo>
                    <a:pt x="34" y="200228"/>
                    <a:pt x="-185" y="221750"/>
                    <a:pt x="-121" y="243273"/>
                  </a:cubicBezTo>
                  <a:cubicBezTo>
                    <a:pt x="-121" y="247832"/>
                    <a:pt x="-121" y="252392"/>
                    <a:pt x="-121" y="257043"/>
                  </a:cubicBezTo>
                  <a:cubicBezTo>
                    <a:pt x="-121" y="275283"/>
                    <a:pt x="-121" y="294160"/>
                    <a:pt x="426" y="312674"/>
                  </a:cubicBezTo>
                  <a:cubicBezTo>
                    <a:pt x="426" y="325349"/>
                    <a:pt x="1246" y="338026"/>
                    <a:pt x="1702" y="350794"/>
                  </a:cubicBezTo>
                  <a:cubicBezTo>
                    <a:pt x="1702" y="361099"/>
                    <a:pt x="2250" y="371404"/>
                    <a:pt x="2706" y="381710"/>
                  </a:cubicBezTo>
                  <a:cubicBezTo>
                    <a:pt x="3344" y="396301"/>
                    <a:pt x="4165" y="410892"/>
                    <a:pt x="4986" y="425484"/>
                  </a:cubicBezTo>
                  <a:cubicBezTo>
                    <a:pt x="5442" y="433783"/>
                    <a:pt x="5806" y="442082"/>
                    <a:pt x="6353" y="450472"/>
                  </a:cubicBezTo>
                  <a:cubicBezTo>
                    <a:pt x="7357" y="466157"/>
                    <a:pt x="8633" y="481752"/>
                    <a:pt x="9819" y="497438"/>
                  </a:cubicBezTo>
                  <a:lnTo>
                    <a:pt x="11461" y="518687"/>
                  </a:lnTo>
                  <a:cubicBezTo>
                    <a:pt x="12920" y="535193"/>
                    <a:pt x="14470" y="551700"/>
                    <a:pt x="16112" y="568115"/>
                  </a:cubicBezTo>
                  <a:cubicBezTo>
                    <a:pt x="16750" y="574226"/>
                    <a:pt x="17297" y="580336"/>
                    <a:pt x="18027" y="586355"/>
                  </a:cubicBezTo>
                  <a:cubicBezTo>
                    <a:pt x="19851" y="603591"/>
                    <a:pt x="21857" y="620919"/>
                    <a:pt x="23955" y="638064"/>
                  </a:cubicBezTo>
                  <a:lnTo>
                    <a:pt x="25870" y="653476"/>
                  </a:lnTo>
                  <a:cubicBezTo>
                    <a:pt x="28149" y="671715"/>
                    <a:pt x="30612" y="689955"/>
                    <a:pt x="33257" y="707647"/>
                  </a:cubicBezTo>
                  <a:cubicBezTo>
                    <a:pt x="33804" y="711750"/>
                    <a:pt x="34442" y="715854"/>
                    <a:pt x="34989" y="719867"/>
                  </a:cubicBezTo>
                  <a:cubicBezTo>
                    <a:pt x="37844" y="738955"/>
                    <a:pt x="40890" y="757924"/>
                    <a:pt x="44109" y="776774"/>
                  </a:cubicBezTo>
                  <a:cubicBezTo>
                    <a:pt x="44656" y="779601"/>
                    <a:pt x="45112" y="782428"/>
                    <a:pt x="45568" y="785255"/>
                  </a:cubicBezTo>
                  <a:cubicBezTo>
                    <a:pt x="49034" y="805437"/>
                    <a:pt x="52618" y="825537"/>
                    <a:pt x="56329" y="845536"/>
                  </a:cubicBezTo>
                  <a:cubicBezTo>
                    <a:pt x="56329" y="846813"/>
                    <a:pt x="56329" y="847998"/>
                    <a:pt x="57059" y="849275"/>
                  </a:cubicBezTo>
                  <a:cubicBezTo>
                    <a:pt x="153472" y="1356585"/>
                    <a:pt x="369508" y="1833581"/>
                    <a:pt x="687229" y="2240665"/>
                  </a:cubicBezTo>
                  <a:close/>
                </a:path>
              </a:pathLst>
            </a:custGeom>
            <a:solidFill>
              <a:schemeClr val="accent2"/>
            </a:solidFill>
            <a:ln w="38100" cap="flat">
              <a:solidFill>
                <a:schemeClr val="accent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414042"/>
                </a:solidFill>
                <a:effectLst/>
                <a:uLnTx/>
                <a:uFillTx/>
                <a:latin typeface="Calibri" panose="020F0502020204030204"/>
                <a:ea typeface="+mn-ea"/>
                <a:cs typeface="+mn-cs"/>
              </a:endParaRPr>
            </a:p>
          </p:txBody>
        </p:sp>
        <p:sp>
          <p:nvSpPr>
            <p:cNvPr id="15" name="Graphic 8">
              <a:extLst>
                <a:ext uri="{FF2B5EF4-FFF2-40B4-BE49-F238E27FC236}">
                  <a16:creationId xmlns:a16="http://schemas.microsoft.com/office/drawing/2014/main" id="{5468FC54-AC73-43C9-BB2E-6DD63DD8AF29}"/>
                </a:ext>
              </a:extLst>
            </p:cNvPr>
            <p:cNvSpPr/>
            <p:nvPr/>
          </p:nvSpPr>
          <p:spPr>
            <a:xfrm>
              <a:off x="2896359" y="182393"/>
              <a:ext cx="6448071" cy="6495949"/>
            </a:xfrm>
            <a:custGeom>
              <a:avLst/>
              <a:gdLst>
                <a:gd name="connsiteX0" fmla="*/ 6272020 w 6448071"/>
                <a:gd name="connsiteY0" fmla="*/ 3266448 h 6495949"/>
                <a:gd name="connsiteX1" fmla="*/ 6076138 w 6448071"/>
                <a:gd name="connsiteY1" fmla="*/ 3251874 h 6495949"/>
                <a:gd name="connsiteX2" fmla="*/ 6054333 w 6448071"/>
                <a:gd name="connsiteY2" fmla="*/ 3217384 h 6495949"/>
                <a:gd name="connsiteX3" fmla="*/ 5862820 w 6448071"/>
                <a:gd name="connsiteY3" fmla="*/ 2776629 h 6495949"/>
                <a:gd name="connsiteX4" fmla="*/ 5668206 w 6448071"/>
                <a:gd name="connsiteY4" fmla="*/ 2470573 h 6495949"/>
                <a:gd name="connsiteX5" fmla="*/ 5580474 w 6448071"/>
                <a:gd name="connsiteY5" fmla="*/ 2482337 h 6495949"/>
                <a:gd name="connsiteX6" fmla="*/ 5618047 w 6448071"/>
                <a:gd name="connsiteY6" fmla="*/ 2637372 h 6495949"/>
                <a:gd name="connsiteX7" fmla="*/ 5609931 w 6448071"/>
                <a:gd name="connsiteY7" fmla="*/ 2728569 h 6495949"/>
                <a:gd name="connsiteX8" fmla="*/ 5390238 w 6448071"/>
                <a:gd name="connsiteY8" fmla="*/ 3213645 h 6495949"/>
                <a:gd name="connsiteX9" fmla="*/ 5390238 w 6448071"/>
                <a:gd name="connsiteY9" fmla="*/ 3214557 h 6495949"/>
                <a:gd name="connsiteX10" fmla="*/ 5298403 w 6448071"/>
                <a:gd name="connsiteY10" fmla="*/ 3290797 h 6495949"/>
                <a:gd name="connsiteX11" fmla="*/ 5353577 w 6448071"/>
                <a:gd name="connsiteY11" fmla="*/ 3506112 h 6495949"/>
                <a:gd name="connsiteX12" fmla="*/ 5328953 w 6448071"/>
                <a:gd name="connsiteY12" fmla="*/ 3726900 h 6495949"/>
                <a:gd name="connsiteX13" fmla="*/ 5265845 w 6448071"/>
                <a:gd name="connsiteY13" fmla="*/ 3883759 h 6495949"/>
                <a:gd name="connsiteX14" fmla="*/ 4879992 w 6448071"/>
                <a:gd name="connsiteY14" fmla="*/ 4382696 h 6495949"/>
                <a:gd name="connsiteX15" fmla="*/ 4852633 w 6448071"/>
                <a:gd name="connsiteY15" fmla="*/ 4470884 h 6495949"/>
                <a:gd name="connsiteX16" fmla="*/ 4873516 w 6448071"/>
                <a:gd name="connsiteY16" fmla="*/ 4840596 h 6495949"/>
                <a:gd name="connsiteX17" fmla="*/ 4747118 w 6448071"/>
                <a:gd name="connsiteY17" fmla="*/ 5110812 h 6495949"/>
                <a:gd name="connsiteX18" fmla="*/ 4554419 w 6448071"/>
                <a:gd name="connsiteY18" fmla="*/ 5254447 h 6495949"/>
                <a:gd name="connsiteX19" fmla="*/ 4529796 w 6448071"/>
                <a:gd name="connsiteY19" fmla="*/ 5278066 h 6495949"/>
                <a:gd name="connsiteX20" fmla="*/ 4317946 w 6448071"/>
                <a:gd name="connsiteY20" fmla="*/ 5815216 h 6495949"/>
                <a:gd name="connsiteX21" fmla="*/ 4308005 w 6448071"/>
                <a:gd name="connsiteY21" fmla="*/ 5833455 h 6495949"/>
                <a:gd name="connsiteX22" fmla="*/ 4080651 w 6448071"/>
                <a:gd name="connsiteY22" fmla="*/ 5966968 h 6495949"/>
                <a:gd name="connsiteX23" fmla="*/ 3840530 w 6448071"/>
                <a:gd name="connsiteY23" fmla="*/ 5989767 h 6495949"/>
                <a:gd name="connsiteX24" fmla="*/ 3810526 w 6448071"/>
                <a:gd name="connsiteY24" fmla="*/ 5991226 h 6495949"/>
                <a:gd name="connsiteX25" fmla="*/ 3520429 w 6448071"/>
                <a:gd name="connsiteY25" fmla="*/ 5795882 h 6495949"/>
                <a:gd name="connsiteX26" fmla="*/ 3296906 w 6448071"/>
                <a:gd name="connsiteY26" fmla="*/ 5249613 h 6495949"/>
                <a:gd name="connsiteX27" fmla="*/ 3279943 w 6448071"/>
                <a:gd name="connsiteY27" fmla="*/ 5070229 h 6495949"/>
                <a:gd name="connsiteX28" fmla="*/ 3326180 w 6448071"/>
                <a:gd name="connsiteY28" fmla="*/ 4836036 h 6495949"/>
                <a:gd name="connsiteX29" fmla="*/ 3318611 w 6448071"/>
                <a:gd name="connsiteY29" fmla="*/ 4759522 h 6495949"/>
                <a:gd name="connsiteX30" fmla="*/ 3318611 w 6448071"/>
                <a:gd name="connsiteY30" fmla="*/ 4758610 h 6495949"/>
                <a:gd name="connsiteX31" fmla="*/ 3072379 w 6448071"/>
                <a:gd name="connsiteY31" fmla="*/ 4186806 h 6495949"/>
                <a:gd name="connsiteX32" fmla="*/ 2959660 w 6448071"/>
                <a:gd name="connsiteY32" fmla="*/ 4107191 h 6495949"/>
                <a:gd name="connsiteX33" fmla="*/ 2489176 w 6448071"/>
                <a:gd name="connsiteY33" fmla="*/ 4077096 h 6495949"/>
                <a:gd name="connsiteX34" fmla="*/ 2381837 w 6448071"/>
                <a:gd name="connsiteY34" fmla="*/ 4051013 h 6495949"/>
                <a:gd name="connsiteX35" fmla="*/ 1957498 w 6448071"/>
                <a:gd name="connsiteY35" fmla="*/ 3863422 h 6495949"/>
                <a:gd name="connsiteX36" fmla="*/ 1782766 w 6448071"/>
                <a:gd name="connsiteY36" fmla="*/ 3663974 h 6495949"/>
                <a:gd name="connsiteX37" fmla="*/ 1631287 w 6448071"/>
                <a:gd name="connsiteY37" fmla="*/ 3138589 h 6495949"/>
                <a:gd name="connsiteX38" fmla="*/ 1689015 w 6448071"/>
                <a:gd name="connsiteY38" fmla="*/ 2854511 h 6495949"/>
                <a:gd name="connsiteX39" fmla="*/ 2261731 w 6448071"/>
                <a:gd name="connsiteY39" fmla="*/ 2149560 h 6495949"/>
                <a:gd name="connsiteX40" fmla="*/ 2278146 w 6448071"/>
                <a:gd name="connsiteY40" fmla="*/ 2130865 h 6495949"/>
                <a:gd name="connsiteX41" fmla="*/ 2233460 w 6448071"/>
                <a:gd name="connsiteY41" fmla="*/ 2062376 h 6495949"/>
                <a:gd name="connsiteX42" fmla="*/ 2232913 w 6448071"/>
                <a:gd name="connsiteY42" fmla="*/ 2061555 h 6495949"/>
                <a:gd name="connsiteX43" fmla="*/ 2211846 w 6448071"/>
                <a:gd name="connsiteY43" fmla="*/ 1964978 h 6495949"/>
                <a:gd name="connsiteX44" fmla="*/ 2211846 w 6448071"/>
                <a:gd name="connsiteY44" fmla="*/ 1963063 h 6495949"/>
                <a:gd name="connsiteX45" fmla="*/ 2274772 w 6448071"/>
                <a:gd name="connsiteY45" fmla="*/ 1605571 h 6495949"/>
                <a:gd name="connsiteX46" fmla="*/ 2274772 w 6448071"/>
                <a:gd name="connsiteY46" fmla="*/ 1604112 h 6495949"/>
                <a:gd name="connsiteX47" fmla="*/ 2421599 w 6448071"/>
                <a:gd name="connsiteY47" fmla="*/ 1491210 h 6495949"/>
                <a:gd name="connsiteX48" fmla="*/ 2576634 w 6448071"/>
                <a:gd name="connsiteY48" fmla="*/ 1502245 h 6495949"/>
                <a:gd name="connsiteX49" fmla="*/ 2549275 w 6448071"/>
                <a:gd name="connsiteY49" fmla="*/ 1443514 h 6495949"/>
                <a:gd name="connsiteX50" fmla="*/ 2545444 w 6448071"/>
                <a:gd name="connsiteY50" fmla="*/ 1334078 h 6495949"/>
                <a:gd name="connsiteX51" fmla="*/ 2623874 w 6448071"/>
                <a:gd name="connsiteY51" fmla="*/ 1255649 h 6495949"/>
                <a:gd name="connsiteX52" fmla="*/ 3029791 w 6448071"/>
                <a:gd name="connsiteY52" fmla="*/ 1098243 h 6495949"/>
                <a:gd name="connsiteX53" fmla="*/ 2947714 w 6448071"/>
                <a:gd name="connsiteY53" fmla="*/ 943665 h 6495949"/>
                <a:gd name="connsiteX54" fmla="*/ 2946801 w 6448071"/>
                <a:gd name="connsiteY54" fmla="*/ 941749 h 6495949"/>
                <a:gd name="connsiteX55" fmla="*/ 2978720 w 6448071"/>
                <a:gd name="connsiteY55" fmla="*/ 774495 h 6495949"/>
                <a:gd name="connsiteX56" fmla="*/ 2980362 w 6448071"/>
                <a:gd name="connsiteY56" fmla="*/ 773035 h 6495949"/>
                <a:gd name="connsiteX57" fmla="*/ 3412635 w 6448071"/>
                <a:gd name="connsiteY57" fmla="*/ 407336 h 6495949"/>
                <a:gd name="connsiteX58" fmla="*/ 3414550 w 6448071"/>
                <a:gd name="connsiteY58" fmla="*/ 405695 h 6495949"/>
                <a:gd name="connsiteX59" fmla="*/ 3552440 w 6448071"/>
                <a:gd name="connsiteY59" fmla="*/ 383625 h 6495949"/>
                <a:gd name="connsiteX60" fmla="*/ 3553351 w 6448071"/>
                <a:gd name="connsiteY60" fmla="*/ 383625 h 6495949"/>
                <a:gd name="connsiteX61" fmla="*/ 3840439 w 6448071"/>
                <a:gd name="connsiteY61" fmla="*/ 498807 h 6495949"/>
                <a:gd name="connsiteX62" fmla="*/ 3999304 w 6448071"/>
                <a:gd name="connsiteY62" fmla="*/ 345961 h 6495949"/>
                <a:gd name="connsiteX63" fmla="*/ 3909566 w 6448071"/>
                <a:gd name="connsiteY63" fmla="*/ 115962 h 6495949"/>
                <a:gd name="connsiteX64" fmla="*/ 3909566 w 6448071"/>
                <a:gd name="connsiteY64" fmla="*/ 114868 h 6495949"/>
                <a:gd name="connsiteX65" fmla="*/ 3900993 w 6448071"/>
                <a:gd name="connsiteY65" fmla="*/ 75471 h 6495949"/>
                <a:gd name="connsiteX66" fmla="*/ 3200602 w 6448071"/>
                <a:gd name="connsiteY66" fmla="*/ -131 h 6495949"/>
                <a:gd name="connsiteX67" fmla="*/ 2885152 w 6448071"/>
                <a:gd name="connsiteY67" fmla="*/ 15190 h 6495949"/>
                <a:gd name="connsiteX68" fmla="*/ 3042740 w 6448071"/>
                <a:gd name="connsiteY68" fmla="*/ 102192 h 6495949"/>
                <a:gd name="connsiteX69" fmla="*/ 3110044 w 6448071"/>
                <a:gd name="connsiteY69" fmla="*/ 210442 h 6495949"/>
                <a:gd name="connsiteX70" fmla="*/ 3059977 w 6448071"/>
                <a:gd name="connsiteY70" fmla="*/ 315045 h 6495949"/>
                <a:gd name="connsiteX71" fmla="*/ 2652600 w 6448071"/>
                <a:gd name="connsiteY71" fmla="*/ 700807 h 6495949"/>
                <a:gd name="connsiteX72" fmla="*/ 2640471 w 6448071"/>
                <a:gd name="connsiteY72" fmla="*/ 710474 h 6495949"/>
                <a:gd name="connsiteX73" fmla="*/ 2610559 w 6448071"/>
                <a:gd name="connsiteY73" fmla="*/ 724701 h 6495949"/>
                <a:gd name="connsiteX74" fmla="*/ 2609191 w 6448071"/>
                <a:gd name="connsiteY74" fmla="*/ 724701 h 6495949"/>
                <a:gd name="connsiteX75" fmla="*/ 2037387 w 6448071"/>
                <a:gd name="connsiteY75" fmla="*/ 906183 h 6495949"/>
                <a:gd name="connsiteX76" fmla="*/ 2032006 w 6448071"/>
                <a:gd name="connsiteY76" fmla="*/ 907733 h 6495949"/>
                <a:gd name="connsiteX77" fmla="*/ 1998902 w 6448071"/>
                <a:gd name="connsiteY77" fmla="*/ 912293 h 6495949"/>
                <a:gd name="connsiteX78" fmla="*/ 1893570 w 6448071"/>
                <a:gd name="connsiteY78" fmla="*/ 912293 h 6495949"/>
                <a:gd name="connsiteX79" fmla="*/ 1766715 w 6448071"/>
                <a:gd name="connsiteY79" fmla="*/ 785256 h 6495949"/>
                <a:gd name="connsiteX80" fmla="*/ 1775014 w 6448071"/>
                <a:gd name="connsiteY80" fmla="*/ 740205 h 6495949"/>
                <a:gd name="connsiteX81" fmla="*/ 1772643 w 6448071"/>
                <a:gd name="connsiteY81" fmla="*/ 741299 h 6495949"/>
                <a:gd name="connsiteX82" fmla="*/ 1578120 w 6448071"/>
                <a:gd name="connsiteY82" fmla="*/ 1119127 h 6495949"/>
                <a:gd name="connsiteX83" fmla="*/ 1578120 w 6448071"/>
                <a:gd name="connsiteY83" fmla="*/ 1119127 h 6495949"/>
                <a:gd name="connsiteX84" fmla="*/ 1567450 w 6448071"/>
                <a:gd name="connsiteY84" fmla="*/ 1135999 h 6495949"/>
                <a:gd name="connsiteX85" fmla="*/ 1351040 w 6448071"/>
                <a:gd name="connsiteY85" fmla="*/ 1407036 h 6495949"/>
                <a:gd name="connsiteX86" fmla="*/ 1350401 w 6448071"/>
                <a:gd name="connsiteY86" fmla="*/ 1407765 h 6495949"/>
                <a:gd name="connsiteX87" fmla="*/ 1234034 w 6448071"/>
                <a:gd name="connsiteY87" fmla="*/ 1453363 h 6495949"/>
                <a:gd name="connsiteX88" fmla="*/ 989262 w 6448071"/>
                <a:gd name="connsiteY88" fmla="*/ 1420533 h 6495949"/>
                <a:gd name="connsiteX89" fmla="*/ 984702 w 6448071"/>
                <a:gd name="connsiteY89" fmla="*/ 1422448 h 6495949"/>
                <a:gd name="connsiteX90" fmla="*/ 451201 w 6448071"/>
                <a:gd name="connsiteY90" fmla="*/ 1631289 h 6495949"/>
                <a:gd name="connsiteX91" fmla="*/ 381070 w 6448071"/>
                <a:gd name="connsiteY91" fmla="*/ 1652173 h 6495949"/>
                <a:gd name="connsiteX92" fmla="*/ 371951 w 6448071"/>
                <a:gd name="connsiteY92" fmla="*/ 1651626 h 6495949"/>
                <a:gd name="connsiteX93" fmla="*/ -132 w 6448071"/>
                <a:gd name="connsiteY93" fmla="*/ 2694461 h 6495949"/>
                <a:gd name="connsiteX94" fmla="*/ 397942 w 6448071"/>
                <a:gd name="connsiteY94" fmla="*/ 3422303 h 6495949"/>
                <a:gd name="connsiteX95" fmla="*/ 667337 w 6448071"/>
                <a:gd name="connsiteY95" fmla="*/ 3841990 h 6495949"/>
                <a:gd name="connsiteX96" fmla="*/ 1026288 w 6448071"/>
                <a:gd name="connsiteY96" fmla="*/ 4153428 h 6495949"/>
                <a:gd name="connsiteX97" fmla="*/ 1055288 w 6448071"/>
                <a:gd name="connsiteY97" fmla="*/ 4243074 h 6495949"/>
                <a:gd name="connsiteX98" fmla="*/ 940380 w 6448071"/>
                <a:gd name="connsiteY98" fmla="*/ 4732071 h 6495949"/>
                <a:gd name="connsiteX99" fmla="*/ 843073 w 6448071"/>
                <a:gd name="connsiteY99" fmla="*/ 5229276 h 6495949"/>
                <a:gd name="connsiteX100" fmla="*/ 837510 w 6448071"/>
                <a:gd name="connsiteY100" fmla="*/ 5247516 h 6495949"/>
                <a:gd name="connsiteX101" fmla="*/ 770937 w 6448071"/>
                <a:gd name="connsiteY101" fmla="*/ 5403371 h 6495949"/>
                <a:gd name="connsiteX102" fmla="*/ 3200420 w 6448071"/>
                <a:gd name="connsiteY102" fmla="*/ 6495818 h 6495949"/>
                <a:gd name="connsiteX103" fmla="*/ 6447938 w 6448071"/>
                <a:gd name="connsiteY103" fmla="*/ 3248299 h 6495949"/>
                <a:gd name="connsiteX104" fmla="*/ 6393220 w 6448071"/>
                <a:gd name="connsiteY104" fmla="*/ 2650048 h 6495949"/>
                <a:gd name="connsiteX105" fmla="*/ 6320263 w 6448071"/>
                <a:gd name="connsiteY105" fmla="*/ 3168685 h 6495949"/>
                <a:gd name="connsiteX106" fmla="*/ 6272020 w 6448071"/>
                <a:gd name="connsiteY106" fmla="*/ 3266448 h 649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6448071" h="6495949">
                  <a:moveTo>
                    <a:pt x="6272020" y="3266448"/>
                  </a:moveTo>
                  <a:cubicBezTo>
                    <a:pt x="6213909" y="3316515"/>
                    <a:pt x="6126205" y="3309994"/>
                    <a:pt x="6076138" y="3251874"/>
                  </a:cubicBezTo>
                  <a:cubicBezTo>
                    <a:pt x="6067210" y="3241514"/>
                    <a:pt x="6059859" y="3229896"/>
                    <a:pt x="6054333" y="3217384"/>
                  </a:cubicBezTo>
                  <a:lnTo>
                    <a:pt x="5862820" y="2776629"/>
                  </a:lnTo>
                  <a:lnTo>
                    <a:pt x="5668206" y="2470573"/>
                  </a:lnTo>
                  <a:lnTo>
                    <a:pt x="5580474" y="2482337"/>
                  </a:lnTo>
                  <a:lnTo>
                    <a:pt x="5618047" y="2637372"/>
                  </a:lnTo>
                  <a:cubicBezTo>
                    <a:pt x="5625900" y="2667804"/>
                    <a:pt x="5623027" y="2700006"/>
                    <a:pt x="5609931" y="2728569"/>
                  </a:cubicBezTo>
                  <a:lnTo>
                    <a:pt x="5390238" y="3213645"/>
                  </a:lnTo>
                  <a:lnTo>
                    <a:pt x="5390238" y="3214557"/>
                  </a:lnTo>
                  <a:cubicBezTo>
                    <a:pt x="5372655" y="3252494"/>
                    <a:pt x="5338921" y="3280492"/>
                    <a:pt x="5298403" y="3290797"/>
                  </a:cubicBezTo>
                  <a:cubicBezTo>
                    <a:pt x="5342670" y="3353331"/>
                    <a:pt x="5362313" y="3430000"/>
                    <a:pt x="5353577" y="3506112"/>
                  </a:cubicBezTo>
                  <a:lnTo>
                    <a:pt x="5328953" y="3726900"/>
                  </a:lnTo>
                  <a:cubicBezTo>
                    <a:pt x="5322615" y="3783962"/>
                    <a:pt x="5300792" y="3838206"/>
                    <a:pt x="5265845" y="3883759"/>
                  </a:cubicBezTo>
                  <a:lnTo>
                    <a:pt x="4879992" y="4382696"/>
                  </a:lnTo>
                  <a:cubicBezTo>
                    <a:pt x="4860512" y="4407821"/>
                    <a:pt x="4850790" y="4439147"/>
                    <a:pt x="4852633" y="4470884"/>
                  </a:cubicBezTo>
                  <a:lnTo>
                    <a:pt x="4873516" y="4840596"/>
                  </a:lnTo>
                  <a:cubicBezTo>
                    <a:pt x="4880019" y="4946293"/>
                    <a:pt x="4832414" y="5048059"/>
                    <a:pt x="4747118" y="5110812"/>
                  </a:cubicBezTo>
                  <a:lnTo>
                    <a:pt x="4554419" y="5254447"/>
                  </a:lnTo>
                  <a:cubicBezTo>
                    <a:pt x="4545272" y="5261278"/>
                    <a:pt x="4537001" y="5269212"/>
                    <a:pt x="4529796" y="5278066"/>
                  </a:cubicBezTo>
                  <a:lnTo>
                    <a:pt x="4317946" y="5815216"/>
                  </a:lnTo>
                  <a:cubicBezTo>
                    <a:pt x="4315337" y="5821654"/>
                    <a:pt x="4312000" y="5827774"/>
                    <a:pt x="4308005" y="5833455"/>
                  </a:cubicBezTo>
                  <a:cubicBezTo>
                    <a:pt x="4255485" y="5909167"/>
                    <a:pt x="4172359" y="5957975"/>
                    <a:pt x="4080651" y="5966968"/>
                  </a:cubicBezTo>
                  <a:lnTo>
                    <a:pt x="3840530" y="5989767"/>
                  </a:lnTo>
                  <a:cubicBezTo>
                    <a:pt x="3830499" y="5990770"/>
                    <a:pt x="3820467" y="5991226"/>
                    <a:pt x="3810526" y="5991226"/>
                  </a:cubicBezTo>
                  <a:cubicBezTo>
                    <a:pt x="3683015" y="5991454"/>
                    <a:pt x="3568171" y="5914119"/>
                    <a:pt x="3520429" y="5795882"/>
                  </a:cubicBezTo>
                  <a:lnTo>
                    <a:pt x="3296906" y="5249613"/>
                  </a:lnTo>
                  <a:cubicBezTo>
                    <a:pt x="3273942" y="5192734"/>
                    <a:pt x="3268051" y="5130401"/>
                    <a:pt x="3279943" y="5070229"/>
                  </a:cubicBezTo>
                  <a:lnTo>
                    <a:pt x="3326180" y="4836036"/>
                  </a:lnTo>
                  <a:cubicBezTo>
                    <a:pt x="3331689" y="4810364"/>
                    <a:pt x="3329044" y="4783616"/>
                    <a:pt x="3318611" y="4759522"/>
                  </a:cubicBezTo>
                  <a:lnTo>
                    <a:pt x="3318611" y="4758610"/>
                  </a:lnTo>
                  <a:lnTo>
                    <a:pt x="3072379" y="4186806"/>
                  </a:lnTo>
                  <a:cubicBezTo>
                    <a:pt x="3052645" y="4141280"/>
                    <a:pt x="3009162" y="4110565"/>
                    <a:pt x="2959660" y="4107191"/>
                  </a:cubicBezTo>
                  <a:lnTo>
                    <a:pt x="2489176" y="4077096"/>
                  </a:lnTo>
                  <a:cubicBezTo>
                    <a:pt x="2452114" y="4074944"/>
                    <a:pt x="2415753" y="4066107"/>
                    <a:pt x="2381837" y="4051013"/>
                  </a:cubicBezTo>
                  <a:lnTo>
                    <a:pt x="1957498" y="3863422"/>
                  </a:lnTo>
                  <a:cubicBezTo>
                    <a:pt x="1872494" y="3826231"/>
                    <a:pt x="1808456" y="3753128"/>
                    <a:pt x="1782766" y="3663974"/>
                  </a:cubicBezTo>
                  <a:lnTo>
                    <a:pt x="1631287" y="3138589"/>
                  </a:lnTo>
                  <a:cubicBezTo>
                    <a:pt x="1603053" y="3040152"/>
                    <a:pt x="1624594" y="2934126"/>
                    <a:pt x="1689015" y="2854511"/>
                  </a:cubicBezTo>
                  <a:lnTo>
                    <a:pt x="2261731" y="2149560"/>
                  </a:lnTo>
                  <a:cubicBezTo>
                    <a:pt x="2266929" y="2143085"/>
                    <a:pt x="2272401" y="2136884"/>
                    <a:pt x="2278146" y="2130865"/>
                  </a:cubicBezTo>
                  <a:lnTo>
                    <a:pt x="2233460" y="2062376"/>
                  </a:lnTo>
                  <a:lnTo>
                    <a:pt x="2232913" y="2061555"/>
                  </a:lnTo>
                  <a:cubicBezTo>
                    <a:pt x="2214373" y="2033001"/>
                    <a:pt x="2206885" y="1998657"/>
                    <a:pt x="2211846" y="1964978"/>
                  </a:cubicBezTo>
                  <a:lnTo>
                    <a:pt x="2211846" y="1963063"/>
                  </a:lnTo>
                  <a:lnTo>
                    <a:pt x="2274772" y="1605571"/>
                  </a:lnTo>
                  <a:lnTo>
                    <a:pt x="2274772" y="1604112"/>
                  </a:lnTo>
                  <a:cubicBezTo>
                    <a:pt x="2287895" y="1534620"/>
                    <a:pt x="2351067" y="1486039"/>
                    <a:pt x="2421599" y="1491210"/>
                  </a:cubicBezTo>
                  <a:lnTo>
                    <a:pt x="2576634" y="1502245"/>
                  </a:lnTo>
                  <a:lnTo>
                    <a:pt x="2549275" y="1443514"/>
                  </a:lnTo>
                  <a:cubicBezTo>
                    <a:pt x="2532905" y="1409142"/>
                    <a:pt x="2531519" y="1369517"/>
                    <a:pt x="2545444" y="1334078"/>
                  </a:cubicBezTo>
                  <a:cubicBezTo>
                    <a:pt x="2559580" y="1298192"/>
                    <a:pt x="2587988" y="1269785"/>
                    <a:pt x="2623874" y="1255649"/>
                  </a:cubicBezTo>
                  <a:lnTo>
                    <a:pt x="3029791" y="1098243"/>
                  </a:lnTo>
                  <a:lnTo>
                    <a:pt x="2947714" y="943665"/>
                  </a:lnTo>
                  <a:lnTo>
                    <a:pt x="2946801" y="941749"/>
                  </a:lnTo>
                  <a:cubicBezTo>
                    <a:pt x="2918412" y="885189"/>
                    <a:pt x="2931499" y="816627"/>
                    <a:pt x="2978720" y="774495"/>
                  </a:cubicBezTo>
                  <a:lnTo>
                    <a:pt x="2980362" y="773035"/>
                  </a:lnTo>
                  <a:lnTo>
                    <a:pt x="3412635" y="407336"/>
                  </a:lnTo>
                  <a:lnTo>
                    <a:pt x="3414550" y="405695"/>
                  </a:lnTo>
                  <a:cubicBezTo>
                    <a:pt x="3453363" y="374441"/>
                    <a:pt x="3505811" y="366051"/>
                    <a:pt x="3552440" y="383625"/>
                  </a:cubicBezTo>
                  <a:lnTo>
                    <a:pt x="3553351" y="383625"/>
                  </a:lnTo>
                  <a:lnTo>
                    <a:pt x="3840439" y="498807"/>
                  </a:lnTo>
                  <a:lnTo>
                    <a:pt x="3999304" y="345961"/>
                  </a:lnTo>
                  <a:lnTo>
                    <a:pt x="3909566" y="115962"/>
                  </a:lnTo>
                  <a:lnTo>
                    <a:pt x="3909566" y="114868"/>
                  </a:lnTo>
                  <a:cubicBezTo>
                    <a:pt x="3904815" y="102219"/>
                    <a:pt x="3901924" y="88950"/>
                    <a:pt x="3900993" y="75471"/>
                  </a:cubicBezTo>
                  <a:cubicBezTo>
                    <a:pt x="3670941" y="25094"/>
                    <a:pt x="3436109" y="-259"/>
                    <a:pt x="3200602" y="-131"/>
                  </a:cubicBezTo>
                  <a:cubicBezTo>
                    <a:pt x="3094933" y="-131"/>
                    <a:pt x="2989783" y="4976"/>
                    <a:pt x="2885152" y="15190"/>
                  </a:cubicBezTo>
                  <a:lnTo>
                    <a:pt x="3042740" y="102192"/>
                  </a:lnTo>
                  <a:cubicBezTo>
                    <a:pt x="3082867" y="123696"/>
                    <a:pt x="3108512" y="164944"/>
                    <a:pt x="3110044" y="210442"/>
                  </a:cubicBezTo>
                  <a:cubicBezTo>
                    <a:pt x="3111248" y="251353"/>
                    <a:pt x="3092598" y="290322"/>
                    <a:pt x="3059977" y="315045"/>
                  </a:cubicBezTo>
                  <a:lnTo>
                    <a:pt x="2652600" y="700807"/>
                  </a:lnTo>
                  <a:cubicBezTo>
                    <a:pt x="2648825" y="704355"/>
                    <a:pt x="2644767" y="707583"/>
                    <a:pt x="2640471" y="710474"/>
                  </a:cubicBezTo>
                  <a:cubicBezTo>
                    <a:pt x="2631215" y="716594"/>
                    <a:pt x="2621147" y="721381"/>
                    <a:pt x="2610559" y="724701"/>
                  </a:cubicBezTo>
                  <a:lnTo>
                    <a:pt x="2609191" y="724701"/>
                  </a:lnTo>
                  <a:lnTo>
                    <a:pt x="2037387" y="906183"/>
                  </a:lnTo>
                  <a:lnTo>
                    <a:pt x="2032006" y="907733"/>
                  </a:lnTo>
                  <a:cubicBezTo>
                    <a:pt x="2021218" y="910670"/>
                    <a:pt x="2010083" y="912202"/>
                    <a:pt x="1998902" y="912293"/>
                  </a:cubicBezTo>
                  <a:lnTo>
                    <a:pt x="1893570" y="912293"/>
                  </a:lnTo>
                  <a:cubicBezTo>
                    <a:pt x="1823457" y="912238"/>
                    <a:pt x="1766669" y="855368"/>
                    <a:pt x="1766715" y="785256"/>
                  </a:cubicBezTo>
                  <a:cubicBezTo>
                    <a:pt x="1766724" y="769862"/>
                    <a:pt x="1769542" y="754595"/>
                    <a:pt x="1775014" y="740205"/>
                  </a:cubicBezTo>
                  <a:lnTo>
                    <a:pt x="1772643" y="741299"/>
                  </a:lnTo>
                  <a:lnTo>
                    <a:pt x="1578120" y="1119127"/>
                  </a:lnTo>
                  <a:lnTo>
                    <a:pt x="1578120" y="1119127"/>
                  </a:lnTo>
                  <a:cubicBezTo>
                    <a:pt x="1575174" y="1125119"/>
                    <a:pt x="1571599" y="1130773"/>
                    <a:pt x="1567450" y="1135999"/>
                  </a:cubicBezTo>
                  <a:lnTo>
                    <a:pt x="1351040" y="1407036"/>
                  </a:lnTo>
                  <a:lnTo>
                    <a:pt x="1350401" y="1407765"/>
                  </a:lnTo>
                  <a:cubicBezTo>
                    <a:pt x="1322377" y="1442438"/>
                    <a:pt x="1278155" y="1459766"/>
                    <a:pt x="1234034" y="1453363"/>
                  </a:cubicBezTo>
                  <a:lnTo>
                    <a:pt x="989262" y="1420533"/>
                  </a:lnTo>
                  <a:cubicBezTo>
                    <a:pt x="987785" y="1421262"/>
                    <a:pt x="986261" y="1421901"/>
                    <a:pt x="984702" y="1422448"/>
                  </a:cubicBezTo>
                  <a:lnTo>
                    <a:pt x="451201" y="1631289"/>
                  </a:lnTo>
                  <a:cubicBezTo>
                    <a:pt x="430353" y="1644922"/>
                    <a:pt x="405976" y="1652173"/>
                    <a:pt x="381070" y="1652173"/>
                  </a:cubicBezTo>
                  <a:cubicBezTo>
                    <a:pt x="378061" y="1652173"/>
                    <a:pt x="375051" y="1652173"/>
                    <a:pt x="371951" y="1651626"/>
                  </a:cubicBezTo>
                  <a:cubicBezTo>
                    <a:pt x="188445" y="1975055"/>
                    <a:pt x="62538" y="2327914"/>
                    <a:pt x="-132" y="2694461"/>
                  </a:cubicBezTo>
                  <a:lnTo>
                    <a:pt x="397942" y="3422303"/>
                  </a:lnTo>
                  <a:lnTo>
                    <a:pt x="667337" y="3841990"/>
                  </a:lnTo>
                  <a:lnTo>
                    <a:pt x="1026288" y="4153428"/>
                  </a:lnTo>
                  <a:cubicBezTo>
                    <a:pt x="1051841" y="4175616"/>
                    <a:pt x="1063004" y="4210125"/>
                    <a:pt x="1055288" y="4243074"/>
                  </a:cubicBezTo>
                  <a:lnTo>
                    <a:pt x="940380" y="4732071"/>
                  </a:lnTo>
                  <a:lnTo>
                    <a:pt x="843073" y="5229276"/>
                  </a:lnTo>
                  <a:cubicBezTo>
                    <a:pt x="841888" y="5235542"/>
                    <a:pt x="840028" y="5241661"/>
                    <a:pt x="837510" y="5247516"/>
                  </a:cubicBezTo>
                  <a:lnTo>
                    <a:pt x="770937" y="5403371"/>
                  </a:lnTo>
                  <a:cubicBezTo>
                    <a:pt x="1386971" y="6098610"/>
                    <a:pt x="2271526" y="6496356"/>
                    <a:pt x="3200420" y="6495818"/>
                  </a:cubicBezTo>
                  <a:cubicBezTo>
                    <a:pt x="4991069" y="6495818"/>
                    <a:pt x="6447938" y="5038949"/>
                    <a:pt x="6447938" y="3248299"/>
                  </a:cubicBezTo>
                  <a:cubicBezTo>
                    <a:pt x="6448084" y="3047630"/>
                    <a:pt x="6429772" y="2847362"/>
                    <a:pt x="6393220" y="2650048"/>
                  </a:cubicBezTo>
                  <a:lnTo>
                    <a:pt x="6320263" y="3168685"/>
                  </a:lnTo>
                  <a:cubicBezTo>
                    <a:pt x="6318330" y="3206522"/>
                    <a:pt x="6300875" y="3241888"/>
                    <a:pt x="6272020" y="3266448"/>
                  </a:cubicBezTo>
                  <a:close/>
                </a:path>
              </a:pathLst>
            </a:custGeom>
            <a:solidFill>
              <a:schemeClr val="accent1">
                <a:lumMod val="40000"/>
                <a:lumOff val="60000"/>
              </a:schemeClr>
            </a:solidFill>
            <a:ln w="38100" cap="flat">
              <a:solidFill>
                <a:schemeClr val="accent1">
                  <a:lumMod val="40000"/>
                  <a:lumOff val="6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414042"/>
                </a:solidFill>
                <a:effectLst/>
                <a:uLnTx/>
                <a:uFillTx/>
                <a:latin typeface="Calibri" panose="020F0502020204030204"/>
                <a:ea typeface="+mn-ea"/>
                <a:cs typeface="+mn-cs"/>
              </a:endParaRPr>
            </a:p>
          </p:txBody>
        </p:sp>
        <p:sp>
          <p:nvSpPr>
            <p:cNvPr id="10" name="Graphic 8">
              <a:extLst>
                <a:ext uri="{FF2B5EF4-FFF2-40B4-BE49-F238E27FC236}">
                  <a16:creationId xmlns:a16="http://schemas.microsoft.com/office/drawing/2014/main" id="{5468FC54-AC73-43C9-BB2E-6DD63DD8AF29}"/>
                </a:ext>
              </a:extLst>
            </p:cNvPr>
            <p:cNvSpPr/>
            <p:nvPr/>
          </p:nvSpPr>
          <p:spPr>
            <a:xfrm>
              <a:off x="5696831" y="1967206"/>
              <a:ext cx="1542320" cy="684341"/>
            </a:xfrm>
            <a:custGeom>
              <a:avLst/>
              <a:gdLst>
                <a:gd name="connsiteX0" fmla="*/ 1323042 w 1542320"/>
                <a:gd name="connsiteY0" fmla="*/ 353712 h 684341"/>
                <a:gd name="connsiteX1" fmla="*/ 1311004 w 1542320"/>
                <a:gd name="connsiteY1" fmla="*/ 354533 h 684341"/>
                <a:gd name="connsiteX2" fmla="*/ 1031030 w 1542320"/>
                <a:gd name="connsiteY2" fmla="*/ 354533 h 684341"/>
                <a:gd name="connsiteX3" fmla="*/ 975674 w 1542320"/>
                <a:gd name="connsiteY3" fmla="*/ 343042 h 684341"/>
                <a:gd name="connsiteX4" fmla="*/ 658856 w 1542320"/>
                <a:gd name="connsiteY4" fmla="*/ 209895 h 684341"/>
                <a:gd name="connsiteX5" fmla="*/ 622924 w 1542320"/>
                <a:gd name="connsiteY5" fmla="*/ 188646 h 684341"/>
                <a:gd name="connsiteX6" fmla="*/ 618547 w 1542320"/>
                <a:gd name="connsiteY6" fmla="*/ 184907 h 684341"/>
                <a:gd name="connsiteX7" fmla="*/ 415087 w 1542320"/>
                <a:gd name="connsiteY7" fmla="*/ -132 h 684341"/>
                <a:gd name="connsiteX8" fmla="*/ 212174 w 1542320"/>
                <a:gd name="connsiteY8" fmla="*/ 47838 h 684341"/>
                <a:gd name="connsiteX9" fmla="*/ -132 w 1542320"/>
                <a:gd name="connsiteY9" fmla="*/ 300362 h 684341"/>
                <a:gd name="connsiteX10" fmla="*/ 291698 w 1542320"/>
                <a:gd name="connsiteY10" fmla="*/ 348423 h 684341"/>
                <a:gd name="connsiteX11" fmla="*/ 512850 w 1542320"/>
                <a:gd name="connsiteY11" fmla="*/ 421380 h 684341"/>
                <a:gd name="connsiteX12" fmla="*/ 788173 w 1542320"/>
                <a:gd name="connsiteY12" fmla="*/ 653020 h 684341"/>
                <a:gd name="connsiteX13" fmla="*/ 873168 w 1542320"/>
                <a:gd name="connsiteY13" fmla="*/ 684209 h 684341"/>
                <a:gd name="connsiteX14" fmla="*/ 1446249 w 1542320"/>
                <a:gd name="connsiteY14" fmla="*/ 479472 h 684341"/>
                <a:gd name="connsiteX15" fmla="*/ 1469869 w 1542320"/>
                <a:gd name="connsiteY15" fmla="*/ 474457 h 684341"/>
                <a:gd name="connsiteX16" fmla="*/ 1527415 w 1542320"/>
                <a:gd name="connsiteY16" fmla="*/ 475368 h 684341"/>
                <a:gd name="connsiteX17" fmla="*/ 1542188 w 1542320"/>
                <a:gd name="connsiteY17" fmla="*/ 324438 h 68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42320" h="684341">
                  <a:moveTo>
                    <a:pt x="1323042" y="353712"/>
                  </a:moveTo>
                  <a:cubicBezTo>
                    <a:pt x="1319057" y="354259"/>
                    <a:pt x="1315035" y="354533"/>
                    <a:pt x="1311004" y="354533"/>
                  </a:cubicBezTo>
                  <a:lnTo>
                    <a:pt x="1031030" y="354533"/>
                  </a:lnTo>
                  <a:cubicBezTo>
                    <a:pt x="1011961" y="354761"/>
                    <a:pt x="993074" y="350839"/>
                    <a:pt x="975674" y="343042"/>
                  </a:cubicBezTo>
                  <a:lnTo>
                    <a:pt x="658856" y="209895"/>
                  </a:lnTo>
                  <a:cubicBezTo>
                    <a:pt x="645915" y="204578"/>
                    <a:pt x="633813" y="197428"/>
                    <a:pt x="622924" y="188646"/>
                  </a:cubicBezTo>
                  <a:lnTo>
                    <a:pt x="618547" y="184907"/>
                  </a:lnTo>
                  <a:lnTo>
                    <a:pt x="415087" y="-132"/>
                  </a:lnTo>
                  <a:lnTo>
                    <a:pt x="212174" y="47838"/>
                  </a:lnTo>
                  <a:lnTo>
                    <a:pt x="-132" y="300362"/>
                  </a:lnTo>
                  <a:lnTo>
                    <a:pt x="291698" y="348423"/>
                  </a:lnTo>
                  <a:cubicBezTo>
                    <a:pt x="372088" y="343151"/>
                    <a:pt x="451374" y="369307"/>
                    <a:pt x="512850" y="421380"/>
                  </a:cubicBezTo>
                  <a:lnTo>
                    <a:pt x="788173" y="653020"/>
                  </a:lnTo>
                  <a:cubicBezTo>
                    <a:pt x="811893" y="673193"/>
                    <a:pt x="842025" y="684246"/>
                    <a:pt x="873168" y="684209"/>
                  </a:cubicBezTo>
                  <a:lnTo>
                    <a:pt x="1446249" y="479472"/>
                  </a:lnTo>
                  <a:cubicBezTo>
                    <a:pt x="1453882" y="476809"/>
                    <a:pt x="1461816" y="475122"/>
                    <a:pt x="1469869" y="474457"/>
                  </a:cubicBezTo>
                  <a:cubicBezTo>
                    <a:pt x="1489039" y="473025"/>
                    <a:pt x="1508300" y="473326"/>
                    <a:pt x="1527415" y="475368"/>
                  </a:cubicBezTo>
                  <a:lnTo>
                    <a:pt x="1542188" y="324438"/>
                  </a:lnTo>
                  <a:close/>
                </a:path>
              </a:pathLst>
            </a:custGeom>
            <a:solidFill>
              <a:schemeClr val="accent1">
                <a:lumMod val="40000"/>
                <a:lumOff val="60000"/>
              </a:schemeClr>
            </a:solidFill>
            <a:ln w="38100" cap="flat">
              <a:solidFill>
                <a:schemeClr val="accent1">
                  <a:lumMod val="40000"/>
                  <a:lumOff val="6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414042"/>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9007C283-2625-4900-B317-EC3D057113FA}"/>
              </a:ext>
            </a:extLst>
          </p:cNvPr>
          <p:cNvGrpSpPr/>
          <p:nvPr/>
        </p:nvGrpSpPr>
        <p:grpSpPr>
          <a:xfrm>
            <a:off x="2170337" y="1791115"/>
            <a:ext cx="2501841" cy="2384514"/>
            <a:chOff x="3733149" y="3310916"/>
            <a:chExt cx="2501841" cy="2384514"/>
          </a:xfrm>
        </p:grpSpPr>
        <p:sp>
          <p:nvSpPr>
            <p:cNvPr id="25" name="Freeform: Shape 24">
              <a:extLst>
                <a:ext uri="{FF2B5EF4-FFF2-40B4-BE49-F238E27FC236}">
                  <a16:creationId xmlns:a16="http://schemas.microsoft.com/office/drawing/2014/main" id="{D86A1C3F-5C90-4AA1-8FE8-D675A669C89B}"/>
                </a:ext>
              </a:extLst>
            </p:cNvPr>
            <p:cNvSpPr/>
            <p:nvPr/>
          </p:nvSpPr>
          <p:spPr>
            <a:xfrm>
              <a:off x="3733149" y="3501755"/>
              <a:ext cx="2501841" cy="2193675"/>
            </a:xfrm>
            <a:custGeom>
              <a:avLst/>
              <a:gdLst>
                <a:gd name="connsiteX0" fmla="*/ 780547 w 2501841"/>
                <a:gd name="connsiteY0" fmla="*/ 2193659 h 2193675"/>
                <a:gd name="connsiteX1" fmla="*/ 628830 w 2501841"/>
                <a:gd name="connsiteY1" fmla="*/ 2119231 h 2193675"/>
                <a:gd name="connsiteX2" fmla="*/ 45815 w 2501841"/>
                <a:gd name="connsiteY2" fmla="*/ 1355874 h 2193675"/>
                <a:gd name="connsiteX3" fmla="*/ 66740 w 2501841"/>
                <a:gd name="connsiteY3" fmla="*/ 1086799 h 2193675"/>
                <a:gd name="connsiteX4" fmla="*/ 335815 w 2501841"/>
                <a:gd name="connsiteY4" fmla="*/ 1107725 h 2193675"/>
                <a:gd name="connsiteX5" fmla="*/ 348295 w 2501841"/>
                <a:gd name="connsiteY5" fmla="*/ 1124004 h 2193675"/>
                <a:gd name="connsiteX6" fmla="*/ 748104 w 2501841"/>
                <a:gd name="connsiteY6" fmla="*/ 1645949 h 2193675"/>
                <a:gd name="connsiteX7" fmla="*/ 2208980 w 2501841"/>
                <a:gd name="connsiteY7" fmla="*/ 29539 h 2193675"/>
                <a:gd name="connsiteX8" fmla="*/ 2472262 w 2501841"/>
                <a:gd name="connsiteY8" fmla="*/ 88871 h 2193675"/>
                <a:gd name="connsiteX9" fmla="*/ 2416041 w 2501841"/>
                <a:gd name="connsiteY9" fmla="*/ 350150 h 2193675"/>
                <a:gd name="connsiteX10" fmla="*/ 956119 w 2501841"/>
                <a:gd name="connsiteY10" fmla="*/ 2079155 h 2193675"/>
                <a:gd name="connsiteX11" fmla="*/ 803447 w 2501841"/>
                <a:gd name="connsiteY11" fmla="*/ 2193659 h 219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1841" h="2193675">
                  <a:moveTo>
                    <a:pt x="780547" y="2193659"/>
                  </a:moveTo>
                  <a:cubicBezTo>
                    <a:pt x="721148" y="2193811"/>
                    <a:pt x="665060" y="2166302"/>
                    <a:pt x="628830" y="2119231"/>
                  </a:cubicBezTo>
                  <a:lnTo>
                    <a:pt x="45815" y="1355874"/>
                  </a:lnTo>
                  <a:cubicBezTo>
                    <a:pt x="-22706" y="1275788"/>
                    <a:pt x="-13336" y="1155320"/>
                    <a:pt x="66740" y="1086799"/>
                  </a:cubicBezTo>
                  <a:cubicBezTo>
                    <a:pt x="146826" y="1018278"/>
                    <a:pt x="267294" y="1027649"/>
                    <a:pt x="335815" y="1107725"/>
                  </a:cubicBezTo>
                  <a:cubicBezTo>
                    <a:pt x="340261" y="1112925"/>
                    <a:pt x="344431" y="1118355"/>
                    <a:pt x="348295" y="1124004"/>
                  </a:cubicBezTo>
                  <a:lnTo>
                    <a:pt x="748104" y="1645949"/>
                  </a:lnTo>
                  <a:cubicBezTo>
                    <a:pt x="968524" y="1249958"/>
                    <a:pt x="1447531" y="521905"/>
                    <a:pt x="2208980" y="29539"/>
                  </a:cubicBezTo>
                  <a:cubicBezTo>
                    <a:pt x="2298064" y="-26778"/>
                    <a:pt x="2415946" y="-222"/>
                    <a:pt x="2472262" y="88871"/>
                  </a:cubicBezTo>
                  <a:cubicBezTo>
                    <a:pt x="2527816" y="176743"/>
                    <a:pt x="2502816" y="292907"/>
                    <a:pt x="2416041" y="350150"/>
                  </a:cubicBezTo>
                  <a:cubicBezTo>
                    <a:pt x="1441806" y="979920"/>
                    <a:pt x="960890" y="2067705"/>
                    <a:pt x="956119" y="2079155"/>
                  </a:cubicBezTo>
                  <a:cubicBezTo>
                    <a:pt x="929335" y="2141855"/>
                    <a:pt x="871138" y="2185500"/>
                    <a:pt x="803447" y="2193659"/>
                  </a:cubicBezTo>
                  <a:close/>
                </a:path>
              </a:pathLst>
            </a:custGeom>
            <a:solidFill>
              <a:srgbClr val="231F20">
                <a:alpha val="20000"/>
              </a:srgbClr>
            </a:solidFill>
            <a:ln w="952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414042"/>
                </a:solidFill>
                <a:effectLst/>
                <a:uLnTx/>
                <a:uFillTx/>
                <a:latin typeface="Calibri" panose="020F0502020204030204"/>
                <a:ea typeface="+mn-ea"/>
                <a:cs typeface="+mn-cs"/>
              </a:endParaRPr>
            </a:p>
          </p:txBody>
        </p:sp>
        <p:sp>
          <p:nvSpPr>
            <p:cNvPr id="26" name="Graphic 23">
              <a:extLst>
                <a:ext uri="{FF2B5EF4-FFF2-40B4-BE49-F238E27FC236}">
                  <a16:creationId xmlns:a16="http://schemas.microsoft.com/office/drawing/2014/main" id="{8F983D05-BFBF-47CD-B77C-084A16F9BF82}"/>
                </a:ext>
              </a:extLst>
            </p:cNvPr>
            <p:cNvSpPr/>
            <p:nvPr/>
          </p:nvSpPr>
          <p:spPr>
            <a:xfrm>
              <a:off x="3738509" y="3310916"/>
              <a:ext cx="2496480" cy="2193675"/>
            </a:xfrm>
            <a:custGeom>
              <a:avLst/>
              <a:gdLst>
                <a:gd name="connsiteX0" fmla="*/ 775186 w 2496480"/>
                <a:gd name="connsiteY0" fmla="*/ 2193659 h 2193675"/>
                <a:gd name="connsiteX1" fmla="*/ 623469 w 2496480"/>
                <a:gd name="connsiteY1" fmla="*/ 2119231 h 2193675"/>
                <a:gd name="connsiteX2" fmla="*/ 39500 w 2496480"/>
                <a:gd name="connsiteY2" fmla="*/ 1355873 h 2193675"/>
                <a:gd name="connsiteX3" fmla="*/ 74806 w 2496480"/>
                <a:gd name="connsiteY3" fmla="*/ 1087744 h 2193675"/>
                <a:gd name="connsiteX4" fmla="*/ 342935 w 2496480"/>
                <a:gd name="connsiteY4" fmla="*/ 1123049 h 2193675"/>
                <a:gd name="connsiteX5" fmla="*/ 742744 w 2496480"/>
                <a:gd name="connsiteY5" fmla="*/ 1645949 h 2193675"/>
                <a:gd name="connsiteX6" fmla="*/ 2203620 w 2496480"/>
                <a:gd name="connsiteY6" fmla="*/ 29539 h 2193675"/>
                <a:gd name="connsiteX7" fmla="*/ 2466902 w 2496480"/>
                <a:gd name="connsiteY7" fmla="*/ 88871 h 2193675"/>
                <a:gd name="connsiteX8" fmla="*/ 2410681 w 2496480"/>
                <a:gd name="connsiteY8" fmla="*/ 350149 h 2193675"/>
                <a:gd name="connsiteX9" fmla="*/ 950759 w 2496480"/>
                <a:gd name="connsiteY9" fmla="*/ 2079155 h 2193675"/>
                <a:gd name="connsiteX10" fmla="*/ 798087 w 2496480"/>
                <a:gd name="connsiteY10" fmla="*/ 2193659 h 219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6480" h="2193675">
                  <a:moveTo>
                    <a:pt x="775186" y="2193659"/>
                  </a:moveTo>
                  <a:cubicBezTo>
                    <a:pt x="715788" y="2193811"/>
                    <a:pt x="659700" y="2166302"/>
                    <a:pt x="623469" y="2119231"/>
                  </a:cubicBezTo>
                  <a:lnTo>
                    <a:pt x="39500" y="1355873"/>
                  </a:lnTo>
                  <a:cubicBezTo>
                    <a:pt x="-24794" y="1272085"/>
                    <a:pt x="-8983" y="1152038"/>
                    <a:pt x="74806" y="1087744"/>
                  </a:cubicBezTo>
                  <a:cubicBezTo>
                    <a:pt x="158594" y="1023450"/>
                    <a:pt x="278641" y="1039261"/>
                    <a:pt x="342935" y="1123049"/>
                  </a:cubicBezTo>
                  <a:lnTo>
                    <a:pt x="742744" y="1645949"/>
                  </a:lnTo>
                  <a:cubicBezTo>
                    <a:pt x="963163" y="1249003"/>
                    <a:pt x="1442170" y="521905"/>
                    <a:pt x="2203620" y="29539"/>
                  </a:cubicBezTo>
                  <a:cubicBezTo>
                    <a:pt x="2292704" y="-26778"/>
                    <a:pt x="2410585" y="-222"/>
                    <a:pt x="2466902" y="88871"/>
                  </a:cubicBezTo>
                  <a:cubicBezTo>
                    <a:pt x="2522455" y="176743"/>
                    <a:pt x="2497455" y="292907"/>
                    <a:pt x="2410681" y="350149"/>
                  </a:cubicBezTo>
                  <a:cubicBezTo>
                    <a:pt x="1436445" y="979920"/>
                    <a:pt x="955530" y="2067704"/>
                    <a:pt x="950759" y="2079155"/>
                  </a:cubicBezTo>
                  <a:cubicBezTo>
                    <a:pt x="923974" y="2141855"/>
                    <a:pt x="865778" y="2185500"/>
                    <a:pt x="798087" y="2193659"/>
                  </a:cubicBezTo>
                  <a:close/>
                </a:path>
              </a:pathLst>
            </a:custGeom>
            <a:solidFill>
              <a:schemeClr val="accent4"/>
            </a:solidFill>
            <a:ln w="635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414042"/>
                </a:solidFill>
                <a:effectLst/>
                <a:uLnTx/>
                <a:uFillTx/>
                <a:latin typeface="Calibri" panose="020F0502020204030204"/>
                <a:ea typeface="+mn-ea"/>
                <a:cs typeface="+mn-cs"/>
              </a:endParaRPr>
            </a:p>
          </p:txBody>
        </p:sp>
      </p:grpSp>
      <p:sp>
        <p:nvSpPr>
          <p:cNvPr id="18" name="Slide Number Placeholder 5">
            <a:extLst>
              <a:ext uri="{FF2B5EF4-FFF2-40B4-BE49-F238E27FC236}">
                <a16:creationId xmlns:a16="http://schemas.microsoft.com/office/drawing/2014/main" id="{3441EAAD-0885-484F-B94E-CD4AE9D87295}"/>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solidFill>
                  <a:schemeClr val="accent1"/>
                </a:solidFill>
              </a:rPr>
              <a:pPr/>
              <a:t>74</a:t>
            </a:fld>
            <a:endParaRPr lang="en-ZA" dirty="0">
              <a:solidFill>
                <a:schemeClr val="accent1"/>
              </a:solidFill>
            </a:endParaRPr>
          </a:p>
        </p:txBody>
      </p:sp>
    </p:spTree>
    <p:extLst>
      <p:ext uri="{BB962C8B-B14F-4D97-AF65-F5344CB8AC3E}">
        <p14:creationId xmlns:p14="http://schemas.microsoft.com/office/powerpoint/2010/main" val="30054270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037BD8F-A584-48A2-B5BA-03C1D54145C5}"/>
              </a:ext>
            </a:extLst>
          </p:cNvPr>
          <p:cNvSpPr txBox="1"/>
          <p:nvPr/>
        </p:nvSpPr>
        <p:spPr>
          <a:xfrm>
            <a:off x="318888" y="5158433"/>
            <a:ext cx="11556000" cy="648997"/>
          </a:xfrm>
          <a:prstGeom prst="rect">
            <a:avLst/>
          </a:prstGeom>
          <a:solidFill>
            <a:schemeClr val="accent1"/>
          </a:solidFill>
        </p:spPr>
        <p:txBody>
          <a:bodyPr wrap="square" lIns="0" tIns="108000" rIns="0" b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800" b="1" i="0" u="none" strike="noStrike" kern="1200" cap="none" spc="0" normalizeH="0" baseline="0" noProof="0" dirty="0">
                <a:ln>
                  <a:noFill/>
                </a:ln>
                <a:solidFill>
                  <a:srgbClr val="FFFFFF"/>
                </a:solidFill>
                <a:effectLst/>
                <a:uLnTx/>
                <a:uFillTx/>
                <a:latin typeface="Calibri"/>
                <a:ea typeface="+mn-ea"/>
                <a:cs typeface="+mn-cs"/>
              </a:rPr>
              <a:t>There is no need for a booster yet. </a:t>
            </a:r>
            <a:endParaRPr kumimoji="0" lang="en-GB" sz="2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2" name="Title 1">
            <a:extLst>
              <a:ext uri="{FF2B5EF4-FFF2-40B4-BE49-F238E27FC236}">
                <a16:creationId xmlns:a16="http://schemas.microsoft.com/office/drawing/2014/main" id="{1F8F8B4C-9D1B-481C-AD10-1B495D1FF7F5}"/>
              </a:ext>
            </a:extLst>
          </p:cNvPr>
          <p:cNvSpPr>
            <a:spLocks noGrp="1"/>
          </p:cNvSpPr>
          <p:nvPr>
            <p:ph type="title"/>
          </p:nvPr>
        </p:nvSpPr>
        <p:spPr>
          <a:xfrm>
            <a:off x="1586144" y="503762"/>
            <a:ext cx="10072455" cy="1396420"/>
          </a:xfrm>
        </p:spPr>
        <p:txBody>
          <a:bodyPr>
            <a:noAutofit/>
          </a:bodyPr>
          <a:lstStyle/>
          <a:p>
            <a:r>
              <a:rPr lang="en-US" dirty="0"/>
              <a:t>Protection shows good durability</a:t>
            </a:r>
          </a:p>
        </p:txBody>
      </p:sp>
      <p:sp>
        <p:nvSpPr>
          <p:cNvPr id="5" name="TextBox 4">
            <a:extLst>
              <a:ext uri="{FF2B5EF4-FFF2-40B4-BE49-F238E27FC236}">
                <a16:creationId xmlns:a16="http://schemas.microsoft.com/office/drawing/2014/main" id="{C0A7BB1D-7A98-4C41-9645-A285F5E97A78}"/>
              </a:ext>
            </a:extLst>
          </p:cNvPr>
          <p:cNvSpPr txBox="1"/>
          <p:nvPr/>
        </p:nvSpPr>
        <p:spPr>
          <a:xfrm>
            <a:off x="9579935" y="4696767"/>
            <a:ext cx="2314443"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2000" b="0" i="1" u="none" strike="noStrike" kern="1200" cap="none" spc="0" normalizeH="0" baseline="0" noProof="0" dirty="0">
                <a:ln>
                  <a:noFill/>
                </a:ln>
                <a:solidFill>
                  <a:srgbClr val="414042"/>
                </a:solidFill>
                <a:effectLst/>
                <a:uLnTx/>
                <a:uFillTx/>
                <a:latin typeface="Calibri" panose="020F0502020204030204"/>
                <a:ea typeface="+mn-ea"/>
                <a:cs typeface="+mn-cs"/>
              </a:rPr>
              <a:t>N = 134 256 people</a:t>
            </a:r>
          </a:p>
        </p:txBody>
      </p:sp>
      <p:sp>
        <p:nvSpPr>
          <p:cNvPr id="9" name="TextBox 8">
            <a:extLst>
              <a:ext uri="{FF2B5EF4-FFF2-40B4-BE49-F238E27FC236}">
                <a16:creationId xmlns:a16="http://schemas.microsoft.com/office/drawing/2014/main" id="{EECF3E3E-2815-4423-B49E-23DB30B8BDA2}"/>
              </a:ext>
            </a:extLst>
          </p:cNvPr>
          <p:cNvSpPr txBox="1"/>
          <p:nvPr/>
        </p:nvSpPr>
        <p:spPr>
          <a:xfrm>
            <a:off x="1393603" y="4388990"/>
            <a:ext cx="3055866"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prstClr val="black"/>
                </a:solidFill>
                <a:effectLst/>
                <a:uLnTx/>
                <a:uFillTx/>
                <a:latin typeface="Calibri"/>
                <a:ea typeface="+mn-ea"/>
                <a:cs typeface="+mn-cs"/>
              </a:rPr>
              <a:t>28-90 days post vaccination</a:t>
            </a:r>
            <a:endParaRPr kumimoji="0" lang="en-GB"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ardrop 9">
            <a:extLst>
              <a:ext uri="{FF2B5EF4-FFF2-40B4-BE49-F238E27FC236}">
                <a16:creationId xmlns:a16="http://schemas.microsoft.com/office/drawing/2014/main" id="{897CBD4F-3A8E-479C-AD9C-30589B69835A}"/>
              </a:ext>
            </a:extLst>
          </p:cNvPr>
          <p:cNvSpPr/>
          <p:nvPr/>
        </p:nvSpPr>
        <p:spPr>
          <a:xfrm rot="16200000">
            <a:off x="297623" y="279899"/>
            <a:ext cx="1045180" cy="1045180"/>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3000"/>
              </a:lnSpc>
              <a:spcBef>
                <a:spcPts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A6438474-DAD0-464E-B3F7-B6F4CADEC302}"/>
              </a:ext>
            </a:extLst>
          </p:cNvPr>
          <p:cNvSpPr/>
          <p:nvPr/>
        </p:nvSpPr>
        <p:spPr>
          <a:xfrm>
            <a:off x="297623" y="279899"/>
            <a:ext cx="1045180" cy="10451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5400" b="1" i="0" u="none" strike="noStrike" kern="1200" cap="none" spc="0" normalizeH="0" baseline="0" noProof="0" dirty="0">
                <a:ln>
                  <a:noFill/>
                </a:ln>
                <a:solidFill>
                  <a:prstClr val="white"/>
                </a:solidFill>
                <a:effectLst/>
                <a:uLnTx/>
                <a:uFillTx/>
                <a:latin typeface="Calibri" panose="020F0502020204030204"/>
                <a:ea typeface="+mn-ea"/>
                <a:cs typeface="+mn-cs"/>
              </a:rPr>
              <a:t>5</a:t>
            </a:r>
            <a:endParaRPr kumimoji="0" lang="en-GB" sz="5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33">
            <a:extLst>
              <a:ext uri="{FF2B5EF4-FFF2-40B4-BE49-F238E27FC236}">
                <a16:creationId xmlns:a16="http://schemas.microsoft.com/office/drawing/2014/main" id="{B1612F8D-695F-49C0-A32A-3DA9AE341D81}"/>
              </a:ext>
            </a:extLst>
          </p:cNvPr>
          <p:cNvSpPr/>
          <p:nvPr/>
        </p:nvSpPr>
        <p:spPr>
          <a:xfrm>
            <a:off x="2208997" y="3574087"/>
            <a:ext cx="678731" cy="678731"/>
          </a:xfrm>
          <a:custGeom>
            <a:avLst/>
            <a:gdLst>
              <a:gd name="connsiteX0" fmla="*/ 0 w 1055854"/>
              <a:gd name="connsiteY0" fmla="*/ 527927 h 1055854"/>
              <a:gd name="connsiteX1" fmla="*/ 527927 w 1055854"/>
              <a:gd name="connsiteY1" fmla="*/ 0 h 1055854"/>
              <a:gd name="connsiteX2" fmla="*/ 1055854 w 1055854"/>
              <a:gd name="connsiteY2" fmla="*/ 527927 h 1055854"/>
              <a:gd name="connsiteX3" fmla="*/ 527927 w 1055854"/>
              <a:gd name="connsiteY3" fmla="*/ 1055854 h 1055854"/>
              <a:gd name="connsiteX4" fmla="*/ 0 w 1055854"/>
              <a:gd name="connsiteY4" fmla="*/ 527927 h 1055854"/>
              <a:gd name="connsiteX0" fmla="*/ 0 w 1055854"/>
              <a:gd name="connsiteY0" fmla="*/ 527927 h 1055854"/>
              <a:gd name="connsiteX1" fmla="*/ 527927 w 1055854"/>
              <a:gd name="connsiteY1" fmla="*/ 0 h 1055854"/>
              <a:gd name="connsiteX2" fmla="*/ 1055854 w 1055854"/>
              <a:gd name="connsiteY2" fmla="*/ 527927 h 1055854"/>
              <a:gd name="connsiteX3" fmla="*/ 527927 w 1055854"/>
              <a:gd name="connsiteY3" fmla="*/ 1055854 h 1055854"/>
              <a:gd name="connsiteX4" fmla="*/ 0 w 1055854"/>
              <a:gd name="connsiteY4" fmla="*/ 527927 h 1055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854" h="1055854">
                <a:moveTo>
                  <a:pt x="0" y="527927"/>
                </a:moveTo>
                <a:cubicBezTo>
                  <a:pt x="0" y="236361"/>
                  <a:pt x="119629" y="0"/>
                  <a:pt x="527927" y="0"/>
                </a:cubicBezTo>
                <a:cubicBezTo>
                  <a:pt x="936225" y="0"/>
                  <a:pt x="1055854" y="236361"/>
                  <a:pt x="1055854" y="527927"/>
                </a:cubicBezTo>
                <a:cubicBezTo>
                  <a:pt x="1055854" y="819493"/>
                  <a:pt x="819493" y="1055854"/>
                  <a:pt x="527927" y="1055854"/>
                </a:cubicBezTo>
                <a:cubicBezTo>
                  <a:pt x="236361" y="1055854"/>
                  <a:pt x="0" y="819493"/>
                  <a:pt x="0" y="527927"/>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2A79275B-6786-43A2-A9E3-2273BFB676EF}"/>
              </a:ext>
            </a:extLst>
          </p:cNvPr>
          <p:cNvSpPr/>
          <p:nvPr/>
        </p:nvSpPr>
        <p:spPr>
          <a:xfrm>
            <a:off x="2381616" y="2515403"/>
            <a:ext cx="370269" cy="112513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3156BED6-2C5E-498F-B1AC-FE748BF98B68}"/>
              </a:ext>
            </a:extLst>
          </p:cNvPr>
          <p:cNvSpPr txBox="1"/>
          <p:nvPr/>
        </p:nvSpPr>
        <p:spPr>
          <a:xfrm>
            <a:off x="2921536" y="2398733"/>
            <a:ext cx="1711580" cy="141577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3200" b="1" i="0" u="none" strike="noStrike" kern="1200" cap="none" spc="0" normalizeH="0" baseline="0" noProof="0" dirty="0">
                <a:ln>
                  <a:noFill/>
                </a:ln>
                <a:solidFill>
                  <a:prstClr val="black"/>
                </a:solidFill>
                <a:effectLst/>
                <a:uLnTx/>
                <a:uFillTx/>
                <a:latin typeface="Calibri"/>
                <a:ea typeface="+mn-ea"/>
                <a:cs typeface="+mn-cs"/>
              </a:rPr>
              <a:t>65%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Protection against hospitalisation</a:t>
            </a:r>
            <a:endParaRPr kumimoji="0" lang="en-GB"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6F99CAA4-1898-42D9-9B43-6A006A3E1970}"/>
              </a:ext>
            </a:extLst>
          </p:cNvPr>
          <p:cNvSpPr txBox="1"/>
          <p:nvPr/>
        </p:nvSpPr>
        <p:spPr>
          <a:xfrm>
            <a:off x="1869026" y="1890416"/>
            <a:ext cx="41628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a:ln>
                  <a:noFill/>
                </a:ln>
                <a:solidFill>
                  <a:srgbClr val="FFFFFF">
                    <a:lumMod val="65000"/>
                  </a:srgbClr>
                </a:solidFill>
                <a:effectLst/>
                <a:uLnTx/>
                <a:uFillTx/>
                <a:latin typeface="Calibri"/>
                <a:ea typeface="+mn-ea"/>
                <a:cs typeface="+mn-cs"/>
              </a:rPr>
              <a:t>100%</a:t>
            </a:r>
            <a:endParaRPr kumimoji="0" lang="en-GB" sz="1200" b="1" i="0" u="none" strike="noStrike" kern="1200" cap="none" spc="0" normalizeH="0" baseline="0" noProof="0" dirty="0">
              <a:ln>
                <a:noFill/>
              </a:ln>
              <a:solidFill>
                <a:srgbClr val="FFFFFF">
                  <a:lumMod val="65000"/>
                </a:srgbClr>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EA1AE7A4-424D-427C-90C2-E2939C1985B2}"/>
              </a:ext>
            </a:extLst>
          </p:cNvPr>
          <p:cNvSpPr txBox="1"/>
          <p:nvPr/>
        </p:nvSpPr>
        <p:spPr>
          <a:xfrm>
            <a:off x="1869026" y="3428706"/>
            <a:ext cx="41628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a:ln>
                  <a:noFill/>
                </a:ln>
                <a:solidFill>
                  <a:srgbClr val="FFFFFF">
                    <a:lumMod val="65000"/>
                  </a:srgbClr>
                </a:solidFill>
                <a:effectLst/>
                <a:uLnTx/>
                <a:uFillTx/>
                <a:latin typeface="Calibri"/>
                <a:ea typeface="+mn-ea"/>
                <a:cs typeface="+mn-cs"/>
              </a:rPr>
              <a:t>0%</a:t>
            </a:r>
            <a:endParaRPr kumimoji="0" lang="en-GB" sz="1200" b="1" i="0" u="none" strike="noStrike" kern="1200" cap="none" spc="0" normalizeH="0" baseline="0" noProof="0" dirty="0">
              <a:ln>
                <a:noFill/>
              </a:ln>
              <a:solidFill>
                <a:srgbClr val="FFFFFF">
                  <a:lumMod val="65000"/>
                </a:srgbClr>
              </a:solidFill>
              <a:effectLst/>
              <a:uLnTx/>
              <a:uFillTx/>
              <a:latin typeface="Calibri"/>
              <a:ea typeface="+mn-ea"/>
              <a:cs typeface="+mn-cs"/>
            </a:endParaRPr>
          </a:p>
        </p:txBody>
      </p:sp>
      <p:sp>
        <p:nvSpPr>
          <p:cNvPr id="17" name="Graphic 12">
            <a:extLst>
              <a:ext uri="{FF2B5EF4-FFF2-40B4-BE49-F238E27FC236}">
                <a16:creationId xmlns:a16="http://schemas.microsoft.com/office/drawing/2014/main" id="{9562289F-1165-4ABD-B26A-B5CDB25D6945}"/>
              </a:ext>
            </a:extLst>
          </p:cNvPr>
          <p:cNvSpPr/>
          <p:nvPr/>
        </p:nvSpPr>
        <p:spPr>
          <a:xfrm>
            <a:off x="2199167" y="1770678"/>
            <a:ext cx="704006" cy="2484787"/>
          </a:xfrm>
          <a:custGeom>
            <a:avLst/>
            <a:gdLst>
              <a:gd name="connsiteX0" fmla="*/ 1019175 w 1291590"/>
              <a:gd name="connsiteY0" fmla="*/ 3386138 h 4558665"/>
              <a:gd name="connsiteX1" fmla="*/ 1019175 w 1291590"/>
              <a:gd name="connsiteY1" fmla="*/ 352425 h 4558665"/>
              <a:gd name="connsiteX2" fmla="*/ 666750 w 1291590"/>
              <a:gd name="connsiteY2" fmla="*/ 0 h 4558665"/>
              <a:gd name="connsiteX3" fmla="*/ 314325 w 1291590"/>
              <a:gd name="connsiteY3" fmla="*/ 352425 h 4558665"/>
              <a:gd name="connsiteX4" fmla="*/ 314325 w 1291590"/>
              <a:gd name="connsiteY4" fmla="*/ 3358515 h 4558665"/>
              <a:gd name="connsiteX5" fmla="*/ 0 w 1291590"/>
              <a:gd name="connsiteY5" fmla="*/ 3912870 h 4558665"/>
              <a:gd name="connsiteX6" fmla="*/ 645795 w 1291590"/>
              <a:gd name="connsiteY6" fmla="*/ 4558665 h 4558665"/>
              <a:gd name="connsiteX7" fmla="*/ 1291590 w 1291590"/>
              <a:gd name="connsiteY7" fmla="*/ 3912870 h 4558665"/>
              <a:gd name="connsiteX8" fmla="*/ 1019175 w 1291590"/>
              <a:gd name="connsiteY8" fmla="*/ 3386138 h 455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1590" h="4558665">
                <a:moveTo>
                  <a:pt x="1019175" y="3386138"/>
                </a:moveTo>
                <a:lnTo>
                  <a:pt x="1019175" y="352425"/>
                </a:lnTo>
                <a:cubicBezTo>
                  <a:pt x="1019175" y="158115"/>
                  <a:pt x="861060" y="0"/>
                  <a:pt x="666750" y="0"/>
                </a:cubicBezTo>
                <a:cubicBezTo>
                  <a:pt x="472440" y="0"/>
                  <a:pt x="314325" y="158115"/>
                  <a:pt x="314325" y="352425"/>
                </a:cubicBezTo>
                <a:lnTo>
                  <a:pt x="314325" y="3358515"/>
                </a:lnTo>
                <a:cubicBezTo>
                  <a:pt x="125730" y="3470910"/>
                  <a:pt x="0" y="3676650"/>
                  <a:pt x="0" y="3912870"/>
                </a:cubicBezTo>
                <a:cubicBezTo>
                  <a:pt x="0" y="4269105"/>
                  <a:pt x="288608" y="4558665"/>
                  <a:pt x="645795" y="4558665"/>
                </a:cubicBezTo>
                <a:cubicBezTo>
                  <a:pt x="1002983" y="4558665"/>
                  <a:pt x="1291590" y="4270058"/>
                  <a:pt x="1291590" y="3912870"/>
                </a:cubicBezTo>
                <a:cubicBezTo>
                  <a:pt x="1290638" y="3695700"/>
                  <a:pt x="1183005" y="3503295"/>
                  <a:pt x="1019175" y="3386138"/>
                </a:cubicBezTo>
                <a:close/>
              </a:path>
            </a:pathLst>
          </a:custGeom>
          <a:noFill/>
          <a:ln w="63500" cap="flat">
            <a:solidFill>
              <a:schemeClr val="tx1">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Oval 33">
            <a:extLst>
              <a:ext uri="{FF2B5EF4-FFF2-40B4-BE49-F238E27FC236}">
                <a16:creationId xmlns:a16="http://schemas.microsoft.com/office/drawing/2014/main" id="{3DFBB3F0-10AD-4762-8416-6997E2D74BDE}"/>
              </a:ext>
            </a:extLst>
          </p:cNvPr>
          <p:cNvSpPr/>
          <p:nvPr/>
        </p:nvSpPr>
        <p:spPr>
          <a:xfrm>
            <a:off x="5782282" y="3574088"/>
            <a:ext cx="678731" cy="678731"/>
          </a:xfrm>
          <a:custGeom>
            <a:avLst/>
            <a:gdLst>
              <a:gd name="connsiteX0" fmla="*/ 0 w 1055854"/>
              <a:gd name="connsiteY0" fmla="*/ 527927 h 1055854"/>
              <a:gd name="connsiteX1" fmla="*/ 527927 w 1055854"/>
              <a:gd name="connsiteY1" fmla="*/ 0 h 1055854"/>
              <a:gd name="connsiteX2" fmla="*/ 1055854 w 1055854"/>
              <a:gd name="connsiteY2" fmla="*/ 527927 h 1055854"/>
              <a:gd name="connsiteX3" fmla="*/ 527927 w 1055854"/>
              <a:gd name="connsiteY3" fmla="*/ 1055854 h 1055854"/>
              <a:gd name="connsiteX4" fmla="*/ 0 w 1055854"/>
              <a:gd name="connsiteY4" fmla="*/ 527927 h 1055854"/>
              <a:gd name="connsiteX0" fmla="*/ 0 w 1055854"/>
              <a:gd name="connsiteY0" fmla="*/ 527927 h 1055854"/>
              <a:gd name="connsiteX1" fmla="*/ 527927 w 1055854"/>
              <a:gd name="connsiteY1" fmla="*/ 0 h 1055854"/>
              <a:gd name="connsiteX2" fmla="*/ 1055854 w 1055854"/>
              <a:gd name="connsiteY2" fmla="*/ 527927 h 1055854"/>
              <a:gd name="connsiteX3" fmla="*/ 527927 w 1055854"/>
              <a:gd name="connsiteY3" fmla="*/ 1055854 h 1055854"/>
              <a:gd name="connsiteX4" fmla="*/ 0 w 1055854"/>
              <a:gd name="connsiteY4" fmla="*/ 527927 h 1055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854" h="1055854">
                <a:moveTo>
                  <a:pt x="0" y="527927"/>
                </a:moveTo>
                <a:cubicBezTo>
                  <a:pt x="0" y="236361"/>
                  <a:pt x="119629" y="0"/>
                  <a:pt x="527927" y="0"/>
                </a:cubicBezTo>
                <a:cubicBezTo>
                  <a:pt x="936225" y="0"/>
                  <a:pt x="1055854" y="236361"/>
                  <a:pt x="1055854" y="527927"/>
                </a:cubicBezTo>
                <a:cubicBezTo>
                  <a:pt x="1055854" y="819493"/>
                  <a:pt x="819493" y="1055854"/>
                  <a:pt x="527927" y="1055854"/>
                </a:cubicBezTo>
                <a:cubicBezTo>
                  <a:pt x="236361" y="1055854"/>
                  <a:pt x="0" y="819493"/>
                  <a:pt x="0" y="527927"/>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43">
            <a:extLst>
              <a:ext uri="{FF2B5EF4-FFF2-40B4-BE49-F238E27FC236}">
                <a16:creationId xmlns:a16="http://schemas.microsoft.com/office/drawing/2014/main" id="{9828B2EB-AD04-4A30-932A-AFC3103B172A}"/>
              </a:ext>
            </a:extLst>
          </p:cNvPr>
          <p:cNvSpPr/>
          <p:nvPr/>
        </p:nvSpPr>
        <p:spPr>
          <a:xfrm>
            <a:off x="5937381" y="2508150"/>
            <a:ext cx="416286" cy="117619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35B0B1D-2A5D-4B2E-B976-A32CD988F2DE}"/>
              </a:ext>
            </a:extLst>
          </p:cNvPr>
          <p:cNvSpPr txBox="1"/>
          <p:nvPr/>
        </p:nvSpPr>
        <p:spPr>
          <a:xfrm>
            <a:off x="5436917" y="1885439"/>
            <a:ext cx="41628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a:ln>
                  <a:noFill/>
                </a:ln>
                <a:solidFill>
                  <a:srgbClr val="FFFFFF">
                    <a:lumMod val="65000"/>
                  </a:srgbClr>
                </a:solidFill>
                <a:effectLst/>
                <a:uLnTx/>
                <a:uFillTx/>
                <a:latin typeface="Calibri"/>
                <a:ea typeface="+mn-ea"/>
                <a:cs typeface="+mn-cs"/>
              </a:rPr>
              <a:t>100%</a:t>
            </a:r>
            <a:endParaRPr kumimoji="0" lang="en-GB" sz="1200" b="1" i="0" u="none" strike="noStrike" kern="1200" cap="none" spc="0" normalizeH="0" baseline="0" noProof="0" dirty="0">
              <a:ln>
                <a:noFill/>
              </a:ln>
              <a:solidFill>
                <a:srgbClr val="FFFFFF">
                  <a:lumMod val="65000"/>
                </a:srgbClr>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6C52F10D-A1F5-41AC-B931-5A52B8D4ECED}"/>
              </a:ext>
            </a:extLst>
          </p:cNvPr>
          <p:cNvSpPr txBox="1"/>
          <p:nvPr/>
        </p:nvSpPr>
        <p:spPr>
          <a:xfrm>
            <a:off x="5436917" y="3426062"/>
            <a:ext cx="41628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a:ln>
                  <a:noFill/>
                </a:ln>
                <a:solidFill>
                  <a:srgbClr val="FFFFFF">
                    <a:lumMod val="65000"/>
                  </a:srgbClr>
                </a:solidFill>
                <a:effectLst/>
                <a:uLnTx/>
                <a:uFillTx/>
                <a:latin typeface="Calibri"/>
                <a:ea typeface="+mn-ea"/>
                <a:cs typeface="+mn-cs"/>
              </a:rPr>
              <a:t>0%</a:t>
            </a:r>
            <a:endParaRPr kumimoji="0" lang="en-GB" sz="1200" b="1" i="0" u="none" strike="noStrike" kern="1200" cap="none" spc="0" normalizeH="0" baseline="0" noProof="0" dirty="0">
              <a:ln>
                <a:noFill/>
              </a:ln>
              <a:solidFill>
                <a:srgbClr val="FFFFFF">
                  <a:lumMod val="65000"/>
                </a:srgbClr>
              </a:solidFill>
              <a:effectLst/>
              <a:uLnTx/>
              <a:uFillTx/>
              <a:latin typeface="Calibri"/>
              <a:ea typeface="+mn-ea"/>
              <a:cs typeface="+mn-cs"/>
            </a:endParaRPr>
          </a:p>
        </p:txBody>
      </p:sp>
      <p:sp>
        <p:nvSpPr>
          <p:cNvPr id="23" name="Graphic 12">
            <a:extLst>
              <a:ext uri="{FF2B5EF4-FFF2-40B4-BE49-F238E27FC236}">
                <a16:creationId xmlns:a16="http://schemas.microsoft.com/office/drawing/2014/main" id="{C749174B-5458-4C29-83E4-CB4EC172CAD4}"/>
              </a:ext>
            </a:extLst>
          </p:cNvPr>
          <p:cNvSpPr/>
          <p:nvPr/>
        </p:nvSpPr>
        <p:spPr>
          <a:xfrm>
            <a:off x="5767058" y="1768034"/>
            <a:ext cx="704006" cy="2484787"/>
          </a:xfrm>
          <a:custGeom>
            <a:avLst/>
            <a:gdLst>
              <a:gd name="connsiteX0" fmla="*/ 1019175 w 1291590"/>
              <a:gd name="connsiteY0" fmla="*/ 3386138 h 4558665"/>
              <a:gd name="connsiteX1" fmla="*/ 1019175 w 1291590"/>
              <a:gd name="connsiteY1" fmla="*/ 352425 h 4558665"/>
              <a:gd name="connsiteX2" fmla="*/ 666750 w 1291590"/>
              <a:gd name="connsiteY2" fmla="*/ 0 h 4558665"/>
              <a:gd name="connsiteX3" fmla="*/ 314325 w 1291590"/>
              <a:gd name="connsiteY3" fmla="*/ 352425 h 4558665"/>
              <a:gd name="connsiteX4" fmla="*/ 314325 w 1291590"/>
              <a:gd name="connsiteY4" fmla="*/ 3358515 h 4558665"/>
              <a:gd name="connsiteX5" fmla="*/ 0 w 1291590"/>
              <a:gd name="connsiteY5" fmla="*/ 3912870 h 4558665"/>
              <a:gd name="connsiteX6" fmla="*/ 645795 w 1291590"/>
              <a:gd name="connsiteY6" fmla="*/ 4558665 h 4558665"/>
              <a:gd name="connsiteX7" fmla="*/ 1291590 w 1291590"/>
              <a:gd name="connsiteY7" fmla="*/ 3912870 h 4558665"/>
              <a:gd name="connsiteX8" fmla="*/ 1019175 w 1291590"/>
              <a:gd name="connsiteY8" fmla="*/ 3386138 h 455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1590" h="4558665">
                <a:moveTo>
                  <a:pt x="1019175" y="3386138"/>
                </a:moveTo>
                <a:lnTo>
                  <a:pt x="1019175" y="352425"/>
                </a:lnTo>
                <a:cubicBezTo>
                  <a:pt x="1019175" y="158115"/>
                  <a:pt x="861060" y="0"/>
                  <a:pt x="666750" y="0"/>
                </a:cubicBezTo>
                <a:cubicBezTo>
                  <a:pt x="472440" y="0"/>
                  <a:pt x="314325" y="158115"/>
                  <a:pt x="314325" y="352425"/>
                </a:cubicBezTo>
                <a:lnTo>
                  <a:pt x="314325" y="3358515"/>
                </a:lnTo>
                <a:cubicBezTo>
                  <a:pt x="125730" y="3470910"/>
                  <a:pt x="0" y="3676650"/>
                  <a:pt x="0" y="3912870"/>
                </a:cubicBezTo>
                <a:cubicBezTo>
                  <a:pt x="0" y="4269105"/>
                  <a:pt x="288608" y="4558665"/>
                  <a:pt x="645795" y="4558665"/>
                </a:cubicBezTo>
                <a:cubicBezTo>
                  <a:pt x="1002983" y="4558665"/>
                  <a:pt x="1291590" y="4270058"/>
                  <a:pt x="1291590" y="3912870"/>
                </a:cubicBezTo>
                <a:cubicBezTo>
                  <a:pt x="1290638" y="3695700"/>
                  <a:pt x="1183005" y="3503295"/>
                  <a:pt x="1019175" y="3386138"/>
                </a:cubicBezTo>
                <a:close/>
              </a:path>
            </a:pathLst>
          </a:custGeom>
          <a:noFill/>
          <a:ln w="63500" cap="flat">
            <a:solidFill>
              <a:schemeClr val="tx1">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C25FE775-08C0-4804-9944-4A727512B7F7}"/>
              </a:ext>
            </a:extLst>
          </p:cNvPr>
          <p:cNvGrpSpPr/>
          <p:nvPr/>
        </p:nvGrpSpPr>
        <p:grpSpPr>
          <a:xfrm>
            <a:off x="2399979" y="1954565"/>
            <a:ext cx="175090" cy="1640086"/>
            <a:chOff x="1674946" y="2544432"/>
            <a:chExt cx="175090" cy="1640086"/>
          </a:xfrm>
        </p:grpSpPr>
        <p:cxnSp>
          <p:nvCxnSpPr>
            <p:cNvPr id="25" name="Straight Connector 24">
              <a:extLst>
                <a:ext uri="{FF2B5EF4-FFF2-40B4-BE49-F238E27FC236}">
                  <a16:creationId xmlns:a16="http://schemas.microsoft.com/office/drawing/2014/main" id="{9FF66CDA-915D-4FCE-B567-C604921A98FE}"/>
                </a:ext>
              </a:extLst>
            </p:cNvPr>
            <p:cNvCxnSpPr>
              <a:cxnSpLocks/>
            </p:cNvCxnSpPr>
            <p:nvPr/>
          </p:nvCxnSpPr>
          <p:spPr>
            <a:xfrm>
              <a:off x="1674946" y="3036459"/>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454CC1E-0F46-4C0E-9AAD-4EC3AF0FC9E0}"/>
                </a:ext>
              </a:extLst>
            </p:cNvPr>
            <p:cNvCxnSpPr>
              <a:cxnSpLocks/>
            </p:cNvCxnSpPr>
            <p:nvPr/>
          </p:nvCxnSpPr>
          <p:spPr>
            <a:xfrm>
              <a:off x="1674946" y="3528486"/>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0F578B-267A-4893-8620-FFBAEA07C3DE}"/>
                </a:ext>
              </a:extLst>
            </p:cNvPr>
            <p:cNvCxnSpPr>
              <a:cxnSpLocks/>
            </p:cNvCxnSpPr>
            <p:nvPr/>
          </p:nvCxnSpPr>
          <p:spPr>
            <a:xfrm>
              <a:off x="1674946" y="3856504"/>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88FCAB6-2D6A-4E84-8D88-A772E177EE32}"/>
                </a:ext>
              </a:extLst>
            </p:cNvPr>
            <p:cNvCxnSpPr>
              <a:cxnSpLocks/>
            </p:cNvCxnSpPr>
            <p:nvPr/>
          </p:nvCxnSpPr>
          <p:spPr>
            <a:xfrm>
              <a:off x="1674946" y="4020513"/>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2665F0B-D02A-4366-9B9F-F03CE56A649A}"/>
                </a:ext>
              </a:extLst>
            </p:cNvPr>
            <p:cNvCxnSpPr>
              <a:cxnSpLocks/>
            </p:cNvCxnSpPr>
            <p:nvPr/>
          </p:nvCxnSpPr>
          <p:spPr>
            <a:xfrm>
              <a:off x="1674946" y="2708441"/>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F0B8694-5604-45BE-8204-CE2B62E46C07}"/>
                </a:ext>
              </a:extLst>
            </p:cNvPr>
            <p:cNvCxnSpPr>
              <a:cxnSpLocks/>
            </p:cNvCxnSpPr>
            <p:nvPr/>
          </p:nvCxnSpPr>
          <p:spPr>
            <a:xfrm>
              <a:off x="1674946" y="2872450"/>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EDCDC28-6894-45FB-86AB-6DCBA4CFB4DB}"/>
                </a:ext>
              </a:extLst>
            </p:cNvPr>
            <p:cNvCxnSpPr>
              <a:cxnSpLocks/>
            </p:cNvCxnSpPr>
            <p:nvPr/>
          </p:nvCxnSpPr>
          <p:spPr>
            <a:xfrm>
              <a:off x="1674946" y="3200468"/>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9562FCC-5CB7-40A0-9E37-0F7CC482D5DD}"/>
                </a:ext>
              </a:extLst>
            </p:cNvPr>
            <p:cNvCxnSpPr>
              <a:cxnSpLocks/>
            </p:cNvCxnSpPr>
            <p:nvPr/>
          </p:nvCxnSpPr>
          <p:spPr>
            <a:xfrm>
              <a:off x="1674946" y="3364477"/>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2A4FDA3-B324-4388-9983-1A105F1A40CA}"/>
                </a:ext>
              </a:extLst>
            </p:cNvPr>
            <p:cNvCxnSpPr>
              <a:cxnSpLocks/>
            </p:cNvCxnSpPr>
            <p:nvPr/>
          </p:nvCxnSpPr>
          <p:spPr>
            <a:xfrm>
              <a:off x="1674946" y="3692495"/>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8502676-635A-47D8-9048-164A4801B3B6}"/>
                </a:ext>
              </a:extLst>
            </p:cNvPr>
            <p:cNvCxnSpPr>
              <a:cxnSpLocks/>
            </p:cNvCxnSpPr>
            <p:nvPr/>
          </p:nvCxnSpPr>
          <p:spPr>
            <a:xfrm>
              <a:off x="1674946" y="2544432"/>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D03DE78-416D-4F19-8B67-7E8208B0DCDC}"/>
                </a:ext>
              </a:extLst>
            </p:cNvPr>
            <p:cNvCxnSpPr>
              <a:cxnSpLocks/>
            </p:cNvCxnSpPr>
            <p:nvPr/>
          </p:nvCxnSpPr>
          <p:spPr>
            <a:xfrm>
              <a:off x="1674946" y="4184518"/>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6844A9E0-6C2E-460C-9E7E-ADC24A63BEB8}"/>
              </a:ext>
            </a:extLst>
          </p:cNvPr>
          <p:cNvGrpSpPr/>
          <p:nvPr/>
        </p:nvGrpSpPr>
        <p:grpSpPr>
          <a:xfrm>
            <a:off x="5973878" y="1954566"/>
            <a:ext cx="175090" cy="1640086"/>
            <a:chOff x="1674946" y="2544432"/>
            <a:chExt cx="175090" cy="1640086"/>
          </a:xfrm>
        </p:grpSpPr>
        <p:cxnSp>
          <p:nvCxnSpPr>
            <p:cNvPr id="37" name="Straight Connector 36">
              <a:extLst>
                <a:ext uri="{FF2B5EF4-FFF2-40B4-BE49-F238E27FC236}">
                  <a16:creationId xmlns:a16="http://schemas.microsoft.com/office/drawing/2014/main" id="{C7F36F67-0B52-4239-B894-7F4D4F956A56}"/>
                </a:ext>
              </a:extLst>
            </p:cNvPr>
            <p:cNvCxnSpPr>
              <a:cxnSpLocks/>
            </p:cNvCxnSpPr>
            <p:nvPr/>
          </p:nvCxnSpPr>
          <p:spPr>
            <a:xfrm>
              <a:off x="1674946" y="3036459"/>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BD02E9-70BE-49A0-B5DD-D5787D71EC61}"/>
                </a:ext>
              </a:extLst>
            </p:cNvPr>
            <p:cNvCxnSpPr>
              <a:cxnSpLocks/>
            </p:cNvCxnSpPr>
            <p:nvPr/>
          </p:nvCxnSpPr>
          <p:spPr>
            <a:xfrm>
              <a:off x="1674946" y="3528486"/>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69BC76F-5D9C-48D9-B55B-7CEB99CC83DD}"/>
                </a:ext>
              </a:extLst>
            </p:cNvPr>
            <p:cNvCxnSpPr>
              <a:cxnSpLocks/>
            </p:cNvCxnSpPr>
            <p:nvPr/>
          </p:nvCxnSpPr>
          <p:spPr>
            <a:xfrm>
              <a:off x="1674946" y="3856504"/>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23250D0-CE36-4BBD-B2AD-C2500E98E74F}"/>
                </a:ext>
              </a:extLst>
            </p:cNvPr>
            <p:cNvCxnSpPr>
              <a:cxnSpLocks/>
            </p:cNvCxnSpPr>
            <p:nvPr/>
          </p:nvCxnSpPr>
          <p:spPr>
            <a:xfrm>
              <a:off x="1674946" y="4020513"/>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1348D15-104D-40A3-83D4-2527D2D0E6F9}"/>
                </a:ext>
              </a:extLst>
            </p:cNvPr>
            <p:cNvCxnSpPr>
              <a:cxnSpLocks/>
            </p:cNvCxnSpPr>
            <p:nvPr/>
          </p:nvCxnSpPr>
          <p:spPr>
            <a:xfrm>
              <a:off x="1674946" y="2708441"/>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809A878-B98E-45B9-A4D8-8393BD89AEA3}"/>
                </a:ext>
              </a:extLst>
            </p:cNvPr>
            <p:cNvCxnSpPr>
              <a:cxnSpLocks/>
            </p:cNvCxnSpPr>
            <p:nvPr/>
          </p:nvCxnSpPr>
          <p:spPr>
            <a:xfrm>
              <a:off x="1674946" y="2872450"/>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81E9D91-768D-4D6F-8985-CD42A4DE0AB1}"/>
                </a:ext>
              </a:extLst>
            </p:cNvPr>
            <p:cNvCxnSpPr>
              <a:cxnSpLocks/>
            </p:cNvCxnSpPr>
            <p:nvPr/>
          </p:nvCxnSpPr>
          <p:spPr>
            <a:xfrm>
              <a:off x="1674946" y="3200468"/>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801707E-A97A-40C6-8B48-4479CA645DF8}"/>
                </a:ext>
              </a:extLst>
            </p:cNvPr>
            <p:cNvCxnSpPr>
              <a:cxnSpLocks/>
            </p:cNvCxnSpPr>
            <p:nvPr/>
          </p:nvCxnSpPr>
          <p:spPr>
            <a:xfrm>
              <a:off x="1674946" y="3364477"/>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00F7D55-C42D-47E4-ABFC-3BF4D945CE1D}"/>
                </a:ext>
              </a:extLst>
            </p:cNvPr>
            <p:cNvCxnSpPr>
              <a:cxnSpLocks/>
            </p:cNvCxnSpPr>
            <p:nvPr/>
          </p:nvCxnSpPr>
          <p:spPr>
            <a:xfrm>
              <a:off x="1674946" y="3692495"/>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B867B19-767E-44CB-9DD5-F50668F0F8B5}"/>
                </a:ext>
              </a:extLst>
            </p:cNvPr>
            <p:cNvCxnSpPr>
              <a:cxnSpLocks/>
            </p:cNvCxnSpPr>
            <p:nvPr/>
          </p:nvCxnSpPr>
          <p:spPr>
            <a:xfrm>
              <a:off x="1674946" y="2544432"/>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28D710E-2418-4B6F-ABC7-8FB723977300}"/>
                </a:ext>
              </a:extLst>
            </p:cNvPr>
            <p:cNvCxnSpPr>
              <a:cxnSpLocks/>
            </p:cNvCxnSpPr>
            <p:nvPr/>
          </p:nvCxnSpPr>
          <p:spPr>
            <a:xfrm>
              <a:off x="1674946" y="4184518"/>
              <a:ext cx="175090" cy="0"/>
            </a:xfrm>
            <a:prstGeom prst="line">
              <a:avLst/>
            </a:prstGeom>
            <a:ln w="63500" cap="rnd">
              <a:solidFill>
                <a:schemeClr val="tx1">
                  <a:lumMod val="50000"/>
                </a:schemeClr>
              </a:solidFill>
              <a:round/>
            </a:ln>
          </p:spPr>
          <p:style>
            <a:lnRef idx="1">
              <a:schemeClr val="accent1"/>
            </a:lnRef>
            <a:fillRef idx="0">
              <a:schemeClr val="accent1"/>
            </a:fillRef>
            <a:effectRef idx="0">
              <a:schemeClr val="accent1"/>
            </a:effectRef>
            <a:fontRef idx="minor">
              <a:schemeClr val="tx1"/>
            </a:fontRef>
          </p:style>
        </p:cxnSp>
      </p:grpSp>
      <p:sp>
        <p:nvSpPr>
          <p:cNvPr id="48" name="TextBox 47">
            <a:extLst>
              <a:ext uri="{FF2B5EF4-FFF2-40B4-BE49-F238E27FC236}">
                <a16:creationId xmlns:a16="http://schemas.microsoft.com/office/drawing/2014/main" id="{6A5A41E0-2734-4946-ABC2-B2A1EADF6554}"/>
              </a:ext>
            </a:extLst>
          </p:cNvPr>
          <p:cNvSpPr txBox="1"/>
          <p:nvPr/>
        </p:nvSpPr>
        <p:spPr>
          <a:xfrm>
            <a:off x="6749216" y="2370084"/>
            <a:ext cx="1711580" cy="141577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3200" b="1" i="0" u="none" strike="noStrike" kern="1200" cap="none" spc="0" normalizeH="0" baseline="0" noProof="0" dirty="0">
                <a:ln>
                  <a:noFill/>
                </a:ln>
                <a:solidFill>
                  <a:prstClr val="black"/>
                </a:solidFill>
                <a:effectLst/>
                <a:uLnTx/>
                <a:uFillTx/>
                <a:latin typeface="Calibri"/>
                <a:ea typeface="+mn-ea"/>
                <a:cs typeface="+mn-cs"/>
              </a:rPr>
              <a:t>65%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Protection against hospitalisation</a:t>
            </a:r>
            <a:endParaRPr kumimoji="0" lang="en-GB"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650856EB-2037-4CA2-BEFA-62BDBAA36833}"/>
              </a:ext>
            </a:extLst>
          </p:cNvPr>
          <p:cNvSpPr txBox="1"/>
          <p:nvPr/>
        </p:nvSpPr>
        <p:spPr>
          <a:xfrm>
            <a:off x="5486769" y="4386894"/>
            <a:ext cx="3055866"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prstClr val="black"/>
                </a:solidFill>
                <a:effectLst/>
                <a:uLnTx/>
                <a:uFillTx/>
                <a:latin typeface="Calibri"/>
                <a:ea typeface="+mn-ea"/>
                <a:cs typeface="+mn-cs"/>
              </a:rPr>
              <a:t>90-120 days post vaccination</a:t>
            </a:r>
            <a:endParaRPr kumimoji="0" lang="en-GB"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Slide Number Placeholder 5">
            <a:extLst>
              <a:ext uri="{FF2B5EF4-FFF2-40B4-BE49-F238E27FC236}">
                <a16:creationId xmlns:a16="http://schemas.microsoft.com/office/drawing/2014/main" id="{1CE3E2C2-5DD2-9649-AD53-5667E127451E}"/>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solidFill>
                  <a:schemeClr val="accent1"/>
                </a:solidFill>
              </a:rPr>
              <a:pPr/>
              <a:t>75</a:t>
            </a:fld>
            <a:endParaRPr lang="en-ZA" dirty="0">
              <a:solidFill>
                <a:schemeClr val="accent1"/>
              </a:solidFill>
            </a:endParaRPr>
          </a:p>
        </p:txBody>
      </p:sp>
    </p:spTree>
    <p:extLst>
      <p:ext uri="{BB962C8B-B14F-4D97-AF65-F5344CB8AC3E}">
        <p14:creationId xmlns:p14="http://schemas.microsoft.com/office/powerpoint/2010/main" val="244801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1000"/>
                                        <p:tgtEl>
                                          <p:spTgt spid="13"/>
                                        </p:tgtEl>
                                      </p:cBhvr>
                                    </p:animEffect>
                                  </p:childTnLst>
                                </p:cTn>
                              </p:par>
                              <p:par>
                                <p:cTn id="8" presetID="22" presetClass="entr" presetSubtype="4" fill="hold" grpId="0" nodeType="withEffect">
                                  <p:stCondLst>
                                    <p:cond delay="50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93971-A98C-4B84-A6D5-1284B583ACB8}"/>
              </a:ext>
            </a:extLst>
          </p:cNvPr>
          <p:cNvSpPr>
            <a:spLocks noGrp="1"/>
          </p:cNvSpPr>
          <p:nvPr>
            <p:ph type="title"/>
          </p:nvPr>
        </p:nvSpPr>
        <p:spPr/>
        <p:txBody>
          <a:bodyPr/>
          <a:lstStyle/>
          <a:p>
            <a:r>
              <a:rPr lang="en-US" dirty="0">
                <a:latin typeface="Arial Black" panose="020B0A04020102020204" pitchFamily="34" charset="0"/>
              </a:rPr>
              <a:t>Conclusion</a:t>
            </a:r>
          </a:p>
        </p:txBody>
      </p:sp>
      <p:sp>
        <p:nvSpPr>
          <p:cNvPr id="3" name="Content Placeholder 2">
            <a:extLst>
              <a:ext uri="{FF2B5EF4-FFF2-40B4-BE49-F238E27FC236}">
                <a16:creationId xmlns:a16="http://schemas.microsoft.com/office/drawing/2014/main" id="{FAEC5E1D-BDB2-4069-975A-B9DBE96D79D3}"/>
              </a:ext>
            </a:extLst>
          </p:cNvPr>
          <p:cNvSpPr>
            <a:spLocks noGrp="1"/>
          </p:cNvSpPr>
          <p:nvPr>
            <p:ph idx="1"/>
          </p:nvPr>
        </p:nvSpPr>
        <p:spPr>
          <a:xfrm>
            <a:off x="762000" y="1375027"/>
            <a:ext cx="10515600" cy="4351338"/>
          </a:xfrm>
        </p:spPr>
        <p:txBody>
          <a:bodyPr wrap="square">
            <a:noAutofit/>
          </a:bodyPr>
          <a:lstStyle/>
          <a:p>
            <a:pPr>
              <a:spcAft>
                <a:spcPts val="1200"/>
              </a:spcAft>
            </a:pPr>
            <a:r>
              <a:rPr lang="en-US" sz="2400" dirty="0"/>
              <a:t>We provide the world’s first evidence that the Ad26 COVID-19 (JNJ) is effective against the Delta VOC</a:t>
            </a:r>
          </a:p>
          <a:p>
            <a:pPr>
              <a:spcAft>
                <a:spcPts val="1200"/>
              </a:spcAft>
            </a:pPr>
            <a:r>
              <a:rPr lang="en-US" sz="2400" dirty="0"/>
              <a:t>Ad26 JNJ vaccine works well in South Africa and protects against severe disease and death</a:t>
            </a:r>
          </a:p>
          <a:p>
            <a:pPr>
              <a:spcAft>
                <a:spcPts val="1200"/>
              </a:spcAft>
            </a:pPr>
            <a:r>
              <a:rPr lang="en-US" sz="2400" dirty="0"/>
              <a:t>All the immune response data indicate good immediate and sustained immune response against Delta</a:t>
            </a:r>
          </a:p>
          <a:p>
            <a:pPr>
              <a:spcAft>
                <a:spcPts val="1200"/>
              </a:spcAft>
            </a:pPr>
            <a:r>
              <a:rPr lang="en-US" sz="2400" dirty="0"/>
              <a:t>Surprising durability in the immune response seen for single dose JNJ up to </a:t>
            </a:r>
            <a:br>
              <a:rPr lang="en-US" sz="2400" dirty="0"/>
            </a:br>
            <a:r>
              <a:rPr lang="en-US" sz="2400" dirty="0"/>
              <a:t>8 months</a:t>
            </a:r>
          </a:p>
          <a:p>
            <a:pPr>
              <a:spcAft>
                <a:spcPts val="1200"/>
              </a:spcAft>
            </a:pPr>
            <a:r>
              <a:rPr lang="en-US" sz="2400" dirty="0"/>
              <a:t>Global real world effectiveness studies show similar VE as the phase 3 RCT</a:t>
            </a:r>
            <a:endParaRPr lang="en-US" dirty="0"/>
          </a:p>
          <a:p>
            <a:pPr marL="0" indent="0">
              <a:buNone/>
            </a:pPr>
            <a:endParaRPr lang="en-US" dirty="0"/>
          </a:p>
          <a:p>
            <a:endParaRPr lang="en-US" dirty="0"/>
          </a:p>
          <a:p>
            <a:endParaRPr lang="en-US" dirty="0"/>
          </a:p>
          <a:p>
            <a:pPr marL="0" indent="0">
              <a:buNone/>
            </a:pPr>
            <a:endParaRPr lang="en-US" dirty="0"/>
          </a:p>
          <a:p>
            <a:endParaRPr lang="en-US" dirty="0"/>
          </a:p>
        </p:txBody>
      </p:sp>
      <p:sp>
        <p:nvSpPr>
          <p:cNvPr id="4" name="Slide Number Placeholder 5">
            <a:extLst>
              <a:ext uri="{FF2B5EF4-FFF2-40B4-BE49-F238E27FC236}">
                <a16:creationId xmlns:a16="http://schemas.microsoft.com/office/drawing/2014/main" id="{DEF31C68-269A-CD4C-AA81-FD2B4836737C}"/>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solidFill>
                  <a:schemeClr val="accent1"/>
                </a:solidFill>
              </a:rPr>
              <a:pPr/>
              <a:t>76</a:t>
            </a:fld>
            <a:endParaRPr lang="en-ZA" dirty="0">
              <a:solidFill>
                <a:schemeClr val="accent1"/>
              </a:solidFill>
            </a:endParaRPr>
          </a:p>
        </p:txBody>
      </p:sp>
    </p:spTree>
    <p:extLst>
      <p:ext uri="{BB962C8B-B14F-4D97-AF65-F5344CB8AC3E}">
        <p14:creationId xmlns:p14="http://schemas.microsoft.com/office/powerpoint/2010/main" val="22587304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A13BA1-D649-4ABB-80E2-1E063DE4DB48}"/>
              </a:ext>
            </a:extLst>
          </p:cNvPr>
          <p:cNvSpPr/>
          <p:nvPr/>
        </p:nvSpPr>
        <p:spPr>
          <a:xfrm>
            <a:off x="0" y="6144782"/>
            <a:ext cx="12192000" cy="713218"/>
          </a:xfrm>
          <a:prstGeom prst="rect">
            <a:avLst/>
          </a:prstGeom>
          <a:noFill/>
        </p:spPr>
        <p:txBody>
          <a:bodyPr wrap="square" lIns="68580" tIns="216000" rIns="68580" bIns="21600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Thank you to our staff, partners, funders and government. </a:t>
            </a:r>
            <a:endParaRPr kumimoji="0" lang="en-US" sz="1800"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Verdana" panose="020B0604030504040204" pitchFamily="34" charset="0"/>
              <a:ea typeface="Verdana" panose="020B0604030504040204" pitchFamily="34" charset="0"/>
              <a:cs typeface="+mn-cs"/>
            </a:endParaRPr>
          </a:p>
        </p:txBody>
      </p:sp>
      <p:sp>
        <p:nvSpPr>
          <p:cNvPr id="7" name="Title 6">
            <a:extLst>
              <a:ext uri="{FF2B5EF4-FFF2-40B4-BE49-F238E27FC236}">
                <a16:creationId xmlns:a16="http://schemas.microsoft.com/office/drawing/2014/main" id="{F093DC74-DD1E-4CDC-923F-375BD9BCC530}"/>
              </a:ext>
            </a:extLst>
          </p:cNvPr>
          <p:cNvSpPr>
            <a:spLocks noGrp="1"/>
          </p:cNvSpPr>
          <p:nvPr>
            <p:ph type="ctrTitle"/>
          </p:nvPr>
        </p:nvSpPr>
        <p:spPr>
          <a:xfrm>
            <a:off x="3117997" y="2806049"/>
            <a:ext cx="6318928" cy="1423313"/>
          </a:xfrm>
        </p:spPr>
        <p:txBody>
          <a:bodyPr>
            <a:normAutofit/>
          </a:bodyPr>
          <a:lstStyle/>
          <a:p>
            <a:r>
              <a:rPr lang="en-ZA" sz="3200" b="1" dirty="0"/>
              <a:t>http://sisonkestudy.samrc.ac.za</a:t>
            </a:r>
          </a:p>
        </p:txBody>
      </p:sp>
      <p:pic>
        <p:nvPicPr>
          <p:cNvPr id="9" name="Picture 8" descr="Logo, company name&#10;&#10;Description automatically generated">
            <a:extLst>
              <a:ext uri="{FF2B5EF4-FFF2-40B4-BE49-F238E27FC236}">
                <a16:creationId xmlns:a16="http://schemas.microsoft.com/office/drawing/2014/main" id="{5BDD36A2-2C97-4284-8918-1A5AB3542D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8362" y="768297"/>
            <a:ext cx="2851932" cy="2037752"/>
          </a:xfrm>
          <a:prstGeom prst="rect">
            <a:avLst/>
          </a:prstGeom>
        </p:spPr>
      </p:pic>
      <p:sp>
        <p:nvSpPr>
          <p:cNvPr id="5" name="Slide Number Placeholder 5">
            <a:extLst>
              <a:ext uri="{FF2B5EF4-FFF2-40B4-BE49-F238E27FC236}">
                <a16:creationId xmlns:a16="http://schemas.microsoft.com/office/drawing/2014/main" id="{1FD1DE09-6E58-3F4F-B945-3143B6CC36D2}"/>
              </a:ext>
            </a:extLst>
          </p:cNvPr>
          <p:cNvSpPr txBox="1">
            <a:spLocks/>
          </p:cNvSpPr>
          <p:nvPr/>
        </p:nvSpPr>
        <p:spPr>
          <a:xfrm>
            <a:off x="209006" y="6398988"/>
            <a:ext cx="562689" cy="236946"/>
          </a:xfrm>
          <a:prstGeom prst="rect">
            <a:avLst/>
          </a:prstGeo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1DCCDA-3994-4877-8EA6-643D76F26966}" type="slidenum">
              <a:rPr lang="en-ZA" smtClean="0"/>
              <a:pPr/>
              <a:t>77</a:t>
            </a:fld>
            <a:endParaRPr lang="en-ZA" dirty="0"/>
          </a:p>
        </p:txBody>
      </p:sp>
    </p:spTree>
    <p:extLst>
      <p:ext uri="{BB962C8B-B14F-4D97-AF65-F5344CB8AC3E}">
        <p14:creationId xmlns:p14="http://schemas.microsoft.com/office/powerpoint/2010/main" val="91734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7578D4-FA95-447F-9C17-859AD8FD9A8E}"/>
              </a:ext>
            </a:extLst>
          </p:cNvPr>
          <p:cNvSpPr>
            <a:spLocks noGrp="1"/>
          </p:cNvSpPr>
          <p:nvPr>
            <p:ph type="title"/>
          </p:nvPr>
        </p:nvSpPr>
        <p:spPr/>
        <p:txBody>
          <a:bodyPr/>
          <a:lstStyle/>
          <a:p>
            <a:r>
              <a:rPr lang="en-ZA" dirty="0"/>
              <a:t>Thank you</a:t>
            </a:r>
          </a:p>
        </p:txBody>
      </p:sp>
      <p:sp>
        <p:nvSpPr>
          <p:cNvPr id="5" name="Text Placeholder 4">
            <a:extLst>
              <a:ext uri="{FF2B5EF4-FFF2-40B4-BE49-F238E27FC236}">
                <a16:creationId xmlns:a16="http://schemas.microsoft.com/office/drawing/2014/main" id="{4DF300D3-117C-4410-960E-4DD89D89FFD4}"/>
              </a:ext>
            </a:extLst>
          </p:cNvPr>
          <p:cNvSpPr>
            <a:spLocks noGrp="1"/>
          </p:cNvSpPr>
          <p:nvPr>
            <p:ph type="body" idx="1"/>
          </p:nvPr>
        </p:nvSpPr>
        <p:spPr/>
        <p:txBody>
          <a:bodyPr/>
          <a:lstStyle/>
          <a:p>
            <a:r>
              <a:rPr lang="en-ZA" dirty="0"/>
              <a:t>Any questions?</a:t>
            </a:r>
          </a:p>
        </p:txBody>
      </p:sp>
    </p:spTree>
    <p:extLst>
      <p:ext uri="{BB962C8B-B14F-4D97-AF65-F5344CB8AC3E}">
        <p14:creationId xmlns:p14="http://schemas.microsoft.com/office/powerpoint/2010/main" val="874871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2D5E63C8-9C4A-40F9-A358-DA40C4E59E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8419" y="-33555"/>
            <a:ext cx="2243206" cy="1937856"/>
          </a:xfrm>
          <a:prstGeom prst="rect">
            <a:avLst/>
          </a:prstGeom>
          <a:ln>
            <a:noFill/>
          </a:ln>
        </p:spPr>
      </p:pic>
      <p:sp>
        <p:nvSpPr>
          <p:cNvPr id="9" name="Text Placeholder 8">
            <a:extLst>
              <a:ext uri="{FF2B5EF4-FFF2-40B4-BE49-F238E27FC236}">
                <a16:creationId xmlns:a16="http://schemas.microsoft.com/office/drawing/2014/main" id="{BD1D4141-3BC6-4E79-BBE4-36B236949915}"/>
              </a:ext>
            </a:extLst>
          </p:cNvPr>
          <p:cNvSpPr>
            <a:spLocks noGrp="1"/>
          </p:cNvSpPr>
          <p:nvPr>
            <p:ph type="body" sz="quarter" idx="13"/>
          </p:nvPr>
        </p:nvSpPr>
        <p:spPr/>
        <p:txBody>
          <a:bodyPr anchor="b">
            <a:normAutofit/>
          </a:bodyPr>
          <a:lstStyle/>
          <a:p>
            <a:pPr>
              <a:lnSpc>
                <a:spcPct val="100000"/>
              </a:lnSpc>
              <a:spcBef>
                <a:spcPts val="0"/>
              </a:spcBef>
            </a:pPr>
            <a:r>
              <a:rPr lang="en-ZA" dirty="0"/>
              <a:t>Human Resources</a:t>
            </a:r>
          </a:p>
        </p:txBody>
      </p:sp>
    </p:spTree>
    <p:extLst>
      <p:ext uri="{BB962C8B-B14F-4D97-AF65-F5344CB8AC3E}">
        <p14:creationId xmlns:p14="http://schemas.microsoft.com/office/powerpoint/2010/main" val="1918763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228FDB-E2EA-4236-A848-C9F1B02DF3E2}"/>
              </a:ext>
            </a:extLst>
          </p:cNvPr>
          <p:cNvSpPr>
            <a:spLocks noGrp="1"/>
          </p:cNvSpPr>
          <p:nvPr>
            <p:ph type="title"/>
          </p:nvPr>
        </p:nvSpPr>
        <p:spPr/>
        <p:txBody>
          <a:bodyPr>
            <a:normAutofit fontScale="90000"/>
          </a:bodyPr>
          <a:lstStyle/>
          <a:p>
            <a:r>
              <a:rPr lang="en-ZA" dirty="0"/>
              <a:t>summary</a:t>
            </a:r>
          </a:p>
        </p:txBody>
      </p:sp>
      <p:sp>
        <p:nvSpPr>
          <p:cNvPr id="7" name="Content Placeholder 6">
            <a:extLst>
              <a:ext uri="{FF2B5EF4-FFF2-40B4-BE49-F238E27FC236}">
                <a16:creationId xmlns:a16="http://schemas.microsoft.com/office/drawing/2014/main" id="{6517B3B6-D2BF-43E0-9DAD-2169554EE076}"/>
              </a:ext>
            </a:extLst>
          </p:cNvPr>
          <p:cNvSpPr>
            <a:spLocks noGrp="1"/>
          </p:cNvSpPr>
          <p:nvPr>
            <p:ph idx="1"/>
          </p:nvPr>
        </p:nvSpPr>
        <p:spPr/>
        <p:txBody>
          <a:bodyPr>
            <a:normAutofit/>
          </a:bodyPr>
          <a:lstStyle/>
          <a:p>
            <a:pPr marL="0" indent="0">
              <a:lnSpc>
                <a:spcPct val="107000"/>
              </a:lnSpc>
              <a:spcAft>
                <a:spcPts val="8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HR manages and supports the needs of SAMRC staff to deliver on its mission of advancing the nation’s health by:</a:t>
            </a:r>
          </a:p>
          <a:p>
            <a:pPr marL="342900" lvl="0" indent="-342900">
              <a:lnSpc>
                <a:spcPct val="100000"/>
              </a:lnSpc>
              <a:spcBef>
                <a:spcPts val="600"/>
              </a:spcBef>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Acquiring, developing, and retaining talent</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600"/>
              </a:spcBef>
              <a:buFont typeface="Symbol" panose="05050102010706020507" pitchFamily="18" charset="2"/>
              <a:buChar char=""/>
            </a:pPr>
            <a:r>
              <a:rPr lang="en-US" sz="2000" cap="all" dirty="0">
                <a:effectLst/>
                <a:latin typeface="Calibri" panose="020F0502020204030204" pitchFamily="34" charset="0"/>
                <a:ea typeface="Calibri" panose="020F0502020204030204" pitchFamily="34" charset="0"/>
                <a:cs typeface="Times New Roman" panose="02020603050405020304" pitchFamily="18" charset="0"/>
              </a:rPr>
              <a:t>A</a:t>
            </a:r>
            <a:r>
              <a:rPr lang="en-US" sz="2000" dirty="0">
                <a:effectLst/>
                <a:latin typeface="Calibri" panose="020F0502020204030204" pitchFamily="34" charset="0"/>
                <a:ea typeface="Calibri" panose="020F0502020204030204" pitchFamily="34" charset="0"/>
                <a:cs typeface="Times New Roman" panose="02020603050405020304" pitchFamily="18" charset="0"/>
              </a:rPr>
              <a:t>ligning staff responsibilities with business requirements</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600"/>
              </a:spcBef>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Administration of employee remuneration, recognition, benefits, performance, and rewards</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600"/>
              </a:spcBef>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Managing employee wellness</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600"/>
              </a:spcBef>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Transformation and diversity management</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600"/>
              </a:spcBef>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Fair employment relations practices; and </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600"/>
              </a:spcBef>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Contributing to the SAMRC strategic plan/priorities and annual performance plan. </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5">
            <a:extLst>
              <a:ext uri="{FF2B5EF4-FFF2-40B4-BE49-F238E27FC236}">
                <a16:creationId xmlns:a16="http://schemas.microsoft.com/office/drawing/2014/main" id="{824416E7-9E4C-40B5-84AA-7CA4E07FF001}"/>
              </a:ext>
            </a:extLst>
          </p:cNvPr>
          <p:cNvSpPr>
            <a:spLocks noGrp="1"/>
          </p:cNvSpPr>
          <p:nvPr>
            <p:ph type="sldNum" sz="quarter" idx="12"/>
          </p:nvPr>
        </p:nvSpPr>
        <p:spPr>
          <a:prstGeom prst="rect">
            <a:avLst/>
          </a:prstGeom>
        </p:spPr>
        <p:txBody>
          <a:bodyPr/>
          <a:lstStyle>
            <a:lvl1pPr algn="r">
              <a:defRPr sz="1200">
                <a:solidFill>
                  <a:schemeClr val="bg1"/>
                </a:solidFill>
              </a:defRPr>
            </a:lvl1pPr>
          </a:lstStyle>
          <a:p>
            <a:fld id="{AC1DCCDA-3994-4877-8EA6-643D76F26966}" type="slidenum">
              <a:rPr lang="en-ZA" smtClean="0"/>
              <a:pPr/>
              <a:t>9</a:t>
            </a:fld>
            <a:endParaRPr lang="en-ZA" dirty="0"/>
          </a:p>
        </p:txBody>
      </p:sp>
    </p:spTree>
    <p:extLst>
      <p:ext uri="{BB962C8B-B14F-4D97-AF65-F5344CB8AC3E}">
        <p14:creationId xmlns:p14="http://schemas.microsoft.com/office/powerpoint/2010/main" val="1176471578"/>
      </p:ext>
    </p:extLst>
  </p:cSld>
  <p:clrMapOvr>
    <a:masterClrMapping/>
  </p:clrMapOvr>
</p:sld>
</file>

<file path=ppt/theme/theme1.xml><?xml version="1.0" encoding="utf-8"?>
<a:theme xmlns:a="http://schemas.openxmlformats.org/drawingml/2006/main" name="Office Theme">
  <a:themeElements>
    <a:clrScheme name="SAMRC">
      <a:dk1>
        <a:srgbClr val="5E5B5C"/>
      </a:dk1>
      <a:lt1>
        <a:sysClr val="window" lastClr="FFFFFF"/>
      </a:lt1>
      <a:dk2>
        <a:srgbClr val="5E5B5C"/>
      </a:dk2>
      <a:lt2>
        <a:srgbClr val="D1D7DB"/>
      </a:lt2>
      <a:accent1>
        <a:srgbClr val="0077B3"/>
      </a:accent1>
      <a:accent2>
        <a:srgbClr val="F39200"/>
      </a:accent2>
      <a:accent3>
        <a:srgbClr val="88BD23"/>
      </a:accent3>
      <a:accent4>
        <a:srgbClr val="831F82"/>
      </a:accent4>
      <a:accent5>
        <a:srgbClr val="E7305E"/>
      </a:accent5>
      <a:accent6>
        <a:srgbClr val="FFC000"/>
      </a:accent6>
      <a:hlink>
        <a:srgbClr val="0077B3"/>
      </a:hlink>
      <a:folHlink>
        <a:srgbClr val="831F8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Sisonke">
      <a:dk1>
        <a:srgbClr val="414042"/>
      </a:dk1>
      <a:lt1>
        <a:sysClr val="window" lastClr="FFFFFF"/>
      </a:lt1>
      <a:dk2>
        <a:srgbClr val="414042"/>
      </a:dk2>
      <a:lt2>
        <a:srgbClr val="FFFFFF"/>
      </a:lt2>
      <a:accent1>
        <a:srgbClr val="4C3A8E"/>
      </a:accent1>
      <a:accent2>
        <a:srgbClr val="5BBA8E"/>
      </a:accent2>
      <a:accent3>
        <a:srgbClr val="AF4793"/>
      </a:accent3>
      <a:accent4>
        <a:srgbClr val="ED7296"/>
      </a:accent4>
      <a:accent5>
        <a:srgbClr val="6DBE45"/>
      </a:accent5>
      <a:accent6>
        <a:srgbClr val="0071B7"/>
      </a:accent6>
      <a:hlink>
        <a:srgbClr val="4C3A8E"/>
      </a:hlink>
      <a:folHlink>
        <a:srgbClr val="ED729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2798</TotalTime>
  <Words>5013</Words>
  <Application>Microsoft Office PowerPoint</Application>
  <PresentationFormat>Widescreen</PresentationFormat>
  <Paragraphs>966</Paragraphs>
  <Slides>78</Slides>
  <Notes>9</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78</vt:i4>
      </vt:variant>
    </vt:vector>
  </HeadingPairs>
  <TitlesOfParts>
    <vt:vector size="92" baseType="lpstr">
      <vt:lpstr>Arial</vt:lpstr>
      <vt:lpstr>Arial Black</vt:lpstr>
      <vt:lpstr>Avenir 55 Roman</vt:lpstr>
      <vt:lpstr>Avenir 65 Medium</vt:lpstr>
      <vt:lpstr>Avenir Black</vt:lpstr>
      <vt:lpstr>Avenir Light</vt:lpstr>
      <vt:lpstr>Calibri</vt:lpstr>
      <vt:lpstr>Calibri Light</vt:lpstr>
      <vt:lpstr>Symbol</vt:lpstr>
      <vt:lpstr>Times New Roman</vt:lpstr>
      <vt:lpstr>Verdana</vt:lpstr>
      <vt:lpstr>Office Theme</vt:lpstr>
      <vt:lpstr>1_Office Theme</vt:lpstr>
      <vt:lpstr>Worksheet</vt:lpstr>
      <vt:lpstr>Resilience in  a time of Covid-19</vt:lpstr>
      <vt:lpstr>MANDATE &amp; In Brief</vt:lpstr>
      <vt:lpstr>PowerPoint Presentation</vt:lpstr>
      <vt:lpstr>Scope of Presentation</vt:lpstr>
      <vt:lpstr>PowerPoint Presentation</vt:lpstr>
      <vt:lpstr>SAMRC Act of 1991</vt:lpstr>
      <vt:lpstr>Board Members | 1 NOVEMBER 2020 – 31 MARCH 2021</vt:lpstr>
      <vt:lpstr>PowerPoint Presentation</vt:lpstr>
      <vt:lpstr>summary</vt:lpstr>
      <vt:lpstr>Transformation</vt:lpstr>
      <vt:lpstr>APPOINTMENTS BY RACE</vt:lpstr>
      <vt:lpstr>APPOINTMENTS BY GENDER</vt:lpstr>
      <vt:lpstr>SENIOR MANAGEMENT BY RACE</vt:lpstr>
      <vt:lpstr>SENIOR MANAGEMENT BY GENDER</vt:lpstr>
      <vt:lpstr>PowerPoint Presentation</vt:lpstr>
      <vt:lpstr>Sisonke budget</vt:lpstr>
      <vt:lpstr>Sisonke funding sources</vt:lpstr>
      <vt:lpstr>Statement of financial performance</vt:lpstr>
      <vt:lpstr>Statement of financial performance</vt:lpstr>
      <vt:lpstr>Revenue growth</vt:lpstr>
      <vt:lpstr>Revenue vs expenditure</vt:lpstr>
      <vt:lpstr>EXPENDITURE TRENDS</vt:lpstr>
      <vt:lpstr>Expenditure trends per strategic objective</vt:lpstr>
      <vt:lpstr>Expenditure per strategic objective 2020/21</vt:lpstr>
      <vt:lpstr>Budget to actual</vt:lpstr>
      <vt:lpstr>Variances to budget</vt:lpstr>
      <vt:lpstr>Statement of financial position</vt:lpstr>
      <vt:lpstr>Cash flow statement</vt:lpstr>
      <vt:lpstr>Baseline allocation trend</vt:lpstr>
      <vt:lpstr>In summary</vt:lpstr>
      <vt:lpstr>PowerPoint Presentation</vt:lpstr>
      <vt:lpstr>I – The Mid Career Scientist Programme (MCSP) below:  The SAMRC Presidential initiative for leadership building in research</vt:lpstr>
      <vt:lpstr>II – Bongani Mayosi National Health Scholars Programme  for PhD development (BM-NHSP)</vt:lpstr>
      <vt:lpstr>III – SAMRC Clinician PhD Development Programme (SAMRC-CRP)</vt:lpstr>
      <vt:lpstr>PowerPoint Presentation</vt:lpstr>
      <vt:lpstr>RSA CONSTITUTION</vt:lpstr>
      <vt:lpstr>SUSTAINABLE DEVELOPMENT GOALS </vt:lpstr>
      <vt:lpstr>GOVERNMENT 12 KEY OUTCOMES</vt:lpstr>
      <vt:lpstr>NSDA 2010: OUTPUTS WRT OUTCOME 2</vt:lpstr>
      <vt:lpstr>SAMRC HEALTH RESEARCH PRIORITIES AND ITS IMPACT TO THE POLICIES (1)</vt:lpstr>
      <vt:lpstr>SAMRC health Research priorities and its impact to the policies (2)</vt:lpstr>
      <vt:lpstr>Annual performance plan</vt:lpstr>
      <vt:lpstr>Annual performance plan</vt:lpstr>
      <vt:lpstr>Annual performance plan</vt:lpstr>
      <vt:lpstr>Annual performance plan</vt:lpstr>
      <vt:lpstr>PowerPoint Presentation</vt:lpstr>
      <vt:lpstr>Innovation | Funding health care innovation</vt:lpstr>
      <vt:lpstr>Funding health care innovation (continued)</vt:lpstr>
      <vt:lpstr>PowerPoint Presentation</vt:lpstr>
      <vt:lpstr>SAMRC &amp; The 41r</vt:lpstr>
      <vt:lpstr>SAMRC &amp; The 41r</vt:lpstr>
      <vt:lpstr>Genome mapping and research</vt:lpstr>
      <vt:lpstr>Genome mapping and research</vt:lpstr>
      <vt:lpstr>Genome mapping and research</vt:lpstr>
      <vt:lpstr>Genome mapping and research</vt:lpstr>
      <vt:lpstr>PowerPoint Presentation</vt:lpstr>
      <vt:lpstr>Our Research at a Glance </vt:lpstr>
      <vt:lpstr>WASTEWATER SURVEILLANCE FOR SARS-CoV-2</vt:lpstr>
      <vt:lpstr>RESILIENCE IN A TIME OF COVID-19 </vt:lpstr>
      <vt:lpstr>IMPACT</vt:lpstr>
      <vt:lpstr>PowerPoint Presentation</vt:lpstr>
      <vt:lpstr>PowerPoint Presentation</vt:lpstr>
      <vt:lpstr>PowerPoint Presentation</vt:lpstr>
      <vt:lpstr>PowerPoint Presentation</vt:lpstr>
      <vt:lpstr>Update on the Janssen®(JNJ) Ad26.COV2.S vaccine</vt:lpstr>
      <vt:lpstr>Sisonke provided the Janssen®(JNJ) Ad26.COV2.S vaccine to health workers ahead of the third wave</vt:lpstr>
      <vt:lpstr>Sisonke phase 3B open label implementation study</vt:lpstr>
      <vt:lpstr>Sisonke Completed 17th May 2021</vt:lpstr>
      <vt:lpstr>PowerPoint Presentation</vt:lpstr>
      <vt:lpstr>Period of Analysis</vt:lpstr>
      <vt:lpstr>The JNJ vaccine prevents hospitalisations and death                    (results from two data sets)</vt:lpstr>
      <vt:lpstr>When breakthrough infections happen they are mild!</vt:lpstr>
      <vt:lpstr>Protection is good against both beta and         delta variants</vt:lpstr>
      <vt:lpstr>The JNJ vaccine is safe</vt:lpstr>
      <vt:lpstr>Protection shows good durability</vt:lpstr>
      <vt:lpstr>Conclusion</vt:lpstr>
      <vt:lpstr>http://sisonkestudy.samrc.ac.za</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Ayres</dc:creator>
  <cp:lastModifiedBy>Vuyokazi Majalamba</cp:lastModifiedBy>
  <cp:revision>40</cp:revision>
  <dcterms:created xsi:type="dcterms:W3CDTF">2020-11-02T08:23:00Z</dcterms:created>
  <dcterms:modified xsi:type="dcterms:W3CDTF">2021-11-09T11:42:00Z</dcterms:modified>
</cp:coreProperties>
</file>