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4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42.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46"/>
  </p:notesMasterIdLst>
  <p:handoutMasterIdLst>
    <p:handoutMasterId r:id="rId47"/>
  </p:handoutMasterIdLst>
  <p:sldIdLst>
    <p:sldId id="706" r:id="rId2"/>
    <p:sldId id="559" r:id="rId3"/>
    <p:sldId id="668" r:id="rId4"/>
    <p:sldId id="707" r:id="rId5"/>
    <p:sldId id="680" r:id="rId6"/>
    <p:sldId id="714" r:id="rId7"/>
    <p:sldId id="708" r:id="rId8"/>
    <p:sldId id="769" r:id="rId9"/>
    <p:sldId id="761" r:id="rId10"/>
    <p:sldId id="762" r:id="rId11"/>
    <p:sldId id="709" r:id="rId12"/>
    <p:sldId id="771" r:id="rId13"/>
    <p:sldId id="776" r:id="rId14"/>
    <p:sldId id="772" r:id="rId15"/>
    <p:sldId id="773" r:id="rId16"/>
    <p:sldId id="774" r:id="rId17"/>
    <p:sldId id="775" r:id="rId18"/>
    <p:sldId id="710" r:id="rId19"/>
    <p:sldId id="777" r:id="rId20"/>
    <p:sldId id="780" r:id="rId21"/>
    <p:sldId id="779" r:id="rId22"/>
    <p:sldId id="732" r:id="rId23"/>
    <p:sldId id="764" r:id="rId24"/>
    <p:sldId id="712" r:id="rId25"/>
    <p:sldId id="733" r:id="rId26"/>
    <p:sldId id="734" r:id="rId27"/>
    <p:sldId id="735" r:id="rId28"/>
    <p:sldId id="736" r:id="rId29"/>
    <p:sldId id="737" r:id="rId30"/>
    <p:sldId id="739" r:id="rId31"/>
    <p:sldId id="765" r:id="rId32"/>
    <p:sldId id="713" r:id="rId33"/>
    <p:sldId id="753" r:id="rId34"/>
    <p:sldId id="748" r:id="rId35"/>
    <p:sldId id="767" r:id="rId36"/>
    <p:sldId id="752" r:id="rId37"/>
    <p:sldId id="760" r:id="rId38"/>
    <p:sldId id="768" r:id="rId39"/>
    <p:sldId id="754" r:id="rId40"/>
    <p:sldId id="755" r:id="rId41"/>
    <p:sldId id="756" r:id="rId42"/>
    <p:sldId id="758" r:id="rId43"/>
    <p:sldId id="759" r:id="rId44"/>
    <p:sldId id="701" r:id="rId45"/>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9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ntal Kisoon" initials="CK" lastIdx="1" clrIdx="0">
    <p:extLst>
      <p:ext uri="{19B8F6BF-5375-455C-9EA6-DF929625EA0E}">
        <p15:presenceInfo xmlns:p15="http://schemas.microsoft.com/office/powerpoint/2012/main" userId="S-1-5-21-1542290285-274934723-8547516-6271" providerId="AD"/>
      </p:ext>
    </p:extLst>
  </p:cmAuthor>
  <p:cmAuthor id="2" name="Naomi Webster" initials="NW" lastIdx="1" clrIdx="1">
    <p:extLst>
      <p:ext uri="{19B8F6BF-5375-455C-9EA6-DF929625EA0E}">
        <p15:presenceInfo xmlns:p15="http://schemas.microsoft.com/office/powerpoint/2012/main" userId="S-1-5-21-1542290285-274934723-8547516-84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2" autoAdjust="0"/>
    <p:restoredTop sz="94469" autoAdjust="0"/>
  </p:normalViewPr>
  <p:slideViewPr>
    <p:cSldViewPr>
      <p:cViewPr varScale="1">
        <p:scale>
          <a:sx n="69" d="100"/>
          <a:sy n="69" d="100"/>
        </p:scale>
        <p:origin x="1662" y="72"/>
      </p:cViewPr>
      <p:guideLst>
        <p:guide orient="horz" pos="2160"/>
        <p:guide pos="2880"/>
        <p:guide pos="2980"/>
      </p:guideLst>
    </p:cSldViewPr>
  </p:slideViewPr>
  <p:outlineViewPr>
    <p:cViewPr>
      <p:scale>
        <a:sx n="33" d="100"/>
        <a:sy n="33" d="100"/>
      </p:scale>
      <p:origin x="0" y="-11568"/>
    </p:cViewPr>
  </p:outlineViewPr>
  <p:notesTextViewPr>
    <p:cViewPr>
      <p:scale>
        <a:sx n="100" d="100"/>
        <a:sy n="100" d="100"/>
      </p:scale>
      <p:origin x="0" y="0"/>
    </p:cViewPr>
  </p:notesTextViewPr>
  <p:sorterViewPr>
    <p:cViewPr>
      <p:scale>
        <a:sx n="100" d="100"/>
        <a:sy n="100" d="100"/>
      </p:scale>
      <p:origin x="0" y="-132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Giyose\Documents\Documents\My%20Work\2021-22\Annual%20Performance%20Plan\1.1%20Legislative%20Compliance\Annual%20Reporting\Parliament\Target%20Achievemen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Giyose\Documents\Documents\My%20Work\2021-22\Annual%20Performance%20Plan\1.1%20Legislative%20Compliance\Annual%20Reporting\Parliament\Target%20Achievemen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'Perf Overview'!$B$1</c:f>
              <c:strCache>
                <c:ptCount val="1"/>
                <c:pt idx="0">
                  <c:v>% Achieved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'Perf Overview'!$A$2:$A$6</c:f>
              <c:strCache>
                <c:ptCount val="5"/>
                <c:pt idx="0">
                  <c:v>2016-17</c:v>
                </c:pt>
                <c:pt idx="1">
                  <c:v>2017-18</c:v>
                </c:pt>
                <c:pt idx="2">
                  <c:v>2018-19</c:v>
                </c:pt>
                <c:pt idx="3">
                  <c:v>2019-20</c:v>
                </c:pt>
                <c:pt idx="4">
                  <c:v>2020-21</c:v>
                </c:pt>
              </c:strCache>
            </c:strRef>
          </c:cat>
          <c:val>
            <c:numRef>
              <c:f>'Perf Overview'!$B$2:$B$6</c:f>
              <c:numCache>
                <c:formatCode>0%</c:formatCode>
                <c:ptCount val="5"/>
                <c:pt idx="0">
                  <c:v>0.84</c:v>
                </c:pt>
                <c:pt idx="1">
                  <c:v>0.75</c:v>
                </c:pt>
                <c:pt idx="2">
                  <c:v>0.73</c:v>
                </c:pt>
                <c:pt idx="3">
                  <c:v>0.88</c:v>
                </c:pt>
                <c:pt idx="4">
                  <c:v>0.64</c:v>
                </c:pt>
              </c:numCache>
            </c:numRef>
          </c:val>
          <c:extLst>
            <c:ext xmlns:c16="http://schemas.microsoft.com/office/drawing/2014/chart" uri="{C3380CC4-5D6E-409C-BE32-E72D297353CC}">
              <c16:uniqueId val="{00000000-908B-432D-A521-1BEE0A286F00}"/>
            </c:ext>
          </c:extLst>
        </c:ser>
        <c:dLbls>
          <c:showLegendKey val="0"/>
          <c:showVal val="0"/>
          <c:showCatName val="0"/>
          <c:showSerName val="0"/>
          <c:showPercent val="0"/>
          <c:showBubbleSize val="0"/>
        </c:dLbls>
        <c:gapWidth val="219"/>
        <c:overlap val="-27"/>
        <c:axId val="798359264"/>
        <c:axId val="798366880"/>
      </c:barChart>
      <c:catAx>
        <c:axId val="79835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98366880"/>
        <c:crosses val="autoZero"/>
        <c:auto val="1"/>
        <c:lblAlgn val="ctr"/>
        <c:lblOffset val="100"/>
        <c:noMultiLvlLbl val="0"/>
      </c:catAx>
      <c:valAx>
        <c:axId val="7983668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98359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'PAIA '!$A$2</c:f>
              <c:strCache>
                <c:ptCount val="1"/>
                <c:pt idx="0">
                  <c:v>National</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'PAIA '!$B$1:$D$1</c:f>
              <c:strCache>
                <c:ptCount val="3"/>
                <c:pt idx="0">
                  <c:v>2018-19</c:v>
                </c:pt>
                <c:pt idx="1">
                  <c:v>2019-20</c:v>
                </c:pt>
                <c:pt idx="2">
                  <c:v>2020-21</c:v>
                </c:pt>
              </c:strCache>
            </c:strRef>
          </c:cat>
          <c:val>
            <c:numRef>
              <c:f>'PAIA '!$B$2:$D$2</c:f>
              <c:numCache>
                <c:formatCode>General</c:formatCode>
                <c:ptCount val="3"/>
                <c:pt idx="0">
                  <c:v>26</c:v>
                </c:pt>
                <c:pt idx="1">
                  <c:v>20</c:v>
                </c:pt>
                <c:pt idx="2">
                  <c:v>25</c:v>
                </c:pt>
              </c:numCache>
            </c:numRef>
          </c:val>
          <c:extLst>
            <c:ext xmlns:c16="http://schemas.microsoft.com/office/drawing/2014/chart" uri="{C3380CC4-5D6E-409C-BE32-E72D297353CC}">
              <c16:uniqueId val="{00000000-00C4-4840-AAF4-7EE989D81274}"/>
            </c:ext>
          </c:extLst>
        </c:ser>
        <c:ser>
          <c:idx val="1"/>
          <c:order val="1"/>
          <c:tx>
            <c:strRef>
              <c:f>'PAIA '!$A$3</c:f>
              <c:strCache>
                <c:ptCount val="1"/>
                <c:pt idx="0">
                  <c:v>Provincial </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'PAIA '!$B$1:$D$1</c:f>
              <c:strCache>
                <c:ptCount val="3"/>
                <c:pt idx="0">
                  <c:v>2018-19</c:v>
                </c:pt>
                <c:pt idx="1">
                  <c:v>2019-20</c:v>
                </c:pt>
                <c:pt idx="2">
                  <c:v>2020-21</c:v>
                </c:pt>
              </c:strCache>
            </c:strRef>
          </c:cat>
          <c:val>
            <c:numRef>
              <c:f>'PAIA '!$B$3:$D$3</c:f>
              <c:numCache>
                <c:formatCode>General</c:formatCode>
                <c:ptCount val="3"/>
                <c:pt idx="0">
                  <c:v>59</c:v>
                </c:pt>
                <c:pt idx="1">
                  <c:v>40</c:v>
                </c:pt>
                <c:pt idx="2">
                  <c:v>53</c:v>
                </c:pt>
              </c:numCache>
            </c:numRef>
          </c:val>
          <c:extLst>
            <c:ext xmlns:c16="http://schemas.microsoft.com/office/drawing/2014/chart" uri="{C3380CC4-5D6E-409C-BE32-E72D297353CC}">
              <c16:uniqueId val="{00000001-00C4-4840-AAF4-7EE989D81274}"/>
            </c:ext>
          </c:extLst>
        </c:ser>
        <c:ser>
          <c:idx val="2"/>
          <c:order val="2"/>
          <c:tx>
            <c:strRef>
              <c:f>'PAIA '!$A$4</c:f>
              <c:strCache>
                <c:ptCount val="1"/>
                <c:pt idx="0">
                  <c:v>Local</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'PAIA '!$B$1:$D$1</c:f>
              <c:strCache>
                <c:ptCount val="3"/>
                <c:pt idx="0">
                  <c:v>2018-19</c:v>
                </c:pt>
                <c:pt idx="1">
                  <c:v>2019-20</c:v>
                </c:pt>
                <c:pt idx="2">
                  <c:v>2020-21</c:v>
                </c:pt>
              </c:strCache>
            </c:strRef>
          </c:cat>
          <c:val>
            <c:numRef>
              <c:f>'PAIA '!$B$4:$D$4</c:f>
              <c:numCache>
                <c:formatCode>General</c:formatCode>
                <c:ptCount val="3"/>
                <c:pt idx="0">
                  <c:v>31</c:v>
                </c:pt>
                <c:pt idx="1">
                  <c:v>25</c:v>
                </c:pt>
                <c:pt idx="2">
                  <c:v>37</c:v>
                </c:pt>
              </c:numCache>
            </c:numRef>
          </c:val>
          <c:extLst>
            <c:ext xmlns:c16="http://schemas.microsoft.com/office/drawing/2014/chart" uri="{C3380CC4-5D6E-409C-BE32-E72D297353CC}">
              <c16:uniqueId val="{00000002-00C4-4840-AAF4-7EE989D81274}"/>
            </c:ext>
          </c:extLst>
        </c:ser>
        <c:dLbls>
          <c:showLegendKey val="0"/>
          <c:showVal val="0"/>
          <c:showCatName val="0"/>
          <c:showSerName val="0"/>
          <c:showPercent val="0"/>
          <c:showBubbleSize val="0"/>
        </c:dLbls>
        <c:gapWidth val="150"/>
        <c:shape val="box"/>
        <c:axId val="798354912"/>
        <c:axId val="798369600"/>
        <c:axId val="0"/>
      </c:bar3DChart>
      <c:catAx>
        <c:axId val="7983549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98369600"/>
        <c:crosses val="autoZero"/>
        <c:auto val="1"/>
        <c:lblAlgn val="ctr"/>
        <c:lblOffset val="100"/>
        <c:noMultiLvlLbl val="0"/>
      </c:catAx>
      <c:valAx>
        <c:axId val="798369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8354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smtClean="0">
              <a:solidFill>
                <a:schemeClr val="tx1"/>
              </a:solidFill>
            </a:rPr>
            <a:t>Administration programme key achievements  </a:t>
          </a:r>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303F709A-532C-4155-8808-0CB02EF2A22B}">
      <dgm:prSet phldrT="[Text]" custT="1"/>
      <dgm:spPr/>
      <dgm:t>
        <a:bodyPr/>
        <a:lstStyle/>
        <a:p>
          <a:r>
            <a:rPr lang="en-ZA" sz="1600" dirty="0" smtClean="0"/>
            <a:t>Governance, audit, risk and compliance: stable operations and oversight, unqualified audit, risk strategy review and largely compliant </a:t>
          </a:r>
          <a:endParaRPr lang="en-ZA" sz="1600" dirty="0"/>
        </a:p>
      </dgm:t>
    </dgm:pt>
    <dgm:pt modelId="{7A1BA214-19E9-462E-BCE8-23DD022F0F02}" type="parTrans" cxnId="{851E0349-86D2-43DC-AFED-585790D23CC5}">
      <dgm:prSet/>
      <dgm:spPr/>
      <dgm:t>
        <a:bodyPr/>
        <a:lstStyle/>
        <a:p>
          <a:endParaRPr lang="en-ZA"/>
        </a:p>
      </dgm:t>
    </dgm:pt>
    <dgm:pt modelId="{22BDA708-2AF3-495C-BF55-7BA172CCF08C}" type="sibTrans" cxnId="{851E0349-86D2-43DC-AFED-585790D23CC5}">
      <dgm:prSet/>
      <dgm:spPr/>
      <dgm:t>
        <a:bodyPr/>
        <a:lstStyle/>
        <a:p>
          <a:endParaRPr lang="en-ZA"/>
        </a:p>
      </dgm:t>
    </dgm:pt>
    <dgm:pt modelId="{594AAE6A-B594-49B8-9B8D-F532AF548723}">
      <dgm:prSet custT="1"/>
      <dgm:spPr/>
      <dgm:t>
        <a:bodyPr/>
        <a:lstStyle/>
        <a:p>
          <a:r>
            <a:rPr lang="en-ZA" sz="1600" dirty="0" smtClean="0"/>
            <a:t>Innovative use of ICT: ensured ongoing corporate communications and remote work </a:t>
          </a:r>
          <a:endParaRPr lang="en-ZA" sz="1600" dirty="0"/>
        </a:p>
      </dgm:t>
    </dgm:pt>
    <dgm:pt modelId="{69FE7CB5-3247-43BF-8E34-FDE595438CD1}" type="parTrans" cxnId="{60E72217-77EF-4B2A-BCE6-12520BC9F6A2}">
      <dgm:prSet/>
      <dgm:spPr/>
      <dgm:t>
        <a:bodyPr/>
        <a:lstStyle/>
        <a:p>
          <a:endParaRPr lang="en-ZA"/>
        </a:p>
      </dgm:t>
    </dgm:pt>
    <dgm:pt modelId="{A9FF89AD-0C56-4F93-AD3E-5F8433C6E313}" type="sibTrans" cxnId="{60E72217-77EF-4B2A-BCE6-12520BC9F6A2}">
      <dgm:prSet/>
      <dgm:spPr/>
      <dgm:t>
        <a:bodyPr/>
        <a:lstStyle/>
        <a:p>
          <a:endParaRPr lang="en-ZA"/>
        </a:p>
      </dgm:t>
    </dgm:pt>
    <dgm:pt modelId="{94CF6F3A-48B6-4B80-89C1-E7902A0CA4A5}">
      <dgm:prSet custT="1"/>
      <dgm:spPr/>
      <dgm:t>
        <a:bodyPr/>
        <a:lstStyle/>
        <a:p>
          <a:r>
            <a:rPr lang="en-ZA" sz="1600" dirty="0" smtClean="0"/>
            <a:t>Human capital management: strategy, recruitment, remuneration structure </a:t>
          </a:r>
          <a:endParaRPr lang="en-ZA" sz="1600" dirty="0"/>
        </a:p>
      </dgm:t>
    </dgm:pt>
    <dgm:pt modelId="{FB0CDFC8-7E51-4CE4-A056-DDD4CDD072EF}" type="parTrans" cxnId="{FCB244EC-5511-43EC-896B-DBC1401A7E69}">
      <dgm:prSet/>
      <dgm:spPr/>
      <dgm:t>
        <a:bodyPr/>
        <a:lstStyle/>
        <a:p>
          <a:endParaRPr lang="en-ZA"/>
        </a:p>
      </dgm:t>
    </dgm:pt>
    <dgm:pt modelId="{E5123029-3DC1-4D41-A5BF-2D52F4390FDB}" type="sibTrans" cxnId="{FCB244EC-5511-43EC-896B-DBC1401A7E69}">
      <dgm:prSet/>
      <dgm:spPr/>
      <dgm:t>
        <a:bodyPr/>
        <a:lstStyle/>
        <a:p>
          <a:endParaRPr lang="en-ZA"/>
        </a:p>
      </dgm:t>
    </dgm:pt>
    <dgm:pt modelId="{0B2F2EB1-3345-4E93-A8FF-748D285251B6}">
      <dgm:prSet custT="1"/>
      <dgm:spPr/>
      <dgm:t>
        <a:bodyPr/>
        <a:lstStyle/>
        <a:p>
          <a:endParaRPr lang="en-ZA" sz="1600" dirty="0"/>
        </a:p>
      </dgm:t>
    </dgm:pt>
    <dgm:pt modelId="{6F514D80-7796-44F5-87ED-324651B77D4B}" type="parTrans" cxnId="{40C6AA84-7A14-4A54-BEAD-91980178670C}">
      <dgm:prSet/>
      <dgm:spPr/>
      <dgm:t>
        <a:bodyPr/>
        <a:lstStyle/>
        <a:p>
          <a:endParaRPr lang="en-ZA"/>
        </a:p>
      </dgm:t>
    </dgm:pt>
    <dgm:pt modelId="{AB507182-044A-48AD-B768-C087EA53F53B}" type="sibTrans" cxnId="{40C6AA84-7A14-4A54-BEAD-91980178670C}">
      <dgm:prSet/>
      <dgm:spPr/>
      <dgm:t>
        <a:bodyPr/>
        <a:lstStyle/>
        <a:p>
          <a:endParaRPr lang="en-ZA"/>
        </a:p>
      </dgm:t>
    </dgm:pt>
    <dgm:pt modelId="{C157A2A4-C81D-47F9-8212-60CF79103652}">
      <dgm:prSet custT="1"/>
      <dgm:spPr/>
      <dgm:t>
        <a:bodyPr/>
        <a:lstStyle/>
        <a:p>
          <a:endParaRPr lang="en-ZA" sz="1600" dirty="0"/>
        </a:p>
      </dgm:t>
    </dgm:pt>
    <dgm:pt modelId="{7A9A6764-23B1-46FD-B437-36D4D65A0404}" type="parTrans" cxnId="{CD2C9ED8-F6BD-44AE-85B9-9FD894A562E5}">
      <dgm:prSet/>
      <dgm:spPr/>
      <dgm:t>
        <a:bodyPr/>
        <a:lstStyle/>
        <a:p>
          <a:endParaRPr lang="en-ZA"/>
        </a:p>
      </dgm:t>
    </dgm:pt>
    <dgm:pt modelId="{E37A9B24-7FBA-4513-9CB6-2BADE2D64FD4}" type="sibTrans" cxnId="{CD2C9ED8-F6BD-44AE-85B9-9FD894A562E5}">
      <dgm:prSet/>
      <dgm:spPr/>
      <dgm:t>
        <a:bodyPr/>
        <a:lstStyle/>
        <a:p>
          <a:endParaRPr lang="en-ZA"/>
        </a:p>
      </dgm:t>
    </dgm:pt>
    <dgm:pt modelId="{C09BDE6E-B2FB-4F73-AF4A-9E0534D4D835}">
      <dgm:prSet phldrT="[Text]" custT="1"/>
      <dgm:spPr/>
      <dgm:t>
        <a:bodyPr/>
        <a:lstStyle/>
        <a:p>
          <a:r>
            <a:rPr lang="en-ZA" sz="1600" dirty="0" smtClean="0"/>
            <a:t>Planning and execution: reviews and Covid-19 Protocol</a:t>
          </a:r>
          <a:endParaRPr lang="en-ZA" sz="1600" dirty="0"/>
        </a:p>
      </dgm:t>
    </dgm:pt>
    <dgm:pt modelId="{460607A7-FB63-40B6-953A-8DFEB2706603}" type="sibTrans" cxnId="{58F622C1-AEAD-4693-BA28-08A66614D975}">
      <dgm:prSet/>
      <dgm:spPr/>
      <dgm:t>
        <a:bodyPr/>
        <a:lstStyle/>
        <a:p>
          <a:endParaRPr lang="en-ZA"/>
        </a:p>
      </dgm:t>
    </dgm:pt>
    <dgm:pt modelId="{B5ABACDB-2597-4801-B73D-C6DCFCB54B3C}" type="parTrans" cxnId="{58F622C1-AEAD-4693-BA28-08A66614D975}">
      <dgm:prSet/>
      <dgm:spPr/>
      <dgm:t>
        <a:bodyPr/>
        <a:lstStyle/>
        <a:p>
          <a:endParaRPr lang="en-ZA"/>
        </a:p>
      </dgm:t>
    </dgm:pt>
    <dgm:pt modelId="{4B72B924-516C-41BB-84B2-20C8E5C0EA54}">
      <dgm:prSet phldrT="[Text]" custT="1"/>
      <dgm:spPr/>
      <dgm:t>
        <a:bodyPr/>
        <a:lstStyle/>
        <a:p>
          <a:endParaRPr lang="en-ZA" sz="1600" dirty="0"/>
        </a:p>
      </dgm:t>
    </dgm:pt>
    <dgm:pt modelId="{9FDC6B0B-B36C-4AE3-9993-2F8C67538C4C}" type="sibTrans" cxnId="{139D172C-2438-4D12-B40C-AB527D469BFB}">
      <dgm:prSet/>
      <dgm:spPr/>
      <dgm:t>
        <a:bodyPr/>
        <a:lstStyle/>
        <a:p>
          <a:endParaRPr lang="en-ZA"/>
        </a:p>
      </dgm:t>
    </dgm:pt>
    <dgm:pt modelId="{79FE866F-411A-4B0D-9411-852568388A42}" type="parTrans" cxnId="{139D172C-2438-4D12-B40C-AB527D469BFB}">
      <dgm:prSet/>
      <dgm:spPr/>
      <dgm:t>
        <a:bodyPr/>
        <a:lstStyle/>
        <a:p>
          <a:endParaRPr lang="en-ZA"/>
        </a:p>
      </dgm:t>
    </dgm:pt>
    <dgm:pt modelId="{D3446AA4-5ABD-4B84-A9FE-CFCBEE330FD8}">
      <dgm:prSet phldrT="[Text]" custT="1"/>
      <dgm:spPr/>
      <dgm:t>
        <a:bodyPr/>
        <a:lstStyle/>
        <a:p>
          <a:endParaRPr lang="en-ZA" sz="1600" dirty="0"/>
        </a:p>
      </dgm:t>
    </dgm:pt>
    <dgm:pt modelId="{FE85021D-B3C6-47AF-B322-42E67EC5C175}" type="parTrans" cxnId="{113D95CD-E89C-40FA-BD10-CED993626415}">
      <dgm:prSet/>
      <dgm:spPr/>
      <dgm:t>
        <a:bodyPr/>
        <a:lstStyle/>
        <a:p>
          <a:endParaRPr lang="en-ZA"/>
        </a:p>
      </dgm:t>
    </dgm:pt>
    <dgm:pt modelId="{C676B1B5-675F-423F-980A-495421AE6FFF}" type="sibTrans" cxnId="{113D95CD-E89C-40FA-BD10-CED993626415}">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dgm:presLayoutVars>
          <dgm:bulletEnabled val="1"/>
        </dgm:presLayoutVars>
      </dgm:prSet>
      <dgm:spPr/>
      <dgm:t>
        <a:bodyPr/>
        <a:lstStyle/>
        <a:p>
          <a:endParaRPr lang="en-ZA"/>
        </a:p>
      </dgm:t>
    </dgm:pt>
  </dgm:ptLst>
  <dgm:cxnLst>
    <dgm:cxn modelId="{FCB244EC-5511-43EC-896B-DBC1401A7E69}" srcId="{698B1B34-7856-4FFA-9EAA-CC5293E6E81A}" destId="{94CF6F3A-48B6-4B80-89C1-E7902A0CA4A5}" srcOrd="5" destOrd="0" parTransId="{FB0CDFC8-7E51-4CE4-A056-DDD4CDD072EF}" sibTransId="{E5123029-3DC1-4D41-A5BF-2D52F4390FDB}"/>
    <dgm:cxn modelId="{139D172C-2438-4D12-B40C-AB527D469BFB}" srcId="{698B1B34-7856-4FFA-9EAA-CC5293E6E81A}" destId="{4B72B924-516C-41BB-84B2-20C8E5C0EA54}" srcOrd="0" destOrd="0" parTransId="{79FE866F-411A-4B0D-9411-852568388A42}" sibTransId="{9FDC6B0B-B36C-4AE3-9993-2F8C67538C4C}"/>
    <dgm:cxn modelId="{E5F7D095-425C-4E37-8E36-9F3205E5DF24}" srcId="{3AFE6A50-7602-4447-BFF5-82F2BEFAC8FA}" destId="{698B1B34-7856-4FFA-9EAA-CC5293E6E81A}" srcOrd="0" destOrd="0" parTransId="{BDCF2A8C-21F6-4C62-9788-D084158BB582}" sibTransId="{674FD664-412B-4124-A835-8C95727DFBBB}"/>
    <dgm:cxn modelId="{BC5A19AB-6C2B-4113-9241-E7E6EA5698EA}" type="presOf" srcId="{94CF6F3A-48B6-4B80-89C1-E7902A0CA4A5}" destId="{9BD7B4C5-F013-4644-A877-E20542E66625}" srcOrd="0" destOrd="5" presId="urn:microsoft.com/office/officeart/2005/8/layout/vList2"/>
    <dgm:cxn modelId="{AA8685C7-AC17-4184-94F4-25BC0EFCBD8E}" type="presOf" srcId="{594AAE6A-B594-49B8-9B8D-F532AF548723}" destId="{9BD7B4C5-F013-4644-A877-E20542E66625}" srcOrd="0" destOrd="3" presId="urn:microsoft.com/office/officeart/2005/8/layout/vList2"/>
    <dgm:cxn modelId="{113D95CD-E89C-40FA-BD10-CED993626415}" srcId="{698B1B34-7856-4FFA-9EAA-CC5293E6E81A}" destId="{D3446AA4-5ABD-4B84-A9FE-CFCBEE330FD8}" srcOrd="6" destOrd="0" parTransId="{FE85021D-B3C6-47AF-B322-42E67EC5C175}" sibTransId="{C676B1B5-675F-423F-980A-495421AE6FFF}"/>
    <dgm:cxn modelId="{5B18B063-99E5-4384-8A3A-146C917A643D}" type="presOf" srcId="{C09BDE6E-B2FB-4F73-AF4A-9E0534D4D835}" destId="{9BD7B4C5-F013-4644-A877-E20542E66625}" srcOrd="0" destOrd="1" presId="urn:microsoft.com/office/officeart/2005/8/layout/vList2"/>
    <dgm:cxn modelId="{58F622C1-AEAD-4693-BA28-08A66614D975}" srcId="{698B1B34-7856-4FFA-9EAA-CC5293E6E81A}" destId="{C09BDE6E-B2FB-4F73-AF4A-9E0534D4D835}" srcOrd="1" destOrd="0" parTransId="{B5ABACDB-2597-4801-B73D-C6DCFCB54B3C}" sibTransId="{460607A7-FB63-40B6-953A-8DFEB2706603}"/>
    <dgm:cxn modelId="{8FEDDC36-1366-436D-A546-88E0864DA724}" type="presOf" srcId="{C157A2A4-C81D-47F9-8212-60CF79103652}" destId="{9BD7B4C5-F013-4644-A877-E20542E66625}" srcOrd="0" destOrd="4" presId="urn:microsoft.com/office/officeart/2005/8/layout/vList2"/>
    <dgm:cxn modelId="{60E72217-77EF-4B2A-BCE6-12520BC9F6A2}" srcId="{698B1B34-7856-4FFA-9EAA-CC5293E6E81A}" destId="{594AAE6A-B594-49B8-9B8D-F532AF548723}" srcOrd="3" destOrd="0" parTransId="{69FE7CB5-3247-43BF-8E34-FDE595438CD1}" sibTransId="{A9FF89AD-0C56-4F93-AD3E-5F8433C6E313}"/>
    <dgm:cxn modelId="{851E0349-86D2-43DC-AFED-585790D23CC5}" srcId="{698B1B34-7856-4FFA-9EAA-CC5293E6E81A}" destId="{303F709A-532C-4155-8808-0CB02EF2A22B}" srcOrd="7" destOrd="0" parTransId="{7A1BA214-19E9-462E-BCE8-23DD022F0F02}" sibTransId="{22BDA708-2AF3-495C-BF55-7BA172CCF08C}"/>
    <dgm:cxn modelId="{CD2C9ED8-F6BD-44AE-85B9-9FD894A562E5}" srcId="{698B1B34-7856-4FFA-9EAA-CC5293E6E81A}" destId="{C157A2A4-C81D-47F9-8212-60CF79103652}" srcOrd="4" destOrd="0" parTransId="{7A9A6764-23B1-46FD-B437-36D4D65A0404}" sibTransId="{E37A9B24-7FBA-4513-9CB6-2BADE2D64FD4}"/>
    <dgm:cxn modelId="{D316793F-896F-4DBF-845E-75372BE291D0}" type="presOf" srcId="{303F709A-532C-4155-8808-0CB02EF2A22B}" destId="{9BD7B4C5-F013-4644-A877-E20542E66625}" srcOrd="0" destOrd="7" presId="urn:microsoft.com/office/officeart/2005/8/layout/vList2"/>
    <dgm:cxn modelId="{C4DA76BA-0951-4384-83B7-C0FB136741E4}" type="presOf" srcId="{3AFE6A50-7602-4447-BFF5-82F2BEFAC8FA}" destId="{3AA0C080-A23C-47C7-8896-1390771FFE98}" srcOrd="0" destOrd="0" presId="urn:microsoft.com/office/officeart/2005/8/layout/vList2"/>
    <dgm:cxn modelId="{40C6AA84-7A14-4A54-BEAD-91980178670C}" srcId="{698B1B34-7856-4FFA-9EAA-CC5293E6E81A}" destId="{0B2F2EB1-3345-4E93-A8FF-748D285251B6}" srcOrd="2" destOrd="0" parTransId="{6F514D80-7796-44F5-87ED-324651B77D4B}" sibTransId="{AB507182-044A-48AD-B768-C087EA53F53B}"/>
    <dgm:cxn modelId="{BC54BA6F-FB7B-491A-8DEC-511193F704FC}" type="presOf" srcId="{D3446AA4-5ABD-4B84-A9FE-CFCBEE330FD8}" destId="{9BD7B4C5-F013-4644-A877-E20542E66625}" srcOrd="0" destOrd="6" presId="urn:microsoft.com/office/officeart/2005/8/layout/vList2"/>
    <dgm:cxn modelId="{83FFCC54-B30F-4B75-9873-6A4D96ABDC22}" type="presOf" srcId="{0B2F2EB1-3345-4E93-A8FF-748D285251B6}" destId="{9BD7B4C5-F013-4644-A877-E20542E66625}" srcOrd="0" destOrd="2" presId="urn:microsoft.com/office/officeart/2005/8/layout/vList2"/>
    <dgm:cxn modelId="{3924B065-A08E-40C6-9F39-41F9ED40F25C}" type="presOf" srcId="{4B72B924-516C-41BB-84B2-20C8E5C0EA54}" destId="{9BD7B4C5-F013-4644-A877-E20542E66625}" srcOrd="0" destOrd="0" presId="urn:microsoft.com/office/officeart/2005/8/layout/vList2"/>
    <dgm:cxn modelId="{FA299C7D-BAC2-4E5C-BD5A-4249FCBBF4E3}" type="presOf" srcId="{698B1B34-7856-4FFA-9EAA-CC5293E6E81A}" destId="{D47FB043-9D29-43F2-9C99-5C388B03FE1A}" srcOrd="0" destOrd="0" presId="urn:microsoft.com/office/officeart/2005/8/layout/vList2"/>
    <dgm:cxn modelId="{846E6675-B23E-4F22-A8FA-6B5E6A095DD1}" type="presParOf" srcId="{3AA0C080-A23C-47C7-8896-1390771FFE98}" destId="{D47FB043-9D29-43F2-9C99-5C388B03FE1A}" srcOrd="0" destOrd="0" presId="urn:microsoft.com/office/officeart/2005/8/layout/vList2"/>
    <dgm:cxn modelId="{7BDB0A0E-85CF-4E4F-87F4-1C1F7D368CCD}"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smtClean="0">
              <a:solidFill>
                <a:schemeClr val="tx1"/>
              </a:solidFill>
            </a:rPr>
            <a:t>Monitoring the observance of children’s rights </a:t>
          </a:r>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4B72B924-516C-41BB-84B2-20C8E5C0EA54}">
      <dgm:prSet phldrT="[Text]" custT="1"/>
      <dgm:spPr/>
      <dgm:t>
        <a:bodyPr/>
        <a:lstStyle/>
        <a:p>
          <a:r>
            <a:rPr lang="en-ZA" sz="1600" i="0" dirty="0" smtClean="0"/>
            <a:t>Established Think Tank on Children’s Rights: to monitor and address inadequacies in laws, policies and instruments so as to ensure positive impact on the lives of children.</a:t>
          </a:r>
          <a:endParaRPr lang="en-ZA" sz="1600" dirty="0"/>
        </a:p>
      </dgm:t>
    </dgm:pt>
    <dgm:pt modelId="{9FDC6B0B-B36C-4AE3-9993-2F8C67538C4C}" type="sibTrans" cxnId="{139D172C-2438-4D12-B40C-AB527D469BFB}">
      <dgm:prSet/>
      <dgm:spPr/>
      <dgm:t>
        <a:bodyPr/>
        <a:lstStyle/>
        <a:p>
          <a:endParaRPr lang="en-ZA"/>
        </a:p>
      </dgm:t>
    </dgm:pt>
    <dgm:pt modelId="{79FE866F-411A-4B0D-9411-852568388A42}" type="parTrans" cxnId="{139D172C-2438-4D12-B40C-AB527D469BFB}">
      <dgm:prSet/>
      <dgm:spPr/>
      <dgm:t>
        <a:bodyPr/>
        <a:lstStyle/>
        <a:p>
          <a:endParaRPr lang="en-ZA"/>
        </a:p>
      </dgm:t>
    </dgm:pt>
    <dgm:pt modelId="{D1BB7A26-4065-430D-ACED-518A6EFF0FB2}">
      <dgm:prSet phldrT="[Text]" custT="1"/>
      <dgm:spPr/>
      <dgm:t>
        <a:bodyPr/>
        <a:lstStyle/>
        <a:p>
          <a:r>
            <a:rPr lang="en-ZA" sz="1600" dirty="0" smtClean="0"/>
            <a:t>Think Tank noted challenges of inter-generational poverty, violence and stateless children – all exacerbated by the Covid-19 pandemic.</a:t>
          </a:r>
          <a:endParaRPr lang="en-ZA" sz="1600" dirty="0"/>
        </a:p>
      </dgm:t>
    </dgm:pt>
    <dgm:pt modelId="{E04BEABA-750A-410E-9D9C-DB6930C96489}" type="parTrans" cxnId="{36852754-AE67-4E89-B58F-0AD1858C5856}">
      <dgm:prSet/>
      <dgm:spPr/>
      <dgm:t>
        <a:bodyPr/>
        <a:lstStyle/>
        <a:p>
          <a:endParaRPr lang="en-ZA"/>
        </a:p>
      </dgm:t>
    </dgm:pt>
    <dgm:pt modelId="{FB9E2326-09E1-4A3B-A1BA-7FB34F3E250B}" type="sibTrans" cxnId="{36852754-AE67-4E89-B58F-0AD1858C5856}">
      <dgm:prSet/>
      <dgm:spPr/>
      <dgm:t>
        <a:bodyPr/>
        <a:lstStyle/>
        <a:p>
          <a:endParaRPr lang="en-ZA"/>
        </a:p>
      </dgm:t>
    </dgm:pt>
    <dgm:pt modelId="{DEFCE1D5-8876-4DDA-8A5C-BBF49698E546}">
      <dgm:prSet phldrT="[Text]" custT="1"/>
      <dgm:spPr/>
      <dgm:t>
        <a:bodyPr/>
        <a:lstStyle/>
        <a:p>
          <a:r>
            <a:rPr lang="en-ZA" sz="1600" dirty="0" smtClean="0"/>
            <a:t>Agreed to convene a conference or study into the implications of the current economic austerity measures and the impact of Covid-19 on children, especially food security.</a:t>
          </a:r>
          <a:endParaRPr lang="en-ZA" sz="1600" dirty="0"/>
        </a:p>
      </dgm:t>
    </dgm:pt>
    <dgm:pt modelId="{606A077C-120C-4A76-B998-4C134B25583F}" type="parTrans" cxnId="{057137ED-CDAD-4CB2-8707-7C41917524FE}">
      <dgm:prSet/>
      <dgm:spPr/>
      <dgm:t>
        <a:bodyPr/>
        <a:lstStyle/>
        <a:p>
          <a:endParaRPr lang="en-ZA"/>
        </a:p>
      </dgm:t>
    </dgm:pt>
    <dgm:pt modelId="{41BDF937-0A67-4833-B61E-F6DCCBED4D7D}" type="sibTrans" cxnId="{057137ED-CDAD-4CB2-8707-7C41917524FE}">
      <dgm:prSet/>
      <dgm:spPr/>
      <dgm:t>
        <a:bodyPr/>
        <a:lstStyle/>
        <a:p>
          <a:endParaRPr lang="en-ZA"/>
        </a:p>
      </dgm:t>
    </dgm:pt>
    <dgm:pt modelId="{8109AF1B-0AD4-4BFF-BB73-8D392FB6870E}">
      <dgm:prSet phldrT="[Text]" custT="1"/>
      <dgm:spPr/>
      <dgm:t>
        <a:bodyPr/>
        <a:lstStyle/>
        <a:p>
          <a:r>
            <a:rPr lang="en-ZA" sz="1600" dirty="0" smtClean="0"/>
            <a:t>Children’s rights monitoring efforts would be enhanced by collaboration with the Center for Child Law to create a model mechanism for independent oversight to reinforce the rights of children in secure care in South Africa. </a:t>
          </a:r>
          <a:endParaRPr lang="en-ZA" sz="1600" dirty="0"/>
        </a:p>
      </dgm:t>
    </dgm:pt>
    <dgm:pt modelId="{6E4CB41A-569B-40B6-9809-C3536D234B68}" type="parTrans" cxnId="{32FADAA6-9F1A-49C4-9000-B1E2987F878B}">
      <dgm:prSet/>
      <dgm:spPr/>
      <dgm:t>
        <a:bodyPr/>
        <a:lstStyle/>
        <a:p>
          <a:endParaRPr lang="en-ZA"/>
        </a:p>
      </dgm:t>
    </dgm:pt>
    <dgm:pt modelId="{06F670C3-3B29-40C4-AB84-EA4B8AE198DC}" type="sibTrans" cxnId="{32FADAA6-9F1A-49C4-9000-B1E2987F878B}">
      <dgm:prSet/>
      <dgm:spPr/>
      <dgm:t>
        <a:bodyPr/>
        <a:lstStyle/>
        <a:p>
          <a:endParaRPr lang="en-ZA"/>
        </a:p>
      </dgm:t>
    </dgm:pt>
    <dgm:pt modelId="{0D8A8407-3E12-4EF2-B814-85BCE53EAD41}">
      <dgm:prSet phldrT="[Text]" custT="1"/>
      <dgm:spPr/>
      <dgm:t>
        <a:bodyPr/>
        <a:lstStyle/>
        <a:p>
          <a:endParaRPr lang="en-ZA" sz="1600" dirty="0"/>
        </a:p>
      </dgm:t>
    </dgm:pt>
    <dgm:pt modelId="{71C9C80E-D3A4-494C-BA03-6D82C40A134B}" type="parTrans" cxnId="{A6AA4352-E7D4-40C6-8D5D-9D69D6AD4391}">
      <dgm:prSet/>
      <dgm:spPr/>
      <dgm:t>
        <a:bodyPr/>
        <a:lstStyle/>
        <a:p>
          <a:endParaRPr lang="en-ZA"/>
        </a:p>
      </dgm:t>
    </dgm:pt>
    <dgm:pt modelId="{141840A8-0898-4888-AB2B-750C63B89F9E}" type="sibTrans" cxnId="{A6AA4352-E7D4-40C6-8D5D-9D69D6AD4391}">
      <dgm:prSet/>
      <dgm:spPr/>
      <dgm:t>
        <a:bodyPr/>
        <a:lstStyle/>
        <a:p>
          <a:endParaRPr lang="en-ZA"/>
        </a:p>
      </dgm:t>
    </dgm:pt>
    <dgm:pt modelId="{3E6CDB7A-0705-4ABA-A37A-EB80C74BBCAB}">
      <dgm:prSet phldrT="[Text]" custT="1"/>
      <dgm:spPr/>
      <dgm:t>
        <a:bodyPr/>
        <a:lstStyle/>
        <a:p>
          <a:endParaRPr lang="en-ZA" sz="1600" dirty="0"/>
        </a:p>
      </dgm:t>
    </dgm:pt>
    <dgm:pt modelId="{D775223A-89B7-472B-A8B0-C898C14DD848}" type="parTrans" cxnId="{29E56028-DC43-49DC-8C79-04E919FC5FD0}">
      <dgm:prSet/>
      <dgm:spPr/>
      <dgm:t>
        <a:bodyPr/>
        <a:lstStyle/>
        <a:p>
          <a:endParaRPr lang="en-ZA"/>
        </a:p>
      </dgm:t>
    </dgm:pt>
    <dgm:pt modelId="{093A694C-CE0E-4D6F-960E-050BC4113179}" type="sibTrans" cxnId="{29E56028-DC43-49DC-8C79-04E919FC5FD0}">
      <dgm:prSet/>
      <dgm:spPr/>
      <dgm:t>
        <a:bodyPr/>
        <a:lstStyle/>
        <a:p>
          <a:endParaRPr lang="en-ZA"/>
        </a:p>
      </dgm:t>
    </dgm:pt>
    <dgm:pt modelId="{74FB967B-1DCA-4FDD-8271-33A52F7EB5BA}">
      <dgm:prSet phldrT="[Text]" custT="1"/>
      <dgm:spPr/>
      <dgm:t>
        <a:bodyPr/>
        <a:lstStyle/>
        <a:p>
          <a:endParaRPr lang="en-ZA" sz="1600" dirty="0"/>
        </a:p>
      </dgm:t>
    </dgm:pt>
    <dgm:pt modelId="{F5A60BD8-76DF-4E50-B72A-B1BDF2E6E46B}" type="parTrans" cxnId="{BB7D35C6-9A4B-4835-9918-21CF465DB7B7}">
      <dgm:prSet/>
      <dgm:spPr/>
      <dgm:t>
        <a:bodyPr/>
        <a:lstStyle/>
        <a:p>
          <a:endParaRPr lang="en-ZA"/>
        </a:p>
      </dgm:t>
    </dgm:pt>
    <dgm:pt modelId="{149587ED-802A-4D38-80EA-594B97EA26CA}" type="sibTrans" cxnId="{BB7D35C6-9A4B-4835-9918-21CF465DB7B7}">
      <dgm:prSet/>
      <dgm:spPr/>
      <dgm:t>
        <a:bodyPr/>
        <a:lstStyle/>
        <a:p>
          <a:endParaRPr lang="en-ZA"/>
        </a:p>
      </dgm:t>
    </dgm:pt>
    <dgm:pt modelId="{BD15B7D6-EC1A-41FB-AD71-A844ACB3FC0E}">
      <dgm:prSet phldrT="[Text]" custT="1"/>
      <dgm:spPr/>
      <dgm:t>
        <a:bodyPr/>
        <a:lstStyle/>
        <a:p>
          <a:endParaRPr lang="en-ZA" sz="1600" dirty="0"/>
        </a:p>
      </dgm:t>
    </dgm:pt>
    <dgm:pt modelId="{E8C22285-B1CB-490B-A513-29E8299B100D}" type="parTrans" cxnId="{CA989455-1113-4F92-BF89-37B1A7782E56}">
      <dgm:prSet/>
      <dgm:spPr/>
      <dgm:t>
        <a:bodyPr/>
        <a:lstStyle/>
        <a:p>
          <a:endParaRPr lang="en-ZA"/>
        </a:p>
      </dgm:t>
    </dgm:pt>
    <dgm:pt modelId="{B101F1FC-C021-4536-8EF7-37154116894C}" type="sibTrans" cxnId="{CA989455-1113-4F92-BF89-37B1A7782E56}">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custScaleY="120239">
        <dgm:presLayoutVars>
          <dgm:bulletEnabled val="1"/>
        </dgm:presLayoutVars>
      </dgm:prSet>
      <dgm:spPr/>
      <dgm:t>
        <a:bodyPr/>
        <a:lstStyle/>
        <a:p>
          <a:endParaRPr lang="en-ZA"/>
        </a:p>
      </dgm:t>
    </dgm:pt>
  </dgm:ptLst>
  <dgm:cxnLst>
    <dgm:cxn modelId="{139D172C-2438-4D12-B40C-AB527D469BFB}" srcId="{698B1B34-7856-4FFA-9EAA-CC5293E6E81A}" destId="{4B72B924-516C-41BB-84B2-20C8E5C0EA54}" srcOrd="1" destOrd="0" parTransId="{79FE866F-411A-4B0D-9411-852568388A42}" sibTransId="{9FDC6B0B-B36C-4AE3-9993-2F8C67538C4C}"/>
    <dgm:cxn modelId="{775FEE3C-F30C-4E8C-9293-C42360B4C736}" type="presOf" srcId="{0D8A8407-3E12-4EF2-B814-85BCE53EAD41}" destId="{9BD7B4C5-F013-4644-A877-E20542E66625}" srcOrd="0" destOrd="2" presId="urn:microsoft.com/office/officeart/2005/8/layout/vList2"/>
    <dgm:cxn modelId="{36852754-AE67-4E89-B58F-0AD1858C5856}" srcId="{698B1B34-7856-4FFA-9EAA-CC5293E6E81A}" destId="{D1BB7A26-4065-430D-ACED-518A6EFF0FB2}" srcOrd="3" destOrd="0" parTransId="{E04BEABA-750A-410E-9D9C-DB6930C96489}" sibTransId="{FB9E2326-09E1-4A3B-A1BA-7FB34F3E250B}"/>
    <dgm:cxn modelId="{E5F7D095-425C-4E37-8E36-9F3205E5DF24}" srcId="{3AFE6A50-7602-4447-BFF5-82F2BEFAC8FA}" destId="{698B1B34-7856-4FFA-9EAA-CC5293E6E81A}" srcOrd="0" destOrd="0" parTransId="{BDCF2A8C-21F6-4C62-9788-D084158BB582}" sibTransId="{674FD664-412B-4124-A835-8C95727DFBBB}"/>
    <dgm:cxn modelId="{32FADAA6-9F1A-49C4-9000-B1E2987F878B}" srcId="{698B1B34-7856-4FFA-9EAA-CC5293E6E81A}" destId="{8109AF1B-0AD4-4BFF-BB73-8D392FB6870E}" srcOrd="7" destOrd="0" parTransId="{6E4CB41A-569B-40B6-9809-C3536D234B68}" sibTransId="{06F670C3-3B29-40C4-AB84-EA4B8AE198DC}"/>
    <dgm:cxn modelId="{EDCDACFA-8602-42EB-B67D-425952C599CD}" type="presOf" srcId="{BD15B7D6-EC1A-41FB-AD71-A844ACB3FC0E}" destId="{9BD7B4C5-F013-4644-A877-E20542E66625}" srcOrd="0" destOrd="0" presId="urn:microsoft.com/office/officeart/2005/8/layout/vList2"/>
    <dgm:cxn modelId="{E9576C5A-B0D9-483B-AE49-3E2D16655718}" type="presOf" srcId="{3AFE6A50-7602-4447-BFF5-82F2BEFAC8FA}" destId="{3AA0C080-A23C-47C7-8896-1390771FFE98}" srcOrd="0" destOrd="0" presId="urn:microsoft.com/office/officeart/2005/8/layout/vList2"/>
    <dgm:cxn modelId="{A6AA4352-E7D4-40C6-8D5D-9D69D6AD4391}" srcId="{698B1B34-7856-4FFA-9EAA-CC5293E6E81A}" destId="{0D8A8407-3E12-4EF2-B814-85BCE53EAD41}" srcOrd="2" destOrd="0" parTransId="{71C9C80E-D3A4-494C-BA03-6D82C40A134B}" sibTransId="{141840A8-0898-4888-AB2B-750C63B89F9E}"/>
    <dgm:cxn modelId="{7B2994C3-B215-450D-89A4-ED1CA82726D2}" type="presOf" srcId="{DEFCE1D5-8876-4DDA-8A5C-BBF49698E546}" destId="{9BD7B4C5-F013-4644-A877-E20542E66625}" srcOrd="0" destOrd="5" presId="urn:microsoft.com/office/officeart/2005/8/layout/vList2"/>
    <dgm:cxn modelId="{E33B3918-AAAC-4AA0-8008-72024875BD6B}" type="presOf" srcId="{3E6CDB7A-0705-4ABA-A37A-EB80C74BBCAB}" destId="{9BD7B4C5-F013-4644-A877-E20542E66625}" srcOrd="0" destOrd="4" presId="urn:microsoft.com/office/officeart/2005/8/layout/vList2"/>
    <dgm:cxn modelId="{BB7D35C6-9A4B-4835-9918-21CF465DB7B7}" srcId="{698B1B34-7856-4FFA-9EAA-CC5293E6E81A}" destId="{74FB967B-1DCA-4FDD-8271-33A52F7EB5BA}" srcOrd="6" destOrd="0" parTransId="{F5A60BD8-76DF-4E50-B72A-B1BDF2E6E46B}" sibTransId="{149587ED-802A-4D38-80EA-594B97EA26CA}"/>
    <dgm:cxn modelId="{29E56028-DC43-49DC-8C79-04E919FC5FD0}" srcId="{698B1B34-7856-4FFA-9EAA-CC5293E6E81A}" destId="{3E6CDB7A-0705-4ABA-A37A-EB80C74BBCAB}" srcOrd="4" destOrd="0" parTransId="{D775223A-89B7-472B-A8B0-C898C14DD848}" sibTransId="{093A694C-CE0E-4D6F-960E-050BC4113179}"/>
    <dgm:cxn modelId="{057137ED-CDAD-4CB2-8707-7C41917524FE}" srcId="{698B1B34-7856-4FFA-9EAA-CC5293E6E81A}" destId="{DEFCE1D5-8876-4DDA-8A5C-BBF49698E546}" srcOrd="5" destOrd="0" parTransId="{606A077C-120C-4A76-B998-4C134B25583F}" sibTransId="{41BDF937-0A67-4833-B61E-F6DCCBED4D7D}"/>
    <dgm:cxn modelId="{09EEDEBE-6BC4-4028-AC32-2AE4283DE92D}" type="presOf" srcId="{D1BB7A26-4065-430D-ACED-518A6EFF0FB2}" destId="{9BD7B4C5-F013-4644-A877-E20542E66625}" srcOrd="0" destOrd="3" presId="urn:microsoft.com/office/officeart/2005/8/layout/vList2"/>
    <dgm:cxn modelId="{0570BD7B-CCE4-4E9D-BFCC-824679B2E31B}" type="presOf" srcId="{74FB967B-1DCA-4FDD-8271-33A52F7EB5BA}" destId="{9BD7B4C5-F013-4644-A877-E20542E66625}" srcOrd="0" destOrd="6" presId="urn:microsoft.com/office/officeart/2005/8/layout/vList2"/>
    <dgm:cxn modelId="{DDB51675-A704-4A7E-9358-5333D609E8D4}" type="presOf" srcId="{8109AF1B-0AD4-4BFF-BB73-8D392FB6870E}" destId="{9BD7B4C5-F013-4644-A877-E20542E66625}" srcOrd="0" destOrd="7" presId="urn:microsoft.com/office/officeart/2005/8/layout/vList2"/>
    <dgm:cxn modelId="{CA989455-1113-4F92-BF89-37B1A7782E56}" srcId="{698B1B34-7856-4FFA-9EAA-CC5293E6E81A}" destId="{BD15B7D6-EC1A-41FB-AD71-A844ACB3FC0E}" srcOrd="0" destOrd="0" parTransId="{E8C22285-B1CB-490B-A513-29E8299B100D}" sibTransId="{B101F1FC-C021-4536-8EF7-37154116894C}"/>
    <dgm:cxn modelId="{DDF7A621-873F-47EF-A881-73726B947A67}" type="presOf" srcId="{698B1B34-7856-4FFA-9EAA-CC5293E6E81A}" destId="{D47FB043-9D29-43F2-9C99-5C388B03FE1A}" srcOrd="0" destOrd="0" presId="urn:microsoft.com/office/officeart/2005/8/layout/vList2"/>
    <dgm:cxn modelId="{5F6A47B6-B309-4681-A800-AFA1100A2FB6}" type="presOf" srcId="{4B72B924-516C-41BB-84B2-20C8E5C0EA54}" destId="{9BD7B4C5-F013-4644-A877-E20542E66625}" srcOrd="0" destOrd="1" presId="urn:microsoft.com/office/officeart/2005/8/layout/vList2"/>
    <dgm:cxn modelId="{EDDD8AF2-CCD6-4BA4-A037-0CDE57BA45EE}" type="presParOf" srcId="{3AA0C080-A23C-47C7-8896-1390771FFE98}" destId="{D47FB043-9D29-43F2-9C99-5C388B03FE1A}" srcOrd="0" destOrd="0" presId="urn:microsoft.com/office/officeart/2005/8/layout/vList2"/>
    <dgm:cxn modelId="{8DC83FCF-F8B9-4023-A31B-8DC9D8F93136}"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smtClean="0">
              <a:solidFill>
                <a:schemeClr val="tx1"/>
              </a:solidFill>
            </a:rPr>
            <a:t>Monitoring the observance of the rights of persons with disability </a:t>
          </a:r>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BD15B7D6-EC1A-41FB-AD71-A844ACB3FC0E}">
      <dgm:prSet phldrT="[Text]" custT="1"/>
      <dgm:spPr/>
      <dgm:t>
        <a:bodyPr/>
        <a:lstStyle/>
        <a:p>
          <a:r>
            <a:rPr lang="en-ZA" sz="1600" dirty="0" smtClean="0"/>
            <a:t>Partnered with strategic stakeholders for the implementation of the Independent Monitoring Mechanism under the Convention on the Rights of Persons with Disabilities.</a:t>
          </a:r>
          <a:endParaRPr lang="en-ZA" sz="1600" dirty="0"/>
        </a:p>
      </dgm:t>
    </dgm:pt>
    <dgm:pt modelId="{E8C22285-B1CB-490B-A513-29E8299B100D}" type="parTrans" cxnId="{CA989455-1113-4F92-BF89-37B1A7782E56}">
      <dgm:prSet/>
      <dgm:spPr/>
      <dgm:t>
        <a:bodyPr/>
        <a:lstStyle/>
        <a:p>
          <a:endParaRPr lang="en-ZA"/>
        </a:p>
      </dgm:t>
    </dgm:pt>
    <dgm:pt modelId="{B101F1FC-C021-4536-8EF7-37154116894C}" type="sibTrans" cxnId="{CA989455-1113-4F92-BF89-37B1A7782E56}">
      <dgm:prSet/>
      <dgm:spPr/>
      <dgm:t>
        <a:bodyPr/>
        <a:lstStyle/>
        <a:p>
          <a:endParaRPr lang="en-ZA"/>
        </a:p>
      </dgm:t>
    </dgm:pt>
    <dgm:pt modelId="{4254F488-E6A1-4568-94F1-DFB5D5D4375F}">
      <dgm:prSet phldrT="[Text]" custT="1"/>
      <dgm:spPr/>
      <dgm:t>
        <a:bodyPr/>
        <a:lstStyle/>
        <a:p>
          <a:r>
            <a:rPr lang="en-US" sz="1600" dirty="0" smtClean="0"/>
            <a:t>The collaboration is envisaged to contribute to the delivery of a Capacity Enhancement Programme to improve the government’s response towards barriers faced by persons with a disability in South Africa.</a:t>
          </a:r>
          <a:endParaRPr lang="en-ZA" sz="1600" dirty="0"/>
        </a:p>
      </dgm:t>
    </dgm:pt>
    <dgm:pt modelId="{FC48CAD1-F7EB-4807-825A-9AA487BF65A9}" type="parTrans" cxnId="{D3DC5BDC-AD6E-406A-B4FF-2E3F30784F16}">
      <dgm:prSet/>
      <dgm:spPr/>
      <dgm:t>
        <a:bodyPr/>
        <a:lstStyle/>
        <a:p>
          <a:endParaRPr lang="en-ZA"/>
        </a:p>
      </dgm:t>
    </dgm:pt>
    <dgm:pt modelId="{4789D627-2DB6-428A-8650-75A750393EF7}" type="sibTrans" cxnId="{D3DC5BDC-AD6E-406A-B4FF-2E3F30784F16}">
      <dgm:prSet/>
      <dgm:spPr/>
      <dgm:t>
        <a:bodyPr/>
        <a:lstStyle/>
        <a:p>
          <a:endParaRPr lang="en-ZA"/>
        </a:p>
      </dgm:t>
    </dgm:pt>
    <dgm:pt modelId="{A86089E9-69AA-44D4-9963-30D2FEDED2F0}">
      <dgm:prSet phldrT="[Text]" custT="1"/>
      <dgm:spPr/>
      <dgm:t>
        <a:bodyPr/>
        <a:lstStyle/>
        <a:p>
          <a:r>
            <a:rPr lang="en-US" sz="1600" dirty="0" smtClean="0"/>
            <a:t>Economic vulnerability of persons with disabilities reduced through disability responsive budgeting; </a:t>
          </a:r>
          <a:endParaRPr lang="en-ZA" sz="1600" dirty="0"/>
        </a:p>
      </dgm:t>
    </dgm:pt>
    <dgm:pt modelId="{9758AB7F-54FF-4A93-B587-0E85A436F588}" type="parTrans" cxnId="{5421B555-00E6-4D20-BCC2-74607ACD0230}">
      <dgm:prSet/>
      <dgm:spPr/>
      <dgm:t>
        <a:bodyPr/>
        <a:lstStyle/>
        <a:p>
          <a:endParaRPr lang="en-ZA"/>
        </a:p>
      </dgm:t>
    </dgm:pt>
    <dgm:pt modelId="{5092F574-6F45-4A15-974A-9BEAD0E749B4}" type="sibTrans" cxnId="{5421B555-00E6-4D20-BCC2-74607ACD0230}">
      <dgm:prSet/>
      <dgm:spPr/>
      <dgm:t>
        <a:bodyPr/>
        <a:lstStyle/>
        <a:p>
          <a:endParaRPr lang="en-ZA"/>
        </a:p>
      </dgm:t>
    </dgm:pt>
    <dgm:pt modelId="{EA21ACE8-C4E8-426D-96F1-B190E341167F}">
      <dgm:prSet custT="1"/>
      <dgm:spPr/>
      <dgm:t>
        <a:bodyPr/>
        <a:lstStyle/>
        <a:p>
          <a:r>
            <a:rPr lang="en-US" sz="1600" dirty="0" smtClean="0"/>
            <a:t>Improved well-being of children with disabilities through regular, and systematic tracking; and</a:t>
          </a:r>
          <a:endParaRPr lang="en-ZA" sz="1600" dirty="0"/>
        </a:p>
      </dgm:t>
    </dgm:pt>
    <dgm:pt modelId="{1B6FA511-B3B3-41A4-8339-AB374D1715CB}" type="parTrans" cxnId="{E7A8EA00-961D-4C5F-BABB-4B869D306B38}">
      <dgm:prSet/>
      <dgm:spPr/>
      <dgm:t>
        <a:bodyPr/>
        <a:lstStyle/>
        <a:p>
          <a:endParaRPr lang="en-ZA"/>
        </a:p>
      </dgm:t>
    </dgm:pt>
    <dgm:pt modelId="{9E7D28B8-E05F-4FE8-B99B-794F32A4119F}" type="sibTrans" cxnId="{E7A8EA00-961D-4C5F-BABB-4B869D306B38}">
      <dgm:prSet/>
      <dgm:spPr/>
      <dgm:t>
        <a:bodyPr/>
        <a:lstStyle/>
        <a:p>
          <a:endParaRPr lang="en-ZA"/>
        </a:p>
      </dgm:t>
    </dgm:pt>
    <dgm:pt modelId="{0F2DF4EE-3CC4-4F1A-9408-BBE9FDFFD485}">
      <dgm:prSet custT="1"/>
      <dgm:spPr/>
      <dgm:t>
        <a:bodyPr/>
        <a:lstStyle/>
        <a:p>
          <a:r>
            <a:rPr lang="en-US" sz="1600" dirty="0" smtClean="0"/>
            <a:t>Increased capacity of persons with disability.</a:t>
          </a:r>
          <a:endParaRPr lang="en-ZA" sz="1600" dirty="0"/>
        </a:p>
      </dgm:t>
    </dgm:pt>
    <dgm:pt modelId="{A6622F3C-259E-408F-905F-FB2D9349758B}" type="parTrans" cxnId="{3C2B79D1-F02C-4E5C-8BA7-8469B20E3CE9}">
      <dgm:prSet/>
      <dgm:spPr/>
      <dgm:t>
        <a:bodyPr/>
        <a:lstStyle/>
        <a:p>
          <a:endParaRPr lang="en-ZA"/>
        </a:p>
      </dgm:t>
    </dgm:pt>
    <dgm:pt modelId="{1872F245-4437-49E5-9482-A963E0D5A398}" type="sibTrans" cxnId="{3C2B79D1-F02C-4E5C-8BA7-8469B20E3CE9}">
      <dgm:prSet/>
      <dgm:spPr/>
      <dgm:t>
        <a:bodyPr/>
        <a:lstStyle/>
        <a:p>
          <a:endParaRPr lang="en-ZA"/>
        </a:p>
      </dgm:t>
    </dgm:pt>
    <dgm:pt modelId="{FD42978F-9259-439F-A645-2668812D4600}">
      <dgm:prSet phldrT="[Text]" custT="1"/>
      <dgm:spPr/>
      <dgm:t>
        <a:bodyPr/>
        <a:lstStyle/>
        <a:p>
          <a:r>
            <a:rPr lang="en-ZA" sz="1600" dirty="0" smtClean="0"/>
            <a:t>Key programme envisaged outcomes include:</a:t>
          </a:r>
          <a:endParaRPr lang="en-ZA" sz="1600" dirty="0"/>
        </a:p>
      </dgm:t>
    </dgm:pt>
    <dgm:pt modelId="{0833E179-B63F-49CB-BB92-1140690ED5E8}" type="parTrans" cxnId="{32941362-B8D3-43D0-8B2E-64D3FAC907D6}">
      <dgm:prSet/>
      <dgm:spPr/>
      <dgm:t>
        <a:bodyPr/>
        <a:lstStyle/>
        <a:p>
          <a:endParaRPr lang="en-ZA"/>
        </a:p>
      </dgm:t>
    </dgm:pt>
    <dgm:pt modelId="{77F6728F-E073-475F-98FE-96279B407D36}" type="sibTrans" cxnId="{32941362-B8D3-43D0-8B2E-64D3FAC907D6}">
      <dgm:prSet/>
      <dgm:spPr/>
      <dgm:t>
        <a:bodyPr/>
        <a:lstStyle/>
        <a:p>
          <a:endParaRPr lang="en-ZA"/>
        </a:p>
      </dgm:t>
    </dgm:pt>
    <dgm:pt modelId="{608C2F6F-B282-4F67-91B1-A623FAA30EE0}">
      <dgm:prSet phldrT="[Text]" custT="1"/>
      <dgm:spPr/>
      <dgm:t>
        <a:bodyPr/>
        <a:lstStyle/>
        <a:p>
          <a:endParaRPr lang="en-ZA" sz="1600" dirty="0"/>
        </a:p>
      </dgm:t>
    </dgm:pt>
    <dgm:pt modelId="{C37D847E-6930-4E7C-B557-7388AAA0D361}" type="parTrans" cxnId="{E762581B-DDE9-4492-9F4A-7D395C7E3DDB}">
      <dgm:prSet/>
      <dgm:spPr/>
      <dgm:t>
        <a:bodyPr/>
        <a:lstStyle/>
        <a:p>
          <a:endParaRPr lang="en-ZA"/>
        </a:p>
      </dgm:t>
    </dgm:pt>
    <dgm:pt modelId="{A7BC3009-B9E1-4C77-A98E-0AC2BF5CE9CA}" type="sibTrans" cxnId="{E762581B-DDE9-4492-9F4A-7D395C7E3DDB}">
      <dgm:prSet/>
      <dgm:spPr/>
      <dgm:t>
        <a:bodyPr/>
        <a:lstStyle/>
        <a:p>
          <a:endParaRPr lang="en-ZA"/>
        </a:p>
      </dgm:t>
    </dgm:pt>
    <dgm:pt modelId="{1E76A5DD-7363-4D71-93E8-887003BCCDCF}">
      <dgm:prSet phldrT="[Text]" custT="1"/>
      <dgm:spPr/>
      <dgm:t>
        <a:bodyPr/>
        <a:lstStyle/>
        <a:p>
          <a:endParaRPr lang="en-ZA" sz="1600" dirty="0"/>
        </a:p>
      </dgm:t>
    </dgm:pt>
    <dgm:pt modelId="{1973DABD-AD40-454B-AE64-C0884778CD29}" type="parTrans" cxnId="{F3AFC678-98D9-41F3-803A-05D09CB79E2A}">
      <dgm:prSet/>
      <dgm:spPr/>
      <dgm:t>
        <a:bodyPr/>
        <a:lstStyle/>
        <a:p>
          <a:endParaRPr lang="en-ZA"/>
        </a:p>
      </dgm:t>
    </dgm:pt>
    <dgm:pt modelId="{AF057273-2C5F-48AB-969E-5B1064930631}" type="sibTrans" cxnId="{F3AFC678-98D9-41F3-803A-05D09CB79E2A}">
      <dgm:prSet/>
      <dgm:spPr/>
      <dgm:t>
        <a:bodyPr/>
        <a:lstStyle/>
        <a:p>
          <a:endParaRPr lang="en-ZA"/>
        </a:p>
      </dgm:t>
    </dgm:pt>
    <dgm:pt modelId="{7D2A1E09-C85F-4A1D-99EC-0F226F784F99}">
      <dgm:prSet phldrT="[Text]" custT="1"/>
      <dgm:spPr/>
      <dgm:t>
        <a:bodyPr/>
        <a:lstStyle/>
        <a:p>
          <a:endParaRPr lang="en-ZA" sz="1600" dirty="0"/>
        </a:p>
      </dgm:t>
    </dgm:pt>
    <dgm:pt modelId="{AFFAC177-B4FB-4D88-84F6-AF745D0D8741}" type="parTrans" cxnId="{7DD41DBD-501E-4A25-9058-79136EA1A13E}">
      <dgm:prSet/>
      <dgm:spPr/>
      <dgm:t>
        <a:bodyPr/>
        <a:lstStyle/>
        <a:p>
          <a:endParaRPr lang="en-ZA"/>
        </a:p>
      </dgm:t>
    </dgm:pt>
    <dgm:pt modelId="{C9A0F158-E24C-450D-9522-BA8FFD3861D0}" type="sibTrans" cxnId="{7DD41DBD-501E-4A25-9058-79136EA1A13E}">
      <dgm:prSet/>
      <dgm:spPr/>
      <dgm:t>
        <a:bodyPr/>
        <a:lstStyle/>
        <a:p>
          <a:endParaRPr lang="en-ZA"/>
        </a:p>
      </dgm:t>
    </dgm:pt>
    <dgm:pt modelId="{A57C39EA-536E-412B-9026-4997DD74C217}">
      <dgm:prSet phldrT="[Text]" custT="1"/>
      <dgm:spPr/>
      <dgm:t>
        <a:bodyPr/>
        <a:lstStyle/>
        <a:p>
          <a:endParaRPr lang="en-ZA" sz="1600" dirty="0"/>
        </a:p>
      </dgm:t>
    </dgm:pt>
    <dgm:pt modelId="{6BD526E8-47F2-4C0B-9F07-08959BCA3929}" type="parTrans" cxnId="{A4DE2911-C72B-433B-A2EE-388EDFE2A8A8}">
      <dgm:prSet/>
      <dgm:spPr/>
      <dgm:t>
        <a:bodyPr/>
        <a:lstStyle/>
        <a:p>
          <a:endParaRPr lang="en-ZA"/>
        </a:p>
      </dgm:t>
    </dgm:pt>
    <dgm:pt modelId="{6F7BEC2E-6A74-43CD-AD5B-9C0D55E7BB27}" type="sibTrans" cxnId="{A4DE2911-C72B-433B-A2EE-388EDFE2A8A8}">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custScaleY="120239">
        <dgm:presLayoutVars>
          <dgm:bulletEnabled val="1"/>
        </dgm:presLayoutVars>
      </dgm:prSet>
      <dgm:spPr/>
      <dgm:t>
        <a:bodyPr/>
        <a:lstStyle/>
        <a:p>
          <a:endParaRPr lang="en-ZA"/>
        </a:p>
      </dgm:t>
    </dgm:pt>
  </dgm:ptLst>
  <dgm:cxnLst>
    <dgm:cxn modelId="{A4DE2911-C72B-433B-A2EE-388EDFE2A8A8}" srcId="{698B1B34-7856-4FFA-9EAA-CC5293E6E81A}" destId="{A57C39EA-536E-412B-9026-4997DD74C217}" srcOrd="2" destOrd="0" parTransId="{6BD526E8-47F2-4C0B-9F07-08959BCA3929}" sibTransId="{6F7BEC2E-6A74-43CD-AD5B-9C0D55E7BB27}"/>
    <dgm:cxn modelId="{903C4707-3CE3-4A74-9274-E31BE34466B3}" type="presOf" srcId="{608C2F6F-B282-4F67-91B1-A623FAA30EE0}" destId="{9BD7B4C5-F013-4644-A877-E20542E66625}" srcOrd="0" destOrd="4" presId="urn:microsoft.com/office/officeart/2005/8/layout/vList2"/>
    <dgm:cxn modelId="{D3DC5BDC-AD6E-406A-B4FF-2E3F30784F16}" srcId="{698B1B34-7856-4FFA-9EAA-CC5293E6E81A}" destId="{4254F488-E6A1-4568-94F1-DFB5D5D4375F}" srcOrd="3" destOrd="0" parTransId="{FC48CAD1-F7EB-4807-825A-9AA487BF65A9}" sibTransId="{4789D627-2DB6-428A-8650-75A750393EF7}"/>
    <dgm:cxn modelId="{5421B555-00E6-4D20-BCC2-74607ACD0230}" srcId="{1E76A5DD-7363-4D71-93E8-887003BCCDCF}" destId="{A86089E9-69AA-44D4-9963-30D2FEDED2F0}" srcOrd="0" destOrd="0" parTransId="{9758AB7F-54FF-4A93-B587-0E85A436F588}" sibTransId="{5092F574-6F45-4A15-974A-9BEAD0E749B4}"/>
    <dgm:cxn modelId="{E5F7D095-425C-4E37-8E36-9F3205E5DF24}" srcId="{3AFE6A50-7602-4447-BFF5-82F2BEFAC8FA}" destId="{698B1B34-7856-4FFA-9EAA-CC5293E6E81A}" srcOrd="0" destOrd="0" parTransId="{BDCF2A8C-21F6-4C62-9788-D084158BB582}" sibTransId="{674FD664-412B-4124-A835-8C95727DFBBB}"/>
    <dgm:cxn modelId="{32941362-B8D3-43D0-8B2E-64D3FAC907D6}" srcId="{698B1B34-7856-4FFA-9EAA-CC5293E6E81A}" destId="{FD42978F-9259-439F-A645-2668812D4600}" srcOrd="5" destOrd="0" parTransId="{0833E179-B63F-49CB-BB92-1140690ED5E8}" sibTransId="{77F6728F-E073-475F-98FE-96279B407D36}"/>
    <dgm:cxn modelId="{C923569A-1D04-47A3-A689-ECC604174317}" type="presOf" srcId="{3AFE6A50-7602-4447-BFF5-82F2BEFAC8FA}" destId="{3AA0C080-A23C-47C7-8896-1390771FFE98}" srcOrd="0" destOrd="0" presId="urn:microsoft.com/office/officeart/2005/8/layout/vList2"/>
    <dgm:cxn modelId="{1EB8221A-798E-4FFB-8ED1-5F404D88669E}" type="presOf" srcId="{A57C39EA-536E-412B-9026-4997DD74C217}" destId="{9BD7B4C5-F013-4644-A877-E20542E66625}" srcOrd="0" destOrd="2" presId="urn:microsoft.com/office/officeart/2005/8/layout/vList2"/>
    <dgm:cxn modelId="{F3AFC678-98D9-41F3-803A-05D09CB79E2A}" srcId="{698B1B34-7856-4FFA-9EAA-CC5293E6E81A}" destId="{1E76A5DD-7363-4D71-93E8-887003BCCDCF}" srcOrd="6" destOrd="0" parTransId="{1973DABD-AD40-454B-AE64-C0884778CD29}" sibTransId="{AF057273-2C5F-48AB-969E-5B1064930631}"/>
    <dgm:cxn modelId="{7DD41DBD-501E-4A25-9058-79136EA1A13E}" srcId="{698B1B34-7856-4FFA-9EAA-CC5293E6E81A}" destId="{7D2A1E09-C85F-4A1D-99EC-0F226F784F99}" srcOrd="0" destOrd="0" parTransId="{AFFAC177-B4FB-4D88-84F6-AF745D0D8741}" sibTransId="{C9A0F158-E24C-450D-9522-BA8FFD3861D0}"/>
    <dgm:cxn modelId="{5C7F09B3-597F-4622-AAB5-C5CEBE702E06}" type="presOf" srcId="{698B1B34-7856-4FFA-9EAA-CC5293E6E81A}" destId="{D47FB043-9D29-43F2-9C99-5C388B03FE1A}" srcOrd="0" destOrd="0" presId="urn:microsoft.com/office/officeart/2005/8/layout/vList2"/>
    <dgm:cxn modelId="{E762581B-DDE9-4492-9F4A-7D395C7E3DDB}" srcId="{698B1B34-7856-4FFA-9EAA-CC5293E6E81A}" destId="{608C2F6F-B282-4F67-91B1-A623FAA30EE0}" srcOrd="4" destOrd="0" parTransId="{C37D847E-6930-4E7C-B557-7388AAA0D361}" sibTransId="{A7BC3009-B9E1-4C77-A98E-0AC2BF5CE9CA}"/>
    <dgm:cxn modelId="{E54CEA84-2F46-4DC8-B76E-0286618ECA51}" type="presOf" srcId="{A86089E9-69AA-44D4-9963-30D2FEDED2F0}" destId="{9BD7B4C5-F013-4644-A877-E20542E66625}" srcOrd="0" destOrd="7" presId="urn:microsoft.com/office/officeart/2005/8/layout/vList2"/>
    <dgm:cxn modelId="{DA8ADD47-7EC1-486A-A0DF-4BC20EB495FB}" type="presOf" srcId="{EA21ACE8-C4E8-426D-96F1-B190E341167F}" destId="{9BD7B4C5-F013-4644-A877-E20542E66625}" srcOrd="0" destOrd="8" presId="urn:microsoft.com/office/officeart/2005/8/layout/vList2"/>
    <dgm:cxn modelId="{CA989455-1113-4F92-BF89-37B1A7782E56}" srcId="{698B1B34-7856-4FFA-9EAA-CC5293E6E81A}" destId="{BD15B7D6-EC1A-41FB-AD71-A844ACB3FC0E}" srcOrd="1" destOrd="0" parTransId="{E8C22285-B1CB-490B-A513-29E8299B100D}" sibTransId="{B101F1FC-C021-4536-8EF7-37154116894C}"/>
    <dgm:cxn modelId="{C74ADB49-BF60-47EC-937B-98A1FE2A6CEE}" type="presOf" srcId="{1E76A5DD-7363-4D71-93E8-887003BCCDCF}" destId="{9BD7B4C5-F013-4644-A877-E20542E66625}" srcOrd="0" destOrd="6" presId="urn:microsoft.com/office/officeart/2005/8/layout/vList2"/>
    <dgm:cxn modelId="{E7A8EA00-961D-4C5F-BABB-4B869D306B38}" srcId="{1E76A5DD-7363-4D71-93E8-887003BCCDCF}" destId="{EA21ACE8-C4E8-426D-96F1-B190E341167F}" srcOrd="1" destOrd="0" parTransId="{1B6FA511-B3B3-41A4-8339-AB374D1715CB}" sibTransId="{9E7D28B8-E05F-4FE8-B99B-794F32A4119F}"/>
    <dgm:cxn modelId="{0E01103B-F762-4014-AD61-CE471CA9FD85}" type="presOf" srcId="{FD42978F-9259-439F-A645-2668812D4600}" destId="{9BD7B4C5-F013-4644-A877-E20542E66625}" srcOrd="0" destOrd="5" presId="urn:microsoft.com/office/officeart/2005/8/layout/vList2"/>
    <dgm:cxn modelId="{3C2B79D1-F02C-4E5C-8BA7-8469B20E3CE9}" srcId="{1E76A5DD-7363-4D71-93E8-887003BCCDCF}" destId="{0F2DF4EE-3CC4-4F1A-9408-BBE9FDFFD485}" srcOrd="2" destOrd="0" parTransId="{A6622F3C-259E-408F-905F-FB2D9349758B}" sibTransId="{1872F245-4437-49E5-9482-A963E0D5A398}"/>
    <dgm:cxn modelId="{39B497B8-70DA-437C-807B-5C4D02795E05}" type="presOf" srcId="{4254F488-E6A1-4568-94F1-DFB5D5D4375F}" destId="{9BD7B4C5-F013-4644-A877-E20542E66625}" srcOrd="0" destOrd="3" presId="urn:microsoft.com/office/officeart/2005/8/layout/vList2"/>
    <dgm:cxn modelId="{DD034B33-5C79-4A0A-AE08-02D4DBC70668}" type="presOf" srcId="{BD15B7D6-EC1A-41FB-AD71-A844ACB3FC0E}" destId="{9BD7B4C5-F013-4644-A877-E20542E66625}" srcOrd="0" destOrd="1" presId="urn:microsoft.com/office/officeart/2005/8/layout/vList2"/>
    <dgm:cxn modelId="{A59A8234-38B5-493D-A298-50A01CD4BC37}" type="presOf" srcId="{0F2DF4EE-3CC4-4F1A-9408-BBE9FDFFD485}" destId="{9BD7B4C5-F013-4644-A877-E20542E66625}" srcOrd="0" destOrd="9" presId="urn:microsoft.com/office/officeart/2005/8/layout/vList2"/>
    <dgm:cxn modelId="{460A0C3E-8EF2-4FB7-AA25-A302DC43AC05}" type="presOf" srcId="{7D2A1E09-C85F-4A1D-99EC-0F226F784F99}" destId="{9BD7B4C5-F013-4644-A877-E20542E66625}" srcOrd="0" destOrd="0" presId="urn:microsoft.com/office/officeart/2005/8/layout/vList2"/>
    <dgm:cxn modelId="{438C4212-53AC-4002-98FB-56507585DDD4}" type="presParOf" srcId="{3AA0C080-A23C-47C7-8896-1390771FFE98}" destId="{D47FB043-9D29-43F2-9C99-5C388B03FE1A}" srcOrd="0" destOrd="0" presId="urn:microsoft.com/office/officeart/2005/8/layout/vList2"/>
    <dgm:cxn modelId="{7FFB4200-A518-4BEC-B588-0B38541FAE51}"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smtClean="0">
              <a:solidFill>
                <a:schemeClr val="tx1"/>
              </a:solidFill>
            </a:rPr>
            <a:t>National Preventive Mechanism – Optional Protocol to the Convention Against Torture  </a:t>
          </a:r>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57B8E594-2D92-41E9-99F5-EA525BEA5653}">
      <dgm:prSet phldrT="[Text]" custT="1"/>
      <dgm:spPr/>
      <dgm:t>
        <a:bodyPr/>
        <a:lstStyle/>
        <a:p>
          <a:endParaRPr lang="en-ZA" sz="1600" dirty="0"/>
        </a:p>
      </dgm:t>
    </dgm:pt>
    <dgm:pt modelId="{7B4DFA97-37F9-4CC3-9E49-E74AC5CBCD13}" type="parTrans" cxnId="{B08B0FA7-DF3D-4DF5-833A-9424B91A2981}">
      <dgm:prSet/>
      <dgm:spPr/>
      <dgm:t>
        <a:bodyPr/>
        <a:lstStyle/>
        <a:p>
          <a:endParaRPr lang="en-ZA"/>
        </a:p>
      </dgm:t>
    </dgm:pt>
    <dgm:pt modelId="{FCA6DE66-AB5F-40D6-B94D-872F9A148089}" type="sibTrans" cxnId="{B08B0FA7-DF3D-4DF5-833A-9424B91A2981}">
      <dgm:prSet/>
      <dgm:spPr/>
      <dgm:t>
        <a:bodyPr/>
        <a:lstStyle/>
        <a:p>
          <a:endParaRPr lang="en-ZA"/>
        </a:p>
      </dgm:t>
    </dgm:pt>
    <dgm:pt modelId="{2F6631FD-21A8-4F3A-A04B-5AB3DDC42A72}">
      <dgm:prSet phldrT="[Text]" custT="1"/>
      <dgm:spPr/>
      <dgm:t>
        <a:bodyPr/>
        <a:lstStyle/>
        <a:p>
          <a:r>
            <a:rPr lang="en-ZA" sz="1600" dirty="0" smtClean="0"/>
            <a:t>Report maps the progress on the implementation of the OPCAT in South Africa, and the institutional building processes; and documents findings and recommendations made on how persons in deprivation of liberty could be protected.</a:t>
          </a:r>
          <a:endParaRPr lang="en-ZA" sz="1600" dirty="0"/>
        </a:p>
      </dgm:t>
    </dgm:pt>
    <dgm:pt modelId="{A9E3D226-967F-42A4-A127-53B7A0F4112C}" type="parTrans" cxnId="{E80EC7EC-6D73-4D5B-BD5F-9E13C9A8C0AF}">
      <dgm:prSet/>
      <dgm:spPr/>
      <dgm:t>
        <a:bodyPr/>
        <a:lstStyle/>
        <a:p>
          <a:endParaRPr lang="en-ZA"/>
        </a:p>
      </dgm:t>
    </dgm:pt>
    <dgm:pt modelId="{F9920527-5FEA-41A4-9711-0B0DE3F12FEC}" type="sibTrans" cxnId="{E80EC7EC-6D73-4D5B-BD5F-9E13C9A8C0AF}">
      <dgm:prSet/>
      <dgm:spPr/>
      <dgm:t>
        <a:bodyPr/>
        <a:lstStyle/>
        <a:p>
          <a:endParaRPr lang="en-ZA"/>
        </a:p>
      </dgm:t>
    </dgm:pt>
    <dgm:pt modelId="{A1C5AB59-625B-4695-A6AA-6B098F9C5B24}">
      <dgm:prSet phldrT="[Text]" custT="1"/>
      <dgm:spPr/>
      <dgm:t>
        <a:bodyPr/>
        <a:lstStyle/>
        <a:p>
          <a:r>
            <a:rPr lang="en-ZA" sz="1600" dirty="0" smtClean="0"/>
            <a:t>Several strategic stakeholder engagements were held to raise awareness and strengthen the NPM mandate, and conduct monitoring visits.  </a:t>
          </a:r>
          <a:endParaRPr lang="en-ZA" sz="1600" dirty="0"/>
        </a:p>
      </dgm:t>
    </dgm:pt>
    <dgm:pt modelId="{9CABAE9B-5974-4429-BF68-7ED403BF60C6}" type="parTrans" cxnId="{5AF02B87-FAF6-40BE-8DDE-70FA732E8B13}">
      <dgm:prSet/>
      <dgm:spPr/>
      <dgm:t>
        <a:bodyPr/>
        <a:lstStyle/>
        <a:p>
          <a:endParaRPr lang="en-ZA"/>
        </a:p>
      </dgm:t>
    </dgm:pt>
    <dgm:pt modelId="{8D4F24C7-35D5-4C73-95BE-BF3F2A907B75}" type="sibTrans" cxnId="{5AF02B87-FAF6-40BE-8DDE-70FA732E8B13}">
      <dgm:prSet/>
      <dgm:spPr/>
      <dgm:t>
        <a:bodyPr/>
        <a:lstStyle/>
        <a:p>
          <a:endParaRPr lang="en-ZA"/>
        </a:p>
      </dgm:t>
    </dgm:pt>
    <dgm:pt modelId="{DCF48618-69A4-4681-8481-A71A2CAB4EE5}">
      <dgm:prSet phldrT="[Text]" custT="1"/>
      <dgm:spPr/>
      <dgm:t>
        <a:bodyPr/>
        <a:lstStyle/>
        <a:p>
          <a:r>
            <a:rPr lang="en-ZA" sz="1600" dirty="0" smtClean="0"/>
            <a:t>Marking the 1</a:t>
          </a:r>
          <a:r>
            <a:rPr lang="en-ZA" sz="1600" baseline="30000" dirty="0" smtClean="0"/>
            <a:t>st</a:t>
          </a:r>
          <a:r>
            <a:rPr lang="en-ZA" sz="1600" dirty="0" smtClean="0"/>
            <a:t> anniversary of the establishment of the NPM, launched the 2019-20 NPM Annual Report in July 2020.</a:t>
          </a:r>
          <a:endParaRPr lang="en-ZA" sz="1600" dirty="0"/>
        </a:p>
      </dgm:t>
    </dgm:pt>
    <dgm:pt modelId="{5410122A-5D37-4220-96AF-07BBC7323F1F}" type="parTrans" cxnId="{4A4AA762-0679-4F24-BB3D-F36CE15B3B0C}">
      <dgm:prSet/>
      <dgm:spPr/>
      <dgm:t>
        <a:bodyPr/>
        <a:lstStyle/>
        <a:p>
          <a:endParaRPr lang="en-ZA"/>
        </a:p>
      </dgm:t>
    </dgm:pt>
    <dgm:pt modelId="{4BCCDAAB-7004-4A2B-98F5-FA68FDEFE5DE}" type="sibTrans" cxnId="{4A4AA762-0679-4F24-BB3D-F36CE15B3B0C}">
      <dgm:prSet/>
      <dgm:spPr/>
      <dgm:t>
        <a:bodyPr/>
        <a:lstStyle/>
        <a:p>
          <a:endParaRPr lang="en-ZA"/>
        </a:p>
      </dgm:t>
    </dgm:pt>
    <dgm:pt modelId="{A0CF232E-B3F5-4898-B27D-78EA9C4D06EA}">
      <dgm:prSet phldrT="[Text]" custT="1"/>
      <dgm:spPr/>
      <dgm:t>
        <a:bodyPr/>
        <a:lstStyle/>
        <a:p>
          <a:endParaRPr lang="en-ZA" sz="1600" dirty="0"/>
        </a:p>
      </dgm:t>
    </dgm:pt>
    <dgm:pt modelId="{C1533E35-1238-4366-B6DB-D5B02669A665}" type="parTrans" cxnId="{18D0DCAD-205C-4A16-8390-6DB47671D33E}">
      <dgm:prSet/>
      <dgm:spPr/>
      <dgm:t>
        <a:bodyPr/>
        <a:lstStyle/>
        <a:p>
          <a:endParaRPr lang="en-ZA"/>
        </a:p>
      </dgm:t>
    </dgm:pt>
    <dgm:pt modelId="{90CAE5CB-11BD-418F-9896-60546D1F3B0C}" type="sibTrans" cxnId="{18D0DCAD-205C-4A16-8390-6DB47671D33E}">
      <dgm:prSet/>
      <dgm:spPr/>
      <dgm:t>
        <a:bodyPr/>
        <a:lstStyle/>
        <a:p>
          <a:endParaRPr lang="en-ZA"/>
        </a:p>
      </dgm:t>
    </dgm:pt>
    <dgm:pt modelId="{AD6FAAE2-6008-4D6C-B925-5974855609DB}">
      <dgm:prSet phldrT="[Text]" custT="1"/>
      <dgm:spPr/>
      <dgm:t>
        <a:bodyPr/>
        <a:lstStyle/>
        <a:p>
          <a:endParaRPr lang="en-ZA" sz="1600" dirty="0"/>
        </a:p>
      </dgm:t>
    </dgm:pt>
    <dgm:pt modelId="{68624B05-C64C-4534-861D-8EAE35769AE2}" type="parTrans" cxnId="{55ED6EC2-367A-43DD-A79F-7F62B62C6659}">
      <dgm:prSet/>
      <dgm:spPr/>
      <dgm:t>
        <a:bodyPr/>
        <a:lstStyle/>
        <a:p>
          <a:endParaRPr lang="en-ZA"/>
        </a:p>
      </dgm:t>
    </dgm:pt>
    <dgm:pt modelId="{CD95DF42-D686-46DC-94F3-E6393ABC48D7}" type="sibTrans" cxnId="{55ED6EC2-367A-43DD-A79F-7F62B62C6659}">
      <dgm:prSet/>
      <dgm:spPr/>
      <dgm:t>
        <a:bodyPr/>
        <a:lstStyle/>
        <a:p>
          <a:endParaRPr lang="en-ZA"/>
        </a:p>
      </dgm:t>
    </dgm:pt>
    <dgm:pt modelId="{7B6D39E6-A68D-4DDD-BD5F-3C4FE6FBBD73}">
      <dgm:prSet phldrT="[Text]" custT="1"/>
      <dgm:spPr/>
      <dgm:t>
        <a:bodyPr/>
        <a:lstStyle/>
        <a:p>
          <a:r>
            <a:rPr lang="en-ZA" sz="1600" dirty="0" smtClean="0"/>
            <a:t>Findings and recommendations made relate to: overcrowding; inadequate safety and security; poor infrastructure and material conditions; inappropriate care for state patients; children deprived of liberty; and detention of migrants.  </a:t>
          </a:r>
          <a:endParaRPr lang="en-ZA" sz="1600" dirty="0"/>
        </a:p>
      </dgm:t>
    </dgm:pt>
    <dgm:pt modelId="{FE011AAD-0F7D-4503-8A16-7D2CF12AC8CC}" type="parTrans" cxnId="{C2D6A22E-CE34-4547-8EAE-3B651C9748A2}">
      <dgm:prSet/>
      <dgm:spPr/>
      <dgm:t>
        <a:bodyPr/>
        <a:lstStyle/>
        <a:p>
          <a:endParaRPr lang="en-ZA"/>
        </a:p>
      </dgm:t>
    </dgm:pt>
    <dgm:pt modelId="{7357C502-4375-4C0A-99D2-2D82E7E23890}" type="sibTrans" cxnId="{C2D6A22E-CE34-4547-8EAE-3B651C9748A2}">
      <dgm:prSet/>
      <dgm:spPr/>
      <dgm:t>
        <a:bodyPr/>
        <a:lstStyle/>
        <a:p>
          <a:endParaRPr lang="en-ZA"/>
        </a:p>
      </dgm:t>
    </dgm:pt>
    <dgm:pt modelId="{E4C3A5AE-17C7-4B80-B5DE-3588CAF260F3}">
      <dgm:prSet phldrT="[Text]" custT="1"/>
      <dgm:spPr/>
      <dgm:t>
        <a:bodyPr/>
        <a:lstStyle/>
        <a:p>
          <a:endParaRPr lang="en-ZA" sz="1600" dirty="0"/>
        </a:p>
      </dgm:t>
    </dgm:pt>
    <dgm:pt modelId="{817C5402-6544-4963-AF8D-4ACC99560CBC}" type="parTrans" cxnId="{255F1253-B57C-4619-A224-3115BD2FC9F8}">
      <dgm:prSet/>
      <dgm:spPr/>
      <dgm:t>
        <a:bodyPr/>
        <a:lstStyle/>
        <a:p>
          <a:endParaRPr lang="en-ZA"/>
        </a:p>
      </dgm:t>
    </dgm:pt>
    <dgm:pt modelId="{0008EF98-BC5B-43FF-BE2E-9490BF4AB285}" type="sibTrans" cxnId="{255F1253-B57C-4619-A224-3115BD2FC9F8}">
      <dgm:prSet/>
      <dgm:spPr/>
      <dgm:t>
        <a:bodyPr/>
        <a:lstStyle/>
        <a:p>
          <a:endParaRPr lang="en-ZA"/>
        </a:p>
      </dgm:t>
    </dgm:pt>
    <dgm:pt modelId="{CD9B1F8A-3CFE-4DBC-8BD3-035D99539D75}">
      <dgm:prSet phldrT="[Text]" custT="1"/>
      <dgm:spPr/>
      <dgm:t>
        <a:bodyPr/>
        <a:lstStyle/>
        <a:p>
          <a:endParaRPr lang="en-ZA" sz="1600" dirty="0"/>
        </a:p>
      </dgm:t>
    </dgm:pt>
    <dgm:pt modelId="{97640BBB-6A17-42C1-9641-55E449AC0589}" type="parTrans" cxnId="{508E64B7-6B18-4C8A-A191-15FD826D28E1}">
      <dgm:prSet/>
      <dgm:spPr/>
      <dgm:t>
        <a:bodyPr/>
        <a:lstStyle/>
        <a:p>
          <a:endParaRPr lang="en-ZA"/>
        </a:p>
      </dgm:t>
    </dgm:pt>
    <dgm:pt modelId="{D32F7257-BCA1-4A5E-BEE2-722A1BAA8B30}" type="sibTrans" cxnId="{508E64B7-6B18-4C8A-A191-15FD826D28E1}">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custScaleY="142480">
        <dgm:presLayoutVars>
          <dgm:bulletEnabled val="1"/>
        </dgm:presLayoutVars>
      </dgm:prSet>
      <dgm:spPr/>
      <dgm:t>
        <a:bodyPr/>
        <a:lstStyle/>
        <a:p>
          <a:endParaRPr lang="en-ZA"/>
        </a:p>
      </dgm:t>
    </dgm:pt>
  </dgm:ptLst>
  <dgm:cxnLst>
    <dgm:cxn modelId="{632532B9-A9BC-4330-8883-BAAF2097D2D5}" type="presOf" srcId="{3AFE6A50-7602-4447-BFF5-82F2BEFAC8FA}" destId="{3AA0C080-A23C-47C7-8896-1390771FFE98}" srcOrd="0" destOrd="0" presId="urn:microsoft.com/office/officeart/2005/8/layout/vList2"/>
    <dgm:cxn modelId="{255F1253-B57C-4619-A224-3115BD2FC9F8}" srcId="{698B1B34-7856-4FFA-9EAA-CC5293E6E81A}" destId="{E4C3A5AE-17C7-4B80-B5DE-3588CAF260F3}" srcOrd="4" destOrd="0" parTransId="{817C5402-6544-4963-AF8D-4ACC99560CBC}" sibTransId="{0008EF98-BC5B-43FF-BE2E-9490BF4AB285}"/>
    <dgm:cxn modelId="{91B10FE3-605E-448D-A476-54C387021EEF}" type="presOf" srcId="{CD9B1F8A-3CFE-4DBC-8BD3-035D99539D75}" destId="{9BD7B4C5-F013-4644-A877-E20542E66625}" srcOrd="0" destOrd="0" presId="urn:microsoft.com/office/officeart/2005/8/layout/vList2"/>
    <dgm:cxn modelId="{221212C7-5305-4E40-BCFE-23F05A0F5148}" type="presOf" srcId="{57B8E594-2D92-41E9-99F5-EA525BEA5653}" destId="{9BD7B4C5-F013-4644-A877-E20542E66625}" srcOrd="0" destOrd="8" presId="urn:microsoft.com/office/officeart/2005/8/layout/vList2"/>
    <dgm:cxn modelId="{E5F7D095-425C-4E37-8E36-9F3205E5DF24}" srcId="{3AFE6A50-7602-4447-BFF5-82F2BEFAC8FA}" destId="{698B1B34-7856-4FFA-9EAA-CC5293E6E81A}" srcOrd="0" destOrd="0" parTransId="{BDCF2A8C-21F6-4C62-9788-D084158BB582}" sibTransId="{674FD664-412B-4124-A835-8C95727DFBBB}"/>
    <dgm:cxn modelId="{52D34E94-ABF3-4A07-A74C-7A5DA00629EF}" type="presOf" srcId="{698B1B34-7856-4FFA-9EAA-CC5293E6E81A}" destId="{D47FB043-9D29-43F2-9C99-5C388B03FE1A}" srcOrd="0" destOrd="0" presId="urn:microsoft.com/office/officeart/2005/8/layout/vList2"/>
    <dgm:cxn modelId="{94093160-1B23-4A01-8A76-2FB81BDAAFFD}" type="presOf" srcId="{7B6D39E6-A68D-4DDD-BD5F-3C4FE6FBBD73}" destId="{9BD7B4C5-F013-4644-A877-E20542E66625}" srcOrd="0" destOrd="5" presId="urn:microsoft.com/office/officeart/2005/8/layout/vList2"/>
    <dgm:cxn modelId="{767C8856-5EE0-4089-BAEA-4125A8C87673}" type="presOf" srcId="{E4C3A5AE-17C7-4B80-B5DE-3588CAF260F3}" destId="{9BD7B4C5-F013-4644-A877-E20542E66625}" srcOrd="0" destOrd="4" presId="urn:microsoft.com/office/officeart/2005/8/layout/vList2"/>
    <dgm:cxn modelId="{7616BC28-7824-4A72-8FED-7FBDE64107C7}" type="presOf" srcId="{A1C5AB59-625B-4695-A6AA-6B098F9C5B24}" destId="{9BD7B4C5-F013-4644-A877-E20542E66625}" srcOrd="0" destOrd="7" presId="urn:microsoft.com/office/officeart/2005/8/layout/vList2"/>
    <dgm:cxn modelId="{C2D6A22E-CE34-4547-8EAE-3B651C9748A2}" srcId="{698B1B34-7856-4FFA-9EAA-CC5293E6E81A}" destId="{7B6D39E6-A68D-4DDD-BD5F-3C4FE6FBBD73}" srcOrd="5" destOrd="0" parTransId="{FE011AAD-0F7D-4503-8A16-7D2CF12AC8CC}" sibTransId="{7357C502-4375-4C0A-99D2-2D82E7E23890}"/>
    <dgm:cxn modelId="{B08B0FA7-DF3D-4DF5-833A-9424B91A2981}" srcId="{698B1B34-7856-4FFA-9EAA-CC5293E6E81A}" destId="{57B8E594-2D92-41E9-99F5-EA525BEA5653}" srcOrd="8" destOrd="0" parTransId="{7B4DFA97-37F9-4CC3-9E49-E74AC5CBCD13}" sibTransId="{FCA6DE66-AB5F-40D6-B94D-872F9A148089}"/>
    <dgm:cxn modelId="{E80EC7EC-6D73-4D5B-BD5F-9E13C9A8C0AF}" srcId="{698B1B34-7856-4FFA-9EAA-CC5293E6E81A}" destId="{2F6631FD-21A8-4F3A-A04B-5AB3DDC42A72}" srcOrd="3" destOrd="0" parTransId="{A9E3D226-967F-42A4-A127-53B7A0F4112C}" sibTransId="{F9920527-5FEA-41A4-9711-0B0DE3F12FEC}"/>
    <dgm:cxn modelId="{78638BD5-C0AB-4E29-B8C1-F0FA928A4351}" type="presOf" srcId="{2F6631FD-21A8-4F3A-A04B-5AB3DDC42A72}" destId="{9BD7B4C5-F013-4644-A877-E20542E66625}" srcOrd="0" destOrd="3" presId="urn:microsoft.com/office/officeart/2005/8/layout/vList2"/>
    <dgm:cxn modelId="{4A4AA762-0679-4F24-BB3D-F36CE15B3B0C}" srcId="{698B1B34-7856-4FFA-9EAA-CC5293E6E81A}" destId="{DCF48618-69A4-4681-8481-A71A2CAB4EE5}" srcOrd="1" destOrd="0" parTransId="{5410122A-5D37-4220-96AF-07BBC7323F1F}" sibTransId="{4BCCDAAB-7004-4A2B-98F5-FA68FDEFE5DE}"/>
    <dgm:cxn modelId="{E5BD844D-CA88-46C6-8F6E-CF5F648B191D}" type="presOf" srcId="{A0CF232E-B3F5-4898-B27D-78EA9C4D06EA}" destId="{9BD7B4C5-F013-4644-A877-E20542E66625}" srcOrd="0" destOrd="2" presId="urn:microsoft.com/office/officeart/2005/8/layout/vList2"/>
    <dgm:cxn modelId="{55ED6EC2-367A-43DD-A79F-7F62B62C6659}" srcId="{698B1B34-7856-4FFA-9EAA-CC5293E6E81A}" destId="{AD6FAAE2-6008-4D6C-B925-5974855609DB}" srcOrd="6" destOrd="0" parTransId="{68624B05-C64C-4534-861D-8EAE35769AE2}" sibTransId="{CD95DF42-D686-46DC-94F3-E6393ABC48D7}"/>
    <dgm:cxn modelId="{18D0DCAD-205C-4A16-8390-6DB47671D33E}" srcId="{698B1B34-7856-4FFA-9EAA-CC5293E6E81A}" destId="{A0CF232E-B3F5-4898-B27D-78EA9C4D06EA}" srcOrd="2" destOrd="0" parTransId="{C1533E35-1238-4366-B6DB-D5B02669A665}" sibTransId="{90CAE5CB-11BD-418F-9896-60546D1F3B0C}"/>
    <dgm:cxn modelId="{FF36CA97-C98C-409E-9FDA-B088EBBA84FA}" type="presOf" srcId="{AD6FAAE2-6008-4D6C-B925-5974855609DB}" destId="{9BD7B4C5-F013-4644-A877-E20542E66625}" srcOrd="0" destOrd="6" presId="urn:microsoft.com/office/officeart/2005/8/layout/vList2"/>
    <dgm:cxn modelId="{5AF02B87-FAF6-40BE-8DDE-70FA732E8B13}" srcId="{698B1B34-7856-4FFA-9EAA-CC5293E6E81A}" destId="{A1C5AB59-625B-4695-A6AA-6B098F9C5B24}" srcOrd="7" destOrd="0" parTransId="{9CABAE9B-5974-4429-BF68-7ED403BF60C6}" sibTransId="{8D4F24C7-35D5-4C73-95BE-BF3F2A907B75}"/>
    <dgm:cxn modelId="{A05E8B35-A8F3-48F0-AF6D-D9166EB80EB7}" type="presOf" srcId="{DCF48618-69A4-4681-8481-A71A2CAB4EE5}" destId="{9BD7B4C5-F013-4644-A877-E20542E66625}" srcOrd="0" destOrd="1" presId="urn:microsoft.com/office/officeart/2005/8/layout/vList2"/>
    <dgm:cxn modelId="{508E64B7-6B18-4C8A-A191-15FD826D28E1}" srcId="{698B1B34-7856-4FFA-9EAA-CC5293E6E81A}" destId="{CD9B1F8A-3CFE-4DBC-8BD3-035D99539D75}" srcOrd="0" destOrd="0" parTransId="{97640BBB-6A17-42C1-9641-55E449AC0589}" sibTransId="{D32F7257-BCA1-4A5E-BEE2-722A1BAA8B30}"/>
    <dgm:cxn modelId="{6DD7D032-B032-4AEC-97BA-A2D7C1B5F1A5}" type="presParOf" srcId="{3AA0C080-A23C-47C7-8896-1390771FFE98}" destId="{D47FB043-9D29-43F2-9C99-5C388B03FE1A}" srcOrd="0" destOrd="0" presId="urn:microsoft.com/office/officeart/2005/8/layout/vList2"/>
    <dgm:cxn modelId="{D4766FB5-7D50-42C8-A2EC-27C906574F7F}"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smtClean="0">
              <a:solidFill>
                <a:schemeClr val="tx1"/>
              </a:solidFill>
            </a:rPr>
            <a:t>Review of financial performance for the year ending 31 March 2021  </a:t>
          </a:r>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DCF48618-69A4-4681-8481-A71A2CAB4EE5}">
      <dgm:prSet phldrT="[Text]" custT="1"/>
      <dgm:spPr/>
      <dgm:t>
        <a:bodyPr/>
        <a:lstStyle/>
        <a:p>
          <a:r>
            <a:rPr lang="en-US" sz="1600" dirty="0" smtClean="0">
              <a:latin typeface="+mn-lt"/>
            </a:rPr>
            <a:t>SAHRC received another unqualified audit for the year.</a:t>
          </a:r>
          <a:endParaRPr lang="en-ZA" sz="1600" dirty="0">
            <a:latin typeface="+mn-lt"/>
          </a:endParaRPr>
        </a:p>
      </dgm:t>
    </dgm:pt>
    <dgm:pt modelId="{5410122A-5D37-4220-96AF-07BBC7323F1F}" type="parTrans" cxnId="{4A4AA762-0679-4F24-BB3D-F36CE15B3B0C}">
      <dgm:prSet/>
      <dgm:spPr/>
      <dgm:t>
        <a:bodyPr/>
        <a:lstStyle/>
        <a:p>
          <a:endParaRPr lang="en-ZA"/>
        </a:p>
      </dgm:t>
    </dgm:pt>
    <dgm:pt modelId="{4BCCDAAB-7004-4A2B-98F5-FA68FDEFE5DE}" type="sibTrans" cxnId="{4A4AA762-0679-4F24-BB3D-F36CE15B3B0C}">
      <dgm:prSet/>
      <dgm:spPr/>
      <dgm:t>
        <a:bodyPr/>
        <a:lstStyle/>
        <a:p>
          <a:endParaRPr lang="en-ZA"/>
        </a:p>
      </dgm:t>
    </dgm:pt>
    <dgm:pt modelId="{CD9B1F8A-3CFE-4DBC-8BD3-035D99539D75}">
      <dgm:prSet phldrT="[Text]" custT="1"/>
      <dgm:spPr/>
      <dgm:t>
        <a:bodyPr/>
        <a:lstStyle/>
        <a:p>
          <a:endParaRPr lang="en-ZA" sz="1600" dirty="0">
            <a:latin typeface="+mn-lt"/>
          </a:endParaRPr>
        </a:p>
      </dgm:t>
    </dgm:pt>
    <dgm:pt modelId="{97640BBB-6A17-42C1-9641-55E449AC0589}" type="parTrans" cxnId="{508E64B7-6B18-4C8A-A191-15FD826D28E1}">
      <dgm:prSet/>
      <dgm:spPr/>
      <dgm:t>
        <a:bodyPr/>
        <a:lstStyle/>
        <a:p>
          <a:endParaRPr lang="en-ZA"/>
        </a:p>
      </dgm:t>
    </dgm:pt>
    <dgm:pt modelId="{D32F7257-BCA1-4A5E-BEE2-722A1BAA8B30}" type="sibTrans" cxnId="{508E64B7-6B18-4C8A-A191-15FD826D28E1}">
      <dgm:prSet/>
      <dgm:spPr/>
      <dgm:t>
        <a:bodyPr/>
        <a:lstStyle/>
        <a:p>
          <a:endParaRPr lang="en-ZA"/>
        </a:p>
      </dgm:t>
    </dgm:pt>
    <dgm:pt modelId="{6ACE73AC-CEEC-451D-9963-C8EA9935DFE4}">
      <dgm:prSet custT="1"/>
      <dgm:spPr/>
      <dgm:t>
        <a:bodyPr/>
        <a:lstStyle/>
        <a:p>
          <a:endParaRPr lang="en-US" sz="1600" dirty="0" smtClean="0">
            <a:latin typeface="+mn-lt"/>
          </a:endParaRPr>
        </a:p>
      </dgm:t>
    </dgm:pt>
    <dgm:pt modelId="{58C95FA8-7D02-4498-A1D6-AF7D2F74CAE3}" type="parTrans" cxnId="{F91B3581-92D0-4E42-9CF0-3B9BFCDF804C}">
      <dgm:prSet/>
      <dgm:spPr/>
      <dgm:t>
        <a:bodyPr/>
        <a:lstStyle/>
        <a:p>
          <a:endParaRPr lang="en-ZA"/>
        </a:p>
      </dgm:t>
    </dgm:pt>
    <dgm:pt modelId="{30DD8DFA-795A-4138-929C-B420D671D9CA}" type="sibTrans" cxnId="{F91B3581-92D0-4E42-9CF0-3B9BFCDF804C}">
      <dgm:prSet/>
      <dgm:spPr/>
      <dgm:t>
        <a:bodyPr/>
        <a:lstStyle/>
        <a:p>
          <a:endParaRPr lang="en-ZA"/>
        </a:p>
      </dgm:t>
    </dgm:pt>
    <dgm:pt modelId="{DDC57128-D54A-47B7-90E5-7C081CF55B54}">
      <dgm:prSet custT="1"/>
      <dgm:spPr/>
      <dgm:t>
        <a:bodyPr/>
        <a:lstStyle/>
        <a:p>
          <a:r>
            <a:rPr lang="en-US" sz="1600" dirty="0" smtClean="0">
              <a:latin typeface="+mn-lt"/>
            </a:rPr>
            <a:t>Internal controls need to be strengthened for strict adherence to policy and regulations.</a:t>
          </a:r>
          <a:br>
            <a:rPr lang="en-US" sz="1600" dirty="0" smtClean="0">
              <a:latin typeface="+mn-lt"/>
            </a:rPr>
          </a:br>
          <a:endParaRPr lang="en-US" sz="1600" dirty="0" smtClean="0">
            <a:latin typeface="+mn-lt"/>
          </a:endParaRPr>
        </a:p>
      </dgm:t>
    </dgm:pt>
    <dgm:pt modelId="{A3AA39F7-7285-4FAA-8928-B0FF38243C46}" type="parTrans" cxnId="{7B8BE9A2-B3CC-4281-8262-329366621384}">
      <dgm:prSet/>
      <dgm:spPr/>
      <dgm:t>
        <a:bodyPr/>
        <a:lstStyle/>
        <a:p>
          <a:endParaRPr lang="en-ZA"/>
        </a:p>
      </dgm:t>
    </dgm:pt>
    <dgm:pt modelId="{A7B63013-A444-42C9-98FF-DCF48681CFE9}" type="sibTrans" cxnId="{7B8BE9A2-B3CC-4281-8262-329366621384}">
      <dgm:prSet/>
      <dgm:spPr/>
      <dgm:t>
        <a:bodyPr/>
        <a:lstStyle/>
        <a:p>
          <a:endParaRPr lang="en-ZA"/>
        </a:p>
      </dgm:t>
    </dgm:pt>
    <dgm:pt modelId="{BBA4C568-BD65-4E18-BCBF-83B1F014432E}">
      <dgm:prSet custT="1"/>
      <dgm:spPr/>
      <dgm:t>
        <a:bodyPr/>
        <a:lstStyle/>
        <a:p>
          <a:r>
            <a:rPr lang="en-US" sz="1600" dirty="0" smtClean="0">
              <a:latin typeface="+mn-lt"/>
            </a:rPr>
            <a:t>Risk management processes have been strengthened after the completion of the review of the risk management policy and framework.</a:t>
          </a:r>
          <a:endParaRPr lang="en-US" sz="1600" dirty="0">
            <a:latin typeface="+mn-lt"/>
          </a:endParaRPr>
        </a:p>
      </dgm:t>
    </dgm:pt>
    <dgm:pt modelId="{CDD90F5C-12CF-4BEF-B25D-1D6B2295505F}" type="parTrans" cxnId="{B216701C-7BAB-45F5-B879-D78E0510F79C}">
      <dgm:prSet/>
      <dgm:spPr/>
      <dgm:t>
        <a:bodyPr/>
        <a:lstStyle/>
        <a:p>
          <a:endParaRPr lang="en-ZA"/>
        </a:p>
      </dgm:t>
    </dgm:pt>
    <dgm:pt modelId="{93A7DA66-E522-4418-9D98-9646C5B6D7B4}" type="sibTrans" cxnId="{B216701C-7BAB-45F5-B879-D78E0510F79C}">
      <dgm:prSet/>
      <dgm:spPr/>
      <dgm:t>
        <a:bodyPr/>
        <a:lstStyle/>
        <a:p>
          <a:endParaRPr lang="en-ZA"/>
        </a:p>
      </dgm:t>
    </dgm:pt>
    <dgm:pt modelId="{A1592DF9-BCC1-4243-BEA6-7DFA6F66BEDB}">
      <dgm:prSet custT="1"/>
      <dgm:spPr/>
      <dgm:t>
        <a:bodyPr/>
        <a:lstStyle/>
        <a:p>
          <a:endParaRPr lang="en-US" sz="1600" dirty="0" smtClean="0">
            <a:latin typeface="+mn-lt"/>
          </a:endParaRPr>
        </a:p>
      </dgm:t>
    </dgm:pt>
    <dgm:pt modelId="{3666CDA9-31E4-4D14-BB93-E4A62552040D}" type="parTrans" cxnId="{925652EA-5D00-4DC2-B381-97B0B6FCCC62}">
      <dgm:prSet/>
      <dgm:spPr/>
      <dgm:t>
        <a:bodyPr/>
        <a:lstStyle/>
        <a:p>
          <a:endParaRPr lang="en-ZA"/>
        </a:p>
      </dgm:t>
    </dgm:pt>
    <dgm:pt modelId="{D4E641BF-7DBB-4945-B9F1-1DC0AD3B8C3E}" type="sibTrans" cxnId="{925652EA-5D00-4DC2-B381-97B0B6FCCC62}">
      <dgm:prSet/>
      <dgm:spPr/>
      <dgm:t>
        <a:bodyPr/>
        <a:lstStyle/>
        <a:p>
          <a:endParaRPr lang="en-ZA"/>
        </a:p>
      </dgm:t>
    </dgm:pt>
    <dgm:pt modelId="{499CCA61-F68F-402D-8EB7-61ED496BF23C}">
      <dgm:prSet custT="1"/>
      <dgm:spPr/>
      <dgm:t>
        <a:bodyPr/>
        <a:lstStyle/>
        <a:p>
          <a:r>
            <a:rPr lang="en-US" sz="1600" dirty="0" smtClean="0">
              <a:latin typeface="+mn-lt"/>
            </a:rPr>
            <a:t>No audit comment was raised by the AG on the 30 day payment rule. Weekly mechanisms are in place to ensure payments are timeous.</a:t>
          </a:r>
          <a:endParaRPr lang="en-US" sz="1600" dirty="0">
            <a:latin typeface="+mn-lt"/>
          </a:endParaRPr>
        </a:p>
      </dgm:t>
    </dgm:pt>
    <dgm:pt modelId="{05722BB7-4984-49A5-ADA7-4A7D5AFB4435}" type="parTrans" cxnId="{AA25FAC8-A06D-429B-B880-2E0F04A8EEB5}">
      <dgm:prSet/>
      <dgm:spPr/>
      <dgm:t>
        <a:bodyPr/>
        <a:lstStyle/>
        <a:p>
          <a:endParaRPr lang="en-ZA"/>
        </a:p>
      </dgm:t>
    </dgm:pt>
    <dgm:pt modelId="{8F87DB44-E730-472F-8C31-C15AB21B3690}" type="sibTrans" cxnId="{AA25FAC8-A06D-429B-B880-2E0F04A8EEB5}">
      <dgm:prSet/>
      <dgm:spPr/>
      <dgm:t>
        <a:bodyPr/>
        <a:lstStyle/>
        <a:p>
          <a:endParaRPr lang="en-ZA"/>
        </a:p>
      </dgm:t>
    </dgm:pt>
    <dgm:pt modelId="{7094F8DD-3A4D-477E-B79E-C98C8AC517AA}">
      <dgm:prSet custT="1"/>
      <dgm:spPr/>
      <dgm:t>
        <a:bodyPr/>
        <a:lstStyle/>
        <a:p>
          <a:endParaRPr lang="en-US" sz="1600" dirty="0" smtClean="0">
            <a:latin typeface="+mn-lt"/>
          </a:endParaRPr>
        </a:p>
      </dgm:t>
    </dgm:pt>
    <dgm:pt modelId="{E69A758E-2240-4B2C-9934-8A16CEDB270D}" type="parTrans" cxnId="{50F67B5F-A2CF-4A72-804C-A30D05D13370}">
      <dgm:prSet/>
      <dgm:spPr/>
      <dgm:t>
        <a:bodyPr/>
        <a:lstStyle/>
        <a:p>
          <a:endParaRPr lang="en-ZA"/>
        </a:p>
      </dgm:t>
    </dgm:pt>
    <dgm:pt modelId="{5263787B-B17B-42C6-B349-290A3F6C6F9B}" type="sibTrans" cxnId="{50F67B5F-A2CF-4A72-804C-A30D05D13370}">
      <dgm:prSet/>
      <dgm:spPr/>
      <dgm:t>
        <a:bodyPr/>
        <a:lstStyle/>
        <a:p>
          <a:endParaRPr lang="en-ZA"/>
        </a:p>
      </dgm:t>
    </dgm:pt>
    <dgm:pt modelId="{18D8EC0C-A474-4C93-9034-375F9D70CE9E}">
      <dgm:prSet custT="1"/>
      <dgm:spPr/>
      <dgm:t>
        <a:bodyPr/>
        <a:lstStyle/>
        <a:p>
          <a:r>
            <a:rPr lang="en-US" sz="1600" dirty="0" smtClean="0">
              <a:latin typeface="+mn-lt"/>
            </a:rPr>
            <a:t>Targeted policies and procedures have been reviewed and changed where required.</a:t>
          </a:r>
          <a:endParaRPr lang="en-ZA" sz="1600" dirty="0">
            <a:latin typeface="+mn-lt"/>
          </a:endParaRPr>
        </a:p>
      </dgm:t>
    </dgm:pt>
    <dgm:pt modelId="{70C420B4-A141-4BB5-9FCA-2AB7D8F7E6E3}" type="parTrans" cxnId="{15E22595-BA62-4586-8477-E64188DBE275}">
      <dgm:prSet/>
      <dgm:spPr/>
      <dgm:t>
        <a:bodyPr/>
        <a:lstStyle/>
        <a:p>
          <a:endParaRPr lang="en-ZA"/>
        </a:p>
      </dgm:t>
    </dgm:pt>
    <dgm:pt modelId="{1786FD1E-3268-4E14-A9DF-788040C2FF4C}" type="sibTrans" cxnId="{15E22595-BA62-4586-8477-E64188DBE275}">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custScaleY="142480">
        <dgm:presLayoutVars>
          <dgm:bulletEnabled val="1"/>
        </dgm:presLayoutVars>
      </dgm:prSet>
      <dgm:spPr/>
      <dgm:t>
        <a:bodyPr/>
        <a:lstStyle/>
        <a:p>
          <a:endParaRPr lang="en-ZA"/>
        </a:p>
      </dgm:t>
    </dgm:pt>
  </dgm:ptLst>
  <dgm:cxnLst>
    <dgm:cxn modelId="{15E22595-BA62-4586-8477-E64188DBE275}" srcId="{698B1B34-7856-4FFA-9EAA-CC5293E6E81A}" destId="{18D8EC0C-A474-4C93-9034-375F9D70CE9E}" srcOrd="8" destOrd="0" parTransId="{70C420B4-A141-4BB5-9FCA-2AB7D8F7E6E3}" sibTransId="{1786FD1E-3268-4E14-A9DF-788040C2FF4C}"/>
    <dgm:cxn modelId="{7B8BE9A2-B3CC-4281-8262-329366621384}" srcId="{698B1B34-7856-4FFA-9EAA-CC5293E6E81A}" destId="{DDC57128-D54A-47B7-90E5-7C081CF55B54}" srcOrd="3" destOrd="0" parTransId="{A3AA39F7-7285-4FAA-8928-B0FF38243C46}" sibTransId="{A7B63013-A444-42C9-98FF-DCF48681CFE9}"/>
    <dgm:cxn modelId="{508E64B7-6B18-4C8A-A191-15FD826D28E1}" srcId="{698B1B34-7856-4FFA-9EAA-CC5293E6E81A}" destId="{CD9B1F8A-3CFE-4DBC-8BD3-035D99539D75}" srcOrd="0" destOrd="0" parTransId="{97640BBB-6A17-42C1-9641-55E449AC0589}" sibTransId="{D32F7257-BCA1-4A5E-BEE2-722A1BAA8B30}"/>
    <dgm:cxn modelId="{E5F7D095-425C-4E37-8E36-9F3205E5DF24}" srcId="{3AFE6A50-7602-4447-BFF5-82F2BEFAC8FA}" destId="{698B1B34-7856-4FFA-9EAA-CC5293E6E81A}" srcOrd="0" destOrd="0" parTransId="{BDCF2A8C-21F6-4C62-9788-D084158BB582}" sibTransId="{674FD664-412B-4124-A835-8C95727DFBBB}"/>
    <dgm:cxn modelId="{C52D40D5-87D0-4415-8918-D00CB4BE5425}" type="presOf" srcId="{3AFE6A50-7602-4447-BFF5-82F2BEFAC8FA}" destId="{3AA0C080-A23C-47C7-8896-1390771FFE98}" srcOrd="0" destOrd="0" presId="urn:microsoft.com/office/officeart/2005/8/layout/vList2"/>
    <dgm:cxn modelId="{32EE4288-F12A-4E31-897D-7698753D667F}" type="presOf" srcId="{499CCA61-F68F-402D-8EB7-61ED496BF23C}" destId="{9BD7B4C5-F013-4644-A877-E20542E66625}" srcOrd="0" destOrd="6" presId="urn:microsoft.com/office/officeart/2005/8/layout/vList2"/>
    <dgm:cxn modelId="{A39ABE7E-FBB5-481F-B660-6155857198ED}" type="presOf" srcId="{DCF48618-69A4-4681-8481-A71A2CAB4EE5}" destId="{9BD7B4C5-F013-4644-A877-E20542E66625}" srcOrd="0" destOrd="1" presId="urn:microsoft.com/office/officeart/2005/8/layout/vList2"/>
    <dgm:cxn modelId="{50F67B5F-A2CF-4A72-804C-A30D05D13370}" srcId="{698B1B34-7856-4FFA-9EAA-CC5293E6E81A}" destId="{7094F8DD-3A4D-477E-B79E-C98C8AC517AA}" srcOrd="7" destOrd="0" parTransId="{E69A758E-2240-4B2C-9934-8A16CEDB270D}" sibTransId="{5263787B-B17B-42C6-B349-290A3F6C6F9B}"/>
    <dgm:cxn modelId="{8577BA89-51B4-4C86-A6A0-FDFE80E51C5E}" type="presOf" srcId="{BBA4C568-BD65-4E18-BCBF-83B1F014432E}" destId="{9BD7B4C5-F013-4644-A877-E20542E66625}" srcOrd="0" destOrd="4" presId="urn:microsoft.com/office/officeart/2005/8/layout/vList2"/>
    <dgm:cxn modelId="{C6C3FD65-0294-47AC-BB9F-53EE416740E1}" type="presOf" srcId="{DDC57128-D54A-47B7-90E5-7C081CF55B54}" destId="{9BD7B4C5-F013-4644-A877-E20542E66625}" srcOrd="0" destOrd="3" presId="urn:microsoft.com/office/officeart/2005/8/layout/vList2"/>
    <dgm:cxn modelId="{AA25FAC8-A06D-429B-B880-2E0F04A8EEB5}" srcId="{698B1B34-7856-4FFA-9EAA-CC5293E6E81A}" destId="{499CCA61-F68F-402D-8EB7-61ED496BF23C}" srcOrd="6" destOrd="0" parTransId="{05722BB7-4984-49A5-ADA7-4A7D5AFB4435}" sibTransId="{8F87DB44-E730-472F-8C31-C15AB21B3690}"/>
    <dgm:cxn modelId="{78327A18-96C4-4667-8A58-AD33958869B0}" type="presOf" srcId="{CD9B1F8A-3CFE-4DBC-8BD3-035D99539D75}" destId="{9BD7B4C5-F013-4644-A877-E20542E66625}" srcOrd="0" destOrd="0" presId="urn:microsoft.com/office/officeart/2005/8/layout/vList2"/>
    <dgm:cxn modelId="{87CA744F-F4B2-47B8-BB27-FE4003E6E6C5}" type="presOf" srcId="{18D8EC0C-A474-4C93-9034-375F9D70CE9E}" destId="{9BD7B4C5-F013-4644-A877-E20542E66625}" srcOrd="0" destOrd="8" presId="urn:microsoft.com/office/officeart/2005/8/layout/vList2"/>
    <dgm:cxn modelId="{2133F398-1B69-40C1-ACCC-037C7AEB110A}" type="presOf" srcId="{698B1B34-7856-4FFA-9EAA-CC5293E6E81A}" destId="{D47FB043-9D29-43F2-9C99-5C388B03FE1A}" srcOrd="0" destOrd="0" presId="urn:microsoft.com/office/officeart/2005/8/layout/vList2"/>
    <dgm:cxn modelId="{4A4AA762-0679-4F24-BB3D-F36CE15B3B0C}" srcId="{698B1B34-7856-4FFA-9EAA-CC5293E6E81A}" destId="{DCF48618-69A4-4681-8481-A71A2CAB4EE5}" srcOrd="1" destOrd="0" parTransId="{5410122A-5D37-4220-96AF-07BBC7323F1F}" sibTransId="{4BCCDAAB-7004-4A2B-98F5-FA68FDEFE5DE}"/>
    <dgm:cxn modelId="{925652EA-5D00-4DC2-B381-97B0B6FCCC62}" srcId="{698B1B34-7856-4FFA-9EAA-CC5293E6E81A}" destId="{A1592DF9-BCC1-4243-BEA6-7DFA6F66BEDB}" srcOrd="5" destOrd="0" parTransId="{3666CDA9-31E4-4D14-BB93-E4A62552040D}" sibTransId="{D4E641BF-7DBB-4945-B9F1-1DC0AD3B8C3E}"/>
    <dgm:cxn modelId="{02C6B052-E5AF-4AC9-A950-240DFF6AD7BF}" type="presOf" srcId="{A1592DF9-BCC1-4243-BEA6-7DFA6F66BEDB}" destId="{9BD7B4C5-F013-4644-A877-E20542E66625}" srcOrd="0" destOrd="5" presId="urn:microsoft.com/office/officeart/2005/8/layout/vList2"/>
    <dgm:cxn modelId="{F91B3581-92D0-4E42-9CF0-3B9BFCDF804C}" srcId="{698B1B34-7856-4FFA-9EAA-CC5293E6E81A}" destId="{6ACE73AC-CEEC-451D-9963-C8EA9935DFE4}" srcOrd="2" destOrd="0" parTransId="{58C95FA8-7D02-4498-A1D6-AF7D2F74CAE3}" sibTransId="{30DD8DFA-795A-4138-929C-B420D671D9CA}"/>
    <dgm:cxn modelId="{B216701C-7BAB-45F5-B879-D78E0510F79C}" srcId="{698B1B34-7856-4FFA-9EAA-CC5293E6E81A}" destId="{BBA4C568-BD65-4E18-BCBF-83B1F014432E}" srcOrd="4" destOrd="0" parTransId="{CDD90F5C-12CF-4BEF-B25D-1D6B2295505F}" sibTransId="{93A7DA66-E522-4418-9D98-9646C5B6D7B4}"/>
    <dgm:cxn modelId="{9C6069C4-31E4-4D08-8676-8AFAF07DA6D1}" type="presOf" srcId="{7094F8DD-3A4D-477E-B79E-C98C8AC517AA}" destId="{9BD7B4C5-F013-4644-A877-E20542E66625}" srcOrd="0" destOrd="7" presId="urn:microsoft.com/office/officeart/2005/8/layout/vList2"/>
    <dgm:cxn modelId="{539A1FBA-5CF2-426C-86D6-986554DE4E3B}" type="presOf" srcId="{6ACE73AC-CEEC-451D-9963-C8EA9935DFE4}" destId="{9BD7B4C5-F013-4644-A877-E20542E66625}" srcOrd="0" destOrd="2" presId="urn:microsoft.com/office/officeart/2005/8/layout/vList2"/>
    <dgm:cxn modelId="{CEF804F4-EA9A-42A5-A913-41A6E997B2E4}" type="presParOf" srcId="{3AA0C080-A23C-47C7-8896-1390771FFE98}" destId="{D47FB043-9D29-43F2-9C99-5C388B03FE1A}" srcOrd="0" destOrd="0" presId="urn:microsoft.com/office/officeart/2005/8/layout/vList2"/>
    <dgm:cxn modelId="{8DB875A8-3E8C-41C2-A240-FB7D71D5905E}"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smtClean="0">
              <a:solidFill>
                <a:schemeClr val="tx1"/>
              </a:solidFill>
            </a:rPr>
            <a:t>Cost of employees and impact on organogram </a:t>
          </a:r>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CD9B1F8A-3CFE-4DBC-8BD3-035D99539D75}">
      <dgm:prSet phldrT="[Text]" custT="1"/>
      <dgm:spPr/>
      <dgm:t>
        <a:bodyPr/>
        <a:lstStyle/>
        <a:p>
          <a:r>
            <a:rPr lang="en-US" sz="1600" dirty="0" smtClean="0">
              <a:latin typeface="+mn-lt"/>
            </a:rPr>
            <a:t>Treasury Guidelines recommend that personnel costs should be at 60% of the institutional budget.</a:t>
          </a:r>
          <a:endParaRPr lang="en-ZA" sz="1600" dirty="0">
            <a:latin typeface="+mn-lt"/>
          </a:endParaRPr>
        </a:p>
      </dgm:t>
    </dgm:pt>
    <dgm:pt modelId="{97640BBB-6A17-42C1-9641-55E449AC0589}" type="parTrans" cxnId="{508E64B7-6B18-4C8A-A191-15FD826D28E1}">
      <dgm:prSet/>
      <dgm:spPr/>
      <dgm:t>
        <a:bodyPr/>
        <a:lstStyle/>
        <a:p>
          <a:endParaRPr lang="en-ZA"/>
        </a:p>
      </dgm:t>
    </dgm:pt>
    <dgm:pt modelId="{D32F7257-BCA1-4A5E-BEE2-722A1BAA8B30}" type="sibTrans" cxnId="{508E64B7-6B18-4C8A-A191-15FD826D28E1}">
      <dgm:prSet/>
      <dgm:spPr/>
      <dgm:t>
        <a:bodyPr/>
        <a:lstStyle/>
        <a:p>
          <a:endParaRPr lang="en-ZA"/>
        </a:p>
      </dgm:t>
    </dgm:pt>
    <dgm:pt modelId="{6ACE73AC-CEEC-451D-9963-C8EA9935DFE4}">
      <dgm:prSet custT="1"/>
      <dgm:spPr/>
      <dgm:t>
        <a:bodyPr/>
        <a:lstStyle/>
        <a:p>
          <a:endParaRPr lang="en-US" sz="1600" dirty="0" smtClean="0">
            <a:latin typeface="+mn-lt"/>
          </a:endParaRPr>
        </a:p>
      </dgm:t>
    </dgm:pt>
    <dgm:pt modelId="{58C95FA8-7D02-4498-A1D6-AF7D2F74CAE3}" type="parTrans" cxnId="{F91B3581-92D0-4E42-9CF0-3B9BFCDF804C}">
      <dgm:prSet/>
      <dgm:spPr/>
      <dgm:t>
        <a:bodyPr/>
        <a:lstStyle/>
        <a:p>
          <a:endParaRPr lang="en-ZA"/>
        </a:p>
      </dgm:t>
    </dgm:pt>
    <dgm:pt modelId="{30DD8DFA-795A-4138-929C-B420D671D9CA}" type="sibTrans" cxnId="{F91B3581-92D0-4E42-9CF0-3B9BFCDF804C}">
      <dgm:prSet/>
      <dgm:spPr/>
      <dgm:t>
        <a:bodyPr/>
        <a:lstStyle/>
        <a:p>
          <a:endParaRPr lang="en-ZA"/>
        </a:p>
      </dgm:t>
    </dgm:pt>
    <dgm:pt modelId="{18D8EC0C-A474-4C93-9034-375F9D70CE9E}">
      <dgm:prSet custT="1"/>
      <dgm:spPr/>
      <dgm:t>
        <a:bodyPr/>
        <a:lstStyle/>
        <a:p>
          <a:endParaRPr lang="en-ZA" sz="1600" dirty="0">
            <a:latin typeface="+mn-lt"/>
          </a:endParaRPr>
        </a:p>
      </dgm:t>
    </dgm:pt>
    <dgm:pt modelId="{70C420B4-A141-4BB5-9FCA-2AB7D8F7E6E3}" type="parTrans" cxnId="{15E22595-BA62-4586-8477-E64188DBE275}">
      <dgm:prSet/>
      <dgm:spPr/>
      <dgm:t>
        <a:bodyPr/>
        <a:lstStyle/>
        <a:p>
          <a:endParaRPr lang="en-ZA"/>
        </a:p>
      </dgm:t>
    </dgm:pt>
    <dgm:pt modelId="{1786FD1E-3268-4E14-A9DF-788040C2FF4C}" type="sibTrans" cxnId="{15E22595-BA62-4586-8477-E64188DBE275}">
      <dgm:prSet/>
      <dgm:spPr/>
      <dgm:t>
        <a:bodyPr/>
        <a:lstStyle/>
        <a:p>
          <a:endParaRPr lang="en-ZA"/>
        </a:p>
      </dgm:t>
    </dgm:pt>
    <dgm:pt modelId="{CF625F21-9076-4B27-B137-91BC2B4E15FB}">
      <dgm:prSet phldrT="[Text]" custT="1"/>
      <dgm:spPr/>
      <dgm:t>
        <a:bodyPr/>
        <a:lstStyle/>
        <a:p>
          <a:r>
            <a:rPr lang="en-US" sz="1600" dirty="0" smtClean="0">
              <a:latin typeface="+mn-lt"/>
            </a:rPr>
            <a:t>The Commission’s cost of employees has reduced from 71% in 2020-21 to 66% in 2021-22. </a:t>
          </a:r>
          <a:endParaRPr lang="en-ZA" sz="1600" dirty="0">
            <a:latin typeface="+mn-lt"/>
          </a:endParaRPr>
        </a:p>
      </dgm:t>
    </dgm:pt>
    <dgm:pt modelId="{9810D055-F44E-40F1-9D10-287F150600D2}" type="parTrans" cxnId="{FA67A1C2-7D25-489D-AA69-AF2DA7E2D74E}">
      <dgm:prSet/>
      <dgm:spPr/>
    </dgm:pt>
    <dgm:pt modelId="{D2A8FA94-A7C7-4D48-A658-AF622E62BB5F}" type="sibTrans" cxnId="{FA67A1C2-7D25-489D-AA69-AF2DA7E2D74E}">
      <dgm:prSet/>
      <dgm:spPr/>
    </dgm:pt>
    <dgm:pt modelId="{D1DA25AD-BE32-42B7-90EC-05BCED5D0C94}">
      <dgm:prSet phldrT="[Text]" custT="1"/>
      <dgm:spPr/>
      <dgm:t>
        <a:bodyPr/>
        <a:lstStyle/>
        <a:p>
          <a:r>
            <a:rPr lang="en-ZA" sz="1600" dirty="0" smtClean="0">
              <a:latin typeface="+mn-lt"/>
            </a:rPr>
            <a:t>Ongoing mechanisms to reduce the cost of employees to recommended rate include a review of posts as and when they become vacant, as well as organisational structure redesigning. </a:t>
          </a:r>
          <a:endParaRPr lang="en-ZA" sz="1600" dirty="0">
            <a:latin typeface="+mn-lt"/>
          </a:endParaRPr>
        </a:p>
      </dgm:t>
    </dgm:pt>
    <dgm:pt modelId="{AFC54F42-62FD-46DA-84E7-4C3C4EF01700}" type="parTrans" cxnId="{A4407FAA-8ADA-4520-8377-8805B23847A9}">
      <dgm:prSet/>
      <dgm:spPr/>
    </dgm:pt>
    <dgm:pt modelId="{3F8512CC-3CBF-424F-BD7A-C4C81B835A6E}" type="sibTrans" cxnId="{A4407FAA-8ADA-4520-8377-8805B23847A9}">
      <dgm:prSet/>
      <dgm:spPr/>
    </dgm:pt>
    <dgm:pt modelId="{2E464C59-8562-48D6-BB31-E6AA08E180D0}">
      <dgm:prSet phldrT="[Text]" custT="1"/>
      <dgm:spPr/>
      <dgm:t>
        <a:bodyPr/>
        <a:lstStyle/>
        <a:p>
          <a:r>
            <a:rPr lang="en-ZA" sz="1600" dirty="0" smtClean="0">
              <a:latin typeface="+mn-lt"/>
            </a:rPr>
            <a:t>The following implications of reduction in cost of employees need to be noted:</a:t>
          </a:r>
          <a:endParaRPr lang="en-ZA" sz="1600" dirty="0">
            <a:latin typeface="+mn-lt"/>
          </a:endParaRPr>
        </a:p>
      </dgm:t>
    </dgm:pt>
    <dgm:pt modelId="{162BEAD4-42FB-4634-9478-63A7386C40CE}" type="parTrans" cxnId="{3B556B18-F2BD-4CB9-911E-6E8B7F6F6F54}">
      <dgm:prSet/>
      <dgm:spPr/>
    </dgm:pt>
    <dgm:pt modelId="{81971E30-536F-4C35-9D82-710C3B116672}" type="sibTrans" cxnId="{3B556B18-F2BD-4CB9-911E-6E8B7F6F6F54}">
      <dgm:prSet/>
      <dgm:spPr/>
    </dgm:pt>
    <dgm:pt modelId="{FAAE902F-A240-4A09-AD95-137D5E0CFDEA}">
      <dgm:prSet phldrT="[Text]" custT="1"/>
      <dgm:spPr/>
      <dgm:t>
        <a:bodyPr/>
        <a:lstStyle/>
        <a:p>
          <a:r>
            <a:rPr lang="en-ZA" sz="1600" dirty="0" smtClean="0">
              <a:latin typeface="+mn-lt"/>
            </a:rPr>
            <a:t>High risk of retrenchments, which is undesirable, to maintain lower personnel costs.</a:t>
          </a:r>
          <a:endParaRPr lang="en-ZA" sz="1600" dirty="0">
            <a:latin typeface="+mn-lt"/>
          </a:endParaRPr>
        </a:p>
      </dgm:t>
    </dgm:pt>
    <dgm:pt modelId="{4C27390E-C8EA-41D8-8F61-81571A905935}" type="parTrans" cxnId="{E00449A6-E584-4427-B13A-7BF0C67AABCA}">
      <dgm:prSet/>
      <dgm:spPr/>
    </dgm:pt>
    <dgm:pt modelId="{8D84CBC1-F413-46A4-8B89-355A217DDB5B}" type="sibTrans" cxnId="{E00449A6-E584-4427-B13A-7BF0C67AABCA}">
      <dgm:prSet/>
      <dgm:spPr/>
    </dgm:pt>
    <dgm:pt modelId="{E894CE3C-5E2D-4245-B311-F63C7F8A71F8}">
      <dgm:prSet phldrT="[Text]" custT="1"/>
      <dgm:spPr/>
      <dgm:t>
        <a:bodyPr/>
        <a:lstStyle/>
        <a:p>
          <a:r>
            <a:rPr lang="en-ZA" sz="1600" dirty="0" smtClean="0">
              <a:latin typeface="+mn-lt"/>
            </a:rPr>
            <a:t>The personnel budget is aligned with the execution of the Commission’s mandate, as a largely service driven organisation. In effect therefore, reductions in personnel budget imply reduction in operations.  </a:t>
          </a:r>
          <a:endParaRPr lang="en-ZA" sz="1600" dirty="0">
            <a:latin typeface="+mn-lt"/>
          </a:endParaRPr>
        </a:p>
      </dgm:t>
    </dgm:pt>
    <dgm:pt modelId="{D7845C09-CE4D-4DE5-A153-3A5271853C55}" type="parTrans" cxnId="{D9A6BE01-EEFC-4FD5-92B2-D8817F0AB969}">
      <dgm:prSet/>
      <dgm:spPr/>
    </dgm:pt>
    <dgm:pt modelId="{FDD48344-E6D7-4B16-ABDA-0D532F217D5E}" type="sibTrans" cxnId="{D9A6BE01-EEFC-4FD5-92B2-D8817F0AB969}">
      <dgm:prSet/>
      <dgm:spPr/>
    </dgm:pt>
    <dgm:pt modelId="{6EB11ADB-67B2-4DB6-8925-EBEAED57D370}">
      <dgm:prSet phldrT="[Text]" custT="1"/>
      <dgm:spPr/>
      <dgm:t>
        <a:bodyPr/>
        <a:lstStyle/>
        <a:p>
          <a:r>
            <a:rPr lang="en-ZA" sz="1600" dirty="0" smtClean="0">
              <a:latin typeface="+mn-lt"/>
            </a:rPr>
            <a:t>Elimination of critical posts including the Head of Commissioners Programme; management support to the Office of the COO. </a:t>
          </a:r>
          <a:endParaRPr lang="en-ZA" sz="1600" dirty="0">
            <a:latin typeface="+mn-lt"/>
          </a:endParaRPr>
        </a:p>
      </dgm:t>
    </dgm:pt>
    <dgm:pt modelId="{48F7C3E7-BF49-4AB3-B048-2389F62A11FB}" type="parTrans" cxnId="{5B25B404-F962-4AA8-A1C9-1A269DE28C43}">
      <dgm:prSet/>
      <dgm:spPr/>
    </dgm:pt>
    <dgm:pt modelId="{90E80020-75CB-4B8D-ADEE-BBDE69F82111}" type="sibTrans" cxnId="{5B25B404-F962-4AA8-A1C9-1A269DE28C43}">
      <dgm:prSet/>
      <dgm:spPr/>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custScaleY="142480">
        <dgm:presLayoutVars>
          <dgm:bulletEnabled val="1"/>
        </dgm:presLayoutVars>
      </dgm:prSet>
      <dgm:spPr/>
      <dgm:t>
        <a:bodyPr/>
        <a:lstStyle/>
        <a:p>
          <a:endParaRPr lang="en-ZA"/>
        </a:p>
      </dgm:t>
    </dgm:pt>
  </dgm:ptLst>
  <dgm:cxnLst>
    <dgm:cxn modelId="{34DF3E79-5891-45D6-9372-5682604B3F3F}" type="presOf" srcId="{CF625F21-9076-4B27-B137-91BC2B4E15FB}" destId="{9BD7B4C5-F013-4644-A877-E20542E66625}" srcOrd="0" destOrd="1" presId="urn:microsoft.com/office/officeart/2005/8/layout/vList2"/>
    <dgm:cxn modelId="{6157E97B-2EF6-411D-8DCF-0514E988759D}" type="presOf" srcId="{6ACE73AC-CEEC-451D-9963-C8EA9935DFE4}" destId="{9BD7B4C5-F013-4644-A877-E20542E66625}" srcOrd="0" destOrd="7" presId="urn:microsoft.com/office/officeart/2005/8/layout/vList2"/>
    <dgm:cxn modelId="{FA67A1C2-7D25-489D-AA69-AF2DA7E2D74E}" srcId="{698B1B34-7856-4FFA-9EAA-CC5293E6E81A}" destId="{CF625F21-9076-4B27-B137-91BC2B4E15FB}" srcOrd="1" destOrd="0" parTransId="{9810D055-F44E-40F1-9D10-287F150600D2}" sibTransId="{D2A8FA94-A7C7-4D48-A658-AF622E62BB5F}"/>
    <dgm:cxn modelId="{E00449A6-E584-4427-B13A-7BF0C67AABCA}" srcId="{2E464C59-8562-48D6-BB31-E6AA08E180D0}" destId="{FAAE902F-A240-4A09-AD95-137D5E0CFDEA}" srcOrd="1" destOrd="0" parTransId="{4C27390E-C8EA-41D8-8F61-81571A905935}" sibTransId="{8D84CBC1-F413-46A4-8B89-355A217DDB5B}"/>
    <dgm:cxn modelId="{E5F7D095-425C-4E37-8E36-9F3205E5DF24}" srcId="{3AFE6A50-7602-4447-BFF5-82F2BEFAC8FA}" destId="{698B1B34-7856-4FFA-9EAA-CC5293E6E81A}" srcOrd="0" destOrd="0" parTransId="{BDCF2A8C-21F6-4C62-9788-D084158BB582}" sibTransId="{674FD664-412B-4124-A835-8C95727DFBBB}"/>
    <dgm:cxn modelId="{5B25B404-F962-4AA8-A1C9-1A269DE28C43}" srcId="{2E464C59-8562-48D6-BB31-E6AA08E180D0}" destId="{6EB11ADB-67B2-4DB6-8925-EBEAED57D370}" srcOrd="2" destOrd="0" parTransId="{48F7C3E7-BF49-4AB3-B048-2389F62A11FB}" sibTransId="{90E80020-75CB-4B8D-ADEE-BBDE69F82111}"/>
    <dgm:cxn modelId="{9E1BD786-854F-46B1-B8B9-8A68BD225079}" type="presOf" srcId="{18D8EC0C-A474-4C93-9034-375F9D70CE9E}" destId="{9BD7B4C5-F013-4644-A877-E20542E66625}" srcOrd="0" destOrd="8" presId="urn:microsoft.com/office/officeart/2005/8/layout/vList2"/>
    <dgm:cxn modelId="{D9A6BE01-EEFC-4FD5-92B2-D8817F0AB969}" srcId="{2E464C59-8562-48D6-BB31-E6AA08E180D0}" destId="{E894CE3C-5E2D-4245-B311-F63C7F8A71F8}" srcOrd="0" destOrd="0" parTransId="{D7845C09-CE4D-4DE5-A153-3A5271853C55}" sibTransId="{FDD48344-E6D7-4B16-ABDA-0D532F217D5E}"/>
    <dgm:cxn modelId="{549A2AC4-9F90-4183-ADFB-03C4EE8F12EA}" type="presOf" srcId="{CD9B1F8A-3CFE-4DBC-8BD3-035D99539D75}" destId="{9BD7B4C5-F013-4644-A877-E20542E66625}" srcOrd="0" destOrd="0" presId="urn:microsoft.com/office/officeart/2005/8/layout/vList2"/>
    <dgm:cxn modelId="{EB89FB5A-81AC-457A-9225-2E6E54D700FE}" type="presOf" srcId="{3AFE6A50-7602-4447-BFF5-82F2BEFAC8FA}" destId="{3AA0C080-A23C-47C7-8896-1390771FFE98}" srcOrd="0" destOrd="0" presId="urn:microsoft.com/office/officeart/2005/8/layout/vList2"/>
    <dgm:cxn modelId="{EAF2A1D6-4544-4187-9C88-FD2E517C81E3}" type="presOf" srcId="{D1DA25AD-BE32-42B7-90EC-05BCED5D0C94}" destId="{9BD7B4C5-F013-4644-A877-E20542E66625}" srcOrd="0" destOrd="2" presId="urn:microsoft.com/office/officeart/2005/8/layout/vList2"/>
    <dgm:cxn modelId="{A4407FAA-8ADA-4520-8377-8805B23847A9}" srcId="{698B1B34-7856-4FFA-9EAA-CC5293E6E81A}" destId="{D1DA25AD-BE32-42B7-90EC-05BCED5D0C94}" srcOrd="2" destOrd="0" parTransId="{AFC54F42-62FD-46DA-84E7-4C3C4EF01700}" sibTransId="{3F8512CC-3CBF-424F-BD7A-C4C81B835A6E}"/>
    <dgm:cxn modelId="{3B556B18-F2BD-4CB9-911E-6E8B7F6F6F54}" srcId="{698B1B34-7856-4FFA-9EAA-CC5293E6E81A}" destId="{2E464C59-8562-48D6-BB31-E6AA08E180D0}" srcOrd="3" destOrd="0" parTransId="{162BEAD4-42FB-4634-9478-63A7386C40CE}" sibTransId="{81971E30-536F-4C35-9D82-710C3B116672}"/>
    <dgm:cxn modelId="{37B424CA-13B7-4AB4-958F-229957CAC0D0}" type="presOf" srcId="{FAAE902F-A240-4A09-AD95-137D5E0CFDEA}" destId="{9BD7B4C5-F013-4644-A877-E20542E66625}" srcOrd="0" destOrd="5" presId="urn:microsoft.com/office/officeart/2005/8/layout/vList2"/>
    <dgm:cxn modelId="{E01C4B87-550D-4AC3-B434-3762578838CF}" type="presOf" srcId="{698B1B34-7856-4FFA-9EAA-CC5293E6E81A}" destId="{D47FB043-9D29-43F2-9C99-5C388B03FE1A}" srcOrd="0" destOrd="0" presId="urn:microsoft.com/office/officeart/2005/8/layout/vList2"/>
    <dgm:cxn modelId="{EF4B3B7E-7EC7-4676-ADDC-AB0BDE34F8D4}" type="presOf" srcId="{2E464C59-8562-48D6-BB31-E6AA08E180D0}" destId="{9BD7B4C5-F013-4644-A877-E20542E66625}" srcOrd="0" destOrd="3" presId="urn:microsoft.com/office/officeart/2005/8/layout/vList2"/>
    <dgm:cxn modelId="{F91B3581-92D0-4E42-9CF0-3B9BFCDF804C}" srcId="{698B1B34-7856-4FFA-9EAA-CC5293E6E81A}" destId="{6ACE73AC-CEEC-451D-9963-C8EA9935DFE4}" srcOrd="4" destOrd="0" parTransId="{58C95FA8-7D02-4498-A1D6-AF7D2F74CAE3}" sibTransId="{30DD8DFA-795A-4138-929C-B420D671D9CA}"/>
    <dgm:cxn modelId="{15E22595-BA62-4586-8477-E64188DBE275}" srcId="{698B1B34-7856-4FFA-9EAA-CC5293E6E81A}" destId="{18D8EC0C-A474-4C93-9034-375F9D70CE9E}" srcOrd="5" destOrd="0" parTransId="{70C420B4-A141-4BB5-9FCA-2AB7D8F7E6E3}" sibTransId="{1786FD1E-3268-4E14-A9DF-788040C2FF4C}"/>
    <dgm:cxn modelId="{4531F191-205B-4963-AF1F-680D46ECD3A4}" type="presOf" srcId="{E894CE3C-5E2D-4245-B311-F63C7F8A71F8}" destId="{9BD7B4C5-F013-4644-A877-E20542E66625}" srcOrd="0" destOrd="4" presId="urn:microsoft.com/office/officeart/2005/8/layout/vList2"/>
    <dgm:cxn modelId="{508E64B7-6B18-4C8A-A191-15FD826D28E1}" srcId="{698B1B34-7856-4FFA-9EAA-CC5293E6E81A}" destId="{CD9B1F8A-3CFE-4DBC-8BD3-035D99539D75}" srcOrd="0" destOrd="0" parTransId="{97640BBB-6A17-42C1-9641-55E449AC0589}" sibTransId="{D32F7257-BCA1-4A5E-BEE2-722A1BAA8B30}"/>
    <dgm:cxn modelId="{5F3AFE82-5A8C-4077-BA99-FDC3387A3984}" type="presOf" srcId="{6EB11ADB-67B2-4DB6-8925-EBEAED57D370}" destId="{9BD7B4C5-F013-4644-A877-E20542E66625}" srcOrd="0" destOrd="6" presId="urn:microsoft.com/office/officeart/2005/8/layout/vList2"/>
    <dgm:cxn modelId="{3B5E8279-8618-459E-A7AD-1AD12057AD61}" type="presParOf" srcId="{3AA0C080-A23C-47C7-8896-1390771FFE98}" destId="{D47FB043-9D29-43F2-9C99-5C388B03FE1A}" srcOrd="0" destOrd="0" presId="urn:microsoft.com/office/officeart/2005/8/layout/vList2"/>
    <dgm:cxn modelId="{BD8BF7EF-33AD-430E-A43D-712A53538EA2}"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smtClean="0">
              <a:solidFill>
                <a:schemeClr val="tx1"/>
              </a:solidFill>
            </a:rPr>
            <a:t>Performance highlights as at 30 September 2021  </a:t>
          </a:r>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A73D8465-A05D-4C5F-AAD0-484103C94777}">
      <dgm:prSet phldrT="[Text]" custT="1"/>
      <dgm:spPr/>
      <dgm:t>
        <a:bodyPr/>
        <a:lstStyle/>
        <a:p>
          <a:pPr>
            <a:lnSpc>
              <a:spcPct val="150000"/>
            </a:lnSpc>
          </a:pPr>
          <a:r>
            <a:rPr lang="en-ZA" sz="1600" dirty="0" smtClean="0"/>
            <a:t>Initiated National Campaign on Social Cohesion, Healing and Harmony.</a:t>
          </a:r>
          <a:endParaRPr lang="en-ZA" sz="1600" dirty="0"/>
        </a:p>
      </dgm:t>
    </dgm:pt>
    <dgm:pt modelId="{8DEF8FBE-4509-46FF-8862-4555944CE078}" type="parTrans" cxnId="{80D80252-0ECA-4694-8CC0-59244E4A6F73}">
      <dgm:prSet/>
      <dgm:spPr/>
      <dgm:t>
        <a:bodyPr/>
        <a:lstStyle/>
        <a:p>
          <a:endParaRPr lang="en-ZA"/>
        </a:p>
      </dgm:t>
    </dgm:pt>
    <dgm:pt modelId="{650E8302-C5BD-4F19-846C-F969E36D7794}" type="sibTrans" cxnId="{80D80252-0ECA-4694-8CC0-59244E4A6F73}">
      <dgm:prSet/>
      <dgm:spPr/>
      <dgm:t>
        <a:bodyPr/>
        <a:lstStyle/>
        <a:p>
          <a:endParaRPr lang="en-ZA"/>
        </a:p>
      </dgm:t>
    </dgm:pt>
    <dgm:pt modelId="{CFB0D569-329A-489E-A5B0-A642C269F204}">
      <dgm:prSet phldrT="[Text]" custT="1"/>
      <dgm:spPr/>
      <dgm:t>
        <a:bodyPr/>
        <a:lstStyle/>
        <a:p>
          <a:pPr>
            <a:lnSpc>
              <a:spcPct val="150000"/>
            </a:lnSpc>
          </a:pPr>
          <a:r>
            <a:rPr lang="en-ZA" sz="1600" dirty="0" smtClean="0"/>
            <a:t>Conducted workshops to promote awareness and the functionality of equality courts.</a:t>
          </a:r>
          <a:endParaRPr lang="en-ZA" sz="1600" dirty="0"/>
        </a:p>
      </dgm:t>
    </dgm:pt>
    <dgm:pt modelId="{F749A381-7598-4FA4-A806-25DFF8A34397}" type="parTrans" cxnId="{1A64809E-9A8D-4089-BE64-280D357F9AC2}">
      <dgm:prSet/>
      <dgm:spPr/>
      <dgm:t>
        <a:bodyPr/>
        <a:lstStyle/>
        <a:p>
          <a:endParaRPr lang="en-ZA"/>
        </a:p>
      </dgm:t>
    </dgm:pt>
    <dgm:pt modelId="{D6C45939-50C7-4575-B5AB-1E364489E7A3}" type="sibTrans" cxnId="{1A64809E-9A8D-4089-BE64-280D357F9AC2}">
      <dgm:prSet/>
      <dgm:spPr/>
      <dgm:t>
        <a:bodyPr/>
        <a:lstStyle/>
        <a:p>
          <a:endParaRPr lang="en-ZA"/>
        </a:p>
      </dgm:t>
    </dgm:pt>
    <dgm:pt modelId="{6BFA5572-A1C6-4EAC-99BC-948452944539}">
      <dgm:prSet phldrT="[Text]" custT="1"/>
      <dgm:spPr/>
      <dgm:t>
        <a:bodyPr/>
        <a:lstStyle/>
        <a:p>
          <a:pPr>
            <a:lnSpc>
              <a:spcPct val="150000"/>
            </a:lnSpc>
          </a:pPr>
          <a:r>
            <a:rPr lang="en-ZA" sz="1600" dirty="0" smtClean="0"/>
            <a:t>Hosted provincial rounds of the National Schools Moot Court Competition.</a:t>
          </a:r>
          <a:endParaRPr lang="en-ZA" sz="1600" dirty="0"/>
        </a:p>
      </dgm:t>
    </dgm:pt>
    <dgm:pt modelId="{9F926DD4-3A3B-4ADC-A6E9-2ADA8BB13CF5}" type="parTrans" cxnId="{12D6D507-700C-4119-99EE-E2E8E44F192E}">
      <dgm:prSet/>
      <dgm:spPr/>
      <dgm:t>
        <a:bodyPr/>
        <a:lstStyle/>
        <a:p>
          <a:endParaRPr lang="en-ZA"/>
        </a:p>
      </dgm:t>
    </dgm:pt>
    <dgm:pt modelId="{22306591-E599-4F4C-867B-0B6D10185EE6}" type="sibTrans" cxnId="{12D6D507-700C-4119-99EE-E2E8E44F192E}">
      <dgm:prSet/>
      <dgm:spPr/>
      <dgm:t>
        <a:bodyPr/>
        <a:lstStyle/>
        <a:p>
          <a:endParaRPr lang="en-ZA"/>
        </a:p>
      </dgm:t>
    </dgm:pt>
    <dgm:pt modelId="{5109B8F0-90F1-4A33-96CE-7D19B0F80F46}">
      <dgm:prSet phldrT="[Text]" custT="1"/>
      <dgm:spPr/>
      <dgm:t>
        <a:bodyPr/>
        <a:lstStyle/>
        <a:p>
          <a:pPr>
            <a:lnSpc>
              <a:spcPct val="150000"/>
            </a:lnSpc>
          </a:pPr>
          <a:r>
            <a:rPr lang="en-ZA" sz="1600" dirty="0" smtClean="0"/>
            <a:t>Secured undertaking to open sections of the Charlotte Maxeke Hospital in Gauteng.</a:t>
          </a:r>
          <a:endParaRPr lang="en-ZA" sz="1600" dirty="0"/>
        </a:p>
      </dgm:t>
    </dgm:pt>
    <dgm:pt modelId="{F976C1C3-5B2F-4BDA-9985-A33288C2A345}" type="parTrans" cxnId="{9766B0D3-59C8-4989-B73D-7962F4430B40}">
      <dgm:prSet/>
      <dgm:spPr/>
      <dgm:t>
        <a:bodyPr/>
        <a:lstStyle/>
        <a:p>
          <a:endParaRPr lang="en-ZA"/>
        </a:p>
      </dgm:t>
    </dgm:pt>
    <dgm:pt modelId="{2339D177-6611-473D-8EC6-0CFF815E548C}" type="sibTrans" cxnId="{9766B0D3-59C8-4989-B73D-7962F4430B40}">
      <dgm:prSet/>
      <dgm:spPr/>
      <dgm:t>
        <a:bodyPr/>
        <a:lstStyle/>
        <a:p>
          <a:endParaRPr lang="en-ZA"/>
        </a:p>
      </dgm:t>
    </dgm:pt>
    <dgm:pt modelId="{BFAE5F2B-AEE1-40AD-8558-C5F4975C3BBF}">
      <dgm:prSet phldrT="[Text]" custT="1"/>
      <dgm:spPr/>
      <dgm:t>
        <a:bodyPr/>
        <a:lstStyle/>
        <a:p>
          <a:pPr>
            <a:lnSpc>
              <a:spcPct val="150000"/>
            </a:lnSpc>
          </a:pPr>
          <a:r>
            <a:rPr lang="en-ZA" sz="1600" dirty="0" smtClean="0"/>
            <a:t>Initiated mental health awareness project focusing externally and internally. </a:t>
          </a:r>
          <a:endParaRPr lang="en-ZA" sz="1600" dirty="0"/>
        </a:p>
      </dgm:t>
    </dgm:pt>
    <dgm:pt modelId="{54606E07-BBC6-4411-B0B1-7F58F0C3618B}" type="parTrans" cxnId="{3BB65DFD-2EA6-4160-AEFE-FD293481D383}">
      <dgm:prSet/>
      <dgm:spPr/>
      <dgm:t>
        <a:bodyPr/>
        <a:lstStyle/>
        <a:p>
          <a:endParaRPr lang="en-ZA"/>
        </a:p>
      </dgm:t>
    </dgm:pt>
    <dgm:pt modelId="{5AAF59C3-96CF-4920-835A-E5D5CB07295D}" type="sibTrans" cxnId="{3BB65DFD-2EA6-4160-AEFE-FD293481D383}">
      <dgm:prSet/>
      <dgm:spPr/>
      <dgm:t>
        <a:bodyPr/>
        <a:lstStyle/>
        <a:p>
          <a:endParaRPr lang="en-ZA"/>
        </a:p>
      </dgm:t>
    </dgm:pt>
    <dgm:pt modelId="{EC7E2A06-AAA9-47B5-9AC6-7A2543DAE519}">
      <dgm:prSet phldrT="[Text]" custT="1"/>
      <dgm:spPr/>
      <dgm:t>
        <a:bodyPr/>
        <a:lstStyle/>
        <a:p>
          <a:pPr>
            <a:lnSpc>
              <a:spcPct val="150000"/>
            </a:lnSpc>
          </a:pPr>
          <a:r>
            <a:rPr lang="en-ZA" sz="1600" dirty="0" smtClean="0"/>
            <a:t>Hosted conference on impact of Covid-19 on children.</a:t>
          </a:r>
          <a:endParaRPr lang="en-ZA" sz="1600" dirty="0"/>
        </a:p>
      </dgm:t>
    </dgm:pt>
    <dgm:pt modelId="{0D934578-D7F3-48F1-949C-85B5EE4D56E0}" type="parTrans" cxnId="{BC113329-D772-4E50-B511-6DF07CC9887A}">
      <dgm:prSet/>
      <dgm:spPr/>
      <dgm:t>
        <a:bodyPr/>
        <a:lstStyle/>
        <a:p>
          <a:endParaRPr lang="en-ZA"/>
        </a:p>
      </dgm:t>
    </dgm:pt>
    <dgm:pt modelId="{6996BF26-038E-4F3A-8F91-CD4FCF646305}" type="sibTrans" cxnId="{BC113329-D772-4E50-B511-6DF07CC9887A}">
      <dgm:prSet/>
      <dgm:spPr/>
      <dgm:t>
        <a:bodyPr/>
        <a:lstStyle/>
        <a:p>
          <a:endParaRPr lang="en-ZA"/>
        </a:p>
      </dgm:t>
    </dgm:pt>
    <dgm:pt modelId="{EBD2738E-80F6-4425-873A-3387F975120D}">
      <dgm:prSet phldrT="[Text]" custT="1"/>
      <dgm:spPr/>
      <dgm:t>
        <a:bodyPr/>
        <a:lstStyle/>
        <a:p>
          <a:pPr>
            <a:lnSpc>
              <a:spcPct val="150000"/>
            </a:lnSpc>
          </a:pPr>
          <a:r>
            <a:rPr lang="en-ZA" sz="1600" dirty="0" smtClean="0"/>
            <a:t>Implementing resolutions from the Anti-Corruption and Human Rights Conference.</a:t>
          </a:r>
          <a:endParaRPr lang="en-ZA" sz="1600" dirty="0"/>
        </a:p>
      </dgm:t>
    </dgm:pt>
    <dgm:pt modelId="{6828452D-0113-445A-82A5-E3E0B69E7F55}" type="parTrans" cxnId="{29357D50-1100-4D33-8D39-46E976251F19}">
      <dgm:prSet/>
      <dgm:spPr/>
      <dgm:t>
        <a:bodyPr/>
        <a:lstStyle/>
        <a:p>
          <a:endParaRPr lang="en-ZA"/>
        </a:p>
      </dgm:t>
    </dgm:pt>
    <dgm:pt modelId="{11E61859-27F5-473E-975A-AA0F28E84B18}" type="sibTrans" cxnId="{29357D50-1100-4D33-8D39-46E976251F19}">
      <dgm:prSet/>
      <dgm:spPr/>
      <dgm:t>
        <a:bodyPr/>
        <a:lstStyle/>
        <a:p>
          <a:endParaRPr lang="en-ZA"/>
        </a:p>
      </dgm:t>
    </dgm:pt>
    <dgm:pt modelId="{7B563584-781E-4A4F-AAC6-9E7EA2A60E2A}">
      <dgm:prSet phldrT="[Text]" custT="1"/>
      <dgm:spPr/>
      <dgm:t>
        <a:bodyPr/>
        <a:lstStyle/>
        <a:p>
          <a:pPr>
            <a:lnSpc>
              <a:spcPct val="150000"/>
            </a:lnSpc>
          </a:pPr>
          <a:r>
            <a:rPr lang="en-ZA" sz="1600" i="0" dirty="0" smtClean="0"/>
            <a:t>Convened strategic engagements on the civil unrest of July 2021.</a:t>
          </a:r>
          <a:endParaRPr lang="en-ZA" sz="1600" dirty="0"/>
        </a:p>
      </dgm:t>
    </dgm:pt>
    <dgm:pt modelId="{BB971B1F-322D-4F93-B5BE-D6FD856CDB9E}" type="parTrans" cxnId="{36D1C92D-466A-4F6A-B969-07A271DA0732}">
      <dgm:prSet/>
      <dgm:spPr/>
      <dgm:t>
        <a:bodyPr/>
        <a:lstStyle/>
        <a:p>
          <a:endParaRPr lang="en-ZA"/>
        </a:p>
      </dgm:t>
    </dgm:pt>
    <dgm:pt modelId="{0AD5F778-613C-4D27-8E80-5C7BCE25E024}" type="sibTrans" cxnId="{36D1C92D-466A-4F6A-B969-07A271DA0732}">
      <dgm:prSet/>
      <dgm:spPr/>
      <dgm:t>
        <a:bodyPr/>
        <a:lstStyle/>
        <a:p>
          <a:endParaRPr lang="en-ZA"/>
        </a:p>
      </dgm:t>
    </dgm:pt>
    <dgm:pt modelId="{6C91D4AA-68E1-4F58-A873-21F2483DAD62}">
      <dgm:prSet phldrT="[Text]" custT="1"/>
      <dgm:spPr/>
      <dgm:t>
        <a:bodyPr/>
        <a:lstStyle/>
        <a:p>
          <a:pPr>
            <a:lnSpc>
              <a:spcPct val="150000"/>
            </a:lnSpc>
          </a:pPr>
          <a:r>
            <a:rPr lang="en-ZA" sz="1600" dirty="0" smtClean="0"/>
            <a:t>Media coverage attracted an Average Value Equivalent of approximately R186m. </a:t>
          </a:r>
          <a:endParaRPr lang="en-ZA" sz="1600" dirty="0"/>
        </a:p>
      </dgm:t>
    </dgm:pt>
    <dgm:pt modelId="{ABA701BD-D421-44F4-ADDE-3319A610E3B1}" type="parTrans" cxnId="{60102F59-9201-4EBF-B620-A35D73EA6F1A}">
      <dgm:prSet/>
      <dgm:spPr/>
    </dgm:pt>
    <dgm:pt modelId="{83356B79-EB51-4677-9412-7AF82B7BF76F}" type="sibTrans" cxnId="{60102F59-9201-4EBF-B620-A35D73EA6F1A}">
      <dgm:prSet/>
      <dgm:spPr/>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custScaleY="125040">
        <dgm:presLayoutVars>
          <dgm:bulletEnabled val="1"/>
        </dgm:presLayoutVars>
      </dgm:prSet>
      <dgm:spPr/>
      <dgm:t>
        <a:bodyPr/>
        <a:lstStyle/>
        <a:p>
          <a:endParaRPr lang="en-ZA"/>
        </a:p>
      </dgm:t>
    </dgm:pt>
  </dgm:ptLst>
  <dgm:cxnLst>
    <dgm:cxn modelId="{D8EA3564-4A3F-41C8-A828-626BC4F192BF}" type="presOf" srcId="{EC7E2A06-AAA9-47B5-9AC6-7A2543DAE519}" destId="{9BD7B4C5-F013-4644-A877-E20542E66625}" srcOrd="0" destOrd="6" presId="urn:microsoft.com/office/officeart/2005/8/layout/vList2"/>
    <dgm:cxn modelId="{9766B0D3-59C8-4989-B73D-7962F4430B40}" srcId="{698B1B34-7856-4FFA-9EAA-CC5293E6E81A}" destId="{5109B8F0-90F1-4A33-96CE-7D19B0F80F46}" srcOrd="4" destOrd="0" parTransId="{F976C1C3-5B2F-4BDA-9985-A33288C2A345}" sibTransId="{2339D177-6611-473D-8EC6-0CFF815E548C}"/>
    <dgm:cxn modelId="{65A4B3AD-F64D-4031-823C-C10002C48517}" type="presOf" srcId="{5109B8F0-90F1-4A33-96CE-7D19B0F80F46}" destId="{9BD7B4C5-F013-4644-A877-E20542E66625}" srcOrd="0" destOrd="4" presId="urn:microsoft.com/office/officeart/2005/8/layout/vList2"/>
    <dgm:cxn modelId="{E5F7D095-425C-4E37-8E36-9F3205E5DF24}" srcId="{3AFE6A50-7602-4447-BFF5-82F2BEFAC8FA}" destId="{698B1B34-7856-4FFA-9EAA-CC5293E6E81A}" srcOrd="0" destOrd="0" parTransId="{BDCF2A8C-21F6-4C62-9788-D084158BB582}" sibTransId="{674FD664-412B-4124-A835-8C95727DFBBB}"/>
    <dgm:cxn modelId="{29357D50-1100-4D33-8D39-46E976251F19}" srcId="{698B1B34-7856-4FFA-9EAA-CC5293E6E81A}" destId="{EBD2738E-80F6-4425-873A-3387F975120D}" srcOrd="7" destOrd="0" parTransId="{6828452D-0113-445A-82A5-E3E0B69E7F55}" sibTransId="{11E61859-27F5-473E-975A-AA0F28E84B18}"/>
    <dgm:cxn modelId="{FFA4492D-1392-4846-A7AC-F2D2D73E2447}" type="presOf" srcId="{6C91D4AA-68E1-4F58-A873-21F2483DAD62}" destId="{9BD7B4C5-F013-4644-A877-E20542E66625}" srcOrd="0" destOrd="8" presId="urn:microsoft.com/office/officeart/2005/8/layout/vList2"/>
    <dgm:cxn modelId="{3BB65DFD-2EA6-4160-AEFE-FD293481D383}" srcId="{698B1B34-7856-4FFA-9EAA-CC5293E6E81A}" destId="{BFAE5F2B-AEE1-40AD-8558-C5F4975C3BBF}" srcOrd="5" destOrd="0" parTransId="{54606E07-BBC6-4411-B0B1-7F58F0C3618B}" sibTransId="{5AAF59C3-96CF-4920-835A-E5D5CB07295D}"/>
    <dgm:cxn modelId="{36D1C92D-466A-4F6A-B969-07A271DA0732}" srcId="{698B1B34-7856-4FFA-9EAA-CC5293E6E81A}" destId="{7B563584-781E-4A4F-AAC6-9E7EA2A60E2A}" srcOrd="0" destOrd="0" parTransId="{BB971B1F-322D-4F93-B5BE-D6FD856CDB9E}" sibTransId="{0AD5F778-613C-4D27-8E80-5C7BCE25E024}"/>
    <dgm:cxn modelId="{73EDA184-3AC2-4EEA-BA48-E228E5BF9DD6}" type="presOf" srcId="{7B563584-781E-4A4F-AAC6-9E7EA2A60E2A}" destId="{9BD7B4C5-F013-4644-A877-E20542E66625}" srcOrd="0" destOrd="0" presId="urn:microsoft.com/office/officeart/2005/8/layout/vList2"/>
    <dgm:cxn modelId="{12D6D507-700C-4119-99EE-E2E8E44F192E}" srcId="{698B1B34-7856-4FFA-9EAA-CC5293E6E81A}" destId="{6BFA5572-A1C6-4EAC-99BC-948452944539}" srcOrd="3" destOrd="0" parTransId="{9F926DD4-3A3B-4ADC-A6E9-2ADA8BB13CF5}" sibTransId="{22306591-E599-4F4C-867B-0B6D10185EE6}"/>
    <dgm:cxn modelId="{B1D66817-0AE6-4B49-BAD0-6D7E0A1FF002}" type="presOf" srcId="{A73D8465-A05D-4C5F-AAD0-484103C94777}" destId="{9BD7B4C5-F013-4644-A877-E20542E66625}" srcOrd="0" destOrd="1" presId="urn:microsoft.com/office/officeart/2005/8/layout/vList2"/>
    <dgm:cxn modelId="{D3E05735-6FE4-428B-A601-9F19DB629AC6}" type="presOf" srcId="{EBD2738E-80F6-4425-873A-3387F975120D}" destId="{9BD7B4C5-F013-4644-A877-E20542E66625}" srcOrd="0" destOrd="7" presId="urn:microsoft.com/office/officeart/2005/8/layout/vList2"/>
    <dgm:cxn modelId="{1A64809E-9A8D-4089-BE64-280D357F9AC2}" srcId="{698B1B34-7856-4FFA-9EAA-CC5293E6E81A}" destId="{CFB0D569-329A-489E-A5B0-A642C269F204}" srcOrd="2" destOrd="0" parTransId="{F749A381-7598-4FA4-A806-25DFF8A34397}" sibTransId="{D6C45939-50C7-4575-B5AB-1E364489E7A3}"/>
    <dgm:cxn modelId="{7F547ABF-A336-4909-9B84-5521CECCED56}" type="presOf" srcId="{698B1B34-7856-4FFA-9EAA-CC5293E6E81A}" destId="{D47FB043-9D29-43F2-9C99-5C388B03FE1A}" srcOrd="0" destOrd="0" presId="urn:microsoft.com/office/officeart/2005/8/layout/vList2"/>
    <dgm:cxn modelId="{EFE6B87D-3242-4FF6-A248-BBB999C98288}" type="presOf" srcId="{6BFA5572-A1C6-4EAC-99BC-948452944539}" destId="{9BD7B4C5-F013-4644-A877-E20542E66625}" srcOrd="0" destOrd="3" presId="urn:microsoft.com/office/officeart/2005/8/layout/vList2"/>
    <dgm:cxn modelId="{177C09A0-6263-41AB-BB00-BA48192A8B48}" type="presOf" srcId="{BFAE5F2B-AEE1-40AD-8558-C5F4975C3BBF}" destId="{9BD7B4C5-F013-4644-A877-E20542E66625}" srcOrd="0" destOrd="5" presId="urn:microsoft.com/office/officeart/2005/8/layout/vList2"/>
    <dgm:cxn modelId="{A67BE39B-748A-44F9-884D-F1154222FA08}" type="presOf" srcId="{3AFE6A50-7602-4447-BFF5-82F2BEFAC8FA}" destId="{3AA0C080-A23C-47C7-8896-1390771FFE98}" srcOrd="0" destOrd="0" presId="urn:microsoft.com/office/officeart/2005/8/layout/vList2"/>
    <dgm:cxn modelId="{3F864E0A-1D9B-4E11-93C7-60DD5F586E5A}" type="presOf" srcId="{CFB0D569-329A-489E-A5B0-A642C269F204}" destId="{9BD7B4C5-F013-4644-A877-E20542E66625}" srcOrd="0" destOrd="2" presId="urn:microsoft.com/office/officeart/2005/8/layout/vList2"/>
    <dgm:cxn modelId="{BC113329-D772-4E50-B511-6DF07CC9887A}" srcId="{698B1B34-7856-4FFA-9EAA-CC5293E6E81A}" destId="{EC7E2A06-AAA9-47B5-9AC6-7A2543DAE519}" srcOrd="6" destOrd="0" parTransId="{0D934578-D7F3-48F1-949C-85B5EE4D56E0}" sibTransId="{6996BF26-038E-4F3A-8F91-CD4FCF646305}"/>
    <dgm:cxn modelId="{80D80252-0ECA-4694-8CC0-59244E4A6F73}" srcId="{698B1B34-7856-4FFA-9EAA-CC5293E6E81A}" destId="{A73D8465-A05D-4C5F-AAD0-484103C94777}" srcOrd="1" destOrd="0" parTransId="{8DEF8FBE-4509-46FF-8862-4555944CE078}" sibTransId="{650E8302-C5BD-4F19-846C-F969E36D7794}"/>
    <dgm:cxn modelId="{60102F59-9201-4EBF-B620-A35D73EA6F1A}" srcId="{698B1B34-7856-4FFA-9EAA-CC5293E6E81A}" destId="{6C91D4AA-68E1-4F58-A873-21F2483DAD62}" srcOrd="8" destOrd="0" parTransId="{ABA701BD-D421-44F4-ADDE-3319A610E3B1}" sibTransId="{83356B79-EB51-4677-9412-7AF82B7BF76F}"/>
    <dgm:cxn modelId="{610EC642-6935-4279-A580-408B015994FB}" type="presParOf" srcId="{3AA0C080-A23C-47C7-8896-1390771FFE98}" destId="{D47FB043-9D29-43F2-9C99-5C388B03FE1A}" srcOrd="0" destOrd="0" presId="urn:microsoft.com/office/officeart/2005/8/layout/vList2"/>
    <dgm:cxn modelId="{5719CDE5-AC4D-4820-A280-441F7C1BF3B2}"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smtClean="0">
              <a:solidFill>
                <a:schemeClr val="tx1"/>
              </a:solidFill>
            </a:rPr>
            <a:t>Performance highlights as at 30 September 2021  </a:t>
          </a:r>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7B563584-781E-4A4F-AAC6-9E7EA2A60E2A}">
      <dgm:prSet phldrT="[Text]" custT="1"/>
      <dgm:spPr/>
      <dgm:t>
        <a:bodyPr/>
        <a:lstStyle/>
        <a:p>
          <a:pPr>
            <a:lnSpc>
              <a:spcPct val="150000"/>
            </a:lnSpc>
          </a:pPr>
          <a:r>
            <a:rPr lang="en-ZA" sz="1600" i="0" dirty="0" smtClean="0"/>
            <a:t>Finalised more than 3 000 complaints and enquiries. </a:t>
          </a:r>
          <a:endParaRPr lang="en-ZA" sz="1600" dirty="0"/>
        </a:p>
      </dgm:t>
    </dgm:pt>
    <dgm:pt modelId="{BB971B1F-322D-4F93-B5BE-D6FD856CDB9E}" type="parTrans" cxnId="{36D1C92D-466A-4F6A-B969-07A271DA0732}">
      <dgm:prSet/>
      <dgm:spPr/>
      <dgm:t>
        <a:bodyPr/>
        <a:lstStyle/>
        <a:p>
          <a:endParaRPr lang="en-ZA"/>
        </a:p>
      </dgm:t>
    </dgm:pt>
    <dgm:pt modelId="{0AD5F778-613C-4D27-8E80-5C7BCE25E024}" type="sibTrans" cxnId="{36D1C92D-466A-4F6A-B969-07A271DA0732}">
      <dgm:prSet/>
      <dgm:spPr/>
      <dgm:t>
        <a:bodyPr/>
        <a:lstStyle/>
        <a:p>
          <a:endParaRPr lang="en-ZA"/>
        </a:p>
      </dgm:t>
    </dgm:pt>
    <dgm:pt modelId="{F3492307-BC8B-496E-A820-F974D8A88D4B}">
      <dgm:prSet phldrT="[Text]" custT="1"/>
      <dgm:spPr/>
      <dgm:t>
        <a:bodyPr/>
        <a:lstStyle/>
        <a:p>
          <a:pPr>
            <a:lnSpc>
              <a:spcPct val="150000"/>
            </a:lnSpc>
          </a:pPr>
          <a:r>
            <a:rPr lang="en-ZA" sz="1600" dirty="0" smtClean="0"/>
            <a:t>Dealt with violations pertaining to citizenship, identity and stateless persons, which often create problems of access to many other services.</a:t>
          </a:r>
          <a:endParaRPr lang="en-ZA" sz="1600" dirty="0"/>
        </a:p>
      </dgm:t>
    </dgm:pt>
    <dgm:pt modelId="{0B216D08-B2BF-4BF2-9E99-C7E2633874D3}" type="parTrans" cxnId="{728FA083-010C-4088-B8E0-1C369D30383F}">
      <dgm:prSet/>
      <dgm:spPr/>
      <dgm:t>
        <a:bodyPr/>
        <a:lstStyle/>
        <a:p>
          <a:endParaRPr lang="en-ZA"/>
        </a:p>
      </dgm:t>
    </dgm:pt>
    <dgm:pt modelId="{150CAA4F-79B1-4319-AB61-C423DD9B7B6B}" type="sibTrans" cxnId="{728FA083-010C-4088-B8E0-1C369D30383F}">
      <dgm:prSet/>
      <dgm:spPr/>
      <dgm:t>
        <a:bodyPr/>
        <a:lstStyle/>
        <a:p>
          <a:endParaRPr lang="en-ZA"/>
        </a:p>
      </dgm:t>
    </dgm:pt>
    <dgm:pt modelId="{2D36EC06-1B29-4090-B1AC-93AEDC6E18F8}">
      <dgm:prSet phldrT="[Text]" custT="1"/>
      <dgm:spPr/>
      <dgm:t>
        <a:bodyPr/>
        <a:lstStyle/>
        <a:p>
          <a:pPr>
            <a:lnSpc>
              <a:spcPct val="150000"/>
            </a:lnSpc>
          </a:pPr>
          <a:r>
            <a:rPr lang="en-ZA" sz="1600" dirty="0" smtClean="0"/>
            <a:t>Addressed service delivery complaints, especially relating to the provision of water and sanitation at local level, across the country.</a:t>
          </a:r>
          <a:endParaRPr lang="en-ZA" sz="1600" dirty="0"/>
        </a:p>
      </dgm:t>
    </dgm:pt>
    <dgm:pt modelId="{3C0741E9-722C-4B6F-987B-BE36B49CA167}" type="parTrans" cxnId="{C0882613-D49B-4F6B-8AE9-BA287DC965CB}">
      <dgm:prSet/>
      <dgm:spPr/>
      <dgm:t>
        <a:bodyPr/>
        <a:lstStyle/>
        <a:p>
          <a:endParaRPr lang="en-ZA"/>
        </a:p>
      </dgm:t>
    </dgm:pt>
    <dgm:pt modelId="{01B718E4-5D8D-492E-84FF-ED2C4E76FFB5}" type="sibTrans" cxnId="{C0882613-D49B-4F6B-8AE9-BA287DC965CB}">
      <dgm:prSet/>
      <dgm:spPr/>
      <dgm:t>
        <a:bodyPr/>
        <a:lstStyle/>
        <a:p>
          <a:endParaRPr lang="en-ZA"/>
        </a:p>
      </dgm:t>
    </dgm:pt>
    <dgm:pt modelId="{0AAA9A62-7A34-4CB0-8C04-2D1A779C75BD}">
      <dgm:prSet phldrT="[Text]" custT="1"/>
      <dgm:spPr/>
      <dgm:t>
        <a:bodyPr/>
        <a:lstStyle/>
        <a:p>
          <a:pPr>
            <a:lnSpc>
              <a:spcPct val="150000"/>
            </a:lnSpc>
          </a:pPr>
          <a:r>
            <a:rPr lang="en-ZA" sz="1600" dirty="0" smtClean="0"/>
            <a:t>Protected employees against mandatory vaccinations at the workplace.</a:t>
          </a:r>
          <a:endParaRPr lang="en-ZA" sz="1600" dirty="0"/>
        </a:p>
      </dgm:t>
    </dgm:pt>
    <dgm:pt modelId="{37DA543B-E455-4CC9-8A8E-C9B99CC1D034}" type="parTrans" cxnId="{E33C2CBA-D32E-4827-90C6-5B4BE13B33FA}">
      <dgm:prSet/>
      <dgm:spPr/>
      <dgm:t>
        <a:bodyPr/>
        <a:lstStyle/>
        <a:p>
          <a:endParaRPr lang="en-ZA"/>
        </a:p>
      </dgm:t>
    </dgm:pt>
    <dgm:pt modelId="{8BEEA1B0-C4F5-48B3-A6BF-0136ACC19CC6}" type="sibTrans" cxnId="{E33C2CBA-D32E-4827-90C6-5B4BE13B33FA}">
      <dgm:prSet/>
      <dgm:spPr/>
      <dgm:t>
        <a:bodyPr/>
        <a:lstStyle/>
        <a:p>
          <a:endParaRPr lang="en-ZA"/>
        </a:p>
      </dgm:t>
    </dgm:pt>
    <dgm:pt modelId="{4DDB01AE-527B-4AA9-B53C-A18B208CBE33}">
      <dgm:prSet phldrT="[Text]" custT="1"/>
      <dgm:spPr/>
      <dgm:t>
        <a:bodyPr/>
        <a:lstStyle/>
        <a:p>
          <a:pPr>
            <a:lnSpc>
              <a:spcPct val="150000"/>
            </a:lnSpc>
          </a:pPr>
          <a:r>
            <a:rPr lang="en-ZA" sz="1600" dirty="0" smtClean="0"/>
            <a:t>Granted leave to intervene by the European Court of Human Rights in the Caster Semenya case. </a:t>
          </a:r>
          <a:endParaRPr lang="en-ZA" sz="1600" dirty="0"/>
        </a:p>
      </dgm:t>
    </dgm:pt>
    <dgm:pt modelId="{393CA0E5-A833-41A9-97D7-CC137E0874A0}" type="parTrans" cxnId="{0B1D71CF-F36E-46F0-8674-2B5BD3442AB3}">
      <dgm:prSet/>
      <dgm:spPr/>
      <dgm:t>
        <a:bodyPr/>
        <a:lstStyle/>
        <a:p>
          <a:endParaRPr lang="en-ZA"/>
        </a:p>
      </dgm:t>
    </dgm:pt>
    <dgm:pt modelId="{343EDD36-9AA8-45F4-8896-57B17F5116B4}" type="sibTrans" cxnId="{0B1D71CF-F36E-46F0-8674-2B5BD3442AB3}">
      <dgm:prSet/>
      <dgm:spPr/>
      <dgm:t>
        <a:bodyPr/>
        <a:lstStyle/>
        <a:p>
          <a:endParaRPr lang="en-ZA"/>
        </a:p>
      </dgm:t>
    </dgm:pt>
    <dgm:pt modelId="{5C201784-427E-4406-AC32-F4377E6F4EF9}">
      <dgm:prSet phldrT="[Text]" custT="1"/>
      <dgm:spPr/>
      <dgm:t>
        <a:bodyPr/>
        <a:lstStyle/>
        <a:p>
          <a:pPr>
            <a:lnSpc>
              <a:spcPct val="150000"/>
            </a:lnSpc>
          </a:pPr>
          <a:r>
            <a:rPr lang="en-ZA" sz="1600" dirty="0" smtClean="0"/>
            <a:t> Provided protection to evicted farm dwellers and other communities. </a:t>
          </a:r>
          <a:endParaRPr lang="en-ZA" sz="1600" dirty="0"/>
        </a:p>
      </dgm:t>
    </dgm:pt>
    <dgm:pt modelId="{5BB7C0BB-84D8-4C6F-82DB-003330F58D58}" type="parTrans" cxnId="{664FBB03-ED8C-4696-9619-617287DADDEE}">
      <dgm:prSet/>
      <dgm:spPr/>
      <dgm:t>
        <a:bodyPr/>
        <a:lstStyle/>
        <a:p>
          <a:endParaRPr lang="en-ZA"/>
        </a:p>
      </dgm:t>
    </dgm:pt>
    <dgm:pt modelId="{38BAF9CC-0810-47C7-9650-4227E85E8FC1}" type="sibTrans" cxnId="{664FBB03-ED8C-4696-9619-617287DADDEE}">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custScaleY="125040">
        <dgm:presLayoutVars>
          <dgm:bulletEnabled val="1"/>
        </dgm:presLayoutVars>
      </dgm:prSet>
      <dgm:spPr/>
      <dgm:t>
        <a:bodyPr/>
        <a:lstStyle/>
        <a:p>
          <a:endParaRPr lang="en-ZA"/>
        </a:p>
      </dgm:t>
    </dgm:pt>
  </dgm:ptLst>
  <dgm:cxnLst>
    <dgm:cxn modelId="{E33C2CBA-D32E-4827-90C6-5B4BE13B33FA}" srcId="{698B1B34-7856-4FFA-9EAA-CC5293E6E81A}" destId="{0AAA9A62-7A34-4CB0-8C04-2D1A779C75BD}" srcOrd="3" destOrd="0" parTransId="{37DA543B-E455-4CC9-8A8E-C9B99CC1D034}" sibTransId="{8BEEA1B0-C4F5-48B3-A6BF-0136ACC19CC6}"/>
    <dgm:cxn modelId="{E5F7D095-425C-4E37-8E36-9F3205E5DF24}" srcId="{3AFE6A50-7602-4447-BFF5-82F2BEFAC8FA}" destId="{698B1B34-7856-4FFA-9EAA-CC5293E6E81A}" srcOrd="0" destOrd="0" parTransId="{BDCF2A8C-21F6-4C62-9788-D084158BB582}" sibTransId="{674FD664-412B-4124-A835-8C95727DFBBB}"/>
    <dgm:cxn modelId="{F2E999FF-9A67-4C8C-A3C1-39C60AA976BD}" type="presOf" srcId="{F3492307-BC8B-496E-A820-F974D8A88D4B}" destId="{9BD7B4C5-F013-4644-A877-E20542E66625}" srcOrd="0" destOrd="1" presId="urn:microsoft.com/office/officeart/2005/8/layout/vList2"/>
    <dgm:cxn modelId="{0B1D71CF-F36E-46F0-8674-2B5BD3442AB3}" srcId="{698B1B34-7856-4FFA-9EAA-CC5293E6E81A}" destId="{4DDB01AE-527B-4AA9-B53C-A18B208CBE33}" srcOrd="4" destOrd="0" parTransId="{393CA0E5-A833-41A9-97D7-CC137E0874A0}" sibTransId="{343EDD36-9AA8-45F4-8896-57B17F5116B4}"/>
    <dgm:cxn modelId="{664FBB03-ED8C-4696-9619-617287DADDEE}" srcId="{698B1B34-7856-4FFA-9EAA-CC5293E6E81A}" destId="{5C201784-427E-4406-AC32-F4377E6F4EF9}" srcOrd="5" destOrd="0" parTransId="{5BB7C0BB-84D8-4C6F-82DB-003330F58D58}" sibTransId="{38BAF9CC-0810-47C7-9650-4227E85E8FC1}"/>
    <dgm:cxn modelId="{36D1C92D-466A-4F6A-B969-07A271DA0732}" srcId="{698B1B34-7856-4FFA-9EAA-CC5293E6E81A}" destId="{7B563584-781E-4A4F-AAC6-9E7EA2A60E2A}" srcOrd="0" destOrd="0" parTransId="{BB971B1F-322D-4F93-B5BE-D6FD856CDB9E}" sibTransId="{0AD5F778-613C-4D27-8E80-5C7BCE25E024}"/>
    <dgm:cxn modelId="{7D12E14D-1C1C-450A-8CC2-5652A12F3483}" type="presOf" srcId="{3AFE6A50-7602-4447-BFF5-82F2BEFAC8FA}" destId="{3AA0C080-A23C-47C7-8896-1390771FFE98}" srcOrd="0" destOrd="0" presId="urn:microsoft.com/office/officeart/2005/8/layout/vList2"/>
    <dgm:cxn modelId="{D759A1F3-923B-476A-A84D-D6D6995FF1E7}" type="presOf" srcId="{7B563584-781E-4A4F-AAC6-9E7EA2A60E2A}" destId="{9BD7B4C5-F013-4644-A877-E20542E66625}" srcOrd="0" destOrd="0" presId="urn:microsoft.com/office/officeart/2005/8/layout/vList2"/>
    <dgm:cxn modelId="{3D91B0CA-E331-456C-8598-A4A9B287A6BA}" type="presOf" srcId="{2D36EC06-1B29-4090-B1AC-93AEDC6E18F8}" destId="{9BD7B4C5-F013-4644-A877-E20542E66625}" srcOrd="0" destOrd="2" presId="urn:microsoft.com/office/officeart/2005/8/layout/vList2"/>
    <dgm:cxn modelId="{EF870FCE-0A2B-49ED-BAF0-2295B4FFF902}" type="presOf" srcId="{4DDB01AE-527B-4AA9-B53C-A18B208CBE33}" destId="{9BD7B4C5-F013-4644-A877-E20542E66625}" srcOrd="0" destOrd="4" presId="urn:microsoft.com/office/officeart/2005/8/layout/vList2"/>
    <dgm:cxn modelId="{C0882613-D49B-4F6B-8AE9-BA287DC965CB}" srcId="{698B1B34-7856-4FFA-9EAA-CC5293E6E81A}" destId="{2D36EC06-1B29-4090-B1AC-93AEDC6E18F8}" srcOrd="2" destOrd="0" parTransId="{3C0741E9-722C-4B6F-987B-BE36B49CA167}" sibTransId="{01B718E4-5D8D-492E-84FF-ED2C4E76FFB5}"/>
    <dgm:cxn modelId="{728FA083-010C-4088-B8E0-1C369D30383F}" srcId="{698B1B34-7856-4FFA-9EAA-CC5293E6E81A}" destId="{F3492307-BC8B-496E-A820-F974D8A88D4B}" srcOrd="1" destOrd="0" parTransId="{0B216D08-B2BF-4BF2-9E99-C7E2633874D3}" sibTransId="{150CAA4F-79B1-4319-AB61-C423DD9B7B6B}"/>
    <dgm:cxn modelId="{C42239D2-E2EF-488B-8006-5E51F23BF770}" type="presOf" srcId="{5C201784-427E-4406-AC32-F4377E6F4EF9}" destId="{9BD7B4C5-F013-4644-A877-E20542E66625}" srcOrd="0" destOrd="5" presId="urn:microsoft.com/office/officeart/2005/8/layout/vList2"/>
    <dgm:cxn modelId="{FC556372-CBC8-43EC-8125-9306E4A1AEE3}" type="presOf" srcId="{698B1B34-7856-4FFA-9EAA-CC5293E6E81A}" destId="{D47FB043-9D29-43F2-9C99-5C388B03FE1A}" srcOrd="0" destOrd="0" presId="urn:microsoft.com/office/officeart/2005/8/layout/vList2"/>
    <dgm:cxn modelId="{A8567C7D-C753-4C4A-8833-DAE6A4ED9560}" type="presOf" srcId="{0AAA9A62-7A34-4CB0-8C04-2D1A779C75BD}" destId="{9BD7B4C5-F013-4644-A877-E20542E66625}" srcOrd="0" destOrd="3" presId="urn:microsoft.com/office/officeart/2005/8/layout/vList2"/>
    <dgm:cxn modelId="{4772A86C-4A07-4CA0-A5F2-64A85CDE7430}" type="presParOf" srcId="{3AA0C080-A23C-47C7-8896-1390771FFE98}" destId="{D47FB043-9D29-43F2-9C99-5C388B03FE1A}" srcOrd="0" destOrd="0" presId="urn:microsoft.com/office/officeart/2005/8/layout/vList2"/>
    <dgm:cxn modelId="{E19D1912-B1F1-42CF-AC9E-D1CEF334AA2E}"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smtClean="0">
              <a:solidFill>
                <a:schemeClr val="tx1"/>
              </a:solidFill>
            </a:rPr>
            <a:t>Performance highlights as at 30 September 2021  </a:t>
          </a:r>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6505ED55-89B1-4868-8DA8-811B6894F69E}">
      <dgm:prSet phldrT="[Text]" custT="1"/>
      <dgm:spPr/>
      <dgm:t>
        <a:bodyPr/>
        <a:lstStyle/>
        <a:p>
          <a:pPr>
            <a:lnSpc>
              <a:spcPct val="150000"/>
            </a:lnSpc>
          </a:pPr>
          <a:endParaRPr lang="en-ZA" sz="1600" dirty="0"/>
        </a:p>
      </dgm:t>
    </dgm:pt>
    <dgm:pt modelId="{3A0C31B0-8FAE-448B-8478-C052A9362A39}" type="parTrans" cxnId="{4B7CB575-3DAE-4DBB-B833-00B9AAF03DC0}">
      <dgm:prSet/>
      <dgm:spPr/>
      <dgm:t>
        <a:bodyPr/>
        <a:lstStyle/>
        <a:p>
          <a:endParaRPr lang="en-ZA"/>
        </a:p>
      </dgm:t>
    </dgm:pt>
    <dgm:pt modelId="{99ACA7E3-70FC-46BD-8079-AE17E09D1763}" type="sibTrans" cxnId="{4B7CB575-3DAE-4DBB-B833-00B9AAF03DC0}">
      <dgm:prSet/>
      <dgm:spPr/>
      <dgm:t>
        <a:bodyPr/>
        <a:lstStyle/>
        <a:p>
          <a:endParaRPr lang="en-ZA"/>
        </a:p>
      </dgm:t>
    </dgm:pt>
    <dgm:pt modelId="{341264B7-51B4-47FA-BE8E-F9E0287DE9E2}">
      <dgm:prSet phldrT="[Text]" custT="1"/>
      <dgm:spPr/>
      <dgm:t>
        <a:bodyPr/>
        <a:lstStyle/>
        <a:p>
          <a:pPr>
            <a:lnSpc>
              <a:spcPct val="150000"/>
            </a:lnSpc>
          </a:pPr>
          <a:r>
            <a:rPr lang="en-ZA" sz="1600" i="0" dirty="0" smtClean="0"/>
            <a:t>Monitoring the implementation of the national vaccine roll-out strategy. </a:t>
          </a:r>
          <a:endParaRPr lang="en-ZA" sz="1600" dirty="0"/>
        </a:p>
      </dgm:t>
    </dgm:pt>
    <dgm:pt modelId="{E2B87B0A-ADF3-4BB1-B91E-770495CF624A}" type="parTrans" cxnId="{977B406F-84A8-4512-9520-034C6056DEAF}">
      <dgm:prSet/>
      <dgm:spPr/>
      <dgm:t>
        <a:bodyPr/>
        <a:lstStyle/>
        <a:p>
          <a:endParaRPr lang="en-ZA"/>
        </a:p>
      </dgm:t>
    </dgm:pt>
    <dgm:pt modelId="{3632B415-93C4-4628-A40A-82B59F023704}" type="sibTrans" cxnId="{977B406F-84A8-4512-9520-034C6056DEAF}">
      <dgm:prSet/>
      <dgm:spPr/>
      <dgm:t>
        <a:bodyPr/>
        <a:lstStyle/>
        <a:p>
          <a:endParaRPr lang="en-ZA"/>
        </a:p>
      </dgm:t>
    </dgm:pt>
    <dgm:pt modelId="{3BD9A2B1-C94A-4504-8207-BBD3E8A6CEC8}">
      <dgm:prSet phldrT="[Text]" custT="1"/>
      <dgm:spPr/>
      <dgm:t>
        <a:bodyPr/>
        <a:lstStyle/>
        <a:p>
          <a:pPr>
            <a:lnSpc>
              <a:spcPct val="150000"/>
            </a:lnSpc>
          </a:pPr>
          <a:r>
            <a:rPr lang="en-ZA" sz="1600" i="0" dirty="0" smtClean="0"/>
            <a:t>Schools monitoring: opening of schools; Covid-19 compliance; water and sanitation provision and infrastructure; and learner teacher support material.   </a:t>
          </a:r>
          <a:endParaRPr lang="en-ZA" sz="1600" dirty="0"/>
        </a:p>
      </dgm:t>
    </dgm:pt>
    <dgm:pt modelId="{A47D8BF2-4A9F-4437-A9C9-3E9472FD71B8}" type="parTrans" cxnId="{117FBDBE-B558-4F4F-A525-FC681886F7AC}">
      <dgm:prSet/>
      <dgm:spPr/>
      <dgm:t>
        <a:bodyPr/>
        <a:lstStyle/>
        <a:p>
          <a:endParaRPr lang="en-ZA"/>
        </a:p>
      </dgm:t>
    </dgm:pt>
    <dgm:pt modelId="{0F81D1D3-11EF-44DA-9AD1-CF7EBEC71417}" type="sibTrans" cxnId="{117FBDBE-B558-4F4F-A525-FC681886F7AC}">
      <dgm:prSet/>
      <dgm:spPr/>
      <dgm:t>
        <a:bodyPr/>
        <a:lstStyle/>
        <a:p>
          <a:endParaRPr lang="en-ZA"/>
        </a:p>
      </dgm:t>
    </dgm:pt>
    <dgm:pt modelId="{ADBFE15D-9FCD-448A-A6C1-13B72E3932E5}">
      <dgm:prSet phldrT="[Text]" custT="1"/>
      <dgm:spPr/>
      <dgm:t>
        <a:bodyPr/>
        <a:lstStyle/>
        <a:p>
          <a:pPr>
            <a:lnSpc>
              <a:spcPct val="150000"/>
            </a:lnSpc>
          </a:pPr>
          <a:r>
            <a:rPr lang="en-ZA" sz="1600" dirty="0" smtClean="0"/>
            <a:t>Child rights monitoring. </a:t>
          </a:r>
          <a:endParaRPr lang="en-ZA" sz="1600" dirty="0"/>
        </a:p>
      </dgm:t>
    </dgm:pt>
    <dgm:pt modelId="{824D202E-5D54-4DBE-BB97-FAD64A8C4DEC}" type="parTrans" cxnId="{8C47484F-72F6-4208-8830-B504E8BBCAB9}">
      <dgm:prSet/>
      <dgm:spPr/>
      <dgm:t>
        <a:bodyPr/>
        <a:lstStyle/>
        <a:p>
          <a:endParaRPr lang="en-ZA"/>
        </a:p>
      </dgm:t>
    </dgm:pt>
    <dgm:pt modelId="{CE358FE3-905B-43CF-AAAE-679D1722B470}" type="sibTrans" cxnId="{8C47484F-72F6-4208-8830-B504E8BBCAB9}">
      <dgm:prSet/>
      <dgm:spPr/>
      <dgm:t>
        <a:bodyPr/>
        <a:lstStyle/>
        <a:p>
          <a:endParaRPr lang="en-ZA"/>
        </a:p>
      </dgm:t>
    </dgm:pt>
    <dgm:pt modelId="{50A0CC17-48A5-4724-B032-F74A77298392}">
      <dgm:prSet phldrT="[Text]" custT="1"/>
      <dgm:spPr/>
      <dgm:t>
        <a:bodyPr/>
        <a:lstStyle/>
        <a:p>
          <a:pPr>
            <a:lnSpc>
              <a:spcPct val="150000"/>
            </a:lnSpc>
          </a:pPr>
          <a:r>
            <a:rPr lang="en-ZA" sz="1600" dirty="0" smtClean="0"/>
            <a:t>Monitoring under the National Preventive Mechanism. </a:t>
          </a:r>
          <a:endParaRPr lang="en-ZA" sz="1600" dirty="0"/>
        </a:p>
      </dgm:t>
    </dgm:pt>
    <dgm:pt modelId="{F693859F-32F6-4433-BD94-889DB093C46F}" type="parTrans" cxnId="{5A9C2AB8-2B7E-499A-8326-92A7214E323A}">
      <dgm:prSet/>
      <dgm:spPr/>
      <dgm:t>
        <a:bodyPr/>
        <a:lstStyle/>
        <a:p>
          <a:endParaRPr lang="en-ZA"/>
        </a:p>
      </dgm:t>
    </dgm:pt>
    <dgm:pt modelId="{A76CCC9F-A4D9-4A3E-9D02-95FF7EB51CF3}" type="sibTrans" cxnId="{5A9C2AB8-2B7E-499A-8326-92A7214E323A}">
      <dgm:prSet/>
      <dgm:spPr/>
      <dgm:t>
        <a:bodyPr/>
        <a:lstStyle/>
        <a:p>
          <a:endParaRPr lang="en-ZA"/>
        </a:p>
      </dgm:t>
    </dgm:pt>
    <dgm:pt modelId="{246B5662-C562-4D48-96B9-E3BA1967406B}">
      <dgm:prSet phldrT="[Text]" custT="1"/>
      <dgm:spPr/>
      <dgm:t>
        <a:bodyPr/>
        <a:lstStyle/>
        <a:p>
          <a:pPr>
            <a:lnSpc>
              <a:spcPct val="150000"/>
            </a:lnSpc>
          </a:pPr>
          <a:r>
            <a:rPr lang="en-ZA" sz="1600" i="0" dirty="0" smtClean="0"/>
            <a:t>Monitoring the implementation of the Commission’s recommendations: Mental health care; Vaal River inquiry; mining-affected communities.</a:t>
          </a:r>
          <a:endParaRPr lang="en-ZA" sz="1600" dirty="0"/>
        </a:p>
      </dgm:t>
    </dgm:pt>
    <dgm:pt modelId="{97AF7088-AC93-4F67-9B77-5524136482E8}" type="parTrans" cxnId="{391EE5C3-2A0F-426D-9090-9979E25D233B}">
      <dgm:prSet/>
      <dgm:spPr/>
      <dgm:t>
        <a:bodyPr/>
        <a:lstStyle/>
        <a:p>
          <a:endParaRPr lang="en-ZA"/>
        </a:p>
      </dgm:t>
    </dgm:pt>
    <dgm:pt modelId="{209E25AE-D2B9-44A8-A568-88F737856F97}" type="sibTrans" cxnId="{391EE5C3-2A0F-426D-9090-9979E25D233B}">
      <dgm:prSet/>
      <dgm:spPr/>
      <dgm:t>
        <a:bodyPr/>
        <a:lstStyle/>
        <a:p>
          <a:endParaRPr lang="en-ZA"/>
        </a:p>
      </dgm:t>
    </dgm:pt>
    <dgm:pt modelId="{A77AC197-EA49-4896-A326-EB0FBF2CE681}">
      <dgm:prSet phldrT="[Text]" custT="1"/>
      <dgm:spPr/>
      <dgm:t>
        <a:bodyPr/>
        <a:lstStyle/>
        <a:p>
          <a:pPr>
            <a:lnSpc>
              <a:spcPct val="150000"/>
            </a:lnSpc>
          </a:pPr>
          <a:r>
            <a:rPr lang="en-ZA" sz="1600" dirty="0" smtClean="0"/>
            <a:t>Monitoring observance of the rights of persons with disability and older persons. </a:t>
          </a:r>
          <a:endParaRPr lang="en-ZA" sz="1600" dirty="0"/>
        </a:p>
      </dgm:t>
    </dgm:pt>
    <dgm:pt modelId="{6D9B5D86-F2C4-4297-8B53-B5A175381238}" type="parTrans" cxnId="{CE99A5AD-BF03-4165-9F61-23A6898D9E88}">
      <dgm:prSet/>
      <dgm:spPr/>
      <dgm:t>
        <a:bodyPr/>
        <a:lstStyle/>
        <a:p>
          <a:endParaRPr lang="en-ZA"/>
        </a:p>
      </dgm:t>
    </dgm:pt>
    <dgm:pt modelId="{B8B1692A-ED72-4251-A8E0-2F8F55E735E5}" type="sibTrans" cxnId="{CE99A5AD-BF03-4165-9F61-23A6898D9E88}">
      <dgm:prSet/>
      <dgm:spPr/>
      <dgm:t>
        <a:bodyPr/>
        <a:lstStyle/>
        <a:p>
          <a:endParaRPr lang="en-ZA"/>
        </a:p>
      </dgm:t>
    </dgm:pt>
    <dgm:pt modelId="{D0DC4414-5F9E-4F7A-9413-AA55E9DEA3A6}">
      <dgm:prSet phldrT="[Text]" custT="1"/>
      <dgm:spPr/>
      <dgm:t>
        <a:bodyPr/>
        <a:lstStyle/>
        <a:p>
          <a:pPr>
            <a:lnSpc>
              <a:spcPct val="150000"/>
            </a:lnSpc>
          </a:pPr>
          <a:r>
            <a:rPr lang="en-ZA" sz="1600" dirty="0" smtClean="0"/>
            <a:t>Completed annual report on compliance with the Promotion of Access to Information Act. </a:t>
          </a:r>
          <a:endParaRPr lang="en-ZA" sz="1600" dirty="0"/>
        </a:p>
      </dgm:t>
    </dgm:pt>
    <dgm:pt modelId="{989C32D9-50AA-48E0-829E-411A41C4022F}" type="parTrans" cxnId="{E5FC38DA-8536-4E74-A609-F70661BDD27C}">
      <dgm:prSet/>
      <dgm:spPr/>
      <dgm:t>
        <a:bodyPr/>
        <a:lstStyle/>
        <a:p>
          <a:endParaRPr lang="en-ZA"/>
        </a:p>
      </dgm:t>
    </dgm:pt>
    <dgm:pt modelId="{20277D51-0E49-4826-9F4E-5DD2E5335DC3}" type="sibTrans" cxnId="{E5FC38DA-8536-4E74-A609-F70661BDD27C}">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custScaleY="125040">
        <dgm:presLayoutVars>
          <dgm:bulletEnabled val="1"/>
        </dgm:presLayoutVars>
      </dgm:prSet>
      <dgm:spPr/>
      <dgm:t>
        <a:bodyPr/>
        <a:lstStyle/>
        <a:p>
          <a:endParaRPr lang="en-ZA"/>
        </a:p>
      </dgm:t>
    </dgm:pt>
  </dgm:ptLst>
  <dgm:cxnLst>
    <dgm:cxn modelId="{C9766D64-35B0-469B-BAE4-31887EEA6E93}" type="presOf" srcId="{698B1B34-7856-4FFA-9EAA-CC5293E6E81A}" destId="{D47FB043-9D29-43F2-9C99-5C388B03FE1A}" srcOrd="0" destOrd="0" presId="urn:microsoft.com/office/officeart/2005/8/layout/vList2"/>
    <dgm:cxn modelId="{DB2BDC36-1898-47EE-9CC4-57ECFF594D49}" type="presOf" srcId="{A77AC197-EA49-4896-A326-EB0FBF2CE681}" destId="{9BD7B4C5-F013-4644-A877-E20542E66625}" srcOrd="0" destOrd="5" presId="urn:microsoft.com/office/officeart/2005/8/layout/vList2"/>
    <dgm:cxn modelId="{E5FC38DA-8536-4E74-A609-F70661BDD27C}" srcId="{698B1B34-7856-4FFA-9EAA-CC5293E6E81A}" destId="{D0DC4414-5F9E-4F7A-9413-AA55E9DEA3A6}" srcOrd="6" destOrd="0" parTransId="{989C32D9-50AA-48E0-829E-411A41C4022F}" sibTransId="{20277D51-0E49-4826-9F4E-5DD2E5335DC3}"/>
    <dgm:cxn modelId="{61A30DAA-E7D2-44D0-B27F-9660922B0328}" type="presOf" srcId="{6505ED55-89B1-4868-8DA8-811B6894F69E}" destId="{9BD7B4C5-F013-4644-A877-E20542E66625}" srcOrd="0" destOrd="7" presId="urn:microsoft.com/office/officeart/2005/8/layout/vList2"/>
    <dgm:cxn modelId="{2E4ACE93-1057-4D2F-9820-BD173B1DCD1F}" type="presOf" srcId="{341264B7-51B4-47FA-BE8E-F9E0287DE9E2}" destId="{9BD7B4C5-F013-4644-A877-E20542E66625}" srcOrd="0" destOrd="1" presId="urn:microsoft.com/office/officeart/2005/8/layout/vList2"/>
    <dgm:cxn modelId="{C7C9BD3E-A3D0-492C-B7DB-CE87AA310198}" type="presOf" srcId="{246B5662-C562-4D48-96B9-E3BA1967406B}" destId="{9BD7B4C5-F013-4644-A877-E20542E66625}" srcOrd="0" destOrd="0" presId="urn:microsoft.com/office/officeart/2005/8/layout/vList2"/>
    <dgm:cxn modelId="{8C47484F-72F6-4208-8830-B504E8BBCAB9}" srcId="{698B1B34-7856-4FFA-9EAA-CC5293E6E81A}" destId="{ADBFE15D-9FCD-448A-A6C1-13B72E3932E5}" srcOrd="3" destOrd="0" parTransId="{824D202E-5D54-4DBE-BB97-FAD64A8C4DEC}" sibTransId="{CE358FE3-905B-43CF-AAAE-679D1722B470}"/>
    <dgm:cxn modelId="{E5F7D095-425C-4E37-8E36-9F3205E5DF24}" srcId="{3AFE6A50-7602-4447-BFF5-82F2BEFAC8FA}" destId="{698B1B34-7856-4FFA-9EAA-CC5293E6E81A}" srcOrd="0" destOrd="0" parTransId="{BDCF2A8C-21F6-4C62-9788-D084158BB582}" sibTransId="{674FD664-412B-4124-A835-8C95727DFBBB}"/>
    <dgm:cxn modelId="{117FBDBE-B558-4F4F-A525-FC681886F7AC}" srcId="{698B1B34-7856-4FFA-9EAA-CC5293E6E81A}" destId="{3BD9A2B1-C94A-4504-8207-BBD3E8A6CEC8}" srcOrd="2" destOrd="0" parTransId="{A47D8BF2-4A9F-4437-A9C9-3E9472FD71B8}" sibTransId="{0F81D1D3-11EF-44DA-9AD1-CF7EBEC71417}"/>
    <dgm:cxn modelId="{822B3651-07C4-46F9-900D-00236D683FAF}" type="presOf" srcId="{50A0CC17-48A5-4724-B032-F74A77298392}" destId="{9BD7B4C5-F013-4644-A877-E20542E66625}" srcOrd="0" destOrd="4" presId="urn:microsoft.com/office/officeart/2005/8/layout/vList2"/>
    <dgm:cxn modelId="{BC008E5B-17CA-4A22-B40D-FF55BD8D539D}" type="presOf" srcId="{3BD9A2B1-C94A-4504-8207-BBD3E8A6CEC8}" destId="{9BD7B4C5-F013-4644-A877-E20542E66625}" srcOrd="0" destOrd="2" presId="urn:microsoft.com/office/officeart/2005/8/layout/vList2"/>
    <dgm:cxn modelId="{9DB10301-C808-4144-A940-05BF8D975E9E}" type="presOf" srcId="{ADBFE15D-9FCD-448A-A6C1-13B72E3932E5}" destId="{9BD7B4C5-F013-4644-A877-E20542E66625}" srcOrd="0" destOrd="3" presId="urn:microsoft.com/office/officeart/2005/8/layout/vList2"/>
    <dgm:cxn modelId="{391EE5C3-2A0F-426D-9090-9979E25D233B}" srcId="{698B1B34-7856-4FFA-9EAA-CC5293E6E81A}" destId="{246B5662-C562-4D48-96B9-E3BA1967406B}" srcOrd="0" destOrd="0" parTransId="{97AF7088-AC93-4F67-9B77-5524136482E8}" sibTransId="{209E25AE-D2B9-44A8-A568-88F737856F97}"/>
    <dgm:cxn modelId="{4B7CB575-3DAE-4DBB-B833-00B9AAF03DC0}" srcId="{698B1B34-7856-4FFA-9EAA-CC5293E6E81A}" destId="{6505ED55-89B1-4868-8DA8-811B6894F69E}" srcOrd="7" destOrd="0" parTransId="{3A0C31B0-8FAE-448B-8478-C052A9362A39}" sibTransId="{99ACA7E3-70FC-46BD-8079-AE17E09D1763}"/>
    <dgm:cxn modelId="{CE99A5AD-BF03-4165-9F61-23A6898D9E88}" srcId="{698B1B34-7856-4FFA-9EAA-CC5293E6E81A}" destId="{A77AC197-EA49-4896-A326-EB0FBF2CE681}" srcOrd="5" destOrd="0" parTransId="{6D9B5D86-F2C4-4297-8B53-B5A175381238}" sibTransId="{B8B1692A-ED72-4251-A8E0-2F8F55E735E5}"/>
    <dgm:cxn modelId="{272A6B1A-8DC8-481B-905A-1D2691E3F841}" type="presOf" srcId="{3AFE6A50-7602-4447-BFF5-82F2BEFAC8FA}" destId="{3AA0C080-A23C-47C7-8896-1390771FFE98}" srcOrd="0" destOrd="0" presId="urn:microsoft.com/office/officeart/2005/8/layout/vList2"/>
    <dgm:cxn modelId="{5A9C2AB8-2B7E-499A-8326-92A7214E323A}" srcId="{698B1B34-7856-4FFA-9EAA-CC5293E6E81A}" destId="{50A0CC17-48A5-4724-B032-F74A77298392}" srcOrd="4" destOrd="0" parTransId="{F693859F-32F6-4433-BD94-889DB093C46F}" sibTransId="{A76CCC9F-A4D9-4A3E-9D02-95FF7EB51CF3}"/>
    <dgm:cxn modelId="{CC07A255-4B37-46EB-92D4-DA33C9C48F7B}" type="presOf" srcId="{D0DC4414-5F9E-4F7A-9413-AA55E9DEA3A6}" destId="{9BD7B4C5-F013-4644-A877-E20542E66625}" srcOrd="0" destOrd="6" presId="urn:microsoft.com/office/officeart/2005/8/layout/vList2"/>
    <dgm:cxn modelId="{977B406F-84A8-4512-9520-034C6056DEAF}" srcId="{698B1B34-7856-4FFA-9EAA-CC5293E6E81A}" destId="{341264B7-51B4-47FA-BE8E-F9E0287DE9E2}" srcOrd="1" destOrd="0" parTransId="{E2B87B0A-ADF3-4BB1-B91E-770495CF624A}" sibTransId="{3632B415-93C4-4628-A40A-82B59F023704}"/>
    <dgm:cxn modelId="{0520D99B-BAA4-4672-9450-9C2E1DB3709F}" type="presParOf" srcId="{3AA0C080-A23C-47C7-8896-1390771FFE98}" destId="{D47FB043-9D29-43F2-9C99-5C388B03FE1A}" srcOrd="0" destOrd="0" presId="urn:microsoft.com/office/officeart/2005/8/layout/vList2"/>
    <dgm:cxn modelId="{38E49C66-A38C-487B-9304-9B0495350021}"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smtClean="0">
              <a:solidFill>
                <a:schemeClr val="tx1"/>
              </a:solidFill>
            </a:rPr>
            <a:t>7 </a:t>
          </a:r>
          <a:r>
            <a:rPr lang="en-ZA" sz="1800" b="1" dirty="0" smtClean="0">
              <a:solidFill>
                <a:schemeClr val="tx1"/>
              </a:solidFill>
            </a:rPr>
            <a:t>thematic pillars</a:t>
          </a:r>
          <a:r>
            <a:rPr lang="en-ZA" sz="1800" dirty="0" smtClean="0">
              <a:solidFill>
                <a:schemeClr val="tx1"/>
              </a:solidFill>
            </a:rPr>
            <a:t> informed the institutional response: </a:t>
          </a:r>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303F709A-532C-4155-8808-0CB02EF2A22B}">
      <dgm:prSet phldrT="[Text]" custT="1"/>
      <dgm:spPr/>
      <dgm:t>
        <a:bodyPr/>
        <a:lstStyle/>
        <a:p>
          <a:endParaRPr lang="en-ZA" sz="1600" dirty="0"/>
        </a:p>
      </dgm:t>
    </dgm:pt>
    <dgm:pt modelId="{7A1BA214-19E9-462E-BCE8-23DD022F0F02}" type="parTrans" cxnId="{851E0349-86D2-43DC-AFED-585790D23CC5}">
      <dgm:prSet/>
      <dgm:spPr/>
      <dgm:t>
        <a:bodyPr/>
        <a:lstStyle/>
        <a:p>
          <a:endParaRPr lang="en-ZA"/>
        </a:p>
      </dgm:t>
    </dgm:pt>
    <dgm:pt modelId="{22BDA708-2AF3-495C-BF55-7BA172CCF08C}" type="sibTrans" cxnId="{851E0349-86D2-43DC-AFED-585790D23CC5}">
      <dgm:prSet/>
      <dgm:spPr/>
      <dgm:t>
        <a:bodyPr/>
        <a:lstStyle/>
        <a:p>
          <a:endParaRPr lang="en-ZA"/>
        </a:p>
      </dgm:t>
    </dgm:pt>
    <dgm:pt modelId="{C09BDE6E-B2FB-4F73-AF4A-9E0534D4D835}">
      <dgm:prSet phldrT="[Text]" custT="1"/>
      <dgm:spPr/>
      <dgm:t>
        <a:bodyPr/>
        <a:lstStyle/>
        <a:p>
          <a:r>
            <a:rPr lang="en-ZA" sz="1600" dirty="0" smtClean="0">
              <a:solidFill>
                <a:schemeClr val="tx1"/>
              </a:solidFill>
            </a:rPr>
            <a:t>Promoting good governance, anti-corruption and human rights</a:t>
          </a:r>
          <a:endParaRPr lang="en-ZA" sz="1600" dirty="0"/>
        </a:p>
      </dgm:t>
    </dgm:pt>
    <dgm:pt modelId="{460607A7-FB63-40B6-953A-8DFEB2706603}" type="sibTrans" cxnId="{58F622C1-AEAD-4693-BA28-08A66614D975}">
      <dgm:prSet/>
      <dgm:spPr/>
      <dgm:t>
        <a:bodyPr/>
        <a:lstStyle/>
        <a:p>
          <a:endParaRPr lang="en-ZA"/>
        </a:p>
      </dgm:t>
    </dgm:pt>
    <dgm:pt modelId="{B5ABACDB-2597-4801-B73D-C6DCFCB54B3C}" type="parTrans" cxnId="{58F622C1-AEAD-4693-BA28-08A66614D975}">
      <dgm:prSet/>
      <dgm:spPr/>
      <dgm:t>
        <a:bodyPr/>
        <a:lstStyle/>
        <a:p>
          <a:endParaRPr lang="en-ZA"/>
        </a:p>
      </dgm:t>
    </dgm:pt>
    <dgm:pt modelId="{4B72B924-516C-41BB-84B2-20C8E5C0EA54}">
      <dgm:prSet phldrT="[Text]" custT="1"/>
      <dgm:spPr/>
      <dgm:t>
        <a:bodyPr/>
        <a:lstStyle/>
        <a:p>
          <a:endParaRPr lang="en-ZA" sz="1600" dirty="0"/>
        </a:p>
      </dgm:t>
    </dgm:pt>
    <dgm:pt modelId="{9FDC6B0B-B36C-4AE3-9993-2F8C67538C4C}" type="sibTrans" cxnId="{139D172C-2438-4D12-B40C-AB527D469BFB}">
      <dgm:prSet/>
      <dgm:spPr/>
      <dgm:t>
        <a:bodyPr/>
        <a:lstStyle/>
        <a:p>
          <a:endParaRPr lang="en-ZA"/>
        </a:p>
      </dgm:t>
    </dgm:pt>
    <dgm:pt modelId="{79FE866F-411A-4B0D-9411-852568388A42}" type="parTrans" cxnId="{139D172C-2438-4D12-B40C-AB527D469BFB}">
      <dgm:prSet/>
      <dgm:spPr/>
      <dgm:t>
        <a:bodyPr/>
        <a:lstStyle/>
        <a:p>
          <a:endParaRPr lang="en-ZA"/>
        </a:p>
      </dgm:t>
    </dgm:pt>
    <dgm:pt modelId="{9240481A-B26B-484C-B3DE-9CBEBCD5D36A}">
      <dgm:prSet phldrT="[Text]" custT="1"/>
      <dgm:spPr/>
      <dgm:t>
        <a:bodyPr/>
        <a:lstStyle/>
        <a:p>
          <a:endParaRPr lang="en-ZA" sz="1800" dirty="0"/>
        </a:p>
      </dgm:t>
    </dgm:pt>
    <dgm:pt modelId="{65A00560-0903-4840-A354-2BBD5041EB90}" type="parTrans" cxnId="{7F2324B7-9D01-4EE2-904F-7108DBD78713}">
      <dgm:prSet/>
      <dgm:spPr/>
      <dgm:t>
        <a:bodyPr/>
        <a:lstStyle/>
        <a:p>
          <a:endParaRPr lang="en-ZA"/>
        </a:p>
      </dgm:t>
    </dgm:pt>
    <dgm:pt modelId="{B9B42B3F-D288-416C-A511-DEBE53F6134C}" type="sibTrans" cxnId="{7F2324B7-9D01-4EE2-904F-7108DBD78713}">
      <dgm:prSet/>
      <dgm:spPr/>
      <dgm:t>
        <a:bodyPr/>
        <a:lstStyle/>
        <a:p>
          <a:endParaRPr lang="en-ZA"/>
        </a:p>
      </dgm:t>
    </dgm:pt>
    <dgm:pt modelId="{5C7B7A02-3281-461D-A263-96AA1515D560}">
      <dgm:prSet phldrT="[Text]" custT="1"/>
      <dgm:spPr/>
      <dgm:t>
        <a:bodyPr/>
        <a:lstStyle/>
        <a:p>
          <a:r>
            <a:rPr lang="en-ZA" sz="1600" dirty="0" smtClean="0">
              <a:solidFill>
                <a:schemeClr val="tx1"/>
              </a:solidFill>
            </a:rPr>
            <a:t>Human settlements, water and sanitation</a:t>
          </a:r>
          <a:endParaRPr lang="en-ZA" sz="1600" dirty="0"/>
        </a:p>
      </dgm:t>
    </dgm:pt>
    <dgm:pt modelId="{30D22B6A-CD11-4787-9D26-04E5EFE2FA55}" type="parTrans" cxnId="{EF0B58A6-791F-4125-AD7B-E4C5F7C31334}">
      <dgm:prSet/>
      <dgm:spPr/>
    </dgm:pt>
    <dgm:pt modelId="{C3ABF13C-9823-4BB6-A450-99194AAB7648}" type="sibTrans" cxnId="{EF0B58A6-791F-4125-AD7B-E4C5F7C31334}">
      <dgm:prSet/>
      <dgm:spPr/>
    </dgm:pt>
    <dgm:pt modelId="{A8808FC3-7CFE-4914-8690-295B0029B166}">
      <dgm:prSet phldrT="[Text]" custT="1"/>
      <dgm:spPr/>
      <dgm:t>
        <a:bodyPr/>
        <a:lstStyle/>
        <a:p>
          <a:r>
            <a:rPr lang="en-ZA" sz="1600" dirty="0" smtClean="0">
              <a:solidFill>
                <a:schemeClr val="tx1"/>
              </a:solidFill>
            </a:rPr>
            <a:t>Promoting the right to health and of persons living with disability</a:t>
          </a:r>
          <a:endParaRPr lang="en-ZA" sz="1600" dirty="0"/>
        </a:p>
      </dgm:t>
    </dgm:pt>
    <dgm:pt modelId="{9F2114C7-534A-49F6-8D1C-AE08B5C54608}" type="parTrans" cxnId="{8676F65D-226D-434D-AB97-4D7C576AD0A7}">
      <dgm:prSet/>
      <dgm:spPr/>
    </dgm:pt>
    <dgm:pt modelId="{182F387D-A4BE-459A-84F7-2D49F446D670}" type="sibTrans" cxnId="{8676F65D-226D-434D-AB97-4D7C576AD0A7}">
      <dgm:prSet/>
      <dgm:spPr/>
    </dgm:pt>
    <dgm:pt modelId="{630F8218-2C79-4C82-AE67-21F778820FF3}">
      <dgm:prSet phldrT="[Text]" custT="1"/>
      <dgm:spPr/>
      <dgm:t>
        <a:bodyPr/>
        <a:lstStyle/>
        <a:p>
          <a:r>
            <a:rPr lang="en-ZA" sz="1600" dirty="0" smtClean="0">
              <a:solidFill>
                <a:schemeClr val="tx1"/>
              </a:solidFill>
            </a:rPr>
            <a:t>Promoting respect and observance of the right to equality</a:t>
          </a:r>
          <a:endParaRPr lang="en-ZA" sz="1600" dirty="0"/>
        </a:p>
      </dgm:t>
    </dgm:pt>
    <dgm:pt modelId="{9AA179F9-72BF-4298-95AC-3644B6DFBB59}" type="parTrans" cxnId="{49AFAE46-E37D-44AC-847D-10FF5421DF1C}">
      <dgm:prSet/>
      <dgm:spPr/>
    </dgm:pt>
    <dgm:pt modelId="{3F63E5BD-765D-4BFC-A07E-50D7E20F7FFD}" type="sibTrans" cxnId="{49AFAE46-E37D-44AC-847D-10FF5421DF1C}">
      <dgm:prSet/>
      <dgm:spPr/>
    </dgm:pt>
    <dgm:pt modelId="{D5BA378D-4A4B-41C4-A272-03F60900FA77}">
      <dgm:prSet phldrT="[Text]" custT="1"/>
      <dgm:spPr/>
      <dgm:t>
        <a:bodyPr/>
        <a:lstStyle/>
        <a:p>
          <a:r>
            <a:rPr lang="en-ZA" sz="1600" dirty="0" smtClean="0">
              <a:solidFill>
                <a:schemeClr val="tx1"/>
              </a:solidFill>
            </a:rPr>
            <a:t>Commemorating 25 years of existence and human rights month</a:t>
          </a:r>
          <a:endParaRPr lang="en-ZA" sz="1600" dirty="0"/>
        </a:p>
      </dgm:t>
    </dgm:pt>
    <dgm:pt modelId="{50280FDB-756D-4D2F-A7F6-2F7E497D1053}" type="parTrans" cxnId="{190427FC-701D-44AF-B854-B695FC7309B5}">
      <dgm:prSet/>
      <dgm:spPr/>
    </dgm:pt>
    <dgm:pt modelId="{D9DEB33F-D5C2-4E80-ACC5-DFC448F30CE1}" type="sibTrans" cxnId="{190427FC-701D-44AF-B854-B695FC7309B5}">
      <dgm:prSet/>
      <dgm:spPr/>
    </dgm:pt>
    <dgm:pt modelId="{86871825-E469-4749-8246-C7278326EDE7}">
      <dgm:prSet phldrT="[Text]" custT="1"/>
      <dgm:spPr/>
      <dgm:t>
        <a:bodyPr/>
        <a:lstStyle/>
        <a:p>
          <a:r>
            <a:rPr lang="en-ZA" sz="1600" dirty="0" smtClean="0">
              <a:solidFill>
                <a:schemeClr val="tx1"/>
              </a:solidFill>
            </a:rPr>
            <a:t>Empowering human rights champions in communities </a:t>
          </a:r>
          <a:endParaRPr lang="en-ZA" sz="1600" dirty="0"/>
        </a:p>
      </dgm:t>
    </dgm:pt>
    <dgm:pt modelId="{B1BD790D-B3A4-4BAD-8ECF-63756544FFEE}" type="parTrans" cxnId="{B15E6F5B-D050-4673-AA56-8B2EEDE402D3}">
      <dgm:prSet/>
      <dgm:spPr/>
    </dgm:pt>
    <dgm:pt modelId="{86DFE848-0919-4505-8CDA-A8B4FAA49129}" type="sibTrans" cxnId="{B15E6F5B-D050-4673-AA56-8B2EEDE402D3}">
      <dgm:prSet/>
      <dgm:spPr/>
    </dgm:pt>
    <dgm:pt modelId="{D5C3B6E9-3676-4F4B-A021-2AE088F0B927}">
      <dgm:prSet phldrT="[Text]" custT="1"/>
      <dgm:spPr/>
      <dgm:t>
        <a:bodyPr/>
        <a:lstStyle/>
        <a:p>
          <a:r>
            <a:rPr lang="en-ZA" sz="1600" dirty="0" smtClean="0">
              <a:solidFill>
                <a:schemeClr val="tx1"/>
              </a:solidFill>
            </a:rPr>
            <a:t>Promoting human rights through advancements in Information and 	Communications Technology</a:t>
          </a:r>
          <a:endParaRPr lang="en-ZA" sz="1600" dirty="0"/>
        </a:p>
      </dgm:t>
    </dgm:pt>
    <dgm:pt modelId="{7D47F505-14F3-488B-BBE7-0B4DBE1C5ABF}" type="parTrans" cxnId="{FBDBE887-D69E-4C5E-B583-E9895BDBBCBE}">
      <dgm:prSet/>
      <dgm:spPr/>
    </dgm:pt>
    <dgm:pt modelId="{C27DB2D7-FA59-4497-9AE3-227C62B55FF8}" type="sibTrans" cxnId="{FBDBE887-D69E-4C5E-B583-E9895BDBBCBE}">
      <dgm:prSet/>
      <dgm:spPr/>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dgm:presLayoutVars>
          <dgm:bulletEnabled val="1"/>
        </dgm:presLayoutVars>
      </dgm:prSet>
      <dgm:spPr/>
      <dgm:t>
        <a:bodyPr/>
        <a:lstStyle/>
        <a:p>
          <a:endParaRPr lang="en-ZA"/>
        </a:p>
      </dgm:t>
    </dgm:pt>
  </dgm:ptLst>
  <dgm:cxnLst>
    <dgm:cxn modelId="{139D172C-2438-4D12-B40C-AB527D469BFB}" srcId="{698B1B34-7856-4FFA-9EAA-CC5293E6E81A}" destId="{4B72B924-516C-41BB-84B2-20C8E5C0EA54}" srcOrd="0" destOrd="0" parTransId="{79FE866F-411A-4B0D-9411-852568388A42}" sibTransId="{9FDC6B0B-B36C-4AE3-9993-2F8C67538C4C}"/>
    <dgm:cxn modelId="{FBDBE887-D69E-4C5E-B583-E9895BDBBCBE}" srcId="{698B1B34-7856-4FFA-9EAA-CC5293E6E81A}" destId="{D5C3B6E9-3676-4F4B-A021-2AE088F0B927}" srcOrd="7" destOrd="0" parTransId="{7D47F505-14F3-488B-BBE7-0B4DBE1C5ABF}" sibTransId="{C27DB2D7-FA59-4497-9AE3-227C62B55FF8}"/>
    <dgm:cxn modelId="{E5F7D095-425C-4E37-8E36-9F3205E5DF24}" srcId="{3AFE6A50-7602-4447-BFF5-82F2BEFAC8FA}" destId="{698B1B34-7856-4FFA-9EAA-CC5293E6E81A}" srcOrd="0" destOrd="0" parTransId="{BDCF2A8C-21F6-4C62-9788-D084158BB582}" sibTransId="{674FD664-412B-4124-A835-8C95727DFBBB}"/>
    <dgm:cxn modelId="{7F2324B7-9D01-4EE2-904F-7108DBD78713}" srcId="{698B1B34-7856-4FFA-9EAA-CC5293E6E81A}" destId="{9240481A-B26B-484C-B3DE-9CBEBCD5D36A}" srcOrd="8" destOrd="0" parTransId="{65A00560-0903-4840-A354-2BBD5041EB90}" sibTransId="{B9B42B3F-D288-416C-A511-DEBE53F6134C}"/>
    <dgm:cxn modelId="{D3B8069D-1C7D-4B46-9EB1-75B2B740DB3C}" type="presOf" srcId="{3AFE6A50-7602-4447-BFF5-82F2BEFAC8FA}" destId="{3AA0C080-A23C-47C7-8896-1390771FFE98}" srcOrd="0" destOrd="0" presId="urn:microsoft.com/office/officeart/2005/8/layout/vList2"/>
    <dgm:cxn modelId="{49AFAE46-E37D-44AC-847D-10FF5421DF1C}" srcId="{698B1B34-7856-4FFA-9EAA-CC5293E6E81A}" destId="{630F8218-2C79-4C82-AE67-21F778820FF3}" srcOrd="4" destOrd="0" parTransId="{9AA179F9-72BF-4298-95AC-3644B6DFBB59}" sibTransId="{3F63E5BD-765D-4BFC-A07E-50D7E20F7FFD}"/>
    <dgm:cxn modelId="{C8FE49B7-3BCC-4DE8-8EC6-BC79775BF4FA}" type="presOf" srcId="{9240481A-B26B-484C-B3DE-9CBEBCD5D36A}" destId="{9BD7B4C5-F013-4644-A877-E20542E66625}" srcOrd="0" destOrd="8" presId="urn:microsoft.com/office/officeart/2005/8/layout/vList2"/>
    <dgm:cxn modelId="{EF0B58A6-791F-4125-AD7B-E4C5F7C31334}" srcId="{698B1B34-7856-4FFA-9EAA-CC5293E6E81A}" destId="{5C7B7A02-3281-461D-A263-96AA1515D560}" srcOrd="2" destOrd="0" parTransId="{30D22B6A-CD11-4787-9D26-04E5EFE2FA55}" sibTransId="{C3ABF13C-9823-4BB6-A450-99194AAB7648}"/>
    <dgm:cxn modelId="{58F622C1-AEAD-4693-BA28-08A66614D975}" srcId="{698B1B34-7856-4FFA-9EAA-CC5293E6E81A}" destId="{C09BDE6E-B2FB-4F73-AF4A-9E0534D4D835}" srcOrd="1" destOrd="0" parTransId="{B5ABACDB-2597-4801-B73D-C6DCFCB54B3C}" sibTransId="{460607A7-FB63-40B6-953A-8DFEB2706603}"/>
    <dgm:cxn modelId="{CD05DE6A-92AD-407E-A9D2-7C51507B50B3}" type="presOf" srcId="{303F709A-532C-4155-8808-0CB02EF2A22B}" destId="{9BD7B4C5-F013-4644-A877-E20542E66625}" srcOrd="0" destOrd="9" presId="urn:microsoft.com/office/officeart/2005/8/layout/vList2"/>
    <dgm:cxn modelId="{31FA8CA7-1909-4E9F-8E66-C4071C7E5C18}" type="presOf" srcId="{698B1B34-7856-4FFA-9EAA-CC5293E6E81A}" destId="{D47FB043-9D29-43F2-9C99-5C388B03FE1A}" srcOrd="0" destOrd="0" presId="urn:microsoft.com/office/officeart/2005/8/layout/vList2"/>
    <dgm:cxn modelId="{4CE0F080-542A-46D6-9274-6AED4960AD57}" type="presOf" srcId="{630F8218-2C79-4C82-AE67-21F778820FF3}" destId="{9BD7B4C5-F013-4644-A877-E20542E66625}" srcOrd="0" destOrd="4" presId="urn:microsoft.com/office/officeart/2005/8/layout/vList2"/>
    <dgm:cxn modelId="{234A415E-BDEF-4A53-A2C7-8009F4B170AE}" type="presOf" srcId="{86871825-E469-4749-8246-C7278326EDE7}" destId="{9BD7B4C5-F013-4644-A877-E20542E66625}" srcOrd="0" destOrd="6" presId="urn:microsoft.com/office/officeart/2005/8/layout/vList2"/>
    <dgm:cxn modelId="{851E0349-86D2-43DC-AFED-585790D23CC5}" srcId="{698B1B34-7856-4FFA-9EAA-CC5293E6E81A}" destId="{303F709A-532C-4155-8808-0CB02EF2A22B}" srcOrd="9" destOrd="0" parTransId="{7A1BA214-19E9-462E-BCE8-23DD022F0F02}" sibTransId="{22BDA708-2AF3-495C-BF55-7BA172CCF08C}"/>
    <dgm:cxn modelId="{7EB6B79E-93AF-40CB-B8EC-1B00FE6260AC}" type="presOf" srcId="{A8808FC3-7CFE-4914-8690-295B0029B166}" destId="{9BD7B4C5-F013-4644-A877-E20542E66625}" srcOrd="0" destOrd="3" presId="urn:microsoft.com/office/officeart/2005/8/layout/vList2"/>
    <dgm:cxn modelId="{811FD6CB-A788-450F-B711-301CC96D31EA}" type="presOf" srcId="{C09BDE6E-B2FB-4F73-AF4A-9E0534D4D835}" destId="{9BD7B4C5-F013-4644-A877-E20542E66625}" srcOrd="0" destOrd="1" presId="urn:microsoft.com/office/officeart/2005/8/layout/vList2"/>
    <dgm:cxn modelId="{C262233A-BDAC-42D1-B0F1-E587A9A60984}" type="presOf" srcId="{D5BA378D-4A4B-41C4-A272-03F60900FA77}" destId="{9BD7B4C5-F013-4644-A877-E20542E66625}" srcOrd="0" destOrd="5" presId="urn:microsoft.com/office/officeart/2005/8/layout/vList2"/>
    <dgm:cxn modelId="{B15E6F5B-D050-4673-AA56-8B2EEDE402D3}" srcId="{698B1B34-7856-4FFA-9EAA-CC5293E6E81A}" destId="{86871825-E469-4749-8246-C7278326EDE7}" srcOrd="6" destOrd="0" parTransId="{B1BD790D-B3A4-4BAD-8ECF-63756544FFEE}" sibTransId="{86DFE848-0919-4505-8CDA-A8B4FAA49129}"/>
    <dgm:cxn modelId="{8676F65D-226D-434D-AB97-4D7C576AD0A7}" srcId="{698B1B34-7856-4FFA-9EAA-CC5293E6E81A}" destId="{A8808FC3-7CFE-4914-8690-295B0029B166}" srcOrd="3" destOrd="0" parTransId="{9F2114C7-534A-49F6-8D1C-AE08B5C54608}" sibTransId="{182F387D-A4BE-459A-84F7-2D49F446D670}"/>
    <dgm:cxn modelId="{190427FC-701D-44AF-B854-B695FC7309B5}" srcId="{698B1B34-7856-4FFA-9EAA-CC5293E6E81A}" destId="{D5BA378D-4A4B-41C4-A272-03F60900FA77}" srcOrd="5" destOrd="0" parTransId="{50280FDB-756D-4D2F-A7F6-2F7E497D1053}" sibTransId="{D9DEB33F-D5C2-4E80-ACC5-DFC448F30CE1}"/>
    <dgm:cxn modelId="{9231372E-DA8D-4682-9DD9-3D7B0B41F7DA}" type="presOf" srcId="{D5C3B6E9-3676-4F4B-A021-2AE088F0B927}" destId="{9BD7B4C5-F013-4644-A877-E20542E66625}" srcOrd="0" destOrd="7" presId="urn:microsoft.com/office/officeart/2005/8/layout/vList2"/>
    <dgm:cxn modelId="{5EB7C10F-3064-44F1-A637-363DFE232634}" type="presOf" srcId="{4B72B924-516C-41BB-84B2-20C8E5C0EA54}" destId="{9BD7B4C5-F013-4644-A877-E20542E66625}" srcOrd="0" destOrd="0" presId="urn:microsoft.com/office/officeart/2005/8/layout/vList2"/>
    <dgm:cxn modelId="{FBA5BB56-9451-4AC1-A5ED-5ACB478168D9}" type="presOf" srcId="{5C7B7A02-3281-461D-A263-96AA1515D560}" destId="{9BD7B4C5-F013-4644-A877-E20542E66625}" srcOrd="0" destOrd="2" presId="urn:microsoft.com/office/officeart/2005/8/layout/vList2"/>
    <dgm:cxn modelId="{5DBC875A-3233-4261-8E6D-F1146D649CEB}" type="presParOf" srcId="{3AA0C080-A23C-47C7-8896-1390771FFE98}" destId="{D47FB043-9D29-43F2-9C99-5C388B03FE1A}" srcOrd="0" destOrd="0" presId="urn:microsoft.com/office/officeart/2005/8/layout/vList2"/>
    <dgm:cxn modelId="{F94A2C54-286E-4B62-B388-B4A7EF3B8DD2}"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a:solidFill>
                <a:schemeClr val="tx1"/>
              </a:solidFill>
            </a:rPr>
            <a:t>Risk Adjusted Strategies and Rationale </a:t>
          </a: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303F709A-532C-4155-8808-0CB02EF2A22B}">
      <dgm:prSet phldrT="[Text]" custT="1"/>
      <dgm:spPr/>
      <dgm:t>
        <a:bodyPr/>
        <a:lstStyle/>
        <a:p>
          <a:endParaRPr lang="en-ZA" sz="1600" dirty="0"/>
        </a:p>
      </dgm:t>
    </dgm:pt>
    <dgm:pt modelId="{7A1BA214-19E9-462E-BCE8-23DD022F0F02}" type="parTrans" cxnId="{851E0349-86D2-43DC-AFED-585790D23CC5}">
      <dgm:prSet/>
      <dgm:spPr/>
      <dgm:t>
        <a:bodyPr/>
        <a:lstStyle/>
        <a:p>
          <a:endParaRPr lang="en-ZA"/>
        </a:p>
      </dgm:t>
    </dgm:pt>
    <dgm:pt modelId="{22BDA708-2AF3-495C-BF55-7BA172CCF08C}" type="sibTrans" cxnId="{851E0349-86D2-43DC-AFED-585790D23CC5}">
      <dgm:prSet/>
      <dgm:spPr/>
      <dgm:t>
        <a:bodyPr/>
        <a:lstStyle/>
        <a:p>
          <a:endParaRPr lang="en-ZA"/>
        </a:p>
      </dgm:t>
    </dgm:pt>
    <dgm:pt modelId="{C09BDE6E-B2FB-4F73-AF4A-9E0534D4D835}">
      <dgm:prSet phldrT="[Text]" custT="1"/>
      <dgm:spPr/>
      <dgm:t>
        <a:bodyPr/>
        <a:lstStyle/>
        <a:p>
          <a:r>
            <a:rPr lang="en-ZA" sz="1600" dirty="0"/>
            <a:t>Performance in the context of  the national state of disaster and Regulations  </a:t>
          </a:r>
        </a:p>
      </dgm:t>
    </dgm:pt>
    <dgm:pt modelId="{460607A7-FB63-40B6-953A-8DFEB2706603}" type="sibTrans" cxnId="{58F622C1-AEAD-4693-BA28-08A66614D975}">
      <dgm:prSet/>
      <dgm:spPr/>
      <dgm:t>
        <a:bodyPr/>
        <a:lstStyle/>
        <a:p>
          <a:endParaRPr lang="en-ZA"/>
        </a:p>
      </dgm:t>
    </dgm:pt>
    <dgm:pt modelId="{B5ABACDB-2597-4801-B73D-C6DCFCB54B3C}" type="parTrans" cxnId="{58F622C1-AEAD-4693-BA28-08A66614D975}">
      <dgm:prSet/>
      <dgm:spPr/>
      <dgm:t>
        <a:bodyPr/>
        <a:lstStyle/>
        <a:p>
          <a:endParaRPr lang="en-ZA"/>
        </a:p>
      </dgm:t>
    </dgm:pt>
    <dgm:pt modelId="{4B72B924-516C-41BB-84B2-20C8E5C0EA54}">
      <dgm:prSet phldrT="[Text]" custT="1"/>
      <dgm:spPr/>
      <dgm:t>
        <a:bodyPr/>
        <a:lstStyle/>
        <a:p>
          <a:endParaRPr lang="en-ZA" sz="1600" dirty="0"/>
        </a:p>
      </dgm:t>
    </dgm:pt>
    <dgm:pt modelId="{9FDC6B0B-B36C-4AE3-9993-2F8C67538C4C}" type="sibTrans" cxnId="{139D172C-2438-4D12-B40C-AB527D469BFB}">
      <dgm:prSet/>
      <dgm:spPr/>
      <dgm:t>
        <a:bodyPr/>
        <a:lstStyle/>
        <a:p>
          <a:endParaRPr lang="en-ZA"/>
        </a:p>
      </dgm:t>
    </dgm:pt>
    <dgm:pt modelId="{79FE866F-411A-4B0D-9411-852568388A42}" type="parTrans" cxnId="{139D172C-2438-4D12-B40C-AB527D469BFB}">
      <dgm:prSet/>
      <dgm:spPr/>
      <dgm:t>
        <a:bodyPr/>
        <a:lstStyle/>
        <a:p>
          <a:endParaRPr lang="en-ZA"/>
        </a:p>
      </dgm:t>
    </dgm:pt>
    <dgm:pt modelId="{2377EE1B-B40B-4037-A7BB-ECCF65F8CC41}">
      <dgm:prSet phldrT="[Text]" custT="1"/>
      <dgm:spPr/>
      <dgm:t>
        <a:bodyPr/>
        <a:lstStyle/>
        <a:p>
          <a:endParaRPr lang="en-ZA" sz="1600" dirty="0"/>
        </a:p>
      </dgm:t>
    </dgm:pt>
    <dgm:pt modelId="{338F0933-0452-4461-962C-11837260140C}" type="parTrans" cxnId="{17C4C7CF-B21D-4487-93B9-A6A79389666A}">
      <dgm:prSet/>
      <dgm:spPr/>
      <dgm:t>
        <a:bodyPr/>
        <a:lstStyle/>
        <a:p>
          <a:endParaRPr lang="en-ZA"/>
        </a:p>
      </dgm:t>
    </dgm:pt>
    <dgm:pt modelId="{DDE0E57B-32DE-4D06-9188-34C13B867AF4}" type="sibTrans" cxnId="{17C4C7CF-B21D-4487-93B9-A6A79389666A}">
      <dgm:prSet/>
      <dgm:spPr/>
      <dgm:t>
        <a:bodyPr/>
        <a:lstStyle/>
        <a:p>
          <a:endParaRPr lang="en-ZA"/>
        </a:p>
      </dgm:t>
    </dgm:pt>
    <dgm:pt modelId="{828DCEDF-A89D-4E46-BD69-52FDDC3A0BB3}">
      <dgm:prSet phldrT="[Text]" custT="1"/>
      <dgm:spPr/>
      <dgm:t>
        <a:bodyPr/>
        <a:lstStyle/>
        <a:p>
          <a:r>
            <a:rPr lang="en-ZA" sz="1600" dirty="0"/>
            <a:t>With a view to sustaining contact with communities and stakeholders, the Commission intervened at international, regional, policy and local efforts using community radio, webinars, and engagements with stakeholders to promote awareness and advocate for human </a:t>
          </a:r>
          <a:r>
            <a:rPr lang="en-ZA" sz="1600" dirty="0" smtClean="0"/>
            <a:t>rights.</a:t>
          </a:r>
          <a:endParaRPr lang="en-ZA" sz="1600" dirty="0"/>
        </a:p>
      </dgm:t>
    </dgm:pt>
    <dgm:pt modelId="{201BB2AD-B0C9-4913-81FD-C4A5B1A76BF4}" type="parTrans" cxnId="{321EAEC1-F8EE-40B0-8B00-9D5735BF93E5}">
      <dgm:prSet/>
      <dgm:spPr/>
      <dgm:t>
        <a:bodyPr/>
        <a:lstStyle/>
        <a:p>
          <a:endParaRPr lang="en-ZA"/>
        </a:p>
      </dgm:t>
    </dgm:pt>
    <dgm:pt modelId="{16C83D65-3AFA-4800-94B7-7B954895B50A}" type="sibTrans" cxnId="{321EAEC1-F8EE-40B0-8B00-9D5735BF93E5}">
      <dgm:prSet/>
      <dgm:spPr/>
      <dgm:t>
        <a:bodyPr/>
        <a:lstStyle/>
        <a:p>
          <a:endParaRPr lang="en-ZA"/>
        </a:p>
      </dgm:t>
    </dgm:pt>
    <dgm:pt modelId="{0ED27B4F-56B8-4688-A4AE-CEB923BC5D81}">
      <dgm:prSet phldrT="[Text]" custT="1"/>
      <dgm:spPr/>
      <dgm:t>
        <a:bodyPr/>
        <a:lstStyle/>
        <a:p>
          <a:endParaRPr lang="en-ZA" sz="1600" dirty="0"/>
        </a:p>
      </dgm:t>
    </dgm:pt>
    <dgm:pt modelId="{F8F1BE93-E1EC-4D2E-B418-B455E802137E}" type="parTrans" cxnId="{D90E0BA1-7F52-4D99-97FA-F4984D07F17D}">
      <dgm:prSet/>
      <dgm:spPr/>
      <dgm:t>
        <a:bodyPr/>
        <a:lstStyle/>
        <a:p>
          <a:endParaRPr lang="en-ZA"/>
        </a:p>
      </dgm:t>
    </dgm:pt>
    <dgm:pt modelId="{728C622E-01F5-484B-BF34-6CF016ABB1C5}" type="sibTrans" cxnId="{D90E0BA1-7F52-4D99-97FA-F4984D07F17D}">
      <dgm:prSet/>
      <dgm:spPr/>
      <dgm:t>
        <a:bodyPr/>
        <a:lstStyle/>
        <a:p>
          <a:endParaRPr lang="en-ZA"/>
        </a:p>
      </dgm:t>
    </dgm:pt>
    <dgm:pt modelId="{269D7828-9D26-43ED-8420-DADCE19B3287}">
      <dgm:prSet phldrT="[Text]" custT="1"/>
      <dgm:spPr/>
      <dgm:t>
        <a:bodyPr/>
        <a:lstStyle/>
        <a:p>
          <a:endParaRPr lang="en-ZA" sz="1600" dirty="0"/>
        </a:p>
      </dgm:t>
    </dgm:pt>
    <dgm:pt modelId="{A6F4AB8F-0F72-4613-BB98-68B63884EEAC}" type="parTrans" cxnId="{404E8C68-0676-4140-837F-D7A68AFE853D}">
      <dgm:prSet/>
      <dgm:spPr/>
      <dgm:t>
        <a:bodyPr/>
        <a:lstStyle/>
        <a:p>
          <a:endParaRPr lang="en-ZA"/>
        </a:p>
      </dgm:t>
    </dgm:pt>
    <dgm:pt modelId="{2EB11590-03E1-4E85-BBC3-4668DE308A59}" type="sibTrans" cxnId="{404E8C68-0676-4140-837F-D7A68AFE853D}">
      <dgm:prSet/>
      <dgm:spPr/>
      <dgm:t>
        <a:bodyPr/>
        <a:lstStyle/>
        <a:p>
          <a:endParaRPr lang="en-ZA"/>
        </a:p>
      </dgm:t>
    </dgm:pt>
    <dgm:pt modelId="{D122E3C8-4007-42D0-88C0-B9493121981E}">
      <dgm:prSet phldrT="[Text]" custT="1"/>
      <dgm:spPr/>
      <dgm:t>
        <a:bodyPr/>
        <a:lstStyle/>
        <a:p>
          <a:r>
            <a:rPr lang="en-ZA" sz="1600" dirty="0"/>
            <a:t>Participated in the development of international model emergency housing legislation in the context of Covid-19 and provided submissions to SALGA in respect of service standards for local government service delivery, influence on DHA policy relating to identity </a:t>
          </a:r>
          <a:r>
            <a:rPr lang="en-ZA" sz="1600" dirty="0" smtClean="0"/>
            <a:t>documents.</a:t>
          </a:r>
          <a:endParaRPr lang="en-ZA" sz="1600" dirty="0"/>
        </a:p>
      </dgm:t>
    </dgm:pt>
    <dgm:pt modelId="{559C0D36-B3CF-4693-B1CD-19FC3FFDCFC3}" type="parTrans" cxnId="{9CB6E2B4-CB63-47CD-98C4-6FD6F20ED0BA}">
      <dgm:prSet/>
      <dgm:spPr/>
      <dgm:t>
        <a:bodyPr/>
        <a:lstStyle/>
        <a:p>
          <a:endParaRPr lang="en-ZA"/>
        </a:p>
      </dgm:t>
    </dgm:pt>
    <dgm:pt modelId="{23B711A1-6699-406F-99F5-D7F6784646B6}" type="sibTrans" cxnId="{9CB6E2B4-CB63-47CD-98C4-6FD6F20ED0BA}">
      <dgm:prSet/>
      <dgm:spPr/>
      <dgm:t>
        <a:bodyPr/>
        <a:lstStyle/>
        <a:p>
          <a:endParaRPr lang="en-ZA"/>
        </a:p>
      </dgm:t>
    </dgm:pt>
    <dgm:pt modelId="{804641D0-2259-4651-AA0E-F1038557C50E}">
      <dgm:prSet phldrT="[Text]" custT="1"/>
      <dgm:spPr/>
      <dgm:t>
        <a:bodyPr/>
        <a:lstStyle/>
        <a:p>
          <a:r>
            <a:rPr lang="en-ZA" sz="1600" dirty="0"/>
            <a:t>Supporting tools developed to provide resources in response to identified areas of high need in the form of an Equality Toolkit.</a:t>
          </a:r>
        </a:p>
      </dgm:t>
    </dgm:pt>
    <dgm:pt modelId="{1CCCA65A-69DA-4596-95EB-155F600B8C17}" type="parTrans" cxnId="{C516F88B-676D-44CC-8556-1AA1E3C3933E}">
      <dgm:prSet/>
      <dgm:spPr/>
      <dgm:t>
        <a:bodyPr/>
        <a:lstStyle/>
        <a:p>
          <a:endParaRPr lang="en-ZA"/>
        </a:p>
      </dgm:t>
    </dgm:pt>
    <dgm:pt modelId="{7180E47A-E38F-494B-ACA3-EA6F0BA47959}" type="sibTrans" cxnId="{C516F88B-676D-44CC-8556-1AA1E3C3933E}">
      <dgm:prSet/>
      <dgm:spPr/>
      <dgm:t>
        <a:bodyPr/>
        <a:lstStyle/>
        <a:p>
          <a:endParaRPr lang="en-ZA"/>
        </a:p>
      </dgm:t>
    </dgm:pt>
    <dgm:pt modelId="{9240481A-B26B-484C-B3DE-9CBEBCD5D36A}">
      <dgm:prSet phldrT="[Text]" custT="1"/>
      <dgm:spPr/>
      <dgm:t>
        <a:bodyPr/>
        <a:lstStyle/>
        <a:p>
          <a:endParaRPr lang="en-ZA" sz="1600" dirty="0"/>
        </a:p>
      </dgm:t>
    </dgm:pt>
    <dgm:pt modelId="{65A00560-0903-4840-A354-2BBD5041EB90}" type="parTrans" cxnId="{7F2324B7-9D01-4EE2-904F-7108DBD78713}">
      <dgm:prSet/>
      <dgm:spPr/>
      <dgm:t>
        <a:bodyPr/>
        <a:lstStyle/>
        <a:p>
          <a:endParaRPr lang="en-ZA"/>
        </a:p>
      </dgm:t>
    </dgm:pt>
    <dgm:pt modelId="{B9B42B3F-D288-416C-A511-DEBE53F6134C}" type="sibTrans" cxnId="{7F2324B7-9D01-4EE2-904F-7108DBD78713}">
      <dgm:prSet/>
      <dgm:spPr/>
      <dgm:t>
        <a:bodyPr/>
        <a:lstStyle/>
        <a:p>
          <a:endParaRPr lang="en-ZA"/>
        </a:p>
      </dgm:t>
    </dgm:pt>
    <dgm:pt modelId="{2943B4C4-DF20-40D1-BAA6-62E1980B592A}">
      <dgm:prSet phldrT="[Text]" custT="1"/>
      <dgm:spPr/>
      <dgm:t>
        <a:bodyPr/>
        <a:lstStyle/>
        <a:p>
          <a:r>
            <a:rPr lang="en-ZA" sz="1600" dirty="0"/>
            <a:t>The Commission is </a:t>
          </a:r>
          <a:r>
            <a:rPr lang="en-ZA" sz="1600" dirty="0" smtClean="0"/>
            <a:t>investing </a:t>
          </a:r>
          <a:r>
            <a:rPr lang="en-ZA" sz="1600" dirty="0"/>
            <a:t>in ensuring its website and communications are more </a:t>
          </a:r>
          <a:r>
            <a:rPr lang="en-ZA" sz="1600" dirty="0" smtClean="0"/>
            <a:t>accessible.</a:t>
          </a:r>
          <a:endParaRPr lang="en-ZA" sz="1600" dirty="0"/>
        </a:p>
      </dgm:t>
    </dgm:pt>
    <dgm:pt modelId="{2DC0E248-1964-4128-BF17-5D024BC01537}" type="parTrans" cxnId="{543DC59A-E156-4F4D-98C3-9CCE847AFD91}">
      <dgm:prSet/>
      <dgm:spPr/>
      <dgm:t>
        <a:bodyPr/>
        <a:lstStyle/>
        <a:p>
          <a:endParaRPr lang="en-ZA"/>
        </a:p>
      </dgm:t>
    </dgm:pt>
    <dgm:pt modelId="{52501A6A-76BF-4B76-B026-33D609F1DE25}" type="sibTrans" cxnId="{543DC59A-E156-4F4D-98C3-9CCE847AFD91}">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dgm:presLayoutVars>
          <dgm:bulletEnabled val="1"/>
        </dgm:presLayoutVars>
      </dgm:prSet>
      <dgm:spPr/>
      <dgm:t>
        <a:bodyPr/>
        <a:lstStyle/>
        <a:p>
          <a:endParaRPr lang="en-ZA"/>
        </a:p>
      </dgm:t>
    </dgm:pt>
  </dgm:ptLst>
  <dgm:cxnLst>
    <dgm:cxn modelId="{139D172C-2438-4D12-B40C-AB527D469BFB}" srcId="{698B1B34-7856-4FFA-9EAA-CC5293E6E81A}" destId="{4B72B924-516C-41BB-84B2-20C8E5C0EA54}" srcOrd="0" destOrd="0" parTransId="{79FE866F-411A-4B0D-9411-852568388A42}" sibTransId="{9FDC6B0B-B36C-4AE3-9993-2F8C67538C4C}"/>
    <dgm:cxn modelId="{C516F88B-676D-44CC-8556-1AA1E3C3933E}" srcId="{698B1B34-7856-4FFA-9EAA-CC5293E6E81A}" destId="{804641D0-2259-4651-AA0E-F1038557C50E}" srcOrd="4" destOrd="0" parTransId="{1CCCA65A-69DA-4596-95EB-155F600B8C17}" sibTransId="{7180E47A-E38F-494B-ACA3-EA6F0BA47959}"/>
    <dgm:cxn modelId="{7E0DD35C-253A-4E10-842C-50AFDF6F87C2}" type="presOf" srcId="{D122E3C8-4007-42D0-88C0-B9493121981E}" destId="{9BD7B4C5-F013-4644-A877-E20542E66625}" srcOrd="0" destOrd="3" presId="urn:microsoft.com/office/officeart/2005/8/layout/vList2"/>
    <dgm:cxn modelId="{4F1D2EB7-157A-49D1-BDC9-143AEE9E2C71}" type="presOf" srcId="{269D7828-9D26-43ED-8420-DADCE19B3287}" destId="{9BD7B4C5-F013-4644-A877-E20542E66625}" srcOrd="0" destOrd="7" presId="urn:microsoft.com/office/officeart/2005/8/layout/vList2"/>
    <dgm:cxn modelId="{F053DEBD-8756-4522-966D-FFC9A20A70CE}" type="presOf" srcId="{0ED27B4F-56B8-4688-A4AE-CEB923BC5D81}" destId="{9BD7B4C5-F013-4644-A877-E20542E66625}" srcOrd="0" destOrd="8" presId="urn:microsoft.com/office/officeart/2005/8/layout/vList2"/>
    <dgm:cxn modelId="{E5F7D095-425C-4E37-8E36-9F3205E5DF24}" srcId="{3AFE6A50-7602-4447-BFF5-82F2BEFAC8FA}" destId="{698B1B34-7856-4FFA-9EAA-CC5293E6E81A}" srcOrd="0" destOrd="0" parTransId="{BDCF2A8C-21F6-4C62-9788-D084158BB582}" sibTransId="{674FD664-412B-4124-A835-8C95727DFBBB}"/>
    <dgm:cxn modelId="{DE22354C-D06D-467F-A9B5-EDD7869818DF}" type="presOf" srcId="{698B1B34-7856-4FFA-9EAA-CC5293E6E81A}" destId="{D47FB043-9D29-43F2-9C99-5C388B03FE1A}" srcOrd="0" destOrd="0" presId="urn:microsoft.com/office/officeart/2005/8/layout/vList2"/>
    <dgm:cxn modelId="{D90E0BA1-7F52-4D99-97FA-F4984D07F17D}" srcId="{698B1B34-7856-4FFA-9EAA-CC5293E6E81A}" destId="{0ED27B4F-56B8-4688-A4AE-CEB923BC5D81}" srcOrd="8" destOrd="0" parTransId="{F8F1BE93-E1EC-4D2E-B418-B455E802137E}" sibTransId="{728C622E-01F5-484B-BF34-6CF016ABB1C5}"/>
    <dgm:cxn modelId="{909DC771-A732-45D0-A006-349F2A2185CE}" type="presOf" srcId="{804641D0-2259-4651-AA0E-F1038557C50E}" destId="{9BD7B4C5-F013-4644-A877-E20542E66625}" srcOrd="0" destOrd="4" presId="urn:microsoft.com/office/officeart/2005/8/layout/vList2"/>
    <dgm:cxn modelId="{7F2324B7-9D01-4EE2-904F-7108DBD78713}" srcId="{698B1B34-7856-4FFA-9EAA-CC5293E6E81A}" destId="{9240481A-B26B-484C-B3DE-9CBEBCD5D36A}" srcOrd="6" destOrd="0" parTransId="{65A00560-0903-4840-A354-2BBD5041EB90}" sibTransId="{B9B42B3F-D288-416C-A511-DEBE53F6134C}"/>
    <dgm:cxn modelId="{8B3BE994-A746-4F97-A592-DF050821EAE1}" type="presOf" srcId="{9240481A-B26B-484C-B3DE-9CBEBCD5D36A}" destId="{9BD7B4C5-F013-4644-A877-E20542E66625}" srcOrd="0" destOrd="6" presId="urn:microsoft.com/office/officeart/2005/8/layout/vList2"/>
    <dgm:cxn modelId="{404E8C68-0676-4140-837F-D7A68AFE853D}" srcId="{698B1B34-7856-4FFA-9EAA-CC5293E6E81A}" destId="{269D7828-9D26-43ED-8420-DADCE19B3287}" srcOrd="7" destOrd="0" parTransId="{A6F4AB8F-0F72-4613-BB98-68B63884EEAC}" sibTransId="{2EB11590-03E1-4E85-BBC3-4668DE308A59}"/>
    <dgm:cxn modelId="{D47A6F17-9597-4F58-996F-D0166DB04AFB}" type="presOf" srcId="{303F709A-532C-4155-8808-0CB02EF2A22B}" destId="{9BD7B4C5-F013-4644-A877-E20542E66625}" srcOrd="0" destOrd="10" presId="urn:microsoft.com/office/officeart/2005/8/layout/vList2"/>
    <dgm:cxn modelId="{55B165BA-4EC0-4F1C-840B-79913EEE59FB}" type="presOf" srcId="{2943B4C4-DF20-40D1-BAA6-62E1980B592A}" destId="{9BD7B4C5-F013-4644-A877-E20542E66625}" srcOrd="0" destOrd="5" presId="urn:microsoft.com/office/officeart/2005/8/layout/vList2"/>
    <dgm:cxn modelId="{81BA70E3-7427-49DA-A710-6712498E8224}" type="presOf" srcId="{828DCEDF-A89D-4E46-BD69-52FDDC3A0BB3}" destId="{9BD7B4C5-F013-4644-A877-E20542E66625}" srcOrd="0" destOrd="2" presId="urn:microsoft.com/office/officeart/2005/8/layout/vList2"/>
    <dgm:cxn modelId="{58F622C1-AEAD-4693-BA28-08A66614D975}" srcId="{698B1B34-7856-4FFA-9EAA-CC5293E6E81A}" destId="{C09BDE6E-B2FB-4F73-AF4A-9E0534D4D835}" srcOrd="1" destOrd="0" parTransId="{B5ABACDB-2597-4801-B73D-C6DCFCB54B3C}" sibTransId="{460607A7-FB63-40B6-953A-8DFEB2706603}"/>
    <dgm:cxn modelId="{543DC59A-E156-4F4D-98C3-9CCE847AFD91}" srcId="{698B1B34-7856-4FFA-9EAA-CC5293E6E81A}" destId="{2943B4C4-DF20-40D1-BAA6-62E1980B592A}" srcOrd="5" destOrd="0" parTransId="{2DC0E248-1964-4128-BF17-5D024BC01537}" sibTransId="{52501A6A-76BF-4B76-B026-33D609F1DE25}"/>
    <dgm:cxn modelId="{17C4C7CF-B21D-4487-93B9-A6A79389666A}" srcId="{698B1B34-7856-4FFA-9EAA-CC5293E6E81A}" destId="{2377EE1B-B40B-4037-A7BB-ECCF65F8CC41}" srcOrd="9" destOrd="0" parTransId="{338F0933-0452-4461-962C-11837260140C}" sibTransId="{DDE0E57B-32DE-4D06-9188-34C13B867AF4}"/>
    <dgm:cxn modelId="{9CB6E2B4-CB63-47CD-98C4-6FD6F20ED0BA}" srcId="{698B1B34-7856-4FFA-9EAA-CC5293E6E81A}" destId="{D122E3C8-4007-42D0-88C0-B9493121981E}" srcOrd="3" destOrd="0" parTransId="{559C0D36-B3CF-4693-B1CD-19FC3FFDCFC3}" sibTransId="{23B711A1-6699-406F-99F5-D7F6784646B6}"/>
    <dgm:cxn modelId="{493D5FA9-4B60-48FE-9875-9D2E29D9C02E}" type="presOf" srcId="{C09BDE6E-B2FB-4F73-AF4A-9E0534D4D835}" destId="{9BD7B4C5-F013-4644-A877-E20542E66625}" srcOrd="0" destOrd="1" presId="urn:microsoft.com/office/officeart/2005/8/layout/vList2"/>
    <dgm:cxn modelId="{851E0349-86D2-43DC-AFED-585790D23CC5}" srcId="{698B1B34-7856-4FFA-9EAA-CC5293E6E81A}" destId="{303F709A-532C-4155-8808-0CB02EF2A22B}" srcOrd="10" destOrd="0" parTransId="{7A1BA214-19E9-462E-BCE8-23DD022F0F02}" sibTransId="{22BDA708-2AF3-495C-BF55-7BA172CCF08C}"/>
    <dgm:cxn modelId="{9B005A73-5088-41F4-8543-DD2210C7184C}" type="presOf" srcId="{3AFE6A50-7602-4447-BFF5-82F2BEFAC8FA}" destId="{3AA0C080-A23C-47C7-8896-1390771FFE98}" srcOrd="0" destOrd="0" presId="urn:microsoft.com/office/officeart/2005/8/layout/vList2"/>
    <dgm:cxn modelId="{07744134-F4F1-41E9-845A-94969ECE1B4C}" type="presOf" srcId="{2377EE1B-B40B-4037-A7BB-ECCF65F8CC41}" destId="{9BD7B4C5-F013-4644-A877-E20542E66625}" srcOrd="0" destOrd="9" presId="urn:microsoft.com/office/officeart/2005/8/layout/vList2"/>
    <dgm:cxn modelId="{A3801586-5CC9-4A2F-8853-74345B35B99D}" type="presOf" srcId="{4B72B924-516C-41BB-84B2-20C8E5C0EA54}" destId="{9BD7B4C5-F013-4644-A877-E20542E66625}" srcOrd="0" destOrd="0" presId="urn:microsoft.com/office/officeart/2005/8/layout/vList2"/>
    <dgm:cxn modelId="{321EAEC1-F8EE-40B0-8B00-9D5735BF93E5}" srcId="{698B1B34-7856-4FFA-9EAA-CC5293E6E81A}" destId="{828DCEDF-A89D-4E46-BD69-52FDDC3A0BB3}" srcOrd="2" destOrd="0" parTransId="{201BB2AD-B0C9-4913-81FD-C4A5B1A76BF4}" sibTransId="{16C83D65-3AFA-4800-94B7-7B954895B50A}"/>
    <dgm:cxn modelId="{B4AF71EA-1287-49D2-9BE5-BE9034403C30}" type="presParOf" srcId="{3AA0C080-A23C-47C7-8896-1390771FFE98}" destId="{D47FB043-9D29-43F2-9C99-5C388B03FE1A}" srcOrd="0" destOrd="0" presId="urn:microsoft.com/office/officeart/2005/8/layout/vList2"/>
    <dgm:cxn modelId="{822974E7-C653-401D-8ED1-0ABE73C36076}"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a:solidFill>
                <a:schemeClr val="tx1"/>
              </a:solidFill>
            </a:rPr>
            <a:t> </a:t>
          </a:r>
          <a:r>
            <a:rPr lang="en-ZA" sz="1800" b="1" dirty="0">
              <a:solidFill>
                <a:schemeClr val="tx1"/>
              </a:solidFill>
            </a:rPr>
            <a:t>Methodologies</a:t>
          </a: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303F709A-532C-4155-8808-0CB02EF2A22B}">
      <dgm:prSet phldrT="[Text]" custT="1"/>
      <dgm:spPr/>
      <dgm:t>
        <a:bodyPr/>
        <a:lstStyle/>
        <a:p>
          <a:endParaRPr lang="en-ZA" sz="1600" dirty="0"/>
        </a:p>
      </dgm:t>
    </dgm:pt>
    <dgm:pt modelId="{7A1BA214-19E9-462E-BCE8-23DD022F0F02}" type="parTrans" cxnId="{851E0349-86D2-43DC-AFED-585790D23CC5}">
      <dgm:prSet/>
      <dgm:spPr/>
      <dgm:t>
        <a:bodyPr/>
        <a:lstStyle/>
        <a:p>
          <a:endParaRPr lang="en-ZA"/>
        </a:p>
      </dgm:t>
    </dgm:pt>
    <dgm:pt modelId="{22BDA708-2AF3-495C-BF55-7BA172CCF08C}" type="sibTrans" cxnId="{851E0349-86D2-43DC-AFED-585790D23CC5}">
      <dgm:prSet/>
      <dgm:spPr/>
      <dgm:t>
        <a:bodyPr/>
        <a:lstStyle/>
        <a:p>
          <a:endParaRPr lang="en-ZA"/>
        </a:p>
      </dgm:t>
    </dgm:pt>
    <dgm:pt modelId="{4B72B924-516C-41BB-84B2-20C8E5C0EA54}">
      <dgm:prSet phldrT="[Text]" custT="1"/>
      <dgm:spPr/>
      <dgm:t>
        <a:bodyPr/>
        <a:lstStyle/>
        <a:p>
          <a:r>
            <a:rPr lang="en-ZA" sz="1600" dirty="0"/>
            <a:t>To sustain community based interaction, interventions directed at empowering locally based human rights champions multiplied the presence of human rights advocates at community level.  </a:t>
          </a:r>
          <a:r>
            <a:rPr lang="en-ZA" sz="1600" dirty="0" smtClean="0"/>
            <a:t>Approximately 200 </a:t>
          </a:r>
          <a:r>
            <a:rPr lang="en-ZA" sz="1600" dirty="0"/>
            <a:t>groups were reached through these </a:t>
          </a:r>
          <a:r>
            <a:rPr lang="en-ZA" sz="1600" dirty="0" smtClean="0"/>
            <a:t>interventions.</a:t>
          </a:r>
          <a:endParaRPr lang="en-ZA" sz="1600" dirty="0"/>
        </a:p>
      </dgm:t>
    </dgm:pt>
    <dgm:pt modelId="{9FDC6B0B-B36C-4AE3-9993-2F8C67538C4C}" type="sibTrans" cxnId="{139D172C-2438-4D12-B40C-AB527D469BFB}">
      <dgm:prSet/>
      <dgm:spPr/>
      <dgm:t>
        <a:bodyPr/>
        <a:lstStyle/>
        <a:p>
          <a:endParaRPr lang="en-ZA"/>
        </a:p>
      </dgm:t>
    </dgm:pt>
    <dgm:pt modelId="{79FE866F-411A-4B0D-9411-852568388A42}" type="parTrans" cxnId="{139D172C-2438-4D12-B40C-AB527D469BFB}">
      <dgm:prSet/>
      <dgm:spPr/>
      <dgm:t>
        <a:bodyPr/>
        <a:lstStyle/>
        <a:p>
          <a:endParaRPr lang="en-ZA"/>
        </a:p>
      </dgm:t>
    </dgm:pt>
    <dgm:pt modelId="{2377EE1B-B40B-4037-A7BB-ECCF65F8CC41}">
      <dgm:prSet phldrT="[Text]" custT="1"/>
      <dgm:spPr/>
      <dgm:t>
        <a:bodyPr/>
        <a:lstStyle/>
        <a:p>
          <a:endParaRPr lang="en-ZA" sz="1600" dirty="0"/>
        </a:p>
      </dgm:t>
    </dgm:pt>
    <dgm:pt modelId="{338F0933-0452-4461-962C-11837260140C}" type="parTrans" cxnId="{17C4C7CF-B21D-4487-93B9-A6A79389666A}">
      <dgm:prSet/>
      <dgm:spPr/>
      <dgm:t>
        <a:bodyPr/>
        <a:lstStyle/>
        <a:p>
          <a:endParaRPr lang="en-ZA"/>
        </a:p>
      </dgm:t>
    </dgm:pt>
    <dgm:pt modelId="{DDE0E57B-32DE-4D06-9188-34C13B867AF4}" type="sibTrans" cxnId="{17C4C7CF-B21D-4487-93B9-A6A79389666A}">
      <dgm:prSet/>
      <dgm:spPr/>
      <dgm:t>
        <a:bodyPr/>
        <a:lstStyle/>
        <a:p>
          <a:endParaRPr lang="en-ZA"/>
        </a:p>
      </dgm:t>
    </dgm:pt>
    <dgm:pt modelId="{0ED27B4F-56B8-4688-A4AE-CEB923BC5D81}">
      <dgm:prSet phldrT="[Text]" custT="1"/>
      <dgm:spPr/>
      <dgm:t>
        <a:bodyPr/>
        <a:lstStyle/>
        <a:p>
          <a:endParaRPr lang="en-ZA" sz="1600" dirty="0"/>
        </a:p>
      </dgm:t>
    </dgm:pt>
    <dgm:pt modelId="{F8F1BE93-E1EC-4D2E-B418-B455E802137E}" type="parTrans" cxnId="{D90E0BA1-7F52-4D99-97FA-F4984D07F17D}">
      <dgm:prSet/>
      <dgm:spPr/>
      <dgm:t>
        <a:bodyPr/>
        <a:lstStyle/>
        <a:p>
          <a:endParaRPr lang="en-ZA"/>
        </a:p>
      </dgm:t>
    </dgm:pt>
    <dgm:pt modelId="{728C622E-01F5-484B-BF34-6CF016ABB1C5}" type="sibTrans" cxnId="{D90E0BA1-7F52-4D99-97FA-F4984D07F17D}">
      <dgm:prSet/>
      <dgm:spPr/>
      <dgm:t>
        <a:bodyPr/>
        <a:lstStyle/>
        <a:p>
          <a:endParaRPr lang="en-ZA"/>
        </a:p>
      </dgm:t>
    </dgm:pt>
    <dgm:pt modelId="{7EC64C55-B852-4C5C-BF62-B9E77EE10CC8}">
      <dgm:prSet phldrT="[Text]" custT="1"/>
      <dgm:spPr/>
      <dgm:t>
        <a:bodyPr/>
        <a:lstStyle/>
        <a:p>
          <a:r>
            <a:rPr lang="en-ZA" sz="1600" dirty="0"/>
            <a:t>Webinars and conferences conducted virtually included a conference on </a:t>
          </a:r>
          <a:r>
            <a:rPr lang="en-ZA" sz="1600" dirty="0" smtClean="0"/>
            <a:t>racism</a:t>
          </a:r>
          <a:r>
            <a:rPr lang="en-ZA" sz="1600" dirty="0"/>
            <a:t>; and one on the 4</a:t>
          </a:r>
          <a:r>
            <a:rPr lang="en-ZA" sz="1600" baseline="30000" dirty="0"/>
            <a:t>th</a:t>
          </a:r>
          <a:r>
            <a:rPr lang="en-ZA" sz="1600" dirty="0"/>
            <a:t> Industrial Revolution which explored the impact of 4IR on human rights together with the Human Sciences Research Council. A book taking this forward </a:t>
          </a:r>
          <a:r>
            <a:rPr lang="en-ZA" sz="1600" dirty="0" smtClean="0"/>
            <a:t>would be </a:t>
          </a:r>
          <a:r>
            <a:rPr lang="en-ZA" sz="1600" dirty="0"/>
            <a:t>produced.</a:t>
          </a:r>
        </a:p>
      </dgm:t>
    </dgm:pt>
    <dgm:pt modelId="{2447F5B2-2207-499C-BC2C-A4D921E0A45A}" type="parTrans" cxnId="{D8DA5074-40B8-4ACA-A485-A86494F4A555}">
      <dgm:prSet/>
      <dgm:spPr/>
      <dgm:t>
        <a:bodyPr/>
        <a:lstStyle/>
        <a:p>
          <a:endParaRPr lang="en-ZA"/>
        </a:p>
      </dgm:t>
    </dgm:pt>
    <dgm:pt modelId="{69C8BCD5-F4B6-48A7-89E9-4C782E3F4FAC}" type="sibTrans" cxnId="{D8DA5074-40B8-4ACA-A485-A86494F4A555}">
      <dgm:prSet/>
      <dgm:spPr/>
      <dgm:t>
        <a:bodyPr/>
        <a:lstStyle/>
        <a:p>
          <a:endParaRPr lang="en-ZA"/>
        </a:p>
      </dgm:t>
    </dgm:pt>
    <dgm:pt modelId="{0FA31931-9666-4D47-8783-FC2AB12206E4}">
      <dgm:prSet phldrT="[Text]" custT="1"/>
      <dgm:spPr/>
      <dgm:t>
        <a:bodyPr/>
        <a:lstStyle/>
        <a:p>
          <a:r>
            <a:rPr lang="en-ZA" sz="1600" dirty="0"/>
            <a:t>Together with virtual commemorative events celebrating 25 years of the Commission, remote communities on provincial borders were engaged through Inter-border </a:t>
          </a:r>
          <a:r>
            <a:rPr lang="en-ZA" sz="1600" dirty="0" smtClean="0"/>
            <a:t>Roadshows. </a:t>
          </a:r>
          <a:endParaRPr lang="en-ZA" sz="1600" dirty="0"/>
        </a:p>
      </dgm:t>
    </dgm:pt>
    <dgm:pt modelId="{71C36BCA-F26D-4F74-8B40-68D1EC45115C}" type="parTrans" cxnId="{6A43D172-8445-4CFE-ADF3-C0361E46DBC0}">
      <dgm:prSet/>
      <dgm:spPr/>
      <dgm:t>
        <a:bodyPr/>
        <a:lstStyle/>
        <a:p>
          <a:endParaRPr lang="en-ZA"/>
        </a:p>
      </dgm:t>
    </dgm:pt>
    <dgm:pt modelId="{E6DA0EDA-2BFC-4871-BE08-C9D3FE9472B6}" type="sibTrans" cxnId="{6A43D172-8445-4CFE-ADF3-C0361E46DBC0}">
      <dgm:prSet/>
      <dgm:spPr/>
      <dgm:t>
        <a:bodyPr/>
        <a:lstStyle/>
        <a:p>
          <a:endParaRPr lang="en-ZA"/>
        </a:p>
      </dgm:t>
    </dgm:pt>
    <dgm:pt modelId="{528A6350-3416-46E7-962D-1DD736337F6D}">
      <dgm:prSet phldrT="[Text]" custT="1"/>
      <dgm:spPr/>
      <dgm:t>
        <a:bodyPr/>
        <a:lstStyle/>
        <a:p>
          <a:endParaRPr lang="en-ZA" sz="1600" dirty="0"/>
        </a:p>
      </dgm:t>
    </dgm:pt>
    <dgm:pt modelId="{B722C1C1-74CC-456F-83E2-C22D1C7AA556}" type="parTrans" cxnId="{7E0C3FBE-7426-4A5D-A74C-2C4A533ECC93}">
      <dgm:prSet/>
      <dgm:spPr/>
      <dgm:t>
        <a:bodyPr/>
        <a:lstStyle/>
        <a:p>
          <a:endParaRPr lang="en-ZA"/>
        </a:p>
      </dgm:t>
    </dgm:pt>
    <dgm:pt modelId="{45E05E77-C24C-483C-9E68-927CD25A80AF}" type="sibTrans" cxnId="{7E0C3FBE-7426-4A5D-A74C-2C4A533ECC93}">
      <dgm:prSet/>
      <dgm:spPr/>
      <dgm:t>
        <a:bodyPr/>
        <a:lstStyle/>
        <a:p>
          <a:endParaRPr lang="en-ZA"/>
        </a:p>
      </dgm:t>
    </dgm:pt>
    <dgm:pt modelId="{9CF96BD9-E69D-42A6-9856-A723ADC178A7}">
      <dgm:prSet phldrT="[Text]" custT="1"/>
      <dgm:spPr/>
      <dgm:t>
        <a:bodyPr/>
        <a:lstStyle/>
        <a:p>
          <a:endParaRPr lang="en-ZA" sz="1600" dirty="0"/>
        </a:p>
      </dgm:t>
    </dgm:pt>
    <dgm:pt modelId="{8BE2EDA4-BC18-46CF-8E8D-5F92729567CA}" type="parTrans" cxnId="{00E82494-9B3C-40FB-9C67-4A746BC28161}">
      <dgm:prSet/>
      <dgm:spPr/>
      <dgm:t>
        <a:bodyPr/>
        <a:lstStyle/>
        <a:p>
          <a:endParaRPr lang="en-ZA"/>
        </a:p>
      </dgm:t>
    </dgm:pt>
    <dgm:pt modelId="{2E5D644C-28FD-439A-8A06-44E4E9BC5F71}" type="sibTrans" cxnId="{00E82494-9B3C-40FB-9C67-4A746BC28161}">
      <dgm:prSet/>
      <dgm:spPr/>
      <dgm:t>
        <a:bodyPr/>
        <a:lstStyle/>
        <a:p>
          <a:endParaRPr lang="en-ZA"/>
        </a:p>
      </dgm:t>
    </dgm:pt>
    <dgm:pt modelId="{FCEA159B-629F-42B6-BEFD-770B48593573}">
      <dgm:prSet phldrT="[Text]" custT="1"/>
      <dgm:spPr/>
      <dgm:t>
        <a:bodyPr/>
        <a:lstStyle/>
        <a:p>
          <a:endParaRPr lang="en-ZA" sz="1600" dirty="0"/>
        </a:p>
      </dgm:t>
    </dgm:pt>
    <dgm:pt modelId="{C3ED63DD-3001-40C7-B6C0-B691A76BDB7C}" type="parTrans" cxnId="{2ABDA865-F73F-4D6D-A8F2-C13C9C0B39D5}">
      <dgm:prSet/>
      <dgm:spPr/>
      <dgm:t>
        <a:bodyPr/>
        <a:lstStyle/>
        <a:p>
          <a:endParaRPr lang="en-ZA"/>
        </a:p>
      </dgm:t>
    </dgm:pt>
    <dgm:pt modelId="{3727A413-A10A-44AB-8312-116B7ABB7CE3}" type="sibTrans" cxnId="{2ABDA865-F73F-4D6D-A8F2-C13C9C0B39D5}">
      <dgm:prSet/>
      <dgm:spPr/>
      <dgm:t>
        <a:bodyPr/>
        <a:lstStyle/>
        <a:p>
          <a:endParaRPr lang="en-ZA"/>
        </a:p>
      </dgm:t>
    </dgm:pt>
    <dgm:pt modelId="{6CF71FBA-DF8C-413C-B243-6AE3022FF4C7}">
      <dgm:prSet phldrT="[Text]" custT="1"/>
      <dgm:spPr/>
      <dgm:t>
        <a:bodyPr/>
        <a:lstStyle/>
        <a:p>
          <a:endParaRPr lang="en-ZA" sz="1600" dirty="0"/>
        </a:p>
      </dgm:t>
    </dgm:pt>
    <dgm:pt modelId="{387A6482-560E-4434-85F0-C48C501E4217}" type="parTrans" cxnId="{CE03A6EE-AEE6-4C90-A2AF-32A9B982850D}">
      <dgm:prSet/>
      <dgm:spPr/>
    </dgm:pt>
    <dgm:pt modelId="{B66F914C-2288-49BC-86E5-9AB32E1379ED}" type="sibTrans" cxnId="{CE03A6EE-AEE6-4C90-A2AF-32A9B982850D}">
      <dgm:prSet/>
      <dgm:spPr/>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dgm:presLayoutVars>
          <dgm:bulletEnabled val="1"/>
        </dgm:presLayoutVars>
      </dgm:prSet>
      <dgm:spPr/>
      <dgm:t>
        <a:bodyPr/>
        <a:lstStyle/>
        <a:p>
          <a:endParaRPr lang="en-ZA"/>
        </a:p>
      </dgm:t>
    </dgm:pt>
  </dgm:ptLst>
  <dgm:cxnLst>
    <dgm:cxn modelId="{139D172C-2438-4D12-B40C-AB527D469BFB}" srcId="{698B1B34-7856-4FFA-9EAA-CC5293E6E81A}" destId="{4B72B924-516C-41BB-84B2-20C8E5C0EA54}" srcOrd="1" destOrd="0" parTransId="{79FE866F-411A-4B0D-9411-852568388A42}" sibTransId="{9FDC6B0B-B36C-4AE3-9993-2F8C67538C4C}"/>
    <dgm:cxn modelId="{63AB8B56-EF66-4050-8E54-40476523F628}" type="presOf" srcId="{698B1B34-7856-4FFA-9EAA-CC5293E6E81A}" destId="{D47FB043-9D29-43F2-9C99-5C388B03FE1A}" srcOrd="0" destOrd="0" presId="urn:microsoft.com/office/officeart/2005/8/layout/vList2"/>
    <dgm:cxn modelId="{51910CB4-FDB6-4EAE-B4A3-17E2628A2116}" type="presOf" srcId="{3AFE6A50-7602-4447-BFF5-82F2BEFAC8FA}" destId="{3AA0C080-A23C-47C7-8896-1390771FFE98}" srcOrd="0" destOrd="0" presId="urn:microsoft.com/office/officeart/2005/8/layout/vList2"/>
    <dgm:cxn modelId="{D8DA5074-40B8-4ACA-A485-A86494F4A555}" srcId="{698B1B34-7856-4FFA-9EAA-CC5293E6E81A}" destId="{7EC64C55-B852-4C5C-BF62-B9E77EE10CC8}" srcOrd="5" destOrd="0" parTransId="{2447F5B2-2207-499C-BC2C-A4D921E0A45A}" sibTransId="{69C8BCD5-F4B6-48A7-89E9-4C782E3F4FAC}"/>
    <dgm:cxn modelId="{E5F7D095-425C-4E37-8E36-9F3205E5DF24}" srcId="{3AFE6A50-7602-4447-BFF5-82F2BEFAC8FA}" destId="{698B1B34-7856-4FFA-9EAA-CC5293E6E81A}" srcOrd="0" destOrd="0" parTransId="{BDCF2A8C-21F6-4C62-9788-D084158BB582}" sibTransId="{674FD664-412B-4124-A835-8C95727DFBBB}"/>
    <dgm:cxn modelId="{7E0C3FBE-7426-4A5D-A74C-2C4A533ECC93}" srcId="{698B1B34-7856-4FFA-9EAA-CC5293E6E81A}" destId="{528A6350-3416-46E7-962D-1DD736337F6D}" srcOrd="2" destOrd="0" parTransId="{B722C1C1-74CC-456F-83E2-C22D1C7AA556}" sibTransId="{45E05E77-C24C-483C-9E68-927CD25A80AF}"/>
    <dgm:cxn modelId="{D90E0BA1-7F52-4D99-97FA-F4984D07F17D}" srcId="{698B1B34-7856-4FFA-9EAA-CC5293E6E81A}" destId="{0ED27B4F-56B8-4688-A4AE-CEB923BC5D81}" srcOrd="7" destOrd="0" parTransId="{F8F1BE93-E1EC-4D2E-B418-B455E802137E}" sibTransId="{728C622E-01F5-484B-BF34-6CF016ABB1C5}"/>
    <dgm:cxn modelId="{FC338B7B-D519-4A00-B242-8101E5933807}" type="presOf" srcId="{7EC64C55-B852-4C5C-BF62-B9E77EE10CC8}" destId="{9BD7B4C5-F013-4644-A877-E20542E66625}" srcOrd="0" destOrd="5" presId="urn:microsoft.com/office/officeart/2005/8/layout/vList2"/>
    <dgm:cxn modelId="{A6682911-A088-4CFC-A226-A8CEEAB310F7}" type="presOf" srcId="{0FA31931-9666-4D47-8783-FC2AB12206E4}" destId="{9BD7B4C5-F013-4644-A877-E20542E66625}" srcOrd="0" destOrd="3" presId="urn:microsoft.com/office/officeart/2005/8/layout/vList2"/>
    <dgm:cxn modelId="{2ABDA865-F73F-4D6D-A8F2-C13C9C0B39D5}" srcId="{698B1B34-7856-4FFA-9EAA-CC5293E6E81A}" destId="{FCEA159B-629F-42B6-BEFD-770B48593573}" srcOrd="4" destOrd="0" parTransId="{C3ED63DD-3001-40C7-B6C0-B691A76BDB7C}" sibTransId="{3727A413-A10A-44AB-8312-116B7ABB7CE3}"/>
    <dgm:cxn modelId="{00E82494-9B3C-40FB-9C67-4A746BC28161}" srcId="{698B1B34-7856-4FFA-9EAA-CC5293E6E81A}" destId="{9CF96BD9-E69D-42A6-9856-A723ADC178A7}" srcOrd="6" destOrd="0" parTransId="{8BE2EDA4-BC18-46CF-8E8D-5F92729567CA}" sibTransId="{2E5D644C-28FD-439A-8A06-44E4E9BC5F71}"/>
    <dgm:cxn modelId="{2EEDC604-0891-48AB-B223-04256C5B915E}" type="presOf" srcId="{528A6350-3416-46E7-962D-1DD736337F6D}" destId="{9BD7B4C5-F013-4644-A877-E20542E66625}" srcOrd="0" destOrd="2" presId="urn:microsoft.com/office/officeart/2005/8/layout/vList2"/>
    <dgm:cxn modelId="{B8942167-A61A-4A55-A744-26CE4D4B225E}" type="presOf" srcId="{FCEA159B-629F-42B6-BEFD-770B48593573}" destId="{9BD7B4C5-F013-4644-A877-E20542E66625}" srcOrd="0" destOrd="4" presId="urn:microsoft.com/office/officeart/2005/8/layout/vList2"/>
    <dgm:cxn modelId="{6A43D172-8445-4CFE-ADF3-C0361E46DBC0}" srcId="{698B1B34-7856-4FFA-9EAA-CC5293E6E81A}" destId="{0FA31931-9666-4D47-8783-FC2AB12206E4}" srcOrd="3" destOrd="0" parTransId="{71C36BCA-F26D-4F74-8B40-68D1EC45115C}" sibTransId="{E6DA0EDA-2BFC-4871-BE08-C9D3FE9472B6}"/>
    <dgm:cxn modelId="{3C01EB15-604C-417B-9C39-E0062B2A6EC7}" type="presOf" srcId="{6CF71FBA-DF8C-413C-B243-6AE3022FF4C7}" destId="{9BD7B4C5-F013-4644-A877-E20542E66625}" srcOrd="0" destOrd="0" presId="urn:microsoft.com/office/officeart/2005/8/layout/vList2"/>
    <dgm:cxn modelId="{17C4C7CF-B21D-4487-93B9-A6A79389666A}" srcId="{698B1B34-7856-4FFA-9EAA-CC5293E6E81A}" destId="{2377EE1B-B40B-4037-A7BB-ECCF65F8CC41}" srcOrd="8" destOrd="0" parTransId="{338F0933-0452-4461-962C-11837260140C}" sibTransId="{DDE0E57B-32DE-4D06-9188-34C13B867AF4}"/>
    <dgm:cxn modelId="{02AE936E-2CF1-4401-818B-6D8888FE4E8D}" type="presOf" srcId="{9CF96BD9-E69D-42A6-9856-A723ADC178A7}" destId="{9BD7B4C5-F013-4644-A877-E20542E66625}" srcOrd="0" destOrd="6" presId="urn:microsoft.com/office/officeart/2005/8/layout/vList2"/>
    <dgm:cxn modelId="{D74513DA-7DF2-42D3-A80B-CEDC37B7350E}" type="presOf" srcId="{0ED27B4F-56B8-4688-A4AE-CEB923BC5D81}" destId="{9BD7B4C5-F013-4644-A877-E20542E66625}" srcOrd="0" destOrd="7" presId="urn:microsoft.com/office/officeart/2005/8/layout/vList2"/>
    <dgm:cxn modelId="{851E0349-86D2-43DC-AFED-585790D23CC5}" srcId="{698B1B34-7856-4FFA-9EAA-CC5293E6E81A}" destId="{303F709A-532C-4155-8808-0CB02EF2A22B}" srcOrd="9" destOrd="0" parTransId="{7A1BA214-19E9-462E-BCE8-23DD022F0F02}" sibTransId="{22BDA708-2AF3-495C-BF55-7BA172CCF08C}"/>
    <dgm:cxn modelId="{39AE9AB6-B65C-4425-87B7-676CDCF5893C}" type="presOf" srcId="{2377EE1B-B40B-4037-A7BB-ECCF65F8CC41}" destId="{9BD7B4C5-F013-4644-A877-E20542E66625}" srcOrd="0" destOrd="8" presId="urn:microsoft.com/office/officeart/2005/8/layout/vList2"/>
    <dgm:cxn modelId="{CE03A6EE-AEE6-4C90-A2AF-32A9B982850D}" srcId="{698B1B34-7856-4FFA-9EAA-CC5293E6E81A}" destId="{6CF71FBA-DF8C-413C-B243-6AE3022FF4C7}" srcOrd="0" destOrd="0" parTransId="{387A6482-560E-4434-85F0-C48C501E4217}" sibTransId="{B66F914C-2288-49BC-86E5-9AB32E1379ED}"/>
    <dgm:cxn modelId="{CDDFF79E-C06B-4585-8BF3-0C9B2E1E8936}" type="presOf" srcId="{4B72B924-516C-41BB-84B2-20C8E5C0EA54}" destId="{9BD7B4C5-F013-4644-A877-E20542E66625}" srcOrd="0" destOrd="1" presId="urn:microsoft.com/office/officeart/2005/8/layout/vList2"/>
    <dgm:cxn modelId="{7C379728-37E8-429E-8441-E76D58FC4FAB}" type="presOf" srcId="{303F709A-532C-4155-8808-0CB02EF2A22B}" destId="{9BD7B4C5-F013-4644-A877-E20542E66625}" srcOrd="0" destOrd="9" presId="urn:microsoft.com/office/officeart/2005/8/layout/vList2"/>
    <dgm:cxn modelId="{1F151EE8-DDA9-4C9D-B8FF-8864CFAFE1F3}" type="presParOf" srcId="{3AA0C080-A23C-47C7-8896-1390771FFE98}" destId="{D47FB043-9D29-43F2-9C99-5C388B03FE1A}" srcOrd="0" destOrd="0" presId="urn:microsoft.com/office/officeart/2005/8/layout/vList2"/>
    <dgm:cxn modelId="{63094FCF-4188-432C-AF30-E1BB744C8A62}"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b="1" dirty="0">
              <a:solidFill>
                <a:schemeClr val="tx1"/>
              </a:solidFill>
            </a:rPr>
            <a:t>Strategic Stakeholders</a:t>
          </a:r>
          <a:r>
            <a:rPr lang="en-ZA" sz="1800" dirty="0">
              <a:solidFill>
                <a:schemeClr val="tx1"/>
              </a:solidFill>
            </a:rPr>
            <a:t> </a:t>
          </a: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303F709A-532C-4155-8808-0CB02EF2A22B}">
      <dgm:prSet phldrT="[Text]" custT="1"/>
      <dgm:spPr/>
      <dgm:t>
        <a:bodyPr/>
        <a:lstStyle/>
        <a:p>
          <a:endParaRPr lang="en-ZA" sz="1600" dirty="0"/>
        </a:p>
      </dgm:t>
    </dgm:pt>
    <dgm:pt modelId="{7A1BA214-19E9-462E-BCE8-23DD022F0F02}" type="parTrans" cxnId="{851E0349-86D2-43DC-AFED-585790D23CC5}">
      <dgm:prSet/>
      <dgm:spPr/>
      <dgm:t>
        <a:bodyPr/>
        <a:lstStyle/>
        <a:p>
          <a:endParaRPr lang="en-ZA"/>
        </a:p>
      </dgm:t>
    </dgm:pt>
    <dgm:pt modelId="{22BDA708-2AF3-495C-BF55-7BA172CCF08C}" type="sibTrans" cxnId="{851E0349-86D2-43DC-AFED-585790D23CC5}">
      <dgm:prSet/>
      <dgm:spPr/>
      <dgm:t>
        <a:bodyPr/>
        <a:lstStyle/>
        <a:p>
          <a:endParaRPr lang="en-ZA"/>
        </a:p>
      </dgm:t>
    </dgm:pt>
    <dgm:pt modelId="{C09BDE6E-B2FB-4F73-AF4A-9E0534D4D835}">
      <dgm:prSet phldrT="[Text]" custT="1"/>
      <dgm:spPr/>
      <dgm:t>
        <a:bodyPr/>
        <a:lstStyle/>
        <a:p>
          <a:r>
            <a:rPr lang="en-ZA" sz="1600" dirty="0"/>
            <a:t>A range of stakeholders have had contact with the Commission comprising statutory bodies, policy makers, traditional authorities, civil society organisations, experts and other human rights defenders. </a:t>
          </a:r>
        </a:p>
      </dgm:t>
    </dgm:pt>
    <dgm:pt modelId="{460607A7-FB63-40B6-953A-8DFEB2706603}" type="sibTrans" cxnId="{58F622C1-AEAD-4693-BA28-08A66614D975}">
      <dgm:prSet/>
      <dgm:spPr/>
      <dgm:t>
        <a:bodyPr/>
        <a:lstStyle/>
        <a:p>
          <a:endParaRPr lang="en-ZA"/>
        </a:p>
      </dgm:t>
    </dgm:pt>
    <dgm:pt modelId="{B5ABACDB-2597-4801-B73D-C6DCFCB54B3C}" type="parTrans" cxnId="{58F622C1-AEAD-4693-BA28-08A66614D975}">
      <dgm:prSet/>
      <dgm:spPr/>
      <dgm:t>
        <a:bodyPr/>
        <a:lstStyle/>
        <a:p>
          <a:endParaRPr lang="en-ZA"/>
        </a:p>
      </dgm:t>
    </dgm:pt>
    <dgm:pt modelId="{4B72B924-516C-41BB-84B2-20C8E5C0EA54}">
      <dgm:prSet phldrT="[Text]" custT="1"/>
      <dgm:spPr/>
      <dgm:t>
        <a:bodyPr/>
        <a:lstStyle/>
        <a:p>
          <a:endParaRPr lang="en-ZA" sz="1600" dirty="0"/>
        </a:p>
      </dgm:t>
    </dgm:pt>
    <dgm:pt modelId="{9FDC6B0B-B36C-4AE3-9993-2F8C67538C4C}" type="sibTrans" cxnId="{139D172C-2438-4D12-B40C-AB527D469BFB}">
      <dgm:prSet/>
      <dgm:spPr/>
      <dgm:t>
        <a:bodyPr/>
        <a:lstStyle/>
        <a:p>
          <a:endParaRPr lang="en-ZA"/>
        </a:p>
      </dgm:t>
    </dgm:pt>
    <dgm:pt modelId="{79FE866F-411A-4B0D-9411-852568388A42}" type="parTrans" cxnId="{139D172C-2438-4D12-B40C-AB527D469BFB}">
      <dgm:prSet/>
      <dgm:spPr/>
      <dgm:t>
        <a:bodyPr/>
        <a:lstStyle/>
        <a:p>
          <a:endParaRPr lang="en-ZA"/>
        </a:p>
      </dgm:t>
    </dgm:pt>
    <dgm:pt modelId="{2377EE1B-B40B-4037-A7BB-ECCF65F8CC41}">
      <dgm:prSet phldrT="[Text]" custT="1"/>
      <dgm:spPr/>
      <dgm:t>
        <a:bodyPr/>
        <a:lstStyle/>
        <a:p>
          <a:endParaRPr lang="en-ZA" sz="1600" dirty="0"/>
        </a:p>
      </dgm:t>
    </dgm:pt>
    <dgm:pt modelId="{338F0933-0452-4461-962C-11837260140C}" type="parTrans" cxnId="{17C4C7CF-B21D-4487-93B9-A6A79389666A}">
      <dgm:prSet/>
      <dgm:spPr/>
      <dgm:t>
        <a:bodyPr/>
        <a:lstStyle/>
        <a:p>
          <a:endParaRPr lang="en-ZA"/>
        </a:p>
      </dgm:t>
    </dgm:pt>
    <dgm:pt modelId="{DDE0E57B-32DE-4D06-9188-34C13B867AF4}" type="sibTrans" cxnId="{17C4C7CF-B21D-4487-93B9-A6A79389666A}">
      <dgm:prSet/>
      <dgm:spPr/>
      <dgm:t>
        <a:bodyPr/>
        <a:lstStyle/>
        <a:p>
          <a:endParaRPr lang="en-ZA"/>
        </a:p>
      </dgm:t>
    </dgm:pt>
    <dgm:pt modelId="{0ED27B4F-56B8-4688-A4AE-CEB923BC5D81}">
      <dgm:prSet phldrT="[Text]" custT="1"/>
      <dgm:spPr/>
      <dgm:t>
        <a:bodyPr/>
        <a:lstStyle/>
        <a:p>
          <a:endParaRPr lang="en-ZA" sz="1600" dirty="0"/>
        </a:p>
      </dgm:t>
    </dgm:pt>
    <dgm:pt modelId="{F8F1BE93-E1EC-4D2E-B418-B455E802137E}" type="parTrans" cxnId="{D90E0BA1-7F52-4D99-97FA-F4984D07F17D}">
      <dgm:prSet/>
      <dgm:spPr/>
      <dgm:t>
        <a:bodyPr/>
        <a:lstStyle/>
        <a:p>
          <a:endParaRPr lang="en-ZA"/>
        </a:p>
      </dgm:t>
    </dgm:pt>
    <dgm:pt modelId="{728C622E-01F5-484B-BF34-6CF016ABB1C5}" type="sibTrans" cxnId="{D90E0BA1-7F52-4D99-97FA-F4984D07F17D}">
      <dgm:prSet/>
      <dgm:spPr/>
      <dgm:t>
        <a:bodyPr/>
        <a:lstStyle/>
        <a:p>
          <a:endParaRPr lang="en-ZA"/>
        </a:p>
      </dgm:t>
    </dgm:pt>
    <dgm:pt modelId="{507E06E9-43BE-4F14-8A88-B173B859C2B7}">
      <dgm:prSet phldrT="[Text]" custT="1"/>
      <dgm:spPr/>
      <dgm:t>
        <a:bodyPr/>
        <a:lstStyle/>
        <a:p>
          <a:r>
            <a:rPr lang="en-ZA" sz="1600" dirty="0"/>
            <a:t>Notable engagement in the course of wider work on access to health: Engagements with the South African Depression and Anxiety Group to promote the rights of persons living with psycho-social and intellectual </a:t>
          </a:r>
          <a:r>
            <a:rPr lang="en-ZA" sz="1600" dirty="0" smtClean="0"/>
            <a:t>disabilities.</a:t>
          </a:r>
          <a:endParaRPr lang="en-ZA" sz="1600" dirty="0"/>
        </a:p>
      </dgm:t>
    </dgm:pt>
    <dgm:pt modelId="{3984B73A-2522-459D-A53C-66792F2EA557}" type="parTrans" cxnId="{6B98B9B5-0A3F-4565-AC32-46D0E5F39A9D}">
      <dgm:prSet/>
      <dgm:spPr/>
      <dgm:t>
        <a:bodyPr/>
        <a:lstStyle/>
        <a:p>
          <a:endParaRPr lang="en-ZA"/>
        </a:p>
      </dgm:t>
    </dgm:pt>
    <dgm:pt modelId="{9DB964F3-4C1F-479E-B0C1-7A2E57B61F30}" type="sibTrans" cxnId="{6B98B9B5-0A3F-4565-AC32-46D0E5F39A9D}">
      <dgm:prSet/>
      <dgm:spPr/>
      <dgm:t>
        <a:bodyPr/>
        <a:lstStyle/>
        <a:p>
          <a:endParaRPr lang="en-ZA"/>
        </a:p>
      </dgm:t>
    </dgm:pt>
    <dgm:pt modelId="{8FDFAE26-1CA0-4FB8-B5C6-22900417F6C4}">
      <dgm:prSet phldrT="[Text]" custT="1"/>
      <dgm:spPr/>
      <dgm:t>
        <a:bodyPr/>
        <a:lstStyle/>
        <a:p>
          <a:endParaRPr lang="en-ZA" sz="1600" dirty="0"/>
        </a:p>
      </dgm:t>
    </dgm:pt>
    <dgm:pt modelId="{D47FCFBA-824B-4834-AD63-9792C1AB1736}" type="parTrans" cxnId="{ECA517C8-624E-4CA0-8EF1-37BD174D89CE}">
      <dgm:prSet/>
      <dgm:spPr/>
      <dgm:t>
        <a:bodyPr/>
        <a:lstStyle/>
        <a:p>
          <a:endParaRPr lang="en-ZA"/>
        </a:p>
      </dgm:t>
    </dgm:pt>
    <dgm:pt modelId="{F6DDBA68-AF97-4495-9EC9-88D88FF822CC}" type="sibTrans" cxnId="{ECA517C8-624E-4CA0-8EF1-37BD174D89CE}">
      <dgm:prSet/>
      <dgm:spPr/>
      <dgm:t>
        <a:bodyPr/>
        <a:lstStyle/>
        <a:p>
          <a:endParaRPr lang="en-ZA"/>
        </a:p>
      </dgm:t>
    </dgm:pt>
    <dgm:pt modelId="{357DBF2B-6C3B-4F84-97D9-4C4C1F3C786A}">
      <dgm:prSet phldrT="[Text]" custT="1"/>
      <dgm:spPr/>
      <dgm:t>
        <a:bodyPr/>
        <a:lstStyle/>
        <a:p>
          <a:r>
            <a:rPr lang="en-ZA" sz="1600" dirty="0" smtClean="0"/>
            <a:t>Key </a:t>
          </a:r>
          <a:r>
            <a:rPr lang="en-ZA" sz="1600" dirty="0"/>
            <a:t>stakeholders such as the Water Research Commission were also engaged in respect of systemic violations to the rights to access water and </a:t>
          </a:r>
          <a:r>
            <a:rPr lang="en-ZA" sz="1600" dirty="0" smtClean="0"/>
            <a:t>sanitation.</a:t>
          </a:r>
          <a:endParaRPr lang="en-ZA" sz="1600" dirty="0"/>
        </a:p>
      </dgm:t>
    </dgm:pt>
    <dgm:pt modelId="{D0C59822-E6D5-434F-ADAE-2625D2A9896C}" type="parTrans" cxnId="{6C706E6C-7A59-4FD2-9754-658F2E8628AD}">
      <dgm:prSet/>
      <dgm:spPr/>
      <dgm:t>
        <a:bodyPr/>
        <a:lstStyle/>
        <a:p>
          <a:endParaRPr lang="en-ZA"/>
        </a:p>
      </dgm:t>
    </dgm:pt>
    <dgm:pt modelId="{8D415843-B692-4A5B-B43A-A9FE05491EFB}" type="sibTrans" cxnId="{6C706E6C-7A59-4FD2-9754-658F2E8628AD}">
      <dgm:prSet/>
      <dgm:spPr/>
      <dgm:t>
        <a:bodyPr/>
        <a:lstStyle/>
        <a:p>
          <a:endParaRPr lang="en-ZA"/>
        </a:p>
      </dgm:t>
    </dgm:pt>
    <dgm:pt modelId="{08F85382-97E0-4022-BF41-FE67C0D37CF4}">
      <dgm:prSet phldrT="[Text]" custT="1"/>
      <dgm:spPr/>
      <dgm:t>
        <a:bodyPr/>
        <a:lstStyle/>
        <a:p>
          <a:r>
            <a:rPr lang="en-ZA" sz="1600" dirty="0" smtClean="0"/>
            <a:t>At the local level the Commission responded to specific trends in provinces including the use of non-violent means and human rights based approaches by law enforcement to handle protests, interventions in respect of racism including at schools,  in respect of GBV; and child rights. </a:t>
          </a:r>
          <a:endParaRPr lang="en-ZA" sz="1600" dirty="0"/>
        </a:p>
      </dgm:t>
    </dgm:pt>
    <dgm:pt modelId="{34D34F2F-292E-4FDB-B507-A4475C6C6BCD}" type="parTrans" cxnId="{7743D2F3-0A32-4015-A4BE-10E37AF75DC2}">
      <dgm:prSet/>
      <dgm:spPr/>
      <dgm:t>
        <a:bodyPr/>
        <a:lstStyle/>
        <a:p>
          <a:endParaRPr lang="en-ZA"/>
        </a:p>
      </dgm:t>
    </dgm:pt>
    <dgm:pt modelId="{DE190389-A6BE-4462-82C3-596A35268333}" type="sibTrans" cxnId="{7743D2F3-0A32-4015-A4BE-10E37AF75DC2}">
      <dgm:prSet/>
      <dgm:spPr/>
      <dgm:t>
        <a:bodyPr/>
        <a:lstStyle/>
        <a:p>
          <a:endParaRPr lang="en-ZA"/>
        </a:p>
      </dgm:t>
    </dgm:pt>
    <dgm:pt modelId="{422478BE-1BE9-41C2-ACE0-DFA913C1322C}">
      <dgm:prSet phldrT="[Text]" custT="1"/>
      <dgm:spPr/>
      <dgm:t>
        <a:bodyPr/>
        <a:lstStyle/>
        <a:p>
          <a:endParaRPr lang="en-ZA" sz="1600" dirty="0"/>
        </a:p>
      </dgm:t>
    </dgm:pt>
    <dgm:pt modelId="{58DB6007-E9D0-4E96-9051-27765A5B0592}" type="parTrans" cxnId="{1BC3402A-15D1-48D1-BB56-69ADB0650678}">
      <dgm:prSet/>
      <dgm:spPr/>
      <dgm:t>
        <a:bodyPr/>
        <a:lstStyle/>
        <a:p>
          <a:endParaRPr lang="en-ZA"/>
        </a:p>
      </dgm:t>
    </dgm:pt>
    <dgm:pt modelId="{23EB8515-27F8-4F59-A3AF-25EAD9FB7477}" type="sibTrans" cxnId="{1BC3402A-15D1-48D1-BB56-69ADB0650678}">
      <dgm:prSet/>
      <dgm:spPr/>
      <dgm:t>
        <a:bodyPr/>
        <a:lstStyle/>
        <a:p>
          <a:endParaRPr lang="en-ZA"/>
        </a:p>
      </dgm:t>
    </dgm:pt>
    <dgm:pt modelId="{4C8AA385-4C20-415E-8946-5F99F741DCF4}">
      <dgm:prSet phldrT="[Text]" custT="1"/>
      <dgm:spPr/>
      <dgm:t>
        <a:bodyPr/>
        <a:lstStyle/>
        <a:p>
          <a:endParaRPr lang="en-ZA" sz="1600" dirty="0"/>
        </a:p>
      </dgm:t>
    </dgm:pt>
    <dgm:pt modelId="{8D8DB737-11A1-4AD1-A6CC-D213C84C2716}" type="parTrans" cxnId="{F19D6835-6B98-4ECE-9DDC-038753A6FED8}">
      <dgm:prSet/>
      <dgm:spPr/>
      <dgm:t>
        <a:bodyPr/>
        <a:lstStyle/>
        <a:p>
          <a:endParaRPr lang="en-ZA"/>
        </a:p>
      </dgm:t>
    </dgm:pt>
    <dgm:pt modelId="{491B129C-5FA0-4276-8EAF-57D8398BFF47}" type="sibTrans" cxnId="{F19D6835-6B98-4ECE-9DDC-038753A6FED8}">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dgm:presLayoutVars>
          <dgm:bulletEnabled val="1"/>
        </dgm:presLayoutVars>
      </dgm:prSet>
      <dgm:spPr/>
      <dgm:t>
        <a:bodyPr/>
        <a:lstStyle/>
        <a:p>
          <a:endParaRPr lang="en-ZA"/>
        </a:p>
      </dgm:t>
    </dgm:pt>
  </dgm:ptLst>
  <dgm:cxnLst>
    <dgm:cxn modelId="{139D172C-2438-4D12-B40C-AB527D469BFB}" srcId="{698B1B34-7856-4FFA-9EAA-CC5293E6E81A}" destId="{4B72B924-516C-41BB-84B2-20C8E5C0EA54}" srcOrd="0" destOrd="0" parTransId="{79FE866F-411A-4B0D-9411-852568388A42}" sibTransId="{9FDC6B0B-B36C-4AE3-9993-2F8C67538C4C}"/>
    <dgm:cxn modelId="{ECA517C8-624E-4CA0-8EF1-37BD174D89CE}" srcId="{698B1B34-7856-4FFA-9EAA-CC5293E6E81A}" destId="{8FDFAE26-1CA0-4FB8-B5C6-22900417F6C4}" srcOrd="2" destOrd="0" parTransId="{D47FCFBA-824B-4834-AD63-9792C1AB1736}" sibTransId="{F6DDBA68-AF97-4495-9EC9-88D88FF822CC}"/>
    <dgm:cxn modelId="{D91644C3-4872-4BB2-B582-AAD8FEB16106}" type="presOf" srcId="{4B72B924-516C-41BB-84B2-20C8E5C0EA54}" destId="{9BD7B4C5-F013-4644-A877-E20542E66625}" srcOrd="0" destOrd="0" presId="urn:microsoft.com/office/officeart/2005/8/layout/vList2"/>
    <dgm:cxn modelId="{93D5D719-928F-4CCF-AB16-7EBF3E0CA4C3}" type="presOf" srcId="{357DBF2B-6C3B-4F84-97D9-4C4C1F3C786A}" destId="{9BD7B4C5-F013-4644-A877-E20542E66625}" srcOrd="0" destOrd="7" presId="urn:microsoft.com/office/officeart/2005/8/layout/vList2"/>
    <dgm:cxn modelId="{321990A1-FDE3-4DD3-AFA0-6D7E9DB99945}" type="presOf" srcId="{303F709A-532C-4155-8808-0CB02EF2A22B}" destId="{9BD7B4C5-F013-4644-A877-E20542E66625}" srcOrd="0" destOrd="10" presId="urn:microsoft.com/office/officeart/2005/8/layout/vList2"/>
    <dgm:cxn modelId="{1BC3402A-15D1-48D1-BB56-69ADB0650678}" srcId="{698B1B34-7856-4FFA-9EAA-CC5293E6E81A}" destId="{422478BE-1BE9-41C2-ACE0-DFA913C1322C}" srcOrd="4" destOrd="0" parTransId="{58DB6007-E9D0-4E96-9051-27765A5B0592}" sibTransId="{23EB8515-27F8-4F59-A3AF-25EAD9FB7477}"/>
    <dgm:cxn modelId="{E5F7D095-425C-4E37-8E36-9F3205E5DF24}" srcId="{3AFE6A50-7602-4447-BFF5-82F2BEFAC8FA}" destId="{698B1B34-7856-4FFA-9EAA-CC5293E6E81A}" srcOrd="0" destOrd="0" parTransId="{BDCF2A8C-21F6-4C62-9788-D084158BB582}" sibTransId="{674FD664-412B-4124-A835-8C95727DFBBB}"/>
    <dgm:cxn modelId="{F19D6835-6B98-4ECE-9DDC-038753A6FED8}" srcId="{698B1B34-7856-4FFA-9EAA-CC5293E6E81A}" destId="{4C8AA385-4C20-415E-8946-5F99F741DCF4}" srcOrd="6" destOrd="0" parTransId="{8D8DB737-11A1-4AD1-A6CC-D213C84C2716}" sibTransId="{491B129C-5FA0-4276-8EAF-57D8398BFF47}"/>
    <dgm:cxn modelId="{D90E0BA1-7F52-4D99-97FA-F4984D07F17D}" srcId="{698B1B34-7856-4FFA-9EAA-CC5293E6E81A}" destId="{0ED27B4F-56B8-4688-A4AE-CEB923BC5D81}" srcOrd="8" destOrd="0" parTransId="{F8F1BE93-E1EC-4D2E-B418-B455E802137E}" sibTransId="{728C622E-01F5-484B-BF34-6CF016ABB1C5}"/>
    <dgm:cxn modelId="{DEC97463-2F43-4DB8-A31F-6F02757A181A}" type="presOf" srcId="{08F85382-97E0-4022-BF41-FE67C0D37CF4}" destId="{9BD7B4C5-F013-4644-A877-E20542E66625}" srcOrd="0" destOrd="5" presId="urn:microsoft.com/office/officeart/2005/8/layout/vList2"/>
    <dgm:cxn modelId="{456A1308-B517-462D-8236-C4525B305A97}" type="presOf" srcId="{507E06E9-43BE-4F14-8A88-B173B859C2B7}" destId="{9BD7B4C5-F013-4644-A877-E20542E66625}" srcOrd="0" destOrd="3" presId="urn:microsoft.com/office/officeart/2005/8/layout/vList2"/>
    <dgm:cxn modelId="{F21B74B8-3BBF-431A-BDC8-6B2E3143DB0B}" type="presOf" srcId="{C09BDE6E-B2FB-4F73-AF4A-9E0534D4D835}" destId="{9BD7B4C5-F013-4644-A877-E20542E66625}" srcOrd="0" destOrd="1" presId="urn:microsoft.com/office/officeart/2005/8/layout/vList2"/>
    <dgm:cxn modelId="{FC18B469-6E48-45D1-84CF-407664908BFA}" type="presOf" srcId="{422478BE-1BE9-41C2-ACE0-DFA913C1322C}" destId="{9BD7B4C5-F013-4644-A877-E20542E66625}" srcOrd="0" destOrd="4" presId="urn:microsoft.com/office/officeart/2005/8/layout/vList2"/>
    <dgm:cxn modelId="{8D3A7549-77EB-4E60-9972-DF4679DED227}" type="presOf" srcId="{2377EE1B-B40B-4037-A7BB-ECCF65F8CC41}" destId="{9BD7B4C5-F013-4644-A877-E20542E66625}" srcOrd="0" destOrd="9" presId="urn:microsoft.com/office/officeart/2005/8/layout/vList2"/>
    <dgm:cxn modelId="{58F622C1-AEAD-4693-BA28-08A66614D975}" srcId="{698B1B34-7856-4FFA-9EAA-CC5293E6E81A}" destId="{C09BDE6E-B2FB-4F73-AF4A-9E0534D4D835}" srcOrd="1" destOrd="0" parTransId="{B5ABACDB-2597-4801-B73D-C6DCFCB54B3C}" sibTransId="{460607A7-FB63-40B6-953A-8DFEB2706603}"/>
    <dgm:cxn modelId="{17C4C7CF-B21D-4487-93B9-A6A79389666A}" srcId="{698B1B34-7856-4FFA-9EAA-CC5293E6E81A}" destId="{2377EE1B-B40B-4037-A7BB-ECCF65F8CC41}" srcOrd="9" destOrd="0" parTransId="{338F0933-0452-4461-962C-11837260140C}" sibTransId="{DDE0E57B-32DE-4D06-9188-34C13B867AF4}"/>
    <dgm:cxn modelId="{9FC269D6-6682-4DAA-A810-C46EBB9BE885}" type="presOf" srcId="{8FDFAE26-1CA0-4FB8-B5C6-22900417F6C4}" destId="{9BD7B4C5-F013-4644-A877-E20542E66625}" srcOrd="0" destOrd="2" presId="urn:microsoft.com/office/officeart/2005/8/layout/vList2"/>
    <dgm:cxn modelId="{E94C9D87-38E9-48BB-ACB7-295B1AAA94BB}" type="presOf" srcId="{0ED27B4F-56B8-4688-A4AE-CEB923BC5D81}" destId="{9BD7B4C5-F013-4644-A877-E20542E66625}" srcOrd="0" destOrd="8" presId="urn:microsoft.com/office/officeart/2005/8/layout/vList2"/>
    <dgm:cxn modelId="{851E0349-86D2-43DC-AFED-585790D23CC5}" srcId="{698B1B34-7856-4FFA-9EAA-CC5293E6E81A}" destId="{303F709A-532C-4155-8808-0CB02EF2A22B}" srcOrd="10" destOrd="0" parTransId="{7A1BA214-19E9-462E-BCE8-23DD022F0F02}" sibTransId="{22BDA708-2AF3-495C-BF55-7BA172CCF08C}"/>
    <dgm:cxn modelId="{6C706E6C-7A59-4FD2-9754-658F2E8628AD}" srcId="{698B1B34-7856-4FFA-9EAA-CC5293E6E81A}" destId="{357DBF2B-6C3B-4F84-97D9-4C4C1F3C786A}" srcOrd="7" destOrd="0" parTransId="{D0C59822-E6D5-434F-ADAE-2625D2A9896C}" sibTransId="{8D415843-B692-4A5B-B43A-A9FE05491EFB}"/>
    <dgm:cxn modelId="{15B8F177-7FA4-485E-93F7-7DC3EB7F77B6}" type="presOf" srcId="{4C8AA385-4C20-415E-8946-5F99F741DCF4}" destId="{9BD7B4C5-F013-4644-A877-E20542E66625}" srcOrd="0" destOrd="6" presId="urn:microsoft.com/office/officeart/2005/8/layout/vList2"/>
    <dgm:cxn modelId="{6B98B9B5-0A3F-4565-AC32-46D0E5F39A9D}" srcId="{698B1B34-7856-4FFA-9EAA-CC5293E6E81A}" destId="{507E06E9-43BE-4F14-8A88-B173B859C2B7}" srcOrd="3" destOrd="0" parTransId="{3984B73A-2522-459D-A53C-66792F2EA557}" sibTransId="{9DB964F3-4C1F-479E-B0C1-7A2E57B61F30}"/>
    <dgm:cxn modelId="{8018E5B1-13D8-452C-9702-1BF1521177D3}" type="presOf" srcId="{3AFE6A50-7602-4447-BFF5-82F2BEFAC8FA}" destId="{3AA0C080-A23C-47C7-8896-1390771FFE98}" srcOrd="0" destOrd="0" presId="urn:microsoft.com/office/officeart/2005/8/layout/vList2"/>
    <dgm:cxn modelId="{8E9108B6-281D-442A-A375-D9FD616A5EEE}" type="presOf" srcId="{698B1B34-7856-4FFA-9EAA-CC5293E6E81A}" destId="{D47FB043-9D29-43F2-9C99-5C388B03FE1A}" srcOrd="0" destOrd="0" presId="urn:microsoft.com/office/officeart/2005/8/layout/vList2"/>
    <dgm:cxn modelId="{7743D2F3-0A32-4015-A4BE-10E37AF75DC2}" srcId="{698B1B34-7856-4FFA-9EAA-CC5293E6E81A}" destId="{08F85382-97E0-4022-BF41-FE67C0D37CF4}" srcOrd="5" destOrd="0" parTransId="{34D34F2F-292E-4FDB-B507-A4475C6C6BCD}" sibTransId="{DE190389-A6BE-4462-82C3-596A35268333}"/>
    <dgm:cxn modelId="{706AEE77-09BB-4C47-BEB9-5F39ECEAEC32}" type="presParOf" srcId="{3AA0C080-A23C-47C7-8896-1390771FFE98}" destId="{D47FB043-9D29-43F2-9C99-5C388B03FE1A}" srcOrd="0" destOrd="0" presId="urn:microsoft.com/office/officeart/2005/8/layout/vList2"/>
    <dgm:cxn modelId="{B4D58AE8-B365-4547-B698-270EA5354FAC}"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a:solidFill>
                <a:schemeClr val="tx1"/>
              </a:solidFill>
            </a:rPr>
            <a:t> Complaints Summary</a:t>
          </a: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4B72B924-516C-41BB-84B2-20C8E5C0EA54}">
      <dgm:prSet phldrT="[Text]" custT="1"/>
      <dgm:spPr/>
      <dgm:t>
        <a:bodyPr/>
        <a:lstStyle/>
        <a:p>
          <a:endParaRPr lang="en-ZA" sz="1600" dirty="0"/>
        </a:p>
      </dgm:t>
    </dgm:pt>
    <dgm:pt modelId="{9FDC6B0B-B36C-4AE3-9993-2F8C67538C4C}" type="sibTrans" cxnId="{139D172C-2438-4D12-B40C-AB527D469BFB}">
      <dgm:prSet/>
      <dgm:spPr/>
      <dgm:t>
        <a:bodyPr/>
        <a:lstStyle/>
        <a:p>
          <a:endParaRPr lang="en-ZA"/>
        </a:p>
      </dgm:t>
    </dgm:pt>
    <dgm:pt modelId="{79FE866F-411A-4B0D-9411-852568388A42}" type="parTrans" cxnId="{139D172C-2438-4D12-B40C-AB527D469BFB}">
      <dgm:prSet/>
      <dgm:spPr/>
      <dgm:t>
        <a:bodyPr/>
        <a:lstStyle/>
        <a:p>
          <a:endParaRPr lang="en-ZA"/>
        </a:p>
      </dgm:t>
    </dgm:pt>
    <dgm:pt modelId="{7A9E134A-9B48-48BB-A21B-DBBD1DB35B6F}">
      <dgm:prSet phldrT="[Text]" custT="1"/>
      <dgm:spPr/>
      <dgm:t>
        <a:bodyPr/>
        <a:lstStyle/>
        <a:p>
          <a:r>
            <a:rPr lang="en-ZA" sz="1600" dirty="0"/>
            <a:t>Protection efforts directed primarily to early resolution, however from time to time the Commission did resort to litigation on behalf of complainants or to support the courts.</a:t>
          </a:r>
        </a:p>
      </dgm:t>
    </dgm:pt>
    <dgm:pt modelId="{7166BE0E-5B1A-4D1B-8949-652961E7E01A}" type="parTrans" cxnId="{7E735CF8-DB2E-403C-8689-EFDDA9D6E5A4}">
      <dgm:prSet/>
      <dgm:spPr/>
      <dgm:t>
        <a:bodyPr/>
        <a:lstStyle/>
        <a:p>
          <a:endParaRPr lang="en-ZA"/>
        </a:p>
      </dgm:t>
    </dgm:pt>
    <dgm:pt modelId="{EC6A1A6C-AD8C-4A3C-A90A-BB6AE87B0D72}" type="sibTrans" cxnId="{7E735CF8-DB2E-403C-8689-EFDDA9D6E5A4}">
      <dgm:prSet/>
      <dgm:spPr/>
      <dgm:t>
        <a:bodyPr/>
        <a:lstStyle/>
        <a:p>
          <a:endParaRPr lang="en-ZA"/>
        </a:p>
      </dgm:t>
    </dgm:pt>
    <dgm:pt modelId="{AE8FD999-D9D7-4130-AC3B-F88236089045}">
      <dgm:prSet phldrT="[Text]" custT="1"/>
      <dgm:spPr/>
      <dgm:t>
        <a:bodyPr/>
        <a:lstStyle/>
        <a:p>
          <a:r>
            <a:rPr lang="en-ZA" sz="1600" dirty="0"/>
            <a:t>Matters of significance during the national lockdowns involved service </a:t>
          </a:r>
          <a:r>
            <a:rPr lang="en-ZA" sz="1600" dirty="0" smtClean="0"/>
            <a:t>delivery, </a:t>
          </a:r>
          <a:r>
            <a:rPr lang="en-ZA" sz="1600" dirty="0"/>
            <a:t>access to social support, the return </a:t>
          </a:r>
          <a:r>
            <a:rPr lang="en-ZA" sz="1600" dirty="0" smtClean="0"/>
            <a:t>of South </a:t>
          </a:r>
          <a:r>
            <a:rPr lang="en-ZA" sz="1600" dirty="0"/>
            <a:t>African </a:t>
          </a:r>
          <a:r>
            <a:rPr lang="en-ZA" sz="1600" dirty="0" smtClean="0"/>
            <a:t>citizens, evictions</a:t>
          </a:r>
          <a:r>
            <a:rPr lang="en-ZA" sz="1600" dirty="0"/>
            <a:t>, and police </a:t>
          </a:r>
          <a:r>
            <a:rPr lang="en-ZA" sz="1600" dirty="0" smtClean="0"/>
            <a:t>brutality.</a:t>
          </a:r>
          <a:endParaRPr lang="en-ZA" sz="1600" dirty="0"/>
        </a:p>
      </dgm:t>
    </dgm:pt>
    <dgm:pt modelId="{2CEB6403-C188-4C20-AB6F-32ECE8178223}" type="parTrans" cxnId="{D2AB7AC0-E804-4F74-938A-23B3F9CD70FC}">
      <dgm:prSet/>
      <dgm:spPr/>
      <dgm:t>
        <a:bodyPr/>
        <a:lstStyle/>
        <a:p>
          <a:endParaRPr lang="en-ZA"/>
        </a:p>
      </dgm:t>
    </dgm:pt>
    <dgm:pt modelId="{5541589D-5735-40C3-B4A0-75F993956E19}" type="sibTrans" cxnId="{D2AB7AC0-E804-4F74-938A-23B3F9CD70FC}">
      <dgm:prSet/>
      <dgm:spPr/>
      <dgm:t>
        <a:bodyPr/>
        <a:lstStyle/>
        <a:p>
          <a:endParaRPr lang="en-ZA"/>
        </a:p>
      </dgm:t>
    </dgm:pt>
    <dgm:pt modelId="{AE936BA5-187D-42D8-9477-88A497DF0E30}">
      <dgm:prSet phldrT="[Text]" custT="1"/>
      <dgm:spPr/>
      <dgm:t>
        <a:bodyPr/>
        <a:lstStyle/>
        <a:p>
          <a:r>
            <a:rPr lang="en-ZA" sz="1600" dirty="0"/>
            <a:t>Factors impacting on investigations and the provision of redress included access to courts, ability to conduct comprehensive on site inspections, and levels of responsiveness and resource </a:t>
          </a:r>
          <a:r>
            <a:rPr lang="en-ZA" sz="1600" dirty="0" smtClean="0"/>
            <a:t>constraints.</a:t>
          </a:r>
          <a:endParaRPr lang="en-ZA" sz="1600" dirty="0"/>
        </a:p>
      </dgm:t>
    </dgm:pt>
    <dgm:pt modelId="{237D14FE-E468-4252-A885-8BCC5268BC31}" type="parTrans" cxnId="{4E2E75DC-8661-4876-A3B9-815FFF2FA5CB}">
      <dgm:prSet/>
      <dgm:spPr/>
    </dgm:pt>
    <dgm:pt modelId="{5384CC1F-A235-4BC7-A99F-0800628DC57E}" type="sibTrans" cxnId="{4E2E75DC-8661-4876-A3B9-815FFF2FA5CB}">
      <dgm:prSet/>
      <dgm:spPr/>
    </dgm:pt>
    <dgm:pt modelId="{CCC0057A-7431-4331-A730-AEABFA0CC177}">
      <dgm:prSet phldrT="[Text]" custT="1"/>
      <dgm:spPr/>
      <dgm:t>
        <a:bodyPr/>
        <a:lstStyle/>
        <a:p>
          <a:r>
            <a:rPr lang="en-ZA" sz="1600" dirty="0"/>
            <a:t>High impact litigation was initiated during the period. Notably the Commission has been admitted in the European Court of Human Rights as an intervenor in the matter of Caster Semenya/Switzerland. A landmark admission for an African NHRI.</a:t>
          </a:r>
        </a:p>
      </dgm:t>
    </dgm:pt>
    <dgm:pt modelId="{4AB38334-A095-4B61-8FE2-5FC4DCC1FDD9}" type="parTrans" cxnId="{5841F8F6-2A3A-4AF5-B72C-D45DA2BD464D}">
      <dgm:prSet/>
      <dgm:spPr/>
    </dgm:pt>
    <dgm:pt modelId="{C3173576-DAC5-4951-91E0-42F9DCDEF67B}" type="sibTrans" cxnId="{5841F8F6-2A3A-4AF5-B72C-D45DA2BD464D}">
      <dgm:prSet/>
      <dgm:spPr/>
    </dgm:pt>
    <dgm:pt modelId="{9884A05C-44B0-445B-B49F-84DB8C2764C3}">
      <dgm:prSet phldrT="[Text]" custT="1"/>
      <dgm:spPr/>
      <dgm:t>
        <a:bodyPr/>
        <a:lstStyle/>
        <a:p>
          <a:r>
            <a:rPr lang="en-ZA" sz="1600" dirty="0"/>
            <a:t>Other litigation such as the matter involving whistle-blower, Mr Thabiso Zulu has influenced wider reform efforts being undertaken relating to law reform, and advocacy </a:t>
          </a:r>
          <a:r>
            <a:rPr lang="en-ZA" sz="1600" dirty="0" smtClean="0"/>
            <a:t>interventions.</a:t>
          </a:r>
          <a:endParaRPr lang="en-ZA" sz="1600" dirty="0"/>
        </a:p>
      </dgm:t>
    </dgm:pt>
    <dgm:pt modelId="{61720C6C-B48E-4F32-9567-4A7BF80A5459}" type="parTrans" cxnId="{58478CE1-E357-40A0-BD89-B51F0C51B19A}">
      <dgm:prSet/>
      <dgm:spPr/>
    </dgm:pt>
    <dgm:pt modelId="{E16BD28D-C7F1-4C14-8D72-DC2C5FEA7552}" type="sibTrans" cxnId="{58478CE1-E357-40A0-BD89-B51F0C51B19A}">
      <dgm:prSet/>
      <dgm:spPr/>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custScaleY="122752">
        <dgm:presLayoutVars>
          <dgm:bulletEnabled val="1"/>
        </dgm:presLayoutVars>
      </dgm:prSet>
      <dgm:spPr/>
      <dgm:t>
        <a:bodyPr/>
        <a:lstStyle/>
        <a:p>
          <a:endParaRPr lang="en-ZA"/>
        </a:p>
      </dgm:t>
    </dgm:pt>
  </dgm:ptLst>
  <dgm:cxnLst>
    <dgm:cxn modelId="{139D172C-2438-4D12-B40C-AB527D469BFB}" srcId="{698B1B34-7856-4FFA-9EAA-CC5293E6E81A}" destId="{4B72B924-516C-41BB-84B2-20C8E5C0EA54}" srcOrd="0" destOrd="0" parTransId="{79FE866F-411A-4B0D-9411-852568388A42}" sibTransId="{9FDC6B0B-B36C-4AE3-9993-2F8C67538C4C}"/>
    <dgm:cxn modelId="{E5F7D095-425C-4E37-8E36-9F3205E5DF24}" srcId="{3AFE6A50-7602-4447-BFF5-82F2BEFAC8FA}" destId="{698B1B34-7856-4FFA-9EAA-CC5293E6E81A}" srcOrd="0" destOrd="0" parTransId="{BDCF2A8C-21F6-4C62-9788-D084158BB582}" sibTransId="{674FD664-412B-4124-A835-8C95727DFBBB}"/>
    <dgm:cxn modelId="{764502A6-AC00-44F4-9560-F09BAD0127AF}" type="presOf" srcId="{698B1B34-7856-4FFA-9EAA-CC5293E6E81A}" destId="{D47FB043-9D29-43F2-9C99-5C388B03FE1A}" srcOrd="0" destOrd="0" presId="urn:microsoft.com/office/officeart/2005/8/layout/vList2"/>
    <dgm:cxn modelId="{7B61952D-94BB-4A75-8F8A-6B323ACC5764}" type="presOf" srcId="{3AFE6A50-7602-4447-BFF5-82F2BEFAC8FA}" destId="{3AA0C080-A23C-47C7-8896-1390771FFE98}" srcOrd="0" destOrd="0" presId="urn:microsoft.com/office/officeart/2005/8/layout/vList2"/>
    <dgm:cxn modelId="{5841F8F6-2A3A-4AF5-B72C-D45DA2BD464D}" srcId="{698B1B34-7856-4FFA-9EAA-CC5293E6E81A}" destId="{CCC0057A-7431-4331-A730-AEABFA0CC177}" srcOrd="3" destOrd="0" parTransId="{4AB38334-A095-4B61-8FE2-5FC4DCC1FDD9}" sibTransId="{C3173576-DAC5-4951-91E0-42F9DCDEF67B}"/>
    <dgm:cxn modelId="{CAAF994D-F06F-4243-906F-BA4FD2073208}" type="presOf" srcId="{4B72B924-516C-41BB-84B2-20C8E5C0EA54}" destId="{9BD7B4C5-F013-4644-A877-E20542E66625}" srcOrd="0" destOrd="0" presId="urn:microsoft.com/office/officeart/2005/8/layout/vList2"/>
    <dgm:cxn modelId="{58478CE1-E357-40A0-BD89-B51F0C51B19A}" srcId="{698B1B34-7856-4FFA-9EAA-CC5293E6E81A}" destId="{9884A05C-44B0-445B-B49F-84DB8C2764C3}" srcOrd="4" destOrd="0" parTransId="{61720C6C-B48E-4F32-9567-4A7BF80A5459}" sibTransId="{E16BD28D-C7F1-4C14-8D72-DC2C5FEA7552}"/>
    <dgm:cxn modelId="{CAFFF6E4-B1B6-4CF7-A82F-9843E4119576}" type="presOf" srcId="{9884A05C-44B0-445B-B49F-84DB8C2764C3}" destId="{9BD7B4C5-F013-4644-A877-E20542E66625}" srcOrd="0" destOrd="4" presId="urn:microsoft.com/office/officeart/2005/8/layout/vList2"/>
    <dgm:cxn modelId="{A0A7AE0C-C4A6-4F5B-84F9-CED152AD7914}" type="presOf" srcId="{AE936BA5-187D-42D8-9477-88A497DF0E30}" destId="{9BD7B4C5-F013-4644-A877-E20542E66625}" srcOrd="0" destOrd="2" presId="urn:microsoft.com/office/officeart/2005/8/layout/vList2"/>
    <dgm:cxn modelId="{7E735CF8-DB2E-403C-8689-EFDDA9D6E5A4}" srcId="{698B1B34-7856-4FFA-9EAA-CC5293E6E81A}" destId="{7A9E134A-9B48-48BB-A21B-DBBD1DB35B6F}" srcOrd="1" destOrd="0" parTransId="{7166BE0E-5B1A-4D1B-8949-652961E7E01A}" sibTransId="{EC6A1A6C-AD8C-4A3C-A90A-BB6AE87B0D72}"/>
    <dgm:cxn modelId="{6917ACB4-B384-4939-83F1-85CCD54B7EA8}" type="presOf" srcId="{AE8FD999-D9D7-4130-AC3B-F88236089045}" destId="{9BD7B4C5-F013-4644-A877-E20542E66625}" srcOrd="0" destOrd="5" presId="urn:microsoft.com/office/officeart/2005/8/layout/vList2"/>
    <dgm:cxn modelId="{D2AB7AC0-E804-4F74-938A-23B3F9CD70FC}" srcId="{698B1B34-7856-4FFA-9EAA-CC5293E6E81A}" destId="{AE8FD999-D9D7-4130-AC3B-F88236089045}" srcOrd="5" destOrd="0" parTransId="{2CEB6403-C188-4C20-AB6F-32ECE8178223}" sibTransId="{5541589D-5735-40C3-B4A0-75F993956E19}"/>
    <dgm:cxn modelId="{4E2E75DC-8661-4876-A3B9-815FFF2FA5CB}" srcId="{698B1B34-7856-4FFA-9EAA-CC5293E6E81A}" destId="{AE936BA5-187D-42D8-9477-88A497DF0E30}" srcOrd="2" destOrd="0" parTransId="{237D14FE-E468-4252-A885-8BCC5268BC31}" sibTransId="{5384CC1F-A235-4BC7-A99F-0800628DC57E}"/>
    <dgm:cxn modelId="{F564A042-78FA-443E-9709-FBD11CA888DF}" type="presOf" srcId="{CCC0057A-7431-4331-A730-AEABFA0CC177}" destId="{9BD7B4C5-F013-4644-A877-E20542E66625}" srcOrd="0" destOrd="3" presId="urn:microsoft.com/office/officeart/2005/8/layout/vList2"/>
    <dgm:cxn modelId="{769D60A6-92B7-4A33-8D30-C27F226ADAAE}" type="presOf" srcId="{7A9E134A-9B48-48BB-A21B-DBBD1DB35B6F}" destId="{9BD7B4C5-F013-4644-A877-E20542E66625}" srcOrd="0" destOrd="1" presId="urn:microsoft.com/office/officeart/2005/8/layout/vList2"/>
    <dgm:cxn modelId="{485DE3D7-3B5D-47CA-8A0B-7A3D068B911A}" type="presParOf" srcId="{3AA0C080-A23C-47C7-8896-1390771FFE98}" destId="{D47FB043-9D29-43F2-9C99-5C388B03FE1A}" srcOrd="0" destOrd="0" presId="urn:microsoft.com/office/officeart/2005/8/layout/vList2"/>
    <dgm:cxn modelId="{3981AF26-14C2-478B-AD76-551D60B44E45}"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a:solidFill>
                <a:schemeClr val="tx1"/>
              </a:solidFill>
            </a:rPr>
            <a:t> Complaints Summary</a:t>
          </a: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4B72B924-516C-41BB-84B2-20C8E5C0EA54}">
      <dgm:prSet phldrT="[Text]" custT="1"/>
      <dgm:spPr/>
      <dgm:t>
        <a:bodyPr/>
        <a:lstStyle/>
        <a:p>
          <a:endParaRPr lang="en-ZA" sz="1600" dirty="0"/>
        </a:p>
      </dgm:t>
    </dgm:pt>
    <dgm:pt modelId="{9FDC6B0B-B36C-4AE3-9993-2F8C67538C4C}" type="sibTrans" cxnId="{139D172C-2438-4D12-B40C-AB527D469BFB}">
      <dgm:prSet/>
      <dgm:spPr/>
      <dgm:t>
        <a:bodyPr/>
        <a:lstStyle/>
        <a:p>
          <a:endParaRPr lang="en-ZA"/>
        </a:p>
      </dgm:t>
    </dgm:pt>
    <dgm:pt modelId="{79FE866F-411A-4B0D-9411-852568388A42}" type="parTrans" cxnId="{139D172C-2438-4D12-B40C-AB527D469BFB}">
      <dgm:prSet/>
      <dgm:spPr/>
      <dgm:t>
        <a:bodyPr/>
        <a:lstStyle/>
        <a:p>
          <a:endParaRPr lang="en-ZA"/>
        </a:p>
      </dgm:t>
    </dgm:pt>
    <dgm:pt modelId="{7A9E134A-9B48-48BB-A21B-DBBD1DB35B6F}">
      <dgm:prSet phldrT="[Text]" custT="1"/>
      <dgm:spPr/>
      <dgm:t>
        <a:bodyPr/>
        <a:lstStyle/>
        <a:p>
          <a:r>
            <a:rPr lang="en-ZA" sz="1600" dirty="0" smtClean="0"/>
            <a:t>In general equality related complaints continue to comprise the high number of complaint per category to the Commission, race being the most common ground of violation complained about.</a:t>
          </a:r>
          <a:endParaRPr lang="en-ZA" sz="1600" dirty="0"/>
        </a:p>
      </dgm:t>
    </dgm:pt>
    <dgm:pt modelId="{7166BE0E-5B1A-4D1B-8949-652961E7E01A}" type="parTrans" cxnId="{7E735CF8-DB2E-403C-8689-EFDDA9D6E5A4}">
      <dgm:prSet/>
      <dgm:spPr/>
      <dgm:t>
        <a:bodyPr/>
        <a:lstStyle/>
        <a:p>
          <a:endParaRPr lang="en-ZA"/>
        </a:p>
      </dgm:t>
    </dgm:pt>
    <dgm:pt modelId="{EC6A1A6C-AD8C-4A3C-A90A-BB6AE87B0D72}" type="sibTrans" cxnId="{7E735CF8-DB2E-403C-8689-EFDDA9D6E5A4}">
      <dgm:prSet/>
      <dgm:spPr/>
      <dgm:t>
        <a:bodyPr/>
        <a:lstStyle/>
        <a:p>
          <a:endParaRPr lang="en-ZA"/>
        </a:p>
      </dgm:t>
    </dgm:pt>
    <dgm:pt modelId="{0C61823A-7361-4F26-AE4E-1C2677DBDB16}">
      <dgm:prSet custT="1"/>
      <dgm:spPr/>
      <dgm:t>
        <a:bodyPr/>
        <a:lstStyle/>
        <a:p>
          <a:r>
            <a:rPr lang="en-ZA" sz="1600" dirty="0" smtClean="0"/>
            <a:t>The Commission has however, noted an increase in respect of complaints relating to socio economic rights.</a:t>
          </a:r>
          <a:endParaRPr lang="en-ZA" sz="1600" dirty="0"/>
        </a:p>
      </dgm:t>
    </dgm:pt>
    <dgm:pt modelId="{0FB3A950-82BA-49DE-93D9-96A747B12E8D}" type="parTrans" cxnId="{4686ED33-9372-4272-B975-CD9F02BD2E37}">
      <dgm:prSet/>
      <dgm:spPr/>
      <dgm:t>
        <a:bodyPr/>
        <a:lstStyle/>
        <a:p>
          <a:endParaRPr lang="en-ZA"/>
        </a:p>
      </dgm:t>
    </dgm:pt>
    <dgm:pt modelId="{DD347B59-CF83-43DB-82AB-1A433951F1B4}" type="sibTrans" cxnId="{4686ED33-9372-4272-B975-CD9F02BD2E37}">
      <dgm:prSet/>
      <dgm:spPr/>
      <dgm:t>
        <a:bodyPr/>
        <a:lstStyle/>
        <a:p>
          <a:endParaRPr lang="en-ZA"/>
        </a:p>
      </dgm:t>
    </dgm:pt>
    <dgm:pt modelId="{56BCD68E-CA22-46B7-9FF9-EF8FC7CDFACA}">
      <dgm:prSet custT="1"/>
      <dgm:spPr/>
      <dgm:t>
        <a:bodyPr/>
        <a:lstStyle/>
        <a:p>
          <a:r>
            <a:rPr lang="en-ZA" sz="1600" dirty="0" smtClean="0"/>
            <a:t>Both Labour and administrative action rights are also brought to the attention of the Commission but are not an accurate reflection of the prevalence of violations as an equally high  number of complaints in these categories are directed to the CCMA and the PPSA.</a:t>
          </a:r>
          <a:endParaRPr lang="en-ZA" sz="1600" dirty="0"/>
        </a:p>
      </dgm:t>
    </dgm:pt>
    <dgm:pt modelId="{B83F60FB-24AD-442C-A7D5-6E4E163D2CFB}" type="parTrans" cxnId="{4EAA74E7-0C64-4348-B090-1C9C07D3D0F3}">
      <dgm:prSet/>
      <dgm:spPr/>
      <dgm:t>
        <a:bodyPr/>
        <a:lstStyle/>
        <a:p>
          <a:endParaRPr lang="en-ZA"/>
        </a:p>
      </dgm:t>
    </dgm:pt>
    <dgm:pt modelId="{9F71E450-100D-48DA-A1A7-4C90EBEE4294}" type="sibTrans" cxnId="{4EAA74E7-0C64-4348-B090-1C9C07D3D0F3}">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custScaleY="122752">
        <dgm:presLayoutVars>
          <dgm:bulletEnabled val="1"/>
        </dgm:presLayoutVars>
      </dgm:prSet>
      <dgm:spPr/>
      <dgm:t>
        <a:bodyPr/>
        <a:lstStyle/>
        <a:p>
          <a:endParaRPr lang="en-ZA"/>
        </a:p>
      </dgm:t>
    </dgm:pt>
  </dgm:ptLst>
  <dgm:cxnLst>
    <dgm:cxn modelId="{139D172C-2438-4D12-B40C-AB527D469BFB}" srcId="{698B1B34-7856-4FFA-9EAA-CC5293E6E81A}" destId="{4B72B924-516C-41BB-84B2-20C8E5C0EA54}" srcOrd="0" destOrd="0" parTransId="{79FE866F-411A-4B0D-9411-852568388A42}" sibTransId="{9FDC6B0B-B36C-4AE3-9993-2F8C67538C4C}"/>
    <dgm:cxn modelId="{E5F7D095-425C-4E37-8E36-9F3205E5DF24}" srcId="{3AFE6A50-7602-4447-BFF5-82F2BEFAC8FA}" destId="{698B1B34-7856-4FFA-9EAA-CC5293E6E81A}" srcOrd="0" destOrd="0" parTransId="{BDCF2A8C-21F6-4C62-9788-D084158BB582}" sibTransId="{674FD664-412B-4124-A835-8C95727DFBBB}"/>
    <dgm:cxn modelId="{9FC01E96-C975-49DD-A802-A0AABBBFFBA7}" type="presOf" srcId="{4B72B924-516C-41BB-84B2-20C8E5C0EA54}" destId="{9BD7B4C5-F013-4644-A877-E20542E66625}" srcOrd="0" destOrd="0" presId="urn:microsoft.com/office/officeart/2005/8/layout/vList2"/>
    <dgm:cxn modelId="{00A2AAC8-A5D8-4833-91F3-BAA2E6216057}" type="presOf" srcId="{3AFE6A50-7602-4447-BFF5-82F2BEFAC8FA}" destId="{3AA0C080-A23C-47C7-8896-1390771FFE98}" srcOrd="0" destOrd="0" presId="urn:microsoft.com/office/officeart/2005/8/layout/vList2"/>
    <dgm:cxn modelId="{4EAA74E7-0C64-4348-B090-1C9C07D3D0F3}" srcId="{698B1B34-7856-4FFA-9EAA-CC5293E6E81A}" destId="{56BCD68E-CA22-46B7-9FF9-EF8FC7CDFACA}" srcOrd="3" destOrd="0" parTransId="{B83F60FB-24AD-442C-A7D5-6E4E163D2CFB}" sibTransId="{9F71E450-100D-48DA-A1A7-4C90EBEE4294}"/>
    <dgm:cxn modelId="{B441A1B2-906C-4902-8BFC-72F01E2AC81D}" type="presOf" srcId="{56BCD68E-CA22-46B7-9FF9-EF8FC7CDFACA}" destId="{9BD7B4C5-F013-4644-A877-E20542E66625}" srcOrd="0" destOrd="3" presId="urn:microsoft.com/office/officeart/2005/8/layout/vList2"/>
    <dgm:cxn modelId="{AF778420-A599-4619-8ACE-C1723CD763E8}" type="presOf" srcId="{0C61823A-7361-4F26-AE4E-1C2677DBDB16}" destId="{9BD7B4C5-F013-4644-A877-E20542E66625}" srcOrd="0" destOrd="2" presId="urn:microsoft.com/office/officeart/2005/8/layout/vList2"/>
    <dgm:cxn modelId="{4686ED33-9372-4272-B975-CD9F02BD2E37}" srcId="{698B1B34-7856-4FFA-9EAA-CC5293E6E81A}" destId="{0C61823A-7361-4F26-AE4E-1C2677DBDB16}" srcOrd="2" destOrd="0" parTransId="{0FB3A950-82BA-49DE-93D9-96A747B12E8D}" sibTransId="{DD347B59-CF83-43DB-82AB-1A433951F1B4}"/>
    <dgm:cxn modelId="{7E735CF8-DB2E-403C-8689-EFDDA9D6E5A4}" srcId="{698B1B34-7856-4FFA-9EAA-CC5293E6E81A}" destId="{7A9E134A-9B48-48BB-A21B-DBBD1DB35B6F}" srcOrd="1" destOrd="0" parTransId="{7166BE0E-5B1A-4D1B-8949-652961E7E01A}" sibTransId="{EC6A1A6C-AD8C-4A3C-A90A-BB6AE87B0D72}"/>
    <dgm:cxn modelId="{CE98D9EB-1224-4A6B-9CF7-6350201DDBE7}" type="presOf" srcId="{698B1B34-7856-4FFA-9EAA-CC5293E6E81A}" destId="{D47FB043-9D29-43F2-9C99-5C388B03FE1A}" srcOrd="0" destOrd="0" presId="urn:microsoft.com/office/officeart/2005/8/layout/vList2"/>
    <dgm:cxn modelId="{EDDA045C-CD5D-4366-9AD8-99501F5DEC64}" type="presOf" srcId="{7A9E134A-9B48-48BB-A21B-DBBD1DB35B6F}" destId="{9BD7B4C5-F013-4644-A877-E20542E66625}" srcOrd="0" destOrd="1" presId="urn:microsoft.com/office/officeart/2005/8/layout/vList2"/>
    <dgm:cxn modelId="{1BCCF698-9948-41F5-B6E5-BC4CD42306C7}" type="presParOf" srcId="{3AA0C080-A23C-47C7-8896-1390771FFE98}" destId="{D47FB043-9D29-43F2-9C99-5C388B03FE1A}" srcOrd="0" destOrd="0" presId="urn:microsoft.com/office/officeart/2005/8/layout/vList2"/>
    <dgm:cxn modelId="{A5B818FF-7E77-4067-B139-F6DFBA5D8A5A}"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smtClean="0">
              <a:solidFill>
                <a:schemeClr val="tx1"/>
              </a:solidFill>
            </a:rPr>
            <a:t>Monitoring implementation of SAHRC recommendations  </a:t>
          </a:r>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4B72B924-516C-41BB-84B2-20C8E5C0EA54}">
      <dgm:prSet phldrT="[Text]" custT="1"/>
      <dgm:spPr/>
      <dgm:t>
        <a:bodyPr/>
        <a:lstStyle/>
        <a:p>
          <a:r>
            <a:rPr lang="en-ZA" sz="1600" i="0" dirty="0" smtClean="0"/>
            <a:t>Recommendations based on health monitoring reports: mental health care; Esidimeni;  emergency medical services in the EC; Inquiry on access to health care; and provision of health care for older persons.   </a:t>
          </a:r>
          <a:endParaRPr lang="en-ZA" sz="1600" dirty="0"/>
        </a:p>
      </dgm:t>
    </dgm:pt>
    <dgm:pt modelId="{9FDC6B0B-B36C-4AE3-9993-2F8C67538C4C}" type="sibTrans" cxnId="{139D172C-2438-4D12-B40C-AB527D469BFB}">
      <dgm:prSet/>
      <dgm:spPr/>
      <dgm:t>
        <a:bodyPr/>
        <a:lstStyle/>
        <a:p>
          <a:endParaRPr lang="en-ZA"/>
        </a:p>
      </dgm:t>
    </dgm:pt>
    <dgm:pt modelId="{79FE866F-411A-4B0D-9411-852568388A42}" type="parTrans" cxnId="{139D172C-2438-4D12-B40C-AB527D469BFB}">
      <dgm:prSet/>
      <dgm:spPr/>
      <dgm:t>
        <a:bodyPr/>
        <a:lstStyle/>
        <a:p>
          <a:endParaRPr lang="en-ZA"/>
        </a:p>
      </dgm:t>
    </dgm:pt>
    <dgm:pt modelId="{067F1806-FBF1-415F-9500-EA389522C3AE}">
      <dgm:prSet phldrT="[Text]" custT="1"/>
      <dgm:spPr/>
      <dgm:t>
        <a:bodyPr/>
        <a:lstStyle/>
        <a:p>
          <a:r>
            <a:rPr lang="en-ZA" sz="1600" i="0" dirty="0" smtClean="0"/>
            <a:t>Recommendations on water and sanitation from 2014 Report and 2018 Research Brief.</a:t>
          </a:r>
          <a:endParaRPr lang="en-ZA" sz="1600" i="0" dirty="0"/>
        </a:p>
      </dgm:t>
    </dgm:pt>
    <dgm:pt modelId="{B43339FD-B413-4389-88F1-2D2899EB9EB5}" type="parTrans" cxnId="{CDCDF6E7-B722-4034-8F0A-E9A04B7B54B7}">
      <dgm:prSet/>
      <dgm:spPr/>
      <dgm:t>
        <a:bodyPr/>
        <a:lstStyle/>
        <a:p>
          <a:endParaRPr lang="en-ZA"/>
        </a:p>
      </dgm:t>
    </dgm:pt>
    <dgm:pt modelId="{CC69914D-F249-4E28-A7F3-4CEE7AF7C724}" type="sibTrans" cxnId="{CDCDF6E7-B722-4034-8F0A-E9A04B7B54B7}">
      <dgm:prSet/>
      <dgm:spPr/>
      <dgm:t>
        <a:bodyPr/>
        <a:lstStyle/>
        <a:p>
          <a:endParaRPr lang="en-ZA"/>
        </a:p>
      </dgm:t>
    </dgm:pt>
    <dgm:pt modelId="{1B9D2398-6FC6-4708-9B21-CF8E15528A58}">
      <dgm:prSet phldrT="[Text]" custT="1"/>
      <dgm:spPr/>
      <dgm:t>
        <a:bodyPr/>
        <a:lstStyle/>
        <a:p>
          <a:r>
            <a:rPr lang="en-ZA" sz="1600" i="0" dirty="0" smtClean="0"/>
            <a:t>Recommendations on safety and security in farming communities: engagement with the Speaker of the KZN Provincial Legislature and other key stakeholders – focused on access to state facilities and safety and security in rural communities.</a:t>
          </a:r>
          <a:endParaRPr lang="en-ZA" sz="1600" i="0" dirty="0"/>
        </a:p>
      </dgm:t>
    </dgm:pt>
    <dgm:pt modelId="{83DE4447-11EE-48D1-A53C-C46FE25458A9}" type="parTrans" cxnId="{42CCBF63-0004-4E73-B358-1CEB4C68EDF1}">
      <dgm:prSet/>
      <dgm:spPr/>
      <dgm:t>
        <a:bodyPr/>
        <a:lstStyle/>
        <a:p>
          <a:endParaRPr lang="en-ZA"/>
        </a:p>
      </dgm:t>
    </dgm:pt>
    <dgm:pt modelId="{2477D28E-4C63-4F94-9C43-E295361F3245}" type="sibTrans" cxnId="{42CCBF63-0004-4E73-B358-1CEB4C68EDF1}">
      <dgm:prSet/>
      <dgm:spPr/>
      <dgm:t>
        <a:bodyPr/>
        <a:lstStyle/>
        <a:p>
          <a:endParaRPr lang="en-ZA"/>
        </a:p>
      </dgm:t>
    </dgm:pt>
    <dgm:pt modelId="{8C4DB9EC-DC58-42DB-A5DB-D58551843333}">
      <dgm:prSet phldrT="[Text]" custT="1"/>
      <dgm:spPr/>
      <dgm:t>
        <a:bodyPr/>
        <a:lstStyle/>
        <a:p>
          <a:r>
            <a:rPr lang="en-ZA" sz="1600" i="0" dirty="0" smtClean="0"/>
            <a:t>All engaged stakeholders welcomed the Commissions findings and recommendations, and committed to initiate mechanisms to address them and provide ongoing feedback. </a:t>
          </a:r>
          <a:endParaRPr lang="en-ZA" sz="1600" i="0" dirty="0"/>
        </a:p>
      </dgm:t>
    </dgm:pt>
    <dgm:pt modelId="{6C12BA8C-EDB2-46A1-8FC7-DA493F0BB07A}" type="parTrans" cxnId="{07BB1183-D6CE-41DC-97D8-E72241B85AA7}">
      <dgm:prSet/>
      <dgm:spPr/>
      <dgm:t>
        <a:bodyPr/>
        <a:lstStyle/>
        <a:p>
          <a:endParaRPr lang="en-ZA"/>
        </a:p>
      </dgm:t>
    </dgm:pt>
    <dgm:pt modelId="{02B7C66E-59D0-4AF4-A3C5-9A4A875990AA}" type="sibTrans" cxnId="{07BB1183-D6CE-41DC-97D8-E72241B85AA7}">
      <dgm:prSet/>
      <dgm:spPr/>
      <dgm:t>
        <a:bodyPr/>
        <a:lstStyle/>
        <a:p>
          <a:endParaRPr lang="en-ZA"/>
        </a:p>
      </dgm:t>
    </dgm:pt>
    <dgm:pt modelId="{1C352D72-241F-429C-8639-F8475A732EF3}">
      <dgm:prSet phldrT="[Text]" custT="1"/>
      <dgm:spPr/>
      <dgm:t>
        <a:bodyPr/>
        <a:lstStyle/>
        <a:p>
          <a:endParaRPr lang="en-ZA" sz="1600" dirty="0"/>
        </a:p>
      </dgm:t>
    </dgm:pt>
    <dgm:pt modelId="{88D82481-3781-4668-84CE-C1151262A718}" type="parTrans" cxnId="{53D3431F-46AF-4E5F-89DD-88E64638EC4B}">
      <dgm:prSet/>
      <dgm:spPr/>
      <dgm:t>
        <a:bodyPr/>
        <a:lstStyle/>
        <a:p>
          <a:endParaRPr lang="en-ZA"/>
        </a:p>
      </dgm:t>
    </dgm:pt>
    <dgm:pt modelId="{1FF6376D-5097-4604-8C96-973946688520}" type="sibTrans" cxnId="{53D3431F-46AF-4E5F-89DD-88E64638EC4B}">
      <dgm:prSet/>
      <dgm:spPr/>
      <dgm:t>
        <a:bodyPr/>
        <a:lstStyle/>
        <a:p>
          <a:endParaRPr lang="en-ZA"/>
        </a:p>
      </dgm:t>
    </dgm:pt>
    <dgm:pt modelId="{14B76C5F-160E-48FA-8705-F3B104408DFE}">
      <dgm:prSet phldrT="[Text]" custT="1"/>
      <dgm:spPr/>
      <dgm:t>
        <a:bodyPr/>
        <a:lstStyle/>
        <a:p>
          <a:endParaRPr lang="en-ZA" sz="1600" i="0" dirty="0"/>
        </a:p>
      </dgm:t>
    </dgm:pt>
    <dgm:pt modelId="{C7F0A8B3-DBC5-4B48-9C73-823545E38521}" type="parTrans" cxnId="{3E593D44-53C0-4A47-8273-F1393DB817E1}">
      <dgm:prSet/>
      <dgm:spPr/>
      <dgm:t>
        <a:bodyPr/>
        <a:lstStyle/>
        <a:p>
          <a:endParaRPr lang="en-ZA"/>
        </a:p>
      </dgm:t>
    </dgm:pt>
    <dgm:pt modelId="{041A6A2D-6D3B-453C-81EC-856F93E08603}" type="sibTrans" cxnId="{3E593D44-53C0-4A47-8273-F1393DB817E1}">
      <dgm:prSet/>
      <dgm:spPr/>
      <dgm:t>
        <a:bodyPr/>
        <a:lstStyle/>
        <a:p>
          <a:endParaRPr lang="en-ZA"/>
        </a:p>
      </dgm:t>
    </dgm:pt>
    <dgm:pt modelId="{232821DA-02C8-4E5F-A76D-574A259F53CE}">
      <dgm:prSet phldrT="[Text]" custT="1"/>
      <dgm:spPr/>
      <dgm:t>
        <a:bodyPr/>
        <a:lstStyle/>
        <a:p>
          <a:endParaRPr lang="en-ZA" sz="1600" i="0" dirty="0"/>
        </a:p>
      </dgm:t>
    </dgm:pt>
    <dgm:pt modelId="{A7EA5C2C-8C70-4E5D-870C-AEAF23F011FF}" type="parTrans" cxnId="{B2C8BD4A-C6F6-4402-9E9C-8D992F41E288}">
      <dgm:prSet/>
      <dgm:spPr/>
      <dgm:t>
        <a:bodyPr/>
        <a:lstStyle/>
        <a:p>
          <a:endParaRPr lang="en-ZA"/>
        </a:p>
      </dgm:t>
    </dgm:pt>
    <dgm:pt modelId="{3F436D5C-B15A-467A-8165-D89561FB0C10}" type="sibTrans" cxnId="{B2C8BD4A-C6F6-4402-9E9C-8D992F41E288}">
      <dgm:prSet/>
      <dgm:spPr/>
      <dgm:t>
        <a:bodyPr/>
        <a:lstStyle/>
        <a:p>
          <a:endParaRPr lang="en-ZA"/>
        </a:p>
      </dgm:t>
    </dgm:pt>
    <dgm:pt modelId="{93F151E0-56DD-4617-AC29-2250E38BE3A8}">
      <dgm:prSet phldrT="[Text]" custT="1"/>
      <dgm:spPr/>
      <dgm:t>
        <a:bodyPr/>
        <a:lstStyle/>
        <a:p>
          <a:endParaRPr lang="en-ZA" sz="1600" dirty="0"/>
        </a:p>
      </dgm:t>
    </dgm:pt>
    <dgm:pt modelId="{DCF2F734-41CE-448C-890E-E10D7593A22B}" type="parTrans" cxnId="{2E6A0739-4F79-4B23-9F1A-7A833A864E3A}">
      <dgm:prSet/>
      <dgm:spPr/>
      <dgm:t>
        <a:bodyPr/>
        <a:lstStyle/>
        <a:p>
          <a:endParaRPr lang="en-ZA"/>
        </a:p>
      </dgm:t>
    </dgm:pt>
    <dgm:pt modelId="{1A8C9FE8-097C-4F80-A474-730B3F48FAB8}" type="sibTrans" cxnId="{2E6A0739-4F79-4B23-9F1A-7A833A864E3A}">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custScaleY="120239">
        <dgm:presLayoutVars>
          <dgm:bulletEnabled val="1"/>
        </dgm:presLayoutVars>
      </dgm:prSet>
      <dgm:spPr/>
      <dgm:t>
        <a:bodyPr/>
        <a:lstStyle/>
        <a:p>
          <a:endParaRPr lang="en-ZA"/>
        </a:p>
      </dgm:t>
    </dgm:pt>
  </dgm:ptLst>
  <dgm:cxnLst>
    <dgm:cxn modelId="{139D172C-2438-4D12-B40C-AB527D469BFB}" srcId="{698B1B34-7856-4FFA-9EAA-CC5293E6E81A}" destId="{4B72B924-516C-41BB-84B2-20C8E5C0EA54}" srcOrd="1" destOrd="0" parTransId="{79FE866F-411A-4B0D-9411-852568388A42}" sibTransId="{9FDC6B0B-B36C-4AE3-9993-2F8C67538C4C}"/>
    <dgm:cxn modelId="{8D88DC7C-C673-4E54-863C-2F5B9679CF6E}" type="presOf" srcId="{14B76C5F-160E-48FA-8705-F3B104408DFE}" destId="{9BD7B4C5-F013-4644-A877-E20542E66625}" srcOrd="0" destOrd="4" presId="urn:microsoft.com/office/officeart/2005/8/layout/vList2"/>
    <dgm:cxn modelId="{42CCBF63-0004-4E73-B358-1CEB4C68EDF1}" srcId="{698B1B34-7856-4FFA-9EAA-CC5293E6E81A}" destId="{1B9D2398-6FC6-4708-9B21-CF8E15528A58}" srcOrd="5" destOrd="0" parTransId="{83DE4447-11EE-48D1-A53C-C46FE25458A9}" sibTransId="{2477D28E-4C63-4F94-9C43-E295361F3245}"/>
    <dgm:cxn modelId="{E5F7D095-425C-4E37-8E36-9F3205E5DF24}" srcId="{3AFE6A50-7602-4447-BFF5-82F2BEFAC8FA}" destId="{698B1B34-7856-4FFA-9EAA-CC5293E6E81A}" srcOrd="0" destOrd="0" parTransId="{BDCF2A8C-21F6-4C62-9788-D084158BB582}" sibTransId="{674FD664-412B-4124-A835-8C95727DFBBB}"/>
    <dgm:cxn modelId="{7C6D8898-A52E-4408-A6B8-ED5237759BBF}" type="presOf" srcId="{1C352D72-241F-429C-8639-F8475A732EF3}" destId="{9BD7B4C5-F013-4644-A877-E20542E66625}" srcOrd="0" destOrd="2" presId="urn:microsoft.com/office/officeart/2005/8/layout/vList2"/>
    <dgm:cxn modelId="{FD4F6B2A-762A-4230-85F2-DC81C849D693}" type="presOf" srcId="{8C4DB9EC-DC58-42DB-A5DB-D58551843333}" destId="{9BD7B4C5-F013-4644-A877-E20542E66625}" srcOrd="0" destOrd="7" presId="urn:microsoft.com/office/officeart/2005/8/layout/vList2"/>
    <dgm:cxn modelId="{2E6A0739-4F79-4B23-9F1A-7A833A864E3A}" srcId="{698B1B34-7856-4FFA-9EAA-CC5293E6E81A}" destId="{93F151E0-56DD-4617-AC29-2250E38BE3A8}" srcOrd="0" destOrd="0" parTransId="{DCF2F734-41CE-448C-890E-E10D7593A22B}" sibTransId="{1A8C9FE8-097C-4F80-A474-730B3F48FAB8}"/>
    <dgm:cxn modelId="{07BB1183-D6CE-41DC-97D8-E72241B85AA7}" srcId="{698B1B34-7856-4FFA-9EAA-CC5293E6E81A}" destId="{8C4DB9EC-DC58-42DB-A5DB-D58551843333}" srcOrd="7" destOrd="0" parTransId="{6C12BA8C-EDB2-46A1-8FC7-DA493F0BB07A}" sibTransId="{02B7C66E-59D0-4AF4-A3C5-9A4A875990AA}"/>
    <dgm:cxn modelId="{F03547EA-069B-438F-AEFE-BC2964D570C6}" type="presOf" srcId="{93F151E0-56DD-4617-AC29-2250E38BE3A8}" destId="{9BD7B4C5-F013-4644-A877-E20542E66625}" srcOrd="0" destOrd="0" presId="urn:microsoft.com/office/officeart/2005/8/layout/vList2"/>
    <dgm:cxn modelId="{0DAC2874-BC0C-40FD-9F1C-267CF52039D4}" type="presOf" srcId="{1B9D2398-6FC6-4708-9B21-CF8E15528A58}" destId="{9BD7B4C5-F013-4644-A877-E20542E66625}" srcOrd="0" destOrd="5" presId="urn:microsoft.com/office/officeart/2005/8/layout/vList2"/>
    <dgm:cxn modelId="{B2C8BD4A-C6F6-4402-9E9C-8D992F41E288}" srcId="{698B1B34-7856-4FFA-9EAA-CC5293E6E81A}" destId="{232821DA-02C8-4E5F-A76D-574A259F53CE}" srcOrd="6" destOrd="0" parTransId="{A7EA5C2C-8C70-4E5D-870C-AEAF23F011FF}" sibTransId="{3F436D5C-B15A-467A-8165-D89561FB0C10}"/>
    <dgm:cxn modelId="{3E593D44-53C0-4A47-8273-F1393DB817E1}" srcId="{698B1B34-7856-4FFA-9EAA-CC5293E6E81A}" destId="{14B76C5F-160E-48FA-8705-F3B104408DFE}" srcOrd="4" destOrd="0" parTransId="{C7F0A8B3-DBC5-4B48-9C73-823545E38521}" sibTransId="{041A6A2D-6D3B-453C-81EC-856F93E08603}"/>
    <dgm:cxn modelId="{FEC99A3A-D189-4EAE-84AD-4F8E64EDE955}" type="presOf" srcId="{698B1B34-7856-4FFA-9EAA-CC5293E6E81A}" destId="{D47FB043-9D29-43F2-9C99-5C388B03FE1A}" srcOrd="0" destOrd="0" presId="urn:microsoft.com/office/officeart/2005/8/layout/vList2"/>
    <dgm:cxn modelId="{1D9667A8-03C9-472B-A44A-F66F4144E788}" type="presOf" srcId="{067F1806-FBF1-415F-9500-EA389522C3AE}" destId="{9BD7B4C5-F013-4644-A877-E20542E66625}" srcOrd="0" destOrd="3" presId="urn:microsoft.com/office/officeart/2005/8/layout/vList2"/>
    <dgm:cxn modelId="{53D3431F-46AF-4E5F-89DD-88E64638EC4B}" srcId="{698B1B34-7856-4FFA-9EAA-CC5293E6E81A}" destId="{1C352D72-241F-429C-8639-F8475A732EF3}" srcOrd="2" destOrd="0" parTransId="{88D82481-3781-4668-84CE-C1151262A718}" sibTransId="{1FF6376D-5097-4604-8C96-973946688520}"/>
    <dgm:cxn modelId="{1AC51B19-2580-43B1-862D-5EB97D921624}" type="presOf" srcId="{4B72B924-516C-41BB-84B2-20C8E5C0EA54}" destId="{9BD7B4C5-F013-4644-A877-E20542E66625}" srcOrd="0" destOrd="1" presId="urn:microsoft.com/office/officeart/2005/8/layout/vList2"/>
    <dgm:cxn modelId="{CDCDF6E7-B722-4034-8F0A-E9A04B7B54B7}" srcId="{698B1B34-7856-4FFA-9EAA-CC5293E6E81A}" destId="{067F1806-FBF1-415F-9500-EA389522C3AE}" srcOrd="3" destOrd="0" parTransId="{B43339FD-B413-4389-88F1-2D2899EB9EB5}" sibTransId="{CC69914D-F249-4E28-A7F3-4CEE7AF7C724}"/>
    <dgm:cxn modelId="{1E68EF53-1D8E-4D7D-ACF7-0A87EFEF104A}" type="presOf" srcId="{3AFE6A50-7602-4447-BFF5-82F2BEFAC8FA}" destId="{3AA0C080-A23C-47C7-8896-1390771FFE98}" srcOrd="0" destOrd="0" presId="urn:microsoft.com/office/officeart/2005/8/layout/vList2"/>
    <dgm:cxn modelId="{8C9FC40C-7136-46BB-84CD-7E55E052DC2C}" type="presOf" srcId="{232821DA-02C8-4E5F-A76D-574A259F53CE}" destId="{9BD7B4C5-F013-4644-A877-E20542E66625}" srcOrd="0" destOrd="6" presId="urn:microsoft.com/office/officeart/2005/8/layout/vList2"/>
    <dgm:cxn modelId="{18B4A149-F549-43A7-BAE5-AB57976B3B44}" type="presParOf" srcId="{3AA0C080-A23C-47C7-8896-1390771FFE98}" destId="{D47FB043-9D29-43F2-9C99-5C388B03FE1A}" srcOrd="0" destOrd="0" presId="urn:microsoft.com/office/officeart/2005/8/layout/vList2"/>
    <dgm:cxn modelId="{80EF16F7-3393-46F3-A932-A1EA328A6415}"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AFE6A50-7602-4447-BFF5-82F2BEFAC8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98B1B34-7856-4FFA-9EAA-CC5293E6E81A}">
      <dgm:prSet phldrT="[Text]" custT="1"/>
      <dgm: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en-ZA" sz="1800" dirty="0" smtClean="0">
              <a:solidFill>
                <a:schemeClr val="tx1"/>
              </a:solidFill>
            </a:rPr>
            <a:t>Monitoring observance of the right to a basic education</a:t>
          </a:r>
          <a:endParaRPr lang="en-ZA" sz="1800" dirty="0">
            <a:solidFill>
              <a:schemeClr val="tx1"/>
            </a:solidFill>
          </a:endParaRPr>
        </a:p>
      </dgm:t>
    </dgm:pt>
    <dgm:pt modelId="{BDCF2A8C-21F6-4C62-9788-D084158BB582}" type="parTrans" cxnId="{E5F7D095-425C-4E37-8E36-9F3205E5DF24}">
      <dgm:prSet/>
      <dgm:spPr/>
      <dgm:t>
        <a:bodyPr/>
        <a:lstStyle/>
        <a:p>
          <a:endParaRPr lang="en-ZA"/>
        </a:p>
      </dgm:t>
    </dgm:pt>
    <dgm:pt modelId="{674FD664-412B-4124-A835-8C95727DFBBB}" type="sibTrans" cxnId="{E5F7D095-425C-4E37-8E36-9F3205E5DF24}">
      <dgm:prSet/>
      <dgm:spPr/>
      <dgm:t>
        <a:bodyPr/>
        <a:lstStyle/>
        <a:p>
          <a:endParaRPr lang="en-ZA"/>
        </a:p>
      </dgm:t>
    </dgm:pt>
    <dgm:pt modelId="{4B72B924-516C-41BB-84B2-20C8E5C0EA54}">
      <dgm:prSet phldrT="[Text]" custT="1"/>
      <dgm:spPr/>
      <dgm:t>
        <a:bodyPr/>
        <a:lstStyle/>
        <a:p>
          <a:r>
            <a:rPr lang="en-ZA" sz="1600" i="0" dirty="0" smtClean="0"/>
            <a:t>Focus on schools monitoring: opening of schools; Covid-19 compliance; water, sanitation and infrastructure. </a:t>
          </a:r>
          <a:endParaRPr lang="en-ZA" sz="1600" dirty="0"/>
        </a:p>
      </dgm:t>
    </dgm:pt>
    <dgm:pt modelId="{9FDC6B0B-B36C-4AE3-9993-2F8C67538C4C}" type="sibTrans" cxnId="{139D172C-2438-4D12-B40C-AB527D469BFB}">
      <dgm:prSet/>
      <dgm:spPr/>
      <dgm:t>
        <a:bodyPr/>
        <a:lstStyle/>
        <a:p>
          <a:endParaRPr lang="en-ZA"/>
        </a:p>
      </dgm:t>
    </dgm:pt>
    <dgm:pt modelId="{79FE866F-411A-4B0D-9411-852568388A42}" type="parTrans" cxnId="{139D172C-2438-4D12-B40C-AB527D469BFB}">
      <dgm:prSet/>
      <dgm:spPr/>
      <dgm:t>
        <a:bodyPr/>
        <a:lstStyle/>
        <a:p>
          <a:endParaRPr lang="en-ZA"/>
        </a:p>
      </dgm:t>
    </dgm:pt>
    <dgm:pt modelId="{370A9DAB-AF75-46A9-9B4B-D1F08F5E68CD}">
      <dgm:prSet phldrT="[Text]" custT="1"/>
      <dgm:spPr/>
      <dgm:t>
        <a:bodyPr/>
        <a:lstStyle/>
        <a:p>
          <a:r>
            <a:rPr lang="en-ZA" sz="1600" i="0" dirty="0" smtClean="0"/>
            <a:t>Several MECs for Education provided responses indicating efforts that would be undertaken by their respective provinces to address water, sanitation and learner safety challenges at schools.</a:t>
          </a:r>
          <a:endParaRPr lang="en-ZA" sz="1600" dirty="0"/>
        </a:p>
      </dgm:t>
    </dgm:pt>
    <dgm:pt modelId="{8872FB50-1133-40F0-B32B-B461773178E2}" type="parTrans" cxnId="{E58B0D75-D685-4576-B173-5CF2EAB937BC}">
      <dgm:prSet/>
      <dgm:spPr/>
      <dgm:t>
        <a:bodyPr/>
        <a:lstStyle/>
        <a:p>
          <a:endParaRPr lang="en-ZA"/>
        </a:p>
      </dgm:t>
    </dgm:pt>
    <dgm:pt modelId="{30666AFA-B1EB-4A5E-8EB2-9F065656CFB4}" type="sibTrans" cxnId="{E58B0D75-D685-4576-B173-5CF2EAB937BC}">
      <dgm:prSet/>
      <dgm:spPr/>
      <dgm:t>
        <a:bodyPr/>
        <a:lstStyle/>
        <a:p>
          <a:endParaRPr lang="en-ZA"/>
        </a:p>
      </dgm:t>
    </dgm:pt>
    <dgm:pt modelId="{66D4BC4A-3208-46F7-AD28-5AED8B60EF90}">
      <dgm:prSet phldrT="[Text]" custT="1"/>
      <dgm:spPr/>
      <dgm:t>
        <a:bodyPr/>
        <a:lstStyle/>
        <a:p>
          <a:r>
            <a:rPr lang="en-ZA" sz="1600" i="0" dirty="0" smtClean="0"/>
            <a:t>Among others, there were serious challenges of non-compliance with the Covid-19 Safety Regulations, as well as water and sanitation, in the Pixley ka Seme District, Northern Cape, which the Commission is, to date, addressing with the provincial Education Department.    </a:t>
          </a:r>
          <a:endParaRPr lang="en-ZA" sz="1600" dirty="0"/>
        </a:p>
      </dgm:t>
    </dgm:pt>
    <dgm:pt modelId="{B97B6EB2-8032-4C4B-9AEA-0D02B2A467A4}" type="parTrans" cxnId="{31478736-FD9C-4F8D-ABE2-CAE27AF08E6B}">
      <dgm:prSet/>
      <dgm:spPr/>
      <dgm:t>
        <a:bodyPr/>
        <a:lstStyle/>
        <a:p>
          <a:endParaRPr lang="en-ZA"/>
        </a:p>
      </dgm:t>
    </dgm:pt>
    <dgm:pt modelId="{4E55091C-7E4A-4ED5-9D72-BB2AA559DE5A}" type="sibTrans" cxnId="{31478736-FD9C-4F8D-ABE2-CAE27AF08E6B}">
      <dgm:prSet/>
      <dgm:spPr/>
      <dgm:t>
        <a:bodyPr/>
        <a:lstStyle/>
        <a:p>
          <a:endParaRPr lang="en-ZA"/>
        </a:p>
      </dgm:t>
    </dgm:pt>
    <dgm:pt modelId="{E71EE7B2-0384-4FA8-A122-60F0A5CF7A11}">
      <dgm:prSet phldrT="[Text]" custT="1"/>
      <dgm:spPr/>
      <dgm:t>
        <a:bodyPr/>
        <a:lstStyle/>
        <a:p>
          <a:endParaRPr lang="en-ZA" sz="1600" dirty="0"/>
        </a:p>
      </dgm:t>
    </dgm:pt>
    <dgm:pt modelId="{D1172721-EA7E-4F7E-96E4-EC64F2551B4F}" type="parTrans" cxnId="{A4BFC190-E4F0-49EB-9717-B7B1E446D572}">
      <dgm:prSet/>
      <dgm:spPr/>
      <dgm:t>
        <a:bodyPr/>
        <a:lstStyle/>
        <a:p>
          <a:endParaRPr lang="en-ZA"/>
        </a:p>
      </dgm:t>
    </dgm:pt>
    <dgm:pt modelId="{0B03AEC9-CE48-4932-BAA6-6C598F605B7F}" type="sibTrans" cxnId="{A4BFC190-E4F0-49EB-9717-B7B1E446D572}">
      <dgm:prSet/>
      <dgm:spPr/>
      <dgm:t>
        <a:bodyPr/>
        <a:lstStyle/>
        <a:p>
          <a:endParaRPr lang="en-ZA"/>
        </a:p>
      </dgm:t>
    </dgm:pt>
    <dgm:pt modelId="{3CCED1EB-9A11-40B5-BC20-E5654519D81B}">
      <dgm:prSet phldrT="[Text]" custT="1"/>
      <dgm:spPr/>
      <dgm:t>
        <a:bodyPr/>
        <a:lstStyle/>
        <a:p>
          <a:endParaRPr lang="en-ZA" sz="1600" dirty="0"/>
        </a:p>
      </dgm:t>
    </dgm:pt>
    <dgm:pt modelId="{39B20CDF-9E7B-467F-865B-763F3960D5AA}" type="parTrans" cxnId="{1CE6D3D5-37BE-4EBF-A3CD-031DD1C8A5E0}">
      <dgm:prSet/>
      <dgm:spPr/>
      <dgm:t>
        <a:bodyPr/>
        <a:lstStyle/>
        <a:p>
          <a:endParaRPr lang="en-ZA"/>
        </a:p>
      </dgm:t>
    </dgm:pt>
    <dgm:pt modelId="{8B5E9AE8-E47E-4120-9B37-DC91BFACCDD6}" type="sibTrans" cxnId="{1CE6D3D5-37BE-4EBF-A3CD-031DD1C8A5E0}">
      <dgm:prSet/>
      <dgm:spPr/>
      <dgm:t>
        <a:bodyPr/>
        <a:lstStyle/>
        <a:p>
          <a:endParaRPr lang="en-ZA"/>
        </a:p>
      </dgm:t>
    </dgm:pt>
    <dgm:pt modelId="{6A1EAE32-1782-4DFC-9B21-3DDE97C6EB13}">
      <dgm:prSet phldrT="[Text]" custT="1"/>
      <dgm:spPr/>
      <dgm:t>
        <a:bodyPr/>
        <a:lstStyle/>
        <a:p>
          <a:endParaRPr lang="en-ZA" sz="1600" dirty="0"/>
        </a:p>
      </dgm:t>
    </dgm:pt>
    <dgm:pt modelId="{A5A71A1E-C57C-4A19-A5DC-E33515EC731C}" type="parTrans" cxnId="{ED455786-6877-4451-BD20-74C3C2564265}">
      <dgm:prSet/>
      <dgm:spPr/>
      <dgm:t>
        <a:bodyPr/>
        <a:lstStyle/>
        <a:p>
          <a:endParaRPr lang="en-ZA"/>
        </a:p>
      </dgm:t>
    </dgm:pt>
    <dgm:pt modelId="{DB31E003-38C3-48B6-844A-6DE6977ED2C4}" type="sibTrans" cxnId="{ED455786-6877-4451-BD20-74C3C2564265}">
      <dgm:prSet/>
      <dgm:spPr/>
      <dgm:t>
        <a:bodyPr/>
        <a:lstStyle/>
        <a:p>
          <a:endParaRPr lang="en-ZA"/>
        </a:p>
      </dgm:t>
    </dgm:pt>
    <dgm:pt modelId="{3AA0C080-A23C-47C7-8896-1390771FFE98}" type="pres">
      <dgm:prSet presAssocID="{3AFE6A50-7602-4447-BFF5-82F2BEFAC8FA}" presName="linear" presStyleCnt="0">
        <dgm:presLayoutVars>
          <dgm:animLvl val="lvl"/>
          <dgm:resizeHandles val="exact"/>
        </dgm:presLayoutVars>
      </dgm:prSet>
      <dgm:spPr/>
      <dgm:t>
        <a:bodyPr/>
        <a:lstStyle/>
        <a:p>
          <a:endParaRPr lang="en-ZA"/>
        </a:p>
      </dgm:t>
    </dgm:pt>
    <dgm:pt modelId="{D47FB043-9D29-43F2-9C99-5C388B03FE1A}" type="pres">
      <dgm:prSet presAssocID="{698B1B34-7856-4FFA-9EAA-CC5293E6E81A}" presName="parentText" presStyleLbl="node1" presStyleIdx="0" presStyleCnt="1" custLinFactNeighborY="-2448">
        <dgm:presLayoutVars>
          <dgm:chMax val="0"/>
          <dgm:bulletEnabled val="1"/>
        </dgm:presLayoutVars>
      </dgm:prSet>
      <dgm:spPr/>
      <dgm:t>
        <a:bodyPr/>
        <a:lstStyle/>
        <a:p>
          <a:endParaRPr lang="en-ZA"/>
        </a:p>
      </dgm:t>
    </dgm:pt>
    <dgm:pt modelId="{9BD7B4C5-F013-4644-A877-E20542E66625}" type="pres">
      <dgm:prSet presAssocID="{698B1B34-7856-4FFA-9EAA-CC5293E6E81A}" presName="childText" presStyleLbl="revTx" presStyleIdx="0" presStyleCnt="1" custScaleY="120239">
        <dgm:presLayoutVars>
          <dgm:bulletEnabled val="1"/>
        </dgm:presLayoutVars>
      </dgm:prSet>
      <dgm:spPr/>
      <dgm:t>
        <a:bodyPr/>
        <a:lstStyle/>
        <a:p>
          <a:endParaRPr lang="en-ZA"/>
        </a:p>
      </dgm:t>
    </dgm:pt>
  </dgm:ptLst>
  <dgm:cxnLst>
    <dgm:cxn modelId="{139D172C-2438-4D12-B40C-AB527D469BFB}" srcId="{698B1B34-7856-4FFA-9EAA-CC5293E6E81A}" destId="{4B72B924-516C-41BB-84B2-20C8E5C0EA54}" srcOrd="1" destOrd="0" parTransId="{79FE866F-411A-4B0D-9411-852568388A42}" sibTransId="{9FDC6B0B-B36C-4AE3-9993-2F8C67538C4C}"/>
    <dgm:cxn modelId="{E5F7D095-425C-4E37-8E36-9F3205E5DF24}" srcId="{3AFE6A50-7602-4447-BFF5-82F2BEFAC8FA}" destId="{698B1B34-7856-4FFA-9EAA-CC5293E6E81A}" srcOrd="0" destOrd="0" parTransId="{BDCF2A8C-21F6-4C62-9788-D084158BB582}" sibTransId="{674FD664-412B-4124-A835-8C95727DFBBB}"/>
    <dgm:cxn modelId="{89E63A46-42D3-4F6C-8017-310BE7C5D0D4}" type="presOf" srcId="{4B72B924-516C-41BB-84B2-20C8E5C0EA54}" destId="{9BD7B4C5-F013-4644-A877-E20542E66625}" srcOrd="0" destOrd="1" presId="urn:microsoft.com/office/officeart/2005/8/layout/vList2"/>
    <dgm:cxn modelId="{0D1BC4E2-0F6E-4E1A-A6A0-1F0FC76C14B5}" type="presOf" srcId="{3AFE6A50-7602-4447-BFF5-82F2BEFAC8FA}" destId="{3AA0C080-A23C-47C7-8896-1390771FFE98}" srcOrd="0" destOrd="0" presId="urn:microsoft.com/office/officeart/2005/8/layout/vList2"/>
    <dgm:cxn modelId="{4F8FE9FF-9176-438E-90B8-3895FCE2CB0A}" type="presOf" srcId="{3CCED1EB-9A11-40B5-BC20-E5654519D81B}" destId="{9BD7B4C5-F013-4644-A877-E20542E66625}" srcOrd="0" destOrd="4" presId="urn:microsoft.com/office/officeart/2005/8/layout/vList2"/>
    <dgm:cxn modelId="{A4BFC190-E4F0-49EB-9717-B7B1E446D572}" srcId="{698B1B34-7856-4FFA-9EAA-CC5293E6E81A}" destId="{E71EE7B2-0384-4FA8-A122-60F0A5CF7A11}" srcOrd="2" destOrd="0" parTransId="{D1172721-EA7E-4F7E-96E4-EC64F2551B4F}" sibTransId="{0B03AEC9-CE48-4932-BAA6-6C598F605B7F}"/>
    <dgm:cxn modelId="{B279D213-83F8-49DC-95E8-7842A96D588E}" type="presOf" srcId="{66D4BC4A-3208-46F7-AD28-5AED8B60EF90}" destId="{9BD7B4C5-F013-4644-A877-E20542E66625}" srcOrd="0" destOrd="5" presId="urn:microsoft.com/office/officeart/2005/8/layout/vList2"/>
    <dgm:cxn modelId="{39F1D8C3-7ADE-43D9-8D49-4F8F7B3203F3}" type="presOf" srcId="{6A1EAE32-1782-4DFC-9B21-3DDE97C6EB13}" destId="{9BD7B4C5-F013-4644-A877-E20542E66625}" srcOrd="0" destOrd="0" presId="urn:microsoft.com/office/officeart/2005/8/layout/vList2"/>
    <dgm:cxn modelId="{1CE6D3D5-37BE-4EBF-A3CD-031DD1C8A5E0}" srcId="{698B1B34-7856-4FFA-9EAA-CC5293E6E81A}" destId="{3CCED1EB-9A11-40B5-BC20-E5654519D81B}" srcOrd="4" destOrd="0" parTransId="{39B20CDF-9E7B-467F-865B-763F3960D5AA}" sibTransId="{8B5E9AE8-E47E-4120-9B37-DC91BFACCDD6}"/>
    <dgm:cxn modelId="{E58B0D75-D685-4576-B173-5CF2EAB937BC}" srcId="{698B1B34-7856-4FFA-9EAA-CC5293E6E81A}" destId="{370A9DAB-AF75-46A9-9B4B-D1F08F5E68CD}" srcOrd="3" destOrd="0" parTransId="{8872FB50-1133-40F0-B32B-B461773178E2}" sibTransId="{30666AFA-B1EB-4A5E-8EB2-9F065656CFB4}"/>
    <dgm:cxn modelId="{ED455786-6877-4451-BD20-74C3C2564265}" srcId="{698B1B34-7856-4FFA-9EAA-CC5293E6E81A}" destId="{6A1EAE32-1782-4DFC-9B21-3DDE97C6EB13}" srcOrd="0" destOrd="0" parTransId="{A5A71A1E-C57C-4A19-A5DC-E33515EC731C}" sibTransId="{DB31E003-38C3-48B6-844A-6DE6977ED2C4}"/>
    <dgm:cxn modelId="{31478736-FD9C-4F8D-ABE2-CAE27AF08E6B}" srcId="{698B1B34-7856-4FFA-9EAA-CC5293E6E81A}" destId="{66D4BC4A-3208-46F7-AD28-5AED8B60EF90}" srcOrd="5" destOrd="0" parTransId="{B97B6EB2-8032-4C4B-9AEA-0D02B2A467A4}" sibTransId="{4E55091C-7E4A-4ED5-9D72-BB2AA559DE5A}"/>
    <dgm:cxn modelId="{F6AF40B4-405F-454C-9785-82FEEE5BBCA8}" type="presOf" srcId="{370A9DAB-AF75-46A9-9B4B-D1F08F5E68CD}" destId="{9BD7B4C5-F013-4644-A877-E20542E66625}" srcOrd="0" destOrd="3" presId="urn:microsoft.com/office/officeart/2005/8/layout/vList2"/>
    <dgm:cxn modelId="{B78E5DCF-B5F2-444D-A13B-E842DF6EA5F2}" type="presOf" srcId="{698B1B34-7856-4FFA-9EAA-CC5293E6E81A}" destId="{D47FB043-9D29-43F2-9C99-5C388B03FE1A}" srcOrd="0" destOrd="0" presId="urn:microsoft.com/office/officeart/2005/8/layout/vList2"/>
    <dgm:cxn modelId="{C1263CF5-9542-4B07-8668-7FA8CD24329A}" type="presOf" srcId="{E71EE7B2-0384-4FA8-A122-60F0A5CF7A11}" destId="{9BD7B4C5-F013-4644-A877-E20542E66625}" srcOrd="0" destOrd="2" presId="urn:microsoft.com/office/officeart/2005/8/layout/vList2"/>
    <dgm:cxn modelId="{37062409-5B32-405E-A1DA-09E4B513EA97}" type="presParOf" srcId="{3AA0C080-A23C-47C7-8896-1390771FFE98}" destId="{D47FB043-9D29-43F2-9C99-5C388B03FE1A}" srcOrd="0" destOrd="0" presId="urn:microsoft.com/office/officeart/2005/8/layout/vList2"/>
    <dgm:cxn modelId="{81BC54C3-B232-4995-94C0-4B12EBB933AA}" type="presParOf" srcId="{3AA0C080-A23C-47C7-8896-1390771FFE98}" destId="{9BD7B4C5-F013-4644-A877-E20542E66625}" srcOrd="1" destOrd="0" presId="urn:microsoft.com/office/officeart/2005/8/layout/vList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428549"/>
          <a:ext cx="7848600" cy="1216800"/>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smtClean="0">
              <a:solidFill>
                <a:schemeClr val="tx1"/>
              </a:solidFill>
            </a:rPr>
            <a:t>Administration programme key achievements  </a:t>
          </a:r>
          <a:endParaRPr lang="en-ZA" sz="1800" kern="1200" dirty="0">
            <a:solidFill>
              <a:schemeClr val="tx1"/>
            </a:solidFill>
          </a:endParaRPr>
        </a:p>
      </dsp:txBody>
      <dsp:txXfrm>
        <a:off x="59399" y="487948"/>
        <a:ext cx="7729802" cy="1098002"/>
      </dsp:txXfrm>
    </dsp:sp>
    <dsp:sp modelId="{9BD7B4C5-F013-4644-A877-E20542E66625}">
      <dsp:nvSpPr>
        <dsp:cNvPr id="0" name=""/>
        <dsp:cNvSpPr/>
      </dsp:nvSpPr>
      <dsp:spPr>
        <a:xfrm>
          <a:off x="0" y="1645350"/>
          <a:ext cx="7848600" cy="242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Planning and execution: reviews and Covid-19 Protocol</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Innovative use of ICT: ensured ongoing corporate communications and remote work </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Human capital management: strategy, recruitment, remuneration structure </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Governance, audit, risk and compliance: stable operations and oversight, unqualified audit, risk strategy review and largely compliant </a:t>
          </a:r>
          <a:endParaRPr lang="en-ZA" sz="1600" kern="1200" dirty="0"/>
        </a:p>
      </dsp:txBody>
      <dsp:txXfrm>
        <a:off x="0" y="1645350"/>
        <a:ext cx="7848600" cy="24219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425713"/>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smtClean="0">
              <a:solidFill>
                <a:schemeClr val="tx1"/>
              </a:solidFill>
            </a:rPr>
            <a:t>Monitoring the observance of children’s rights </a:t>
          </a:r>
          <a:endParaRPr lang="en-ZA" sz="1800" kern="1200" dirty="0">
            <a:solidFill>
              <a:schemeClr val="tx1"/>
            </a:solidFill>
          </a:endParaRPr>
        </a:p>
      </dsp:txBody>
      <dsp:txXfrm>
        <a:off x="20782" y="20782"/>
        <a:ext cx="7807036" cy="384149"/>
      </dsp:txXfrm>
    </dsp:sp>
    <dsp:sp modelId="{9BD7B4C5-F013-4644-A877-E20542E66625}">
      <dsp:nvSpPr>
        <dsp:cNvPr id="0" name=""/>
        <dsp:cNvSpPr/>
      </dsp:nvSpPr>
      <dsp:spPr>
        <a:xfrm>
          <a:off x="0" y="426455"/>
          <a:ext cx="7848600" cy="3916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i="0" kern="1200" dirty="0" smtClean="0"/>
            <a:t>Established Think Tank on Children’s Rights: to monitor and address inadequacies in laws, policies and instruments so as to ensure positive impact on the lives of children.</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Think Tank noted challenges of inter-generational poverty, violence and stateless children – all exacerbated by the Covid-19 pandemic.</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Agreed to convene a conference or study into the implications of the current economic austerity measures and the impact of Covid-19 on children, especially food security.</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Children’s rights monitoring efforts would be enhanced by collaboration with the Center for Child Law to create a model mechanism for independent oversight to reinforce the rights of children in secure care in South Africa. </a:t>
          </a:r>
          <a:endParaRPr lang="en-ZA" sz="1600" kern="1200" dirty="0"/>
        </a:p>
      </dsp:txBody>
      <dsp:txXfrm>
        <a:off x="0" y="426455"/>
        <a:ext cx="7848600" cy="391620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393583"/>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smtClean="0">
              <a:solidFill>
                <a:schemeClr val="tx1"/>
              </a:solidFill>
            </a:rPr>
            <a:t>Monitoring the observance of the rights of persons with disability </a:t>
          </a:r>
          <a:endParaRPr lang="en-ZA" sz="1800" kern="1200" dirty="0">
            <a:solidFill>
              <a:schemeClr val="tx1"/>
            </a:solidFill>
          </a:endParaRPr>
        </a:p>
      </dsp:txBody>
      <dsp:txXfrm>
        <a:off x="19213" y="19213"/>
        <a:ext cx="7810174" cy="355157"/>
      </dsp:txXfrm>
    </dsp:sp>
    <dsp:sp modelId="{9BD7B4C5-F013-4644-A877-E20542E66625}">
      <dsp:nvSpPr>
        <dsp:cNvPr id="0" name=""/>
        <dsp:cNvSpPr/>
      </dsp:nvSpPr>
      <dsp:spPr>
        <a:xfrm>
          <a:off x="0" y="394026"/>
          <a:ext cx="7848600" cy="3948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Partnered with strategic stakeholders for the implementation of the Independent Monitoring Mechanism under the Convention on the Rights of Persons with Disabilities.</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US" sz="1600" kern="1200" dirty="0" smtClean="0"/>
            <a:t>The collaboration is envisaged to contribute to the delivery of a Capacity Enhancement Programme to improve the government’s response towards barriers faced by persons with a disability in South Africa.</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Key programme envisaged outcomes include:</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342900" lvl="2" indent="-171450" algn="l" defTabSz="711200">
            <a:lnSpc>
              <a:spcPct val="90000"/>
            </a:lnSpc>
            <a:spcBef>
              <a:spcPct val="0"/>
            </a:spcBef>
            <a:spcAft>
              <a:spcPct val="20000"/>
            </a:spcAft>
            <a:buChar char="••"/>
          </a:pPr>
          <a:r>
            <a:rPr lang="en-US" sz="1600" kern="1200" dirty="0" smtClean="0"/>
            <a:t>Economic vulnerability of persons with disabilities reduced through disability responsive budgeting; </a:t>
          </a:r>
          <a:endParaRPr lang="en-ZA" sz="1600" kern="1200" dirty="0"/>
        </a:p>
        <a:p>
          <a:pPr marL="342900" lvl="2" indent="-171450" algn="l" defTabSz="711200">
            <a:lnSpc>
              <a:spcPct val="90000"/>
            </a:lnSpc>
            <a:spcBef>
              <a:spcPct val="0"/>
            </a:spcBef>
            <a:spcAft>
              <a:spcPct val="20000"/>
            </a:spcAft>
            <a:buChar char="••"/>
          </a:pPr>
          <a:r>
            <a:rPr lang="en-US" sz="1600" kern="1200" dirty="0" smtClean="0"/>
            <a:t>Improved well-being of children with disabilities through regular, and systematic tracking; and</a:t>
          </a:r>
          <a:endParaRPr lang="en-ZA" sz="1600" kern="1200" dirty="0"/>
        </a:p>
        <a:p>
          <a:pPr marL="342900" lvl="2" indent="-171450" algn="l" defTabSz="711200">
            <a:lnSpc>
              <a:spcPct val="90000"/>
            </a:lnSpc>
            <a:spcBef>
              <a:spcPct val="0"/>
            </a:spcBef>
            <a:spcAft>
              <a:spcPct val="20000"/>
            </a:spcAft>
            <a:buChar char="••"/>
          </a:pPr>
          <a:r>
            <a:rPr lang="en-US" sz="1600" kern="1200" dirty="0" smtClean="0"/>
            <a:t>Increased capacity of persons with disability.</a:t>
          </a:r>
          <a:endParaRPr lang="en-ZA" sz="1600" kern="1200" dirty="0"/>
        </a:p>
      </dsp:txBody>
      <dsp:txXfrm>
        <a:off x="0" y="394026"/>
        <a:ext cx="7848600" cy="394893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612040"/>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smtClean="0">
              <a:solidFill>
                <a:schemeClr val="tx1"/>
              </a:solidFill>
            </a:rPr>
            <a:t>National Preventive Mechanism – Optional Protocol to the Convention Against Torture  </a:t>
          </a:r>
          <a:endParaRPr lang="en-ZA" sz="1800" kern="1200" dirty="0">
            <a:solidFill>
              <a:schemeClr val="tx1"/>
            </a:solidFill>
          </a:endParaRPr>
        </a:p>
      </dsp:txBody>
      <dsp:txXfrm>
        <a:off x="29877" y="29877"/>
        <a:ext cx="7788846" cy="552286"/>
      </dsp:txXfrm>
    </dsp:sp>
    <dsp:sp modelId="{9BD7B4C5-F013-4644-A877-E20542E66625}">
      <dsp:nvSpPr>
        <dsp:cNvPr id="0" name=""/>
        <dsp:cNvSpPr/>
      </dsp:nvSpPr>
      <dsp:spPr>
        <a:xfrm>
          <a:off x="0" y="615356"/>
          <a:ext cx="7848600" cy="3724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Marking the 1</a:t>
          </a:r>
          <a:r>
            <a:rPr lang="en-ZA" sz="1600" kern="1200" baseline="30000" dirty="0" smtClean="0"/>
            <a:t>st</a:t>
          </a:r>
          <a:r>
            <a:rPr lang="en-ZA" sz="1600" kern="1200" dirty="0" smtClean="0"/>
            <a:t> anniversary of the establishment of the NPM, launched the 2019-20 NPM Annual Report in July 2020.</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Report maps the progress on the implementation of the OPCAT in South Africa, and the institutional building processes; and documents findings and recommendations made on how persons in deprivation of liberty could be protected.</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Findings and recommendations made relate to: overcrowding; inadequate safety and security; poor infrastructure and material conditions; inappropriate care for state patients; children deprived of liberty; and detention of migrants.  </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Several strategic stakeholder engagements were held to raise awareness and strengthen the NPM mandate, and conduct monitoring visits.  </a:t>
          </a:r>
          <a:endParaRPr lang="en-ZA" sz="1600" kern="1200" dirty="0"/>
        </a:p>
        <a:p>
          <a:pPr marL="171450" lvl="1" indent="-171450" algn="l" defTabSz="711200">
            <a:lnSpc>
              <a:spcPct val="90000"/>
            </a:lnSpc>
            <a:spcBef>
              <a:spcPct val="0"/>
            </a:spcBef>
            <a:spcAft>
              <a:spcPct val="20000"/>
            </a:spcAft>
            <a:buChar char="••"/>
          </a:pPr>
          <a:endParaRPr lang="en-ZA" sz="1600" kern="1200" dirty="0"/>
        </a:p>
      </dsp:txBody>
      <dsp:txXfrm>
        <a:off x="0" y="615356"/>
        <a:ext cx="7848600" cy="372472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391470"/>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smtClean="0">
              <a:solidFill>
                <a:schemeClr val="tx1"/>
              </a:solidFill>
            </a:rPr>
            <a:t>Review of financial performance for the year ending 31 March 2021  </a:t>
          </a:r>
          <a:endParaRPr lang="en-ZA" sz="1800" kern="1200" dirty="0">
            <a:solidFill>
              <a:schemeClr val="tx1"/>
            </a:solidFill>
          </a:endParaRPr>
        </a:p>
      </dsp:txBody>
      <dsp:txXfrm>
        <a:off x="19110" y="19110"/>
        <a:ext cx="7810380" cy="353250"/>
      </dsp:txXfrm>
    </dsp:sp>
    <dsp:sp modelId="{9BD7B4C5-F013-4644-A877-E20542E66625}">
      <dsp:nvSpPr>
        <dsp:cNvPr id="0" name=""/>
        <dsp:cNvSpPr/>
      </dsp:nvSpPr>
      <dsp:spPr>
        <a:xfrm>
          <a:off x="0" y="392634"/>
          <a:ext cx="7848600" cy="372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latin typeface="+mn-lt"/>
          </a:endParaRPr>
        </a:p>
        <a:p>
          <a:pPr marL="171450" lvl="1" indent="-171450" algn="l" defTabSz="711200">
            <a:lnSpc>
              <a:spcPct val="90000"/>
            </a:lnSpc>
            <a:spcBef>
              <a:spcPct val="0"/>
            </a:spcBef>
            <a:spcAft>
              <a:spcPct val="20000"/>
            </a:spcAft>
            <a:buChar char="••"/>
          </a:pPr>
          <a:r>
            <a:rPr lang="en-US" sz="1600" kern="1200" dirty="0" smtClean="0">
              <a:latin typeface="+mn-lt"/>
            </a:rPr>
            <a:t>SAHRC received another unqualified audit for the year.</a:t>
          </a:r>
          <a:endParaRPr lang="en-ZA" sz="1600" kern="1200" dirty="0">
            <a:latin typeface="+mn-lt"/>
          </a:endParaRPr>
        </a:p>
        <a:p>
          <a:pPr marL="171450" lvl="1" indent="-171450" algn="l" defTabSz="711200">
            <a:lnSpc>
              <a:spcPct val="90000"/>
            </a:lnSpc>
            <a:spcBef>
              <a:spcPct val="0"/>
            </a:spcBef>
            <a:spcAft>
              <a:spcPct val="20000"/>
            </a:spcAft>
            <a:buChar char="••"/>
          </a:pPr>
          <a:endParaRPr lang="en-US" sz="1600" kern="1200" dirty="0" smtClean="0">
            <a:latin typeface="+mn-lt"/>
          </a:endParaRPr>
        </a:p>
        <a:p>
          <a:pPr marL="171450" lvl="1" indent="-171450" algn="l" defTabSz="711200">
            <a:lnSpc>
              <a:spcPct val="90000"/>
            </a:lnSpc>
            <a:spcBef>
              <a:spcPct val="0"/>
            </a:spcBef>
            <a:spcAft>
              <a:spcPct val="20000"/>
            </a:spcAft>
            <a:buChar char="••"/>
          </a:pPr>
          <a:r>
            <a:rPr lang="en-US" sz="1600" kern="1200" dirty="0" smtClean="0">
              <a:latin typeface="+mn-lt"/>
            </a:rPr>
            <a:t>Internal controls need to be strengthened for strict adherence to policy and regulations.</a:t>
          </a:r>
          <a:br>
            <a:rPr lang="en-US" sz="1600" kern="1200" dirty="0" smtClean="0">
              <a:latin typeface="+mn-lt"/>
            </a:rPr>
          </a:br>
          <a:endParaRPr lang="en-US" sz="1600" kern="1200" dirty="0" smtClean="0">
            <a:latin typeface="+mn-lt"/>
          </a:endParaRPr>
        </a:p>
        <a:p>
          <a:pPr marL="171450" lvl="1" indent="-171450" algn="l" defTabSz="711200">
            <a:lnSpc>
              <a:spcPct val="90000"/>
            </a:lnSpc>
            <a:spcBef>
              <a:spcPct val="0"/>
            </a:spcBef>
            <a:spcAft>
              <a:spcPct val="20000"/>
            </a:spcAft>
            <a:buChar char="••"/>
          </a:pPr>
          <a:r>
            <a:rPr lang="en-US" sz="1600" kern="1200" dirty="0" smtClean="0">
              <a:latin typeface="+mn-lt"/>
            </a:rPr>
            <a:t>Risk management processes have been strengthened after the completion of the review of the risk management policy and framework.</a:t>
          </a:r>
          <a:endParaRPr lang="en-US" sz="1600" kern="1200" dirty="0">
            <a:latin typeface="+mn-lt"/>
          </a:endParaRPr>
        </a:p>
        <a:p>
          <a:pPr marL="171450" lvl="1" indent="-171450" algn="l" defTabSz="711200">
            <a:lnSpc>
              <a:spcPct val="90000"/>
            </a:lnSpc>
            <a:spcBef>
              <a:spcPct val="0"/>
            </a:spcBef>
            <a:spcAft>
              <a:spcPct val="20000"/>
            </a:spcAft>
            <a:buChar char="••"/>
          </a:pPr>
          <a:endParaRPr lang="en-US" sz="1600" kern="1200" dirty="0" smtClean="0">
            <a:latin typeface="+mn-lt"/>
          </a:endParaRPr>
        </a:p>
        <a:p>
          <a:pPr marL="171450" lvl="1" indent="-171450" algn="l" defTabSz="711200">
            <a:lnSpc>
              <a:spcPct val="90000"/>
            </a:lnSpc>
            <a:spcBef>
              <a:spcPct val="0"/>
            </a:spcBef>
            <a:spcAft>
              <a:spcPct val="20000"/>
            </a:spcAft>
            <a:buChar char="••"/>
          </a:pPr>
          <a:r>
            <a:rPr lang="en-US" sz="1600" kern="1200" dirty="0" smtClean="0">
              <a:latin typeface="+mn-lt"/>
            </a:rPr>
            <a:t>No audit comment was raised by the AG on the 30 day payment rule. Weekly mechanisms are in place to ensure payments are timeous.</a:t>
          </a:r>
          <a:endParaRPr lang="en-US" sz="1600" kern="1200" dirty="0">
            <a:latin typeface="+mn-lt"/>
          </a:endParaRPr>
        </a:p>
        <a:p>
          <a:pPr marL="171450" lvl="1" indent="-171450" algn="l" defTabSz="711200">
            <a:lnSpc>
              <a:spcPct val="90000"/>
            </a:lnSpc>
            <a:spcBef>
              <a:spcPct val="0"/>
            </a:spcBef>
            <a:spcAft>
              <a:spcPct val="20000"/>
            </a:spcAft>
            <a:buChar char="••"/>
          </a:pPr>
          <a:endParaRPr lang="en-US" sz="1600" kern="1200" dirty="0" smtClean="0">
            <a:latin typeface="+mn-lt"/>
          </a:endParaRPr>
        </a:p>
        <a:p>
          <a:pPr marL="171450" lvl="1" indent="-171450" algn="l" defTabSz="711200">
            <a:lnSpc>
              <a:spcPct val="90000"/>
            </a:lnSpc>
            <a:spcBef>
              <a:spcPct val="0"/>
            </a:spcBef>
            <a:spcAft>
              <a:spcPct val="20000"/>
            </a:spcAft>
            <a:buChar char="••"/>
          </a:pPr>
          <a:r>
            <a:rPr lang="en-US" sz="1600" kern="1200" dirty="0" smtClean="0">
              <a:latin typeface="+mn-lt"/>
            </a:rPr>
            <a:t>Targeted policies and procedures have been reviewed and changed where required.</a:t>
          </a:r>
          <a:endParaRPr lang="en-ZA" sz="1600" kern="1200" dirty="0">
            <a:latin typeface="+mn-lt"/>
          </a:endParaRPr>
        </a:p>
      </dsp:txBody>
      <dsp:txXfrm>
        <a:off x="0" y="392634"/>
        <a:ext cx="7848600" cy="37210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332975"/>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smtClean="0">
              <a:solidFill>
                <a:schemeClr val="tx1"/>
              </a:solidFill>
            </a:rPr>
            <a:t>Cost of employees and impact on organogram </a:t>
          </a:r>
          <a:endParaRPr lang="en-ZA" sz="1800" kern="1200" dirty="0">
            <a:solidFill>
              <a:schemeClr val="tx1"/>
            </a:solidFill>
          </a:endParaRPr>
        </a:p>
      </dsp:txBody>
      <dsp:txXfrm>
        <a:off x="16254" y="16254"/>
        <a:ext cx="7816092" cy="300467"/>
      </dsp:txXfrm>
    </dsp:sp>
    <dsp:sp modelId="{9BD7B4C5-F013-4644-A877-E20542E66625}">
      <dsp:nvSpPr>
        <dsp:cNvPr id="0" name=""/>
        <dsp:cNvSpPr/>
      </dsp:nvSpPr>
      <dsp:spPr>
        <a:xfrm>
          <a:off x="0" y="335096"/>
          <a:ext cx="7848600" cy="3777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latin typeface="+mn-lt"/>
            </a:rPr>
            <a:t>Treasury Guidelines recommend that personnel costs should be at 60% of the institutional budget.</a:t>
          </a:r>
          <a:endParaRPr lang="en-ZA" sz="1600" kern="1200" dirty="0">
            <a:latin typeface="+mn-lt"/>
          </a:endParaRPr>
        </a:p>
        <a:p>
          <a:pPr marL="171450" lvl="1" indent="-171450" algn="l" defTabSz="711200">
            <a:lnSpc>
              <a:spcPct val="90000"/>
            </a:lnSpc>
            <a:spcBef>
              <a:spcPct val="0"/>
            </a:spcBef>
            <a:spcAft>
              <a:spcPct val="20000"/>
            </a:spcAft>
            <a:buChar char="••"/>
          </a:pPr>
          <a:r>
            <a:rPr lang="en-US" sz="1600" kern="1200" dirty="0" smtClean="0">
              <a:latin typeface="+mn-lt"/>
            </a:rPr>
            <a:t>The Commission’s cost of employees has reduced from 71% in 2020-21 to 66% in 2021-22. </a:t>
          </a:r>
          <a:endParaRPr lang="en-ZA" sz="1600" kern="1200" dirty="0">
            <a:latin typeface="+mn-lt"/>
          </a:endParaRPr>
        </a:p>
        <a:p>
          <a:pPr marL="171450" lvl="1" indent="-171450" algn="l" defTabSz="711200">
            <a:lnSpc>
              <a:spcPct val="90000"/>
            </a:lnSpc>
            <a:spcBef>
              <a:spcPct val="0"/>
            </a:spcBef>
            <a:spcAft>
              <a:spcPct val="20000"/>
            </a:spcAft>
            <a:buChar char="••"/>
          </a:pPr>
          <a:r>
            <a:rPr lang="en-ZA" sz="1600" kern="1200" dirty="0" smtClean="0">
              <a:latin typeface="+mn-lt"/>
            </a:rPr>
            <a:t>Ongoing mechanisms to reduce the cost of employees to recommended rate include a review of posts as and when they become vacant, as well as organisational structure redesigning. </a:t>
          </a:r>
          <a:endParaRPr lang="en-ZA" sz="1600" kern="1200" dirty="0">
            <a:latin typeface="+mn-lt"/>
          </a:endParaRPr>
        </a:p>
        <a:p>
          <a:pPr marL="171450" lvl="1" indent="-171450" algn="l" defTabSz="711200">
            <a:lnSpc>
              <a:spcPct val="90000"/>
            </a:lnSpc>
            <a:spcBef>
              <a:spcPct val="0"/>
            </a:spcBef>
            <a:spcAft>
              <a:spcPct val="20000"/>
            </a:spcAft>
            <a:buChar char="••"/>
          </a:pPr>
          <a:r>
            <a:rPr lang="en-ZA" sz="1600" kern="1200" dirty="0" smtClean="0">
              <a:latin typeface="+mn-lt"/>
            </a:rPr>
            <a:t>The following implications of reduction in cost of employees need to be noted:</a:t>
          </a:r>
          <a:endParaRPr lang="en-ZA" sz="1600" kern="1200" dirty="0">
            <a:latin typeface="+mn-lt"/>
          </a:endParaRPr>
        </a:p>
        <a:p>
          <a:pPr marL="342900" lvl="2" indent="-171450" algn="l" defTabSz="711200">
            <a:lnSpc>
              <a:spcPct val="90000"/>
            </a:lnSpc>
            <a:spcBef>
              <a:spcPct val="0"/>
            </a:spcBef>
            <a:spcAft>
              <a:spcPct val="20000"/>
            </a:spcAft>
            <a:buChar char="••"/>
          </a:pPr>
          <a:r>
            <a:rPr lang="en-ZA" sz="1600" kern="1200" dirty="0" smtClean="0">
              <a:latin typeface="+mn-lt"/>
            </a:rPr>
            <a:t>The personnel budget is aligned with the execution of the Commission’s mandate, as a largely service driven organisation. In effect therefore, reductions in personnel budget imply reduction in operations.  </a:t>
          </a:r>
          <a:endParaRPr lang="en-ZA" sz="1600" kern="1200" dirty="0">
            <a:latin typeface="+mn-lt"/>
          </a:endParaRPr>
        </a:p>
        <a:p>
          <a:pPr marL="342900" lvl="2" indent="-171450" algn="l" defTabSz="711200">
            <a:lnSpc>
              <a:spcPct val="90000"/>
            </a:lnSpc>
            <a:spcBef>
              <a:spcPct val="0"/>
            </a:spcBef>
            <a:spcAft>
              <a:spcPct val="20000"/>
            </a:spcAft>
            <a:buChar char="••"/>
          </a:pPr>
          <a:r>
            <a:rPr lang="en-ZA" sz="1600" kern="1200" dirty="0" smtClean="0">
              <a:latin typeface="+mn-lt"/>
            </a:rPr>
            <a:t>High risk of retrenchments, which is undesirable, to maintain lower personnel costs.</a:t>
          </a:r>
          <a:endParaRPr lang="en-ZA" sz="1600" kern="1200" dirty="0">
            <a:latin typeface="+mn-lt"/>
          </a:endParaRPr>
        </a:p>
        <a:p>
          <a:pPr marL="342900" lvl="2" indent="-171450" algn="l" defTabSz="711200">
            <a:lnSpc>
              <a:spcPct val="90000"/>
            </a:lnSpc>
            <a:spcBef>
              <a:spcPct val="0"/>
            </a:spcBef>
            <a:spcAft>
              <a:spcPct val="20000"/>
            </a:spcAft>
            <a:buChar char="••"/>
          </a:pPr>
          <a:r>
            <a:rPr lang="en-ZA" sz="1600" kern="1200" dirty="0" smtClean="0">
              <a:latin typeface="+mn-lt"/>
            </a:rPr>
            <a:t>Elimination of critical posts including the Head of Commissioners Programme; management support to the Office of the COO. </a:t>
          </a:r>
          <a:endParaRPr lang="en-ZA" sz="1600" kern="1200" dirty="0">
            <a:latin typeface="+mn-lt"/>
          </a:endParaRPr>
        </a:p>
        <a:p>
          <a:pPr marL="171450" lvl="1" indent="-171450" algn="l" defTabSz="711200">
            <a:lnSpc>
              <a:spcPct val="90000"/>
            </a:lnSpc>
            <a:spcBef>
              <a:spcPct val="0"/>
            </a:spcBef>
            <a:spcAft>
              <a:spcPct val="20000"/>
            </a:spcAft>
            <a:buChar char="••"/>
          </a:pPr>
          <a:endParaRPr lang="en-US" sz="1600" kern="1200" dirty="0" smtClean="0">
            <a:latin typeface="+mn-lt"/>
          </a:endParaRPr>
        </a:p>
        <a:p>
          <a:pPr marL="171450" lvl="1" indent="-171450" algn="l" defTabSz="711200">
            <a:lnSpc>
              <a:spcPct val="90000"/>
            </a:lnSpc>
            <a:spcBef>
              <a:spcPct val="0"/>
            </a:spcBef>
            <a:spcAft>
              <a:spcPct val="20000"/>
            </a:spcAft>
            <a:buChar char="••"/>
          </a:pPr>
          <a:endParaRPr lang="en-ZA" sz="1600" kern="1200" dirty="0">
            <a:latin typeface="+mn-lt"/>
          </a:endParaRPr>
        </a:p>
      </dsp:txBody>
      <dsp:txXfrm>
        <a:off x="0" y="335096"/>
        <a:ext cx="7848600" cy="377758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392315"/>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smtClean="0">
              <a:solidFill>
                <a:schemeClr val="tx1"/>
              </a:solidFill>
            </a:rPr>
            <a:t>Performance highlights as at 30 September 2021  </a:t>
          </a:r>
          <a:endParaRPr lang="en-ZA" sz="1800" kern="1200" dirty="0">
            <a:solidFill>
              <a:schemeClr val="tx1"/>
            </a:solidFill>
          </a:endParaRPr>
        </a:p>
      </dsp:txBody>
      <dsp:txXfrm>
        <a:off x="19151" y="19151"/>
        <a:ext cx="7810298" cy="354013"/>
      </dsp:txXfrm>
    </dsp:sp>
    <dsp:sp modelId="{9BD7B4C5-F013-4644-A877-E20542E66625}">
      <dsp:nvSpPr>
        <dsp:cNvPr id="0" name=""/>
        <dsp:cNvSpPr/>
      </dsp:nvSpPr>
      <dsp:spPr>
        <a:xfrm>
          <a:off x="0" y="392610"/>
          <a:ext cx="7848600" cy="3798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150000"/>
            </a:lnSpc>
            <a:spcBef>
              <a:spcPct val="0"/>
            </a:spcBef>
            <a:spcAft>
              <a:spcPct val="20000"/>
            </a:spcAft>
            <a:buChar char="••"/>
          </a:pPr>
          <a:r>
            <a:rPr lang="en-ZA" sz="1600" i="0" kern="1200" dirty="0" smtClean="0"/>
            <a:t>Convened strategic engagements on the civil unrest of July 2021.</a:t>
          </a:r>
          <a:endParaRPr lang="en-ZA" sz="1600" kern="1200" dirty="0"/>
        </a:p>
        <a:p>
          <a:pPr marL="171450" lvl="1" indent="-171450" algn="l" defTabSz="711200">
            <a:lnSpc>
              <a:spcPct val="150000"/>
            </a:lnSpc>
            <a:spcBef>
              <a:spcPct val="0"/>
            </a:spcBef>
            <a:spcAft>
              <a:spcPct val="20000"/>
            </a:spcAft>
            <a:buChar char="••"/>
          </a:pPr>
          <a:r>
            <a:rPr lang="en-ZA" sz="1600" kern="1200" dirty="0" smtClean="0"/>
            <a:t>Initiated National Campaign on Social Cohesion, Healing and Harmony.</a:t>
          </a:r>
          <a:endParaRPr lang="en-ZA" sz="1600" kern="1200" dirty="0"/>
        </a:p>
        <a:p>
          <a:pPr marL="171450" lvl="1" indent="-171450" algn="l" defTabSz="711200">
            <a:lnSpc>
              <a:spcPct val="150000"/>
            </a:lnSpc>
            <a:spcBef>
              <a:spcPct val="0"/>
            </a:spcBef>
            <a:spcAft>
              <a:spcPct val="20000"/>
            </a:spcAft>
            <a:buChar char="••"/>
          </a:pPr>
          <a:r>
            <a:rPr lang="en-ZA" sz="1600" kern="1200" dirty="0" smtClean="0"/>
            <a:t>Conducted workshops to promote awareness and the functionality of equality courts.</a:t>
          </a:r>
          <a:endParaRPr lang="en-ZA" sz="1600" kern="1200" dirty="0"/>
        </a:p>
        <a:p>
          <a:pPr marL="171450" lvl="1" indent="-171450" algn="l" defTabSz="711200">
            <a:lnSpc>
              <a:spcPct val="150000"/>
            </a:lnSpc>
            <a:spcBef>
              <a:spcPct val="0"/>
            </a:spcBef>
            <a:spcAft>
              <a:spcPct val="20000"/>
            </a:spcAft>
            <a:buChar char="••"/>
          </a:pPr>
          <a:r>
            <a:rPr lang="en-ZA" sz="1600" kern="1200" dirty="0" smtClean="0"/>
            <a:t>Hosted provincial rounds of the National Schools Moot Court Competition.</a:t>
          </a:r>
          <a:endParaRPr lang="en-ZA" sz="1600" kern="1200" dirty="0"/>
        </a:p>
        <a:p>
          <a:pPr marL="171450" lvl="1" indent="-171450" algn="l" defTabSz="711200">
            <a:lnSpc>
              <a:spcPct val="150000"/>
            </a:lnSpc>
            <a:spcBef>
              <a:spcPct val="0"/>
            </a:spcBef>
            <a:spcAft>
              <a:spcPct val="20000"/>
            </a:spcAft>
            <a:buChar char="••"/>
          </a:pPr>
          <a:r>
            <a:rPr lang="en-ZA" sz="1600" kern="1200" dirty="0" smtClean="0"/>
            <a:t>Secured undertaking to open sections of the Charlotte Maxeke Hospital in Gauteng.</a:t>
          </a:r>
          <a:endParaRPr lang="en-ZA" sz="1600" kern="1200" dirty="0"/>
        </a:p>
        <a:p>
          <a:pPr marL="171450" lvl="1" indent="-171450" algn="l" defTabSz="711200">
            <a:lnSpc>
              <a:spcPct val="150000"/>
            </a:lnSpc>
            <a:spcBef>
              <a:spcPct val="0"/>
            </a:spcBef>
            <a:spcAft>
              <a:spcPct val="20000"/>
            </a:spcAft>
            <a:buChar char="••"/>
          </a:pPr>
          <a:r>
            <a:rPr lang="en-ZA" sz="1600" kern="1200" dirty="0" smtClean="0"/>
            <a:t>Initiated mental health awareness project focusing externally and internally. </a:t>
          </a:r>
          <a:endParaRPr lang="en-ZA" sz="1600" kern="1200" dirty="0"/>
        </a:p>
        <a:p>
          <a:pPr marL="171450" lvl="1" indent="-171450" algn="l" defTabSz="711200">
            <a:lnSpc>
              <a:spcPct val="150000"/>
            </a:lnSpc>
            <a:spcBef>
              <a:spcPct val="0"/>
            </a:spcBef>
            <a:spcAft>
              <a:spcPct val="20000"/>
            </a:spcAft>
            <a:buChar char="••"/>
          </a:pPr>
          <a:r>
            <a:rPr lang="en-ZA" sz="1600" kern="1200" dirty="0" smtClean="0"/>
            <a:t>Hosted conference on impact of Covid-19 on children.</a:t>
          </a:r>
          <a:endParaRPr lang="en-ZA" sz="1600" kern="1200" dirty="0"/>
        </a:p>
        <a:p>
          <a:pPr marL="171450" lvl="1" indent="-171450" algn="l" defTabSz="711200">
            <a:lnSpc>
              <a:spcPct val="150000"/>
            </a:lnSpc>
            <a:spcBef>
              <a:spcPct val="0"/>
            </a:spcBef>
            <a:spcAft>
              <a:spcPct val="20000"/>
            </a:spcAft>
            <a:buChar char="••"/>
          </a:pPr>
          <a:r>
            <a:rPr lang="en-ZA" sz="1600" kern="1200" dirty="0" smtClean="0"/>
            <a:t>Implementing resolutions from the Anti-Corruption and Human Rights Conference.</a:t>
          </a:r>
          <a:endParaRPr lang="en-ZA" sz="1600" kern="1200" dirty="0"/>
        </a:p>
        <a:p>
          <a:pPr marL="171450" lvl="1" indent="-171450" algn="l" defTabSz="711200">
            <a:lnSpc>
              <a:spcPct val="150000"/>
            </a:lnSpc>
            <a:spcBef>
              <a:spcPct val="0"/>
            </a:spcBef>
            <a:spcAft>
              <a:spcPct val="20000"/>
            </a:spcAft>
            <a:buChar char="••"/>
          </a:pPr>
          <a:r>
            <a:rPr lang="en-ZA" sz="1600" kern="1200" dirty="0" smtClean="0"/>
            <a:t>Media coverage attracted an Average Value Equivalent of approximately R186m. </a:t>
          </a:r>
          <a:endParaRPr lang="en-ZA" sz="1600" kern="1200" dirty="0"/>
        </a:p>
      </dsp:txBody>
      <dsp:txXfrm>
        <a:off x="0" y="392610"/>
        <a:ext cx="7848600" cy="379809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393583"/>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smtClean="0">
              <a:solidFill>
                <a:schemeClr val="tx1"/>
              </a:solidFill>
            </a:rPr>
            <a:t>Performance highlights as at 30 September 2021  </a:t>
          </a:r>
          <a:endParaRPr lang="en-ZA" sz="1800" kern="1200" dirty="0">
            <a:solidFill>
              <a:schemeClr val="tx1"/>
            </a:solidFill>
          </a:endParaRPr>
        </a:p>
      </dsp:txBody>
      <dsp:txXfrm>
        <a:off x="19213" y="19213"/>
        <a:ext cx="7810174" cy="355157"/>
      </dsp:txXfrm>
    </dsp:sp>
    <dsp:sp modelId="{9BD7B4C5-F013-4644-A877-E20542E66625}">
      <dsp:nvSpPr>
        <dsp:cNvPr id="0" name=""/>
        <dsp:cNvSpPr/>
      </dsp:nvSpPr>
      <dsp:spPr>
        <a:xfrm>
          <a:off x="0" y="394026"/>
          <a:ext cx="7848600" cy="3948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150000"/>
            </a:lnSpc>
            <a:spcBef>
              <a:spcPct val="0"/>
            </a:spcBef>
            <a:spcAft>
              <a:spcPct val="20000"/>
            </a:spcAft>
            <a:buChar char="••"/>
          </a:pPr>
          <a:r>
            <a:rPr lang="en-ZA" sz="1600" i="0" kern="1200" dirty="0" smtClean="0"/>
            <a:t>Finalised more than 3 000 complaints and enquiries. </a:t>
          </a:r>
          <a:endParaRPr lang="en-ZA" sz="1600" kern="1200" dirty="0"/>
        </a:p>
        <a:p>
          <a:pPr marL="171450" lvl="1" indent="-171450" algn="l" defTabSz="711200">
            <a:lnSpc>
              <a:spcPct val="150000"/>
            </a:lnSpc>
            <a:spcBef>
              <a:spcPct val="0"/>
            </a:spcBef>
            <a:spcAft>
              <a:spcPct val="20000"/>
            </a:spcAft>
            <a:buChar char="••"/>
          </a:pPr>
          <a:r>
            <a:rPr lang="en-ZA" sz="1600" kern="1200" dirty="0" smtClean="0"/>
            <a:t>Dealt with violations pertaining to citizenship, identity and stateless persons, which often create problems of access to many other services.</a:t>
          </a:r>
          <a:endParaRPr lang="en-ZA" sz="1600" kern="1200" dirty="0"/>
        </a:p>
        <a:p>
          <a:pPr marL="171450" lvl="1" indent="-171450" algn="l" defTabSz="711200">
            <a:lnSpc>
              <a:spcPct val="150000"/>
            </a:lnSpc>
            <a:spcBef>
              <a:spcPct val="0"/>
            </a:spcBef>
            <a:spcAft>
              <a:spcPct val="20000"/>
            </a:spcAft>
            <a:buChar char="••"/>
          </a:pPr>
          <a:r>
            <a:rPr lang="en-ZA" sz="1600" kern="1200" dirty="0" smtClean="0"/>
            <a:t>Addressed service delivery complaints, especially relating to the provision of water and sanitation at local level, across the country.</a:t>
          </a:r>
          <a:endParaRPr lang="en-ZA" sz="1600" kern="1200" dirty="0"/>
        </a:p>
        <a:p>
          <a:pPr marL="171450" lvl="1" indent="-171450" algn="l" defTabSz="711200">
            <a:lnSpc>
              <a:spcPct val="150000"/>
            </a:lnSpc>
            <a:spcBef>
              <a:spcPct val="0"/>
            </a:spcBef>
            <a:spcAft>
              <a:spcPct val="20000"/>
            </a:spcAft>
            <a:buChar char="••"/>
          </a:pPr>
          <a:r>
            <a:rPr lang="en-ZA" sz="1600" kern="1200" dirty="0" smtClean="0"/>
            <a:t>Protected employees against mandatory vaccinations at the workplace.</a:t>
          </a:r>
          <a:endParaRPr lang="en-ZA" sz="1600" kern="1200" dirty="0"/>
        </a:p>
        <a:p>
          <a:pPr marL="171450" lvl="1" indent="-171450" algn="l" defTabSz="711200">
            <a:lnSpc>
              <a:spcPct val="150000"/>
            </a:lnSpc>
            <a:spcBef>
              <a:spcPct val="0"/>
            </a:spcBef>
            <a:spcAft>
              <a:spcPct val="20000"/>
            </a:spcAft>
            <a:buChar char="••"/>
          </a:pPr>
          <a:r>
            <a:rPr lang="en-ZA" sz="1600" kern="1200" dirty="0" smtClean="0"/>
            <a:t>Granted leave to intervene by the European Court of Human Rights in the Caster Semenya case. </a:t>
          </a:r>
          <a:endParaRPr lang="en-ZA" sz="1600" kern="1200" dirty="0"/>
        </a:p>
        <a:p>
          <a:pPr marL="171450" lvl="1" indent="-171450" algn="l" defTabSz="711200">
            <a:lnSpc>
              <a:spcPct val="150000"/>
            </a:lnSpc>
            <a:spcBef>
              <a:spcPct val="0"/>
            </a:spcBef>
            <a:spcAft>
              <a:spcPct val="20000"/>
            </a:spcAft>
            <a:buChar char="••"/>
          </a:pPr>
          <a:r>
            <a:rPr lang="en-ZA" sz="1600" kern="1200" dirty="0" smtClean="0"/>
            <a:t> Provided protection to evicted farm dwellers and other communities. </a:t>
          </a:r>
          <a:endParaRPr lang="en-ZA" sz="1600" kern="1200" dirty="0"/>
        </a:p>
      </dsp:txBody>
      <dsp:txXfrm>
        <a:off x="0" y="394026"/>
        <a:ext cx="7848600" cy="394893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393199"/>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smtClean="0">
              <a:solidFill>
                <a:schemeClr val="tx1"/>
              </a:solidFill>
            </a:rPr>
            <a:t>Performance highlights as at 30 September 2021  </a:t>
          </a:r>
          <a:endParaRPr lang="en-ZA" sz="1800" kern="1200" dirty="0">
            <a:solidFill>
              <a:schemeClr val="tx1"/>
            </a:solidFill>
          </a:endParaRPr>
        </a:p>
      </dsp:txBody>
      <dsp:txXfrm>
        <a:off x="19194" y="19194"/>
        <a:ext cx="7810212" cy="354811"/>
      </dsp:txXfrm>
    </dsp:sp>
    <dsp:sp modelId="{9BD7B4C5-F013-4644-A877-E20542E66625}">
      <dsp:nvSpPr>
        <dsp:cNvPr id="0" name=""/>
        <dsp:cNvSpPr/>
      </dsp:nvSpPr>
      <dsp:spPr>
        <a:xfrm>
          <a:off x="0" y="395762"/>
          <a:ext cx="7848600" cy="3945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150000"/>
            </a:lnSpc>
            <a:spcBef>
              <a:spcPct val="0"/>
            </a:spcBef>
            <a:spcAft>
              <a:spcPct val="20000"/>
            </a:spcAft>
            <a:buChar char="••"/>
          </a:pPr>
          <a:r>
            <a:rPr lang="en-ZA" sz="1600" i="0" kern="1200" dirty="0" smtClean="0"/>
            <a:t>Monitoring the implementation of the Commission’s recommendations: Mental health care; Vaal River inquiry; mining-affected communities.</a:t>
          </a:r>
          <a:endParaRPr lang="en-ZA" sz="1600" kern="1200" dirty="0"/>
        </a:p>
        <a:p>
          <a:pPr marL="171450" lvl="1" indent="-171450" algn="l" defTabSz="711200">
            <a:lnSpc>
              <a:spcPct val="150000"/>
            </a:lnSpc>
            <a:spcBef>
              <a:spcPct val="0"/>
            </a:spcBef>
            <a:spcAft>
              <a:spcPct val="20000"/>
            </a:spcAft>
            <a:buChar char="••"/>
          </a:pPr>
          <a:r>
            <a:rPr lang="en-ZA" sz="1600" i="0" kern="1200" dirty="0" smtClean="0"/>
            <a:t>Monitoring the implementation of the national vaccine roll-out strategy. </a:t>
          </a:r>
          <a:endParaRPr lang="en-ZA" sz="1600" kern="1200" dirty="0"/>
        </a:p>
        <a:p>
          <a:pPr marL="171450" lvl="1" indent="-171450" algn="l" defTabSz="711200">
            <a:lnSpc>
              <a:spcPct val="150000"/>
            </a:lnSpc>
            <a:spcBef>
              <a:spcPct val="0"/>
            </a:spcBef>
            <a:spcAft>
              <a:spcPct val="20000"/>
            </a:spcAft>
            <a:buChar char="••"/>
          </a:pPr>
          <a:r>
            <a:rPr lang="en-ZA" sz="1600" i="0" kern="1200" dirty="0" smtClean="0"/>
            <a:t>Schools monitoring: opening of schools; Covid-19 compliance; water and sanitation provision and infrastructure; and learner teacher support material.   </a:t>
          </a:r>
          <a:endParaRPr lang="en-ZA" sz="1600" kern="1200" dirty="0"/>
        </a:p>
        <a:p>
          <a:pPr marL="171450" lvl="1" indent="-171450" algn="l" defTabSz="711200">
            <a:lnSpc>
              <a:spcPct val="150000"/>
            </a:lnSpc>
            <a:spcBef>
              <a:spcPct val="0"/>
            </a:spcBef>
            <a:spcAft>
              <a:spcPct val="20000"/>
            </a:spcAft>
            <a:buChar char="••"/>
          </a:pPr>
          <a:r>
            <a:rPr lang="en-ZA" sz="1600" kern="1200" dirty="0" smtClean="0"/>
            <a:t>Child rights monitoring. </a:t>
          </a:r>
          <a:endParaRPr lang="en-ZA" sz="1600" kern="1200" dirty="0"/>
        </a:p>
        <a:p>
          <a:pPr marL="171450" lvl="1" indent="-171450" algn="l" defTabSz="711200">
            <a:lnSpc>
              <a:spcPct val="150000"/>
            </a:lnSpc>
            <a:spcBef>
              <a:spcPct val="0"/>
            </a:spcBef>
            <a:spcAft>
              <a:spcPct val="20000"/>
            </a:spcAft>
            <a:buChar char="••"/>
          </a:pPr>
          <a:r>
            <a:rPr lang="en-ZA" sz="1600" kern="1200" dirty="0" smtClean="0"/>
            <a:t>Monitoring under the National Preventive Mechanism. </a:t>
          </a:r>
          <a:endParaRPr lang="en-ZA" sz="1600" kern="1200" dirty="0"/>
        </a:p>
        <a:p>
          <a:pPr marL="171450" lvl="1" indent="-171450" algn="l" defTabSz="711200">
            <a:lnSpc>
              <a:spcPct val="150000"/>
            </a:lnSpc>
            <a:spcBef>
              <a:spcPct val="0"/>
            </a:spcBef>
            <a:spcAft>
              <a:spcPct val="20000"/>
            </a:spcAft>
            <a:buChar char="••"/>
          </a:pPr>
          <a:r>
            <a:rPr lang="en-ZA" sz="1600" kern="1200" dirty="0" smtClean="0"/>
            <a:t>Monitoring observance of the rights of persons with disability and older persons. </a:t>
          </a:r>
          <a:endParaRPr lang="en-ZA" sz="1600" kern="1200" dirty="0"/>
        </a:p>
        <a:p>
          <a:pPr marL="171450" lvl="1" indent="-171450" algn="l" defTabSz="711200">
            <a:lnSpc>
              <a:spcPct val="150000"/>
            </a:lnSpc>
            <a:spcBef>
              <a:spcPct val="0"/>
            </a:spcBef>
            <a:spcAft>
              <a:spcPct val="20000"/>
            </a:spcAft>
            <a:buChar char="••"/>
          </a:pPr>
          <a:r>
            <a:rPr lang="en-ZA" sz="1600" kern="1200" dirty="0" smtClean="0"/>
            <a:t>Completed annual report on compliance with the Promotion of Access to Information Act. </a:t>
          </a:r>
          <a:endParaRPr lang="en-ZA" sz="1600" kern="1200" dirty="0"/>
        </a:p>
        <a:p>
          <a:pPr marL="171450" lvl="1" indent="-171450" algn="l" defTabSz="711200">
            <a:lnSpc>
              <a:spcPct val="150000"/>
            </a:lnSpc>
            <a:spcBef>
              <a:spcPct val="0"/>
            </a:spcBef>
            <a:spcAft>
              <a:spcPct val="20000"/>
            </a:spcAft>
            <a:buChar char="••"/>
          </a:pPr>
          <a:endParaRPr lang="en-ZA" sz="1600" kern="1200" dirty="0"/>
        </a:p>
      </dsp:txBody>
      <dsp:txXfrm>
        <a:off x="0" y="395762"/>
        <a:ext cx="7848600" cy="39450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11512"/>
          <a:ext cx="7848600" cy="1216800"/>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smtClean="0">
              <a:solidFill>
                <a:schemeClr val="tx1"/>
              </a:solidFill>
            </a:rPr>
            <a:t>7 </a:t>
          </a:r>
          <a:r>
            <a:rPr lang="en-ZA" sz="1800" b="1" kern="1200" dirty="0" smtClean="0">
              <a:solidFill>
                <a:schemeClr val="tx1"/>
              </a:solidFill>
            </a:rPr>
            <a:t>thematic pillars</a:t>
          </a:r>
          <a:r>
            <a:rPr lang="en-ZA" sz="1800" kern="1200" dirty="0" smtClean="0">
              <a:solidFill>
                <a:schemeClr val="tx1"/>
              </a:solidFill>
            </a:rPr>
            <a:t> informed the institutional response: </a:t>
          </a:r>
          <a:endParaRPr lang="en-ZA" sz="1800" kern="1200" dirty="0">
            <a:solidFill>
              <a:schemeClr val="tx1"/>
            </a:solidFill>
          </a:endParaRPr>
        </a:p>
      </dsp:txBody>
      <dsp:txXfrm>
        <a:off x="59399" y="70911"/>
        <a:ext cx="7729802" cy="1098002"/>
      </dsp:txXfrm>
    </dsp:sp>
    <dsp:sp modelId="{9BD7B4C5-F013-4644-A877-E20542E66625}">
      <dsp:nvSpPr>
        <dsp:cNvPr id="0" name=""/>
        <dsp:cNvSpPr/>
      </dsp:nvSpPr>
      <dsp:spPr>
        <a:xfrm>
          <a:off x="0" y="1228312"/>
          <a:ext cx="7848600" cy="3027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solidFill>
                <a:schemeClr val="tx1"/>
              </a:solidFill>
            </a:rPr>
            <a:t>Promoting good governance, anti-corruption and human rights</a:t>
          </a:r>
          <a:endParaRPr lang="en-ZA" sz="1600" kern="1200" dirty="0"/>
        </a:p>
        <a:p>
          <a:pPr marL="171450" lvl="1" indent="-171450" algn="l" defTabSz="711200">
            <a:lnSpc>
              <a:spcPct val="90000"/>
            </a:lnSpc>
            <a:spcBef>
              <a:spcPct val="0"/>
            </a:spcBef>
            <a:spcAft>
              <a:spcPct val="20000"/>
            </a:spcAft>
            <a:buChar char="••"/>
          </a:pPr>
          <a:r>
            <a:rPr lang="en-ZA" sz="1600" kern="1200" dirty="0" smtClean="0">
              <a:solidFill>
                <a:schemeClr val="tx1"/>
              </a:solidFill>
            </a:rPr>
            <a:t>Human settlements, water and sanitation</a:t>
          </a:r>
          <a:endParaRPr lang="en-ZA" sz="1600" kern="1200" dirty="0"/>
        </a:p>
        <a:p>
          <a:pPr marL="171450" lvl="1" indent="-171450" algn="l" defTabSz="711200">
            <a:lnSpc>
              <a:spcPct val="90000"/>
            </a:lnSpc>
            <a:spcBef>
              <a:spcPct val="0"/>
            </a:spcBef>
            <a:spcAft>
              <a:spcPct val="20000"/>
            </a:spcAft>
            <a:buChar char="••"/>
          </a:pPr>
          <a:r>
            <a:rPr lang="en-ZA" sz="1600" kern="1200" dirty="0" smtClean="0">
              <a:solidFill>
                <a:schemeClr val="tx1"/>
              </a:solidFill>
            </a:rPr>
            <a:t>Promoting the right to health and of persons living with disability</a:t>
          </a:r>
          <a:endParaRPr lang="en-ZA" sz="1600" kern="1200" dirty="0"/>
        </a:p>
        <a:p>
          <a:pPr marL="171450" lvl="1" indent="-171450" algn="l" defTabSz="711200">
            <a:lnSpc>
              <a:spcPct val="90000"/>
            </a:lnSpc>
            <a:spcBef>
              <a:spcPct val="0"/>
            </a:spcBef>
            <a:spcAft>
              <a:spcPct val="20000"/>
            </a:spcAft>
            <a:buChar char="••"/>
          </a:pPr>
          <a:r>
            <a:rPr lang="en-ZA" sz="1600" kern="1200" dirty="0" smtClean="0">
              <a:solidFill>
                <a:schemeClr val="tx1"/>
              </a:solidFill>
            </a:rPr>
            <a:t>Promoting respect and observance of the right to equality</a:t>
          </a:r>
          <a:endParaRPr lang="en-ZA" sz="1600" kern="1200" dirty="0"/>
        </a:p>
        <a:p>
          <a:pPr marL="171450" lvl="1" indent="-171450" algn="l" defTabSz="711200">
            <a:lnSpc>
              <a:spcPct val="90000"/>
            </a:lnSpc>
            <a:spcBef>
              <a:spcPct val="0"/>
            </a:spcBef>
            <a:spcAft>
              <a:spcPct val="20000"/>
            </a:spcAft>
            <a:buChar char="••"/>
          </a:pPr>
          <a:r>
            <a:rPr lang="en-ZA" sz="1600" kern="1200" dirty="0" smtClean="0">
              <a:solidFill>
                <a:schemeClr val="tx1"/>
              </a:solidFill>
            </a:rPr>
            <a:t>Commemorating 25 years of existence and human rights month</a:t>
          </a:r>
          <a:endParaRPr lang="en-ZA" sz="1600" kern="1200" dirty="0"/>
        </a:p>
        <a:p>
          <a:pPr marL="171450" lvl="1" indent="-171450" algn="l" defTabSz="711200">
            <a:lnSpc>
              <a:spcPct val="90000"/>
            </a:lnSpc>
            <a:spcBef>
              <a:spcPct val="0"/>
            </a:spcBef>
            <a:spcAft>
              <a:spcPct val="20000"/>
            </a:spcAft>
            <a:buChar char="••"/>
          </a:pPr>
          <a:r>
            <a:rPr lang="en-ZA" sz="1600" kern="1200" dirty="0" smtClean="0">
              <a:solidFill>
                <a:schemeClr val="tx1"/>
              </a:solidFill>
            </a:rPr>
            <a:t>Empowering human rights champions in communities </a:t>
          </a:r>
          <a:endParaRPr lang="en-ZA" sz="1600" kern="1200" dirty="0"/>
        </a:p>
        <a:p>
          <a:pPr marL="171450" lvl="1" indent="-171450" algn="l" defTabSz="711200">
            <a:lnSpc>
              <a:spcPct val="90000"/>
            </a:lnSpc>
            <a:spcBef>
              <a:spcPct val="0"/>
            </a:spcBef>
            <a:spcAft>
              <a:spcPct val="20000"/>
            </a:spcAft>
            <a:buChar char="••"/>
          </a:pPr>
          <a:r>
            <a:rPr lang="en-ZA" sz="1600" kern="1200" dirty="0" smtClean="0">
              <a:solidFill>
                <a:schemeClr val="tx1"/>
              </a:solidFill>
            </a:rPr>
            <a:t>Promoting human rights through advancements in Information and 	Communications Technology</a:t>
          </a:r>
          <a:endParaRPr lang="en-ZA" sz="1600" kern="1200" dirty="0"/>
        </a:p>
        <a:p>
          <a:pPr marL="171450" lvl="1" indent="-171450" algn="l" defTabSz="800100">
            <a:lnSpc>
              <a:spcPct val="90000"/>
            </a:lnSpc>
            <a:spcBef>
              <a:spcPct val="0"/>
            </a:spcBef>
            <a:spcAft>
              <a:spcPct val="20000"/>
            </a:spcAft>
            <a:buChar char="••"/>
          </a:pPr>
          <a:endParaRPr lang="en-ZA" sz="1800" kern="1200" dirty="0"/>
        </a:p>
        <a:p>
          <a:pPr marL="171450" lvl="1" indent="-171450" algn="l" defTabSz="711200">
            <a:lnSpc>
              <a:spcPct val="90000"/>
            </a:lnSpc>
            <a:spcBef>
              <a:spcPct val="0"/>
            </a:spcBef>
            <a:spcAft>
              <a:spcPct val="20000"/>
            </a:spcAft>
            <a:buChar char="••"/>
          </a:pPr>
          <a:endParaRPr lang="en-ZA" sz="1600" kern="1200" dirty="0"/>
        </a:p>
      </dsp:txBody>
      <dsp:txXfrm>
        <a:off x="0" y="1228312"/>
        <a:ext cx="7848600" cy="30273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3728"/>
          <a:ext cx="7848600" cy="352232"/>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a:solidFill>
                <a:schemeClr val="tx1"/>
              </a:solidFill>
            </a:rPr>
            <a:t>Risk Adjusted Strategies and Rationale </a:t>
          </a:r>
        </a:p>
      </dsp:txBody>
      <dsp:txXfrm>
        <a:off x="17195" y="20923"/>
        <a:ext cx="7814210" cy="317842"/>
      </dsp:txXfrm>
    </dsp:sp>
    <dsp:sp modelId="{9BD7B4C5-F013-4644-A877-E20542E66625}">
      <dsp:nvSpPr>
        <dsp:cNvPr id="0" name=""/>
        <dsp:cNvSpPr/>
      </dsp:nvSpPr>
      <dsp:spPr>
        <a:xfrm>
          <a:off x="0" y="355961"/>
          <a:ext cx="7848600" cy="39075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a:t>Performance in the context of  the national state of disaster and Regulations  </a:t>
          </a:r>
        </a:p>
        <a:p>
          <a:pPr marL="171450" lvl="1" indent="-171450" algn="l" defTabSz="711200">
            <a:lnSpc>
              <a:spcPct val="90000"/>
            </a:lnSpc>
            <a:spcBef>
              <a:spcPct val="0"/>
            </a:spcBef>
            <a:spcAft>
              <a:spcPct val="20000"/>
            </a:spcAft>
            <a:buChar char="••"/>
          </a:pPr>
          <a:r>
            <a:rPr lang="en-ZA" sz="1600" kern="1200" dirty="0"/>
            <a:t>With a view to sustaining contact with communities and stakeholders, the Commission intervened at international, regional, policy and local efforts using community radio, webinars, and engagements with stakeholders to promote awareness and advocate for human </a:t>
          </a:r>
          <a:r>
            <a:rPr lang="en-ZA" sz="1600" kern="1200" dirty="0" smtClean="0"/>
            <a:t>rights.</a:t>
          </a:r>
          <a:endParaRPr lang="en-ZA" sz="1600" kern="1200" dirty="0"/>
        </a:p>
        <a:p>
          <a:pPr marL="171450" lvl="1" indent="-171450" algn="l" defTabSz="711200">
            <a:lnSpc>
              <a:spcPct val="90000"/>
            </a:lnSpc>
            <a:spcBef>
              <a:spcPct val="0"/>
            </a:spcBef>
            <a:spcAft>
              <a:spcPct val="20000"/>
            </a:spcAft>
            <a:buChar char="••"/>
          </a:pPr>
          <a:r>
            <a:rPr lang="en-ZA" sz="1600" kern="1200" dirty="0"/>
            <a:t>Participated in the development of international model emergency housing legislation in the context of Covid-19 and provided submissions to SALGA in respect of service standards for local government service delivery, influence on DHA policy relating to identity </a:t>
          </a:r>
          <a:r>
            <a:rPr lang="en-ZA" sz="1600" kern="1200" dirty="0" smtClean="0"/>
            <a:t>documents.</a:t>
          </a:r>
          <a:endParaRPr lang="en-ZA" sz="1600" kern="1200" dirty="0"/>
        </a:p>
        <a:p>
          <a:pPr marL="171450" lvl="1" indent="-171450" algn="l" defTabSz="711200">
            <a:lnSpc>
              <a:spcPct val="90000"/>
            </a:lnSpc>
            <a:spcBef>
              <a:spcPct val="0"/>
            </a:spcBef>
            <a:spcAft>
              <a:spcPct val="20000"/>
            </a:spcAft>
            <a:buChar char="••"/>
          </a:pPr>
          <a:r>
            <a:rPr lang="en-ZA" sz="1600" kern="1200" dirty="0"/>
            <a:t>Supporting tools developed to provide resources in response to identified areas of high need in the form of an Equality Toolkit.</a:t>
          </a:r>
        </a:p>
        <a:p>
          <a:pPr marL="171450" lvl="1" indent="-171450" algn="l" defTabSz="711200">
            <a:lnSpc>
              <a:spcPct val="90000"/>
            </a:lnSpc>
            <a:spcBef>
              <a:spcPct val="0"/>
            </a:spcBef>
            <a:spcAft>
              <a:spcPct val="20000"/>
            </a:spcAft>
            <a:buChar char="••"/>
          </a:pPr>
          <a:r>
            <a:rPr lang="en-ZA" sz="1600" kern="1200" dirty="0"/>
            <a:t>The Commission is </a:t>
          </a:r>
          <a:r>
            <a:rPr lang="en-ZA" sz="1600" kern="1200" dirty="0" smtClean="0"/>
            <a:t>investing </a:t>
          </a:r>
          <a:r>
            <a:rPr lang="en-ZA" sz="1600" kern="1200" dirty="0"/>
            <a:t>in ensuring its website and communications are more </a:t>
          </a:r>
          <a:r>
            <a:rPr lang="en-ZA" sz="1600" kern="1200" dirty="0" smtClean="0"/>
            <a:t>accessible.</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endParaRPr lang="en-ZA" sz="1600" kern="1200" dirty="0"/>
        </a:p>
      </dsp:txBody>
      <dsp:txXfrm>
        <a:off x="0" y="355961"/>
        <a:ext cx="7848600" cy="39075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4225"/>
          <a:ext cx="7135091" cy="376305"/>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a:solidFill>
                <a:schemeClr val="tx1"/>
              </a:solidFill>
            </a:rPr>
            <a:t> </a:t>
          </a:r>
          <a:r>
            <a:rPr lang="en-ZA" sz="1800" b="1" kern="1200" dirty="0">
              <a:solidFill>
                <a:schemeClr val="tx1"/>
              </a:solidFill>
            </a:rPr>
            <a:t>Methodologies</a:t>
          </a:r>
        </a:p>
      </dsp:txBody>
      <dsp:txXfrm>
        <a:off x="18370" y="22595"/>
        <a:ext cx="7098351" cy="339565"/>
      </dsp:txXfrm>
    </dsp:sp>
    <dsp:sp modelId="{9BD7B4C5-F013-4644-A877-E20542E66625}">
      <dsp:nvSpPr>
        <dsp:cNvPr id="0" name=""/>
        <dsp:cNvSpPr/>
      </dsp:nvSpPr>
      <dsp:spPr>
        <a:xfrm>
          <a:off x="0" y="380530"/>
          <a:ext cx="7135091" cy="3958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539"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a:t>To sustain community based interaction, interventions directed at empowering locally based human rights champions multiplied the presence of human rights advocates at community level.  </a:t>
          </a:r>
          <a:r>
            <a:rPr lang="en-ZA" sz="1600" kern="1200" dirty="0" smtClean="0"/>
            <a:t>Approximately 200 </a:t>
          </a:r>
          <a:r>
            <a:rPr lang="en-ZA" sz="1600" kern="1200" dirty="0"/>
            <a:t>groups were reached through these </a:t>
          </a:r>
          <a:r>
            <a:rPr lang="en-ZA" sz="1600" kern="1200" dirty="0" smtClean="0"/>
            <a:t>interventions.</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a:t>Together with virtual commemorative events celebrating 25 years of the Commission, remote communities on provincial borders were engaged through Inter-border </a:t>
          </a:r>
          <a:r>
            <a:rPr lang="en-ZA" sz="1600" kern="1200" dirty="0" smtClean="0"/>
            <a:t>Roadshows. </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a:t>Webinars and conferences conducted virtually included a conference on </a:t>
          </a:r>
          <a:r>
            <a:rPr lang="en-ZA" sz="1600" kern="1200" dirty="0" smtClean="0"/>
            <a:t>racism</a:t>
          </a:r>
          <a:r>
            <a:rPr lang="en-ZA" sz="1600" kern="1200" dirty="0"/>
            <a:t>; and one on the 4</a:t>
          </a:r>
          <a:r>
            <a:rPr lang="en-ZA" sz="1600" kern="1200" baseline="30000" dirty="0"/>
            <a:t>th</a:t>
          </a:r>
          <a:r>
            <a:rPr lang="en-ZA" sz="1600" kern="1200" dirty="0"/>
            <a:t> Industrial Revolution which explored the impact of 4IR on human rights together with the Human Sciences Research Council. A book taking this forward </a:t>
          </a:r>
          <a:r>
            <a:rPr lang="en-ZA" sz="1600" kern="1200" dirty="0" smtClean="0"/>
            <a:t>would be </a:t>
          </a:r>
          <a:r>
            <a:rPr lang="en-ZA" sz="1600" kern="1200" dirty="0"/>
            <a:t>produced.</a:t>
          </a:r>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endParaRPr lang="en-ZA" sz="1600" kern="1200" dirty="0"/>
        </a:p>
      </dsp:txBody>
      <dsp:txXfrm>
        <a:off x="0" y="380530"/>
        <a:ext cx="7135091" cy="39586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2949"/>
          <a:ext cx="7848600" cy="243816"/>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kern="1200" dirty="0">
              <a:solidFill>
                <a:schemeClr val="tx1"/>
              </a:solidFill>
            </a:rPr>
            <a:t>Strategic Stakeholders</a:t>
          </a:r>
          <a:r>
            <a:rPr lang="en-ZA" sz="1800" kern="1200" dirty="0">
              <a:solidFill>
                <a:schemeClr val="tx1"/>
              </a:solidFill>
            </a:rPr>
            <a:t> </a:t>
          </a:r>
        </a:p>
      </dsp:txBody>
      <dsp:txXfrm>
        <a:off x="11902" y="14851"/>
        <a:ext cx="7824796" cy="220012"/>
      </dsp:txXfrm>
    </dsp:sp>
    <dsp:sp modelId="{9BD7B4C5-F013-4644-A877-E20542E66625}">
      <dsp:nvSpPr>
        <dsp:cNvPr id="0" name=""/>
        <dsp:cNvSpPr/>
      </dsp:nvSpPr>
      <dsp:spPr>
        <a:xfrm>
          <a:off x="0" y="246765"/>
          <a:ext cx="7848600" cy="4169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a:t>A range of stakeholders have had contact with the Commission comprising statutory bodies, policy makers, traditional authorities, civil society organisations, experts and other human rights defenders. </a:t>
          </a:r>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a:t>Notable engagement in the course of wider work on access to health: Engagements with the South African Depression and Anxiety Group to promote the rights of persons living with psycho-social and intellectual </a:t>
          </a:r>
          <a:r>
            <a:rPr lang="en-ZA" sz="1600" kern="1200" dirty="0" smtClean="0"/>
            <a:t>disabilities.</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At the local level the Commission responded to specific trends in provinces including the use of non-violent means and human rights based approaches by law enforcement to handle protests, interventions in respect of racism including at schools,  in respect of GBV; and child rights. </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Key </a:t>
          </a:r>
          <a:r>
            <a:rPr lang="en-ZA" sz="1600" kern="1200" dirty="0"/>
            <a:t>stakeholders such as the Water Research Commission were also engaged in respect of systemic violations to the rights to access water and </a:t>
          </a:r>
          <a:r>
            <a:rPr lang="en-ZA" sz="1600" kern="1200" dirty="0" smtClean="0"/>
            <a:t>sanitation.</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endParaRPr lang="en-ZA" sz="1600" kern="1200" dirty="0"/>
        </a:p>
      </dsp:txBody>
      <dsp:txXfrm>
        <a:off x="0" y="246765"/>
        <a:ext cx="7848600" cy="41698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247825"/>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a:solidFill>
                <a:schemeClr val="tx1"/>
              </a:solidFill>
            </a:rPr>
            <a:t> Complaints Summary</a:t>
          </a:r>
        </a:p>
      </dsp:txBody>
      <dsp:txXfrm>
        <a:off x="12098" y="12098"/>
        <a:ext cx="7824404" cy="223629"/>
      </dsp:txXfrm>
    </dsp:sp>
    <dsp:sp modelId="{9BD7B4C5-F013-4644-A877-E20542E66625}">
      <dsp:nvSpPr>
        <dsp:cNvPr id="0" name=""/>
        <dsp:cNvSpPr/>
      </dsp:nvSpPr>
      <dsp:spPr>
        <a:xfrm>
          <a:off x="0" y="248928"/>
          <a:ext cx="7848600" cy="4017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a:t>Protection efforts directed primarily to early resolution, however from time to time the Commission did resort to litigation on behalf of complainants or to support the courts.</a:t>
          </a:r>
        </a:p>
        <a:p>
          <a:pPr marL="171450" lvl="1" indent="-171450" algn="l" defTabSz="711200">
            <a:lnSpc>
              <a:spcPct val="90000"/>
            </a:lnSpc>
            <a:spcBef>
              <a:spcPct val="0"/>
            </a:spcBef>
            <a:spcAft>
              <a:spcPct val="20000"/>
            </a:spcAft>
            <a:buChar char="••"/>
          </a:pPr>
          <a:r>
            <a:rPr lang="en-ZA" sz="1600" kern="1200" dirty="0"/>
            <a:t>Factors impacting on investigations and the provision of redress included access to courts, ability to conduct comprehensive on site inspections, and levels of responsiveness and resource </a:t>
          </a:r>
          <a:r>
            <a:rPr lang="en-ZA" sz="1600" kern="1200" dirty="0" smtClean="0"/>
            <a:t>constraints.</a:t>
          </a:r>
          <a:endParaRPr lang="en-ZA" sz="1600" kern="1200" dirty="0"/>
        </a:p>
        <a:p>
          <a:pPr marL="171450" lvl="1" indent="-171450" algn="l" defTabSz="711200">
            <a:lnSpc>
              <a:spcPct val="90000"/>
            </a:lnSpc>
            <a:spcBef>
              <a:spcPct val="0"/>
            </a:spcBef>
            <a:spcAft>
              <a:spcPct val="20000"/>
            </a:spcAft>
            <a:buChar char="••"/>
          </a:pPr>
          <a:r>
            <a:rPr lang="en-ZA" sz="1600" kern="1200" dirty="0"/>
            <a:t>High impact litigation was initiated during the period. Notably the Commission has been admitted in the European Court of Human Rights as an intervenor in the matter of Caster Semenya/Switzerland. A landmark admission for an African NHRI.</a:t>
          </a:r>
        </a:p>
        <a:p>
          <a:pPr marL="171450" lvl="1" indent="-171450" algn="l" defTabSz="711200">
            <a:lnSpc>
              <a:spcPct val="90000"/>
            </a:lnSpc>
            <a:spcBef>
              <a:spcPct val="0"/>
            </a:spcBef>
            <a:spcAft>
              <a:spcPct val="20000"/>
            </a:spcAft>
            <a:buChar char="••"/>
          </a:pPr>
          <a:r>
            <a:rPr lang="en-ZA" sz="1600" kern="1200" dirty="0"/>
            <a:t>Other litigation such as the matter involving whistle-blower, Mr Thabiso Zulu has influenced wider reform efforts being undertaken relating to law reform, and advocacy </a:t>
          </a:r>
          <a:r>
            <a:rPr lang="en-ZA" sz="1600" kern="1200" dirty="0" smtClean="0"/>
            <a:t>interventions.</a:t>
          </a:r>
          <a:endParaRPr lang="en-ZA" sz="1600" kern="1200" dirty="0"/>
        </a:p>
        <a:p>
          <a:pPr marL="171450" lvl="1" indent="-171450" algn="l" defTabSz="711200">
            <a:lnSpc>
              <a:spcPct val="90000"/>
            </a:lnSpc>
            <a:spcBef>
              <a:spcPct val="0"/>
            </a:spcBef>
            <a:spcAft>
              <a:spcPct val="20000"/>
            </a:spcAft>
            <a:buChar char="••"/>
          </a:pPr>
          <a:r>
            <a:rPr lang="en-ZA" sz="1600" kern="1200" dirty="0"/>
            <a:t>Matters of significance during the national lockdowns involved service </a:t>
          </a:r>
          <a:r>
            <a:rPr lang="en-ZA" sz="1600" kern="1200" dirty="0" smtClean="0"/>
            <a:t>delivery, </a:t>
          </a:r>
          <a:r>
            <a:rPr lang="en-ZA" sz="1600" kern="1200" dirty="0"/>
            <a:t>access to social support, the return </a:t>
          </a:r>
          <a:r>
            <a:rPr lang="en-ZA" sz="1600" kern="1200" dirty="0" smtClean="0"/>
            <a:t>of South </a:t>
          </a:r>
          <a:r>
            <a:rPr lang="en-ZA" sz="1600" kern="1200" dirty="0"/>
            <a:t>African </a:t>
          </a:r>
          <a:r>
            <a:rPr lang="en-ZA" sz="1600" kern="1200" dirty="0" smtClean="0"/>
            <a:t>citizens, evictions</a:t>
          </a:r>
          <a:r>
            <a:rPr lang="en-ZA" sz="1600" kern="1200" dirty="0"/>
            <a:t>, and police </a:t>
          </a:r>
          <a:r>
            <a:rPr lang="en-ZA" sz="1600" kern="1200" dirty="0" smtClean="0"/>
            <a:t>brutality.</a:t>
          </a:r>
          <a:endParaRPr lang="en-ZA" sz="1600" kern="1200" dirty="0"/>
        </a:p>
      </dsp:txBody>
      <dsp:txXfrm>
        <a:off x="0" y="248928"/>
        <a:ext cx="7848600" cy="40171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1216800"/>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a:solidFill>
                <a:schemeClr val="tx1"/>
              </a:solidFill>
            </a:rPr>
            <a:t> Complaints Summary</a:t>
          </a:r>
        </a:p>
      </dsp:txBody>
      <dsp:txXfrm>
        <a:off x="59399" y="59399"/>
        <a:ext cx="7729802" cy="1098002"/>
      </dsp:txXfrm>
    </dsp:sp>
    <dsp:sp modelId="{9BD7B4C5-F013-4644-A877-E20542E66625}">
      <dsp:nvSpPr>
        <dsp:cNvPr id="0" name=""/>
        <dsp:cNvSpPr/>
      </dsp:nvSpPr>
      <dsp:spPr>
        <a:xfrm>
          <a:off x="0" y="1255534"/>
          <a:ext cx="7848600" cy="2972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kern="1200" dirty="0" smtClean="0"/>
            <a:t>In general equality related complaints continue to comprise the high number of complaint per category to the Commission, race being the most common ground of violation complained about.</a:t>
          </a:r>
          <a:endParaRPr lang="en-ZA" sz="1600" kern="1200" dirty="0"/>
        </a:p>
        <a:p>
          <a:pPr marL="171450" lvl="1" indent="-171450" algn="l" defTabSz="711200">
            <a:lnSpc>
              <a:spcPct val="90000"/>
            </a:lnSpc>
            <a:spcBef>
              <a:spcPct val="0"/>
            </a:spcBef>
            <a:spcAft>
              <a:spcPct val="20000"/>
            </a:spcAft>
            <a:buChar char="••"/>
          </a:pPr>
          <a:r>
            <a:rPr lang="en-ZA" sz="1600" kern="1200" dirty="0" smtClean="0"/>
            <a:t>The Commission has however, noted an increase in respect of complaints relating to socio economic rights.</a:t>
          </a:r>
          <a:endParaRPr lang="en-ZA" sz="1600" kern="1200" dirty="0"/>
        </a:p>
        <a:p>
          <a:pPr marL="171450" lvl="1" indent="-171450" algn="l" defTabSz="711200">
            <a:lnSpc>
              <a:spcPct val="90000"/>
            </a:lnSpc>
            <a:spcBef>
              <a:spcPct val="0"/>
            </a:spcBef>
            <a:spcAft>
              <a:spcPct val="20000"/>
            </a:spcAft>
            <a:buChar char="••"/>
          </a:pPr>
          <a:r>
            <a:rPr lang="en-ZA" sz="1600" kern="1200" dirty="0" smtClean="0"/>
            <a:t>Both Labour and administrative action rights are also brought to the attention of the Commission but are not an accurate reflection of the prevalence of violations as an equally high  number of complaints in these categories are directed to the CCMA and the PPSA.</a:t>
          </a:r>
          <a:endParaRPr lang="en-ZA" sz="1600" kern="1200" dirty="0"/>
        </a:p>
      </dsp:txBody>
      <dsp:txXfrm>
        <a:off x="0" y="1255534"/>
        <a:ext cx="7848600" cy="29729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425713"/>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smtClean="0">
              <a:solidFill>
                <a:schemeClr val="tx1"/>
              </a:solidFill>
            </a:rPr>
            <a:t>Monitoring implementation of SAHRC recommendations  </a:t>
          </a:r>
          <a:endParaRPr lang="en-ZA" sz="1800" kern="1200" dirty="0">
            <a:solidFill>
              <a:schemeClr val="tx1"/>
            </a:solidFill>
          </a:endParaRPr>
        </a:p>
      </dsp:txBody>
      <dsp:txXfrm>
        <a:off x="20782" y="20782"/>
        <a:ext cx="7807036" cy="384149"/>
      </dsp:txXfrm>
    </dsp:sp>
    <dsp:sp modelId="{9BD7B4C5-F013-4644-A877-E20542E66625}">
      <dsp:nvSpPr>
        <dsp:cNvPr id="0" name=""/>
        <dsp:cNvSpPr/>
      </dsp:nvSpPr>
      <dsp:spPr>
        <a:xfrm>
          <a:off x="0" y="426455"/>
          <a:ext cx="7848600" cy="3916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i="0" kern="1200" dirty="0" smtClean="0"/>
            <a:t>Recommendations based on health monitoring reports: mental health care; Esidimeni;  emergency medical services in the EC; Inquiry on access to health care; and provision of health care for older persons.   </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i="0" kern="1200" dirty="0" smtClean="0"/>
            <a:t>Recommendations on water and sanitation from 2014 Report and 2018 Research Brief.</a:t>
          </a:r>
          <a:endParaRPr lang="en-ZA" sz="1600" i="0" kern="1200" dirty="0"/>
        </a:p>
        <a:p>
          <a:pPr marL="171450" lvl="1" indent="-171450" algn="l" defTabSz="711200">
            <a:lnSpc>
              <a:spcPct val="90000"/>
            </a:lnSpc>
            <a:spcBef>
              <a:spcPct val="0"/>
            </a:spcBef>
            <a:spcAft>
              <a:spcPct val="20000"/>
            </a:spcAft>
            <a:buChar char="••"/>
          </a:pPr>
          <a:endParaRPr lang="en-ZA" sz="1600" i="0" kern="1200" dirty="0"/>
        </a:p>
        <a:p>
          <a:pPr marL="171450" lvl="1" indent="-171450" algn="l" defTabSz="711200">
            <a:lnSpc>
              <a:spcPct val="90000"/>
            </a:lnSpc>
            <a:spcBef>
              <a:spcPct val="0"/>
            </a:spcBef>
            <a:spcAft>
              <a:spcPct val="20000"/>
            </a:spcAft>
            <a:buChar char="••"/>
          </a:pPr>
          <a:r>
            <a:rPr lang="en-ZA" sz="1600" i="0" kern="1200" dirty="0" smtClean="0"/>
            <a:t>Recommendations on safety and security in farming communities: engagement with the Speaker of the KZN Provincial Legislature and other key stakeholders – focused on access to state facilities and safety and security in rural communities.</a:t>
          </a:r>
          <a:endParaRPr lang="en-ZA" sz="1600" i="0" kern="1200" dirty="0"/>
        </a:p>
        <a:p>
          <a:pPr marL="171450" lvl="1" indent="-171450" algn="l" defTabSz="711200">
            <a:lnSpc>
              <a:spcPct val="90000"/>
            </a:lnSpc>
            <a:spcBef>
              <a:spcPct val="0"/>
            </a:spcBef>
            <a:spcAft>
              <a:spcPct val="20000"/>
            </a:spcAft>
            <a:buChar char="••"/>
          </a:pPr>
          <a:endParaRPr lang="en-ZA" sz="1600" i="0" kern="1200" dirty="0"/>
        </a:p>
        <a:p>
          <a:pPr marL="171450" lvl="1" indent="-171450" algn="l" defTabSz="711200">
            <a:lnSpc>
              <a:spcPct val="90000"/>
            </a:lnSpc>
            <a:spcBef>
              <a:spcPct val="0"/>
            </a:spcBef>
            <a:spcAft>
              <a:spcPct val="20000"/>
            </a:spcAft>
            <a:buChar char="••"/>
          </a:pPr>
          <a:r>
            <a:rPr lang="en-ZA" sz="1600" i="0" kern="1200" dirty="0" smtClean="0"/>
            <a:t>All engaged stakeholders welcomed the Commissions findings and recommendations, and committed to initiate mechanisms to address them and provide ongoing feedback. </a:t>
          </a:r>
          <a:endParaRPr lang="en-ZA" sz="1600" i="0" kern="1200" dirty="0"/>
        </a:p>
      </dsp:txBody>
      <dsp:txXfrm>
        <a:off x="0" y="426455"/>
        <a:ext cx="7848600" cy="39162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B043-9D29-43F2-9C99-5C388B03FE1A}">
      <dsp:nvSpPr>
        <dsp:cNvPr id="0" name=""/>
        <dsp:cNvSpPr/>
      </dsp:nvSpPr>
      <dsp:spPr>
        <a:xfrm>
          <a:off x="0" y="0"/>
          <a:ext cx="7848600" cy="561600"/>
        </a:xfrm>
        <a:prstGeom prst="roundRect">
          <a:avLst/>
        </a:prstGeom>
        <a:noFill/>
        <a:ln w="25400"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smtClean="0">
              <a:solidFill>
                <a:schemeClr val="tx1"/>
              </a:solidFill>
            </a:rPr>
            <a:t>Monitoring observance of the right to a basic education</a:t>
          </a:r>
          <a:endParaRPr lang="en-ZA" sz="1800" kern="1200" dirty="0">
            <a:solidFill>
              <a:schemeClr val="tx1"/>
            </a:solidFill>
          </a:endParaRPr>
        </a:p>
      </dsp:txBody>
      <dsp:txXfrm>
        <a:off x="27415" y="27415"/>
        <a:ext cx="7793770" cy="506770"/>
      </dsp:txXfrm>
    </dsp:sp>
    <dsp:sp modelId="{9BD7B4C5-F013-4644-A877-E20542E66625}">
      <dsp:nvSpPr>
        <dsp:cNvPr id="0" name=""/>
        <dsp:cNvSpPr/>
      </dsp:nvSpPr>
      <dsp:spPr>
        <a:xfrm>
          <a:off x="0" y="584257"/>
          <a:ext cx="7848600" cy="35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i="0" kern="1200" dirty="0" smtClean="0"/>
            <a:t>Focus on schools monitoring: opening of schools; Covid-19 compliance; water, sanitation and infrastructure. </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i="0" kern="1200" dirty="0" smtClean="0"/>
            <a:t>Several MECs for Education provided responses indicating efforts that would be undertaken by their respective provinces to address water, sanitation and learner safety challenges at schools.</a:t>
          </a:r>
          <a:endParaRPr lang="en-ZA" sz="1600" kern="1200" dirty="0"/>
        </a:p>
        <a:p>
          <a:pPr marL="171450" lvl="1" indent="-171450" algn="l" defTabSz="711200">
            <a:lnSpc>
              <a:spcPct val="90000"/>
            </a:lnSpc>
            <a:spcBef>
              <a:spcPct val="0"/>
            </a:spcBef>
            <a:spcAft>
              <a:spcPct val="20000"/>
            </a:spcAft>
            <a:buChar char="••"/>
          </a:pPr>
          <a:endParaRPr lang="en-ZA" sz="1600" kern="1200" dirty="0"/>
        </a:p>
        <a:p>
          <a:pPr marL="171450" lvl="1" indent="-171450" algn="l" defTabSz="711200">
            <a:lnSpc>
              <a:spcPct val="90000"/>
            </a:lnSpc>
            <a:spcBef>
              <a:spcPct val="0"/>
            </a:spcBef>
            <a:spcAft>
              <a:spcPct val="20000"/>
            </a:spcAft>
            <a:buChar char="••"/>
          </a:pPr>
          <a:r>
            <a:rPr lang="en-ZA" sz="1600" i="0" kern="1200" dirty="0" smtClean="0"/>
            <a:t>Among others, there were serious challenges of non-compliance with the Covid-19 Safety Regulations, as well as water and sanitation, in the Pixley ka Seme District, Northern Cape, which the Commission is, to date, addressing with the provincial Education Department.    </a:t>
          </a:r>
          <a:endParaRPr lang="en-ZA" sz="1600" kern="1200" dirty="0"/>
        </a:p>
      </dsp:txBody>
      <dsp:txXfrm>
        <a:off x="0" y="584257"/>
        <a:ext cx="7848600" cy="35840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15" cy="499243"/>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4358" y="0"/>
            <a:ext cx="2949715" cy="499243"/>
          </a:xfrm>
          <a:prstGeom prst="rect">
            <a:avLst/>
          </a:prstGeom>
        </p:spPr>
        <p:txBody>
          <a:bodyPr vert="horz" lIns="91440" tIns="45720" rIns="91440" bIns="45720" rtlCol="0"/>
          <a:lstStyle>
            <a:lvl1pPr algn="r">
              <a:defRPr sz="1200"/>
            </a:lvl1pPr>
          </a:lstStyle>
          <a:p>
            <a:fld id="{8BFC73A4-0817-468A-B03F-E96CFB9FD606}" type="datetimeFigureOut">
              <a:rPr lang="en-ZA" smtClean="0"/>
              <a:t>2021/11/05</a:t>
            </a:fld>
            <a:endParaRPr lang="en-ZA" dirty="0"/>
          </a:p>
        </p:txBody>
      </p:sp>
      <p:sp>
        <p:nvSpPr>
          <p:cNvPr id="4" name="Footer Placeholder 3"/>
          <p:cNvSpPr>
            <a:spLocks noGrp="1"/>
          </p:cNvSpPr>
          <p:nvPr>
            <p:ph type="ftr" sz="quarter" idx="2"/>
          </p:nvPr>
        </p:nvSpPr>
        <p:spPr>
          <a:xfrm>
            <a:off x="1" y="9444858"/>
            <a:ext cx="2949715" cy="499243"/>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4358" y="9444858"/>
            <a:ext cx="2949715" cy="499243"/>
          </a:xfrm>
          <a:prstGeom prst="rect">
            <a:avLst/>
          </a:prstGeom>
        </p:spPr>
        <p:txBody>
          <a:bodyPr vert="horz" lIns="91440" tIns="45720" rIns="91440" bIns="45720" rtlCol="0" anchor="b"/>
          <a:lstStyle>
            <a:lvl1pPr algn="r">
              <a:defRPr sz="1200"/>
            </a:lvl1pPr>
          </a:lstStyle>
          <a:p>
            <a:fld id="{0A77534B-50A8-48EE-9814-1FF425B8EC38}" type="slidenum">
              <a:rPr lang="en-ZA" smtClean="0"/>
              <a:t>‹#›</a:t>
            </a:fld>
            <a:endParaRPr lang="en-ZA" dirty="0"/>
          </a:p>
        </p:txBody>
      </p:sp>
    </p:spTree>
    <p:extLst>
      <p:ext uri="{BB962C8B-B14F-4D97-AF65-F5344CB8AC3E}">
        <p14:creationId xmlns:p14="http://schemas.microsoft.com/office/powerpoint/2010/main" val="1061732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3177" tIns="46589" rIns="93177" bIns="46589" rtlCol="0"/>
          <a:lstStyle>
            <a:lvl1pPr algn="l">
              <a:defRPr sz="1200"/>
            </a:lvl1pPr>
          </a:lstStyle>
          <a:p>
            <a:endParaRPr lang="en-ZA" dirty="0"/>
          </a:p>
        </p:txBody>
      </p:sp>
      <p:sp>
        <p:nvSpPr>
          <p:cNvPr id="3" name="Date Placeholder 2"/>
          <p:cNvSpPr>
            <a:spLocks noGrp="1"/>
          </p:cNvSpPr>
          <p:nvPr>
            <p:ph type="dt" idx="1"/>
          </p:nvPr>
        </p:nvSpPr>
        <p:spPr>
          <a:xfrm>
            <a:off x="3854939" y="0"/>
            <a:ext cx="2949099" cy="497205"/>
          </a:xfrm>
          <a:prstGeom prst="rect">
            <a:avLst/>
          </a:prstGeom>
        </p:spPr>
        <p:txBody>
          <a:bodyPr vert="horz" lIns="93177" tIns="46589" rIns="93177" bIns="46589" rtlCol="0"/>
          <a:lstStyle>
            <a:lvl1pPr algn="r">
              <a:defRPr sz="1200"/>
            </a:lvl1pPr>
          </a:lstStyle>
          <a:p>
            <a:fld id="{6A472BB6-2632-403F-8C67-1DBEA86C96BC}" type="datetimeFigureOut">
              <a:rPr lang="en-US" smtClean="0"/>
              <a:pPr/>
              <a:t>11/5/2021</a:t>
            </a:fld>
            <a:endParaRPr lang="en-ZA" dirty="0"/>
          </a:p>
        </p:txBody>
      </p:sp>
      <p:sp>
        <p:nvSpPr>
          <p:cNvPr id="4" name="Slide Image Placeholder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3177" tIns="46589" rIns="93177" bIns="46589" rtlCol="0" anchor="ctr"/>
          <a:lstStyle/>
          <a:p>
            <a:endParaRPr lang="en-ZA"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5170"/>
            <a:ext cx="2949099" cy="497205"/>
          </a:xfrm>
          <a:prstGeom prst="rect">
            <a:avLst/>
          </a:prstGeom>
        </p:spPr>
        <p:txBody>
          <a:bodyPr vert="horz" lIns="93177" tIns="46589" rIns="93177" bIns="4658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4939" y="9445170"/>
            <a:ext cx="2949099" cy="497205"/>
          </a:xfrm>
          <a:prstGeom prst="rect">
            <a:avLst/>
          </a:prstGeom>
        </p:spPr>
        <p:txBody>
          <a:bodyPr vert="horz" lIns="93177" tIns="46589" rIns="93177" bIns="46589" rtlCol="0" anchor="b"/>
          <a:lstStyle>
            <a:lvl1pPr algn="r">
              <a:defRPr sz="1200"/>
            </a:lvl1pPr>
          </a:lstStyle>
          <a:p>
            <a:fld id="{9EEF65B6-1959-442A-B99D-8C98306C3BD8}" type="slidenum">
              <a:rPr lang="en-ZA" smtClean="0"/>
              <a:pPr/>
              <a:t>‹#›</a:t>
            </a:fld>
            <a:endParaRPr lang="en-ZA" dirty="0"/>
          </a:p>
        </p:txBody>
      </p:sp>
    </p:spTree>
    <p:extLst>
      <p:ext uri="{BB962C8B-B14F-4D97-AF65-F5344CB8AC3E}">
        <p14:creationId xmlns:p14="http://schemas.microsoft.com/office/powerpoint/2010/main" val="350855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1</a:t>
            </a:fld>
            <a:endParaRPr lang="en-US" dirty="0" smtClean="0"/>
          </a:p>
        </p:txBody>
      </p:sp>
    </p:spTree>
    <p:extLst>
      <p:ext uri="{BB962C8B-B14F-4D97-AF65-F5344CB8AC3E}">
        <p14:creationId xmlns:p14="http://schemas.microsoft.com/office/powerpoint/2010/main" val="2766904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10</a:t>
            </a:fld>
            <a:endParaRPr lang="en-ZA" dirty="0"/>
          </a:p>
        </p:txBody>
      </p:sp>
    </p:spTree>
    <p:extLst>
      <p:ext uri="{BB962C8B-B14F-4D97-AF65-F5344CB8AC3E}">
        <p14:creationId xmlns:p14="http://schemas.microsoft.com/office/powerpoint/2010/main" val="4152447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11</a:t>
            </a:fld>
            <a:endParaRPr lang="en-US" dirty="0" smtClean="0"/>
          </a:p>
        </p:txBody>
      </p:sp>
    </p:spTree>
    <p:extLst>
      <p:ext uri="{BB962C8B-B14F-4D97-AF65-F5344CB8AC3E}">
        <p14:creationId xmlns:p14="http://schemas.microsoft.com/office/powerpoint/2010/main" val="272342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12</a:t>
            </a:fld>
            <a:endParaRPr lang="en-ZA" dirty="0"/>
          </a:p>
        </p:txBody>
      </p:sp>
    </p:spTree>
    <p:extLst>
      <p:ext uri="{BB962C8B-B14F-4D97-AF65-F5344CB8AC3E}">
        <p14:creationId xmlns:p14="http://schemas.microsoft.com/office/powerpoint/2010/main" val="2949431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13</a:t>
            </a:fld>
            <a:endParaRPr lang="en-ZA" dirty="0"/>
          </a:p>
        </p:txBody>
      </p:sp>
    </p:spTree>
    <p:extLst>
      <p:ext uri="{BB962C8B-B14F-4D97-AF65-F5344CB8AC3E}">
        <p14:creationId xmlns:p14="http://schemas.microsoft.com/office/powerpoint/2010/main" val="4285694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14</a:t>
            </a:fld>
            <a:endParaRPr lang="en-ZA" dirty="0"/>
          </a:p>
        </p:txBody>
      </p:sp>
    </p:spTree>
    <p:extLst>
      <p:ext uri="{BB962C8B-B14F-4D97-AF65-F5344CB8AC3E}">
        <p14:creationId xmlns:p14="http://schemas.microsoft.com/office/powerpoint/2010/main" val="2076186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15</a:t>
            </a:fld>
            <a:endParaRPr lang="en-ZA" dirty="0"/>
          </a:p>
        </p:txBody>
      </p:sp>
    </p:spTree>
    <p:extLst>
      <p:ext uri="{BB962C8B-B14F-4D97-AF65-F5344CB8AC3E}">
        <p14:creationId xmlns:p14="http://schemas.microsoft.com/office/powerpoint/2010/main" val="1018833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16</a:t>
            </a:fld>
            <a:endParaRPr lang="en-ZA" dirty="0"/>
          </a:p>
        </p:txBody>
      </p:sp>
    </p:spTree>
    <p:extLst>
      <p:ext uri="{BB962C8B-B14F-4D97-AF65-F5344CB8AC3E}">
        <p14:creationId xmlns:p14="http://schemas.microsoft.com/office/powerpoint/2010/main" val="1689010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17</a:t>
            </a:fld>
            <a:endParaRPr lang="en-ZA" dirty="0"/>
          </a:p>
        </p:txBody>
      </p:sp>
    </p:spTree>
    <p:extLst>
      <p:ext uri="{BB962C8B-B14F-4D97-AF65-F5344CB8AC3E}">
        <p14:creationId xmlns:p14="http://schemas.microsoft.com/office/powerpoint/2010/main" val="1447878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18</a:t>
            </a:fld>
            <a:endParaRPr lang="en-US" dirty="0" smtClean="0"/>
          </a:p>
        </p:txBody>
      </p:sp>
    </p:spTree>
    <p:extLst>
      <p:ext uri="{BB962C8B-B14F-4D97-AF65-F5344CB8AC3E}">
        <p14:creationId xmlns:p14="http://schemas.microsoft.com/office/powerpoint/2010/main" val="52306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19</a:t>
            </a:fld>
            <a:endParaRPr lang="en-ZA" dirty="0"/>
          </a:p>
        </p:txBody>
      </p:sp>
    </p:spTree>
    <p:extLst>
      <p:ext uri="{BB962C8B-B14F-4D97-AF65-F5344CB8AC3E}">
        <p14:creationId xmlns:p14="http://schemas.microsoft.com/office/powerpoint/2010/main" val="3747865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a:t>
            </a:fld>
            <a:endParaRPr lang="en-ZA" dirty="0"/>
          </a:p>
        </p:txBody>
      </p:sp>
    </p:spTree>
    <p:extLst>
      <p:ext uri="{BB962C8B-B14F-4D97-AF65-F5344CB8AC3E}">
        <p14:creationId xmlns:p14="http://schemas.microsoft.com/office/powerpoint/2010/main" val="1579003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20</a:t>
            </a:fld>
            <a:endParaRPr lang="en-ZA" dirty="0"/>
          </a:p>
        </p:txBody>
      </p:sp>
    </p:spTree>
    <p:extLst>
      <p:ext uri="{BB962C8B-B14F-4D97-AF65-F5344CB8AC3E}">
        <p14:creationId xmlns:p14="http://schemas.microsoft.com/office/powerpoint/2010/main" val="126177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21</a:t>
            </a:fld>
            <a:endParaRPr lang="en-ZA" dirty="0"/>
          </a:p>
        </p:txBody>
      </p:sp>
    </p:spTree>
    <p:extLst>
      <p:ext uri="{BB962C8B-B14F-4D97-AF65-F5344CB8AC3E}">
        <p14:creationId xmlns:p14="http://schemas.microsoft.com/office/powerpoint/2010/main" val="541059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22</a:t>
            </a:fld>
            <a:endParaRPr lang="en-ZA" dirty="0"/>
          </a:p>
        </p:txBody>
      </p:sp>
    </p:spTree>
    <p:extLst>
      <p:ext uri="{BB962C8B-B14F-4D97-AF65-F5344CB8AC3E}">
        <p14:creationId xmlns:p14="http://schemas.microsoft.com/office/powerpoint/2010/main" val="3182691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23</a:t>
            </a:fld>
            <a:endParaRPr lang="en-ZA" dirty="0"/>
          </a:p>
        </p:txBody>
      </p:sp>
    </p:spTree>
    <p:extLst>
      <p:ext uri="{BB962C8B-B14F-4D97-AF65-F5344CB8AC3E}">
        <p14:creationId xmlns:p14="http://schemas.microsoft.com/office/powerpoint/2010/main" val="3414431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24</a:t>
            </a:fld>
            <a:endParaRPr lang="en-US" dirty="0" smtClean="0"/>
          </a:p>
        </p:txBody>
      </p:sp>
    </p:spTree>
    <p:extLst>
      <p:ext uri="{BB962C8B-B14F-4D97-AF65-F5344CB8AC3E}">
        <p14:creationId xmlns:p14="http://schemas.microsoft.com/office/powerpoint/2010/main" val="11500962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25</a:t>
            </a:fld>
            <a:endParaRPr lang="en-ZA" dirty="0"/>
          </a:p>
        </p:txBody>
      </p:sp>
    </p:spTree>
    <p:extLst>
      <p:ext uri="{BB962C8B-B14F-4D97-AF65-F5344CB8AC3E}">
        <p14:creationId xmlns:p14="http://schemas.microsoft.com/office/powerpoint/2010/main" val="37663584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26</a:t>
            </a:fld>
            <a:endParaRPr lang="en-ZA" dirty="0"/>
          </a:p>
        </p:txBody>
      </p:sp>
    </p:spTree>
    <p:extLst>
      <p:ext uri="{BB962C8B-B14F-4D97-AF65-F5344CB8AC3E}">
        <p14:creationId xmlns:p14="http://schemas.microsoft.com/office/powerpoint/2010/main" val="14963301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27</a:t>
            </a:fld>
            <a:endParaRPr lang="en-ZA" dirty="0"/>
          </a:p>
        </p:txBody>
      </p:sp>
    </p:spTree>
    <p:extLst>
      <p:ext uri="{BB962C8B-B14F-4D97-AF65-F5344CB8AC3E}">
        <p14:creationId xmlns:p14="http://schemas.microsoft.com/office/powerpoint/2010/main" val="23027487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28</a:t>
            </a:fld>
            <a:endParaRPr lang="en-ZA" dirty="0"/>
          </a:p>
        </p:txBody>
      </p:sp>
    </p:spTree>
    <p:extLst>
      <p:ext uri="{BB962C8B-B14F-4D97-AF65-F5344CB8AC3E}">
        <p14:creationId xmlns:p14="http://schemas.microsoft.com/office/powerpoint/2010/main" val="22723572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29</a:t>
            </a:fld>
            <a:endParaRPr lang="en-ZA" dirty="0"/>
          </a:p>
        </p:txBody>
      </p:sp>
    </p:spTree>
    <p:extLst>
      <p:ext uri="{BB962C8B-B14F-4D97-AF65-F5344CB8AC3E}">
        <p14:creationId xmlns:p14="http://schemas.microsoft.com/office/powerpoint/2010/main" val="162371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3</a:t>
            </a:fld>
            <a:endParaRPr lang="en-ZA" dirty="0"/>
          </a:p>
        </p:txBody>
      </p:sp>
    </p:spTree>
    <p:extLst>
      <p:ext uri="{BB962C8B-B14F-4D97-AF65-F5344CB8AC3E}">
        <p14:creationId xmlns:p14="http://schemas.microsoft.com/office/powerpoint/2010/main" val="12802292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30</a:t>
            </a:fld>
            <a:endParaRPr lang="en-ZA" dirty="0"/>
          </a:p>
        </p:txBody>
      </p:sp>
    </p:spTree>
    <p:extLst>
      <p:ext uri="{BB962C8B-B14F-4D97-AF65-F5344CB8AC3E}">
        <p14:creationId xmlns:p14="http://schemas.microsoft.com/office/powerpoint/2010/main" val="24682745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31</a:t>
            </a:fld>
            <a:endParaRPr lang="en-ZA" dirty="0"/>
          </a:p>
        </p:txBody>
      </p:sp>
    </p:spTree>
    <p:extLst>
      <p:ext uri="{BB962C8B-B14F-4D97-AF65-F5344CB8AC3E}">
        <p14:creationId xmlns:p14="http://schemas.microsoft.com/office/powerpoint/2010/main" val="39958246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32</a:t>
            </a:fld>
            <a:endParaRPr lang="en-US" dirty="0" smtClean="0"/>
          </a:p>
        </p:txBody>
      </p:sp>
    </p:spTree>
    <p:extLst>
      <p:ext uri="{BB962C8B-B14F-4D97-AF65-F5344CB8AC3E}">
        <p14:creationId xmlns:p14="http://schemas.microsoft.com/office/powerpoint/2010/main" val="33073007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33</a:t>
            </a:fld>
            <a:endParaRPr lang="en-ZA" dirty="0"/>
          </a:p>
        </p:txBody>
      </p:sp>
    </p:spTree>
    <p:extLst>
      <p:ext uri="{BB962C8B-B14F-4D97-AF65-F5344CB8AC3E}">
        <p14:creationId xmlns:p14="http://schemas.microsoft.com/office/powerpoint/2010/main" val="31471263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34</a:t>
            </a:fld>
            <a:endParaRPr lang="en-ZA" dirty="0"/>
          </a:p>
        </p:txBody>
      </p:sp>
    </p:spTree>
    <p:extLst>
      <p:ext uri="{BB962C8B-B14F-4D97-AF65-F5344CB8AC3E}">
        <p14:creationId xmlns:p14="http://schemas.microsoft.com/office/powerpoint/2010/main" val="3278814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35</a:t>
            </a:fld>
            <a:endParaRPr lang="en-ZA" dirty="0"/>
          </a:p>
        </p:txBody>
      </p:sp>
    </p:spTree>
    <p:extLst>
      <p:ext uri="{BB962C8B-B14F-4D97-AF65-F5344CB8AC3E}">
        <p14:creationId xmlns:p14="http://schemas.microsoft.com/office/powerpoint/2010/main" val="18482235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36</a:t>
            </a:fld>
            <a:endParaRPr lang="en-ZA" dirty="0"/>
          </a:p>
        </p:txBody>
      </p:sp>
    </p:spTree>
    <p:extLst>
      <p:ext uri="{BB962C8B-B14F-4D97-AF65-F5344CB8AC3E}">
        <p14:creationId xmlns:p14="http://schemas.microsoft.com/office/powerpoint/2010/main" val="41551504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37</a:t>
            </a:fld>
            <a:endParaRPr lang="en-ZA" dirty="0"/>
          </a:p>
        </p:txBody>
      </p:sp>
    </p:spTree>
    <p:extLst>
      <p:ext uri="{BB962C8B-B14F-4D97-AF65-F5344CB8AC3E}">
        <p14:creationId xmlns:p14="http://schemas.microsoft.com/office/powerpoint/2010/main" val="42659934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39</a:t>
            </a:fld>
            <a:endParaRPr lang="en-US" dirty="0" smtClean="0"/>
          </a:p>
        </p:txBody>
      </p:sp>
    </p:spTree>
    <p:extLst>
      <p:ext uri="{BB962C8B-B14F-4D97-AF65-F5344CB8AC3E}">
        <p14:creationId xmlns:p14="http://schemas.microsoft.com/office/powerpoint/2010/main" val="17625768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40</a:t>
            </a:fld>
            <a:endParaRPr lang="en-ZA" dirty="0"/>
          </a:p>
        </p:txBody>
      </p:sp>
    </p:spTree>
    <p:extLst>
      <p:ext uri="{BB962C8B-B14F-4D97-AF65-F5344CB8AC3E}">
        <p14:creationId xmlns:p14="http://schemas.microsoft.com/office/powerpoint/2010/main" val="347459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4</a:t>
            </a:fld>
            <a:endParaRPr lang="en-US" dirty="0" smtClean="0"/>
          </a:p>
        </p:txBody>
      </p:sp>
    </p:spTree>
    <p:extLst>
      <p:ext uri="{BB962C8B-B14F-4D97-AF65-F5344CB8AC3E}">
        <p14:creationId xmlns:p14="http://schemas.microsoft.com/office/powerpoint/2010/main" val="13275917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41</a:t>
            </a:fld>
            <a:endParaRPr lang="en-ZA" dirty="0"/>
          </a:p>
        </p:txBody>
      </p:sp>
    </p:spTree>
    <p:extLst>
      <p:ext uri="{BB962C8B-B14F-4D97-AF65-F5344CB8AC3E}">
        <p14:creationId xmlns:p14="http://schemas.microsoft.com/office/powerpoint/2010/main" val="39004732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 </a:t>
            </a:r>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42</a:t>
            </a:fld>
            <a:endParaRPr lang="en-ZA" dirty="0"/>
          </a:p>
        </p:txBody>
      </p:sp>
    </p:spTree>
    <p:extLst>
      <p:ext uri="{BB962C8B-B14F-4D97-AF65-F5344CB8AC3E}">
        <p14:creationId xmlns:p14="http://schemas.microsoft.com/office/powerpoint/2010/main" val="13883561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 </a:t>
            </a:r>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43</a:t>
            </a:fld>
            <a:endParaRPr lang="en-ZA" dirty="0"/>
          </a:p>
        </p:txBody>
      </p:sp>
    </p:spTree>
    <p:extLst>
      <p:ext uri="{BB962C8B-B14F-4D97-AF65-F5344CB8AC3E}">
        <p14:creationId xmlns:p14="http://schemas.microsoft.com/office/powerpoint/2010/main" val="15129947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BBACF1-DF38-4066-BE24-D4061129AC0A}" type="slidenum">
              <a:rPr lang="en-US" smtClean="0">
                <a:latin typeface="Arial" pitchFamily="34" charset="0"/>
              </a:rPr>
              <a:pPr/>
              <a:t>44</a:t>
            </a:fld>
            <a:endParaRPr lang="en-US" dirty="0" smtClean="0">
              <a:latin typeface="Arial" pitchFamily="34" charset="0"/>
            </a:endParaRPr>
          </a:p>
        </p:txBody>
      </p:sp>
    </p:spTree>
    <p:extLst>
      <p:ext uri="{BB962C8B-B14F-4D97-AF65-F5344CB8AC3E}">
        <p14:creationId xmlns:p14="http://schemas.microsoft.com/office/powerpoint/2010/main" val="3937911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5</a:t>
            </a:fld>
            <a:endParaRPr lang="en-ZA" dirty="0"/>
          </a:p>
        </p:txBody>
      </p:sp>
    </p:spTree>
    <p:extLst>
      <p:ext uri="{BB962C8B-B14F-4D97-AF65-F5344CB8AC3E}">
        <p14:creationId xmlns:p14="http://schemas.microsoft.com/office/powerpoint/2010/main" val="4254200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6</a:t>
            </a:fld>
            <a:endParaRPr lang="en-ZA" dirty="0"/>
          </a:p>
        </p:txBody>
      </p:sp>
    </p:spTree>
    <p:extLst>
      <p:ext uri="{BB962C8B-B14F-4D97-AF65-F5344CB8AC3E}">
        <p14:creationId xmlns:p14="http://schemas.microsoft.com/office/powerpoint/2010/main" val="3979448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5BEAFC-D74B-43F0-89CD-8FE004CCBE87}" type="slidenum">
              <a:rPr lang="en-US" smtClean="0"/>
              <a:pPr>
                <a:defRPr/>
              </a:pPr>
              <a:t>7</a:t>
            </a:fld>
            <a:endParaRPr lang="en-US" dirty="0" smtClean="0"/>
          </a:p>
        </p:txBody>
      </p:sp>
    </p:spTree>
    <p:extLst>
      <p:ext uri="{BB962C8B-B14F-4D97-AF65-F5344CB8AC3E}">
        <p14:creationId xmlns:p14="http://schemas.microsoft.com/office/powerpoint/2010/main" val="1739066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8</a:t>
            </a:fld>
            <a:endParaRPr lang="en-ZA" dirty="0"/>
          </a:p>
        </p:txBody>
      </p:sp>
    </p:spTree>
    <p:extLst>
      <p:ext uri="{BB962C8B-B14F-4D97-AF65-F5344CB8AC3E}">
        <p14:creationId xmlns:p14="http://schemas.microsoft.com/office/powerpoint/2010/main" val="127720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EEF65B6-1959-442A-B99D-8C98306C3BD8}" type="slidenum">
              <a:rPr lang="en-ZA" smtClean="0"/>
              <a:pPr/>
              <a:t>9</a:t>
            </a:fld>
            <a:endParaRPr lang="en-ZA" dirty="0"/>
          </a:p>
        </p:txBody>
      </p:sp>
    </p:spTree>
    <p:extLst>
      <p:ext uri="{BB962C8B-B14F-4D97-AF65-F5344CB8AC3E}">
        <p14:creationId xmlns:p14="http://schemas.microsoft.com/office/powerpoint/2010/main" val="4127797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F18115DE-4A28-479D-8D73-5E040E3E25F2}" type="datetime1">
              <a:rPr lang="en-US" smtClean="0"/>
              <a:t>11/5/2021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8FB8961-CEEB-4F93-B826-D531E031FF88}" type="datetime1">
              <a:rPr lang="en-US" smtClean="0"/>
              <a:t>11/5/2021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6387A12-4FC8-4C00-990F-BF0DA72F04FF}" type="datetime1">
              <a:rPr lang="en-US" smtClean="0"/>
              <a:t>11/5/2021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91D9C82-BCBA-4EAD-8963-791FE46A33AA}" type="datetime1">
              <a:rPr lang="en-US" smtClean="0"/>
              <a:t>11/5/2021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1787A-522B-41CB-9189-590C0062E6E8}" type="datetime1">
              <a:rPr lang="en-US" smtClean="0"/>
              <a:t>11/5/2021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4D4ED0C-B1AD-48CE-B7FE-08B05B33A456}" type="datetime1">
              <a:rPr lang="en-US" smtClean="0"/>
              <a:t>11/5/2021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C8C5E68-BEDA-4AE5-81EB-1A710068C36F}" type="datetime1">
              <a:rPr lang="en-US" smtClean="0"/>
              <a:t>11/5/2021</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4CBD3C65-05F2-4C45-9FC7-046D35ACDB15}" type="datetime1">
              <a:rPr lang="en-US" smtClean="0"/>
              <a:t>11/5/2021</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D9286-F5EF-4135-ACA8-099D67E5D38A}" type="datetime1">
              <a:rPr lang="en-US" smtClean="0"/>
              <a:t>11/5/2021</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5E8BF9-D5BF-4789-A130-7B70EA906CC7}" type="datetime1">
              <a:rPr lang="en-US" smtClean="0"/>
              <a:t>11/5/2021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A4BC9-1401-4E8D-A1E1-DEC410297E91}" type="datetime1">
              <a:rPr lang="en-US" smtClean="0"/>
              <a:t>11/5/2021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04CDA3C-BFC0-4628-AD8C-A0583063677C}" type="slidenum">
              <a:rPr lang="en-ZA" smtClean="0"/>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2E234-A4CA-4015-B062-5C614AFD4039}" type="datetime1">
              <a:rPr lang="en-US" smtClean="0"/>
              <a:t>11/5/2021</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4CDA3C-BFC0-4628-AD8C-A0583063677C}"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wmf"/><Relationship Id="rId7" Type="http://schemas.openxmlformats.org/officeDocument/2006/relationships/diagramColors" Target="../diagrams/colors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wmf"/><Relationship Id="rId7" Type="http://schemas.openxmlformats.org/officeDocument/2006/relationships/diagramColors" Target="../diagrams/colors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wmf"/><Relationship Id="rId7" Type="http://schemas.openxmlformats.org/officeDocument/2006/relationships/diagramColors" Target="../diagrams/colors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wmf"/><Relationship Id="rId7" Type="http://schemas.openxmlformats.org/officeDocument/2006/relationships/diagramColors" Target="../diagrams/colors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1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wmf"/><Relationship Id="rId7" Type="http://schemas.openxmlformats.org/officeDocument/2006/relationships/diagramColors" Target="../diagrams/colors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wmf"/><Relationship Id="rId7" Type="http://schemas.openxmlformats.org/officeDocument/2006/relationships/diagramColors" Target="../diagrams/colors7.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25.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wmf"/><Relationship Id="rId7" Type="http://schemas.openxmlformats.org/officeDocument/2006/relationships/diagramColors" Target="../diagrams/colors8.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6.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1.wmf"/><Relationship Id="rId7" Type="http://schemas.openxmlformats.org/officeDocument/2006/relationships/diagramColors" Target="../diagrams/colors9.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7.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1.wmf"/><Relationship Id="rId7" Type="http://schemas.openxmlformats.org/officeDocument/2006/relationships/diagramColors" Target="../diagrams/colors10.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8.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1.wmf"/><Relationship Id="rId7" Type="http://schemas.openxmlformats.org/officeDocument/2006/relationships/diagramColors" Target="../diagrams/colors11.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29.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1.wmf"/><Relationship Id="rId7" Type="http://schemas.openxmlformats.org/officeDocument/2006/relationships/diagramColors" Target="../diagrams/colors12.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33.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1.wmf"/><Relationship Id="rId7" Type="http://schemas.openxmlformats.org/officeDocument/2006/relationships/diagramColors" Target="../diagrams/colors13.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3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1.wmf"/><Relationship Id="rId7" Type="http://schemas.openxmlformats.org/officeDocument/2006/relationships/diagramColors" Target="../diagrams/colors14.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3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4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1.wmf"/><Relationship Id="rId7" Type="http://schemas.openxmlformats.org/officeDocument/2006/relationships/diagramColors" Target="../diagrams/colors15.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42.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1.wmf"/><Relationship Id="rId7" Type="http://schemas.openxmlformats.org/officeDocument/2006/relationships/diagramColors" Target="../diagrams/colors16.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43.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1.wmf"/><Relationship Id="rId7" Type="http://schemas.openxmlformats.org/officeDocument/2006/relationships/diagramColors" Target="../diagrams/colors17.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44.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7.jpeg"/><Relationship Id="rId3" Type="http://schemas.openxmlformats.org/officeDocument/2006/relationships/image" Target="../media/image1.wmf"/><Relationship Id="rId7" Type="http://schemas.openxmlformats.org/officeDocument/2006/relationships/image" Target="../media/image5.png"/><Relationship Id="rId12" Type="http://schemas.openxmlformats.org/officeDocument/2006/relationships/image" Target="../media/image16.jpeg"/><Relationship Id="rId2" Type="http://schemas.openxmlformats.org/officeDocument/2006/relationships/notesSlide" Target="../notesSlides/notesSlide43.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15.jpeg"/><Relationship Id="rId5" Type="http://schemas.openxmlformats.org/officeDocument/2006/relationships/image" Target="../media/image12.png"/><Relationship Id="rId10" Type="http://schemas.openxmlformats.org/officeDocument/2006/relationships/image" Target="../media/image14.jpeg"/><Relationship Id="rId4" Type="http://schemas.openxmlformats.org/officeDocument/2006/relationships/image" Target="../media/image2.png"/><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wmf"/><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2" y="376238"/>
            <a:ext cx="1519021" cy="1985962"/>
          </a:xfrm>
          <a:prstGeom prst="rect">
            <a:avLst/>
          </a:prstGeom>
          <a:noFill/>
          <a:ln w="9525">
            <a:noFill/>
            <a:miter lim="800000"/>
            <a:headEnd/>
            <a:tailEnd/>
          </a:ln>
        </p:spPr>
      </p:pic>
      <p:sp>
        <p:nvSpPr>
          <p:cNvPr id="3075" name="Rectangle 2"/>
          <p:cNvSpPr>
            <a:spLocks noGrp="1" noChangeArrowheads="1"/>
          </p:cNvSpPr>
          <p:nvPr>
            <p:ph type="ctrTitle"/>
          </p:nvPr>
        </p:nvSpPr>
        <p:spPr>
          <a:xfrm>
            <a:off x="1604963" y="376238"/>
            <a:ext cx="7081837" cy="1985962"/>
          </a:xfrm>
        </p:spPr>
        <p:txBody>
          <a:bodyPr>
            <a:noAutofit/>
          </a:bodyPr>
          <a:lstStyle/>
          <a:p>
            <a:pPr eaLnBrk="1" hangingPunct="1"/>
            <a:r>
              <a:rPr lang="en-US" sz="3600" b="1" dirty="0" smtClean="0">
                <a:latin typeface="+mn-lt"/>
              </a:rPr>
              <a:t>SOUTH AFRICAN HUMAN RIGHTS COMMISSION</a:t>
            </a:r>
          </a:p>
        </p:txBody>
      </p:sp>
      <p:sp>
        <p:nvSpPr>
          <p:cNvPr id="3076" name="Rectangle 3"/>
          <p:cNvSpPr>
            <a:spLocks noGrp="1" noChangeArrowheads="1"/>
          </p:cNvSpPr>
          <p:nvPr>
            <p:ph type="subTitle" idx="1"/>
          </p:nvPr>
        </p:nvSpPr>
        <p:spPr>
          <a:xfrm>
            <a:off x="1447800" y="2362200"/>
            <a:ext cx="6858000" cy="2362200"/>
          </a:xfrm>
        </p:spPr>
        <p:txBody>
          <a:bodyPr>
            <a:normAutofit fontScale="92500" lnSpcReduction="10000"/>
          </a:bodyPr>
          <a:lstStyle/>
          <a:p>
            <a:r>
              <a:rPr lang="en-US" sz="2400" b="1" dirty="0" smtClean="0">
                <a:solidFill>
                  <a:srgbClr val="C00000"/>
                </a:solidFill>
              </a:rPr>
              <a:t>Annual Report 2020-21</a:t>
            </a:r>
          </a:p>
          <a:p>
            <a:r>
              <a:rPr lang="en-US" sz="2400" b="1" dirty="0" smtClean="0">
                <a:solidFill>
                  <a:srgbClr val="C00000"/>
                </a:solidFill>
              </a:rPr>
              <a:t>and </a:t>
            </a:r>
          </a:p>
          <a:p>
            <a:r>
              <a:rPr lang="en-US" sz="2400" b="1" dirty="0" smtClean="0">
                <a:solidFill>
                  <a:srgbClr val="C00000"/>
                </a:solidFill>
              </a:rPr>
              <a:t>Quarter 2 Performance 2021-22</a:t>
            </a:r>
          </a:p>
          <a:p>
            <a:r>
              <a:rPr lang="en-US" sz="2400" b="1" dirty="0" smtClean="0">
                <a:solidFill>
                  <a:srgbClr val="C00000"/>
                </a:solidFill>
              </a:rPr>
              <a:t>- </a:t>
            </a:r>
          </a:p>
          <a:p>
            <a:r>
              <a:rPr lang="en-US" sz="2000" b="1" dirty="0" smtClean="0">
                <a:solidFill>
                  <a:schemeClr val="tx1"/>
                </a:solidFill>
              </a:rPr>
              <a:t>Portfolio Committee on Justice and </a:t>
            </a:r>
            <a:r>
              <a:rPr lang="en-US" sz="2400" b="1" dirty="0" smtClean="0">
                <a:solidFill>
                  <a:schemeClr val="tx1"/>
                </a:solidFill>
              </a:rPr>
              <a:t>Correctional</a:t>
            </a:r>
            <a:r>
              <a:rPr lang="en-US" sz="2000" b="1" dirty="0" smtClean="0">
                <a:solidFill>
                  <a:schemeClr val="tx1"/>
                </a:solidFill>
              </a:rPr>
              <a:t> Services </a:t>
            </a:r>
          </a:p>
          <a:p>
            <a:r>
              <a:rPr lang="en-US" sz="2000" b="1" dirty="0" smtClean="0">
                <a:solidFill>
                  <a:schemeClr val="tx1"/>
                </a:solidFill>
              </a:rPr>
              <a:t>10 November 2021 </a:t>
            </a:r>
          </a:p>
          <a:p>
            <a:endParaRPr lang="en-US" sz="2400" b="1" dirty="0" smtClean="0">
              <a:solidFill>
                <a:srgbClr val="C00000"/>
              </a:solidFill>
            </a:endParaRPr>
          </a:p>
        </p:txBody>
      </p:sp>
      <p:pic>
        <p:nvPicPr>
          <p:cNvPr id="12" name="Picture 5"/>
          <p:cNvPicPr>
            <a:picLocks noChangeAspect="1" noChangeArrowheads="1"/>
          </p:cNvPicPr>
          <p:nvPr/>
        </p:nvPicPr>
        <p:blipFill>
          <a:blip r:embed="rId4" cstate="print"/>
          <a:srcRect/>
          <a:stretch>
            <a:fillRect/>
          </a:stretch>
        </p:blipFill>
        <p:spPr bwMode="auto">
          <a:xfrm>
            <a:off x="4714876" y="4950959"/>
            <a:ext cx="952500" cy="1428750"/>
          </a:xfrm>
          <a:prstGeom prst="rect">
            <a:avLst/>
          </a:prstGeom>
          <a:noFill/>
          <a:ln w="9525">
            <a:noFill/>
            <a:miter lim="800000"/>
            <a:headEnd/>
            <a:tailEnd/>
          </a:ln>
        </p:spPr>
      </p:pic>
      <p:pic>
        <p:nvPicPr>
          <p:cNvPr id="13" name="Picture 6"/>
          <p:cNvPicPr>
            <a:picLocks noChangeAspect="1" noChangeArrowheads="1"/>
          </p:cNvPicPr>
          <p:nvPr/>
        </p:nvPicPr>
        <p:blipFill>
          <a:blip r:embed="rId5" cstate="print"/>
          <a:srcRect/>
          <a:stretch>
            <a:fillRect/>
          </a:stretch>
        </p:blipFill>
        <p:spPr bwMode="auto">
          <a:xfrm>
            <a:off x="5667376" y="4950959"/>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6" cstate="print"/>
          <a:srcRect/>
          <a:stretch>
            <a:fillRect/>
          </a:stretch>
        </p:blipFill>
        <p:spPr bwMode="auto">
          <a:xfrm>
            <a:off x="3762376" y="4950959"/>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7" cstate="print"/>
          <a:srcRect/>
          <a:stretch>
            <a:fillRect/>
          </a:stretch>
        </p:blipFill>
        <p:spPr bwMode="auto">
          <a:xfrm>
            <a:off x="2896623" y="4950959"/>
            <a:ext cx="1006588" cy="1428750"/>
          </a:xfrm>
          <a:prstGeom prst="rect">
            <a:avLst/>
          </a:prstGeom>
          <a:noFill/>
          <a:ln w="9525">
            <a:noFill/>
            <a:miter lim="800000"/>
            <a:headEnd/>
            <a:tailEnd/>
          </a:ln>
        </p:spPr>
      </p:pic>
      <p:pic>
        <p:nvPicPr>
          <p:cNvPr id="16" name="Picture 10"/>
          <p:cNvPicPr>
            <a:picLocks noChangeAspect="1" noChangeArrowheads="1"/>
          </p:cNvPicPr>
          <p:nvPr/>
        </p:nvPicPr>
        <p:blipFill>
          <a:blip r:embed="rId8" cstate="print"/>
          <a:srcRect/>
          <a:stretch>
            <a:fillRect/>
          </a:stretch>
        </p:blipFill>
        <p:spPr bwMode="auto">
          <a:xfrm>
            <a:off x="6619876" y="4950959"/>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9" cstate="print"/>
          <a:srcRect/>
          <a:stretch>
            <a:fillRect/>
          </a:stretch>
        </p:blipFill>
        <p:spPr bwMode="auto">
          <a:xfrm>
            <a:off x="1958411" y="4950959"/>
            <a:ext cx="923925" cy="1428750"/>
          </a:xfrm>
          <a:prstGeom prst="rect">
            <a:avLst/>
          </a:prstGeom>
          <a:noFill/>
          <a:ln w="9525">
            <a:noFill/>
            <a:miter lim="800000"/>
            <a:headEnd/>
            <a:tailEnd/>
          </a:ln>
        </p:spPr>
      </p:pic>
    </p:spTree>
    <p:extLst>
      <p:ext uri="{BB962C8B-B14F-4D97-AF65-F5344CB8AC3E}">
        <p14:creationId xmlns:p14="http://schemas.microsoft.com/office/powerpoint/2010/main" val="19040874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1: Administration</a:t>
            </a:r>
            <a:br>
              <a:rPr lang="en-ZA" sz="2000" b="1" dirty="0">
                <a:solidFill>
                  <a:schemeClr val="accent2"/>
                </a:solidFill>
              </a:rPr>
            </a:br>
            <a:r>
              <a:rPr lang="en-ZA" sz="2000" b="1" dirty="0"/>
              <a:t>Areas of under - performance</a:t>
            </a:r>
            <a:br>
              <a:rPr lang="en-ZA" sz="2000" b="1" dirty="0"/>
            </a:br>
            <a:r>
              <a:rPr lang="en-ZA" sz="2000" b="1" dirty="0" smtClean="0"/>
              <a:t>(2)</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10</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2143519116"/>
              </p:ext>
            </p:extLst>
          </p:nvPr>
        </p:nvGraphicFramePr>
        <p:xfrm>
          <a:off x="533400" y="2209800"/>
          <a:ext cx="7924800" cy="4114800"/>
        </p:xfrm>
        <a:graphic>
          <a:graphicData uri="http://schemas.openxmlformats.org/drawingml/2006/table">
            <a:tbl>
              <a:tblPr firstRow="1" firstCol="1" bandRow="1">
                <a:tableStyleId>{0E3FDE45-AF77-4B5C-9715-49D594BDF05E}</a:tableStyleId>
              </a:tblPr>
              <a:tblGrid>
                <a:gridCol w="381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2743200">
                  <a:extLst>
                    <a:ext uri="{9D8B030D-6E8A-4147-A177-3AD203B41FA5}">
                      <a16:colId xmlns:a16="http://schemas.microsoft.com/office/drawing/2014/main" val="20004"/>
                    </a:ext>
                  </a:extLst>
                </a:gridCol>
              </a:tblGrid>
              <a:tr h="662855">
                <a:tc>
                  <a:txBody>
                    <a:bodyPr/>
                    <a:lstStyle/>
                    <a:p>
                      <a:pPr algn="ctr">
                        <a:lnSpc>
                          <a:spcPct val="115000"/>
                        </a:lnSpc>
                        <a:spcAft>
                          <a:spcPts val="0"/>
                        </a:spcAft>
                      </a:pPr>
                      <a:r>
                        <a:rPr lang="en-GB" sz="1200" dirty="0" smtClean="0">
                          <a:effectLst/>
                          <a:latin typeface="+mn-lt"/>
                          <a:ea typeface="+mn-ea"/>
                          <a:cs typeface="+mn-cs"/>
                        </a:rPr>
                        <a:t>No.</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smtClean="0">
                          <a:effectLst/>
                        </a:rPr>
                        <a:t>Performance </a:t>
                      </a:r>
                      <a:r>
                        <a:rPr lang="en-GB" sz="1200" dirty="0">
                          <a:effectLst/>
                        </a:rPr>
                        <a:t>Indicators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rPr>
                        <a:t>Annual Target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smtClean="0">
                          <a:effectLst/>
                          <a:latin typeface="Calibri" panose="020F0502020204030204" pitchFamily="34" charset="0"/>
                          <a:ea typeface="Calibri" panose="020F0502020204030204" pitchFamily="34" charset="0"/>
                          <a:cs typeface="Times New Roman" panose="02020603050405020304" pitchFamily="18" charset="0"/>
                        </a:rPr>
                        <a:t>Annual</a:t>
                      </a:r>
                      <a:r>
                        <a:rPr lang="en-ZA" sz="1200" baseline="0" dirty="0" smtClean="0">
                          <a:effectLst/>
                          <a:latin typeface="Calibri" panose="020F0502020204030204" pitchFamily="34" charset="0"/>
                          <a:ea typeface="Calibri" panose="020F0502020204030204" pitchFamily="34" charset="0"/>
                          <a:cs typeface="Times New Roman" panose="02020603050405020304" pitchFamily="18" charset="0"/>
                        </a:rPr>
                        <a:t> Achievement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kern="1200" dirty="0" smtClean="0">
                          <a:solidFill>
                            <a:schemeClr val="tx1"/>
                          </a:solidFill>
                          <a:effectLst/>
                          <a:latin typeface="+mn-lt"/>
                          <a:ea typeface="+mn-ea"/>
                          <a:cs typeface="+mn-cs"/>
                        </a:rPr>
                        <a:t>Reasons for Variances and Corrective Actions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62809">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4</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Percentage resolution</a:t>
                      </a:r>
                      <a:r>
                        <a:rPr lang="en-ZA" sz="1200" baseline="0" dirty="0" smtClean="0">
                          <a:effectLst/>
                          <a:latin typeface="+mn-lt"/>
                          <a:ea typeface="Calibri" panose="020F0502020204030204" pitchFamily="34" charset="0"/>
                          <a:cs typeface="Times New Roman" panose="02020603050405020304" pitchFamily="18" charset="0"/>
                        </a:rPr>
                        <a:t> of audit findings </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80% - 100% resolution</a:t>
                      </a:r>
                      <a:r>
                        <a:rPr lang="en-ZA" sz="1200" baseline="0" dirty="0" smtClean="0">
                          <a:effectLst/>
                          <a:latin typeface="+mn-lt"/>
                          <a:ea typeface="Calibri" panose="020F0502020204030204" pitchFamily="34" charset="0"/>
                          <a:cs typeface="Times New Roman" panose="02020603050405020304" pitchFamily="18" charset="0"/>
                        </a:rPr>
                        <a:t> </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49%</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smtClean="0"/>
                        <a:t>Capacity constraints.</a:t>
                      </a:r>
                    </a:p>
                    <a:p>
                      <a:pPr>
                        <a:lnSpc>
                          <a:spcPct val="115000"/>
                        </a:lnSpc>
                        <a:spcAft>
                          <a:spcPts val="0"/>
                        </a:spcAft>
                      </a:pPr>
                      <a:r>
                        <a:rPr lang="en-GB" sz="1200" dirty="0" smtClean="0"/>
                        <a:t>Temporary capacity sourced.</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979686">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5</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Percentage compliance with Institutional Governance Framework</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smtClean="0">
                          <a:effectLst/>
                          <a:latin typeface="+mn-lt"/>
                          <a:ea typeface="Calibri" panose="020F0502020204030204" pitchFamily="34" charset="0"/>
                          <a:cs typeface="Times New Roman" panose="02020603050405020304" pitchFamily="18" charset="0"/>
                        </a:rPr>
                        <a:t>80% - 100% compliance with </a:t>
                      </a:r>
                      <a:r>
                        <a:rPr lang="en-ZA" sz="1200" dirty="0" smtClean="0">
                          <a:effectLst/>
                          <a:latin typeface="+mn-lt"/>
                          <a:ea typeface="Calibri" panose="020F0502020204030204" pitchFamily="34" charset="0"/>
                          <a:cs typeface="Times New Roman" panose="02020603050405020304" pitchFamily="18" charset="0"/>
                        </a:rPr>
                        <a:t>identified aspects of Comprehensive Institutional Governance Framework</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smtClean="0">
                          <a:effectLst/>
                          <a:latin typeface="+mn-lt"/>
                          <a:ea typeface="Calibri" panose="020F0502020204030204" pitchFamily="34" charset="0"/>
                          <a:cs typeface="Times New Roman" panose="02020603050405020304" pitchFamily="18" charset="0"/>
                        </a:rPr>
                        <a:t>Governance Report completed. Board Charter not developed.</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3335">
                        <a:lnSpc>
                          <a:spcPct val="115000"/>
                        </a:lnSpc>
                        <a:spcAft>
                          <a:spcPts val="0"/>
                        </a:spcAft>
                      </a:pPr>
                      <a:r>
                        <a:rPr lang="en-US" sz="1200" dirty="0" smtClean="0">
                          <a:effectLst/>
                          <a:latin typeface="+mn-lt"/>
                          <a:ea typeface="Times New Roman" panose="02020603050405020304" pitchFamily="18" charset="0"/>
                          <a:cs typeface="Times New Roman" panose="02020603050405020304" pitchFamily="18" charset="0"/>
                        </a:rPr>
                        <a:t>Realisation to acquire a more comprehensive and digitised institutional governance framework, as opposed to the limited scope of a Board Charter alone. Cost implications</a:t>
                      </a:r>
                      <a:r>
                        <a:rPr lang="en-US" sz="1200" baseline="0" dirty="0" smtClean="0">
                          <a:effectLst/>
                          <a:latin typeface="+mn-lt"/>
                          <a:ea typeface="Times New Roman" panose="02020603050405020304" pitchFamily="18" charset="0"/>
                          <a:cs typeface="Times New Roman" panose="02020603050405020304" pitchFamily="18" charset="0"/>
                        </a:rPr>
                        <a:t> meant that the item had to be included in the procurement plan of the next financial year. </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09450">
                <a:tc>
                  <a:txBody>
                    <a:bodyPr/>
                    <a:lstStyle/>
                    <a:p>
                      <a:pPr>
                        <a:lnSpc>
                          <a:spcPct val="115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8608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2" y="376238"/>
            <a:ext cx="1519021" cy="1985962"/>
          </a:xfrm>
          <a:prstGeom prst="rect">
            <a:avLst/>
          </a:prstGeom>
          <a:noFill/>
          <a:ln w="9525">
            <a:noFill/>
            <a:miter lim="800000"/>
            <a:headEnd/>
            <a:tailEnd/>
          </a:ln>
        </p:spPr>
      </p:pic>
      <p:sp>
        <p:nvSpPr>
          <p:cNvPr id="3076" name="Rectangle 3"/>
          <p:cNvSpPr>
            <a:spLocks noGrp="1" noChangeArrowheads="1"/>
          </p:cNvSpPr>
          <p:nvPr>
            <p:ph type="subTitle" idx="1"/>
          </p:nvPr>
        </p:nvSpPr>
        <p:spPr>
          <a:xfrm>
            <a:off x="1447800" y="2590800"/>
            <a:ext cx="6858000" cy="1752600"/>
          </a:xfrm>
        </p:spPr>
        <p:txBody>
          <a:bodyPr>
            <a:normAutofit/>
          </a:bodyPr>
          <a:lstStyle/>
          <a:p>
            <a:r>
              <a:rPr lang="en-US" sz="2400" b="1" dirty="0" smtClean="0">
                <a:solidFill>
                  <a:srgbClr val="C00000"/>
                </a:solidFill>
              </a:rPr>
              <a:t>Programme 2: Promotion of Human Rights</a:t>
            </a:r>
          </a:p>
          <a:p>
            <a:endParaRPr lang="en-ZA" sz="2400" dirty="0" smtClean="0"/>
          </a:p>
          <a:p>
            <a:r>
              <a:rPr lang="en-ZA" sz="2400" dirty="0" smtClean="0">
                <a:solidFill>
                  <a:schemeClr val="tx1"/>
                </a:solidFill>
              </a:rPr>
              <a:t>Influenced pro-human rights </a:t>
            </a:r>
            <a:r>
              <a:rPr lang="en-ZA" sz="2400" dirty="0">
                <a:solidFill>
                  <a:schemeClr val="tx1"/>
                </a:solidFill>
              </a:rPr>
              <a:t>policies, legislation, service delivery and </a:t>
            </a:r>
            <a:r>
              <a:rPr lang="en-ZA" sz="2400" dirty="0" smtClean="0">
                <a:solidFill>
                  <a:schemeClr val="tx1"/>
                </a:solidFill>
              </a:rPr>
              <a:t>awareness</a:t>
            </a:r>
            <a:r>
              <a:rPr lang="en-US" sz="2400" b="1" dirty="0" smtClean="0">
                <a:solidFill>
                  <a:schemeClr val="tx1"/>
                </a:solidFill>
              </a:rPr>
              <a:t>  </a:t>
            </a:r>
          </a:p>
        </p:txBody>
      </p:sp>
      <p:pic>
        <p:nvPicPr>
          <p:cNvPr id="12" name="Picture 5"/>
          <p:cNvPicPr>
            <a:picLocks noChangeAspect="1" noChangeArrowheads="1"/>
          </p:cNvPicPr>
          <p:nvPr/>
        </p:nvPicPr>
        <p:blipFill>
          <a:blip r:embed="rId4" cstate="print"/>
          <a:srcRect/>
          <a:stretch>
            <a:fillRect/>
          </a:stretch>
        </p:blipFill>
        <p:spPr bwMode="auto">
          <a:xfrm>
            <a:off x="4714876" y="4950959"/>
            <a:ext cx="952500" cy="1428750"/>
          </a:xfrm>
          <a:prstGeom prst="rect">
            <a:avLst/>
          </a:prstGeom>
          <a:noFill/>
          <a:ln w="9525">
            <a:noFill/>
            <a:miter lim="800000"/>
            <a:headEnd/>
            <a:tailEnd/>
          </a:ln>
        </p:spPr>
      </p:pic>
      <p:pic>
        <p:nvPicPr>
          <p:cNvPr id="13" name="Picture 6"/>
          <p:cNvPicPr>
            <a:picLocks noChangeAspect="1" noChangeArrowheads="1"/>
          </p:cNvPicPr>
          <p:nvPr/>
        </p:nvPicPr>
        <p:blipFill>
          <a:blip r:embed="rId5" cstate="print"/>
          <a:srcRect/>
          <a:stretch>
            <a:fillRect/>
          </a:stretch>
        </p:blipFill>
        <p:spPr bwMode="auto">
          <a:xfrm>
            <a:off x="5667376" y="4950959"/>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6" cstate="print"/>
          <a:srcRect/>
          <a:stretch>
            <a:fillRect/>
          </a:stretch>
        </p:blipFill>
        <p:spPr bwMode="auto">
          <a:xfrm>
            <a:off x="3762376" y="4950959"/>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7" cstate="print"/>
          <a:srcRect/>
          <a:stretch>
            <a:fillRect/>
          </a:stretch>
        </p:blipFill>
        <p:spPr bwMode="auto">
          <a:xfrm>
            <a:off x="2896623" y="4950959"/>
            <a:ext cx="1006588" cy="1428750"/>
          </a:xfrm>
          <a:prstGeom prst="rect">
            <a:avLst/>
          </a:prstGeom>
          <a:noFill/>
          <a:ln w="9525">
            <a:noFill/>
            <a:miter lim="800000"/>
            <a:headEnd/>
            <a:tailEnd/>
          </a:ln>
        </p:spPr>
      </p:pic>
      <p:pic>
        <p:nvPicPr>
          <p:cNvPr id="16" name="Picture 10"/>
          <p:cNvPicPr>
            <a:picLocks noChangeAspect="1" noChangeArrowheads="1"/>
          </p:cNvPicPr>
          <p:nvPr/>
        </p:nvPicPr>
        <p:blipFill>
          <a:blip r:embed="rId8" cstate="print"/>
          <a:srcRect/>
          <a:stretch>
            <a:fillRect/>
          </a:stretch>
        </p:blipFill>
        <p:spPr bwMode="auto">
          <a:xfrm>
            <a:off x="6619876" y="4950959"/>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9" cstate="print"/>
          <a:srcRect/>
          <a:stretch>
            <a:fillRect/>
          </a:stretch>
        </p:blipFill>
        <p:spPr bwMode="auto">
          <a:xfrm>
            <a:off x="1958411" y="4950959"/>
            <a:ext cx="923925" cy="1428750"/>
          </a:xfrm>
          <a:prstGeom prst="rect">
            <a:avLst/>
          </a:prstGeom>
          <a:noFill/>
          <a:ln w="9525">
            <a:noFill/>
            <a:miter lim="800000"/>
            <a:headEnd/>
            <a:tailEnd/>
          </a:ln>
        </p:spPr>
      </p:pic>
    </p:spTree>
    <p:extLst>
      <p:ext uri="{BB962C8B-B14F-4D97-AF65-F5344CB8AC3E}">
        <p14:creationId xmlns:p14="http://schemas.microsoft.com/office/powerpoint/2010/main" val="71278686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2 </a:t>
            </a:r>
            <a:br>
              <a:rPr lang="en-ZA" sz="2000" b="1" dirty="0">
                <a:solidFill>
                  <a:schemeClr val="accent2"/>
                </a:solidFill>
              </a:rPr>
            </a:br>
            <a:r>
              <a:rPr lang="en-ZA" sz="2000" b="1" dirty="0"/>
              <a:t>Promotion of human rights </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12</a:t>
            </a:fld>
            <a:endParaRPr lang="en-ZA" dirty="0"/>
          </a:p>
        </p:txBody>
      </p:sp>
      <p:graphicFrame>
        <p:nvGraphicFramePr>
          <p:cNvPr id="6" name="Diagram 5"/>
          <p:cNvGraphicFramePr/>
          <p:nvPr>
            <p:extLst>
              <p:ext uri="{D42A27DB-BD31-4B8C-83A1-F6EECF244321}">
                <p14:modId xmlns:p14="http://schemas.microsoft.com/office/powerpoint/2010/main" val="2651181288"/>
              </p:ext>
            </p:extLst>
          </p:nvPr>
        </p:nvGraphicFramePr>
        <p:xfrm>
          <a:off x="685800" y="2057400"/>
          <a:ext cx="7848600" cy="4267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81738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2 </a:t>
            </a:r>
            <a:br>
              <a:rPr lang="en-ZA" sz="2000" b="1" dirty="0">
                <a:solidFill>
                  <a:schemeClr val="accent2"/>
                </a:solidFill>
              </a:rPr>
            </a:br>
            <a:r>
              <a:rPr lang="en-ZA" sz="2000" b="1" dirty="0"/>
              <a:t>Promotion of human rights </a:t>
            </a:r>
            <a:r>
              <a:rPr lang="en-ZA" sz="2000" b="1" dirty="0" smtClean="0"/>
              <a:t>(2)</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13</a:t>
            </a:fld>
            <a:endParaRPr lang="en-ZA" dirty="0"/>
          </a:p>
        </p:txBody>
      </p:sp>
      <p:graphicFrame>
        <p:nvGraphicFramePr>
          <p:cNvPr id="6" name="Diagram 5"/>
          <p:cNvGraphicFramePr/>
          <p:nvPr>
            <p:extLst>
              <p:ext uri="{D42A27DB-BD31-4B8C-83A1-F6EECF244321}">
                <p14:modId xmlns:p14="http://schemas.microsoft.com/office/powerpoint/2010/main" val="1023454004"/>
              </p:ext>
            </p:extLst>
          </p:nvPr>
        </p:nvGraphicFramePr>
        <p:xfrm>
          <a:off x="685800" y="2057400"/>
          <a:ext cx="7848600" cy="4267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72747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2 achievements</a:t>
            </a:r>
            <a:br>
              <a:rPr lang="en-ZA" sz="2000" b="1" dirty="0">
                <a:solidFill>
                  <a:schemeClr val="accent2"/>
                </a:solidFill>
              </a:rPr>
            </a:br>
            <a:r>
              <a:rPr lang="en-ZA" sz="2000" b="1" dirty="0"/>
              <a:t>Promotion of human </a:t>
            </a:r>
            <a:r>
              <a:rPr lang="en-ZA" sz="2000" b="1" dirty="0" smtClean="0"/>
              <a:t>rights (3) </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14</a:t>
            </a:fld>
            <a:endParaRPr lang="en-ZA" dirty="0"/>
          </a:p>
        </p:txBody>
      </p:sp>
      <p:graphicFrame>
        <p:nvGraphicFramePr>
          <p:cNvPr id="6" name="Diagram 5"/>
          <p:cNvGraphicFramePr/>
          <p:nvPr>
            <p:extLst>
              <p:ext uri="{D42A27DB-BD31-4B8C-83A1-F6EECF244321}">
                <p14:modId xmlns:p14="http://schemas.microsoft.com/office/powerpoint/2010/main" val="2062397265"/>
              </p:ext>
            </p:extLst>
          </p:nvPr>
        </p:nvGraphicFramePr>
        <p:xfrm>
          <a:off x="1042555" y="1828800"/>
          <a:ext cx="7135091" cy="4343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44051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2 achievements:</a:t>
            </a:r>
            <a:br>
              <a:rPr lang="en-ZA" sz="2000" b="1" dirty="0">
                <a:solidFill>
                  <a:schemeClr val="accent2"/>
                </a:solidFill>
              </a:rPr>
            </a:br>
            <a:r>
              <a:rPr lang="en-ZA" sz="2000" b="1" dirty="0"/>
              <a:t>Promotion of human rights (4)</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15</a:t>
            </a:fld>
            <a:endParaRPr lang="en-ZA" dirty="0"/>
          </a:p>
        </p:txBody>
      </p:sp>
      <p:graphicFrame>
        <p:nvGraphicFramePr>
          <p:cNvPr id="6" name="Diagram 5"/>
          <p:cNvGraphicFramePr/>
          <p:nvPr>
            <p:extLst>
              <p:ext uri="{D42A27DB-BD31-4B8C-83A1-F6EECF244321}">
                <p14:modId xmlns:p14="http://schemas.microsoft.com/office/powerpoint/2010/main" val="3185827207"/>
              </p:ext>
            </p:extLst>
          </p:nvPr>
        </p:nvGraphicFramePr>
        <p:xfrm>
          <a:off x="685800" y="1905000"/>
          <a:ext cx="7848600" cy="4419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59005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2 achievements:</a:t>
            </a:r>
            <a:br>
              <a:rPr lang="en-ZA" sz="2000" b="1" dirty="0">
                <a:solidFill>
                  <a:schemeClr val="accent2"/>
                </a:solidFill>
              </a:rPr>
            </a:br>
            <a:r>
              <a:rPr lang="en-ZA" sz="2000" b="1" dirty="0"/>
              <a:t>Promotion of human rights </a:t>
            </a:r>
            <a:r>
              <a:rPr lang="en-ZA" sz="2000" b="1" dirty="0" smtClean="0"/>
              <a:t>(5)</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16</a:t>
            </a:fld>
            <a:endParaRPr lang="en-ZA" dirty="0"/>
          </a:p>
        </p:txBody>
      </p:sp>
      <p:graphicFrame>
        <p:nvGraphicFramePr>
          <p:cNvPr id="3" name="Table 2"/>
          <p:cNvGraphicFramePr>
            <a:graphicFrameLocks noGrp="1"/>
          </p:cNvGraphicFramePr>
          <p:nvPr>
            <p:extLst/>
          </p:nvPr>
        </p:nvGraphicFramePr>
        <p:xfrm>
          <a:off x="457200" y="2438400"/>
          <a:ext cx="8001000" cy="3352801"/>
        </p:xfrm>
        <a:graphic>
          <a:graphicData uri="http://schemas.openxmlformats.org/drawingml/2006/table">
            <a:tbl>
              <a:tblPr firstRow="1" firstCol="1" bandRow="1">
                <a:tableStyleId>{5C22544A-7EE6-4342-B048-85BDC9FD1C3A}</a:tableStyleId>
              </a:tblPr>
              <a:tblGrid>
                <a:gridCol w="1041730">
                  <a:extLst>
                    <a:ext uri="{9D8B030D-6E8A-4147-A177-3AD203B41FA5}">
                      <a16:colId xmlns:a16="http://schemas.microsoft.com/office/drawing/2014/main" val="20000"/>
                    </a:ext>
                  </a:extLst>
                </a:gridCol>
                <a:gridCol w="1015669">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009879">
                  <a:extLst>
                    <a:ext uri="{9D8B030D-6E8A-4147-A177-3AD203B41FA5}">
                      <a16:colId xmlns:a16="http://schemas.microsoft.com/office/drawing/2014/main" val="20005"/>
                    </a:ext>
                  </a:extLst>
                </a:gridCol>
                <a:gridCol w="971322">
                  <a:extLst>
                    <a:ext uri="{9D8B030D-6E8A-4147-A177-3AD203B41FA5}">
                      <a16:colId xmlns:a16="http://schemas.microsoft.com/office/drawing/2014/main" val="20006"/>
                    </a:ext>
                  </a:extLst>
                </a:gridCol>
              </a:tblGrid>
              <a:tr h="476875">
                <a:tc gridSpan="7">
                  <a:txBody>
                    <a:bodyPr/>
                    <a:lstStyle/>
                    <a:p>
                      <a:pPr algn="ctr">
                        <a:lnSpc>
                          <a:spcPct val="107000"/>
                        </a:lnSpc>
                        <a:spcAft>
                          <a:spcPts val="0"/>
                        </a:spcAft>
                      </a:pPr>
                      <a:r>
                        <a:rPr lang="en-ZA" sz="1400" dirty="0">
                          <a:effectLst/>
                        </a:rPr>
                        <a:t>Media</a:t>
                      </a:r>
                      <a:r>
                        <a:rPr lang="en-ZA" sz="1400" baseline="0" dirty="0">
                          <a:effectLst/>
                        </a:rPr>
                        <a:t> </a:t>
                      </a:r>
                      <a:r>
                        <a:rPr lang="en-ZA" sz="1400" dirty="0">
                          <a:effectLst/>
                        </a:rPr>
                        <a:t>Coverage of the Commission 2020/2021:</a:t>
                      </a:r>
                    </a:p>
                    <a:p>
                      <a:pPr algn="ctr">
                        <a:lnSpc>
                          <a:spcPct val="107000"/>
                        </a:lnSpc>
                        <a:spcAft>
                          <a:spcPts val="0"/>
                        </a:spcAft>
                      </a:pPr>
                      <a:r>
                        <a:rPr lang="en-ZA" sz="1400" dirty="0">
                          <a:effectLst/>
                        </a:rPr>
                        <a:t>Volume, Audience, Value and Sentiment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739084">
                <a:tc>
                  <a:txBody>
                    <a:bodyPr/>
                    <a:lstStyle/>
                    <a:p>
                      <a:pPr algn="ctr">
                        <a:lnSpc>
                          <a:spcPct val="107000"/>
                        </a:lnSpc>
                        <a:spcAft>
                          <a:spcPts val="0"/>
                        </a:spcAft>
                      </a:pPr>
                      <a:r>
                        <a:rPr lang="en-ZA" sz="1400" b="1" dirty="0">
                          <a:effectLst/>
                        </a:rPr>
                        <a:t>Media Type</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ctr">
                        <a:lnSpc>
                          <a:spcPct val="107000"/>
                        </a:lnSpc>
                        <a:spcAft>
                          <a:spcPts val="0"/>
                        </a:spcAft>
                      </a:pPr>
                      <a:r>
                        <a:rPr lang="en-ZA" sz="1400" b="1" dirty="0">
                          <a:effectLst/>
                        </a:rPr>
                        <a:t>Number of Items</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ctr">
                        <a:lnSpc>
                          <a:spcPct val="107000"/>
                        </a:lnSpc>
                        <a:spcAft>
                          <a:spcPts val="0"/>
                        </a:spcAft>
                      </a:pPr>
                      <a:r>
                        <a:rPr lang="en-ZA" sz="1400" b="1" dirty="0">
                          <a:effectLst/>
                        </a:rPr>
                        <a:t>Audience Reached</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ctr">
                        <a:lnSpc>
                          <a:spcPct val="107000"/>
                        </a:lnSpc>
                        <a:spcAft>
                          <a:spcPts val="0"/>
                        </a:spcAft>
                      </a:pPr>
                      <a:r>
                        <a:rPr lang="en-ZA" sz="1400" b="1" dirty="0">
                          <a:effectLst/>
                        </a:rPr>
                        <a:t>Average</a:t>
                      </a:r>
                      <a:r>
                        <a:rPr lang="en-ZA" sz="1400" b="1" baseline="0" dirty="0">
                          <a:effectLst/>
                        </a:rPr>
                        <a:t> Value Equivalent</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ctr">
                        <a:lnSpc>
                          <a:spcPct val="107000"/>
                        </a:lnSpc>
                        <a:spcAft>
                          <a:spcPts val="0"/>
                        </a:spcAft>
                      </a:pPr>
                      <a:r>
                        <a:rPr lang="en-ZA" sz="1400" b="1" dirty="0">
                          <a:effectLst/>
                        </a:rPr>
                        <a:t>Positive Sentiment</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ctr">
                        <a:lnSpc>
                          <a:spcPct val="107000"/>
                        </a:lnSpc>
                        <a:spcAft>
                          <a:spcPts val="0"/>
                        </a:spcAft>
                      </a:pPr>
                      <a:r>
                        <a:rPr lang="en-ZA" sz="1400" b="1" dirty="0">
                          <a:effectLst/>
                        </a:rPr>
                        <a:t>Neutral Sentiment</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ctr">
                        <a:lnSpc>
                          <a:spcPct val="107000"/>
                        </a:lnSpc>
                        <a:spcAft>
                          <a:spcPts val="0"/>
                        </a:spcAft>
                      </a:pPr>
                      <a:r>
                        <a:rPr lang="en-ZA" sz="1400" b="1" dirty="0">
                          <a:effectLst/>
                        </a:rPr>
                        <a:t>Negative Sentiment</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extLst>
                  <a:ext uri="{0D108BD9-81ED-4DB2-BD59-A6C34878D82A}">
                    <a16:rowId xmlns:a16="http://schemas.microsoft.com/office/drawing/2014/main" val="10001"/>
                  </a:ext>
                </a:extLst>
              </a:tr>
              <a:tr h="467535">
                <a:tc>
                  <a:txBody>
                    <a:bodyPr/>
                    <a:lstStyle/>
                    <a:p>
                      <a:pPr algn="just">
                        <a:lnSpc>
                          <a:spcPct val="107000"/>
                        </a:lnSpc>
                        <a:spcAft>
                          <a:spcPts val="0"/>
                        </a:spcAft>
                      </a:pPr>
                      <a:r>
                        <a:rPr lang="en-ZA" sz="1400" dirty="0">
                          <a:effectLst/>
                        </a:rPr>
                        <a:t>Print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1643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485 304 765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R 65 528 113.85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0.06%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98.7%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0.07%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extLst>
                  <a:ext uri="{0D108BD9-81ED-4DB2-BD59-A6C34878D82A}">
                    <a16:rowId xmlns:a16="http://schemas.microsoft.com/office/drawing/2014/main" val="10002"/>
                  </a:ext>
                </a:extLst>
              </a:tr>
              <a:tr h="571498">
                <a:tc>
                  <a:txBody>
                    <a:bodyPr/>
                    <a:lstStyle/>
                    <a:p>
                      <a:pPr algn="just">
                        <a:lnSpc>
                          <a:spcPct val="107000"/>
                        </a:lnSpc>
                        <a:spcAft>
                          <a:spcPts val="0"/>
                        </a:spcAft>
                      </a:pPr>
                      <a:r>
                        <a:rPr lang="en-ZA" sz="1400" dirty="0">
                          <a:effectLst/>
                        </a:rPr>
                        <a:t>Broadcast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1417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1 418 160 728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R 51 148 261.10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1.06%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98%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0.14%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extLst>
                  <a:ext uri="{0D108BD9-81ED-4DB2-BD59-A6C34878D82A}">
                    <a16:rowId xmlns:a16="http://schemas.microsoft.com/office/drawing/2014/main" val="10003"/>
                  </a:ext>
                </a:extLst>
              </a:tr>
              <a:tr h="571498">
                <a:tc>
                  <a:txBody>
                    <a:bodyPr/>
                    <a:lstStyle/>
                    <a:p>
                      <a:pPr algn="just">
                        <a:lnSpc>
                          <a:spcPct val="107000"/>
                        </a:lnSpc>
                        <a:spcAft>
                          <a:spcPts val="0"/>
                        </a:spcAft>
                      </a:pPr>
                      <a:r>
                        <a:rPr lang="en-ZA" sz="1400" dirty="0">
                          <a:effectLst/>
                        </a:rPr>
                        <a:t>Online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4545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6 785 702 803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R 177 177 727.26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0.06%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99%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tc>
                  <a:txBody>
                    <a:bodyPr/>
                    <a:lstStyle/>
                    <a:p>
                      <a:pPr algn="r">
                        <a:lnSpc>
                          <a:spcPct val="107000"/>
                        </a:lnSpc>
                        <a:spcAft>
                          <a:spcPts val="0"/>
                        </a:spcAft>
                      </a:pPr>
                      <a:r>
                        <a:rPr lang="en-ZA" sz="1400" dirty="0">
                          <a:effectLst/>
                        </a:rPr>
                        <a:t>0.04%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583" marR="66583" marT="0" marB="0" anchor="b"/>
                </a:tc>
                <a:extLst>
                  <a:ext uri="{0D108BD9-81ED-4DB2-BD59-A6C34878D82A}">
                    <a16:rowId xmlns:a16="http://schemas.microsoft.com/office/drawing/2014/main" val="10004"/>
                  </a:ext>
                </a:extLst>
              </a:tr>
              <a:tr h="526311">
                <a:tc>
                  <a:txBody>
                    <a:bodyPr/>
                    <a:lstStyle/>
                    <a:p>
                      <a:pPr algn="just">
                        <a:lnSpc>
                          <a:spcPct val="107000"/>
                        </a:lnSpc>
                        <a:spcAft>
                          <a:spcPts val="0"/>
                        </a:spcAft>
                      </a:pPr>
                      <a:r>
                        <a:rPr lang="en-ZA" sz="1400" b="1" dirty="0">
                          <a:effectLst/>
                          <a:latin typeface="Calibri" panose="020F0502020204030204" pitchFamily="34" charset="0"/>
                          <a:ea typeface="Calibri" panose="020F0502020204030204" pitchFamily="34" charset="0"/>
                          <a:cs typeface="Times New Roman" panose="02020603050405020304" pitchFamily="18" charset="0"/>
                        </a:rPr>
                        <a:t>Totals</a:t>
                      </a:r>
                    </a:p>
                  </a:txBody>
                  <a:tcPr marL="66583" marR="66583" marT="0" marB="0" anchor="b"/>
                </a:tc>
                <a:tc>
                  <a:txBody>
                    <a:bodyPr/>
                    <a:lstStyle/>
                    <a:p>
                      <a:pPr algn="r">
                        <a:lnSpc>
                          <a:spcPct val="107000"/>
                        </a:lnSpc>
                        <a:spcAft>
                          <a:spcPts val="0"/>
                        </a:spcAft>
                      </a:pPr>
                      <a:r>
                        <a:rPr lang="en-ZA" sz="1400" b="1" dirty="0">
                          <a:effectLst/>
                          <a:latin typeface="Calibri" panose="020F0502020204030204" pitchFamily="34" charset="0"/>
                          <a:ea typeface="Calibri" panose="020F0502020204030204" pitchFamily="34" charset="0"/>
                          <a:cs typeface="Times New Roman" panose="02020603050405020304" pitchFamily="18" charset="0"/>
                        </a:rPr>
                        <a:t>7 605</a:t>
                      </a:r>
                    </a:p>
                  </a:txBody>
                  <a:tcPr marL="66583" marR="66583" marT="0" marB="0" anchor="b"/>
                </a:tc>
                <a:tc>
                  <a:txBody>
                    <a:bodyPr/>
                    <a:lstStyle/>
                    <a:p>
                      <a:pPr algn="r">
                        <a:lnSpc>
                          <a:spcPct val="107000"/>
                        </a:lnSpc>
                        <a:spcAft>
                          <a:spcPts val="0"/>
                        </a:spcAft>
                      </a:pPr>
                      <a:r>
                        <a:rPr lang="en-ZA" sz="1400" b="1" dirty="0">
                          <a:effectLst/>
                          <a:latin typeface="Calibri" panose="020F0502020204030204" pitchFamily="34" charset="0"/>
                          <a:ea typeface="Calibri" panose="020F0502020204030204" pitchFamily="34" charset="0"/>
                          <a:cs typeface="Times New Roman" panose="02020603050405020304" pitchFamily="18" charset="0"/>
                        </a:rPr>
                        <a:t>8 689 168 296</a:t>
                      </a:r>
                    </a:p>
                  </a:txBody>
                  <a:tcPr marL="66583" marR="66583" marT="0" marB="0" anchor="b"/>
                </a:tc>
                <a:tc>
                  <a:txBody>
                    <a:bodyPr/>
                    <a:lstStyle/>
                    <a:p>
                      <a:pPr algn="r">
                        <a:lnSpc>
                          <a:spcPct val="107000"/>
                        </a:lnSpc>
                        <a:spcAft>
                          <a:spcPts val="0"/>
                        </a:spcAft>
                      </a:pPr>
                      <a:r>
                        <a:rPr lang="en-ZA" sz="1400" b="1" dirty="0">
                          <a:effectLst/>
                          <a:latin typeface="Calibri" panose="020F0502020204030204" pitchFamily="34" charset="0"/>
                          <a:ea typeface="Calibri" panose="020F0502020204030204" pitchFamily="34" charset="0"/>
                          <a:cs typeface="Times New Roman" panose="02020603050405020304" pitchFamily="18" charset="0"/>
                        </a:rPr>
                        <a:t>R293 854 102,21</a:t>
                      </a:r>
                    </a:p>
                  </a:txBody>
                  <a:tcPr marL="66583" marR="66583" marT="0" marB="0" anchor="b"/>
                </a:tc>
                <a:tc>
                  <a:txBody>
                    <a:bodyPr/>
                    <a:lstStyle/>
                    <a:p>
                      <a:pPr algn="r">
                        <a:lnSpc>
                          <a:spcPct val="107000"/>
                        </a:lnSpc>
                        <a:spcAft>
                          <a:spcPts val="0"/>
                        </a:spcAft>
                      </a:pPr>
                      <a:r>
                        <a:rPr lang="en-ZA" sz="1400" b="1" dirty="0">
                          <a:effectLst/>
                          <a:latin typeface="Calibri" panose="020F0502020204030204" pitchFamily="34" charset="0"/>
                          <a:ea typeface="Calibri" panose="020F0502020204030204" pitchFamily="34" charset="0"/>
                          <a:cs typeface="Times New Roman" panose="02020603050405020304" pitchFamily="18" charset="0"/>
                        </a:rPr>
                        <a:t>-</a:t>
                      </a:r>
                    </a:p>
                  </a:txBody>
                  <a:tcPr marL="66583" marR="66583" marT="0" marB="0" anchor="b"/>
                </a:tc>
                <a:tc>
                  <a:txBody>
                    <a:bodyPr/>
                    <a:lstStyle/>
                    <a:p>
                      <a:pPr algn="r">
                        <a:lnSpc>
                          <a:spcPct val="107000"/>
                        </a:lnSpc>
                        <a:spcAft>
                          <a:spcPts val="0"/>
                        </a:spcAft>
                      </a:pPr>
                      <a:r>
                        <a:rPr lang="en-ZA" sz="1400" b="1" dirty="0">
                          <a:effectLst/>
                          <a:latin typeface="Calibri" panose="020F0502020204030204" pitchFamily="34" charset="0"/>
                          <a:ea typeface="Calibri" panose="020F0502020204030204" pitchFamily="34" charset="0"/>
                          <a:cs typeface="Times New Roman" panose="02020603050405020304" pitchFamily="18" charset="0"/>
                        </a:rPr>
                        <a:t>-</a:t>
                      </a:r>
                    </a:p>
                  </a:txBody>
                  <a:tcPr marL="66583" marR="66583" marT="0" marB="0" anchor="b"/>
                </a:tc>
                <a:tc>
                  <a:txBody>
                    <a:bodyPr/>
                    <a:lstStyle/>
                    <a:p>
                      <a:pPr algn="r">
                        <a:lnSpc>
                          <a:spcPct val="107000"/>
                        </a:lnSpc>
                        <a:spcAft>
                          <a:spcPts val="0"/>
                        </a:spcAft>
                      </a:pPr>
                      <a:r>
                        <a:rPr lang="en-ZA" sz="1400" b="1" dirty="0">
                          <a:effectLst/>
                          <a:latin typeface="Calibri" panose="020F0502020204030204" pitchFamily="34" charset="0"/>
                          <a:ea typeface="Calibri" panose="020F0502020204030204" pitchFamily="34" charset="0"/>
                          <a:cs typeface="Times New Roman" panose="02020603050405020304" pitchFamily="18" charset="0"/>
                        </a:rPr>
                        <a:t>-</a:t>
                      </a:r>
                    </a:p>
                  </a:txBody>
                  <a:tcPr marL="66583" marR="66583" marT="0"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49546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smtClean="0">
                <a:solidFill>
                  <a:schemeClr val="accent2"/>
                </a:solidFill>
              </a:rPr>
              <a:t>Programme 2: Promotion of Human Rights</a:t>
            </a:r>
            <a:r>
              <a:rPr lang="en-ZA" sz="2000" b="1" dirty="0">
                <a:solidFill>
                  <a:schemeClr val="accent2"/>
                </a:solidFill>
              </a:rPr>
              <a:t/>
            </a:r>
            <a:br>
              <a:rPr lang="en-ZA" sz="2000" b="1" dirty="0">
                <a:solidFill>
                  <a:schemeClr val="accent2"/>
                </a:solidFill>
              </a:rPr>
            </a:br>
            <a:r>
              <a:rPr lang="en-ZA" sz="2000" b="1" dirty="0"/>
              <a:t>Areas of under </a:t>
            </a:r>
            <a:r>
              <a:rPr lang="en-ZA" sz="2000" b="1" dirty="0" smtClean="0"/>
              <a:t>– performance (6)</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17</a:t>
            </a:fld>
            <a:endParaRPr lang="en-ZA" dirty="0"/>
          </a:p>
        </p:txBody>
      </p:sp>
      <p:graphicFrame>
        <p:nvGraphicFramePr>
          <p:cNvPr id="6" name="Table 5"/>
          <p:cNvGraphicFramePr>
            <a:graphicFrameLocks noGrp="1"/>
          </p:cNvGraphicFramePr>
          <p:nvPr>
            <p:extLst/>
          </p:nvPr>
        </p:nvGraphicFramePr>
        <p:xfrm>
          <a:off x="685800" y="1905000"/>
          <a:ext cx="7924800" cy="4267199"/>
        </p:xfrm>
        <a:graphic>
          <a:graphicData uri="http://schemas.openxmlformats.org/drawingml/2006/table">
            <a:tbl>
              <a:tblPr firstRow="1" firstCol="1" bandRow="1">
                <a:tableStyleId>{0E3FDE45-AF77-4B5C-9715-49D594BDF05E}</a:tableStyleId>
              </a:tblPr>
              <a:tblGrid>
                <a:gridCol w="381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2743200">
                  <a:extLst>
                    <a:ext uri="{9D8B030D-6E8A-4147-A177-3AD203B41FA5}">
                      <a16:colId xmlns:a16="http://schemas.microsoft.com/office/drawing/2014/main" val="20004"/>
                    </a:ext>
                  </a:extLst>
                </a:gridCol>
              </a:tblGrid>
              <a:tr h="661376">
                <a:tc>
                  <a:txBody>
                    <a:bodyPr/>
                    <a:lstStyle/>
                    <a:p>
                      <a:pPr algn="ctr">
                        <a:lnSpc>
                          <a:spcPct val="115000"/>
                        </a:lnSpc>
                        <a:spcAft>
                          <a:spcPts val="0"/>
                        </a:spcAft>
                      </a:pPr>
                      <a:r>
                        <a:rPr lang="en-GB" sz="1200" dirty="0" smtClean="0">
                          <a:effectLst/>
                          <a:latin typeface="+mn-lt"/>
                          <a:ea typeface="+mn-ea"/>
                          <a:cs typeface="+mn-cs"/>
                        </a:rPr>
                        <a:t>No.</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smtClean="0">
                          <a:effectLst/>
                        </a:rPr>
                        <a:t>Performance </a:t>
                      </a:r>
                      <a:r>
                        <a:rPr lang="en-GB" sz="1200" dirty="0">
                          <a:effectLst/>
                        </a:rPr>
                        <a:t>Indicators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rPr>
                        <a:t>Annual Target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smtClean="0">
                          <a:effectLst/>
                          <a:latin typeface="Calibri" panose="020F0502020204030204" pitchFamily="34" charset="0"/>
                          <a:ea typeface="Calibri" panose="020F0502020204030204" pitchFamily="34" charset="0"/>
                          <a:cs typeface="Times New Roman" panose="02020603050405020304" pitchFamily="18" charset="0"/>
                        </a:rPr>
                        <a:t>Annual</a:t>
                      </a:r>
                      <a:r>
                        <a:rPr lang="en-ZA" sz="1200" baseline="0" dirty="0" smtClean="0">
                          <a:effectLst/>
                          <a:latin typeface="Calibri" panose="020F0502020204030204" pitchFamily="34" charset="0"/>
                          <a:ea typeface="Calibri" panose="020F0502020204030204" pitchFamily="34" charset="0"/>
                          <a:cs typeface="Times New Roman" panose="02020603050405020304" pitchFamily="18" charset="0"/>
                        </a:rPr>
                        <a:t> Achievement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kern="1200" dirty="0" smtClean="0">
                          <a:solidFill>
                            <a:schemeClr val="tx1"/>
                          </a:solidFill>
                          <a:effectLst/>
                          <a:latin typeface="+mn-lt"/>
                          <a:ea typeface="+mn-ea"/>
                          <a:cs typeface="+mn-cs"/>
                        </a:rPr>
                        <a:t>Reasons for Variances and Corrective Actions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87635">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1</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Number of agreements of cooperation implemented</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Implement 5 Agreements of cooperation</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1 Agreement of Cooperation implemented</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3335">
                        <a:lnSpc>
                          <a:spcPct val="115000"/>
                        </a:lnSpc>
                        <a:spcAft>
                          <a:spcPts val="0"/>
                        </a:spcAft>
                      </a:pPr>
                      <a:r>
                        <a:rPr lang="en-GB" sz="1200" dirty="0">
                          <a:effectLst/>
                          <a:latin typeface="+mn-lt"/>
                          <a:ea typeface="Times New Roman" panose="02020603050405020304" pitchFamily="18" charset="0"/>
                          <a:cs typeface="Times New Roman" panose="02020603050405020304" pitchFamily="18" charset="0"/>
                        </a:rPr>
                        <a:t>High dependence on external </a:t>
                      </a:r>
                      <a:r>
                        <a:rPr lang="en-GB" sz="1200" dirty="0" smtClean="0">
                          <a:effectLst/>
                          <a:latin typeface="+mn-lt"/>
                          <a:ea typeface="Times New Roman" panose="02020603050405020304" pitchFamily="18" charset="0"/>
                          <a:cs typeface="Times New Roman" panose="02020603050405020304" pitchFamily="18" charset="0"/>
                        </a:rPr>
                        <a:t>stakeholders.</a:t>
                      </a:r>
                      <a:r>
                        <a:rPr lang="en-GB" sz="1200" baseline="0" dirty="0" smtClean="0">
                          <a:effectLst/>
                          <a:latin typeface="+mn-lt"/>
                          <a:ea typeface="Times New Roman" panose="02020603050405020304" pitchFamily="18" charset="0"/>
                          <a:cs typeface="Times New Roman" panose="02020603050405020304" pitchFamily="18" charset="0"/>
                        </a:rPr>
                        <a:t> </a:t>
                      </a:r>
                      <a:r>
                        <a:rPr lang="en-GB" sz="1200" dirty="0" smtClean="0">
                          <a:effectLst/>
                          <a:latin typeface="+mn-lt"/>
                          <a:ea typeface="Times New Roman" panose="02020603050405020304" pitchFamily="18" charset="0"/>
                          <a:cs typeface="Times New Roman" panose="02020603050405020304" pitchFamily="18" charset="0"/>
                        </a:rPr>
                        <a:t>C</a:t>
                      </a:r>
                      <a:r>
                        <a:rPr lang="en-GB" sz="1200" dirty="0" smtClean="0">
                          <a:effectLst/>
                          <a:latin typeface="+mn-lt"/>
                          <a:ea typeface="Calibri" panose="020F0502020204030204" pitchFamily="34" charset="0"/>
                          <a:cs typeface="Times New Roman" panose="02020603050405020304" pitchFamily="18" charset="0"/>
                        </a:rPr>
                        <a:t>ontinuous </a:t>
                      </a:r>
                      <a:r>
                        <a:rPr lang="en-GB" sz="1200" dirty="0">
                          <a:effectLst/>
                          <a:latin typeface="+mn-lt"/>
                          <a:ea typeface="Calibri" panose="020F0502020204030204" pitchFamily="34" charset="0"/>
                          <a:cs typeface="Times New Roman" panose="02020603050405020304" pitchFamily="18" charset="0"/>
                        </a:rPr>
                        <a:t>engagements held to promote the realisation </a:t>
                      </a:r>
                      <a:r>
                        <a:rPr lang="en-GB" sz="1200" dirty="0" smtClean="0">
                          <a:effectLst/>
                          <a:latin typeface="+mn-lt"/>
                          <a:ea typeface="Calibri" panose="020F0502020204030204" pitchFamily="34" charset="0"/>
                          <a:cs typeface="Times New Roman" panose="02020603050405020304" pitchFamily="18" charset="0"/>
                        </a:rPr>
                        <a:t>of the </a:t>
                      </a:r>
                      <a:r>
                        <a:rPr lang="en-GB" sz="1200" dirty="0">
                          <a:effectLst/>
                          <a:latin typeface="+mn-lt"/>
                          <a:ea typeface="Calibri" panose="020F0502020204030204" pitchFamily="34" charset="0"/>
                          <a:cs typeface="Times New Roman" panose="02020603050405020304" pitchFamily="18" charset="0"/>
                        </a:rPr>
                        <a:t>commitments.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481453">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2</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Completion of Quarterly Media Monitoring Reports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Complete 4 Quarterly Media Monitoring Reports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3 Quarterly Media Monitoring Reports Completed</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3335">
                        <a:lnSpc>
                          <a:spcPct val="115000"/>
                        </a:lnSpc>
                        <a:spcAft>
                          <a:spcPts val="0"/>
                        </a:spcAft>
                      </a:pPr>
                      <a:r>
                        <a:rPr lang="en-US" sz="1200" dirty="0">
                          <a:effectLst/>
                          <a:latin typeface="+mn-lt"/>
                          <a:ea typeface="Times New Roman" panose="02020603050405020304" pitchFamily="18" charset="0"/>
                          <a:cs typeface="Times New Roman" panose="02020603050405020304" pitchFamily="18" charset="0"/>
                        </a:rPr>
                        <a:t>Incomplete </a:t>
                      </a:r>
                      <a:r>
                        <a:rPr lang="en-US" sz="1200" dirty="0" smtClean="0">
                          <a:effectLst/>
                          <a:latin typeface="+mn-lt"/>
                          <a:ea typeface="Times New Roman" panose="02020603050405020304" pitchFamily="18" charset="0"/>
                          <a:cs typeface="Times New Roman" panose="02020603050405020304" pitchFamily="18" charset="0"/>
                        </a:rPr>
                        <a:t>reporting </a:t>
                      </a:r>
                      <a:r>
                        <a:rPr lang="en-US" sz="1200" dirty="0">
                          <a:effectLst/>
                          <a:latin typeface="+mn-lt"/>
                          <a:ea typeface="Times New Roman" panose="02020603050405020304" pitchFamily="18" charset="0"/>
                          <a:cs typeface="Times New Roman" panose="02020603050405020304" pitchFamily="18" charset="0"/>
                        </a:rPr>
                        <a:t>due to contractual challenges with the media monitoring service provision. </a:t>
                      </a:r>
                      <a:r>
                        <a:rPr lang="en-US" sz="1200" dirty="0" smtClean="0">
                          <a:effectLst/>
                          <a:latin typeface="+mn-lt"/>
                          <a:ea typeface="Times New Roman" panose="02020603050405020304" pitchFamily="18" charset="0"/>
                          <a:cs typeface="Times New Roman" panose="02020603050405020304" pitchFamily="18" charset="0"/>
                        </a:rPr>
                        <a:t>Procurement </a:t>
                      </a:r>
                      <a:r>
                        <a:rPr lang="en-US" sz="1200" dirty="0">
                          <a:effectLst/>
                          <a:latin typeface="+mn-lt"/>
                          <a:ea typeface="Times New Roman" panose="02020603050405020304" pitchFamily="18" charset="0"/>
                          <a:cs typeface="Times New Roman" panose="02020603050405020304" pitchFamily="18" charset="0"/>
                        </a:rPr>
                        <a:t>processes were underway for a different service provider, who would retrieve the previous information.</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136735">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3</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Accessibility of the website to Persons with Disability</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Make website accessible to people with disabilities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Engaged stakeholders and developed Terms of Reference. </a:t>
                      </a:r>
                    </a:p>
                  </a:txBody>
                  <a:tcPr marL="68580" marR="68580" marT="0" marB="0"/>
                </a:tc>
                <a:tc>
                  <a:txBody>
                    <a:bodyPr/>
                    <a:lstStyle/>
                    <a:p>
                      <a:pPr>
                        <a:lnSpc>
                          <a:spcPct val="115000"/>
                        </a:lnSpc>
                        <a:spcAft>
                          <a:spcPts val="1000"/>
                        </a:spcAft>
                      </a:pPr>
                      <a:r>
                        <a:rPr lang="en-ZA" sz="1200" dirty="0">
                          <a:effectLst/>
                          <a:latin typeface="+mn-lt"/>
                          <a:ea typeface="Calibri" panose="020F0502020204030204" pitchFamily="34" charset="0"/>
                          <a:cs typeface="Times New Roman" panose="02020603050405020304" pitchFamily="18" charset="0"/>
                        </a:rPr>
                        <a:t>Delays due to focus on Covid-19 demands, and </a:t>
                      </a:r>
                      <a:r>
                        <a:rPr lang="en-ZA" sz="1200" dirty="0" smtClean="0">
                          <a:effectLst/>
                          <a:latin typeface="+mn-lt"/>
                          <a:ea typeface="Calibri" panose="020F0502020204030204" pitchFamily="34" charset="0"/>
                          <a:cs typeface="Times New Roman" panose="02020603050405020304" pitchFamily="18" charset="0"/>
                        </a:rPr>
                        <a:t>suitable </a:t>
                      </a:r>
                      <a:r>
                        <a:rPr lang="en-ZA" sz="1200" dirty="0">
                          <a:effectLst/>
                          <a:latin typeface="+mn-lt"/>
                          <a:ea typeface="Calibri" panose="020F0502020204030204" pitchFamily="34" charset="0"/>
                          <a:cs typeface="Times New Roman" panose="02020603050405020304" pitchFamily="18" charset="0"/>
                        </a:rPr>
                        <a:t>service provider not found on time</a:t>
                      </a:r>
                      <a:r>
                        <a:rPr lang="en-ZA" sz="1200" dirty="0" smtClean="0">
                          <a:effectLst/>
                          <a:latin typeface="+mn-lt"/>
                          <a:ea typeface="Calibri" panose="020F0502020204030204" pitchFamily="34" charset="0"/>
                          <a:cs typeface="Times New Roman" panose="02020603050405020304" pitchFamily="18" charset="0"/>
                        </a:rPr>
                        <a:t>. </a:t>
                      </a:r>
                    </a:p>
                    <a:p>
                      <a:pPr>
                        <a:lnSpc>
                          <a:spcPct val="115000"/>
                        </a:lnSpc>
                        <a:spcAft>
                          <a:spcPts val="1000"/>
                        </a:spcAft>
                      </a:pPr>
                      <a:r>
                        <a:rPr lang="en-ZA" sz="1200" dirty="0" smtClean="0">
                          <a:effectLst/>
                          <a:latin typeface="+mn-lt"/>
                          <a:ea typeface="Calibri" panose="020F0502020204030204" pitchFamily="34" charset="0"/>
                          <a:cs typeface="Times New Roman" panose="02020603050405020304" pitchFamily="18" charset="0"/>
                        </a:rPr>
                        <a:t>Secured </a:t>
                      </a:r>
                      <a:r>
                        <a:rPr lang="en-ZA" sz="1200" dirty="0">
                          <a:effectLst/>
                          <a:latin typeface="+mn-lt"/>
                          <a:ea typeface="Calibri" panose="020F0502020204030204" pitchFamily="34" charset="0"/>
                          <a:cs typeface="Times New Roman" panose="02020603050405020304" pitchFamily="18" charset="0"/>
                        </a:rPr>
                        <a:t>budget to proceed in 2021-22.</a:t>
                      </a: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5094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2" y="376238"/>
            <a:ext cx="1519021" cy="1985962"/>
          </a:xfrm>
          <a:prstGeom prst="rect">
            <a:avLst/>
          </a:prstGeom>
          <a:noFill/>
          <a:ln w="9525">
            <a:noFill/>
            <a:miter lim="800000"/>
            <a:headEnd/>
            <a:tailEnd/>
          </a:ln>
        </p:spPr>
      </p:pic>
      <p:sp>
        <p:nvSpPr>
          <p:cNvPr id="3076" name="Rectangle 3"/>
          <p:cNvSpPr>
            <a:spLocks noGrp="1" noChangeArrowheads="1"/>
          </p:cNvSpPr>
          <p:nvPr>
            <p:ph type="subTitle" idx="1"/>
          </p:nvPr>
        </p:nvSpPr>
        <p:spPr>
          <a:xfrm>
            <a:off x="1447800" y="2362200"/>
            <a:ext cx="6858000" cy="1752600"/>
          </a:xfrm>
        </p:spPr>
        <p:txBody>
          <a:bodyPr>
            <a:normAutofit/>
          </a:bodyPr>
          <a:lstStyle/>
          <a:p>
            <a:r>
              <a:rPr lang="en-US" sz="2400" b="1" dirty="0" smtClean="0">
                <a:solidFill>
                  <a:srgbClr val="C00000"/>
                </a:solidFill>
              </a:rPr>
              <a:t>Programme 3: Protection of Human Rights  </a:t>
            </a:r>
          </a:p>
          <a:p>
            <a:endParaRPr lang="en-US" sz="2000" b="1" dirty="0">
              <a:solidFill>
                <a:srgbClr val="C00000"/>
              </a:solidFill>
            </a:endParaRPr>
          </a:p>
          <a:p>
            <a:r>
              <a:rPr lang="en-ZA" sz="2000" dirty="0">
                <a:solidFill>
                  <a:schemeClr val="tx1"/>
                </a:solidFill>
              </a:rPr>
              <a:t>Appropriate redress secured where </a:t>
            </a:r>
            <a:r>
              <a:rPr lang="en-ZA" sz="2000" dirty="0" smtClean="0">
                <a:solidFill>
                  <a:schemeClr val="tx1"/>
                </a:solidFill>
              </a:rPr>
              <a:t>human rights </a:t>
            </a:r>
            <a:r>
              <a:rPr lang="en-ZA" sz="2000" dirty="0">
                <a:solidFill>
                  <a:schemeClr val="tx1"/>
                </a:solidFill>
              </a:rPr>
              <a:t>have been </a:t>
            </a:r>
            <a:r>
              <a:rPr lang="en-ZA" sz="2000" dirty="0" smtClean="0">
                <a:solidFill>
                  <a:schemeClr val="tx1"/>
                </a:solidFill>
              </a:rPr>
              <a:t>violated</a:t>
            </a:r>
            <a:endParaRPr lang="en-ZA" sz="2000" dirty="0">
              <a:solidFill>
                <a:schemeClr val="tx1"/>
              </a:solidFill>
            </a:endParaRPr>
          </a:p>
        </p:txBody>
      </p:sp>
      <p:pic>
        <p:nvPicPr>
          <p:cNvPr id="12" name="Picture 5"/>
          <p:cNvPicPr>
            <a:picLocks noChangeAspect="1" noChangeArrowheads="1"/>
          </p:cNvPicPr>
          <p:nvPr/>
        </p:nvPicPr>
        <p:blipFill>
          <a:blip r:embed="rId4" cstate="print"/>
          <a:srcRect/>
          <a:stretch>
            <a:fillRect/>
          </a:stretch>
        </p:blipFill>
        <p:spPr bwMode="auto">
          <a:xfrm>
            <a:off x="4714876" y="4950959"/>
            <a:ext cx="952500" cy="1428750"/>
          </a:xfrm>
          <a:prstGeom prst="rect">
            <a:avLst/>
          </a:prstGeom>
          <a:noFill/>
          <a:ln w="9525">
            <a:noFill/>
            <a:miter lim="800000"/>
            <a:headEnd/>
            <a:tailEnd/>
          </a:ln>
        </p:spPr>
      </p:pic>
      <p:pic>
        <p:nvPicPr>
          <p:cNvPr id="13" name="Picture 6"/>
          <p:cNvPicPr>
            <a:picLocks noChangeAspect="1" noChangeArrowheads="1"/>
          </p:cNvPicPr>
          <p:nvPr/>
        </p:nvPicPr>
        <p:blipFill>
          <a:blip r:embed="rId5" cstate="print"/>
          <a:srcRect/>
          <a:stretch>
            <a:fillRect/>
          </a:stretch>
        </p:blipFill>
        <p:spPr bwMode="auto">
          <a:xfrm>
            <a:off x="5667376" y="4950959"/>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6" cstate="print"/>
          <a:srcRect/>
          <a:stretch>
            <a:fillRect/>
          </a:stretch>
        </p:blipFill>
        <p:spPr bwMode="auto">
          <a:xfrm>
            <a:off x="3762376" y="4950959"/>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7" cstate="print"/>
          <a:srcRect/>
          <a:stretch>
            <a:fillRect/>
          </a:stretch>
        </p:blipFill>
        <p:spPr bwMode="auto">
          <a:xfrm>
            <a:off x="2896623" y="4950959"/>
            <a:ext cx="1006588" cy="1428750"/>
          </a:xfrm>
          <a:prstGeom prst="rect">
            <a:avLst/>
          </a:prstGeom>
          <a:noFill/>
          <a:ln w="9525">
            <a:noFill/>
            <a:miter lim="800000"/>
            <a:headEnd/>
            <a:tailEnd/>
          </a:ln>
        </p:spPr>
      </p:pic>
      <p:pic>
        <p:nvPicPr>
          <p:cNvPr id="16" name="Picture 10"/>
          <p:cNvPicPr>
            <a:picLocks noChangeAspect="1" noChangeArrowheads="1"/>
          </p:cNvPicPr>
          <p:nvPr/>
        </p:nvPicPr>
        <p:blipFill>
          <a:blip r:embed="rId8" cstate="print"/>
          <a:srcRect/>
          <a:stretch>
            <a:fillRect/>
          </a:stretch>
        </p:blipFill>
        <p:spPr bwMode="auto">
          <a:xfrm>
            <a:off x="6619876" y="4950959"/>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9" cstate="print"/>
          <a:srcRect/>
          <a:stretch>
            <a:fillRect/>
          </a:stretch>
        </p:blipFill>
        <p:spPr bwMode="auto">
          <a:xfrm>
            <a:off x="1958411" y="4950959"/>
            <a:ext cx="923925" cy="1428750"/>
          </a:xfrm>
          <a:prstGeom prst="rect">
            <a:avLst/>
          </a:prstGeom>
          <a:noFill/>
          <a:ln w="9525">
            <a:noFill/>
            <a:miter lim="800000"/>
            <a:headEnd/>
            <a:tailEnd/>
          </a:ln>
        </p:spPr>
      </p:pic>
    </p:spTree>
    <p:extLst>
      <p:ext uri="{BB962C8B-B14F-4D97-AF65-F5344CB8AC3E}">
        <p14:creationId xmlns:p14="http://schemas.microsoft.com/office/powerpoint/2010/main" val="366694659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3 achievements:</a:t>
            </a:r>
            <a:br>
              <a:rPr lang="en-ZA" sz="2000" b="1" dirty="0">
                <a:solidFill>
                  <a:schemeClr val="accent2"/>
                </a:solidFill>
              </a:rPr>
            </a:br>
            <a:r>
              <a:rPr lang="en-ZA" sz="2000" b="1" dirty="0"/>
              <a:t>Protection of human rights (1)</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19</a:t>
            </a:fld>
            <a:endParaRPr lang="en-ZA" dirty="0"/>
          </a:p>
        </p:txBody>
      </p:sp>
      <p:graphicFrame>
        <p:nvGraphicFramePr>
          <p:cNvPr id="6" name="Diagram 5"/>
          <p:cNvGraphicFramePr/>
          <p:nvPr>
            <p:extLst>
              <p:ext uri="{D42A27DB-BD31-4B8C-83A1-F6EECF244321}">
                <p14:modId xmlns:p14="http://schemas.microsoft.com/office/powerpoint/2010/main" val="2275184441"/>
              </p:ext>
            </p:extLst>
          </p:nvPr>
        </p:nvGraphicFramePr>
        <p:xfrm>
          <a:off x="685800" y="2057400"/>
          <a:ext cx="7848600" cy="4267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03060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705600" cy="1143000"/>
          </a:xfrm>
        </p:spPr>
        <p:txBody>
          <a:bodyPr>
            <a:normAutofit/>
          </a:bodyPr>
          <a:lstStyle/>
          <a:p>
            <a:pPr fontAlgn="auto">
              <a:spcAft>
                <a:spcPts val="0"/>
              </a:spcAft>
              <a:defRPr/>
            </a:pPr>
            <a:r>
              <a:rPr lang="en-ZA" sz="2000" b="1" dirty="0" smtClean="0">
                <a:solidFill>
                  <a:schemeClr val="accent2"/>
                </a:solidFill>
                <a:latin typeface="+mn-lt"/>
              </a:rPr>
              <a:t>Contents</a:t>
            </a:r>
            <a:r>
              <a:rPr lang="en-ZA" sz="2800" b="1" dirty="0" smtClean="0">
                <a:solidFill>
                  <a:schemeClr val="accent2"/>
                </a:solidFill>
                <a:latin typeface="+mn-lt"/>
              </a:rPr>
              <a:t> </a:t>
            </a:r>
            <a:endParaRPr lang="en-ZA" sz="2800" b="1" dirty="0">
              <a:solidFill>
                <a:schemeClr val="accent2"/>
              </a:solidFill>
              <a:latin typeface="+mn-lt"/>
            </a:endParaRPr>
          </a:p>
        </p:txBody>
      </p:sp>
      <p:sp>
        <p:nvSpPr>
          <p:cNvPr id="3" name="Content Placeholder 2"/>
          <p:cNvSpPr>
            <a:spLocks noGrp="1"/>
          </p:cNvSpPr>
          <p:nvPr>
            <p:ph idx="1"/>
          </p:nvPr>
        </p:nvSpPr>
        <p:spPr>
          <a:xfrm>
            <a:off x="533400" y="1905000"/>
            <a:ext cx="8229600" cy="4648200"/>
          </a:xfrm>
          <a:solidFill>
            <a:schemeClr val="bg1"/>
          </a:solidFill>
        </p:spPr>
        <p:txBody>
          <a:bodyPr>
            <a:normAutofit/>
          </a:bodyPr>
          <a:lstStyle/>
          <a:p>
            <a:pPr marL="457200" indent="-457200">
              <a:buFont typeface="+mj-lt"/>
              <a:buAutoNum type="arabicPeriod"/>
            </a:pPr>
            <a:r>
              <a:rPr lang="en-ZA" sz="1600" dirty="0" smtClean="0"/>
              <a:t>Chairperson’s overview</a:t>
            </a:r>
          </a:p>
          <a:p>
            <a:pPr marL="457200" indent="-457200">
              <a:buFont typeface="+mj-lt"/>
              <a:buAutoNum type="arabicPeriod"/>
            </a:pPr>
            <a:endParaRPr lang="en-ZA" sz="1600" dirty="0" smtClean="0"/>
          </a:p>
          <a:p>
            <a:pPr marL="457200" indent="-457200">
              <a:buFont typeface="+mj-lt"/>
              <a:buAutoNum type="arabicPeriod"/>
            </a:pPr>
            <a:r>
              <a:rPr lang="en-ZA" sz="1600" dirty="0" smtClean="0"/>
              <a:t>An overview of performance as at 31 March 2021:</a:t>
            </a:r>
          </a:p>
          <a:p>
            <a:pPr marL="457200" indent="-457200">
              <a:buFont typeface="+mj-lt"/>
              <a:buAutoNum type="arabicPeriod"/>
            </a:pPr>
            <a:endParaRPr lang="en-ZA" sz="1600" dirty="0" smtClean="0"/>
          </a:p>
          <a:p>
            <a:pPr marL="400050" lvl="1" indent="0">
              <a:buNone/>
            </a:pPr>
            <a:r>
              <a:rPr lang="en-ZA" sz="1600" dirty="0" smtClean="0"/>
              <a:t>Programme 1: Administration</a:t>
            </a:r>
          </a:p>
          <a:p>
            <a:pPr marL="400050" lvl="1" indent="0">
              <a:buNone/>
            </a:pPr>
            <a:r>
              <a:rPr lang="en-ZA" sz="1600" dirty="0" smtClean="0"/>
              <a:t>Programme 2: Promotion of Human Rights</a:t>
            </a:r>
          </a:p>
          <a:p>
            <a:pPr marL="400050" lvl="1" indent="0">
              <a:buNone/>
            </a:pPr>
            <a:r>
              <a:rPr lang="en-ZA" sz="1600" dirty="0" smtClean="0"/>
              <a:t>Programme 3: Protection of Human Rights</a:t>
            </a:r>
          </a:p>
          <a:p>
            <a:pPr marL="400050" lvl="1" indent="0">
              <a:buNone/>
            </a:pPr>
            <a:r>
              <a:rPr lang="en-ZA" sz="1600" dirty="0" smtClean="0"/>
              <a:t>Programme 4: Monitoring of Human Rights</a:t>
            </a:r>
          </a:p>
          <a:p>
            <a:pPr marL="457200" indent="-457200">
              <a:buFont typeface="+mj-lt"/>
              <a:buAutoNum type="arabicPeriod"/>
            </a:pPr>
            <a:endParaRPr lang="en-ZA" sz="1600" dirty="0" smtClean="0"/>
          </a:p>
          <a:p>
            <a:pPr marL="457200" indent="-457200">
              <a:buFont typeface="+mj-lt"/>
              <a:buAutoNum type="arabicPeriod"/>
            </a:pPr>
            <a:r>
              <a:rPr lang="en-ZA" sz="1600" dirty="0" smtClean="0"/>
              <a:t>Overview: 2020-21 Annual Financial Statement and Budget 2021 </a:t>
            </a:r>
            <a:r>
              <a:rPr lang="en-ZA" sz="1600" dirty="0"/>
              <a:t>- 2022</a:t>
            </a:r>
          </a:p>
          <a:p>
            <a:pPr marL="457200" indent="-457200">
              <a:buFont typeface="+mj-lt"/>
              <a:buAutoNum type="arabicPeriod"/>
            </a:pPr>
            <a:endParaRPr lang="en-ZA" sz="1600" dirty="0" smtClean="0"/>
          </a:p>
          <a:p>
            <a:pPr marL="457200" indent="-457200">
              <a:buFont typeface="+mj-lt"/>
              <a:buAutoNum type="arabicPeriod"/>
            </a:pPr>
            <a:r>
              <a:rPr lang="en-ZA" sz="1600" dirty="0" smtClean="0"/>
              <a:t>Performance overview 2021-22 as at 30 September 2021</a:t>
            </a:r>
          </a:p>
        </p:txBody>
      </p:sp>
      <p:pic>
        <p:nvPicPr>
          <p:cNvPr id="4" name="Picture 4"/>
          <p:cNvPicPr>
            <a:picLocks noChangeAspect="1" noChangeArrowheads="1"/>
          </p:cNvPicPr>
          <p:nvPr/>
        </p:nvPicPr>
        <p:blipFill>
          <a:blip r:embed="rId3" cstate="print"/>
          <a:srcRect/>
          <a:stretch>
            <a:fillRect/>
          </a:stretch>
        </p:blipFill>
        <p:spPr bwMode="auto">
          <a:xfrm>
            <a:off x="228600" y="228601"/>
            <a:ext cx="1161142" cy="1523999"/>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a:t>
            </a:fld>
            <a:endParaRPr lang="en-ZA" dirty="0"/>
          </a:p>
        </p:txBody>
      </p:sp>
      <p:pic>
        <p:nvPicPr>
          <p:cNvPr id="1028" name="Picture 2" descr="Description: Description: cid:image001.jpg@01CE13A7.32643FE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escription: Description: cid:image002.jpg@01CE13A7.32643FE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4" descr="Description: Description: YOU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14300"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905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3 achievements:</a:t>
            </a:r>
            <a:br>
              <a:rPr lang="en-ZA" sz="2000" b="1" dirty="0">
                <a:solidFill>
                  <a:schemeClr val="accent2"/>
                </a:solidFill>
              </a:rPr>
            </a:br>
            <a:r>
              <a:rPr lang="en-ZA" sz="2000" b="1" dirty="0"/>
              <a:t>Protection of human rights </a:t>
            </a:r>
            <a:r>
              <a:rPr lang="en-ZA" sz="2000" b="1" dirty="0" smtClean="0"/>
              <a:t>(2)</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20</a:t>
            </a:fld>
            <a:endParaRPr lang="en-ZA" dirty="0"/>
          </a:p>
        </p:txBody>
      </p:sp>
      <p:graphicFrame>
        <p:nvGraphicFramePr>
          <p:cNvPr id="6" name="Diagram 5"/>
          <p:cNvGraphicFramePr/>
          <p:nvPr>
            <p:extLst>
              <p:ext uri="{D42A27DB-BD31-4B8C-83A1-F6EECF244321}">
                <p14:modId xmlns:p14="http://schemas.microsoft.com/office/powerpoint/2010/main" val="2512476670"/>
              </p:ext>
            </p:extLst>
          </p:nvPr>
        </p:nvGraphicFramePr>
        <p:xfrm>
          <a:off x="685800" y="2057400"/>
          <a:ext cx="7848600" cy="4267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03157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a:t>
            </a:r>
            <a:r>
              <a:rPr lang="en-ZA" sz="2000" b="1" dirty="0" smtClean="0">
                <a:solidFill>
                  <a:schemeClr val="accent2"/>
                </a:solidFill>
              </a:rPr>
              <a:t>3 </a:t>
            </a:r>
            <a:r>
              <a:rPr lang="en-ZA" sz="2000" b="1" dirty="0">
                <a:solidFill>
                  <a:schemeClr val="accent2"/>
                </a:solidFill>
              </a:rPr>
              <a:t>achievements:</a:t>
            </a:r>
            <a:br>
              <a:rPr lang="en-ZA" sz="2000" b="1" dirty="0">
                <a:solidFill>
                  <a:schemeClr val="accent2"/>
                </a:solidFill>
              </a:rPr>
            </a:br>
            <a:r>
              <a:rPr lang="en-ZA" sz="2000" b="1" dirty="0" smtClean="0"/>
              <a:t>Finalised cases by province</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21</a:t>
            </a:fld>
            <a:endParaRPr lang="en-ZA" dirty="0"/>
          </a:p>
        </p:txBody>
      </p:sp>
      <p:graphicFrame>
        <p:nvGraphicFramePr>
          <p:cNvPr id="3" name="Table 2"/>
          <p:cNvGraphicFramePr>
            <a:graphicFrameLocks noGrp="1"/>
          </p:cNvGraphicFramePr>
          <p:nvPr>
            <p:extLst/>
          </p:nvPr>
        </p:nvGraphicFramePr>
        <p:xfrm>
          <a:off x="685800" y="2209800"/>
          <a:ext cx="7848600" cy="4114801"/>
        </p:xfrm>
        <a:graphic>
          <a:graphicData uri="http://schemas.openxmlformats.org/drawingml/2006/table">
            <a:tbl>
              <a:tblPr firstRow="1" firstCol="1" bandRow="1">
                <a:tableStyleId>{5C22544A-7EE6-4342-B048-85BDC9FD1C3A}</a:tableStyleId>
              </a:tblPr>
              <a:tblGrid>
                <a:gridCol w="880963">
                  <a:extLst>
                    <a:ext uri="{9D8B030D-6E8A-4147-A177-3AD203B41FA5}">
                      <a16:colId xmlns:a16="http://schemas.microsoft.com/office/drawing/2014/main" val="20000"/>
                    </a:ext>
                  </a:extLst>
                </a:gridCol>
                <a:gridCol w="961053">
                  <a:extLst>
                    <a:ext uri="{9D8B030D-6E8A-4147-A177-3AD203B41FA5}">
                      <a16:colId xmlns:a16="http://schemas.microsoft.com/office/drawing/2014/main" val="20001"/>
                    </a:ext>
                  </a:extLst>
                </a:gridCol>
                <a:gridCol w="1041141">
                  <a:extLst>
                    <a:ext uri="{9D8B030D-6E8A-4147-A177-3AD203B41FA5}">
                      <a16:colId xmlns:a16="http://schemas.microsoft.com/office/drawing/2014/main" val="20002"/>
                    </a:ext>
                  </a:extLst>
                </a:gridCol>
                <a:gridCol w="1121229">
                  <a:extLst>
                    <a:ext uri="{9D8B030D-6E8A-4147-A177-3AD203B41FA5}">
                      <a16:colId xmlns:a16="http://schemas.microsoft.com/office/drawing/2014/main" val="20003"/>
                    </a:ext>
                  </a:extLst>
                </a:gridCol>
                <a:gridCol w="1616674">
                  <a:extLst>
                    <a:ext uri="{9D8B030D-6E8A-4147-A177-3AD203B41FA5}">
                      <a16:colId xmlns:a16="http://schemas.microsoft.com/office/drawing/2014/main" val="20004"/>
                    </a:ext>
                  </a:extLst>
                </a:gridCol>
                <a:gridCol w="161794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tblGrid>
              <a:tr h="874155">
                <a:tc>
                  <a:txBody>
                    <a:bodyPr/>
                    <a:lstStyle/>
                    <a:p>
                      <a:pPr algn="ctr">
                        <a:lnSpc>
                          <a:spcPct val="115000"/>
                        </a:lnSpc>
                        <a:spcAft>
                          <a:spcPts val="0"/>
                        </a:spcAft>
                      </a:pPr>
                      <a:r>
                        <a:rPr lang="en-ZA" sz="1400" dirty="0">
                          <a:effectLst/>
                        </a:rPr>
                        <a:t>Province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400" dirty="0">
                          <a:effectLst/>
                        </a:rPr>
                        <a:t>Enquiries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400" dirty="0">
                          <a:effectLst/>
                        </a:rPr>
                        <a:t>Finalised complaints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400" dirty="0">
                          <a:effectLst/>
                        </a:rPr>
                        <a:t>Complaints  Received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400" dirty="0">
                          <a:effectLst/>
                        </a:rPr>
                        <a:t>Complaints and Enquiries Received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400" dirty="0">
                          <a:effectLst/>
                        </a:rPr>
                        <a:t>Complaints and Enquiries finalised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400" dirty="0" smtClean="0">
                          <a:effectLst/>
                        </a:rPr>
                        <a: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13644">
                <a:tc>
                  <a:txBody>
                    <a:bodyPr/>
                    <a:lstStyle/>
                    <a:p>
                      <a:pPr>
                        <a:lnSpc>
                          <a:spcPct val="115000"/>
                        </a:lnSpc>
                        <a:spcAft>
                          <a:spcPts val="0"/>
                        </a:spcAft>
                      </a:pPr>
                      <a:r>
                        <a:rPr lang="en-ZA" sz="1400" dirty="0">
                          <a:effectLst/>
                        </a:rPr>
                        <a:t>EC</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164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274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396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560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438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78%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1"/>
                  </a:ext>
                </a:extLst>
              </a:tr>
              <a:tr h="313644">
                <a:tc>
                  <a:txBody>
                    <a:bodyPr/>
                    <a:lstStyle/>
                    <a:p>
                      <a:pPr>
                        <a:lnSpc>
                          <a:spcPct val="115000"/>
                        </a:lnSpc>
                        <a:spcAft>
                          <a:spcPts val="0"/>
                        </a:spcAft>
                      </a:pPr>
                      <a:r>
                        <a:rPr lang="en-ZA" sz="1400" dirty="0">
                          <a:effectLst/>
                        </a:rPr>
                        <a:t>FS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155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375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599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754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530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67%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2"/>
                  </a:ext>
                </a:extLst>
              </a:tr>
              <a:tr h="313644">
                <a:tc>
                  <a:txBody>
                    <a:bodyPr/>
                    <a:lstStyle/>
                    <a:p>
                      <a:pPr>
                        <a:lnSpc>
                          <a:spcPct val="115000"/>
                        </a:lnSpc>
                        <a:spcAft>
                          <a:spcPts val="0"/>
                        </a:spcAft>
                      </a:pPr>
                      <a:r>
                        <a:rPr lang="en-ZA" sz="1400" dirty="0">
                          <a:effectLst/>
                        </a:rPr>
                        <a:t>GP</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1010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200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372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1382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1210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88%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3"/>
                  </a:ext>
                </a:extLst>
              </a:tr>
              <a:tr h="313644">
                <a:tc>
                  <a:txBody>
                    <a:bodyPr/>
                    <a:lstStyle/>
                    <a:p>
                      <a:pPr>
                        <a:lnSpc>
                          <a:spcPct val="115000"/>
                        </a:lnSpc>
                        <a:spcAft>
                          <a:spcPts val="0"/>
                        </a:spcAft>
                      </a:pPr>
                      <a:r>
                        <a:rPr lang="en-ZA" sz="1400" dirty="0">
                          <a:effectLst/>
                        </a:rPr>
                        <a:t>KZN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516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558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829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1345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1074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80%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4"/>
                  </a:ext>
                </a:extLst>
              </a:tr>
              <a:tr h="313644">
                <a:tc>
                  <a:txBody>
                    <a:bodyPr/>
                    <a:lstStyle/>
                    <a:p>
                      <a:pPr>
                        <a:lnSpc>
                          <a:spcPct val="115000"/>
                        </a:lnSpc>
                        <a:spcAft>
                          <a:spcPts val="0"/>
                        </a:spcAft>
                      </a:pPr>
                      <a:r>
                        <a:rPr lang="en-ZA" sz="1400" dirty="0">
                          <a:effectLst/>
                        </a:rPr>
                        <a:t>LP</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264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390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707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971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654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67%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5"/>
                  </a:ext>
                </a:extLst>
              </a:tr>
              <a:tr h="316678">
                <a:tc>
                  <a:txBody>
                    <a:bodyPr/>
                    <a:lstStyle/>
                    <a:p>
                      <a:pPr>
                        <a:lnSpc>
                          <a:spcPct val="115000"/>
                        </a:lnSpc>
                        <a:spcAft>
                          <a:spcPts val="0"/>
                        </a:spcAft>
                      </a:pPr>
                      <a:r>
                        <a:rPr lang="en-ZA" sz="1400" dirty="0">
                          <a:effectLst/>
                        </a:rPr>
                        <a:t>MP</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461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194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283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744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655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88%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6"/>
                  </a:ext>
                </a:extLst>
              </a:tr>
              <a:tr h="389524">
                <a:tc>
                  <a:txBody>
                    <a:bodyPr/>
                    <a:lstStyle/>
                    <a:p>
                      <a:pPr>
                        <a:lnSpc>
                          <a:spcPct val="115000"/>
                        </a:lnSpc>
                        <a:spcAft>
                          <a:spcPts val="0"/>
                        </a:spcAft>
                      </a:pPr>
                      <a:r>
                        <a:rPr lang="en-ZA" sz="1400" dirty="0">
                          <a:effectLst/>
                        </a:rPr>
                        <a:t>NC</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239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130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248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487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369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76%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7"/>
                  </a:ext>
                </a:extLst>
              </a:tr>
              <a:tr h="338936">
                <a:tc>
                  <a:txBody>
                    <a:bodyPr/>
                    <a:lstStyle/>
                    <a:p>
                      <a:pPr>
                        <a:lnSpc>
                          <a:spcPct val="115000"/>
                        </a:lnSpc>
                        <a:spcAft>
                          <a:spcPts val="0"/>
                        </a:spcAft>
                      </a:pPr>
                      <a:r>
                        <a:rPr lang="en-ZA" sz="1400" dirty="0">
                          <a:effectLst/>
                        </a:rPr>
                        <a:t>NW</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369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257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444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813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626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77%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8"/>
                  </a:ext>
                </a:extLst>
              </a:tr>
              <a:tr h="313644">
                <a:tc>
                  <a:txBody>
                    <a:bodyPr/>
                    <a:lstStyle/>
                    <a:p>
                      <a:pPr>
                        <a:lnSpc>
                          <a:spcPct val="115000"/>
                        </a:lnSpc>
                        <a:spcAft>
                          <a:spcPts val="0"/>
                        </a:spcAft>
                      </a:pPr>
                      <a:r>
                        <a:rPr lang="en-ZA" sz="1400" dirty="0">
                          <a:effectLst/>
                        </a:rPr>
                        <a:t>WC</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1153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420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1560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2713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1573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58%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9"/>
                  </a:ext>
                </a:extLst>
              </a:tr>
              <a:tr h="313644">
                <a:tc>
                  <a:txBody>
                    <a:bodyPr/>
                    <a:lstStyle/>
                    <a:p>
                      <a:pPr>
                        <a:lnSpc>
                          <a:spcPct val="115000"/>
                        </a:lnSpc>
                        <a:spcAft>
                          <a:spcPts val="0"/>
                        </a:spcAft>
                      </a:pPr>
                      <a:r>
                        <a:rPr lang="en-ZA" sz="1400" b="1" dirty="0">
                          <a:effectLst/>
                        </a:rPr>
                        <a:t>TOTALS</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b="1" dirty="0">
                          <a:effectLst/>
                        </a:rPr>
                        <a:t>4331</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b="1" dirty="0">
                          <a:effectLst/>
                        </a:rPr>
                        <a:t>2798</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b="1" dirty="0">
                          <a:effectLst/>
                        </a:rPr>
                        <a:t>5438</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b="1" dirty="0">
                          <a:effectLst/>
                        </a:rPr>
                        <a:t>9769</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b="1" dirty="0">
                          <a:effectLst/>
                        </a:rPr>
                        <a:t>7129</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b="1" dirty="0">
                          <a:effectLst/>
                        </a:rPr>
                        <a:t>73%</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794598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a:t>
            </a:r>
            <a:r>
              <a:rPr lang="en-ZA" sz="2000" b="1" dirty="0" smtClean="0">
                <a:solidFill>
                  <a:schemeClr val="accent2"/>
                </a:solidFill>
              </a:rPr>
              <a:t>3 </a:t>
            </a:r>
            <a:r>
              <a:rPr lang="en-ZA" sz="2000" b="1" dirty="0">
                <a:solidFill>
                  <a:schemeClr val="accent2"/>
                </a:solidFill>
              </a:rPr>
              <a:t>achievements:</a:t>
            </a:r>
            <a:br>
              <a:rPr lang="en-ZA" sz="2000" b="1" dirty="0">
                <a:solidFill>
                  <a:schemeClr val="accent2"/>
                </a:solidFill>
              </a:rPr>
            </a:br>
            <a:r>
              <a:rPr lang="en-ZA" sz="2000" b="1" dirty="0" smtClean="0"/>
              <a:t>Top 5 complaints lodged</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22</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1299369838"/>
              </p:ext>
            </p:extLst>
          </p:nvPr>
        </p:nvGraphicFramePr>
        <p:xfrm>
          <a:off x="457200" y="2133600"/>
          <a:ext cx="8305801" cy="4069738"/>
        </p:xfrm>
        <a:graphic>
          <a:graphicData uri="http://schemas.openxmlformats.org/drawingml/2006/table">
            <a:tbl>
              <a:tblPr firstRow="1" firstCol="1" bandRow="1" bandCol="1">
                <a:tableStyleId>{5C22544A-7EE6-4342-B048-85BDC9FD1C3A}</a:tableStyleId>
              </a:tblPr>
              <a:tblGrid>
                <a:gridCol w="488045">
                  <a:extLst>
                    <a:ext uri="{9D8B030D-6E8A-4147-A177-3AD203B41FA5}">
                      <a16:colId xmlns:a16="http://schemas.microsoft.com/office/drawing/2014/main" val="20000"/>
                    </a:ext>
                  </a:extLst>
                </a:gridCol>
                <a:gridCol w="2071259">
                  <a:extLst>
                    <a:ext uri="{9D8B030D-6E8A-4147-A177-3AD203B41FA5}">
                      <a16:colId xmlns:a16="http://schemas.microsoft.com/office/drawing/2014/main" val="20001"/>
                    </a:ext>
                  </a:extLst>
                </a:gridCol>
                <a:gridCol w="1194279">
                  <a:extLst>
                    <a:ext uri="{9D8B030D-6E8A-4147-A177-3AD203B41FA5}">
                      <a16:colId xmlns:a16="http://schemas.microsoft.com/office/drawing/2014/main" val="20002"/>
                    </a:ext>
                  </a:extLst>
                </a:gridCol>
                <a:gridCol w="1118089">
                  <a:extLst>
                    <a:ext uri="{9D8B030D-6E8A-4147-A177-3AD203B41FA5}">
                      <a16:colId xmlns:a16="http://schemas.microsoft.com/office/drawing/2014/main" val="20003"/>
                    </a:ext>
                  </a:extLst>
                </a:gridCol>
                <a:gridCol w="1197952">
                  <a:extLst>
                    <a:ext uri="{9D8B030D-6E8A-4147-A177-3AD203B41FA5}">
                      <a16:colId xmlns:a16="http://schemas.microsoft.com/office/drawing/2014/main" val="20004"/>
                    </a:ext>
                  </a:extLst>
                </a:gridCol>
                <a:gridCol w="1197952">
                  <a:extLst>
                    <a:ext uri="{9D8B030D-6E8A-4147-A177-3AD203B41FA5}">
                      <a16:colId xmlns:a16="http://schemas.microsoft.com/office/drawing/2014/main" val="20005"/>
                    </a:ext>
                  </a:extLst>
                </a:gridCol>
                <a:gridCol w="1038225">
                  <a:extLst>
                    <a:ext uri="{9D8B030D-6E8A-4147-A177-3AD203B41FA5}">
                      <a16:colId xmlns:a16="http://schemas.microsoft.com/office/drawing/2014/main" val="20006"/>
                    </a:ext>
                  </a:extLst>
                </a:gridCol>
              </a:tblGrid>
              <a:tr h="609603">
                <a:tc>
                  <a:txBody>
                    <a:bodyPr/>
                    <a:lstStyle/>
                    <a:p>
                      <a:pPr algn="ctr">
                        <a:lnSpc>
                          <a:spcPct val="115000"/>
                        </a:lnSpc>
                        <a:spcBef>
                          <a:spcPts val="300"/>
                        </a:spcBef>
                        <a:spcAft>
                          <a:spcPts val="300"/>
                        </a:spcAft>
                      </a:pPr>
                      <a:r>
                        <a:rPr lang="en-ZA" sz="1400" dirty="0">
                          <a:effectLst/>
                          <a:latin typeface="+mn-lt"/>
                        </a:rPr>
                        <a:t>No.</a:t>
                      </a:r>
                      <a:endParaRPr lang="en-ZA" sz="1400" dirty="0">
                        <a:effectLst/>
                        <a:latin typeface="+mn-lt"/>
                        <a:cs typeface="Times New Roman" panose="02020603050405020304" pitchFamily="18" charset="0"/>
                      </a:endParaRPr>
                    </a:p>
                  </a:txBody>
                  <a:tcPr marL="63219" marR="63219" marT="0" marB="0"/>
                </a:tc>
                <a:tc>
                  <a:txBody>
                    <a:bodyPr/>
                    <a:lstStyle/>
                    <a:p>
                      <a:pPr algn="ctr">
                        <a:lnSpc>
                          <a:spcPct val="115000"/>
                        </a:lnSpc>
                        <a:spcAft>
                          <a:spcPts val="1000"/>
                        </a:spcAft>
                      </a:pPr>
                      <a:r>
                        <a:rPr lang="en-ZA" sz="1400" dirty="0">
                          <a:effectLst/>
                          <a:latin typeface="+mn-lt"/>
                        </a:rPr>
                        <a:t>Nature of Rights Violated</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gn="ctr">
                        <a:lnSpc>
                          <a:spcPct val="115000"/>
                        </a:lnSpc>
                        <a:spcAft>
                          <a:spcPts val="0"/>
                        </a:spcAft>
                      </a:pPr>
                      <a:r>
                        <a:rPr lang="en-ZA" sz="1400" dirty="0" smtClean="0">
                          <a:effectLst/>
                          <a:latin typeface="+mn-lt"/>
                        </a:rPr>
                        <a:t>2016-17</a:t>
                      </a:r>
                    </a:p>
                    <a:p>
                      <a:pPr algn="ctr">
                        <a:lnSpc>
                          <a:spcPct val="115000"/>
                        </a:lnSpc>
                        <a:spcAft>
                          <a:spcPts val="0"/>
                        </a:spcAft>
                      </a:pPr>
                      <a:r>
                        <a:rPr lang="en-ZA" sz="1400" dirty="0" smtClean="0">
                          <a:effectLst/>
                          <a:latin typeface="+mn-lt"/>
                        </a:rPr>
                        <a:t>No. of cases</a:t>
                      </a:r>
                      <a:endParaRPr lang="en-ZA" sz="1400" dirty="0">
                        <a:effectLst/>
                        <a:latin typeface="+mn-lt"/>
                        <a:cs typeface="Times New Roman" panose="02020603050405020304" pitchFamily="18" charset="0"/>
                      </a:endParaRPr>
                    </a:p>
                  </a:txBody>
                  <a:tcPr marL="63219" marR="63219" marT="0" marB="0"/>
                </a:tc>
                <a:tc>
                  <a:txBody>
                    <a:bodyPr/>
                    <a:lstStyle/>
                    <a:p>
                      <a:pPr algn="ctr">
                        <a:lnSpc>
                          <a:spcPct val="115000"/>
                        </a:lnSpc>
                        <a:spcAft>
                          <a:spcPts val="0"/>
                        </a:spcAft>
                      </a:pPr>
                      <a:r>
                        <a:rPr lang="en-ZA" sz="1400" dirty="0" smtClean="0">
                          <a:effectLst/>
                          <a:latin typeface="+mn-lt"/>
                        </a:rPr>
                        <a:t>2017-18</a:t>
                      </a:r>
                    </a:p>
                    <a:p>
                      <a:pPr algn="ctr">
                        <a:lnSpc>
                          <a:spcPct val="115000"/>
                        </a:lnSpc>
                        <a:spcAft>
                          <a:spcPts val="0"/>
                        </a:spcAft>
                      </a:pPr>
                      <a:r>
                        <a:rPr lang="en-ZA" sz="1400" dirty="0" smtClean="0">
                          <a:effectLst/>
                          <a:latin typeface="+mn-lt"/>
                        </a:rPr>
                        <a:t>No. of cases</a:t>
                      </a:r>
                      <a:endParaRPr lang="en-ZA" sz="1400" dirty="0" smtClean="0">
                        <a:effectLst/>
                        <a:latin typeface="+mn-lt"/>
                        <a:cs typeface="Times New Roman" panose="02020603050405020304" pitchFamily="18" charset="0"/>
                      </a:endParaRPr>
                    </a:p>
                  </a:txBody>
                  <a:tcPr marL="63219" marR="63219" marT="0" marB="0"/>
                </a:tc>
                <a:tc>
                  <a:txBody>
                    <a:bodyPr/>
                    <a:lstStyle/>
                    <a:p>
                      <a:pPr algn="ctr">
                        <a:lnSpc>
                          <a:spcPct val="115000"/>
                        </a:lnSpc>
                        <a:spcAft>
                          <a:spcPts val="0"/>
                        </a:spcAft>
                      </a:pPr>
                      <a:r>
                        <a:rPr lang="en-ZA" sz="1400" dirty="0" smtClean="0">
                          <a:effectLst/>
                          <a:latin typeface="+mn-lt"/>
                        </a:rPr>
                        <a:t>2018-19</a:t>
                      </a:r>
                    </a:p>
                    <a:p>
                      <a:pPr algn="ctr">
                        <a:lnSpc>
                          <a:spcPct val="115000"/>
                        </a:lnSpc>
                        <a:spcAft>
                          <a:spcPts val="0"/>
                        </a:spcAft>
                      </a:pPr>
                      <a:r>
                        <a:rPr lang="en-ZA" sz="1400" dirty="0" smtClean="0">
                          <a:effectLst/>
                          <a:latin typeface="+mn-lt"/>
                        </a:rPr>
                        <a:t>No. of cases</a:t>
                      </a:r>
                      <a:endParaRPr lang="en-ZA" sz="1400" dirty="0">
                        <a:effectLst/>
                        <a:latin typeface="+mn-lt"/>
                        <a:cs typeface="Times New Roman" panose="02020603050405020304" pitchFamily="18" charset="0"/>
                      </a:endParaRPr>
                    </a:p>
                  </a:txBody>
                  <a:tcPr marL="63219" marR="63219" marT="0" marB="0"/>
                </a:tc>
                <a:tc>
                  <a:txBody>
                    <a:bodyPr/>
                    <a:lstStyle/>
                    <a:p>
                      <a:pPr algn="ctr">
                        <a:lnSpc>
                          <a:spcPct val="115000"/>
                        </a:lnSpc>
                        <a:spcAft>
                          <a:spcPts val="0"/>
                        </a:spcAft>
                      </a:pPr>
                      <a:r>
                        <a:rPr lang="en-ZA" sz="1400" dirty="0" smtClean="0">
                          <a:effectLst/>
                          <a:latin typeface="+mn-lt"/>
                        </a:rPr>
                        <a:t>2019-20</a:t>
                      </a:r>
                    </a:p>
                    <a:p>
                      <a:pPr algn="ctr">
                        <a:lnSpc>
                          <a:spcPct val="115000"/>
                        </a:lnSpc>
                        <a:spcAft>
                          <a:spcPts val="0"/>
                        </a:spcAft>
                      </a:pPr>
                      <a:r>
                        <a:rPr lang="en-ZA" sz="1400" dirty="0" smtClean="0">
                          <a:effectLst/>
                          <a:latin typeface="+mn-lt"/>
                        </a:rPr>
                        <a:t>No. of cases</a:t>
                      </a:r>
                      <a:endParaRPr lang="en-ZA" sz="1400" dirty="0">
                        <a:effectLst/>
                        <a:latin typeface="+mn-lt"/>
                        <a:cs typeface="Times New Roman" panose="02020603050405020304" pitchFamily="18" charset="0"/>
                      </a:endParaRPr>
                    </a:p>
                  </a:txBody>
                  <a:tcPr marL="63219" marR="63219" marT="0" marB="0"/>
                </a:tc>
                <a:tc>
                  <a:txBody>
                    <a:bodyPr/>
                    <a:lstStyle/>
                    <a:p>
                      <a:pPr algn="ctr">
                        <a:lnSpc>
                          <a:spcPct val="115000"/>
                        </a:lnSpc>
                        <a:spcAft>
                          <a:spcPts val="0"/>
                        </a:spcAft>
                      </a:pPr>
                      <a:r>
                        <a:rPr lang="en-ZA" sz="1400" b="1" dirty="0" smtClean="0">
                          <a:effectLst/>
                          <a:latin typeface="+mn-lt"/>
                        </a:rPr>
                        <a:t>2020-21</a:t>
                      </a:r>
                    </a:p>
                    <a:p>
                      <a:pPr algn="ctr">
                        <a:lnSpc>
                          <a:spcPct val="115000"/>
                        </a:lnSpc>
                        <a:spcAft>
                          <a:spcPts val="0"/>
                        </a:spcAft>
                      </a:pPr>
                      <a:r>
                        <a:rPr lang="en-ZA" sz="1400" b="1" dirty="0" smtClean="0">
                          <a:effectLst/>
                          <a:latin typeface="+mn-lt"/>
                        </a:rPr>
                        <a:t>No. of cases</a:t>
                      </a:r>
                      <a:endParaRPr lang="en-ZA" sz="1400" b="1" dirty="0" smtClean="0">
                        <a:effectLst/>
                        <a:latin typeface="+mn-lt"/>
                        <a:cs typeface="Times New Roman" panose="02020603050405020304" pitchFamily="18" charset="0"/>
                      </a:endParaRPr>
                    </a:p>
                    <a:p>
                      <a:pPr algn="ctr">
                        <a:lnSpc>
                          <a:spcPct val="115000"/>
                        </a:lnSpc>
                        <a:spcAft>
                          <a:spcPts val="0"/>
                        </a:spcAft>
                      </a:pPr>
                      <a:endParaRPr lang="en-ZA" sz="1400" b="1" dirty="0">
                        <a:effectLst/>
                        <a:latin typeface="+mn-lt"/>
                        <a:cs typeface="Times New Roman" panose="02020603050405020304" pitchFamily="18" charset="0"/>
                      </a:endParaRPr>
                    </a:p>
                  </a:txBody>
                  <a:tcPr marL="63219" marR="63219" marT="0" marB="0"/>
                </a:tc>
                <a:extLst>
                  <a:ext uri="{0D108BD9-81ED-4DB2-BD59-A6C34878D82A}">
                    <a16:rowId xmlns:a16="http://schemas.microsoft.com/office/drawing/2014/main" val="10000"/>
                  </a:ext>
                </a:extLst>
              </a:tr>
              <a:tr h="479584">
                <a:tc>
                  <a:txBody>
                    <a:bodyPr/>
                    <a:lstStyle/>
                    <a:p>
                      <a:pPr>
                        <a:lnSpc>
                          <a:spcPct val="115000"/>
                        </a:lnSpc>
                        <a:spcAft>
                          <a:spcPts val="1000"/>
                        </a:spcAft>
                      </a:pPr>
                      <a:r>
                        <a:rPr lang="en-ZA" sz="1400" dirty="0">
                          <a:effectLst/>
                          <a:latin typeface="+mn-lt"/>
                        </a:rPr>
                        <a:t>1.</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nSpc>
                          <a:spcPct val="115000"/>
                        </a:lnSpc>
                        <a:spcAft>
                          <a:spcPts val="1000"/>
                        </a:spcAft>
                      </a:pPr>
                      <a:r>
                        <a:rPr lang="en-ZA" sz="1400" dirty="0" smtClean="0">
                          <a:effectLst/>
                          <a:latin typeface="+mn-lt"/>
                        </a:rPr>
                        <a:t>Equality</a:t>
                      </a:r>
                    </a:p>
                  </a:txBody>
                  <a:tcPr marL="63219" marR="63219" marT="0" marB="0"/>
                </a:tc>
                <a:tc>
                  <a:txBody>
                    <a:bodyPr/>
                    <a:lstStyle/>
                    <a:p>
                      <a:pPr algn="ctr">
                        <a:spcAft>
                          <a:spcPts val="0"/>
                        </a:spcAft>
                      </a:pPr>
                      <a:r>
                        <a:rPr lang="en-ZA" sz="1400" dirty="0">
                          <a:solidFill>
                            <a:srgbClr val="000000"/>
                          </a:solidFill>
                          <a:effectLst/>
                          <a:latin typeface="+mn-lt"/>
                          <a:ea typeface="Calibri" panose="020F0502020204030204" pitchFamily="34" charset="0"/>
                        </a:rPr>
                        <a:t>705</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747</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783</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200" dirty="0">
                          <a:solidFill>
                            <a:srgbClr val="000000"/>
                          </a:solidFill>
                          <a:effectLst/>
                          <a:latin typeface="+mn-lt"/>
                          <a:ea typeface="Calibri" panose="020F0502020204030204" pitchFamily="34" charset="0"/>
                        </a:rPr>
                        <a:t>827</a:t>
                      </a:r>
                      <a:endParaRPr lang="en-ZA" sz="11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200" b="1" dirty="0" smtClean="0">
                          <a:solidFill>
                            <a:srgbClr val="000000"/>
                          </a:solidFill>
                          <a:effectLst/>
                          <a:latin typeface="+mn-lt"/>
                          <a:ea typeface="Calibri" panose="020F0502020204030204" pitchFamily="34" charset="0"/>
                        </a:rPr>
                        <a:t>771</a:t>
                      </a:r>
                      <a:endParaRPr lang="en-ZA" sz="1100" b="1"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643822">
                <a:tc>
                  <a:txBody>
                    <a:bodyPr/>
                    <a:lstStyle/>
                    <a:p>
                      <a:pPr>
                        <a:lnSpc>
                          <a:spcPct val="115000"/>
                        </a:lnSpc>
                        <a:spcAft>
                          <a:spcPts val="1000"/>
                        </a:spcAft>
                      </a:pPr>
                      <a:r>
                        <a:rPr lang="en-ZA" sz="1400" dirty="0">
                          <a:effectLst/>
                          <a:latin typeface="+mn-lt"/>
                        </a:rPr>
                        <a:t>2.</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nSpc>
                          <a:spcPct val="115000"/>
                        </a:lnSpc>
                        <a:spcAft>
                          <a:spcPts val="1000"/>
                        </a:spcAft>
                      </a:pPr>
                      <a:r>
                        <a:rPr lang="en-ZA" sz="1400" dirty="0">
                          <a:effectLst/>
                          <a:latin typeface="+mn-lt"/>
                        </a:rPr>
                        <a:t>Health Care, Food, Water and Social Security</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gn="ctr">
                        <a:spcAft>
                          <a:spcPts val="0"/>
                        </a:spcAft>
                      </a:pPr>
                      <a:r>
                        <a:rPr lang="en-ZA" sz="1400" dirty="0">
                          <a:solidFill>
                            <a:srgbClr val="000000"/>
                          </a:solidFill>
                          <a:effectLst/>
                          <a:latin typeface="+mn-lt"/>
                          <a:ea typeface="Calibri" panose="020F0502020204030204" pitchFamily="34" charset="0"/>
                        </a:rPr>
                        <a:t>631</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492</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595</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200" dirty="0">
                          <a:solidFill>
                            <a:srgbClr val="000000"/>
                          </a:solidFill>
                          <a:effectLst/>
                          <a:latin typeface="+mn-lt"/>
                          <a:ea typeface="Calibri" panose="020F0502020204030204" pitchFamily="34" charset="0"/>
                        </a:rPr>
                        <a:t>702</a:t>
                      </a:r>
                      <a:endParaRPr lang="en-ZA" sz="11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200" b="1" dirty="0" smtClean="0">
                          <a:solidFill>
                            <a:srgbClr val="000000"/>
                          </a:solidFill>
                          <a:effectLst/>
                          <a:latin typeface="+mn-lt"/>
                          <a:ea typeface="Calibri" panose="020F0502020204030204" pitchFamily="34" charset="0"/>
                        </a:rPr>
                        <a:t>704</a:t>
                      </a:r>
                      <a:endParaRPr lang="en-ZA" sz="1100" b="1"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552560">
                <a:tc>
                  <a:txBody>
                    <a:bodyPr/>
                    <a:lstStyle/>
                    <a:p>
                      <a:pPr>
                        <a:lnSpc>
                          <a:spcPct val="115000"/>
                        </a:lnSpc>
                        <a:spcAft>
                          <a:spcPts val="1000"/>
                        </a:spcAft>
                      </a:pPr>
                      <a:r>
                        <a:rPr lang="en-ZA" sz="1400" dirty="0">
                          <a:effectLst/>
                          <a:latin typeface="+mn-lt"/>
                        </a:rPr>
                        <a:t>3.</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nSpc>
                          <a:spcPct val="115000"/>
                        </a:lnSpc>
                        <a:spcAft>
                          <a:spcPts val="1000"/>
                        </a:spcAft>
                      </a:pPr>
                      <a:r>
                        <a:rPr lang="en-ZA" sz="1400" dirty="0">
                          <a:effectLst/>
                          <a:latin typeface="+mn-lt"/>
                        </a:rPr>
                        <a:t>Just Administrative Action</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gn="ctr">
                        <a:spcAft>
                          <a:spcPts val="0"/>
                        </a:spcAft>
                      </a:pPr>
                      <a:r>
                        <a:rPr lang="en-ZA" sz="1400" dirty="0">
                          <a:solidFill>
                            <a:srgbClr val="000000"/>
                          </a:solidFill>
                          <a:effectLst/>
                          <a:latin typeface="+mn-lt"/>
                          <a:ea typeface="Calibri" panose="020F0502020204030204" pitchFamily="34" charset="0"/>
                        </a:rPr>
                        <a:t>407</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457</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452</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200" dirty="0">
                          <a:solidFill>
                            <a:srgbClr val="000000"/>
                          </a:solidFill>
                          <a:effectLst/>
                          <a:latin typeface="+mn-lt"/>
                          <a:ea typeface="Calibri" panose="020F0502020204030204" pitchFamily="34" charset="0"/>
                        </a:rPr>
                        <a:t>641</a:t>
                      </a:r>
                      <a:endParaRPr lang="en-ZA" sz="11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200" b="1" dirty="0" smtClean="0">
                          <a:solidFill>
                            <a:srgbClr val="000000"/>
                          </a:solidFill>
                          <a:effectLst/>
                          <a:latin typeface="+mn-lt"/>
                          <a:ea typeface="Calibri" panose="020F0502020204030204" pitchFamily="34" charset="0"/>
                        </a:rPr>
                        <a:t>501</a:t>
                      </a:r>
                      <a:endParaRPr lang="en-ZA" sz="1100" b="1"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552560">
                <a:tc>
                  <a:txBody>
                    <a:bodyPr/>
                    <a:lstStyle/>
                    <a:p>
                      <a:pPr>
                        <a:lnSpc>
                          <a:spcPct val="115000"/>
                        </a:lnSpc>
                        <a:spcAft>
                          <a:spcPts val="1000"/>
                        </a:spcAft>
                      </a:pPr>
                      <a:r>
                        <a:rPr lang="en-ZA" sz="1400" dirty="0">
                          <a:effectLst/>
                          <a:latin typeface="+mn-lt"/>
                        </a:rPr>
                        <a:t>4.</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nSpc>
                          <a:spcPct val="115000"/>
                        </a:lnSpc>
                        <a:spcAft>
                          <a:spcPts val="1000"/>
                        </a:spcAft>
                      </a:pPr>
                      <a:r>
                        <a:rPr lang="en-ZA" sz="1400" dirty="0">
                          <a:effectLst/>
                          <a:latin typeface="+mn-lt"/>
                        </a:rPr>
                        <a:t>Labour Relations</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gn="ctr">
                        <a:spcAft>
                          <a:spcPts val="0"/>
                        </a:spcAft>
                      </a:pPr>
                      <a:r>
                        <a:rPr lang="en-ZA" sz="1400" dirty="0">
                          <a:solidFill>
                            <a:srgbClr val="000000"/>
                          </a:solidFill>
                          <a:effectLst/>
                          <a:latin typeface="+mn-lt"/>
                          <a:ea typeface="Calibri" panose="020F0502020204030204" pitchFamily="34" charset="0"/>
                        </a:rPr>
                        <a:t>426</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397</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386</a:t>
                      </a:r>
                      <a:endParaRPr lang="en-ZA" sz="1400" dirty="0">
                        <a:effectLst/>
                        <a:latin typeface="+mn-lt"/>
                        <a:ea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200" dirty="0" smtClean="0">
                          <a:solidFill>
                            <a:srgbClr val="000000"/>
                          </a:solidFill>
                          <a:effectLst/>
                          <a:latin typeface="+mn-lt"/>
                          <a:ea typeface="Calibri" panose="020F0502020204030204" pitchFamily="34" charset="0"/>
                        </a:rPr>
                        <a:t>457</a:t>
                      </a:r>
                      <a:endParaRPr lang="en-ZA" sz="1100" dirty="0" smtClean="0">
                        <a:effectLst/>
                        <a:latin typeface="+mn-lt"/>
                        <a:ea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200" b="1" dirty="0" smtClean="0">
                          <a:solidFill>
                            <a:srgbClr val="000000"/>
                          </a:solidFill>
                          <a:effectLst/>
                          <a:latin typeface="+mn-lt"/>
                          <a:ea typeface="Calibri" panose="020F0502020204030204" pitchFamily="34" charset="0"/>
                        </a:rPr>
                        <a:t>435</a:t>
                      </a:r>
                      <a:endParaRPr lang="en-ZA" sz="1100" b="1" dirty="0" smtClean="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552560">
                <a:tc>
                  <a:txBody>
                    <a:bodyPr/>
                    <a:lstStyle/>
                    <a:p>
                      <a:pPr>
                        <a:lnSpc>
                          <a:spcPct val="115000"/>
                        </a:lnSpc>
                        <a:spcAft>
                          <a:spcPts val="1000"/>
                        </a:spcAft>
                      </a:pPr>
                      <a:r>
                        <a:rPr lang="en-ZA" sz="1400" dirty="0">
                          <a:effectLst/>
                          <a:latin typeface="+mn-lt"/>
                        </a:rPr>
                        <a:t>5.</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nSpc>
                          <a:spcPct val="115000"/>
                        </a:lnSpc>
                        <a:spcAft>
                          <a:spcPts val="1000"/>
                        </a:spcAft>
                      </a:pPr>
                      <a:r>
                        <a:rPr lang="en-ZA" sz="1400" dirty="0">
                          <a:effectLst/>
                          <a:latin typeface="+mn-lt"/>
                        </a:rPr>
                        <a:t>Human Dignity </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gn="ctr">
                        <a:lnSpc>
                          <a:spcPct val="115000"/>
                        </a:lnSpc>
                        <a:spcAft>
                          <a:spcPts val="1000"/>
                        </a:spcAft>
                      </a:pPr>
                      <a:r>
                        <a:rPr lang="en-ZA" sz="1400" dirty="0" smtClean="0">
                          <a:effectLst/>
                          <a:latin typeface="+mn-lt"/>
                          <a:ea typeface="Calibri" panose="020F0502020204030204" pitchFamily="34" charset="0"/>
                          <a:cs typeface="Times New Roman" panose="02020603050405020304" pitchFamily="18" charset="0"/>
                        </a:rPr>
                        <a:t>Not in Top 5</a:t>
                      </a:r>
                      <a:endParaRPr lang="en-ZA" sz="1400"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gn="ctr">
                        <a:spcAft>
                          <a:spcPts val="0"/>
                        </a:spcAft>
                      </a:pPr>
                      <a:r>
                        <a:rPr lang="en-ZA" sz="1400" dirty="0">
                          <a:solidFill>
                            <a:srgbClr val="000000"/>
                          </a:solidFill>
                          <a:effectLst/>
                          <a:latin typeface="+mn-lt"/>
                          <a:ea typeface="Calibri" panose="020F0502020204030204" pitchFamily="34" charset="0"/>
                        </a:rPr>
                        <a:t>389</a:t>
                      </a:r>
                      <a:endParaRPr lang="en-ZA" sz="1400" dirty="0">
                        <a:effectLst/>
                        <a:latin typeface="+mn-lt"/>
                        <a:ea typeface="Calibri" panose="020F0502020204030204" pitchFamily="34" charset="0"/>
                      </a:endParaRPr>
                    </a:p>
                  </a:txBody>
                  <a:tcPr marL="68580" marR="68580" marT="0" marB="0" anchor="ctr"/>
                </a:tc>
                <a:tc>
                  <a:txBody>
                    <a:bodyPr/>
                    <a:lstStyle/>
                    <a:p>
                      <a:pPr algn="ctr">
                        <a:spcAft>
                          <a:spcPts val="0"/>
                        </a:spcAft>
                      </a:pPr>
                      <a:r>
                        <a:rPr lang="en-ZA" sz="1400" dirty="0">
                          <a:solidFill>
                            <a:srgbClr val="000000"/>
                          </a:solidFill>
                          <a:effectLst/>
                          <a:latin typeface="+mn-lt"/>
                          <a:ea typeface="Calibri" panose="020F0502020204030204" pitchFamily="34" charset="0"/>
                        </a:rPr>
                        <a:t>411</a:t>
                      </a:r>
                      <a:endParaRPr lang="en-ZA" sz="1400" dirty="0">
                        <a:effectLst/>
                        <a:latin typeface="+mn-lt"/>
                        <a:ea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100" dirty="0" smtClean="0">
                          <a:solidFill>
                            <a:srgbClr val="000000"/>
                          </a:solidFill>
                          <a:effectLst/>
                          <a:latin typeface="+mn-lt"/>
                          <a:ea typeface="Calibri" panose="020F0502020204030204" pitchFamily="34" charset="0"/>
                        </a:rPr>
                        <a:t>446</a:t>
                      </a:r>
                      <a:endParaRPr lang="en-ZA" sz="1050" dirty="0" smtClean="0">
                        <a:effectLst/>
                        <a:latin typeface="+mn-lt"/>
                        <a:ea typeface="Calibri" panose="020F0502020204030204" pitchFamily="34" charset="0"/>
                      </a:endParaRPr>
                    </a:p>
                    <a:p>
                      <a:pPr algn="ctr">
                        <a:spcAft>
                          <a:spcPts val="0"/>
                        </a:spcAft>
                      </a:pPr>
                      <a:endParaRPr lang="en-ZA" sz="1100" dirty="0">
                        <a:effectLst/>
                        <a:latin typeface="+mn-lt"/>
                        <a:ea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100" b="1" dirty="0" smtClean="0">
                          <a:solidFill>
                            <a:srgbClr val="000000"/>
                          </a:solidFill>
                          <a:effectLst/>
                          <a:latin typeface="+mn-lt"/>
                          <a:ea typeface="Calibri" panose="020F0502020204030204" pitchFamily="34" charset="0"/>
                        </a:rPr>
                        <a:t>425</a:t>
                      </a:r>
                      <a:endParaRPr lang="en-ZA" sz="1050" b="1" dirty="0" smtClean="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r h="552560">
                <a:tc>
                  <a:txBody>
                    <a:bodyPr/>
                    <a:lstStyle/>
                    <a:p>
                      <a:pPr>
                        <a:lnSpc>
                          <a:spcPct val="115000"/>
                        </a:lnSpc>
                        <a:spcAft>
                          <a:spcPts val="1000"/>
                        </a:spcAft>
                      </a:pPr>
                      <a:r>
                        <a:rPr lang="en-ZA" sz="1400" i="1" dirty="0" smtClean="0">
                          <a:effectLst/>
                          <a:latin typeface="+mn-lt"/>
                          <a:ea typeface="Calibri" panose="020F0502020204030204" pitchFamily="34" charset="0"/>
                          <a:cs typeface="Times New Roman" panose="02020603050405020304" pitchFamily="18" charset="0"/>
                        </a:rPr>
                        <a:t>-</a:t>
                      </a:r>
                      <a:endParaRPr lang="en-ZA" sz="1400" i="1"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nSpc>
                          <a:spcPct val="115000"/>
                        </a:lnSpc>
                        <a:spcAft>
                          <a:spcPts val="1000"/>
                        </a:spcAft>
                      </a:pPr>
                      <a:r>
                        <a:rPr lang="en-ZA" sz="1400" i="1" dirty="0" smtClean="0">
                          <a:effectLst/>
                          <a:latin typeface="+mn-lt"/>
                          <a:ea typeface="Calibri" panose="020F0502020204030204" pitchFamily="34" charset="0"/>
                          <a:cs typeface="Times New Roman" panose="02020603050405020304" pitchFamily="18" charset="0"/>
                        </a:rPr>
                        <a:t>Arrested,</a:t>
                      </a:r>
                      <a:r>
                        <a:rPr lang="en-ZA" sz="1400" i="1" baseline="0" dirty="0" smtClean="0">
                          <a:effectLst/>
                          <a:latin typeface="+mn-lt"/>
                          <a:ea typeface="Calibri" panose="020F0502020204030204" pitchFamily="34" charset="0"/>
                          <a:cs typeface="Times New Roman" panose="02020603050405020304" pitchFamily="18" charset="0"/>
                        </a:rPr>
                        <a:t> Detained and Accused Persons</a:t>
                      </a:r>
                      <a:endParaRPr lang="en-ZA" sz="1400" i="1"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gn="ctr">
                        <a:lnSpc>
                          <a:spcPct val="115000"/>
                        </a:lnSpc>
                        <a:spcAft>
                          <a:spcPts val="1000"/>
                        </a:spcAft>
                      </a:pPr>
                      <a:r>
                        <a:rPr lang="en-ZA" sz="1400" i="1" dirty="0" smtClean="0">
                          <a:effectLst/>
                          <a:latin typeface="+mn-lt"/>
                          <a:ea typeface="Calibri" panose="020F0502020204030204" pitchFamily="34" charset="0"/>
                          <a:cs typeface="Times New Roman" panose="02020603050405020304" pitchFamily="18" charset="0"/>
                        </a:rPr>
                        <a:t>443</a:t>
                      </a:r>
                      <a:endParaRPr lang="en-ZA" sz="1400" i="1" dirty="0">
                        <a:effectLst/>
                        <a:latin typeface="+mn-lt"/>
                        <a:ea typeface="Calibri" panose="020F0502020204030204" pitchFamily="34" charset="0"/>
                        <a:cs typeface="Times New Roman" panose="02020603050405020304" pitchFamily="18" charset="0"/>
                      </a:endParaRPr>
                    </a:p>
                  </a:txBody>
                  <a:tcPr marL="63219" marR="63219" marT="0" marB="0"/>
                </a:tc>
                <a:tc>
                  <a:txBody>
                    <a:bodyPr/>
                    <a:lstStyle/>
                    <a:p>
                      <a:pPr algn="ctr">
                        <a:lnSpc>
                          <a:spcPct val="115000"/>
                        </a:lnSpc>
                        <a:spcAft>
                          <a:spcPts val="1000"/>
                        </a:spcAft>
                      </a:pPr>
                      <a:r>
                        <a:rPr lang="en-ZA" sz="1400" i="1" dirty="0" smtClean="0">
                          <a:effectLst/>
                          <a:latin typeface="+mn-lt"/>
                          <a:ea typeface="Calibri" panose="020F0502020204030204" pitchFamily="34" charset="0"/>
                          <a:cs typeface="Times New Roman" panose="02020603050405020304" pitchFamily="18" charset="0"/>
                        </a:rPr>
                        <a:t>Not in Top 5</a:t>
                      </a:r>
                      <a:endParaRPr lang="en-ZA" sz="1400" i="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ZA" sz="1400" i="1" dirty="0" smtClean="0">
                          <a:effectLst/>
                          <a:latin typeface="+mn-lt"/>
                          <a:ea typeface="Calibri" panose="020F0502020204030204" pitchFamily="34" charset="0"/>
                          <a:cs typeface="Times New Roman" panose="02020603050405020304" pitchFamily="18" charset="0"/>
                        </a:rPr>
                        <a:t>Not in Top 5</a:t>
                      </a:r>
                      <a:endParaRPr lang="en-ZA" sz="1400" i="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ZA" sz="1400" i="1" dirty="0" smtClean="0">
                          <a:effectLst/>
                          <a:latin typeface="+mn-lt"/>
                          <a:ea typeface="Calibri" panose="020F0502020204030204" pitchFamily="34" charset="0"/>
                          <a:cs typeface="Times New Roman" panose="02020603050405020304" pitchFamily="18" charset="0"/>
                        </a:rPr>
                        <a:t>Not in Top 5</a:t>
                      </a:r>
                      <a:endParaRPr lang="en-ZA" sz="1400" i="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ZA" sz="1400" b="1" i="1" dirty="0" smtClean="0">
                          <a:effectLst/>
                          <a:latin typeface="+mn-lt"/>
                          <a:ea typeface="Calibri" panose="020F0502020204030204" pitchFamily="34" charset="0"/>
                          <a:cs typeface="Times New Roman" panose="02020603050405020304" pitchFamily="18" charset="0"/>
                        </a:rPr>
                        <a:t>Not in Top 5</a:t>
                      </a:r>
                      <a:endParaRPr lang="en-ZA" sz="1400" b="1" i="1"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54200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smtClean="0">
                <a:solidFill>
                  <a:schemeClr val="accent2"/>
                </a:solidFill>
              </a:rPr>
              <a:t>Programme 3: Protection of Human Rights</a:t>
            </a:r>
            <a:r>
              <a:rPr lang="en-ZA" sz="2000" b="1" dirty="0">
                <a:solidFill>
                  <a:schemeClr val="accent2"/>
                </a:solidFill>
              </a:rPr>
              <a:t/>
            </a:r>
            <a:br>
              <a:rPr lang="en-ZA" sz="2000" b="1" dirty="0">
                <a:solidFill>
                  <a:schemeClr val="accent2"/>
                </a:solidFill>
              </a:rPr>
            </a:br>
            <a:r>
              <a:rPr lang="en-ZA" sz="2000" b="1" dirty="0"/>
              <a:t>Areas of under - </a:t>
            </a:r>
            <a:r>
              <a:rPr lang="en-ZA" sz="2000" b="1" dirty="0" smtClean="0"/>
              <a:t>performance</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23</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2321607326"/>
              </p:ext>
            </p:extLst>
          </p:nvPr>
        </p:nvGraphicFramePr>
        <p:xfrm>
          <a:off x="685800" y="2590800"/>
          <a:ext cx="7924800" cy="2819401"/>
        </p:xfrm>
        <a:graphic>
          <a:graphicData uri="http://schemas.openxmlformats.org/drawingml/2006/table">
            <a:tbl>
              <a:tblPr firstRow="1" firstCol="1" bandRow="1">
                <a:tableStyleId>{0E3FDE45-AF77-4B5C-9715-49D594BDF05E}</a:tableStyleId>
              </a:tblPr>
              <a:tblGrid>
                <a:gridCol w="3810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2743200">
                  <a:extLst>
                    <a:ext uri="{9D8B030D-6E8A-4147-A177-3AD203B41FA5}">
                      <a16:colId xmlns:a16="http://schemas.microsoft.com/office/drawing/2014/main" val="20004"/>
                    </a:ext>
                  </a:extLst>
                </a:gridCol>
              </a:tblGrid>
              <a:tr h="878450">
                <a:tc>
                  <a:txBody>
                    <a:bodyPr/>
                    <a:lstStyle/>
                    <a:p>
                      <a:pPr algn="ctr">
                        <a:lnSpc>
                          <a:spcPct val="115000"/>
                        </a:lnSpc>
                        <a:spcAft>
                          <a:spcPts val="0"/>
                        </a:spcAft>
                      </a:pPr>
                      <a:r>
                        <a:rPr lang="en-GB" sz="1200" dirty="0" smtClean="0">
                          <a:effectLst/>
                          <a:latin typeface="+mn-lt"/>
                          <a:ea typeface="+mn-ea"/>
                          <a:cs typeface="+mn-cs"/>
                        </a:rPr>
                        <a:t>No.</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smtClean="0">
                          <a:effectLst/>
                          <a:latin typeface="+mn-lt"/>
                        </a:rPr>
                        <a:t>Performance </a:t>
                      </a:r>
                      <a:r>
                        <a:rPr lang="en-GB" sz="1200" dirty="0">
                          <a:effectLst/>
                          <a:latin typeface="+mn-lt"/>
                        </a:rPr>
                        <a:t>Indicators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latin typeface="+mn-lt"/>
                        </a:rPr>
                        <a:t>Annual Target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Annual</a:t>
                      </a:r>
                      <a:r>
                        <a:rPr lang="en-ZA" sz="1200" baseline="0" dirty="0" smtClean="0">
                          <a:effectLst/>
                          <a:latin typeface="+mn-lt"/>
                          <a:ea typeface="Calibri" panose="020F0502020204030204" pitchFamily="34" charset="0"/>
                          <a:cs typeface="Times New Roman" panose="02020603050405020304" pitchFamily="18" charset="0"/>
                        </a:rPr>
                        <a:t> Achievement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kern="1200" dirty="0" smtClean="0">
                          <a:solidFill>
                            <a:schemeClr val="tx1"/>
                          </a:solidFill>
                          <a:effectLst/>
                          <a:latin typeface="+mn-lt"/>
                          <a:ea typeface="+mn-ea"/>
                          <a:cs typeface="+mn-cs"/>
                        </a:rPr>
                        <a:t>Reasons for Variances and Corrective Actions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940951">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1</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Institute strategic impact litigation</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Institute 20 High Court Matters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13 matters instituted.</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dirty="0">
                          <a:effectLst/>
                          <a:latin typeface="+mn-lt"/>
                          <a:ea typeface="Calibri" panose="020F0502020204030204" pitchFamily="34" charset="0"/>
                          <a:cs typeface="Times New Roman" panose="02020603050405020304" pitchFamily="18" charset="0"/>
                        </a:rPr>
                        <a:t>Delayed identification and approval processes on some of the matters proposed</a:t>
                      </a:r>
                      <a:r>
                        <a:rPr lang="en-ZA" sz="1200" dirty="0" smtClean="0">
                          <a:effectLst/>
                          <a:latin typeface="+mn-lt"/>
                          <a:ea typeface="Calibri" panose="020F0502020204030204" pitchFamily="34" charset="0"/>
                          <a:cs typeface="Times New Roman" panose="02020603050405020304" pitchFamily="18" charset="0"/>
                        </a:rPr>
                        <a:t>. </a:t>
                      </a:r>
                    </a:p>
                    <a:p>
                      <a:pPr>
                        <a:lnSpc>
                          <a:spcPct val="115000"/>
                        </a:lnSpc>
                        <a:spcAft>
                          <a:spcPts val="1000"/>
                        </a:spcAft>
                      </a:pPr>
                      <a:r>
                        <a:rPr lang="en-ZA" sz="1200" dirty="0" smtClean="0">
                          <a:effectLst/>
                          <a:latin typeface="+mn-lt"/>
                          <a:ea typeface="Calibri" panose="020F0502020204030204" pitchFamily="34" charset="0"/>
                          <a:cs typeface="Times New Roman" panose="02020603050405020304" pitchFamily="18" charset="0"/>
                        </a:rPr>
                        <a:t>Several </a:t>
                      </a:r>
                      <a:r>
                        <a:rPr lang="en-ZA" sz="1200" dirty="0">
                          <a:effectLst/>
                          <a:latin typeface="+mn-lt"/>
                          <a:ea typeface="Calibri" panose="020F0502020204030204" pitchFamily="34" charset="0"/>
                          <a:cs typeface="Times New Roman" panose="02020603050405020304" pitchFamily="18" charset="0"/>
                        </a:rPr>
                        <a:t>other matters identified and many awaiting approval for litigation.</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17241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2" y="376238"/>
            <a:ext cx="1519021" cy="1985962"/>
          </a:xfrm>
          <a:prstGeom prst="rect">
            <a:avLst/>
          </a:prstGeom>
          <a:noFill/>
          <a:ln w="9525">
            <a:noFill/>
            <a:miter lim="800000"/>
            <a:headEnd/>
            <a:tailEnd/>
          </a:ln>
        </p:spPr>
      </p:pic>
      <p:sp>
        <p:nvSpPr>
          <p:cNvPr id="3076" name="Rectangle 3"/>
          <p:cNvSpPr>
            <a:spLocks noGrp="1" noChangeArrowheads="1"/>
          </p:cNvSpPr>
          <p:nvPr>
            <p:ph type="subTitle" idx="1"/>
          </p:nvPr>
        </p:nvSpPr>
        <p:spPr>
          <a:xfrm>
            <a:off x="1447800" y="2362200"/>
            <a:ext cx="6858000" cy="1752600"/>
          </a:xfrm>
        </p:spPr>
        <p:txBody>
          <a:bodyPr>
            <a:normAutofit/>
          </a:bodyPr>
          <a:lstStyle/>
          <a:p>
            <a:r>
              <a:rPr lang="en-US" sz="2400" b="1" dirty="0" smtClean="0">
                <a:solidFill>
                  <a:srgbClr val="C00000"/>
                </a:solidFill>
              </a:rPr>
              <a:t>Programme 4: Monitoring of Human Rights  </a:t>
            </a:r>
          </a:p>
          <a:p>
            <a:endParaRPr lang="en-US" sz="2000" b="1" dirty="0">
              <a:solidFill>
                <a:srgbClr val="C00000"/>
              </a:solidFill>
            </a:endParaRPr>
          </a:p>
          <a:p>
            <a:r>
              <a:rPr lang="en-ZA" sz="2000" dirty="0">
                <a:solidFill>
                  <a:schemeClr val="tx1"/>
                </a:solidFill>
              </a:rPr>
              <a:t>Improved accountability for </a:t>
            </a:r>
            <a:r>
              <a:rPr lang="en-ZA" sz="2000" dirty="0" smtClean="0">
                <a:solidFill>
                  <a:schemeClr val="tx1"/>
                </a:solidFill>
              </a:rPr>
              <a:t>human rights in the country</a:t>
            </a:r>
            <a:endParaRPr lang="en-ZA" sz="2000" dirty="0">
              <a:solidFill>
                <a:schemeClr val="tx1"/>
              </a:solidFill>
            </a:endParaRPr>
          </a:p>
        </p:txBody>
      </p:sp>
      <p:pic>
        <p:nvPicPr>
          <p:cNvPr id="12" name="Picture 5"/>
          <p:cNvPicPr>
            <a:picLocks noChangeAspect="1" noChangeArrowheads="1"/>
          </p:cNvPicPr>
          <p:nvPr/>
        </p:nvPicPr>
        <p:blipFill>
          <a:blip r:embed="rId4" cstate="print"/>
          <a:srcRect/>
          <a:stretch>
            <a:fillRect/>
          </a:stretch>
        </p:blipFill>
        <p:spPr bwMode="auto">
          <a:xfrm>
            <a:off x="4714876" y="4950959"/>
            <a:ext cx="952500" cy="1428750"/>
          </a:xfrm>
          <a:prstGeom prst="rect">
            <a:avLst/>
          </a:prstGeom>
          <a:noFill/>
          <a:ln w="9525">
            <a:noFill/>
            <a:miter lim="800000"/>
            <a:headEnd/>
            <a:tailEnd/>
          </a:ln>
        </p:spPr>
      </p:pic>
      <p:pic>
        <p:nvPicPr>
          <p:cNvPr id="13" name="Picture 6"/>
          <p:cNvPicPr>
            <a:picLocks noChangeAspect="1" noChangeArrowheads="1"/>
          </p:cNvPicPr>
          <p:nvPr/>
        </p:nvPicPr>
        <p:blipFill>
          <a:blip r:embed="rId5" cstate="print"/>
          <a:srcRect/>
          <a:stretch>
            <a:fillRect/>
          </a:stretch>
        </p:blipFill>
        <p:spPr bwMode="auto">
          <a:xfrm>
            <a:off x="5667376" y="4950959"/>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6" cstate="print"/>
          <a:srcRect/>
          <a:stretch>
            <a:fillRect/>
          </a:stretch>
        </p:blipFill>
        <p:spPr bwMode="auto">
          <a:xfrm>
            <a:off x="3762376" y="4950959"/>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7" cstate="print"/>
          <a:srcRect/>
          <a:stretch>
            <a:fillRect/>
          </a:stretch>
        </p:blipFill>
        <p:spPr bwMode="auto">
          <a:xfrm>
            <a:off x="2896623" y="4950959"/>
            <a:ext cx="1006588" cy="1428750"/>
          </a:xfrm>
          <a:prstGeom prst="rect">
            <a:avLst/>
          </a:prstGeom>
          <a:noFill/>
          <a:ln w="9525">
            <a:noFill/>
            <a:miter lim="800000"/>
            <a:headEnd/>
            <a:tailEnd/>
          </a:ln>
        </p:spPr>
      </p:pic>
      <p:pic>
        <p:nvPicPr>
          <p:cNvPr id="16" name="Picture 10"/>
          <p:cNvPicPr>
            <a:picLocks noChangeAspect="1" noChangeArrowheads="1"/>
          </p:cNvPicPr>
          <p:nvPr/>
        </p:nvPicPr>
        <p:blipFill>
          <a:blip r:embed="rId8" cstate="print"/>
          <a:srcRect/>
          <a:stretch>
            <a:fillRect/>
          </a:stretch>
        </p:blipFill>
        <p:spPr bwMode="auto">
          <a:xfrm>
            <a:off x="6619876" y="4950959"/>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9" cstate="print"/>
          <a:srcRect/>
          <a:stretch>
            <a:fillRect/>
          </a:stretch>
        </p:blipFill>
        <p:spPr bwMode="auto">
          <a:xfrm>
            <a:off x="1958411" y="4950959"/>
            <a:ext cx="923925" cy="1428750"/>
          </a:xfrm>
          <a:prstGeom prst="rect">
            <a:avLst/>
          </a:prstGeom>
          <a:noFill/>
          <a:ln w="9525">
            <a:noFill/>
            <a:miter lim="800000"/>
            <a:headEnd/>
            <a:tailEnd/>
          </a:ln>
        </p:spPr>
      </p:pic>
    </p:spTree>
    <p:extLst>
      <p:ext uri="{BB962C8B-B14F-4D97-AF65-F5344CB8AC3E}">
        <p14:creationId xmlns:p14="http://schemas.microsoft.com/office/powerpoint/2010/main" val="87419738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a:t>
            </a:r>
            <a:r>
              <a:rPr lang="en-ZA" sz="2000" b="1" dirty="0" smtClean="0">
                <a:solidFill>
                  <a:schemeClr val="accent2"/>
                </a:solidFill>
              </a:rPr>
              <a:t>4 </a:t>
            </a:r>
            <a:r>
              <a:rPr lang="en-ZA" sz="2000" b="1" dirty="0">
                <a:solidFill>
                  <a:schemeClr val="accent2"/>
                </a:solidFill>
              </a:rPr>
              <a:t>achievements:</a:t>
            </a:r>
            <a:br>
              <a:rPr lang="en-ZA" sz="2000" b="1" dirty="0">
                <a:solidFill>
                  <a:schemeClr val="accent2"/>
                </a:solidFill>
              </a:rPr>
            </a:br>
            <a:r>
              <a:rPr lang="en-ZA" sz="2000" b="1" dirty="0" smtClean="0"/>
              <a:t>Monitoring of human rights (1)</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25</a:t>
            </a:fld>
            <a:endParaRPr lang="en-ZA" dirty="0"/>
          </a:p>
        </p:txBody>
      </p:sp>
      <p:graphicFrame>
        <p:nvGraphicFramePr>
          <p:cNvPr id="6" name="Diagram 5"/>
          <p:cNvGraphicFramePr/>
          <p:nvPr>
            <p:extLst>
              <p:ext uri="{D42A27DB-BD31-4B8C-83A1-F6EECF244321}">
                <p14:modId xmlns:p14="http://schemas.microsoft.com/office/powerpoint/2010/main" val="2294055797"/>
              </p:ext>
            </p:extLst>
          </p:nvPr>
        </p:nvGraphicFramePr>
        <p:xfrm>
          <a:off x="685800" y="2057400"/>
          <a:ext cx="7848600" cy="4343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070138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a:t>
            </a:r>
            <a:r>
              <a:rPr lang="en-ZA" sz="2000" b="1" dirty="0" smtClean="0">
                <a:solidFill>
                  <a:schemeClr val="accent2"/>
                </a:solidFill>
              </a:rPr>
              <a:t>4 </a:t>
            </a:r>
            <a:r>
              <a:rPr lang="en-ZA" sz="2000" b="1" dirty="0">
                <a:solidFill>
                  <a:schemeClr val="accent2"/>
                </a:solidFill>
              </a:rPr>
              <a:t>achievements:</a:t>
            </a:r>
            <a:br>
              <a:rPr lang="en-ZA" sz="2000" b="1" dirty="0">
                <a:solidFill>
                  <a:schemeClr val="accent2"/>
                </a:solidFill>
              </a:rPr>
            </a:br>
            <a:r>
              <a:rPr lang="en-ZA" sz="2000" b="1" dirty="0" smtClean="0"/>
              <a:t>Monitoring of human rights (2)</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26</a:t>
            </a:fld>
            <a:endParaRPr lang="en-ZA" dirty="0"/>
          </a:p>
        </p:txBody>
      </p:sp>
      <p:graphicFrame>
        <p:nvGraphicFramePr>
          <p:cNvPr id="6" name="Diagram 5"/>
          <p:cNvGraphicFramePr/>
          <p:nvPr>
            <p:extLst>
              <p:ext uri="{D42A27DB-BD31-4B8C-83A1-F6EECF244321}">
                <p14:modId xmlns:p14="http://schemas.microsoft.com/office/powerpoint/2010/main" val="768401286"/>
              </p:ext>
            </p:extLst>
          </p:nvPr>
        </p:nvGraphicFramePr>
        <p:xfrm>
          <a:off x="685800" y="2057400"/>
          <a:ext cx="7848600" cy="4191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191966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a:t>
            </a:r>
            <a:r>
              <a:rPr lang="en-ZA" sz="2000" b="1" dirty="0" smtClean="0">
                <a:solidFill>
                  <a:schemeClr val="accent2"/>
                </a:solidFill>
              </a:rPr>
              <a:t>4 </a:t>
            </a:r>
            <a:r>
              <a:rPr lang="en-ZA" sz="2000" b="1" dirty="0">
                <a:solidFill>
                  <a:schemeClr val="accent2"/>
                </a:solidFill>
              </a:rPr>
              <a:t>achievements:</a:t>
            </a:r>
            <a:br>
              <a:rPr lang="en-ZA" sz="2000" b="1" dirty="0">
                <a:solidFill>
                  <a:schemeClr val="accent2"/>
                </a:solidFill>
              </a:rPr>
            </a:br>
            <a:r>
              <a:rPr lang="en-ZA" sz="2000" b="1" dirty="0" smtClean="0"/>
              <a:t>Monitoring of human rights (3)</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27</a:t>
            </a:fld>
            <a:endParaRPr lang="en-ZA" dirty="0"/>
          </a:p>
        </p:txBody>
      </p:sp>
      <p:graphicFrame>
        <p:nvGraphicFramePr>
          <p:cNvPr id="6" name="Diagram 5"/>
          <p:cNvGraphicFramePr/>
          <p:nvPr>
            <p:extLst>
              <p:ext uri="{D42A27DB-BD31-4B8C-83A1-F6EECF244321}">
                <p14:modId xmlns:p14="http://schemas.microsoft.com/office/powerpoint/2010/main" val="325281611"/>
              </p:ext>
            </p:extLst>
          </p:nvPr>
        </p:nvGraphicFramePr>
        <p:xfrm>
          <a:off x="671623" y="2057400"/>
          <a:ext cx="7848600" cy="4343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914171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a:t>
            </a:r>
            <a:r>
              <a:rPr lang="en-ZA" sz="2000" b="1" dirty="0" smtClean="0">
                <a:solidFill>
                  <a:schemeClr val="accent2"/>
                </a:solidFill>
              </a:rPr>
              <a:t>4 </a:t>
            </a:r>
            <a:r>
              <a:rPr lang="en-ZA" sz="2000" b="1" dirty="0">
                <a:solidFill>
                  <a:schemeClr val="accent2"/>
                </a:solidFill>
              </a:rPr>
              <a:t>achievements:</a:t>
            </a:r>
            <a:br>
              <a:rPr lang="en-ZA" sz="2000" b="1" dirty="0">
                <a:solidFill>
                  <a:schemeClr val="accent2"/>
                </a:solidFill>
              </a:rPr>
            </a:br>
            <a:r>
              <a:rPr lang="en-ZA" sz="2000" b="1" dirty="0" smtClean="0"/>
              <a:t>Monitoring of human rights (4)</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28</a:t>
            </a:fld>
            <a:endParaRPr lang="en-ZA" dirty="0"/>
          </a:p>
        </p:txBody>
      </p:sp>
      <p:graphicFrame>
        <p:nvGraphicFramePr>
          <p:cNvPr id="6" name="Diagram 5"/>
          <p:cNvGraphicFramePr/>
          <p:nvPr>
            <p:extLst>
              <p:ext uri="{D42A27DB-BD31-4B8C-83A1-F6EECF244321}">
                <p14:modId xmlns:p14="http://schemas.microsoft.com/office/powerpoint/2010/main" val="215868646"/>
              </p:ext>
            </p:extLst>
          </p:nvPr>
        </p:nvGraphicFramePr>
        <p:xfrm>
          <a:off x="671623" y="2057400"/>
          <a:ext cx="7848600" cy="4343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579993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a:t>
            </a:r>
            <a:r>
              <a:rPr lang="en-ZA" sz="2000" b="1" dirty="0" smtClean="0">
                <a:solidFill>
                  <a:schemeClr val="accent2"/>
                </a:solidFill>
              </a:rPr>
              <a:t>4 </a:t>
            </a:r>
            <a:r>
              <a:rPr lang="en-ZA" sz="2000" b="1" dirty="0">
                <a:solidFill>
                  <a:schemeClr val="accent2"/>
                </a:solidFill>
              </a:rPr>
              <a:t>achievements:</a:t>
            </a:r>
            <a:br>
              <a:rPr lang="en-ZA" sz="2000" b="1" dirty="0">
                <a:solidFill>
                  <a:schemeClr val="accent2"/>
                </a:solidFill>
              </a:rPr>
            </a:br>
            <a:r>
              <a:rPr lang="en-ZA" sz="2000" b="1" dirty="0" smtClean="0"/>
              <a:t>Monitoring of human rights (5)</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29</a:t>
            </a:fld>
            <a:endParaRPr lang="en-ZA" dirty="0"/>
          </a:p>
        </p:txBody>
      </p:sp>
      <p:graphicFrame>
        <p:nvGraphicFramePr>
          <p:cNvPr id="6" name="Diagram 5"/>
          <p:cNvGraphicFramePr/>
          <p:nvPr>
            <p:extLst>
              <p:ext uri="{D42A27DB-BD31-4B8C-83A1-F6EECF244321}">
                <p14:modId xmlns:p14="http://schemas.microsoft.com/office/powerpoint/2010/main" val="2094009113"/>
              </p:ext>
            </p:extLst>
          </p:nvPr>
        </p:nvGraphicFramePr>
        <p:xfrm>
          <a:off x="671623" y="2057400"/>
          <a:ext cx="7848600" cy="4343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25423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705600" cy="1143000"/>
          </a:xfrm>
        </p:spPr>
        <p:txBody>
          <a:bodyPr>
            <a:normAutofit/>
          </a:bodyPr>
          <a:lstStyle/>
          <a:p>
            <a:r>
              <a:rPr lang="en-ZA" sz="2000" b="1" dirty="0" smtClean="0">
                <a:solidFill>
                  <a:srgbClr val="C00000"/>
                </a:solidFill>
                <a:latin typeface="+mn-lt"/>
              </a:rPr>
              <a:t>Chairperson’s overview </a:t>
            </a:r>
            <a:endParaRPr lang="en-ZA" sz="2000" b="1" dirty="0">
              <a:solidFill>
                <a:schemeClr val="accent2"/>
              </a:solidFill>
              <a:latin typeface="+mn-lt"/>
            </a:endParaRPr>
          </a:p>
        </p:txBody>
      </p:sp>
      <p:sp>
        <p:nvSpPr>
          <p:cNvPr id="3" name="Content Placeholder 2"/>
          <p:cNvSpPr>
            <a:spLocks noGrp="1"/>
          </p:cNvSpPr>
          <p:nvPr>
            <p:ph idx="1"/>
          </p:nvPr>
        </p:nvSpPr>
        <p:spPr>
          <a:xfrm>
            <a:off x="457200" y="2133600"/>
            <a:ext cx="8229600" cy="3962400"/>
          </a:xfrm>
          <a:solidFill>
            <a:schemeClr val="bg1"/>
          </a:solidFill>
        </p:spPr>
        <p:txBody>
          <a:bodyPr>
            <a:normAutofit/>
          </a:bodyPr>
          <a:lstStyle/>
          <a:p>
            <a:pPr marL="457200" indent="-457200">
              <a:buAutoNum type="arabicPeriod"/>
            </a:pPr>
            <a:endParaRPr lang="en-ZA" sz="1600" dirty="0" smtClean="0"/>
          </a:p>
          <a:p>
            <a:pPr marL="457200" indent="-457200">
              <a:buAutoNum type="arabicPeriod"/>
            </a:pPr>
            <a:r>
              <a:rPr lang="en-ZA" sz="1600" dirty="0" smtClean="0"/>
              <a:t>Human rights implications of the Covid-19 pandemic</a:t>
            </a:r>
          </a:p>
          <a:p>
            <a:pPr marL="457200" indent="-457200">
              <a:buAutoNum type="arabicPeriod"/>
            </a:pPr>
            <a:endParaRPr lang="en-ZA" sz="1600" dirty="0" smtClean="0"/>
          </a:p>
          <a:p>
            <a:pPr marL="457200" indent="-457200">
              <a:buAutoNum type="arabicPeriod"/>
            </a:pPr>
            <a:r>
              <a:rPr lang="en-ZA" sz="1600" dirty="0" smtClean="0"/>
              <a:t>Corporate implications of the Covid-19  </a:t>
            </a:r>
          </a:p>
          <a:p>
            <a:pPr marL="457200" indent="-457200">
              <a:buAutoNum type="arabicPeriod"/>
            </a:pPr>
            <a:endParaRPr lang="en-ZA" sz="1600" dirty="0"/>
          </a:p>
          <a:p>
            <a:pPr marL="457200" indent="-457200">
              <a:buAutoNum type="arabicPeriod"/>
            </a:pPr>
            <a:r>
              <a:rPr lang="en-ZA" sz="1600" dirty="0" smtClean="0"/>
              <a:t>Civil unrest July 2021</a:t>
            </a:r>
          </a:p>
          <a:p>
            <a:pPr marL="457200" indent="-457200">
              <a:buAutoNum type="arabicPeriod"/>
            </a:pPr>
            <a:endParaRPr lang="en-ZA" sz="1600" dirty="0"/>
          </a:p>
          <a:p>
            <a:pPr marL="457200" indent="-457200">
              <a:buAutoNum type="arabicPeriod"/>
            </a:pPr>
            <a:r>
              <a:rPr lang="en-ZA" sz="1600" dirty="0" smtClean="0"/>
              <a:t>Civil society and stakeholder participation </a:t>
            </a:r>
          </a:p>
          <a:p>
            <a:pPr marL="457200" indent="-457200">
              <a:buAutoNum type="arabicPeriod"/>
            </a:pPr>
            <a:endParaRPr lang="en-ZA" sz="1600" dirty="0" smtClean="0"/>
          </a:p>
          <a:p>
            <a:pPr marL="457200" indent="-457200">
              <a:buAutoNum type="arabicPeriod"/>
            </a:pPr>
            <a:r>
              <a:rPr lang="en-ZA" sz="1600" dirty="0" smtClean="0"/>
              <a:t>Resources capacity: Budget reductions; cost of employees; new Commissioners; vacancies </a:t>
            </a:r>
          </a:p>
          <a:p>
            <a:pPr marL="0" indent="0">
              <a:buNone/>
            </a:pPr>
            <a:endParaRPr lang="en-ZA" sz="1600" dirty="0" smtClean="0"/>
          </a:p>
        </p:txBody>
      </p:sp>
      <p:pic>
        <p:nvPicPr>
          <p:cNvPr id="4" name="Picture 4"/>
          <p:cNvPicPr>
            <a:picLocks noChangeAspect="1" noChangeArrowheads="1"/>
          </p:cNvPicPr>
          <p:nvPr/>
        </p:nvPicPr>
        <p:blipFill>
          <a:blip r:embed="rId3" cstate="print"/>
          <a:srcRect/>
          <a:stretch>
            <a:fillRect/>
          </a:stretch>
        </p:blipFill>
        <p:spPr bwMode="auto">
          <a:xfrm>
            <a:off x="228600" y="228601"/>
            <a:ext cx="1143000" cy="150018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3</a:t>
            </a:fld>
            <a:endParaRPr lang="en-ZA" dirty="0"/>
          </a:p>
        </p:txBody>
      </p:sp>
    </p:spTree>
    <p:extLst>
      <p:ext uri="{BB962C8B-B14F-4D97-AF65-F5344CB8AC3E}">
        <p14:creationId xmlns:p14="http://schemas.microsoft.com/office/powerpoint/2010/main" val="18471168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4 achievements:</a:t>
            </a:r>
            <a:br>
              <a:rPr lang="en-ZA" sz="2000" b="1" dirty="0">
                <a:solidFill>
                  <a:schemeClr val="accent2"/>
                </a:solidFill>
              </a:rPr>
            </a:br>
            <a:r>
              <a:rPr lang="en-ZA" sz="2000" b="1" dirty="0"/>
              <a:t>Monitoring of human rights </a:t>
            </a:r>
            <a:r>
              <a:rPr lang="en-ZA" sz="2000" b="1" dirty="0" smtClean="0"/>
              <a:t>(6)</a:t>
            </a:r>
            <a:br>
              <a:rPr lang="en-ZA" sz="2000" b="1" dirty="0" smtClean="0"/>
            </a:br>
            <a:r>
              <a:rPr lang="en-ZA" sz="2000" dirty="0" smtClean="0"/>
              <a:t>Compliance with PAIA</a:t>
            </a:r>
            <a:r>
              <a:rPr lang="en-ZA" sz="2000" b="1" dirty="0" smtClean="0"/>
              <a:t> </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30</a:t>
            </a:fld>
            <a:endParaRPr lang="en-ZA" dirty="0"/>
          </a:p>
        </p:txBody>
      </p:sp>
      <p:graphicFrame>
        <p:nvGraphicFramePr>
          <p:cNvPr id="6" name="Chart 5"/>
          <p:cNvGraphicFramePr>
            <a:graphicFrameLocks/>
          </p:cNvGraphicFramePr>
          <p:nvPr>
            <p:extLst>
              <p:ext uri="{D42A27DB-BD31-4B8C-83A1-F6EECF244321}">
                <p14:modId xmlns:p14="http://schemas.microsoft.com/office/powerpoint/2010/main" val="240213942"/>
              </p:ext>
            </p:extLst>
          </p:nvPr>
        </p:nvGraphicFramePr>
        <p:xfrm>
          <a:off x="1371600" y="2057400"/>
          <a:ext cx="6934200" cy="3886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28874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smtClean="0">
                <a:solidFill>
                  <a:schemeClr val="accent2"/>
                </a:solidFill>
              </a:rPr>
              <a:t>Programme 4: Monitoring of Human Rights </a:t>
            </a:r>
            <a:r>
              <a:rPr lang="en-ZA" sz="2000" b="1" dirty="0">
                <a:solidFill>
                  <a:schemeClr val="accent2"/>
                </a:solidFill>
              </a:rPr>
              <a:t/>
            </a:r>
            <a:br>
              <a:rPr lang="en-ZA" sz="2000" b="1" dirty="0">
                <a:solidFill>
                  <a:schemeClr val="accent2"/>
                </a:solidFill>
              </a:rPr>
            </a:br>
            <a:r>
              <a:rPr lang="en-ZA" sz="2000" b="1" dirty="0"/>
              <a:t>Areas of under - </a:t>
            </a:r>
            <a:r>
              <a:rPr lang="en-ZA" sz="2000" b="1" dirty="0" smtClean="0"/>
              <a:t>performance</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31</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564075477"/>
              </p:ext>
            </p:extLst>
          </p:nvPr>
        </p:nvGraphicFramePr>
        <p:xfrm>
          <a:off x="685800" y="2057400"/>
          <a:ext cx="7924800" cy="4267201"/>
        </p:xfrm>
        <a:graphic>
          <a:graphicData uri="http://schemas.openxmlformats.org/drawingml/2006/table">
            <a:tbl>
              <a:tblPr firstRow="1" firstCol="1" bandRow="1">
                <a:tableStyleId>{0E3FDE45-AF77-4B5C-9715-49D594BDF05E}</a:tableStyleId>
              </a:tblPr>
              <a:tblGrid>
                <a:gridCol w="3810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2743200">
                  <a:extLst>
                    <a:ext uri="{9D8B030D-6E8A-4147-A177-3AD203B41FA5}">
                      <a16:colId xmlns:a16="http://schemas.microsoft.com/office/drawing/2014/main" val="20004"/>
                    </a:ext>
                  </a:extLst>
                </a:gridCol>
              </a:tblGrid>
              <a:tr h="565443">
                <a:tc>
                  <a:txBody>
                    <a:bodyPr/>
                    <a:lstStyle/>
                    <a:p>
                      <a:pPr algn="ctr">
                        <a:lnSpc>
                          <a:spcPct val="115000"/>
                        </a:lnSpc>
                        <a:spcAft>
                          <a:spcPts val="0"/>
                        </a:spcAft>
                      </a:pPr>
                      <a:r>
                        <a:rPr lang="en-GB" sz="1200" dirty="0" smtClean="0">
                          <a:effectLst/>
                          <a:latin typeface="+mn-lt"/>
                          <a:ea typeface="+mn-ea"/>
                          <a:cs typeface="+mn-cs"/>
                        </a:rPr>
                        <a:t>No.</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smtClean="0">
                          <a:effectLst/>
                          <a:latin typeface="+mn-lt"/>
                        </a:rPr>
                        <a:t>Performance </a:t>
                      </a:r>
                      <a:r>
                        <a:rPr lang="en-GB" sz="1200" dirty="0">
                          <a:effectLst/>
                          <a:latin typeface="+mn-lt"/>
                        </a:rPr>
                        <a:t>Indicators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latin typeface="+mn-lt"/>
                        </a:rPr>
                        <a:t>Annual Target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Annual</a:t>
                      </a:r>
                      <a:r>
                        <a:rPr lang="en-ZA" sz="1200" baseline="0" dirty="0" smtClean="0">
                          <a:effectLst/>
                          <a:latin typeface="+mn-lt"/>
                          <a:ea typeface="Calibri" panose="020F0502020204030204" pitchFamily="34" charset="0"/>
                          <a:cs typeface="Times New Roman" panose="02020603050405020304" pitchFamily="18" charset="0"/>
                        </a:rPr>
                        <a:t> Achievement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kern="1200" dirty="0" smtClean="0">
                          <a:solidFill>
                            <a:schemeClr val="tx1"/>
                          </a:solidFill>
                          <a:effectLst/>
                          <a:latin typeface="+mn-lt"/>
                          <a:ea typeface="+mn-ea"/>
                          <a:cs typeface="+mn-cs"/>
                        </a:rPr>
                        <a:t>Reasons for Variances and Corrective Actions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91782">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1</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Development of a Comprehensive Human Rights Monitoring and Evaluation System </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Develop Children’s Rights Mapping Framework</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Mapping exercise in progress.</a:t>
                      </a:r>
                    </a:p>
                  </a:txBody>
                  <a:tcPr marL="68580" marR="68580" marT="0" marB="0"/>
                </a:tc>
                <a:tc>
                  <a:txBody>
                    <a:bodyPr/>
                    <a:lstStyle/>
                    <a:p>
                      <a:pPr>
                        <a:lnSpc>
                          <a:spcPct val="115000"/>
                        </a:lnSpc>
                      </a:pPr>
                      <a:r>
                        <a:rPr lang="en-ZA" sz="1200" dirty="0">
                          <a:solidFill>
                            <a:srgbClr val="000000"/>
                          </a:solidFill>
                          <a:effectLst/>
                          <a:latin typeface="+mn-lt"/>
                          <a:cs typeface="Times New Roman" panose="02020603050405020304" pitchFamily="18" charset="0"/>
                        </a:rPr>
                        <a:t>Delays due </a:t>
                      </a:r>
                      <a:r>
                        <a:rPr lang="en-ZA" sz="1200" dirty="0" smtClean="0">
                          <a:solidFill>
                            <a:srgbClr val="000000"/>
                          </a:solidFill>
                          <a:effectLst/>
                          <a:latin typeface="+mn-lt"/>
                          <a:cs typeface="Times New Roman" panose="02020603050405020304" pitchFamily="18" charset="0"/>
                        </a:rPr>
                        <a:t>to </a:t>
                      </a:r>
                      <a:r>
                        <a:rPr lang="en-ZA" sz="1200" dirty="0" smtClean="0">
                          <a:solidFill>
                            <a:srgbClr val="000000"/>
                          </a:solidFill>
                          <a:effectLst/>
                          <a:latin typeface="+mn-lt"/>
                          <a:ea typeface="Calibri" panose="020F0502020204030204" pitchFamily="34" charset="0"/>
                          <a:cs typeface="Times New Roman" panose="02020603050405020304" pitchFamily="18" charset="0"/>
                        </a:rPr>
                        <a:t>Covid-19 </a:t>
                      </a:r>
                      <a:r>
                        <a:rPr lang="en-ZA" sz="1200" dirty="0">
                          <a:solidFill>
                            <a:srgbClr val="000000"/>
                          </a:solidFill>
                          <a:effectLst/>
                          <a:latin typeface="+mn-lt"/>
                          <a:ea typeface="Calibri" panose="020F0502020204030204" pitchFamily="34" charset="0"/>
                          <a:cs typeface="Times New Roman" panose="02020603050405020304" pitchFamily="18" charset="0"/>
                        </a:rPr>
                        <a:t>demands.</a:t>
                      </a:r>
                      <a:endParaRPr lang="en-ZA" sz="1200" dirty="0">
                        <a:effectLst/>
                        <a:latin typeface="+mn-lt"/>
                        <a:ea typeface="Calibri" panose="020F0502020204030204" pitchFamily="34" charset="0"/>
                        <a:cs typeface="Times New Roman" panose="02020603050405020304" pitchFamily="18" charset="0"/>
                      </a:endParaRPr>
                    </a:p>
                    <a:p>
                      <a:pPr>
                        <a:lnSpc>
                          <a:spcPct val="115000"/>
                        </a:lnSpc>
                        <a:spcAft>
                          <a:spcPts val="1000"/>
                        </a:spcAft>
                      </a:pPr>
                      <a:r>
                        <a:rPr lang="en-ZA" sz="1200" dirty="0">
                          <a:effectLst/>
                          <a:latin typeface="+mn-lt"/>
                          <a:ea typeface="Calibri" panose="020F0502020204030204" pitchFamily="34" charset="0"/>
                          <a:cs typeface="Times New Roman" panose="02020603050405020304" pitchFamily="18" charset="0"/>
                        </a:rPr>
                        <a:t>Mapping exercise in progress for completion by Quarter 1 of </a:t>
                      </a:r>
                      <a:r>
                        <a:rPr lang="en-ZA" sz="1200" dirty="0" smtClean="0">
                          <a:effectLst/>
                          <a:latin typeface="+mn-lt"/>
                          <a:ea typeface="Calibri" panose="020F0502020204030204" pitchFamily="34" charset="0"/>
                          <a:cs typeface="Times New Roman" panose="02020603050405020304" pitchFamily="18" charset="0"/>
                        </a:rPr>
                        <a:t>2021-22.</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91782">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2</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Completion of State of Human Rights in South Africa Reports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Complete 3 SOHR Research Outputs (Brief or Paper or Bulletin)</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2 Research Briefs completed  </a:t>
                      </a:r>
                    </a:p>
                  </a:txBody>
                  <a:tcPr marL="68580" marR="68580" marT="0" marB="0"/>
                </a:tc>
                <a:tc>
                  <a:txBody>
                    <a:bodyPr/>
                    <a:lstStyle/>
                    <a:p>
                      <a:pPr>
                        <a:lnSpc>
                          <a:spcPct val="115000"/>
                        </a:lnSpc>
                        <a:spcAft>
                          <a:spcPts val="1000"/>
                        </a:spcAft>
                      </a:pPr>
                      <a:r>
                        <a:rPr lang="en-ZA" sz="1200" dirty="0">
                          <a:effectLst/>
                          <a:latin typeface="+mn-lt"/>
                          <a:ea typeface="Calibri" panose="020F0502020204030204" pitchFamily="34" charset="0"/>
                          <a:cs typeface="Times New Roman" panose="02020603050405020304" pitchFamily="18" charset="0"/>
                        </a:rPr>
                        <a:t>Third Research Brief not completed due to resignation and vacancy in Civil and Political Rights Portfolio.</a:t>
                      </a:r>
                    </a:p>
                  </a:txBody>
                  <a:tcPr marL="68580" marR="68580" marT="0" marB="0"/>
                </a:tc>
                <a:extLst>
                  <a:ext uri="{0D108BD9-81ED-4DB2-BD59-A6C34878D82A}">
                    <a16:rowId xmlns:a16="http://schemas.microsoft.com/office/drawing/2014/main" val="10002"/>
                  </a:ext>
                </a:extLst>
              </a:tr>
              <a:tr h="803466">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3</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Completion of Monitoring Report on Implementation of Social Media Charter</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Develop and promote the Charter</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Work in progress for development of the Charter.</a:t>
                      </a:r>
                    </a:p>
                  </a:txBody>
                  <a:tcPr marL="68580" marR="68580" marT="0" marB="0"/>
                </a:tc>
                <a:tc>
                  <a:txBody>
                    <a:bodyPr/>
                    <a:lstStyle/>
                    <a:p>
                      <a:pPr>
                        <a:lnSpc>
                          <a:spcPct val="115000"/>
                        </a:lnSpc>
                        <a:spcAft>
                          <a:spcPts val="1000"/>
                        </a:spcAft>
                      </a:pPr>
                      <a:r>
                        <a:rPr lang="en-GB" sz="1200" dirty="0">
                          <a:effectLst/>
                          <a:latin typeface="+mn-lt"/>
                          <a:ea typeface="Calibri" panose="020F0502020204030204" pitchFamily="34" charset="0"/>
                          <a:cs typeface="Times New Roman" panose="02020603050405020304" pitchFamily="18" charset="0"/>
                        </a:rPr>
                        <a:t>Delays due to</a:t>
                      </a:r>
                      <a:r>
                        <a:rPr lang="en-ZA" sz="1200" dirty="0">
                          <a:effectLst/>
                          <a:latin typeface="+mn-lt"/>
                          <a:ea typeface="Calibri" panose="020F0502020204030204" pitchFamily="34" charset="0"/>
                          <a:cs typeface="Times New Roman" panose="02020603050405020304" pitchFamily="18" charset="0"/>
                        </a:rPr>
                        <a:t> attention on Covid-19.</a:t>
                      </a:r>
                    </a:p>
                    <a:p>
                      <a:pPr>
                        <a:lnSpc>
                          <a:spcPct val="115000"/>
                        </a:lnSpc>
                        <a:spcAft>
                          <a:spcPts val="1000"/>
                        </a:spcAft>
                      </a:pPr>
                      <a:r>
                        <a:rPr lang="en-ZA" sz="1200" dirty="0">
                          <a:effectLst/>
                          <a:latin typeface="+mn-lt"/>
                          <a:ea typeface="Calibri" panose="020F0502020204030204" pitchFamily="34" charset="0"/>
                          <a:cs typeface="Times New Roman" panose="02020603050405020304" pitchFamily="18" charset="0"/>
                        </a:rPr>
                        <a:t>Work in progress for completion in 2021-22.</a:t>
                      </a:r>
                    </a:p>
                  </a:txBody>
                  <a:tcPr marL="68580" marR="68580" marT="0" marB="0"/>
                </a:tc>
                <a:extLst>
                  <a:ext uri="{0D108BD9-81ED-4DB2-BD59-A6C34878D82A}">
                    <a16:rowId xmlns:a16="http://schemas.microsoft.com/office/drawing/2014/main" val="10003"/>
                  </a:ext>
                </a:extLst>
              </a:tr>
              <a:tr h="1114728">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4</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Completion of IMM-CRPD Monitoring Report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Calibri" panose="020F0502020204030204" pitchFamily="34" charset="0"/>
                          <a:cs typeface="Times New Roman" panose="02020603050405020304" pitchFamily="18" charset="0"/>
                        </a:rPr>
                        <a:t>Complete IMM-CRPD Monitoring Report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effectLst/>
                          <a:latin typeface="+mn-lt"/>
                          <a:ea typeface="Calibri" panose="020F0502020204030204" pitchFamily="34" charset="0"/>
                          <a:cs typeface="Times New Roman" panose="02020603050405020304" pitchFamily="18" charset="0"/>
                        </a:rPr>
                        <a:t>On-going provincial monitoring conducted. Focus Area Report for Q3 not submitted. </a:t>
                      </a:r>
                    </a:p>
                  </a:txBody>
                  <a:tcPr marL="68580" marR="68580" marT="0" marB="0"/>
                </a:tc>
                <a:tc>
                  <a:txBody>
                    <a:bodyPr/>
                    <a:lstStyle/>
                    <a:p>
                      <a:pPr>
                        <a:lnSpc>
                          <a:spcPct val="115000"/>
                        </a:lnSpc>
                        <a:spcAft>
                          <a:spcPts val="1000"/>
                        </a:spcAft>
                      </a:pPr>
                      <a:r>
                        <a:rPr lang="en-ZA" sz="1200" dirty="0">
                          <a:effectLst/>
                          <a:latin typeface="+mn-lt"/>
                          <a:ea typeface="Calibri" panose="020F0502020204030204" pitchFamily="34" charset="0"/>
                          <a:cs typeface="Times New Roman" panose="02020603050405020304" pitchFamily="18" charset="0"/>
                        </a:rPr>
                        <a:t>Monitoring restricted due to Covid-19 challenges, and capacity constraints within the focus area.</a:t>
                      </a:r>
                    </a:p>
                    <a:p>
                      <a:pPr>
                        <a:lnSpc>
                          <a:spcPct val="115000"/>
                        </a:lnSpc>
                        <a:spcAft>
                          <a:spcPts val="1000"/>
                        </a:spcAft>
                      </a:pPr>
                      <a:r>
                        <a:rPr lang="en-ZA" sz="1200" dirty="0">
                          <a:effectLst/>
                          <a:latin typeface="+mn-lt"/>
                          <a:ea typeface="Calibri" panose="020F0502020204030204" pitchFamily="34" charset="0"/>
                          <a:cs typeface="Times New Roman" panose="02020603050405020304" pitchFamily="18" charset="0"/>
                        </a:rPr>
                        <a:t>Plans to integrate the monitoring system. </a:t>
                      </a: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235592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2" y="376238"/>
            <a:ext cx="1519021" cy="1985962"/>
          </a:xfrm>
          <a:prstGeom prst="rect">
            <a:avLst/>
          </a:prstGeom>
          <a:noFill/>
          <a:ln w="9525">
            <a:noFill/>
            <a:miter lim="800000"/>
            <a:headEnd/>
            <a:tailEnd/>
          </a:ln>
        </p:spPr>
      </p:pic>
      <p:sp>
        <p:nvSpPr>
          <p:cNvPr id="3076" name="Rectangle 3"/>
          <p:cNvSpPr>
            <a:spLocks noGrp="1" noChangeArrowheads="1"/>
          </p:cNvSpPr>
          <p:nvPr>
            <p:ph type="subTitle" idx="1"/>
          </p:nvPr>
        </p:nvSpPr>
        <p:spPr>
          <a:xfrm>
            <a:off x="1447800" y="2362200"/>
            <a:ext cx="6858000" cy="1752600"/>
          </a:xfrm>
        </p:spPr>
        <p:txBody>
          <a:bodyPr>
            <a:normAutofit fontScale="77500" lnSpcReduction="20000"/>
          </a:bodyPr>
          <a:lstStyle/>
          <a:p>
            <a:endParaRPr lang="en-ZA" sz="2400" b="1" dirty="0" smtClean="0">
              <a:solidFill>
                <a:schemeClr val="accent2"/>
              </a:solidFill>
            </a:endParaRPr>
          </a:p>
          <a:p>
            <a:r>
              <a:rPr lang="en-ZA" sz="2400" b="1" dirty="0" smtClean="0">
                <a:solidFill>
                  <a:schemeClr val="accent2"/>
                </a:solidFill>
              </a:rPr>
              <a:t>Overview </a:t>
            </a:r>
          </a:p>
          <a:p>
            <a:r>
              <a:rPr lang="en-ZA" sz="2400" b="1" dirty="0" smtClean="0">
                <a:solidFill>
                  <a:schemeClr val="accent2"/>
                </a:solidFill>
              </a:rPr>
              <a:t>2020 – 2021 Annual Financial Statements</a:t>
            </a:r>
          </a:p>
          <a:p>
            <a:r>
              <a:rPr lang="en-ZA" sz="2400" b="1" dirty="0" smtClean="0">
                <a:solidFill>
                  <a:schemeClr val="accent2"/>
                </a:solidFill>
              </a:rPr>
              <a:t>And</a:t>
            </a:r>
          </a:p>
          <a:p>
            <a:r>
              <a:rPr lang="en-ZA" sz="2400" b="1" dirty="0" smtClean="0">
                <a:solidFill>
                  <a:schemeClr val="accent2"/>
                </a:solidFill>
              </a:rPr>
              <a:t>Budget 2021-22  </a:t>
            </a:r>
            <a:r>
              <a:rPr lang="en-ZA" sz="2400" b="1" dirty="0">
                <a:solidFill>
                  <a:schemeClr val="accent2"/>
                </a:solidFill>
              </a:rPr>
              <a:t/>
            </a:r>
            <a:br>
              <a:rPr lang="en-ZA" sz="2400" b="1" dirty="0">
                <a:solidFill>
                  <a:schemeClr val="accent2"/>
                </a:solidFill>
              </a:rPr>
            </a:br>
            <a:endParaRPr lang="en-US" sz="2000" b="1" dirty="0" smtClean="0">
              <a:solidFill>
                <a:srgbClr val="C00000"/>
              </a:solidFill>
            </a:endParaRPr>
          </a:p>
        </p:txBody>
      </p:sp>
      <p:pic>
        <p:nvPicPr>
          <p:cNvPr id="12" name="Picture 5"/>
          <p:cNvPicPr>
            <a:picLocks noChangeAspect="1" noChangeArrowheads="1"/>
          </p:cNvPicPr>
          <p:nvPr/>
        </p:nvPicPr>
        <p:blipFill>
          <a:blip r:embed="rId4" cstate="print"/>
          <a:srcRect/>
          <a:stretch>
            <a:fillRect/>
          </a:stretch>
        </p:blipFill>
        <p:spPr bwMode="auto">
          <a:xfrm>
            <a:off x="4714876" y="4950959"/>
            <a:ext cx="952500" cy="1428750"/>
          </a:xfrm>
          <a:prstGeom prst="rect">
            <a:avLst/>
          </a:prstGeom>
          <a:noFill/>
          <a:ln w="9525">
            <a:noFill/>
            <a:miter lim="800000"/>
            <a:headEnd/>
            <a:tailEnd/>
          </a:ln>
        </p:spPr>
      </p:pic>
      <p:pic>
        <p:nvPicPr>
          <p:cNvPr id="13" name="Picture 6"/>
          <p:cNvPicPr>
            <a:picLocks noChangeAspect="1" noChangeArrowheads="1"/>
          </p:cNvPicPr>
          <p:nvPr/>
        </p:nvPicPr>
        <p:blipFill>
          <a:blip r:embed="rId5" cstate="print"/>
          <a:srcRect/>
          <a:stretch>
            <a:fillRect/>
          </a:stretch>
        </p:blipFill>
        <p:spPr bwMode="auto">
          <a:xfrm>
            <a:off x="5667376" y="4950959"/>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6" cstate="print"/>
          <a:srcRect/>
          <a:stretch>
            <a:fillRect/>
          </a:stretch>
        </p:blipFill>
        <p:spPr bwMode="auto">
          <a:xfrm>
            <a:off x="3762376" y="4950959"/>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7" cstate="print"/>
          <a:srcRect/>
          <a:stretch>
            <a:fillRect/>
          </a:stretch>
        </p:blipFill>
        <p:spPr bwMode="auto">
          <a:xfrm>
            <a:off x="2896623" y="4950959"/>
            <a:ext cx="1006588" cy="1428750"/>
          </a:xfrm>
          <a:prstGeom prst="rect">
            <a:avLst/>
          </a:prstGeom>
          <a:noFill/>
          <a:ln w="9525">
            <a:noFill/>
            <a:miter lim="800000"/>
            <a:headEnd/>
            <a:tailEnd/>
          </a:ln>
        </p:spPr>
      </p:pic>
      <p:pic>
        <p:nvPicPr>
          <p:cNvPr id="16" name="Picture 10"/>
          <p:cNvPicPr>
            <a:picLocks noChangeAspect="1" noChangeArrowheads="1"/>
          </p:cNvPicPr>
          <p:nvPr/>
        </p:nvPicPr>
        <p:blipFill>
          <a:blip r:embed="rId8" cstate="print"/>
          <a:srcRect/>
          <a:stretch>
            <a:fillRect/>
          </a:stretch>
        </p:blipFill>
        <p:spPr bwMode="auto">
          <a:xfrm>
            <a:off x="6619876" y="4950959"/>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9" cstate="print"/>
          <a:srcRect/>
          <a:stretch>
            <a:fillRect/>
          </a:stretch>
        </p:blipFill>
        <p:spPr bwMode="auto">
          <a:xfrm>
            <a:off x="1958411" y="4950959"/>
            <a:ext cx="923925" cy="1428750"/>
          </a:xfrm>
          <a:prstGeom prst="rect">
            <a:avLst/>
          </a:prstGeom>
          <a:noFill/>
          <a:ln w="9525">
            <a:noFill/>
            <a:miter lim="800000"/>
            <a:headEnd/>
            <a:tailEnd/>
          </a:ln>
        </p:spPr>
      </p:pic>
    </p:spTree>
    <p:extLst>
      <p:ext uri="{BB962C8B-B14F-4D97-AF65-F5344CB8AC3E}">
        <p14:creationId xmlns:p14="http://schemas.microsoft.com/office/powerpoint/2010/main" val="410093354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Overview of </a:t>
            </a:r>
            <a:r>
              <a:rPr lang="en-ZA" sz="2000" b="1" dirty="0" smtClean="0">
                <a:solidFill>
                  <a:schemeClr val="accent2"/>
                </a:solidFill>
              </a:rPr>
              <a:t>2020-21 </a:t>
            </a:r>
            <a:r>
              <a:rPr lang="en-ZA" sz="2000" b="1" dirty="0">
                <a:solidFill>
                  <a:schemeClr val="accent2"/>
                </a:solidFill>
              </a:rPr>
              <a:t>Financial Statements</a:t>
            </a:r>
            <a:br>
              <a:rPr lang="en-ZA" sz="2000" b="1" dirty="0">
                <a:solidFill>
                  <a:schemeClr val="accent2"/>
                </a:solidFill>
              </a:rPr>
            </a:br>
            <a:r>
              <a:rPr lang="en-ZA" sz="2000" b="1" dirty="0"/>
              <a:t>Financial Performance </a:t>
            </a:r>
            <a:r>
              <a:rPr lang="en-ZA" sz="2000" b="1" dirty="0" smtClean="0"/>
              <a:t>Review (1)</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33</a:t>
            </a:fld>
            <a:endParaRPr lang="en-ZA" dirty="0"/>
          </a:p>
        </p:txBody>
      </p:sp>
      <p:graphicFrame>
        <p:nvGraphicFramePr>
          <p:cNvPr id="6" name="Diagram 5"/>
          <p:cNvGraphicFramePr/>
          <p:nvPr>
            <p:extLst/>
          </p:nvPr>
        </p:nvGraphicFramePr>
        <p:xfrm>
          <a:off x="671623" y="2057400"/>
          <a:ext cx="78486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981073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705600" cy="1143000"/>
          </a:xfrm>
        </p:spPr>
        <p:txBody>
          <a:bodyPr>
            <a:normAutofit/>
          </a:bodyPr>
          <a:lstStyle/>
          <a:p>
            <a:pPr fontAlgn="auto">
              <a:spcAft>
                <a:spcPts val="0"/>
              </a:spcAft>
              <a:defRPr/>
            </a:pPr>
            <a:r>
              <a:rPr lang="en-ZA" sz="2000" b="1" dirty="0">
                <a:solidFill>
                  <a:schemeClr val="accent2"/>
                </a:solidFill>
              </a:rPr>
              <a:t>Overview of 2020-21 Financial Statements</a:t>
            </a:r>
            <a:br>
              <a:rPr lang="en-ZA" sz="2000" b="1" dirty="0">
                <a:solidFill>
                  <a:schemeClr val="accent2"/>
                </a:solidFill>
              </a:rPr>
            </a:br>
            <a:r>
              <a:rPr lang="en-ZA" sz="2000" b="1" dirty="0"/>
              <a:t>Financial Performance </a:t>
            </a:r>
            <a:r>
              <a:rPr lang="en-ZA" sz="2000" b="1" dirty="0" smtClean="0"/>
              <a:t>Review (2)</a:t>
            </a:r>
            <a:endParaRPr lang="en-ZA" sz="2000" b="1" dirty="0">
              <a:solidFill>
                <a:schemeClr val="accent2"/>
              </a:solidFill>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228600" y="228601"/>
            <a:ext cx="1161142" cy="1523999"/>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34</a:t>
            </a:fld>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3954818746"/>
              </p:ext>
            </p:extLst>
          </p:nvPr>
        </p:nvGraphicFramePr>
        <p:xfrm>
          <a:off x="380998" y="1905000"/>
          <a:ext cx="8435084" cy="4049687"/>
        </p:xfrm>
        <a:graphic>
          <a:graphicData uri="http://schemas.openxmlformats.org/drawingml/2006/table">
            <a:tbl>
              <a:tblPr firstRow="1" firstCol="1" bandRow="1">
                <a:tableStyleId>{0E3FDE45-AF77-4B5C-9715-49D594BDF05E}</a:tableStyleId>
              </a:tblPr>
              <a:tblGrid>
                <a:gridCol w="3499282">
                  <a:extLst>
                    <a:ext uri="{9D8B030D-6E8A-4147-A177-3AD203B41FA5}">
                      <a16:colId xmlns:a16="http://schemas.microsoft.com/office/drawing/2014/main" val="20000"/>
                    </a:ext>
                  </a:extLst>
                </a:gridCol>
                <a:gridCol w="920320">
                  <a:extLst>
                    <a:ext uri="{9D8B030D-6E8A-4147-A177-3AD203B41FA5}">
                      <a16:colId xmlns:a16="http://schemas.microsoft.com/office/drawing/2014/main" val="20001"/>
                    </a:ext>
                  </a:extLst>
                </a:gridCol>
                <a:gridCol w="923094">
                  <a:extLst>
                    <a:ext uri="{9D8B030D-6E8A-4147-A177-3AD203B41FA5}">
                      <a16:colId xmlns:a16="http://schemas.microsoft.com/office/drawing/2014/main" val="20002"/>
                    </a:ext>
                  </a:extLst>
                </a:gridCol>
                <a:gridCol w="1669030">
                  <a:extLst>
                    <a:ext uri="{9D8B030D-6E8A-4147-A177-3AD203B41FA5}">
                      <a16:colId xmlns:a16="http://schemas.microsoft.com/office/drawing/2014/main" val="20003"/>
                    </a:ext>
                  </a:extLst>
                </a:gridCol>
                <a:gridCol w="1423358">
                  <a:extLst>
                    <a:ext uri="{9D8B030D-6E8A-4147-A177-3AD203B41FA5}">
                      <a16:colId xmlns:a16="http://schemas.microsoft.com/office/drawing/2014/main" val="20004"/>
                    </a:ext>
                  </a:extLst>
                </a:gridCol>
              </a:tblGrid>
              <a:tr h="513725">
                <a:tc gridSpan="2">
                  <a:txBody>
                    <a:bodyPr/>
                    <a:lstStyle/>
                    <a:p>
                      <a:pPr algn="ctr">
                        <a:lnSpc>
                          <a:spcPct val="115000"/>
                        </a:lnSpc>
                        <a:spcAft>
                          <a:spcPts val="0"/>
                        </a:spcAft>
                      </a:pPr>
                      <a:r>
                        <a:rPr lang="en-ZA" sz="1400" dirty="0" smtClean="0">
                          <a:effectLst/>
                          <a:latin typeface="+mn-lt"/>
                        </a:rPr>
                        <a:t>Item </a:t>
                      </a:r>
                      <a:endParaRPr lang="en-ZA" sz="1400" dirty="0">
                        <a:effectLst/>
                        <a:latin typeface="+mn-lt"/>
                        <a:ea typeface="Calibri" panose="020F0502020204030204" pitchFamily="34" charset="0"/>
                        <a:cs typeface="Times New Roman" panose="02020603050405020304" pitchFamily="18" charset="0"/>
                      </a:endParaRPr>
                    </a:p>
                  </a:txBody>
                  <a:tcPr marL="48026" marR="48026" marT="0" marB="0"/>
                </a:tc>
                <a:tc hMerge="1">
                  <a:txBody>
                    <a:bodyPr/>
                    <a:lstStyle/>
                    <a:p>
                      <a:pPr algn="ctr">
                        <a:lnSpc>
                          <a:spcPct val="115000"/>
                        </a:lnSpc>
                        <a:spcAft>
                          <a:spcPts val="0"/>
                        </a:spcAft>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ctr">
                        <a:lnSpc>
                          <a:spcPct val="115000"/>
                        </a:lnSpc>
                        <a:spcAft>
                          <a:spcPts val="0"/>
                        </a:spcAft>
                      </a:pPr>
                      <a:r>
                        <a:rPr lang="en-ZA" sz="1400" dirty="0" smtClean="0">
                          <a:effectLst/>
                          <a:latin typeface="+mn-lt"/>
                          <a:ea typeface="+mn-ea"/>
                          <a:cs typeface="+mn-cs"/>
                        </a:rPr>
                        <a:t>2020-21</a:t>
                      </a:r>
                      <a:r>
                        <a:rPr lang="en-ZA" sz="1400" baseline="0" dirty="0" smtClean="0">
                          <a:effectLst/>
                          <a:latin typeface="+mn-lt"/>
                          <a:ea typeface="+mn-ea"/>
                          <a:cs typeface="+mn-cs"/>
                        </a:rPr>
                        <a:t> </a:t>
                      </a:r>
                      <a:r>
                        <a:rPr lang="en-ZA" sz="1400" dirty="0" smtClean="0">
                          <a:effectLst/>
                          <a:latin typeface="+mn-lt"/>
                          <a:ea typeface="+mn-ea"/>
                          <a:cs typeface="+mn-cs"/>
                        </a:rPr>
                        <a:t>Actual</a:t>
                      </a:r>
                      <a:endParaRPr lang="en-ZA" sz="1400" dirty="0">
                        <a:effectLst/>
                        <a:latin typeface="+mn-lt"/>
                        <a:ea typeface="Calibri" panose="020F0502020204030204" pitchFamily="34" charset="0"/>
                        <a:cs typeface="Times New Roman" panose="02020603050405020304" pitchFamily="18" charset="0"/>
                      </a:endParaRPr>
                    </a:p>
                  </a:txBody>
                  <a:tcPr marL="48026" marR="48026" marT="0" marB="0"/>
                </a:tc>
                <a:tc>
                  <a:txBody>
                    <a:bodyPr/>
                    <a:lstStyle/>
                    <a:p>
                      <a:pPr algn="ctr">
                        <a:lnSpc>
                          <a:spcPct val="115000"/>
                        </a:lnSpc>
                        <a:spcAft>
                          <a:spcPts val="0"/>
                        </a:spcAft>
                      </a:pPr>
                      <a:r>
                        <a:rPr lang="en-ZA" sz="1400" dirty="0" smtClean="0">
                          <a:effectLst/>
                          <a:latin typeface="+mn-lt"/>
                          <a:ea typeface="Calibri" panose="020F0502020204030204" pitchFamily="34" charset="0"/>
                          <a:cs typeface="Times New Roman" panose="02020603050405020304" pitchFamily="18" charset="0"/>
                        </a:rPr>
                        <a:t>%</a:t>
                      </a:r>
                      <a:r>
                        <a:rPr lang="en-ZA" sz="1400" baseline="0" dirty="0" smtClean="0">
                          <a:effectLst/>
                          <a:latin typeface="+mn-lt"/>
                          <a:ea typeface="Calibri" panose="020F0502020204030204" pitchFamily="34" charset="0"/>
                          <a:cs typeface="Times New Roman" panose="02020603050405020304" pitchFamily="18" charset="0"/>
                        </a:rPr>
                        <a:t> of Total Expenditure</a:t>
                      </a:r>
                      <a:endParaRPr lang="en-ZA" sz="1400" dirty="0">
                        <a:effectLst/>
                        <a:latin typeface="+mn-lt"/>
                        <a:ea typeface="Calibri" panose="020F0502020204030204" pitchFamily="34" charset="0"/>
                        <a:cs typeface="Times New Roman" panose="02020603050405020304" pitchFamily="18" charset="0"/>
                      </a:endParaRPr>
                    </a:p>
                  </a:txBody>
                  <a:tcPr marL="48026" marR="48026" marT="0" marB="0"/>
                </a:tc>
                <a:tc>
                  <a:txBody>
                    <a:bodyPr/>
                    <a:lstStyle/>
                    <a:p>
                      <a:pPr algn="ctr">
                        <a:lnSpc>
                          <a:spcPct val="115000"/>
                        </a:lnSpc>
                        <a:spcAft>
                          <a:spcPts val="0"/>
                        </a:spcAft>
                      </a:pPr>
                      <a:r>
                        <a:rPr lang="en-ZA" sz="1400" dirty="0" smtClean="0">
                          <a:effectLst/>
                          <a:latin typeface="+mn-lt"/>
                          <a:ea typeface="Calibri" panose="020F0502020204030204" pitchFamily="34" charset="0"/>
                          <a:cs typeface="Times New Roman" panose="02020603050405020304" pitchFamily="18" charset="0"/>
                        </a:rPr>
                        <a:t>2021-22</a:t>
                      </a:r>
                    </a:p>
                    <a:p>
                      <a:pPr algn="ctr">
                        <a:lnSpc>
                          <a:spcPct val="115000"/>
                        </a:lnSpc>
                        <a:spcAft>
                          <a:spcPts val="0"/>
                        </a:spcAft>
                      </a:pPr>
                      <a:r>
                        <a:rPr lang="en-ZA" sz="1400" dirty="0" smtClean="0">
                          <a:effectLst/>
                          <a:latin typeface="+mn-lt"/>
                          <a:ea typeface="Calibri" panose="020F0502020204030204" pitchFamily="34" charset="0"/>
                          <a:cs typeface="Times New Roman" panose="02020603050405020304" pitchFamily="18" charset="0"/>
                        </a:rPr>
                        <a:t>(Budget)</a:t>
                      </a:r>
                      <a:endParaRPr lang="en-ZA" sz="1400" dirty="0">
                        <a:effectLst/>
                        <a:latin typeface="+mn-lt"/>
                        <a:ea typeface="Calibri" panose="020F0502020204030204" pitchFamily="34" charset="0"/>
                        <a:cs typeface="Times New Roman" panose="02020603050405020304" pitchFamily="18" charset="0"/>
                      </a:endParaRPr>
                    </a:p>
                  </a:txBody>
                  <a:tcPr marL="48026" marR="48026" marT="0" marB="0"/>
                </a:tc>
                <a:extLst>
                  <a:ext uri="{0D108BD9-81ED-4DB2-BD59-A6C34878D82A}">
                    <a16:rowId xmlns:a16="http://schemas.microsoft.com/office/drawing/2014/main" val="10000"/>
                  </a:ext>
                </a:extLst>
              </a:tr>
              <a:tr h="476875">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400" b="0" dirty="0" smtClean="0">
                          <a:effectLst/>
                          <a:latin typeface="+mn-lt"/>
                          <a:ea typeface="Calibri" panose="020F0502020204030204" pitchFamily="34" charset="0"/>
                          <a:cs typeface="Times New Roman" panose="02020603050405020304" pitchFamily="18" charset="0"/>
                        </a:rPr>
                        <a:t>Personnel</a:t>
                      </a:r>
                      <a:r>
                        <a:rPr lang="en-ZA" sz="1400" b="0" baseline="0" dirty="0" smtClean="0">
                          <a:effectLst/>
                          <a:latin typeface="+mn-lt"/>
                          <a:ea typeface="Calibri" panose="020F0502020204030204" pitchFamily="34" charset="0"/>
                          <a:cs typeface="Times New Roman" panose="02020603050405020304" pitchFamily="18" charset="0"/>
                        </a:rPr>
                        <a:t> costs</a:t>
                      </a:r>
                      <a:endParaRPr lang="en-ZA" sz="1400" b="0" i="1" dirty="0" smtClean="0">
                        <a:effectLst/>
                        <a:latin typeface="+mn-lt"/>
                        <a:ea typeface="Calibri" panose="020F0502020204030204" pitchFamily="34" charset="0"/>
                        <a:cs typeface="Times New Roman" panose="02020603050405020304" pitchFamily="18" charset="0"/>
                      </a:endParaRPr>
                    </a:p>
                  </a:txBody>
                  <a:tcPr marL="48026" marR="48026" marT="0" marB="0"/>
                </a:tc>
                <a:tc hMerge="1">
                  <a:txBody>
                    <a:bodyPr/>
                    <a:lstStyle/>
                    <a:p>
                      <a:pPr algn="r">
                        <a:lnSpc>
                          <a:spcPct val="115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R127.6</a:t>
                      </a:r>
                      <a:r>
                        <a:rPr lang="en-ZA" sz="1400" b="0" baseline="0" dirty="0" smtClean="0">
                          <a:effectLst/>
                          <a:latin typeface="+mn-lt"/>
                          <a:ea typeface="Calibri" panose="020F0502020204030204" pitchFamily="34" charset="0"/>
                          <a:cs typeface="Times New Roman" panose="02020603050405020304" pitchFamily="18" charset="0"/>
                        </a:rPr>
                        <a:t>m</a:t>
                      </a:r>
                      <a:endParaRPr lang="en-ZA" sz="1400" b="0" dirty="0">
                        <a:effectLst/>
                        <a:latin typeface="+mn-lt"/>
                        <a:ea typeface="Calibri" panose="020F0502020204030204" pitchFamily="34" charset="0"/>
                        <a:cs typeface="Times New Roman" panose="02020603050405020304" pitchFamily="18" charset="0"/>
                      </a:endParaRPr>
                    </a:p>
                  </a:txBody>
                  <a:tcPr marL="48026" marR="48026" marT="0" marB="0"/>
                </a:tc>
                <a:tc>
                  <a:txBody>
                    <a:bodyPr/>
                    <a:lstStyle/>
                    <a:p>
                      <a:pPr algn="ct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71%</a:t>
                      </a:r>
                      <a:endParaRPr lang="en-ZA" sz="1400" b="0" dirty="0">
                        <a:effectLst/>
                        <a:latin typeface="+mn-lt"/>
                        <a:ea typeface="Calibri" panose="020F0502020204030204" pitchFamily="34" charset="0"/>
                        <a:cs typeface="Times New Roman" panose="02020603050405020304" pitchFamily="18" charset="0"/>
                      </a:endParaRPr>
                    </a:p>
                  </a:txBody>
                  <a:tcPr marL="48026" marR="48026" marT="0" marB="0"/>
                </a:tc>
                <a:tc>
                  <a:txBody>
                    <a:bodyPr/>
                    <a:lstStyle/>
                    <a:p>
                      <a:pPr algn="ct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R136.7m (66.4%)</a:t>
                      </a:r>
                      <a:endParaRPr lang="en-ZA" sz="1400" b="0" dirty="0">
                        <a:effectLst/>
                        <a:latin typeface="+mn-lt"/>
                        <a:ea typeface="Calibri" panose="020F0502020204030204" pitchFamily="34" charset="0"/>
                        <a:cs typeface="Times New Roman" panose="02020603050405020304" pitchFamily="18" charset="0"/>
                      </a:endParaRPr>
                    </a:p>
                  </a:txBody>
                  <a:tcPr marL="48026" marR="48026" marT="0" marB="0"/>
                </a:tc>
                <a:extLst>
                  <a:ext uri="{0D108BD9-81ED-4DB2-BD59-A6C34878D82A}">
                    <a16:rowId xmlns:a16="http://schemas.microsoft.com/office/drawing/2014/main" val="10001"/>
                  </a:ext>
                </a:extLst>
              </a:tr>
              <a:tr h="311107">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400" b="0" dirty="0" smtClean="0">
                          <a:effectLst/>
                          <a:latin typeface="+mn-lt"/>
                          <a:ea typeface="Calibri" panose="020F0502020204030204" pitchFamily="34" charset="0"/>
                          <a:cs typeface="Times New Roman" panose="02020603050405020304" pitchFamily="18" charset="0"/>
                        </a:rPr>
                        <a:t>Corporate support committed costs: </a:t>
                      </a:r>
                    </a:p>
                  </a:txBody>
                  <a:tcPr marL="48026" marR="48026" marT="0" marB="0"/>
                </a:tc>
                <a:tc hMerge="1">
                  <a:txBody>
                    <a:bodyPr/>
                    <a:lstStyle/>
                    <a:p>
                      <a:pPr algn="r">
                        <a:lnSpc>
                          <a:spcPct val="115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R33.4m</a:t>
                      </a:r>
                      <a:endParaRPr lang="en-ZA" sz="1400" b="0" dirty="0">
                        <a:effectLst/>
                        <a:latin typeface="+mn-lt"/>
                        <a:ea typeface="Calibri" panose="020F0502020204030204" pitchFamily="34" charset="0"/>
                        <a:cs typeface="Times New Roman" panose="02020603050405020304" pitchFamily="18" charset="0"/>
                      </a:endParaRPr>
                    </a:p>
                  </a:txBody>
                  <a:tcPr marL="48026" marR="48026" marT="0" marB="0"/>
                </a:tc>
                <a:tc>
                  <a:txBody>
                    <a:bodyPr/>
                    <a:lstStyle/>
                    <a:p>
                      <a:pPr algn="ct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18%</a:t>
                      </a:r>
                      <a:endParaRPr lang="en-ZA" sz="1400" b="0" dirty="0">
                        <a:effectLst/>
                        <a:latin typeface="+mn-lt"/>
                        <a:ea typeface="Calibri" panose="020F0502020204030204" pitchFamily="34" charset="0"/>
                        <a:cs typeface="Times New Roman" panose="02020603050405020304" pitchFamily="18" charset="0"/>
                      </a:endParaRPr>
                    </a:p>
                  </a:txBody>
                  <a:tcPr marL="48026" marR="48026" marT="0" marB="0"/>
                </a:tc>
                <a:tc>
                  <a:txBody>
                    <a:bodyPr/>
                    <a:lstStyle/>
                    <a:p>
                      <a:pPr algn="ct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R43.5m (21.1%)</a:t>
                      </a:r>
                      <a:endParaRPr lang="en-ZA" sz="1400" b="0" dirty="0">
                        <a:effectLst/>
                        <a:latin typeface="+mn-lt"/>
                        <a:ea typeface="Calibri" panose="020F0502020204030204" pitchFamily="34" charset="0"/>
                        <a:cs typeface="Times New Roman" panose="02020603050405020304" pitchFamily="18" charset="0"/>
                      </a:endParaRPr>
                    </a:p>
                  </a:txBody>
                  <a:tcPr marL="48026" marR="48026" marT="0" marB="0"/>
                </a:tc>
                <a:extLst>
                  <a:ext uri="{0D108BD9-81ED-4DB2-BD59-A6C34878D82A}">
                    <a16:rowId xmlns:a16="http://schemas.microsoft.com/office/drawing/2014/main" val="10002"/>
                  </a:ext>
                </a:extLst>
              </a:tr>
              <a:tr h="2380022">
                <a:tc gridSpan="2">
                  <a:txBody>
                    <a:bodyPr/>
                    <a:lstStyle/>
                    <a:p>
                      <a:pPr marL="285750" marR="0" lvl="0" indent="-2857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r>
                        <a:rPr lang="en-ZA" sz="1400" b="0" i="1" dirty="0" smtClean="0">
                          <a:effectLst/>
                          <a:latin typeface="+mn-lt"/>
                          <a:ea typeface="Calibri" panose="020F0502020204030204" pitchFamily="34" charset="0"/>
                          <a:cs typeface="Times New Roman" panose="02020603050405020304" pitchFamily="18" charset="0"/>
                        </a:rPr>
                        <a:t>Office</a:t>
                      </a:r>
                      <a:r>
                        <a:rPr lang="en-ZA" sz="1400" b="0" i="1" baseline="0" dirty="0" smtClean="0">
                          <a:effectLst/>
                          <a:latin typeface="+mn-lt"/>
                          <a:ea typeface="Calibri" panose="020F0502020204030204" pitchFamily="34" charset="0"/>
                          <a:cs typeface="Times New Roman" panose="02020603050405020304" pitchFamily="18" charset="0"/>
                        </a:rPr>
                        <a:t> rentals and municipal charges (remaining budget covers m</a:t>
                      </a:r>
                      <a:r>
                        <a:rPr lang="en-ZA" sz="1400" b="0" i="1" dirty="0" smtClean="0">
                          <a:latin typeface="+mn-lt"/>
                        </a:rPr>
                        <a:t>otor vehicles, telephone, video-conferencing, inventories and other admin costs)</a:t>
                      </a:r>
                    </a:p>
                    <a:p>
                      <a:pPr marL="285750" marR="0" lvl="0" indent="-2857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r>
                        <a:rPr lang="en-ZA" sz="1400" b="0" i="1" baseline="0" dirty="0" smtClean="0">
                          <a:effectLst/>
                          <a:latin typeface="+mn-lt"/>
                          <a:ea typeface="Calibri" panose="020F0502020204030204" pitchFamily="34" charset="0"/>
                          <a:cs typeface="Times New Roman" panose="02020603050405020304" pitchFamily="18" charset="0"/>
                        </a:rPr>
                        <a:t>Auditor-General Fees and other audit and finance fees</a:t>
                      </a:r>
                    </a:p>
                    <a:p>
                      <a:pPr marL="285750" indent="-285750">
                        <a:lnSpc>
                          <a:spcPct val="115000"/>
                        </a:lnSpc>
                        <a:spcAft>
                          <a:spcPts val="0"/>
                        </a:spcAft>
                        <a:buFont typeface="Wingdings" panose="05000000000000000000" pitchFamily="2" charset="2"/>
                        <a:buChar char="Ø"/>
                      </a:pPr>
                      <a:r>
                        <a:rPr lang="en-ZA" sz="1400" b="0" i="1" baseline="0" dirty="0" smtClean="0">
                          <a:effectLst/>
                          <a:latin typeface="+mn-lt"/>
                          <a:ea typeface="Calibri" panose="020F0502020204030204" pitchFamily="34" charset="0"/>
                          <a:cs typeface="Times New Roman" panose="02020603050405020304" pitchFamily="18" charset="0"/>
                        </a:rPr>
                        <a:t>Other costs included: </a:t>
                      </a:r>
                    </a:p>
                    <a:p>
                      <a:pPr marL="285750" marR="0" lvl="0" indent="-2857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r>
                        <a:rPr lang="en-ZA" sz="1400" b="0" i="1" dirty="0" smtClean="0">
                          <a:effectLst/>
                          <a:latin typeface="+mn-lt"/>
                          <a:ea typeface="Calibri" panose="020F0502020204030204" pitchFamily="34" charset="0"/>
                          <a:cs typeface="Times New Roman" panose="02020603050405020304" pitchFamily="18" charset="0"/>
                        </a:rPr>
                        <a:t>ICT Infrastructure</a:t>
                      </a:r>
                      <a:r>
                        <a:rPr lang="en-ZA" sz="1400" b="0" i="1" baseline="0" dirty="0" smtClean="0">
                          <a:effectLst/>
                          <a:latin typeface="+mn-lt"/>
                          <a:ea typeface="Calibri" panose="020F0502020204030204" pitchFamily="34" charset="0"/>
                          <a:cs typeface="Times New Roman" panose="02020603050405020304" pitchFamily="18" charset="0"/>
                        </a:rPr>
                        <a:t> and contract related costs</a:t>
                      </a:r>
                    </a:p>
                    <a:p>
                      <a:pPr marL="285750" marR="0" lvl="0" indent="-2857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r>
                        <a:rPr lang="en-ZA" sz="1400" b="0" i="1" baseline="0" dirty="0" smtClean="0">
                          <a:effectLst/>
                          <a:latin typeface="+mn-lt"/>
                          <a:ea typeface="Calibri" panose="020F0502020204030204" pitchFamily="34" charset="0"/>
                          <a:cs typeface="Times New Roman" panose="02020603050405020304" pitchFamily="18" charset="0"/>
                        </a:rPr>
                        <a:t>Human Resources: capacity development, employee wellness, recruitment, performance management </a:t>
                      </a:r>
                      <a:endParaRPr lang="en-ZA" sz="1400" b="0" i="1" dirty="0" smtClean="0">
                        <a:effectLst/>
                        <a:latin typeface="+mn-lt"/>
                        <a:ea typeface="Calibri" panose="020F0502020204030204" pitchFamily="34" charset="0"/>
                        <a:cs typeface="Times New Roman" panose="02020603050405020304" pitchFamily="18" charset="0"/>
                      </a:endParaRPr>
                    </a:p>
                  </a:txBody>
                  <a:tcPr marL="48026" marR="48026" marT="0" marB="0"/>
                </a:tc>
                <a:tc hMerge="1">
                  <a:txBody>
                    <a:bodyPr/>
                    <a:lstStyle/>
                    <a:p>
                      <a:pPr algn="r">
                        <a:lnSpc>
                          <a:spcPct val="115000"/>
                        </a:lnSpc>
                        <a:spcAft>
                          <a:spcPts val="0"/>
                        </a:spcAft>
                      </a:pPr>
                      <a:endParaRPr lang="en-ZA" sz="1400" b="0" i="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r">
                        <a:lnSpc>
                          <a:spcPct val="115000"/>
                        </a:lnSpc>
                        <a:spcAft>
                          <a:spcPts val="0"/>
                        </a:spcAft>
                      </a:pPr>
                      <a:r>
                        <a:rPr lang="en-ZA" sz="1400" b="0" i="1" dirty="0" smtClean="0">
                          <a:effectLst/>
                          <a:latin typeface="+mn-lt"/>
                          <a:ea typeface="Calibri" panose="020F0502020204030204" pitchFamily="34" charset="0"/>
                          <a:cs typeface="Times New Roman" panose="02020603050405020304" pitchFamily="18" charset="0"/>
                        </a:rPr>
                        <a:t>R23m</a:t>
                      </a:r>
                    </a:p>
                    <a:p>
                      <a:pPr algn="r">
                        <a:lnSpc>
                          <a:spcPct val="115000"/>
                        </a:lnSpc>
                        <a:spcAft>
                          <a:spcPts val="0"/>
                        </a:spcAft>
                      </a:pPr>
                      <a:endParaRPr lang="en-ZA" sz="1400" b="0" i="1" dirty="0" smtClean="0">
                        <a:effectLst/>
                        <a:latin typeface="+mn-lt"/>
                        <a:ea typeface="Calibri" panose="020F0502020204030204" pitchFamily="34" charset="0"/>
                        <a:cs typeface="Times New Roman" panose="02020603050405020304" pitchFamily="18" charset="0"/>
                      </a:endParaRPr>
                    </a:p>
                    <a:p>
                      <a:pPr algn="r">
                        <a:lnSpc>
                          <a:spcPct val="115000"/>
                        </a:lnSpc>
                        <a:spcAft>
                          <a:spcPts val="0"/>
                        </a:spcAft>
                      </a:pPr>
                      <a:endParaRPr lang="en-ZA" sz="1400" b="0" i="1" dirty="0" smtClean="0">
                        <a:effectLst/>
                        <a:latin typeface="+mn-lt"/>
                        <a:ea typeface="Calibri" panose="020F0502020204030204" pitchFamily="34" charset="0"/>
                        <a:cs typeface="Times New Roman" panose="02020603050405020304" pitchFamily="18" charset="0"/>
                      </a:endParaRPr>
                    </a:p>
                    <a:p>
                      <a:pPr algn="r">
                        <a:lnSpc>
                          <a:spcPct val="115000"/>
                        </a:lnSpc>
                        <a:spcAft>
                          <a:spcPts val="0"/>
                        </a:spcAft>
                      </a:pPr>
                      <a:r>
                        <a:rPr lang="en-ZA" sz="1400" b="0" i="1" dirty="0" smtClean="0">
                          <a:effectLst/>
                          <a:latin typeface="+mn-lt"/>
                          <a:ea typeface="Calibri" panose="020F0502020204030204" pitchFamily="34" charset="0"/>
                          <a:cs typeface="Times New Roman" panose="02020603050405020304" pitchFamily="18" charset="0"/>
                        </a:rPr>
                        <a:t>R1.8m</a:t>
                      </a:r>
                    </a:p>
                    <a:p>
                      <a:pPr algn="r">
                        <a:lnSpc>
                          <a:spcPct val="115000"/>
                        </a:lnSpc>
                        <a:spcAft>
                          <a:spcPts val="0"/>
                        </a:spcAft>
                      </a:pPr>
                      <a:endParaRPr lang="en-ZA" sz="1400" b="0" i="1" dirty="0" smtClean="0">
                        <a:effectLst/>
                        <a:latin typeface="+mn-lt"/>
                        <a:ea typeface="Calibri" panose="020F0502020204030204" pitchFamily="34" charset="0"/>
                        <a:cs typeface="Times New Roman" panose="02020603050405020304" pitchFamily="18" charset="0"/>
                      </a:endParaRPr>
                    </a:p>
                    <a:p>
                      <a:pPr algn="r">
                        <a:lnSpc>
                          <a:spcPct val="115000"/>
                        </a:lnSpc>
                        <a:spcAft>
                          <a:spcPts val="0"/>
                        </a:spcAft>
                      </a:pPr>
                      <a:r>
                        <a:rPr lang="en-ZA" sz="1400" b="0" i="1" dirty="0" smtClean="0">
                          <a:effectLst/>
                          <a:latin typeface="+mn-lt"/>
                          <a:ea typeface="Calibri" panose="020F0502020204030204" pitchFamily="34" charset="0"/>
                          <a:cs typeface="Times New Roman" panose="02020603050405020304" pitchFamily="18" charset="0"/>
                        </a:rPr>
                        <a:t>R5.1m</a:t>
                      </a:r>
                    </a:p>
                    <a:p>
                      <a:pPr algn="r">
                        <a:lnSpc>
                          <a:spcPct val="115000"/>
                        </a:lnSpc>
                        <a:spcAft>
                          <a:spcPts val="0"/>
                        </a:spcAft>
                      </a:pPr>
                      <a:r>
                        <a:rPr lang="en-ZA" sz="1400" b="0" i="1" dirty="0" smtClean="0">
                          <a:effectLst/>
                          <a:latin typeface="+mn-lt"/>
                          <a:ea typeface="Calibri" panose="020F0502020204030204" pitchFamily="34" charset="0"/>
                          <a:cs typeface="Times New Roman" panose="02020603050405020304" pitchFamily="18" charset="0"/>
                        </a:rPr>
                        <a:t>R2.9m</a:t>
                      </a:r>
                    </a:p>
                    <a:p>
                      <a:pPr marL="285750" marR="0" lvl="0" indent="-2857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endParaRPr lang="en-ZA" sz="1400" b="0" i="1" dirty="0" smtClean="0">
                        <a:effectLst/>
                        <a:latin typeface="+mn-lt"/>
                        <a:ea typeface="Calibri" panose="020F0502020204030204" pitchFamily="34" charset="0"/>
                        <a:cs typeface="Times New Roman" panose="02020603050405020304" pitchFamily="18" charset="0"/>
                      </a:endParaRPr>
                    </a:p>
                  </a:txBody>
                  <a:tcPr marL="48026" marR="48026" marT="0" marB="0"/>
                </a:tc>
                <a:tc>
                  <a:txBody>
                    <a:bodyPr/>
                    <a:lstStyle/>
                    <a:p>
                      <a:pPr algn="ctr">
                        <a:lnSpc>
                          <a:spcPct val="115000"/>
                        </a:lnSpc>
                        <a:spcAft>
                          <a:spcPts val="0"/>
                        </a:spcAft>
                      </a:pPr>
                      <a:r>
                        <a:rPr lang="en-ZA" sz="1400" b="0" i="1" dirty="0" smtClean="0">
                          <a:effectLst/>
                          <a:latin typeface="+mn-lt"/>
                          <a:ea typeface="Calibri" panose="020F0502020204030204" pitchFamily="34" charset="0"/>
                          <a:cs typeface="Times New Roman" panose="02020603050405020304" pitchFamily="18" charset="0"/>
                        </a:rPr>
                        <a:t>-</a:t>
                      </a:r>
                    </a:p>
                    <a:p>
                      <a:pPr algn="ctr">
                        <a:lnSpc>
                          <a:spcPct val="115000"/>
                        </a:lnSpc>
                        <a:spcAft>
                          <a:spcPts val="0"/>
                        </a:spcAft>
                      </a:pPr>
                      <a:endParaRPr lang="en-ZA" sz="1400" b="0" i="1" dirty="0" smtClean="0">
                        <a:effectLst/>
                        <a:latin typeface="+mn-lt"/>
                        <a:ea typeface="Calibri" panose="020F0502020204030204" pitchFamily="34" charset="0"/>
                        <a:cs typeface="Times New Roman" panose="02020603050405020304" pitchFamily="18" charset="0"/>
                      </a:endParaRPr>
                    </a:p>
                    <a:p>
                      <a:pPr algn="ctr">
                        <a:lnSpc>
                          <a:spcPct val="115000"/>
                        </a:lnSpc>
                        <a:spcAft>
                          <a:spcPts val="0"/>
                        </a:spcAft>
                      </a:pPr>
                      <a:endParaRPr lang="en-ZA" sz="1400" b="0" i="1" dirty="0" smtClean="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n-ZA" sz="1400" b="0" i="1" dirty="0" smtClean="0">
                          <a:effectLst/>
                          <a:latin typeface="+mn-lt"/>
                          <a:ea typeface="Calibri" panose="020F0502020204030204" pitchFamily="34" charset="0"/>
                          <a:cs typeface="Times New Roman" panose="02020603050405020304" pitchFamily="18" charset="0"/>
                        </a:rPr>
                        <a:t>-</a:t>
                      </a:r>
                    </a:p>
                    <a:p>
                      <a:pPr algn="ctr">
                        <a:lnSpc>
                          <a:spcPct val="115000"/>
                        </a:lnSpc>
                        <a:spcAft>
                          <a:spcPts val="0"/>
                        </a:spcAft>
                      </a:pPr>
                      <a:endParaRPr lang="en-ZA" sz="1400" b="0" i="1" dirty="0" smtClean="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n-ZA" sz="1400" b="0" i="1" dirty="0" smtClean="0">
                          <a:effectLst/>
                          <a:latin typeface="+mn-lt"/>
                          <a:ea typeface="Calibri" panose="020F0502020204030204" pitchFamily="34" charset="0"/>
                          <a:cs typeface="Times New Roman" panose="02020603050405020304" pitchFamily="18" charset="0"/>
                        </a:rPr>
                        <a:t>-</a:t>
                      </a:r>
                    </a:p>
                    <a:p>
                      <a:pPr algn="ctr">
                        <a:lnSpc>
                          <a:spcPct val="115000"/>
                        </a:lnSpc>
                        <a:spcAft>
                          <a:spcPts val="0"/>
                        </a:spcAft>
                      </a:pPr>
                      <a:r>
                        <a:rPr lang="en-ZA" sz="1400" b="0" i="1" dirty="0" smtClean="0">
                          <a:effectLst/>
                          <a:latin typeface="+mn-lt"/>
                          <a:ea typeface="Calibri" panose="020F0502020204030204" pitchFamily="34" charset="0"/>
                          <a:cs typeface="Times New Roman" panose="02020603050405020304" pitchFamily="18" charset="0"/>
                        </a:rPr>
                        <a:t>-</a:t>
                      </a:r>
                    </a:p>
                    <a:p>
                      <a:pPr algn="ctr">
                        <a:lnSpc>
                          <a:spcPct val="115000"/>
                        </a:lnSpc>
                        <a:spcAft>
                          <a:spcPts val="0"/>
                        </a:spcAft>
                      </a:pPr>
                      <a:endParaRPr lang="en-ZA" sz="1400" b="0" i="1" dirty="0" smtClean="0">
                        <a:effectLst/>
                        <a:latin typeface="+mn-lt"/>
                        <a:ea typeface="Calibri" panose="020F0502020204030204" pitchFamily="34" charset="0"/>
                        <a:cs typeface="Times New Roman" panose="02020603050405020304" pitchFamily="18" charset="0"/>
                      </a:endParaRPr>
                    </a:p>
                  </a:txBody>
                  <a:tcPr marL="48026" marR="48026" marT="0" marB="0"/>
                </a:tc>
                <a:tc>
                  <a:txBody>
                    <a:bodyPr/>
                    <a:lstStyle/>
                    <a:p>
                      <a:pPr algn="ctr">
                        <a:lnSpc>
                          <a:spcPct val="115000"/>
                        </a:lnSpc>
                        <a:spcAft>
                          <a:spcPts val="0"/>
                        </a:spcAft>
                      </a:pPr>
                      <a:r>
                        <a:rPr lang="en-ZA" sz="1400" b="0" i="1" dirty="0" smtClean="0">
                          <a:effectLst/>
                          <a:latin typeface="+mn-lt"/>
                          <a:ea typeface="Calibri" panose="020F0502020204030204" pitchFamily="34" charset="0"/>
                          <a:cs typeface="Times New Roman" panose="02020603050405020304" pitchFamily="18" charset="0"/>
                        </a:rPr>
                        <a:t>R13.8m</a:t>
                      </a:r>
                    </a:p>
                    <a:p>
                      <a:pPr marL="0" marR="0" lvl="0" indent="0" algn="ctr" defTabSz="914400" rtl="0" eaLnBrk="1" fontAlgn="auto" latinLnBrk="0" hangingPunct="1">
                        <a:lnSpc>
                          <a:spcPct val="115000"/>
                        </a:lnSpc>
                        <a:spcBef>
                          <a:spcPts val="0"/>
                        </a:spcBef>
                        <a:spcAft>
                          <a:spcPts val="0"/>
                        </a:spcAft>
                        <a:buClrTx/>
                        <a:buSzTx/>
                        <a:buFontTx/>
                        <a:buNone/>
                        <a:tabLst/>
                        <a:defRPr/>
                      </a:pPr>
                      <a:endParaRPr lang="en-ZA" sz="1400" b="0" i="1" dirty="0" smtClean="0">
                        <a:effectLst/>
                        <a:latin typeface="+mn-lt"/>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lang="en-ZA" sz="1400" b="0" i="1" dirty="0" smtClean="0">
                        <a:effectLst/>
                        <a:latin typeface="+mn-lt"/>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n-ZA" sz="1400" b="0" i="1" dirty="0" smtClean="0">
                          <a:effectLst/>
                          <a:latin typeface="+mn-lt"/>
                          <a:ea typeface="Calibri" panose="020F0502020204030204" pitchFamily="34" charset="0"/>
                          <a:cs typeface="Times New Roman" panose="02020603050405020304" pitchFamily="18" charset="0"/>
                        </a:rPr>
                        <a:t>R2.7m</a:t>
                      </a:r>
                    </a:p>
                    <a:p>
                      <a:pPr marL="0" marR="0" lvl="0" indent="0" algn="ctr" defTabSz="914400" rtl="0" eaLnBrk="1" fontAlgn="auto" latinLnBrk="0" hangingPunct="1">
                        <a:lnSpc>
                          <a:spcPct val="115000"/>
                        </a:lnSpc>
                        <a:spcBef>
                          <a:spcPts val="0"/>
                        </a:spcBef>
                        <a:spcAft>
                          <a:spcPts val="0"/>
                        </a:spcAft>
                        <a:buClrTx/>
                        <a:buSzTx/>
                        <a:buFontTx/>
                        <a:buNone/>
                        <a:tabLst/>
                        <a:defRPr/>
                      </a:pPr>
                      <a:endParaRPr lang="en-ZA" sz="1400" b="0" i="1" dirty="0" smtClean="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n-ZA" sz="1400" b="0" i="1" dirty="0" smtClean="0">
                          <a:effectLst/>
                          <a:latin typeface="+mn-lt"/>
                          <a:ea typeface="Calibri" panose="020F0502020204030204" pitchFamily="34" charset="0"/>
                          <a:cs typeface="Times New Roman" panose="02020603050405020304" pitchFamily="18" charset="0"/>
                        </a:rPr>
                        <a:t>R5.5m</a:t>
                      </a:r>
                    </a:p>
                    <a:p>
                      <a:pPr algn="ctr">
                        <a:lnSpc>
                          <a:spcPct val="115000"/>
                        </a:lnSpc>
                        <a:spcAft>
                          <a:spcPts val="0"/>
                        </a:spcAft>
                      </a:pPr>
                      <a:r>
                        <a:rPr lang="en-ZA" sz="1400" b="0" i="1" dirty="0" smtClean="0">
                          <a:effectLst/>
                          <a:latin typeface="+mn-lt"/>
                          <a:ea typeface="Calibri" panose="020F0502020204030204" pitchFamily="34" charset="0"/>
                          <a:cs typeface="Times New Roman" panose="02020603050405020304" pitchFamily="18" charset="0"/>
                        </a:rPr>
                        <a:t>R4.8m</a:t>
                      </a:r>
                    </a:p>
                    <a:p>
                      <a:pPr marL="0" marR="0" lvl="0" indent="0" algn="ctr" defTabSz="914400" rtl="0" eaLnBrk="1" fontAlgn="auto" latinLnBrk="0" hangingPunct="1">
                        <a:lnSpc>
                          <a:spcPct val="115000"/>
                        </a:lnSpc>
                        <a:spcBef>
                          <a:spcPts val="0"/>
                        </a:spcBef>
                        <a:spcAft>
                          <a:spcPts val="0"/>
                        </a:spcAft>
                        <a:buClrTx/>
                        <a:buSzTx/>
                        <a:buFontTx/>
                        <a:buNone/>
                        <a:tabLst/>
                        <a:defRPr/>
                      </a:pPr>
                      <a:endParaRPr lang="en-ZA" sz="1400" b="0" i="1" dirty="0" smtClean="0">
                        <a:effectLst/>
                        <a:latin typeface="+mn-lt"/>
                        <a:ea typeface="Calibri" panose="020F0502020204030204" pitchFamily="34" charset="0"/>
                        <a:cs typeface="Times New Roman" panose="02020603050405020304" pitchFamily="18" charset="0"/>
                      </a:endParaRPr>
                    </a:p>
                    <a:p>
                      <a:pPr algn="ctr">
                        <a:lnSpc>
                          <a:spcPct val="115000"/>
                        </a:lnSpc>
                        <a:spcAft>
                          <a:spcPts val="0"/>
                        </a:spcAft>
                      </a:pPr>
                      <a:endParaRPr lang="en-ZA" sz="1400" b="0" i="1" dirty="0">
                        <a:effectLst/>
                        <a:latin typeface="+mn-lt"/>
                        <a:ea typeface="Calibri" panose="020F0502020204030204" pitchFamily="34" charset="0"/>
                        <a:cs typeface="Times New Roman" panose="02020603050405020304" pitchFamily="18" charset="0"/>
                      </a:endParaRPr>
                    </a:p>
                  </a:txBody>
                  <a:tcPr marL="48026" marR="48026" marT="0" marB="0"/>
                </a:tc>
                <a:extLst>
                  <a:ext uri="{0D108BD9-81ED-4DB2-BD59-A6C34878D82A}">
                    <a16:rowId xmlns:a16="http://schemas.microsoft.com/office/drawing/2014/main" val="10003"/>
                  </a:ext>
                </a:extLst>
              </a:tr>
              <a:tr h="367958">
                <a:tc>
                  <a:txBody>
                    <a:bodyPr/>
                    <a:lstStyle/>
                    <a:p>
                      <a:pPr marL="0" indent="0">
                        <a:lnSpc>
                          <a:spcPct val="115000"/>
                        </a:lnSpc>
                        <a:spcAft>
                          <a:spcPts val="0"/>
                        </a:spcAft>
                        <a:buFont typeface="Wingdings" panose="05000000000000000000" pitchFamily="2" charset="2"/>
                        <a:buNone/>
                      </a:pPr>
                      <a:r>
                        <a:rPr lang="en-ZA" sz="1400" b="0" dirty="0" smtClean="0"/>
                        <a:t>Core operational costs</a:t>
                      </a:r>
                      <a:endParaRPr lang="en-ZA" sz="1400" b="0" dirty="0">
                        <a:effectLst/>
                        <a:latin typeface="+mn-lt"/>
                        <a:ea typeface="Calibri" panose="020F0502020204030204" pitchFamily="34" charset="0"/>
                        <a:cs typeface="Times New Roman" panose="02020603050405020304" pitchFamily="18" charset="0"/>
                      </a:endParaRPr>
                    </a:p>
                  </a:txBody>
                  <a:tcPr marL="48026" marR="48026" marT="0" marB="0"/>
                </a:tc>
                <a:tc gridSpan="2">
                  <a:txBody>
                    <a:bodyPr/>
                    <a:lstStyle/>
                    <a:p>
                      <a:pPr algn="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R18.3m</a:t>
                      </a:r>
                      <a:endParaRPr lang="en-ZA" sz="1400" b="0" dirty="0">
                        <a:effectLst/>
                        <a:latin typeface="+mn-lt"/>
                        <a:ea typeface="Calibri" panose="020F0502020204030204" pitchFamily="34" charset="0"/>
                        <a:cs typeface="Times New Roman" panose="02020603050405020304" pitchFamily="18" charset="0"/>
                      </a:endParaRPr>
                    </a:p>
                  </a:txBody>
                  <a:tcPr marL="48026" marR="48026" marT="0" marB="0"/>
                </a:tc>
                <a:tc hMerge="1">
                  <a:txBody>
                    <a:bodyPr/>
                    <a:lstStyle/>
                    <a:p>
                      <a:endParaRPr lang="en-ZA"/>
                    </a:p>
                  </a:txBody>
                  <a:tcPr/>
                </a:tc>
                <a:tc>
                  <a:txBody>
                    <a:bodyPr/>
                    <a:lstStyle/>
                    <a:p>
                      <a:pPr algn="ctr">
                        <a:lnSpc>
                          <a:spcPct val="115000"/>
                        </a:lnSpc>
                        <a:spcAft>
                          <a:spcPts val="0"/>
                        </a:spcAft>
                      </a:pPr>
                      <a:r>
                        <a:rPr lang="en-ZA" sz="1400" b="0" dirty="0" smtClean="0">
                          <a:effectLst/>
                          <a:latin typeface="+mn-lt"/>
                          <a:ea typeface="Calibri" panose="020F0502020204030204" pitchFamily="34" charset="0"/>
                          <a:cs typeface="Times New Roman" panose="02020603050405020304" pitchFamily="18" charset="0"/>
                        </a:rPr>
                        <a:t>10.2%</a:t>
                      </a:r>
                      <a:endParaRPr lang="en-ZA" sz="1400" b="0" dirty="0">
                        <a:effectLst/>
                        <a:latin typeface="+mn-lt"/>
                        <a:ea typeface="Calibri" panose="020F0502020204030204" pitchFamily="34" charset="0"/>
                        <a:cs typeface="Times New Roman" panose="02020603050405020304" pitchFamily="18" charset="0"/>
                      </a:endParaRPr>
                    </a:p>
                  </a:txBody>
                  <a:tcPr marL="48026" marR="48026" marT="0" marB="0"/>
                </a:tc>
                <a:tc>
                  <a:txBody>
                    <a:bodyPr/>
                    <a:lstStyle/>
                    <a:p>
                      <a:pPr algn="ctr">
                        <a:lnSpc>
                          <a:spcPct val="115000"/>
                        </a:lnSpc>
                        <a:spcAft>
                          <a:spcPts val="0"/>
                        </a:spcAft>
                      </a:pPr>
                      <a:r>
                        <a:rPr lang="en-ZA" sz="1400" dirty="0" smtClean="0"/>
                        <a:t>R25.8m (12.5%)</a:t>
                      </a:r>
                      <a:endParaRPr lang="en-ZA" sz="1400" b="0" dirty="0">
                        <a:effectLst/>
                        <a:latin typeface="+mn-lt"/>
                        <a:ea typeface="Calibri" panose="020F0502020204030204" pitchFamily="34" charset="0"/>
                        <a:cs typeface="Times New Roman" panose="02020603050405020304" pitchFamily="18" charset="0"/>
                      </a:endParaRPr>
                    </a:p>
                  </a:txBody>
                  <a:tcPr marL="48026" marR="48026"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879327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smtClean="0">
                <a:solidFill>
                  <a:schemeClr val="accent2"/>
                </a:solidFill>
              </a:rPr>
              <a:t>Budget Overview</a:t>
            </a:r>
            <a:r>
              <a:rPr lang="en-ZA" sz="2000" b="1" dirty="0">
                <a:solidFill>
                  <a:schemeClr val="accent2"/>
                </a:solidFill>
              </a:rPr>
              <a:t/>
            </a:r>
            <a:br>
              <a:rPr lang="en-ZA" sz="2000" b="1" dirty="0">
                <a:solidFill>
                  <a:schemeClr val="accent2"/>
                </a:solidFill>
              </a:rPr>
            </a:br>
            <a:r>
              <a:rPr lang="en-ZA" sz="2000" b="1" dirty="0"/>
              <a:t>Comparative </a:t>
            </a:r>
            <a:r>
              <a:rPr lang="en-ZA" sz="2000" b="1" dirty="0" smtClean="0"/>
              <a:t>analysis 2020-21 to 2021-22 </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35</a:t>
            </a:fld>
            <a:endParaRPr lang="en-ZA" dirty="0"/>
          </a:p>
        </p:txBody>
      </p:sp>
      <p:graphicFrame>
        <p:nvGraphicFramePr>
          <p:cNvPr id="6" name="Diagram 5"/>
          <p:cNvGraphicFramePr/>
          <p:nvPr>
            <p:extLst>
              <p:ext uri="{D42A27DB-BD31-4B8C-83A1-F6EECF244321}">
                <p14:modId xmlns:p14="http://schemas.microsoft.com/office/powerpoint/2010/main" val="3147387590"/>
              </p:ext>
            </p:extLst>
          </p:nvPr>
        </p:nvGraphicFramePr>
        <p:xfrm>
          <a:off x="671623" y="2057400"/>
          <a:ext cx="78486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147355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smtClean="0">
                <a:solidFill>
                  <a:schemeClr val="accent2"/>
                </a:solidFill>
              </a:rPr>
              <a:t>Budget Overview 2021 - 2022 </a:t>
            </a:r>
            <a:br>
              <a:rPr lang="en-ZA" sz="2000" b="1" dirty="0" smtClean="0">
                <a:solidFill>
                  <a:schemeClr val="accent2"/>
                </a:solidFill>
              </a:rPr>
            </a:br>
            <a:r>
              <a:rPr lang="en-ZA" sz="2000" b="1" dirty="0" smtClean="0"/>
              <a:t>Total Allocation</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36</a:t>
            </a:fld>
            <a:endParaRPr lang="en-ZA" dirty="0"/>
          </a:p>
        </p:txBody>
      </p:sp>
      <p:graphicFrame>
        <p:nvGraphicFramePr>
          <p:cNvPr id="14" name="Table 13"/>
          <p:cNvGraphicFramePr>
            <a:graphicFrameLocks noGrp="1"/>
          </p:cNvGraphicFramePr>
          <p:nvPr>
            <p:extLst/>
          </p:nvPr>
        </p:nvGraphicFramePr>
        <p:xfrm>
          <a:off x="914400" y="1981200"/>
          <a:ext cx="7620000" cy="4657898"/>
        </p:xfrm>
        <a:graphic>
          <a:graphicData uri="http://schemas.openxmlformats.org/drawingml/2006/table">
            <a:tbl>
              <a:tblPr firstRow="1" firstCol="1" bandRow="1">
                <a:tableStyleId>{0E3FDE45-AF77-4B5C-9715-49D594BDF05E}</a:tableStyleId>
              </a:tblPr>
              <a:tblGrid>
                <a:gridCol w="2807368">
                  <a:extLst>
                    <a:ext uri="{9D8B030D-6E8A-4147-A177-3AD203B41FA5}">
                      <a16:colId xmlns:a16="http://schemas.microsoft.com/office/drawing/2014/main" val="20000"/>
                    </a:ext>
                  </a:extLst>
                </a:gridCol>
                <a:gridCol w="2526632">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399905">
                <a:tc>
                  <a:txBody>
                    <a:bodyPr/>
                    <a:lstStyle/>
                    <a:p>
                      <a:pPr algn="ctr">
                        <a:lnSpc>
                          <a:spcPct val="115000"/>
                        </a:lnSpc>
                        <a:spcAft>
                          <a:spcPts val="0"/>
                        </a:spcAft>
                      </a:pPr>
                      <a:r>
                        <a:rPr lang="en-ZA" sz="1600" dirty="0" smtClean="0">
                          <a:effectLst/>
                        </a:rPr>
                        <a:t>Item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ctr">
                        <a:lnSpc>
                          <a:spcPct val="115000"/>
                        </a:lnSpc>
                        <a:spcAft>
                          <a:spcPts val="0"/>
                        </a:spcAft>
                      </a:pPr>
                      <a:r>
                        <a:rPr lang="en-ZA" sz="1600" dirty="0" smtClean="0">
                          <a:effectLst/>
                        </a:rPr>
                        <a:t>Sub-Item</a:t>
                      </a:r>
                      <a:r>
                        <a:rPr lang="en-ZA" sz="1600" baseline="0" dirty="0" smtClean="0">
                          <a:effectLst/>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ctr">
                        <a:lnSpc>
                          <a:spcPct val="115000"/>
                        </a:lnSpc>
                        <a:spcAft>
                          <a:spcPts val="0"/>
                        </a:spcAft>
                      </a:pPr>
                      <a:r>
                        <a:rPr lang="en-GB" sz="1600" dirty="0" smtClean="0">
                          <a:effectLst/>
                        </a:rPr>
                        <a:t>Budget</a:t>
                      </a:r>
                      <a:r>
                        <a:rPr lang="en-GB" sz="1600" baseline="0" dirty="0" smtClean="0">
                          <a:effectLst/>
                        </a:rPr>
                        <a:t> Allocation</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extLst>
                  <a:ext uri="{0D108BD9-81ED-4DB2-BD59-A6C34878D82A}">
                    <a16:rowId xmlns:a16="http://schemas.microsoft.com/office/drawing/2014/main" val="10000"/>
                  </a:ext>
                </a:extLst>
              </a:tr>
              <a:tr h="319924">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600" b="0" dirty="0" smtClean="0">
                          <a:effectLst/>
                        </a:rPr>
                        <a:t>National</a:t>
                      </a:r>
                      <a:r>
                        <a:rPr lang="en-ZA" sz="1600" b="0" baseline="0" dirty="0" smtClean="0">
                          <a:effectLst/>
                        </a:rPr>
                        <a:t> Treasury Grant to the Commission for 2021-22</a:t>
                      </a:r>
                      <a:endParaRPr lang="en-ZA" sz="1600" b="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hMerge="1">
                  <a:txBody>
                    <a:bodyPr/>
                    <a:lstStyle/>
                    <a:p>
                      <a:pPr>
                        <a:lnSpc>
                          <a:spcPct val="115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r">
                        <a:lnSpc>
                          <a:spcPct val="115000"/>
                        </a:lnSpc>
                        <a:spcAft>
                          <a:spcPts val="0"/>
                        </a:spcAft>
                      </a:pPr>
                      <a:r>
                        <a:rPr lang="en-ZA" sz="1600" dirty="0" smtClean="0">
                          <a:effectLst/>
                        </a:rPr>
                        <a:t>R195 000 000</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extLst>
                  <a:ext uri="{0D108BD9-81ED-4DB2-BD59-A6C34878D82A}">
                    <a16:rowId xmlns:a16="http://schemas.microsoft.com/office/drawing/2014/main" val="10001"/>
                  </a:ext>
                </a:extLst>
              </a:tr>
              <a:tr h="319924">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600" b="0" dirty="0" smtClean="0">
                          <a:effectLst/>
                        </a:rPr>
                        <a:t>Other Income is budget</a:t>
                      </a:r>
                      <a:r>
                        <a:rPr lang="en-ZA" sz="1600" b="0" baseline="0" dirty="0" smtClean="0">
                          <a:effectLst/>
                        </a:rPr>
                        <a:t>ed as:</a:t>
                      </a:r>
                      <a:endParaRPr lang="en-ZA" sz="1600" b="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hMerge="1">
                  <a:txBody>
                    <a:bodyPr/>
                    <a:lstStyle/>
                    <a:p>
                      <a:pPr>
                        <a:lnSpc>
                          <a:spcPct val="115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r">
                        <a:lnSpc>
                          <a:spcPct val="115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extLst>
                  <a:ext uri="{0D108BD9-81ED-4DB2-BD59-A6C34878D82A}">
                    <a16:rowId xmlns:a16="http://schemas.microsoft.com/office/drawing/2014/main" val="10002"/>
                  </a:ext>
                </a:extLst>
              </a:tr>
              <a:tr h="277001">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600" b="0" dirty="0" smtClean="0">
                          <a:effectLst/>
                        </a:rPr>
                        <a:t>Interest income</a:t>
                      </a:r>
                      <a:endParaRPr lang="en-ZA" sz="1600" b="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hMerge="1">
                  <a:txBody>
                    <a:bodyPr/>
                    <a:lstStyle/>
                    <a:p>
                      <a:pPr>
                        <a:lnSpc>
                          <a:spcPct val="115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r">
                        <a:lnSpc>
                          <a:spcPct val="115000"/>
                        </a:lnSpc>
                        <a:spcAft>
                          <a:spcPts val="0"/>
                        </a:spcAft>
                      </a:pPr>
                      <a:r>
                        <a:rPr lang="en-ZA" sz="1600" b="0" dirty="0" smtClean="0">
                          <a:effectLst/>
                        </a:rPr>
                        <a:t>R 1 000 000</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extLst>
                  <a:ext uri="{0D108BD9-81ED-4DB2-BD59-A6C34878D82A}">
                    <a16:rowId xmlns:a16="http://schemas.microsoft.com/office/drawing/2014/main" val="10003"/>
                  </a:ext>
                </a:extLst>
              </a:tr>
              <a:tr h="2060308">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600" b="0" dirty="0" smtClean="0">
                          <a:effectLst/>
                        </a:rPr>
                        <a:t>Surplus</a:t>
                      </a:r>
                      <a:r>
                        <a:rPr lang="en-ZA" sz="1600" b="0" baseline="0" dirty="0" smtClean="0">
                          <a:effectLst/>
                        </a:rPr>
                        <a:t> Rollover from 2019-20 </a:t>
                      </a:r>
                    </a:p>
                    <a:p>
                      <a:pPr marL="0" marR="0" lvl="0" indent="0" algn="l" defTabSz="914400" rtl="0" eaLnBrk="1" fontAlgn="auto" latinLnBrk="0" hangingPunct="1">
                        <a:lnSpc>
                          <a:spcPct val="115000"/>
                        </a:lnSpc>
                        <a:spcBef>
                          <a:spcPts val="0"/>
                        </a:spcBef>
                        <a:spcAft>
                          <a:spcPts val="0"/>
                        </a:spcAft>
                        <a:buClrTx/>
                        <a:buSzTx/>
                        <a:buFontTx/>
                        <a:buNone/>
                        <a:tabLst/>
                        <a:defRPr/>
                      </a:pPr>
                      <a:r>
                        <a:rPr lang="en-ZA" sz="1600" b="0" baseline="0" dirty="0" smtClean="0">
                          <a:effectLst/>
                        </a:rPr>
                        <a:t>(earmarked for special projects including): </a:t>
                      </a:r>
                    </a:p>
                    <a:p>
                      <a:pPr marL="0" marR="0" lvl="0" indent="0" algn="l" defTabSz="914400" rtl="0" eaLnBrk="1" fontAlgn="auto" latinLnBrk="0" hangingPunct="1">
                        <a:lnSpc>
                          <a:spcPct val="115000"/>
                        </a:lnSpc>
                        <a:spcBef>
                          <a:spcPts val="0"/>
                        </a:spcBef>
                        <a:spcAft>
                          <a:spcPts val="0"/>
                        </a:spcAft>
                        <a:buClrTx/>
                        <a:buSzTx/>
                        <a:buFontTx/>
                        <a:buNone/>
                        <a:tabLst/>
                        <a:defRPr/>
                      </a:pPr>
                      <a:r>
                        <a:rPr lang="en-GB" sz="1600" b="0" dirty="0" smtClean="0"/>
                        <a:t>- Human rights monitoring system</a:t>
                      </a:r>
                      <a:br>
                        <a:rPr lang="en-GB" sz="1600" b="0" dirty="0" smtClean="0"/>
                      </a:br>
                      <a:r>
                        <a:rPr lang="en-GB" sz="1600" b="0" dirty="0" smtClean="0"/>
                        <a:t> - Head Office relocation</a:t>
                      </a:r>
                      <a:br>
                        <a:rPr lang="en-GB" sz="1600" b="0" dirty="0" smtClean="0"/>
                      </a:br>
                      <a:r>
                        <a:rPr lang="en-GB" sz="1600" b="0" dirty="0" smtClean="0"/>
                        <a:t> - Supplementing the NPM budget allocation</a:t>
                      </a:r>
                      <a:br>
                        <a:rPr lang="en-GB" sz="1600" b="0" dirty="0" smtClean="0"/>
                      </a:br>
                      <a:r>
                        <a:rPr lang="en-GB" sz="1600" b="0" dirty="0" smtClean="0"/>
                        <a:t> - Overseeing PAIA</a:t>
                      </a:r>
                      <a:br>
                        <a:rPr lang="en-GB" sz="1600" b="0" dirty="0" smtClean="0"/>
                      </a:br>
                      <a:r>
                        <a:rPr lang="en-GB" sz="1600" b="0" dirty="0" smtClean="0"/>
                        <a:t> - Digitisation of records</a:t>
                      </a:r>
                      <a:endParaRPr lang="en-ZA" sz="1600" b="0" dirty="0" smtClean="0"/>
                    </a:p>
                  </a:txBody>
                  <a:tcPr marL="48026" marR="48026" marT="0" marB="0"/>
                </a:tc>
                <a:tc hMerge="1">
                  <a:txBody>
                    <a:bodyPr/>
                    <a:lstStyle/>
                    <a:p>
                      <a:pPr>
                        <a:lnSpc>
                          <a:spcPct val="115000"/>
                        </a:lnSpc>
                        <a:spcAft>
                          <a:spcPts val="0"/>
                        </a:spcAft>
                      </a:pP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r">
                        <a:lnSpc>
                          <a:spcPct val="115000"/>
                        </a:lnSpc>
                        <a:spcAft>
                          <a:spcPts val="0"/>
                        </a:spcAft>
                      </a:pPr>
                      <a:r>
                        <a:rPr lang="en-ZA" sz="1600" b="0" dirty="0" smtClean="0">
                          <a:effectLst/>
                        </a:rPr>
                        <a:t>R10</a:t>
                      </a:r>
                      <a:r>
                        <a:rPr lang="en-ZA" sz="1600" b="0" baseline="0" dirty="0" smtClean="0">
                          <a:effectLst/>
                        </a:rPr>
                        <a:t> 000 000</a:t>
                      </a:r>
                      <a:endParaRPr lang="en-Z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extLst>
                  <a:ext uri="{0D108BD9-81ED-4DB2-BD59-A6C34878D82A}">
                    <a16:rowId xmlns:a16="http://schemas.microsoft.com/office/drawing/2014/main" val="10004"/>
                  </a:ext>
                </a:extLst>
              </a:tr>
              <a:tr h="302061">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600" b="1" dirty="0" smtClean="0">
                          <a:effectLst/>
                        </a:rPr>
                        <a:t>Total</a:t>
                      </a:r>
                      <a:r>
                        <a:rPr lang="en-ZA" sz="1600" b="1" baseline="0" dirty="0" smtClean="0">
                          <a:effectLst/>
                        </a:rPr>
                        <a:t> Budget </a:t>
                      </a:r>
                      <a:endParaRPr lang="en-ZA" sz="1600" b="1" dirty="0" smtClean="0">
                        <a:effectLst/>
                      </a:endParaRPr>
                    </a:p>
                  </a:txBody>
                  <a:tcPr marL="48026" marR="48026" marT="0" marB="0"/>
                </a:tc>
                <a:tc hMerge="1">
                  <a:txBody>
                    <a:bodyPr/>
                    <a:lstStyle/>
                    <a:p>
                      <a:pPr>
                        <a:lnSpc>
                          <a:spcPct val="115000"/>
                        </a:lnSpc>
                        <a:spcAft>
                          <a:spcPts val="0"/>
                        </a:spcAft>
                      </a:pP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tc>
                  <a:txBody>
                    <a:bodyPr/>
                    <a:lstStyle/>
                    <a:p>
                      <a:pPr algn="r">
                        <a:lnSpc>
                          <a:spcPct val="115000"/>
                        </a:lnSpc>
                        <a:spcAft>
                          <a:spcPts val="0"/>
                        </a:spcAft>
                      </a:pPr>
                      <a:r>
                        <a:rPr lang="en-ZA" sz="1600" b="1" dirty="0" smtClean="0">
                          <a:effectLst/>
                        </a:rPr>
                        <a:t>R</a:t>
                      </a:r>
                      <a:r>
                        <a:rPr lang="en-ZA" sz="1600" b="1" baseline="0" dirty="0" smtClean="0">
                          <a:effectLst/>
                        </a:rPr>
                        <a:t> 206 000 000</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extLst>
                  <a:ext uri="{0D108BD9-81ED-4DB2-BD59-A6C34878D82A}">
                    <a16:rowId xmlns:a16="http://schemas.microsoft.com/office/drawing/2014/main" val="10005"/>
                  </a:ext>
                </a:extLst>
              </a:tr>
              <a:tr h="511878">
                <a:tc gridSpan="3">
                  <a:txBody>
                    <a:bodyPr/>
                    <a:lstStyle/>
                    <a:p>
                      <a:pPr lvl="0"/>
                      <a:endParaRPr lang="en-GB" sz="1600" b="0" dirty="0" smtClean="0"/>
                    </a:p>
                    <a:p>
                      <a:pPr lvl="0"/>
                      <a:r>
                        <a:rPr lang="en-GB" sz="1600" b="0" dirty="0" smtClean="0"/>
                        <a:t>The Personnel budget is informed by the Compensation of Employees (COE) Guidelines as issued by National Treasury.</a:t>
                      </a:r>
                    </a:p>
                    <a:p>
                      <a:pPr lvl="0"/>
                      <a:endParaRPr lang="en-US" sz="1600" b="0" dirty="0" smtClean="0">
                        <a:latin typeface="+mn-lt"/>
                      </a:endParaRPr>
                    </a:p>
                  </a:txBody>
                  <a:tcPr marL="48026" marR="48026" marT="0" marB="0"/>
                </a:tc>
                <a:tc hMerge="1">
                  <a:txBody>
                    <a:bodyPr/>
                    <a:lstStyle/>
                    <a:p>
                      <a:endParaRPr lang="en-ZA"/>
                    </a:p>
                  </a:txBody>
                  <a:tcPr/>
                </a:tc>
                <a:tc hMerge="1">
                  <a:txBody>
                    <a:bodyPr/>
                    <a:lstStyle/>
                    <a:p>
                      <a:pPr algn="r">
                        <a:lnSpc>
                          <a:spcPct val="115000"/>
                        </a:lnSpc>
                        <a:spcAft>
                          <a:spcPts val="0"/>
                        </a:spcAft>
                      </a:pP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026" marR="48026"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067906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0" y="190501"/>
            <a:ext cx="7239000" cy="800100"/>
          </a:xfrm>
        </p:spPr>
        <p:txBody>
          <a:bodyPr>
            <a:noAutofit/>
          </a:bodyPr>
          <a:lstStyle/>
          <a:p>
            <a:r>
              <a:rPr lang="en-ZA" sz="1800" b="1" dirty="0">
                <a:solidFill>
                  <a:schemeClr val="accent2"/>
                </a:solidFill>
              </a:rPr>
              <a:t>Budget overview 2021-22</a:t>
            </a:r>
            <a:br>
              <a:rPr lang="en-ZA" sz="1800" b="1" dirty="0">
                <a:solidFill>
                  <a:schemeClr val="accent2"/>
                </a:solidFill>
              </a:rPr>
            </a:br>
            <a:r>
              <a:rPr lang="en-ZA" sz="1800" b="1" dirty="0"/>
              <a:t>2021/22 budget vs spend per cost center as at Sept 2021</a:t>
            </a:r>
            <a:endParaRPr lang="en-US" sz="1800" b="1" dirty="0">
              <a:solidFill>
                <a:schemeClr val="accent2"/>
              </a:solidFill>
              <a:latin typeface="+mn-lt"/>
            </a:endParaRPr>
          </a:p>
        </p:txBody>
      </p:sp>
      <p:sp>
        <p:nvSpPr>
          <p:cNvPr id="5" name="Slide Number Placeholder 4"/>
          <p:cNvSpPr>
            <a:spLocks noGrp="1"/>
          </p:cNvSpPr>
          <p:nvPr>
            <p:ph type="sldNum" sz="quarter" idx="12"/>
          </p:nvPr>
        </p:nvSpPr>
        <p:spPr/>
        <p:txBody>
          <a:bodyPr/>
          <a:lstStyle/>
          <a:p>
            <a:fld id="{104CDA3C-BFC0-4628-AD8C-A0583063677C}" type="slidenum">
              <a:rPr lang="en-ZA" smtClean="0"/>
              <a:pPr/>
              <a:t>37</a:t>
            </a:fld>
            <a:endParaRPr lang="en-ZA" dirty="0"/>
          </a:p>
        </p:txBody>
      </p:sp>
      <p:pic>
        <p:nvPicPr>
          <p:cNvPr id="9" name="Picture 4"/>
          <p:cNvPicPr>
            <a:picLocks noChangeAspect="1" noChangeArrowheads="1"/>
          </p:cNvPicPr>
          <p:nvPr/>
        </p:nvPicPr>
        <p:blipFill>
          <a:blip r:embed="rId3" cstate="print"/>
          <a:srcRect/>
          <a:stretch>
            <a:fillRect/>
          </a:stretch>
        </p:blipFill>
        <p:spPr bwMode="auto">
          <a:xfrm>
            <a:off x="125413" y="260351"/>
            <a:ext cx="1100137" cy="730250"/>
          </a:xfrm>
          <a:prstGeom prst="rect">
            <a:avLst/>
          </a:prstGeom>
          <a:noFill/>
          <a:ln w="9525">
            <a:noFill/>
            <a:miter lim="800000"/>
            <a:headEnd/>
            <a:tailEnd/>
          </a:ln>
        </p:spPr>
      </p:pic>
      <p:pic>
        <p:nvPicPr>
          <p:cNvPr id="2" name="Picture 1"/>
          <p:cNvPicPr>
            <a:picLocks noChangeAspect="1"/>
          </p:cNvPicPr>
          <p:nvPr/>
        </p:nvPicPr>
        <p:blipFill>
          <a:blip r:embed="rId4"/>
          <a:stretch>
            <a:fillRect/>
          </a:stretch>
        </p:blipFill>
        <p:spPr>
          <a:xfrm>
            <a:off x="1295400" y="1539749"/>
            <a:ext cx="6934200" cy="4632451"/>
          </a:xfrm>
          <a:prstGeom prst="rect">
            <a:avLst/>
          </a:prstGeom>
        </p:spPr>
      </p:pic>
    </p:spTree>
    <p:extLst>
      <p:ext uri="{BB962C8B-B14F-4D97-AF65-F5344CB8AC3E}">
        <p14:creationId xmlns:p14="http://schemas.microsoft.com/office/powerpoint/2010/main" val="20851129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805EE-F7F7-4752-9D05-C5D5A9F92C9C}"/>
              </a:ext>
            </a:extLst>
          </p:cNvPr>
          <p:cNvSpPr>
            <a:spLocks noGrp="1"/>
          </p:cNvSpPr>
          <p:nvPr>
            <p:ph type="title"/>
          </p:nvPr>
        </p:nvSpPr>
        <p:spPr>
          <a:xfrm>
            <a:off x="1600200" y="257666"/>
            <a:ext cx="6781800" cy="1143000"/>
          </a:xfrm>
        </p:spPr>
        <p:txBody>
          <a:bodyPr>
            <a:normAutofit/>
          </a:bodyPr>
          <a:lstStyle/>
          <a:p>
            <a:r>
              <a:rPr lang="en-ZA" sz="1800" b="1" dirty="0">
                <a:solidFill>
                  <a:schemeClr val="accent2"/>
                </a:solidFill>
              </a:rPr>
              <a:t>Budget </a:t>
            </a:r>
            <a:r>
              <a:rPr lang="en-ZA" sz="1800" b="1" dirty="0" smtClean="0">
                <a:solidFill>
                  <a:schemeClr val="accent2"/>
                </a:solidFill>
              </a:rPr>
              <a:t>overview</a:t>
            </a:r>
            <a:r>
              <a:rPr lang="en-ZA" sz="1800" b="1" dirty="0">
                <a:solidFill>
                  <a:schemeClr val="accent2"/>
                </a:solidFill>
              </a:rPr>
              <a:t/>
            </a:r>
            <a:br>
              <a:rPr lang="en-ZA" sz="1800" b="1" dirty="0">
                <a:solidFill>
                  <a:schemeClr val="accent2"/>
                </a:solidFill>
              </a:rPr>
            </a:br>
            <a:r>
              <a:rPr lang="en-ZA" sz="1800" b="1" dirty="0" smtClean="0"/>
              <a:t>Forward </a:t>
            </a:r>
            <a:r>
              <a:rPr lang="en-ZA" sz="1800" b="1" dirty="0"/>
              <a:t>Funding Needs</a:t>
            </a:r>
          </a:p>
        </p:txBody>
      </p:sp>
      <p:sp>
        <p:nvSpPr>
          <p:cNvPr id="3" name="Content Placeholder 2">
            <a:extLst>
              <a:ext uri="{FF2B5EF4-FFF2-40B4-BE49-F238E27FC236}">
                <a16:creationId xmlns:a16="http://schemas.microsoft.com/office/drawing/2014/main" id="{422D974F-A4B7-463C-A3CB-42FA4162AEAA}"/>
              </a:ext>
            </a:extLst>
          </p:cNvPr>
          <p:cNvSpPr>
            <a:spLocks noGrp="1"/>
          </p:cNvSpPr>
          <p:nvPr>
            <p:ph idx="1"/>
          </p:nvPr>
        </p:nvSpPr>
        <p:spPr>
          <a:xfrm>
            <a:off x="457200" y="1651000"/>
            <a:ext cx="8229600" cy="4525963"/>
          </a:xfrm>
        </p:spPr>
        <p:txBody>
          <a:bodyPr/>
          <a:lstStyle/>
          <a:p>
            <a:pPr marL="0" indent="0">
              <a:buNone/>
            </a:pPr>
            <a:r>
              <a:rPr lang="en-ZA" dirty="0"/>
              <a:t> </a:t>
            </a:r>
          </a:p>
          <a:p>
            <a:endParaRPr lang="en-ZA" dirty="0"/>
          </a:p>
          <a:p>
            <a:pPr marL="0" indent="0">
              <a:buNone/>
            </a:pPr>
            <a:endParaRPr lang="en-ZA" dirty="0"/>
          </a:p>
          <a:p>
            <a:pPr marL="0" indent="0">
              <a:buNone/>
            </a:pPr>
            <a:endParaRPr lang="en-ZA" dirty="0"/>
          </a:p>
          <a:p>
            <a:pPr marL="0" indent="0">
              <a:buNone/>
            </a:pPr>
            <a:endParaRPr lang="en-ZA" dirty="0"/>
          </a:p>
        </p:txBody>
      </p:sp>
      <p:sp>
        <p:nvSpPr>
          <p:cNvPr id="4" name="Slide Number Placeholder 3">
            <a:extLst>
              <a:ext uri="{FF2B5EF4-FFF2-40B4-BE49-F238E27FC236}">
                <a16:creationId xmlns:a16="http://schemas.microsoft.com/office/drawing/2014/main" id="{69644BC4-3CFC-40D7-B3F0-6159209F9E66}"/>
              </a:ext>
            </a:extLst>
          </p:cNvPr>
          <p:cNvSpPr>
            <a:spLocks noGrp="1"/>
          </p:cNvSpPr>
          <p:nvPr>
            <p:ph type="sldNum" sz="quarter" idx="12"/>
          </p:nvPr>
        </p:nvSpPr>
        <p:spPr/>
        <p:txBody>
          <a:bodyPr/>
          <a:lstStyle/>
          <a:p>
            <a:fld id="{104CDA3C-BFC0-4628-AD8C-A0583063677C}" type="slidenum">
              <a:rPr lang="en-ZA" smtClean="0"/>
              <a:pPr/>
              <a:t>38</a:t>
            </a:fld>
            <a:endParaRPr lang="en-ZA" dirty="0"/>
          </a:p>
        </p:txBody>
      </p:sp>
      <p:pic>
        <p:nvPicPr>
          <p:cNvPr id="5" name="Picture 4">
            <a:extLst>
              <a:ext uri="{FF2B5EF4-FFF2-40B4-BE49-F238E27FC236}">
                <a16:creationId xmlns:a16="http://schemas.microsoft.com/office/drawing/2014/main" id="{30831793-0109-40FA-950E-E8F97774C279}"/>
              </a:ext>
            </a:extLst>
          </p:cNvPr>
          <p:cNvPicPr>
            <a:picLocks noChangeAspect="1" noChangeArrowheads="1"/>
          </p:cNvPicPr>
          <p:nvPr/>
        </p:nvPicPr>
        <p:blipFill>
          <a:blip r:embed="rId2" cstate="print"/>
          <a:srcRect/>
          <a:stretch>
            <a:fillRect/>
          </a:stretch>
        </p:blipFill>
        <p:spPr bwMode="auto">
          <a:xfrm>
            <a:off x="152400" y="257666"/>
            <a:ext cx="1295400" cy="1524000"/>
          </a:xfrm>
          <a:prstGeom prst="rect">
            <a:avLst/>
          </a:prstGeom>
          <a:noFill/>
          <a:ln w="9525">
            <a:noFill/>
            <a:miter lim="800000"/>
            <a:headEnd/>
            <a:tailEnd/>
          </a:ln>
        </p:spPr>
      </p:pic>
      <p:graphicFrame>
        <p:nvGraphicFramePr>
          <p:cNvPr id="7" name="Table 7">
            <a:extLst>
              <a:ext uri="{FF2B5EF4-FFF2-40B4-BE49-F238E27FC236}">
                <a16:creationId xmlns:a16="http://schemas.microsoft.com/office/drawing/2014/main" id="{420F4E8D-39B2-454C-B988-4008DD918C16}"/>
              </a:ext>
            </a:extLst>
          </p:cNvPr>
          <p:cNvGraphicFramePr>
            <a:graphicFrameLocks noGrp="1"/>
          </p:cNvGraphicFramePr>
          <p:nvPr>
            <p:extLst>
              <p:ext uri="{D42A27DB-BD31-4B8C-83A1-F6EECF244321}">
                <p14:modId xmlns:p14="http://schemas.microsoft.com/office/powerpoint/2010/main" val="976762035"/>
              </p:ext>
            </p:extLst>
          </p:nvPr>
        </p:nvGraphicFramePr>
        <p:xfrm>
          <a:off x="762000" y="1928212"/>
          <a:ext cx="7696200" cy="438973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576775006"/>
                    </a:ext>
                  </a:extLst>
                </a:gridCol>
                <a:gridCol w="1905000">
                  <a:extLst>
                    <a:ext uri="{9D8B030D-6E8A-4147-A177-3AD203B41FA5}">
                      <a16:colId xmlns:a16="http://schemas.microsoft.com/office/drawing/2014/main" val="3237947885"/>
                    </a:ext>
                  </a:extLst>
                </a:gridCol>
                <a:gridCol w="1676400">
                  <a:extLst>
                    <a:ext uri="{9D8B030D-6E8A-4147-A177-3AD203B41FA5}">
                      <a16:colId xmlns:a16="http://schemas.microsoft.com/office/drawing/2014/main" val="1509189526"/>
                    </a:ext>
                  </a:extLst>
                </a:gridCol>
              </a:tblGrid>
              <a:tr h="586388">
                <a:tc>
                  <a:txBody>
                    <a:bodyPr/>
                    <a:lstStyle/>
                    <a:p>
                      <a:pPr algn="ctr"/>
                      <a:r>
                        <a:rPr lang="en-ZA" sz="1400" dirty="0"/>
                        <a:t>Mandate Area</a:t>
                      </a:r>
                    </a:p>
                  </a:txBody>
                  <a:tcPr/>
                </a:tc>
                <a:tc>
                  <a:txBody>
                    <a:bodyPr/>
                    <a:lstStyle/>
                    <a:p>
                      <a:pPr algn="ctr"/>
                      <a:r>
                        <a:rPr lang="en-ZA" sz="1400" dirty="0" smtClean="0"/>
                        <a:t>Current</a:t>
                      </a:r>
                    </a:p>
                    <a:p>
                      <a:pPr algn="ctr"/>
                      <a:r>
                        <a:rPr lang="en-ZA" sz="1400" dirty="0" smtClean="0"/>
                        <a:t>(Rands)</a:t>
                      </a:r>
                      <a:endParaRPr lang="en-ZA" sz="1400" dirty="0"/>
                    </a:p>
                  </a:txBody>
                  <a:tcPr/>
                </a:tc>
                <a:tc>
                  <a:txBody>
                    <a:bodyPr/>
                    <a:lstStyle/>
                    <a:p>
                      <a:pPr algn="ctr"/>
                      <a:r>
                        <a:rPr lang="en-ZA" sz="1400" dirty="0" smtClean="0"/>
                        <a:t>2022/23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smtClean="0"/>
                        <a:t>(Rands)</a:t>
                      </a:r>
                      <a:endParaRPr lang="en-ZA" sz="1400" dirty="0"/>
                    </a:p>
                  </a:txBody>
                  <a:tcPr/>
                </a:tc>
                <a:extLst>
                  <a:ext uri="{0D108BD9-81ED-4DB2-BD59-A6C34878D82A}">
                    <a16:rowId xmlns:a16="http://schemas.microsoft.com/office/drawing/2014/main" val="777712881"/>
                  </a:ext>
                </a:extLst>
              </a:tr>
              <a:tr h="460370">
                <a:tc>
                  <a:txBody>
                    <a:bodyPr/>
                    <a:lstStyle/>
                    <a:p>
                      <a:r>
                        <a:rPr lang="en-ZA" sz="1400" dirty="0" smtClean="0"/>
                        <a:t>National Preventive Mechanism</a:t>
                      </a:r>
                      <a:endParaRPr lang="en-ZA" sz="1400" dirty="0"/>
                    </a:p>
                  </a:txBody>
                  <a:tcPr/>
                </a:tc>
                <a:tc>
                  <a:txBody>
                    <a:bodyPr/>
                    <a:lstStyle/>
                    <a:p>
                      <a:pPr algn="r"/>
                      <a:r>
                        <a:rPr lang="en-ZA" sz="1400" dirty="0"/>
                        <a:t>4 100 000</a:t>
                      </a:r>
                    </a:p>
                  </a:txBody>
                  <a:tcPr/>
                </a:tc>
                <a:tc>
                  <a:txBody>
                    <a:bodyPr/>
                    <a:lstStyle/>
                    <a:p>
                      <a:pPr algn="r"/>
                      <a:r>
                        <a:rPr lang="en-ZA" sz="1400" dirty="0"/>
                        <a:t>4 100 000</a:t>
                      </a:r>
                    </a:p>
                  </a:txBody>
                  <a:tcPr/>
                </a:tc>
                <a:extLst>
                  <a:ext uri="{0D108BD9-81ED-4DB2-BD59-A6C34878D82A}">
                    <a16:rowId xmlns:a16="http://schemas.microsoft.com/office/drawing/2014/main" val="1649946787"/>
                  </a:ext>
                </a:extLst>
              </a:tr>
              <a:tr h="460370">
                <a:tc>
                  <a:txBody>
                    <a:bodyPr/>
                    <a:lstStyle/>
                    <a:p>
                      <a:r>
                        <a:rPr lang="en-ZA" sz="1400" dirty="0" smtClean="0"/>
                        <a:t>Independent</a:t>
                      </a:r>
                      <a:r>
                        <a:rPr lang="en-ZA" sz="1400" baseline="0" dirty="0" smtClean="0"/>
                        <a:t> </a:t>
                      </a:r>
                      <a:r>
                        <a:rPr lang="en-ZA" sz="1400" dirty="0" smtClean="0"/>
                        <a:t>Monitoring Mechanism</a:t>
                      </a:r>
                      <a:endParaRPr lang="en-ZA" sz="1400" dirty="0"/>
                    </a:p>
                  </a:txBody>
                  <a:tcPr/>
                </a:tc>
                <a:tc>
                  <a:txBody>
                    <a:bodyPr/>
                    <a:lstStyle/>
                    <a:p>
                      <a:pPr algn="r"/>
                      <a:r>
                        <a:rPr lang="en-ZA" sz="1400" dirty="0"/>
                        <a:t>1 000 000</a:t>
                      </a:r>
                    </a:p>
                  </a:txBody>
                  <a:tcPr/>
                </a:tc>
                <a:tc>
                  <a:txBody>
                    <a:bodyPr/>
                    <a:lstStyle/>
                    <a:p>
                      <a:pPr algn="r"/>
                      <a:r>
                        <a:rPr lang="en-ZA" sz="1400" dirty="0"/>
                        <a:t>1 000 000</a:t>
                      </a:r>
                    </a:p>
                  </a:txBody>
                  <a:tcPr/>
                </a:tc>
                <a:extLst>
                  <a:ext uri="{0D108BD9-81ED-4DB2-BD59-A6C34878D82A}">
                    <a16:rowId xmlns:a16="http://schemas.microsoft.com/office/drawing/2014/main" val="1653226215"/>
                  </a:ext>
                </a:extLst>
              </a:tr>
              <a:tr h="460370">
                <a:tc>
                  <a:txBody>
                    <a:bodyPr/>
                    <a:lstStyle/>
                    <a:p>
                      <a:r>
                        <a:rPr lang="en-ZA" sz="1400" dirty="0" smtClean="0"/>
                        <a:t>Information</a:t>
                      </a:r>
                      <a:r>
                        <a:rPr lang="en-ZA" sz="1400" baseline="0" dirty="0" smtClean="0"/>
                        <a:t> and Communications </a:t>
                      </a:r>
                      <a:r>
                        <a:rPr lang="en-ZA" sz="1400" dirty="0" smtClean="0"/>
                        <a:t>Technology </a:t>
                      </a:r>
                      <a:endParaRPr lang="en-ZA" sz="1400" dirty="0"/>
                    </a:p>
                  </a:txBody>
                  <a:tcPr/>
                </a:tc>
                <a:tc>
                  <a:txBody>
                    <a:bodyPr/>
                    <a:lstStyle/>
                    <a:p>
                      <a:pPr algn="r"/>
                      <a:r>
                        <a:rPr lang="en-ZA" sz="1400" dirty="0"/>
                        <a:t>5 500 000</a:t>
                      </a:r>
                    </a:p>
                  </a:txBody>
                  <a:tcPr/>
                </a:tc>
                <a:tc>
                  <a:txBody>
                    <a:bodyPr/>
                    <a:lstStyle/>
                    <a:p>
                      <a:pPr algn="r"/>
                      <a:r>
                        <a:rPr lang="en-ZA" sz="1400" dirty="0"/>
                        <a:t>7 000 000</a:t>
                      </a:r>
                    </a:p>
                  </a:txBody>
                  <a:tcPr/>
                </a:tc>
                <a:extLst>
                  <a:ext uri="{0D108BD9-81ED-4DB2-BD59-A6C34878D82A}">
                    <a16:rowId xmlns:a16="http://schemas.microsoft.com/office/drawing/2014/main" val="10003"/>
                  </a:ext>
                </a:extLst>
              </a:tr>
              <a:tr h="460370">
                <a:tc>
                  <a:txBody>
                    <a:bodyPr/>
                    <a:lstStyle/>
                    <a:p>
                      <a:r>
                        <a:rPr lang="en-ZA" sz="1400" dirty="0" smtClean="0"/>
                        <a:t>Human rights monitoring</a:t>
                      </a:r>
                      <a:endParaRPr lang="en-ZA" sz="1400" dirty="0"/>
                    </a:p>
                  </a:txBody>
                  <a:tcPr/>
                </a:tc>
                <a:tc>
                  <a:txBody>
                    <a:bodyPr/>
                    <a:lstStyle/>
                    <a:p>
                      <a:pPr algn="r"/>
                      <a:r>
                        <a:rPr lang="en-ZA" sz="1400" dirty="0"/>
                        <a:t>2 400 000</a:t>
                      </a:r>
                    </a:p>
                  </a:txBody>
                  <a:tcPr/>
                </a:tc>
                <a:tc>
                  <a:txBody>
                    <a:bodyPr/>
                    <a:lstStyle/>
                    <a:p>
                      <a:pPr algn="r"/>
                      <a:r>
                        <a:rPr lang="en-ZA" sz="1400" dirty="0"/>
                        <a:t>4 800 000</a:t>
                      </a:r>
                    </a:p>
                  </a:txBody>
                  <a:tcPr/>
                </a:tc>
                <a:extLst>
                  <a:ext uri="{0D108BD9-81ED-4DB2-BD59-A6C34878D82A}">
                    <a16:rowId xmlns:a16="http://schemas.microsoft.com/office/drawing/2014/main" val="10004"/>
                  </a:ext>
                </a:extLst>
              </a:tr>
              <a:tr h="500498">
                <a:tc>
                  <a:txBody>
                    <a:bodyPr/>
                    <a:lstStyle/>
                    <a:p>
                      <a:r>
                        <a:rPr lang="en-ZA" sz="1400" dirty="0"/>
                        <a:t>Expanded Monitoring Framework: Local Government</a:t>
                      </a:r>
                    </a:p>
                  </a:txBody>
                  <a:tcPr/>
                </a:tc>
                <a:tc>
                  <a:txBody>
                    <a:bodyPr/>
                    <a:lstStyle/>
                    <a:p>
                      <a:pPr algn="r"/>
                      <a:r>
                        <a:rPr lang="en-ZA" sz="1400" dirty="0"/>
                        <a:t>0</a:t>
                      </a:r>
                    </a:p>
                  </a:txBody>
                  <a:tcPr/>
                </a:tc>
                <a:tc>
                  <a:txBody>
                    <a:bodyPr/>
                    <a:lstStyle/>
                    <a:p>
                      <a:pPr algn="r"/>
                      <a:r>
                        <a:rPr lang="en-ZA" sz="1400" dirty="0"/>
                        <a:t>2 100 000</a:t>
                      </a:r>
                    </a:p>
                  </a:txBody>
                  <a:tcPr/>
                </a:tc>
                <a:extLst>
                  <a:ext uri="{0D108BD9-81ED-4DB2-BD59-A6C34878D82A}">
                    <a16:rowId xmlns:a16="http://schemas.microsoft.com/office/drawing/2014/main" val="10005"/>
                  </a:ext>
                </a:extLst>
              </a:tr>
              <a:tr h="500498">
                <a:tc>
                  <a:txBody>
                    <a:bodyPr/>
                    <a:lstStyle/>
                    <a:p>
                      <a:r>
                        <a:rPr lang="en-ZA" sz="1400" dirty="0"/>
                        <a:t>4 IR: Digitisation and Website: Accessibility</a:t>
                      </a:r>
                    </a:p>
                  </a:txBody>
                  <a:tcPr/>
                </a:tc>
                <a:tc>
                  <a:txBody>
                    <a:bodyPr/>
                    <a:lstStyle/>
                    <a:p>
                      <a:pPr algn="r"/>
                      <a:r>
                        <a:rPr lang="en-ZA" sz="1400" dirty="0"/>
                        <a:t>3 000 000</a:t>
                      </a:r>
                    </a:p>
                  </a:txBody>
                  <a:tcPr/>
                </a:tc>
                <a:tc>
                  <a:txBody>
                    <a:bodyPr/>
                    <a:lstStyle/>
                    <a:p>
                      <a:pPr algn="r"/>
                      <a:r>
                        <a:rPr lang="en-ZA" sz="1400" dirty="0"/>
                        <a:t>3</a:t>
                      </a:r>
                      <a:r>
                        <a:rPr lang="en-ZA" sz="1400" dirty="0" smtClean="0"/>
                        <a:t> </a:t>
                      </a:r>
                      <a:r>
                        <a:rPr lang="en-ZA" sz="1400" dirty="0"/>
                        <a:t>000 000</a:t>
                      </a:r>
                    </a:p>
                  </a:txBody>
                  <a:tcPr/>
                </a:tc>
                <a:extLst>
                  <a:ext uri="{0D108BD9-81ED-4DB2-BD59-A6C34878D82A}">
                    <a16:rowId xmlns:a16="http://schemas.microsoft.com/office/drawing/2014/main" val="10006"/>
                  </a:ext>
                </a:extLst>
              </a:tr>
              <a:tr h="500498">
                <a:tc>
                  <a:txBody>
                    <a:bodyPr/>
                    <a:lstStyle/>
                    <a:p>
                      <a:r>
                        <a:rPr lang="en-ZA" sz="1400" dirty="0"/>
                        <a:t>Critical Reflection Publication – </a:t>
                      </a:r>
                      <a:r>
                        <a:rPr lang="en-ZA" sz="1400" dirty="0" smtClean="0"/>
                        <a:t>Handover </a:t>
                      </a:r>
                      <a:endParaRPr lang="en-ZA" sz="1400" dirty="0"/>
                    </a:p>
                  </a:txBody>
                  <a:tcPr/>
                </a:tc>
                <a:tc>
                  <a:txBody>
                    <a:bodyPr/>
                    <a:lstStyle/>
                    <a:p>
                      <a:pPr algn="r"/>
                      <a:r>
                        <a:rPr lang="en-ZA" sz="1400" dirty="0"/>
                        <a:t>0</a:t>
                      </a:r>
                    </a:p>
                  </a:txBody>
                  <a:tcPr/>
                </a:tc>
                <a:tc>
                  <a:txBody>
                    <a:bodyPr/>
                    <a:lstStyle/>
                    <a:p>
                      <a:pPr algn="r"/>
                      <a:r>
                        <a:rPr lang="en-ZA" sz="1400" dirty="0"/>
                        <a:t> 500 000</a:t>
                      </a:r>
                    </a:p>
                  </a:txBody>
                  <a:tcPr/>
                </a:tc>
                <a:extLst>
                  <a:ext uri="{0D108BD9-81ED-4DB2-BD59-A6C34878D82A}">
                    <a16:rowId xmlns:a16="http://schemas.microsoft.com/office/drawing/2014/main" val="10007"/>
                  </a:ext>
                </a:extLst>
              </a:tr>
              <a:tr h="460370">
                <a:tc>
                  <a:txBody>
                    <a:bodyPr/>
                    <a:lstStyle/>
                    <a:p>
                      <a:r>
                        <a:rPr lang="en-ZA" sz="1400" b="1" dirty="0"/>
                        <a:t>TOTAL</a:t>
                      </a:r>
                    </a:p>
                  </a:txBody>
                  <a:tcPr/>
                </a:tc>
                <a:tc>
                  <a:txBody>
                    <a:bodyPr/>
                    <a:lstStyle/>
                    <a:p>
                      <a:pPr algn="r"/>
                      <a:r>
                        <a:rPr lang="en-ZA" sz="1400" dirty="0" smtClean="0"/>
                        <a:t>16 000 000</a:t>
                      </a:r>
                      <a:endParaRPr lang="en-ZA" sz="1400" dirty="0"/>
                    </a:p>
                  </a:txBody>
                  <a:tcPr/>
                </a:tc>
                <a:tc>
                  <a:txBody>
                    <a:bodyPr/>
                    <a:lstStyle/>
                    <a:p>
                      <a:pPr algn="r"/>
                      <a:r>
                        <a:rPr lang="en-ZA" sz="1400" b="1" dirty="0" smtClean="0"/>
                        <a:t>22 </a:t>
                      </a:r>
                      <a:r>
                        <a:rPr lang="en-ZA" sz="1400" b="1" dirty="0"/>
                        <a:t>500 000</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466037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2" y="376238"/>
            <a:ext cx="1519021" cy="1985962"/>
          </a:xfrm>
          <a:prstGeom prst="rect">
            <a:avLst/>
          </a:prstGeom>
          <a:noFill/>
          <a:ln w="9525">
            <a:noFill/>
            <a:miter lim="800000"/>
            <a:headEnd/>
            <a:tailEnd/>
          </a:ln>
        </p:spPr>
      </p:pic>
      <p:sp>
        <p:nvSpPr>
          <p:cNvPr id="3076" name="Rectangle 3"/>
          <p:cNvSpPr>
            <a:spLocks noGrp="1" noChangeArrowheads="1"/>
          </p:cNvSpPr>
          <p:nvPr>
            <p:ph type="subTitle" idx="1"/>
          </p:nvPr>
        </p:nvSpPr>
        <p:spPr>
          <a:xfrm>
            <a:off x="1447800" y="2362200"/>
            <a:ext cx="6858000" cy="1752600"/>
          </a:xfrm>
        </p:spPr>
        <p:txBody>
          <a:bodyPr>
            <a:normAutofit lnSpcReduction="10000"/>
          </a:bodyPr>
          <a:lstStyle/>
          <a:p>
            <a:endParaRPr lang="en-ZA" sz="2400" b="1" dirty="0" smtClean="0">
              <a:solidFill>
                <a:schemeClr val="accent2"/>
              </a:solidFill>
            </a:endParaRPr>
          </a:p>
          <a:p>
            <a:r>
              <a:rPr lang="en-US" sz="2800" b="1" dirty="0" smtClean="0">
                <a:solidFill>
                  <a:srgbClr val="C00000"/>
                </a:solidFill>
              </a:rPr>
              <a:t>Performance overview 2021-22 </a:t>
            </a:r>
            <a:endParaRPr lang="en-US" sz="2800" b="1" dirty="0">
              <a:solidFill>
                <a:srgbClr val="C00000"/>
              </a:solidFill>
            </a:endParaRPr>
          </a:p>
          <a:p>
            <a:endParaRPr lang="en-US" sz="2400" b="1" dirty="0">
              <a:solidFill>
                <a:srgbClr val="C00000"/>
              </a:solidFill>
            </a:endParaRPr>
          </a:p>
          <a:p>
            <a:r>
              <a:rPr lang="en-ZA" sz="2400" dirty="0" smtClean="0">
                <a:solidFill>
                  <a:schemeClr val="tx1"/>
                </a:solidFill>
              </a:rPr>
              <a:t>As at Quarter 2 (September 2021)</a:t>
            </a:r>
            <a:endParaRPr lang="en-ZA" sz="2400" dirty="0">
              <a:solidFill>
                <a:schemeClr val="tx1"/>
              </a:solidFill>
            </a:endParaRPr>
          </a:p>
        </p:txBody>
      </p:sp>
      <p:pic>
        <p:nvPicPr>
          <p:cNvPr id="12" name="Picture 5"/>
          <p:cNvPicPr>
            <a:picLocks noChangeAspect="1" noChangeArrowheads="1"/>
          </p:cNvPicPr>
          <p:nvPr/>
        </p:nvPicPr>
        <p:blipFill>
          <a:blip r:embed="rId4" cstate="print"/>
          <a:srcRect/>
          <a:stretch>
            <a:fillRect/>
          </a:stretch>
        </p:blipFill>
        <p:spPr bwMode="auto">
          <a:xfrm>
            <a:off x="4714876" y="4950959"/>
            <a:ext cx="952500" cy="1428750"/>
          </a:xfrm>
          <a:prstGeom prst="rect">
            <a:avLst/>
          </a:prstGeom>
          <a:noFill/>
          <a:ln w="9525">
            <a:noFill/>
            <a:miter lim="800000"/>
            <a:headEnd/>
            <a:tailEnd/>
          </a:ln>
        </p:spPr>
      </p:pic>
      <p:pic>
        <p:nvPicPr>
          <p:cNvPr id="13" name="Picture 6"/>
          <p:cNvPicPr>
            <a:picLocks noChangeAspect="1" noChangeArrowheads="1"/>
          </p:cNvPicPr>
          <p:nvPr/>
        </p:nvPicPr>
        <p:blipFill>
          <a:blip r:embed="rId5" cstate="print"/>
          <a:srcRect/>
          <a:stretch>
            <a:fillRect/>
          </a:stretch>
        </p:blipFill>
        <p:spPr bwMode="auto">
          <a:xfrm>
            <a:off x="5667376" y="4950959"/>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6" cstate="print"/>
          <a:srcRect/>
          <a:stretch>
            <a:fillRect/>
          </a:stretch>
        </p:blipFill>
        <p:spPr bwMode="auto">
          <a:xfrm>
            <a:off x="3762376" y="4950959"/>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7" cstate="print"/>
          <a:srcRect/>
          <a:stretch>
            <a:fillRect/>
          </a:stretch>
        </p:blipFill>
        <p:spPr bwMode="auto">
          <a:xfrm>
            <a:off x="2896623" y="4950959"/>
            <a:ext cx="1006588" cy="1428750"/>
          </a:xfrm>
          <a:prstGeom prst="rect">
            <a:avLst/>
          </a:prstGeom>
          <a:noFill/>
          <a:ln w="9525">
            <a:noFill/>
            <a:miter lim="800000"/>
            <a:headEnd/>
            <a:tailEnd/>
          </a:ln>
        </p:spPr>
      </p:pic>
      <p:pic>
        <p:nvPicPr>
          <p:cNvPr id="16" name="Picture 10"/>
          <p:cNvPicPr>
            <a:picLocks noChangeAspect="1" noChangeArrowheads="1"/>
          </p:cNvPicPr>
          <p:nvPr/>
        </p:nvPicPr>
        <p:blipFill>
          <a:blip r:embed="rId8" cstate="print"/>
          <a:srcRect/>
          <a:stretch>
            <a:fillRect/>
          </a:stretch>
        </p:blipFill>
        <p:spPr bwMode="auto">
          <a:xfrm>
            <a:off x="6619876" y="4950959"/>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9" cstate="print"/>
          <a:srcRect/>
          <a:stretch>
            <a:fillRect/>
          </a:stretch>
        </p:blipFill>
        <p:spPr bwMode="auto">
          <a:xfrm>
            <a:off x="1958411" y="4950959"/>
            <a:ext cx="923925" cy="1428750"/>
          </a:xfrm>
          <a:prstGeom prst="rect">
            <a:avLst/>
          </a:prstGeom>
          <a:noFill/>
          <a:ln w="9525">
            <a:noFill/>
            <a:miter lim="800000"/>
            <a:headEnd/>
            <a:tailEnd/>
          </a:ln>
        </p:spPr>
      </p:pic>
    </p:spTree>
    <p:extLst>
      <p:ext uri="{BB962C8B-B14F-4D97-AF65-F5344CB8AC3E}">
        <p14:creationId xmlns:p14="http://schemas.microsoft.com/office/powerpoint/2010/main" val="21099548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2" y="376238"/>
            <a:ext cx="1519021" cy="1985962"/>
          </a:xfrm>
          <a:prstGeom prst="rect">
            <a:avLst/>
          </a:prstGeom>
          <a:noFill/>
          <a:ln w="9525">
            <a:noFill/>
            <a:miter lim="800000"/>
            <a:headEnd/>
            <a:tailEnd/>
          </a:ln>
        </p:spPr>
      </p:pic>
      <p:sp>
        <p:nvSpPr>
          <p:cNvPr id="3076" name="Rectangle 3"/>
          <p:cNvSpPr>
            <a:spLocks noGrp="1" noChangeArrowheads="1"/>
          </p:cNvSpPr>
          <p:nvPr>
            <p:ph type="subTitle" idx="1"/>
          </p:nvPr>
        </p:nvSpPr>
        <p:spPr>
          <a:xfrm>
            <a:off x="1447800" y="2667000"/>
            <a:ext cx="6858000" cy="1752600"/>
          </a:xfrm>
        </p:spPr>
        <p:txBody>
          <a:bodyPr>
            <a:normAutofit/>
          </a:bodyPr>
          <a:lstStyle/>
          <a:p>
            <a:r>
              <a:rPr lang="en-US" sz="2400" b="1" dirty="0" smtClean="0">
                <a:solidFill>
                  <a:srgbClr val="C00000"/>
                </a:solidFill>
              </a:rPr>
              <a:t>An overview of performance</a:t>
            </a:r>
          </a:p>
          <a:p>
            <a:endParaRPr lang="en-ZA" sz="2400" dirty="0" smtClean="0">
              <a:solidFill>
                <a:schemeClr val="tx1"/>
              </a:solidFill>
            </a:endParaRPr>
          </a:p>
          <a:p>
            <a:r>
              <a:rPr lang="en-ZA" sz="2400" dirty="0" smtClean="0">
                <a:solidFill>
                  <a:schemeClr val="tx1"/>
                </a:solidFill>
              </a:rPr>
              <a:t>Financial year ended on 31 March 2021</a:t>
            </a:r>
            <a:r>
              <a:rPr lang="en-US" sz="2400" b="1" dirty="0" smtClean="0">
                <a:solidFill>
                  <a:srgbClr val="C00000"/>
                </a:solidFill>
              </a:rPr>
              <a:t> </a:t>
            </a:r>
          </a:p>
        </p:txBody>
      </p:sp>
      <p:pic>
        <p:nvPicPr>
          <p:cNvPr id="12" name="Picture 5"/>
          <p:cNvPicPr>
            <a:picLocks noChangeAspect="1" noChangeArrowheads="1"/>
          </p:cNvPicPr>
          <p:nvPr/>
        </p:nvPicPr>
        <p:blipFill>
          <a:blip r:embed="rId4" cstate="print"/>
          <a:srcRect/>
          <a:stretch>
            <a:fillRect/>
          </a:stretch>
        </p:blipFill>
        <p:spPr bwMode="auto">
          <a:xfrm>
            <a:off x="4714876" y="4950959"/>
            <a:ext cx="952500" cy="1428750"/>
          </a:xfrm>
          <a:prstGeom prst="rect">
            <a:avLst/>
          </a:prstGeom>
          <a:noFill/>
          <a:ln w="9525">
            <a:noFill/>
            <a:miter lim="800000"/>
            <a:headEnd/>
            <a:tailEnd/>
          </a:ln>
        </p:spPr>
      </p:pic>
      <p:pic>
        <p:nvPicPr>
          <p:cNvPr id="13" name="Picture 6"/>
          <p:cNvPicPr>
            <a:picLocks noChangeAspect="1" noChangeArrowheads="1"/>
          </p:cNvPicPr>
          <p:nvPr/>
        </p:nvPicPr>
        <p:blipFill>
          <a:blip r:embed="rId5" cstate="print"/>
          <a:srcRect/>
          <a:stretch>
            <a:fillRect/>
          </a:stretch>
        </p:blipFill>
        <p:spPr bwMode="auto">
          <a:xfrm>
            <a:off x="5667376" y="4950959"/>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6" cstate="print"/>
          <a:srcRect/>
          <a:stretch>
            <a:fillRect/>
          </a:stretch>
        </p:blipFill>
        <p:spPr bwMode="auto">
          <a:xfrm>
            <a:off x="3762376" y="4950959"/>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7" cstate="print"/>
          <a:srcRect/>
          <a:stretch>
            <a:fillRect/>
          </a:stretch>
        </p:blipFill>
        <p:spPr bwMode="auto">
          <a:xfrm>
            <a:off x="2896623" y="4950959"/>
            <a:ext cx="1006588" cy="1428750"/>
          </a:xfrm>
          <a:prstGeom prst="rect">
            <a:avLst/>
          </a:prstGeom>
          <a:noFill/>
          <a:ln w="9525">
            <a:noFill/>
            <a:miter lim="800000"/>
            <a:headEnd/>
            <a:tailEnd/>
          </a:ln>
        </p:spPr>
      </p:pic>
      <p:pic>
        <p:nvPicPr>
          <p:cNvPr id="16" name="Picture 10"/>
          <p:cNvPicPr>
            <a:picLocks noChangeAspect="1" noChangeArrowheads="1"/>
          </p:cNvPicPr>
          <p:nvPr/>
        </p:nvPicPr>
        <p:blipFill>
          <a:blip r:embed="rId8" cstate="print"/>
          <a:srcRect/>
          <a:stretch>
            <a:fillRect/>
          </a:stretch>
        </p:blipFill>
        <p:spPr bwMode="auto">
          <a:xfrm>
            <a:off x="6619876" y="4950959"/>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9" cstate="print"/>
          <a:srcRect/>
          <a:stretch>
            <a:fillRect/>
          </a:stretch>
        </p:blipFill>
        <p:spPr bwMode="auto">
          <a:xfrm>
            <a:off x="1958411" y="4950959"/>
            <a:ext cx="923925" cy="1428750"/>
          </a:xfrm>
          <a:prstGeom prst="rect">
            <a:avLst/>
          </a:prstGeom>
          <a:noFill/>
          <a:ln w="9525">
            <a:noFill/>
            <a:miter lim="800000"/>
            <a:headEnd/>
            <a:tailEnd/>
          </a:ln>
        </p:spPr>
      </p:pic>
    </p:spTree>
    <p:extLst>
      <p:ext uri="{BB962C8B-B14F-4D97-AF65-F5344CB8AC3E}">
        <p14:creationId xmlns:p14="http://schemas.microsoft.com/office/powerpoint/2010/main" val="3786813961"/>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Overview of </a:t>
            </a:r>
            <a:r>
              <a:rPr lang="en-ZA" sz="2000" b="1" dirty="0" smtClean="0">
                <a:solidFill>
                  <a:schemeClr val="accent2"/>
                </a:solidFill>
              </a:rPr>
              <a:t>Q2 Performance 2021-22</a:t>
            </a:r>
            <a:r>
              <a:rPr lang="en-ZA" sz="2000" b="1" dirty="0">
                <a:solidFill>
                  <a:schemeClr val="accent2"/>
                </a:solidFill>
              </a:rPr>
              <a:t/>
            </a:r>
            <a:br>
              <a:rPr lang="en-ZA" sz="2000" b="1" dirty="0">
                <a:solidFill>
                  <a:schemeClr val="accent2"/>
                </a:solidFill>
              </a:rPr>
            </a:br>
            <a:r>
              <a:rPr lang="en-ZA" sz="2000" b="1" dirty="0"/>
              <a:t>Achievement of Targets by Programme</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40</a:t>
            </a:fld>
            <a:endParaRPr lang="en-ZA" dirty="0"/>
          </a:p>
        </p:txBody>
      </p:sp>
      <p:graphicFrame>
        <p:nvGraphicFramePr>
          <p:cNvPr id="14" name="Table 13"/>
          <p:cNvGraphicFramePr>
            <a:graphicFrameLocks noGrp="1"/>
          </p:cNvGraphicFramePr>
          <p:nvPr>
            <p:extLst>
              <p:ext uri="{D42A27DB-BD31-4B8C-83A1-F6EECF244321}">
                <p14:modId xmlns:p14="http://schemas.microsoft.com/office/powerpoint/2010/main" val="3708398540"/>
              </p:ext>
            </p:extLst>
          </p:nvPr>
        </p:nvGraphicFramePr>
        <p:xfrm>
          <a:off x="457199" y="2057400"/>
          <a:ext cx="8153401" cy="3581401"/>
        </p:xfrm>
        <a:graphic>
          <a:graphicData uri="http://schemas.openxmlformats.org/drawingml/2006/table">
            <a:tbl>
              <a:tblPr firstRow="1" firstCol="1" bandRow="1">
                <a:tableStyleId>{5C22544A-7EE6-4342-B048-85BDC9FD1C3A}</a:tableStyleId>
              </a:tblPr>
              <a:tblGrid>
                <a:gridCol w="1295401">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1012145">
                <a:tc>
                  <a:txBody>
                    <a:bodyPr/>
                    <a:lstStyle/>
                    <a:p>
                      <a:pPr algn="ctr">
                        <a:lnSpc>
                          <a:spcPct val="107000"/>
                        </a:lnSpc>
                        <a:spcAft>
                          <a:spcPts val="0"/>
                        </a:spcAft>
                      </a:pPr>
                      <a:r>
                        <a:rPr lang="en-ZA" sz="1400" dirty="0">
                          <a:effectLst/>
                          <a:latin typeface="+mn-lt"/>
                        </a:rPr>
                        <a:t>Programme</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a:effectLst/>
                          <a:latin typeface="+mn-lt"/>
                        </a:rPr>
                        <a:t>Total no. of </a:t>
                      </a:r>
                      <a:r>
                        <a:rPr lang="en-ZA" sz="1400" dirty="0" smtClean="0">
                          <a:effectLst/>
                          <a:latin typeface="+mn-lt"/>
                        </a:rPr>
                        <a:t>Programme</a:t>
                      </a:r>
                      <a:r>
                        <a:rPr lang="en-ZA" sz="1400" baseline="0" dirty="0" smtClean="0">
                          <a:effectLst/>
                          <a:latin typeface="+mn-lt"/>
                        </a:rPr>
                        <a:t> Performance Indicators</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a:effectLst/>
                          <a:latin typeface="+mn-lt"/>
                        </a:rPr>
                        <a:t>No. of year-to-date targets fully achieved</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a:effectLst/>
                          <a:latin typeface="+mn-lt"/>
                        </a:rPr>
                        <a:t>No. of year-to-date targets behind schedule</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a:effectLst/>
                          <a:latin typeface="+mn-lt"/>
                        </a:rPr>
                        <a:t>% </a:t>
                      </a:r>
                      <a:endParaRPr lang="en-ZA" sz="1400" dirty="0" smtClean="0">
                        <a:effectLst/>
                        <a:latin typeface="+mn-lt"/>
                      </a:endParaRPr>
                    </a:p>
                    <a:p>
                      <a:pPr algn="ctr">
                        <a:lnSpc>
                          <a:spcPct val="107000"/>
                        </a:lnSpc>
                        <a:spcAft>
                          <a:spcPts val="0"/>
                        </a:spcAft>
                      </a:pPr>
                      <a:r>
                        <a:rPr lang="en-ZA" sz="1400" dirty="0" smtClean="0">
                          <a:effectLst/>
                          <a:latin typeface="+mn-lt"/>
                        </a:rPr>
                        <a:t>Achieved</a:t>
                      </a:r>
                      <a:r>
                        <a:rPr lang="en-ZA" sz="1400" baseline="0" dirty="0" smtClean="0">
                          <a:effectLst/>
                          <a:latin typeface="+mn-lt"/>
                        </a:rPr>
                        <a:t> Q2</a:t>
                      </a:r>
                      <a:r>
                        <a:rPr lang="en-ZA" sz="1400" dirty="0" smtClean="0">
                          <a:effectLst/>
                          <a:latin typeface="+mn-lt"/>
                        </a:rPr>
                        <a:t> </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i="1" dirty="0" smtClean="0">
                          <a:effectLst/>
                          <a:latin typeface="+mn-lt"/>
                          <a:ea typeface="Calibri" panose="020F0502020204030204" pitchFamily="34" charset="0"/>
                          <a:cs typeface="Times New Roman" panose="02020603050405020304" pitchFamily="18" charset="0"/>
                        </a:rPr>
                        <a:t>%</a:t>
                      </a:r>
                    </a:p>
                    <a:p>
                      <a:pPr algn="ctr">
                        <a:lnSpc>
                          <a:spcPct val="107000"/>
                        </a:lnSpc>
                        <a:spcAft>
                          <a:spcPts val="0"/>
                        </a:spcAft>
                      </a:pPr>
                      <a:r>
                        <a:rPr lang="en-ZA" sz="1400" i="1" dirty="0" smtClean="0">
                          <a:effectLst/>
                          <a:latin typeface="+mn-lt"/>
                          <a:ea typeface="Calibri" panose="020F0502020204030204" pitchFamily="34" charset="0"/>
                          <a:cs typeface="Times New Roman" panose="02020603050405020304" pitchFamily="18" charset="0"/>
                        </a:rPr>
                        <a:t>Achieved</a:t>
                      </a:r>
                      <a:r>
                        <a:rPr lang="en-ZA" sz="1400" i="1" baseline="0" dirty="0" smtClean="0">
                          <a:effectLst/>
                          <a:latin typeface="+mn-lt"/>
                          <a:ea typeface="Calibri" panose="020F0502020204030204" pitchFamily="34" charset="0"/>
                          <a:cs typeface="Times New Roman" panose="02020603050405020304" pitchFamily="18" charset="0"/>
                        </a:rPr>
                        <a:t> Q1</a:t>
                      </a:r>
                      <a:endParaRPr lang="en-ZA" sz="1400" i="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93404">
                <a:tc>
                  <a:txBody>
                    <a:bodyPr/>
                    <a:lstStyle/>
                    <a:p>
                      <a:pPr>
                        <a:lnSpc>
                          <a:spcPct val="107000"/>
                        </a:lnSpc>
                        <a:spcAft>
                          <a:spcPts val="0"/>
                        </a:spcAft>
                      </a:pPr>
                      <a:r>
                        <a:rPr lang="en-ZA" sz="1400" dirty="0">
                          <a:effectLst/>
                          <a:latin typeface="+mn-lt"/>
                        </a:rPr>
                        <a:t>Administration</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a:effectLst/>
                          <a:latin typeface="+mn-lt"/>
                        </a:rPr>
                        <a:t>13</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smtClean="0">
                          <a:effectLst/>
                          <a:latin typeface="+mn-lt"/>
                          <a:ea typeface="Calibri" panose="020F0502020204030204" pitchFamily="34" charset="0"/>
                          <a:cs typeface="Times New Roman" panose="02020603050405020304" pitchFamily="18" charset="0"/>
                        </a:rPr>
                        <a:t>7</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smtClean="0">
                          <a:effectLst/>
                          <a:latin typeface="+mn-lt"/>
                          <a:ea typeface="Calibri" panose="020F0502020204030204" pitchFamily="34" charset="0"/>
                          <a:cs typeface="Times New Roman" panose="02020603050405020304" pitchFamily="18" charset="0"/>
                        </a:rPr>
                        <a:t>6</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smtClean="0">
                          <a:effectLst/>
                          <a:latin typeface="+mn-lt"/>
                          <a:ea typeface="Calibri" panose="020F0502020204030204" pitchFamily="34" charset="0"/>
                          <a:cs typeface="Times New Roman" panose="02020603050405020304" pitchFamily="18" charset="0"/>
                        </a:rPr>
                        <a:t>54%</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i="1" dirty="0" smtClean="0">
                          <a:effectLst/>
                          <a:latin typeface="+mn-lt"/>
                          <a:ea typeface="Calibri" panose="020F0502020204030204" pitchFamily="34" charset="0"/>
                          <a:cs typeface="Times New Roman" panose="02020603050405020304" pitchFamily="18" charset="0"/>
                        </a:rPr>
                        <a:t>46%</a:t>
                      </a:r>
                      <a:endParaRPr lang="en-ZA" sz="1400" i="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69724">
                <a:tc>
                  <a:txBody>
                    <a:bodyPr/>
                    <a:lstStyle/>
                    <a:p>
                      <a:pPr>
                        <a:lnSpc>
                          <a:spcPct val="107000"/>
                        </a:lnSpc>
                        <a:spcAft>
                          <a:spcPts val="0"/>
                        </a:spcAft>
                      </a:pPr>
                      <a:r>
                        <a:rPr lang="en-ZA" sz="1400" dirty="0">
                          <a:effectLst/>
                          <a:latin typeface="+mn-lt"/>
                        </a:rPr>
                        <a:t>Promotion</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a:effectLst/>
                          <a:latin typeface="+mn-lt"/>
                        </a:rPr>
                        <a:t>15</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smtClean="0">
                          <a:effectLst/>
                          <a:latin typeface="+mn-lt"/>
                          <a:ea typeface="Calibri" panose="020F0502020204030204" pitchFamily="34" charset="0"/>
                          <a:cs typeface="Times New Roman" panose="02020603050405020304" pitchFamily="18" charset="0"/>
                        </a:rPr>
                        <a:t>12</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smtClean="0">
                          <a:effectLst/>
                          <a:latin typeface="+mn-lt"/>
                          <a:ea typeface="Calibri" panose="020F0502020204030204" pitchFamily="34" charset="0"/>
                          <a:cs typeface="Times New Roman" panose="02020603050405020304" pitchFamily="18" charset="0"/>
                        </a:rPr>
                        <a:t>3</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smtClean="0">
                          <a:effectLst/>
                          <a:latin typeface="+mn-lt"/>
                          <a:ea typeface="Calibri" panose="020F0502020204030204" pitchFamily="34" charset="0"/>
                          <a:cs typeface="Times New Roman" panose="02020603050405020304" pitchFamily="18" charset="0"/>
                        </a:rPr>
                        <a:t>80%</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i="1" dirty="0" smtClean="0">
                          <a:effectLst/>
                          <a:latin typeface="+mn-lt"/>
                          <a:ea typeface="Calibri" panose="020F0502020204030204" pitchFamily="34" charset="0"/>
                          <a:cs typeface="Times New Roman" panose="02020603050405020304" pitchFamily="18" charset="0"/>
                        </a:rPr>
                        <a:t>80%</a:t>
                      </a:r>
                      <a:endParaRPr lang="en-ZA" sz="1400" i="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93404">
                <a:tc>
                  <a:txBody>
                    <a:bodyPr/>
                    <a:lstStyle/>
                    <a:p>
                      <a:pPr>
                        <a:lnSpc>
                          <a:spcPct val="107000"/>
                        </a:lnSpc>
                        <a:spcAft>
                          <a:spcPts val="0"/>
                        </a:spcAft>
                      </a:pPr>
                      <a:r>
                        <a:rPr lang="en-ZA" sz="1400" dirty="0">
                          <a:effectLst/>
                          <a:latin typeface="+mn-lt"/>
                        </a:rPr>
                        <a:t>Protection</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a:effectLst/>
                          <a:latin typeface="+mn-lt"/>
                        </a:rPr>
                        <a:t>8</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smtClean="0">
                          <a:effectLst/>
                          <a:latin typeface="+mn-lt"/>
                          <a:ea typeface="Calibri" panose="020F0502020204030204" pitchFamily="34" charset="0"/>
                          <a:cs typeface="Times New Roman" panose="02020603050405020304" pitchFamily="18" charset="0"/>
                        </a:rPr>
                        <a:t>6</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smtClean="0">
                          <a:effectLst/>
                          <a:latin typeface="+mn-lt"/>
                          <a:ea typeface="Calibri" panose="020F0502020204030204" pitchFamily="34" charset="0"/>
                          <a:cs typeface="Times New Roman" panose="02020603050405020304" pitchFamily="18" charset="0"/>
                        </a:rPr>
                        <a:t>2</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smtClean="0">
                          <a:effectLst/>
                          <a:latin typeface="+mn-lt"/>
                          <a:ea typeface="Calibri" panose="020F0502020204030204" pitchFamily="34" charset="0"/>
                          <a:cs typeface="Times New Roman" panose="02020603050405020304" pitchFamily="18" charset="0"/>
                        </a:rPr>
                        <a:t>75%</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i="1" dirty="0" smtClean="0">
                          <a:effectLst/>
                          <a:latin typeface="+mn-lt"/>
                          <a:ea typeface="Calibri" panose="020F0502020204030204" pitchFamily="34" charset="0"/>
                          <a:cs typeface="Times New Roman" panose="02020603050405020304" pitchFamily="18" charset="0"/>
                        </a:rPr>
                        <a:t>75%</a:t>
                      </a:r>
                      <a:endParaRPr lang="en-ZA" sz="1400" i="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93404">
                <a:tc>
                  <a:txBody>
                    <a:bodyPr/>
                    <a:lstStyle/>
                    <a:p>
                      <a:pPr>
                        <a:lnSpc>
                          <a:spcPct val="107000"/>
                        </a:lnSpc>
                        <a:spcAft>
                          <a:spcPts val="0"/>
                        </a:spcAft>
                      </a:pPr>
                      <a:r>
                        <a:rPr lang="en-ZA" sz="1400" dirty="0">
                          <a:effectLst/>
                          <a:latin typeface="+mn-lt"/>
                        </a:rPr>
                        <a:t>Monitoring </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a:effectLst/>
                          <a:latin typeface="+mn-lt"/>
                        </a:rPr>
                        <a:t>8</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smtClean="0">
                          <a:effectLst/>
                          <a:latin typeface="+mn-lt"/>
                          <a:ea typeface="Calibri" panose="020F0502020204030204" pitchFamily="34" charset="0"/>
                          <a:cs typeface="Times New Roman" panose="02020603050405020304" pitchFamily="18" charset="0"/>
                        </a:rPr>
                        <a:t>7</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smtClean="0">
                          <a:effectLst/>
                          <a:latin typeface="+mn-lt"/>
                          <a:ea typeface="Calibri" panose="020F0502020204030204" pitchFamily="34" charset="0"/>
                          <a:cs typeface="Times New Roman" panose="02020603050405020304" pitchFamily="18" charset="0"/>
                        </a:rPr>
                        <a:t>1</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dirty="0" smtClean="0">
                          <a:effectLst/>
                          <a:latin typeface="+mn-lt"/>
                          <a:ea typeface="Calibri" panose="020F0502020204030204" pitchFamily="34" charset="0"/>
                          <a:cs typeface="Times New Roman" panose="02020603050405020304" pitchFamily="18" charset="0"/>
                        </a:rPr>
                        <a:t>88%</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i="1" dirty="0" smtClean="0">
                          <a:effectLst/>
                          <a:latin typeface="+mn-lt"/>
                          <a:ea typeface="Calibri" panose="020F0502020204030204" pitchFamily="34" charset="0"/>
                          <a:cs typeface="Times New Roman" panose="02020603050405020304" pitchFamily="18" charset="0"/>
                        </a:rPr>
                        <a:t>88%</a:t>
                      </a:r>
                      <a:endParaRPr lang="en-ZA" sz="1400" i="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19320">
                <a:tc>
                  <a:txBody>
                    <a:bodyPr/>
                    <a:lstStyle/>
                    <a:p>
                      <a:pPr>
                        <a:lnSpc>
                          <a:spcPct val="107000"/>
                        </a:lnSpc>
                        <a:spcAft>
                          <a:spcPts val="0"/>
                        </a:spcAft>
                      </a:pPr>
                      <a:r>
                        <a:rPr lang="en-ZA" sz="1400" b="1" dirty="0">
                          <a:effectLst/>
                          <a:latin typeface="+mn-lt"/>
                        </a:rPr>
                        <a:t>Total</a:t>
                      </a:r>
                      <a:endParaRPr lang="en-ZA" sz="14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b="1" dirty="0">
                          <a:effectLst/>
                          <a:latin typeface="+mn-lt"/>
                        </a:rPr>
                        <a:t>44</a:t>
                      </a:r>
                      <a:endParaRPr lang="en-ZA" sz="14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b="1" dirty="0" smtClean="0">
                          <a:effectLst/>
                          <a:latin typeface="+mn-lt"/>
                          <a:ea typeface="Calibri" panose="020F0502020204030204" pitchFamily="34" charset="0"/>
                          <a:cs typeface="Times New Roman" panose="02020603050405020304" pitchFamily="18" charset="0"/>
                        </a:rPr>
                        <a:t>32</a:t>
                      </a:r>
                      <a:endParaRPr lang="en-ZA" sz="14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b="1" dirty="0" smtClean="0">
                          <a:effectLst/>
                          <a:latin typeface="+mn-lt"/>
                          <a:ea typeface="Calibri" panose="020F0502020204030204" pitchFamily="34" charset="0"/>
                          <a:cs typeface="Times New Roman" panose="02020603050405020304" pitchFamily="18" charset="0"/>
                        </a:rPr>
                        <a:t>12</a:t>
                      </a:r>
                      <a:endParaRPr lang="en-ZA" sz="14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b="1" dirty="0" smtClean="0">
                          <a:effectLst/>
                          <a:latin typeface="+mn-lt"/>
                          <a:ea typeface="Calibri" panose="020F0502020204030204" pitchFamily="34" charset="0"/>
                          <a:cs typeface="Times New Roman" panose="02020603050405020304" pitchFamily="18" charset="0"/>
                        </a:rPr>
                        <a:t>73%</a:t>
                      </a:r>
                      <a:endParaRPr lang="en-ZA" sz="14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1400" b="1" i="1" dirty="0" smtClean="0">
                          <a:effectLst/>
                          <a:latin typeface="+mn-lt"/>
                          <a:ea typeface="Calibri" panose="020F0502020204030204" pitchFamily="34" charset="0"/>
                          <a:cs typeface="Times New Roman" panose="02020603050405020304" pitchFamily="18" charset="0"/>
                        </a:rPr>
                        <a:t>70%</a:t>
                      </a:r>
                      <a:endParaRPr lang="en-ZA" sz="1400" b="1" i="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15" name="Rectangle 7"/>
          <p:cNvSpPr>
            <a:spLocks noChangeArrowheads="1"/>
          </p:cNvSpPr>
          <p:nvPr/>
        </p:nvSpPr>
        <p:spPr bwMode="auto">
          <a:xfrm>
            <a:off x="1809750" y="3089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800" b="0" i="0" u="none" strike="noStrike" cap="none" normalizeH="0" baseline="0" dirty="0" smtClean="0">
                <a:ln>
                  <a:noFill/>
                </a:ln>
                <a:solidFill>
                  <a:schemeClr val="tx1"/>
                </a:solidFill>
                <a:effectLst/>
                <a:latin typeface="Arial" panose="020B0604020202020204" pitchFamily="34" charset="0"/>
              </a:rPr>
              <a:t/>
            </a:r>
            <a:br>
              <a:rPr kumimoji="0" lang="en-ZA" altLang="en-US" sz="1800" b="0" i="0" u="none" strike="noStrike" cap="none" normalizeH="0" baseline="0" dirty="0" smtClean="0">
                <a:ln>
                  <a:noFill/>
                </a:ln>
                <a:solidFill>
                  <a:schemeClr val="tx1"/>
                </a:solidFill>
                <a:effectLst/>
                <a:latin typeface="Arial" panose="020B0604020202020204" pitchFamily="34" charset="0"/>
              </a:rPr>
            </a:b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8"/>
          <p:cNvSpPr>
            <a:spLocks noChangeArrowheads="1"/>
          </p:cNvSpPr>
          <p:nvPr/>
        </p:nvSpPr>
        <p:spPr bwMode="auto">
          <a:xfrm>
            <a:off x="1809750" y="3089275"/>
            <a:ext cx="3017838"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Tree>
    <p:extLst>
      <p:ext uri="{BB962C8B-B14F-4D97-AF65-F5344CB8AC3E}">
        <p14:creationId xmlns:p14="http://schemas.microsoft.com/office/powerpoint/2010/main" val="36665408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Overview of Q2 Performance 2021-22</a:t>
            </a:r>
            <a:br>
              <a:rPr lang="en-ZA" sz="2000" b="1" dirty="0">
                <a:solidFill>
                  <a:schemeClr val="accent2"/>
                </a:solidFill>
              </a:rPr>
            </a:br>
            <a:r>
              <a:rPr lang="en-ZA" sz="2000" b="1" dirty="0" smtClean="0"/>
              <a:t>Promotion of human rights</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41</a:t>
            </a:fld>
            <a:endParaRPr lang="en-ZA" dirty="0"/>
          </a:p>
        </p:txBody>
      </p:sp>
      <p:graphicFrame>
        <p:nvGraphicFramePr>
          <p:cNvPr id="6" name="Diagram 5"/>
          <p:cNvGraphicFramePr/>
          <p:nvPr>
            <p:extLst>
              <p:ext uri="{D42A27DB-BD31-4B8C-83A1-F6EECF244321}">
                <p14:modId xmlns:p14="http://schemas.microsoft.com/office/powerpoint/2010/main" val="2484133640"/>
              </p:ext>
            </p:extLst>
          </p:nvPr>
        </p:nvGraphicFramePr>
        <p:xfrm>
          <a:off x="685800" y="2057400"/>
          <a:ext cx="7848600" cy="4191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510593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Overview of Q2 Performance 2021-22</a:t>
            </a:r>
            <a:br>
              <a:rPr lang="en-ZA" sz="2000" b="1" dirty="0">
                <a:solidFill>
                  <a:schemeClr val="accent2"/>
                </a:solidFill>
              </a:rPr>
            </a:br>
            <a:r>
              <a:rPr lang="en-ZA" sz="2000" b="1" dirty="0" smtClean="0"/>
              <a:t>Protection of human rights</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42</a:t>
            </a:fld>
            <a:endParaRPr lang="en-ZA" dirty="0"/>
          </a:p>
        </p:txBody>
      </p:sp>
      <p:graphicFrame>
        <p:nvGraphicFramePr>
          <p:cNvPr id="6" name="Diagram 5"/>
          <p:cNvGraphicFramePr/>
          <p:nvPr>
            <p:extLst>
              <p:ext uri="{D42A27DB-BD31-4B8C-83A1-F6EECF244321}">
                <p14:modId xmlns:p14="http://schemas.microsoft.com/office/powerpoint/2010/main" val="2663244378"/>
              </p:ext>
            </p:extLst>
          </p:nvPr>
        </p:nvGraphicFramePr>
        <p:xfrm>
          <a:off x="685800" y="2057400"/>
          <a:ext cx="7848600" cy="4343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452395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Overview of Q2 Performance 2021-22</a:t>
            </a:r>
            <a:br>
              <a:rPr lang="en-ZA" sz="2000" b="1" dirty="0">
                <a:solidFill>
                  <a:schemeClr val="accent2"/>
                </a:solidFill>
              </a:rPr>
            </a:br>
            <a:r>
              <a:rPr lang="en-ZA" sz="2000" b="1" dirty="0" smtClean="0"/>
              <a:t>Monitoring of human rights</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43</a:t>
            </a:fld>
            <a:endParaRPr lang="en-ZA" dirty="0"/>
          </a:p>
        </p:txBody>
      </p:sp>
      <p:graphicFrame>
        <p:nvGraphicFramePr>
          <p:cNvPr id="6" name="Diagram 5"/>
          <p:cNvGraphicFramePr/>
          <p:nvPr>
            <p:extLst>
              <p:ext uri="{D42A27DB-BD31-4B8C-83A1-F6EECF244321}">
                <p14:modId xmlns:p14="http://schemas.microsoft.com/office/powerpoint/2010/main" val="1542805674"/>
              </p:ext>
            </p:extLst>
          </p:nvPr>
        </p:nvGraphicFramePr>
        <p:xfrm>
          <a:off x="685800" y="2057400"/>
          <a:ext cx="7848600" cy="4343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241341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p:cNvPicPr>
            <a:picLocks noChangeAspect="1" noChangeArrowheads="1"/>
          </p:cNvPicPr>
          <p:nvPr/>
        </p:nvPicPr>
        <p:blipFill>
          <a:blip r:embed="rId3" cstate="print"/>
          <a:srcRect/>
          <a:stretch>
            <a:fillRect/>
          </a:stretch>
        </p:blipFill>
        <p:spPr bwMode="auto">
          <a:xfrm>
            <a:off x="142875" y="1214438"/>
            <a:ext cx="1652588" cy="2160587"/>
          </a:xfrm>
          <a:prstGeom prst="rect">
            <a:avLst/>
          </a:prstGeom>
          <a:noFill/>
          <a:ln w="9525">
            <a:noFill/>
            <a:miter lim="800000"/>
            <a:headEnd/>
            <a:tailEnd/>
          </a:ln>
        </p:spPr>
      </p:pic>
      <p:sp>
        <p:nvSpPr>
          <p:cNvPr id="18435" name="Rectangle 2"/>
          <p:cNvSpPr>
            <a:spLocks noGrp="1" noChangeArrowheads="1"/>
          </p:cNvSpPr>
          <p:nvPr>
            <p:ph type="ctrTitle"/>
          </p:nvPr>
        </p:nvSpPr>
        <p:spPr>
          <a:xfrm>
            <a:off x="1981200" y="1295400"/>
            <a:ext cx="6858000" cy="2133600"/>
          </a:xfrm>
        </p:spPr>
        <p:txBody>
          <a:bodyPr>
            <a:normAutofit/>
          </a:bodyPr>
          <a:lstStyle/>
          <a:p>
            <a:pPr eaLnBrk="1" hangingPunct="1"/>
            <a:r>
              <a:rPr lang="en-US" sz="4000" b="1" dirty="0" smtClean="0"/>
              <a:t>END</a:t>
            </a:r>
            <a:br>
              <a:rPr lang="en-US" sz="4000" b="1" dirty="0" smtClean="0"/>
            </a:br>
            <a:r>
              <a:rPr lang="en-US" sz="4000" b="1" dirty="0" smtClean="0"/>
              <a:t/>
            </a:r>
            <a:br>
              <a:rPr lang="en-US" sz="4000" b="1" dirty="0" smtClean="0"/>
            </a:br>
            <a:r>
              <a:rPr lang="en-US" sz="4000" b="1" dirty="0" smtClean="0"/>
              <a:t>THANK YOU</a:t>
            </a:r>
          </a:p>
        </p:txBody>
      </p:sp>
      <p:sp>
        <p:nvSpPr>
          <p:cNvPr id="18436" name="Rectangle 3"/>
          <p:cNvSpPr>
            <a:spLocks noGrp="1" noChangeArrowheads="1"/>
          </p:cNvSpPr>
          <p:nvPr>
            <p:ph type="subTitle" idx="1"/>
          </p:nvPr>
        </p:nvSpPr>
        <p:spPr>
          <a:xfrm>
            <a:off x="2209800" y="3124200"/>
            <a:ext cx="6477000" cy="1981200"/>
          </a:xfrm>
        </p:spPr>
        <p:txBody>
          <a:bodyPr/>
          <a:lstStyle/>
          <a:p>
            <a:pPr eaLnBrk="1" hangingPunct="1"/>
            <a:endParaRPr lang="en-US" sz="1800" b="1" dirty="0" smtClean="0">
              <a:solidFill>
                <a:srgbClr val="BD1C0B"/>
              </a:solidFill>
            </a:endParaRPr>
          </a:p>
          <a:p>
            <a:pPr eaLnBrk="1" hangingPunct="1"/>
            <a:endParaRPr lang="en-US" sz="1800" b="1" dirty="0" smtClean="0">
              <a:solidFill>
                <a:srgbClr val="BD1C0B"/>
              </a:solidFill>
            </a:endParaRPr>
          </a:p>
          <a:p>
            <a:pPr eaLnBrk="1" hangingPunct="1"/>
            <a:endParaRPr lang="en-US" sz="1800" b="1" dirty="0" smtClean="0">
              <a:solidFill>
                <a:srgbClr val="BD1C0B"/>
              </a:solidFill>
            </a:endParaRPr>
          </a:p>
          <a:p>
            <a:pPr algn="l" eaLnBrk="1" hangingPunct="1"/>
            <a:r>
              <a:rPr lang="en-US" sz="2000" b="1" dirty="0" smtClean="0">
                <a:solidFill>
                  <a:srgbClr val="BD1C0B"/>
                </a:solidFill>
              </a:rPr>
              <a:t>www.sahrc.org.za</a:t>
            </a:r>
          </a:p>
          <a:p>
            <a:pPr algn="l" eaLnBrk="1" hangingPunct="1"/>
            <a:r>
              <a:rPr lang="en-US" sz="2000" b="1" dirty="0" smtClean="0">
                <a:solidFill>
                  <a:srgbClr val="BD1C0B"/>
                </a:solidFill>
              </a:rPr>
              <a:t>@sahrcommission</a:t>
            </a:r>
          </a:p>
        </p:txBody>
      </p:sp>
      <p:pic>
        <p:nvPicPr>
          <p:cNvPr id="18437" name="Picture 5"/>
          <p:cNvPicPr>
            <a:picLocks noChangeAspect="1" noChangeArrowheads="1"/>
          </p:cNvPicPr>
          <p:nvPr/>
        </p:nvPicPr>
        <p:blipFill>
          <a:blip r:embed="rId4" cstate="print"/>
          <a:srcRect/>
          <a:stretch>
            <a:fillRect/>
          </a:stretch>
        </p:blipFill>
        <p:spPr bwMode="auto">
          <a:xfrm>
            <a:off x="5072063" y="4929188"/>
            <a:ext cx="952500" cy="1428750"/>
          </a:xfrm>
          <a:prstGeom prst="rect">
            <a:avLst/>
          </a:prstGeom>
          <a:noFill/>
          <a:ln w="9525">
            <a:noFill/>
            <a:miter lim="800000"/>
            <a:headEnd/>
            <a:tailEnd/>
          </a:ln>
        </p:spPr>
      </p:pic>
      <p:pic>
        <p:nvPicPr>
          <p:cNvPr id="18438" name="Picture 6"/>
          <p:cNvPicPr>
            <a:picLocks noChangeAspect="1" noChangeArrowheads="1"/>
          </p:cNvPicPr>
          <p:nvPr/>
        </p:nvPicPr>
        <p:blipFill>
          <a:blip r:embed="rId5" cstate="print"/>
          <a:srcRect/>
          <a:stretch>
            <a:fillRect/>
          </a:stretch>
        </p:blipFill>
        <p:spPr bwMode="auto">
          <a:xfrm>
            <a:off x="6000750" y="4929188"/>
            <a:ext cx="952500" cy="1428750"/>
          </a:xfrm>
          <a:prstGeom prst="rect">
            <a:avLst/>
          </a:prstGeom>
          <a:noFill/>
          <a:ln w="9525">
            <a:noFill/>
            <a:miter lim="800000"/>
            <a:headEnd/>
            <a:tailEnd/>
          </a:ln>
        </p:spPr>
      </p:pic>
      <p:pic>
        <p:nvPicPr>
          <p:cNvPr id="18439" name="Picture 7"/>
          <p:cNvPicPr>
            <a:picLocks noChangeAspect="1" noChangeArrowheads="1"/>
          </p:cNvPicPr>
          <p:nvPr/>
        </p:nvPicPr>
        <p:blipFill>
          <a:blip r:embed="rId6" cstate="print"/>
          <a:srcRect/>
          <a:stretch>
            <a:fillRect/>
          </a:stretch>
        </p:blipFill>
        <p:spPr bwMode="auto">
          <a:xfrm>
            <a:off x="4143375" y="4929188"/>
            <a:ext cx="952500" cy="1428750"/>
          </a:xfrm>
          <a:prstGeom prst="rect">
            <a:avLst/>
          </a:prstGeom>
          <a:noFill/>
          <a:ln w="9525">
            <a:noFill/>
            <a:miter lim="800000"/>
            <a:headEnd/>
            <a:tailEnd/>
          </a:ln>
        </p:spPr>
      </p:pic>
      <p:pic>
        <p:nvPicPr>
          <p:cNvPr id="18440" name="Picture 8"/>
          <p:cNvPicPr>
            <a:picLocks noChangeAspect="1" noChangeArrowheads="1"/>
          </p:cNvPicPr>
          <p:nvPr/>
        </p:nvPicPr>
        <p:blipFill>
          <a:blip r:embed="rId7" cstate="print"/>
          <a:srcRect/>
          <a:stretch>
            <a:fillRect/>
          </a:stretch>
        </p:blipFill>
        <p:spPr bwMode="auto">
          <a:xfrm>
            <a:off x="3214688" y="4929188"/>
            <a:ext cx="952500" cy="1428750"/>
          </a:xfrm>
          <a:prstGeom prst="rect">
            <a:avLst/>
          </a:prstGeom>
          <a:noFill/>
          <a:ln w="9525">
            <a:noFill/>
            <a:miter lim="800000"/>
            <a:headEnd/>
            <a:tailEnd/>
          </a:ln>
        </p:spPr>
      </p:pic>
      <p:pic>
        <p:nvPicPr>
          <p:cNvPr id="18441" name="Picture 9"/>
          <p:cNvPicPr>
            <a:picLocks noChangeAspect="1" noChangeArrowheads="1"/>
          </p:cNvPicPr>
          <p:nvPr/>
        </p:nvPicPr>
        <p:blipFill>
          <a:blip r:embed="rId8" cstate="print"/>
          <a:srcRect/>
          <a:stretch>
            <a:fillRect/>
          </a:stretch>
        </p:blipFill>
        <p:spPr bwMode="auto">
          <a:xfrm>
            <a:off x="2286000" y="4929188"/>
            <a:ext cx="952500" cy="1428750"/>
          </a:xfrm>
          <a:prstGeom prst="rect">
            <a:avLst/>
          </a:prstGeom>
          <a:noFill/>
          <a:ln w="9525">
            <a:noFill/>
            <a:miter lim="800000"/>
            <a:headEnd/>
            <a:tailEnd/>
          </a:ln>
        </p:spPr>
      </p:pic>
      <p:pic>
        <p:nvPicPr>
          <p:cNvPr id="18442" name="Picture 10"/>
          <p:cNvPicPr>
            <a:picLocks noChangeAspect="1" noChangeArrowheads="1"/>
          </p:cNvPicPr>
          <p:nvPr/>
        </p:nvPicPr>
        <p:blipFill>
          <a:blip r:embed="rId9" cstate="print"/>
          <a:srcRect/>
          <a:stretch>
            <a:fillRect/>
          </a:stretch>
        </p:blipFill>
        <p:spPr bwMode="auto">
          <a:xfrm>
            <a:off x="6858000" y="4929188"/>
            <a:ext cx="952500" cy="1428750"/>
          </a:xfrm>
          <a:prstGeom prst="rect">
            <a:avLst/>
          </a:prstGeom>
          <a:noFill/>
          <a:ln w="9525">
            <a:noFill/>
            <a:miter lim="800000"/>
            <a:headEnd/>
            <a:tailEnd/>
          </a:ln>
        </p:spPr>
      </p:pic>
      <p:pic>
        <p:nvPicPr>
          <p:cNvPr id="18443" name="Picture 2" descr="SAHRC TWITTER.jpg One.jpg"/>
          <p:cNvPicPr>
            <a:picLocks noChangeAspect="1" noChangeArrowheads="1"/>
          </p:cNvPicPr>
          <p:nvPr/>
        </p:nvPicPr>
        <p:blipFill>
          <a:blip r:embed="rId10" cstate="print"/>
          <a:srcRect/>
          <a:stretch>
            <a:fillRect/>
          </a:stretch>
        </p:blipFill>
        <p:spPr bwMode="auto">
          <a:xfrm>
            <a:off x="6372225" y="4437063"/>
            <a:ext cx="358775" cy="360362"/>
          </a:xfrm>
          <a:prstGeom prst="rect">
            <a:avLst/>
          </a:prstGeom>
          <a:noFill/>
          <a:ln w="9525">
            <a:noFill/>
            <a:miter lim="800000"/>
            <a:headEnd/>
            <a:tailEnd/>
          </a:ln>
        </p:spPr>
      </p:pic>
      <p:pic>
        <p:nvPicPr>
          <p:cNvPr id="18444" name="Picture 4" descr="Facebook-Icon.jpg"/>
          <p:cNvPicPr>
            <a:picLocks noChangeAspect="1" noChangeArrowheads="1"/>
          </p:cNvPicPr>
          <p:nvPr/>
        </p:nvPicPr>
        <p:blipFill>
          <a:blip r:embed="rId11" cstate="print"/>
          <a:srcRect/>
          <a:stretch>
            <a:fillRect/>
          </a:stretch>
        </p:blipFill>
        <p:spPr bwMode="auto">
          <a:xfrm>
            <a:off x="6875463" y="4437063"/>
            <a:ext cx="360362" cy="374650"/>
          </a:xfrm>
          <a:prstGeom prst="rect">
            <a:avLst/>
          </a:prstGeom>
          <a:noFill/>
          <a:ln w="9525">
            <a:noFill/>
            <a:miter lim="800000"/>
            <a:headEnd/>
            <a:tailEnd/>
          </a:ln>
        </p:spPr>
      </p:pic>
      <p:pic>
        <p:nvPicPr>
          <p:cNvPr id="18445" name="Picture 14" descr="YOU1.png"/>
          <p:cNvPicPr>
            <a:picLocks noChangeAspect="1" noChangeArrowheads="1"/>
          </p:cNvPicPr>
          <p:nvPr/>
        </p:nvPicPr>
        <p:blipFill>
          <a:blip r:embed="rId12" cstate="print"/>
          <a:srcRect/>
          <a:stretch>
            <a:fillRect/>
          </a:stretch>
        </p:blipFill>
        <p:spPr bwMode="auto">
          <a:xfrm>
            <a:off x="7380288" y="4437063"/>
            <a:ext cx="381000" cy="360362"/>
          </a:xfrm>
          <a:prstGeom prst="rect">
            <a:avLst/>
          </a:prstGeom>
          <a:noFill/>
          <a:ln w="9525">
            <a:noFill/>
            <a:miter lim="800000"/>
            <a:headEnd/>
            <a:tailEnd/>
          </a:ln>
        </p:spPr>
      </p:pic>
      <p:pic>
        <p:nvPicPr>
          <p:cNvPr id="14" name="Picture 2"/>
          <p:cNvPicPr>
            <a:picLocks noChangeAspect="1" noChangeArrowheads="1"/>
          </p:cNvPicPr>
          <p:nvPr/>
        </p:nvPicPr>
        <p:blipFill>
          <a:blip r:embed="rId13" cstate="print"/>
          <a:srcRect/>
          <a:stretch>
            <a:fillRect/>
          </a:stretch>
        </p:blipFill>
        <p:spPr bwMode="auto">
          <a:xfrm>
            <a:off x="2286000" y="4929188"/>
            <a:ext cx="923925" cy="1428750"/>
          </a:xfrm>
          <a:prstGeom prst="rect">
            <a:avLst/>
          </a:prstGeom>
          <a:noFill/>
          <a:ln w="9525">
            <a:noFill/>
            <a:miter lim="800000"/>
            <a:headEnd/>
            <a:tailEnd/>
          </a:ln>
        </p:spPr>
      </p:pic>
    </p:spTree>
    <p:extLst>
      <p:ext uri="{BB962C8B-B14F-4D97-AF65-F5344CB8AC3E}">
        <p14:creationId xmlns:p14="http://schemas.microsoft.com/office/powerpoint/2010/main" val="31608159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Overview of Performance </a:t>
            </a:r>
            <a:r>
              <a:rPr lang="en-ZA" sz="2000" b="1" dirty="0" smtClean="0">
                <a:solidFill>
                  <a:schemeClr val="accent2"/>
                </a:solidFill>
              </a:rPr>
              <a:t>2020-21</a:t>
            </a:r>
            <a:r>
              <a:rPr lang="en-ZA" sz="2000" b="1" dirty="0">
                <a:solidFill>
                  <a:schemeClr val="accent2"/>
                </a:solidFill>
              </a:rPr>
              <a:t/>
            </a:r>
            <a:br>
              <a:rPr lang="en-ZA" sz="2000" b="1" dirty="0">
                <a:solidFill>
                  <a:schemeClr val="accent2"/>
                </a:solidFill>
              </a:rPr>
            </a:br>
            <a:r>
              <a:rPr lang="en-ZA" sz="2000" b="1" dirty="0"/>
              <a:t>Achievement of </a:t>
            </a:r>
            <a:r>
              <a:rPr lang="en-ZA" sz="2000" b="1" dirty="0" smtClean="0"/>
              <a:t>targets </a:t>
            </a:r>
            <a:r>
              <a:rPr lang="en-ZA" sz="2000" b="1" dirty="0"/>
              <a:t>over the last 5 years</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5</a:t>
            </a:fld>
            <a:endParaRPr lang="en-ZA" dirty="0"/>
          </a:p>
        </p:txBody>
      </p:sp>
      <p:graphicFrame>
        <p:nvGraphicFramePr>
          <p:cNvPr id="7" name="Chart 6"/>
          <p:cNvGraphicFramePr>
            <a:graphicFrameLocks/>
          </p:cNvGraphicFramePr>
          <p:nvPr>
            <p:extLst>
              <p:ext uri="{D42A27DB-BD31-4B8C-83A1-F6EECF244321}">
                <p14:modId xmlns:p14="http://schemas.microsoft.com/office/powerpoint/2010/main" val="1849986860"/>
              </p:ext>
            </p:extLst>
          </p:nvPr>
        </p:nvGraphicFramePr>
        <p:xfrm>
          <a:off x="1066800" y="2133600"/>
          <a:ext cx="6705600" cy="3733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68593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Overview of Performance </a:t>
            </a:r>
            <a:r>
              <a:rPr lang="en-ZA" sz="2000" b="1" dirty="0" smtClean="0">
                <a:solidFill>
                  <a:schemeClr val="accent2"/>
                </a:solidFill>
              </a:rPr>
              <a:t>2020-21</a:t>
            </a:r>
            <a:r>
              <a:rPr lang="en-ZA" sz="2000" b="1" dirty="0">
                <a:solidFill>
                  <a:schemeClr val="accent2"/>
                </a:solidFill>
              </a:rPr>
              <a:t/>
            </a:r>
            <a:br>
              <a:rPr lang="en-ZA" sz="2000" b="1" dirty="0">
                <a:solidFill>
                  <a:schemeClr val="accent2"/>
                </a:solidFill>
              </a:rPr>
            </a:br>
            <a:r>
              <a:rPr lang="en-ZA" sz="2000" b="1" dirty="0"/>
              <a:t>Achievement of </a:t>
            </a:r>
            <a:r>
              <a:rPr lang="en-ZA" sz="2000" b="1" dirty="0" smtClean="0"/>
              <a:t>targets </a:t>
            </a:r>
            <a:r>
              <a:rPr lang="en-ZA" sz="2000" b="1" dirty="0"/>
              <a:t>by Programme</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6</a:t>
            </a:fld>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831053232"/>
              </p:ext>
            </p:extLst>
          </p:nvPr>
        </p:nvGraphicFramePr>
        <p:xfrm>
          <a:off x="685800" y="2133598"/>
          <a:ext cx="7772400" cy="3082067"/>
        </p:xfrm>
        <a:graphic>
          <a:graphicData uri="http://schemas.openxmlformats.org/drawingml/2006/table">
            <a:tbl>
              <a:tblPr firstRow="1" firstCol="1" bandRow="1">
                <a:tableStyleId>{5C22544A-7EE6-4342-B048-85BDC9FD1C3A}</a:tableStyleId>
              </a:tblPr>
              <a:tblGrid>
                <a:gridCol w="38862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491475">
                <a:tc>
                  <a:txBody>
                    <a:bodyPr/>
                    <a:lstStyle/>
                    <a:p>
                      <a:pPr algn="ctr">
                        <a:lnSpc>
                          <a:spcPct val="115000"/>
                        </a:lnSpc>
                        <a:spcAft>
                          <a:spcPts val="0"/>
                        </a:spcAft>
                      </a:pPr>
                      <a:r>
                        <a:rPr lang="en-ZA" sz="1400" dirty="0">
                          <a:effectLst/>
                        </a:rPr>
                        <a:t> Strategic Objective </a:t>
                      </a:r>
                      <a:r>
                        <a:rPr lang="en-ZA" sz="1400" dirty="0" smtClean="0">
                          <a:effectLst/>
                        </a:rPr>
                        <a:t> and Programme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dirty="0">
                          <a:effectLst/>
                        </a:rPr>
                        <a:t>Total Targets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dirty="0">
                          <a:effectLst/>
                        </a:rPr>
                        <a:t>Annual Targets </a:t>
                      </a:r>
                      <a:r>
                        <a:rPr lang="en-ZA" sz="1400" dirty="0" smtClean="0">
                          <a:effectLst/>
                        </a:rPr>
                        <a:t>Fully Achieved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75537">
                <a:tc>
                  <a:txBody>
                    <a:bodyPr/>
                    <a:lstStyle/>
                    <a:p>
                      <a:pPr>
                        <a:lnSpc>
                          <a:spcPct val="115000"/>
                        </a:lnSpc>
                        <a:spcAft>
                          <a:spcPts val="0"/>
                        </a:spcAft>
                      </a:pPr>
                      <a:r>
                        <a:rPr lang="en-ZA" sz="1400" dirty="0" smtClean="0">
                          <a:effectLst/>
                        </a:rPr>
                        <a:t>Programme 1: Administration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dirty="0" smtClean="0">
                          <a:effectLst/>
                        </a:rPr>
                        <a:t>12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dirty="0" smtClean="0">
                          <a:effectLst/>
                          <a:latin typeface="+mn-lt"/>
                          <a:ea typeface="+mn-ea"/>
                          <a:cs typeface="+mn-cs"/>
                        </a:rPr>
                        <a:t>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75537">
                <a:tc>
                  <a:txBody>
                    <a:bodyPr/>
                    <a:lstStyle/>
                    <a:p>
                      <a:pPr>
                        <a:lnSpc>
                          <a:spcPct val="115000"/>
                        </a:lnSpc>
                        <a:spcAft>
                          <a:spcPts val="0"/>
                        </a:spcAft>
                      </a:pPr>
                      <a:r>
                        <a:rPr lang="en-ZA" sz="1400" dirty="0" smtClean="0">
                          <a:effectLst/>
                        </a:rPr>
                        <a:t>Programme 2: Promotion</a:t>
                      </a:r>
                      <a:r>
                        <a:rPr lang="en-ZA" sz="1400" baseline="0" dirty="0" smtClean="0">
                          <a:effectLst/>
                        </a:rPr>
                        <a:t> of Human Rights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dirty="0" smtClean="0">
                          <a:effectLst/>
                          <a:latin typeface="+mn-lt"/>
                          <a:ea typeface="+mn-ea"/>
                          <a:cs typeface="+mn-cs"/>
                        </a:rPr>
                        <a:t>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dirty="0">
                          <a:effectLst/>
                          <a:latin typeface="+mn-lt"/>
                          <a:ea typeface="+mn-ea"/>
                          <a:cs typeface="+mn-cs"/>
                        </a:rPr>
                        <a:t>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75537">
                <a:tc>
                  <a:txBody>
                    <a:bodyPr/>
                    <a:lstStyle/>
                    <a:p>
                      <a:pPr>
                        <a:lnSpc>
                          <a:spcPct val="115000"/>
                        </a:lnSpc>
                        <a:spcAft>
                          <a:spcPts val="0"/>
                        </a:spcAft>
                      </a:pPr>
                      <a:r>
                        <a:rPr lang="en-ZA" sz="1400" dirty="0" smtClean="0">
                          <a:effectLst/>
                        </a:rPr>
                        <a:t>Programme 3: Protection of Human Rights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dirty="0">
                          <a:effectLst/>
                        </a:rPr>
                        <a:t>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dirty="0">
                          <a:effectLst/>
                          <a:latin typeface="+mn-lt"/>
                          <a:ea typeface="+mn-ea"/>
                          <a:cs typeface="+mn-cs"/>
                        </a:rPr>
                        <a:t>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75537">
                <a:tc>
                  <a:txBody>
                    <a:bodyPr/>
                    <a:lstStyle/>
                    <a:p>
                      <a:pPr>
                        <a:lnSpc>
                          <a:spcPct val="115000"/>
                        </a:lnSpc>
                        <a:spcAft>
                          <a:spcPts val="0"/>
                        </a:spcAft>
                      </a:pPr>
                      <a:r>
                        <a:rPr lang="en-ZA" sz="1400" dirty="0" smtClean="0">
                          <a:effectLst/>
                        </a:rPr>
                        <a:t>Programme 4: Monitoring of Human</a:t>
                      </a:r>
                      <a:r>
                        <a:rPr lang="en-ZA" sz="1400" baseline="0" dirty="0" smtClean="0">
                          <a:effectLst/>
                        </a:rPr>
                        <a:t> Rights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dirty="0" smtClean="0">
                          <a:effectLst/>
                          <a:latin typeface="+mn-lt"/>
                          <a:ea typeface="+mn-ea"/>
                          <a:cs typeface="+mn-cs"/>
                        </a:rPr>
                        <a:t>11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dirty="0">
                          <a:effectLst/>
                        </a:rPr>
                        <a:t>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88444">
                <a:tc>
                  <a:txBody>
                    <a:bodyPr/>
                    <a:lstStyle/>
                    <a:p>
                      <a:pPr>
                        <a:lnSpc>
                          <a:spcPct val="115000"/>
                        </a:lnSpc>
                        <a:spcAft>
                          <a:spcPts val="0"/>
                        </a:spcAft>
                      </a:pPr>
                      <a:r>
                        <a:rPr lang="en-ZA" sz="1400" b="1" dirty="0">
                          <a:effectLst/>
                        </a:rPr>
                        <a:t>Total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b="1" dirty="0" smtClean="0">
                          <a:effectLst/>
                          <a:latin typeface="+mn-lt"/>
                          <a:ea typeface="+mn-ea"/>
                          <a:cs typeface="+mn-cs"/>
                        </a:rPr>
                        <a:t>36</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400" b="1" dirty="0" smtClean="0">
                          <a:effectLst/>
                        </a:rPr>
                        <a:t>23</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796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85942" y="376238"/>
            <a:ext cx="1519021" cy="1985962"/>
          </a:xfrm>
          <a:prstGeom prst="rect">
            <a:avLst/>
          </a:prstGeom>
          <a:noFill/>
          <a:ln w="9525">
            <a:noFill/>
            <a:miter lim="800000"/>
            <a:headEnd/>
            <a:tailEnd/>
          </a:ln>
        </p:spPr>
      </p:pic>
      <p:sp>
        <p:nvSpPr>
          <p:cNvPr id="3076" name="Rectangle 3"/>
          <p:cNvSpPr>
            <a:spLocks noGrp="1" noChangeArrowheads="1"/>
          </p:cNvSpPr>
          <p:nvPr>
            <p:ph type="subTitle" idx="1"/>
          </p:nvPr>
        </p:nvSpPr>
        <p:spPr>
          <a:xfrm>
            <a:off x="1447800" y="2667000"/>
            <a:ext cx="6858000" cy="1752600"/>
          </a:xfrm>
        </p:spPr>
        <p:txBody>
          <a:bodyPr>
            <a:normAutofit/>
          </a:bodyPr>
          <a:lstStyle/>
          <a:p>
            <a:r>
              <a:rPr lang="en-US" sz="2400" b="1" dirty="0">
                <a:solidFill>
                  <a:srgbClr val="C00000"/>
                </a:solidFill>
              </a:rPr>
              <a:t>Programme 1 achievements: Administration</a:t>
            </a:r>
          </a:p>
          <a:p>
            <a:r>
              <a:rPr lang="en-ZA" sz="2400" dirty="0">
                <a:solidFill>
                  <a:schemeClr val="tx1"/>
                </a:solidFill>
              </a:rPr>
              <a:t>A stable institution with capacity to effectively deliver on planned priorities</a:t>
            </a:r>
            <a:r>
              <a:rPr lang="en-US" sz="2400" b="1" dirty="0" smtClean="0">
                <a:solidFill>
                  <a:srgbClr val="C00000"/>
                </a:solidFill>
              </a:rPr>
              <a:t>  </a:t>
            </a:r>
          </a:p>
        </p:txBody>
      </p:sp>
      <p:pic>
        <p:nvPicPr>
          <p:cNvPr id="12" name="Picture 5"/>
          <p:cNvPicPr>
            <a:picLocks noChangeAspect="1" noChangeArrowheads="1"/>
          </p:cNvPicPr>
          <p:nvPr/>
        </p:nvPicPr>
        <p:blipFill>
          <a:blip r:embed="rId4" cstate="print"/>
          <a:srcRect/>
          <a:stretch>
            <a:fillRect/>
          </a:stretch>
        </p:blipFill>
        <p:spPr bwMode="auto">
          <a:xfrm>
            <a:off x="4714876" y="4950959"/>
            <a:ext cx="952500" cy="1428750"/>
          </a:xfrm>
          <a:prstGeom prst="rect">
            <a:avLst/>
          </a:prstGeom>
          <a:noFill/>
          <a:ln w="9525">
            <a:noFill/>
            <a:miter lim="800000"/>
            <a:headEnd/>
            <a:tailEnd/>
          </a:ln>
        </p:spPr>
      </p:pic>
      <p:pic>
        <p:nvPicPr>
          <p:cNvPr id="13" name="Picture 6"/>
          <p:cNvPicPr>
            <a:picLocks noChangeAspect="1" noChangeArrowheads="1"/>
          </p:cNvPicPr>
          <p:nvPr/>
        </p:nvPicPr>
        <p:blipFill>
          <a:blip r:embed="rId5" cstate="print"/>
          <a:srcRect/>
          <a:stretch>
            <a:fillRect/>
          </a:stretch>
        </p:blipFill>
        <p:spPr bwMode="auto">
          <a:xfrm>
            <a:off x="5667376" y="4950959"/>
            <a:ext cx="952500" cy="1428750"/>
          </a:xfrm>
          <a:prstGeom prst="rect">
            <a:avLst/>
          </a:prstGeom>
          <a:noFill/>
          <a:ln w="9525">
            <a:noFill/>
            <a:miter lim="800000"/>
            <a:headEnd/>
            <a:tailEnd/>
          </a:ln>
        </p:spPr>
      </p:pic>
      <p:pic>
        <p:nvPicPr>
          <p:cNvPr id="14" name="Picture 7"/>
          <p:cNvPicPr>
            <a:picLocks noChangeAspect="1" noChangeArrowheads="1"/>
          </p:cNvPicPr>
          <p:nvPr/>
        </p:nvPicPr>
        <p:blipFill>
          <a:blip r:embed="rId6" cstate="print"/>
          <a:srcRect/>
          <a:stretch>
            <a:fillRect/>
          </a:stretch>
        </p:blipFill>
        <p:spPr bwMode="auto">
          <a:xfrm>
            <a:off x="3762376" y="4950959"/>
            <a:ext cx="952500" cy="1428750"/>
          </a:xfrm>
          <a:prstGeom prst="rect">
            <a:avLst/>
          </a:prstGeom>
          <a:noFill/>
          <a:ln w="9525">
            <a:noFill/>
            <a:miter lim="800000"/>
            <a:headEnd/>
            <a:tailEnd/>
          </a:ln>
        </p:spPr>
      </p:pic>
      <p:pic>
        <p:nvPicPr>
          <p:cNvPr id="15" name="Picture 8"/>
          <p:cNvPicPr>
            <a:picLocks noChangeAspect="1" noChangeArrowheads="1"/>
          </p:cNvPicPr>
          <p:nvPr/>
        </p:nvPicPr>
        <p:blipFill>
          <a:blip r:embed="rId7" cstate="print"/>
          <a:srcRect/>
          <a:stretch>
            <a:fillRect/>
          </a:stretch>
        </p:blipFill>
        <p:spPr bwMode="auto">
          <a:xfrm>
            <a:off x="2896623" y="4950959"/>
            <a:ext cx="1006588" cy="1428750"/>
          </a:xfrm>
          <a:prstGeom prst="rect">
            <a:avLst/>
          </a:prstGeom>
          <a:noFill/>
          <a:ln w="9525">
            <a:noFill/>
            <a:miter lim="800000"/>
            <a:headEnd/>
            <a:tailEnd/>
          </a:ln>
        </p:spPr>
      </p:pic>
      <p:pic>
        <p:nvPicPr>
          <p:cNvPr id="16" name="Picture 10"/>
          <p:cNvPicPr>
            <a:picLocks noChangeAspect="1" noChangeArrowheads="1"/>
          </p:cNvPicPr>
          <p:nvPr/>
        </p:nvPicPr>
        <p:blipFill>
          <a:blip r:embed="rId8" cstate="print"/>
          <a:srcRect/>
          <a:stretch>
            <a:fillRect/>
          </a:stretch>
        </p:blipFill>
        <p:spPr bwMode="auto">
          <a:xfrm>
            <a:off x="6619876" y="4950959"/>
            <a:ext cx="952500" cy="1428750"/>
          </a:xfrm>
          <a:prstGeom prst="rect">
            <a:avLst/>
          </a:prstGeom>
          <a:noFill/>
          <a:ln w="9525">
            <a:noFill/>
            <a:miter lim="800000"/>
            <a:headEnd/>
            <a:tailEnd/>
          </a:ln>
        </p:spPr>
      </p:pic>
      <p:pic>
        <p:nvPicPr>
          <p:cNvPr id="17" name="Picture 2"/>
          <p:cNvPicPr>
            <a:picLocks noChangeAspect="1" noChangeArrowheads="1"/>
          </p:cNvPicPr>
          <p:nvPr/>
        </p:nvPicPr>
        <p:blipFill>
          <a:blip r:embed="rId9" cstate="print"/>
          <a:srcRect/>
          <a:stretch>
            <a:fillRect/>
          </a:stretch>
        </p:blipFill>
        <p:spPr bwMode="auto">
          <a:xfrm>
            <a:off x="1958411" y="4950959"/>
            <a:ext cx="923925" cy="1428750"/>
          </a:xfrm>
          <a:prstGeom prst="rect">
            <a:avLst/>
          </a:prstGeom>
          <a:noFill/>
          <a:ln w="9525">
            <a:noFill/>
            <a:miter lim="800000"/>
            <a:headEnd/>
            <a:tailEnd/>
          </a:ln>
        </p:spPr>
      </p:pic>
    </p:spTree>
    <p:extLst>
      <p:ext uri="{BB962C8B-B14F-4D97-AF65-F5344CB8AC3E}">
        <p14:creationId xmlns:p14="http://schemas.microsoft.com/office/powerpoint/2010/main" val="24532898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a:solidFill>
                  <a:schemeClr val="accent2"/>
                </a:solidFill>
              </a:rPr>
              <a:t>Programme 1 achievements:</a:t>
            </a:r>
            <a:br>
              <a:rPr lang="en-ZA" sz="2000" b="1" dirty="0">
                <a:solidFill>
                  <a:schemeClr val="accent2"/>
                </a:solidFill>
              </a:rPr>
            </a:br>
            <a:r>
              <a:rPr lang="en-ZA" sz="2000" b="1" dirty="0" smtClean="0"/>
              <a:t>Administration</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8</a:t>
            </a:fld>
            <a:endParaRPr lang="en-ZA" dirty="0"/>
          </a:p>
        </p:txBody>
      </p:sp>
      <p:graphicFrame>
        <p:nvGraphicFramePr>
          <p:cNvPr id="6" name="Diagram 5"/>
          <p:cNvGraphicFramePr/>
          <p:nvPr>
            <p:extLst>
              <p:ext uri="{D42A27DB-BD31-4B8C-83A1-F6EECF244321}">
                <p14:modId xmlns:p14="http://schemas.microsoft.com/office/powerpoint/2010/main" val="4242477469"/>
              </p:ext>
            </p:extLst>
          </p:nvPr>
        </p:nvGraphicFramePr>
        <p:xfrm>
          <a:off x="685800" y="1981200"/>
          <a:ext cx="7848600" cy="4495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71298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401762"/>
          </a:xfrm>
        </p:spPr>
        <p:txBody>
          <a:bodyPr>
            <a:normAutofit/>
          </a:bodyPr>
          <a:lstStyle/>
          <a:p>
            <a:r>
              <a:rPr lang="en-ZA" sz="2000" b="1" dirty="0" smtClean="0">
                <a:solidFill>
                  <a:schemeClr val="accent2"/>
                </a:solidFill>
              </a:rPr>
              <a:t>Programme 1: Administration</a:t>
            </a:r>
            <a:r>
              <a:rPr lang="en-ZA" sz="2000" b="1" dirty="0">
                <a:solidFill>
                  <a:schemeClr val="accent2"/>
                </a:solidFill>
              </a:rPr>
              <a:t/>
            </a:r>
            <a:br>
              <a:rPr lang="en-ZA" sz="2000" b="1" dirty="0">
                <a:solidFill>
                  <a:schemeClr val="accent2"/>
                </a:solidFill>
              </a:rPr>
            </a:br>
            <a:r>
              <a:rPr lang="en-ZA" sz="2000" b="1" dirty="0" smtClean="0"/>
              <a:t>Areas of under - performance</a:t>
            </a:r>
            <a:br>
              <a:rPr lang="en-ZA" sz="2000" b="1" dirty="0" smtClean="0"/>
            </a:br>
            <a:r>
              <a:rPr lang="en-ZA" sz="2000" b="1" dirty="0" smtClean="0"/>
              <a:t>(1)</a:t>
            </a:r>
            <a:endParaRPr lang="en-ZA" sz="2000" b="1" dirty="0">
              <a:latin typeface="+mn-lt"/>
            </a:endParaRPr>
          </a:p>
        </p:txBody>
      </p:sp>
      <p:pic>
        <p:nvPicPr>
          <p:cNvPr id="4" name="Picture 4"/>
          <p:cNvPicPr>
            <a:picLocks noChangeAspect="1" noChangeArrowheads="1"/>
          </p:cNvPicPr>
          <p:nvPr/>
        </p:nvPicPr>
        <p:blipFill>
          <a:blip r:embed="rId3" cstate="print"/>
          <a:srcRect/>
          <a:stretch>
            <a:fillRect/>
          </a:stretch>
        </p:blipFill>
        <p:spPr bwMode="auto">
          <a:xfrm>
            <a:off x="152400" y="304800"/>
            <a:ext cx="1295400" cy="1524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104CDA3C-BFC0-4628-AD8C-A0583063677C}" type="slidenum">
              <a:rPr lang="en-ZA" smtClean="0"/>
              <a:pPr/>
              <a:t>9</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1181331704"/>
              </p:ext>
            </p:extLst>
          </p:nvPr>
        </p:nvGraphicFramePr>
        <p:xfrm>
          <a:off x="685800" y="2286000"/>
          <a:ext cx="7924800" cy="4353927"/>
        </p:xfrm>
        <a:graphic>
          <a:graphicData uri="http://schemas.openxmlformats.org/drawingml/2006/table">
            <a:tbl>
              <a:tblPr firstRow="1" firstCol="1" bandRow="1">
                <a:tableStyleId>{0E3FDE45-AF77-4B5C-9715-49D594BDF05E}</a:tableStyleId>
              </a:tblPr>
              <a:tblGrid>
                <a:gridCol w="3810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2743200">
                  <a:extLst>
                    <a:ext uri="{9D8B030D-6E8A-4147-A177-3AD203B41FA5}">
                      <a16:colId xmlns:a16="http://schemas.microsoft.com/office/drawing/2014/main" val="20004"/>
                    </a:ext>
                  </a:extLst>
                </a:gridCol>
              </a:tblGrid>
              <a:tr h="726024">
                <a:tc>
                  <a:txBody>
                    <a:bodyPr/>
                    <a:lstStyle/>
                    <a:p>
                      <a:pPr algn="ctr">
                        <a:lnSpc>
                          <a:spcPct val="115000"/>
                        </a:lnSpc>
                        <a:spcAft>
                          <a:spcPts val="0"/>
                        </a:spcAft>
                      </a:pPr>
                      <a:r>
                        <a:rPr lang="en-GB" sz="1200" dirty="0" smtClean="0">
                          <a:effectLst/>
                          <a:latin typeface="+mn-lt"/>
                          <a:ea typeface="+mn-ea"/>
                          <a:cs typeface="+mn-cs"/>
                        </a:rPr>
                        <a:t>No.</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smtClean="0">
                          <a:effectLst/>
                          <a:latin typeface="+mn-lt"/>
                        </a:rPr>
                        <a:t>Performance </a:t>
                      </a:r>
                      <a:r>
                        <a:rPr lang="en-GB" sz="1200" dirty="0">
                          <a:effectLst/>
                          <a:latin typeface="+mn-lt"/>
                        </a:rPr>
                        <a:t>Indicators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a:effectLst/>
                          <a:latin typeface="+mn-lt"/>
                        </a:rPr>
                        <a:t>Annual Target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Annual</a:t>
                      </a:r>
                      <a:r>
                        <a:rPr lang="en-ZA" sz="1200" baseline="0" dirty="0" smtClean="0">
                          <a:effectLst/>
                          <a:latin typeface="+mn-lt"/>
                          <a:ea typeface="Calibri" panose="020F0502020204030204" pitchFamily="34" charset="0"/>
                          <a:cs typeface="Times New Roman" panose="02020603050405020304" pitchFamily="18" charset="0"/>
                        </a:rPr>
                        <a:t> Achievement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kern="1200" dirty="0" smtClean="0">
                          <a:solidFill>
                            <a:schemeClr val="tx1"/>
                          </a:solidFill>
                          <a:effectLst/>
                          <a:latin typeface="+mn-lt"/>
                          <a:ea typeface="+mn-ea"/>
                          <a:cs typeface="+mn-cs"/>
                        </a:rPr>
                        <a:t>Reasons for Variances and Corrective Actions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58781">
                <a:tc>
                  <a:txBody>
                    <a:bodyPr/>
                    <a:lstStyle/>
                    <a:p>
                      <a:pPr>
                        <a:lnSpc>
                          <a:spcPct val="115000"/>
                        </a:lnSpc>
                        <a:spcAft>
                          <a:spcPts val="0"/>
                        </a:spcAft>
                      </a:pPr>
                      <a:r>
                        <a:rPr lang="en-GB" sz="1200" dirty="0" smtClean="0">
                          <a:effectLst/>
                          <a:latin typeface="+mn-lt"/>
                        </a:rPr>
                        <a:t>1</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latin typeface="+mn-lt"/>
                          <a:ea typeface="Times New Roman" panose="02020603050405020304" pitchFamily="18" charset="0"/>
                          <a:cs typeface="Times New Roman" panose="02020603050405020304" pitchFamily="18" charset="0"/>
                        </a:rPr>
                        <a:t>Percentage expenditure against total budget</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1200" dirty="0">
                          <a:effectLst/>
                          <a:latin typeface="+mn-lt"/>
                          <a:ea typeface="Times New Roman" panose="02020603050405020304" pitchFamily="18" charset="0"/>
                          <a:cs typeface="Times New Roman" panose="02020603050405020304" pitchFamily="18" charset="0"/>
                        </a:rPr>
                        <a:t>95% - 105% expenditure</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13335" algn="ctr">
                        <a:lnSpc>
                          <a:spcPct val="115000"/>
                        </a:lnSpc>
                        <a:spcAft>
                          <a:spcPts val="0"/>
                        </a:spcAft>
                      </a:pPr>
                      <a:r>
                        <a:rPr lang="en-GB" sz="1200" dirty="0">
                          <a:effectLst/>
                          <a:latin typeface="+mn-lt"/>
                          <a:ea typeface="Times New Roman" panose="02020603050405020304" pitchFamily="18" charset="0"/>
                          <a:cs typeface="Times New Roman" panose="02020603050405020304" pitchFamily="18" charset="0"/>
                        </a:rPr>
                        <a:t>90%</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300"/>
                        </a:spcAft>
                      </a:pPr>
                      <a:r>
                        <a:rPr lang="en-ZA" sz="1200" dirty="0" smtClean="0">
                          <a:effectLst/>
                          <a:latin typeface="+mn-lt"/>
                          <a:ea typeface="Times New Roman" panose="02020603050405020304" pitchFamily="18" charset="0"/>
                          <a:cs typeface="Times New Roman" panose="02020603050405020304" pitchFamily="18" charset="0"/>
                        </a:rPr>
                        <a:t>There </a:t>
                      </a:r>
                      <a:r>
                        <a:rPr lang="en-ZA" sz="1200" dirty="0">
                          <a:effectLst/>
                          <a:latin typeface="+mn-lt"/>
                          <a:ea typeface="Times New Roman" panose="02020603050405020304" pitchFamily="18" charset="0"/>
                          <a:cs typeface="Times New Roman" panose="02020603050405020304" pitchFamily="18" charset="0"/>
                        </a:rPr>
                        <a:t>were open purchase orders or commitments </a:t>
                      </a:r>
                      <a:r>
                        <a:rPr lang="en-ZA" sz="1200" dirty="0" smtClean="0">
                          <a:effectLst/>
                          <a:latin typeface="+mn-lt"/>
                          <a:ea typeface="Times New Roman" panose="02020603050405020304" pitchFamily="18" charset="0"/>
                          <a:cs typeface="Times New Roman" panose="02020603050405020304" pitchFamily="18" charset="0"/>
                        </a:rPr>
                        <a:t>which</a:t>
                      </a:r>
                      <a:r>
                        <a:rPr lang="en-ZA" sz="1200" dirty="0">
                          <a:effectLst/>
                          <a:latin typeface="+mn-lt"/>
                          <a:ea typeface="Times New Roman" panose="02020603050405020304" pitchFamily="18" charset="0"/>
                          <a:cs typeface="Times New Roman" panose="02020603050405020304" pitchFamily="18" charset="0"/>
                        </a:rPr>
                        <a:t>, on actual spend would increase expenditure to 95%.</a:t>
                      </a:r>
                    </a:p>
                  </a:txBody>
                  <a:tcPr marL="68580" marR="68580" marT="0" marB="0"/>
                </a:tc>
                <a:extLst>
                  <a:ext uri="{0D108BD9-81ED-4DB2-BD59-A6C34878D82A}">
                    <a16:rowId xmlns:a16="http://schemas.microsoft.com/office/drawing/2014/main" val="10001"/>
                  </a:ext>
                </a:extLst>
              </a:tr>
              <a:tr h="1717562">
                <a:tc>
                  <a:txBody>
                    <a:bodyPr/>
                    <a:lstStyle/>
                    <a:p>
                      <a:pPr>
                        <a:lnSpc>
                          <a:spcPct val="115000"/>
                        </a:lnSpc>
                        <a:spcAft>
                          <a:spcPts val="0"/>
                        </a:spcAft>
                      </a:pPr>
                      <a:r>
                        <a:rPr lang="en-GB" sz="1200" dirty="0" smtClean="0">
                          <a:effectLst/>
                          <a:latin typeface="+mn-lt"/>
                          <a:ea typeface="+mn-ea"/>
                          <a:cs typeface="+mn-cs"/>
                        </a:rPr>
                        <a:t>2</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smtClean="0">
                          <a:effectLst/>
                          <a:latin typeface="+mn-lt"/>
                          <a:ea typeface="Calibri" panose="020F0502020204030204" pitchFamily="34" charset="0"/>
                          <a:cs typeface="Times New Roman" panose="02020603050405020304" pitchFamily="18" charset="0"/>
                        </a:rPr>
                        <a:t>Percentage implementation of Risk Management Plan</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dirty="0" smtClean="0">
                          <a:effectLst/>
                          <a:latin typeface="+mn-lt"/>
                          <a:ea typeface="Calibri" panose="020F0502020204030204" pitchFamily="34" charset="0"/>
                          <a:cs typeface="Times New Roman" panose="02020603050405020304" pitchFamily="18" charset="0"/>
                        </a:rPr>
                        <a:t>80% - 100% Implementation</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smtClean="0">
                          <a:effectLst/>
                          <a:latin typeface="+mn-lt"/>
                          <a:ea typeface="Times New Roman" panose="02020603050405020304" pitchFamily="18" charset="0"/>
                          <a:cs typeface="Times New Roman" panose="02020603050405020304" pitchFamily="18" charset="0"/>
                        </a:rPr>
                        <a:t>72%</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Delays due to attention on the Covid-19 demands. Low levels of responsiveness to Risk treatment planning.</a:t>
                      </a:r>
                    </a:p>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Reviewed</a:t>
                      </a:r>
                      <a:r>
                        <a:rPr lang="en-ZA" sz="1200" baseline="0" dirty="0" smtClean="0">
                          <a:effectLst/>
                          <a:latin typeface="+mn-lt"/>
                          <a:ea typeface="Calibri" panose="020F0502020204030204" pitchFamily="34" charset="0"/>
                          <a:cs typeface="Times New Roman" panose="02020603050405020304" pitchFamily="18" charset="0"/>
                        </a:rPr>
                        <a:t> risk management environment and revised policy.</a:t>
                      </a:r>
                    </a:p>
                    <a:p>
                      <a:pPr>
                        <a:lnSpc>
                          <a:spcPct val="115000"/>
                        </a:lnSpc>
                        <a:spcAft>
                          <a:spcPts val="0"/>
                        </a:spcAft>
                      </a:pPr>
                      <a:r>
                        <a:rPr lang="en-ZA" sz="1200" baseline="0" dirty="0" smtClean="0">
                          <a:effectLst/>
                          <a:latin typeface="+mn-lt"/>
                          <a:ea typeface="Calibri" panose="020F0502020204030204" pitchFamily="34" charset="0"/>
                          <a:cs typeface="Times New Roman" panose="02020603050405020304" pitchFamily="18" charset="0"/>
                        </a:rPr>
                        <a:t>Improvements expected. </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60033">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3</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Submission of SAHRC Conditions of Service and Remuneration</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smtClean="0">
                          <a:effectLst/>
                          <a:latin typeface="+mn-lt"/>
                          <a:ea typeface="Calibri" panose="020F0502020204030204" pitchFamily="34" charset="0"/>
                          <a:cs typeface="Times New Roman" panose="02020603050405020304" pitchFamily="18" charset="0"/>
                        </a:rPr>
                        <a:t>Develop SAHRC Conditions of Service and Remuneration</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smtClean="0">
                          <a:effectLst/>
                          <a:latin typeface="+mn-lt"/>
                          <a:ea typeface="Calibri" panose="020F0502020204030204" pitchFamily="34" charset="0"/>
                          <a:cs typeface="Times New Roman" panose="02020603050405020304" pitchFamily="18" charset="0"/>
                        </a:rPr>
                        <a:t>Recommendations reports completed but conditions of service not developed.</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smtClean="0">
                          <a:effectLst/>
                          <a:latin typeface="+mn-lt"/>
                          <a:ea typeface="Calibri" panose="020F0502020204030204" pitchFamily="34" charset="0"/>
                          <a:cs typeface="Times New Roman" panose="02020603050405020304" pitchFamily="18" charset="0"/>
                        </a:rPr>
                        <a:t>Delays were due to unavailability of Committee members. Guideline and Recommendations will be tabled with Commissioners for implementation in the new financial year.</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2525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16059</TotalTime>
  <Words>3600</Words>
  <Application>Microsoft Office PowerPoint</Application>
  <PresentationFormat>On-screen Show (4:3)</PresentationFormat>
  <Paragraphs>692</Paragraphs>
  <Slides>44</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Times New Roman</vt:lpstr>
      <vt:lpstr>Wingdings</vt:lpstr>
      <vt:lpstr>Office Theme</vt:lpstr>
      <vt:lpstr>SOUTH AFRICAN HUMAN RIGHTS COMMISSION</vt:lpstr>
      <vt:lpstr>Contents </vt:lpstr>
      <vt:lpstr>Chairperson’s overview </vt:lpstr>
      <vt:lpstr>PowerPoint Presentation</vt:lpstr>
      <vt:lpstr>Overview of Performance 2020-21 Achievement of targets over the last 5 years</vt:lpstr>
      <vt:lpstr>Overview of Performance 2020-21 Achievement of targets by Programme</vt:lpstr>
      <vt:lpstr>PowerPoint Presentation</vt:lpstr>
      <vt:lpstr>Programme 1 achievements: Administration</vt:lpstr>
      <vt:lpstr>Programme 1: Administration Areas of under - performance (1)</vt:lpstr>
      <vt:lpstr>Programme 1: Administration Areas of under - performance (2)</vt:lpstr>
      <vt:lpstr>PowerPoint Presentation</vt:lpstr>
      <vt:lpstr>Programme 2  Promotion of human rights </vt:lpstr>
      <vt:lpstr>Programme 2  Promotion of human rights (2)</vt:lpstr>
      <vt:lpstr>Programme 2 achievements Promotion of human rights (3) </vt:lpstr>
      <vt:lpstr>Programme 2 achievements: Promotion of human rights (4)</vt:lpstr>
      <vt:lpstr>Programme 2 achievements: Promotion of human rights (5)</vt:lpstr>
      <vt:lpstr>Programme 2: Promotion of Human Rights Areas of under – performance (6)</vt:lpstr>
      <vt:lpstr>PowerPoint Presentation</vt:lpstr>
      <vt:lpstr>Programme 3 achievements: Protection of human rights (1)</vt:lpstr>
      <vt:lpstr>Programme 3 achievements: Protection of human rights (2)</vt:lpstr>
      <vt:lpstr>Programme 3 achievements: Finalised cases by province</vt:lpstr>
      <vt:lpstr>Programme 3 achievements: Top 5 complaints lodged</vt:lpstr>
      <vt:lpstr>Programme 3: Protection of Human Rights Areas of under - performance</vt:lpstr>
      <vt:lpstr>PowerPoint Presentation</vt:lpstr>
      <vt:lpstr>Programme 4 achievements: Monitoring of human rights (1)</vt:lpstr>
      <vt:lpstr>Programme 4 achievements: Monitoring of human rights (2)</vt:lpstr>
      <vt:lpstr>Programme 4 achievements: Monitoring of human rights (3)</vt:lpstr>
      <vt:lpstr>Programme 4 achievements: Monitoring of human rights (4)</vt:lpstr>
      <vt:lpstr>Programme 4 achievements: Monitoring of human rights (5)</vt:lpstr>
      <vt:lpstr>Programme 4 achievements: Monitoring of human rights (6) Compliance with PAIA </vt:lpstr>
      <vt:lpstr>Programme 4: Monitoring of Human Rights  Areas of under - performance</vt:lpstr>
      <vt:lpstr>PowerPoint Presentation</vt:lpstr>
      <vt:lpstr>Overview of 2020-21 Financial Statements Financial Performance Review (1)</vt:lpstr>
      <vt:lpstr>Overview of 2020-21 Financial Statements Financial Performance Review (2)</vt:lpstr>
      <vt:lpstr>Budget Overview Comparative analysis 2020-21 to 2021-22 </vt:lpstr>
      <vt:lpstr>Budget Overview 2021 - 2022  Total Allocation</vt:lpstr>
      <vt:lpstr>Budget overview 2021-22 2021/22 budget vs spend per cost center as at Sept 2021</vt:lpstr>
      <vt:lpstr>Budget overview Forward Funding Needs</vt:lpstr>
      <vt:lpstr>PowerPoint Presentation</vt:lpstr>
      <vt:lpstr>Overview of Q2 Performance 2021-22 Achievement of Targets by Programme</vt:lpstr>
      <vt:lpstr>Overview of Q2 Performance 2021-22 Promotion of human rights</vt:lpstr>
      <vt:lpstr>Overview of Q2 Performance 2021-22 Protection of human rights</vt:lpstr>
      <vt:lpstr>Overview of Q2 Performance 2021-22 Monitoring of human rights</vt:lpstr>
      <vt:lpstr>END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“Strategic Planning, Performance Monitoring, Evaluation and Reporting” to the Nigerian Human Rights Commission Delegation:   13-15 November 2012, Johannesburg  by  Strategic Support &amp; Governance Unit</dc:title>
  <dc:creator>LNonjaduka</dc:creator>
  <cp:lastModifiedBy>Vhonani Ramaano</cp:lastModifiedBy>
  <cp:revision>1470</cp:revision>
  <cp:lastPrinted>2019-07-08T12:28:47Z</cp:lastPrinted>
  <dcterms:created xsi:type="dcterms:W3CDTF">2012-11-12T14:19:15Z</dcterms:created>
  <dcterms:modified xsi:type="dcterms:W3CDTF">2021-11-05T13:32:42Z</dcterms:modified>
</cp:coreProperties>
</file>