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56" r:id="rId5"/>
    <p:sldId id="300" r:id="rId6"/>
    <p:sldId id="294" r:id="rId7"/>
    <p:sldId id="301" r:id="rId8"/>
    <p:sldId id="292" r:id="rId9"/>
    <p:sldId id="293" r:id="rId10"/>
    <p:sldId id="266" r:id="rId11"/>
    <p:sldId id="295" r:id="rId12"/>
    <p:sldId id="296" r:id="rId13"/>
    <p:sldId id="302" r:id="rId14"/>
    <p:sldId id="1038" r:id="rId15"/>
    <p:sldId id="268" r:id="rId16"/>
    <p:sldId id="303" r:id="rId17"/>
    <p:sldId id="304" r:id="rId18"/>
    <p:sldId id="272" r:id="rId19"/>
    <p:sldId id="305" r:id="rId20"/>
    <p:sldId id="306" r:id="rId21"/>
    <p:sldId id="307" r:id="rId22"/>
    <p:sldId id="308" r:id="rId23"/>
    <p:sldId id="309" r:id="rId24"/>
    <p:sldId id="310" r:id="rId25"/>
    <p:sldId id="311" r:id="rId26"/>
    <p:sldId id="312" r:id="rId27"/>
    <p:sldId id="1040" r:id="rId28"/>
    <p:sldId id="1041" r:id="rId29"/>
    <p:sldId id="1042" r:id="rId30"/>
    <p:sldId id="1043" r:id="rId31"/>
    <p:sldId id="290" r:id="rId32"/>
    <p:sldId id="289" r:id="rId33"/>
    <p:sldId id="287" r:id="rId34"/>
    <p:sldId id="282" r:id="rId35"/>
    <p:sldId id="313" r:id="rId36"/>
    <p:sldId id="1039" r:id="rId37"/>
    <p:sldId id="1036" r:id="rId38"/>
    <p:sldId id="1037" r:id="rId39"/>
    <p:sldId id="28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26" y="-21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D9AD79-C4A5-423F-89F1-B4D4C8CD074B}"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ZA"/>
        </a:p>
      </dgm:t>
    </dgm:pt>
    <dgm:pt modelId="{08D019B7-4048-44B7-A074-241BAD623F4A}">
      <dgm:prSet phldrT="[Text]"/>
      <dgm:spPr/>
      <dgm:t>
        <a:bodyPr/>
        <a:lstStyle/>
        <a:p>
          <a:r>
            <a:rPr lang="en-GB" dirty="0">
              <a:latin typeface="Arial" panose="020B0604020202020204" pitchFamily="34" charset="0"/>
              <a:cs typeface="Arial" panose="020B0604020202020204" pitchFamily="34" charset="0"/>
            </a:rPr>
            <a:t>Shareholders Committee</a:t>
          </a:r>
          <a:endParaRPr lang="en-ZA" dirty="0">
            <a:latin typeface="Arial" panose="020B0604020202020204" pitchFamily="34" charset="0"/>
            <a:cs typeface="Arial" panose="020B0604020202020204" pitchFamily="34" charset="0"/>
          </a:endParaRPr>
        </a:p>
      </dgm:t>
    </dgm:pt>
    <dgm:pt modelId="{62F543AE-F7C2-4695-BD9F-947149AEB3AA}" type="parTrans" cxnId="{50EE1CD4-7805-40BD-8024-62DECB07DC26}">
      <dgm:prSet/>
      <dgm:spPr/>
      <dgm:t>
        <a:bodyPr/>
        <a:lstStyle/>
        <a:p>
          <a:endParaRPr lang="en-ZA">
            <a:latin typeface="Arial" panose="020B0604020202020204" pitchFamily="34" charset="0"/>
            <a:cs typeface="Arial" panose="020B0604020202020204" pitchFamily="34" charset="0"/>
          </a:endParaRPr>
        </a:p>
      </dgm:t>
    </dgm:pt>
    <dgm:pt modelId="{2A7AB3E2-52C5-4447-A274-6E6D02DA29BF}" type="sibTrans" cxnId="{50EE1CD4-7805-40BD-8024-62DECB07DC26}">
      <dgm:prSet/>
      <dgm:spPr/>
      <dgm:t>
        <a:bodyPr/>
        <a:lstStyle/>
        <a:p>
          <a:endParaRPr lang="en-ZA">
            <a:latin typeface="Arial" panose="020B0604020202020204" pitchFamily="34" charset="0"/>
            <a:cs typeface="Arial" panose="020B0604020202020204" pitchFamily="34" charset="0"/>
          </a:endParaRPr>
        </a:p>
      </dgm:t>
    </dgm:pt>
    <dgm:pt modelId="{11BE9691-830D-4544-A274-9ED9E2E28DC3}">
      <dgm:prSet phldrT="[Text]"/>
      <dgm:spPr/>
      <dgm:t>
        <a:bodyPr/>
        <a:lstStyle/>
        <a:p>
          <a:r>
            <a:rPr lang="en-GB" dirty="0">
              <a:latin typeface="Arial" panose="020B0604020202020204" pitchFamily="34" charset="0"/>
              <a:cs typeface="Arial" panose="020B0604020202020204" pitchFamily="34" charset="0"/>
            </a:rPr>
            <a:t>Board of Directors </a:t>
          </a:r>
          <a:endParaRPr lang="en-ZA" dirty="0">
            <a:latin typeface="Arial" panose="020B0604020202020204" pitchFamily="34" charset="0"/>
            <a:cs typeface="Arial" panose="020B0604020202020204" pitchFamily="34" charset="0"/>
          </a:endParaRPr>
        </a:p>
      </dgm:t>
    </dgm:pt>
    <dgm:pt modelId="{3CFD9FA3-7348-4BC1-A623-8501EDA07754}" type="parTrans" cxnId="{03C7157E-1FB9-4440-971B-2CA21E044F36}">
      <dgm:prSet/>
      <dgm:spPr/>
      <dgm:t>
        <a:bodyPr/>
        <a:lstStyle/>
        <a:p>
          <a:endParaRPr lang="en-ZA">
            <a:latin typeface="Arial" panose="020B0604020202020204" pitchFamily="34" charset="0"/>
            <a:cs typeface="Arial" panose="020B0604020202020204" pitchFamily="34" charset="0"/>
          </a:endParaRPr>
        </a:p>
      </dgm:t>
    </dgm:pt>
    <dgm:pt modelId="{6F1B5A69-012D-459E-8533-D8FD6A16CBBF}" type="sibTrans" cxnId="{03C7157E-1FB9-4440-971B-2CA21E044F36}">
      <dgm:prSet/>
      <dgm:spPr/>
      <dgm:t>
        <a:bodyPr/>
        <a:lstStyle/>
        <a:p>
          <a:endParaRPr lang="en-ZA">
            <a:latin typeface="Arial" panose="020B0604020202020204" pitchFamily="34" charset="0"/>
            <a:cs typeface="Arial" panose="020B0604020202020204" pitchFamily="34" charset="0"/>
          </a:endParaRPr>
        </a:p>
      </dgm:t>
    </dgm:pt>
    <dgm:pt modelId="{0EC84DEB-42A3-46FE-B609-AA7B2E3EAE64}">
      <dgm:prSet phldrT="[Text]" custT="1"/>
      <dgm:spPr/>
      <dgm:t>
        <a:bodyPr/>
        <a:lstStyle/>
        <a:p>
          <a:r>
            <a:rPr lang="en-GB" sz="2000" dirty="0">
              <a:latin typeface="Arial" panose="020B0604020202020204" pitchFamily="34" charset="0"/>
              <a:cs typeface="Arial" panose="020B0604020202020204" pitchFamily="34" charset="0"/>
            </a:rPr>
            <a:t>Chief Executive Officer</a:t>
          </a:r>
          <a:endParaRPr lang="en-ZA" sz="2000" dirty="0">
            <a:latin typeface="Arial" panose="020B0604020202020204" pitchFamily="34" charset="0"/>
            <a:cs typeface="Arial" panose="020B0604020202020204" pitchFamily="34" charset="0"/>
          </a:endParaRPr>
        </a:p>
      </dgm:t>
    </dgm:pt>
    <dgm:pt modelId="{92ECD4B8-6B73-45EC-B676-05E3477A29B7}" type="parTrans" cxnId="{BE34A4F2-9512-4E83-AB76-962658BB9BDB}">
      <dgm:prSet/>
      <dgm:spPr/>
      <dgm:t>
        <a:bodyPr/>
        <a:lstStyle/>
        <a:p>
          <a:endParaRPr lang="en-ZA">
            <a:latin typeface="Arial" panose="020B0604020202020204" pitchFamily="34" charset="0"/>
            <a:cs typeface="Arial" panose="020B0604020202020204" pitchFamily="34" charset="0"/>
          </a:endParaRPr>
        </a:p>
      </dgm:t>
    </dgm:pt>
    <dgm:pt modelId="{16A9FCAC-DE64-4BD2-A84E-A5F70C098086}" type="sibTrans" cxnId="{BE34A4F2-9512-4E83-AB76-962658BB9BDB}">
      <dgm:prSet/>
      <dgm:spPr/>
      <dgm:t>
        <a:bodyPr/>
        <a:lstStyle/>
        <a:p>
          <a:endParaRPr lang="en-ZA">
            <a:latin typeface="Arial" panose="020B0604020202020204" pitchFamily="34" charset="0"/>
            <a:cs typeface="Arial" panose="020B0604020202020204" pitchFamily="34" charset="0"/>
          </a:endParaRPr>
        </a:p>
      </dgm:t>
    </dgm:pt>
    <dgm:pt modelId="{91CC5867-CCC2-45C9-893E-CFBE25D35591}">
      <dgm:prSet phldrT="[Text]"/>
      <dgm:spPr/>
      <dgm:t>
        <a:bodyPr/>
        <a:lstStyle/>
        <a:p>
          <a:r>
            <a:rPr lang="en-GB" dirty="0">
              <a:latin typeface="Arial" panose="020B0604020202020204" pitchFamily="34" charset="0"/>
              <a:cs typeface="Arial" panose="020B0604020202020204" pitchFamily="34" charset="0"/>
            </a:rPr>
            <a:t>Executive Committee</a:t>
          </a:r>
          <a:endParaRPr lang="en-ZA" dirty="0">
            <a:latin typeface="Arial" panose="020B0604020202020204" pitchFamily="34" charset="0"/>
            <a:cs typeface="Arial" panose="020B0604020202020204" pitchFamily="34" charset="0"/>
          </a:endParaRPr>
        </a:p>
      </dgm:t>
    </dgm:pt>
    <dgm:pt modelId="{45DD66E9-9305-497A-B2E3-F62D254DE7C8}" type="parTrans" cxnId="{D63B01E5-BF72-451C-B3EB-904C12DE8CCE}">
      <dgm:prSet/>
      <dgm:spPr/>
      <dgm:t>
        <a:bodyPr/>
        <a:lstStyle/>
        <a:p>
          <a:endParaRPr lang="en-ZA">
            <a:latin typeface="Arial" panose="020B0604020202020204" pitchFamily="34" charset="0"/>
            <a:cs typeface="Arial" panose="020B0604020202020204" pitchFamily="34" charset="0"/>
          </a:endParaRPr>
        </a:p>
      </dgm:t>
    </dgm:pt>
    <dgm:pt modelId="{DACC659E-FC18-4190-B244-2511BD3F5A4A}" type="sibTrans" cxnId="{D63B01E5-BF72-451C-B3EB-904C12DE8CCE}">
      <dgm:prSet/>
      <dgm:spPr/>
      <dgm:t>
        <a:bodyPr/>
        <a:lstStyle/>
        <a:p>
          <a:endParaRPr lang="en-ZA">
            <a:latin typeface="Arial" panose="020B0604020202020204" pitchFamily="34" charset="0"/>
            <a:cs typeface="Arial" panose="020B0604020202020204" pitchFamily="34" charset="0"/>
          </a:endParaRPr>
        </a:p>
      </dgm:t>
    </dgm:pt>
    <dgm:pt modelId="{606BCA4E-7D90-4DB9-9D91-F5CBD96CC90F}" type="pres">
      <dgm:prSet presAssocID="{20D9AD79-C4A5-423F-89F1-B4D4C8CD074B}" presName="Name0" presStyleCnt="0">
        <dgm:presLayoutVars>
          <dgm:orgChart val="1"/>
          <dgm:chPref val="1"/>
          <dgm:dir/>
          <dgm:animOne val="branch"/>
          <dgm:animLvl val="lvl"/>
          <dgm:resizeHandles/>
        </dgm:presLayoutVars>
      </dgm:prSet>
      <dgm:spPr/>
      <dgm:t>
        <a:bodyPr/>
        <a:lstStyle/>
        <a:p>
          <a:endParaRPr lang="en-US"/>
        </a:p>
      </dgm:t>
    </dgm:pt>
    <dgm:pt modelId="{23591D69-2CFC-4089-AD2B-563CBA2CDCE2}" type="pres">
      <dgm:prSet presAssocID="{08D019B7-4048-44B7-A074-241BAD623F4A}" presName="hierRoot1" presStyleCnt="0">
        <dgm:presLayoutVars>
          <dgm:hierBranch val="init"/>
        </dgm:presLayoutVars>
      </dgm:prSet>
      <dgm:spPr/>
    </dgm:pt>
    <dgm:pt modelId="{8A39E445-83A4-46B3-AABE-C07674C0C2C1}" type="pres">
      <dgm:prSet presAssocID="{08D019B7-4048-44B7-A074-241BAD623F4A}" presName="rootComposite1" presStyleCnt="0"/>
      <dgm:spPr/>
    </dgm:pt>
    <dgm:pt modelId="{1D97F626-FA49-48B7-A0CB-BF3DF4930C86}" type="pres">
      <dgm:prSet presAssocID="{08D019B7-4048-44B7-A074-241BAD623F4A}" presName="rootText1" presStyleLbl="alignAcc1" presStyleIdx="0" presStyleCnt="0">
        <dgm:presLayoutVars>
          <dgm:chPref val="3"/>
        </dgm:presLayoutVars>
      </dgm:prSet>
      <dgm:spPr/>
      <dgm:t>
        <a:bodyPr/>
        <a:lstStyle/>
        <a:p>
          <a:endParaRPr lang="en-US"/>
        </a:p>
      </dgm:t>
    </dgm:pt>
    <dgm:pt modelId="{CF72A7C7-99D9-4F47-9219-CA3D9EF0A33B}" type="pres">
      <dgm:prSet presAssocID="{08D019B7-4048-44B7-A074-241BAD623F4A}" presName="topArc1" presStyleLbl="parChTrans1D1" presStyleIdx="0" presStyleCnt="8"/>
      <dgm:spPr/>
    </dgm:pt>
    <dgm:pt modelId="{8723A8ED-FC60-4C29-800A-9D6588694953}" type="pres">
      <dgm:prSet presAssocID="{08D019B7-4048-44B7-A074-241BAD623F4A}" presName="bottomArc1" presStyleLbl="parChTrans1D1" presStyleIdx="1" presStyleCnt="8"/>
      <dgm:spPr/>
    </dgm:pt>
    <dgm:pt modelId="{FAE2FC7F-9E76-480E-B544-C7CCF5F066A7}" type="pres">
      <dgm:prSet presAssocID="{08D019B7-4048-44B7-A074-241BAD623F4A}" presName="topConnNode1" presStyleLbl="node1" presStyleIdx="0" presStyleCnt="0"/>
      <dgm:spPr/>
      <dgm:t>
        <a:bodyPr/>
        <a:lstStyle/>
        <a:p>
          <a:endParaRPr lang="en-US"/>
        </a:p>
      </dgm:t>
    </dgm:pt>
    <dgm:pt modelId="{180E77BC-4432-478A-8554-9394F3A301B2}" type="pres">
      <dgm:prSet presAssocID="{08D019B7-4048-44B7-A074-241BAD623F4A}" presName="hierChild2" presStyleCnt="0"/>
      <dgm:spPr/>
    </dgm:pt>
    <dgm:pt modelId="{BE48C5C9-8EF8-491D-A32B-8E50EC3A1803}" type="pres">
      <dgm:prSet presAssocID="{3CFD9FA3-7348-4BC1-A623-8501EDA07754}" presName="Name28" presStyleLbl="parChTrans1D2" presStyleIdx="0" presStyleCnt="1"/>
      <dgm:spPr/>
      <dgm:t>
        <a:bodyPr/>
        <a:lstStyle/>
        <a:p>
          <a:endParaRPr lang="en-US"/>
        </a:p>
      </dgm:t>
    </dgm:pt>
    <dgm:pt modelId="{41CF912E-0590-4124-A86B-4CA9020681E5}" type="pres">
      <dgm:prSet presAssocID="{11BE9691-830D-4544-A274-9ED9E2E28DC3}" presName="hierRoot2" presStyleCnt="0">
        <dgm:presLayoutVars>
          <dgm:hierBranch val="init"/>
        </dgm:presLayoutVars>
      </dgm:prSet>
      <dgm:spPr/>
    </dgm:pt>
    <dgm:pt modelId="{87500FF8-A6DF-4721-AF19-B55137D356D5}" type="pres">
      <dgm:prSet presAssocID="{11BE9691-830D-4544-A274-9ED9E2E28DC3}" presName="rootComposite2" presStyleCnt="0"/>
      <dgm:spPr/>
    </dgm:pt>
    <dgm:pt modelId="{AE662EB9-1912-401B-9CF9-A93F741DFDEF}" type="pres">
      <dgm:prSet presAssocID="{11BE9691-830D-4544-A274-9ED9E2E28DC3}" presName="rootText2" presStyleLbl="alignAcc1" presStyleIdx="0" presStyleCnt="0">
        <dgm:presLayoutVars>
          <dgm:chPref val="3"/>
        </dgm:presLayoutVars>
      </dgm:prSet>
      <dgm:spPr/>
      <dgm:t>
        <a:bodyPr/>
        <a:lstStyle/>
        <a:p>
          <a:endParaRPr lang="en-US"/>
        </a:p>
      </dgm:t>
    </dgm:pt>
    <dgm:pt modelId="{8E112387-69AD-425D-B391-2FF3BC7F1945}" type="pres">
      <dgm:prSet presAssocID="{11BE9691-830D-4544-A274-9ED9E2E28DC3}" presName="topArc2" presStyleLbl="parChTrans1D1" presStyleIdx="2" presStyleCnt="8"/>
      <dgm:spPr/>
    </dgm:pt>
    <dgm:pt modelId="{D90AD74D-7BD9-4EF3-B65B-01470E18B9A9}" type="pres">
      <dgm:prSet presAssocID="{11BE9691-830D-4544-A274-9ED9E2E28DC3}" presName="bottomArc2" presStyleLbl="parChTrans1D1" presStyleIdx="3" presStyleCnt="8"/>
      <dgm:spPr/>
    </dgm:pt>
    <dgm:pt modelId="{40E17D0A-4019-4DDA-8448-BEF7B5D8A710}" type="pres">
      <dgm:prSet presAssocID="{11BE9691-830D-4544-A274-9ED9E2E28DC3}" presName="topConnNode2" presStyleLbl="node2" presStyleIdx="0" presStyleCnt="0"/>
      <dgm:spPr/>
      <dgm:t>
        <a:bodyPr/>
        <a:lstStyle/>
        <a:p>
          <a:endParaRPr lang="en-US"/>
        </a:p>
      </dgm:t>
    </dgm:pt>
    <dgm:pt modelId="{72381AFF-32FE-4356-9C3C-1B11DBCA2687}" type="pres">
      <dgm:prSet presAssocID="{11BE9691-830D-4544-A274-9ED9E2E28DC3}" presName="hierChild4" presStyleCnt="0"/>
      <dgm:spPr/>
    </dgm:pt>
    <dgm:pt modelId="{567D0ED8-C9E8-420E-B47F-2AF2C9099EE2}" type="pres">
      <dgm:prSet presAssocID="{92ECD4B8-6B73-45EC-B676-05E3477A29B7}" presName="Name28" presStyleLbl="parChTrans1D3" presStyleIdx="0" presStyleCnt="1"/>
      <dgm:spPr/>
      <dgm:t>
        <a:bodyPr/>
        <a:lstStyle/>
        <a:p>
          <a:endParaRPr lang="en-US"/>
        </a:p>
      </dgm:t>
    </dgm:pt>
    <dgm:pt modelId="{DBCD34D2-3938-46A1-AC2D-098740A44E44}" type="pres">
      <dgm:prSet presAssocID="{0EC84DEB-42A3-46FE-B609-AA7B2E3EAE64}" presName="hierRoot2" presStyleCnt="0">
        <dgm:presLayoutVars>
          <dgm:hierBranch val="init"/>
        </dgm:presLayoutVars>
      </dgm:prSet>
      <dgm:spPr/>
    </dgm:pt>
    <dgm:pt modelId="{CC3BCB04-FFA2-494F-A2EF-C4054A94C0D9}" type="pres">
      <dgm:prSet presAssocID="{0EC84DEB-42A3-46FE-B609-AA7B2E3EAE64}" presName="rootComposite2" presStyleCnt="0"/>
      <dgm:spPr/>
    </dgm:pt>
    <dgm:pt modelId="{68B1A4BA-9332-4CA9-A888-684A6CC84BF9}" type="pres">
      <dgm:prSet presAssocID="{0EC84DEB-42A3-46FE-B609-AA7B2E3EAE64}" presName="rootText2" presStyleLbl="alignAcc1" presStyleIdx="0" presStyleCnt="0">
        <dgm:presLayoutVars>
          <dgm:chPref val="3"/>
        </dgm:presLayoutVars>
      </dgm:prSet>
      <dgm:spPr/>
      <dgm:t>
        <a:bodyPr/>
        <a:lstStyle/>
        <a:p>
          <a:endParaRPr lang="en-US"/>
        </a:p>
      </dgm:t>
    </dgm:pt>
    <dgm:pt modelId="{9042475E-16DA-4116-9FF4-1CFF5E86FFD8}" type="pres">
      <dgm:prSet presAssocID="{0EC84DEB-42A3-46FE-B609-AA7B2E3EAE64}" presName="topArc2" presStyleLbl="parChTrans1D1" presStyleIdx="4" presStyleCnt="8"/>
      <dgm:spPr/>
    </dgm:pt>
    <dgm:pt modelId="{5EBDE15A-CB2E-4FF6-96C4-B6EC4C2ECC9B}" type="pres">
      <dgm:prSet presAssocID="{0EC84DEB-42A3-46FE-B609-AA7B2E3EAE64}" presName="bottomArc2" presStyleLbl="parChTrans1D1" presStyleIdx="5" presStyleCnt="8"/>
      <dgm:spPr/>
    </dgm:pt>
    <dgm:pt modelId="{CBA8AECE-ABB3-4441-933A-94FD1DFAEC73}" type="pres">
      <dgm:prSet presAssocID="{0EC84DEB-42A3-46FE-B609-AA7B2E3EAE64}" presName="topConnNode2" presStyleLbl="node3" presStyleIdx="0" presStyleCnt="0"/>
      <dgm:spPr/>
      <dgm:t>
        <a:bodyPr/>
        <a:lstStyle/>
        <a:p>
          <a:endParaRPr lang="en-US"/>
        </a:p>
      </dgm:t>
    </dgm:pt>
    <dgm:pt modelId="{0A13C8E8-2C2C-4E93-8391-D0A3C419CF5A}" type="pres">
      <dgm:prSet presAssocID="{0EC84DEB-42A3-46FE-B609-AA7B2E3EAE64}" presName="hierChild4" presStyleCnt="0"/>
      <dgm:spPr/>
    </dgm:pt>
    <dgm:pt modelId="{C55DC99F-FA3B-4704-B02E-77D2B0884E23}" type="pres">
      <dgm:prSet presAssocID="{45DD66E9-9305-497A-B2E3-F62D254DE7C8}" presName="Name28" presStyleLbl="parChTrans1D4" presStyleIdx="0" presStyleCnt="1"/>
      <dgm:spPr/>
      <dgm:t>
        <a:bodyPr/>
        <a:lstStyle/>
        <a:p>
          <a:endParaRPr lang="en-US"/>
        </a:p>
      </dgm:t>
    </dgm:pt>
    <dgm:pt modelId="{741B8AE0-8A66-450A-AEDA-A7EFF018C25C}" type="pres">
      <dgm:prSet presAssocID="{91CC5867-CCC2-45C9-893E-CFBE25D35591}" presName="hierRoot2" presStyleCnt="0">
        <dgm:presLayoutVars>
          <dgm:hierBranch val="init"/>
        </dgm:presLayoutVars>
      </dgm:prSet>
      <dgm:spPr/>
    </dgm:pt>
    <dgm:pt modelId="{A8EFF16C-A32E-494E-9423-B9348B274573}" type="pres">
      <dgm:prSet presAssocID="{91CC5867-CCC2-45C9-893E-CFBE25D35591}" presName="rootComposite2" presStyleCnt="0"/>
      <dgm:spPr/>
    </dgm:pt>
    <dgm:pt modelId="{75459B23-AD0F-409E-BE3C-670F10499F40}" type="pres">
      <dgm:prSet presAssocID="{91CC5867-CCC2-45C9-893E-CFBE25D35591}" presName="rootText2" presStyleLbl="alignAcc1" presStyleIdx="0" presStyleCnt="0">
        <dgm:presLayoutVars>
          <dgm:chPref val="3"/>
        </dgm:presLayoutVars>
      </dgm:prSet>
      <dgm:spPr/>
      <dgm:t>
        <a:bodyPr/>
        <a:lstStyle/>
        <a:p>
          <a:endParaRPr lang="en-US"/>
        </a:p>
      </dgm:t>
    </dgm:pt>
    <dgm:pt modelId="{10970142-7A20-4897-9591-2C58B0906410}" type="pres">
      <dgm:prSet presAssocID="{91CC5867-CCC2-45C9-893E-CFBE25D35591}" presName="topArc2" presStyleLbl="parChTrans1D1" presStyleIdx="6" presStyleCnt="8"/>
      <dgm:spPr/>
    </dgm:pt>
    <dgm:pt modelId="{E11B71EB-E82A-4565-8712-48E66338361A}" type="pres">
      <dgm:prSet presAssocID="{91CC5867-CCC2-45C9-893E-CFBE25D35591}" presName="bottomArc2" presStyleLbl="parChTrans1D1" presStyleIdx="7" presStyleCnt="8"/>
      <dgm:spPr/>
    </dgm:pt>
    <dgm:pt modelId="{31FB600F-6289-4061-8FC6-BDDCF857A536}" type="pres">
      <dgm:prSet presAssocID="{91CC5867-CCC2-45C9-893E-CFBE25D35591}" presName="topConnNode2" presStyleLbl="node4" presStyleIdx="0" presStyleCnt="0"/>
      <dgm:spPr/>
      <dgm:t>
        <a:bodyPr/>
        <a:lstStyle/>
        <a:p>
          <a:endParaRPr lang="en-US"/>
        </a:p>
      </dgm:t>
    </dgm:pt>
    <dgm:pt modelId="{B4736CCC-79EC-4E50-B876-1BBD6BCDF783}" type="pres">
      <dgm:prSet presAssocID="{91CC5867-CCC2-45C9-893E-CFBE25D35591}" presName="hierChild4" presStyleCnt="0"/>
      <dgm:spPr/>
    </dgm:pt>
    <dgm:pt modelId="{CF5215D8-B838-47D1-AF2B-D3BBED320BB5}" type="pres">
      <dgm:prSet presAssocID="{91CC5867-CCC2-45C9-893E-CFBE25D35591}" presName="hierChild5" presStyleCnt="0"/>
      <dgm:spPr/>
    </dgm:pt>
    <dgm:pt modelId="{8DE0C794-0BEA-4123-AD28-81B1133D342A}" type="pres">
      <dgm:prSet presAssocID="{0EC84DEB-42A3-46FE-B609-AA7B2E3EAE64}" presName="hierChild5" presStyleCnt="0"/>
      <dgm:spPr/>
    </dgm:pt>
    <dgm:pt modelId="{56777CFA-DC4D-4791-BCA1-2970170C8502}" type="pres">
      <dgm:prSet presAssocID="{11BE9691-830D-4544-A274-9ED9E2E28DC3}" presName="hierChild5" presStyleCnt="0"/>
      <dgm:spPr/>
    </dgm:pt>
    <dgm:pt modelId="{9C47F39D-88D2-461D-9E7B-7724882F09C1}" type="pres">
      <dgm:prSet presAssocID="{08D019B7-4048-44B7-A074-241BAD623F4A}" presName="hierChild3" presStyleCnt="0"/>
      <dgm:spPr/>
    </dgm:pt>
  </dgm:ptLst>
  <dgm:cxnLst>
    <dgm:cxn modelId="{316ACC0B-B6D5-400B-A0A2-971B08CA2118}" type="presOf" srcId="{92ECD4B8-6B73-45EC-B676-05E3477A29B7}" destId="{567D0ED8-C9E8-420E-B47F-2AF2C9099EE2}" srcOrd="0" destOrd="0" presId="urn:microsoft.com/office/officeart/2008/layout/HalfCircleOrganizationChart"/>
    <dgm:cxn modelId="{50EE1CD4-7805-40BD-8024-62DECB07DC26}" srcId="{20D9AD79-C4A5-423F-89F1-B4D4C8CD074B}" destId="{08D019B7-4048-44B7-A074-241BAD623F4A}" srcOrd="0" destOrd="0" parTransId="{62F543AE-F7C2-4695-BD9F-947149AEB3AA}" sibTransId="{2A7AB3E2-52C5-4447-A274-6E6D02DA29BF}"/>
    <dgm:cxn modelId="{6992D5A8-6099-41C1-995D-6B5B45AD71D7}" type="presOf" srcId="{11BE9691-830D-4544-A274-9ED9E2E28DC3}" destId="{AE662EB9-1912-401B-9CF9-A93F741DFDEF}" srcOrd="0" destOrd="0" presId="urn:microsoft.com/office/officeart/2008/layout/HalfCircleOrganizationChart"/>
    <dgm:cxn modelId="{D63B01E5-BF72-451C-B3EB-904C12DE8CCE}" srcId="{0EC84DEB-42A3-46FE-B609-AA7B2E3EAE64}" destId="{91CC5867-CCC2-45C9-893E-CFBE25D35591}" srcOrd="0" destOrd="0" parTransId="{45DD66E9-9305-497A-B2E3-F62D254DE7C8}" sibTransId="{DACC659E-FC18-4190-B244-2511BD3F5A4A}"/>
    <dgm:cxn modelId="{03C7157E-1FB9-4440-971B-2CA21E044F36}" srcId="{08D019B7-4048-44B7-A074-241BAD623F4A}" destId="{11BE9691-830D-4544-A274-9ED9E2E28DC3}" srcOrd="0" destOrd="0" parTransId="{3CFD9FA3-7348-4BC1-A623-8501EDA07754}" sibTransId="{6F1B5A69-012D-459E-8533-D8FD6A16CBBF}"/>
    <dgm:cxn modelId="{1AAA9BDC-B0D9-4582-9D99-DEC22524907A}" type="presOf" srcId="{08D019B7-4048-44B7-A074-241BAD623F4A}" destId="{1D97F626-FA49-48B7-A0CB-BF3DF4930C86}" srcOrd="0" destOrd="0" presId="urn:microsoft.com/office/officeart/2008/layout/HalfCircleOrganizationChart"/>
    <dgm:cxn modelId="{6A67EAA2-A887-4981-B831-D1F9F6CC4DA8}" type="presOf" srcId="{0EC84DEB-42A3-46FE-B609-AA7B2E3EAE64}" destId="{68B1A4BA-9332-4CA9-A888-684A6CC84BF9}" srcOrd="0" destOrd="0" presId="urn:microsoft.com/office/officeart/2008/layout/HalfCircleOrganizationChart"/>
    <dgm:cxn modelId="{C45958E7-4924-4861-8B91-E280B739DD39}" type="presOf" srcId="{08D019B7-4048-44B7-A074-241BAD623F4A}" destId="{FAE2FC7F-9E76-480E-B544-C7CCF5F066A7}" srcOrd="1" destOrd="0" presId="urn:microsoft.com/office/officeart/2008/layout/HalfCircleOrganizationChart"/>
    <dgm:cxn modelId="{F08E1B0B-72C7-4EB2-9AB9-C2CEB6C92964}" type="presOf" srcId="{3CFD9FA3-7348-4BC1-A623-8501EDA07754}" destId="{BE48C5C9-8EF8-491D-A32B-8E50EC3A1803}" srcOrd="0" destOrd="0" presId="urn:microsoft.com/office/officeart/2008/layout/HalfCircleOrganizationChart"/>
    <dgm:cxn modelId="{99BA4972-3F4E-410D-9D97-A0B24182FF34}" type="presOf" srcId="{45DD66E9-9305-497A-B2E3-F62D254DE7C8}" destId="{C55DC99F-FA3B-4704-B02E-77D2B0884E23}" srcOrd="0" destOrd="0" presId="urn:microsoft.com/office/officeart/2008/layout/HalfCircleOrganizationChart"/>
    <dgm:cxn modelId="{D94FFCA3-E9E4-4D6D-A721-C70747551932}" type="presOf" srcId="{91CC5867-CCC2-45C9-893E-CFBE25D35591}" destId="{31FB600F-6289-4061-8FC6-BDDCF857A536}" srcOrd="1" destOrd="0" presId="urn:microsoft.com/office/officeart/2008/layout/HalfCircleOrganizationChart"/>
    <dgm:cxn modelId="{84AD24F4-C095-4C28-BE9A-599F0B4CDB54}" type="presOf" srcId="{0EC84DEB-42A3-46FE-B609-AA7B2E3EAE64}" destId="{CBA8AECE-ABB3-4441-933A-94FD1DFAEC73}" srcOrd="1" destOrd="0" presId="urn:microsoft.com/office/officeart/2008/layout/HalfCircleOrganizationChart"/>
    <dgm:cxn modelId="{0A32B19C-CB33-4840-908A-1330E1E6C8FD}" type="presOf" srcId="{20D9AD79-C4A5-423F-89F1-B4D4C8CD074B}" destId="{606BCA4E-7D90-4DB9-9D91-F5CBD96CC90F}" srcOrd="0" destOrd="0" presId="urn:microsoft.com/office/officeart/2008/layout/HalfCircleOrganizationChart"/>
    <dgm:cxn modelId="{69F0DD8C-A70A-44D0-9132-9E209376DC7C}" type="presOf" srcId="{91CC5867-CCC2-45C9-893E-CFBE25D35591}" destId="{75459B23-AD0F-409E-BE3C-670F10499F40}" srcOrd="0" destOrd="0" presId="urn:microsoft.com/office/officeart/2008/layout/HalfCircleOrganizationChart"/>
    <dgm:cxn modelId="{BE34A4F2-9512-4E83-AB76-962658BB9BDB}" srcId="{11BE9691-830D-4544-A274-9ED9E2E28DC3}" destId="{0EC84DEB-42A3-46FE-B609-AA7B2E3EAE64}" srcOrd="0" destOrd="0" parTransId="{92ECD4B8-6B73-45EC-B676-05E3477A29B7}" sibTransId="{16A9FCAC-DE64-4BD2-A84E-A5F70C098086}"/>
    <dgm:cxn modelId="{4314D0F4-5238-4A79-8E51-B045EE9981AD}" type="presOf" srcId="{11BE9691-830D-4544-A274-9ED9E2E28DC3}" destId="{40E17D0A-4019-4DDA-8448-BEF7B5D8A710}" srcOrd="1" destOrd="0" presId="urn:microsoft.com/office/officeart/2008/layout/HalfCircleOrganizationChart"/>
    <dgm:cxn modelId="{0B1767D5-DCFE-4345-B462-47508FFE7E09}" type="presParOf" srcId="{606BCA4E-7D90-4DB9-9D91-F5CBD96CC90F}" destId="{23591D69-2CFC-4089-AD2B-563CBA2CDCE2}" srcOrd="0" destOrd="0" presId="urn:microsoft.com/office/officeart/2008/layout/HalfCircleOrganizationChart"/>
    <dgm:cxn modelId="{07E16B5A-F8C8-46D9-A57B-C1DBCD915476}" type="presParOf" srcId="{23591D69-2CFC-4089-AD2B-563CBA2CDCE2}" destId="{8A39E445-83A4-46B3-AABE-C07674C0C2C1}" srcOrd="0" destOrd="0" presId="urn:microsoft.com/office/officeart/2008/layout/HalfCircleOrganizationChart"/>
    <dgm:cxn modelId="{253ABD79-3095-4EC7-B9A4-C979CB1F6BAB}" type="presParOf" srcId="{8A39E445-83A4-46B3-AABE-C07674C0C2C1}" destId="{1D97F626-FA49-48B7-A0CB-BF3DF4930C86}" srcOrd="0" destOrd="0" presId="urn:microsoft.com/office/officeart/2008/layout/HalfCircleOrganizationChart"/>
    <dgm:cxn modelId="{90737D44-22BE-4FD4-825A-4BF7CD9C2C19}" type="presParOf" srcId="{8A39E445-83A4-46B3-AABE-C07674C0C2C1}" destId="{CF72A7C7-99D9-4F47-9219-CA3D9EF0A33B}" srcOrd="1" destOrd="0" presId="urn:microsoft.com/office/officeart/2008/layout/HalfCircleOrganizationChart"/>
    <dgm:cxn modelId="{76A99759-10F8-4897-A3BE-16981D5E571F}" type="presParOf" srcId="{8A39E445-83A4-46B3-AABE-C07674C0C2C1}" destId="{8723A8ED-FC60-4C29-800A-9D6588694953}" srcOrd="2" destOrd="0" presId="urn:microsoft.com/office/officeart/2008/layout/HalfCircleOrganizationChart"/>
    <dgm:cxn modelId="{702C0991-97DA-4C23-9DA8-95862A01717D}" type="presParOf" srcId="{8A39E445-83A4-46B3-AABE-C07674C0C2C1}" destId="{FAE2FC7F-9E76-480E-B544-C7CCF5F066A7}" srcOrd="3" destOrd="0" presId="urn:microsoft.com/office/officeart/2008/layout/HalfCircleOrganizationChart"/>
    <dgm:cxn modelId="{ECCABD90-ABF1-43E5-A315-3EA7ACF4BEED}" type="presParOf" srcId="{23591D69-2CFC-4089-AD2B-563CBA2CDCE2}" destId="{180E77BC-4432-478A-8554-9394F3A301B2}" srcOrd="1" destOrd="0" presId="urn:microsoft.com/office/officeart/2008/layout/HalfCircleOrganizationChart"/>
    <dgm:cxn modelId="{DB7F314F-F1B2-47E1-9103-8F97AD0C2173}" type="presParOf" srcId="{180E77BC-4432-478A-8554-9394F3A301B2}" destId="{BE48C5C9-8EF8-491D-A32B-8E50EC3A1803}" srcOrd="0" destOrd="0" presId="urn:microsoft.com/office/officeart/2008/layout/HalfCircleOrganizationChart"/>
    <dgm:cxn modelId="{62AC0A8A-57D8-425D-A66C-1BF5D0E60196}" type="presParOf" srcId="{180E77BC-4432-478A-8554-9394F3A301B2}" destId="{41CF912E-0590-4124-A86B-4CA9020681E5}" srcOrd="1" destOrd="0" presId="urn:microsoft.com/office/officeart/2008/layout/HalfCircleOrganizationChart"/>
    <dgm:cxn modelId="{D22FBD5B-8E6E-4FD4-A0FB-F4E5B33CA831}" type="presParOf" srcId="{41CF912E-0590-4124-A86B-4CA9020681E5}" destId="{87500FF8-A6DF-4721-AF19-B55137D356D5}" srcOrd="0" destOrd="0" presId="urn:microsoft.com/office/officeart/2008/layout/HalfCircleOrganizationChart"/>
    <dgm:cxn modelId="{8985F82F-B2C4-49E5-8187-DFEF1C3D2FFF}" type="presParOf" srcId="{87500FF8-A6DF-4721-AF19-B55137D356D5}" destId="{AE662EB9-1912-401B-9CF9-A93F741DFDEF}" srcOrd="0" destOrd="0" presId="urn:microsoft.com/office/officeart/2008/layout/HalfCircleOrganizationChart"/>
    <dgm:cxn modelId="{D8D8ACAD-F544-4CEF-9D74-415D38941258}" type="presParOf" srcId="{87500FF8-A6DF-4721-AF19-B55137D356D5}" destId="{8E112387-69AD-425D-B391-2FF3BC7F1945}" srcOrd="1" destOrd="0" presId="urn:microsoft.com/office/officeart/2008/layout/HalfCircleOrganizationChart"/>
    <dgm:cxn modelId="{3B70AD0A-1975-4C8C-9D62-78DC88ED5185}" type="presParOf" srcId="{87500FF8-A6DF-4721-AF19-B55137D356D5}" destId="{D90AD74D-7BD9-4EF3-B65B-01470E18B9A9}" srcOrd="2" destOrd="0" presId="urn:microsoft.com/office/officeart/2008/layout/HalfCircleOrganizationChart"/>
    <dgm:cxn modelId="{EED06DDF-0E24-48CA-A36C-C1AC48F9155C}" type="presParOf" srcId="{87500FF8-A6DF-4721-AF19-B55137D356D5}" destId="{40E17D0A-4019-4DDA-8448-BEF7B5D8A710}" srcOrd="3" destOrd="0" presId="urn:microsoft.com/office/officeart/2008/layout/HalfCircleOrganizationChart"/>
    <dgm:cxn modelId="{2AF816BC-D1F2-4748-A1B1-B2B42E381704}" type="presParOf" srcId="{41CF912E-0590-4124-A86B-4CA9020681E5}" destId="{72381AFF-32FE-4356-9C3C-1B11DBCA2687}" srcOrd="1" destOrd="0" presId="urn:microsoft.com/office/officeart/2008/layout/HalfCircleOrganizationChart"/>
    <dgm:cxn modelId="{DDE5C87E-84DF-430F-8B13-AF91C00CFFEB}" type="presParOf" srcId="{72381AFF-32FE-4356-9C3C-1B11DBCA2687}" destId="{567D0ED8-C9E8-420E-B47F-2AF2C9099EE2}" srcOrd="0" destOrd="0" presId="urn:microsoft.com/office/officeart/2008/layout/HalfCircleOrganizationChart"/>
    <dgm:cxn modelId="{6539ABF0-C4B8-456A-82B4-94A0DE1BCE15}" type="presParOf" srcId="{72381AFF-32FE-4356-9C3C-1B11DBCA2687}" destId="{DBCD34D2-3938-46A1-AC2D-098740A44E44}" srcOrd="1" destOrd="0" presId="urn:microsoft.com/office/officeart/2008/layout/HalfCircleOrganizationChart"/>
    <dgm:cxn modelId="{F6BC2831-C5FD-4B5D-9DDF-92F19ED2759D}" type="presParOf" srcId="{DBCD34D2-3938-46A1-AC2D-098740A44E44}" destId="{CC3BCB04-FFA2-494F-A2EF-C4054A94C0D9}" srcOrd="0" destOrd="0" presId="urn:microsoft.com/office/officeart/2008/layout/HalfCircleOrganizationChart"/>
    <dgm:cxn modelId="{CD159D2D-10AB-40E7-B4D7-45E76FDA377C}" type="presParOf" srcId="{CC3BCB04-FFA2-494F-A2EF-C4054A94C0D9}" destId="{68B1A4BA-9332-4CA9-A888-684A6CC84BF9}" srcOrd="0" destOrd="0" presId="urn:microsoft.com/office/officeart/2008/layout/HalfCircleOrganizationChart"/>
    <dgm:cxn modelId="{A43E13F1-1D2B-4AA0-866D-CFDA6031F0AA}" type="presParOf" srcId="{CC3BCB04-FFA2-494F-A2EF-C4054A94C0D9}" destId="{9042475E-16DA-4116-9FF4-1CFF5E86FFD8}" srcOrd="1" destOrd="0" presId="urn:microsoft.com/office/officeart/2008/layout/HalfCircleOrganizationChart"/>
    <dgm:cxn modelId="{2FE43BF5-07E5-4736-BBF4-9B4683F64EF7}" type="presParOf" srcId="{CC3BCB04-FFA2-494F-A2EF-C4054A94C0D9}" destId="{5EBDE15A-CB2E-4FF6-96C4-B6EC4C2ECC9B}" srcOrd="2" destOrd="0" presId="urn:microsoft.com/office/officeart/2008/layout/HalfCircleOrganizationChart"/>
    <dgm:cxn modelId="{328E6AD6-E8D3-485E-B668-69013E4FC477}" type="presParOf" srcId="{CC3BCB04-FFA2-494F-A2EF-C4054A94C0D9}" destId="{CBA8AECE-ABB3-4441-933A-94FD1DFAEC73}" srcOrd="3" destOrd="0" presId="urn:microsoft.com/office/officeart/2008/layout/HalfCircleOrganizationChart"/>
    <dgm:cxn modelId="{45C46CA0-E4E2-43FA-8BFE-C6E100AD0F42}" type="presParOf" srcId="{DBCD34D2-3938-46A1-AC2D-098740A44E44}" destId="{0A13C8E8-2C2C-4E93-8391-D0A3C419CF5A}" srcOrd="1" destOrd="0" presId="urn:microsoft.com/office/officeart/2008/layout/HalfCircleOrganizationChart"/>
    <dgm:cxn modelId="{D72EFA99-7BD2-4DAD-813F-F1DA6A055104}" type="presParOf" srcId="{0A13C8E8-2C2C-4E93-8391-D0A3C419CF5A}" destId="{C55DC99F-FA3B-4704-B02E-77D2B0884E23}" srcOrd="0" destOrd="0" presId="urn:microsoft.com/office/officeart/2008/layout/HalfCircleOrganizationChart"/>
    <dgm:cxn modelId="{E8191CEF-4177-44F5-A0DB-5206ABEAD220}" type="presParOf" srcId="{0A13C8E8-2C2C-4E93-8391-D0A3C419CF5A}" destId="{741B8AE0-8A66-450A-AEDA-A7EFF018C25C}" srcOrd="1" destOrd="0" presId="urn:microsoft.com/office/officeart/2008/layout/HalfCircleOrganizationChart"/>
    <dgm:cxn modelId="{2FBEF71C-532C-4C19-837E-5DC4F5E9D7D4}" type="presParOf" srcId="{741B8AE0-8A66-450A-AEDA-A7EFF018C25C}" destId="{A8EFF16C-A32E-494E-9423-B9348B274573}" srcOrd="0" destOrd="0" presId="urn:microsoft.com/office/officeart/2008/layout/HalfCircleOrganizationChart"/>
    <dgm:cxn modelId="{1B21C946-5EAF-454B-9687-13786ACB0958}" type="presParOf" srcId="{A8EFF16C-A32E-494E-9423-B9348B274573}" destId="{75459B23-AD0F-409E-BE3C-670F10499F40}" srcOrd="0" destOrd="0" presId="urn:microsoft.com/office/officeart/2008/layout/HalfCircleOrganizationChart"/>
    <dgm:cxn modelId="{5456CE64-10EA-4A64-BC3C-7D27AF03147C}" type="presParOf" srcId="{A8EFF16C-A32E-494E-9423-B9348B274573}" destId="{10970142-7A20-4897-9591-2C58B0906410}" srcOrd="1" destOrd="0" presId="urn:microsoft.com/office/officeart/2008/layout/HalfCircleOrganizationChart"/>
    <dgm:cxn modelId="{046B06C8-2C10-428B-8598-C87B3C954375}" type="presParOf" srcId="{A8EFF16C-A32E-494E-9423-B9348B274573}" destId="{E11B71EB-E82A-4565-8712-48E66338361A}" srcOrd="2" destOrd="0" presId="urn:microsoft.com/office/officeart/2008/layout/HalfCircleOrganizationChart"/>
    <dgm:cxn modelId="{C7F0438A-B4CB-4A7D-85FA-EBE086D2D424}" type="presParOf" srcId="{A8EFF16C-A32E-494E-9423-B9348B274573}" destId="{31FB600F-6289-4061-8FC6-BDDCF857A536}" srcOrd="3" destOrd="0" presId="urn:microsoft.com/office/officeart/2008/layout/HalfCircleOrganizationChart"/>
    <dgm:cxn modelId="{C780A37F-D0E1-4E15-90FB-DA929F31EC0B}" type="presParOf" srcId="{741B8AE0-8A66-450A-AEDA-A7EFF018C25C}" destId="{B4736CCC-79EC-4E50-B876-1BBD6BCDF783}" srcOrd="1" destOrd="0" presId="urn:microsoft.com/office/officeart/2008/layout/HalfCircleOrganizationChart"/>
    <dgm:cxn modelId="{5D62DA59-A900-45A7-85B0-691D6122BA50}" type="presParOf" srcId="{741B8AE0-8A66-450A-AEDA-A7EFF018C25C}" destId="{CF5215D8-B838-47D1-AF2B-D3BBED320BB5}" srcOrd="2" destOrd="0" presId="urn:microsoft.com/office/officeart/2008/layout/HalfCircleOrganizationChart"/>
    <dgm:cxn modelId="{5049633F-ACA1-4D13-B296-522F9B4E2B99}" type="presParOf" srcId="{DBCD34D2-3938-46A1-AC2D-098740A44E44}" destId="{8DE0C794-0BEA-4123-AD28-81B1133D342A}" srcOrd="2" destOrd="0" presId="urn:microsoft.com/office/officeart/2008/layout/HalfCircleOrganizationChart"/>
    <dgm:cxn modelId="{4E4B519A-8B9C-4001-994A-3818271A4AE1}" type="presParOf" srcId="{41CF912E-0590-4124-A86B-4CA9020681E5}" destId="{56777CFA-DC4D-4791-BCA1-2970170C8502}" srcOrd="2" destOrd="0" presId="urn:microsoft.com/office/officeart/2008/layout/HalfCircleOrganizationChart"/>
    <dgm:cxn modelId="{3EC8A5AA-7E0F-4F89-9091-6B0DAAD87205}" type="presParOf" srcId="{23591D69-2CFC-4089-AD2B-563CBA2CDCE2}" destId="{9C47F39D-88D2-461D-9E7B-7724882F09C1}" srcOrd="2" destOrd="0" presId="urn:microsoft.com/office/officeart/2008/layout/HalfCircleOrganizationChar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55DC99F-FA3B-4704-B02E-77D2B0884E23}">
      <dsp:nvSpPr>
        <dsp:cNvPr id="0" name=""/>
        <dsp:cNvSpPr/>
      </dsp:nvSpPr>
      <dsp:spPr>
        <a:xfrm>
          <a:off x="2002403" y="3426102"/>
          <a:ext cx="820694" cy="535235"/>
        </a:xfrm>
        <a:custGeom>
          <a:avLst/>
          <a:gdLst/>
          <a:ahLst/>
          <a:cxnLst/>
          <a:rect l="0" t="0" r="0" b="0"/>
          <a:pathLst>
            <a:path>
              <a:moveTo>
                <a:pt x="0" y="0"/>
              </a:moveTo>
              <a:lnTo>
                <a:pt x="0" y="535235"/>
              </a:lnTo>
              <a:lnTo>
                <a:pt x="820694" y="53523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7D0ED8-C9E8-420E-B47F-2AF2C9099EE2}">
      <dsp:nvSpPr>
        <dsp:cNvPr id="0" name=""/>
        <dsp:cNvSpPr/>
      </dsp:nvSpPr>
      <dsp:spPr>
        <a:xfrm>
          <a:off x="1956683" y="2159379"/>
          <a:ext cx="91440" cy="374664"/>
        </a:xfrm>
        <a:custGeom>
          <a:avLst/>
          <a:gdLst/>
          <a:ahLst/>
          <a:cxnLst/>
          <a:rect l="0" t="0" r="0" b="0"/>
          <a:pathLst>
            <a:path>
              <a:moveTo>
                <a:pt x="45720" y="0"/>
              </a:moveTo>
              <a:lnTo>
                <a:pt x="45720" y="3746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48C5C9-8EF8-491D-A32B-8E50EC3A1803}">
      <dsp:nvSpPr>
        <dsp:cNvPr id="0" name=""/>
        <dsp:cNvSpPr/>
      </dsp:nvSpPr>
      <dsp:spPr>
        <a:xfrm>
          <a:off x="1956683" y="892655"/>
          <a:ext cx="91440" cy="374664"/>
        </a:xfrm>
        <a:custGeom>
          <a:avLst/>
          <a:gdLst/>
          <a:ahLst/>
          <a:cxnLst/>
          <a:rect l="0" t="0" r="0" b="0"/>
          <a:pathLst>
            <a:path>
              <a:moveTo>
                <a:pt x="45720" y="0"/>
              </a:moveTo>
              <a:lnTo>
                <a:pt x="45720" y="3746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72A7C7-99D9-4F47-9219-CA3D9EF0A33B}">
      <dsp:nvSpPr>
        <dsp:cNvPr id="0" name=""/>
        <dsp:cNvSpPr/>
      </dsp:nvSpPr>
      <dsp:spPr>
        <a:xfrm>
          <a:off x="1556374" y="597"/>
          <a:ext cx="892058" cy="89205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23A8ED-FC60-4C29-800A-9D6588694953}">
      <dsp:nvSpPr>
        <dsp:cNvPr id="0" name=""/>
        <dsp:cNvSpPr/>
      </dsp:nvSpPr>
      <dsp:spPr>
        <a:xfrm>
          <a:off x="1556374" y="597"/>
          <a:ext cx="892058" cy="89205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97F626-FA49-48B7-A0CB-BF3DF4930C86}">
      <dsp:nvSpPr>
        <dsp:cNvPr id="0" name=""/>
        <dsp:cNvSpPr/>
      </dsp:nvSpPr>
      <dsp:spPr>
        <a:xfrm>
          <a:off x="1110345" y="161167"/>
          <a:ext cx="1784117" cy="570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latin typeface="Arial" panose="020B0604020202020204" pitchFamily="34" charset="0"/>
              <a:cs typeface="Arial" panose="020B0604020202020204" pitchFamily="34" charset="0"/>
            </a:rPr>
            <a:t>Shareholders Committee</a:t>
          </a:r>
          <a:endParaRPr lang="en-ZA" sz="2000" kern="1200" dirty="0">
            <a:latin typeface="Arial" panose="020B0604020202020204" pitchFamily="34" charset="0"/>
            <a:cs typeface="Arial" panose="020B0604020202020204" pitchFamily="34" charset="0"/>
          </a:endParaRPr>
        </a:p>
      </dsp:txBody>
      <dsp:txXfrm>
        <a:off x="1110345" y="161167"/>
        <a:ext cx="1784117" cy="570917"/>
      </dsp:txXfrm>
    </dsp:sp>
    <dsp:sp modelId="{8E112387-69AD-425D-B391-2FF3BC7F1945}">
      <dsp:nvSpPr>
        <dsp:cNvPr id="0" name=""/>
        <dsp:cNvSpPr/>
      </dsp:nvSpPr>
      <dsp:spPr>
        <a:xfrm>
          <a:off x="1556374" y="1267320"/>
          <a:ext cx="892058" cy="89205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0AD74D-7BD9-4EF3-B65B-01470E18B9A9}">
      <dsp:nvSpPr>
        <dsp:cNvPr id="0" name=""/>
        <dsp:cNvSpPr/>
      </dsp:nvSpPr>
      <dsp:spPr>
        <a:xfrm>
          <a:off x="1556374" y="1267320"/>
          <a:ext cx="892058" cy="89205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662EB9-1912-401B-9CF9-A93F741DFDEF}">
      <dsp:nvSpPr>
        <dsp:cNvPr id="0" name=""/>
        <dsp:cNvSpPr/>
      </dsp:nvSpPr>
      <dsp:spPr>
        <a:xfrm>
          <a:off x="1110345" y="1427891"/>
          <a:ext cx="1784117" cy="570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latin typeface="Arial" panose="020B0604020202020204" pitchFamily="34" charset="0"/>
              <a:cs typeface="Arial" panose="020B0604020202020204" pitchFamily="34" charset="0"/>
            </a:rPr>
            <a:t>Board of Directors </a:t>
          </a:r>
          <a:endParaRPr lang="en-ZA" sz="2000" kern="1200" dirty="0">
            <a:latin typeface="Arial" panose="020B0604020202020204" pitchFamily="34" charset="0"/>
            <a:cs typeface="Arial" panose="020B0604020202020204" pitchFamily="34" charset="0"/>
          </a:endParaRPr>
        </a:p>
      </dsp:txBody>
      <dsp:txXfrm>
        <a:off x="1110345" y="1427891"/>
        <a:ext cx="1784117" cy="570917"/>
      </dsp:txXfrm>
    </dsp:sp>
    <dsp:sp modelId="{9042475E-16DA-4116-9FF4-1CFF5E86FFD8}">
      <dsp:nvSpPr>
        <dsp:cNvPr id="0" name=""/>
        <dsp:cNvSpPr/>
      </dsp:nvSpPr>
      <dsp:spPr>
        <a:xfrm>
          <a:off x="1556374" y="2534043"/>
          <a:ext cx="892058" cy="89205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BDE15A-CB2E-4FF6-96C4-B6EC4C2ECC9B}">
      <dsp:nvSpPr>
        <dsp:cNvPr id="0" name=""/>
        <dsp:cNvSpPr/>
      </dsp:nvSpPr>
      <dsp:spPr>
        <a:xfrm>
          <a:off x="1556374" y="2534043"/>
          <a:ext cx="892058" cy="89205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B1A4BA-9332-4CA9-A888-684A6CC84BF9}">
      <dsp:nvSpPr>
        <dsp:cNvPr id="0" name=""/>
        <dsp:cNvSpPr/>
      </dsp:nvSpPr>
      <dsp:spPr>
        <a:xfrm>
          <a:off x="1110345" y="2694614"/>
          <a:ext cx="1784117" cy="570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latin typeface="Arial" panose="020B0604020202020204" pitchFamily="34" charset="0"/>
              <a:cs typeface="Arial" panose="020B0604020202020204" pitchFamily="34" charset="0"/>
            </a:rPr>
            <a:t>Chief Executive Officer</a:t>
          </a:r>
          <a:endParaRPr lang="en-ZA" sz="2000" kern="1200" dirty="0">
            <a:latin typeface="Arial" panose="020B0604020202020204" pitchFamily="34" charset="0"/>
            <a:cs typeface="Arial" panose="020B0604020202020204" pitchFamily="34" charset="0"/>
          </a:endParaRPr>
        </a:p>
      </dsp:txBody>
      <dsp:txXfrm>
        <a:off x="1110345" y="2694614"/>
        <a:ext cx="1784117" cy="570917"/>
      </dsp:txXfrm>
    </dsp:sp>
    <dsp:sp modelId="{10970142-7A20-4897-9591-2C58B0906410}">
      <dsp:nvSpPr>
        <dsp:cNvPr id="0" name=""/>
        <dsp:cNvSpPr/>
      </dsp:nvSpPr>
      <dsp:spPr>
        <a:xfrm>
          <a:off x="2716050" y="3800767"/>
          <a:ext cx="892058" cy="892058"/>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1B71EB-E82A-4565-8712-48E66338361A}">
      <dsp:nvSpPr>
        <dsp:cNvPr id="0" name=""/>
        <dsp:cNvSpPr/>
      </dsp:nvSpPr>
      <dsp:spPr>
        <a:xfrm>
          <a:off x="2716050" y="3800767"/>
          <a:ext cx="892058" cy="892058"/>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459B23-AD0F-409E-BE3C-670F10499F40}">
      <dsp:nvSpPr>
        <dsp:cNvPr id="0" name=""/>
        <dsp:cNvSpPr/>
      </dsp:nvSpPr>
      <dsp:spPr>
        <a:xfrm>
          <a:off x="2270021" y="3961337"/>
          <a:ext cx="1784117" cy="57091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a:latin typeface="Arial" panose="020B0604020202020204" pitchFamily="34" charset="0"/>
              <a:cs typeface="Arial" panose="020B0604020202020204" pitchFamily="34" charset="0"/>
            </a:rPr>
            <a:t>Executive Committee</a:t>
          </a:r>
          <a:endParaRPr lang="en-ZA" sz="2000" kern="1200" dirty="0">
            <a:latin typeface="Arial" panose="020B0604020202020204" pitchFamily="34" charset="0"/>
            <a:cs typeface="Arial" panose="020B0604020202020204" pitchFamily="34" charset="0"/>
          </a:endParaRPr>
        </a:p>
      </dsp:txBody>
      <dsp:txXfrm>
        <a:off x="2270021" y="3961337"/>
        <a:ext cx="1784117" cy="570917"/>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92812E-CF06-0E47-8C1A-F61AB875DDCF}" type="datetimeFigureOut">
              <a:rPr lang="en-US" smtClean="0"/>
              <a:pPr/>
              <a:t>11/11/2021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97395-C2BD-4D46-8DB7-05BA3E635783}" type="slidenum">
              <a:rPr lang="en-US" smtClean="0"/>
              <a:pPr/>
              <a:t>‹#›</a:t>
            </a:fld>
            <a:endParaRPr lang="en-US"/>
          </a:p>
        </p:txBody>
      </p:sp>
    </p:spTree>
    <p:extLst>
      <p:ext uri="{BB962C8B-B14F-4D97-AF65-F5344CB8AC3E}">
        <p14:creationId xmlns:p14="http://schemas.microsoft.com/office/powerpoint/2010/main" xmlns="" val="3506294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97395-C2BD-4D46-8DB7-05BA3E635783}" type="slidenum">
              <a:rPr lang="en-US" smtClean="0"/>
              <a:pPr/>
              <a:t>1</a:t>
            </a:fld>
            <a:endParaRPr lang="en-US"/>
          </a:p>
        </p:txBody>
      </p:sp>
    </p:spTree>
    <p:extLst>
      <p:ext uri="{BB962C8B-B14F-4D97-AF65-F5344CB8AC3E}">
        <p14:creationId xmlns:p14="http://schemas.microsoft.com/office/powerpoint/2010/main" xmlns="" val="3415122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597395-C2BD-4D46-8DB7-05BA3E635783}" type="slidenum">
              <a:rPr lang="en-US" smtClean="0"/>
              <a:pPr/>
              <a:t>10</a:t>
            </a:fld>
            <a:endParaRPr lang="en-US"/>
          </a:p>
        </p:txBody>
      </p:sp>
    </p:spTree>
    <p:extLst>
      <p:ext uri="{BB962C8B-B14F-4D97-AF65-F5344CB8AC3E}">
        <p14:creationId xmlns:p14="http://schemas.microsoft.com/office/powerpoint/2010/main" xmlns="" val="3200990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6597395-C2BD-4D46-8DB7-05BA3E635783}" type="slidenum">
              <a:rPr lang="en-US" smtClean="0"/>
              <a:pPr/>
              <a:t>17</a:t>
            </a:fld>
            <a:endParaRPr lang="en-US"/>
          </a:p>
        </p:txBody>
      </p:sp>
    </p:spTree>
    <p:extLst>
      <p:ext uri="{BB962C8B-B14F-4D97-AF65-F5344CB8AC3E}">
        <p14:creationId xmlns:p14="http://schemas.microsoft.com/office/powerpoint/2010/main" xmlns="" val="2713716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rtmc.co.za/"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1E9C1-8721-5B44-9509-C08095EAAC44}"/>
              </a:ext>
            </a:extLst>
          </p:cNvPr>
          <p:cNvSpPr>
            <a:spLocks noGrp="1"/>
          </p:cNvSpPr>
          <p:nvPr>
            <p:ph type="ctrTitle"/>
          </p:nvPr>
        </p:nvSpPr>
        <p:spPr>
          <a:xfrm>
            <a:off x="1916115" y="2410460"/>
            <a:ext cx="5161550" cy="474662"/>
          </a:xfrm>
        </p:spPr>
        <p:txBody>
          <a:bodyPr anchor="b">
            <a:noAutofit/>
          </a:bodyPr>
          <a:lstStyle>
            <a:lvl1pPr algn="ctr">
              <a:defRPr sz="2800" b="0" i="0" baseline="0">
                <a:solidFill>
                  <a:schemeClr val="bg1">
                    <a:lumMod val="50000"/>
                  </a:schemeClr>
                </a:solidFill>
                <a:latin typeface="Century Gothic" panose="020B0502020202020204" pitchFamily="34" charset="0"/>
                <a:cs typeface="Arial Hebrew Light" pitchFamily="2" charset="-79"/>
              </a:defRPr>
            </a:lvl1pPr>
          </a:lstStyle>
          <a:p>
            <a:r>
              <a:rPr lang="en-US"/>
              <a:t>Click to edit Master title style</a:t>
            </a:r>
          </a:p>
        </p:txBody>
      </p:sp>
      <p:sp>
        <p:nvSpPr>
          <p:cNvPr id="3" name="Subtitle 2">
            <a:extLst>
              <a:ext uri="{FF2B5EF4-FFF2-40B4-BE49-F238E27FC236}">
                <a16:creationId xmlns:a16="http://schemas.microsoft.com/office/drawing/2014/main" xmlns="" id="{891F2F28-226F-B642-B17E-6DA479738DD3}"/>
              </a:ext>
            </a:extLst>
          </p:cNvPr>
          <p:cNvSpPr>
            <a:spLocks noGrp="1"/>
          </p:cNvSpPr>
          <p:nvPr>
            <p:ph type="subTitle" idx="1"/>
          </p:nvPr>
        </p:nvSpPr>
        <p:spPr>
          <a:xfrm>
            <a:off x="1916115" y="2875598"/>
            <a:ext cx="5161550" cy="309562"/>
          </a:xfrm>
        </p:spPr>
        <p:txBody>
          <a:bodyPr>
            <a:noAutofit/>
          </a:bodyPr>
          <a:lstStyle>
            <a:lvl1pPr marL="0" indent="0" algn="ctr">
              <a:buNone/>
              <a:defRPr sz="1600" b="0" i="0" baseline="0">
                <a:solidFill>
                  <a:schemeClr val="bg1"/>
                </a:solidFill>
                <a:latin typeface="Helvetica Light" panose="020B04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xmlns="" val="2712003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AF45F5-3ECC-C34C-B654-A5CCFB0C7F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C2B620F-3767-B64F-97A5-F843C46DF7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B3489A-5A7E-0A4D-91C0-EFE57FA4351C}"/>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pPr/>
              <a:t>11/11/2021</a:t>
            </a:fld>
            <a:endParaRPr lang="en-US"/>
          </a:p>
        </p:txBody>
      </p:sp>
      <p:sp>
        <p:nvSpPr>
          <p:cNvPr id="5" name="Footer Placeholder 4">
            <a:extLst>
              <a:ext uri="{FF2B5EF4-FFF2-40B4-BE49-F238E27FC236}">
                <a16:creationId xmlns:a16="http://schemas.microsoft.com/office/drawing/2014/main" xmlns="" id="{A190E739-F833-A346-9FEF-7D35CB08E9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E5C30B7-7242-714F-9A92-10B489EB5AC0}"/>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pPr/>
              <a:t>‹#›</a:t>
            </a:fld>
            <a:endParaRPr lang="en-US"/>
          </a:p>
        </p:txBody>
      </p:sp>
    </p:spTree>
    <p:extLst>
      <p:ext uri="{BB962C8B-B14F-4D97-AF65-F5344CB8AC3E}">
        <p14:creationId xmlns:p14="http://schemas.microsoft.com/office/powerpoint/2010/main" xmlns="" val="112927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E482ABC-BA60-7046-B7BC-ECDD65E7C6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03584D-A298-0C49-8622-3D1F991895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4C4D3E-9E85-3447-B076-D8DD0E492C50}"/>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pPr/>
              <a:t>11/11/2021</a:t>
            </a:fld>
            <a:endParaRPr lang="en-US"/>
          </a:p>
        </p:txBody>
      </p:sp>
      <p:sp>
        <p:nvSpPr>
          <p:cNvPr id="5" name="Footer Placeholder 4">
            <a:extLst>
              <a:ext uri="{FF2B5EF4-FFF2-40B4-BE49-F238E27FC236}">
                <a16:creationId xmlns:a16="http://schemas.microsoft.com/office/drawing/2014/main" xmlns="" id="{09C557EB-16FA-7D49-A912-C7A8EC000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83BE20-85F1-E949-BF05-4A9B8BA0F766}"/>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pPr/>
              <a:t>‹#›</a:t>
            </a:fld>
            <a:endParaRPr lang="en-US"/>
          </a:p>
        </p:txBody>
      </p:sp>
    </p:spTree>
    <p:extLst>
      <p:ext uri="{BB962C8B-B14F-4D97-AF65-F5344CB8AC3E}">
        <p14:creationId xmlns:p14="http://schemas.microsoft.com/office/powerpoint/2010/main" xmlns="" val="3573719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xmlns="" id="{49F2245B-6248-E347-8492-4ABDCEAD3F4A}"/>
              </a:ext>
            </a:extLst>
          </p:cNvPr>
          <p:cNvSpPr/>
          <p:nvPr userDrawn="1"/>
        </p:nvSpPr>
        <p:spPr>
          <a:xfrm>
            <a:off x="5978232" y="6427750"/>
            <a:ext cx="589836" cy="341039"/>
          </a:xfrm>
          <a:prstGeom prst="roundRect">
            <a:avLst/>
          </a:prstGeom>
          <a:solidFill>
            <a:schemeClr val="tx1">
              <a:lumMod val="50000"/>
              <a:lumOff val="50000"/>
            </a:schemeClr>
          </a:solidFill>
          <a:ln>
            <a:noFill/>
          </a:ln>
          <a:effectLst>
            <a:reflection blurRad="6350" stA="30000" endPos="35000" dir="5400000" sy="-100000" algn="bl" rotWithShape="0"/>
          </a:effectLst>
          <a:scene3d>
            <a:camera prst="orthographicFront"/>
            <a:lightRig rig="threePt" dir="t"/>
          </a:scene3d>
          <a:sp3d contourW="12700">
            <a:bevelT w="44450" h="25400"/>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2662C64-029E-48C8-879E-093024997BCE}" type="slidenum">
              <a:rPr lang="en-ZA" sz="1400" baseline="0" smtClean="0">
                <a:solidFill>
                  <a:schemeClr val="bg2"/>
                </a:solidFill>
                <a:latin typeface="Avenir Light" panose="020B0402020203020204" pitchFamily="34" charset="77"/>
              </a:rPr>
              <a:pPr algn="ctr"/>
              <a:t>‹#›</a:t>
            </a:fld>
            <a:endParaRPr lang="en-US" sz="1400">
              <a:noFill/>
            </a:endParaRPr>
          </a:p>
        </p:txBody>
      </p:sp>
      <p:sp>
        <p:nvSpPr>
          <p:cNvPr id="2" name="Title 1">
            <a:extLst>
              <a:ext uri="{FF2B5EF4-FFF2-40B4-BE49-F238E27FC236}">
                <a16:creationId xmlns:a16="http://schemas.microsoft.com/office/drawing/2014/main" xmlns="" id="{E42AB481-A010-F046-BAC6-D00AC4CAE7B4}"/>
              </a:ext>
            </a:extLst>
          </p:cNvPr>
          <p:cNvSpPr>
            <a:spLocks noGrp="1"/>
          </p:cNvSpPr>
          <p:nvPr>
            <p:ph type="title"/>
          </p:nvPr>
        </p:nvSpPr>
        <p:spPr>
          <a:xfrm>
            <a:off x="284979" y="1338825"/>
            <a:ext cx="10047741" cy="762000"/>
          </a:xfrm>
        </p:spPr>
        <p:txBody>
          <a:bodyPr>
            <a:normAutofit/>
          </a:bodyPr>
          <a:lstStyle>
            <a:lvl1pPr>
              <a:defRPr sz="2400" b="0" i="0" baseline="0">
                <a:solidFill>
                  <a:schemeClr val="tx1">
                    <a:lumMod val="65000"/>
                    <a:lumOff val="35000"/>
                  </a:schemeClr>
                </a:solidFill>
                <a:effectLst>
                  <a:reflection blurRad="25400" stA="27000" endPos="64000" dir="5400000" sy="-100000" algn="bl" rotWithShape="0"/>
                </a:effectLst>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xmlns="" id="{B2552038-D215-4D48-9003-5C92633F6566}"/>
              </a:ext>
            </a:extLst>
          </p:cNvPr>
          <p:cNvSpPr>
            <a:spLocks noGrp="1"/>
          </p:cNvSpPr>
          <p:nvPr>
            <p:ph idx="1"/>
          </p:nvPr>
        </p:nvSpPr>
        <p:spPr>
          <a:xfrm>
            <a:off x="294968" y="2110868"/>
            <a:ext cx="11579353" cy="4215880"/>
          </a:xfrm>
        </p:spPr>
        <p:txBody>
          <a:bodyPr wrap="square">
            <a:normAutofit/>
          </a:bodyPr>
          <a:lstStyle>
            <a:lvl1pPr marL="0" indent="0">
              <a:buNone/>
              <a:defRPr sz="2000" baseline="0">
                <a:solidFill>
                  <a:schemeClr val="tx1">
                    <a:lumMod val="85000"/>
                    <a:lumOff val="15000"/>
                  </a:schemeClr>
                </a:solidFill>
                <a:latin typeface="Calibri" panose="020F0502020204030204" pitchFamily="34" charset="0"/>
              </a:defRPr>
            </a:lvl1pPr>
            <a:lvl2pPr>
              <a:defRPr sz="2000" baseline="0">
                <a:solidFill>
                  <a:schemeClr val="tx1">
                    <a:lumMod val="85000"/>
                    <a:lumOff val="15000"/>
                  </a:schemeClr>
                </a:solidFill>
                <a:latin typeface="Calibri" panose="020F0502020204030204" pitchFamily="34" charset="0"/>
              </a:defRPr>
            </a:lvl2pPr>
            <a:lvl3pPr>
              <a:defRPr sz="2000" baseline="0">
                <a:solidFill>
                  <a:schemeClr val="tx1">
                    <a:lumMod val="85000"/>
                    <a:lumOff val="15000"/>
                  </a:schemeClr>
                </a:solidFill>
                <a:latin typeface="Calibri" panose="020F0502020204030204" pitchFamily="34" charset="0"/>
              </a:defRPr>
            </a:lvl3pPr>
            <a:lvl4pPr>
              <a:defRPr sz="2000" baseline="0">
                <a:solidFill>
                  <a:schemeClr val="tx1">
                    <a:lumMod val="85000"/>
                    <a:lumOff val="15000"/>
                  </a:schemeClr>
                </a:solidFill>
                <a:latin typeface="Calibri" panose="020F0502020204030204" pitchFamily="34" charset="0"/>
              </a:defRPr>
            </a:lvl4pPr>
            <a:lvl5pPr>
              <a:defRPr sz="2000" baseline="0">
                <a:solidFill>
                  <a:schemeClr val="tx1">
                    <a:lumMod val="85000"/>
                    <a:lumOff val="15000"/>
                  </a:schemeClr>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hlinkClick r:id="rId3"/>
            <a:extLst>
              <a:ext uri="{FF2B5EF4-FFF2-40B4-BE49-F238E27FC236}">
                <a16:creationId xmlns:a16="http://schemas.microsoft.com/office/drawing/2014/main" xmlns="" id="{E0896511-29B5-7E40-A0DA-8A518F2E3D8B}"/>
              </a:ext>
            </a:extLst>
          </p:cNvPr>
          <p:cNvSpPr txBox="1"/>
          <p:nvPr userDrawn="1"/>
        </p:nvSpPr>
        <p:spPr>
          <a:xfrm>
            <a:off x="257059" y="6416676"/>
            <a:ext cx="3925081" cy="230832"/>
          </a:xfrm>
          <a:prstGeom prst="rect">
            <a:avLst/>
          </a:prstGeom>
          <a:noFill/>
        </p:spPr>
        <p:txBody>
          <a:bodyPr wrap="square" rtlCol="0">
            <a:spAutoFit/>
          </a:bodyPr>
          <a:lstStyle/>
          <a:p>
            <a:r>
              <a:rPr lang="en-ZA" sz="900" baseline="0">
                <a:solidFill>
                  <a:schemeClr val="bg2">
                    <a:lumMod val="50000"/>
                  </a:schemeClr>
                </a:solidFill>
                <a:latin typeface="Helvetica Neue Light" pitchFamily="2" charset="0"/>
              </a:rPr>
              <a:t>Ensuring safe, secure and responsible use of roads in South Africa.</a:t>
            </a:r>
            <a:endParaRPr lang="en-US" sz="900" baseline="0">
              <a:solidFill>
                <a:schemeClr val="bg2">
                  <a:lumMod val="50000"/>
                </a:schemeClr>
              </a:solidFill>
              <a:latin typeface="Helvetica Neue Light" pitchFamily="2" charset="0"/>
            </a:endParaRPr>
          </a:p>
        </p:txBody>
      </p:sp>
      <p:sp>
        <p:nvSpPr>
          <p:cNvPr id="4" name="Round Same Side Corner Rectangle 3">
            <a:hlinkClick r:id="rId3"/>
            <a:extLst>
              <a:ext uri="{FF2B5EF4-FFF2-40B4-BE49-F238E27FC236}">
                <a16:creationId xmlns:a16="http://schemas.microsoft.com/office/drawing/2014/main" xmlns="" id="{0ACC0EE4-BA86-754C-A78F-7A0BF3B6A956}"/>
              </a:ext>
            </a:extLst>
          </p:cNvPr>
          <p:cNvSpPr/>
          <p:nvPr userDrawn="1"/>
        </p:nvSpPr>
        <p:spPr>
          <a:xfrm>
            <a:off x="10332720" y="447040"/>
            <a:ext cx="965200" cy="1056640"/>
          </a:xfrm>
          <a:prstGeom prst="round2Same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374934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5AC67B-2D0A-8F40-A602-CF952DF702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08DB79-6995-FE4C-A8E1-59A57F5FA5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9C423B6-30C2-6245-A904-497E97456FA6}"/>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pPr/>
              <a:t>11/11/2021</a:t>
            </a:fld>
            <a:endParaRPr lang="en-US"/>
          </a:p>
        </p:txBody>
      </p:sp>
      <p:sp>
        <p:nvSpPr>
          <p:cNvPr id="5" name="Footer Placeholder 4">
            <a:extLst>
              <a:ext uri="{FF2B5EF4-FFF2-40B4-BE49-F238E27FC236}">
                <a16:creationId xmlns:a16="http://schemas.microsoft.com/office/drawing/2014/main" xmlns="" id="{13759BEA-E00C-A241-996B-9E57393AE1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E6727B8-430C-E340-B2C6-15C60C226EB6}"/>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pPr/>
              <a:t>‹#›</a:t>
            </a:fld>
            <a:endParaRPr lang="en-US"/>
          </a:p>
        </p:txBody>
      </p:sp>
    </p:spTree>
    <p:extLst>
      <p:ext uri="{BB962C8B-B14F-4D97-AF65-F5344CB8AC3E}">
        <p14:creationId xmlns:p14="http://schemas.microsoft.com/office/powerpoint/2010/main" xmlns="" val="640683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61A91-BF98-264B-8374-676E9E383E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CBB1BC3-EED6-5E4A-8510-F4DF508FA7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BFFCBE0-088D-E044-8D76-0098A36248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9A3FC0E-47BB-184F-BF9A-9F6A4CC5941E}"/>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pPr/>
              <a:t>11/11/2021</a:t>
            </a:fld>
            <a:endParaRPr lang="en-US"/>
          </a:p>
        </p:txBody>
      </p:sp>
      <p:sp>
        <p:nvSpPr>
          <p:cNvPr id="6" name="Footer Placeholder 5">
            <a:extLst>
              <a:ext uri="{FF2B5EF4-FFF2-40B4-BE49-F238E27FC236}">
                <a16:creationId xmlns:a16="http://schemas.microsoft.com/office/drawing/2014/main" xmlns="" id="{4AFE3AAC-37DF-DB4D-909C-AE4CF10DA3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6C46D77-33BF-7D41-B0F2-AA338082BDDB}"/>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pPr/>
              <a:t>‹#›</a:t>
            </a:fld>
            <a:endParaRPr lang="en-US"/>
          </a:p>
        </p:txBody>
      </p:sp>
    </p:spTree>
    <p:extLst>
      <p:ext uri="{BB962C8B-B14F-4D97-AF65-F5344CB8AC3E}">
        <p14:creationId xmlns:p14="http://schemas.microsoft.com/office/powerpoint/2010/main" xmlns="" val="2775260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380494-979E-8F4B-ABD9-3669D346ED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CB97F53-995D-EC4B-B39B-80A0901217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54AA4E3-C3FC-0F46-9122-C6DD719135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0DEEAE4-32E0-594B-96A1-4D5F4B8D4D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43BA4A5-7A39-5444-A1E7-E08F1A7001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E3A8C09-5EEB-D949-80F8-83ECF3BC769C}"/>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pPr/>
              <a:t>11/11/2021</a:t>
            </a:fld>
            <a:endParaRPr lang="en-US"/>
          </a:p>
        </p:txBody>
      </p:sp>
      <p:sp>
        <p:nvSpPr>
          <p:cNvPr id="8" name="Footer Placeholder 7">
            <a:extLst>
              <a:ext uri="{FF2B5EF4-FFF2-40B4-BE49-F238E27FC236}">
                <a16:creationId xmlns:a16="http://schemas.microsoft.com/office/drawing/2014/main" xmlns="" id="{9ECC8A02-EA1E-4A47-BBD2-6B0DAA9613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C823412-2B94-2944-905C-14E2EB61134D}"/>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pPr/>
              <a:t>‹#›</a:t>
            </a:fld>
            <a:endParaRPr lang="en-US"/>
          </a:p>
        </p:txBody>
      </p:sp>
    </p:spTree>
    <p:extLst>
      <p:ext uri="{BB962C8B-B14F-4D97-AF65-F5344CB8AC3E}">
        <p14:creationId xmlns:p14="http://schemas.microsoft.com/office/powerpoint/2010/main" xmlns="" val="3817606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CD27BA-D15F-1345-8953-3A8A081A0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A1D3AA2-E18C-6C4D-8CF4-AF0DF6D69BA8}"/>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pPr/>
              <a:t>11/11/2021</a:t>
            </a:fld>
            <a:endParaRPr lang="en-US"/>
          </a:p>
        </p:txBody>
      </p:sp>
      <p:sp>
        <p:nvSpPr>
          <p:cNvPr id="4" name="Footer Placeholder 3">
            <a:extLst>
              <a:ext uri="{FF2B5EF4-FFF2-40B4-BE49-F238E27FC236}">
                <a16:creationId xmlns:a16="http://schemas.microsoft.com/office/drawing/2014/main" xmlns="" id="{27F21F91-91B8-D84D-97C9-3A94F5C1C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772C5DB8-A0E6-484C-BAC4-05C6584DA2D3}"/>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pPr/>
              <a:t>‹#›</a:t>
            </a:fld>
            <a:endParaRPr lang="en-US"/>
          </a:p>
        </p:txBody>
      </p:sp>
    </p:spTree>
    <p:extLst>
      <p:ext uri="{BB962C8B-B14F-4D97-AF65-F5344CB8AC3E}">
        <p14:creationId xmlns:p14="http://schemas.microsoft.com/office/powerpoint/2010/main" xmlns="" val="2458060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6B8590D-5BC7-4549-A179-8E018A13B73F}"/>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pPr/>
              <a:t>11/11/2021</a:t>
            </a:fld>
            <a:endParaRPr lang="en-US"/>
          </a:p>
        </p:txBody>
      </p:sp>
      <p:sp>
        <p:nvSpPr>
          <p:cNvPr id="3" name="Footer Placeholder 2">
            <a:extLst>
              <a:ext uri="{FF2B5EF4-FFF2-40B4-BE49-F238E27FC236}">
                <a16:creationId xmlns:a16="http://schemas.microsoft.com/office/drawing/2014/main" xmlns="" id="{0FFB9682-5512-8B45-A487-F18BCFB74B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50A1C872-D1AC-BD4E-95BD-1D98F8D2054A}"/>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pPr/>
              <a:t>‹#›</a:t>
            </a:fld>
            <a:endParaRPr lang="en-US"/>
          </a:p>
        </p:txBody>
      </p:sp>
    </p:spTree>
    <p:extLst>
      <p:ext uri="{BB962C8B-B14F-4D97-AF65-F5344CB8AC3E}">
        <p14:creationId xmlns:p14="http://schemas.microsoft.com/office/powerpoint/2010/main" xmlns="" val="3603745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AA5071-E83B-2D46-A524-8598F721C0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9DC4999-C05B-2746-A27F-884B7FE2B73F}"/>
              </a:ext>
            </a:extLst>
          </p:cNvPr>
          <p:cNvSpPr>
            <a:spLocks noGrp="1"/>
          </p:cNvSpPr>
          <p:nvPr>
            <p:ph idx="1"/>
          </p:nvPr>
        </p:nvSpPr>
        <p:spPr>
          <a:xfrm>
            <a:off x="5183188" y="1559859"/>
            <a:ext cx="6172200" cy="430119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69A277D-6437-7747-B15D-FBB93BD04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F5EE309-7811-A943-9527-6BEFFDF20C43}"/>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pPr/>
              <a:t>11/11/2021</a:t>
            </a:fld>
            <a:endParaRPr lang="en-US"/>
          </a:p>
        </p:txBody>
      </p:sp>
      <p:sp>
        <p:nvSpPr>
          <p:cNvPr id="6" name="Footer Placeholder 5">
            <a:extLst>
              <a:ext uri="{FF2B5EF4-FFF2-40B4-BE49-F238E27FC236}">
                <a16:creationId xmlns:a16="http://schemas.microsoft.com/office/drawing/2014/main" xmlns="" id="{B6272305-A392-9446-8A02-5B0FE2DF51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9D6F317-307F-014D-8FC8-3929D0CB2B33}"/>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pPr/>
              <a:t>‹#›</a:t>
            </a:fld>
            <a:endParaRPr lang="en-US"/>
          </a:p>
        </p:txBody>
      </p:sp>
    </p:spTree>
    <p:extLst>
      <p:ext uri="{BB962C8B-B14F-4D97-AF65-F5344CB8AC3E}">
        <p14:creationId xmlns:p14="http://schemas.microsoft.com/office/powerpoint/2010/main" xmlns="" val="2802194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6C491D-A9A3-4D47-9FB4-EE22902C2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C4D3C9-4CF2-3743-9028-5AF5BB5861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8C1C3EF-3F18-7A4C-8417-A01937446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06A3649-DC32-F949-A7C5-9063E32FCD88}"/>
              </a:ext>
            </a:extLst>
          </p:cNvPr>
          <p:cNvSpPr>
            <a:spLocks noGrp="1"/>
          </p:cNvSpPr>
          <p:nvPr>
            <p:ph type="dt" sz="half" idx="10"/>
          </p:nvPr>
        </p:nvSpPr>
        <p:spPr>
          <a:xfrm>
            <a:off x="838200" y="6356350"/>
            <a:ext cx="2743200" cy="365125"/>
          </a:xfrm>
          <a:prstGeom prst="rect">
            <a:avLst/>
          </a:prstGeom>
        </p:spPr>
        <p:txBody>
          <a:bodyPr/>
          <a:lstStyle/>
          <a:p>
            <a:fld id="{D519EFD8-13DE-8D47-8FE4-F273983ECE68}" type="datetimeFigureOut">
              <a:rPr lang="en-US" smtClean="0"/>
              <a:pPr/>
              <a:t>11/11/2021</a:t>
            </a:fld>
            <a:endParaRPr lang="en-US"/>
          </a:p>
        </p:txBody>
      </p:sp>
      <p:sp>
        <p:nvSpPr>
          <p:cNvPr id="6" name="Footer Placeholder 5">
            <a:extLst>
              <a:ext uri="{FF2B5EF4-FFF2-40B4-BE49-F238E27FC236}">
                <a16:creationId xmlns:a16="http://schemas.microsoft.com/office/drawing/2014/main" xmlns="" id="{A3EB0FC9-BF05-B84E-9072-9E484196A3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E6061D0-30C2-E143-8362-4320E2C45D85}"/>
              </a:ext>
            </a:extLst>
          </p:cNvPr>
          <p:cNvSpPr>
            <a:spLocks noGrp="1"/>
          </p:cNvSpPr>
          <p:nvPr>
            <p:ph type="sldNum" sz="quarter" idx="12"/>
          </p:nvPr>
        </p:nvSpPr>
        <p:spPr>
          <a:xfrm>
            <a:off x="8610600" y="6356350"/>
            <a:ext cx="2743200" cy="365125"/>
          </a:xfrm>
          <a:prstGeom prst="rect">
            <a:avLst/>
          </a:prstGeom>
        </p:spPr>
        <p:txBody>
          <a:bodyPr/>
          <a:lstStyle/>
          <a:p>
            <a:fld id="{AACFAD96-DA2C-E942-9BCF-B3AA3DB48EA0}" type="slidenum">
              <a:rPr lang="en-US" smtClean="0"/>
              <a:pPr/>
              <a:t>‹#›</a:t>
            </a:fld>
            <a:endParaRPr lang="en-US"/>
          </a:p>
        </p:txBody>
      </p:sp>
    </p:spTree>
    <p:extLst>
      <p:ext uri="{BB962C8B-B14F-4D97-AF65-F5344CB8AC3E}">
        <p14:creationId xmlns:p14="http://schemas.microsoft.com/office/powerpoint/2010/main" xmlns="" val="3148255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1054493-63C9-1B4A-A122-B3C86E5939C1}"/>
              </a:ext>
            </a:extLst>
          </p:cNvPr>
          <p:cNvSpPr>
            <a:spLocks noGrp="1"/>
          </p:cNvSpPr>
          <p:nvPr>
            <p:ph type="title"/>
          </p:nvPr>
        </p:nvSpPr>
        <p:spPr>
          <a:xfrm>
            <a:off x="342899" y="1381123"/>
            <a:ext cx="9272589"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7FF4B21-2400-F548-8F6D-61FC6FAA7C00}"/>
              </a:ext>
            </a:extLst>
          </p:cNvPr>
          <p:cNvSpPr>
            <a:spLocks noGrp="1"/>
          </p:cNvSpPr>
          <p:nvPr>
            <p:ph type="body" idx="1"/>
          </p:nvPr>
        </p:nvSpPr>
        <p:spPr>
          <a:xfrm>
            <a:off x="342899" y="2260599"/>
            <a:ext cx="11472863" cy="40052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462054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630E761-205F-4D62-9886-44C9A1207E0D}"/>
              </a:ext>
            </a:extLst>
          </p:cNvPr>
          <p:cNvSpPr>
            <a:spLocks noGrp="1"/>
          </p:cNvSpPr>
          <p:nvPr>
            <p:ph type="ctrTitle"/>
          </p:nvPr>
        </p:nvSpPr>
        <p:spPr/>
        <p:txBody>
          <a:bodyPr/>
          <a:lstStyle/>
          <a:p>
            <a:r>
              <a:rPr lang="en-GB" dirty="0">
                <a:latin typeface="Century Gothic"/>
                <a:cs typeface="Arial Hebrew Light"/>
              </a:rPr>
              <a:t>2020/2021 Annual Report</a:t>
            </a:r>
            <a:endParaRPr lang="en-GB" dirty="0"/>
          </a:p>
        </p:txBody>
      </p:sp>
      <p:sp>
        <p:nvSpPr>
          <p:cNvPr id="7" name="Subtitle 6">
            <a:extLst>
              <a:ext uri="{FF2B5EF4-FFF2-40B4-BE49-F238E27FC236}">
                <a16:creationId xmlns:a16="http://schemas.microsoft.com/office/drawing/2014/main" xmlns="" id="{724E56A9-4446-4823-8AFF-83DDDA32DF92}"/>
              </a:ext>
            </a:extLst>
          </p:cNvPr>
          <p:cNvSpPr>
            <a:spLocks noGrp="1"/>
          </p:cNvSpPr>
          <p:nvPr>
            <p:ph type="subTitle" idx="1"/>
          </p:nvPr>
        </p:nvSpPr>
        <p:spPr/>
        <p:txBody>
          <a:bodyPr vert="horz" lIns="91440" tIns="45720" rIns="91440" bIns="45720" rtlCol="0" anchor="t">
            <a:noAutofit/>
          </a:bodyPr>
          <a:lstStyle/>
          <a:p>
            <a:r>
              <a:rPr lang="en-GB">
                <a:latin typeface="Helvetica Light"/>
              </a:rPr>
              <a:t>30 September 2021</a:t>
            </a:r>
            <a:endParaRPr lang="en-GB"/>
          </a:p>
        </p:txBody>
      </p:sp>
    </p:spTree>
    <p:extLst>
      <p:ext uri="{BB962C8B-B14F-4D97-AF65-F5344CB8AC3E}">
        <p14:creationId xmlns:p14="http://schemas.microsoft.com/office/powerpoint/2010/main" xmlns="" val="1479916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EFBB6BB9-2D63-6A4B-9560-129304A3EA60}"/>
              </a:ext>
            </a:extLst>
          </p:cNvPr>
          <p:cNvSpPr>
            <a:spLocks noGrp="1"/>
          </p:cNvSpPr>
          <p:nvPr>
            <p:ph type="subTitle" idx="1"/>
          </p:nvPr>
        </p:nvSpPr>
        <p:spPr/>
        <p:txBody>
          <a:bodyPr>
            <a:normAutofit lnSpcReduction="10000"/>
          </a:bodyPr>
          <a:lstStyle/>
          <a:p>
            <a:r>
              <a:rPr lang="en-US" dirty="0"/>
              <a:t>Adv Makhosini Msibi -  Chief Executive Officer </a:t>
            </a:r>
          </a:p>
        </p:txBody>
      </p:sp>
      <p:sp>
        <p:nvSpPr>
          <p:cNvPr id="5" name="Title 4">
            <a:extLst>
              <a:ext uri="{FF2B5EF4-FFF2-40B4-BE49-F238E27FC236}">
                <a16:creationId xmlns:a16="http://schemas.microsoft.com/office/drawing/2014/main" xmlns="" id="{AA2BBF76-B753-184A-A690-006E2EA94657}"/>
              </a:ext>
            </a:extLst>
          </p:cNvPr>
          <p:cNvSpPr>
            <a:spLocks noGrp="1"/>
          </p:cNvSpPr>
          <p:nvPr>
            <p:ph type="ctrTitle"/>
          </p:nvPr>
        </p:nvSpPr>
        <p:spPr>
          <a:xfrm>
            <a:off x="1273857" y="3111683"/>
            <a:ext cx="8719228" cy="1122315"/>
          </a:xfrm>
        </p:spPr>
        <p:txBody>
          <a:bodyPr/>
          <a:lstStyle/>
          <a:p>
            <a:r>
              <a:rPr lang="en-US" dirty="0">
                <a:solidFill>
                  <a:schemeClr val="bg1">
                    <a:lumMod val="65000"/>
                  </a:schemeClr>
                </a:solidFill>
              </a:rPr>
              <a:t>2020/2021 Performance Report and Annual Financial Statements </a:t>
            </a:r>
          </a:p>
        </p:txBody>
      </p:sp>
    </p:spTree>
    <p:extLst>
      <p:ext uri="{BB962C8B-B14F-4D97-AF65-F5344CB8AC3E}">
        <p14:creationId xmlns:p14="http://schemas.microsoft.com/office/powerpoint/2010/main" xmlns="" val="671526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79E92D-8072-45F9-8A3F-0A35CCD94873}"/>
              </a:ext>
            </a:extLst>
          </p:cNvPr>
          <p:cNvSpPr>
            <a:spLocks noGrp="1"/>
          </p:cNvSpPr>
          <p:nvPr>
            <p:ph type="title"/>
          </p:nvPr>
        </p:nvSpPr>
        <p:spPr>
          <a:xfrm>
            <a:off x="994319" y="1145710"/>
            <a:ext cx="5584902" cy="638485"/>
          </a:xfrm>
        </p:spPr>
        <p:txBody>
          <a:bodyPr/>
          <a:lstStyle/>
          <a:p>
            <a:pPr marL="268287" lvl="1" algn="l" rtl="0">
              <a:spcBef>
                <a:spcPts val="1000"/>
              </a:spcBef>
              <a:spcAft>
                <a:spcPts val="1000"/>
              </a:spcAft>
              <a:tabLst>
                <a:tab pos="533400" algn="l"/>
              </a:tabLst>
            </a:pPr>
            <a:r>
              <a:rPr lang="en-ZA" b="1" kern="1200" dirty="0">
                <a:solidFill>
                  <a:schemeClr val="tx1"/>
                </a:solidFill>
                <a:latin typeface="Arial" panose="020B0604020202020204" pitchFamily="34" charset="0"/>
                <a:ea typeface="+mn-ea"/>
                <a:cs typeface="Arial" panose="020B0604020202020204" pitchFamily="34" charset="0"/>
              </a:rPr>
              <a:t>Audit outcome and cost trend</a:t>
            </a:r>
          </a:p>
        </p:txBody>
      </p:sp>
      <p:pic>
        <p:nvPicPr>
          <p:cNvPr id="5" name="Content Placeholder 4">
            <a:extLst>
              <a:ext uri="{FF2B5EF4-FFF2-40B4-BE49-F238E27FC236}">
                <a16:creationId xmlns:a16="http://schemas.microsoft.com/office/drawing/2014/main" xmlns="" id="{A2005829-B921-4F2B-927D-754E66E9136C}"/>
              </a:ext>
            </a:extLst>
          </p:cNvPr>
          <p:cNvPicPr>
            <a:picLocks noGrp="1" noChangeAspect="1"/>
          </p:cNvPicPr>
          <p:nvPr>
            <p:ph idx="1"/>
          </p:nvPr>
        </p:nvPicPr>
        <p:blipFill>
          <a:blip r:embed="rId2"/>
          <a:stretch>
            <a:fillRect/>
          </a:stretch>
        </p:blipFill>
        <p:spPr>
          <a:xfrm>
            <a:off x="994319" y="1660718"/>
            <a:ext cx="9710854" cy="4695632"/>
          </a:xfrm>
          <a:prstGeom prst="rect">
            <a:avLst/>
          </a:prstGeom>
          <a:solidFill>
            <a:srgbClr val="002060"/>
          </a:solidFill>
        </p:spPr>
      </p:pic>
      <p:sp>
        <p:nvSpPr>
          <p:cNvPr id="4" name="Slide Number Placeholder 3">
            <a:extLst>
              <a:ext uri="{FF2B5EF4-FFF2-40B4-BE49-F238E27FC236}">
                <a16:creationId xmlns:a16="http://schemas.microsoft.com/office/drawing/2014/main" xmlns="" id="{18A82175-B671-4A67-9388-E89E243B78F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buFont typeface="+mj-lt"/>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mj-lt"/>
              <a:buNone/>
              <a:tabLst/>
              <a:defRPr/>
            </a:pPr>
            <a:fld id="{25DC797E-1655-41D0-A796-0FFDCD19DEBB}" type="slidenum">
              <a:rPr lang="en-ZA" smtClean="0"/>
              <a:pPr marL="0" marR="0" lvl="0" indent="0" algn="r" defTabSz="914400" rtl="0" eaLnBrk="1" fontAlgn="auto" latinLnBrk="0" hangingPunct="1">
                <a:lnSpc>
                  <a:spcPct val="100000"/>
                </a:lnSpc>
                <a:spcBef>
                  <a:spcPts val="0"/>
                </a:spcBef>
                <a:spcAft>
                  <a:spcPts val="0"/>
                </a:spcAft>
                <a:buClrTx/>
                <a:buSzTx/>
                <a:buFont typeface="+mj-lt"/>
                <a:buNone/>
                <a:tabLst/>
                <a:defRPr/>
              </a:pPr>
              <a:t>11</a:t>
            </a:fld>
            <a:endParaRPr kumimoji="0" lang="en-ZA"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xmlns="" id="{3452EF93-0A1F-430A-BA7C-F7ED96D48BF1}"/>
              </a:ext>
            </a:extLst>
          </p:cNvPr>
          <p:cNvSpPr txBox="1">
            <a:spLocks/>
          </p:cNvSpPr>
          <p:nvPr/>
        </p:nvSpPr>
        <p:spPr>
          <a:xfrm>
            <a:off x="994319" y="533593"/>
            <a:ext cx="10047741"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baseline="0">
                <a:solidFill>
                  <a:schemeClr val="tx1">
                    <a:lumMod val="65000"/>
                    <a:lumOff val="35000"/>
                  </a:schemeClr>
                </a:solidFill>
                <a:effectLst>
                  <a:reflection blurRad="25400" stA="27000" endPos="64000" dir="5400000" sy="-100000" algn="bl" rotWithShape="0"/>
                </a:effectLst>
                <a:latin typeface="Century Gothic" panose="020B0502020202020204" pitchFamily="34" charset="0"/>
                <a:ea typeface="+mj-ea"/>
                <a:cs typeface="+mj-cs"/>
              </a:defRPr>
            </a:lvl1pPr>
          </a:lstStyle>
          <a:p>
            <a:pPr marL="0" lvl="1" algn="ctr" rtl="0">
              <a:lnSpc>
                <a:spcPct val="90000"/>
              </a:lnSpc>
              <a:spcBef>
                <a:spcPct val="0"/>
              </a:spcBef>
              <a:spcAft>
                <a:spcPts val="1000"/>
              </a:spcAft>
              <a:tabLst>
                <a:tab pos="533400" algn="l"/>
              </a:tabLst>
            </a:pPr>
            <a:r>
              <a:rPr lang="en-ZA" sz="2600" b="1" kern="1200" dirty="0">
                <a:solidFill>
                  <a:srgbClr val="0070C0"/>
                </a:solidFill>
                <a:effectLst>
                  <a:reflection blurRad="25400" stA="27000" endPos="64000" dir="5400000" sy="-100000" algn="bl" rotWithShape="0"/>
                </a:effectLst>
                <a:latin typeface="Arial" panose="020B0604020202020204" pitchFamily="34" charset="0"/>
                <a:ea typeface="+mj-ea"/>
                <a:cs typeface="Arial" panose="020B0604020202020204" pitchFamily="34" charset="0"/>
              </a:rPr>
              <a:t> </a:t>
            </a:r>
            <a:r>
              <a:rPr lang="en-ZA" sz="2600" b="1" dirty="0">
                <a:solidFill>
                  <a:srgbClr val="0070C0"/>
                </a:solidFill>
                <a:effectLst>
                  <a:reflection blurRad="25400" stA="27000" endPos="64000" dir="5400000" sy="-100000" algn="bl" rotWithShape="0"/>
                </a:effectLst>
                <a:latin typeface="Arial" panose="020B0604020202020204" pitchFamily="34" charset="0"/>
                <a:ea typeface="+mj-ea"/>
                <a:cs typeface="Arial" panose="020B0604020202020204" pitchFamily="34" charset="0"/>
              </a:rPr>
              <a:t>Audit outcome and cost trend</a:t>
            </a:r>
          </a:p>
        </p:txBody>
      </p:sp>
    </p:spTree>
    <p:extLst>
      <p:ext uri="{BB962C8B-B14F-4D97-AF65-F5344CB8AC3E}">
        <p14:creationId xmlns:p14="http://schemas.microsoft.com/office/powerpoint/2010/main" xmlns="" val="4244402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401234-3293-4431-A77B-6D88F00D4129}"/>
              </a:ext>
            </a:extLst>
          </p:cNvPr>
          <p:cNvSpPr>
            <a:spLocks noGrp="1"/>
          </p:cNvSpPr>
          <p:nvPr>
            <p:ph type="title"/>
          </p:nvPr>
        </p:nvSpPr>
        <p:spPr>
          <a:xfrm>
            <a:off x="2956260" y="527496"/>
            <a:ext cx="7657311" cy="762000"/>
          </a:xfrm>
        </p:spPr>
        <p:txBody>
          <a:bodyPr>
            <a:normAutofit/>
          </a:bodyPr>
          <a:lstStyle/>
          <a:p>
            <a:r>
              <a:rPr lang="en-ZA" sz="2800" b="1" dirty="0">
                <a:solidFill>
                  <a:srgbClr val="0070C0"/>
                </a:solidFill>
                <a:latin typeface="Arial" panose="020B0604020202020204" pitchFamily="34" charset="0"/>
                <a:cs typeface="Arial" panose="020B0604020202020204" pitchFamily="34" charset="0"/>
              </a:rPr>
              <a:t>Performance of predetermined information</a:t>
            </a:r>
          </a:p>
        </p:txBody>
      </p:sp>
      <p:pic>
        <p:nvPicPr>
          <p:cNvPr id="4" name="Content Placeholder 3">
            <a:extLst>
              <a:ext uri="{FF2B5EF4-FFF2-40B4-BE49-F238E27FC236}">
                <a16:creationId xmlns:a16="http://schemas.microsoft.com/office/drawing/2014/main" xmlns="" id="{39E9D0E1-E538-4AFD-B63D-0B3FB1824A27}"/>
              </a:ext>
            </a:extLst>
          </p:cNvPr>
          <p:cNvPicPr>
            <a:picLocks noGrp="1" noChangeAspect="1"/>
          </p:cNvPicPr>
          <p:nvPr>
            <p:ph idx="1"/>
          </p:nvPr>
        </p:nvPicPr>
        <p:blipFill rotWithShape="1">
          <a:blip r:embed="rId2"/>
          <a:srcRect r="14827"/>
          <a:stretch/>
        </p:blipFill>
        <p:spPr>
          <a:xfrm>
            <a:off x="539968" y="2052105"/>
            <a:ext cx="5420412" cy="4063182"/>
          </a:xfrm>
          <a:prstGeom prst="rect">
            <a:avLst/>
          </a:prstGeom>
        </p:spPr>
      </p:pic>
      <p:sp>
        <p:nvSpPr>
          <p:cNvPr id="5" name="Content Placeholder 2">
            <a:extLst>
              <a:ext uri="{FF2B5EF4-FFF2-40B4-BE49-F238E27FC236}">
                <a16:creationId xmlns:a16="http://schemas.microsoft.com/office/drawing/2014/main" xmlns="" id="{5B11CA98-15BB-4CAA-A70F-7707AD716EFE}"/>
              </a:ext>
            </a:extLst>
          </p:cNvPr>
          <p:cNvSpPr txBox="1">
            <a:spLocks/>
          </p:cNvSpPr>
          <p:nvPr/>
        </p:nvSpPr>
        <p:spPr>
          <a:xfrm>
            <a:off x="6312817" y="1899407"/>
            <a:ext cx="4877697" cy="4215880"/>
          </a:xfrm>
          <a:prstGeom prst="rect">
            <a:avLst/>
          </a:prstGeom>
        </p:spPr>
        <p:txBody>
          <a:bodyPr vert="horz" wrap="square"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85000"/>
                    <a:lumOff val="1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latin typeface="Arial"/>
              <a:cs typeface="Arial"/>
            </a:endParaRPr>
          </a:p>
          <a:p>
            <a:endParaRPr lang="en-US" sz="1800" dirty="0">
              <a:latin typeface="Arial"/>
              <a:cs typeface="Arial"/>
            </a:endParaRPr>
          </a:p>
          <a:p>
            <a:r>
              <a:rPr lang="en-US" sz="1800" dirty="0">
                <a:latin typeface="Arial"/>
                <a:cs typeface="Arial"/>
              </a:rPr>
              <a:t>RTMC  Programme Structure: </a:t>
            </a:r>
            <a:endParaRPr lang="en-ZA" sz="1800" spc="45" dirty="0">
              <a:solidFill>
                <a:srgbClr val="000000"/>
              </a:solidFill>
              <a:latin typeface="Arial"/>
              <a:cs typeface="Arial"/>
            </a:endParaRPr>
          </a:p>
          <a:p>
            <a:pPr lvl="2" algn="just">
              <a:lnSpc>
                <a:spcPct val="150000"/>
              </a:lnSpc>
            </a:pPr>
            <a:r>
              <a:rPr lang="en-US" sz="1800" dirty="0">
                <a:latin typeface="Arial" panose="020B0604020202020204" pitchFamily="34" charset="0"/>
                <a:cs typeface="Arial" panose="020B0604020202020204" pitchFamily="34" charset="0"/>
              </a:rPr>
              <a:t>Operations</a:t>
            </a:r>
          </a:p>
          <a:p>
            <a:pPr lvl="2" algn="just">
              <a:lnSpc>
                <a:spcPct val="150000"/>
              </a:lnSpc>
            </a:pPr>
            <a:r>
              <a:rPr lang="en-US" sz="1800" dirty="0">
                <a:latin typeface="Arial" panose="020B0604020202020204" pitchFamily="34" charset="0"/>
                <a:cs typeface="Arial" panose="020B0604020202020204" pitchFamily="34" charset="0"/>
              </a:rPr>
              <a:t>Law Enforcement </a:t>
            </a:r>
          </a:p>
          <a:p>
            <a:pPr lvl="2" algn="just">
              <a:lnSpc>
                <a:spcPct val="150000"/>
              </a:lnSpc>
            </a:pPr>
            <a:r>
              <a:rPr lang="en-US" sz="1800" dirty="0">
                <a:latin typeface="Arial" panose="020B0604020202020204" pitchFamily="34" charset="0"/>
                <a:cs typeface="Arial" panose="020B0604020202020204" pitchFamily="34" charset="0"/>
              </a:rPr>
              <a:t>Traffic Intelligence and Security </a:t>
            </a:r>
          </a:p>
          <a:p>
            <a:pPr lvl="2" algn="just">
              <a:lnSpc>
                <a:spcPct val="150000"/>
              </a:lnSpc>
            </a:pPr>
            <a:r>
              <a:rPr lang="en-US" sz="1800" dirty="0">
                <a:latin typeface="Arial" panose="020B0604020202020204" pitchFamily="34" charset="0"/>
                <a:cs typeface="Arial" panose="020B0604020202020204" pitchFamily="34" charset="0"/>
              </a:rPr>
              <a:t>Strategic Services</a:t>
            </a:r>
          </a:p>
          <a:p>
            <a:pPr lvl="2" algn="just">
              <a:lnSpc>
                <a:spcPct val="150000"/>
              </a:lnSpc>
            </a:pPr>
            <a:r>
              <a:rPr lang="en-US" sz="1800" dirty="0">
                <a:latin typeface="Arial" panose="020B0604020202020204" pitchFamily="34" charset="0"/>
                <a:cs typeface="Arial" panose="020B0604020202020204" pitchFamily="34" charset="0"/>
              </a:rPr>
              <a:t>Support Services </a:t>
            </a:r>
          </a:p>
          <a:p>
            <a:pPr marL="285750" indent="-285750">
              <a:buFont typeface="Arial" panose="020B0604020202020204" pitchFamily="34" charset="0"/>
              <a:buChar char="•"/>
            </a:pPr>
            <a:endParaRPr lang="en-ZA" dirty="0"/>
          </a:p>
        </p:txBody>
      </p:sp>
    </p:spTree>
    <p:extLst>
      <p:ext uri="{BB962C8B-B14F-4D97-AF65-F5344CB8AC3E}">
        <p14:creationId xmlns:p14="http://schemas.microsoft.com/office/powerpoint/2010/main" xmlns="" val="1789829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979377" y="726775"/>
            <a:ext cx="10047741" cy="566056"/>
          </a:xfrm>
        </p:spPr>
        <p:txBody>
          <a:bodyPr vert="horz" lIns="91440" tIns="45720" rIns="91440" bIns="45720" rtlCol="0" anchor="ctr">
            <a:normAutofit fontScale="90000"/>
          </a:bodyPr>
          <a:lstStyle/>
          <a:p>
            <a:pPr>
              <a:lnSpc>
                <a:spcPct val="100000"/>
              </a:lnSpc>
            </a:pP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ZA" sz="3100" b="1" dirty="0">
                <a:solidFill>
                  <a:srgbClr val="0070C0"/>
                </a:solidFill>
                <a:latin typeface="Arial" panose="020B0604020202020204" pitchFamily="34" charset="0"/>
                <a:cs typeface="Arial" panose="020B0604020202020204" pitchFamily="34" charset="0"/>
              </a:rPr>
              <a:t>Performance Report </a:t>
            </a:r>
            <a:br>
              <a:rPr lang="en-ZA"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endParaRPr lang="en-US" sz="3100" b="1"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181953" y="1683249"/>
            <a:ext cx="11579353" cy="4583987"/>
          </a:xfrm>
        </p:spPr>
        <p:txBody>
          <a:bodyPr>
            <a:normAutofit fontScale="25000" lnSpcReduction="20000"/>
          </a:bodyPr>
          <a:lstStyle/>
          <a:p>
            <a:pPr marL="452438" indent="-452438" algn="just">
              <a:lnSpc>
                <a:spcPct val="160000"/>
              </a:lnSpc>
              <a:spcAft>
                <a:spcPts val="1000"/>
              </a:spcAft>
              <a:buFont typeface="Arial" panose="020B0604020202020204" pitchFamily="34" charset="0"/>
              <a:buChar char="•"/>
              <a:tabLst>
                <a:tab pos="533400" algn="l"/>
              </a:tabLst>
            </a:pPr>
            <a:r>
              <a:rPr lang="en-ZA" sz="8000" dirty="0">
                <a:latin typeface="Arial" panose="020B0604020202020204" pitchFamily="34" charset="0"/>
                <a:cs typeface="Arial" panose="020B0604020202020204" pitchFamily="34" charset="0"/>
              </a:rPr>
              <a:t>Audit of predetermined objectives: </a:t>
            </a:r>
          </a:p>
          <a:p>
            <a:pPr marL="1143000" indent="-609600" algn="just">
              <a:lnSpc>
                <a:spcPct val="160000"/>
              </a:lnSpc>
              <a:spcAft>
                <a:spcPts val="1000"/>
              </a:spcAft>
              <a:buFont typeface="Wingdings" panose="05000000000000000000" pitchFamily="2" charset="2"/>
              <a:buChar char="v"/>
              <a:tabLst>
                <a:tab pos="533400" algn="l"/>
              </a:tabLst>
            </a:pPr>
            <a:r>
              <a:rPr lang="en-GB" sz="8000" dirty="0">
                <a:solidFill>
                  <a:schemeClr val="tx1"/>
                </a:solidFill>
                <a:effectLst>
                  <a:reflection blurRad="25400" stA="0" endPos="64000" dir="5400000" sy="-100000" algn="bl" rotWithShape="0"/>
                </a:effectLst>
                <a:latin typeface="Arial" panose="020B0604020202020204" pitchFamily="34" charset="0"/>
                <a:ea typeface="+mn-ea"/>
                <a:cs typeface="Arial" panose="020B0604020202020204" pitchFamily="34" charset="0"/>
              </a:rPr>
              <a:t>The performance information fairly reflects the actual achievements against planned objectives, indicators and targets as per the approved strategic plan and APP of the RTMC for the financial year ended 31 March 2021</a:t>
            </a:r>
            <a:endParaRPr lang="en-ZA" sz="8000" dirty="0">
              <a:latin typeface="Arial" panose="020B0604020202020204" pitchFamily="34" charset="0"/>
              <a:cs typeface="Arial" panose="020B0604020202020204" pitchFamily="34" charset="0"/>
            </a:endParaRPr>
          </a:p>
          <a:p>
            <a:pPr marL="1143000" lvl="0" indent="-609600" algn="just">
              <a:lnSpc>
                <a:spcPct val="160000"/>
              </a:lnSpc>
              <a:spcAft>
                <a:spcPts val="1000"/>
              </a:spcAft>
              <a:buFont typeface="Wingdings" panose="05000000000000000000" pitchFamily="2" charset="2"/>
              <a:buChar char="v"/>
              <a:tabLst>
                <a:tab pos="533400" algn="l"/>
              </a:tabLst>
            </a:pPr>
            <a:r>
              <a:rPr lang="en-GB" sz="80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COVID-19 was declared a global pandemic on 11 March 2020, the traffic training colleges were closed on 17 March 2020 before the President declared the state of national disaster on 26 March 2020</a:t>
            </a:r>
            <a:endParaRPr lang="en-ZA" sz="80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34131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979377" y="694118"/>
            <a:ext cx="6545623" cy="566056"/>
          </a:xfrm>
        </p:spPr>
        <p:txBody>
          <a:bodyPr vert="horz" lIns="91440" tIns="45720" rIns="91440" bIns="45720" rtlCol="0" anchor="ctr">
            <a:normAutofit fontScale="90000"/>
          </a:bodyPr>
          <a:lstStyle/>
          <a:p>
            <a:pPr>
              <a:lnSpc>
                <a:spcPct val="100000"/>
              </a:lnSpc>
            </a:pP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ZA" sz="3100" b="1" dirty="0">
                <a:solidFill>
                  <a:srgbClr val="0070C0"/>
                </a:solidFill>
                <a:latin typeface="Arial" panose="020B0604020202020204" pitchFamily="34" charset="0"/>
                <a:cs typeface="Arial" panose="020B0604020202020204" pitchFamily="34" charset="0"/>
              </a:rPr>
              <a:t>Performance Report …</a:t>
            </a:r>
            <a:br>
              <a:rPr lang="en-ZA"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endParaRPr lang="en-US" sz="3100" b="1"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181953" y="1519964"/>
            <a:ext cx="11531075" cy="4761093"/>
          </a:xfrm>
        </p:spPr>
        <p:txBody>
          <a:bodyPr>
            <a:normAutofit fontScale="25000" lnSpcReduction="20000"/>
          </a:bodyPr>
          <a:lstStyle/>
          <a:p>
            <a:pPr marL="452438" indent="-452438" algn="just">
              <a:lnSpc>
                <a:spcPct val="120000"/>
              </a:lnSpc>
              <a:spcAft>
                <a:spcPts val="1000"/>
              </a:spcAft>
              <a:buFont typeface="Arial" panose="020B0604020202020204" pitchFamily="34" charset="0"/>
              <a:buChar char="•"/>
              <a:tabLst>
                <a:tab pos="533400" algn="l"/>
              </a:tabLst>
            </a:pPr>
            <a:r>
              <a:rPr lang="en-GB" sz="7200" dirty="0">
                <a:latin typeface="Arial" panose="020B0604020202020204" pitchFamily="34" charset="0"/>
                <a:cs typeface="Arial" panose="020B0604020202020204" pitchFamily="34" charset="0"/>
              </a:rPr>
              <a:t>Some COVID-19 restrictions included:</a:t>
            </a:r>
          </a:p>
          <a:p>
            <a:pPr marL="1143000" lvl="1" indent="-609600" algn="just">
              <a:lnSpc>
                <a:spcPct val="120000"/>
              </a:lnSpc>
              <a:spcBef>
                <a:spcPts val="1000"/>
              </a:spcBef>
              <a:spcAft>
                <a:spcPts val="1000"/>
              </a:spcAft>
              <a:buFont typeface="Wingdings" panose="05000000000000000000" pitchFamily="2" charset="2"/>
              <a:buChar char="v"/>
              <a:tabLst>
                <a:tab pos="533400" algn="l"/>
              </a:tabLst>
            </a:pPr>
            <a:r>
              <a:rPr lang="en-GB" sz="72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Limited contact with persons who may be infected</a:t>
            </a:r>
          </a:p>
          <a:p>
            <a:pPr marL="1143000" lvl="1" indent="-609600" algn="just">
              <a:lnSpc>
                <a:spcPct val="120000"/>
              </a:lnSpc>
              <a:spcBef>
                <a:spcPts val="1000"/>
              </a:spcBef>
              <a:spcAft>
                <a:spcPts val="1000"/>
              </a:spcAft>
              <a:buFont typeface="Wingdings" panose="05000000000000000000" pitchFamily="2" charset="2"/>
              <a:buChar char="v"/>
              <a:tabLst>
                <a:tab pos="533400" algn="l"/>
              </a:tabLst>
            </a:pPr>
            <a:r>
              <a:rPr lang="en-GB" sz="72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Prohibition of gatherings of more than 100 people</a:t>
            </a:r>
          </a:p>
          <a:p>
            <a:pPr marL="1143000" lvl="1" indent="-609600" algn="just">
              <a:lnSpc>
                <a:spcPct val="120000"/>
              </a:lnSpc>
              <a:spcBef>
                <a:spcPts val="1000"/>
              </a:spcBef>
              <a:spcAft>
                <a:spcPts val="1000"/>
              </a:spcAft>
              <a:buFont typeface="Wingdings" panose="05000000000000000000" pitchFamily="2" charset="2"/>
              <a:buChar char="v"/>
              <a:tabLst>
                <a:tab pos="533400" algn="l"/>
              </a:tabLst>
            </a:pPr>
            <a:r>
              <a:rPr lang="en-GB" sz="72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All non-essential domestic travel, particularly by air, rail, taxis, and bus discouraged</a:t>
            </a:r>
          </a:p>
          <a:p>
            <a:pPr marL="1143000" lvl="1" indent="-609600" algn="just">
              <a:lnSpc>
                <a:spcPct val="120000"/>
              </a:lnSpc>
              <a:spcBef>
                <a:spcPts val="1000"/>
              </a:spcBef>
              <a:spcAft>
                <a:spcPts val="1000"/>
              </a:spcAft>
              <a:buFont typeface="Wingdings" panose="05000000000000000000" pitchFamily="2" charset="2"/>
              <a:buChar char="v"/>
              <a:tabLst>
                <a:tab pos="533400" algn="l"/>
              </a:tabLst>
            </a:pPr>
            <a:r>
              <a:rPr lang="en-GB" sz="72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Closure of premises for decontamination where positive cases of COVID-19 had been identified</a:t>
            </a:r>
          </a:p>
          <a:p>
            <a:pPr marL="1143000" lvl="1" indent="-609600" algn="just">
              <a:lnSpc>
                <a:spcPct val="120000"/>
              </a:lnSpc>
              <a:spcBef>
                <a:spcPts val="1000"/>
              </a:spcBef>
              <a:spcAft>
                <a:spcPts val="1000"/>
              </a:spcAft>
              <a:buFont typeface="Wingdings" panose="05000000000000000000" pitchFamily="2" charset="2"/>
              <a:buChar char="v"/>
              <a:tabLst>
                <a:tab pos="533400" algn="l"/>
              </a:tabLst>
            </a:pPr>
            <a:r>
              <a:rPr lang="en-GB" sz="72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Quarantine for people who were in close contact with people who might have been or tested positive for COVID-19</a:t>
            </a:r>
          </a:p>
          <a:p>
            <a:pPr marL="452438" lvl="1" indent="-452438" algn="just">
              <a:lnSpc>
                <a:spcPct val="120000"/>
              </a:lnSpc>
              <a:spcBef>
                <a:spcPts val="1000"/>
              </a:spcBef>
              <a:spcAft>
                <a:spcPts val="1000"/>
              </a:spcAft>
              <a:tabLst>
                <a:tab pos="533400" algn="l"/>
              </a:tabLst>
            </a:pPr>
            <a:r>
              <a:rPr lang="en-GB" sz="7200" dirty="0">
                <a:latin typeface="Arial" panose="020B0604020202020204" pitchFamily="34" charset="0"/>
                <a:cs typeface="Arial" panose="020B0604020202020204" pitchFamily="34" charset="0"/>
              </a:rPr>
              <a:t>The areas of the Corporation which were negatively impacted during period are </a:t>
            </a:r>
            <a:r>
              <a:rPr lang="en-GB" sz="7200" b="1" dirty="0">
                <a:latin typeface="Arial" panose="020B0604020202020204" pitchFamily="34" charset="0"/>
                <a:cs typeface="Arial" panose="020B0604020202020204" pitchFamily="34" charset="0"/>
              </a:rPr>
              <a:t>Training of Traffic Personnel, Law Enforcement Operations and Revenue, t</a:t>
            </a:r>
            <a:r>
              <a:rPr lang="en-GB" sz="7200" dirty="0">
                <a:latin typeface="Arial" panose="020B0604020202020204" pitchFamily="34" charset="0"/>
                <a:cs typeface="Arial" panose="020B0604020202020204" pitchFamily="34" charset="0"/>
              </a:rPr>
              <a:t>his is a result of reduction of traffic volumes and delays in the renewal of vehicle licenses</a:t>
            </a:r>
          </a:p>
        </p:txBody>
      </p:sp>
    </p:spTree>
    <p:extLst>
      <p:ext uri="{BB962C8B-B14F-4D97-AF65-F5344CB8AC3E}">
        <p14:creationId xmlns:p14="http://schemas.microsoft.com/office/powerpoint/2010/main" xmlns="" val="2912610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Diagram&#10;&#10;Description automatically generated">
            <a:extLst>
              <a:ext uri="{FF2B5EF4-FFF2-40B4-BE49-F238E27FC236}">
                <a16:creationId xmlns:a16="http://schemas.microsoft.com/office/drawing/2014/main" xmlns="" id="{56CC5E24-559A-4679-B40C-E32522B8E99F}"/>
              </a:ext>
            </a:extLst>
          </p:cNvPr>
          <p:cNvPicPr>
            <a:picLocks noGrp="1" noChangeAspect="1"/>
          </p:cNvPicPr>
          <p:nvPr>
            <p:ph idx="1"/>
          </p:nvPr>
        </p:nvPicPr>
        <p:blipFill>
          <a:blip r:embed="rId2"/>
          <a:stretch>
            <a:fillRect/>
          </a:stretch>
        </p:blipFill>
        <p:spPr>
          <a:xfrm>
            <a:off x="284979" y="2111375"/>
            <a:ext cx="7232561" cy="4214813"/>
          </a:xfrm>
        </p:spPr>
      </p:pic>
      <p:sp>
        <p:nvSpPr>
          <p:cNvPr id="12" name="TextBox 11">
            <a:extLst>
              <a:ext uri="{FF2B5EF4-FFF2-40B4-BE49-F238E27FC236}">
                <a16:creationId xmlns:a16="http://schemas.microsoft.com/office/drawing/2014/main" xmlns="" id="{9922FF54-F082-4D26-B289-3BD3899685E1}"/>
              </a:ext>
            </a:extLst>
          </p:cNvPr>
          <p:cNvSpPr txBox="1"/>
          <p:nvPr/>
        </p:nvSpPr>
        <p:spPr>
          <a:xfrm>
            <a:off x="7606575" y="2676272"/>
            <a:ext cx="4160882" cy="2343655"/>
          </a:xfrm>
          <a:prstGeom prst="rect">
            <a:avLst/>
          </a:prstGeom>
          <a:noFill/>
        </p:spPr>
        <p:txBody>
          <a:bodyPr wrap="square">
            <a:spAutoFit/>
          </a:bodyPr>
          <a:lstStyle/>
          <a:p>
            <a:pPr algn="just">
              <a:lnSpc>
                <a:spcPct val="150000"/>
              </a:lnSpc>
              <a:spcBef>
                <a:spcPts val="1000"/>
              </a:spcBef>
              <a:spcAft>
                <a:spcPts val="1000"/>
              </a:spcAft>
              <a:tabLst>
                <a:tab pos="533400" algn="l"/>
              </a:tabLst>
            </a:pPr>
            <a:r>
              <a:rPr lang="en-GB" sz="2000" dirty="0">
                <a:solidFill>
                  <a:schemeClr val="tx1">
                    <a:lumMod val="85000"/>
                    <a:lumOff val="15000"/>
                  </a:schemeClr>
                </a:solidFill>
                <a:latin typeface="Arial" panose="020B0604020202020204" pitchFamily="34" charset="0"/>
                <a:cs typeface="Arial" panose="020B0604020202020204" pitchFamily="34" charset="0"/>
              </a:rPr>
              <a:t>The Corporation managed to attain 57% of its set targets, a regression in comparison to the recorded performance of 80% in the previous financial year</a:t>
            </a:r>
            <a:endParaRPr lang="en-ZA"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xmlns="" id="{91596A0B-9F34-470F-9DE8-B2F8B6D78719}"/>
              </a:ext>
            </a:extLst>
          </p:cNvPr>
          <p:cNvSpPr txBox="1">
            <a:spLocks/>
          </p:cNvSpPr>
          <p:nvPr/>
        </p:nvSpPr>
        <p:spPr>
          <a:xfrm>
            <a:off x="3382148" y="576825"/>
            <a:ext cx="7710395" cy="7620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2400" b="0" i="0" kern="1200" baseline="0">
                <a:solidFill>
                  <a:schemeClr val="tx1">
                    <a:lumMod val="65000"/>
                    <a:lumOff val="35000"/>
                  </a:schemeClr>
                </a:solidFill>
                <a:effectLst>
                  <a:reflection blurRad="25400" stA="27000" endPos="64000" dir="5400000" sy="-100000" algn="bl" rotWithShape="0"/>
                </a:effectLst>
                <a:latin typeface="Century Gothic" panose="020B0502020202020204" pitchFamily="34" charset="0"/>
                <a:ea typeface="+mj-ea"/>
                <a:cs typeface="+mj-cs"/>
              </a:defRPr>
            </a:lvl1pPr>
          </a:lstStyle>
          <a:p>
            <a:pPr>
              <a:lnSpc>
                <a:spcPct val="100000"/>
              </a:lnSpc>
            </a:pP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US" sz="11200" b="1" dirty="0">
                <a:solidFill>
                  <a:srgbClr val="0070C0"/>
                </a:solidFill>
                <a:latin typeface="Arial" panose="020B0604020202020204" pitchFamily="34" charset="0"/>
                <a:cs typeface="Arial" panose="020B0604020202020204" pitchFamily="34" charset="0"/>
              </a:rPr>
              <a:t/>
            </a:r>
            <a:br>
              <a:rPr lang="en-US" sz="11200" b="1" dirty="0">
                <a:solidFill>
                  <a:srgbClr val="0070C0"/>
                </a:solidFill>
                <a:latin typeface="Arial" panose="020B0604020202020204" pitchFamily="34" charset="0"/>
                <a:cs typeface="Arial" panose="020B0604020202020204" pitchFamily="34" charset="0"/>
              </a:rPr>
            </a:br>
            <a:r>
              <a:rPr lang="en-ZA" sz="11200" b="1" dirty="0">
                <a:solidFill>
                  <a:srgbClr val="0070C0"/>
                </a:solidFill>
                <a:latin typeface="Arial" panose="020B0604020202020204" pitchFamily="34" charset="0"/>
                <a:cs typeface="Arial" panose="020B0604020202020204" pitchFamily="34" charset="0"/>
              </a:rPr>
              <a:t>Performance Report … </a:t>
            </a:r>
            <a:br>
              <a:rPr lang="en-ZA" sz="112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endParaRPr lang="en-US" sz="3100" b="1" dirty="0">
              <a:solidFill>
                <a:srgbClr val="0070C0"/>
              </a:solidFill>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xmlns="" id="{7E92B046-14B1-4CF3-993B-4258B7702CE6}"/>
              </a:ext>
            </a:extLst>
          </p:cNvPr>
          <p:cNvSpPr txBox="1">
            <a:spLocks/>
          </p:cNvSpPr>
          <p:nvPr/>
        </p:nvSpPr>
        <p:spPr>
          <a:xfrm>
            <a:off x="195944" y="1208314"/>
            <a:ext cx="7321596" cy="5279572"/>
          </a:xfrm>
          <a:prstGeom prst="rect">
            <a:avLst/>
          </a:prstGeom>
        </p:spPr>
        <p:txBody>
          <a:bodyPr vert="horz" wrap="square"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85000"/>
                    <a:lumOff val="1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latin typeface="Arial"/>
              <a:cs typeface="Arial"/>
            </a:endParaRPr>
          </a:p>
          <a:p>
            <a:r>
              <a:rPr lang="en-US" dirty="0">
                <a:latin typeface="Arial" panose="020B0604020202020204" pitchFamily="34" charset="0"/>
                <a:cs typeface="Arial" panose="020B0604020202020204" pitchFamily="34" charset="0"/>
              </a:rPr>
              <a:t>RTMC  Performance Summary</a:t>
            </a:r>
            <a:r>
              <a:rPr lang="en-US" sz="1800" dirty="0">
                <a:latin typeface="Arial"/>
                <a:cs typeface="Arial"/>
              </a:rPr>
              <a:t>: </a:t>
            </a:r>
            <a:endParaRPr lang="en-ZA" sz="1800" spc="45" dirty="0">
              <a:solidFill>
                <a:srgbClr val="000000"/>
              </a:solidFill>
              <a:latin typeface="Arial"/>
              <a:cs typeface="Arial"/>
            </a:endParaRPr>
          </a:p>
          <a:p>
            <a:pPr marL="285750" indent="-285750">
              <a:buFont typeface="Arial" panose="020B0604020202020204" pitchFamily="34" charset="0"/>
              <a:buChar char="•"/>
            </a:pPr>
            <a:endParaRPr lang="en-ZA" dirty="0"/>
          </a:p>
        </p:txBody>
      </p:sp>
    </p:spTree>
    <p:extLst>
      <p:ext uri="{BB962C8B-B14F-4D97-AF65-F5344CB8AC3E}">
        <p14:creationId xmlns:p14="http://schemas.microsoft.com/office/powerpoint/2010/main" xmlns="" val="3516977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4B9BC07-918A-45F5-B5C9-913FD895684D}"/>
              </a:ext>
            </a:extLst>
          </p:cNvPr>
          <p:cNvSpPr>
            <a:spLocks noGrp="1"/>
          </p:cNvSpPr>
          <p:nvPr>
            <p:ph idx="1"/>
          </p:nvPr>
        </p:nvSpPr>
        <p:spPr>
          <a:xfrm>
            <a:off x="294969" y="1545770"/>
            <a:ext cx="11211231" cy="4909459"/>
          </a:xfrm>
        </p:spPr>
        <p:txBody>
          <a:bodyPr>
            <a:normAutofit fontScale="55000" lnSpcReduction="20000"/>
          </a:bodyPr>
          <a:lstStyle/>
          <a:p>
            <a:pPr>
              <a:lnSpc>
                <a:spcPct val="100000"/>
              </a:lnSpc>
            </a:pPr>
            <a:r>
              <a:rPr lang="en-GB" sz="3300" b="1" dirty="0">
                <a:latin typeface="Arial" panose="020B0604020202020204" pitchFamily="34" charset="0"/>
                <a:cs typeface="Arial" panose="020B0604020202020204" pitchFamily="34" charset="0"/>
              </a:rPr>
              <a:t>Programme 1: Operations – Road Safety</a:t>
            </a:r>
          </a:p>
          <a:p>
            <a:pPr>
              <a:lnSpc>
                <a:spcPct val="100000"/>
              </a:lnSpc>
            </a:pPr>
            <a:endParaRPr lang="en-GB" b="1" dirty="0">
              <a:latin typeface="Arial" panose="020B0604020202020204" pitchFamily="34" charset="0"/>
              <a:cs typeface="Arial" panose="020B0604020202020204" pitchFamily="34" charset="0"/>
            </a:endParaRPr>
          </a:p>
          <a:p>
            <a:pPr marL="452438" indent="-452438" algn="just">
              <a:lnSpc>
                <a:spcPct val="120000"/>
              </a:lnSpc>
              <a:spcAft>
                <a:spcPts val="1000"/>
              </a:spcAft>
              <a:buFont typeface="Arial" panose="020B0604020202020204" pitchFamily="34" charset="0"/>
              <a:buChar char="•"/>
              <a:tabLst>
                <a:tab pos="533400" algn="l"/>
              </a:tabLst>
            </a:pPr>
            <a:r>
              <a:rPr lang="en-GB" sz="2900" dirty="0">
                <a:latin typeface="Arial" panose="020B0604020202020204" pitchFamily="34" charset="0"/>
                <a:cs typeface="Arial" panose="020B0604020202020204" pitchFamily="34" charset="0"/>
              </a:rPr>
              <a:t>Youth Programme</a:t>
            </a:r>
          </a:p>
          <a:p>
            <a:pPr marL="1143000" lvl="1" indent="-609600" algn="just">
              <a:lnSpc>
                <a:spcPct val="120000"/>
              </a:lnSpc>
              <a:spcBef>
                <a:spcPts val="1000"/>
              </a:spcBef>
              <a:spcAft>
                <a:spcPts val="1000"/>
              </a:spcAft>
              <a:buFont typeface="Wingdings" panose="05000000000000000000" pitchFamily="2" charset="2"/>
              <a:buChar char="v"/>
              <a:tabLst>
                <a:tab pos="533400" algn="l"/>
              </a:tabLst>
            </a:pPr>
            <a:r>
              <a:rPr lang="en-GB" sz="29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collaboration with relevant stakeholder groups and included dissemination of supporting messaging for road safety promotion across all social media platforms to create awareness and complement other marketing initiatives</a:t>
            </a:r>
          </a:p>
          <a:p>
            <a:pPr marL="452438" lvl="1" indent="-452438" algn="just">
              <a:lnSpc>
                <a:spcPct val="120000"/>
              </a:lnSpc>
              <a:spcBef>
                <a:spcPts val="1000"/>
              </a:spcBef>
              <a:spcAft>
                <a:spcPts val="1000"/>
              </a:spcAft>
              <a:tabLst>
                <a:tab pos="533400" algn="l"/>
              </a:tabLst>
            </a:pPr>
            <a:r>
              <a:rPr lang="en-GB" sz="2900" dirty="0">
                <a:latin typeface="Arial" panose="020B0604020202020204" pitchFamily="34" charset="0"/>
                <a:cs typeface="Arial" panose="020B0604020202020204" pitchFamily="34" charset="0"/>
              </a:rPr>
              <a:t>Programme with Interest Groups: Driver Programme</a:t>
            </a:r>
          </a:p>
          <a:p>
            <a:pPr marL="1143000" lvl="1" indent="-609600" algn="just">
              <a:lnSpc>
                <a:spcPct val="120000"/>
              </a:lnSpc>
              <a:spcBef>
                <a:spcPts val="1000"/>
              </a:spcBef>
              <a:spcAft>
                <a:spcPts val="1000"/>
              </a:spcAft>
              <a:buFont typeface="Wingdings" panose="05000000000000000000" pitchFamily="2" charset="2"/>
              <a:buChar char="v"/>
              <a:tabLst>
                <a:tab pos="533400" algn="l"/>
              </a:tabLst>
            </a:pPr>
            <a:r>
              <a:rPr lang="en-GB" sz="29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covered a range of initiatives such as workshops, recognition of national events and programmes linked to contributory factors in road safety management</a:t>
            </a:r>
          </a:p>
          <a:p>
            <a:pPr marL="452438" lvl="1" indent="-452438" algn="just">
              <a:lnSpc>
                <a:spcPct val="120000"/>
              </a:lnSpc>
              <a:spcBef>
                <a:spcPts val="1000"/>
              </a:spcBef>
              <a:spcAft>
                <a:spcPts val="1000"/>
              </a:spcAft>
              <a:tabLst>
                <a:tab pos="533400" algn="l"/>
              </a:tabLst>
            </a:pPr>
            <a:r>
              <a:rPr lang="en-GB" sz="2900" dirty="0">
                <a:latin typeface="Arial" panose="020B0604020202020204" pitchFamily="34" charset="0"/>
                <a:cs typeface="Arial" panose="020B0604020202020204" pitchFamily="34" charset="0"/>
              </a:rPr>
              <a:t>Community-based Road Safety Programme</a:t>
            </a:r>
          </a:p>
          <a:p>
            <a:pPr marL="1143000" lvl="1" indent="-609600" algn="just">
              <a:lnSpc>
                <a:spcPct val="120000"/>
              </a:lnSpc>
              <a:spcBef>
                <a:spcPts val="1000"/>
              </a:spcBef>
              <a:spcAft>
                <a:spcPts val="1000"/>
              </a:spcAft>
              <a:buFont typeface="Wingdings" panose="05000000000000000000" pitchFamily="2" charset="2"/>
              <a:buChar char="v"/>
              <a:tabLst>
                <a:tab pos="533400" algn="l"/>
              </a:tabLst>
            </a:pPr>
            <a:r>
              <a:rPr lang="en-GB" sz="29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Aimed to support existing Community-based Road Safety structure stakeholders that implement road safety initiatives and activities. The role of the RTMC is to develop programmes that can be implemented by communities and to coordinate, provide resources and monitor the implementation of activities.</a:t>
            </a:r>
            <a:r>
              <a:rPr lang="en-ZA" sz="29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xmlns="" id="{26DB8EB4-E901-44F5-B41B-958D0259EE1D}"/>
              </a:ext>
            </a:extLst>
          </p:cNvPr>
          <p:cNvSpPr txBox="1"/>
          <p:nvPr/>
        </p:nvSpPr>
        <p:spPr>
          <a:xfrm>
            <a:off x="3385456" y="697848"/>
            <a:ext cx="6291943" cy="523220"/>
          </a:xfrm>
          <a:prstGeom prst="rect">
            <a:avLst/>
          </a:prstGeom>
          <a:noFill/>
        </p:spPr>
        <p:txBody>
          <a:bodyPr wrap="square">
            <a:spAutoFit/>
          </a:bodyPr>
          <a:lstStyle/>
          <a:p>
            <a:r>
              <a:rPr lang="en-ZA" sz="2800" b="1" dirty="0">
                <a:solidFill>
                  <a:srgbClr val="0070C0"/>
                </a:solidFill>
                <a:effectLst>
                  <a:reflection blurRad="25400" stA="27000" endPos="64000" dir="5400000" sy="-100000" algn="bl" rotWithShape="0"/>
                </a:effectLst>
                <a:latin typeface="Arial" panose="020B0604020202020204" pitchFamily="34" charset="0"/>
                <a:ea typeface="+mj-ea"/>
                <a:cs typeface="Arial" panose="020B0604020202020204" pitchFamily="34" charset="0"/>
              </a:rPr>
              <a:t>Performance Report …</a:t>
            </a:r>
          </a:p>
        </p:txBody>
      </p:sp>
    </p:spTree>
    <p:extLst>
      <p:ext uri="{BB962C8B-B14F-4D97-AF65-F5344CB8AC3E}">
        <p14:creationId xmlns:p14="http://schemas.microsoft.com/office/powerpoint/2010/main" xmlns="" val="1537618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4B9BC07-918A-45F5-B5C9-913FD895684D}"/>
              </a:ext>
            </a:extLst>
          </p:cNvPr>
          <p:cNvSpPr>
            <a:spLocks noGrp="1"/>
          </p:cNvSpPr>
          <p:nvPr>
            <p:ph idx="1"/>
          </p:nvPr>
        </p:nvSpPr>
        <p:spPr>
          <a:xfrm>
            <a:off x="294971" y="1643743"/>
            <a:ext cx="3798058" cy="4516410"/>
          </a:xfrm>
          <a:solidFill>
            <a:schemeClr val="bg1">
              <a:lumMod val="75000"/>
            </a:schemeClr>
          </a:solidFill>
        </p:spPr>
        <p:txBody>
          <a:bodyPr>
            <a:normAutofit fontScale="92500"/>
          </a:bodyPr>
          <a:lstStyle/>
          <a:p>
            <a:r>
              <a:rPr lang="en-GB" sz="1900" b="1" dirty="0">
                <a:latin typeface="Arial" panose="020B0604020202020204" pitchFamily="34" charset="0"/>
                <a:cs typeface="Arial" panose="020B0604020202020204" pitchFamily="34" charset="0"/>
              </a:rPr>
              <a:t>Programme 1: Operations – Training of Traffic Personnel </a:t>
            </a:r>
          </a:p>
          <a:p>
            <a:pPr marL="452438" indent="-452438" algn="just">
              <a:lnSpc>
                <a:spcPct val="100000"/>
              </a:lnSpc>
              <a:spcAft>
                <a:spcPts val="1000"/>
              </a:spcAft>
              <a:buFont typeface="Arial" panose="020B0604020202020204" pitchFamily="34" charset="0"/>
              <a:buChar char="•"/>
              <a:tabLst>
                <a:tab pos="533400" algn="l"/>
              </a:tabLst>
            </a:pPr>
            <a:r>
              <a:rPr lang="en-ZA" sz="1600" b="1" dirty="0">
                <a:latin typeface="Arial" panose="020B0604020202020204" pitchFamily="34" charset="0"/>
                <a:cs typeface="Arial" panose="020B0604020202020204" pitchFamily="34" charset="0"/>
              </a:rPr>
              <a:t>Achieved </a:t>
            </a:r>
          </a:p>
          <a:p>
            <a:pPr marL="446088" lvl="1" indent="-446088" algn="just">
              <a:lnSpc>
                <a:spcPct val="100000"/>
              </a:lnSpc>
              <a:spcBef>
                <a:spcPts val="1000"/>
              </a:spcBef>
              <a:spcAft>
                <a:spcPts val="1000"/>
              </a:spcAft>
              <a:buFont typeface="Wingdings" panose="05000000000000000000" pitchFamily="2" charset="2"/>
              <a:buChar char="v"/>
              <a:tabLst>
                <a:tab pos="533400" algn="l"/>
              </a:tabLst>
            </a:pPr>
            <a:r>
              <a:rPr lang="en-GB" sz="17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3 traffic officers modules delivered to existing traffic officers</a:t>
            </a:r>
          </a:p>
          <a:p>
            <a:pPr marL="452438" indent="-452438" algn="just">
              <a:lnSpc>
                <a:spcPct val="100000"/>
              </a:lnSpc>
              <a:spcAft>
                <a:spcPts val="1000"/>
              </a:spcAft>
              <a:buFont typeface="Arial" panose="020B0604020202020204" pitchFamily="34" charset="0"/>
              <a:buChar char="•"/>
              <a:tabLst>
                <a:tab pos="533400" algn="l"/>
              </a:tabLst>
            </a:pPr>
            <a:r>
              <a:rPr lang="en-ZA" sz="1600" b="1" dirty="0">
                <a:latin typeface="Arial" panose="020B0604020202020204" pitchFamily="34" charset="0"/>
                <a:cs typeface="Arial" panose="020B0604020202020204" pitchFamily="34" charset="0"/>
              </a:rPr>
              <a:t>Not achieved </a:t>
            </a:r>
          </a:p>
          <a:p>
            <a:pPr marL="446088" lvl="1" indent="-446088" algn="just">
              <a:lnSpc>
                <a:spcPct val="100000"/>
              </a:lnSpc>
              <a:spcBef>
                <a:spcPts val="1000"/>
              </a:spcBef>
              <a:spcAft>
                <a:spcPts val="1000"/>
              </a:spcAft>
              <a:buFont typeface="Wingdings" panose="05000000000000000000" pitchFamily="2" charset="2"/>
              <a:buChar char="v"/>
              <a:tabLst>
                <a:tab pos="533400" algn="l"/>
              </a:tabLst>
            </a:pPr>
            <a:r>
              <a:rPr lang="en-GB" sz="17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5 modules on NQF level 6 traffic officer qualification completed for traffic trainees9 modules on</a:t>
            </a:r>
            <a:br>
              <a:rPr lang="en-GB" sz="17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br>
            <a:r>
              <a:rPr lang="en-GB" sz="17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NQF level 6 </a:t>
            </a:r>
          </a:p>
          <a:p>
            <a:pPr marL="446088" lvl="1" indent="-446088" algn="just">
              <a:lnSpc>
                <a:spcPct val="110000"/>
              </a:lnSpc>
              <a:spcBef>
                <a:spcPts val="1000"/>
              </a:spcBef>
              <a:spcAft>
                <a:spcPts val="1000"/>
              </a:spcAft>
              <a:buFont typeface="Wingdings" panose="05000000000000000000" pitchFamily="2" charset="2"/>
              <a:buChar char="v"/>
              <a:tabLst>
                <a:tab pos="533400" algn="l"/>
              </a:tabLst>
            </a:pPr>
            <a:r>
              <a:rPr lang="en-GB" sz="17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rPr>
              <a:t>road traffic safety officer qualification completed for road safety practitioners</a:t>
            </a:r>
            <a:endParaRPr lang="en-ZA" sz="1700" dirty="0">
              <a:solidFill>
                <a:schemeClr val="tx1"/>
              </a:solidFill>
              <a:effectLst>
                <a:reflection blurRad="25400" stA="0" endPos="64000" dir="5400000" sy="-100000" algn="bl" rotWithShape="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26DB8EB4-E901-44F5-B41B-958D0259EE1D}"/>
              </a:ext>
            </a:extLst>
          </p:cNvPr>
          <p:cNvSpPr txBox="1"/>
          <p:nvPr/>
        </p:nvSpPr>
        <p:spPr>
          <a:xfrm>
            <a:off x="3385456" y="697848"/>
            <a:ext cx="6291943" cy="523220"/>
          </a:xfrm>
          <a:prstGeom prst="rect">
            <a:avLst/>
          </a:prstGeom>
          <a:noFill/>
        </p:spPr>
        <p:txBody>
          <a:bodyPr wrap="square">
            <a:spAutoFit/>
          </a:bodyPr>
          <a:lstStyle/>
          <a:p>
            <a:r>
              <a:rPr lang="en-ZA" sz="2800" b="1" dirty="0">
                <a:solidFill>
                  <a:srgbClr val="0070C0"/>
                </a:solidFill>
                <a:effectLst>
                  <a:reflection blurRad="25400" stA="27000" endPos="64000" dir="5400000" sy="-100000" algn="bl" rotWithShape="0"/>
                </a:effectLst>
                <a:latin typeface="Arial" panose="020B0604020202020204" pitchFamily="34" charset="0"/>
                <a:ea typeface="+mj-ea"/>
                <a:cs typeface="Arial" panose="020B0604020202020204" pitchFamily="34" charset="0"/>
              </a:rPr>
              <a:t>Performance Report …</a:t>
            </a:r>
          </a:p>
        </p:txBody>
      </p:sp>
      <p:pic>
        <p:nvPicPr>
          <p:cNvPr id="4" name="Picture 3">
            <a:extLst>
              <a:ext uri="{FF2B5EF4-FFF2-40B4-BE49-F238E27FC236}">
                <a16:creationId xmlns:a16="http://schemas.microsoft.com/office/drawing/2014/main" xmlns="" id="{412D6E65-CAE2-4495-8C0E-2751FED598CD}"/>
              </a:ext>
            </a:extLst>
          </p:cNvPr>
          <p:cNvPicPr>
            <a:picLocks noChangeAspect="1"/>
          </p:cNvPicPr>
          <p:nvPr/>
        </p:nvPicPr>
        <p:blipFill>
          <a:blip r:embed="rId3"/>
          <a:stretch>
            <a:fillRect/>
          </a:stretch>
        </p:blipFill>
        <p:spPr>
          <a:xfrm>
            <a:off x="8160932" y="2567072"/>
            <a:ext cx="3998092" cy="3593080"/>
          </a:xfrm>
          <a:prstGeom prst="rect">
            <a:avLst/>
          </a:prstGeom>
        </p:spPr>
      </p:pic>
      <p:sp>
        <p:nvSpPr>
          <p:cNvPr id="7" name="TextBox 6">
            <a:extLst>
              <a:ext uri="{FF2B5EF4-FFF2-40B4-BE49-F238E27FC236}">
                <a16:creationId xmlns:a16="http://schemas.microsoft.com/office/drawing/2014/main" xmlns="" id="{A909BE0F-1473-4C68-A669-8BCC7D3EC781}"/>
              </a:ext>
            </a:extLst>
          </p:cNvPr>
          <p:cNvSpPr txBox="1"/>
          <p:nvPr/>
        </p:nvSpPr>
        <p:spPr>
          <a:xfrm>
            <a:off x="4191000" y="1643742"/>
            <a:ext cx="7606616" cy="369332"/>
          </a:xfrm>
          <a:prstGeom prst="rect">
            <a:avLst/>
          </a:prstGeom>
          <a:noFill/>
        </p:spPr>
        <p:txBody>
          <a:bodyPr wrap="square">
            <a:spAutoFit/>
          </a:bodyPr>
          <a:lstStyle/>
          <a:p>
            <a:r>
              <a:rPr lang="en-GB" dirty="0"/>
              <a:t>Implementation of a phased approach on the reopening of the college </a:t>
            </a:r>
          </a:p>
        </p:txBody>
      </p:sp>
      <p:pic>
        <p:nvPicPr>
          <p:cNvPr id="8" name="Content Placeholder 4" descr="Graphical user interface, text, application&#10;&#10;Description automatically generated">
            <a:extLst>
              <a:ext uri="{FF2B5EF4-FFF2-40B4-BE49-F238E27FC236}">
                <a16:creationId xmlns:a16="http://schemas.microsoft.com/office/drawing/2014/main" xmlns="" id="{DB569308-2A93-4532-B8E4-3302E9FF8C3F}"/>
              </a:ext>
            </a:extLst>
          </p:cNvPr>
          <p:cNvPicPr>
            <a:picLocks noChangeAspect="1"/>
          </p:cNvPicPr>
          <p:nvPr/>
        </p:nvPicPr>
        <p:blipFill rotWithShape="1">
          <a:blip r:embed="rId4"/>
          <a:srcRect b="2820"/>
          <a:stretch/>
        </p:blipFill>
        <p:spPr>
          <a:xfrm>
            <a:off x="4191000" y="2581686"/>
            <a:ext cx="3998092" cy="3578466"/>
          </a:xfrm>
          <a:prstGeom prst="rect">
            <a:avLst/>
          </a:prstGeom>
        </p:spPr>
      </p:pic>
      <p:sp>
        <p:nvSpPr>
          <p:cNvPr id="9" name="TextBox 8">
            <a:extLst>
              <a:ext uri="{FF2B5EF4-FFF2-40B4-BE49-F238E27FC236}">
                <a16:creationId xmlns:a16="http://schemas.microsoft.com/office/drawing/2014/main" xmlns="" id="{401487FE-B1D0-4075-B3A7-2A4E741A69DF}"/>
              </a:ext>
            </a:extLst>
          </p:cNvPr>
          <p:cNvSpPr txBox="1"/>
          <p:nvPr/>
        </p:nvSpPr>
        <p:spPr>
          <a:xfrm>
            <a:off x="4191000" y="2251082"/>
            <a:ext cx="3635827" cy="369332"/>
          </a:xfrm>
          <a:prstGeom prst="rect">
            <a:avLst/>
          </a:prstGeom>
          <a:solidFill>
            <a:srgbClr val="FFC000"/>
          </a:solidFill>
        </p:spPr>
        <p:txBody>
          <a:bodyPr wrap="square">
            <a:spAutoFit/>
          </a:bodyPr>
          <a:lstStyle/>
          <a:p>
            <a:pPr algn="ctr"/>
            <a:r>
              <a:rPr lang="en-GB" dirty="0">
                <a:latin typeface="Arial" panose="020B0604020202020204" pitchFamily="34" charset="0"/>
                <a:cs typeface="Arial" panose="020B0604020202020204" pitchFamily="34" charset="0"/>
              </a:rPr>
              <a:t>2020: Reopening phases </a:t>
            </a:r>
            <a:endParaRPr lang="en-ZA" dirty="0"/>
          </a:p>
        </p:txBody>
      </p:sp>
      <p:sp>
        <p:nvSpPr>
          <p:cNvPr id="10" name="TextBox 9">
            <a:extLst>
              <a:ext uri="{FF2B5EF4-FFF2-40B4-BE49-F238E27FC236}">
                <a16:creationId xmlns:a16="http://schemas.microsoft.com/office/drawing/2014/main" xmlns="" id="{5FFEAC42-1546-42B2-B3AF-680F571A14BB}"/>
              </a:ext>
            </a:extLst>
          </p:cNvPr>
          <p:cNvSpPr txBox="1"/>
          <p:nvPr/>
        </p:nvSpPr>
        <p:spPr>
          <a:xfrm>
            <a:off x="8161787" y="2227354"/>
            <a:ext cx="3635827" cy="369332"/>
          </a:xfrm>
          <a:prstGeom prst="rect">
            <a:avLst/>
          </a:prstGeom>
          <a:solidFill>
            <a:srgbClr val="FFC000"/>
          </a:solidFill>
        </p:spPr>
        <p:txBody>
          <a:bodyPr wrap="square">
            <a:spAutoFit/>
          </a:bodyPr>
          <a:lstStyle/>
          <a:p>
            <a:pPr algn="ctr"/>
            <a:r>
              <a:rPr lang="en-GB" dirty="0">
                <a:latin typeface="Arial" panose="020B0604020202020204" pitchFamily="34" charset="0"/>
                <a:cs typeface="Arial" panose="020B0604020202020204" pitchFamily="34" charset="0"/>
              </a:rPr>
              <a:t>2021: Reopening phases </a:t>
            </a:r>
            <a:endParaRPr lang="en-ZA" dirty="0"/>
          </a:p>
        </p:txBody>
      </p:sp>
    </p:spTree>
    <p:extLst>
      <p:ext uri="{BB962C8B-B14F-4D97-AF65-F5344CB8AC3E}">
        <p14:creationId xmlns:p14="http://schemas.microsoft.com/office/powerpoint/2010/main" xmlns="" val="1888813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979377" y="694118"/>
            <a:ext cx="6545623" cy="566056"/>
          </a:xfrm>
        </p:spPr>
        <p:txBody>
          <a:bodyPr vert="horz" lIns="91440" tIns="45720" rIns="91440" bIns="45720" rtlCol="0" anchor="ctr">
            <a:normAutofit fontScale="90000"/>
          </a:bodyPr>
          <a:lstStyle/>
          <a:p>
            <a:pPr>
              <a:lnSpc>
                <a:spcPct val="100000"/>
              </a:lnSpc>
            </a:pP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ZA" sz="3100" b="1" dirty="0">
                <a:solidFill>
                  <a:srgbClr val="0070C0"/>
                </a:solidFill>
                <a:latin typeface="Arial" panose="020B0604020202020204" pitchFamily="34" charset="0"/>
                <a:cs typeface="Arial" panose="020B0604020202020204" pitchFamily="34" charset="0"/>
              </a:rPr>
              <a:t>Performance Report …</a:t>
            </a:r>
            <a:br>
              <a:rPr lang="en-ZA"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endParaRPr lang="en-US" sz="3100" b="1"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181953" y="1519964"/>
            <a:ext cx="11531075" cy="4761093"/>
          </a:xfrm>
        </p:spPr>
        <p:txBody>
          <a:bodyPr>
            <a:normAutofit/>
          </a:bodyPr>
          <a:lstStyle/>
          <a:p>
            <a:pPr>
              <a:lnSpc>
                <a:spcPct val="110000"/>
              </a:lnSpc>
            </a:pPr>
            <a:r>
              <a:rPr lang="en-GB" sz="2100" b="1">
                <a:latin typeface="Arial" panose="020B0604020202020204" pitchFamily="34" charset="0"/>
                <a:cs typeface="Arial" panose="020B0604020202020204" pitchFamily="34" charset="0"/>
              </a:rPr>
              <a:t>Programme 2: Law Enforcement </a:t>
            </a:r>
            <a:endParaRPr lang="en-GB" sz="2100" b="1" dirty="0">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xmlns="" id="{8110B852-AEE2-41FA-805E-2AAE01D88D96}"/>
              </a:ext>
            </a:extLst>
          </p:cNvPr>
          <p:cNvGraphicFramePr>
            <a:graphicFrameLocks noGrp="1"/>
          </p:cNvGraphicFramePr>
          <p:nvPr>
            <p:extLst>
              <p:ext uri="{D42A27DB-BD31-4B8C-83A1-F6EECF244321}">
                <p14:modId xmlns:p14="http://schemas.microsoft.com/office/powerpoint/2010/main" xmlns="" val="811565176"/>
              </p:ext>
            </p:extLst>
          </p:nvPr>
        </p:nvGraphicFramePr>
        <p:xfrm>
          <a:off x="5878286" y="2686276"/>
          <a:ext cx="5642590" cy="2377440"/>
        </p:xfrm>
        <a:graphic>
          <a:graphicData uri="http://schemas.openxmlformats.org/drawingml/2006/table">
            <a:tbl>
              <a:tblPr firstRow="1" bandRow="1">
                <a:tableStyleId>{F5AB1C69-6EDB-4FF4-983F-18BD219EF322}</a:tableStyleId>
              </a:tblPr>
              <a:tblGrid>
                <a:gridCol w="2821295">
                  <a:extLst>
                    <a:ext uri="{9D8B030D-6E8A-4147-A177-3AD203B41FA5}">
                      <a16:colId xmlns:a16="http://schemas.microsoft.com/office/drawing/2014/main" xmlns="" val="2197932453"/>
                    </a:ext>
                  </a:extLst>
                </a:gridCol>
                <a:gridCol w="2821295">
                  <a:extLst>
                    <a:ext uri="{9D8B030D-6E8A-4147-A177-3AD203B41FA5}">
                      <a16:colId xmlns:a16="http://schemas.microsoft.com/office/drawing/2014/main" xmlns="" val="360629968"/>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dk1"/>
                          </a:solidFill>
                          <a:latin typeface="Arial" panose="020B0604020202020204" pitchFamily="34" charset="0"/>
                          <a:ea typeface="+mn-ea"/>
                          <a:cs typeface="Arial" panose="020B0604020202020204" pitchFamily="34" charset="0"/>
                        </a:rPr>
                        <a:t>Achieved: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dk1"/>
                          </a:solidFill>
                          <a:latin typeface="Arial" panose="020B0604020202020204" pitchFamily="34" charset="0"/>
                          <a:ea typeface="+mn-ea"/>
                          <a:cs typeface="Arial" panose="020B0604020202020204" pitchFamily="34" charset="0"/>
                        </a:rPr>
                        <a:t>4 322 targeted law enforcement interventions conducted</a:t>
                      </a:r>
                    </a:p>
                  </a:txBody>
                  <a:tcPr>
                    <a:solidFill>
                      <a:srgbClr val="92D050"/>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800" b="0" kern="1200" dirty="0">
                        <a:solidFill>
                          <a:schemeClr val="dk1"/>
                        </a:solidFill>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dk1"/>
                          </a:solidFill>
                          <a:latin typeface="Arial" panose="020B0604020202020204" pitchFamily="34" charset="0"/>
                          <a:ea typeface="+mn-ea"/>
                          <a:cs typeface="Arial" panose="020B0604020202020204" pitchFamily="34" charset="0"/>
                        </a:rPr>
                        <a:t>Number of targeted law enforcement interventions overachieved</a:t>
                      </a:r>
                      <a:endParaRPr lang="en-ZA" sz="1800" b="0" kern="1200" dirty="0">
                        <a:solidFill>
                          <a:schemeClr val="dk1"/>
                        </a:solidFill>
                        <a:latin typeface="Arial" panose="020B0604020202020204" pitchFamily="34" charset="0"/>
                        <a:ea typeface="+mn-ea"/>
                        <a:cs typeface="Arial" panose="020B0604020202020204" pitchFamily="34" charset="0"/>
                      </a:endParaRPr>
                    </a:p>
                  </a:txBody>
                  <a:tcPr>
                    <a:solidFill>
                      <a:srgbClr val="92D050"/>
                    </a:solidFill>
                  </a:tcPr>
                </a:tc>
                <a:extLst>
                  <a:ext uri="{0D108BD9-81ED-4DB2-BD59-A6C34878D82A}">
                    <a16:rowId xmlns:a16="http://schemas.microsoft.com/office/drawing/2014/main" xmlns="" val="2900735602"/>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800" b="1" dirty="0">
                          <a:solidFill>
                            <a:schemeClr val="bg1"/>
                          </a:solidFill>
                          <a:latin typeface="Arial" panose="020B0604020202020204" pitchFamily="34" charset="0"/>
                          <a:cs typeface="Arial" panose="020B0604020202020204" pitchFamily="34" charset="0"/>
                        </a:rPr>
                        <a:t>Not Achieved: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latin typeface="Arial" panose="020B0604020202020204" pitchFamily="34" charset="0"/>
                          <a:cs typeface="Arial" panose="020B0604020202020204" pitchFamily="34" charset="0"/>
                        </a:rPr>
                        <a:t>212 737 of inspections conducted</a:t>
                      </a:r>
                      <a:r>
                        <a:rPr lang="en-ZA" sz="1800" dirty="0">
                          <a:solidFill>
                            <a:schemeClr val="bg1"/>
                          </a:solidFill>
                          <a:latin typeface="Arial" panose="020B0604020202020204" pitchFamily="34" charset="0"/>
                          <a:cs typeface="Arial" panose="020B0604020202020204" pitchFamily="34" charset="0"/>
                        </a:rPr>
                        <a:t> against a planned target of 332 424</a:t>
                      </a:r>
                      <a:endParaRPr lang="en-GB" sz="1800" dirty="0">
                        <a:solidFill>
                          <a:schemeClr val="bg1"/>
                        </a:solidFill>
                        <a:latin typeface="Arial" panose="020B0604020202020204" pitchFamily="34" charset="0"/>
                        <a:cs typeface="Arial" panose="020B0604020202020204" pitchFamily="34" charset="0"/>
                      </a:endParaRPr>
                    </a:p>
                  </a:txBody>
                  <a:tcPr>
                    <a:solidFill>
                      <a:srgbClr val="FF0000"/>
                    </a:solidFill>
                  </a:tcPr>
                </a:tc>
                <a:tc>
                  <a:txBody>
                    <a:bodyPr/>
                    <a:lstStyle/>
                    <a:p>
                      <a:pPr algn="just"/>
                      <a:r>
                        <a:rPr lang="en-GB" dirty="0">
                          <a:solidFill>
                            <a:schemeClr val="bg1"/>
                          </a:solidFill>
                          <a:latin typeface="Arial" panose="020B0604020202020204" pitchFamily="34" charset="0"/>
                          <a:cs typeface="Arial" panose="020B0604020202020204" pitchFamily="34" charset="0"/>
                        </a:rPr>
                        <a:t>Impacted by disaster management restrictions on cross border movement</a:t>
                      </a:r>
                      <a:endParaRPr lang="en-ZA" dirty="0">
                        <a:solidFill>
                          <a:schemeClr val="bg1"/>
                        </a:solidFill>
                        <a:latin typeface="Arial" panose="020B0604020202020204" pitchFamily="34" charset="0"/>
                        <a:cs typeface="Arial" panose="020B0604020202020204" pitchFamily="34" charset="0"/>
                      </a:endParaRPr>
                    </a:p>
                  </a:txBody>
                  <a:tcPr>
                    <a:solidFill>
                      <a:srgbClr val="FF0000"/>
                    </a:solidFill>
                  </a:tcPr>
                </a:tc>
                <a:extLst>
                  <a:ext uri="{0D108BD9-81ED-4DB2-BD59-A6C34878D82A}">
                    <a16:rowId xmlns:a16="http://schemas.microsoft.com/office/drawing/2014/main" xmlns="" val="1149253689"/>
                  </a:ext>
                </a:extLst>
              </a:tr>
            </a:tbl>
          </a:graphicData>
        </a:graphic>
      </p:graphicFrame>
      <p:pic>
        <p:nvPicPr>
          <p:cNvPr id="1026" name="Picture 2" descr="Limpopo police catch explosives smuggler coming from Zim">
            <a:extLst>
              <a:ext uri="{FF2B5EF4-FFF2-40B4-BE49-F238E27FC236}">
                <a16:creationId xmlns:a16="http://schemas.microsoft.com/office/drawing/2014/main" xmlns="" id="{1C29A63D-4488-47F3-BEDA-62546ED40E8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51115" y="2346030"/>
            <a:ext cx="4876800" cy="32670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99677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979377" y="694118"/>
            <a:ext cx="6545623" cy="566056"/>
          </a:xfrm>
        </p:spPr>
        <p:txBody>
          <a:bodyPr vert="horz" lIns="91440" tIns="45720" rIns="91440" bIns="45720" rtlCol="0" anchor="ctr">
            <a:normAutofit fontScale="90000"/>
          </a:bodyPr>
          <a:lstStyle/>
          <a:p>
            <a:pPr>
              <a:lnSpc>
                <a:spcPct val="100000"/>
              </a:lnSpc>
            </a:pP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ZA" sz="3100" b="1" dirty="0">
                <a:solidFill>
                  <a:srgbClr val="0070C0"/>
                </a:solidFill>
                <a:latin typeface="Arial" panose="020B0604020202020204" pitchFamily="34" charset="0"/>
                <a:cs typeface="Arial" panose="020B0604020202020204" pitchFamily="34" charset="0"/>
              </a:rPr>
              <a:t>Performance Report …</a:t>
            </a:r>
            <a:br>
              <a:rPr lang="en-ZA"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endParaRPr lang="en-US" sz="3100" b="1"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181953" y="1519964"/>
            <a:ext cx="11531075" cy="4761093"/>
          </a:xfrm>
        </p:spPr>
        <p:txBody>
          <a:bodyPr>
            <a:normAutofit/>
          </a:bodyPr>
          <a:lstStyle/>
          <a:p>
            <a:pPr>
              <a:lnSpc>
                <a:spcPct val="110000"/>
              </a:lnSpc>
            </a:pPr>
            <a:r>
              <a:rPr lang="en-GB" sz="2100" b="1" dirty="0">
                <a:latin typeface="Arial" panose="020B0604020202020204" pitchFamily="34" charset="0"/>
                <a:cs typeface="Arial" panose="020B0604020202020204" pitchFamily="34" charset="0"/>
              </a:rPr>
              <a:t>Programme 3: Traffic Intelligence and Security </a:t>
            </a:r>
          </a:p>
        </p:txBody>
      </p:sp>
      <p:graphicFrame>
        <p:nvGraphicFramePr>
          <p:cNvPr id="4" name="Table 4">
            <a:extLst>
              <a:ext uri="{FF2B5EF4-FFF2-40B4-BE49-F238E27FC236}">
                <a16:creationId xmlns:a16="http://schemas.microsoft.com/office/drawing/2014/main" xmlns="" id="{8110B852-AEE2-41FA-805E-2AAE01D88D96}"/>
              </a:ext>
            </a:extLst>
          </p:cNvPr>
          <p:cNvGraphicFramePr>
            <a:graphicFrameLocks noGrp="1"/>
          </p:cNvGraphicFramePr>
          <p:nvPr>
            <p:extLst>
              <p:ext uri="{D42A27DB-BD31-4B8C-83A1-F6EECF244321}">
                <p14:modId xmlns:p14="http://schemas.microsoft.com/office/powerpoint/2010/main" xmlns="" val="2318356155"/>
              </p:ext>
            </p:extLst>
          </p:nvPr>
        </p:nvGraphicFramePr>
        <p:xfrm>
          <a:off x="5878286" y="2686276"/>
          <a:ext cx="5562599" cy="2590800"/>
        </p:xfrm>
        <a:graphic>
          <a:graphicData uri="http://schemas.openxmlformats.org/drawingml/2006/table">
            <a:tbl>
              <a:tblPr firstRow="1" bandRow="1">
                <a:tableStyleId>{F5AB1C69-6EDB-4FF4-983F-18BD219EF322}</a:tableStyleId>
              </a:tblPr>
              <a:tblGrid>
                <a:gridCol w="5562599">
                  <a:extLst>
                    <a:ext uri="{9D8B030D-6E8A-4147-A177-3AD203B41FA5}">
                      <a16:colId xmlns:a16="http://schemas.microsoft.com/office/drawing/2014/main" xmlns="" val="219793245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b="1" kern="1200" dirty="0">
                          <a:solidFill>
                            <a:schemeClr val="dk1"/>
                          </a:solidFill>
                          <a:latin typeface="Arial" panose="020B0604020202020204" pitchFamily="34" charset="0"/>
                          <a:ea typeface="+mn-ea"/>
                          <a:cs typeface="Arial" panose="020B0604020202020204" pitchFamily="34" charset="0"/>
                        </a:rPr>
                        <a:t>All Targets Achieved</a:t>
                      </a:r>
                    </a:p>
                  </a:txBody>
                  <a:tcPr>
                    <a:solidFill>
                      <a:schemeClr val="bg2"/>
                    </a:solidFill>
                  </a:tcPr>
                </a:tc>
                <a:extLst>
                  <a:ext uri="{0D108BD9-81ED-4DB2-BD59-A6C34878D82A}">
                    <a16:rowId xmlns:a16="http://schemas.microsoft.com/office/drawing/2014/main" xmlns="" val="2900735602"/>
                  </a:ext>
                </a:extLst>
              </a:tr>
              <a:tr h="370840">
                <a:tc>
                  <a:txBody>
                    <a:bodyPr/>
                    <a:lstStyle/>
                    <a:p>
                      <a:pPr marL="342900" indent="-342900">
                        <a:buFont typeface="Arial" panose="020B0604020202020204" pitchFamily="34" charset="0"/>
                        <a:buChar char="•"/>
                      </a:pPr>
                      <a:endParaRPr lang="en-GB" sz="20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100% of fraud and corruption complaints were investigated</a:t>
                      </a:r>
                    </a:p>
                    <a:p>
                      <a:pPr marL="342900" indent="-342900">
                        <a:buFont typeface="Arial" panose="020B0604020202020204" pitchFamily="34" charset="0"/>
                        <a:buChar char="•"/>
                      </a:pPr>
                      <a:endParaRPr lang="en-GB" sz="20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rPr>
                        <a:t>130 self-initiated fraud and corruption cases were investigated</a:t>
                      </a:r>
                    </a:p>
                    <a:p>
                      <a:pPr algn="just"/>
                      <a:endParaRPr lang="en-ZA"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xmlns="" val="1149253689"/>
                  </a:ext>
                </a:extLst>
              </a:tr>
            </a:tbl>
          </a:graphicData>
        </a:graphic>
      </p:graphicFrame>
      <p:pic>
        <p:nvPicPr>
          <p:cNvPr id="2050" name="Picture 2" descr="NTACU (@NTACU_RTMC) / Twitter">
            <a:extLst>
              <a:ext uri="{FF2B5EF4-FFF2-40B4-BE49-F238E27FC236}">
                <a16:creationId xmlns:a16="http://schemas.microsoft.com/office/drawing/2014/main" xmlns="" id="{E9D798C6-7E4C-423A-B798-7C48858F113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40808" y="2005692"/>
            <a:ext cx="3077578" cy="41250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70777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895111" y="531812"/>
            <a:ext cx="6916709" cy="762000"/>
          </a:xfrm>
        </p:spPr>
        <p:txBody>
          <a:bodyPr>
            <a:normAutofit/>
          </a:bodyPr>
          <a:lstStyle/>
          <a:p>
            <a:pPr>
              <a:lnSpc>
                <a:spcPct val="100000"/>
              </a:lnSpc>
            </a:pPr>
            <a:r>
              <a:rPr lang="en-US" sz="2800" b="1" dirty="0">
                <a:solidFill>
                  <a:srgbClr val="0070C0"/>
                </a:solidFill>
                <a:latin typeface="Arial" panose="020B0604020202020204" pitchFamily="34" charset="0"/>
                <a:cs typeface="Arial" panose="020B0604020202020204" pitchFamily="34" charset="0"/>
              </a:rPr>
              <a:t>Scope of the Annual Report</a:t>
            </a:r>
          </a:p>
        </p:txBody>
      </p:sp>
      <p:pic>
        <p:nvPicPr>
          <p:cNvPr id="4" name="Content Placeholder 3">
            <a:extLst>
              <a:ext uri="{FF2B5EF4-FFF2-40B4-BE49-F238E27FC236}">
                <a16:creationId xmlns:a16="http://schemas.microsoft.com/office/drawing/2014/main" xmlns="" id="{5F3826D8-F901-4E8C-AB7A-C019C62696D5}"/>
              </a:ext>
            </a:extLst>
          </p:cNvPr>
          <p:cNvPicPr>
            <a:picLocks noGrp="1" noChangeAspect="1"/>
          </p:cNvPicPr>
          <p:nvPr>
            <p:ph idx="1"/>
          </p:nvPr>
        </p:nvPicPr>
        <p:blipFill rotWithShape="1">
          <a:blip r:embed="rId2"/>
          <a:srcRect l="6862" r="14615"/>
          <a:stretch/>
        </p:blipFill>
        <p:spPr>
          <a:xfrm>
            <a:off x="-1" y="2111375"/>
            <a:ext cx="5790225" cy="4214813"/>
          </a:xfrm>
          <a:prstGeom prst="rect">
            <a:avLst/>
          </a:prstGeom>
        </p:spPr>
      </p:pic>
      <p:pic>
        <p:nvPicPr>
          <p:cNvPr id="5" name="Picture 4">
            <a:extLst>
              <a:ext uri="{FF2B5EF4-FFF2-40B4-BE49-F238E27FC236}">
                <a16:creationId xmlns:a16="http://schemas.microsoft.com/office/drawing/2014/main" xmlns="" id="{CC7F5685-BAF3-447D-954D-FC977FF9431C}"/>
              </a:ext>
            </a:extLst>
          </p:cNvPr>
          <p:cNvPicPr>
            <a:picLocks noChangeAspect="1"/>
          </p:cNvPicPr>
          <p:nvPr/>
        </p:nvPicPr>
        <p:blipFill>
          <a:blip r:embed="rId3"/>
          <a:stretch>
            <a:fillRect/>
          </a:stretch>
        </p:blipFill>
        <p:spPr>
          <a:xfrm>
            <a:off x="5363852" y="2205873"/>
            <a:ext cx="6520801" cy="1904214"/>
          </a:xfrm>
          <a:prstGeom prst="rect">
            <a:avLst/>
          </a:prstGeom>
        </p:spPr>
      </p:pic>
      <p:sp>
        <p:nvSpPr>
          <p:cNvPr id="7" name="TextBox 6">
            <a:extLst>
              <a:ext uri="{FF2B5EF4-FFF2-40B4-BE49-F238E27FC236}">
                <a16:creationId xmlns:a16="http://schemas.microsoft.com/office/drawing/2014/main" xmlns="" id="{D71BD7F5-1099-419E-B978-B3181056E8CD}"/>
              </a:ext>
            </a:extLst>
          </p:cNvPr>
          <p:cNvSpPr txBox="1"/>
          <p:nvPr/>
        </p:nvSpPr>
        <p:spPr>
          <a:xfrm>
            <a:off x="5950671" y="2111375"/>
            <a:ext cx="6094428" cy="3970318"/>
          </a:xfrm>
          <a:prstGeom prst="rect">
            <a:avLst/>
          </a:prstGeom>
          <a:noFill/>
        </p:spPr>
        <p:txBody>
          <a:bodyPr wrap="square">
            <a:spAutoFit/>
          </a:bodyPr>
          <a:lstStyle/>
          <a:p>
            <a:pPr algn="just">
              <a:lnSpc>
                <a:spcPct val="100000"/>
              </a:lnSpc>
              <a:spcBef>
                <a:spcPts val="0"/>
              </a:spcBef>
            </a:pPr>
            <a:r>
              <a:rPr lang="en-GB" dirty="0">
                <a:solidFill>
                  <a:schemeClr val="tx1"/>
                </a:solidFill>
                <a:latin typeface="Arial" panose="020B0604020202020204" pitchFamily="34" charset="0"/>
                <a:cs typeface="Arial" panose="020B0604020202020204" pitchFamily="34" charset="0"/>
              </a:rPr>
              <a:t>The 2020/21 RTMC Annual Report complies with the PFMA (Act 1 of 1999), in line with Section 22 of the RTMCA (Act 20 of 1999), Section 55 of the PFMA and Treasury Regulation 29.2.</a:t>
            </a:r>
          </a:p>
          <a:p>
            <a:pPr algn="just">
              <a:lnSpc>
                <a:spcPct val="100000"/>
              </a:lnSpc>
              <a:spcBef>
                <a:spcPts val="0"/>
              </a:spcBef>
            </a:pPr>
            <a:endParaRPr lang="en-GB" dirty="0">
              <a:solidFill>
                <a:schemeClr val="tx1"/>
              </a:solidFill>
              <a:latin typeface="Arial"/>
              <a:cs typeface="Arial"/>
            </a:endParaRPr>
          </a:p>
          <a:p>
            <a:pPr algn="just">
              <a:lnSpc>
                <a:spcPct val="100000"/>
              </a:lnSpc>
              <a:spcBef>
                <a:spcPts val="0"/>
              </a:spcBef>
            </a:pPr>
            <a:r>
              <a:rPr lang="en-GB" b="1" dirty="0">
                <a:solidFill>
                  <a:schemeClr val="tx1"/>
                </a:solidFill>
                <a:latin typeface="Arial"/>
                <a:cs typeface="Arial"/>
              </a:rPr>
              <a:t>Scope of the report:</a:t>
            </a:r>
          </a:p>
          <a:p>
            <a:pPr algn="just">
              <a:lnSpc>
                <a:spcPct val="100000"/>
              </a:lnSpc>
              <a:spcBef>
                <a:spcPts val="0"/>
              </a:spcBef>
            </a:pPr>
            <a:r>
              <a:rPr lang="en-GB" dirty="0">
                <a:solidFill>
                  <a:schemeClr val="tx1"/>
                </a:solidFill>
                <a:latin typeface="Arial"/>
                <a:cs typeface="Arial"/>
              </a:rPr>
              <a:t>To provide financial and non-financial performance information of the Corporation based on the approved 2020/21 APP: </a:t>
            </a:r>
          </a:p>
          <a:p>
            <a:pPr marL="342900" indent="-342900" algn="just">
              <a:lnSpc>
                <a:spcPct val="100000"/>
              </a:lnSpc>
              <a:spcBef>
                <a:spcPts val="0"/>
              </a:spcBef>
              <a:buFont typeface="Courier New" panose="02070309020205020404" pitchFamily="49" charset="0"/>
              <a:buChar char="o"/>
            </a:pPr>
            <a:endParaRPr lang="en-GB" dirty="0">
              <a:solidFill>
                <a:schemeClr val="tx1"/>
              </a:solidFill>
              <a:latin typeface="Arial"/>
              <a:cs typeface="Arial"/>
            </a:endParaRPr>
          </a:p>
          <a:p>
            <a:pPr marL="1028700" lvl="1" indent="-342900" algn="just">
              <a:lnSpc>
                <a:spcPct val="100000"/>
              </a:lnSpc>
              <a:spcBef>
                <a:spcPts val="0"/>
              </a:spcBef>
            </a:pPr>
            <a:r>
              <a:rPr lang="en-US" dirty="0">
                <a:solidFill>
                  <a:schemeClr val="tx1"/>
                </a:solidFill>
                <a:latin typeface="Arial"/>
                <a:cs typeface="Arial"/>
              </a:rPr>
              <a:t>Governance Report </a:t>
            </a:r>
          </a:p>
          <a:p>
            <a:pPr marL="1028700" lvl="1" indent="-342900" algn="just"/>
            <a:r>
              <a:rPr lang="en-US" dirty="0">
                <a:solidFill>
                  <a:schemeClr val="tx1"/>
                </a:solidFill>
                <a:latin typeface="Arial" panose="020B0604020202020204" pitchFamily="34" charset="0"/>
                <a:cs typeface="Arial" panose="020B0604020202020204" pitchFamily="34" charset="0"/>
              </a:rPr>
              <a:t>Performance Information</a:t>
            </a:r>
            <a:endParaRPr lang="en-US" dirty="0">
              <a:solidFill>
                <a:schemeClr val="tx1"/>
              </a:solidFill>
              <a:latin typeface="Arial"/>
              <a:cs typeface="Arial"/>
            </a:endParaRPr>
          </a:p>
          <a:p>
            <a:pPr marL="1028700" lvl="1" indent="-342900" algn="just">
              <a:lnSpc>
                <a:spcPct val="100000"/>
              </a:lnSpc>
              <a:spcBef>
                <a:spcPts val="0"/>
              </a:spcBef>
            </a:pPr>
            <a:r>
              <a:rPr lang="en-US" dirty="0">
                <a:solidFill>
                  <a:schemeClr val="tx1"/>
                </a:solidFill>
                <a:latin typeface="Arial" panose="020B0604020202020204" pitchFamily="34" charset="0"/>
                <a:cs typeface="Arial" panose="020B0604020202020204" pitchFamily="34" charset="0"/>
              </a:rPr>
              <a:t>Financial Performance</a:t>
            </a:r>
          </a:p>
          <a:p>
            <a:pPr marL="1028700" lvl="1" indent="-342900" algn="just"/>
            <a:r>
              <a:rPr lang="en-US" dirty="0">
                <a:solidFill>
                  <a:schemeClr val="tx1"/>
                </a:solidFill>
                <a:latin typeface="Arial" panose="020B0604020202020204" pitchFamily="34" charset="0"/>
                <a:cs typeface="Arial" panose="020B0604020202020204" pitchFamily="34" charset="0"/>
              </a:rPr>
              <a:t>Human Resource Management</a:t>
            </a:r>
          </a:p>
        </p:txBody>
      </p:sp>
    </p:spTree>
    <p:extLst>
      <p:ext uri="{BB962C8B-B14F-4D97-AF65-F5344CB8AC3E}">
        <p14:creationId xmlns:p14="http://schemas.microsoft.com/office/powerpoint/2010/main" xmlns="" val="2498395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979377" y="694118"/>
            <a:ext cx="6545623" cy="566056"/>
          </a:xfrm>
        </p:spPr>
        <p:txBody>
          <a:bodyPr vert="horz" lIns="91440" tIns="45720" rIns="91440" bIns="45720" rtlCol="0" anchor="ctr">
            <a:normAutofit fontScale="90000"/>
          </a:bodyPr>
          <a:lstStyle/>
          <a:p>
            <a:pPr>
              <a:lnSpc>
                <a:spcPct val="100000"/>
              </a:lnSpc>
            </a:pP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ZA" sz="3100" b="1" dirty="0">
                <a:solidFill>
                  <a:srgbClr val="0070C0"/>
                </a:solidFill>
                <a:latin typeface="Arial" panose="020B0604020202020204" pitchFamily="34" charset="0"/>
                <a:cs typeface="Arial" panose="020B0604020202020204" pitchFamily="34" charset="0"/>
              </a:rPr>
              <a:t>Performance Report …</a:t>
            </a:r>
            <a:br>
              <a:rPr lang="en-ZA"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endParaRPr lang="en-US" sz="3100" b="1"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181953" y="1519964"/>
            <a:ext cx="11531075" cy="4761093"/>
          </a:xfrm>
        </p:spPr>
        <p:txBody>
          <a:bodyPr>
            <a:normAutofit/>
          </a:bodyPr>
          <a:lstStyle/>
          <a:p>
            <a:pPr>
              <a:lnSpc>
                <a:spcPct val="110000"/>
              </a:lnSpc>
            </a:pPr>
            <a:r>
              <a:rPr lang="en-GB" sz="2100" b="1" dirty="0">
                <a:latin typeface="Arial" panose="020B0604020202020204" pitchFamily="34" charset="0"/>
                <a:cs typeface="Arial" panose="020B0604020202020204" pitchFamily="34" charset="0"/>
              </a:rPr>
              <a:t>Programme 4: Strategic Services </a:t>
            </a:r>
          </a:p>
        </p:txBody>
      </p:sp>
      <p:graphicFrame>
        <p:nvGraphicFramePr>
          <p:cNvPr id="6" name="Table 4">
            <a:extLst>
              <a:ext uri="{FF2B5EF4-FFF2-40B4-BE49-F238E27FC236}">
                <a16:creationId xmlns:a16="http://schemas.microsoft.com/office/drawing/2014/main" xmlns="" id="{D91EA34F-0BA4-45D2-9095-88A00885FB6E}"/>
              </a:ext>
            </a:extLst>
          </p:cNvPr>
          <p:cNvGraphicFramePr>
            <a:graphicFrameLocks noGrp="1"/>
          </p:cNvGraphicFramePr>
          <p:nvPr>
            <p:extLst>
              <p:ext uri="{D42A27DB-BD31-4B8C-83A1-F6EECF244321}">
                <p14:modId xmlns:p14="http://schemas.microsoft.com/office/powerpoint/2010/main" xmlns="" val="2528614533"/>
              </p:ext>
            </p:extLst>
          </p:nvPr>
        </p:nvGraphicFramePr>
        <p:xfrm>
          <a:off x="5029200" y="2261203"/>
          <a:ext cx="6567189" cy="3474720"/>
        </p:xfrm>
        <a:graphic>
          <a:graphicData uri="http://schemas.openxmlformats.org/drawingml/2006/table">
            <a:tbl>
              <a:tblPr firstRow="1" bandRow="1">
                <a:tableStyleId>{F5AB1C69-6EDB-4FF4-983F-18BD219EF322}</a:tableStyleId>
              </a:tblPr>
              <a:tblGrid>
                <a:gridCol w="3557835">
                  <a:extLst>
                    <a:ext uri="{9D8B030D-6E8A-4147-A177-3AD203B41FA5}">
                      <a16:colId xmlns:a16="http://schemas.microsoft.com/office/drawing/2014/main" xmlns="" val="2197932453"/>
                    </a:ext>
                  </a:extLst>
                </a:gridCol>
                <a:gridCol w="3009354">
                  <a:extLst>
                    <a:ext uri="{9D8B030D-6E8A-4147-A177-3AD203B41FA5}">
                      <a16:colId xmlns:a16="http://schemas.microsoft.com/office/drawing/2014/main" xmlns="" val="360629968"/>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dk1"/>
                          </a:solidFill>
                          <a:latin typeface="Arial" panose="020B0604020202020204" pitchFamily="34" charset="0"/>
                          <a:ea typeface="+mn-ea"/>
                          <a:cs typeface="Arial" panose="020B0604020202020204" pitchFamily="34" charset="0"/>
                        </a:rPr>
                        <a:t>Achieved: </a:t>
                      </a:r>
                    </a:p>
                    <a:p>
                      <a:pPr marL="342900" indent="-342900">
                        <a:buFont typeface="Arial" panose="020B0604020202020204" pitchFamily="34" charset="0"/>
                        <a:buChar char="•"/>
                      </a:pPr>
                      <a:r>
                        <a:rPr lang="en-GB" b="0" dirty="0">
                          <a:solidFill>
                            <a:schemeClr val="tx1"/>
                          </a:solidFill>
                          <a:latin typeface="Arial" panose="020B0604020202020204" pitchFamily="34" charset="0"/>
                          <a:cs typeface="Arial" panose="020B0604020202020204" pitchFamily="34" charset="0"/>
                        </a:rPr>
                        <a:t>2 state of road safety reports published</a:t>
                      </a:r>
                    </a:p>
                    <a:p>
                      <a:pPr marL="342900" indent="-342900">
                        <a:buFont typeface="Arial" panose="020B0604020202020204" pitchFamily="34" charset="0"/>
                        <a:buChar char="•"/>
                      </a:pPr>
                      <a:r>
                        <a:rPr lang="en-GB" b="0" dirty="0">
                          <a:solidFill>
                            <a:schemeClr val="tx1"/>
                          </a:solidFill>
                          <a:latin typeface="Arial" panose="020B0604020202020204" pitchFamily="34" charset="0"/>
                          <a:cs typeface="Arial" panose="020B0604020202020204" pitchFamily="34" charset="0"/>
                        </a:rPr>
                        <a:t>3 research studies published</a:t>
                      </a:r>
                    </a:p>
                    <a:p>
                      <a:pPr marL="0" indent="0">
                        <a:buFont typeface="Arial" panose="020B0604020202020204" pitchFamily="34" charset="0"/>
                        <a:buNone/>
                      </a:pPr>
                      <a:endParaRPr lang="en-GB" b="0" dirty="0">
                        <a:solidFill>
                          <a:schemeClr val="tx1"/>
                        </a:solidFill>
                        <a:latin typeface="Arial" panose="020B0604020202020204" pitchFamily="34" charset="0"/>
                        <a:cs typeface="Arial" panose="020B0604020202020204" pitchFamily="34" charset="0"/>
                      </a:endParaRPr>
                    </a:p>
                  </a:txBody>
                  <a:tcPr>
                    <a:solidFill>
                      <a:srgbClr val="92D050"/>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800" b="0" kern="1200" dirty="0">
                        <a:solidFill>
                          <a:schemeClr val="dk1"/>
                        </a:solidFill>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dk1"/>
                          </a:solidFill>
                          <a:latin typeface="Arial" panose="020B0604020202020204" pitchFamily="34" charset="0"/>
                          <a:ea typeface="+mn-ea"/>
                          <a:cs typeface="Arial" panose="020B0604020202020204" pitchFamily="34" charset="0"/>
                        </a:rPr>
                        <a:t>Research and Road Traffic Information reports achieved as planned </a:t>
                      </a:r>
                      <a:endParaRPr lang="en-ZA" sz="1800" b="0" kern="1200" dirty="0">
                        <a:solidFill>
                          <a:schemeClr val="dk1"/>
                        </a:solidFill>
                        <a:latin typeface="Arial" panose="020B0604020202020204" pitchFamily="34" charset="0"/>
                        <a:ea typeface="+mn-ea"/>
                        <a:cs typeface="Arial" panose="020B0604020202020204" pitchFamily="34" charset="0"/>
                      </a:endParaRPr>
                    </a:p>
                  </a:txBody>
                  <a:tcPr>
                    <a:solidFill>
                      <a:srgbClr val="92D050"/>
                    </a:solidFill>
                  </a:tcPr>
                </a:tc>
                <a:extLst>
                  <a:ext uri="{0D108BD9-81ED-4DB2-BD59-A6C34878D82A}">
                    <a16:rowId xmlns:a16="http://schemas.microsoft.com/office/drawing/2014/main" xmlns="" val="2900735602"/>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800" b="1" dirty="0">
                          <a:solidFill>
                            <a:schemeClr val="bg1"/>
                          </a:solidFill>
                          <a:latin typeface="Arial" panose="020B0604020202020204" pitchFamily="34" charset="0"/>
                          <a:cs typeface="Arial" panose="020B0604020202020204" pitchFamily="34" charset="0"/>
                        </a:rPr>
                        <a:t>Not Achieved: </a:t>
                      </a:r>
                    </a:p>
                    <a:p>
                      <a:pPr marL="342900" indent="-34290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25 learner licence testing centres computerised against a planned target of 100</a:t>
                      </a:r>
                    </a:p>
                    <a:p>
                      <a:pPr marL="342900" indent="-34290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Zero vehicle testing stations using digitised roadworthy testing sheets</a:t>
                      </a:r>
                    </a:p>
                  </a:txBody>
                  <a:tcPr>
                    <a:solidFill>
                      <a:srgbClr val="FF0000"/>
                    </a:solidFill>
                  </a:tcPr>
                </a:tc>
                <a:tc>
                  <a:txBody>
                    <a:bodyPr/>
                    <a:lstStyle/>
                    <a:p>
                      <a:pPr algn="just"/>
                      <a:endParaRPr lang="en-GB" dirty="0">
                        <a:latin typeface="Arial" panose="020B0604020202020204" pitchFamily="34" charset="0"/>
                        <a:cs typeface="Arial" panose="020B0604020202020204" pitchFamily="34" charset="0"/>
                      </a:endParaRPr>
                    </a:p>
                    <a:p>
                      <a:pPr algn="just"/>
                      <a:endParaRPr lang="en-GB" dirty="0">
                        <a:latin typeface="Arial" panose="020B0604020202020204" pitchFamily="34" charset="0"/>
                        <a:cs typeface="Arial" panose="020B0604020202020204" pitchFamily="34" charset="0"/>
                      </a:endParaRPr>
                    </a:p>
                    <a:p>
                      <a:pPr algn="just"/>
                      <a:r>
                        <a:rPr lang="en-GB" dirty="0">
                          <a:solidFill>
                            <a:schemeClr val="bg1"/>
                          </a:solidFill>
                          <a:latin typeface="Arial" panose="020B0604020202020204" pitchFamily="34" charset="0"/>
                          <a:cs typeface="Arial" panose="020B0604020202020204" pitchFamily="34" charset="0"/>
                        </a:rPr>
                        <a:t>The underachievement is as a result of the Delay in the procurement of services </a:t>
                      </a:r>
                      <a:endParaRPr lang="en-ZA" dirty="0">
                        <a:solidFill>
                          <a:schemeClr val="bg1"/>
                        </a:solidFill>
                        <a:latin typeface="Arial" panose="020B0604020202020204" pitchFamily="34" charset="0"/>
                        <a:cs typeface="Arial" panose="020B0604020202020204" pitchFamily="34" charset="0"/>
                      </a:endParaRPr>
                    </a:p>
                  </a:txBody>
                  <a:tcPr>
                    <a:solidFill>
                      <a:srgbClr val="FF0000"/>
                    </a:solidFill>
                  </a:tcPr>
                </a:tc>
                <a:extLst>
                  <a:ext uri="{0D108BD9-81ED-4DB2-BD59-A6C34878D82A}">
                    <a16:rowId xmlns:a16="http://schemas.microsoft.com/office/drawing/2014/main" xmlns="" val="1149253689"/>
                  </a:ext>
                </a:extLst>
              </a:tr>
            </a:tbl>
          </a:graphicData>
        </a:graphic>
      </p:graphicFrame>
      <p:pic>
        <p:nvPicPr>
          <p:cNvPr id="3074" name="Picture 2" descr="How to do a Research Project: 6 Steps | Top Universities">
            <a:extLst>
              <a:ext uri="{FF2B5EF4-FFF2-40B4-BE49-F238E27FC236}">
                <a16:creationId xmlns:a16="http://schemas.microsoft.com/office/drawing/2014/main" xmlns="" id="{AFB2C2AE-A028-4B77-8C32-08CFEB5A897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8972" y="2456717"/>
            <a:ext cx="4467534" cy="31054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8269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979377" y="694118"/>
            <a:ext cx="6545623" cy="566056"/>
          </a:xfrm>
        </p:spPr>
        <p:txBody>
          <a:bodyPr vert="horz" lIns="91440" tIns="45720" rIns="91440" bIns="45720" rtlCol="0" anchor="ctr">
            <a:normAutofit fontScale="90000"/>
          </a:bodyPr>
          <a:lstStyle/>
          <a:p>
            <a:pPr>
              <a:lnSpc>
                <a:spcPct val="100000"/>
              </a:lnSpc>
            </a:pP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ZA" sz="3100" b="1" dirty="0">
                <a:solidFill>
                  <a:srgbClr val="0070C0"/>
                </a:solidFill>
                <a:latin typeface="Arial" panose="020B0604020202020204" pitchFamily="34" charset="0"/>
                <a:cs typeface="Arial" panose="020B0604020202020204" pitchFamily="34" charset="0"/>
              </a:rPr>
              <a:t>Performance Report …</a:t>
            </a:r>
            <a:br>
              <a:rPr lang="en-ZA"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endParaRPr lang="en-US" sz="3100" b="1"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181953" y="1519964"/>
            <a:ext cx="11531075" cy="4761093"/>
          </a:xfrm>
        </p:spPr>
        <p:txBody>
          <a:bodyPr>
            <a:normAutofit/>
          </a:bodyPr>
          <a:lstStyle/>
          <a:p>
            <a:pPr>
              <a:lnSpc>
                <a:spcPct val="110000"/>
              </a:lnSpc>
            </a:pPr>
            <a:r>
              <a:rPr lang="en-GB" sz="2100" b="1" dirty="0">
                <a:latin typeface="Arial" panose="020B0604020202020204" pitchFamily="34" charset="0"/>
                <a:cs typeface="Arial" panose="020B0604020202020204" pitchFamily="34" charset="0"/>
              </a:rPr>
              <a:t>Programme 5: Support Services – Human Capital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0" kern="1200" dirty="0">
                <a:solidFill>
                  <a:schemeClr val="dk1"/>
                </a:solidFill>
                <a:latin typeface="Arial" panose="020B0604020202020204" pitchFamily="34" charset="0"/>
                <a:ea typeface="+mn-ea"/>
                <a:cs typeface="Arial" panose="020B0604020202020204" pitchFamily="34" charset="0"/>
              </a:rPr>
              <a:t>4 talent management initiatives implemented: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2400" b="0" kern="1200" dirty="0">
              <a:solidFill>
                <a:schemeClr val="dk1"/>
              </a:solidFill>
              <a:latin typeface="Arial" panose="020B0604020202020204" pitchFamily="34" charset="0"/>
              <a:ea typeface="+mn-ea"/>
              <a:cs typeface="Arial" panose="020B0604020202020204" pitchFamily="34" charset="0"/>
            </a:endParaRPr>
          </a:p>
          <a:p>
            <a:pPr>
              <a:lnSpc>
                <a:spcPct val="110000"/>
              </a:lnSpc>
            </a:pPr>
            <a:endParaRPr lang="en-GB" sz="21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CE282E78-2E1B-42ED-A8FF-38483493C45F}"/>
              </a:ext>
            </a:extLst>
          </p:cNvPr>
          <p:cNvPicPr>
            <a:picLocks noChangeAspect="1"/>
          </p:cNvPicPr>
          <p:nvPr/>
        </p:nvPicPr>
        <p:blipFill>
          <a:blip r:embed="rId2"/>
          <a:stretch>
            <a:fillRect/>
          </a:stretch>
        </p:blipFill>
        <p:spPr>
          <a:xfrm>
            <a:off x="737123" y="2508562"/>
            <a:ext cx="10020375" cy="3655320"/>
          </a:xfrm>
          <a:prstGeom prst="rect">
            <a:avLst/>
          </a:prstGeom>
        </p:spPr>
      </p:pic>
    </p:spTree>
    <p:extLst>
      <p:ext uri="{BB962C8B-B14F-4D97-AF65-F5344CB8AC3E}">
        <p14:creationId xmlns:p14="http://schemas.microsoft.com/office/powerpoint/2010/main" xmlns="" val="1914240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979377" y="694118"/>
            <a:ext cx="6545623" cy="566056"/>
          </a:xfrm>
        </p:spPr>
        <p:txBody>
          <a:bodyPr vert="horz" lIns="91440" tIns="45720" rIns="91440" bIns="45720" rtlCol="0" anchor="ctr">
            <a:normAutofit fontScale="90000"/>
          </a:bodyPr>
          <a:lstStyle/>
          <a:p>
            <a:pPr>
              <a:lnSpc>
                <a:spcPct val="100000"/>
              </a:lnSpc>
            </a:pP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ZA" sz="3100" b="1" dirty="0">
                <a:solidFill>
                  <a:srgbClr val="0070C0"/>
                </a:solidFill>
                <a:latin typeface="Arial" panose="020B0604020202020204" pitchFamily="34" charset="0"/>
                <a:cs typeface="Arial" panose="020B0604020202020204" pitchFamily="34" charset="0"/>
              </a:rPr>
              <a:t>Performance Report …</a:t>
            </a:r>
            <a:br>
              <a:rPr lang="en-ZA"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endParaRPr lang="en-US" sz="3100" b="1"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181953" y="1519964"/>
            <a:ext cx="11531075" cy="4761093"/>
          </a:xfrm>
        </p:spPr>
        <p:txBody>
          <a:bodyPr>
            <a:normAutofit/>
          </a:bodyPr>
          <a:lstStyle/>
          <a:p>
            <a:pPr>
              <a:lnSpc>
                <a:spcPct val="110000"/>
              </a:lnSpc>
            </a:pPr>
            <a:r>
              <a:rPr lang="en-GB" sz="2100" b="1" dirty="0">
                <a:latin typeface="Arial" panose="020B0604020202020204" pitchFamily="34" charset="0"/>
                <a:cs typeface="Arial" panose="020B0604020202020204" pitchFamily="34" charset="0"/>
              </a:rPr>
              <a:t>Programme 5: Financial Services </a:t>
            </a:r>
          </a:p>
        </p:txBody>
      </p:sp>
      <p:sp>
        <p:nvSpPr>
          <p:cNvPr id="7" name="TextBox 6">
            <a:extLst>
              <a:ext uri="{FF2B5EF4-FFF2-40B4-BE49-F238E27FC236}">
                <a16:creationId xmlns:a16="http://schemas.microsoft.com/office/drawing/2014/main" xmlns="" id="{15C8D5A0-7DA6-45F0-98CF-0652357131DF}"/>
              </a:ext>
            </a:extLst>
          </p:cNvPr>
          <p:cNvSpPr txBox="1"/>
          <p:nvPr/>
        </p:nvSpPr>
        <p:spPr>
          <a:xfrm>
            <a:off x="7696200" y="3258384"/>
            <a:ext cx="3933633" cy="1631216"/>
          </a:xfrm>
          <a:prstGeom prst="rect">
            <a:avLst/>
          </a:prstGeom>
          <a:noFill/>
        </p:spPr>
        <p:txBody>
          <a:bodyPr wrap="square">
            <a:spAutoFit/>
          </a:bodyPr>
          <a:lstStyle/>
          <a:p>
            <a:pPr marL="342900" indent="-342900">
              <a:buFont typeface="Arial" panose="020B0604020202020204" pitchFamily="34" charset="0"/>
              <a:buChar char="•"/>
            </a:pPr>
            <a:r>
              <a:rPr lang="en-GB" sz="2000" dirty="0">
                <a:solidFill>
                  <a:schemeClr val="dk1"/>
                </a:solidFill>
                <a:latin typeface="Arial" panose="020B0604020202020204" pitchFamily="34" charset="0"/>
                <a:cs typeface="Arial" panose="020B0604020202020204" pitchFamily="34" charset="0"/>
              </a:rPr>
              <a:t>Revenue declined by 5% in comparison to prior year</a:t>
            </a:r>
          </a:p>
          <a:p>
            <a:endParaRPr lang="en-GB" sz="2000" dirty="0">
              <a:solidFill>
                <a:schemeClr val="dk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dk1"/>
                </a:solidFill>
                <a:latin typeface="Arial" panose="020B0604020202020204" pitchFamily="34" charset="0"/>
                <a:cs typeface="Arial" panose="020B0604020202020204" pitchFamily="34" charset="0"/>
              </a:rPr>
              <a:t>Impact of COVID-19 on ability to generate revenue </a:t>
            </a:r>
          </a:p>
        </p:txBody>
      </p:sp>
      <p:pic>
        <p:nvPicPr>
          <p:cNvPr id="4098" name="Picture 2" descr="The introduction of a new financial services regulatory model">
            <a:extLst>
              <a:ext uri="{FF2B5EF4-FFF2-40B4-BE49-F238E27FC236}">
                <a16:creationId xmlns:a16="http://schemas.microsoft.com/office/drawing/2014/main" xmlns="" id="{6505BE1F-BD88-4649-B2C5-821CC162197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6729" y="2574498"/>
            <a:ext cx="7197571" cy="2998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8230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979377" y="694118"/>
            <a:ext cx="6545623" cy="566056"/>
          </a:xfrm>
        </p:spPr>
        <p:txBody>
          <a:bodyPr vert="horz" lIns="91440" tIns="45720" rIns="91440" bIns="45720" rtlCol="0" anchor="ctr">
            <a:normAutofit fontScale="90000"/>
          </a:bodyPr>
          <a:lstStyle/>
          <a:p>
            <a:pPr>
              <a:lnSpc>
                <a:spcPct val="100000"/>
              </a:lnSpc>
            </a:pP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ZA" sz="3100" b="1" dirty="0">
                <a:solidFill>
                  <a:srgbClr val="0070C0"/>
                </a:solidFill>
                <a:latin typeface="Arial" panose="020B0604020202020204" pitchFamily="34" charset="0"/>
                <a:cs typeface="Arial" panose="020B0604020202020204" pitchFamily="34" charset="0"/>
              </a:rPr>
              <a:t>Performance Report …</a:t>
            </a:r>
            <a:br>
              <a:rPr lang="en-ZA"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endParaRPr lang="en-US" sz="3100" b="1"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181953" y="1519964"/>
            <a:ext cx="11531075" cy="4761093"/>
          </a:xfrm>
        </p:spPr>
        <p:txBody>
          <a:bodyPr>
            <a:normAutofit/>
          </a:bodyPr>
          <a:lstStyle/>
          <a:p>
            <a:pPr>
              <a:lnSpc>
                <a:spcPct val="110000"/>
              </a:lnSpc>
            </a:pPr>
            <a:r>
              <a:rPr lang="en-GB" sz="2100" b="1" dirty="0">
                <a:latin typeface="Arial" panose="020B0604020202020204" pitchFamily="34" charset="0"/>
                <a:cs typeface="Arial" panose="020B0604020202020204" pitchFamily="34" charset="0"/>
              </a:rPr>
              <a:t>Strategies to address underperformance </a:t>
            </a:r>
          </a:p>
        </p:txBody>
      </p:sp>
      <p:graphicFrame>
        <p:nvGraphicFramePr>
          <p:cNvPr id="5" name="Table 5">
            <a:extLst>
              <a:ext uri="{FF2B5EF4-FFF2-40B4-BE49-F238E27FC236}">
                <a16:creationId xmlns:a16="http://schemas.microsoft.com/office/drawing/2014/main" xmlns="" id="{EDDF64EE-55F5-42B8-B691-440EF11217E3}"/>
              </a:ext>
            </a:extLst>
          </p:cNvPr>
          <p:cNvGraphicFramePr>
            <a:graphicFrameLocks noGrp="1"/>
          </p:cNvGraphicFramePr>
          <p:nvPr>
            <p:extLst>
              <p:ext uri="{D42A27DB-BD31-4B8C-83A1-F6EECF244321}">
                <p14:modId xmlns:p14="http://schemas.microsoft.com/office/powerpoint/2010/main" xmlns="" val="3604482842"/>
              </p:ext>
            </p:extLst>
          </p:nvPr>
        </p:nvGraphicFramePr>
        <p:xfrm>
          <a:off x="478972" y="2065731"/>
          <a:ext cx="6872591" cy="4215326"/>
        </p:xfrm>
        <a:graphic>
          <a:graphicData uri="http://schemas.openxmlformats.org/drawingml/2006/table">
            <a:tbl>
              <a:tblPr firstRow="1" bandRow="1">
                <a:tableStyleId>{5C22544A-7EE6-4342-B048-85BDC9FD1C3A}</a:tableStyleId>
              </a:tblPr>
              <a:tblGrid>
                <a:gridCol w="2577047">
                  <a:extLst>
                    <a:ext uri="{9D8B030D-6E8A-4147-A177-3AD203B41FA5}">
                      <a16:colId xmlns:a16="http://schemas.microsoft.com/office/drawing/2014/main" xmlns="" val="118640389"/>
                    </a:ext>
                  </a:extLst>
                </a:gridCol>
                <a:gridCol w="4295544">
                  <a:extLst>
                    <a:ext uri="{9D8B030D-6E8A-4147-A177-3AD203B41FA5}">
                      <a16:colId xmlns:a16="http://schemas.microsoft.com/office/drawing/2014/main" xmlns="" val="4157486117"/>
                    </a:ext>
                  </a:extLst>
                </a:gridCol>
              </a:tblGrid>
              <a:tr h="471516">
                <a:tc>
                  <a:txBody>
                    <a:bodyPr/>
                    <a:lstStyle/>
                    <a:p>
                      <a:r>
                        <a:rPr lang="en-GB" sz="2000" dirty="0">
                          <a:solidFill>
                            <a:schemeClr val="tx1"/>
                          </a:solidFill>
                          <a:latin typeface="Arial" panose="020B0604020202020204" pitchFamily="34" charset="0"/>
                          <a:cs typeface="Arial" panose="020B0604020202020204" pitchFamily="34" charset="0"/>
                        </a:rPr>
                        <a:t>Performance Area </a:t>
                      </a:r>
                      <a:endParaRPr lang="en-ZA" sz="2000" dirty="0">
                        <a:solidFill>
                          <a:schemeClr val="tx1"/>
                        </a:solidFill>
                        <a:latin typeface="Arial" panose="020B0604020202020204" pitchFamily="34" charset="0"/>
                        <a:cs typeface="Arial" panose="020B0604020202020204" pitchFamily="34" charset="0"/>
                      </a:endParaRPr>
                    </a:p>
                  </a:txBody>
                  <a:tcPr>
                    <a:solidFill>
                      <a:schemeClr val="bg2"/>
                    </a:solidFill>
                  </a:tcPr>
                </a:tc>
                <a:tc>
                  <a:txBody>
                    <a:bodyPr/>
                    <a:lstStyle/>
                    <a:p>
                      <a:r>
                        <a:rPr lang="en-GB" sz="2000" dirty="0">
                          <a:solidFill>
                            <a:schemeClr val="tx1"/>
                          </a:solidFill>
                          <a:latin typeface="Arial" panose="020B0604020202020204" pitchFamily="34" charset="0"/>
                          <a:cs typeface="Arial" panose="020B0604020202020204" pitchFamily="34" charset="0"/>
                        </a:rPr>
                        <a:t>Strategy </a:t>
                      </a:r>
                      <a:endParaRPr lang="en-ZA" sz="2000" dirty="0">
                        <a:solidFill>
                          <a:schemeClr val="tx1"/>
                        </a:solidFill>
                        <a:latin typeface="Arial" panose="020B0604020202020204" pitchFamily="34" charset="0"/>
                        <a:cs typeface="Arial" panose="020B0604020202020204" pitchFamily="34" charset="0"/>
                      </a:endParaRPr>
                    </a:p>
                  </a:txBody>
                  <a:tcPr>
                    <a:solidFill>
                      <a:schemeClr val="bg2"/>
                    </a:solidFill>
                  </a:tcPr>
                </a:tc>
                <a:extLst>
                  <a:ext uri="{0D108BD9-81ED-4DB2-BD59-A6C34878D82A}">
                    <a16:rowId xmlns:a16="http://schemas.microsoft.com/office/drawing/2014/main" xmlns="" val="1752995390"/>
                  </a:ext>
                </a:extLst>
              </a:tr>
              <a:tr h="1596763">
                <a:tc>
                  <a:txBody>
                    <a:bodyPr/>
                    <a:lstStyle/>
                    <a:p>
                      <a:r>
                        <a:rPr lang="en-GB" sz="2000" dirty="0">
                          <a:latin typeface="Arial" panose="020B0604020202020204" pitchFamily="34" charset="0"/>
                          <a:cs typeface="Arial" panose="020B0604020202020204" pitchFamily="34" charset="0"/>
                        </a:rPr>
                        <a:t>Training of Traffic Personnel </a:t>
                      </a:r>
                      <a:endParaRPr lang="en-ZA" sz="2000" dirty="0">
                        <a:latin typeface="Arial" panose="020B0604020202020204" pitchFamily="34" charset="0"/>
                        <a:cs typeface="Arial" panose="020B0604020202020204" pitchFamily="34" charset="0"/>
                      </a:endParaRPr>
                    </a:p>
                  </a:txBody>
                  <a:tcPr>
                    <a:solidFill>
                      <a:srgbClr val="92D050"/>
                    </a:solidFill>
                  </a:tcPr>
                </a:tc>
                <a:tc>
                  <a: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Reallocation of personnel</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Implementation and adaptation to online learning</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Improved internal planning and coordination </a:t>
                      </a:r>
                      <a:endParaRPr lang="en-ZA" sz="20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xmlns="" val="3554750900"/>
                  </a:ext>
                </a:extLst>
              </a:tr>
              <a:tr h="825153">
                <a:tc>
                  <a:txBody>
                    <a:bodyPr/>
                    <a:lstStyle/>
                    <a:p>
                      <a:r>
                        <a:rPr lang="en-GB" sz="2000" dirty="0">
                          <a:latin typeface="Arial" panose="020B0604020202020204" pitchFamily="34" charset="0"/>
                          <a:cs typeface="Arial" panose="020B0604020202020204" pitchFamily="34" charset="0"/>
                        </a:rPr>
                        <a:t>Implementation of digital solutions </a:t>
                      </a:r>
                      <a:endParaRPr lang="en-ZA" sz="2000" dirty="0">
                        <a:latin typeface="Arial" panose="020B0604020202020204" pitchFamily="34" charset="0"/>
                        <a:cs typeface="Arial" panose="020B0604020202020204" pitchFamily="34" charset="0"/>
                      </a:endParaRPr>
                    </a:p>
                  </a:txBody>
                  <a:tcPr>
                    <a:solidFill>
                      <a:srgbClr val="FFC000"/>
                    </a:solidFill>
                  </a:tcPr>
                </a:tc>
                <a:tc>
                  <a: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Improved internal planning and coordination </a:t>
                      </a:r>
                      <a:endParaRPr lang="en-ZA" sz="2000" dirty="0">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xmlns="" val="4238469940"/>
                  </a:ext>
                </a:extLst>
              </a:tr>
              <a:tr h="825153">
                <a:tc>
                  <a:txBody>
                    <a:bodyPr/>
                    <a:lstStyle/>
                    <a:p>
                      <a:r>
                        <a:rPr lang="en-GB" sz="2000" dirty="0">
                          <a:latin typeface="Arial" panose="020B0604020202020204" pitchFamily="34" charset="0"/>
                          <a:cs typeface="Arial" panose="020B0604020202020204" pitchFamily="34" charset="0"/>
                        </a:rPr>
                        <a:t>Traffic Law Enforcement </a:t>
                      </a:r>
                      <a:endParaRPr lang="en-ZA" sz="2000" dirty="0">
                        <a:latin typeface="Arial" panose="020B0604020202020204" pitchFamily="34" charset="0"/>
                        <a:cs typeface="Arial" panose="020B0604020202020204" pitchFamily="34" charset="0"/>
                      </a:endParaRPr>
                    </a:p>
                  </a:txBody>
                  <a:tcPr>
                    <a:solidFill>
                      <a:srgbClr val="FFC000"/>
                    </a:solidFill>
                  </a:tcPr>
                </a:tc>
                <a:tc>
                  <a: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Improved deployment strategy </a:t>
                      </a:r>
                      <a:endParaRPr lang="en-ZA" sz="2000" dirty="0">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xmlns="" val="2505921552"/>
                  </a:ext>
                </a:extLst>
              </a:tr>
              <a:tr h="478064">
                <a:tc>
                  <a:txBody>
                    <a:bodyPr/>
                    <a:lstStyle/>
                    <a:p>
                      <a:r>
                        <a:rPr lang="en-GB" sz="2000" dirty="0">
                          <a:latin typeface="Arial" panose="020B0604020202020204" pitchFamily="34" charset="0"/>
                          <a:cs typeface="Arial" panose="020B0604020202020204" pitchFamily="34" charset="0"/>
                        </a:rPr>
                        <a:t>Revenue Generation </a:t>
                      </a:r>
                      <a:endParaRPr lang="en-ZA" sz="2000" dirty="0">
                        <a:latin typeface="Arial" panose="020B0604020202020204" pitchFamily="34" charset="0"/>
                        <a:cs typeface="Arial" panose="020B0604020202020204" pitchFamily="34" charset="0"/>
                      </a:endParaRPr>
                    </a:p>
                  </a:txBody>
                  <a:tcPr>
                    <a:solidFill>
                      <a:srgbClr val="92D050"/>
                    </a:solidFill>
                  </a:tcPr>
                </a:tc>
                <a:tc>
                  <a: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Implementation of funding model </a:t>
                      </a:r>
                      <a:endParaRPr lang="en-ZA" sz="20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xmlns="" val="1064969073"/>
                  </a:ext>
                </a:extLst>
              </a:tr>
            </a:tbl>
          </a:graphicData>
        </a:graphic>
      </p:graphicFrame>
      <p:pic>
        <p:nvPicPr>
          <p:cNvPr id="5122" name="Picture 2" descr="Auditing work in progress - Marks Paneth">
            <a:extLst>
              <a:ext uri="{FF2B5EF4-FFF2-40B4-BE49-F238E27FC236}">
                <a16:creationId xmlns:a16="http://schemas.microsoft.com/office/drawing/2014/main" xmlns="" id="{3BEC483C-9987-48BA-86F6-0309C98904D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91633" y="2944540"/>
            <a:ext cx="3666733" cy="1911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39924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C32C3C68-DD13-42E5-A5C3-C49E64DC4033}"/>
              </a:ext>
            </a:extLst>
          </p:cNvPr>
          <p:cNvPicPr>
            <a:picLocks noGrp="1" noChangeAspect="1"/>
          </p:cNvPicPr>
          <p:nvPr>
            <p:ph idx="1"/>
          </p:nvPr>
        </p:nvPicPr>
        <p:blipFill rotWithShape="1">
          <a:blip r:embed="rId2"/>
          <a:srcRect r="13914"/>
          <a:stretch/>
        </p:blipFill>
        <p:spPr>
          <a:xfrm>
            <a:off x="568008" y="1902958"/>
            <a:ext cx="5126007" cy="4214813"/>
          </a:xfrm>
          <a:prstGeom prst="rect">
            <a:avLst/>
          </a:prstGeom>
        </p:spPr>
      </p:pic>
      <p:sp>
        <p:nvSpPr>
          <p:cNvPr id="6" name="Title 1">
            <a:extLst>
              <a:ext uri="{FF2B5EF4-FFF2-40B4-BE49-F238E27FC236}">
                <a16:creationId xmlns:a16="http://schemas.microsoft.com/office/drawing/2014/main" xmlns="" id="{450235FC-B693-4869-ACF6-0A4429FCCD09}"/>
              </a:ext>
            </a:extLst>
          </p:cNvPr>
          <p:cNvSpPr txBox="1">
            <a:spLocks/>
          </p:cNvSpPr>
          <p:nvPr/>
        </p:nvSpPr>
        <p:spPr>
          <a:xfrm>
            <a:off x="2956260" y="527496"/>
            <a:ext cx="7657311"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baseline="0">
                <a:solidFill>
                  <a:schemeClr val="tx1">
                    <a:lumMod val="65000"/>
                    <a:lumOff val="35000"/>
                  </a:schemeClr>
                </a:solidFill>
                <a:effectLst>
                  <a:reflection blurRad="25400" stA="27000" endPos="64000" dir="5400000" sy="-100000" algn="bl" rotWithShape="0"/>
                </a:effectLst>
                <a:latin typeface="Century Gothic" panose="020B0502020202020204" pitchFamily="34" charset="0"/>
                <a:ea typeface="+mj-ea"/>
                <a:cs typeface="+mj-cs"/>
              </a:defRPr>
            </a:lvl1pPr>
          </a:lstStyle>
          <a:p>
            <a:r>
              <a:rPr lang="en-ZA" sz="2800" b="1" dirty="0">
                <a:solidFill>
                  <a:srgbClr val="0070C0"/>
                </a:solidFill>
                <a:latin typeface="Arial" panose="020B0604020202020204" pitchFamily="34" charset="0"/>
                <a:cs typeface="Arial" panose="020B0604020202020204" pitchFamily="34" charset="0"/>
              </a:rPr>
              <a:t>Human Resource Management </a:t>
            </a:r>
          </a:p>
        </p:txBody>
      </p:sp>
      <p:sp>
        <p:nvSpPr>
          <p:cNvPr id="7" name="Content Placeholder 2">
            <a:extLst>
              <a:ext uri="{FF2B5EF4-FFF2-40B4-BE49-F238E27FC236}">
                <a16:creationId xmlns:a16="http://schemas.microsoft.com/office/drawing/2014/main" xmlns="" id="{E573B6AA-AB3D-4DC8-B9FE-63EB8E94EE83}"/>
              </a:ext>
            </a:extLst>
          </p:cNvPr>
          <p:cNvSpPr txBox="1">
            <a:spLocks/>
          </p:cNvSpPr>
          <p:nvPr/>
        </p:nvSpPr>
        <p:spPr>
          <a:xfrm>
            <a:off x="5813184" y="1719825"/>
            <a:ext cx="5126007" cy="4397946"/>
          </a:xfrm>
          <a:prstGeom prst="rect">
            <a:avLst/>
          </a:prstGeom>
        </p:spPr>
        <p:txBody>
          <a:bodyPr vert="horz" wrap="square"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85000"/>
                    <a:lumOff val="1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Arial"/>
              <a:cs typeface="Arial"/>
            </a:endParaRPr>
          </a:p>
          <a:p>
            <a:endParaRPr lang="en-US" dirty="0">
              <a:latin typeface="Arial"/>
              <a:cs typeface="Arial"/>
            </a:endParaRPr>
          </a:p>
          <a:p>
            <a:r>
              <a:rPr lang="en-US" dirty="0">
                <a:latin typeface="Arial"/>
                <a:cs typeface="Arial"/>
              </a:rPr>
              <a:t>HR Focus Areas: </a:t>
            </a:r>
            <a:endParaRPr lang="en-ZA" spc="45" dirty="0">
              <a:solidFill>
                <a:srgbClr val="000000"/>
              </a:solidFill>
              <a:latin typeface="Arial"/>
              <a:cs typeface="Arial"/>
            </a:endParaRPr>
          </a:p>
          <a:p>
            <a:pPr lvl="2" algn="just">
              <a:lnSpc>
                <a:spcPct val="150000"/>
              </a:lnSpc>
            </a:pPr>
            <a:r>
              <a:rPr lang="en-US" dirty="0">
                <a:latin typeface="Arial" panose="020B0604020202020204" pitchFamily="34" charset="0"/>
                <a:cs typeface="Arial" panose="020B0604020202020204" pitchFamily="34" charset="0"/>
              </a:rPr>
              <a:t>Organisational Structure </a:t>
            </a:r>
          </a:p>
          <a:p>
            <a:pPr lvl="2" algn="just">
              <a:lnSpc>
                <a:spcPct val="150000"/>
              </a:lnSpc>
            </a:pPr>
            <a:r>
              <a:rPr lang="en-US" dirty="0">
                <a:latin typeface="Arial" panose="020B0604020202020204" pitchFamily="34" charset="0"/>
                <a:cs typeface="Arial" panose="020B0604020202020204" pitchFamily="34" charset="0"/>
              </a:rPr>
              <a:t>Employment and vacancies by programme </a:t>
            </a:r>
          </a:p>
          <a:p>
            <a:pPr lvl="2" algn="just">
              <a:lnSpc>
                <a:spcPct val="150000"/>
              </a:lnSpc>
            </a:pPr>
            <a:r>
              <a:rPr lang="en-US" dirty="0">
                <a:latin typeface="Arial" panose="020B0604020202020204" pitchFamily="34" charset="0"/>
                <a:cs typeface="Arial" panose="020B0604020202020204" pitchFamily="34" charset="0"/>
              </a:rPr>
              <a:t>Employment Equity targets </a:t>
            </a:r>
          </a:p>
          <a:p>
            <a:pPr lvl="2" algn="just">
              <a:lnSpc>
                <a:spcPct val="150000"/>
              </a:lnSpc>
            </a:pPr>
            <a:r>
              <a:rPr lang="en-US" dirty="0">
                <a:latin typeface="Arial" panose="020B0604020202020204" pitchFamily="34" charset="0"/>
                <a:cs typeface="Arial" panose="020B0604020202020204" pitchFamily="34" charset="0"/>
              </a:rPr>
              <a:t>Training costs</a:t>
            </a:r>
          </a:p>
          <a:p>
            <a:pPr marL="285750" indent="-285750">
              <a:buFont typeface="Arial" panose="020B0604020202020204" pitchFamily="34" charset="0"/>
              <a:buChar char="•"/>
            </a:pPr>
            <a:endParaRPr lang="en-ZA" dirty="0"/>
          </a:p>
        </p:txBody>
      </p:sp>
    </p:spTree>
    <p:extLst>
      <p:ext uri="{BB962C8B-B14F-4D97-AF65-F5344CB8AC3E}">
        <p14:creationId xmlns:p14="http://schemas.microsoft.com/office/powerpoint/2010/main" xmlns="" val="677305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07C914-B071-4E14-BEEB-C595AD7AF4A1}"/>
              </a:ext>
            </a:extLst>
          </p:cNvPr>
          <p:cNvSpPr>
            <a:spLocks noGrp="1"/>
          </p:cNvSpPr>
          <p:nvPr>
            <p:ph type="title"/>
          </p:nvPr>
        </p:nvSpPr>
        <p:spPr>
          <a:xfrm>
            <a:off x="2843122" y="631253"/>
            <a:ext cx="10047741" cy="762000"/>
          </a:xfrm>
        </p:spPr>
        <p:txBody>
          <a:bodyPr/>
          <a:lstStyle/>
          <a:p>
            <a:r>
              <a:rPr lang="en-GB" sz="2800" b="1" dirty="0">
                <a:solidFill>
                  <a:srgbClr val="0070C0"/>
                </a:solidFill>
                <a:latin typeface="Arial" panose="020B0604020202020204" pitchFamily="34" charset="0"/>
                <a:cs typeface="Arial" panose="020B0604020202020204" pitchFamily="34" charset="0"/>
              </a:rPr>
              <a:t>Organisational Structure</a:t>
            </a:r>
            <a:endParaRPr lang="en-ZA" sz="2800" b="1" dirty="0">
              <a:solidFill>
                <a:srgbClr val="0070C0"/>
              </a:solidFill>
              <a:latin typeface="Arial" panose="020B0604020202020204" pitchFamily="34" charset="0"/>
              <a:cs typeface="Arial" panose="020B0604020202020204" pitchFamily="34" charset="0"/>
            </a:endParaRPr>
          </a:p>
        </p:txBody>
      </p:sp>
      <p:pic>
        <p:nvPicPr>
          <p:cNvPr id="5" name="Content Placeholder 4" descr="Diagram&#10;&#10;Description automatically generated">
            <a:extLst>
              <a:ext uri="{FF2B5EF4-FFF2-40B4-BE49-F238E27FC236}">
                <a16:creationId xmlns:a16="http://schemas.microsoft.com/office/drawing/2014/main" xmlns="" id="{8F66ED77-BDD4-46E3-ACA6-B1D55C558FE7}"/>
              </a:ext>
            </a:extLst>
          </p:cNvPr>
          <p:cNvPicPr>
            <a:picLocks noGrp="1" noChangeAspect="1"/>
          </p:cNvPicPr>
          <p:nvPr>
            <p:ph idx="1"/>
          </p:nvPr>
        </p:nvPicPr>
        <p:blipFill>
          <a:blip r:embed="rId2"/>
          <a:stretch>
            <a:fillRect/>
          </a:stretch>
        </p:blipFill>
        <p:spPr>
          <a:xfrm>
            <a:off x="282444" y="1882893"/>
            <a:ext cx="11627112" cy="4343854"/>
          </a:xfrm>
        </p:spPr>
      </p:pic>
    </p:spTree>
    <p:extLst>
      <p:ext uri="{BB962C8B-B14F-4D97-AF65-F5344CB8AC3E}">
        <p14:creationId xmlns:p14="http://schemas.microsoft.com/office/powerpoint/2010/main" xmlns="" val="3698788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705D16-C713-4F1F-936F-9B4BDCC13553}"/>
              </a:ext>
            </a:extLst>
          </p:cNvPr>
          <p:cNvSpPr>
            <a:spLocks noGrp="1"/>
          </p:cNvSpPr>
          <p:nvPr>
            <p:ph type="title"/>
          </p:nvPr>
        </p:nvSpPr>
        <p:spPr>
          <a:xfrm>
            <a:off x="2856938" y="632603"/>
            <a:ext cx="7179692" cy="762000"/>
          </a:xfrm>
        </p:spPr>
        <p:txBody>
          <a:bodyPr>
            <a:normAutofit fontScale="90000"/>
          </a:bodyPr>
          <a:lstStyle/>
          <a:p>
            <a:r>
              <a:rPr lang="en-GB" sz="2800" b="1" dirty="0">
                <a:solidFill>
                  <a:srgbClr val="0070C0"/>
                </a:solidFill>
                <a:latin typeface="Arial" panose="020B0604020202020204" pitchFamily="34" charset="0"/>
                <a:cs typeface="Arial" panose="020B0604020202020204" pitchFamily="34" charset="0"/>
              </a:rPr>
              <a:t>Employment and Vacancies by Programme</a:t>
            </a:r>
            <a:r>
              <a:rPr lang="en-ZA" dirty="0"/>
              <a:t/>
            </a:r>
            <a:br>
              <a:rPr lang="en-ZA" dirty="0"/>
            </a:br>
            <a:endParaRPr lang="en-ZA" dirty="0"/>
          </a:p>
        </p:txBody>
      </p:sp>
      <p:sp>
        <p:nvSpPr>
          <p:cNvPr id="7" name="TextBox 6">
            <a:extLst>
              <a:ext uri="{FF2B5EF4-FFF2-40B4-BE49-F238E27FC236}">
                <a16:creationId xmlns:a16="http://schemas.microsoft.com/office/drawing/2014/main" xmlns="" id="{E83F1DC1-0151-4EC3-82EA-86439EE0C1B7}"/>
              </a:ext>
            </a:extLst>
          </p:cNvPr>
          <p:cNvSpPr txBox="1"/>
          <p:nvPr/>
        </p:nvSpPr>
        <p:spPr>
          <a:xfrm>
            <a:off x="8186057" y="1965393"/>
            <a:ext cx="3495389" cy="3792770"/>
          </a:xfrm>
          <a:prstGeom prst="rect">
            <a:avLst/>
          </a:prstGeom>
          <a:noFill/>
        </p:spPr>
        <p:txBody>
          <a:bodyPr wrap="square">
            <a:spAutoFit/>
          </a:bodyPr>
          <a:lstStyle/>
          <a:p>
            <a:pPr marL="358775" lvl="2" indent="-358775" algn="just">
              <a:lnSpc>
                <a:spcPct val="150000"/>
              </a:lnSpc>
              <a:spcBef>
                <a:spcPts val="500"/>
              </a:spcBef>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The vacancy rate on 31 March 2021 was 26% compared to 12% for the previous year. </a:t>
            </a:r>
          </a:p>
          <a:p>
            <a:pPr marL="358775" lvl="2" indent="-358775" algn="just">
              <a:lnSpc>
                <a:spcPct val="150000"/>
              </a:lnSpc>
              <a:spcBef>
                <a:spcPts val="500"/>
              </a:spcBef>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The approved posts increased from 902 to 1149 due to the restructuring process.</a:t>
            </a:r>
          </a:p>
        </p:txBody>
      </p:sp>
      <p:graphicFrame>
        <p:nvGraphicFramePr>
          <p:cNvPr id="11" name="Table 10">
            <a:extLst>
              <a:ext uri="{FF2B5EF4-FFF2-40B4-BE49-F238E27FC236}">
                <a16:creationId xmlns:a16="http://schemas.microsoft.com/office/drawing/2014/main" xmlns="" id="{425FFEA5-5495-40C9-9CA2-E7B8F3CB376D}"/>
              </a:ext>
            </a:extLst>
          </p:cNvPr>
          <p:cNvGraphicFramePr>
            <a:graphicFrameLocks noGrp="1"/>
          </p:cNvGraphicFramePr>
          <p:nvPr>
            <p:extLst>
              <p:ext uri="{D42A27DB-BD31-4B8C-83A1-F6EECF244321}">
                <p14:modId xmlns:p14="http://schemas.microsoft.com/office/powerpoint/2010/main" xmlns="" val="4140214989"/>
              </p:ext>
            </p:extLst>
          </p:nvPr>
        </p:nvGraphicFramePr>
        <p:xfrm>
          <a:off x="510554" y="1884432"/>
          <a:ext cx="7599302" cy="4418397"/>
        </p:xfrm>
        <a:graphic>
          <a:graphicData uri="http://schemas.openxmlformats.org/drawingml/2006/table">
            <a:tbl>
              <a:tblPr firstRow="1" firstCol="1" bandRow="1"/>
              <a:tblGrid>
                <a:gridCol w="2664048">
                  <a:extLst>
                    <a:ext uri="{9D8B030D-6E8A-4147-A177-3AD203B41FA5}">
                      <a16:colId xmlns:a16="http://schemas.microsoft.com/office/drawing/2014/main" xmlns="" val="2344287525"/>
                    </a:ext>
                  </a:extLst>
                </a:gridCol>
                <a:gridCol w="1098809">
                  <a:extLst>
                    <a:ext uri="{9D8B030D-6E8A-4147-A177-3AD203B41FA5}">
                      <a16:colId xmlns:a16="http://schemas.microsoft.com/office/drawing/2014/main" xmlns="" val="4135515852"/>
                    </a:ext>
                  </a:extLst>
                </a:gridCol>
                <a:gridCol w="1016983">
                  <a:extLst>
                    <a:ext uri="{9D8B030D-6E8A-4147-A177-3AD203B41FA5}">
                      <a16:colId xmlns:a16="http://schemas.microsoft.com/office/drawing/2014/main" xmlns="" val="4014861204"/>
                    </a:ext>
                  </a:extLst>
                </a:gridCol>
                <a:gridCol w="1274151">
                  <a:extLst>
                    <a:ext uri="{9D8B030D-6E8A-4147-A177-3AD203B41FA5}">
                      <a16:colId xmlns:a16="http://schemas.microsoft.com/office/drawing/2014/main" xmlns="" val="1546621277"/>
                    </a:ext>
                  </a:extLst>
                </a:gridCol>
                <a:gridCol w="759814">
                  <a:extLst>
                    <a:ext uri="{9D8B030D-6E8A-4147-A177-3AD203B41FA5}">
                      <a16:colId xmlns:a16="http://schemas.microsoft.com/office/drawing/2014/main" xmlns="" val="4243350740"/>
                    </a:ext>
                  </a:extLst>
                </a:gridCol>
                <a:gridCol w="785497">
                  <a:extLst>
                    <a:ext uri="{9D8B030D-6E8A-4147-A177-3AD203B41FA5}">
                      <a16:colId xmlns:a16="http://schemas.microsoft.com/office/drawing/2014/main" xmlns="" val="1060413779"/>
                    </a:ext>
                  </a:extLst>
                </a:gridCol>
              </a:tblGrid>
              <a:tr h="1343911">
                <a:tc>
                  <a:txBody>
                    <a:bodyPr/>
                    <a:lstStyle/>
                    <a:p>
                      <a:pPr algn="ctr">
                        <a:lnSpc>
                          <a:spcPct val="107000"/>
                        </a:lnSpc>
                        <a:spcAft>
                          <a:spcPts val="800"/>
                        </a:spcAft>
                      </a:pPr>
                      <a:r>
                        <a:rPr lang="en-ZA" sz="1600" dirty="0">
                          <a:effectLst/>
                          <a:latin typeface="Arial" panose="020B0604020202020204" pitchFamily="34" charset="0"/>
                          <a:ea typeface="Calibri" panose="020F0502020204030204" pitchFamily="34" charset="0"/>
                          <a:cs typeface="Times New Roman" panose="02020603050405020304" pitchFamily="18" charset="0"/>
                        </a:rPr>
                        <a:t>Programme</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800"/>
                        </a:spcAft>
                      </a:pPr>
                      <a:r>
                        <a:rPr lang="en-ZA"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2019/2020 number of employees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800"/>
                        </a:spcAft>
                      </a:pPr>
                      <a:r>
                        <a:rPr lang="en-ZA"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2020/2021 approved posts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800"/>
                        </a:spcAft>
                      </a:pPr>
                      <a:r>
                        <a:rPr lang="en-ZA"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2020/2021 number of employees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800"/>
                        </a:spcAft>
                      </a:pPr>
                      <a:r>
                        <a:rPr lang="en-ZA"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Vacancies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800"/>
                        </a:spcAft>
                      </a:pPr>
                      <a:r>
                        <a:rPr lang="en-ZA"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Vacancies</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xmlns="" val="2054941526"/>
                  </a:ext>
                </a:extLst>
              </a:tr>
              <a:tr h="622736">
                <a:tc>
                  <a:txBody>
                    <a:bodyPr/>
                    <a:lstStyle/>
                    <a:p>
                      <a:pP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Operations </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139</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128</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90</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38</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dirty="0">
                          <a:effectLst/>
                          <a:latin typeface="Arial" panose="020B0604020202020204" pitchFamily="34" charset="0"/>
                          <a:ea typeface="Calibri" panose="020F0502020204030204" pitchFamily="34" charset="0"/>
                          <a:cs typeface="Times New Roman" panose="02020603050405020304" pitchFamily="18" charset="0"/>
                        </a:rPr>
                        <a:t>30%</a:t>
                      </a:r>
                    </a:p>
                    <a:p>
                      <a:pPr algn="ctr">
                        <a:lnSpc>
                          <a:spcPct val="107000"/>
                        </a:lnSpc>
                        <a:spcAft>
                          <a:spcPts val="800"/>
                        </a:spcAft>
                      </a:pP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29291544"/>
                  </a:ext>
                </a:extLst>
              </a:tr>
              <a:tr h="508309">
                <a:tc>
                  <a:txBody>
                    <a:bodyPr/>
                    <a:lstStyle/>
                    <a:p>
                      <a:pP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Law Enforcement </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373</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454</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390</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dirty="0">
                          <a:effectLst/>
                          <a:latin typeface="Arial" panose="020B0604020202020204" pitchFamily="34" charset="0"/>
                          <a:ea typeface="Calibri" panose="020F0502020204030204" pitchFamily="34" charset="0"/>
                          <a:cs typeface="Times New Roman" panose="02020603050405020304" pitchFamily="18" charset="0"/>
                        </a:rPr>
                        <a:t>64</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14%</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47490603"/>
                  </a:ext>
                </a:extLst>
              </a:tr>
              <a:tr h="764512">
                <a:tc>
                  <a:txBody>
                    <a:bodyPr/>
                    <a:lstStyle/>
                    <a:p>
                      <a:pP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Road Traffic Intelligence and Security </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29</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101</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24</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dirty="0">
                          <a:effectLst/>
                          <a:latin typeface="Arial" panose="020B0604020202020204" pitchFamily="34" charset="0"/>
                          <a:ea typeface="Calibri" panose="020F0502020204030204" pitchFamily="34" charset="0"/>
                          <a:cs typeface="Times New Roman" panose="02020603050405020304" pitchFamily="18" charset="0"/>
                        </a:rPr>
                        <a:t>77</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76%</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45480930"/>
                  </a:ext>
                </a:extLst>
              </a:tr>
              <a:tr h="532421">
                <a:tc>
                  <a:txBody>
                    <a:bodyPr/>
                    <a:lstStyle/>
                    <a:p>
                      <a:pP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Strategic Services </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38</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248</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166</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dirty="0">
                          <a:effectLst/>
                          <a:latin typeface="Arial" panose="020B0604020202020204" pitchFamily="34" charset="0"/>
                          <a:ea typeface="Calibri" panose="020F0502020204030204" pitchFamily="34" charset="0"/>
                          <a:cs typeface="Times New Roman" panose="02020603050405020304" pitchFamily="18" charset="0"/>
                        </a:rPr>
                        <a:t>82</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33%</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86587958"/>
                  </a:ext>
                </a:extLst>
              </a:tr>
              <a:tr h="387210">
                <a:tc>
                  <a:txBody>
                    <a:bodyPr/>
                    <a:lstStyle/>
                    <a:p>
                      <a:pP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Support Services </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214</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218</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181</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dirty="0">
                          <a:effectLst/>
                          <a:latin typeface="Arial" panose="020B0604020202020204" pitchFamily="34" charset="0"/>
                          <a:ea typeface="Calibri" panose="020F0502020204030204" pitchFamily="34" charset="0"/>
                          <a:cs typeface="Times New Roman" panose="02020603050405020304" pitchFamily="18" charset="0"/>
                        </a:rPr>
                        <a:t>37</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ZA" sz="1600">
                          <a:effectLst/>
                          <a:latin typeface="Arial" panose="020B0604020202020204" pitchFamily="34" charset="0"/>
                          <a:ea typeface="Calibri" panose="020F0502020204030204" pitchFamily="34" charset="0"/>
                          <a:cs typeface="Times New Roman" panose="02020603050405020304" pitchFamily="18" charset="0"/>
                        </a:rPr>
                        <a:t>17%</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3849865"/>
                  </a:ext>
                </a:extLst>
              </a:tr>
              <a:tr h="259298">
                <a:tc>
                  <a:txBody>
                    <a:bodyPr/>
                    <a:lstStyle/>
                    <a:p>
                      <a:pPr algn="ctr">
                        <a:lnSpc>
                          <a:spcPct val="107000"/>
                        </a:lnSpc>
                        <a:spcAft>
                          <a:spcPts val="800"/>
                        </a:spcAft>
                      </a:pPr>
                      <a:r>
                        <a:rPr lang="en-ZA"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800"/>
                        </a:spcAft>
                      </a:pPr>
                      <a:r>
                        <a:rPr lang="en-ZA"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793</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800"/>
                        </a:spcAft>
                      </a:pPr>
                      <a:r>
                        <a:rPr lang="en-ZA"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1149</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800"/>
                        </a:spcAft>
                      </a:pPr>
                      <a:r>
                        <a:rPr lang="en-ZA"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851</a:t>
                      </a:r>
                      <a:endParaRPr lang="en-ZA"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800"/>
                        </a:spcAft>
                      </a:pPr>
                      <a:r>
                        <a:rPr lang="en-ZA"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298</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a:lnSpc>
                          <a:spcPct val="107000"/>
                        </a:lnSpc>
                        <a:spcAft>
                          <a:spcPts val="800"/>
                        </a:spcAft>
                      </a:pPr>
                      <a:r>
                        <a:rPr lang="en-ZA"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26%</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xmlns="" val="300333531"/>
                  </a:ext>
                </a:extLst>
              </a:tr>
            </a:tbl>
          </a:graphicData>
        </a:graphic>
      </p:graphicFrame>
    </p:spTree>
    <p:extLst>
      <p:ext uri="{BB962C8B-B14F-4D97-AF65-F5344CB8AC3E}">
        <p14:creationId xmlns:p14="http://schemas.microsoft.com/office/powerpoint/2010/main" xmlns="" val="3410474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14E3FC-D649-4B27-B270-0AFF2F784797}"/>
              </a:ext>
            </a:extLst>
          </p:cNvPr>
          <p:cNvSpPr>
            <a:spLocks noGrp="1"/>
          </p:cNvSpPr>
          <p:nvPr>
            <p:ph type="title"/>
          </p:nvPr>
        </p:nvSpPr>
        <p:spPr>
          <a:xfrm>
            <a:off x="2973751" y="544168"/>
            <a:ext cx="10047741" cy="762000"/>
          </a:xfrm>
        </p:spPr>
        <p:txBody>
          <a:bodyPr>
            <a:normAutofit/>
          </a:bodyPr>
          <a:lstStyle/>
          <a:p>
            <a:r>
              <a:rPr lang="en-ZA" sz="2500" b="1" dirty="0">
                <a:solidFill>
                  <a:srgbClr val="0070C0"/>
                </a:solidFill>
                <a:latin typeface="Arial" panose="020B0604020202020204" pitchFamily="34" charset="0"/>
                <a:cs typeface="Arial" panose="020B0604020202020204" pitchFamily="34" charset="0"/>
              </a:rPr>
              <a:t>Employment Equity targets </a:t>
            </a:r>
          </a:p>
        </p:txBody>
      </p:sp>
      <p:sp>
        <p:nvSpPr>
          <p:cNvPr id="7" name="TextBox 6">
            <a:extLst>
              <a:ext uri="{FF2B5EF4-FFF2-40B4-BE49-F238E27FC236}">
                <a16:creationId xmlns:a16="http://schemas.microsoft.com/office/drawing/2014/main" xmlns="" id="{9BA00DA5-5144-4D4D-8B61-EFCF1E3882A4}"/>
              </a:ext>
            </a:extLst>
          </p:cNvPr>
          <p:cNvSpPr txBox="1"/>
          <p:nvPr/>
        </p:nvSpPr>
        <p:spPr>
          <a:xfrm>
            <a:off x="927529" y="5116793"/>
            <a:ext cx="9673555" cy="590931"/>
          </a:xfrm>
          <a:prstGeom prst="rect">
            <a:avLst/>
          </a:prstGeom>
          <a:solidFill>
            <a:srgbClr val="FFC000"/>
          </a:solidFill>
        </p:spPr>
        <p:txBody>
          <a:bodyPr wrap="square">
            <a:spAutoFit/>
          </a:bodyPr>
          <a:lstStyle/>
          <a:p>
            <a:pPr algn="ctr">
              <a:lnSpc>
                <a:spcPct val="90000"/>
              </a:lnSpc>
              <a:spcBef>
                <a:spcPts val="1000"/>
              </a:spcBef>
            </a:pPr>
            <a:r>
              <a:rPr lang="en-GB" dirty="0">
                <a:solidFill>
                  <a:schemeClr val="tx1">
                    <a:lumMod val="85000"/>
                    <a:lumOff val="15000"/>
                  </a:schemeClr>
                </a:solidFill>
                <a:latin typeface="Arial"/>
                <a:cs typeface="Arial"/>
              </a:rPr>
              <a:t>The EE representation shows that the Corporation has 56% male and 44% female employees respectively </a:t>
            </a:r>
          </a:p>
        </p:txBody>
      </p:sp>
      <p:pic>
        <p:nvPicPr>
          <p:cNvPr id="6" name="Picture 5">
            <a:extLst>
              <a:ext uri="{FF2B5EF4-FFF2-40B4-BE49-F238E27FC236}">
                <a16:creationId xmlns:a16="http://schemas.microsoft.com/office/drawing/2014/main" xmlns="" id="{52EBDC85-4F16-4AEF-AECE-68317DC971B6}"/>
              </a:ext>
            </a:extLst>
          </p:cNvPr>
          <p:cNvPicPr>
            <a:picLocks noChangeAspect="1"/>
          </p:cNvPicPr>
          <p:nvPr/>
        </p:nvPicPr>
        <p:blipFill>
          <a:blip r:embed="rId2"/>
          <a:stretch>
            <a:fillRect/>
          </a:stretch>
        </p:blipFill>
        <p:spPr>
          <a:xfrm>
            <a:off x="740437" y="2255326"/>
            <a:ext cx="10646019" cy="2862653"/>
          </a:xfrm>
          <a:prstGeom prst="rect">
            <a:avLst/>
          </a:prstGeom>
        </p:spPr>
      </p:pic>
    </p:spTree>
    <p:extLst>
      <p:ext uri="{BB962C8B-B14F-4D97-AF65-F5344CB8AC3E}">
        <p14:creationId xmlns:p14="http://schemas.microsoft.com/office/powerpoint/2010/main" xmlns="" val="3468560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895111" y="531812"/>
            <a:ext cx="6771403" cy="762000"/>
          </a:xfrm>
        </p:spPr>
        <p:txBody>
          <a:bodyPr/>
          <a:lstStyle/>
          <a:p>
            <a:r>
              <a:rPr lang="en-US" sz="2800" b="1" dirty="0">
                <a:solidFill>
                  <a:srgbClr val="0070C0"/>
                </a:solidFill>
                <a:latin typeface="Arial" panose="020B0604020202020204" pitchFamily="34" charset="0"/>
                <a:cs typeface="Arial" panose="020B0604020202020204" pitchFamily="34" charset="0"/>
              </a:rPr>
              <a:t>Corporate Social Responsibility </a:t>
            </a:r>
          </a:p>
        </p:txBody>
      </p:sp>
      <p:pic>
        <p:nvPicPr>
          <p:cNvPr id="4" name="Content Placeholder 3">
            <a:extLst>
              <a:ext uri="{FF2B5EF4-FFF2-40B4-BE49-F238E27FC236}">
                <a16:creationId xmlns:a16="http://schemas.microsoft.com/office/drawing/2014/main" xmlns="" id="{5F3826D8-F901-4E8C-AB7A-C019C62696D5}"/>
              </a:ext>
            </a:extLst>
          </p:cNvPr>
          <p:cNvPicPr>
            <a:picLocks noGrp="1" noChangeAspect="1"/>
          </p:cNvPicPr>
          <p:nvPr>
            <p:ph idx="1"/>
          </p:nvPr>
        </p:nvPicPr>
        <p:blipFill rotWithShape="1">
          <a:blip r:embed="rId2"/>
          <a:srcRect l="6862" r="14615"/>
          <a:stretch/>
        </p:blipFill>
        <p:spPr>
          <a:xfrm>
            <a:off x="-1" y="2111375"/>
            <a:ext cx="5790225" cy="4214813"/>
          </a:xfrm>
          <a:prstGeom prst="rect">
            <a:avLst/>
          </a:prstGeom>
        </p:spPr>
      </p:pic>
      <p:pic>
        <p:nvPicPr>
          <p:cNvPr id="5" name="Picture 4">
            <a:extLst>
              <a:ext uri="{FF2B5EF4-FFF2-40B4-BE49-F238E27FC236}">
                <a16:creationId xmlns:a16="http://schemas.microsoft.com/office/drawing/2014/main" xmlns="" id="{CC7F5685-BAF3-447D-954D-FC977FF9431C}"/>
              </a:ext>
            </a:extLst>
          </p:cNvPr>
          <p:cNvPicPr>
            <a:picLocks noChangeAspect="1"/>
          </p:cNvPicPr>
          <p:nvPr/>
        </p:nvPicPr>
        <p:blipFill>
          <a:blip r:embed="rId3"/>
          <a:stretch>
            <a:fillRect/>
          </a:stretch>
        </p:blipFill>
        <p:spPr>
          <a:xfrm>
            <a:off x="6180662" y="2732313"/>
            <a:ext cx="5703991" cy="2198915"/>
          </a:xfrm>
          <a:prstGeom prst="rect">
            <a:avLst/>
          </a:prstGeom>
        </p:spPr>
      </p:pic>
      <p:sp>
        <p:nvSpPr>
          <p:cNvPr id="7" name="TextBox 6">
            <a:extLst>
              <a:ext uri="{FF2B5EF4-FFF2-40B4-BE49-F238E27FC236}">
                <a16:creationId xmlns:a16="http://schemas.microsoft.com/office/drawing/2014/main" xmlns="" id="{D71BD7F5-1099-419E-B978-B3181056E8CD}"/>
              </a:ext>
            </a:extLst>
          </p:cNvPr>
          <p:cNvSpPr txBox="1"/>
          <p:nvPr/>
        </p:nvSpPr>
        <p:spPr>
          <a:xfrm>
            <a:off x="5870447" y="3157980"/>
            <a:ext cx="5933982" cy="1287532"/>
          </a:xfrm>
          <a:prstGeom prst="rect">
            <a:avLst/>
          </a:prstGeom>
          <a:noFill/>
        </p:spPr>
        <p:txBody>
          <a:bodyPr wrap="square">
            <a:spAutoFit/>
          </a:bodyPr>
          <a:lstStyle/>
          <a:p>
            <a:pPr lvl="1" algn="just">
              <a:lnSpc>
                <a:spcPct val="150000"/>
              </a:lnSpc>
            </a:pPr>
            <a:r>
              <a:rPr lang="en-US" dirty="0">
                <a:latin typeface="Arial" panose="020B0604020202020204" pitchFamily="34" charset="0"/>
                <a:cs typeface="Arial" panose="020B0604020202020204" pitchFamily="34" charset="0"/>
              </a:rPr>
              <a:t>CSR Initiatives focused on COVID-19 relief support, emergency assistance and female empowerment initiatives</a:t>
            </a:r>
          </a:p>
        </p:txBody>
      </p:sp>
    </p:spTree>
    <p:extLst>
      <p:ext uri="{BB962C8B-B14F-4D97-AF65-F5344CB8AC3E}">
        <p14:creationId xmlns:p14="http://schemas.microsoft.com/office/powerpoint/2010/main" xmlns="" val="914269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3632392" y="416342"/>
            <a:ext cx="5243619" cy="960394"/>
          </a:xfrm>
        </p:spPr>
        <p:txBody>
          <a:bodyPr>
            <a:normAutofit/>
          </a:bodyPr>
          <a:lstStyle/>
          <a:p>
            <a:r>
              <a:rPr lang="en-US" sz="2800" b="1" dirty="0">
                <a:solidFill>
                  <a:srgbClr val="0070C0"/>
                </a:solidFill>
                <a:latin typeface="Arial" panose="020B0604020202020204" pitchFamily="34" charset="0"/>
                <a:cs typeface="Arial" panose="020B0604020202020204" pitchFamily="34" charset="0"/>
              </a:rPr>
              <a:t>CSR Programmes</a:t>
            </a: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6254202" y="1630752"/>
            <a:ext cx="5391081" cy="4599520"/>
          </a:xfrm>
        </p:spPr>
        <p:txBody>
          <a:bodyPr>
            <a:normAutofit/>
          </a:bodyPr>
          <a:lstStyle/>
          <a:p>
            <a:r>
              <a:rPr lang="en-GB" sz="2200" b="1" i="0" u="none" strike="noStrike" baseline="0" dirty="0">
                <a:solidFill>
                  <a:schemeClr val="tx1"/>
                </a:solidFill>
                <a:latin typeface="Arial" panose="020B0604020202020204" pitchFamily="34" charset="0"/>
                <a:cs typeface="Arial" panose="020B0604020202020204" pitchFamily="34" charset="0"/>
              </a:rPr>
              <a:t>7 programmes implemented: </a:t>
            </a:r>
          </a:p>
          <a:p>
            <a:pPr marL="342900" indent="-342900">
              <a:buFont typeface="Arial" panose="020B0604020202020204" pitchFamily="34" charset="0"/>
              <a:buChar char="•"/>
            </a:pPr>
            <a:r>
              <a:rPr lang="en-GB" sz="1800" b="0" i="0" u="none" strike="noStrike" baseline="0" dirty="0">
                <a:solidFill>
                  <a:schemeClr val="tx1"/>
                </a:solidFill>
                <a:latin typeface="Arial" panose="020B0604020202020204" pitchFamily="34" charset="0"/>
                <a:cs typeface="Arial" panose="020B0604020202020204" pitchFamily="34" charset="0"/>
              </a:rPr>
              <a:t>Nelson Mandela Day CSR Project</a:t>
            </a:r>
          </a:p>
          <a:p>
            <a:pPr marL="342900" indent="-342900">
              <a:buFont typeface="Arial" panose="020B0604020202020204" pitchFamily="34" charset="0"/>
              <a:buChar char="•"/>
            </a:pPr>
            <a:r>
              <a:rPr lang="en-GB" sz="1800" b="0" i="0" u="none" strike="noStrike" baseline="0" dirty="0">
                <a:solidFill>
                  <a:schemeClr val="tx1"/>
                </a:solidFill>
                <a:latin typeface="Arial" panose="020B0604020202020204" pitchFamily="34" charset="0"/>
                <a:cs typeface="Arial" panose="020B0604020202020204" pitchFamily="34" charset="0"/>
              </a:rPr>
              <a:t>Fire Disaster Relief CSR Project</a:t>
            </a:r>
          </a:p>
          <a:p>
            <a:pPr marL="342900" indent="-342900">
              <a:buFont typeface="Arial" panose="020B0604020202020204" pitchFamily="34" charset="0"/>
              <a:buChar char="•"/>
            </a:pPr>
            <a:r>
              <a:rPr lang="en-GB" sz="1800" b="0" i="0" u="none" strike="noStrike" baseline="0" dirty="0">
                <a:solidFill>
                  <a:schemeClr val="tx1"/>
                </a:solidFill>
                <a:latin typeface="Arial" panose="020B0604020202020204" pitchFamily="34" charset="0"/>
                <a:cs typeface="Arial" panose="020B0604020202020204" pitchFamily="34" charset="0"/>
              </a:rPr>
              <a:t>Women in Law Enforcement Feminine Care CSR Project</a:t>
            </a:r>
          </a:p>
          <a:p>
            <a:pPr marL="342900" indent="-342900">
              <a:buFont typeface="Arial" panose="020B0604020202020204" pitchFamily="34" charset="0"/>
              <a:buChar char="•"/>
            </a:pPr>
            <a:r>
              <a:rPr lang="en-GB" sz="1800" b="0" i="0" u="none" strike="noStrike" baseline="0" dirty="0">
                <a:solidFill>
                  <a:schemeClr val="tx1"/>
                </a:solidFill>
                <a:latin typeface="Arial" panose="020B0604020202020204" pitchFamily="34" charset="0"/>
                <a:cs typeface="Arial" panose="020B0604020202020204" pitchFamily="34" charset="0"/>
              </a:rPr>
              <a:t>Festive Season Care Hamper Corporate Social Responsibility (CSR) Project</a:t>
            </a:r>
          </a:p>
          <a:p>
            <a:pPr marL="342900" indent="-342900">
              <a:buFont typeface="Arial" panose="020B0604020202020204" pitchFamily="34" charset="0"/>
              <a:buChar char="•"/>
            </a:pPr>
            <a:r>
              <a:rPr lang="en-GB" sz="1800" b="0" i="0" u="none" strike="noStrike" baseline="0" dirty="0">
                <a:solidFill>
                  <a:schemeClr val="tx1"/>
                </a:solidFill>
                <a:latin typeface="Arial" panose="020B0604020202020204" pitchFamily="34" charset="0"/>
                <a:cs typeface="Arial" panose="020B0604020202020204" pitchFamily="34" charset="0"/>
              </a:rPr>
              <a:t>Road Safety Educational and Child Stimulating Toys CSR Project</a:t>
            </a:r>
            <a:endParaRPr lang="en-GB" sz="18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800" b="0" i="0" u="none" strike="noStrike" baseline="0" dirty="0">
                <a:solidFill>
                  <a:schemeClr val="tx1"/>
                </a:solidFill>
                <a:latin typeface="Arial" panose="020B0604020202020204" pitchFamily="34" charset="0"/>
                <a:cs typeface="Arial" panose="020B0604020202020204" pitchFamily="34" charset="0"/>
              </a:rPr>
              <a:t>School Readiness / Back to School Corporate Social Responsibility (CSR) Project</a:t>
            </a:r>
          </a:p>
          <a:p>
            <a:pPr marL="342900" indent="-342900">
              <a:buFont typeface="Arial" panose="020B0604020202020204" pitchFamily="34" charset="0"/>
              <a:buChar char="•"/>
            </a:pPr>
            <a:r>
              <a:rPr lang="en-GB" sz="1800" b="0" i="0" u="none" strike="noStrike" baseline="0" dirty="0">
                <a:solidFill>
                  <a:schemeClr val="tx1"/>
                </a:solidFill>
                <a:latin typeface="Arial" panose="020B0604020202020204" pitchFamily="34" charset="0"/>
                <a:cs typeface="Arial" panose="020B0604020202020204" pitchFamily="34" charset="0"/>
              </a:rPr>
              <a:t>National Feminine Care Project, Northern Cape</a:t>
            </a:r>
            <a:endParaRPr lang="en-US" dirty="0">
              <a:solidFill>
                <a:schemeClr val="tx1"/>
              </a:solidFill>
              <a:latin typeface="OpenSans-Semibold"/>
            </a:endParaRPr>
          </a:p>
        </p:txBody>
      </p:sp>
      <p:pic>
        <p:nvPicPr>
          <p:cNvPr id="7" name="Picture 6" descr="A group of people in clothing&#10;&#10;Description automatically generated with low confidence">
            <a:extLst>
              <a:ext uri="{FF2B5EF4-FFF2-40B4-BE49-F238E27FC236}">
                <a16:creationId xmlns:a16="http://schemas.microsoft.com/office/drawing/2014/main" xmlns="" id="{689D9DCA-DDFB-40B1-8525-FCAFBFDF3ECA}"/>
              </a:ext>
            </a:extLst>
          </p:cNvPr>
          <p:cNvPicPr>
            <a:picLocks noChangeAspect="1"/>
          </p:cNvPicPr>
          <p:nvPr/>
        </p:nvPicPr>
        <p:blipFill rotWithShape="1">
          <a:blip r:embed="rId2"/>
          <a:srcRect t="16483"/>
          <a:stretch/>
        </p:blipFill>
        <p:spPr>
          <a:xfrm>
            <a:off x="863119" y="3930512"/>
            <a:ext cx="5074681" cy="2822713"/>
          </a:xfrm>
          <a:prstGeom prst="rect">
            <a:avLst/>
          </a:prstGeom>
        </p:spPr>
      </p:pic>
      <p:pic>
        <p:nvPicPr>
          <p:cNvPr id="6" name="Picture 5" descr="A picture containing person, group&#10;&#10;Description automatically generated">
            <a:extLst>
              <a:ext uri="{FF2B5EF4-FFF2-40B4-BE49-F238E27FC236}">
                <a16:creationId xmlns:a16="http://schemas.microsoft.com/office/drawing/2014/main" xmlns="" id="{9567E219-272D-4185-A112-4D5A6E784526}"/>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02134" y="1376736"/>
            <a:ext cx="4527016" cy="3018011"/>
          </a:xfrm>
          <a:prstGeom prst="rect">
            <a:avLst/>
          </a:prstGeom>
        </p:spPr>
      </p:pic>
    </p:spTree>
    <p:extLst>
      <p:ext uri="{BB962C8B-B14F-4D97-AF65-F5344CB8AC3E}">
        <p14:creationId xmlns:p14="http://schemas.microsoft.com/office/powerpoint/2010/main" xmlns="" val="935526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3161743" y="488022"/>
            <a:ext cx="10047741" cy="762118"/>
          </a:xfrm>
        </p:spPr>
        <p:txBody>
          <a:bodyPr>
            <a:normAutofit/>
          </a:bodyPr>
          <a:lstStyle/>
          <a:p>
            <a:pPr>
              <a:lnSpc>
                <a:spcPct val="100000"/>
              </a:lnSpc>
            </a:pPr>
            <a:r>
              <a:rPr lang="en-ZA" sz="2800" b="1" dirty="0">
                <a:solidFill>
                  <a:srgbClr val="0070C0"/>
                </a:solidFill>
                <a:latin typeface="Arial" panose="020B0604020202020204" pitchFamily="34" charset="0"/>
                <a:cs typeface="Arial" panose="020B0604020202020204" pitchFamily="34" charset="0"/>
              </a:rPr>
              <a:t>Chairman’s Overview</a:t>
            </a:r>
            <a:endParaRPr lang="en-US" sz="2800" b="1"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294969" y="1490120"/>
            <a:ext cx="6783926" cy="5044244"/>
          </a:xfrm>
        </p:spPr>
        <p:txBody>
          <a:bodyPr>
            <a:normAutofit fontScale="77500" lnSpcReduction="20000"/>
          </a:bodyPr>
          <a:lstStyle/>
          <a:p>
            <a:pPr algn="just">
              <a:lnSpc>
                <a:spcPct val="150000"/>
              </a:lnSpc>
              <a:spcAft>
                <a:spcPts val="1000"/>
              </a:spcAft>
            </a:pPr>
            <a:r>
              <a:rPr lang="en-ZA" sz="2200" dirty="0">
                <a:effectLst/>
                <a:latin typeface="Arial" panose="020B0604020202020204" pitchFamily="34" charset="0"/>
                <a:ea typeface="Calibri" panose="020F0502020204030204" pitchFamily="34" charset="0"/>
                <a:cs typeface="Arial" panose="020B0604020202020204" pitchFamily="34" charset="0"/>
              </a:rPr>
              <a:t>The RTMC is primarily guided by the:</a:t>
            </a:r>
          </a:p>
          <a:p>
            <a:pPr marL="342900" indent="-342900" algn="just">
              <a:lnSpc>
                <a:spcPct val="150000"/>
              </a:lnSpc>
              <a:spcAft>
                <a:spcPts val="1000"/>
              </a:spcAft>
              <a:buFont typeface="Arial" panose="020B0604020202020204" pitchFamily="34" charset="0"/>
              <a:buChar char="•"/>
            </a:pPr>
            <a:r>
              <a:rPr lang="en-ZA" sz="2200" dirty="0">
                <a:effectLst/>
                <a:latin typeface="Arial" panose="020B0604020202020204" pitchFamily="34" charset="0"/>
                <a:ea typeface="Calibri" panose="020F0502020204030204" pitchFamily="34" charset="0"/>
                <a:cs typeface="Arial" panose="020B0604020202020204" pitchFamily="34" charset="0"/>
              </a:rPr>
              <a:t>Constitution of Republic of South Africa, the National Road Traffic Act (NRTA) and the Road Traffic Management Corporation Act (RTMCA).</a:t>
            </a:r>
          </a:p>
          <a:p>
            <a:pPr marL="342900" indent="-342900" algn="just">
              <a:lnSpc>
                <a:spcPct val="150000"/>
              </a:lnSpc>
              <a:spcAft>
                <a:spcPts val="1000"/>
              </a:spcAft>
              <a:buFont typeface="Arial" panose="020B0604020202020204" pitchFamily="34" charset="0"/>
              <a:buChar char="•"/>
            </a:pPr>
            <a:r>
              <a:rPr lang="en-ZA" sz="2200" dirty="0">
                <a:effectLst/>
                <a:latin typeface="Arial" panose="020B0604020202020204" pitchFamily="34" charset="0"/>
                <a:ea typeface="Calibri" panose="020F0502020204030204" pitchFamily="34" charset="0"/>
                <a:cs typeface="Arial" panose="020B0604020202020204" pitchFamily="34" charset="0"/>
              </a:rPr>
              <a:t>Key Priorities of Government as outlined in the 2019-2024 Medium Term Strategic Framework</a:t>
            </a:r>
          </a:p>
          <a:p>
            <a:pPr algn="just">
              <a:lnSpc>
                <a:spcPct val="150000"/>
              </a:lnSpc>
              <a:spcAft>
                <a:spcPts val="1000"/>
              </a:spcAft>
            </a:pPr>
            <a:r>
              <a:rPr lang="en-ZA" sz="2200" dirty="0">
                <a:effectLst/>
                <a:latin typeface="Arial" panose="020B0604020202020204" pitchFamily="34" charset="0"/>
                <a:ea typeface="Calibri" panose="020F0502020204030204" pitchFamily="34" charset="0"/>
                <a:cs typeface="Arial" panose="020B0604020202020204" pitchFamily="34" charset="0"/>
              </a:rPr>
              <a:t>RTMC’s continued existence depends on the extent to which </a:t>
            </a:r>
            <a:r>
              <a:rPr lang="en-ZA" sz="2200" dirty="0">
                <a:latin typeface="Arial" panose="020B0604020202020204" pitchFamily="34" charset="0"/>
                <a:ea typeface="Calibri" panose="020F0502020204030204" pitchFamily="34" charset="0"/>
                <a:cs typeface="Arial" panose="020B0604020202020204" pitchFamily="34" charset="0"/>
              </a:rPr>
              <a:t>it </a:t>
            </a:r>
            <a:r>
              <a:rPr lang="en-ZA" sz="2200" dirty="0">
                <a:effectLst/>
                <a:latin typeface="Arial" panose="020B0604020202020204" pitchFamily="34" charset="0"/>
                <a:ea typeface="Calibri" panose="020F0502020204030204" pitchFamily="34" charset="0"/>
                <a:cs typeface="Arial" panose="020B0604020202020204" pitchFamily="34" charset="0"/>
              </a:rPr>
              <a:t>can promote and create a safer road environment, </a:t>
            </a:r>
            <a:r>
              <a:rPr lang="en-ZA" sz="2200" dirty="0">
                <a:latin typeface="Arial" panose="020B0604020202020204" pitchFamily="34" charset="0"/>
                <a:ea typeface="Calibri" panose="020F0502020204030204" pitchFamily="34" charset="0"/>
                <a:cs typeface="Arial" panose="020B0604020202020204" pitchFamily="34" charset="0"/>
              </a:rPr>
              <a:t>the </a:t>
            </a:r>
            <a:r>
              <a:rPr lang="en-ZA" sz="2200" dirty="0">
                <a:effectLst/>
                <a:latin typeface="Arial" panose="020B0604020202020204" pitchFamily="34" charset="0"/>
                <a:ea typeface="Calibri" panose="020F0502020204030204" pitchFamily="34" charset="0"/>
                <a:cs typeface="Arial" panose="020B0604020202020204" pitchFamily="34" charset="0"/>
              </a:rPr>
              <a:t>ability to coordinate and integrate road safety interventions from all spheres of government and facilitation of the development of road safety regulations</a:t>
            </a:r>
          </a:p>
          <a:p>
            <a:endParaRPr lang="en-US" dirty="0"/>
          </a:p>
        </p:txBody>
      </p:sp>
      <p:pic>
        <p:nvPicPr>
          <p:cNvPr id="4" name="Picture 2" descr="Constitution of South Africa - Dear South Africa">
            <a:extLst>
              <a:ext uri="{FF2B5EF4-FFF2-40B4-BE49-F238E27FC236}">
                <a16:creationId xmlns:a16="http://schemas.microsoft.com/office/drawing/2014/main" xmlns="" id="{99A2808E-9178-435C-88B8-120EB5918CC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164412" y="1720165"/>
            <a:ext cx="3288190" cy="218814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4DB1BE05-C507-41FD-8756-D6C100EA7E45}"/>
              </a:ext>
            </a:extLst>
          </p:cNvPr>
          <p:cNvPicPr>
            <a:picLocks noChangeAspect="1"/>
          </p:cNvPicPr>
          <p:nvPr/>
        </p:nvPicPr>
        <p:blipFill rotWithShape="1">
          <a:blip r:embed="rId3" cstate="screen">
            <a:extLst>
              <a:ext uri="{28A0092B-C50C-407E-A947-70E740481C1C}">
                <a14:useLocalDpi xmlns:a14="http://schemas.microsoft.com/office/drawing/2010/main" xmlns=""/>
              </a:ext>
            </a:extLst>
          </a:blip>
          <a:srcRect/>
          <a:stretch/>
        </p:blipFill>
        <p:spPr>
          <a:xfrm>
            <a:off x="7389907" y="4418748"/>
            <a:ext cx="1414150" cy="1778415"/>
          </a:xfrm>
          <a:prstGeom prst="rect">
            <a:avLst/>
          </a:prstGeom>
        </p:spPr>
      </p:pic>
      <p:pic>
        <p:nvPicPr>
          <p:cNvPr id="6" name="Picture 5">
            <a:extLst>
              <a:ext uri="{FF2B5EF4-FFF2-40B4-BE49-F238E27FC236}">
                <a16:creationId xmlns:a16="http://schemas.microsoft.com/office/drawing/2014/main" xmlns="" id="{A5870763-79C9-4B67-8A88-AB42A908DAE3}"/>
              </a:ext>
            </a:extLst>
          </p:cNvPr>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10650213" y="4344730"/>
            <a:ext cx="1291007" cy="1926454"/>
          </a:xfrm>
          <a:prstGeom prst="rect">
            <a:avLst/>
          </a:prstGeom>
        </p:spPr>
      </p:pic>
      <p:pic>
        <p:nvPicPr>
          <p:cNvPr id="7" name="Picture 6">
            <a:extLst>
              <a:ext uri="{FF2B5EF4-FFF2-40B4-BE49-F238E27FC236}">
                <a16:creationId xmlns:a16="http://schemas.microsoft.com/office/drawing/2014/main" xmlns="" id="{5EB7F97C-C12E-4693-B25C-B05274FAE9B5}"/>
              </a:ext>
            </a:extLst>
          </p:cNvPr>
          <p:cNvPicPr>
            <a:picLocks noChangeAspect="1"/>
          </p:cNvPicPr>
          <p:nvPr/>
        </p:nvPicPr>
        <p:blipFill>
          <a:blip r:embed="rId5">
            <a:extLst>
              <a:ext uri="{28A0092B-C50C-407E-A947-70E740481C1C}">
                <a14:useLocalDpi xmlns:a14="http://schemas.microsoft.com/office/drawing/2010/main" xmlns=""/>
              </a:ext>
            </a:extLst>
          </a:blip>
          <a:stretch>
            <a:fillRect/>
          </a:stretch>
        </p:blipFill>
        <p:spPr>
          <a:xfrm>
            <a:off x="8987431" y="4344729"/>
            <a:ext cx="1479408" cy="1926454"/>
          </a:xfrm>
          <a:prstGeom prst="rect">
            <a:avLst/>
          </a:prstGeom>
        </p:spPr>
      </p:pic>
    </p:spTree>
    <p:extLst>
      <p:ext uri="{BB962C8B-B14F-4D97-AF65-F5344CB8AC3E}">
        <p14:creationId xmlns:p14="http://schemas.microsoft.com/office/powerpoint/2010/main" xmlns="" val="3300487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newspaper&#10;&#10;Description automatically generated">
            <a:extLst>
              <a:ext uri="{FF2B5EF4-FFF2-40B4-BE49-F238E27FC236}">
                <a16:creationId xmlns:a16="http://schemas.microsoft.com/office/drawing/2014/main" xmlns="" id="{B5BCACD8-0F6F-41B8-A946-118620707E1D}"/>
              </a:ext>
            </a:extLst>
          </p:cNvPr>
          <p:cNvPicPr>
            <a:picLocks noGrp="1" noChangeAspect="1"/>
          </p:cNvPicPr>
          <p:nvPr>
            <p:ph idx="1"/>
          </p:nvPr>
        </p:nvPicPr>
        <p:blipFill rotWithShape="1">
          <a:blip r:embed="rId2"/>
          <a:srcRect r="15811"/>
          <a:stretch/>
        </p:blipFill>
        <p:spPr>
          <a:xfrm>
            <a:off x="524465" y="1708603"/>
            <a:ext cx="5031739" cy="4214813"/>
          </a:xfrm>
        </p:spPr>
      </p:pic>
      <p:sp>
        <p:nvSpPr>
          <p:cNvPr id="4" name="Title 1">
            <a:extLst>
              <a:ext uri="{FF2B5EF4-FFF2-40B4-BE49-F238E27FC236}">
                <a16:creationId xmlns:a16="http://schemas.microsoft.com/office/drawing/2014/main" xmlns="" id="{CCF5BF88-FB85-4F1D-BDCB-4F1C6200E09E}"/>
              </a:ext>
            </a:extLst>
          </p:cNvPr>
          <p:cNvSpPr txBox="1">
            <a:spLocks/>
          </p:cNvSpPr>
          <p:nvPr/>
        </p:nvSpPr>
        <p:spPr>
          <a:xfrm>
            <a:off x="2895111" y="531812"/>
            <a:ext cx="6771403"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baseline="0">
                <a:solidFill>
                  <a:schemeClr val="tx1">
                    <a:lumMod val="65000"/>
                    <a:lumOff val="35000"/>
                  </a:schemeClr>
                </a:solidFill>
                <a:effectLst>
                  <a:reflection blurRad="25400" stA="27000" endPos="64000" dir="5400000" sy="-100000" algn="bl" rotWithShape="0"/>
                </a:effectLst>
                <a:latin typeface="Century Gothic" panose="020B0502020202020204" pitchFamily="34" charset="0"/>
                <a:ea typeface="+mj-ea"/>
                <a:cs typeface="+mj-cs"/>
              </a:defRPr>
            </a:lvl1pPr>
          </a:lstStyle>
          <a:p>
            <a:r>
              <a:rPr lang="en-US" sz="2800" b="1" dirty="0">
                <a:solidFill>
                  <a:srgbClr val="0070C0"/>
                </a:solidFill>
                <a:latin typeface="Arial" panose="020B0604020202020204" pitchFamily="34" charset="0"/>
                <a:cs typeface="Arial" panose="020B0604020202020204" pitchFamily="34" charset="0"/>
              </a:rPr>
              <a:t>Audited Annual Financial Statements </a:t>
            </a:r>
          </a:p>
        </p:txBody>
      </p:sp>
      <p:sp>
        <p:nvSpPr>
          <p:cNvPr id="6" name="Content Placeholder 2">
            <a:extLst>
              <a:ext uri="{FF2B5EF4-FFF2-40B4-BE49-F238E27FC236}">
                <a16:creationId xmlns:a16="http://schemas.microsoft.com/office/drawing/2014/main" xmlns="" id="{5EE828BF-9AC7-4D35-833F-A887351C5612}"/>
              </a:ext>
            </a:extLst>
          </p:cNvPr>
          <p:cNvSpPr txBox="1">
            <a:spLocks/>
          </p:cNvSpPr>
          <p:nvPr/>
        </p:nvSpPr>
        <p:spPr>
          <a:xfrm>
            <a:off x="6312817" y="1899407"/>
            <a:ext cx="4877697" cy="4215880"/>
          </a:xfrm>
          <a:prstGeom prst="rect">
            <a:avLst/>
          </a:prstGeom>
        </p:spPr>
        <p:txBody>
          <a:bodyPr vert="horz" wrap="square"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85000"/>
                    <a:lumOff val="15000"/>
                  </a:schemeClr>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lumMod val="85000"/>
                    <a:lumOff val="15000"/>
                  </a:schemeClr>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latin typeface="Arial"/>
              <a:cs typeface="Arial"/>
            </a:endParaRPr>
          </a:p>
          <a:p>
            <a:r>
              <a:rPr lang="en-GB" sz="1800" dirty="0">
                <a:latin typeface="Arial"/>
                <a:cs typeface="Arial"/>
              </a:rPr>
              <a:t>Scope of financial report: </a:t>
            </a:r>
            <a:endParaRPr lang="en-ZA" sz="1800" spc="45" dirty="0">
              <a:solidFill>
                <a:srgbClr val="000000"/>
              </a:solidFill>
              <a:latin typeface="Arial"/>
              <a:cs typeface="Arial"/>
            </a:endParaRPr>
          </a:p>
          <a:p>
            <a:pPr lvl="2" algn="just">
              <a:lnSpc>
                <a:spcPct val="150000"/>
              </a:lnSpc>
            </a:pPr>
            <a:r>
              <a:rPr lang="en-US" sz="1800" dirty="0">
                <a:latin typeface="Arial" panose="020B0604020202020204" pitchFamily="34" charset="0"/>
                <a:cs typeface="Arial" panose="020B0604020202020204" pitchFamily="34" charset="0"/>
              </a:rPr>
              <a:t>Spending pattern </a:t>
            </a:r>
          </a:p>
          <a:p>
            <a:pPr lvl="2" algn="just">
              <a:lnSpc>
                <a:spcPct val="150000"/>
              </a:lnSpc>
            </a:pPr>
            <a:r>
              <a:rPr lang="en-US" sz="1800" dirty="0">
                <a:latin typeface="Arial" panose="020B0604020202020204" pitchFamily="34" charset="0"/>
                <a:cs typeface="Arial" panose="020B0604020202020204" pitchFamily="34" charset="0"/>
              </a:rPr>
              <a:t>Variance Analysis by programme </a:t>
            </a:r>
          </a:p>
          <a:p>
            <a:pPr lvl="2" algn="just">
              <a:lnSpc>
                <a:spcPct val="150000"/>
              </a:lnSpc>
            </a:pPr>
            <a:r>
              <a:rPr lang="en-US" sz="1800" dirty="0">
                <a:latin typeface="Arial" panose="020B0604020202020204" pitchFamily="34" charset="0"/>
                <a:cs typeface="Arial" panose="020B0604020202020204" pitchFamily="34" charset="0"/>
              </a:rPr>
              <a:t>Traffic Intelligence and Security </a:t>
            </a:r>
          </a:p>
          <a:p>
            <a:pPr lvl="2" algn="just">
              <a:lnSpc>
                <a:spcPct val="150000"/>
              </a:lnSpc>
            </a:pPr>
            <a:r>
              <a:rPr lang="en-US" sz="1800" dirty="0">
                <a:latin typeface="Arial" panose="020B0604020202020204" pitchFamily="34" charset="0"/>
                <a:cs typeface="Arial" panose="020B0604020202020204" pitchFamily="34" charset="0"/>
              </a:rPr>
              <a:t>Strategic Services</a:t>
            </a:r>
          </a:p>
          <a:p>
            <a:pPr lvl="2" algn="just">
              <a:lnSpc>
                <a:spcPct val="150000"/>
              </a:lnSpc>
            </a:pPr>
            <a:r>
              <a:rPr lang="en-US" sz="1800" dirty="0">
                <a:latin typeface="Arial" panose="020B0604020202020204" pitchFamily="34" charset="0"/>
                <a:cs typeface="Arial" panose="020B0604020202020204" pitchFamily="34" charset="0"/>
              </a:rPr>
              <a:t>Support Services </a:t>
            </a:r>
          </a:p>
          <a:p>
            <a:pPr marL="285750" indent="-285750">
              <a:buFont typeface="Arial" panose="020B0604020202020204" pitchFamily="34" charset="0"/>
              <a:buChar char="•"/>
            </a:pPr>
            <a:endParaRPr lang="en-ZA" dirty="0"/>
          </a:p>
        </p:txBody>
      </p:sp>
    </p:spTree>
    <p:extLst>
      <p:ext uri="{BB962C8B-B14F-4D97-AF65-F5344CB8AC3E}">
        <p14:creationId xmlns:p14="http://schemas.microsoft.com/office/powerpoint/2010/main" xmlns="" val="1421016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A5B096D-34B8-4799-8AAB-49C16E48ED04}"/>
              </a:ext>
            </a:extLst>
          </p:cNvPr>
          <p:cNvSpPr>
            <a:spLocks noGrp="1"/>
          </p:cNvSpPr>
          <p:nvPr>
            <p:ph idx="1"/>
          </p:nvPr>
        </p:nvSpPr>
        <p:spPr>
          <a:xfrm>
            <a:off x="0" y="1518582"/>
            <a:ext cx="11694160" cy="4703763"/>
          </a:xfrm>
        </p:spPr>
        <p:txBody>
          <a:bodyPr>
            <a:normAutofit/>
          </a:bodyPr>
          <a:lstStyle/>
          <a:p>
            <a:pPr marL="892175" lvl="1" indent="-623888" algn="just">
              <a:lnSpc>
                <a:spcPct val="100000"/>
              </a:lnSpc>
              <a:spcBef>
                <a:spcPts val="1000"/>
              </a:spcBef>
              <a:spcAft>
                <a:spcPts val="1000"/>
              </a:spcAft>
              <a:tabLst>
                <a:tab pos="533400" algn="l"/>
              </a:tabLst>
            </a:pPr>
            <a:endParaRPr lang="en-ZA" sz="1800" dirty="0">
              <a:solidFill>
                <a:schemeClr val="tx1"/>
              </a:solidFill>
              <a:latin typeface="Arial" panose="020B0604020202020204" pitchFamily="34" charset="0"/>
              <a:cs typeface="Arial" panose="020B0604020202020204" pitchFamily="34" charset="0"/>
            </a:endParaRPr>
          </a:p>
          <a:p>
            <a:pPr marL="892175" lvl="1" indent="-623888" algn="just">
              <a:lnSpc>
                <a:spcPct val="100000"/>
              </a:lnSpc>
              <a:spcBef>
                <a:spcPts val="1000"/>
              </a:spcBef>
              <a:spcAft>
                <a:spcPts val="1000"/>
              </a:spcAft>
              <a:tabLst>
                <a:tab pos="533400" algn="l"/>
              </a:tabLst>
            </a:pPr>
            <a:r>
              <a:rPr lang="en-ZA" sz="1800" dirty="0">
                <a:solidFill>
                  <a:schemeClr val="tx1"/>
                </a:solidFill>
                <a:latin typeface="Arial" panose="020B0604020202020204" pitchFamily="34" charset="0"/>
                <a:cs typeface="Arial" panose="020B0604020202020204" pitchFamily="34" charset="0"/>
              </a:rPr>
              <a:t>A year-on-year expenditure comparison reflects a decrease compared to the previous year, R1.18 billion was spent in the 2020/21 financial year compared to R1.26 billion in the 2019/20 financial year. </a:t>
            </a:r>
          </a:p>
          <a:p>
            <a:pPr marL="892175" lvl="1" indent="-623888" algn="just">
              <a:lnSpc>
                <a:spcPct val="100000"/>
              </a:lnSpc>
              <a:spcBef>
                <a:spcPts val="1000"/>
              </a:spcBef>
              <a:spcAft>
                <a:spcPts val="1000"/>
              </a:spcAft>
              <a:tabLst>
                <a:tab pos="533400" algn="l"/>
              </a:tabLst>
            </a:pPr>
            <a:r>
              <a:rPr lang="en-ZA" sz="1800" dirty="0">
                <a:solidFill>
                  <a:schemeClr val="tx1"/>
                </a:solidFill>
                <a:latin typeface="Arial" panose="020B0604020202020204" pitchFamily="34" charset="0"/>
                <a:cs typeface="Arial" panose="020B0604020202020204" pitchFamily="34" charset="0"/>
              </a:rPr>
              <a:t>There was over spending of 4% due to non-cash items e.g. depreciation and provisions </a:t>
            </a:r>
          </a:p>
          <a:p>
            <a:pPr marL="892175" lvl="1" indent="-623888" algn="just">
              <a:lnSpc>
                <a:spcPct val="100000"/>
              </a:lnSpc>
              <a:spcBef>
                <a:spcPts val="1000"/>
              </a:spcBef>
              <a:spcAft>
                <a:spcPts val="1000"/>
              </a:spcAft>
              <a:tabLst>
                <a:tab pos="533400" algn="l"/>
              </a:tabLst>
            </a:pPr>
            <a:r>
              <a:rPr lang="en-ZA" sz="1800" dirty="0">
                <a:solidFill>
                  <a:schemeClr val="tx1"/>
                </a:solidFill>
                <a:latin typeface="Arial" panose="020B0604020202020204" pitchFamily="34" charset="0"/>
                <a:cs typeface="Arial" panose="020B0604020202020204" pitchFamily="34" charset="0"/>
              </a:rPr>
              <a:t>The table below details spending patterns including capital expenditure:</a:t>
            </a:r>
          </a:p>
          <a:p>
            <a:pPr marL="0" indent="0">
              <a:buNone/>
            </a:pPr>
            <a:endParaRPr lang="en-ZA" sz="2000" dirty="0">
              <a:latin typeface="Arial" panose="020B0604020202020204" pitchFamily="34" charset="0"/>
              <a:cs typeface="Arial" panose="020B0604020202020204" pitchFamily="34" charset="0"/>
            </a:endParaRPr>
          </a:p>
          <a:p>
            <a:pPr marL="0" indent="0">
              <a:buNone/>
            </a:pPr>
            <a:endParaRPr lang="en-ZA" sz="2000" i="1" dirty="0">
              <a:latin typeface="Arial" panose="020B0604020202020204" pitchFamily="34" charset="0"/>
              <a:cs typeface="Arial" panose="020B0604020202020204" pitchFamily="34" charset="0"/>
            </a:endParaRPr>
          </a:p>
          <a:p>
            <a:pPr marL="0" indent="0">
              <a:buNone/>
            </a:pPr>
            <a:endParaRPr lang="en-ZA" sz="2000" i="1" dirty="0">
              <a:latin typeface="Arial" panose="020B0604020202020204" pitchFamily="34" charset="0"/>
              <a:cs typeface="Arial" panose="020B0604020202020204" pitchFamily="34" charset="0"/>
            </a:endParaRPr>
          </a:p>
          <a:p>
            <a:pPr algn="just">
              <a:lnSpc>
                <a:spcPct val="150000"/>
              </a:lnSpc>
            </a:pPr>
            <a:endParaRPr lang="en-ZA"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EDBDE0F1-E522-486E-AE4D-3E81C7148D22}"/>
              </a:ext>
            </a:extLst>
          </p:cNvPr>
          <p:cNvPicPr>
            <a:picLocks noChangeAspect="1"/>
          </p:cNvPicPr>
          <p:nvPr/>
        </p:nvPicPr>
        <p:blipFill>
          <a:blip r:embed="rId2"/>
          <a:stretch>
            <a:fillRect/>
          </a:stretch>
        </p:blipFill>
        <p:spPr>
          <a:xfrm>
            <a:off x="185853" y="4104640"/>
            <a:ext cx="11820293" cy="1989749"/>
          </a:xfrm>
          <a:prstGeom prst="rect">
            <a:avLst/>
          </a:prstGeom>
        </p:spPr>
      </p:pic>
      <p:sp>
        <p:nvSpPr>
          <p:cNvPr id="6" name="Title 1">
            <a:extLst>
              <a:ext uri="{FF2B5EF4-FFF2-40B4-BE49-F238E27FC236}">
                <a16:creationId xmlns:a16="http://schemas.microsoft.com/office/drawing/2014/main" xmlns="" id="{A6C16125-0DCF-442C-BEED-20EDA4143FC6}"/>
              </a:ext>
            </a:extLst>
          </p:cNvPr>
          <p:cNvSpPr txBox="1">
            <a:spLocks/>
          </p:cNvSpPr>
          <p:nvPr/>
        </p:nvSpPr>
        <p:spPr>
          <a:xfrm>
            <a:off x="4007578" y="756582"/>
            <a:ext cx="6771403"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baseline="0">
                <a:solidFill>
                  <a:schemeClr val="tx1">
                    <a:lumMod val="65000"/>
                    <a:lumOff val="35000"/>
                  </a:schemeClr>
                </a:solidFill>
                <a:effectLst>
                  <a:reflection blurRad="25400" stA="27000" endPos="64000" dir="5400000" sy="-100000" algn="bl" rotWithShape="0"/>
                </a:effectLst>
                <a:latin typeface="Century Gothic" panose="020B0502020202020204" pitchFamily="34" charset="0"/>
                <a:ea typeface="+mj-ea"/>
                <a:cs typeface="+mj-cs"/>
              </a:defRPr>
            </a:lvl1pPr>
          </a:lstStyle>
          <a:p>
            <a:r>
              <a:rPr lang="en-ZA" sz="2800" b="1" dirty="0">
                <a:solidFill>
                  <a:srgbClr val="0070C0"/>
                </a:solidFill>
                <a:latin typeface="Arial" panose="020B0604020202020204" pitchFamily="34" charset="0"/>
                <a:cs typeface="Arial" panose="020B0604020202020204" pitchFamily="34" charset="0"/>
              </a:rPr>
              <a:t>Spending pattern</a:t>
            </a:r>
          </a:p>
          <a:p>
            <a:endParaRPr lang="en-US" sz="28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174698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xmlns="" id="{F22A4074-3366-4A75-99F6-6A2E95AB6B9E}"/>
              </a:ext>
            </a:extLst>
          </p:cNvPr>
          <p:cNvSpPr>
            <a:spLocks noGrp="1"/>
          </p:cNvSpPr>
          <p:nvPr>
            <p:ph sz="half" idx="1"/>
          </p:nvPr>
        </p:nvSpPr>
        <p:spPr>
          <a:xfrm>
            <a:off x="375424" y="1687286"/>
            <a:ext cx="11441151" cy="4588896"/>
          </a:xfrm>
        </p:spPr>
        <p:txBody>
          <a:bodyPr>
            <a:noAutofit/>
          </a:bodyPr>
          <a:lstStyle/>
          <a:p>
            <a:pPr marL="342900" lvl="0" indent="-342900" algn="just">
              <a:lnSpc>
                <a:spcPct val="150000"/>
              </a:lnSpc>
              <a:spcBef>
                <a:spcPts val="1000"/>
              </a:spcBef>
              <a:spcAft>
                <a:spcPts val="1000"/>
              </a:spcAft>
              <a:buFont typeface="Symbol" panose="05050102010706020507" pitchFamily="18" charset="2"/>
              <a:buChar char=""/>
            </a:pPr>
            <a:r>
              <a:rPr lang="en-US" sz="1500" b="1" dirty="0">
                <a:solidFill>
                  <a:schemeClr val="accent5"/>
                </a:solidFill>
                <a:effectLst/>
                <a:latin typeface="Arial" panose="020B0604020202020204" pitchFamily="34" charset="0"/>
                <a:ea typeface="Calibri" panose="020F0502020204030204" pitchFamily="34" charset="0"/>
                <a:cs typeface="Arial" panose="020B0604020202020204" pitchFamily="34" charset="0"/>
              </a:rPr>
              <a:t>Operations </a:t>
            </a:r>
            <a:r>
              <a:rPr lang="en-US" sz="1500" dirty="0">
                <a:effectLst/>
                <a:latin typeface="Arial" panose="020B0604020202020204" pitchFamily="34" charset="0"/>
                <a:ea typeface="Calibri" panose="020F0502020204030204" pitchFamily="34" charset="0"/>
                <a:cs typeface="Arial" panose="020B0604020202020204" pitchFamily="34" charset="0"/>
              </a:rPr>
              <a:t>underspent by 9% against the adjusted allocated budget for the year as compared to prior year where an underspend of 7% was recorded.  The variance can mainly be attributed to the delay in the traffic trainee project due to challenges experienced with the Covid-19 pandemic throughout the financial year. The traffic trainee project continued with only 300 trainees.</a:t>
            </a:r>
            <a:endParaRPr lang="en-ZA" sz="1500" dirty="0">
              <a:effectLst/>
              <a:latin typeface="Verdana" panose="020B0604030504040204" pitchFamily="34" charset="0"/>
              <a:ea typeface="Calibri" panose="020F0502020204030204" pitchFamily="34" charset="0"/>
              <a:cs typeface="Arial" panose="020B0604020202020204" pitchFamily="34" charset="0"/>
            </a:endParaRPr>
          </a:p>
          <a:p>
            <a:pPr marL="342900" lvl="0" indent="-342900" algn="just">
              <a:lnSpc>
                <a:spcPct val="150000"/>
              </a:lnSpc>
              <a:spcBef>
                <a:spcPts val="1000"/>
              </a:spcBef>
              <a:spcAft>
                <a:spcPts val="1000"/>
              </a:spcAft>
              <a:buFont typeface="Symbol" panose="05050102010706020507" pitchFamily="18" charset="2"/>
              <a:buChar char=""/>
            </a:pPr>
            <a:r>
              <a:rPr lang="en-US" sz="1500" b="1" dirty="0">
                <a:solidFill>
                  <a:schemeClr val="accent5"/>
                </a:solidFill>
                <a:effectLst/>
                <a:latin typeface="Arial" panose="020B0604020202020204" pitchFamily="34" charset="0"/>
                <a:ea typeface="Calibri" panose="020F0502020204030204" pitchFamily="34" charset="0"/>
                <a:cs typeface="Arial" panose="020B0604020202020204" pitchFamily="34" charset="0"/>
              </a:rPr>
              <a:t>Law Enforcement</a:t>
            </a:r>
            <a:r>
              <a:rPr lang="en-US" sz="1500" dirty="0">
                <a:solidFill>
                  <a:schemeClr val="accent5"/>
                </a:solidFill>
                <a:effectLst/>
                <a:latin typeface="Arial" panose="020B0604020202020204" pitchFamily="34" charset="0"/>
                <a:ea typeface="Calibri" panose="020F0502020204030204" pitchFamily="34" charset="0"/>
                <a:cs typeface="Arial" panose="020B0604020202020204" pitchFamily="34" charset="0"/>
              </a:rPr>
              <a:t> </a:t>
            </a:r>
            <a:r>
              <a:rPr lang="en-US" sz="1500" dirty="0">
                <a:effectLst/>
                <a:latin typeface="Arial" panose="020B0604020202020204" pitchFamily="34" charset="0"/>
                <a:ea typeface="Calibri" panose="020F0502020204030204" pitchFamily="34" charset="0"/>
                <a:cs typeface="Arial" panose="020B0604020202020204" pitchFamily="34" charset="0"/>
              </a:rPr>
              <a:t>underspent by 10% against the adjusted allocated budget for the year as compared to the previous year, which reflects an underspending of 5%. During the first half of the period under review the country was hit by the global Covid-19 pandemic which impacted negatively on the deployment of law enforcement officers. This had an impact specifically on planned events such as the National Wreath-laying event commemorating the fallen traffic officers throughout the country.</a:t>
            </a:r>
            <a:endParaRPr lang="en-ZA" sz="1500" dirty="0">
              <a:effectLst/>
              <a:latin typeface="Verdana" panose="020B0604030504040204" pitchFamily="34" charset="0"/>
              <a:ea typeface="Calibri" panose="020F0502020204030204" pitchFamily="34" charset="0"/>
              <a:cs typeface="Arial" panose="020B0604020202020204" pitchFamily="34" charset="0"/>
            </a:endParaRPr>
          </a:p>
          <a:p>
            <a:pPr marL="342900" lvl="0" indent="-342900" algn="just">
              <a:lnSpc>
                <a:spcPct val="150000"/>
              </a:lnSpc>
              <a:spcBef>
                <a:spcPts val="1000"/>
              </a:spcBef>
              <a:spcAft>
                <a:spcPts val="1000"/>
              </a:spcAft>
              <a:buFont typeface="Symbol" panose="05050102010706020507" pitchFamily="18" charset="2"/>
              <a:buChar char=""/>
            </a:pPr>
            <a:r>
              <a:rPr lang="en-US" sz="1500" b="1" dirty="0">
                <a:solidFill>
                  <a:schemeClr val="accent5"/>
                </a:solidFill>
                <a:effectLst/>
                <a:latin typeface="Arial" panose="020B0604020202020204" pitchFamily="34" charset="0"/>
                <a:ea typeface="Calibri" panose="020F0502020204030204" pitchFamily="34" charset="0"/>
                <a:cs typeface="Arial" panose="020B0604020202020204" pitchFamily="34" charset="0"/>
              </a:rPr>
              <a:t>Traffic Intelligence and Security </a:t>
            </a:r>
            <a:r>
              <a:rPr lang="en-US" sz="1500" dirty="0">
                <a:effectLst/>
                <a:latin typeface="Arial" panose="020B0604020202020204" pitchFamily="34" charset="0"/>
                <a:ea typeface="Calibri" panose="020F0502020204030204" pitchFamily="34" charset="0"/>
                <a:cs typeface="Arial" panose="020B0604020202020204" pitchFamily="34" charset="0"/>
              </a:rPr>
              <a:t>underspent by 9% against allocated budget for the year against an underspend of 2% in the previous year. Despite vigorous operations done during the financial year, most operations took place in Gauteng and the neighboring provinces accounting for the budget underspend.</a:t>
            </a:r>
            <a:endParaRPr lang="en-ZA" sz="1500" dirty="0">
              <a:effectLst/>
              <a:latin typeface="Verdana" panose="020B060403050404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xmlns="" id="{5C0426A7-2998-40A4-B6D6-C9D09C80797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buFont typeface="+mj-lt"/>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DC797E-1655-41D0-A796-0FFDCD19DEBB}" type="slidenum">
              <a:rPr lang="en-ZA" smtClean="0"/>
              <a:pPr/>
              <a:t>32</a:t>
            </a:fld>
            <a:endParaRPr lang="en-ZA" dirty="0">
              <a:solidFill>
                <a:schemeClr val="tx1"/>
              </a:solidFill>
            </a:endParaRPr>
          </a:p>
        </p:txBody>
      </p:sp>
      <p:sp>
        <p:nvSpPr>
          <p:cNvPr id="7" name="Title 1">
            <a:extLst>
              <a:ext uri="{FF2B5EF4-FFF2-40B4-BE49-F238E27FC236}">
                <a16:creationId xmlns:a16="http://schemas.microsoft.com/office/drawing/2014/main" xmlns="" id="{20E4B633-7D46-4213-8634-8E426B2A89B6}"/>
              </a:ext>
            </a:extLst>
          </p:cNvPr>
          <p:cNvSpPr txBox="1">
            <a:spLocks/>
          </p:cNvSpPr>
          <p:nvPr/>
        </p:nvSpPr>
        <p:spPr>
          <a:xfrm>
            <a:off x="3003968" y="581818"/>
            <a:ext cx="6771403"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baseline="0">
                <a:solidFill>
                  <a:schemeClr val="tx1">
                    <a:lumMod val="65000"/>
                    <a:lumOff val="35000"/>
                  </a:schemeClr>
                </a:solidFill>
                <a:effectLst>
                  <a:reflection blurRad="25400" stA="27000" endPos="64000" dir="5400000" sy="-100000" algn="bl" rotWithShape="0"/>
                </a:effectLst>
                <a:latin typeface="Century Gothic" panose="020B0502020202020204" pitchFamily="34" charset="0"/>
                <a:ea typeface="+mj-ea"/>
                <a:cs typeface="+mj-cs"/>
              </a:defRPr>
            </a:lvl1pPr>
          </a:lstStyle>
          <a:p>
            <a:r>
              <a:rPr lang="en-ZA" sz="2800" b="1" dirty="0">
                <a:solidFill>
                  <a:srgbClr val="0070C0"/>
                </a:solidFill>
                <a:latin typeface="Arial" panose="020B0604020202020204" pitchFamily="34" charset="0"/>
                <a:cs typeface="Arial" panose="020B0604020202020204" pitchFamily="34" charset="0"/>
              </a:rPr>
              <a:t>Variance analysis by programme</a:t>
            </a:r>
            <a:r>
              <a:rPr lang="en-US" sz="2800" b="1"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xmlns="" val="1219956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a:extLst>
              <a:ext uri="{FF2B5EF4-FFF2-40B4-BE49-F238E27FC236}">
                <a16:creationId xmlns:a16="http://schemas.microsoft.com/office/drawing/2014/main" xmlns="" id="{E5AD1ECB-01C0-44CE-9FC2-FA9B24A42D8D}"/>
              </a:ext>
            </a:extLst>
          </p:cNvPr>
          <p:cNvSpPr txBox="1">
            <a:spLocks/>
          </p:cNvSpPr>
          <p:nvPr/>
        </p:nvSpPr>
        <p:spPr>
          <a:xfrm>
            <a:off x="669073" y="2029522"/>
            <a:ext cx="10684727" cy="38560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gn="just">
              <a:lnSpc>
                <a:spcPct val="150000"/>
              </a:lnSpc>
              <a:spcBef>
                <a:spcPts val="1000"/>
              </a:spcBef>
              <a:spcAft>
                <a:spcPts val="1000"/>
              </a:spcAft>
              <a:buFont typeface="Symbol" panose="05050102010706020507" pitchFamily="18" charset="2"/>
              <a:buChar char=""/>
            </a:pPr>
            <a:r>
              <a:rPr lang="en-US" sz="1600" b="1" dirty="0">
                <a:solidFill>
                  <a:schemeClr val="accent5"/>
                </a:solidFill>
                <a:effectLst/>
                <a:latin typeface="Arial" panose="020B0604020202020204" pitchFamily="34" charset="0"/>
                <a:ea typeface="Calibri" panose="020F0502020204030204" pitchFamily="34" charset="0"/>
                <a:cs typeface="Arial" panose="020B0604020202020204" pitchFamily="34" charset="0"/>
              </a:rPr>
              <a:t>Strategic Services</a:t>
            </a:r>
            <a:r>
              <a:rPr lang="en-US" sz="1600" dirty="0">
                <a:solidFill>
                  <a:schemeClr val="accent5"/>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underspent by 4% against the allocated budget for the year vis-à-vis a recorded underspend of 21% in the previous year. During the financial year the Corporation commenced on implementing the digitalization of learner licenses at driver license testing stations. The underspent can be attributed to the fact that not all were done at the end of the financial year. </a:t>
            </a:r>
            <a:endParaRPr lang="en-ZA" sz="1600" dirty="0">
              <a:effectLst/>
              <a:latin typeface="Verdana" panose="020B0604030504040204" pitchFamily="34" charset="0"/>
              <a:ea typeface="Calibri" panose="020F0502020204030204" pitchFamily="34" charset="0"/>
              <a:cs typeface="Arial" panose="020B0604020202020204" pitchFamily="34" charset="0"/>
            </a:endParaRPr>
          </a:p>
          <a:p>
            <a:pPr marL="342900" lvl="0" indent="-342900" algn="just">
              <a:lnSpc>
                <a:spcPct val="150000"/>
              </a:lnSpc>
              <a:spcBef>
                <a:spcPts val="1000"/>
              </a:spcBef>
              <a:spcAft>
                <a:spcPts val="1000"/>
              </a:spcAft>
              <a:buFont typeface="Symbol" panose="05050102010706020507" pitchFamily="18" charset="2"/>
              <a:buChar char=""/>
            </a:pPr>
            <a:r>
              <a:rPr lang="en-US" sz="1600" b="1" dirty="0">
                <a:solidFill>
                  <a:schemeClr val="accent5"/>
                </a:solidFill>
                <a:effectLst/>
                <a:latin typeface="Arial" panose="020B0604020202020204" pitchFamily="34" charset="0"/>
                <a:ea typeface="Calibri" panose="020F0502020204030204" pitchFamily="34" charset="0"/>
                <a:cs typeface="Arial" panose="020B0604020202020204" pitchFamily="34" charset="0"/>
              </a:rPr>
              <a:t>Support Services</a:t>
            </a:r>
            <a:r>
              <a:rPr lang="en-US" sz="1600" dirty="0">
                <a:solidFill>
                  <a:schemeClr val="accent5"/>
                </a:solidFill>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reflects a 124% spend of the allocated adjusted budget against a 101% spent in the previous year.</a:t>
            </a:r>
            <a:r>
              <a:rPr lang="en-ZA"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The overspend can be attributed to the expenditure incurred on non-cash items i.e., depreciation, provisions.</a:t>
            </a:r>
            <a:endParaRPr lang="en-Z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xmlns="" id="{5C0426A7-2998-40A4-B6D6-C9D09C80797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buFont typeface="+mj-lt"/>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DC797E-1655-41D0-A796-0FFDCD19DEBB}" type="slidenum">
              <a:rPr lang="en-ZA" smtClean="0"/>
              <a:pPr/>
              <a:t>33</a:t>
            </a:fld>
            <a:endParaRPr lang="en-ZA" dirty="0">
              <a:solidFill>
                <a:schemeClr val="tx1"/>
              </a:solidFill>
            </a:endParaRPr>
          </a:p>
        </p:txBody>
      </p:sp>
      <p:sp>
        <p:nvSpPr>
          <p:cNvPr id="9" name="Title 1">
            <a:extLst>
              <a:ext uri="{FF2B5EF4-FFF2-40B4-BE49-F238E27FC236}">
                <a16:creationId xmlns:a16="http://schemas.microsoft.com/office/drawing/2014/main" xmlns="" id="{2520EE34-018C-4CB6-BB50-316008A5EE75}"/>
              </a:ext>
            </a:extLst>
          </p:cNvPr>
          <p:cNvSpPr txBox="1">
            <a:spLocks/>
          </p:cNvSpPr>
          <p:nvPr/>
        </p:nvSpPr>
        <p:spPr>
          <a:xfrm>
            <a:off x="3112825" y="591452"/>
            <a:ext cx="6771403"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baseline="0">
                <a:solidFill>
                  <a:schemeClr val="tx1">
                    <a:lumMod val="65000"/>
                    <a:lumOff val="35000"/>
                  </a:schemeClr>
                </a:solidFill>
                <a:effectLst>
                  <a:reflection blurRad="25400" stA="27000" endPos="64000" dir="5400000" sy="-100000" algn="bl" rotWithShape="0"/>
                </a:effectLst>
                <a:latin typeface="Century Gothic" panose="020B0502020202020204" pitchFamily="34" charset="0"/>
                <a:ea typeface="+mj-ea"/>
                <a:cs typeface="+mj-cs"/>
              </a:defRPr>
            </a:lvl1pPr>
          </a:lstStyle>
          <a:p>
            <a:r>
              <a:rPr lang="en-ZA" sz="2800" b="1" dirty="0">
                <a:solidFill>
                  <a:srgbClr val="0070C0"/>
                </a:solidFill>
                <a:latin typeface="Arial" panose="020B0604020202020204" pitchFamily="34" charset="0"/>
                <a:cs typeface="Arial" panose="020B0604020202020204" pitchFamily="34" charset="0"/>
              </a:rPr>
              <a:t>Variance analysis by programme…</a:t>
            </a:r>
            <a:r>
              <a:rPr lang="en-US" sz="2800" b="1"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xmlns="" val="2725791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6BEE0-68CB-4E11-B79E-292741830D95}"/>
              </a:ext>
            </a:extLst>
          </p:cNvPr>
          <p:cNvSpPr>
            <a:spLocks noGrp="1"/>
          </p:cNvSpPr>
          <p:nvPr>
            <p:ph type="title"/>
          </p:nvPr>
        </p:nvSpPr>
        <p:spPr>
          <a:xfrm>
            <a:off x="1232833" y="580542"/>
            <a:ext cx="10047741" cy="762000"/>
          </a:xfrm>
        </p:spPr>
        <p:txBody>
          <a:bodyPr>
            <a:normAutofit/>
          </a:bodyPr>
          <a:lstStyle/>
          <a:p>
            <a:pPr lvl="1" algn="ctr" rtl="0">
              <a:lnSpc>
                <a:spcPct val="90000"/>
              </a:lnSpc>
              <a:spcBef>
                <a:spcPct val="0"/>
              </a:spcBef>
              <a:spcAft>
                <a:spcPts val="1000"/>
              </a:spcAft>
              <a:tabLst>
                <a:tab pos="533400" algn="l"/>
              </a:tabLst>
            </a:pPr>
            <a:r>
              <a:rPr lang="en-ZA" sz="2600" b="1" kern="1200" dirty="0">
                <a:solidFill>
                  <a:srgbClr val="0070C0"/>
                </a:solidFill>
                <a:effectLst>
                  <a:reflection blurRad="25400" stA="27000" endPos="64000" dir="5400000" sy="-100000" algn="bl" rotWithShape="0"/>
                </a:effectLst>
                <a:latin typeface="Arial" panose="020B0604020202020204" pitchFamily="34" charset="0"/>
                <a:ea typeface="+mj-ea"/>
                <a:cs typeface="Arial" panose="020B0604020202020204" pitchFamily="34" charset="0"/>
              </a:rPr>
              <a:t>Spending per Economic Classification</a:t>
            </a:r>
          </a:p>
        </p:txBody>
      </p:sp>
      <p:pic>
        <p:nvPicPr>
          <p:cNvPr id="5" name="Content Placeholder 4">
            <a:extLst>
              <a:ext uri="{FF2B5EF4-FFF2-40B4-BE49-F238E27FC236}">
                <a16:creationId xmlns:a16="http://schemas.microsoft.com/office/drawing/2014/main" xmlns="" id="{0FE6E9B8-07C6-419E-9999-BB112EAE6BFF}"/>
              </a:ext>
            </a:extLst>
          </p:cNvPr>
          <p:cNvPicPr>
            <a:picLocks noGrp="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45027" y="1915767"/>
            <a:ext cx="6273487" cy="3625062"/>
          </a:xfrm>
          <a:prstGeom prst="rect">
            <a:avLst/>
          </a:prstGeom>
          <a:noFill/>
        </p:spPr>
      </p:pic>
      <p:sp>
        <p:nvSpPr>
          <p:cNvPr id="6" name="Title 1">
            <a:extLst>
              <a:ext uri="{FF2B5EF4-FFF2-40B4-BE49-F238E27FC236}">
                <a16:creationId xmlns:a16="http://schemas.microsoft.com/office/drawing/2014/main" xmlns="" id="{EA6007E8-E800-4EB6-B98F-79362F0008A7}"/>
              </a:ext>
            </a:extLst>
          </p:cNvPr>
          <p:cNvSpPr txBox="1">
            <a:spLocks/>
          </p:cNvSpPr>
          <p:nvPr/>
        </p:nvSpPr>
        <p:spPr>
          <a:xfrm>
            <a:off x="3108577" y="747132"/>
            <a:ext cx="6771403"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0" i="0" kern="1200" baseline="0">
                <a:solidFill>
                  <a:schemeClr val="tx1">
                    <a:lumMod val="65000"/>
                    <a:lumOff val="35000"/>
                  </a:schemeClr>
                </a:solidFill>
                <a:effectLst>
                  <a:reflection blurRad="25400" stA="27000" endPos="64000" dir="5400000" sy="-100000" algn="bl" rotWithShape="0"/>
                </a:effectLst>
                <a:latin typeface="Century Gothic" panose="020B0502020202020204" pitchFamily="34" charset="0"/>
                <a:ea typeface="+mj-ea"/>
                <a:cs typeface="+mj-cs"/>
              </a:defRPr>
            </a:lvl1pPr>
          </a:lstStyle>
          <a:p>
            <a:endParaRPr lang="en-US" sz="2800" b="1" dirty="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6372E6FB-FD2C-42E9-BAA1-4BE4907ACE63}"/>
              </a:ext>
            </a:extLst>
          </p:cNvPr>
          <p:cNvSpPr txBox="1"/>
          <p:nvPr/>
        </p:nvSpPr>
        <p:spPr>
          <a:xfrm>
            <a:off x="6618514" y="1806910"/>
            <a:ext cx="5228460" cy="42045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GB" sz="1500" dirty="0">
                <a:solidFill>
                  <a:schemeClr val="tx1">
                    <a:lumMod val="85000"/>
                    <a:lumOff val="15000"/>
                  </a:schemeClr>
                </a:solidFill>
                <a:latin typeface="Arial" panose="020B0604020202020204" pitchFamily="34" charset="0"/>
                <a:cs typeface="Times New Roman" panose="02020603050405020304" pitchFamily="18" charset="0"/>
              </a:rPr>
              <a:t>The expenditure per classification shows that 96% of the budget for Compensation of Employees (</a:t>
            </a:r>
            <a:r>
              <a:rPr lang="en-GB" sz="1500" dirty="0" err="1">
                <a:solidFill>
                  <a:schemeClr val="tx1">
                    <a:lumMod val="85000"/>
                    <a:lumOff val="15000"/>
                  </a:schemeClr>
                </a:solidFill>
                <a:latin typeface="Arial" panose="020B0604020202020204" pitchFamily="34" charset="0"/>
                <a:cs typeface="Times New Roman" panose="02020603050405020304" pitchFamily="18" charset="0"/>
              </a:rPr>
              <a:t>CoE</a:t>
            </a:r>
            <a:r>
              <a:rPr lang="en-GB" sz="1500" dirty="0">
                <a:solidFill>
                  <a:schemeClr val="tx1">
                    <a:lumMod val="85000"/>
                    <a:lumOff val="15000"/>
                  </a:schemeClr>
                </a:solidFill>
                <a:latin typeface="Arial" panose="020B0604020202020204" pitchFamily="34" charset="0"/>
                <a:cs typeface="Times New Roman" panose="02020603050405020304" pitchFamily="18" charset="0"/>
              </a:rPr>
              <a:t>) was spent as compared to the previous financial year, wherein 105% of the budget for </a:t>
            </a:r>
            <a:r>
              <a:rPr lang="en-GB" sz="1500" dirty="0" err="1">
                <a:solidFill>
                  <a:schemeClr val="tx1">
                    <a:lumMod val="85000"/>
                    <a:lumOff val="15000"/>
                  </a:schemeClr>
                </a:solidFill>
                <a:latin typeface="Arial" panose="020B0604020202020204" pitchFamily="34" charset="0"/>
                <a:cs typeface="Times New Roman" panose="02020603050405020304" pitchFamily="18" charset="0"/>
              </a:rPr>
              <a:t>CoE</a:t>
            </a:r>
            <a:r>
              <a:rPr lang="en-GB" sz="1500" dirty="0">
                <a:solidFill>
                  <a:schemeClr val="tx1">
                    <a:lumMod val="85000"/>
                    <a:lumOff val="15000"/>
                  </a:schemeClr>
                </a:solidFill>
                <a:latin typeface="Arial" panose="020B0604020202020204" pitchFamily="34" charset="0"/>
                <a:cs typeface="Times New Roman" panose="02020603050405020304" pitchFamily="18" charset="0"/>
              </a:rPr>
              <a:t> was utilised. </a:t>
            </a:r>
          </a:p>
          <a:p>
            <a:pPr marL="342900" indent="-342900" algn="just">
              <a:lnSpc>
                <a:spcPct val="150000"/>
              </a:lnSpc>
              <a:buFont typeface="Arial" panose="020B0604020202020204" pitchFamily="34" charset="0"/>
              <a:buChar char="•"/>
            </a:pPr>
            <a:r>
              <a:rPr lang="en-GB" sz="1500" dirty="0">
                <a:solidFill>
                  <a:schemeClr val="tx1">
                    <a:lumMod val="85000"/>
                    <a:lumOff val="15000"/>
                  </a:schemeClr>
                </a:solidFill>
                <a:latin typeface="Arial" panose="020B0604020202020204" pitchFamily="34" charset="0"/>
                <a:cs typeface="Times New Roman" panose="02020603050405020304" pitchFamily="18" charset="0"/>
              </a:rPr>
              <a:t>During the year under review 120% of the budget for goods and services was spent as compared to the previous financial year, wherein there was spend of 89%. </a:t>
            </a:r>
          </a:p>
          <a:p>
            <a:pPr marL="342900" indent="-342900" algn="just">
              <a:lnSpc>
                <a:spcPct val="150000"/>
              </a:lnSpc>
              <a:buFont typeface="Arial" panose="020B0604020202020204" pitchFamily="34" charset="0"/>
              <a:buChar char="•"/>
            </a:pPr>
            <a:r>
              <a:rPr lang="en-GB" sz="1500" dirty="0">
                <a:solidFill>
                  <a:schemeClr val="tx1">
                    <a:lumMod val="85000"/>
                    <a:lumOff val="15000"/>
                  </a:schemeClr>
                </a:solidFill>
                <a:latin typeface="Arial" panose="020B0604020202020204" pitchFamily="34" charset="0"/>
                <a:cs typeface="Times New Roman" panose="02020603050405020304" pitchFamily="18" charset="0"/>
              </a:rPr>
              <a:t>Only 90% of the capital budget was spent due to the acquisition of the new fleet and computer equipment, and the delay in the finalisation of the acquisition of land contributed to the non-spending of 10%.</a:t>
            </a:r>
            <a:endParaRPr lang="en-ZA" sz="1500" dirty="0">
              <a:solidFill>
                <a:schemeClr val="tx1">
                  <a:lumMod val="85000"/>
                  <a:lumOff val="15000"/>
                </a:schemeClr>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xmlns="" val="3252425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02AD2-E9D1-4A03-9974-A82F662509CE}"/>
              </a:ext>
            </a:extLst>
          </p:cNvPr>
          <p:cNvSpPr>
            <a:spLocks noGrp="1"/>
          </p:cNvSpPr>
          <p:nvPr>
            <p:ph type="title"/>
          </p:nvPr>
        </p:nvSpPr>
        <p:spPr>
          <a:xfrm>
            <a:off x="501805" y="318136"/>
            <a:ext cx="10181063" cy="896145"/>
          </a:xfrm>
        </p:spPr>
        <p:txBody>
          <a:bodyPr>
            <a:normAutofit/>
          </a:bodyPr>
          <a:lstStyle/>
          <a:p>
            <a:pPr algn="ctr"/>
            <a:r>
              <a:rPr lang="en-ZA" sz="2600" b="1" dirty="0">
                <a:solidFill>
                  <a:srgbClr val="0070C0"/>
                </a:solidFill>
                <a:latin typeface="Arial" panose="020B0604020202020204" pitchFamily="34" charset="0"/>
                <a:cs typeface="Arial" panose="020B0604020202020204" pitchFamily="34" charset="0"/>
              </a:rPr>
              <a:t>Revenue pattern</a:t>
            </a:r>
          </a:p>
        </p:txBody>
      </p:sp>
      <p:sp>
        <p:nvSpPr>
          <p:cNvPr id="3" name="Content Placeholder 2">
            <a:extLst>
              <a:ext uri="{FF2B5EF4-FFF2-40B4-BE49-F238E27FC236}">
                <a16:creationId xmlns:a16="http://schemas.microsoft.com/office/drawing/2014/main" xmlns="" id="{4A5B096D-34B8-4799-8AAB-49C16E48ED04}"/>
              </a:ext>
            </a:extLst>
          </p:cNvPr>
          <p:cNvSpPr>
            <a:spLocks noGrp="1"/>
          </p:cNvSpPr>
          <p:nvPr>
            <p:ph idx="1"/>
          </p:nvPr>
        </p:nvSpPr>
        <p:spPr>
          <a:xfrm>
            <a:off x="406399" y="1092652"/>
            <a:ext cx="10855960" cy="5107925"/>
          </a:xfrm>
        </p:spPr>
        <p:txBody>
          <a:bodyPr>
            <a:normAutofit/>
          </a:bodyPr>
          <a:lstStyle/>
          <a:p>
            <a:pPr marL="285750" indent="-285750" algn="just">
              <a:lnSpc>
                <a:spcPct val="100000"/>
              </a:lnSpc>
              <a:buFont typeface="Arial" panose="020B0604020202020204" pitchFamily="34" charset="0"/>
              <a:buChar char="•"/>
            </a:pPr>
            <a:endParaRPr lang="en-ZA" sz="1400" dirty="0">
              <a:latin typeface="Arial" panose="020B0604020202020204" pitchFamily="34" charset="0"/>
              <a:cs typeface="Arial" panose="020B0604020202020204" pitchFamily="34" charset="0"/>
            </a:endParaRPr>
          </a:p>
          <a:p>
            <a:pPr algn="just">
              <a:lnSpc>
                <a:spcPct val="100000"/>
              </a:lnSpc>
            </a:pPr>
            <a:r>
              <a:rPr lang="en-ZA" sz="1400" dirty="0">
                <a:latin typeface="Arial" panose="020B0604020202020204" pitchFamily="34" charset="0"/>
                <a:cs typeface="Arial" panose="020B0604020202020204" pitchFamily="34" charset="0"/>
              </a:rPr>
              <a:t>There was over-collection of revenue by 5% on the adjusted budget due to amongst others, the following:</a:t>
            </a:r>
          </a:p>
          <a:p>
            <a:pPr marL="357188" lvl="1" indent="-179388" algn="just">
              <a:lnSpc>
                <a:spcPct val="100000"/>
              </a:lnSpc>
              <a:spcAft>
                <a:spcPts val="1000"/>
              </a:spcAft>
            </a:pPr>
            <a:r>
              <a:rPr lang="en-ZA" sz="1400" dirty="0">
                <a:effectLst/>
                <a:latin typeface="Arial" panose="020B0604020202020204" pitchFamily="34" charset="0"/>
                <a:ea typeface="Calibri" panose="020F0502020204030204" pitchFamily="34" charset="0"/>
                <a:cs typeface="Arial" panose="020B0604020202020204" pitchFamily="34" charset="0"/>
              </a:rPr>
              <a:t>The budgeted amount for Transaction Fees was R860 million (2019/20: R1 053 billion; a collection of R885 million (2019/20: R915 million) was recorded. This resulted in over recovery of Transaction Fees in relation to the budget by 3%. This revenue stream accounts for 73% of the total revenue. </a:t>
            </a:r>
          </a:p>
          <a:p>
            <a:pPr marL="357188" lvl="1" indent="-179388" algn="just">
              <a:lnSpc>
                <a:spcPct val="100000"/>
              </a:lnSpc>
              <a:spcAft>
                <a:spcPts val="1000"/>
              </a:spcAft>
            </a:pPr>
            <a:r>
              <a:rPr lang="en-ZA" sz="1400" dirty="0">
                <a:effectLst/>
                <a:latin typeface="Arial" panose="020B0604020202020204" pitchFamily="34" charset="0"/>
                <a:ea typeface="Calibri" panose="020F0502020204030204" pitchFamily="34" charset="0"/>
                <a:cs typeface="Arial" panose="020B0604020202020204" pitchFamily="34" charset="0"/>
              </a:rPr>
              <a:t>The Grant income was increased by 9% due to additional funding from Department of Transport, from R220 million to R240 million, this accounts for 20% of the total revenue of the Corporation. </a:t>
            </a:r>
          </a:p>
          <a:p>
            <a:pPr marL="357188" lvl="1" indent="-179388" algn="just">
              <a:lnSpc>
                <a:spcPct val="100000"/>
              </a:lnSpc>
              <a:spcAft>
                <a:spcPts val="1000"/>
              </a:spcAft>
            </a:pPr>
            <a:r>
              <a:rPr lang="en-ZA" sz="1400" dirty="0">
                <a:effectLst/>
                <a:latin typeface="Arial" panose="020B0604020202020204" pitchFamily="34" charset="0"/>
                <a:ea typeface="Calibri" panose="020F0502020204030204" pitchFamily="34" charset="0"/>
                <a:cs typeface="Arial" panose="020B0604020202020204" pitchFamily="34" charset="0"/>
              </a:rPr>
              <a:t>There was a significant decline of the Road Traffic Inspectorate infringements due to closure of borders as a result of COVID-19 .</a:t>
            </a:r>
          </a:p>
          <a:p>
            <a:pPr marL="357188" lvl="1" indent="-179388" algn="just">
              <a:lnSpc>
                <a:spcPct val="100000"/>
              </a:lnSpc>
              <a:spcAft>
                <a:spcPts val="1000"/>
              </a:spcAft>
            </a:pPr>
            <a:r>
              <a:rPr lang="en-ZA" sz="1600" dirty="0">
                <a:latin typeface="Arial" panose="020B0604020202020204" pitchFamily="34" charset="0"/>
                <a:cs typeface="Arial" panose="020B0604020202020204" pitchFamily="34" charset="0"/>
              </a:rPr>
              <a:t>The below table depicts the year-on-year revenue patterns:</a:t>
            </a:r>
          </a:p>
          <a:p>
            <a:pPr marL="0" indent="0" algn="just">
              <a:lnSpc>
                <a:spcPct val="150000"/>
              </a:lnSpc>
              <a:spcBef>
                <a:spcPts val="0"/>
              </a:spcBef>
              <a:buNone/>
            </a:pPr>
            <a:endParaRPr lang="en-ZA" sz="1600" dirty="0">
              <a:latin typeface="Arial" panose="020B0604020202020204" pitchFamily="34" charset="0"/>
              <a:cs typeface="Arial" panose="020B0604020202020204" pitchFamily="34" charset="0"/>
            </a:endParaRPr>
          </a:p>
          <a:p>
            <a:pPr marL="0" indent="0" algn="just">
              <a:lnSpc>
                <a:spcPct val="150000"/>
              </a:lnSpc>
              <a:spcBef>
                <a:spcPts val="0"/>
              </a:spcBef>
              <a:buNone/>
            </a:pPr>
            <a:endParaRPr lang="en-ZA" sz="1600" dirty="0">
              <a:latin typeface="Arial" panose="020B0604020202020204" pitchFamily="34" charset="0"/>
              <a:cs typeface="Arial" panose="020B0604020202020204" pitchFamily="34" charset="0"/>
            </a:endParaRPr>
          </a:p>
          <a:p>
            <a:pPr marL="0" indent="0" algn="just">
              <a:lnSpc>
                <a:spcPct val="150000"/>
              </a:lnSpc>
              <a:spcBef>
                <a:spcPts val="0"/>
              </a:spcBef>
              <a:buNone/>
            </a:pPr>
            <a:endParaRPr lang="en-ZA" sz="1600" dirty="0">
              <a:latin typeface="Arial" panose="020B0604020202020204" pitchFamily="34" charset="0"/>
              <a:cs typeface="Arial" panose="020B0604020202020204" pitchFamily="34" charset="0"/>
            </a:endParaRPr>
          </a:p>
          <a:p>
            <a:pPr marL="0" indent="0" algn="just">
              <a:lnSpc>
                <a:spcPct val="150000"/>
              </a:lnSpc>
              <a:spcBef>
                <a:spcPts val="0"/>
              </a:spcBef>
              <a:buNone/>
            </a:pPr>
            <a:endParaRPr lang="en-ZA" sz="1600" dirty="0">
              <a:latin typeface="Arial" panose="020B0604020202020204" pitchFamily="34" charset="0"/>
              <a:cs typeface="Arial" panose="020B0604020202020204" pitchFamily="34" charset="0"/>
            </a:endParaRPr>
          </a:p>
          <a:p>
            <a:pPr marL="342900" indent="-342900" algn="just">
              <a:lnSpc>
                <a:spcPct val="150000"/>
              </a:lnSpc>
              <a:spcBef>
                <a:spcPts val="0"/>
              </a:spcBef>
              <a:buFont typeface="Arial" panose="020B0604020202020204" pitchFamily="34" charset="0"/>
              <a:buChar char="•"/>
            </a:pPr>
            <a:endParaRPr lang="en-ZA" sz="1600" dirty="0">
              <a:latin typeface="Arial" panose="020B0604020202020204" pitchFamily="34" charset="0"/>
              <a:cs typeface="Arial" panose="020B0604020202020204" pitchFamily="34" charset="0"/>
            </a:endParaRPr>
          </a:p>
          <a:p>
            <a:pPr algn="just">
              <a:lnSpc>
                <a:spcPct val="150000"/>
              </a:lnSpc>
            </a:pPr>
            <a:endParaRPr lang="en-ZA"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6218DDDE-72F9-4714-9AF8-E28C4F03649B}"/>
              </a:ext>
            </a:extLst>
          </p:cNvPr>
          <p:cNvPicPr>
            <a:picLocks noChangeAspect="1"/>
          </p:cNvPicPr>
          <p:nvPr/>
        </p:nvPicPr>
        <p:blipFill>
          <a:blip r:embed="rId2"/>
          <a:stretch>
            <a:fillRect/>
          </a:stretch>
        </p:blipFill>
        <p:spPr>
          <a:xfrm>
            <a:off x="406399" y="4002230"/>
            <a:ext cx="11562081" cy="2325761"/>
          </a:xfrm>
          <a:prstGeom prst="rect">
            <a:avLst/>
          </a:prstGeom>
        </p:spPr>
      </p:pic>
    </p:spTree>
    <p:extLst>
      <p:ext uri="{BB962C8B-B14F-4D97-AF65-F5344CB8AC3E}">
        <p14:creationId xmlns:p14="http://schemas.microsoft.com/office/powerpoint/2010/main" xmlns="" val="3894335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03AE5D-5759-4741-92D5-66C73CB8B083}"/>
              </a:ext>
            </a:extLst>
          </p:cNvPr>
          <p:cNvSpPr>
            <a:spLocks noGrp="1"/>
          </p:cNvSpPr>
          <p:nvPr>
            <p:ph type="title"/>
          </p:nvPr>
        </p:nvSpPr>
        <p:spPr>
          <a:xfrm>
            <a:off x="3479288" y="653520"/>
            <a:ext cx="5946379" cy="641881"/>
          </a:xfrm>
        </p:spPr>
        <p:txBody>
          <a:bodyPr>
            <a:normAutofit/>
          </a:bodyPr>
          <a:lstStyle/>
          <a:p>
            <a:r>
              <a:rPr lang="en-GB" dirty="0">
                <a:latin typeface="Century Gothic"/>
              </a:rPr>
              <a:t> </a:t>
            </a:r>
            <a:r>
              <a:rPr lang="en-GB" sz="2600" b="1" dirty="0">
                <a:solidFill>
                  <a:srgbClr val="0070C0"/>
                </a:solidFill>
                <a:latin typeface="Arial" panose="020B0604020202020204" pitchFamily="34" charset="0"/>
                <a:cs typeface="Arial" panose="020B0604020202020204" pitchFamily="34" charset="0"/>
              </a:rPr>
              <a:t>In conclusion… </a:t>
            </a:r>
            <a:r>
              <a:rPr lang="en-GB" sz="2600" b="1" dirty="0" err="1">
                <a:solidFill>
                  <a:srgbClr val="0070C0"/>
                </a:solidFill>
                <a:latin typeface="Arial" panose="020B0604020202020204" pitchFamily="34" charset="0"/>
                <a:cs typeface="Arial" panose="020B0604020202020204" pitchFamily="34" charset="0"/>
              </a:rPr>
              <a:t>Asiphelelanga</a:t>
            </a:r>
            <a:r>
              <a:rPr lang="en-GB" sz="2600" b="1" dirty="0">
                <a:solidFill>
                  <a:srgbClr val="0070C0"/>
                </a:solidFill>
                <a:latin typeface="Arial" panose="020B0604020202020204" pitchFamily="34" charset="0"/>
                <a:cs typeface="Arial" panose="020B0604020202020204" pitchFamily="34" charset="0"/>
              </a:rPr>
              <a:t>  </a:t>
            </a:r>
          </a:p>
        </p:txBody>
      </p:sp>
      <p:pic>
        <p:nvPicPr>
          <p:cNvPr id="6" name="Picture 6">
            <a:extLst>
              <a:ext uri="{FF2B5EF4-FFF2-40B4-BE49-F238E27FC236}">
                <a16:creationId xmlns:a16="http://schemas.microsoft.com/office/drawing/2014/main" xmlns="" id="{2A7EE239-2271-485A-9D78-86CCFA6F3B53}"/>
              </a:ext>
            </a:extLst>
          </p:cNvPr>
          <p:cNvPicPr>
            <a:picLocks noGrp="1" noChangeAspect="1"/>
          </p:cNvPicPr>
          <p:nvPr>
            <p:ph idx="1"/>
          </p:nvPr>
        </p:nvPicPr>
        <p:blipFill>
          <a:blip r:embed="rId2"/>
          <a:stretch>
            <a:fillRect/>
          </a:stretch>
        </p:blipFill>
        <p:spPr>
          <a:xfrm>
            <a:off x="695310" y="1587548"/>
            <a:ext cx="6550393" cy="4616932"/>
          </a:xfrm>
        </p:spPr>
      </p:pic>
      <p:pic>
        <p:nvPicPr>
          <p:cNvPr id="6146" name="Picture 2" descr="6,586 Rest In Peace Stock Photos, Pictures &amp;amp; Royalty-Free Images - iStock">
            <a:extLst>
              <a:ext uri="{FF2B5EF4-FFF2-40B4-BE49-F238E27FC236}">
                <a16:creationId xmlns:a16="http://schemas.microsoft.com/office/drawing/2014/main" xmlns="" id="{0BA872AB-3312-4D1E-9655-89716FFAE8D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453992" y="2449286"/>
            <a:ext cx="3943350" cy="2628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14622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F7B5F1-18AB-4418-9DDC-82028C8C779C}"/>
              </a:ext>
            </a:extLst>
          </p:cNvPr>
          <p:cNvSpPr>
            <a:spLocks noGrp="1"/>
          </p:cNvSpPr>
          <p:nvPr>
            <p:ph type="title"/>
          </p:nvPr>
        </p:nvSpPr>
        <p:spPr>
          <a:xfrm>
            <a:off x="2976808" y="531252"/>
            <a:ext cx="10047741" cy="762000"/>
          </a:xfrm>
        </p:spPr>
        <p:txBody>
          <a:bodyPr/>
          <a:lstStyle/>
          <a:p>
            <a:pPr>
              <a:lnSpc>
                <a:spcPct val="100000"/>
              </a:lnSpc>
            </a:pPr>
            <a:r>
              <a:rPr lang="en-ZA" sz="2800" b="1" dirty="0">
                <a:solidFill>
                  <a:srgbClr val="0070C0"/>
                </a:solidFill>
                <a:latin typeface="Arial" panose="020B0604020202020204" pitchFamily="34" charset="0"/>
                <a:cs typeface="Arial" panose="020B0604020202020204" pitchFamily="34" charset="0"/>
              </a:rPr>
              <a:t>Chairman’s Overview…</a:t>
            </a:r>
          </a:p>
        </p:txBody>
      </p:sp>
      <p:sp>
        <p:nvSpPr>
          <p:cNvPr id="3" name="Content Placeholder 2">
            <a:extLst>
              <a:ext uri="{FF2B5EF4-FFF2-40B4-BE49-F238E27FC236}">
                <a16:creationId xmlns:a16="http://schemas.microsoft.com/office/drawing/2014/main" xmlns="" id="{B5FECCFB-5DE2-4401-991E-A999B7C461D0}"/>
              </a:ext>
            </a:extLst>
          </p:cNvPr>
          <p:cNvSpPr>
            <a:spLocks noGrp="1"/>
          </p:cNvSpPr>
          <p:nvPr>
            <p:ph idx="1"/>
          </p:nvPr>
        </p:nvSpPr>
        <p:spPr>
          <a:xfrm>
            <a:off x="192227" y="1496803"/>
            <a:ext cx="11579353" cy="4470350"/>
          </a:xfrm>
        </p:spPr>
        <p:txBody>
          <a:bodyPr>
            <a:normAutofit/>
          </a:bodyPr>
          <a:lstStyle/>
          <a:p>
            <a:endParaRPr lang="en-GB" sz="1800" spc="3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spc="3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spc="3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spc="3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spc="3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spc="3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spc="3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spc="3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spc="3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endParaRPr lang="en-GB" sz="1800" spc="30" dirty="0">
              <a:solidFill>
                <a:schemeClr val="tx1"/>
              </a:solidFill>
              <a:latin typeface="Arial" panose="020B0604020202020204" pitchFamily="34" charset="0"/>
              <a:ea typeface="Calibri" panose="020F0502020204030204" pitchFamily="34" charset="0"/>
              <a:cs typeface="Arial" panose="020B0604020202020204" pitchFamily="34" charset="0"/>
            </a:endParaRPr>
          </a:p>
          <a:p>
            <a:endParaRPr lang="en-ZA" dirty="0"/>
          </a:p>
        </p:txBody>
      </p:sp>
      <p:graphicFrame>
        <p:nvGraphicFramePr>
          <p:cNvPr id="4" name="Diagram 3">
            <a:extLst>
              <a:ext uri="{FF2B5EF4-FFF2-40B4-BE49-F238E27FC236}">
                <a16:creationId xmlns:a16="http://schemas.microsoft.com/office/drawing/2014/main" xmlns="" id="{4A991A84-DA4A-49BD-8FF2-819D3AB04DFF}"/>
              </a:ext>
            </a:extLst>
          </p:cNvPr>
          <p:cNvGraphicFramePr/>
          <p:nvPr>
            <p:extLst>
              <p:ext uri="{D42A27DB-BD31-4B8C-83A1-F6EECF244321}">
                <p14:modId xmlns:p14="http://schemas.microsoft.com/office/powerpoint/2010/main" xmlns="" val="3364003761"/>
              </p:ext>
            </p:extLst>
          </p:nvPr>
        </p:nvGraphicFramePr>
        <p:xfrm>
          <a:off x="420420" y="1496803"/>
          <a:ext cx="5164484" cy="4693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xmlns="" id="{634D46C6-818C-4B65-86C8-3A32EDE173DD}"/>
              </a:ext>
            </a:extLst>
          </p:cNvPr>
          <p:cNvSpPr txBox="1"/>
          <p:nvPr/>
        </p:nvSpPr>
        <p:spPr>
          <a:xfrm>
            <a:off x="5886576" y="1990546"/>
            <a:ext cx="5809858" cy="2246769"/>
          </a:xfrm>
          <a:prstGeom prst="rect">
            <a:avLst/>
          </a:prstGeom>
          <a:solidFill>
            <a:schemeClr val="bg1">
              <a:lumMod val="75000"/>
            </a:schemeClr>
          </a:solidFill>
        </p:spPr>
        <p:txBody>
          <a:bodyPr wrap="square">
            <a:spAutoFit/>
          </a:bodyPr>
          <a:lstStyle/>
          <a:p>
            <a:r>
              <a:rPr lang="en-GB" sz="2000" dirty="0">
                <a:latin typeface="Arial" panose="020B0604020202020204" pitchFamily="34" charset="0"/>
                <a:cs typeface="Arial" panose="020B0604020202020204" pitchFamily="34" charset="0"/>
              </a:rPr>
              <a:t>The Shareholders Committee consists of—</a:t>
            </a:r>
          </a:p>
          <a:p>
            <a:r>
              <a:rPr lang="en-GB" sz="2000" dirty="0">
                <a:latin typeface="Arial" panose="020B0604020202020204" pitchFamily="34" charset="0"/>
                <a:cs typeface="Arial" panose="020B0604020202020204" pitchFamily="34" charset="0"/>
              </a:rPr>
              <a:t>(a) the Minister;</a:t>
            </a:r>
          </a:p>
          <a:p>
            <a:r>
              <a:rPr lang="en-GB" sz="2000" dirty="0">
                <a:latin typeface="Arial" panose="020B0604020202020204" pitchFamily="34" charset="0"/>
                <a:cs typeface="Arial" panose="020B0604020202020204" pitchFamily="34" charset="0"/>
              </a:rPr>
              <a:t>(b) </a:t>
            </a:r>
            <a:r>
              <a:rPr lang="en-GB" sz="2000" i="1" dirty="0">
                <a:latin typeface="Arial" panose="020B0604020202020204" pitchFamily="34" charset="0"/>
                <a:cs typeface="Arial" panose="020B0604020202020204" pitchFamily="34" charset="0"/>
              </a:rPr>
              <a:t>every</a:t>
            </a:r>
            <a:r>
              <a:rPr lang="en-GB" sz="2000" dirty="0">
                <a:latin typeface="Arial" panose="020B0604020202020204" pitchFamily="34" charset="0"/>
                <a:cs typeface="Arial" panose="020B0604020202020204" pitchFamily="34" charset="0"/>
              </a:rPr>
              <a:t> MEC; and</a:t>
            </a:r>
          </a:p>
          <a:p>
            <a:r>
              <a:rPr lang="en-GB" sz="2000" dirty="0">
                <a:latin typeface="Arial" panose="020B0604020202020204" pitchFamily="34" charset="0"/>
                <a:cs typeface="Arial" panose="020B0604020202020204" pitchFamily="34" charset="0"/>
              </a:rPr>
              <a:t>(c) two representatives nominated by the national organisation recognised in</a:t>
            </a:r>
          </a:p>
          <a:p>
            <a:r>
              <a:rPr lang="en-GB" sz="2000" dirty="0">
                <a:latin typeface="Arial" panose="020B0604020202020204" pitchFamily="34" charset="0"/>
                <a:cs typeface="Arial" panose="020B0604020202020204" pitchFamily="34" charset="0"/>
              </a:rPr>
              <a:t>terms of section 2(a) of the Organised Local Government Act, 1997 (Act No. 50 52 of 1997).</a:t>
            </a:r>
          </a:p>
        </p:txBody>
      </p:sp>
      <p:sp>
        <p:nvSpPr>
          <p:cNvPr id="10" name="TextBox 9">
            <a:extLst>
              <a:ext uri="{FF2B5EF4-FFF2-40B4-BE49-F238E27FC236}">
                <a16:creationId xmlns:a16="http://schemas.microsoft.com/office/drawing/2014/main" xmlns="" id="{ED6D231B-7A66-484C-A6D2-47463FD9BAB8}"/>
              </a:ext>
            </a:extLst>
          </p:cNvPr>
          <p:cNvSpPr txBox="1"/>
          <p:nvPr/>
        </p:nvSpPr>
        <p:spPr>
          <a:xfrm>
            <a:off x="6300233" y="4677536"/>
            <a:ext cx="5169675" cy="646331"/>
          </a:xfrm>
          <a:prstGeom prst="rect">
            <a:avLst/>
          </a:prstGeom>
          <a:solidFill>
            <a:schemeClr val="tx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dirty="0">
                <a:solidFill>
                  <a:srgbClr val="000000"/>
                </a:solidFill>
                <a:latin typeface="Arial" panose="020B0604020202020204" pitchFamily="34" charset="0"/>
                <a:cs typeface="Arial" panose="020B0604020202020204" pitchFamily="34" charset="0"/>
              </a:rPr>
              <a:t>The Board held 9 meetings during the year under review</a:t>
            </a:r>
            <a:endParaRPr lang="en-US"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36709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761051" y="531252"/>
            <a:ext cx="10047741" cy="762000"/>
          </a:xfrm>
        </p:spPr>
        <p:txBody>
          <a:bodyPr>
            <a:normAutofit/>
          </a:bodyPr>
          <a:lstStyle/>
          <a:p>
            <a:pPr>
              <a:lnSpc>
                <a:spcPct val="100000"/>
              </a:lnSpc>
            </a:pPr>
            <a:r>
              <a:rPr lang="en-US" sz="2800" b="1" dirty="0">
                <a:solidFill>
                  <a:srgbClr val="0070C0"/>
                </a:solidFill>
                <a:latin typeface="Arial" panose="020B0604020202020204" pitchFamily="34" charset="0"/>
                <a:cs typeface="Arial" panose="020B0604020202020204" pitchFamily="34" charset="0"/>
              </a:rPr>
              <a:t>Chairman’s Overview…</a:t>
            </a: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466108" y="2209682"/>
            <a:ext cx="6748088" cy="3614175"/>
          </a:xfrm>
        </p:spPr>
        <p:txBody>
          <a:bodyPr>
            <a:normAutofit/>
          </a:bodyPr>
          <a:lstStyle/>
          <a:p>
            <a:pPr algn="just">
              <a:lnSpc>
                <a:spcPct val="130000"/>
              </a:lnSpc>
              <a:spcAft>
                <a:spcPts val="1000"/>
              </a:spcAft>
            </a:pPr>
            <a:r>
              <a:rPr lang="en-ZA" dirty="0">
                <a:latin typeface="Arial" panose="020B0604020202020204" pitchFamily="34" charset="0"/>
                <a:cs typeface="Arial" panose="020B0604020202020204" pitchFamily="34" charset="0"/>
              </a:rPr>
              <a:t>2020/21 financial year was a </a:t>
            </a:r>
            <a:r>
              <a:rPr lang="en-ZA" b="1" dirty="0">
                <a:latin typeface="Arial" panose="020B0604020202020204" pitchFamily="34" charset="0"/>
                <a:cs typeface="Arial" panose="020B0604020202020204" pitchFamily="34" charset="0"/>
              </a:rPr>
              <a:t>remarkable </a:t>
            </a:r>
            <a:r>
              <a:rPr lang="en-ZA" dirty="0">
                <a:latin typeface="Arial" panose="020B0604020202020204" pitchFamily="34" charset="0"/>
                <a:cs typeface="Arial" panose="020B0604020202020204" pitchFamily="34" charset="0"/>
              </a:rPr>
              <a:t>and </a:t>
            </a:r>
            <a:r>
              <a:rPr lang="en-ZA" b="1" dirty="0">
                <a:latin typeface="Arial" panose="020B0604020202020204" pitchFamily="34" charset="0"/>
                <a:cs typeface="Arial" panose="020B0604020202020204" pitchFamily="34" charset="0"/>
              </a:rPr>
              <a:t>challenging</a:t>
            </a:r>
            <a:r>
              <a:rPr lang="en-ZA" dirty="0">
                <a:latin typeface="Arial" panose="020B0604020202020204" pitchFamily="34" charset="0"/>
                <a:cs typeface="Arial" panose="020B0604020202020204" pitchFamily="34" charset="0"/>
              </a:rPr>
              <a:t> year for the RTMC, it was a year in which the:</a:t>
            </a:r>
          </a:p>
          <a:p>
            <a:pPr marL="342900" indent="-342900" algn="just">
              <a:lnSpc>
                <a:spcPct val="130000"/>
              </a:lnSpc>
              <a:spcAft>
                <a:spcPts val="1000"/>
              </a:spcAft>
              <a:buFont typeface="Arial" panose="020B0604020202020204" pitchFamily="34" charset="0"/>
              <a:buChar char="•"/>
            </a:pPr>
            <a:r>
              <a:rPr lang="en-ZA" dirty="0">
                <a:latin typeface="Arial" panose="020B0604020202020204" pitchFamily="34" charset="0"/>
                <a:cs typeface="Arial" panose="020B0604020202020204" pitchFamily="34" charset="0"/>
              </a:rPr>
              <a:t>organisational realignment was finalised. </a:t>
            </a:r>
          </a:p>
          <a:p>
            <a:pPr marL="342900" indent="-342900" algn="just">
              <a:lnSpc>
                <a:spcPct val="130000"/>
              </a:lnSpc>
              <a:spcAft>
                <a:spcPts val="1000"/>
              </a:spcAft>
              <a:buFont typeface="Arial" panose="020B0604020202020204" pitchFamily="34" charset="0"/>
              <a:buChar char="•"/>
            </a:pPr>
            <a:r>
              <a:rPr lang="en-ZA" dirty="0">
                <a:latin typeface="Arial" panose="020B0604020202020204" pitchFamily="34" charset="0"/>
                <a:cs typeface="Arial" panose="020B0604020202020204" pitchFamily="34" charset="0"/>
              </a:rPr>
              <a:t>Covid-19 pandemic broke out – </a:t>
            </a:r>
          </a:p>
          <a:p>
            <a:pPr marL="971550" lvl="1" indent="-285750" algn="just">
              <a:lnSpc>
                <a:spcPct val="140000"/>
              </a:lnSpc>
              <a:spcAft>
                <a:spcPts val="1000"/>
              </a:spcAft>
              <a:buFont typeface="Wingdings" panose="05000000000000000000" pitchFamily="2" charset="2"/>
              <a:buChar char="v"/>
            </a:pPr>
            <a:r>
              <a:rPr lang="en-ZA" dirty="0">
                <a:latin typeface="Arial" panose="020B0604020202020204" pitchFamily="34" charset="0"/>
                <a:cs typeface="Arial" panose="020B0604020202020204" pitchFamily="34" charset="0"/>
              </a:rPr>
              <a:t>which then compelled us to find new ways of working and tested our resilience</a:t>
            </a:r>
          </a:p>
        </p:txBody>
      </p:sp>
      <p:pic>
        <p:nvPicPr>
          <p:cNvPr id="9" name="Picture 8">
            <a:extLst>
              <a:ext uri="{FF2B5EF4-FFF2-40B4-BE49-F238E27FC236}">
                <a16:creationId xmlns:a16="http://schemas.microsoft.com/office/drawing/2014/main" xmlns="" id="{AD23ED9B-7433-47AE-9A9C-6C090C2CE2DB}"/>
              </a:ext>
            </a:extLst>
          </p:cNvPr>
          <p:cNvPicPr>
            <a:picLocks noChangeAspect="1"/>
          </p:cNvPicPr>
          <p:nvPr/>
        </p:nvPicPr>
        <p:blipFill>
          <a:blip r:embed="rId2"/>
          <a:stretch>
            <a:fillRect/>
          </a:stretch>
        </p:blipFill>
        <p:spPr>
          <a:xfrm>
            <a:off x="7412122" y="2721582"/>
            <a:ext cx="4313770" cy="2590373"/>
          </a:xfrm>
          <a:prstGeom prst="rect">
            <a:avLst/>
          </a:prstGeom>
        </p:spPr>
      </p:pic>
    </p:spTree>
    <p:extLst>
      <p:ext uri="{BB962C8B-B14F-4D97-AF65-F5344CB8AC3E}">
        <p14:creationId xmlns:p14="http://schemas.microsoft.com/office/powerpoint/2010/main" xmlns="" val="108559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781599" y="610832"/>
            <a:ext cx="10047741" cy="762000"/>
          </a:xfrm>
        </p:spPr>
        <p:txBody>
          <a:bodyPr>
            <a:normAutofit/>
          </a:bodyPr>
          <a:lstStyle/>
          <a:p>
            <a:pPr>
              <a:lnSpc>
                <a:spcPct val="100000"/>
              </a:lnSpc>
            </a:pPr>
            <a:r>
              <a:rPr lang="en-US" sz="2800" b="1" dirty="0">
                <a:solidFill>
                  <a:srgbClr val="0070C0"/>
                </a:solidFill>
                <a:latin typeface="Arial" panose="020B0604020202020204" pitchFamily="34" charset="0"/>
                <a:cs typeface="Arial" panose="020B0604020202020204" pitchFamily="34" charset="0"/>
              </a:rPr>
              <a:t>Chairman’s Overview ….</a:t>
            </a: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414711" y="2340428"/>
            <a:ext cx="6465061" cy="3407230"/>
          </a:xfrm>
        </p:spPr>
        <p:txBody>
          <a:bodyPr>
            <a:normAutofit/>
          </a:bodyPr>
          <a:lstStyle/>
          <a:p>
            <a:pPr algn="just">
              <a:lnSpc>
                <a:spcPct val="130000"/>
              </a:lnSpc>
              <a:spcAft>
                <a:spcPts val="1000"/>
              </a:spcAft>
            </a:pPr>
            <a:r>
              <a:rPr lang="en-ZA" dirty="0">
                <a:latin typeface="Arial" panose="020B0604020202020204" pitchFamily="34" charset="0"/>
                <a:cs typeface="Arial" panose="020B0604020202020204" pitchFamily="34" charset="0"/>
              </a:rPr>
              <a:t>The Report we are presenting speaks to:</a:t>
            </a:r>
          </a:p>
          <a:p>
            <a:pPr marL="342900" indent="-342900" algn="just">
              <a:lnSpc>
                <a:spcPct val="130000"/>
              </a:lnSpc>
              <a:spcAft>
                <a:spcPts val="1000"/>
              </a:spcAft>
              <a:buFont typeface="Arial" panose="020B0604020202020204" pitchFamily="34" charset="0"/>
              <a:buChar char="•"/>
            </a:pPr>
            <a:r>
              <a:rPr lang="en-ZA" dirty="0">
                <a:latin typeface="Arial" panose="020B0604020202020204" pitchFamily="34" charset="0"/>
                <a:cs typeface="Arial" panose="020B0604020202020204" pitchFamily="34" charset="0"/>
              </a:rPr>
              <a:t>the commitment of the RTMC to improve safety of South Africa’s roads; and </a:t>
            </a:r>
          </a:p>
          <a:p>
            <a:pPr marL="342900" indent="-342900" algn="just">
              <a:lnSpc>
                <a:spcPct val="130000"/>
              </a:lnSpc>
              <a:spcAft>
                <a:spcPts val="1000"/>
              </a:spcAft>
              <a:buFont typeface="Arial" panose="020B0604020202020204" pitchFamily="34" charset="0"/>
              <a:buChar char="•"/>
            </a:pPr>
            <a:r>
              <a:rPr lang="en-ZA" dirty="0">
                <a:latin typeface="Arial" panose="020B0604020202020204" pitchFamily="34" charset="0"/>
                <a:cs typeface="Arial" panose="020B0604020202020204" pitchFamily="34" charset="0"/>
              </a:rPr>
              <a:t>lay the foundation for improved road traffic management through the harmonisation and professionalisation of the road traffic law enforcement sector in the country.</a:t>
            </a:r>
          </a:p>
        </p:txBody>
      </p:sp>
      <p:pic>
        <p:nvPicPr>
          <p:cNvPr id="4" name="Picture 3">
            <a:extLst>
              <a:ext uri="{FF2B5EF4-FFF2-40B4-BE49-F238E27FC236}">
                <a16:creationId xmlns:a16="http://schemas.microsoft.com/office/drawing/2014/main" xmlns="" id="{80B061D5-88A3-4E77-9681-037B4F386BD6}"/>
              </a:ext>
            </a:extLst>
          </p:cNvPr>
          <p:cNvPicPr>
            <a:picLocks noChangeAspect="1"/>
          </p:cNvPicPr>
          <p:nvPr/>
        </p:nvPicPr>
        <p:blipFill>
          <a:blip r:embed="rId2"/>
          <a:stretch>
            <a:fillRect/>
          </a:stretch>
        </p:blipFill>
        <p:spPr>
          <a:xfrm>
            <a:off x="7510410" y="2843757"/>
            <a:ext cx="4541499" cy="2675418"/>
          </a:xfrm>
          <a:prstGeom prst="rect">
            <a:avLst/>
          </a:prstGeom>
        </p:spPr>
      </p:pic>
    </p:spTree>
    <p:extLst>
      <p:ext uri="{BB962C8B-B14F-4D97-AF65-F5344CB8AC3E}">
        <p14:creationId xmlns:p14="http://schemas.microsoft.com/office/powerpoint/2010/main" xmlns="" val="1079667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3134147" y="413931"/>
            <a:ext cx="7136547" cy="859971"/>
          </a:xfrm>
        </p:spPr>
        <p:txBody>
          <a:bodyPr>
            <a:normAutofit fontScale="90000"/>
          </a:bodyPr>
          <a:lstStyle/>
          <a:p>
            <a:pPr>
              <a:lnSpc>
                <a:spcPct val="100000"/>
              </a:lnSpc>
            </a:pP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Chairman's’ </a:t>
            </a:r>
            <a:r>
              <a:rPr lang="en-ZA" sz="3100" b="1" dirty="0">
                <a:solidFill>
                  <a:srgbClr val="0070C0"/>
                </a:solidFill>
                <a:latin typeface="Arial" panose="020B0604020202020204" pitchFamily="34" charset="0"/>
                <a:cs typeface="Arial" panose="020B0604020202020204" pitchFamily="34" charset="0"/>
              </a:rPr>
              <a:t>Overview…</a:t>
            </a: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endParaRPr lang="en-US" sz="3100" b="1"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260898" y="1648050"/>
            <a:ext cx="7551862" cy="4880344"/>
          </a:xfrm>
        </p:spPr>
        <p:txBody>
          <a:bodyPr>
            <a:normAutofit fontScale="40000" lnSpcReduction="20000"/>
          </a:bodyPr>
          <a:lstStyle/>
          <a:p>
            <a:pPr algn="just">
              <a:lnSpc>
                <a:spcPct val="150000"/>
              </a:lnSpc>
              <a:spcAft>
                <a:spcPts val="1000"/>
              </a:spcAft>
            </a:pPr>
            <a:r>
              <a:rPr lang="en-ZA" sz="5200" dirty="0">
                <a:latin typeface="Arial" panose="020B0604020202020204" pitchFamily="34" charset="0"/>
                <a:cs typeface="Arial" panose="020B0604020202020204" pitchFamily="34" charset="0"/>
              </a:rPr>
              <a:t>For the year under review, the Corporation had 14 targets</a:t>
            </a:r>
            <a:r>
              <a:rPr lang="en-ZA" sz="6800" dirty="0">
                <a:latin typeface="Arial" panose="020B0604020202020204" pitchFamily="34" charset="0"/>
                <a:cs typeface="Arial" panose="020B0604020202020204" pitchFamily="34" charset="0"/>
              </a:rPr>
              <a:t>:</a:t>
            </a:r>
          </a:p>
          <a:p>
            <a:pPr marL="342900" indent="-342900" algn="just">
              <a:lnSpc>
                <a:spcPct val="150000"/>
              </a:lnSpc>
              <a:spcAft>
                <a:spcPts val="1000"/>
              </a:spcAft>
              <a:buFont typeface="Arial" panose="020B0604020202020204" pitchFamily="34" charset="0"/>
              <a:buChar char="•"/>
            </a:pPr>
            <a:r>
              <a:rPr lang="en-ZA" sz="5200" dirty="0">
                <a:latin typeface="Arial" panose="020B0604020202020204" pitchFamily="34" charset="0"/>
                <a:cs typeface="Arial" panose="020B0604020202020204" pitchFamily="34" charset="0"/>
              </a:rPr>
              <a:t>8 targets were achieved </a:t>
            </a:r>
          </a:p>
          <a:p>
            <a:pPr marL="342900" indent="-342900" algn="just">
              <a:lnSpc>
                <a:spcPct val="150000"/>
              </a:lnSpc>
              <a:spcAft>
                <a:spcPts val="1000"/>
              </a:spcAft>
              <a:buFont typeface="Arial" panose="020B0604020202020204" pitchFamily="34" charset="0"/>
              <a:buChar char="•"/>
            </a:pPr>
            <a:r>
              <a:rPr lang="en-ZA" sz="5200" dirty="0">
                <a:latin typeface="Arial" panose="020B0604020202020204" pitchFamily="34" charset="0"/>
                <a:cs typeface="Arial" panose="020B0604020202020204" pitchFamily="34" charset="0"/>
              </a:rPr>
              <a:t>6 targets were not achieved </a:t>
            </a:r>
          </a:p>
          <a:p>
            <a:pPr algn="just">
              <a:lnSpc>
                <a:spcPct val="150000"/>
              </a:lnSpc>
              <a:spcAft>
                <a:spcPts val="1000"/>
              </a:spcAft>
            </a:pPr>
            <a:r>
              <a:rPr lang="en-ZA" sz="5200" dirty="0">
                <a:latin typeface="Arial" panose="020B0604020202020204" pitchFamily="34" charset="0"/>
                <a:cs typeface="Arial" panose="020B0604020202020204" pitchFamily="34" charset="0"/>
              </a:rPr>
              <a:t>Underperformance can be attributed to numerous factors, however the impact of Covid-19 cannot be ruled out as a major contributor, as the Disaster Management Act (DMA) imposed several restrictions including travel and limitations on close contact training. </a:t>
            </a:r>
          </a:p>
          <a:p>
            <a:pPr algn="just">
              <a:lnSpc>
                <a:spcPct val="107000"/>
              </a:lnSpc>
              <a:spcAft>
                <a:spcPts val="800"/>
              </a:spcAft>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Reach your target groups even more successfully">
            <a:extLst>
              <a:ext uri="{FF2B5EF4-FFF2-40B4-BE49-F238E27FC236}">
                <a16:creationId xmlns:a16="http://schemas.microsoft.com/office/drawing/2014/main" xmlns="" id="{8184DF8E-7C16-4E41-9064-1D9F2D2A675B}"/>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155172" y="1616149"/>
            <a:ext cx="3745776" cy="209763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a:extLst>
              <a:ext uri="{FF2B5EF4-FFF2-40B4-BE49-F238E27FC236}">
                <a16:creationId xmlns:a16="http://schemas.microsoft.com/office/drawing/2014/main" xmlns="" id="{9BA4A1D5-4927-4E47-AF09-0C9B72CA710C}"/>
              </a:ext>
            </a:extLst>
          </p:cNvPr>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8155172" y="4139089"/>
            <a:ext cx="3703062" cy="2389305"/>
          </a:xfrm>
          <a:prstGeom prst="rect">
            <a:avLst/>
          </a:prstGeom>
        </p:spPr>
      </p:pic>
    </p:spTree>
    <p:extLst>
      <p:ext uri="{BB962C8B-B14F-4D97-AF65-F5344CB8AC3E}">
        <p14:creationId xmlns:p14="http://schemas.microsoft.com/office/powerpoint/2010/main" xmlns="" val="2343038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979377" y="726775"/>
            <a:ext cx="10047741" cy="566056"/>
          </a:xfrm>
        </p:spPr>
        <p:txBody>
          <a:bodyPr vert="horz" lIns="91440" tIns="45720" rIns="91440" bIns="45720" rtlCol="0" anchor="ctr">
            <a:normAutofit fontScale="90000"/>
          </a:bodyPr>
          <a:lstStyle/>
          <a:p>
            <a:pPr>
              <a:lnSpc>
                <a:spcPct val="100000"/>
              </a:lnSpc>
            </a:pP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r>
              <a:rPr lang="en-ZA" sz="3100" b="1" dirty="0">
                <a:solidFill>
                  <a:srgbClr val="0070C0"/>
                </a:solidFill>
                <a:latin typeface="Arial" panose="020B0604020202020204" pitchFamily="34" charset="0"/>
                <a:cs typeface="Arial" panose="020B0604020202020204" pitchFamily="34" charset="0"/>
              </a:rPr>
              <a:t>Chairman’s overview ….</a:t>
            </a:r>
            <a:br>
              <a:rPr lang="en-ZA"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endParaRPr lang="en-US" sz="3100" b="1"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181953" y="1683249"/>
            <a:ext cx="11579353" cy="4583987"/>
          </a:xfrm>
        </p:spPr>
        <p:txBody>
          <a:bodyPr>
            <a:normAutofit fontScale="25000" lnSpcReduction="20000"/>
          </a:bodyPr>
          <a:lstStyle/>
          <a:p>
            <a:pPr marL="452438" indent="-452438" algn="just">
              <a:lnSpc>
                <a:spcPct val="160000"/>
              </a:lnSpc>
              <a:spcAft>
                <a:spcPts val="1000"/>
              </a:spcAft>
              <a:buFont typeface="Arial" panose="020B0604020202020204" pitchFamily="34" charset="0"/>
              <a:buChar char="•"/>
              <a:tabLst>
                <a:tab pos="533400" algn="l"/>
              </a:tabLst>
            </a:pPr>
            <a:r>
              <a:rPr lang="en-ZA" sz="8000" dirty="0">
                <a:latin typeface="Arial" panose="020B0604020202020204" pitchFamily="34" charset="0"/>
                <a:cs typeface="Arial" panose="020B0604020202020204" pitchFamily="34" charset="0"/>
              </a:rPr>
              <a:t>The Board remains committed to improving safety on South Africa’s roads, adherence to the culture of sound governance, integrity and transparency.  </a:t>
            </a:r>
          </a:p>
          <a:p>
            <a:pPr marL="452438" indent="-452438" algn="just">
              <a:lnSpc>
                <a:spcPct val="160000"/>
              </a:lnSpc>
              <a:spcAft>
                <a:spcPts val="1000"/>
              </a:spcAft>
              <a:buFont typeface="Arial" panose="020B0604020202020204" pitchFamily="34" charset="0"/>
              <a:buChar char="•"/>
              <a:tabLst>
                <a:tab pos="533400" algn="l"/>
              </a:tabLst>
            </a:pPr>
            <a:r>
              <a:rPr lang="en-ZA" sz="8000" dirty="0">
                <a:latin typeface="Arial" panose="020B0604020202020204" pitchFamily="34" charset="0"/>
                <a:cs typeface="Arial" panose="020B0604020202020204" pitchFamily="34" charset="0"/>
              </a:rPr>
              <a:t>Over the medium to long term period, the Corporation will pursue strategy implementation on three levels to achieve improved safety on the roads:</a:t>
            </a:r>
          </a:p>
          <a:p>
            <a:pPr marL="857250" lvl="0" indent="-411163" algn="just">
              <a:lnSpc>
                <a:spcPct val="150000"/>
              </a:lnSpc>
              <a:spcAft>
                <a:spcPts val="1000"/>
              </a:spcAft>
              <a:buFont typeface="Wingdings" panose="05000000000000000000" pitchFamily="2" charset="2"/>
              <a:buChar char="v"/>
            </a:pPr>
            <a:r>
              <a:rPr lang="en-US" sz="6800" dirty="0">
                <a:latin typeface="Arial" panose="020B0604020202020204" pitchFamily="34" charset="0"/>
                <a:cs typeface="Arial" panose="020B0604020202020204" pitchFamily="34" charset="0"/>
              </a:rPr>
              <a:t>Targeted interventions to improve intelligence and awareness on road safety within the road traffic   	environment </a:t>
            </a:r>
            <a:endParaRPr lang="en-ZA" sz="6800" dirty="0">
              <a:latin typeface="Arial" panose="020B0604020202020204" pitchFamily="34" charset="0"/>
              <a:cs typeface="Arial" panose="020B0604020202020204" pitchFamily="34" charset="0"/>
            </a:endParaRPr>
          </a:p>
          <a:p>
            <a:pPr marL="857250" lvl="0" indent="-411163" algn="just">
              <a:lnSpc>
                <a:spcPct val="150000"/>
              </a:lnSpc>
              <a:spcAft>
                <a:spcPts val="1000"/>
              </a:spcAft>
              <a:buFont typeface="Wingdings" panose="05000000000000000000" pitchFamily="2" charset="2"/>
              <a:buChar char="v"/>
            </a:pPr>
            <a:r>
              <a:rPr lang="en-US" sz="6800" dirty="0">
                <a:latin typeface="Arial" panose="020B0604020202020204" pitchFamily="34" charset="0"/>
                <a:cs typeface="Arial" panose="020B0604020202020204" pitchFamily="34" charset="0"/>
              </a:rPr>
              <a:t>leverage partners to </a:t>
            </a:r>
            <a:r>
              <a:rPr lang="en-US" sz="6800" dirty="0" err="1">
                <a:latin typeface="Arial" panose="020B0604020202020204" pitchFamily="34" charset="0"/>
                <a:cs typeface="Arial" panose="020B0604020202020204" pitchFamily="34" charset="0"/>
              </a:rPr>
              <a:t>maximise</a:t>
            </a:r>
            <a:r>
              <a:rPr lang="en-US" sz="6800" dirty="0">
                <a:latin typeface="Arial" panose="020B0604020202020204" pitchFamily="34" charset="0"/>
                <a:cs typeface="Arial" panose="020B0604020202020204" pitchFamily="34" charset="0"/>
              </a:rPr>
              <a:t> impact</a:t>
            </a:r>
            <a:endParaRPr lang="en-ZA" sz="6800" dirty="0">
              <a:latin typeface="Arial" panose="020B0604020202020204" pitchFamily="34" charset="0"/>
              <a:cs typeface="Arial" panose="020B0604020202020204" pitchFamily="34" charset="0"/>
            </a:endParaRPr>
          </a:p>
          <a:p>
            <a:pPr marL="857250" lvl="0" indent="-411163" algn="just">
              <a:lnSpc>
                <a:spcPct val="150000"/>
              </a:lnSpc>
              <a:spcAft>
                <a:spcPts val="1000"/>
              </a:spcAft>
              <a:buFont typeface="Wingdings" panose="05000000000000000000" pitchFamily="2" charset="2"/>
              <a:buChar char="v"/>
            </a:pPr>
            <a:r>
              <a:rPr lang="en-US" sz="6800" dirty="0">
                <a:latin typeface="Arial" panose="020B0604020202020204" pitchFamily="34" charset="0"/>
                <a:cs typeface="Arial" panose="020B0604020202020204" pitchFamily="34" charset="0"/>
              </a:rPr>
              <a:t>targeted interventions to address poor driver </a:t>
            </a:r>
            <a:r>
              <a:rPr lang="en-US" sz="6800" dirty="0" err="1">
                <a:latin typeface="Arial" panose="020B0604020202020204" pitchFamily="34" charset="0"/>
                <a:cs typeface="Arial" panose="020B0604020202020204" pitchFamily="34" charset="0"/>
              </a:rPr>
              <a:t>behaviour</a:t>
            </a:r>
            <a:r>
              <a:rPr lang="en-US" sz="6800" dirty="0">
                <a:latin typeface="Arial" panose="020B0604020202020204" pitchFamily="34" charset="0"/>
                <a:cs typeface="Arial" panose="020B0604020202020204" pitchFamily="34" charset="0"/>
              </a:rPr>
              <a:t> and corruption</a:t>
            </a:r>
            <a:endParaRPr lang="en-ZA" sz="80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xmlns="" val="742493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D9585-F3B1-7943-8390-384C9119EE0E}"/>
              </a:ext>
            </a:extLst>
          </p:cNvPr>
          <p:cNvSpPr>
            <a:spLocks noGrp="1"/>
          </p:cNvSpPr>
          <p:nvPr>
            <p:ph type="title"/>
          </p:nvPr>
        </p:nvSpPr>
        <p:spPr>
          <a:xfrm>
            <a:off x="2985709" y="639914"/>
            <a:ext cx="10047741" cy="740346"/>
          </a:xfrm>
        </p:spPr>
        <p:txBody>
          <a:bodyPr>
            <a:normAutofit fontScale="90000"/>
          </a:bodyPr>
          <a:lstStyle/>
          <a:p>
            <a:pPr>
              <a:lnSpc>
                <a:spcPct val="150000"/>
              </a:lnSpc>
            </a:pPr>
            <a:r>
              <a:rPr lang="en-US" sz="2400" b="1" dirty="0">
                <a:solidFill>
                  <a:srgbClr val="0070C0"/>
                </a:solidFill>
                <a:latin typeface="Arial" panose="020B0604020202020204" pitchFamily="34" charset="0"/>
                <a:cs typeface="Arial" panose="020B0604020202020204" pitchFamily="34" charset="0"/>
              </a:rPr>
              <a:t/>
            </a:r>
            <a:br>
              <a:rPr lang="en-US" sz="2400" b="1" dirty="0">
                <a:solidFill>
                  <a:srgbClr val="0070C0"/>
                </a:solidFill>
                <a:latin typeface="Arial" panose="020B0604020202020204" pitchFamily="34" charset="0"/>
                <a:cs typeface="Arial" panose="020B0604020202020204" pitchFamily="34" charset="0"/>
              </a:rPr>
            </a:br>
            <a:r>
              <a:rPr lang="en-US" sz="2400" b="1" dirty="0">
                <a:solidFill>
                  <a:srgbClr val="0070C0"/>
                </a:solidFill>
                <a:latin typeface="Arial" panose="020B0604020202020204" pitchFamily="34" charset="0"/>
                <a:cs typeface="Arial" panose="020B0604020202020204" pitchFamily="34" charset="0"/>
              </a:rPr>
              <a:t/>
            </a:r>
            <a:br>
              <a:rPr lang="en-US" sz="2400" b="1" dirty="0">
                <a:solidFill>
                  <a:srgbClr val="0070C0"/>
                </a:solidFill>
                <a:latin typeface="Arial" panose="020B0604020202020204" pitchFamily="34" charset="0"/>
                <a:cs typeface="Arial" panose="020B0604020202020204" pitchFamily="34" charset="0"/>
              </a:rPr>
            </a:br>
            <a:r>
              <a:rPr lang="en-ZA" sz="3100" b="1" dirty="0">
                <a:solidFill>
                  <a:srgbClr val="0070C0"/>
                </a:solidFill>
                <a:latin typeface="Arial" panose="020B0604020202020204" pitchFamily="34" charset="0"/>
                <a:cs typeface="Arial" panose="020B0604020202020204" pitchFamily="34" charset="0"/>
              </a:rPr>
              <a:t>Chairman’s overview ….</a:t>
            </a:r>
            <a:br>
              <a:rPr lang="en-ZA" sz="3100" b="1" dirty="0">
                <a:solidFill>
                  <a:srgbClr val="0070C0"/>
                </a:solidFill>
                <a:latin typeface="Arial" panose="020B0604020202020204" pitchFamily="34" charset="0"/>
                <a:cs typeface="Arial" panose="020B0604020202020204" pitchFamily="34" charset="0"/>
              </a:rPr>
            </a:br>
            <a:r>
              <a:rPr lang="en-US" sz="3100" b="1" dirty="0">
                <a:solidFill>
                  <a:srgbClr val="0070C0"/>
                </a:solidFill>
                <a:latin typeface="Arial" panose="020B0604020202020204" pitchFamily="34" charset="0"/>
                <a:cs typeface="Arial" panose="020B0604020202020204" pitchFamily="34" charset="0"/>
              </a:rPr>
              <a:t/>
            </a:r>
            <a:br>
              <a:rPr lang="en-US" sz="3100" b="1" dirty="0">
                <a:solidFill>
                  <a:srgbClr val="0070C0"/>
                </a:solidFill>
                <a:latin typeface="Arial" panose="020B0604020202020204" pitchFamily="34" charset="0"/>
                <a:cs typeface="Arial" panose="020B0604020202020204" pitchFamily="34" charset="0"/>
              </a:rPr>
            </a:br>
            <a:endParaRPr lang="en-US" sz="3100" b="1" dirty="0">
              <a:solidFill>
                <a:srgbClr val="0070C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32F8D884-AD2B-FD4C-84D5-52FCEBFEE6D0}"/>
              </a:ext>
            </a:extLst>
          </p:cNvPr>
          <p:cNvSpPr>
            <a:spLocks noGrp="1"/>
          </p:cNvSpPr>
          <p:nvPr>
            <p:ph idx="1"/>
          </p:nvPr>
        </p:nvSpPr>
        <p:spPr>
          <a:xfrm>
            <a:off x="294969" y="1499192"/>
            <a:ext cx="6084566" cy="4827556"/>
          </a:xfrm>
        </p:spPr>
        <p:txBody>
          <a:bodyPr>
            <a:normAutofit/>
          </a:bodyPr>
          <a:lstStyle/>
          <a:p>
            <a:pPr algn="just">
              <a:lnSpc>
                <a:spcPct val="150000"/>
              </a:lnSpc>
              <a:spcAft>
                <a:spcPts val="1000"/>
              </a:spcAft>
              <a:tabLst>
                <a:tab pos="533400" algn="l"/>
              </a:tabLst>
            </a:pPr>
            <a:r>
              <a:rPr lang="en-ZA" dirty="0">
                <a:latin typeface="Arial" panose="020B0604020202020204" pitchFamily="34" charset="0"/>
                <a:cs typeface="Arial" panose="020B0604020202020204" pitchFamily="34" charset="0"/>
              </a:rPr>
              <a:t>The Board -</a:t>
            </a:r>
            <a:endParaRPr lang="en-ZA" sz="2400" dirty="0">
              <a:effectLst/>
              <a:latin typeface="Arial" panose="020B0604020202020204" pitchFamily="34" charset="0"/>
              <a:ea typeface="Calibri" panose="020F0502020204030204" pitchFamily="34" charset="0"/>
              <a:cs typeface="Arial" panose="020B0604020202020204" pitchFamily="34" charset="0"/>
            </a:endParaRPr>
          </a:p>
          <a:p>
            <a:pPr marL="857250" indent="-857250" algn="just">
              <a:lnSpc>
                <a:spcPct val="130000"/>
              </a:lnSpc>
              <a:spcAft>
                <a:spcPts val="1000"/>
              </a:spcAft>
              <a:buFont typeface="Arial" panose="020B0604020202020204" pitchFamily="34" charset="0"/>
              <a:buChar char="•"/>
            </a:pPr>
            <a:r>
              <a:rPr lang="en-ZA" sz="1800" dirty="0">
                <a:latin typeface="Arial" panose="020B0604020202020204" pitchFamily="34" charset="0"/>
                <a:cs typeface="Arial" panose="020B0604020202020204" pitchFamily="34" charset="0"/>
              </a:rPr>
              <a:t>is grateful for the stewardship and continued support received from the Shareholder Committee under the leadership of the Honourable Minister of Transport, Mr Fikile Mbalula and Honourable Deputy Minister Mme Dikeledi Magadzi</a:t>
            </a:r>
          </a:p>
          <a:p>
            <a:pPr marL="857250" indent="-857250" algn="just">
              <a:lnSpc>
                <a:spcPct val="130000"/>
              </a:lnSpc>
              <a:spcAft>
                <a:spcPts val="1000"/>
              </a:spcAft>
              <a:buFont typeface="Arial" panose="020B0604020202020204" pitchFamily="34" charset="0"/>
              <a:buChar char="•"/>
            </a:pPr>
            <a:r>
              <a:rPr lang="en-ZA" sz="1800" dirty="0">
                <a:latin typeface="Arial" panose="020B0604020202020204" pitchFamily="34" charset="0"/>
                <a:cs typeface="Arial" panose="020B0604020202020204" pitchFamily="34" charset="0"/>
              </a:rPr>
              <a:t>commends the Executive Management team and the staff in general, for their unwavering commitment and dedication, often under difficult conditions.</a:t>
            </a:r>
          </a:p>
          <a:p>
            <a:endParaRPr lang="en-US" dirty="0"/>
          </a:p>
        </p:txBody>
      </p:sp>
      <p:pic>
        <p:nvPicPr>
          <p:cNvPr id="19" name="Picture 18" descr="A person wearing glasses and a suit&#10;&#10;Description automatically generated with medium confidence">
            <a:extLst>
              <a:ext uri="{FF2B5EF4-FFF2-40B4-BE49-F238E27FC236}">
                <a16:creationId xmlns:a16="http://schemas.microsoft.com/office/drawing/2014/main" xmlns="" id="{7E505D9A-43EC-46CF-97D4-0247CD2DA881}"/>
              </a:ext>
            </a:extLst>
          </p:cNvPr>
          <p:cNvPicPr>
            <a:picLocks noChangeAspect="1"/>
          </p:cNvPicPr>
          <p:nvPr/>
        </p:nvPicPr>
        <p:blipFill rotWithShape="1">
          <a:blip r:embed="rId2"/>
          <a:srcRect l="12021" r="9357" b="3"/>
          <a:stretch/>
        </p:blipFill>
        <p:spPr>
          <a:xfrm>
            <a:off x="6607920" y="1978852"/>
            <a:ext cx="2432240" cy="4124636"/>
          </a:xfrm>
          <a:prstGeom prst="rect">
            <a:avLst/>
          </a:prstGeom>
        </p:spPr>
      </p:pic>
      <p:pic>
        <p:nvPicPr>
          <p:cNvPr id="21" name="Picture 20" descr="A picture containing wearing, hat, clothing, person&#10;&#10;Description automatically generated">
            <a:extLst>
              <a:ext uri="{FF2B5EF4-FFF2-40B4-BE49-F238E27FC236}">
                <a16:creationId xmlns:a16="http://schemas.microsoft.com/office/drawing/2014/main" xmlns="" id="{3F024B52-DDE7-4895-A89B-383A4C64F5E1}"/>
              </a:ext>
            </a:extLst>
          </p:cNvPr>
          <p:cNvPicPr>
            <a:picLocks noChangeAspect="1"/>
          </p:cNvPicPr>
          <p:nvPr/>
        </p:nvPicPr>
        <p:blipFill rotWithShape="1">
          <a:blip r:embed="rId3"/>
          <a:srcRect l="7701" r="3959" b="3"/>
          <a:stretch/>
        </p:blipFill>
        <p:spPr>
          <a:xfrm>
            <a:off x="9262716" y="1978852"/>
            <a:ext cx="2453557" cy="4160786"/>
          </a:xfrm>
          <a:prstGeom prst="rect">
            <a:avLst/>
          </a:prstGeom>
        </p:spPr>
      </p:pic>
    </p:spTree>
    <p:extLst>
      <p:ext uri="{BB962C8B-B14F-4D97-AF65-F5344CB8AC3E}">
        <p14:creationId xmlns:p14="http://schemas.microsoft.com/office/powerpoint/2010/main" xmlns="" val="1336025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029FC1E6C407439F92D8105FE80E12" ma:contentTypeVersion="2" ma:contentTypeDescription="Create a new document." ma:contentTypeScope="" ma:versionID="cc0630df67f5777efb577fcf21eabeb2">
  <xsd:schema xmlns:xsd="http://www.w3.org/2001/XMLSchema" xmlns:xs="http://www.w3.org/2001/XMLSchema" xmlns:p="http://schemas.microsoft.com/office/2006/metadata/properties" xmlns:ns2="037faef3-a1e1-4b9a-a799-d7c043d0e4ef" targetNamespace="http://schemas.microsoft.com/office/2006/metadata/properties" ma:root="true" ma:fieldsID="4f8c0fa57ba93110590feb2fd3268ecb" ns2:_="">
    <xsd:import namespace="037faef3-a1e1-4b9a-a799-d7c043d0e4e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7faef3-a1e1-4b9a-a799-d7c043d0e4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D59004-DF3C-410E-8D1D-EA3090F431C6}">
  <ds:schemaRefs>
    <ds:schemaRef ds:uri="http://schemas.microsoft.com/sharepoint/v3/contenttype/forms"/>
  </ds:schemaRefs>
</ds:datastoreItem>
</file>

<file path=customXml/itemProps2.xml><?xml version="1.0" encoding="utf-8"?>
<ds:datastoreItem xmlns:ds="http://schemas.openxmlformats.org/officeDocument/2006/customXml" ds:itemID="{7D33BFF9-7DE5-4637-BB96-BA0D2AC0ACC2}">
  <ds:schemaRefs>
    <ds:schemaRef ds:uri="http://schemas.microsoft.com/office/2006/documentManagement/types"/>
    <ds:schemaRef ds:uri="http://purl.org/dc/terms/"/>
    <ds:schemaRef ds:uri="http://www.w3.org/XML/1998/namespace"/>
    <ds:schemaRef ds:uri="http://purl.org/dc/dcmitype/"/>
    <ds:schemaRef ds:uri="http://purl.org/dc/elements/1.1/"/>
    <ds:schemaRef ds:uri="http://schemas.microsoft.com/office/infopath/2007/PartnerControls"/>
    <ds:schemaRef ds:uri="http://schemas.openxmlformats.org/package/2006/metadata/core-properties"/>
    <ds:schemaRef ds:uri="037faef3-a1e1-4b9a-a799-d7c043d0e4ef"/>
    <ds:schemaRef ds:uri="http://schemas.microsoft.com/office/2006/metadata/properties"/>
  </ds:schemaRefs>
</ds:datastoreItem>
</file>

<file path=customXml/itemProps3.xml><?xml version="1.0" encoding="utf-8"?>
<ds:datastoreItem xmlns:ds="http://schemas.openxmlformats.org/officeDocument/2006/customXml" ds:itemID="{7FD476EF-56E9-4ED9-943C-4C2283EDEC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7faef3-a1e1-4b9a-a799-d7c043d0e4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1455</TotalTime>
  <Words>1950</Words>
  <Application>Microsoft Office PowerPoint</Application>
  <PresentationFormat>Custom</PresentationFormat>
  <Paragraphs>271</Paragraphs>
  <Slides>36</Slides>
  <Notes>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2020/2021 Annual Report</vt:lpstr>
      <vt:lpstr>Scope of the Annual Report</vt:lpstr>
      <vt:lpstr>Chairman’s Overview</vt:lpstr>
      <vt:lpstr>Chairman’s Overview…</vt:lpstr>
      <vt:lpstr>Chairman’s Overview…</vt:lpstr>
      <vt:lpstr>Chairman’s Overview ….</vt:lpstr>
      <vt:lpstr>  Chairman's’ Overview…  </vt:lpstr>
      <vt:lpstr>  Chairman’s overview ….  </vt:lpstr>
      <vt:lpstr>  Chairman’s overview ….  </vt:lpstr>
      <vt:lpstr>2020/2021 Performance Report and Annual Financial Statements </vt:lpstr>
      <vt:lpstr>Audit outcome and cost trend</vt:lpstr>
      <vt:lpstr>Performance of predetermined information</vt:lpstr>
      <vt:lpstr>  Performance Report   </vt:lpstr>
      <vt:lpstr>  Performance Report …  </vt:lpstr>
      <vt:lpstr>Slide 15</vt:lpstr>
      <vt:lpstr>Slide 16</vt:lpstr>
      <vt:lpstr>Slide 17</vt:lpstr>
      <vt:lpstr>  Performance Report …  </vt:lpstr>
      <vt:lpstr>  Performance Report …  </vt:lpstr>
      <vt:lpstr>  Performance Report …  </vt:lpstr>
      <vt:lpstr>  Performance Report …  </vt:lpstr>
      <vt:lpstr>  Performance Report …  </vt:lpstr>
      <vt:lpstr>  Performance Report …  </vt:lpstr>
      <vt:lpstr>Slide 24</vt:lpstr>
      <vt:lpstr>Organisational Structure</vt:lpstr>
      <vt:lpstr>Employment and Vacancies by Programme </vt:lpstr>
      <vt:lpstr>Employment Equity targets </vt:lpstr>
      <vt:lpstr>Corporate Social Responsibility </vt:lpstr>
      <vt:lpstr>CSR Programmes</vt:lpstr>
      <vt:lpstr>Slide 30</vt:lpstr>
      <vt:lpstr>Slide 31</vt:lpstr>
      <vt:lpstr>Slide 32</vt:lpstr>
      <vt:lpstr>Slide 33</vt:lpstr>
      <vt:lpstr>Spending per Economic Classification</vt:lpstr>
      <vt:lpstr>Revenue pattern</vt:lpstr>
      <vt:lpstr> In conclusion… Asiphelelanga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USER</cp:lastModifiedBy>
  <cp:revision>24</cp:revision>
  <dcterms:created xsi:type="dcterms:W3CDTF">2019-04-04T14:02:48Z</dcterms:created>
  <dcterms:modified xsi:type="dcterms:W3CDTF">2021-11-11T15:59:31Z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0x010100DC029FC1E6C407439F92D8105FE80E12</vt:lpwstr>
  </property>
</Properties>
</file>