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61"/>
  </p:notesMasterIdLst>
  <p:sldIdLst>
    <p:sldId id="327" r:id="rId6"/>
    <p:sldId id="256" r:id="rId7"/>
    <p:sldId id="337" r:id="rId8"/>
    <p:sldId id="658" r:id="rId9"/>
    <p:sldId id="659" r:id="rId10"/>
    <p:sldId id="660" r:id="rId11"/>
    <p:sldId id="661" r:id="rId12"/>
    <p:sldId id="662" r:id="rId13"/>
    <p:sldId id="663" r:id="rId14"/>
    <p:sldId id="664" r:id="rId15"/>
    <p:sldId id="665" r:id="rId16"/>
    <p:sldId id="666" r:id="rId17"/>
    <p:sldId id="667" r:id="rId18"/>
    <p:sldId id="438" r:id="rId19"/>
    <p:sldId id="510" r:id="rId20"/>
    <p:sldId id="643" r:id="rId21"/>
    <p:sldId id="644" r:id="rId22"/>
    <p:sldId id="669" r:id="rId23"/>
    <p:sldId id="670" r:id="rId24"/>
    <p:sldId id="652" r:id="rId25"/>
    <p:sldId id="641" r:id="rId26"/>
    <p:sldId id="544" r:id="rId27"/>
    <p:sldId id="614" r:id="rId28"/>
    <p:sldId id="640" r:id="rId29"/>
    <p:sldId id="587" r:id="rId30"/>
    <p:sldId id="549" r:id="rId31"/>
    <p:sldId id="550" r:id="rId32"/>
    <p:sldId id="553" r:id="rId33"/>
    <p:sldId id="554" r:id="rId34"/>
    <p:sldId id="671" r:id="rId35"/>
    <p:sldId id="672" r:id="rId36"/>
    <p:sldId id="673" r:id="rId37"/>
    <p:sldId id="674" r:id="rId38"/>
    <p:sldId id="676" r:id="rId39"/>
    <p:sldId id="677" r:id="rId40"/>
    <p:sldId id="678" r:id="rId41"/>
    <p:sldId id="615" r:id="rId42"/>
    <p:sldId id="617" r:id="rId43"/>
    <p:sldId id="653" r:id="rId44"/>
    <p:sldId id="626" r:id="rId45"/>
    <p:sldId id="668" r:id="rId46"/>
    <p:sldId id="634" r:id="rId47"/>
    <p:sldId id="637" r:id="rId48"/>
    <p:sldId id="656" r:id="rId49"/>
    <p:sldId id="657" r:id="rId50"/>
    <p:sldId id="679" r:id="rId51"/>
    <p:sldId id="689" r:id="rId52"/>
    <p:sldId id="686" r:id="rId53"/>
    <p:sldId id="687" r:id="rId54"/>
    <p:sldId id="688" r:id="rId55"/>
    <p:sldId id="680" r:id="rId56"/>
    <p:sldId id="681" r:id="rId57"/>
    <p:sldId id="682" r:id="rId58"/>
    <p:sldId id="683" r:id="rId59"/>
    <p:sldId id="458"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xmlns="" userId="S-1-5-21-619387018-168755649-227697207-11522" providerId="AD"/>
      </p:ext>
    </p:extLst>
  </p:cmAuthor>
  <p:cmAuthor id="2" name="Thandi Sibanyoni (CEO)" initials="TS(" lastIdx="6" clrIdx="1">
    <p:extLst>
      <p:ext uri="{19B8F6BF-5375-455C-9EA6-DF929625EA0E}">
        <p15:presenceInfo xmlns:p15="http://schemas.microsoft.com/office/powerpoint/2012/main" xmlns="" userId="S-1-5-21-619387018-168755649-227697207-13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0000"/>
    <a:srgbClr val="E8D0D0"/>
    <a:srgbClr val="9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66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7.5757575757575777E-3"/>
          <c:w val="1"/>
          <c:h val="0.99242428913641967"/>
        </c:manualLayout>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BA1-4BAB-A5C8-C37EAA2DDFB9}"/>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BA1-4BAB-A5C8-C37EAA2DDFB9}"/>
              </c:ext>
            </c:extLst>
          </c:dPt>
          <c:dLbls>
            <c:dLbl>
              <c:idx val="0"/>
              <c:layout>
                <c:manualLayout>
                  <c:x val="-0.28162926509186376"/>
                  <c:y val="-0.3439278944298631"/>
                </c:manualLayout>
              </c:layout>
              <c:dLblPos val="bestFit"/>
              <c:showCatName val="1"/>
              <c:showPercent val="1"/>
              <c:extLst xmlns:c16r2="http://schemas.microsoft.com/office/drawing/2015/06/chart">
                <c:ext xmlns:c15="http://schemas.microsoft.com/office/drawing/2012/chart" uri="{CE6537A1-D6FC-4f65-9D91-7224C49458BB}">
                  <c15:layout>
                    <c:manualLayout>
                      <c:w val="0.19669444444444448"/>
                      <c:h val="0.14245370370370369"/>
                    </c:manualLayout>
                  </c15:layout>
                </c:ext>
                <c:ext xmlns:c16="http://schemas.microsoft.com/office/drawing/2014/chart" uri="{C3380CC4-5D6E-409C-BE32-E72D297353CC}">
                  <c16:uniqueId val="{00000001-DBA1-4BAB-A5C8-C37EAA2DDFB9}"/>
                </c:ext>
              </c:extLst>
            </c:dLbl>
            <c:dLbl>
              <c:idx val="1"/>
              <c:layout>
                <c:manualLayout>
                  <c:x val="0.1811506999125109"/>
                  <c:y val="0.10678075835725233"/>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A1-4BAB-A5C8-C37EAA2DDFB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latin typeface="Arial Rounded MT Bold" panose="020F0704030504030204" pitchFamily="34" charset="0"/>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Sheet1!$D$3:$D$4</c:f>
              <c:strCache>
                <c:ptCount val="2"/>
                <c:pt idx="0">
                  <c:v>Achieved</c:v>
                </c:pt>
                <c:pt idx="1">
                  <c:v>Not Achieved</c:v>
                </c:pt>
              </c:strCache>
            </c:strRef>
          </c:cat>
          <c:val>
            <c:numRef>
              <c:f>Sheet1!$E$3:$E$4</c:f>
              <c:numCache>
                <c:formatCode>General</c:formatCode>
                <c:ptCount val="2"/>
                <c:pt idx="0">
                  <c:v>83</c:v>
                </c:pt>
                <c:pt idx="1">
                  <c:v>17</c:v>
                </c:pt>
              </c:numCache>
            </c:numRef>
          </c:val>
          <c:extLst xmlns:c16r2="http://schemas.microsoft.com/office/drawing/2015/06/chart">
            <c:ext xmlns:c16="http://schemas.microsoft.com/office/drawing/2014/chart" uri="{C3380CC4-5D6E-409C-BE32-E72D297353CC}">
              <c16:uniqueId val="{00000004-DBA1-4BAB-A5C8-C37EAA2DDFB9}"/>
            </c:ext>
          </c:extLst>
        </c:ser>
        <c:dLbls>
          <c:showCatName val="1"/>
        </c:dLbls>
      </c:pie3DChart>
      <c:spPr>
        <a:solidFill>
          <a:schemeClr val="bg1"/>
        </a:solid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7.5757575757575777E-3"/>
          <c:w val="1"/>
          <c:h val="0.99242428913641967"/>
        </c:manualLayout>
      </c:layout>
      <c:pie3DChart>
        <c:varyColors val="1"/>
        <c:dLbls>
          <c:showCatName val="1"/>
        </c:dLbls>
      </c:pie3DChart>
      <c:spPr>
        <a:noFill/>
        <a:ln w="25400">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2228018372703402E-2"/>
          <c:y val="2.1534780906341429E-2"/>
          <c:w val="0.94249420384951887"/>
          <c:h val="0.86679108293281548"/>
        </c:manualLayout>
      </c:layout>
      <c:bar3DChart>
        <c:barDir val="col"/>
        <c:grouping val="clustered"/>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Lbls>
            <c:dLbl>
              <c:idx val="0"/>
              <c:layout>
                <c:manualLayout>
                  <c:x val="2.7777777777777796E-3"/>
                  <c:y val="1.56616588409755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90-4F97-8726-5F04B2BA74FC}"/>
                </c:ext>
              </c:extLst>
            </c:dLbl>
            <c:dLbl>
              <c:idx val="1"/>
              <c:layout>
                <c:manualLayout>
                  <c:x val="1.9444444444444445E-2"/>
                  <c:y val="1.174624413073172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90-4F97-8726-5F04B2BA74FC}"/>
                </c:ext>
              </c:extLst>
            </c:dLbl>
            <c:dLbl>
              <c:idx val="2"/>
              <c:layout>
                <c:manualLayout>
                  <c:x val="2.6388888888888788E-2"/>
                  <c:y val="1.56616588409755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390-4F97-8726-5F04B2BA74F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Rounded MT Bold" panose="020F0704030504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Sheet2!$D$3:$D$5</c:f>
              <c:strCache>
                <c:ptCount val="3"/>
                <c:pt idx="0">
                  <c:v>2018/19</c:v>
                </c:pt>
                <c:pt idx="1">
                  <c:v>2019/20</c:v>
                </c:pt>
                <c:pt idx="2">
                  <c:v>2020/21</c:v>
                </c:pt>
              </c:strCache>
            </c:strRef>
          </c:cat>
          <c:val>
            <c:numRef>
              <c:f>Sheet2!$E$3:$E$5</c:f>
              <c:numCache>
                <c:formatCode>0%</c:formatCode>
                <c:ptCount val="3"/>
                <c:pt idx="0">
                  <c:v>0.72000000000000008</c:v>
                </c:pt>
                <c:pt idx="1">
                  <c:v>0.79</c:v>
                </c:pt>
                <c:pt idx="2">
                  <c:v>0.83000000000000007</c:v>
                </c:pt>
              </c:numCache>
            </c:numRef>
          </c:val>
          <c:extLst xmlns:c16r2="http://schemas.microsoft.com/office/drawing/2015/06/chart">
            <c:ext xmlns:c16="http://schemas.microsoft.com/office/drawing/2014/chart" uri="{C3380CC4-5D6E-409C-BE32-E72D297353CC}">
              <c16:uniqueId val="{00000003-3390-4F97-8726-5F04B2BA74FC}"/>
            </c:ext>
          </c:extLst>
        </c:ser>
        <c:dLbls/>
        <c:shape val="box"/>
        <c:axId val="120711040"/>
        <c:axId val="120712576"/>
        <c:axId val="0"/>
      </c:bar3DChart>
      <c:catAx>
        <c:axId val="12071104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Rounded MT Bold" panose="020F0704030504030204" pitchFamily="34" charset="0"/>
                <a:ea typeface="+mn-ea"/>
                <a:cs typeface="+mn-cs"/>
              </a:defRPr>
            </a:pPr>
            <a:endParaRPr lang="en-US"/>
          </a:p>
        </c:txPr>
        <c:crossAx val="120712576"/>
        <c:crosses val="autoZero"/>
        <c:auto val="1"/>
        <c:lblAlgn val="ctr"/>
        <c:lblOffset val="100"/>
      </c:catAx>
      <c:valAx>
        <c:axId val="12071257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11040"/>
        <c:crosses val="autoZero"/>
        <c:crossBetween val="between"/>
      </c:valAx>
      <c:spPr>
        <a:solidFill>
          <a:schemeClr val="bg1"/>
        </a:solidFill>
        <a:ln>
          <a:noFill/>
        </a:ln>
        <a:effectLst/>
      </c:spPr>
    </c:plotArea>
    <c:plotVisOnly val="1"/>
    <c:dispBlanksAs val="gap"/>
  </c:chart>
  <c:spPr>
    <a:solidFill>
      <a:schemeClr val="bg1"/>
    </a:solid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8BF-4710-979B-7544CDE65865}"/>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8BF-4710-979B-7544CDE65865}"/>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8BF-4710-979B-7544CDE6586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Sheet1!$B$2:$B$4</c:f>
              <c:strCache>
                <c:ptCount val="3"/>
                <c:pt idx="0">
                  <c:v>IE for prior years</c:v>
                </c:pt>
                <c:pt idx="1">
                  <c:v>Reduction of IE</c:v>
                </c:pt>
                <c:pt idx="2">
                  <c:v>IE closing balance as at March 2021</c:v>
                </c:pt>
              </c:strCache>
            </c:strRef>
          </c:cat>
          <c:val>
            <c:numRef>
              <c:f>Sheet1!$C$2:$C$4</c:f>
              <c:numCache>
                <c:formatCode>"R"#\ ##0.00</c:formatCode>
                <c:ptCount val="3"/>
                <c:pt idx="0">
                  <c:v>42794611</c:v>
                </c:pt>
                <c:pt idx="1">
                  <c:v>32676412</c:v>
                </c:pt>
                <c:pt idx="2">
                  <c:v>10022100</c:v>
                </c:pt>
              </c:numCache>
            </c:numRef>
          </c:val>
          <c:extLst xmlns:c16r2="http://schemas.microsoft.com/office/drawing/2015/06/chart">
            <c:ext xmlns:c16="http://schemas.microsoft.com/office/drawing/2014/chart" uri="{C3380CC4-5D6E-409C-BE32-E72D297353CC}">
              <c16:uniqueId val="{00000006-38BF-4710-979B-7544CDE65865}"/>
            </c:ext>
          </c:extLst>
        </c:ser>
        <c:dLbls/>
      </c:pie3DChart>
      <c:spPr>
        <a:noFill/>
        <a:ln>
          <a:noFill/>
        </a:ln>
        <a:effectLst/>
      </c:spPr>
    </c:plotArea>
    <c:legend>
      <c:legendPos val="b"/>
      <c:layout>
        <c:manualLayout>
          <c:xMode val="edge"/>
          <c:yMode val="edge"/>
          <c:x val="0"/>
          <c:y val="0.8783668988491824"/>
          <c:w val="0.99903860454943139"/>
          <c:h val="5.1120280637997166E-2"/>
        </c:manualLayout>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bg1"/>
    </a:solid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504B-4BC6-9694-82AF25E0F2B0}"/>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504B-4BC6-9694-82AF25E0F2B0}"/>
              </c:ext>
            </c:extLst>
          </c:dPt>
          <c:dLbls>
            <c:dLbl>
              <c:idx val="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1"/>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Sheet2!$A$3:$A$4</c:f>
              <c:strCache>
                <c:ptCount val="2"/>
                <c:pt idx="0">
                  <c:v>F &amp; WE Opening Balance as at 31 March 2020</c:v>
                </c:pt>
                <c:pt idx="1">
                  <c:v>F &amp; WE Closing Balance as at 31 March 2021</c:v>
                </c:pt>
              </c:strCache>
            </c:strRef>
          </c:cat>
          <c:val>
            <c:numRef>
              <c:f>Sheet2!$B$3:$B$4</c:f>
              <c:numCache>
                <c:formatCode>"R"#\ ##0.00</c:formatCode>
                <c:ptCount val="2"/>
                <c:pt idx="0">
                  <c:v>2849480</c:v>
                </c:pt>
                <c:pt idx="1">
                  <c:v>624559</c:v>
                </c:pt>
              </c:numCache>
            </c:numRef>
          </c:val>
          <c:extLst xmlns:c16r2="http://schemas.microsoft.com/office/drawing/2015/06/chart">
            <c:ext xmlns:c16="http://schemas.microsoft.com/office/drawing/2014/chart" uri="{C3380CC4-5D6E-409C-BE32-E72D297353CC}">
              <c16:uniqueId val="{00000004-504B-4BC6-9694-82AF25E0F2B0}"/>
            </c:ext>
          </c:extLst>
        </c:ser>
        <c:dLbls>
          <c:showCatName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bg1"/>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2021/11/10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xmlns=""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E3A0047-1DDF-497F-82F7-262825FC2139}" type="slidenum">
              <a:rPr lang="en-ZA" smtClean="0">
                <a:solidFill>
                  <a:prstClr val="black"/>
                </a:solidFill>
              </a:rPr>
              <a:pPr/>
              <a:t>48</a:t>
            </a:fld>
            <a:endParaRPr lang="en-ZA">
              <a:solidFill>
                <a:prstClr val="black"/>
              </a:solidFill>
            </a:endParaRPr>
          </a:p>
        </p:txBody>
      </p:sp>
      <p:sp>
        <p:nvSpPr>
          <p:cNvPr id="5" name="Footer Placeholder 4"/>
          <p:cNvSpPr>
            <a:spLocks noGrp="1"/>
          </p:cNvSpPr>
          <p:nvPr>
            <p:ph type="ftr" sz="quarter" idx="11"/>
          </p:nvPr>
        </p:nvSpPr>
        <p:spPr/>
        <p:txBody>
          <a:bodyPr/>
          <a:lstStyle/>
          <a:p>
            <a:r>
              <a:rPr lang="en-ZA" smtClean="0">
                <a:solidFill>
                  <a:prstClr val="black"/>
                </a:solidFill>
              </a:rPr>
              <a:t>PPSA 2017 MTEC PRESENTATION</a:t>
            </a:r>
            <a:endParaRPr lang="en-ZA">
              <a:solidFill>
                <a:prstClr val="black"/>
              </a:solidFill>
            </a:endParaRPr>
          </a:p>
        </p:txBody>
      </p:sp>
    </p:spTree>
    <p:extLst>
      <p:ext uri="{BB962C8B-B14F-4D97-AF65-F5344CB8AC3E}">
        <p14:creationId xmlns:p14="http://schemas.microsoft.com/office/powerpoint/2010/main" xmlns="" val="415802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E3A0047-1DDF-497F-82F7-262825FC2139}" type="slidenum">
              <a:rPr lang="en-ZA" smtClean="0">
                <a:solidFill>
                  <a:prstClr val="black"/>
                </a:solidFill>
              </a:rPr>
              <a:pPr/>
              <a:t>49</a:t>
            </a:fld>
            <a:endParaRPr lang="en-ZA">
              <a:solidFill>
                <a:prstClr val="black"/>
              </a:solidFill>
            </a:endParaRPr>
          </a:p>
        </p:txBody>
      </p:sp>
      <p:sp>
        <p:nvSpPr>
          <p:cNvPr id="5" name="Footer Placeholder 4"/>
          <p:cNvSpPr>
            <a:spLocks noGrp="1"/>
          </p:cNvSpPr>
          <p:nvPr>
            <p:ph type="ftr" sz="quarter" idx="11"/>
          </p:nvPr>
        </p:nvSpPr>
        <p:spPr/>
        <p:txBody>
          <a:bodyPr/>
          <a:lstStyle/>
          <a:p>
            <a:r>
              <a:rPr lang="en-ZA" smtClean="0">
                <a:solidFill>
                  <a:prstClr val="black"/>
                </a:solidFill>
              </a:rPr>
              <a:t>PPSA 2017 MTEC PRESENTATION</a:t>
            </a:r>
            <a:endParaRPr lang="en-ZA">
              <a:solidFill>
                <a:prstClr val="black"/>
              </a:solidFill>
            </a:endParaRPr>
          </a:p>
        </p:txBody>
      </p:sp>
    </p:spTree>
    <p:extLst>
      <p:ext uri="{BB962C8B-B14F-4D97-AF65-F5344CB8AC3E}">
        <p14:creationId xmlns:p14="http://schemas.microsoft.com/office/powerpoint/2010/main" xmlns="" val="376361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E3A0047-1DDF-497F-82F7-262825FC2139}" type="slidenum">
              <a:rPr lang="en-ZA" smtClean="0">
                <a:solidFill>
                  <a:prstClr val="black"/>
                </a:solidFill>
              </a:rPr>
              <a:pPr/>
              <a:t>50</a:t>
            </a:fld>
            <a:endParaRPr lang="en-ZA">
              <a:solidFill>
                <a:prstClr val="black"/>
              </a:solidFill>
            </a:endParaRPr>
          </a:p>
        </p:txBody>
      </p:sp>
      <p:sp>
        <p:nvSpPr>
          <p:cNvPr id="5" name="Footer Placeholder 4"/>
          <p:cNvSpPr>
            <a:spLocks noGrp="1"/>
          </p:cNvSpPr>
          <p:nvPr>
            <p:ph type="ftr" sz="quarter" idx="11"/>
          </p:nvPr>
        </p:nvSpPr>
        <p:spPr/>
        <p:txBody>
          <a:bodyPr/>
          <a:lstStyle/>
          <a:p>
            <a:r>
              <a:rPr lang="en-ZA" smtClean="0">
                <a:solidFill>
                  <a:prstClr val="black"/>
                </a:solidFill>
              </a:rPr>
              <a:t>PPSA 2017 MTEC PRESENTATION</a:t>
            </a:r>
            <a:endParaRPr lang="en-ZA">
              <a:solidFill>
                <a:prstClr val="black"/>
              </a:solidFill>
            </a:endParaRPr>
          </a:p>
        </p:txBody>
      </p:sp>
    </p:spTree>
    <p:extLst>
      <p:ext uri="{BB962C8B-B14F-4D97-AF65-F5344CB8AC3E}">
        <p14:creationId xmlns:p14="http://schemas.microsoft.com/office/powerpoint/2010/main" xmlns="" val="91594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1938992"/>
          </a:xfrm>
          <a:prstGeom prst="rect">
            <a:avLst/>
          </a:prstGeom>
          <a:solidFill>
            <a:schemeClr val="accent6">
              <a:lumMod val="20000"/>
              <a:lumOff val="80000"/>
            </a:schemeClr>
          </a:solidFill>
        </p:spPr>
        <p:txBody>
          <a:bodyPr wrap="square" rtlCol="0">
            <a:spAutoFit/>
          </a:bodyPr>
          <a:lstStyle/>
          <a:p>
            <a:pPr algn="ctr"/>
            <a:r>
              <a:rPr lang="en-US" sz="2000" b="1" dirty="0">
                <a:latin typeface="Arial Rounded MT Bold" panose="020F0704030504030204" pitchFamily="34" charset="0"/>
              </a:rPr>
              <a:t>PRESENTATION TO THE PORTFOLIO COMMITTEE ON  JUSTICE AND CORRECTIONAL SERVICES</a:t>
            </a:r>
          </a:p>
          <a:p>
            <a:pPr algn="ctr"/>
            <a:r>
              <a:rPr lang="en-US" sz="2000" b="1" dirty="0">
                <a:latin typeface="Arial Rounded MT Bold" panose="020F0704030504030204" pitchFamily="34" charset="0"/>
              </a:rPr>
              <a:t>2020/21 Annual Report</a:t>
            </a:r>
          </a:p>
          <a:p>
            <a:pPr algn="ctr"/>
            <a:endParaRPr lang="en-US" sz="2000" b="1" dirty="0">
              <a:latin typeface="Arial Rounded MT Bold" panose="020F0704030504030204" pitchFamily="34" charset="0"/>
            </a:endParaRPr>
          </a:p>
          <a:p>
            <a:pPr algn="ctr"/>
            <a:r>
              <a:rPr lang="en-US" sz="2000" b="1" dirty="0">
                <a:latin typeface="Arial Rounded MT Bold" panose="020F0704030504030204" pitchFamily="34" charset="0"/>
              </a:rPr>
              <a:t>Date: </a:t>
            </a:r>
            <a:r>
              <a:rPr lang="en-US" sz="2000" b="1" dirty="0" smtClean="0">
                <a:latin typeface="Arial Rounded MT Bold" panose="020F0704030504030204" pitchFamily="34" charset="0"/>
              </a:rPr>
              <a:t>10 </a:t>
            </a:r>
            <a:r>
              <a:rPr lang="en-US" sz="2000" b="1" dirty="0">
                <a:latin typeface="Arial Rounded MT Bold" panose="020F0704030504030204" pitchFamily="34" charset="0"/>
              </a:rPr>
              <a:t>November 2021</a:t>
            </a:r>
          </a:p>
          <a:p>
            <a:pPr algn="ctr"/>
            <a:r>
              <a:rPr lang="en-US" sz="2000" b="1" dirty="0">
                <a:latin typeface="Arial Rounded MT Bold" panose="020F0704030504030204" pitchFamily="34" charset="0"/>
              </a:rPr>
              <a:t>Presented by Adv. Busisiwe Mkhwebane: Public Protector</a:t>
            </a:r>
          </a:p>
        </p:txBody>
      </p:sp>
    </p:spTree>
    <p:extLst>
      <p:ext uri="{BB962C8B-B14F-4D97-AF65-F5344CB8AC3E}">
        <p14:creationId xmlns:p14="http://schemas.microsoft.com/office/powerpoint/2010/main" xmlns="" val="22733409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6239" y="1411384"/>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(7)</a:t>
            </a:r>
            <a:endParaRPr lang="en-GB" sz="2800" dirty="0">
              <a:latin typeface="Arial Rounded MT Bold" panose="020F0704030504030204" pitchFamily="34" charset="0"/>
            </a:endParaRPr>
          </a:p>
        </p:txBody>
      </p:sp>
      <p:sp>
        <p:nvSpPr>
          <p:cNvPr id="2" name="Rectangle 1"/>
          <p:cNvSpPr/>
          <p:nvPr/>
        </p:nvSpPr>
        <p:spPr>
          <a:xfrm>
            <a:off x="0" y="525718"/>
            <a:ext cx="9144000" cy="6794168"/>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050" dirty="0" smtClean="0">
                <a:latin typeface="Arial" panose="020B0604020202020204" pitchFamily="34" charset="0"/>
                <a:ea typeface="Calibri" panose="020F0502020204030204" pitchFamily="34" charset="0"/>
                <a:cs typeface="Arial" panose="020B0604020202020204" pitchFamily="34" charset="0"/>
              </a:rPr>
              <a:t>For </a:t>
            </a:r>
            <a:r>
              <a:rPr lang="en-US" sz="2050" dirty="0">
                <a:latin typeface="Arial" panose="020B0604020202020204" pitchFamily="34" charset="0"/>
                <a:ea typeface="Calibri" panose="020F0502020204030204" pitchFamily="34" charset="0"/>
                <a:cs typeface="Arial" panose="020B0604020202020204" pitchFamily="34" charset="0"/>
              </a:rPr>
              <a:t>instance, at the beginning of the financial year, the plan was to carry out 208 outreach clinics. These are mass meetings that serve as information sessions on the mandate and role of the institution, and also a mobile office service. Such events target remote areas where the grassroots communities are based. We </a:t>
            </a:r>
            <a:r>
              <a:rPr lang="en-US" sz="2050" dirty="0" smtClean="0">
                <a:latin typeface="Arial" panose="020B0604020202020204" pitchFamily="34" charset="0"/>
                <a:ea typeface="Calibri" panose="020F0502020204030204" pitchFamily="34" charset="0"/>
                <a:cs typeface="Arial" panose="020B0604020202020204" pitchFamily="34" charset="0"/>
              </a:rPr>
              <a:t>had also planned to </a:t>
            </a:r>
            <a:r>
              <a:rPr lang="en-US" sz="2050" dirty="0">
                <a:latin typeface="Arial" panose="020B0604020202020204" pitchFamily="34" charset="0"/>
                <a:ea typeface="Calibri" panose="020F0502020204030204" pitchFamily="34" charset="0"/>
                <a:cs typeface="Arial" panose="020B0604020202020204" pitchFamily="34" charset="0"/>
              </a:rPr>
              <a:t>embark on our customary flagship outreach programme, the Public Protector Roadshows.</a:t>
            </a:r>
          </a:p>
          <a:p>
            <a:pPr marL="342900" lvl="0" indent="-342900" algn="just">
              <a:spcAft>
                <a:spcPts val="0"/>
              </a:spcAft>
              <a:buFont typeface="Symbol" panose="05050102010706020507" pitchFamily="18" charset="2"/>
              <a:buChar char=""/>
            </a:pPr>
            <a:endParaRPr lang="en-US" sz="20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050" dirty="0" smtClean="0">
                <a:latin typeface="Arial" panose="020B0604020202020204" pitchFamily="34" charset="0"/>
                <a:ea typeface="Calibri" panose="020F0502020204030204" pitchFamily="34" charset="0"/>
                <a:cs typeface="Arial" panose="020B0604020202020204" pitchFamily="34" charset="0"/>
              </a:rPr>
              <a:t>When </a:t>
            </a:r>
            <a:r>
              <a:rPr lang="en-US" sz="2050" dirty="0">
                <a:latin typeface="Arial" panose="020B0604020202020204" pitchFamily="34" charset="0"/>
                <a:ea typeface="Calibri" panose="020F0502020204030204" pitchFamily="34" charset="0"/>
                <a:cs typeface="Arial" panose="020B0604020202020204" pitchFamily="34" charset="0"/>
              </a:rPr>
              <a:t>it became clear that it would not be possible to hold such potential super-spreader events, we tweaked the targets. Rather than rally the communities, we relied heavily on community radio and in place of roadshows, webinars </a:t>
            </a:r>
            <a:r>
              <a:rPr lang="en-US" sz="2050" dirty="0" smtClean="0">
                <a:latin typeface="Arial" panose="020B0604020202020204" pitchFamily="34" charset="0"/>
                <a:ea typeface="Calibri" panose="020F0502020204030204" pitchFamily="34" charset="0"/>
                <a:cs typeface="Arial" panose="020B0604020202020204" pitchFamily="34" charset="0"/>
              </a:rPr>
              <a:t>became </a:t>
            </a:r>
            <a:r>
              <a:rPr lang="en-US" sz="2050" dirty="0">
                <a:latin typeface="Arial" panose="020B0604020202020204" pitchFamily="34" charset="0"/>
                <a:ea typeface="Calibri" panose="020F0502020204030204" pitchFamily="34" charset="0"/>
                <a:cs typeface="Arial" panose="020B0604020202020204" pitchFamily="34" charset="0"/>
              </a:rPr>
              <a:t>the order of the day.</a:t>
            </a:r>
          </a:p>
          <a:p>
            <a:pPr marL="342900" lvl="0" indent="-342900" algn="just">
              <a:spcAft>
                <a:spcPts val="0"/>
              </a:spcAft>
              <a:buFont typeface="Symbol" panose="05050102010706020507" pitchFamily="18" charset="2"/>
              <a:buChar char=""/>
            </a:pPr>
            <a:endParaRPr lang="en-US" sz="205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050" dirty="0" smtClean="0">
                <a:latin typeface="Arial" panose="020B0604020202020204" pitchFamily="34" charset="0"/>
                <a:ea typeface="Calibri" panose="020F0502020204030204" pitchFamily="34" charset="0"/>
                <a:cs typeface="Arial" panose="020B0604020202020204" pitchFamily="34" charset="0"/>
              </a:rPr>
              <a:t>At </a:t>
            </a:r>
            <a:r>
              <a:rPr lang="en-US" sz="2050" dirty="0">
                <a:latin typeface="Arial" panose="020B0604020202020204" pitchFamily="34" charset="0"/>
                <a:ea typeface="Calibri" panose="020F0502020204030204" pitchFamily="34" charset="0"/>
                <a:cs typeface="Arial" panose="020B0604020202020204" pitchFamily="34" charset="0"/>
              </a:rPr>
              <a:t>the height of the lockdown, we saw to it that staff had laptops and internet connectivity to enable them to work from home whenever this became necessary. Our ground-breaking interventions and investigations into </a:t>
            </a:r>
            <a:r>
              <a:rPr lang="en-US" sz="2050" dirty="0" smtClean="0">
                <a:latin typeface="Arial" panose="020B0604020202020204" pitchFamily="34" charset="0"/>
                <a:ea typeface="Calibri" panose="020F0502020204030204" pitchFamily="34" charset="0"/>
                <a:cs typeface="Arial" panose="020B0604020202020204" pitchFamily="34" charset="0"/>
              </a:rPr>
              <a:t>failures </a:t>
            </a:r>
            <a:r>
              <a:rPr lang="en-US" sz="2050" dirty="0">
                <a:latin typeface="Arial" panose="020B0604020202020204" pitchFamily="34" charset="0"/>
                <a:ea typeface="Calibri" panose="020F0502020204030204" pitchFamily="34" charset="0"/>
                <a:cs typeface="Arial" panose="020B0604020202020204" pitchFamily="34" charset="0"/>
              </a:rPr>
              <a:t>regarding the </a:t>
            </a:r>
            <a:r>
              <a:rPr lang="en-US" sz="2050" dirty="0" smtClean="0">
                <a:latin typeface="Arial" panose="020B0604020202020204" pitchFamily="34" charset="0"/>
                <a:ea typeface="Calibri" panose="020F0502020204030204" pitchFamily="34" charset="0"/>
                <a:cs typeface="Arial" panose="020B0604020202020204" pitchFamily="34" charset="0"/>
              </a:rPr>
              <a:t>R350 social </a:t>
            </a:r>
            <a:r>
              <a:rPr lang="en-US" sz="2050" dirty="0">
                <a:latin typeface="Arial" panose="020B0604020202020204" pitchFamily="34" charset="0"/>
                <a:ea typeface="Calibri" panose="020F0502020204030204" pitchFamily="34" charset="0"/>
                <a:cs typeface="Arial" panose="020B0604020202020204" pitchFamily="34" charset="0"/>
              </a:rPr>
              <a:t>relief of distress </a:t>
            </a:r>
            <a:r>
              <a:rPr lang="en-US" sz="2050" dirty="0" smtClean="0">
                <a:latin typeface="Arial" panose="020B0604020202020204" pitchFamily="34" charset="0"/>
                <a:ea typeface="Calibri" panose="020F0502020204030204" pitchFamily="34" charset="0"/>
                <a:cs typeface="Arial" panose="020B0604020202020204" pitchFamily="34" charset="0"/>
              </a:rPr>
              <a:t>grants </a:t>
            </a:r>
            <a:r>
              <a:rPr lang="en-US" sz="2050" dirty="0">
                <a:latin typeface="Arial" panose="020B0604020202020204" pitchFamily="34" charset="0"/>
                <a:ea typeface="Calibri" panose="020F0502020204030204" pitchFamily="34" charset="0"/>
                <a:cs typeface="Arial" panose="020B0604020202020204" pitchFamily="34" charset="0"/>
              </a:rPr>
              <a:t>for the </a:t>
            </a:r>
            <a:r>
              <a:rPr lang="en-US" sz="2050" dirty="0" smtClean="0">
                <a:latin typeface="Arial" panose="020B0604020202020204" pitchFamily="34" charset="0"/>
                <a:ea typeface="Calibri" panose="020F0502020204030204" pitchFamily="34" charset="0"/>
                <a:cs typeface="Arial" panose="020B0604020202020204" pitchFamily="34" charset="0"/>
              </a:rPr>
              <a:t>unemployed, </a:t>
            </a:r>
            <a:r>
              <a:rPr lang="en-US" sz="2050" dirty="0">
                <a:latin typeface="Arial" panose="020B0604020202020204" pitchFamily="34" charset="0"/>
                <a:ea typeface="Calibri" panose="020F0502020204030204" pitchFamily="34" charset="0"/>
                <a:cs typeface="Arial" panose="020B0604020202020204" pitchFamily="34" charset="0"/>
              </a:rPr>
              <a:t>announced by President Cyril </a:t>
            </a:r>
            <a:r>
              <a:rPr lang="en-US" sz="2050" dirty="0" err="1" smtClean="0">
                <a:latin typeface="Arial" panose="020B0604020202020204" pitchFamily="34" charset="0"/>
                <a:ea typeface="Calibri" panose="020F0502020204030204" pitchFamily="34" charset="0"/>
                <a:cs typeface="Arial" panose="020B0604020202020204" pitchFamily="34" charset="0"/>
              </a:rPr>
              <a:t>Ramaphosa</a:t>
            </a:r>
            <a:r>
              <a:rPr lang="en-US" sz="2050" dirty="0" smtClean="0">
                <a:latin typeface="Arial" panose="020B0604020202020204" pitchFamily="34" charset="0"/>
                <a:ea typeface="Calibri" panose="020F0502020204030204" pitchFamily="34" charset="0"/>
                <a:cs typeface="Arial" panose="020B0604020202020204" pitchFamily="34" charset="0"/>
              </a:rPr>
              <a:t>, </a:t>
            </a:r>
            <a:r>
              <a:rPr lang="en-US" sz="2050" dirty="0">
                <a:latin typeface="Arial" panose="020B0604020202020204" pitchFamily="34" charset="0"/>
                <a:ea typeface="Calibri" panose="020F0502020204030204" pitchFamily="34" charset="0"/>
                <a:cs typeface="Arial" panose="020B0604020202020204" pitchFamily="34" charset="0"/>
              </a:rPr>
              <a:t>and the irregularities that plagued the public procurement processes for Personal Protective Equipment (PPE) were carried out during that period. </a:t>
            </a:r>
          </a:p>
          <a:p>
            <a:pPr marL="342900" lvl="0" indent="-342900" algn="just">
              <a:spcAft>
                <a:spcPts val="0"/>
              </a:spcAft>
              <a:buFont typeface="Symbol" panose="05050102010706020507" pitchFamily="18" charset="2"/>
              <a:buChar char=""/>
            </a:pPr>
            <a:endParaRPr lang="en-ZA" sz="23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46454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(8)</a:t>
            </a:r>
            <a:endParaRPr lang="en-GB" sz="2800" dirty="0">
              <a:latin typeface="Arial Rounded MT Bold" panose="020F0704030504030204" pitchFamily="34" charset="0"/>
            </a:endParaRPr>
          </a:p>
        </p:txBody>
      </p:sp>
      <p:sp>
        <p:nvSpPr>
          <p:cNvPr id="2" name="Rectangle 1"/>
          <p:cNvSpPr/>
          <p:nvPr/>
        </p:nvSpPr>
        <p:spPr>
          <a:xfrm>
            <a:off x="0" y="523220"/>
            <a:ext cx="9144000" cy="6994222"/>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250" dirty="0" smtClean="0">
                <a:latin typeface="Arial" panose="020B0604020202020204" pitchFamily="34" charset="0"/>
                <a:ea typeface="Calibri" panose="020F0502020204030204" pitchFamily="34" charset="0"/>
              </a:rPr>
              <a:t>During </a:t>
            </a:r>
            <a:r>
              <a:rPr lang="en-US" sz="2250" dirty="0">
                <a:latin typeface="Arial" panose="020B0604020202020204" pitchFamily="34" charset="0"/>
                <a:ea typeface="Calibri" panose="020F0502020204030204" pitchFamily="34" charset="0"/>
              </a:rPr>
              <a:t>that same period, we got out of the offices and homes to traverse the length and breadth of the country, inspecting various public health care facilities across the country as the sector buckled under the weight of the pandemic. Those inspections led to various investigations, whose findings we publicized earlier this month, calling on public health authorities to do better. </a:t>
            </a:r>
            <a:endParaRPr lang="en-US" sz="225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250" dirty="0">
              <a:latin typeface="Arial" panose="020B0604020202020204" pitchFamily="34" charset="0"/>
              <a:ea typeface="Calibri" panose="020F0502020204030204" pitchFamily="34" charset="0"/>
            </a:endParaRPr>
          </a:p>
          <a:p>
            <a:pPr marL="342900" indent="-342900" algn="just">
              <a:buFont typeface="Symbol" panose="05050102010706020507" pitchFamily="18" charset="2"/>
              <a:buChar char=""/>
            </a:pPr>
            <a:r>
              <a:rPr lang="en-US" sz="2250" dirty="0" smtClean="0">
                <a:latin typeface="Arial" panose="020B0604020202020204" pitchFamily="34" charset="0"/>
                <a:ea typeface="Calibri" panose="020F0502020204030204" pitchFamily="34" charset="0"/>
              </a:rPr>
              <a:t>We also travelled far and wide to a number of institutions of higher learning in the country and interacted with stakeholders in the higher education sector. These included the Minister of  Higher Education, Science and Innovation, the National Student Financial Aid Scheme (NSFAS), student formations, </a:t>
            </a:r>
            <a:r>
              <a:rPr lang="en-US" sz="2250" dirty="0">
                <a:latin typeface="Arial" panose="020B0604020202020204" pitchFamily="34" charset="0"/>
                <a:ea typeface="Calibri" panose="020F0502020204030204" pitchFamily="34" charset="0"/>
              </a:rPr>
              <a:t>and university and TVET college management,  among others. Working closely with the South African Human Rights Commission, the aim was to do our bit to see to it that, come the beginning of the next academic year, students are in the lecture halls as opposed to the streets, protesting against financial exclusion, lack of accommodation, problems with </a:t>
            </a:r>
            <a:r>
              <a:rPr lang="en-US" sz="2250" dirty="0" smtClean="0">
                <a:latin typeface="Arial" panose="020B0604020202020204" pitchFamily="34" charset="0"/>
                <a:ea typeface="Calibri" panose="020F0502020204030204" pitchFamily="34" charset="0"/>
              </a:rPr>
              <a:t>NSFAS </a:t>
            </a:r>
            <a:r>
              <a:rPr lang="en-US" sz="2250" dirty="0">
                <a:latin typeface="Arial" panose="020B0604020202020204" pitchFamily="34" charset="0"/>
                <a:ea typeface="Calibri" panose="020F0502020204030204" pitchFamily="34" charset="0"/>
              </a:rPr>
              <a:t>and so forth.</a:t>
            </a:r>
          </a:p>
          <a:p>
            <a:pPr marL="342900" lvl="0" indent="-342900" algn="just">
              <a:spcAft>
                <a:spcPts val="0"/>
              </a:spcAft>
              <a:buFont typeface="Symbol" panose="05050102010706020507" pitchFamily="18" charset="2"/>
              <a:buChar char=""/>
            </a:pPr>
            <a:endParaRPr lang="en-US" sz="225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32150830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(9)</a:t>
            </a:r>
            <a:endParaRPr lang="en-GB" sz="2800" dirty="0">
              <a:latin typeface="Arial Rounded MT Bold" panose="020F0704030504030204" pitchFamily="34" charset="0"/>
            </a:endParaRPr>
          </a:p>
        </p:txBody>
      </p:sp>
      <p:sp>
        <p:nvSpPr>
          <p:cNvPr id="2" name="Rectangle 1"/>
          <p:cNvSpPr/>
          <p:nvPr/>
        </p:nvSpPr>
        <p:spPr>
          <a:xfrm>
            <a:off x="0" y="523220"/>
            <a:ext cx="9144000" cy="6694140"/>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Overall, in our investigation work, we finalized 6 927 matters out of the 9 299 that we were entrusted with. The latter figure was the sum total of matters we could not finalise in 2019/20 and the new cases that we received in 2020/21. We </a:t>
            </a:r>
            <a:r>
              <a:rPr lang="en-US" sz="2400" dirty="0" err="1" smtClean="0">
                <a:latin typeface="Arial" panose="020B0604020202020204" pitchFamily="34" charset="0"/>
                <a:ea typeface="Calibri" panose="020F0502020204030204" pitchFamily="34" charset="0"/>
              </a:rPr>
              <a:t>summarise</a:t>
            </a:r>
            <a:r>
              <a:rPr lang="en-US" sz="2400" dirty="0" smtClean="0">
                <a:latin typeface="Arial" panose="020B0604020202020204" pitchFamily="34" charset="0"/>
                <a:ea typeface="Calibri" panose="020F0502020204030204" pitchFamily="34" charset="0"/>
              </a:rPr>
              <a:t> the impact we made in that regard from Page 31 of the Annual Report. </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We are still developing a Mobile Referral Application, which will be a very useful tool in the hands of the public as it will have capabilities to refer potential Public Protector complainants to competent complaints bodies of last resort. This will have the same impact as the drive to encourage organs of state to </a:t>
            </a:r>
            <a:r>
              <a:rPr lang="en-US" sz="2400" dirty="0">
                <a:latin typeface="Arial" panose="020B0604020202020204" pitchFamily="34" charset="0"/>
                <a:ea typeface="Calibri" panose="020F0502020204030204" pitchFamily="34" charset="0"/>
              </a:rPr>
              <a:t>establish internal complaints units. </a:t>
            </a:r>
          </a:p>
          <a:p>
            <a:pPr lvl="0" algn="just">
              <a:spcAft>
                <a:spcPts val="0"/>
              </a:spcAft>
            </a:pP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Although we are proud of these modest successes, we remain alive to the reality that more is yet to be done and that there is always room for improvement. </a:t>
            </a:r>
          </a:p>
          <a:p>
            <a:pPr marL="342900" lvl="0" indent="-342900" algn="just">
              <a:spcAft>
                <a:spcPts val="0"/>
              </a:spcAft>
              <a:buFont typeface="Symbol" panose="05050102010706020507" pitchFamily="18" charset="2"/>
              <a:buChar char=""/>
            </a:pPr>
            <a:endParaRPr lang="en-US" sz="2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17548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a:t>
            </a:r>
            <a:r>
              <a:rPr lang="en-ZA" sz="2800" b="1" smtClean="0">
                <a:solidFill>
                  <a:srgbClr val="C00000"/>
                </a:solidFill>
                <a:latin typeface="Arial Rounded MT Bold" panose="020F0704030504030204" pitchFamily="34" charset="0"/>
              </a:rPr>
              <a:t>Remarks (10)</a:t>
            </a:r>
            <a:endParaRPr lang="en-GB" sz="2800" dirty="0">
              <a:latin typeface="Arial Rounded MT Bold" panose="020F0704030504030204" pitchFamily="34" charset="0"/>
            </a:endParaRPr>
          </a:p>
        </p:txBody>
      </p:sp>
      <p:sp>
        <p:nvSpPr>
          <p:cNvPr id="2" name="Rectangle 1"/>
          <p:cNvSpPr/>
          <p:nvPr/>
        </p:nvSpPr>
        <p:spPr>
          <a:xfrm>
            <a:off x="0" y="523220"/>
            <a:ext cx="9144000" cy="3000821"/>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We give thanks to the PPSA staff and stakeholders including the general public, government, Parliament and civil society, for without their unfailing support, our dream of taking the services of this institution to grassroots communities would remain a lofty and far-fetched fantasy. </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6879545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Chief Executive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Thandi Sibanyoni</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677869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a:t>
            </a:r>
            <a:r>
              <a:rPr lang="en-US" sz="2800" b="1" dirty="0">
                <a:solidFill>
                  <a:srgbClr val="C00000"/>
                </a:solidFill>
                <a:latin typeface="Arial Rounded MT Bold" panose="020F0704030504030204" pitchFamily="34" charset="0"/>
                <a:cs typeface="Tahoma" pitchFamily="34" charset="0"/>
              </a:rPr>
              <a:t>of </a:t>
            </a:r>
            <a:r>
              <a:rPr lang="en-US" sz="2800" b="1" dirty="0" smtClean="0">
                <a:solidFill>
                  <a:srgbClr val="C00000"/>
                </a:solidFill>
                <a:latin typeface="Arial Rounded MT Bold" panose="020F0704030504030204" pitchFamily="34" charset="0"/>
                <a:cs typeface="Tahoma" pitchFamily="34" charset="0"/>
              </a:rPr>
              <a:t>the 2020/21 Performance based on re-tabled Annual Performance Plan</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xmlns="" val="4256701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2020/21 </a:t>
            </a:r>
            <a:r>
              <a:rPr lang="en-US" sz="2800" b="1" dirty="0">
                <a:solidFill>
                  <a:srgbClr val="C00000"/>
                </a:solidFill>
                <a:latin typeface="Arial Rounded MT Bold" panose="020F0704030504030204" pitchFamily="34" charset="0"/>
                <a:cs typeface="Tahoma" pitchFamily="34" charset="0"/>
              </a:rPr>
              <a:t>APP target revisions/amendments </a:t>
            </a:r>
          </a:p>
        </p:txBody>
      </p:sp>
      <p:sp>
        <p:nvSpPr>
          <p:cNvPr id="3" name="Slide Number Placeholder 2"/>
          <p:cNvSpPr>
            <a:spLocks noGrp="1"/>
          </p:cNvSpPr>
          <p:nvPr>
            <p:ph type="sldNum" sz="quarter" idx="12"/>
          </p:nvPr>
        </p:nvSpPr>
        <p:spPr/>
        <p:txBody>
          <a:bodyPr/>
          <a:lstStyle/>
          <a:p>
            <a:fld id="{2A79A14E-396D-4C9F-87F0-DE48B51C42E0}" type="slidenum">
              <a:rPr lang="en-US" smtClean="0"/>
              <a:pPr/>
              <a:t>16</a:t>
            </a:fld>
            <a:endParaRPr lang="en-US" dirty="0"/>
          </a:p>
        </p:txBody>
      </p:sp>
    </p:spTree>
    <p:extLst>
      <p:ext uri="{BB962C8B-B14F-4D97-AF65-F5344CB8AC3E}">
        <p14:creationId xmlns:p14="http://schemas.microsoft.com/office/powerpoint/2010/main" xmlns="" val="3103841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643044"/>
            <a:ext cx="9144000" cy="5877580"/>
          </a:xfrm>
        </p:spPr>
        <p:txBody>
          <a:bodyPr>
            <a:noAutofit/>
          </a:bodyPr>
          <a:lstStyle/>
          <a:p>
            <a:pPr algn="just"/>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2020-2025 Strategic Plan and 2020/21 Annual Performance Report were tabled on 16 March 2020</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Following the National Lockdown and its implications, the Department of Planning, Monitoring and Evaluation (DPME) requested government departments, provincial department and constitutional institutions to amend their Annual Performance Plans</a:t>
            </a:r>
          </a:p>
          <a:p>
            <a:pPr marL="0" indent="0" algn="just">
              <a:buNone/>
            </a:pP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2020/21 Annual Performance Plan was revised and re-tabled on 14 August 2020</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slides below indicate targets in the 2020/21 Annual Performance Plan that were revised</a:t>
            </a: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17</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APP target revisions/amendments </a:t>
            </a:r>
            <a:r>
              <a:rPr lang="en-US" sz="2800" b="1" dirty="0" smtClean="0">
                <a:solidFill>
                  <a:srgbClr val="C00000"/>
                </a:solidFill>
                <a:latin typeface="Arial Rounded MT Bold" panose="020F0704030504030204" pitchFamily="34" charset="0"/>
                <a:cs typeface="Tahoma" pitchFamily="34" charset="0"/>
              </a:rPr>
              <a:t>(1)</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xmlns="" val="1474567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0" y="523875"/>
          <a:ext cx="9144000" cy="658368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aseline="0" dirty="0" smtClean="0">
                          <a:latin typeface="Arial" panose="020B0604020202020204" pitchFamily="34" charset="0"/>
                          <a:cs typeface="Arial" panose="020B0604020202020204" pitchFamily="34" charset="0"/>
                        </a:rPr>
                        <a:t>Output Indicator</a:t>
                      </a:r>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Original Target</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Revised Target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latin typeface="Arial" panose="020B0604020202020204" pitchFamily="34" charset="0"/>
                          <a:cs typeface="Arial" panose="020B0604020202020204" pitchFamily="34" charset="0"/>
                        </a:rPr>
                        <a:t>Number of investigation reports </a:t>
                      </a:r>
                      <a:r>
                        <a:rPr lang="en-US" sz="2000" u="none" strike="noStrike" kern="1200" baseline="0" dirty="0" err="1" smtClean="0">
                          <a:latin typeface="Arial" panose="020B0604020202020204" pitchFamily="34" charset="0"/>
                          <a:cs typeface="Arial" panose="020B0604020202020204" pitchFamily="34" charset="0"/>
                        </a:rPr>
                        <a:t>finalised</a:t>
                      </a:r>
                      <a:endParaRPr lang="en-ZA" sz="2000" u="none" strike="noStrike" kern="1200" baseline="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err="1" smtClean="0">
                          <a:latin typeface="Arial" panose="020B0604020202020204" pitchFamily="34" charset="0"/>
                          <a:cs typeface="Arial" panose="020B0604020202020204" pitchFamily="34" charset="0"/>
                        </a:rPr>
                        <a:t>Finalise</a:t>
                      </a:r>
                      <a:r>
                        <a:rPr lang="en-US" sz="2000" u="none" strike="noStrike" kern="1200" baseline="0" dirty="0" smtClean="0">
                          <a:latin typeface="Arial" panose="020B0604020202020204" pitchFamily="34" charset="0"/>
                          <a:cs typeface="Arial" panose="020B0604020202020204" pitchFamily="34" charset="0"/>
                        </a:rPr>
                        <a:t> 50 investigation reports by 31 March 2021</a:t>
                      </a:r>
                    </a:p>
                  </a:txBody>
                  <a:tcPr/>
                </a:tc>
                <a:tc>
                  <a:txBody>
                    <a:bodyPr/>
                    <a:lstStyle/>
                    <a:p>
                      <a:pPr algn="l">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Finalise and publish 41 investigation reports by 31 March 2021</a:t>
                      </a:r>
                      <a:endParaRPr lang="en-ZA"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algn="just">
                        <a:lnSpc>
                          <a:spcPct val="100000"/>
                        </a:lnSpc>
                        <a:spcAft>
                          <a:spcPts val="0"/>
                        </a:spcAft>
                      </a:pPr>
                      <a:r>
                        <a:rPr lang="en-US" sz="2000" u="none" strike="noStrike" kern="1200" baseline="0" dirty="0" smtClean="0">
                          <a:latin typeface="Arial" panose="020B0604020202020204" pitchFamily="34" charset="0"/>
                          <a:cs typeface="Arial" panose="020B0604020202020204" pitchFamily="34" charset="0"/>
                        </a:rPr>
                        <a:t>Percentage of adherence to turnaround times in </a:t>
                      </a:r>
                      <a:r>
                        <a:rPr lang="en-US" sz="2000" u="none" strike="noStrike" kern="1200" baseline="0" dirty="0" err="1" smtClean="0">
                          <a:latin typeface="Arial" panose="020B0604020202020204" pitchFamily="34" charset="0"/>
                          <a:cs typeface="Arial" panose="020B0604020202020204" pitchFamily="34" charset="0"/>
                        </a:rPr>
                        <a:t>finalisation</a:t>
                      </a:r>
                      <a:r>
                        <a:rPr lang="en-US" sz="2000" u="none" strike="noStrike" kern="1200" baseline="0" dirty="0" smtClean="0">
                          <a:latin typeface="Arial" panose="020B0604020202020204" pitchFamily="34" charset="0"/>
                          <a:cs typeface="Arial" panose="020B0604020202020204" pitchFamily="34" charset="0"/>
                        </a:rPr>
                        <a:t> of cases</a:t>
                      </a:r>
                      <a:endParaRPr lang="en-ZA"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00000"/>
                        </a:lnSpc>
                        <a:spcAft>
                          <a:spcPts val="0"/>
                        </a:spcAft>
                      </a:pPr>
                      <a:r>
                        <a:rPr lang="en-US" sz="2000" u="none" strike="noStrike" kern="1200" baseline="0" dirty="0" err="1" smtClean="0">
                          <a:latin typeface="Arial" panose="020B0604020202020204" pitchFamily="34" charset="0"/>
                          <a:cs typeface="Arial" panose="020B0604020202020204" pitchFamily="34" charset="0"/>
                        </a:rPr>
                        <a:t>Finalise</a:t>
                      </a:r>
                      <a:r>
                        <a:rPr lang="en-US" sz="2000" u="none" strike="noStrike" kern="1200" baseline="0" dirty="0" smtClean="0">
                          <a:latin typeface="Arial" panose="020B0604020202020204" pitchFamily="34" charset="0"/>
                          <a:cs typeface="Arial" panose="020B0604020202020204" pitchFamily="34" charset="0"/>
                        </a:rPr>
                        <a:t> 80% of cases within the following turnaround times:</a:t>
                      </a:r>
                    </a:p>
                    <a:p>
                      <a:pPr algn="just">
                        <a:lnSpc>
                          <a:spcPct val="100000"/>
                        </a:lnSpc>
                        <a:spcAft>
                          <a:spcPts val="0"/>
                        </a:spcAft>
                      </a:pPr>
                      <a:r>
                        <a:rPr lang="en-US" sz="2000" u="none" strike="noStrike" kern="1200" baseline="0" dirty="0" smtClean="0">
                          <a:latin typeface="Arial" panose="020B0604020202020204" pitchFamily="34" charset="0"/>
                          <a:cs typeface="Arial" panose="020B0604020202020204" pitchFamily="34" charset="0"/>
                        </a:rPr>
                        <a:t>ER: 6 months (as at 1 April 2020)</a:t>
                      </a:r>
                    </a:p>
                    <a:p>
                      <a:pPr algn="just">
                        <a:lnSpc>
                          <a:spcPct val="100000"/>
                        </a:lnSpc>
                        <a:spcAft>
                          <a:spcPts val="0"/>
                        </a:spcAft>
                      </a:pPr>
                      <a:r>
                        <a:rPr lang="en-US" sz="2000" u="none" strike="noStrike" kern="1200" baseline="0" dirty="0" smtClean="0">
                          <a:latin typeface="Arial" panose="020B0604020202020204" pitchFamily="34" charset="0"/>
                          <a:cs typeface="Arial" panose="020B0604020202020204" pitchFamily="34" charset="0"/>
                        </a:rPr>
                        <a:t>SD: 12 months (as at 1 October 2019)</a:t>
                      </a:r>
                    </a:p>
                    <a:p>
                      <a:pPr algn="just">
                        <a:lnSpc>
                          <a:spcPct val="100000"/>
                        </a:lnSpc>
                        <a:spcAft>
                          <a:spcPts val="0"/>
                        </a:spcAft>
                      </a:pPr>
                      <a:r>
                        <a:rPr lang="en-US" sz="2000" u="none" strike="noStrike" kern="1200" baseline="0" dirty="0" smtClean="0">
                          <a:latin typeface="Arial" panose="020B0604020202020204" pitchFamily="34" charset="0"/>
                          <a:cs typeface="Arial" panose="020B0604020202020204" pitchFamily="34" charset="0"/>
                        </a:rPr>
                        <a:t>GGI: 24 months (as at 1 October 2018)</a:t>
                      </a:r>
                    </a:p>
                    <a:p>
                      <a:pPr algn="just">
                        <a:lnSpc>
                          <a:spcPct val="100000"/>
                        </a:lnSpc>
                        <a:spcAft>
                          <a:spcPts val="0"/>
                        </a:spcAft>
                      </a:pPr>
                      <a:r>
                        <a:rPr lang="en-US" sz="2000" u="none" strike="noStrike" kern="1200" baseline="0" dirty="0" smtClean="0">
                          <a:latin typeface="Arial" panose="020B0604020202020204" pitchFamily="34" charset="0"/>
                          <a:cs typeface="Arial" panose="020B0604020202020204" pitchFamily="34" charset="0"/>
                        </a:rPr>
                        <a:t>GGI (Very complex): 36 months by 31 March 2021</a:t>
                      </a:r>
                    </a:p>
                    <a:p>
                      <a:pPr algn="just">
                        <a:lnSpc>
                          <a:spcPct val="100000"/>
                        </a:lnSpc>
                        <a:spcAft>
                          <a:spcPts val="0"/>
                        </a:spcAft>
                      </a:pP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Finalise 60% of cases within the following turnaround times:</a:t>
                      </a:r>
                      <a:endParaRPr lang="en-ZA" sz="2000" u="none" strike="noStrike" kern="1200" baseline="0" dirty="0" smtClean="0">
                        <a:latin typeface="Arial" panose="020B0604020202020204" pitchFamily="34" charset="0"/>
                        <a:cs typeface="Arial" panose="020B0604020202020204" pitchFamily="34" charset="0"/>
                      </a:endParaRPr>
                    </a:p>
                    <a:p>
                      <a:pPr>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ER: 9 months </a:t>
                      </a:r>
                      <a:endParaRPr lang="en-ZA" sz="2000" u="none" strike="noStrike" kern="1200" baseline="0" dirty="0" smtClean="0">
                        <a:latin typeface="Arial" panose="020B0604020202020204" pitchFamily="34" charset="0"/>
                        <a:cs typeface="Arial" panose="020B0604020202020204" pitchFamily="34" charset="0"/>
                      </a:endParaRPr>
                    </a:p>
                    <a:p>
                      <a:pPr>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SD: 18 months </a:t>
                      </a:r>
                      <a:endParaRPr lang="en-ZA" sz="2000" u="none" strike="noStrike" kern="1200" baseline="0" dirty="0" smtClean="0">
                        <a:latin typeface="Arial" panose="020B0604020202020204" pitchFamily="34" charset="0"/>
                        <a:cs typeface="Arial" panose="020B0604020202020204" pitchFamily="34" charset="0"/>
                      </a:endParaRPr>
                    </a:p>
                    <a:p>
                      <a:pPr algn="just">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GGI: 30 months </a:t>
                      </a:r>
                      <a:endParaRPr lang="en-ZA" sz="2000" u="none" strike="noStrike" kern="1200" baseline="0" dirty="0" smtClean="0">
                        <a:latin typeface="Arial" panose="020B0604020202020204" pitchFamily="34" charset="0"/>
                        <a:cs typeface="Arial" panose="020B0604020202020204" pitchFamily="34" charset="0"/>
                      </a:endParaRPr>
                    </a:p>
                    <a:p>
                      <a:pPr algn="just">
                        <a:lnSpc>
                          <a:spcPct val="100000"/>
                        </a:lnSpc>
                        <a:spcAft>
                          <a:spcPts val="0"/>
                        </a:spcAft>
                      </a:pPr>
                      <a:r>
                        <a:rPr lang="en-GB" sz="2000" u="none" strike="noStrike" kern="1200" baseline="0" dirty="0" smtClean="0">
                          <a:latin typeface="Arial" panose="020B0604020202020204" pitchFamily="34" charset="0"/>
                          <a:cs typeface="Arial" panose="020B0604020202020204" pitchFamily="34" charset="0"/>
                        </a:rPr>
                        <a:t>GGI (Very complex): 36 months by 31 March 2021</a:t>
                      </a:r>
                      <a:endParaRPr lang="en-ZA"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18</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APP target </a:t>
            </a:r>
            <a:r>
              <a:rPr lang="en-US" sz="2800" b="1" dirty="0" smtClean="0">
                <a:solidFill>
                  <a:srgbClr val="C00000"/>
                </a:solidFill>
                <a:latin typeface="Arial Rounded MT Bold" panose="020F0704030504030204" pitchFamily="34" charset="0"/>
                <a:cs typeface="Tahoma" pitchFamily="34" charset="0"/>
              </a:rPr>
              <a:t>revisions/amendments (2) </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xmlns="" val="33310096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404758202"/>
              </p:ext>
            </p:extLst>
          </p:nvPr>
        </p:nvGraphicFramePr>
        <p:xfrm>
          <a:off x="0" y="523875"/>
          <a:ext cx="9144000" cy="6617589"/>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466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aseline="0" dirty="0" smtClean="0">
                          <a:latin typeface="Arial" panose="020B0604020202020204" pitchFamily="34" charset="0"/>
                          <a:cs typeface="Arial" panose="020B0604020202020204" pitchFamily="34" charset="0"/>
                        </a:rPr>
                        <a:t>Output Indicator</a:t>
                      </a:r>
                      <a:endParaRPr lang="en-ZA" sz="2000" dirty="0" smtClean="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Original Target</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Revised Target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Percentage of 2 years and older cases </a:t>
                      </a:r>
                      <a:r>
                        <a:rPr lang="en-US" sz="2000" dirty="0" err="1" smtClean="0">
                          <a:latin typeface="Arial" panose="020B0604020202020204" pitchFamily="34" charset="0"/>
                          <a:cs typeface="Arial" panose="020B0604020202020204" pitchFamily="34" charset="0"/>
                        </a:rPr>
                        <a:t>finalised</a:t>
                      </a:r>
                      <a:endParaRPr lang="en-ZA" sz="2000" dirty="0" smtClean="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US" sz="2000" kern="1200" dirty="0" err="1" smtClean="0">
                          <a:latin typeface="Arial" panose="020B0604020202020204" pitchFamily="34" charset="0"/>
                          <a:cs typeface="Arial" panose="020B0604020202020204" pitchFamily="34" charset="0"/>
                        </a:rPr>
                        <a:t>Finalise</a:t>
                      </a:r>
                      <a:r>
                        <a:rPr lang="en-US" sz="2000" kern="1200" dirty="0" smtClean="0">
                          <a:latin typeface="Arial" panose="020B0604020202020204" pitchFamily="34" charset="0"/>
                          <a:cs typeface="Arial" panose="020B0604020202020204" pitchFamily="34" charset="0"/>
                        </a:rPr>
                        <a:t> 80% of 2 years and older cases (except GGI very complex matters) by 31 March 2021</a:t>
                      </a:r>
                      <a:endParaRPr lang="en-US" sz="2000"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nSpc>
                          <a:spcPct val="107000"/>
                        </a:lnSpc>
                        <a:spcAft>
                          <a:spcPts val="800"/>
                        </a:spcAft>
                      </a:pPr>
                      <a:r>
                        <a:rPr lang="en-GB" sz="2000" kern="1200" dirty="0" smtClean="0">
                          <a:effectLst/>
                          <a:latin typeface="Arial" panose="020B0604020202020204" pitchFamily="34" charset="0"/>
                          <a:cs typeface="Arial" panose="020B0604020202020204" pitchFamily="34" charset="0"/>
                        </a:rPr>
                        <a:t>Finalise 60% of 30 months and older cases (except GGI very complex matters)  by 31 March 2021</a:t>
                      </a:r>
                      <a:endParaRPr lang="en-ZA" sz="20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70840">
                <a:tc>
                  <a:txBody>
                    <a:bodyPr/>
                    <a:lstStyle/>
                    <a:p>
                      <a:pPr algn="just">
                        <a:lnSpc>
                          <a:spcPct val="100000"/>
                        </a:lnSpc>
                        <a:spcAft>
                          <a:spcPts val="0"/>
                        </a:spcAft>
                      </a:pPr>
                      <a:r>
                        <a:rPr lang="en-ZA" sz="2000" strike="noStrike" dirty="0" smtClean="0">
                          <a:latin typeface="Arial" panose="020B0604020202020204" pitchFamily="34" charset="0"/>
                          <a:cs typeface="Arial" panose="020B0604020202020204" pitchFamily="34" charset="0"/>
                        </a:rPr>
                        <a:t>Number of</a:t>
                      </a:r>
                      <a:r>
                        <a:rPr lang="en-ZA" sz="2000" strike="noStrike" baseline="0" dirty="0" smtClean="0">
                          <a:latin typeface="Arial" panose="020B0604020202020204" pitchFamily="34" charset="0"/>
                          <a:cs typeface="Arial" panose="020B0604020202020204" pitchFamily="34" charset="0"/>
                        </a:rPr>
                        <a:t> </a:t>
                      </a:r>
                      <a:r>
                        <a:rPr lang="en-US" sz="2000" strike="noStrike" kern="1200" dirty="0" smtClean="0">
                          <a:latin typeface="Arial" panose="020B0604020202020204" pitchFamily="34" charset="0"/>
                          <a:cs typeface="Arial" panose="020B0604020202020204" pitchFamily="34" charset="0"/>
                        </a:rPr>
                        <a:t>outreach clinics conducted across the country </a:t>
                      </a:r>
                      <a:endParaRPr lang="en-ZA" sz="2000" strike="noStrike" dirty="0" smtClean="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n-US" sz="2000" strike="noStrike" kern="1200" dirty="0" smtClean="0">
                          <a:latin typeface="Arial" panose="020B0604020202020204" pitchFamily="34" charset="0"/>
                          <a:cs typeface="Arial" panose="020B0604020202020204" pitchFamily="34" charset="0"/>
                        </a:rPr>
                        <a:t>Conduct 208 outreach clinics across the country by 31 March 2021</a:t>
                      </a:r>
                      <a:endParaRPr lang="en-US" sz="2000" strike="noStrike" kern="1200" dirty="0" smtClean="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r>
                        <a:rPr lang="en-ZA" sz="2000" dirty="0" smtClean="0">
                          <a:latin typeface="Arial" panose="020B0604020202020204" pitchFamily="34" charset="0"/>
                          <a:cs typeface="Arial" panose="020B0604020202020204" pitchFamily="34" charset="0"/>
                        </a:rPr>
                        <a:t>None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algn="l">
                        <a:lnSpc>
                          <a:spcPct val="100000"/>
                        </a:lnSpc>
                        <a:spcAft>
                          <a:spcPts val="0"/>
                        </a:spcAft>
                      </a:pPr>
                      <a:r>
                        <a:rPr lang="en-US" sz="2000" kern="1200" dirty="0" smtClean="0">
                          <a:effectLst/>
                          <a:latin typeface="Arial" panose="020B0604020202020204" pitchFamily="34" charset="0"/>
                          <a:cs typeface="Arial" panose="020B0604020202020204" pitchFamily="34" charset="0"/>
                        </a:rPr>
                        <a:t>Number of radio interviews</a:t>
                      </a:r>
                    </a:p>
                    <a:p>
                      <a:pPr algn="l">
                        <a:lnSpc>
                          <a:spcPct val="100000"/>
                        </a:lnSpc>
                        <a:spcAft>
                          <a:spcPts val="0"/>
                        </a:spcAft>
                      </a:pPr>
                      <a:r>
                        <a:rPr lang="en-US" sz="2000" kern="1200" dirty="0" smtClean="0">
                          <a:effectLst/>
                          <a:latin typeface="Arial" panose="020B0604020202020204" pitchFamily="34" charset="0"/>
                          <a:cs typeface="Arial" panose="020B0604020202020204" pitchFamily="34" charset="0"/>
                        </a:rPr>
                        <a:t>conducted</a:t>
                      </a:r>
                      <a:endParaRPr lang="en-ZA"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it-IT" sz="2000" kern="1200" dirty="0" smtClean="0">
                          <a:effectLst/>
                          <a:latin typeface="Arial" panose="020B0604020202020204" pitchFamily="34" charset="0"/>
                          <a:cs typeface="Arial" panose="020B0604020202020204" pitchFamily="34" charset="0"/>
                        </a:rPr>
                        <a:t>Conduct 4 radio interviews per province per annum </a:t>
                      </a:r>
                      <a:endParaRPr lang="it-IT" sz="20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Arial" panose="020B0604020202020204" pitchFamily="34" charset="0"/>
                          <a:cs typeface="Arial" panose="020B0604020202020204" pitchFamily="34" charset="0"/>
                        </a:rPr>
                        <a:t>Conduct 87 radio</a:t>
                      </a:r>
                      <a:r>
                        <a:rPr lang="en-US" sz="2000" kern="1200" baseline="0" dirty="0" smtClean="0">
                          <a:effectLst/>
                          <a:latin typeface="Arial" panose="020B0604020202020204" pitchFamily="34" charset="0"/>
                          <a:cs typeface="Arial" panose="020B0604020202020204" pitchFamily="34" charset="0"/>
                        </a:rPr>
                        <a:t> </a:t>
                      </a:r>
                      <a:r>
                        <a:rPr lang="en-US" sz="2000" kern="1200" dirty="0" smtClean="0">
                          <a:effectLst/>
                          <a:latin typeface="Arial" panose="020B0604020202020204" pitchFamily="34" charset="0"/>
                          <a:cs typeface="Arial" panose="020B0604020202020204" pitchFamily="34" charset="0"/>
                        </a:rPr>
                        <a:t>interviews nationally by 31 March 2021</a:t>
                      </a:r>
                      <a:endParaRPr lang="en-US" sz="20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algn="just">
                        <a:lnSpc>
                          <a:spcPct val="100000"/>
                        </a:lnSpc>
                        <a:spcAft>
                          <a:spcPts val="0"/>
                        </a:spcAft>
                      </a:pPr>
                      <a:r>
                        <a:rPr lang="en-ZA" sz="2000" strike="noStrike" kern="1200" dirty="0" smtClean="0">
                          <a:effectLst/>
                          <a:latin typeface="Arial" panose="020B0604020202020204" pitchFamily="34" charset="0"/>
                          <a:cs typeface="Arial" panose="020B0604020202020204" pitchFamily="34" charset="0"/>
                        </a:rPr>
                        <a:t>Number of </a:t>
                      </a:r>
                      <a:r>
                        <a:rPr lang="en-US" sz="2000" strike="noStrike" kern="1200" dirty="0" smtClean="0">
                          <a:effectLst/>
                          <a:latin typeface="Arial" panose="020B0604020202020204" pitchFamily="34" charset="0"/>
                          <a:cs typeface="Arial" panose="020B0604020202020204" pitchFamily="34" charset="0"/>
                        </a:rPr>
                        <a:t>Public Protector roadshows (including national events)  conducted </a:t>
                      </a:r>
                      <a:endParaRPr lang="en-ZA" sz="2000" strike="noStrik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2000" strike="noStrike" kern="1200" dirty="0" smtClean="0">
                          <a:effectLst/>
                          <a:latin typeface="Arial" panose="020B0604020202020204" pitchFamily="34" charset="0"/>
                          <a:cs typeface="Arial" panose="020B0604020202020204" pitchFamily="34" charset="0"/>
                        </a:rPr>
                        <a:t>Conduct 9 Public Protector roadshows (including national events) by 31 March 2021</a:t>
                      </a:r>
                      <a:endParaRPr lang="en-US" sz="2000" strike="noStrike"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smtClean="0">
                          <a:latin typeface="Arial" panose="020B0604020202020204" pitchFamily="34" charset="0"/>
                          <a:cs typeface="Arial" panose="020B0604020202020204" pitchFamily="34" charset="0"/>
                        </a:rPr>
                        <a:t>None </a:t>
                      </a:r>
                    </a:p>
                  </a:txBody>
                  <a:tcPr/>
                </a:tc>
                <a:extLst>
                  <a:ext uri="{0D108BD9-81ED-4DB2-BD59-A6C34878D82A}">
                    <a16:rowId xmlns:a16="http://schemas.microsoft.com/office/drawing/2014/main" xmlns="" val="10004"/>
                  </a:ext>
                </a:extLst>
              </a:tr>
              <a:tr h="370840">
                <a:tc>
                  <a:txBody>
                    <a:bodyPr/>
                    <a:lstStyle/>
                    <a:p>
                      <a:pPr>
                        <a:lnSpc>
                          <a:spcPct val="107000"/>
                        </a:lnSpc>
                        <a:spcAft>
                          <a:spcPts val="800"/>
                        </a:spcAft>
                      </a:pPr>
                      <a:r>
                        <a:rPr lang="en-GB" sz="2000" dirty="0">
                          <a:effectLst/>
                          <a:latin typeface="Arial" panose="020B0604020202020204" pitchFamily="34" charset="0"/>
                          <a:cs typeface="Arial" panose="020B0604020202020204" pitchFamily="34" charset="0"/>
                        </a:rPr>
                        <a:t>Number of Public Protector </a:t>
                      </a:r>
                      <a:r>
                        <a:rPr lang="en-GB" sz="2000" dirty="0" smtClean="0">
                          <a:effectLst/>
                          <a:latin typeface="Arial" panose="020B0604020202020204" pitchFamily="34" charset="0"/>
                          <a:cs typeface="Arial" panose="020B0604020202020204" pitchFamily="34" charset="0"/>
                        </a:rPr>
                        <a:t>webinars</a:t>
                      </a:r>
                      <a:r>
                        <a:rPr lang="en-GB" sz="2000" baseline="0" dirty="0" smtClean="0">
                          <a:effectLst/>
                          <a:latin typeface="Arial" panose="020B0604020202020204" pitchFamily="34" charset="0"/>
                          <a:cs typeface="Arial" panose="020B0604020202020204" pitchFamily="34" charset="0"/>
                        </a:rPr>
                        <a:t> (including national events) </a:t>
                      </a:r>
                      <a:r>
                        <a:rPr lang="en-GB" sz="2000" dirty="0" smtClean="0">
                          <a:effectLst/>
                          <a:latin typeface="Arial" panose="020B0604020202020204" pitchFamily="34" charset="0"/>
                          <a:cs typeface="Arial" panose="020B0604020202020204" pitchFamily="34" charset="0"/>
                        </a:rPr>
                        <a:t>conducted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2000" dirty="0" smtClean="0">
                          <a:latin typeface="Arial" panose="020B0604020202020204" pitchFamily="34" charset="0"/>
                          <a:cs typeface="Arial" panose="020B0604020202020204" pitchFamily="34" charset="0"/>
                        </a:rPr>
                        <a:t>None </a:t>
                      </a:r>
                      <a:endParaRPr lang="en-ZA" sz="2000" dirty="0">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effectLst/>
                          <a:latin typeface="Arial" panose="020B0604020202020204" pitchFamily="34" charset="0"/>
                          <a:cs typeface="Arial" panose="020B0604020202020204" pitchFamily="34" charset="0"/>
                        </a:rPr>
                        <a:t>Conduct 5 Public Protector webinars by 31 March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19</a:t>
            </a:fld>
            <a:endParaRPr lang="en-US" dirty="0"/>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APP target </a:t>
            </a:r>
            <a:r>
              <a:rPr lang="en-US" sz="2800" b="1" dirty="0" smtClean="0">
                <a:solidFill>
                  <a:srgbClr val="C00000"/>
                </a:solidFill>
                <a:latin typeface="Arial Rounded MT Bold" panose="020F0704030504030204" pitchFamily="34" charset="0"/>
                <a:cs typeface="Tahoma" pitchFamily="34" charset="0"/>
              </a:rPr>
              <a:t>revisions/amendments (3) </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xmlns="" val="3006077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47604"/>
            <a:ext cx="9144000" cy="6462796"/>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ZA" sz="2800" dirty="0" smtClean="0">
                <a:solidFill>
                  <a:schemeClr val="tx1"/>
                </a:solidFill>
                <a:latin typeface="Arial Rounded MT Bold" panose="020F0704030504030204" pitchFamily="34" charset="0"/>
                <a:cs typeface="Arial" panose="020B0604020202020204" pitchFamily="34" charset="0"/>
              </a:rPr>
              <a:t>Introductory remarks</a:t>
            </a:r>
          </a:p>
          <a:p>
            <a:pPr marL="514350" indent="-514350" algn="l">
              <a:buFont typeface="+mj-lt"/>
              <a:buAutoNum type="arabicPeriod"/>
            </a:pPr>
            <a:endParaRPr lang="en-ZA" sz="2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800" dirty="0" smtClean="0">
                <a:solidFill>
                  <a:schemeClr val="tx1"/>
                </a:solidFill>
                <a:latin typeface="Arial Rounded MT Bold" panose="020F0704030504030204" pitchFamily="34" charset="0"/>
                <a:cs typeface="Arial" panose="020B0604020202020204" pitchFamily="34" charset="0"/>
              </a:rPr>
              <a:t>Overview of 2020/21 performance</a:t>
            </a:r>
          </a:p>
          <a:p>
            <a:pPr marL="514350" indent="-514350" algn="l">
              <a:buFont typeface="+mj-lt"/>
              <a:buAutoNum type="arabicPeriod"/>
            </a:pPr>
            <a:endParaRPr lang="en-ZA" sz="2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800" dirty="0" smtClean="0">
                <a:solidFill>
                  <a:schemeClr val="tx1"/>
                </a:solidFill>
                <a:latin typeface="Arial Rounded MT Bold" panose="020F0704030504030204" pitchFamily="34" charset="0"/>
                <a:cs typeface="Arial" panose="020B0604020202020204" pitchFamily="34" charset="0"/>
              </a:rPr>
              <a:t>Overview of 2021/22 Quarter 2 performance</a:t>
            </a:r>
          </a:p>
          <a:p>
            <a:pPr marL="514350" indent="-514350" algn="l">
              <a:buFont typeface="+mj-lt"/>
              <a:buAutoNum type="arabicPeriod"/>
            </a:pPr>
            <a:endParaRPr lang="en-US" sz="2800" b="1" dirty="0" smtClean="0">
              <a:solidFill>
                <a:schemeClr val="tx1"/>
              </a:solidFill>
              <a:latin typeface="Arial Rounded MT Bold" panose="020F0704030504030204" pitchFamily="34" charset="0"/>
              <a:cs typeface="Arial" panose="020B0604020202020204" pitchFamily="34" charset="0"/>
            </a:endParaRPr>
          </a:p>
          <a:p>
            <a:pPr marL="514350" lvl="0" indent="-514350" algn="l">
              <a:spcBef>
                <a:spcPts val="0"/>
              </a:spcBef>
              <a:buFont typeface="+mj-lt"/>
              <a:buAutoNum type="arabicPeriod"/>
            </a:pPr>
            <a:r>
              <a:rPr lang="en-US" sz="2800" dirty="0">
                <a:solidFill>
                  <a:prstClr val="black"/>
                </a:solidFill>
                <a:latin typeface="Arial Rounded MT Bold" panose="020F0704030504030204" pitchFamily="34" charset="0"/>
                <a:cs typeface="Arial" panose="020B0604020202020204" pitchFamily="34" charset="0"/>
              </a:rPr>
              <a:t>2020/21 Audit and financial information </a:t>
            </a:r>
            <a:endParaRPr lang="en-US" sz="2800" dirty="0" smtClean="0">
              <a:solidFill>
                <a:prstClr val="black"/>
              </a:solidFill>
              <a:latin typeface="Arial Rounded MT Bold" panose="020F0704030504030204" pitchFamily="34" charset="0"/>
              <a:cs typeface="Arial" panose="020B0604020202020204" pitchFamily="34" charset="0"/>
            </a:endParaRPr>
          </a:p>
          <a:p>
            <a:pPr marL="514350" lvl="0" indent="-514350" algn="l">
              <a:spcBef>
                <a:spcPts val="0"/>
              </a:spcBef>
              <a:buFont typeface="+mj-lt"/>
              <a:buAutoNum type="arabicPeriod"/>
            </a:pPr>
            <a:endParaRPr lang="en-US" sz="2800" dirty="0">
              <a:solidFill>
                <a:prstClr val="black"/>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US" sz="2800" dirty="0" smtClean="0">
                <a:solidFill>
                  <a:schemeClr val="tx1"/>
                </a:solidFill>
                <a:latin typeface="Arial Rounded MT Bold" panose="020F0704030504030204" pitchFamily="34" charset="0"/>
                <a:cs typeface="Arial" panose="020B0604020202020204" pitchFamily="34" charset="0"/>
              </a:rPr>
              <a:t>2021/22 </a:t>
            </a:r>
            <a:r>
              <a:rPr lang="en-US" sz="2800" dirty="0">
                <a:solidFill>
                  <a:schemeClr val="tx1"/>
                </a:solidFill>
                <a:latin typeface="Arial Rounded MT Bold" panose="020F0704030504030204" pitchFamily="34" charset="0"/>
                <a:cs typeface="Arial" panose="020B0604020202020204" pitchFamily="34" charset="0"/>
              </a:rPr>
              <a:t>Mid-term expenditure </a:t>
            </a:r>
            <a:endParaRPr lang="en-US" sz="2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US" sz="2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US" sz="2800" dirty="0">
                <a:solidFill>
                  <a:schemeClr val="tx1"/>
                </a:solidFill>
                <a:latin typeface="Arial Rounded MT Bold" panose="020F0704030504030204" pitchFamily="34" charset="0"/>
                <a:cs typeface="Arial" panose="020B0604020202020204" pitchFamily="34" charset="0"/>
              </a:rPr>
              <a:t>2022 MTEF funding requirements </a:t>
            </a:r>
          </a:p>
          <a:p>
            <a:pPr marL="514350" indent="-514350" algn="l">
              <a:buFont typeface="+mj-lt"/>
              <a:buAutoNum type="arabicPeriod"/>
            </a:pPr>
            <a:endParaRPr lang="en-ZA" sz="2800" dirty="0" smtClean="0">
              <a:solidFill>
                <a:schemeClr val="tx1"/>
              </a:solidFill>
              <a:latin typeface="Arial Rounded MT Bold" panose="020F0704030504030204" pitchFamily="34" charset="0"/>
              <a:cs typeface="Arial" panose="020B0604020202020204" pitchFamily="34" charset="0"/>
            </a:endParaRPr>
          </a:p>
          <a:p>
            <a:pPr marL="514350" lvl="0" indent="-514350" algn="l">
              <a:spcBef>
                <a:spcPts val="0"/>
              </a:spcBef>
              <a:buFont typeface="+mj-lt"/>
              <a:buAutoNum type="arabicPeriod"/>
            </a:pPr>
            <a:endParaRPr lang="en-US" sz="2800" dirty="0">
              <a:solidFill>
                <a:prstClr val="black"/>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US" sz="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a:t>
            </a:r>
            <a:r>
              <a:rPr lang="en-US" sz="2800" b="1" dirty="0">
                <a:solidFill>
                  <a:srgbClr val="C00000"/>
                </a:solidFill>
                <a:latin typeface="Arial Rounded MT Bold" panose="020F0704030504030204" pitchFamily="34" charset="0"/>
                <a:cs typeface="Tahoma" pitchFamily="34" charset="0"/>
              </a:rPr>
              <a:t>t</a:t>
            </a:r>
            <a:r>
              <a:rPr lang="en-US" sz="2800" b="1" dirty="0" smtClean="0">
                <a:solidFill>
                  <a:srgbClr val="C00000"/>
                </a:solidFill>
                <a:latin typeface="Arial Rounded MT Bold" panose="020F0704030504030204" pitchFamily="34" charset="0"/>
                <a:cs typeface="Tahoma" pitchFamily="34" charset="0"/>
              </a:rPr>
              <a:t>he Presentation</a:t>
            </a:r>
            <a:endParaRPr lang="en-GB" sz="2800" dirty="0">
              <a:solidFill>
                <a:srgbClr val="C00000"/>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2020/21 Institutional Performance </a:t>
            </a:r>
          </a:p>
          <a:p>
            <a:pPr algn="ctr"/>
            <a:r>
              <a:rPr lang="en-US" sz="2800" b="1" dirty="0" smtClean="0">
                <a:solidFill>
                  <a:srgbClr val="C00000"/>
                </a:solidFill>
                <a:latin typeface="Arial Rounded MT Bold" panose="020F0704030504030204" pitchFamily="34" charset="0"/>
                <a:cs typeface="Tahoma" pitchFamily="34" charset="0"/>
              </a:rPr>
              <a:t>(based on the revised APP)</a:t>
            </a:r>
            <a:endParaRPr lang="en-US" sz="2800" b="1" dirty="0">
              <a:solidFill>
                <a:srgbClr val="C00000"/>
              </a:solidFill>
              <a:latin typeface="Arial Rounded MT Bold" panose="020F0704030504030204" pitchFamily="34" charset="0"/>
              <a:cs typeface="Tahoma"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20</a:t>
            </a:fld>
            <a:endParaRPr lang="en-US" dirty="0"/>
          </a:p>
        </p:txBody>
      </p:sp>
    </p:spTree>
    <p:extLst>
      <p:ext uri="{BB962C8B-B14F-4D97-AF65-F5344CB8AC3E}">
        <p14:creationId xmlns:p14="http://schemas.microsoft.com/office/powerpoint/2010/main" xmlns="" val="3157643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21</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2020/21 Year at a glance </a:t>
            </a:r>
            <a:endParaRPr lang="en-GB" sz="2800" dirty="0">
              <a:solidFill>
                <a:srgbClr val="C00000"/>
              </a:solidFill>
              <a:latin typeface="Arial Rounded MT Bold" panose="020F0704030504030204" pitchFamily="34" charset="0"/>
            </a:endParaRPr>
          </a:p>
        </p:txBody>
      </p:sp>
      <p:pic>
        <p:nvPicPr>
          <p:cNvPr id="7" name="Content Placeholder 6"/>
          <p:cNvPicPr>
            <a:picLocks noGrp="1" noChangeAspect="1"/>
          </p:cNvPicPr>
          <p:nvPr>
            <p:ph idx="1"/>
          </p:nvPr>
        </p:nvPicPr>
        <p:blipFill>
          <a:blip r:embed="rId2" cstate="print"/>
          <a:stretch>
            <a:fillRect/>
          </a:stretch>
        </p:blipFill>
        <p:spPr>
          <a:xfrm>
            <a:off x="0" y="523220"/>
            <a:ext cx="9144000" cy="6563380"/>
          </a:xfrm>
          <a:prstGeom prst="rect">
            <a:avLst/>
          </a:prstGeom>
          <a:solidFill>
            <a:schemeClr val="bg1"/>
          </a:solidFill>
        </p:spPr>
      </p:pic>
      <p:sp>
        <p:nvSpPr>
          <p:cNvPr id="5" name="Rectangle 4"/>
          <p:cNvSpPr/>
          <p:nvPr/>
        </p:nvSpPr>
        <p:spPr>
          <a:xfrm>
            <a:off x="-457200" y="1828800"/>
            <a:ext cx="4572000" cy="659155"/>
          </a:xfrm>
          <a:prstGeom prst="rect">
            <a:avLst/>
          </a:prstGeom>
        </p:spPr>
        <p:txBody>
          <a:bodyPr>
            <a:spAutoFit/>
          </a:bodyPr>
          <a:lstStyle/>
          <a:p>
            <a:pPr marL="452120">
              <a:spcBef>
                <a:spcPts val="1245"/>
              </a:spcBef>
              <a:spcAft>
                <a:spcPts val="0"/>
              </a:spcAft>
            </a:pPr>
            <a:r>
              <a:rPr lang="en-US" b="1" dirty="0">
                <a:solidFill>
                  <a:srgbClr val="98384E"/>
                </a:solidFill>
                <a:latin typeface="Arial" panose="020B0604020202020204" pitchFamily="34" charset="0"/>
                <a:ea typeface="Arial MT"/>
                <a:cs typeface="Arial MT"/>
              </a:rPr>
              <a:t>R367 188</a:t>
            </a:r>
            <a:r>
              <a:rPr lang="en-US" b="1" spc="5" dirty="0">
                <a:solidFill>
                  <a:srgbClr val="98384E"/>
                </a:solidFill>
                <a:latin typeface="Arial" panose="020B0604020202020204" pitchFamily="34" charset="0"/>
                <a:ea typeface="Arial MT"/>
                <a:cs typeface="Arial MT"/>
              </a:rPr>
              <a:t> </a:t>
            </a:r>
            <a:r>
              <a:rPr lang="en-US" b="1" dirty="0" smtClean="0">
                <a:solidFill>
                  <a:srgbClr val="98384E"/>
                </a:solidFill>
                <a:latin typeface="Arial" panose="020B0604020202020204" pitchFamily="34" charset="0"/>
                <a:ea typeface="Arial MT"/>
                <a:cs typeface="Arial MT"/>
              </a:rPr>
              <a:t>000</a:t>
            </a:r>
            <a:endParaRPr lang="en-ZA" sz="1400" dirty="0">
              <a:latin typeface="Arial MT"/>
              <a:ea typeface="Arial MT"/>
              <a:cs typeface="Arial MT"/>
            </a:endParaRPr>
          </a:p>
          <a:p>
            <a:pPr marL="466725">
              <a:spcBef>
                <a:spcPts val="75"/>
              </a:spcBef>
              <a:spcAft>
                <a:spcPts val="0"/>
              </a:spcAft>
            </a:pPr>
            <a:r>
              <a:rPr lang="en-US" spc="-5" dirty="0">
                <a:solidFill>
                  <a:srgbClr val="98384E"/>
                </a:solidFill>
                <a:latin typeface="Arial MT"/>
                <a:ea typeface="Arial MT"/>
                <a:cs typeface="Arial MT"/>
              </a:rPr>
              <a:t>Total</a:t>
            </a:r>
            <a:r>
              <a:rPr lang="en-US" spc="-75" dirty="0">
                <a:solidFill>
                  <a:srgbClr val="98384E"/>
                </a:solidFill>
                <a:latin typeface="Arial MT"/>
                <a:ea typeface="Arial MT"/>
                <a:cs typeface="Arial MT"/>
              </a:rPr>
              <a:t> </a:t>
            </a:r>
            <a:r>
              <a:rPr lang="en-US" spc="-5" dirty="0">
                <a:solidFill>
                  <a:srgbClr val="98384E"/>
                </a:solidFill>
                <a:latin typeface="Arial MT"/>
                <a:ea typeface="Arial MT"/>
                <a:cs typeface="Arial MT"/>
              </a:rPr>
              <a:t>Budget</a:t>
            </a:r>
            <a:endParaRPr lang="en-ZA" sz="1400" dirty="0">
              <a:effectLst/>
              <a:latin typeface="Arial MT"/>
              <a:ea typeface="Arial MT"/>
              <a:cs typeface="Arial MT"/>
            </a:endParaRPr>
          </a:p>
        </p:txBody>
      </p:sp>
      <p:sp>
        <p:nvSpPr>
          <p:cNvPr id="8" name="Rectangle 7"/>
          <p:cNvSpPr/>
          <p:nvPr/>
        </p:nvSpPr>
        <p:spPr>
          <a:xfrm>
            <a:off x="685800" y="1817032"/>
            <a:ext cx="4572000" cy="659155"/>
          </a:xfrm>
          <a:prstGeom prst="rect">
            <a:avLst/>
          </a:prstGeom>
        </p:spPr>
        <p:txBody>
          <a:bodyPr>
            <a:spAutoFit/>
          </a:bodyPr>
          <a:lstStyle/>
          <a:p>
            <a:pPr marL="229870" marR="230505" algn="ctr">
              <a:spcBef>
                <a:spcPts val="1245"/>
              </a:spcBef>
              <a:spcAft>
                <a:spcPts val="0"/>
              </a:spcAft>
            </a:pPr>
            <a:r>
              <a:rPr lang="en-US" b="1" dirty="0">
                <a:solidFill>
                  <a:srgbClr val="98384E"/>
                </a:solidFill>
                <a:latin typeface="Arial" panose="020B0604020202020204" pitchFamily="34" charset="0"/>
                <a:ea typeface="Arial MT"/>
                <a:cs typeface="Arial MT"/>
              </a:rPr>
              <a:t>366</a:t>
            </a:r>
            <a:endParaRPr lang="en-ZA" sz="1400" dirty="0">
              <a:latin typeface="Arial MT"/>
              <a:ea typeface="Arial MT"/>
              <a:cs typeface="Arial MT"/>
            </a:endParaRPr>
          </a:p>
          <a:p>
            <a:pPr marL="230505" marR="230505" algn="ctr">
              <a:spcBef>
                <a:spcPts val="75"/>
              </a:spcBef>
              <a:spcAft>
                <a:spcPts val="0"/>
              </a:spcAft>
            </a:pPr>
            <a:r>
              <a:rPr lang="en-US" dirty="0">
                <a:solidFill>
                  <a:srgbClr val="98384E"/>
                </a:solidFill>
                <a:latin typeface="Arial MT"/>
                <a:ea typeface="Arial MT"/>
                <a:cs typeface="Arial MT"/>
              </a:rPr>
              <a:t>Total</a:t>
            </a:r>
            <a:r>
              <a:rPr lang="en-US" spc="-45" dirty="0">
                <a:solidFill>
                  <a:srgbClr val="98384E"/>
                </a:solidFill>
                <a:latin typeface="Arial MT"/>
                <a:ea typeface="Arial MT"/>
                <a:cs typeface="Arial MT"/>
              </a:rPr>
              <a:t> </a:t>
            </a:r>
            <a:r>
              <a:rPr lang="en-US" dirty="0">
                <a:solidFill>
                  <a:srgbClr val="98384E"/>
                </a:solidFill>
                <a:latin typeface="Arial MT"/>
                <a:ea typeface="Arial MT"/>
                <a:cs typeface="Arial MT"/>
              </a:rPr>
              <a:t>funded</a:t>
            </a:r>
            <a:r>
              <a:rPr lang="en-US" spc="-45" dirty="0">
                <a:solidFill>
                  <a:srgbClr val="98384E"/>
                </a:solidFill>
                <a:latin typeface="Arial MT"/>
                <a:ea typeface="Arial MT"/>
                <a:cs typeface="Arial MT"/>
              </a:rPr>
              <a:t> </a:t>
            </a:r>
            <a:r>
              <a:rPr lang="en-US" dirty="0">
                <a:solidFill>
                  <a:srgbClr val="98384E"/>
                </a:solidFill>
                <a:latin typeface="Arial MT"/>
                <a:ea typeface="Arial MT"/>
                <a:cs typeface="Arial MT"/>
              </a:rPr>
              <a:t>staff</a:t>
            </a:r>
            <a:endParaRPr lang="en-ZA" sz="1400" dirty="0">
              <a:effectLst/>
              <a:latin typeface="Arial MT"/>
              <a:ea typeface="Arial MT"/>
              <a:cs typeface="Arial MT"/>
            </a:endParaRPr>
          </a:p>
        </p:txBody>
      </p:sp>
      <p:sp>
        <p:nvSpPr>
          <p:cNvPr id="9" name="Rectangle 8"/>
          <p:cNvSpPr/>
          <p:nvPr/>
        </p:nvSpPr>
        <p:spPr>
          <a:xfrm>
            <a:off x="3429000" y="1840568"/>
            <a:ext cx="4572000" cy="659155"/>
          </a:xfrm>
          <a:prstGeom prst="rect">
            <a:avLst/>
          </a:prstGeom>
        </p:spPr>
        <p:txBody>
          <a:bodyPr>
            <a:spAutoFit/>
          </a:bodyPr>
          <a:lstStyle/>
          <a:p>
            <a:pPr marL="165100" marR="230505" algn="ctr">
              <a:spcBef>
                <a:spcPts val="1245"/>
              </a:spcBef>
              <a:spcAft>
                <a:spcPts val="0"/>
              </a:spcAft>
            </a:pPr>
            <a:r>
              <a:rPr lang="en-US" b="1" dirty="0">
                <a:solidFill>
                  <a:srgbClr val="98384E"/>
                </a:solidFill>
                <a:latin typeface="Arial" panose="020B0604020202020204" pitchFamily="34" charset="0"/>
                <a:ea typeface="Arial MT"/>
                <a:cs typeface="Arial MT"/>
              </a:rPr>
              <a:t>6 927</a:t>
            </a:r>
            <a:endParaRPr lang="en-ZA" sz="1400" dirty="0">
              <a:latin typeface="Arial MT"/>
              <a:ea typeface="Arial MT"/>
              <a:cs typeface="Arial MT"/>
            </a:endParaRPr>
          </a:p>
          <a:p>
            <a:pPr marL="165100" marR="230505" algn="ctr">
              <a:spcBef>
                <a:spcPts val="75"/>
              </a:spcBef>
              <a:spcAft>
                <a:spcPts val="0"/>
              </a:spcAft>
            </a:pPr>
            <a:r>
              <a:rPr lang="en-US" dirty="0">
                <a:solidFill>
                  <a:srgbClr val="98384E"/>
                </a:solidFill>
                <a:latin typeface="Arial MT"/>
                <a:ea typeface="Arial MT"/>
                <a:cs typeface="Arial MT"/>
              </a:rPr>
              <a:t>Cases</a:t>
            </a:r>
            <a:r>
              <a:rPr lang="en-US" spc="10" dirty="0">
                <a:solidFill>
                  <a:srgbClr val="98384E"/>
                </a:solidFill>
                <a:latin typeface="Arial MT"/>
                <a:ea typeface="Arial MT"/>
                <a:cs typeface="Arial MT"/>
              </a:rPr>
              <a:t> </a:t>
            </a:r>
            <a:r>
              <a:rPr lang="en-US" dirty="0" err="1">
                <a:solidFill>
                  <a:srgbClr val="98384E"/>
                </a:solidFill>
                <a:latin typeface="Arial MT"/>
                <a:ea typeface="Arial MT"/>
                <a:cs typeface="Arial MT"/>
              </a:rPr>
              <a:t>finalised</a:t>
            </a:r>
            <a:endParaRPr lang="en-ZA" sz="1400" dirty="0">
              <a:effectLst/>
              <a:latin typeface="Arial MT"/>
              <a:ea typeface="Arial MT"/>
              <a:cs typeface="Arial MT"/>
            </a:endParaRPr>
          </a:p>
        </p:txBody>
      </p:sp>
      <p:sp>
        <p:nvSpPr>
          <p:cNvPr id="10" name="Rectangle 9"/>
          <p:cNvSpPr/>
          <p:nvPr/>
        </p:nvSpPr>
        <p:spPr>
          <a:xfrm>
            <a:off x="5943600" y="1840567"/>
            <a:ext cx="4572000" cy="659155"/>
          </a:xfrm>
          <a:prstGeom prst="rect">
            <a:avLst/>
          </a:prstGeom>
        </p:spPr>
        <p:txBody>
          <a:bodyPr>
            <a:spAutoFit/>
          </a:bodyPr>
          <a:lstStyle/>
          <a:p>
            <a:pPr marL="208915" marR="230505" algn="ctr">
              <a:spcBef>
                <a:spcPts val="1245"/>
              </a:spcBef>
              <a:spcAft>
                <a:spcPts val="0"/>
              </a:spcAft>
            </a:pPr>
            <a:r>
              <a:rPr lang="en-US" b="1" dirty="0">
                <a:solidFill>
                  <a:srgbClr val="98384E"/>
                </a:solidFill>
                <a:latin typeface="Arial" panose="020B0604020202020204" pitchFamily="34" charset="0"/>
                <a:ea typeface="Arial MT"/>
                <a:cs typeface="Arial MT"/>
              </a:rPr>
              <a:t>9 299</a:t>
            </a:r>
            <a:endParaRPr lang="en-ZA" sz="1400" dirty="0">
              <a:latin typeface="Arial MT"/>
              <a:ea typeface="Arial MT"/>
              <a:cs typeface="Arial MT"/>
            </a:endParaRPr>
          </a:p>
          <a:p>
            <a:pPr marL="208915" marR="230505" algn="ctr">
              <a:spcBef>
                <a:spcPts val="75"/>
              </a:spcBef>
              <a:spcAft>
                <a:spcPts val="0"/>
              </a:spcAft>
            </a:pPr>
            <a:r>
              <a:rPr lang="en-US" dirty="0">
                <a:solidFill>
                  <a:srgbClr val="98384E"/>
                </a:solidFill>
                <a:latin typeface="Arial MT"/>
                <a:ea typeface="Arial MT"/>
                <a:cs typeface="Arial MT"/>
              </a:rPr>
              <a:t>Cases</a:t>
            </a:r>
            <a:r>
              <a:rPr lang="en-US" spc="-5" dirty="0">
                <a:solidFill>
                  <a:srgbClr val="98384E"/>
                </a:solidFill>
                <a:latin typeface="Arial MT"/>
                <a:ea typeface="Arial MT"/>
                <a:cs typeface="Arial MT"/>
              </a:rPr>
              <a:t> </a:t>
            </a:r>
            <a:r>
              <a:rPr lang="en-US" dirty="0">
                <a:solidFill>
                  <a:srgbClr val="98384E"/>
                </a:solidFill>
                <a:latin typeface="Arial MT"/>
                <a:ea typeface="Arial MT"/>
                <a:cs typeface="Arial MT"/>
              </a:rPr>
              <a:t>handled</a:t>
            </a:r>
            <a:endParaRPr lang="en-ZA" sz="1400" dirty="0">
              <a:effectLst/>
              <a:latin typeface="Arial MT"/>
              <a:ea typeface="Arial MT"/>
              <a:cs typeface="Arial MT"/>
            </a:endParaRPr>
          </a:p>
        </p:txBody>
      </p:sp>
      <p:sp>
        <p:nvSpPr>
          <p:cNvPr id="11" name="Rectangle 10"/>
          <p:cNvSpPr/>
          <p:nvPr/>
        </p:nvSpPr>
        <p:spPr>
          <a:xfrm>
            <a:off x="-1600200" y="3983924"/>
            <a:ext cx="4572000" cy="909929"/>
          </a:xfrm>
          <a:prstGeom prst="rect">
            <a:avLst/>
          </a:prstGeom>
        </p:spPr>
        <p:txBody>
          <a:bodyPr>
            <a:spAutoFit/>
          </a:bodyPr>
          <a:lstStyle/>
          <a:p>
            <a:pPr marL="230505" marR="230505" algn="ctr">
              <a:spcAft>
                <a:spcPts val="0"/>
              </a:spcAft>
            </a:pPr>
            <a:r>
              <a:rPr lang="en-US" sz="1700" b="1" dirty="0">
                <a:solidFill>
                  <a:srgbClr val="98384E"/>
                </a:solidFill>
                <a:latin typeface="Arial" panose="020B0604020202020204" pitchFamily="34" charset="0"/>
                <a:ea typeface="Arial MT"/>
                <a:cs typeface="Arial MT"/>
              </a:rPr>
              <a:t>3 363</a:t>
            </a:r>
            <a:endParaRPr lang="en-ZA" sz="1700" dirty="0">
              <a:latin typeface="Arial MT"/>
              <a:ea typeface="Arial MT"/>
              <a:cs typeface="Arial MT"/>
            </a:endParaRPr>
          </a:p>
          <a:p>
            <a:pPr marL="231140" marR="230505" algn="ctr">
              <a:lnSpc>
                <a:spcPct val="105000"/>
              </a:lnSpc>
              <a:spcBef>
                <a:spcPts val="80"/>
              </a:spcBef>
              <a:spcAft>
                <a:spcPts val="0"/>
              </a:spcAft>
            </a:pPr>
            <a:r>
              <a:rPr lang="en-US" sz="1700" dirty="0" smtClean="0">
                <a:solidFill>
                  <a:srgbClr val="98384E"/>
                </a:solidFill>
                <a:latin typeface="Arial MT"/>
                <a:ea typeface="Arial MT"/>
                <a:cs typeface="Arial MT"/>
              </a:rPr>
              <a:t>   Cases brought </a:t>
            </a:r>
            <a:r>
              <a:rPr lang="en-US" sz="1700" spc="-365" dirty="0" smtClean="0">
                <a:solidFill>
                  <a:srgbClr val="98384E"/>
                </a:solidFill>
                <a:latin typeface="Arial MT"/>
                <a:ea typeface="Arial MT"/>
                <a:cs typeface="Arial MT"/>
              </a:rPr>
              <a:t> </a:t>
            </a:r>
          </a:p>
          <a:p>
            <a:pPr marL="231140" marR="230505" algn="ctr">
              <a:lnSpc>
                <a:spcPct val="105000"/>
              </a:lnSpc>
              <a:spcBef>
                <a:spcPts val="80"/>
              </a:spcBef>
              <a:spcAft>
                <a:spcPts val="0"/>
              </a:spcAft>
            </a:pPr>
            <a:r>
              <a:rPr lang="en-US" sz="1700" dirty="0" smtClean="0">
                <a:solidFill>
                  <a:srgbClr val="98384E"/>
                </a:solidFill>
                <a:latin typeface="Arial MT"/>
                <a:ea typeface="Arial MT"/>
                <a:cs typeface="Arial MT"/>
              </a:rPr>
              <a:t>   from  </a:t>
            </a:r>
            <a:r>
              <a:rPr lang="en-US" sz="1700" dirty="0">
                <a:solidFill>
                  <a:srgbClr val="98384E"/>
                </a:solidFill>
                <a:latin typeface="Arial MT"/>
                <a:ea typeface="Arial MT"/>
                <a:cs typeface="Arial MT"/>
              </a:rPr>
              <a:t>2019/20</a:t>
            </a:r>
            <a:endParaRPr lang="en-ZA" sz="1700" dirty="0">
              <a:effectLst/>
              <a:latin typeface="Arial MT"/>
              <a:ea typeface="Arial MT"/>
              <a:cs typeface="Arial MT"/>
            </a:endParaRPr>
          </a:p>
        </p:txBody>
      </p:sp>
      <p:sp>
        <p:nvSpPr>
          <p:cNvPr id="12" name="Rectangle 11"/>
          <p:cNvSpPr/>
          <p:nvPr/>
        </p:nvSpPr>
        <p:spPr>
          <a:xfrm>
            <a:off x="762000" y="4166222"/>
            <a:ext cx="4572000" cy="659155"/>
          </a:xfrm>
          <a:prstGeom prst="rect">
            <a:avLst/>
          </a:prstGeom>
        </p:spPr>
        <p:txBody>
          <a:bodyPr>
            <a:spAutoFit/>
          </a:bodyPr>
          <a:lstStyle/>
          <a:p>
            <a:pPr marL="229870" marR="230505" algn="ctr">
              <a:spcAft>
                <a:spcPts val="0"/>
              </a:spcAft>
            </a:pPr>
            <a:r>
              <a:rPr lang="en-US" b="1" dirty="0">
                <a:solidFill>
                  <a:srgbClr val="98384E"/>
                </a:solidFill>
                <a:latin typeface="Arial" panose="020B0604020202020204" pitchFamily="34" charset="0"/>
                <a:ea typeface="Arial MT"/>
                <a:cs typeface="Arial MT"/>
              </a:rPr>
              <a:t>5 108</a:t>
            </a:r>
            <a:endParaRPr lang="en-ZA" sz="1400" dirty="0">
              <a:latin typeface="Arial MT"/>
              <a:ea typeface="Arial MT"/>
              <a:cs typeface="Arial MT"/>
            </a:endParaRPr>
          </a:p>
          <a:p>
            <a:pPr marL="229870" marR="230505" algn="ctr">
              <a:spcBef>
                <a:spcPts val="75"/>
              </a:spcBef>
              <a:spcAft>
                <a:spcPts val="0"/>
              </a:spcAft>
            </a:pPr>
            <a:r>
              <a:rPr lang="en-US" dirty="0">
                <a:solidFill>
                  <a:srgbClr val="98384E"/>
                </a:solidFill>
                <a:latin typeface="Arial MT"/>
                <a:ea typeface="Arial MT"/>
                <a:cs typeface="Arial MT"/>
              </a:rPr>
              <a:t>New</a:t>
            </a:r>
            <a:r>
              <a:rPr lang="en-US" spc="10" dirty="0">
                <a:solidFill>
                  <a:srgbClr val="98384E"/>
                </a:solidFill>
                <a:latin typeface="Arial MT"/>
                <a:ea typeface="Arial MT"/>
                <a:cs typeface="Arial MT"/>
              </a:rPr>
              <a:t> </a:t>
            </a:r>
            <a:r>
              <a:rPr lang="en-US" dirty="0">
                <a:solidFill>
                  <a:srgbClr val="98384E"/>
                </a:solidFill>
                <a:latin typeface="Arial MT"/>
                <a:ea typeface="Arial MT"/>
                <a:cs typeface="Arial MT"/>
              </a:rPr>
              <a:t>cases</a:t>
            </a:r>
            <a:endParaRPr lang="en-ZA" sz="1400" dirty="0">
              <a:effectLst/>
              <a:latin typeface="Arial MT"/>
              <a:ea typeface="Arial MT"/>
              <a:cs typeface="Arial MT"/>
            </a:endParaRPr>
          </a:p>
        </p:txBody>
      </p:sp>
      <p:sp>
        <p:nvSpPr>
          <p:cNvPr id="13" name="Rectangle 12"/>
          <p:cNvSpPr/>
          <p:nvPr/>
        </p:nvSpPr>
        <p:spPr>
          <a:xfrm>
            <a:off x="3433713" y="4142686"/>
            <a:ext cx="4572000" cy="659155"/>
          </a:xfrm>
          <a:prstGeom prst="rect">
            <a:avLst/>
          </a:prstGeom>
        </p:spPr>
        <p:txBody>
          <a:bodyPr>
            <a:spAutoFit/>
          </a:bodyPr>
          <a:lstStyle/>
          <a:p>
            <a:pPr marL="237490" marR="230505" algn="ctr">
              <a:spcAft>
                <a:spcPts val="0"/>
              </a:spcAft>
            </a:pPr>
            <a:r>
              <a:rPr lang="en-US" b="1" dirty="0">
                <a:solidFill>
                  <a:srgbClr val="98384E"/>
                </a:solidFill>
                <a:latin typeface="Arial" panose="020B0604020202020204" pitchFamily="34" charset="0"/>
                <a:ea typeface="Arial MT"/>
                <a:cs typeface="Arial MT"/>
              </a:rPr>
              <a:t>148</a:t>
            </a:r>
            <a:endParaRPr lang="en-ZA" sz="1400" dirty="0">
              <a:latin typeface="Arial MT"/>
              <a:ea typeface="Arial MT"/>
              <a:cs typeface="Arial MT"/>
            </a:endParaRPr>
          </a:p>
          <a:p>
            <a:pPr marL="237490" marR="230505" algn="ctr">
              <a:spcBef>
                <a:spcPts val="75"/>
              </a:spcBef>
              <a:spcAft>
                <a:spcPts val="0"/>
              </a:spcAft>
            </a:pPr>
            <a:r>
              <a:rPr lang="en-US" dirty="0">
                <a:solidFill>
                  <a:srgbClr val="98384E"/>
                </a:solidFill>
                <a:latin typeface="Arial MT"/>
                <a:ea typeface="Arial MT"/>
                <a:cs typeface="Arial MT"/>
              </a:rPr>
              <a:t>Radio</a:t>
            </a:r>
            <a:r>
              <a:rPr lang="en-US" spc="-10" dirty="0">
                <a:solidFill>
                  <a:srgbClr val="98384E"/>
                </a:solidFill>
                <a:latin typeface="Arial MT"/>
                <a:ea typeface="Arial MT"/>
                <a:cs typeface="Arial MT"/>
              </a:rPr>
              <a:t> </a:t>
            </a:r>
            <a:r>
              <a:rPr lang="en-US" dirty="0">
                <a:solidFill>
                  <a:srgbClr val="98384E"/>
                </a:solidFill>
                <a:latin typeface="Arial MT"/>
                <a:ea typeface="Arial MT"/>
                <a:cs typeface="Arial MT"/>
              </a:rPr>
              <a:t>interviews</a:t>
            </a:r>
            <a:endParaRPr lang="en-ZA" sz="1400" dirty="0">
              <a:effectLst/>
              <a:latin typeface="Arial MT"/>
              <a:ea typeface="Arial MT"/>
              <a:cs typeface="Arial MT"/>
            </a:endParaRPr>
          </a:p>
        </p:txBody>
      </p:sp>
      <p:sp>
        <p:nvSpPr>
          <p:cNvPr id="14" name="Rectangle 13"/>
          <p:cNvSpPr/>
          <p:nvPr/>
        </p:nvSpPr>
        <p:spPr>
          <a:xfrm>
            <a:off x="5948313" y="3883557"/>
            <a:ext cx="4572000" cy="992579"/>
          </a:xfrm>
          <a:prstGeom prst="rect">
            <a:avLst/>
          </a:prstGeom>
        </p:spPr>
        <p:txBody>
          <a:bodyPr>
            <a:spAutoFit/>
          </a:bodyPr>
          <a:lstStyle/>
          <a:p>
            <a:pPr marL="209550" marR="230505" algn="ctr">
              <a:spcBef>
                <a:spcPts val="5"/>
              </a:spcBef>
              <a:spcAft>
                <a:spcPts val="0"/>
              </a:spcAft>
            </a:pPr>
            <a:r>
              <a:rPr lang="en-US" sz="1400" b="1" dirty="0">
                <a:solidFill>
                  <a:srgbClr val="98384E"/>
                </a:solidFill>
                <a:latin typeface="Arial" panose="020B0604020202020204" pitchFamily="34" charset="0"/>
                <a:ea typeface="Arial MT"/>
                <a:cs typeface="Arial MT"/>
              </a:rPr>
              <a:t>Footprint</a:t>
            </a:r>
            <a:endParaRPr lang="en-ZA" sz="1400" dirty="0">
              <a:latin typeface="Arial MT"/>
              <a:ea typeface="Arial MT"/>
              <a:cs typeface="Arial MT"/>
            </a:endParaRPr>
          </a:p>
          <a:p>
            <a:pPr marL="208915" marR="230505" algn="ctr">
              <a:spcBef>
                <a:spcPts val="75"/>
              </a:spcBef>
              <a:spcAft>
                <a:spcPts val="0"/>
              </a:spcAft>
            </a:pPr>
            <a:r>
              <a:rPr lang="en-US" sz="1400" spc="-5" dirty="0">
                <a:solidFill>
                  <a:srgbClr val="98384E"/>
                </a:solidFill>
                <a:latin typeface="Arial MT"/>
                <a:ea typeface="Arial MT"/>
                <a:cs typeface="Arial MT"/>
              </a:rPr>
              <a:t>1</a:t>
            </a:r>
            <a:r>
              <a:rPr lang="en-US" sz="1400" spc="-65" dirty="0">
                <a:solidFill>
                  <a:srgbClr val="98384E"/>
                </a:solidFill>
                <a:latin typeface="Arial MT"/>
                <a:ea typeface="Arial MT"/>
                <a:cs typeface="Arial MT"/>
              </a:rPr>
              <a:t> </a:t>
            </a:r>
            <a:r>
              <a:rPr lang="en-US" sz="1400" spc="-5" dirty="0">
                <a:solidFill>
                  <a:srgbClr val="98384E"/>
                </a:solidFill>
                <a:latin typeface="Arial MT"/>
                <a:ea typeface="Arial MT"/>
                <a:cs typeface="Arial MT"/>
              </a:rPr>
              <a:t>National</a:t>
            </a:r>
            <a:r>
              <a:rPr lang="en-US" sz="1400" spc="-60" dirty="0">
                <a:solidFill>
                  <a:srgbClr val="98384E"/>
                </a:solidFill>
                <a:latin typeface="Arial MT"/>
                <a:ea typeface="Arial MT"/>
                <a:cs typeface="Arial MT"/>
              </a:rPr>
              <a:t> </a:t>
            </a:r>
            <a:r>
              <a:rPr lang="en-US" sz="1400" dirty="0">
                <a:solidFill>
                  <a:srgbClr val="98384E"/>
                </a:solidFill>
                <a:latin typeface="Arial MT"/>
                <a:ea typeface="Arial MT"/>
                <a:cs typeface="Arial MT"/>
              </a:rPr>
              <a:t>office</a:t>
            </a:r>
            <a:endParaRPr lang="en-ZA" sz="1400" dirty="0">
              <a:latin typeface="Arial MT"/>
              <a:ea typeface="Arial MT"/>
              <a:cs typeface="Arial MT"/>
            </a:endParaRPr>
          </a:p>
          <a:p>
            <a:pPr marL="209550" marR="230505" algn="ctr">
              <a:spcBef>
                <a:spcPts val="75"/>
              </a:spcBef>
              <a:spcAft>
                <a:spcPts val="0"/>
              </a:spcAft>
            </a:pPr>
            <a:r>
              <a:rPr lang="en-US" sz="1400" spc="-5" dirty="0">
                <a:solidFill>
                  <a:srgbClr val="98384E"/>
                </a:solidFill>
                <a:latin typeface="Arial MT"/>
                <a:ea typeface="Arial MT"/>
                <a:cs typeface="Arial MT"/>
              </a:rPr>
              <a:t>9</a:t>
            </a:r>
            <a:r>
              <a:rPr lang="en-US" sz="1400" spc="-60" dirty="0">
                <a:solidFill>
                  <a:srgbClr val="98384E"/>
                </a:solidFill>
                <a:latin typeface="Arial MT"/>
                <a:ea typeface="Arial MT"/>
                <a:cs typeface="Arial MT"/>
              </a:rPr>
              <a:t> </a:t>
            </a:r>
            <a:r>
              <a:rPr lang="en-US" sz="1400" spc="-5" dirty="0">
                <a:solidFill>
                  <a:srgbClr val="98384E"/>
                </a:solidFill>
                <a:latin typeface="Arial MT"/>
                <a:ea typeface="Arial MT"/>
                <a:cs typeface="Arial MT"/>
              </a:rPr>
              <a:t>Provincial</a:t>
            </a:r>
            <a:r>
              <a:rPr lang="en-US" sz="1400" spc="-55" dirty="0">
                <a:solidFill>
                  <a:srgbClr val="98384E"/>
                </a:solidFill>
                <a:latin typeface="Arial MT"/>
                <a:ea typeface="Arial MT"/>
                <a:cs typeface="Arial MT"/>
              </a:rPr>
              <a:t> </a:t>
            </a:r>
            <a:r>
              <a:rPr lang="en-US" sz="1400" dirty="0">
                <a:solidFill>
                  <a:srgbClr val="98384E"/>
                </a:solidFill>
                <a:latin typeface="Arial MT"/>
                <a:ea typeface="Arial MT"/>
                <a:cs typeface="Arial MT"/>
              </a:rPr>
              <a:t>offices</a:t>
            </a:r>
            <a:endParaRPr lang="en-ZA" sz="1400" dirty="0">
              <a:latin typeface="Arial MT"/>
              <a:ea typeface="Arial MT"/>
              <a:cs typeface="Arial MT"/>
            </a:endParaRPr>
          </a:p>
          <a:p>
            <a:pPr marL="208915" marR="230505" algn="ctr">
              <a:spcBef>
                <a:spcPts val="80"/>
              </a:spcBef>
              <a:spcAft>
                <a:spcPts val="0"/>
              </a:spcAft>
            </a:pPr>
            <a:r>
              <a:rPr lang="en-US" sz="1400" spc="-5" dirty="0">
                <a:solidFill>
                  <a:srgbClr val="98384E"/>
                </a:solidFill>
                <a:latin typeface="Arial MT"/>
                <a:ea typeface="Arial MT"/>
                <a:cs typeface="Arial MT"/>
              </a:rPr>
              <a:t>8</a:t>
            </a:r>
            <a:r>
              <a:rPr lang="en-US" sz="1400" spc="-60" dirty="0">
                <a:solidFill>
                  <a:srgbClr val="98384E"/>
                </a:solidFill>
                <a:latin typeface="Arial MT"/>
                <a:ea typeface="Arial MT"/>
                <a:cs typeface="Arial MT"/>
              </a:rPr>
              <a:t> </a:t>
            </a:r>
            <a:r>
              <a:rPr lang="en-US" sz="1400" spc="-5" dirty="0">
                <a:solidFill>
                  <a:srgbClr val="98384E"/>
                </a:solidFill>
                <a:latin typeface="Arial MT"/>
                <a:ea typeface="Arial MT"/>
                <a:cs typeface="Arial MT"/>
              </a:rPr>
              <a:t>Regional</a:t>
            </a:r>
            <a:r>
              <a:rPr lang="en-US" sz="1400" spc="-55" dirty="0">
                <a:solidFill>
                  <a:srgbClr val="98384E"/>
                </a:solidFill>
                <a:latin typeface="Arial MT"/>
                <a:ea typeface="Arial MT"/>
                <a:cs typeface="Arial MT"/>
              </a:rPr>
              <a:t> </a:t>
            </a:r>
            <a:r>
              <a:rPr lang="en-US" sz="1400" spc="-5" dirty="0">
                <a:solidFill>
                  <a:srgbClr val="98384E"/>
                </a:solidFill>
                <a:latin typeface="Arial MT"/>
                <a:ea typeface="Arial MT"/>
                <a:cs typeface="Arial MT"/>
              </a:rPr>
              <a:t>offices</a:t>
            </a:r>
            <a:endParaRPr lang="en-ZA" sz="1400" dirty="0">
              <a:effectLst/>
              <a:latin typeface="Arial MT"/>
              <a:ea typeface="Arial MT"/>
              <a:cs typeface="Arial MT"/>
            </a:endParaRPr>
          </a:p>
        </p:txBody>
      </p:sp>
      <p:sp>
        <p:nvSpPr>
          <p:cNvPr id="15" name="Rectangle 14"/>
          <p:cNvSpPr/>
          <p:nvPr/>
        </p:nvSpPr>
        <p:spPr>
          <a:xfrm>
            <a:off x="-1505146" y="6131480"/>
            <a:ext cx="4572000" cy="746551"/>
          </a:xfrm>
          <a:prstGeom prst="rect">
            <a:avLst/>
          </a:prstGeom>
        </p:spPr>
        <p:txBody>
          <a:bodyPr>
            <a:spAutoFit/>
          </a:bodyPr>
          <a:lstStyle/>
          <a:p>
            <a:pPr marL="230505" marR="230505" algn="ctr">
              <a:spcAft>
                <a:spcPts val="0"/>
              </a:spcAft>
            </a:pPr>
            <a:r>
              <a:rPr lang="en-US" sz="1400" b="1" dirty="0" smtClean="0">
                <a:solidFill>
                  <a:srgbClr val="98384E"/>
                </a:solidFill>
                <a:latin typeface="Arial" panose="020B0604020202020204" pitchFamily="34" charset="0"/>
                <a:ea typeface="Arial MT"/>
                <a:cs typeface="Arial MT"/>
              </a:rPr>
              <a:t>992</a:t>
            </a:r>
            <a:r>
              <a:rPr lang="en-ZA" sz="1400" dirty="0" smtClean="0">
                <a:latin typeface="Arial MT"/>
                <a:ea typeface="Arial MT"/>
                <a:cs typeface="Arial MT"/>
              </a:rPr>
              <a:t> </a:t>
            </a:r>
            <a:endParaRPr lang="en-ZA" sz="1400" dirty="0">
              <a:latin typeface="Arial MT"/>
              <a:ea typeface="Arial MT"/>
              <a:cs typeface="Arial MT"/>
            </a:endParaRPr>
          </a:p>
          <a:p>
            <a:pPr marL="230505" marR="230505" algn="ctr">
              <a:spcAft>
                <a:spcPts val="0"/>
              </a:spcAft>
            </a:pPr>
            <a:r>
              <a:rPr lang="en-US" sz="1400" dirty="0" smtClean="0">
                <a:solidFill>
                  <a:srgbClr val="98384E"/>
                </a:solidFill>
                <a:latin typeface="Arial MT"/>
                <a:ea typeface="Arial MT"/>
                <a:cs typeface="Arial MT"/>
              </a:rPr>
              <a:t>Cases </a:t>
            </a:r>
            <a:r>
              <a:rPr lang="en-US" sz="1400" dirty="0">
                <a:solidFill>
                  <a:srgbClr val="98384E"/>
                </a:solidFill>
                <a:latin typeface="Arial MT"/>
                <a:ea typeface="Arial MT"/>
                <a:cs typeface="Arial MT"/>
              </a:rPr>
              <a:t>referred </a:t>
            </a:r>
            <a:endParaRPr lang="en-US" sz="1400" dirty="0" smtClean="0">
              <a:solidFill>
                <a:srgbClr val="98384E"/>
              </a:solidFill>
              <a:latin typeface="Arial MT"/>
              <a:ea typeface="Arial MT"/>
              <a:cs typeface="Arial MT"/>
            </a:endParaRPr>
          </a:p>
          <a:p>
            <a:pPr marL="231140" marR="230505" algn="ctr">
              <a:lnSpc>
                <a:spcPct val="105000"/>
              </a:lnSpc>
              <a:spcBef>
                <a:spcPts val="80"/>
              </a:spcBef>
              <a:spcAft>
                <a:spcPts val="0"/>
              </a:spcAft>
            </a:pPr>
            <a:r>
              <a:rPr lang="en-US" sz="1400" dirty="0" smtClean="0">
                <a:solidFill>
                  <a:srgbClr val="98384E"/>
                </a:solidFill>
                <a:latin typeface="Arial MT"/>
                <a:ea typeface="Arial MT"/>
                <a:cs typeface="Arial MT"/>
              </a:rPr>
              <a:t>to</a:t>
            </a:r>
            <a:r>
              <a:rPr lang="en-US" sz="1400" spc="-365" dirty="0" smtClean="0">
                <a:solidFill>
                  <a:srgbClr val="98384E"/>
                </a:solidFill>
                <a:latin typeface="Arial MT"/>
                <a:ea typeface="Arial MT"/>
                <a:cs typeface="Arial MT"/>
              </a:rPr>
              <a:t>  </a:t>
            </a:r>
            <a:r>
              <a:rPr lang="en-US" sz="1400" dirty="0" smtClean="0">
                <a:solidFill>
                  <a:srgbClr val="98384E"/>
                </a:solidFill>
                <a:latin typeface="Arial MT"/>
                <a:ea typeface="Arial MT"/>
                <a:cs typeface="Arial MT"/>
              </a:rPr>
              <a:t>other</a:t>
            </a:r>
            <a:r>
              <a:rPr lang="en-US" sz="1400" spc="-10" dirty="0" smtClean="0">
                <a:solidFill>
                  <a:srgbClr val="98384E"/>
                </a:solidFill>
                <a:latin typeface="Arial MT"/>
                <a:ea typeface="Arial MT"/>
                <a:cs typeface="Arial MT"/>
              </a:rPr>
              <a:t> </a:t>
            </a:r>
            <a:r>
              <a:rPr lang="en-US" sz="1400" dirty="0">
                <a:solidFill>
                  <a:srgbClr val="98384E"/>
                </a:solidFill>
                <a:latin typeface="Arial MT"/>
                <a:ea typeface="Arial MT"/>
                <a:cs typeface="Arial MT"/>
              </a:rPr>
              <a:t>institutions</a:t>
            </a:r>
            <a:endParaRPr lang="en-ZA" sz="1400" dirty="0">
              <a:effectLst/>
              <a:latin typeface="Arial MT"/>
              <a:ea typeface="Arial MT"/>
              <a:cs typeface="Arial MT"/>
            </a:endParaRPr>
          </a:p>
        </p:txBody>
      </p:sp>
      <p:sp>
        <p:nvSpPr>
          <p:cNvPr id="16" name="Rectangle 15"/>
          <p:cNvSpPr/>
          <p:nvPr/>
        </p:nvSpPr>
        <p:spPr>
          <a:xfrm>
            <a:off x="857839" y="6273987"/>
            <a:ext cx="4572000" cy="659155"/>
          </a:xfrm>
          <a:prstGeom prst="rect">
            <a:avLst/>
          </a:prstGeom>
        </p:spPr>
        <p:txBody>
          <a:bodyPr>
            <a:spAutoFit/>
          </a:bodyPr>
          <a:lstStyle/>
          <a:p>
            <a:pPr marL="229870" marR="230505" algn="ctr">
              <a:spcAft>
                <a:spcPts val="0"/>
              </a:spcAft>
            </a:pPr>
            <a:r>
              <a:rPr lang="en-US" b="1" dirty="0">
                <a:solidFill>
                  <a:srgbClr val="98384E"/>
                </a:solidFill>
                <a:latin typeface="Arial" panose="020B0604020202020204" pitchFamily="34" charset="0"/>
                <a:ea typeface="Arial MT"/>
                <a:cs typeface="Arial MT"/>
              </a:rPr>
              <a:t>676</a:t>
            </a:r>
            <a:endParaRPr lang="en-ZA" sz="1400" dirty="0">
              <a:latin typeface="Arial MT"/>
              <a:ea typeface="Arial MT"/>
              <a:cs typeface="Arial MT"/>
            </a:endParaRPr>
          </a:p>
          <a:p>
            <a:pPr marL="120015" marR="120650" algn="ctr">
              <a:spcBef>
                <a:spcPts val="80"/>
              </a:spcBef>
              <a:spcAft>
                <a:spcPts val="0"/>
              </a:spcAft>
            </a:pPr>
            <a:r>
              <a:rPr lang="en-US" dirty="0">
                <a:solidFill>
                  <a:srgbClr val="98384E"/>
                </a:solidFill>
                <a:latin typeface="Arial MT"/>
                <a:ea typeface="Arial MT"/>
                <a:cs typeface="Arial MT"/>
              </a:rPr>
              <a:t>No</a:t>
            </a:r>
            <a:r>
              <a:rPr lang="en-US" spc="20" dirty="0">
                <a:solidFill>
                  <a:srgbClr val="98384E"/>
                </a:solidFill>
                <a:latin typeface="Arial MT"/>
                <a:ea typeface="Arial MT"/>
                <a:cs typeface="Arial MT"/>
              </a:rPr>
              <a:t> </a:t>
            </a:r>
            <a:r>
              <a:rPr lang="en-US" dirty="0">
                <a:solidFill>
                  <a:srgbClr val="98384E"/>
                </a:solidFill>
                <a:latin typeface="Arial MT"/>
                <a:ea typeface="Arial MT"/>
                <a:cs typeface="Arial MT"/>
              </a:rPr>
              <a:t>Jurisdiction</a:t>
            </a:r>
            <a:r>
              <a:rPr lang="en-US" spc="20" dirty="0">
                <a:solidFill>
                  <a:srgbClr val="98384E"/>
                </a:solidFill>
                <a:latin typeface="Arial MT"/>
                <a:ea typeface="Arial MT"/>
                <a:cs typeface="Arial MT"/>
              </a:rPr>
              <a:t> </a:t>
            </a:r>
            <a:r>
              <a:rPr lang="en-US" dirty="0">
                <a:solidFill>
                  <a:srgbClr val="98384E"/>
                </a:solidFill>
                <a:latin typeface="Arial MT"/>
                <a:ea typeface="Arial MT"/>
                <a:cs typeface="Arial MT"/>
              </a:rPr>
              <a:t>cases</a:t>
            </a:r>
            <a:endParaRPr lang="en-ZA" sz="1400" dirty="0">
              <a:effectLst/>
              <a:latin typeface="Arial MT"/>
              <a:ea typeface="Arial MT"/>
              <a:cs typeface="Arial MT"/>
            </a:endParaRPr>
          </a:p>
        </p:txBody>
      </p:sp>
      <p:sp>
        <p:nvSpPr>
          <p:cNvPr id="17" name="Rectangle 16"/>
          <p:cNvSpPr/>
          <p:nvPr/>
        </p:nvSpPr>
        <p:spPr>
          <a:xfrm>
            <a:off x="3372439" y="6078465"/>
            <a:ext cx="4572000" cy="881267"/>
          </a:xfrm>
          <a:prstGeom prst="rect">
            <a:avLst/>
          </a:prstGeom>
        </p:spPr>
        <p:txBody>
          <a:bodyPr>
            <a:spAutoFit/>
          </a:bodyPr>
          <a:lstStyle/>
          <a:p>
            <a:pPr marL="212725" marR="230505" algn="ctr">
              <a:spcAft>
                <a:spcPts val="0"/>
              </a:spcAft>
            </a:pPr>
            <a:r>
              <a:rPr lang="en-US" sz="1600" b="1" dirty="0" smtClean="0">
                <a:solidFill>
                  <a:srgbClr val="98384E"/>
                </a:solidFill>
                <a:latin typeface="Arial" panose="020B0604020202020204" pitchFamily="34" charset="0"/>
                <a:ea typeface="Arial MT"/>
                <a:cs typeface="Arial MT"/>
              </a:rPr>
              <a:t>1997</a:t>
            </a:r>
            <a:endParaRPr lang="en-ZA" sz="1600" dirty="0" smtClean="0">
              <a:latin typeface="Arial MT"/>
              <a:ea typeface="Arial MT"/>
              <a:cs typeface="Arial MT"/>
            </a:endParaRPr>
          </a:p>
          <a:p>
            <a:pPr marL="212725" marR="230505" algn="ctr">
              <a:lnSpc>
                <a:spcPct val="105000"/>
              </a:lnSpc>
              <a:spcBef>
                <a:spcPts val="80"/>
              </a:spcBef>
              <a:spcAft>
                <a:spcPts val="0"/>
              </a:spcAft>
            </a:pPr>
            <a:r>
              <a:rPr lang="en-US" sz="1600" dirty="0" smtClean="0">
                <a:solidFill>
                  <a:srgbClr val="98384E"/>
                </a:solidFill>
                <a:latin typeface="Arial MT"/>
                <a:ea typeface="Arial MT"/>
                <a:cs typeface="Arial MT"/>
              </a:rPr>
              <a:t>Cases</a:t>
            </a:r>
            <a:r>
              <a:rPr lang="en-US" sz="1600" spc="10" dirty="0" smtClean="0">
                <a:solidFill>
                  <a:srgbClr val="98384E"/>
                </a:solidFill>
                <a:latin typeface="Arial MT"/>
                <a:ea typeface="Arial MT"/>
                <a:cs typeface="Arial MT"/>
              </a:rPr>
              <a:t> </a:t>
            </a:r>
            <a:r>
              <a:rPr lang="en-US" sz="1600" dirty="0" smtClean="0">
                <a:solidFill>
                  <a:srgbClr val="98384E"/>
                </a:solidFill>
                <a:latin typeface="Arial MT"/>
                <a:ea typeface="Arial MT"/>
                <a:cs typeface="Arial MT"/>
              </a:rPr>
              <a:t>carried</a:t>
            </a:r>
            <a:r>
              <a:rPr lang="en-US" sz="1600" spc="10" dirty="0" smtClean="0">
                <a:solidFill>
                  <a:srgbClr val="98384E"/>
                </a:solidFill>
                <a:latin typeface="Arial MT"/>
                <a:ea typeface="Arial MT"/>
                <a:cs typeface="Arial MT"/>
              </a:rPr>
              <a:t> </a:t>
            </a:r>
            <a:r>
              <a:rPr lang="en-US" sz="1600" dirty="0" smtClean="0">
                <a:solidFill>
                  <a:srgbClr val="98384E"/>
                </a:solidFill>
                <a:latin typeface="Arial MT"/>
                <a:ea typeface="Arial MT"/>
                <a:cs typeface="Arial MT"/>
              </a:rPr>
              <a:t>over</a:t>
            </a:r>
            <a:r>
              <a:rPr lang="en-US" sz="1600" spc="-360" dirty="0" smtClean="0">
                <a:solidFill>
                  <a:srgbClr val="98384E"/>
                </a:solidFill>
                <a:latin typeface="Arial MT"/>
                <a:ea typeface="Arial MT"/>
                <a:cs typeface="Arial MT"/>
              </a:rPr>
              <a:t> </a:t>
            </a:r>
          </a:p>
          <a:p>
            <a:pPr marL="212725" marR="230505" algn="ctr">
              <a:lnSpc>
                <a:spcPct val="105000"/>
              </a:lnSpc>
              <a:spcBef>
                <a:spcPts val="80"/>
              </a:spcBef>
              <a:spcAft>
                <a:spcPts val="0"/>
              </a:spcAft>
            </a:pPr>
            <a:r>
              <a:rPr lang="en-US" sz="1600" dirty="0" smtClean="0">
                <a:solidFill>
                  <a:srgbClr val="98384E"/>
                </a:solidFill>
                <a:latin typeface="Arial MT"/>
                <a:ea typeface="Arial MT"/>
                <a:cs typeface="Arial MT"/>
              </a:rPr>
              <a:t>to 2021/22</a:t>
            </a:r>
            <a:endParaRPr lang="en-ZA" sz="1600" dirty="0">
              <a:effectLst/>
              <a:latin typeface="Arial MT"/>
              <a:ea typeface="Arial MT"/>
              <a:cs typeface="Arial MT"/>
            </a:endParaRPr>
          </a:p>
        </p:txBody>
      </p:sp>
      <p:sp>
        <p:nvSpPr>
          <p:cNvPr id="18" name="Rectangle 17"/>
          <p:cNvSpPr/>
          <p:nvPr/>
        </p:nvSpPr>
        <p:spPr>
          <a:xfrm>
            <a:off x="7181850" y="6122377"/>
            <a:ext cx="4572000" cy="830997"/>
          </a:xfrm>
          <a:prstGeom prst="rect">
            <a:avLst/>
          </a:prstGeom>
        </p:spPr>
        <p:txBody>
          <a:bodyPr>
            <a:spAutoFit/>
          </a:bodyPr>
          <a:lstStyle/>
          <a:p>
            <a:r>
              <a:rPr lang="en-US" sz="1600" dirty="0">
                <a:solidFill>
                  <a:srgbClr val="98384E"/>
                </a:solidFill>
                <a:latin typeface="Arial MT"/>
                <a:ea typeface="Arial MT"/>
                <a:cs typeface="Arial MT"/>
              </a:rPr>
              <a:t>PPSA</a:t>
            </a:r>
            <a:r>
              <a:rPr lang="en-US" sz="1600" spc="-35" dirty="0">
                <a:solidFill>
                  <a:srgbClr val="98384E"/>
                </a:solidFill>
                <a:latin typeface="Arial MT"/>
                <a:ea typeface="Arial MT"/>
                <a:cs typeface="Arial MT"/>
              </a:rPr>
              <a:t> </a:t>
            </a:r>
            <a:r>
              <a:rPr lang="en-US" sz="1600" dirty="0">
                <a:solidFill>
                  <a:srgbClr val="98384E"/>
                </a:solidFill>
                <a:latin typeface="Arial MT"/>
                <a:ea typeface="Arial MT"/>
                <a:cs typeface="Arial MT"/>
              </a:rPr>
              <a:t>achieved</a:t>
            </a:r>
            <a:r>
              <a:rPr lang="en-US" sz="1600" spc="45" dirty="0">
                <a:solidFill>
                  <a:srgbClr val="98384E"/>
                </a:solidFill>
                <a:latin typeface="Arial MT"/>
                <a:ea typeface="Arial MT"/>
                <a:cs typeface="Arial MT"/>
              </a:rPr>
              <a:t> </a:t>
            </a:r>
            <a:r>
              <a:rPr lang="en-US" sz="1600" dirty="0">
                <a:solidFill>
                  <a:srgbClr val="98384E"/>
                </a:solidFill>
                <a:latin typeface="Arial MT"/>
                <a:ea typeface="Arial MT"/>
                <a:cs typeface="Arial MT"/>
              </a:rPr>
              <a:t>a</a:t>
            </a:r>
            <a:r>
              <a:rPr lang="en-US" sz="1600" spc="40" dirty="0">
                <a:solidFill>
                  <a:srgbClr val="98384E"/>
                </a:solidFill>
                <a:latin typeface="Arial MT"/>
                <a:ea typeface="Arial MT"/>
                <a:cs typeface="Arial MT"/>
              </a:rPr>
              <a:t> </a:t>
            </a:r>
            <a:endParaRPr lang="en-US" sz="1600" spc="40" dirty="0" smtClean="0">
              <a:solidFill>
                <a:srgbClr val="98384E"/>
              </a:solidFill>
              <a:latin typeface="Arial MT"/>
              <a:ea typeface="Arial MT"/>
              <a:cs typeface="Arial MT"/>
            </a:endParaRPr>
          </a:p>
          <a:p>
            <a:r>
              <a:rPr lang="en-US" sz="1600" dirty="0" smtClean="0">
                <a:solidFill>
                  <a:srgbClr val="98384E"/>
                </a:solidFill>
                <a:latin typeface="Arial MT"/>
                <a:ea typeface="Arial MT"/>
                <a:cs typeface="Arial MT"/>
              </a:rPr>
              <a:t>clean</a:t>
            </a:r>
            <a:r>
              <a:rPr lang="en-US" sz="1600" spc="5" dirty="0" smtClean="0">
                <a:solidFill>
                  <a:srgbClr val="98384E"/>
                </a:solidFill>
                <a:latin typeface="Arial MT"/>
                <a:ea typeface="Arial MT"/>
                <a:cs typeface="Arial MT"/>
              </a:rPr>
              <a:t> </a:t>
            </a:r>
            <a:r>
              <a:rPr lang="en-US" sz="1600" dirty="0">
                <a:solidFill>
                  <a:srgbClr val="98384E"/>
                </a:solidFill>
                <a:latin typeface="Arial MT"/>
                <a:ea typeface="Arial MT"/>
                <a:cs typeface="Arial MT"/>
              </a:rPr>
              <a:t>audit</a:t>
            </a:r>
            <a:r>
              <a:rPr lang="en-US" sz="1600" spc="50" dirty="0">
                <a:solidFill>
                  <a:srgbClr val="98384E"/>
                </a:solidFill>
                <a:latin typeface="Arial MT"/>
                <a:ea typeface="Arial MT"/>
                <a:cs typeface="Arial MT"/>
              </a:rPr>
              <a:t> </a:t>
            </a:r>
            <a:r>
              <a:rPr lang="en-US" sz="1600" dirty="0" smtClean="0">
                <a:solidFill>
                  <a:srgbClr val="98384E"/>
                </a:solidFill>
                <a:latin typeface="Arial MT"/>
                <a:ea typeface="Arial MT"/>
                <a:cs typeface="Arial MT"/>
              </a:rPr>
              <a:t>opinion</a:t>
            </a:r>
          </a:p>
          <a:p>
            <a:r>
              <a:rPr lang="en-US" sz="1600" dirty="0" smtClean="0">
                <a:solidFill>
                  <a:srgbClr val="98384E"/>
                </a:solidFill>
                <a:latin typeface="Arial MT"/>
                <a:ea typeface="Arial MT"/>
                <a:cs typeface="Arial MT"/>
              </a:rPr>
              <a:t>from</a:t>
            </a:r>
            <a:r>
              <a:rPr lang="en-US" sz="1600" spc="-20" dirty="0" smtClean="0">
                <a:solidFill>
                  <a:srgbClr val="98384E"/>
                </a:solidFill>
                <a:latin typeface="Arial MT"/>
                <a:ea typeface="Arial MT"/>
                <a:cs typeface="Arial MT"/>
              </a:rPr>
              <a:t> </a:t>
            </a:r>
            <a:r>
              <a:rPr lang="en-US" sz="1600" dirty="0">
                <a:solidFill>
                  <a:srgbClr val="98384E"/>
                </a:solidFill>
                <a:latin typeface="Arial MT"/>
                <a:ea typeface="Arial MT"/>
                <a:cs typeface="Arial MT"/>
              </a:rPr>
              <a:t>AGSA</a:t>
            </a:r>
            <a:endParaRPr lang="en-ZA" sz="1600" dirty="0"/>
          </a:p>
        </p:txBody>
      </p:sp>
    </p:spTree>
    <p:extLst>
      <p:ext uri="{BB962C8B-B14F-4D97-AF65-F5344CB8AC3E}">
        <p14:creationId xmlns:p14="http://schemas.microsoft.com/office/powerpoint/2010/main" xmlns="" val="4613610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Summary: 2020/21 Institutional Performance  </a:t>
            </a:r>
            <a:endParaRPr lang="en-GB" sz="2800" dirty="0">
              <a:solidFill>
                <a:srgbClr val="C00000"/>
              </a:solidFill>
              <a:latin typeface="Arial Rounded MT Bold" panose="020F0704030504030204" pitchFamily="34" charset="0"/>
            </a:endParaRPr>
          </a:p>
        </p:txBody>
      </p:sp>
      <p:sp>
        <p:nvSpPr>
          <p:cNvPr id="2" name="Content Placeholder 1"/>
          <p:cNvSpPr>
            <a:spLocks noGrp="1"/>
          </p:cNvSpPr>
          <p:nvPr>
            <p:ph idx="1"/>
          </p:nvPr>
        </p:nvSpPr>
        <p:spPr/>
        <p:txBody>
          <a:bodyPr/>
          <a:lstStyle/>
          <a:p>
            <a:endParaRPr lang="en-ZA"/>
          </a:p>
        </p:txBody>
      </p:sp>
      <p:graphicFrame>
        <p:nvGraphicFramePr>
          <p:cNvPr id="6" name="Chart 5"/>
          <p:cNvGraphicFramePr>
            <a:graphicFrameLocks/>
          </p:cNvGraphicFramePr>
          <p:nvPr>
            <p:extLst>
              <p:ext uri="{D42A27DB-BD31-4B8C-83A1-F6EECF244321}">
                <p14:modId xmlns:p14="http://schemas.microsoft.com/office/powerpoint/2010/main" xmlns="" val="2687292531"/>
              </p:ext>
            </p:extLst>
          </p:nvPr>
        </p:nvGraphicFramePr>
        <p:xfrm>
          <a:off x="0" y="523220"/>
          <a:ext cx="9144000" cy="6487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114210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Comparison of Institutional Performance in the last three years  </a:t>
            </a:r>
            <a:endParaRPr lang="en-GB" sz="2800" dirty="0">
              <a:solidFill>
                <a:srgbClr val="C00000"/>
              </a:solidFill>
              <a:latin typeface="Arial Rounded MT Bold" panose="020F0704030504030204" pitchFamily="34" charset="0"/>
            </a:endParaRPr>
          </a:p>
        </p:txBody>
      </p:sp>
      <p:sp>
        <p:nvSpPr>
          <p:cNvPr id="2" name="Content Placeholder 1"/>
          <p:cNvSpPr>
            <a:spLocks noGrp="1"/>
          </p:cNvSpPr>
          <p:nvPr>
            <p:ph idx="1"/>
          </p:nvPr>
        </p:nvSpPr>
        <p:spPr/>
        <p:txBody>
          <a:bodyPr/>
          <a:lstStyle/>
          <a:p>
            <a:endParaRPr lang="en-ZA"/>
          </a:p>
        </p:txBody>
      </p:sp>
      <p:graphicFrame>
        <p:nvGraphicFramePr>
          <p:cNvPr id="6" name="Chart 5"/>
          <p:cNvGraphicFramePr>
            <a:graphicFrameLocks/>
          </p:cNvGraphicFramePr>
          <p:nvPr>
            <p:extLst>
              <p:ext uri="{D42A27DB-BD31-4B8C-83A1-F6EECF244321}">
                <p14:modId xmlns:p14="http://schemas.microsoft.com/office/powerpoint/2010/main" xmlns="" val="3545260789"/>
              </p:ext>
            </p:extLst>
          </p:nvPr>
        </p:nvGraphicFramePr>
        <p:xfrm>
          <a:off x="0" y="954106"/>
          <a:ext cx="9144000" cy="60562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3589160457"/>
              </p:ext>
            </p:extLst>
          </p:nvPr>
        </p:nvGraphicFramePr>
        <p:xfrm>
          <a:off x="0" y="11430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661119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495663943"/>
              </p:ext>
            </p:extLst>
          </p:nvPr>
        </p:nvGraphicFramePr>
        <p:xfrm>
          <a:off x="0" y="531034"/>
          <a:ext cx="9143999" cy="6669777"/>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gridCol w="2438399">
                  <a:extLst>
                    <a:ext uri="{9D8B030D-6E8A-4147-A177-3AD203B41FA5}">
                      <a16:colId xmlns:a16="http://schemas.microsoft.com/office/drawing/2014/main" xmlns="" val="20003"/>
                    </a:ext>
                  </a:extLst>
                </a:gridCol>
              </a:tblGrid>
              <a:tr h="610380">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560567">
                <a:tc>
                  <a:txBody>
                    <a:bodyPr/>
                    <a:lstStyle/>
                    <a:p>
                      <a:pPr algn="l">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Obtain clean audit annually</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700" dirty="0" smtClean="0">
                          <a:effectLst/>
                          <a:latin typeface="Arial" panose="020B0604020202020204" pitchFamily="34" charset="0"/>
                          <a:ea typeface="Calibri" panose="020F0502020204030204" pitchFamily="34" charset="0"/>
                          <a:cs typeface="Arial" panose="020B0604020202020204" pitchFamily="34" charset="0"/>
                        </a:rPr>
                        <a:t>Obtain a clean audit opinion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p>
                    <a:p>
                      <a:pPr marL="0" algn="just" defTabSz="914400" rtl="0" eaLnBrk="1" latinLnBrk="0" hangingPunct="1">
                        <a:lnSpc>
                          <a:spcPct val="115000"/>
                        </a:lnSpc>
                        <a:spcAft>
                          <a:spcPts val="0"/>
                        </a:spcAft>
                      </a:pPr>
                      <a:r>
                        <a:rPr lang="en-US"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PPSA achieved a clean audit opinion from AGSA</a:t>
                      </a:r>
                    </a:p>
                  </a:txBody>
                  <a:tcPr marL="68580" marR="68580" marT="0" marB="0"/>
                </a:tc>
                <a:tc>
                  <a:txBody>
                    <a:bodyPr/>
                    <a:lstStyle/>
                    <a:p>
                      <a:pPr marL="0" algn="just" defTabSz="914400" rtl="0" eaLnBrk="1" latinLnBrk="0" hangingPunct="1">
                        <a:lnSpc>
                          <a:spcPct val="115000"/>
                        </a:lnSpc>
                        <a:spcAft>
                          <a:spcPts val="0"/>
                        </a:spcAft>
                      </a:pPr>
                      <a:r>
                        <a:rPr lang="en-ZA" sz="17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7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r h="1182209">
                <a:tc>
                  <a:txBody>
                    <a:bodyPr/>
                    <a:lstStyle/>
                    <a:p>
                      <a:pPr>
                        <a:lnSpc>
                          <a:spcPct val="107000"/>
                        </a:lnSpc>
                        <a:spcAft>
                          <a:spcPts val="800"/>
                        </a:spcAft>
                      </a:pPr>
                      <a:r>
                        <a:rPr lang="en-US" sz="1700" dirty="0" smtClean="0">
                          <a:effectLst/>
                          <a:latin typeface="Arial" panose="020B0604020202020204" pitchFamily="34" charset="0"/>
                          <a:ea typeface="Calibri" panose="020F0502020204030204" pitchFamily="34" charset="0"/>
                          <a:cs typeface="Arial" panose="020B0604020202020204" pitchFamily="34" charset="0"/>
                        </a:rPr>
                        <a:t>Percentage of</a:t>
                      </a:r>
                      <a:r>
                        <a:rPr lang="en-US" sz="17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700" dirty="0" smtClean="0">
                          <a:effectLst/>
                          <a:latin typeface="Arial" panose="020B0604020202020204" pitchFamily="34" charset="0"/>
                          <a:ea typeface="Calibri" panose="020F0502020204030204" pitchFamily="34" charset="0"/>
                          <a:cs typeface="Arial" panose="020B0604020202020204" pitchFamily="34" charset="0"/>
                        </a:rPr>
                        <a:t>implementation of</a:t>
                      </a:r>
                      <a:r>
                        <a:rPr lang="en-US" sz="17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700" dirty="0" smtClean="0">
                          <a:effectLst/>
                          <a:latin typeface="Arial" panose="020B0604020202020204" pitchFamily="34" charset="0"/>
                          <a:ea typeface="Calibri" panose="020F0502020204030204" pitchFamily="34" charset="0"/>
                          <a:cs typeface="Arial" panose="020B0604020202020204" pitchFamily="34" charset="0"/>
                        </a:rPr>
                        <a:t>ICT infrastructure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700" dirty="0" smtClean="0">
                          <a:effectLst/>
                          <a:latin typeface="Arial" panose="020B0604020202020204" pitchFamily="34" charset="0"/>
                          <a:ea typeface="Calibri" panose="020F0502020204030204" pitchFamily="34" charset="0"/>
                          <a:cs typeface="Arial" panose="020B0604020202020204" pitchFamily="34" charset="0"/>
                        </a:rPr>
                        <a:t>100%</a:t>
                      </a:r>
                      <a:r>
                        <a:rPr lang="en-US" sz="17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700" dirty="0" smtClean="0">
                          <a:effectLst/>
                          <a:latin typeface="Arial" panose="020B0604020202020204" pitchFamily="34" charset="0"/>
                          <a:ea typeface="Calibri" panose="020F0502020204030204" pitchFamily="34" charset="0"/>
                          <a:cs typeface="Arial" panose="020B0604020202020204" pitchFamily="34" charset="0"/>
                        </a:rPr>
                        <a:t>implementation of a Mobile Referral Application by 31 March 2021</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NOT ACHIEVED</a:t>
                      </a:r>
                    </a:p>
                    <a:p>
                      <a:pPr marL="0" algn="just" defTabSz="914400" rtl="0" eaLnBrk="1" latinLnBrk="0" hangingPunct="1">
                        <a:lnSpc>
                          <a:spcPct val="115000"/>
                        </a:lnSpc>
                        <a:spcAft>
                          <a:spcPts val="0"/>
                        </a:spcAft>
                      </a:pP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After unsuccessful procurement bid processes, National Treasury approved the</a:t>
                      </a:r>
                    </a:p>
                    <a:p>
                      <a:pPr marL="0" algn="just" defTabSz="914400" rtl="0" eaLnBrk="1" latinLnBrk="0" hangingPunct="1">
                        <a:lnSpc>
                          <a:spcPct val="115000"/>
                        </a:lnSpc>
                        <a:spcAft>
                          <a:spcPts val="0"/>
                        </a:spcAft>
                      </a:pP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deviation to enable collaboration with another organ of state to implement the Mobile Referral Application on 31 March 2021</a:t>
                      </a:r>
                    </a:p>
                    <a:p>
                      <a:pPr marL="0" algn="just" defTabSz="914400" rtl="0" eaLnBrk="1" latinLnBrk="0" hangingPunct="1">
                        <a:lnSpc>
                          <a:spcPct val="115000"/>
                        </a:lnSpc>
                        <a:spcAft>
                          <a:spcPts val="0"/>
                        </a:spcAft>
                      </a:pP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PPSA could not appoint a service provider via the RFQ processes due to insufficient Funds</a:t>
                      </a:r>
                    </a:p>
                    <a:p>
                      <a:pPr marL="0" algn="just" defTabSz="914400" rtl="0" eaLnBrk="1" latinLnBrk="0" hangingPunct="1">
                        <a:lnSpc>
                          <a:spcPct val="115000"/>
                        </a:lnSpc>
                        <a:spcAft>
                          <a:spcPts val="0"/>
                        </a:spcAft>
                      </a:pPr>
                      <a:endPar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MRA will be </a:t>
                      </a:r>
                      <a:r>
                        <a:rPr lang="en-US" sz="17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finalised</a:t>
                      </a: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in the 2021/22 financial</a:t>
                      </a:r>
                      <a:r>
                        <a:rPr lang="en-US" sz="17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year</a:t>
                      </a:r>
                      <a:r>
                        <a:rPr lang="en-US" sz="17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0" algn="just" defTabSz="914400" rtl="0" eaLnBrk="1" latinLnBrk="0" hangingPunct="1">
                        <a:lnSpc>
                          <a:spcPct val="115000"/>
                        </a:lnSpc>
                        <a:spcAft>
                          <a:spcPts val="0"/>
                        </a:spcAft>
                      </a:pPr>
                      <a:endParaRPr lang="en-ZA" sz="17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24</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Administration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9179136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840087638"/>
              </p:ext>
            </p:extLst>
          </p:nvPr>
        </p:nvGraphicFramePr>
        <p:xfrm>
          <a:off x="0" y="523220"/>
          <a:ext cx="9143999" cy="6629400"/>
        </p:xfrm>
        <a:graphic>
          <a:graphicData uri="http://schemas.openxmlformats.org/drawingml/2006/table">
            <a:tbl>
              <a:tblPr firstRow="1" bandRow="1">
                <a:tableStyleId>{21E4AEA4-8DFA-4A89-87EB-49C32662AFE0}</a:tableStyleId>
              </a:tblPr>
              <a:tblGrid>
                <a:gridCol w="19050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2743199">
                  <a:extLst>
                    <a:ext uri="{9D8B030D-6E8A-4147-A177-3AD203B41FA5}">
                      <a16:colId xmlns:a16="http://schemas.microsoft.com/office/drawing/2014/main" xmlns="" val="20003"/>
                    </a:ext>
                  </a:extLst>
                </a:gridCol>
              </a:tblGrid>
              <a:tr h="370840">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800" dirty="0" smtClean="0">
                          <a:effectLst/>
                          <a:latin typeface="Arial" panose="020B0604020202020204" pitchFamily="34" charset="0"/>
                          <a:ea typeface="Calibri" panose="020F0502020204030204" pitchFamily="34" charset="0"/>
                          <a:cs typeface="Arial" panose="020B0604020202020204" pitchFamily="34" charset="0"/>
                        </a:rPr>
                        <a:t>Number of investigation reports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US" sz="18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41 investigation reports by 31 March 2021</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US"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EXCEEDED</a:t>
                      </a:r>
                    </a:p>
                    <a:p>
                      <a:pPr algn="l"/>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 total of </a:t>
                      </a:r>
                      <a:r>
                        <a:rPr lang="en-US" sz="18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73</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investigation reports were </a:t>
                      </a:r>
                      <a:r>
                        <a:rPr lang="en-US" sz="18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finalised</a:t>
                      </a:r>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32 more reports were </a:t>
                      </a:r>
                      <a:r>
                        <a:rPr lang="en-US" sz="1800" kern="1200" dirty="0" err="1" smtClean="0">
                          <a:solidFill>
                            <a:schemeClr val="tx1"/>
                          </a:solidFill>
                          <a:effectLst/>
                          <a:latin typeface="Arial" panose="020B0604020202020204" pitchFamily="34" charset="0"/>
                          <a:ea typeface="+mn-ea"/>
                          <a:cs typeface="Arial" panose="020B0604020202020204" pitchFamily="34" charset="0"/>
                        </a:rPr>
                        <a:t>finalised</a:t>
                      </a:r>
                      <a:r>
                        <a:rPr lang="en-US" sz="1800" kern="1200" dirty="0" smtClean="0">
                          <a:solidFill>
                            <a:schemeClr val="tx1"/>
                          </a:solidFill>
                          <a:effectLst/>
                          <a:latin typeface="Arial" panose="020B0604020202020204" pitchFamily="34" charset="0"/>
                          <a:ea typeface="+mn-ea"/>
                          <a:cs typeface="Arial" panose="020B0604020202020204" pitchFamily="34" charset="0"/>
                        </a:rPr>
                        <a:t>. The target was exceeded as there were more reportable matters/cases that were </a:t>
                      </a:r>
                      <a:r>
                        <a:rPr lang="en-US" sz="1800" kern="1200" dirty="0" err="1" smtClean="0">
                          <a:solidFill>
                            <a:schemeClr val="tx1"/>
                          </a:solidFill>
                          <a:effectLst/>
                          <a:latin typeface="Arial" panose="020B0604020202020204" pitchFamily="34" charset="0"/>
                          <a:ea typeface="+mn-ea"/>
                          <a:cs typeface="Arial" panose="020B0604020202020204" pitchFamily="34" charset="0"/>
                        </a:rPr>
                        <a:t>finalised</a:t>
                      </a:r>
                      <a:r>
                        <a:rPr lang="en-US" sz="1800" kern="1200" dirty="0" smtClean="0">
                          <a:solidFill>
                            <a:schemeClr val="tx1"/>
                          </a:solidFill>
                          <a:effectLst/>
                          <a:latin typeface="Arial" panose="020B0604020202020204" pitchFamily="34" charset="0"/>
                          <a:ea typeface="+mn-ea"/>
                          <a:cs typeface="Arial" panose="020B0604020202020204" pitchFamily="34" charset="0"/>
                        </a:rPr>
                        <a:t> during this period  as well as PPSA team’s concerted effort to </a:t>
                      </a:r>
                      <a:r>
                        <a:rPr lang="en-US" sz="1800" kern="1200" dirty="0" err="1" smtClean="0">
                          <a:solidFill>
                            <a:schemeClr val="tx1"/>
                          </a:solidFill>
                          <a:effectLst/>
                          <a:latin typeface="Arial" panose="020B0604020202020204" pitchFamily="34" charset="0"/>
                          <a:ea typeface="+mn-ea"/>
                          <a:cs typeface="Arial" panose="020B0604020202020204" pitchFamily="34" charset="0"/>
                        </a:rPr>
                        <a:t>finalise</a:t>
                      </a:r>
                      <a:r>
                        <a:rPr lang="en-US" sz="1800" kern="1200" dirty="0" smtClean="0">
                          <a:solidFill>
                            <a:schemeClr val="tx1"/>
                          </a:solidFill>
                          <a:effectLst/>
                          <a:latin typeface="Arial" panose="020B0604020202020204" pitchFamily="34" charset="0"/>
                          <a:ea typeface="+mn-ea"/>
                          <a:cs typeface="Arial" panose="020B0604020202020204" pitchFamily="34" charset="0"/>
                        </a:rPr>
                        <a:t> investigation reports </a:t>
                      </a:r>
                    </a:p>
                  </a:txBody>
                  <a:tcPr/>
                </a:tc>
                <a:extLst>
                  <a:ext uri="{0D108BD9-81ED-4DB2-BD59-A6C34878D82A}">
                    <a16:rowId xmlns:a16="http://schemas.microsoft.com/office/drawing/2014/main" xmlns="" val="10001"/>
                  </a:ext>
                </a:extLst>
              </a:tr>
              <a:tr h="370840">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Percentage of adherence to turnaround times in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finalisation</a:t>
                      </a:r>
                      <a:r>
                        <a:rPr lang="en-US" sz="1800" dirty="0" smtClean="0">
                          <a:effectLst/>
                          <a:latin typeface="Arial" panose="020B0604020202020204" pitchFamily="34" charset="0"/>
                          <a:ea typeface="Calibri" panose="020F0502020204030204" pitchFamily="34" charset="0"/>
                          <a:cs typeface="Arial" panose="020B0604020202020204" pitchFamily="34" charset="0"/>
                        </a:rPr>
                        <a:t> of cases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60% of cases within the following turnaround times: </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ER : 9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SD : 18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GGI : 30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GGI (very</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complex): 36 months by 31 March 2021</a:t>
                      </a:r>
                    </a:p>
                    <a:p>
                      <a:pPr algn="l">
                        <a:lnSpc>
                          <a:spcPct val="115000"/>
                        </a:lnSpc>
                        <a:spcAft>
                          <a:spcPts val="0"/>
                        </a:spcAft>
                      </a:pP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b="1" dirty="0" smtClean="0">
                          <a:effectLst/>
                          <a:latin typeface="Arial" panose="020B0604020202020204" pitchFamily="34" charset="0"/>
                          <a:ea typeface="Times New Roman" panose="02020603050405020304" pitchFamily="18" charset="0"/>
                          <a:cs typeface="Arial" panose="020B0604020202020204" pitchFamily="34" charset="0"/>
                        </a:rPr>
                        <a:t>EXCEEDED</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95% (4532/4754)  of cases were </a:t>
                      </a: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finalised</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 within turnaround times</a:t>
                      </a:r>
                    </a:p>
                    <a:p>
                      <a:pPr algn="l">
                        <a:lnSpc>
                          <a:spcPct val="115000"/>
                        </a:lnSpc>
                        <a:spcAft>
                          <a:spcPts val="0"/>
                        </a:spcAf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Planning, </a:t>
                      </a:r>
                      <a:r>
                        <a:rPr lang="en-US" sz="1800" kern="1200" dirty="0" err="1" smtClean="0">
                          <a:solidFill>
                            <a:schemeClr val="tx1"/>
                          </a:solidFill>
                          <a:effectLst/>
                          <a:latin typeface="Arial" panose="020B0604020202020204" pitchFamily="34" charset="0"/>
                          <a:ea typeface="+mn-ea"/>
                          <a:cs typeface="Arial" panose="020B0604020202020204" pitchFamily="34" charset="0"/>
                        </a:rPr>
                        <a:t>prioritisation</a:t>
                      </a:r>
                      <a:r>
                        <a:rPr lang="en-US" sz="1800" kern="1200" dirty="0" smtClean="0">
                          <a:solidFill>
                            <a:schemeClr val="tx1"/>
                          </a:solidFill>
                          <a:effectLst/>
                          <a:latin typeface="Arial" panose="020B0604020202020204" pitchFamily="34" charset="0"/>
                          <a:ea typeface="+mn-ea"/>
                          <a:cs typeface="Arial" panose="020B0604020202020204" pitchFamily="34" charset="0"/>
                        </a:rPr>
                        <a:t> of matters, provision of guidance to investigations and file inspections assisted in ensuring </a:t>
                      </a:r>
                      <a:r>
                        <a:rPr lang="en-US" sz="1800" kern="1200" dirty="0" err="1" smtClean="0">
                          <a:solidFill>
                            <a:schemeClr val="tx1"/>
                          </a:solidFill>
                          <a:effectLst/>
                          <a:latin typeface="Arial" panose="020B0604020202020204" pitchFamily="34" charset="0"/>
                          <a:ea typeface="+mn-ea"/>
                          <a:cs typeface="Arial" panose="020B0604020202020204" pitchFamily="34" charset="0"/>
                        </a:rPr>
                        <a:t>finalisation</a:t>
                      </a:r>
                      <a:r>
                        <a:rPr lang="en-US" sz="1800" kern="1200" dirty="0" smtClean="0">
                          <a:solidFill>
                            <a:schemeClr val="tx1"/>
                          </a:solidFill>
                          <a:effectLst/>
                          <a:latin typeface="Arial" panose="020B0604020202020204" pitchFamily="34" charset="0"/>
                          <a:ea typeface="+mn-ea"/>
                          <a:cs typeface="Arial" panose="020B0604020202020204" pitchFamily="34" charset="0"/>
                        </a:rPr>
                        <a:t> of matters during the period under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25</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1872946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4152217247"/>
              </p:ext>
            </p:extLst>
          </p:nvPr>
        </p:nvGraphicFramePr>
        <p:xfrm>
          <a:off x="0" y="523220"/>
          <a:ext cx="9144000" cy="6633972"/>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667000">
                  <a:extLst>
                    <a:ext uri="{9D8B030D-6E8A-4147-A177-3AD203B41FA5}">
                      <a16:colId xmlns:a16="http://schemas.microsoft.com/office/drawing/2014/main" xmlns="" val="20003"/>
                    </a:ext>
                  </a:extLst>
                </a:gridCol>
              </a:tblGrid>
              <a:tr h="180231">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887349">
                <a:tc>
                  <a:txBody>
                    <a:bodyPr/>
                    <a:lstStyle/>
                    <a:p>
                      <a:pPr algn="just">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Percentage of 30 months and older cases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60% of 30 months and older cases (except GGI very complex matters) by 31 March 2021</a:t>
                      </a:r>
                    </a:p>
                  </a:txBody>
                  <a:tcPr marL="68580" marR="68580" marT="0" marB="0"/>
                </a:tc>
                <a:tc>
                  <a:txBody>
                    <a:bodyPr/>
                    <a:lstStyle/>
                    <a:p>
                      <a:pPr algn="just">
                        <a:lnSpc>
                          <a:spcPct val="115000"/>
                        </a:lnSpc>
                        <a:spcAft>
                          <a:spcPts val="0"/>
                        </a:spcAf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ACHIEVED</a:t>
                      </a:r>
                    </a:p>
                    <a:p>
                      <a:pPr algn="just">
                        <a:lnSpc>
                          <a:spcPct val="115000"/>
                        </a:lnSpc>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60% (78/131) of 30 months and older cases (except GGI very complex matters) were </a:t>
                      </a:r>
                      <a:r>
                        <a:rPr lang="en-US" sz="18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N/A</a:t>
                      </a:r>
                    </a:p>
                  </a:txBody>
                  <a:tcPr/>
                </a:tc>
                <a:extLst>
                  <a:ext uri="{0D108BD9-81ED-4DB2-BD59-A6C34878D82A}">
                    <a16:rowId xmlns:a16="http://schemas.microsoft.com/office/drawing/2014/main" xmlns="" val="10001"/>
                  </a:ext>
                </a:extLst>
              </a:tr>
              <a:tr h="1887349">
                <a:tc>
                  <a:txBody>
                    <a:bodyPr/>
                    <a:lstStyle/>
                    <a:p>
                      <a:pPr algn="just">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Investigation and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finalisation</a:t>
                      </a:r>
                      <a:r>
                        <a:rPr lang="en-US" sz="1800" dirty="0" smtClean="0">
                          <a:effectLst/>
                          <a:latin typeface="Arial" panose="020B0604020202020204" pitchFamily="34" charset="0"/>
                          <a:ea typeface="Calibri" panose="020F0502020204030204" pitchFamily="34" charset="0"/>
                          <a:cs typeface="Arial" panose="020B0604020202020204" pitchFamily="34" charset="0"/>
                        </a:rPr>
                        <a:t> of systemic investigations/interventions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the 2 systemic investigations/interventions identified in 2019/20 by 31 March 2021</a:t>
                      </a:r>
                    </a:p>
                  </a:txBody>
                  <a:tcPr marL="68580" marR="68580" marT="0" marB="0"/>
                </a:tc>
                <a:tc>
                  <a:txBody>
                    <a:bodyPr/>
                    <a:lstStyle/>
                    <a:p>
                      <a:pPr algn="just">
                        <a:lnSpc>
                          <a:spcPct val="115000"/>
                        </a:lnSpc>
                        <a:spcAft>
                          <a:spcPts val="0"/>
                        </a:spcAf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ACHIEVED</a:t>
                      </a:r>
                    </a:p>
                    <a:p>
                      <a:pPr algn="just">
                        <a:lnSpc>
                          <a:spcPct val="115000"/>
                        </a:lnSpc>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 systemic investigation identified in 2019/20 financial year was </a:t>
                      </a:r>
                      <a:r>
                        <a:rPr lang="en-US" sz="18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finalised</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(Tembisa hospital)</a:t>
                      </a:r>
                    </a:p>
                    <a:p>
                      <a:pPr algn="just">
                        <a:lnSpc>
                          <a:spcPct val="115000"/>
                        </a:lnSpc>
                        <a:spcAft>
                          <a:spcPts val="0"/>
                        </a:spcAft>
                      </a:pPr>
                      <a:endPar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 systemic investigation identified in 2017/18 financial year was  </a:t>
                      </a:r>
                      <a:r>
                        <a:rPr lang="en-US" sz="18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finalised</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(Traditional leadership)</a:t>
                      </a:r>
                    </a:p>
                    <a:p>
                      <a:pPr algn="just">
                        <a:lnSpc>
                          <a:spcPct val="115000"/>
                        </a:lnSpc>
                        <a:spcAft>
                          <a:spcPts val="0"/>
                        </a:spcAft>
                      </a:pPr>
                      <a:endPar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The target was not met as a request was made to the PPSA to extend the period to provide responses to the allegations and findings which was duly granted.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However, the other systemic investigation that fell outside the period was </a:t>
                      </a:r>
                      <a:r>
                        <a:rPr lang="en-US" sz="1800" kern="1200" dirty="0" err="1" smtClean="0">
                          <a:solidFill>
                            <a:schemeClr val="tx1"/>
                          </a:solidFill>
                          <a:effectLst/>
                          <a:latin typeface="Arial" panose="020B0604020202020204" pitchFamily="34" charset="0"/>
                          <a:ea typeface="+mn-ea"/>
                          <a:cs typeface="Arial" panose="020B0604020202020204" pitchFamily="34" charset="0"/>
                        </a:rPr>
                        <a:t>prioritised</a:t>
                      </a:r>
                      <a:r>
                        <a:rPr lang="en-US" sz="1800" kern="1200" dirty="0" smtClean="0">
                          <a:solidFill>
                            <a:schemeClr val="tx1"/>
                          </a:solidFill>
                          <a:effectLst/>
                          <a:latin typeface="Arial" panose="020B0604020202020204" pitchFamily="34" charset="0"/>
                          <a:ea typeface="+mn-ea"/>
                          <a:cs typeface="Arial" panose="020B0604020202020204" pitchFamily="34" charset="0"/>
                        </a:rPr>
                        <a:t> and </a:t>
                      </a:r>
                      <a:r>
                        <a:rPr lang="en-US" sz="1800" kern="1200" dirty="0" err="1" smtClean="0">
                          <a:solidFill>
                            <a:schemeClr val="tx1"/>
                          </a:solidFill>
                          <a:effectLst/>
                          <a:latin typeface="Arial" panose="020B0604020202020204" pitchFamily="34" charset="0"/>
                          <a:ea typeface="+mn-ea"/>
                          <a:cs typeface="Arial" panose="020B0604020202020204" pitchFamily="34" charset="0"/>
                        </a:rPr>
                        <a:t>finalised</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26</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(2)</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5832155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06889486"/>
              </p:ext>
            </p:extLst>
          </p:nvPr>
        </p:nvGraphicFramePr>
        <p:xfrm>
          <a:off x="3176" y="523221"/>
          <a:ext cx="9140823" cy="2848356"/>
        </p:xfrm>
        <a:graphic>
          <a:graphicData uri="http://schemas.openxmlformats.org/drawingml/2006/table">
            <a:tbl>
              <a:tblPr firstRow="1" bandRow="1">
                <a:tableStyleId>{21E4AEA4-8DFA-4A89-87EB-49C32662AFE0}</a:tableStyleId>
              </a:tblPr>
              <a:tblGrid>
                <a:gridCol w="1444624">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3124199">
                  <a:extLst>
                    <a:ext uri="{9D8B030D-6E8A-4147-A177-3AD203B41FA5}">
                      <a16:colId xmlns:a16="http://schemas.microsoft.com/office/drawing/2014/main" xmlns="" val="20003"/>
                    </a:ext>
                  </a:extLst>
                </a:gridCol>
              </a:tblGrid>
              <a:tr h="623063">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958199">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dialogues held with organs of state on systemic challenges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10 dialogues held with organs of state on systemic challenges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b="1" dirty="0" smtClean="0">
                          <a:effectLst/>
                          <a:latin typeface="Arial" panose="020B0604020202020204" pitchFamily="34" charset="0"/>
                          <a:ea typeface="Times New Roman" panose="02020603050405020304" pitchFamily="18" charset="0"/>
                          <a:cs typeface="Arial" panose="020B0604020202020204" pitchFamily="34" charset="0"/>
                        </a:rPr>
                        <a:t>EXCEEDED</a:t>
                      </a:r>
                    </a:p>
                    <a:p>
                      <a:pPr algn="l">
                        <a:lnSpc>
                          <a:spcPct val="115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15 dialogues were held with organs of State on systemic challenges</a:t>
                      </a:r>
                    </a:p>
                    <a:p>
                      <a:pPr algn="l">
                        <a:lnSpc>
                          <a:spcPct val="115000"/>
                        </a:lnSpc>
                        <a:spcAft>
                          <a:spcPts val="0"/>
                        </a:spcAf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5 additional dialogues were held with organs of State. </a:t>
                      </a:r>
                    </a:p>
                    <a:p>
                      <a:pPr marL="0" algn="l" defTabSz="914400" rtl="0" eaLnBrk="1" latinLnBrk="0" hangingPunct="1">
                        <a:lnSpc>
                          <a:spcPct val="100000"/>
                        </a:lnSpc>
                      </a:pPr>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lnSpc>
                          <a:spcPct val="100000"/>
                        </a:lnSpc>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 need to address systemic challenges enabled the institution to deal with more dialogues than anticipated</a:t>
                      </a:r>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27</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(3)</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2108389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3965704692"/>
              </p:ext>
            </p:extLst>
          </p:nvPr>
        </p:nvGraphicFramePr>
        <p:xfrm>
          <a:off x="3176" y="529082"/>
          <a:ext cx="9140824" cy="6623241"/>
        </p:xfrm>
        <a:graphic>
          <a:graphicData uri="http://schemas.openxmlformats.org/drawingml/2006/table">
            <a:tbl>
              <a:tblPr firstRow="1" bandRow="1">
                <a:tableStyleId>{21E4AEA4-8DFA-4A89-87EB-49C32662AFE0}</a:tableStyleId>
              </a:tblPr>
              <a:tblGrid>
                <a:gridCol w="1749424">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3429000">
                  <a:extLst>
                    <a:ext uri="{9D8B030D-6E8A-4147-A177-3AD203B41FA5}">
                      <a16:colId xmlns:a16="http://schemas.microsoft.com/office/drawing/2014/main" xmlns="" val="20003"/>
                    </a:ext>
                  </a:extLst>
                </a:gridCol>
              </a:tblGrid>
              <a:tr h="386283">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955038">
                <a:tc>
                  <a:txBody>
                    <a:bodyPr/>
                    <a:lstStyle/>
                    <a:p>
                      <a:pPr>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Public Protector webinars / national events conducted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Conduct 5 Public Protector webinars / national events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1800" b="1" dirty="0" smtClean="0">
                          <a:effectLst/>
                          <a:latin typeface="Arial" panose="020B0604020202020204" pitchFamily="34" charset="0"/>
                          <a:ea typeface="Calibri" panose="020F0502020204030204" pitchFamily="34" charset="0"/>
                          <a:cs typeface="Arial" panose="020B0604020202020204" pitchFamily="34" charset="0"/>
                        </a:rPr>
                        <a:t>ACHIEVED</a:t>
                      </a:r>
                    </a:p>
                    <a:p>
                      <a:pPr algn="just">
                        <a:lnSpc>
                          <a:spcPct val="115000"/>
                        </a:lnSpc>
                        <a:spcAft>
                          <a:spcPts val="10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 Public Protector webinars / national events were conducted</a:t>
                      </a:r>
                    </a:p>
                  </a:txBody>
                  <a:tcPr marL="68580" marR="68580" marT="0" marB="0"/>
                </a:tc>
                <a:tc>
                  <a:txBody>
                    <a:bodyPr/>
                    <a:lstStyle/>
                    <a:p>
                      <a:pPr>
                        <a:lnSpc>
                          <a:spcPct val="107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955038">
                <a:tc>
                  <a:txBody>
                    <a:bodyPr/>
                    <a:lstStyle/>
                    <a:p>
                      <a:pPr>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radio interviews conducted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Conduct 87 radio interviews nationally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US" sz="1800" b="1" dirty="0" smtClean="0">
                          <a:effectLst/>
                          <a:latin typeface="Arial" panose="020B0604020202020204" pitchFamily="34" charset="0"/>
                          <a:ea typeface="Calibri" panose="020F0502020204030204" pitchFamily="34" charset="0"/>
                          <a:cs typeface="Arial" panose="020B0604020202020204" pitchFamily="34" charset="0"/>
                        </a:rPr>
                        <a:t>EXCEEDED</a:t>
                      </a:r>
                      <a:r>
                        <a:rPr lang="en-US" sz="18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A total of </a:t>
                      </a:r>
                      <a:r>
                        <a:rPr lang="en-US" sz="1800" b="1" dirty="0" smtClean="0">
                          <a:effectLst/>
                          <a:latin typeface="Arial" panose="020B0604020202020204" pitchFamily="34" charset="0"/>
                          <a:ea typeface="Calibri" panose="020F0502020204030204" pitchFamily="34" charset="0"/>
                          <a:cs typeface="Arial" panose="020B0604020202020204" pitchFamily="34" charset="0"/>
                        </a:rPr>
                        <a:t>148</a:t>
                      </a:r>
                      <a:r>
                        <a:rPr lang="en-US" sz="1800" dirty="0" smtClean="0">
                          <a:effectLst/>
                          <a:latin typeface="Arial" panose="020B0604020202020204" pitchFamily="34" charset="0"/>
                          <a:ea typeface="Calibri" panose="020F0502020204030204" pitchFamily="34" charset="0"/>
                          <a:cs typeface="Arial" panose="020B0604020202020204" pitchFamily="34" charset="0"/>
                        </a:rPr>
                        <a:t> radio interviews were conducted nationally </a:t>
                      </a:r>
                    </a:p>
                    <a:p>
                      <a:pPr algn="just">
                        <a:lnSpc>
                          <a:spcPct val="115000"/>
                        </a:lnSpc>
                        <a:spcAft>
                          <a:spcPts val="1000"/>
                        </a:spcAft>
                      </a:pP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7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61 additional radio interviews were </a:t>
                      </a:r>
                      <a:r>
                        <a:rPr lang="en-US" sz="1700" kern="12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conducted.</a:t>
                      </a:r>
                    </a:p>
                    <a:p>
                      <a:pPr>
                        <a:lnSpc>
                          <a:spcPct val="107000"/>
                        </a:lnSpc>
                        <a:spcAft>
                          <a:spcPts val="0"/>
                        </a:spcAft>
                      </a:pPr>
                      <a:endParaRPr lang="en-US" sz="9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7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 addition to the planned and budgeted radio interviews which were paid for, the institution further took advantage of free radio interviews offered by radio stations. The institution’s outreach officers focused on acquiring more free radio interviews to reach more people due to cancellation of physical outreach clinics. </a:t>
                      </a:r>
                    </a:p>
                    <a:p>
                      <a:pPr>
                        <a:lnSpc>
                          <a:spcPct val="107000"/>
                        </a:lnSpc>
                        <a:spcAft>
                          <a:spcPts val="0"/>
                        </a:spcAft>
                      </a:pPr>
                      <a:endParaRPr lang="en-ZA" sz="17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28</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011454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653230279"/>
              </p:ext>
            </p:extLst>
          </p:nvPr>
        </p:nvGraphicFramePr>
        <p:xfrm>
          <a:off x="3176" y="523220"/>
          <a:ext cx="9140824" cy="6493856"/>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tblGrid>
              <a:tr h="616202">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2020/21</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738976">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bilateral agreements entered into annually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Enter into 1 bilateral agreement with an ombudsman institution or assist an organ of state to strengthen its internal complaints handling mechanisms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pPr>
                      <a:r>
                        <a:rPr lang="en-US" sz="18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ACHIEVED</a:t>
                      </a:r>
                    </a:p>
                    <a:p>
                      <a:pPr algn="just">
                        <a:lnSpc>
                          <a:spcPct val="100000"/>
                        </a:lnSpc>
                      </a:pPr>
                      <a:r>
                        <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PPSA entered into 1 bilateral agreement with City of Tshwane</a:t>
                      </a:r>
                    </a:p>
                    <a:p>
                      <a:pPr algn="just">
                        <a:lnSpc>
                          <a:spcPct val="100000"/>
                        </a:lnSpc>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r h="1738976">
                <a:tc>
                  <a:txBody>
                    <a:bodyPr/>
                    <a:lstStyle/>
                    <a:p>
                      <a:pPr>
                        <a:lnSpc>
                          <a:spcPct val="100000"/>
                        </a:lnSpc>
                        <a:spcAft>
                          <a:spcPts val="0"/>
                        </a:spcAft>
                      </a:pP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Percentage of AORC board meetings chaired by the Public Protector</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1000"/>
                        </a:spcAft>
                      </a:pP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Public Protector to chair 100% of scheduled AORC board meetings by 31 March 2021</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ACHIEVED</a:t>
                      </a: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The Public Protector chaired 100% (1/1) of scheduled  AORC </a:t>
                      </a:r>
                      <a:r>
                        <a:rPr lang="en-GB"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Board</a:t>
                      </a:r>
                      <a:r>
                        <a:rPr lang="en-ZA" sz="18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r>
                        <a:rPr lang="en-GB"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meeting</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2"/>
                  </a:ext>
                </a:extLst>
              </a:tr>
              <a:tr h="1738976">
                <a:tc>
                  <a:txBody>
                    <a:bodyPr/>
                    <a:lstStyle/>
                    <a:p>
                      <a:pPr>
                        <a:lnSpc>
                          <a:spcPct val="100000"/>
                        </a:lnSpc>
                        <a:spcAft>
                          <a:spcPts val="1000"/>
                        </a:spcAft>
                      </a:pP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Percentage of AOMA meetings chaired by the Public Protector</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Public Protector to chair 100% of scheduled AOMA meetings by 31 March 2021</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ACHIEVED</a:t>
                      </a:r>
                      <a:r>
                        <a:rPr lang="en-GB"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Public Protector chaired 100% (1/1) of scheduled  AOMA EXCO meeting</a:t>
                      </a:r>
                    </a:p>
                    <a:p>
                      <a:pPr>
                        <a:lnSpc>
                          <a:spcPct val="100000"/>
                        </a:lnSpc>
                        <a:spcAft>
                          <a:spcPts val="0"/>
                        </a:spcAft>
                      </a:pPr>
                      <a:endParaRPr lang="en-GB"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29</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557292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Public Protector- Adv. Busisiwe Mkhwebane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819400"/>
            <a:ext cx="9144000" cy="523220"/>
          </a:xfrm>
          <a:solidFill>
            <a:schemeClr val="accent6">
              <a:lumMod val="20000"/>
              <a:lumOff val="80000"/>
            </a:schemeClr>
          </a:solidFill>
        </p:spPr>
        <p:txBody>
          <a:bodyPr wrap="square">
            <a:spAutoFit/>
          </a:bodyPr>
          <a:lstStyle/>
          <a:p>
            <a:r>
              <a:rPr lang="en-US" sz="2800" b="1" dirty="0">
                <a:solidFill>
                  <a:srgbClr val="C00000"/>
                </a:solidFill>
                <a:latin typeface="Arial Rounded MT Bold" panose="020F0704030504030204" pitchFamily="34" charset="0"/>
                <a:ea typeface="+mn-ea"/>
                <a:cs typeface="Tahoma" pitchFamily="34" charset="0"/>
              </a:rPr>
              <a:t>2021/22 Quarter 2 </a:t>
            </a:r>
            <a:r>
              <a:rPr lang="en-US" sz="2800" b="1" dirty="0" smtClean="0">
                <a:solidFill>
                  <a:srgbClr val="C00000"/>
                </a:solidFill>
                <a:latin typeface="Arial Rounded MT Bold" panose="020F0704030504030204" pitchFamily="34" charset="0"/>
                <a:ea typeface="+mn-ea"/>
                <a:cs typeface="Tahoma" pitchFamily="34" charset="0"/>
              </a:rPr>
              <a:t>Performance Report</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734555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3220"/>
          </a:xfrm>
          <a:solidFill>
            <a:schemeClr val="accent6">
              <a:lumMod val="20000"/>
              <a:lumOff val="80000"/>
            </a:schemeClr>
          </a:solidFill>
        </p:spPr>
        <p:txBody>
          <a:bodyPr vert="horz" wrap="square" lIns="91440" tIns="45720" rIns="91440" bIns="45720" rtlCol="0" anchor="ctr">
            <a:spAutoFit/>
          </a:bodyPr>
          <a:lstStyle/>
          <a:p>
            <a:r>
              <a:rPr lang="en-ZA" sz="2800" b="1" dirty="0" smtClean="0">
                <a:solidFill>
                  <a:srgbClr val="C00000"/>
                </a:solidFill>
                <a:latin typeface="Arial Rounded MT Bold" panose="020F0704030504030204" pitchFamily="34" charset="0"/>
                <a:ea typeface="+mn-ea"/>
                <a:cs typeface="Tahoma" pitchFamily="34" charset="0"/>
              </a:rPr>
              <a:t>Administration</a:t>
            </a:r>
            <a:endParaRPr lang="en-ZA" sz="2800" b="1" dirty="0">
              <a:solidFill>
                <a:srgbClr val="C00000"/>
              </a:solidFill>
              <a:latin typeface="Arial Rounded MT Bold" panose="020F0704030504030204" pitchFamily="34" charset="0"/>
              <a:ea typeface="+mn-ea"/>
              <a:cs typeface="Tahoma" pitchFamily="34" charset="0"/>
            </a:endParaRPr>
          </a:p>
        </p:txBody>
      </p:sp>
      <p:graphicFrame>
        <p:nvGraphicFramePr>
          <p:cNvPr id="4" name="Content Placeholder 1"/>
          <p:cNvGraphicFramePr>
            <a:graphicFrameLocks noGrp="1"/>
          </p:cNvGraphicFramePr>
          <p:nvPr>
            <p:ph idx="1"/>
            <p:extLst>
              <p:ext uri="{D42A27DB-BD31-4B8C-83A1-F6EECF244321}">
                <p14:modId xmlns:p14="http://schemas.microsoft.com/office/powerpoint/2010/main" xmlns="" val="2746032796"/>
              </p:ext>
            </p:extLst>
          </p:nvPr>
        </p:nvGraphicFramePr>
        <p:xfrm>
          <a:off x="3176" y="523220"/>
          <a:ext cx="9140824" cy="6666881"/>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540401">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Quarter</a:t>
                      </a:r>
                      <a:r>
                        <a:rPr lang="en-ZA" sz="1800" b="1" kern="1200" baseline="0" dirty="0" smtClean="0">
                          <a:solidFill>
                            <a:schemeClr val="lt1"/>
                          </a:solidFill>
                          <a:latin typeface="Arial" panose="020B0604020202020204" pitchFamily="34" charset="0"/>
                          <a:ea typeface="+mn-ea"/>
                          <a:cs typeface="Arial" panose="020B0604020202020204" pitchFamily="34" charset="0"/>
                        </a:rPr>
                        <a:t> 2 </a:t>
                      </a:r>
                      <a:r>
                        <a:rPr lang="en-ZA" sz="1800" b="1" kern="1200" dirty="0" smtClean="0">
                          <a:solidFill>
                            <a:schemeClr val="lt1"/>
                          </a:solidFill>
                          <a:latin typeface="Arial" panose="020B0604020202020204" pitchFamily="34" charset="0"/>
                          <a:ea typeface="+mn-ea"/>
                          <a:cs typeface="Arial" panose="020B0604020202020204" pitchFamily="34" charset="0"/>
                        </a:rPr>
                        <a:t>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4575179">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Maintain clean audit annually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25% implementation of the clean audit strategy (implementation and monitoring of audit action plan) by the end of the quarter</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pPr>
                      <a:r>
                        <a:rPr lang="en-US" sz="18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EXCEEDED</a:t>
                      </a:r>
                    </a:p>
                    <a:p>
                      <a:pPr algn="just">
                        <a:lnSpc>
                          <a:spcPct val="100000"/>
                        </a:lnSpc>
                      </a:pPr>
                      <a:r>
                        <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clean audit strategy was implemented at 29% (06/21) audit action plans.</a:t>
                      </a: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Continuous monitoring of implementation of audit action plans by the Audit Steering Committed enabled the over achievement of the target</a:t>
                      </a: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960000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3220"/>
          </a:xfrm>
          <a:solidFill>
            <a:schemeClr val="accent6">
              <a:lumMod val="20000"/>
              <a:lumOff val="80000"/>
            </a:schemeClr>
          </a:solidFill>
        </p:spPr>
        <p:txBody>
          <a:bodyPr vert="horz" wrap="square" lIns="91440" tIns="45720" rIns="91440" bIns="45720" rtlCol="0" anchor="ctr">
            <a:spAutoFit/>
          </a:bodyPr>
          <a:lstStyle/>
          <a:p>
            <a:r>
              <a:rPr lang="en-ZA" sz="2800" b="1" dirty="0">
                <a:solidFill>
                  <a:srgbClr val="C00000"/>
                </a:solidFill>
                <a:latin typeface="Arial Rounded MT Bold" panose="020F0704030504030204" pitchFamily="34" charset="0"/>
                <a:ea typeface="+mn-ea"/>
                <a:cs typeface="Tahoma" pitchFamily="34" charset="0"/>
              </a:rPr>
              <a:t>Investigations (1) </a:t>
            </a:r>
          </a:p>
        </p:txBody>
      </p:sp>
      <p:graphicFrame>
        <p:nvGraphicFramePr>
          <p:cNvPr id="4" name="Content Placeholder 1"/>
          <p:cNvGraphicFramePr>
            <a:graphicFrameLocks noGrp="1"/>
          </p:cNvGraphicFramePr>
          <p:nvPr>
            <p:ph idx="1"/>
            <p:extLst>
              <p:ext uri="{D42A27DB-BD31-4B8C-83A1-F6EECF244321}">
                <p14:modId xmlns:p14="http://schemas.microsoft.com/office/powerpoint/2010/main" xmlns="" val="3448363436"/>
              </p:ext>
            </p:extLst>
          </p:nvPr>
        </p:nvGraphicFramePr>
        <p:xfrm>
          <a:off x="3176" y="523220"/>
          <a:ext cx="9140824" cy="6508930"/>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04386">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Quarter</a:t>
                      </a:r>
                      <a:r>
                        <a:rPr lang="en-ZA" sz="1800" b="1" kern="1200" baseline="0" dirty="0" smtClean="0">
                          <a:solidFill>
                            <a:schemeClr val="lt1"/>
                          </a:solidFill>
                          <a:latin typeface="Arial" panose="020B0604020202020204" pitchFamily="34" charset="0"/>
                          <a:ea typeface="+mn-ea"/>
                          <a:cs typeface="Arial" panose="020B0604020202020204" pitchFamily="34" charset="0"/>
                        </a:rPr>
                        <a:t> 2 </a:t>
                      </a:r>
                      <a:r>
                        <a:rPr lang="en-ZA" sz="1800" b="1" kern="1200" dirty="0" smtClean="0">
                          <a:solidFill>
                            <a:schemeClr val="lt1"/>
                          </a:solidFill>
                          <a:latin typeface="Arial" panose="020B0604020202020204" pitchFamily="34" charset="0"/>
                          <a:ea typeface="+mn-ea"/>
                          <a:cs typeface="Arial" panose="020B0604020202020204" pitchFamily="34" charset="0"/>
                        </a:rPr>
                        <a:t>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2577010">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investigation reports 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Finalise 14 investigation reports by the end of the quarter</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r>
                        <a:rPr lang="en-GB" sz="1800" b="1" i="0" u="none" strike="noStrike" kern="1200" baseline="0" dirty="0" smtClean="0">
                          <a:solidFill>
                            <a:srgbClr val="000000"/>
                          </a:solidFill>
                          <a:latin typeface="Arial" panose="020B0604020202020204" pitchFamily="34" charset="0"/>
                          <a:ea typeface="+mn-ea"/>
                          <a:cs typeface="+mn-cs"/>
                        </a:rPr>
                        <a:t>NOT ACHIEVED</a:t>
                      </a:r>
                      <a:endParaRPr lang="en-ZA" sz="1800" b="1" i="0" u="none" strike="noStrike" kern="1200" baseline="0" dirty="0" smtClean="0">
                        <a:solidFill>
                          <a:srgbClr val="000000"/>
                        </a:solidFill>
                        <a:latin typeface="Arial" panose="020B0604020202020204" pitchFamily="34" charset="0"/>
                        <a:ea typeface="+mn-ea"/>
                        <a:cs typeface="+mn-cs"/>
                      </a:endParaRPr>
                    </a:p>
                    <a:p>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11 investigation reports were finalised</a:t>
                      </a:r>
                      <a:r>
                        <a:rPr lang="en-US" sz="1800" b="0" i="0" u="none" strike="noStrike" baseline="0" dirty="0" smtClean="0">
                          <a:solidFill>
                            <a:srgbClr val="000000"/>
                          </a:solidFill>
                          <a:latin typeface="Arial" panose="020B0604020202020204" pitchFamily="34" charset="0"/>
                        </a:rPr>
                        <a:t>	</a:t>
                      </a: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target was not achieved due to 3 formal reports that were approved but not yet signed by the Executive Authority as at end of the quarter</a:t>
                      </a:r>
                    </a:p>
                  </a:txBody>
                  <a:tcPr/>
                </a:tc>
                <a:extLst>
                  <a:ext uri="{0D108BD9-81ED-4DB2-BD59-A6C34878D82A}">
                    <a16:rowId xmlns:a16="http://schemas.microsoft.com/office/drawing/2014/main" xmlns="" val="10001"/>
                  </a:ext>
                </a:extLst>
              </a:tr>
              <a:tr h="2577010">
                <a:tc>
                  <a:txBody>
                    <a:bodyPr/>
                    <a:lstStyle/>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Percentage of adherence to turnaround times in finalisation of cases</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 80% of cases within the following turnaround times:</a:t>
                      </a:r>
                    </a:p>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ER: 6 months</a:t>
                      </a:r>
                    </a:p>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SD: 12 months</a:t>
                      </a:r>
                    </a:p>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GGI: 24 months</a:t>
                      </a:r>
                    </a:p>
                    <a:p>
                      <a:pPr algn="just">
                        <a:lnSpc>
                          <a:spcPct val="100000"/>
                        </a:lnSpc>
                        <a:spcAft>
                          <a:spcPts val="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GGI (Very complex): 36 months by the end of the quarter</a:t>
                      </a:r>
                    </a:p>
                    <a:p>
                      <a:pPr algn="just">
                        <a:lnSpc>
                          <a:spcPct val="100000"/>
                        </a:lnSpc>
                        <a:spcAft>
                          <a:spcPts val="0"/>
                        </a:spcAft>
                      </a:pPr>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EXCEEDED</a:t>
                      </a:r>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86% (1048/1225) of cases were finalised within the turnaround times 	</a:t>
                      </a: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target was exceeded due to weekly file inspections that were conducted to ensure that files are up to date and finalised promptly</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261024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3220"/>
          </a:xfrm>
          <a:solidFill>
            <a:schemeClr val="accent6">
              <a:lumMod val="20000"/>
              <a:lumOff val="80000"/>
            </a:schemeClr>
          </a:solidFill>
        </p:spPr>
        <p:txBody>
          <a:bodyPr vert="horz" wrap="square" lIns="91440" tIns="45720" rIns="91440" bIns="45720" rtlCol="0" anchor="ctr">
            <a:spAutoFit/>
          </a:bodyPr>
          <a:lstStyle/>
          <a:p>
            <a:r>
              <a:rPr lang="en-ZA" sz="2800" b="1" dirty="0">
                <a:solidFill>
                  <a:srgbClr val="C00000"/>
                </a:solidFill>
                <a:latin typeface="Arial Rounded MT Bold" panose="020F0704030504030204" pitchFamily="34" charset="0"/>
                <a:ea typeface="+mn-ea"/>
                <a:cs typeface="Tahoma" pitchFamily="34" charset="0"/>
              </a:rPr>
              <a:t>Investigations </a:t>
            </a:r>
            <a:r>
              <a:rPr lang="en-ZA" sz="2800" b="1" dirty="0" smtClean="0">
                <a:solidFill>
                  <a:srgbClr val="C00000"/>
                </a:solidFill>
                <a:latin typeface="Arial Rounded MT Bold" panose="020F0704030504030204" pitchFamily="34" charset="0"/>
                <a:ea typeface="+mn-ea"/>
                <a:cs typeface="Tahoma" pitchFamily="34" charset="0"/>
              </a:rPr>
              <a:t>(2) </a:t>
            </a:r>
            <a:endParaRPr lang="en-ZA" sz="2800" b="1" dirty="0">
              <a:solidFill>
                <a:srgbClr val="C00000"/>
              </a:solidFill>
              <a:latin typeface="Arial Rounded MT Bold" panose="020F0704030504030204" pitchFamily="34" charset="0"/>
              <a:ea typeface="+mn-ea"/>
              <a:cs typeface="Tahoma" pitchFamily="34" charset="0"/>
            </a:endParaRPr>
          </a:p>
        </p:txBody>
      </p:sp>
      <p:graphicFrame>
        <p:nvGraphicFramePr>
          <p:cNvPr id="4" name="Content Placeholder 1"/>
          <p:cNvGraphicFramePr>
            <a:graphicFrameLocks noGrp="1"/>
          </p:cNvGraphicFramePr>
          <p:nvPr>
            <p:ph idx="1"/>
            <p:extLst>
              <p:ext uri="{D42A27DB-BD31-4B8C-83A1-F6EECF244321}">
                <p14:modId xmlns:p14="http://schemas.microsoft.com/office/powerpoint/2010/main" xmlns="" val="1510287500"/>
              </p:ext>
            </p:extLst>
          </p:nvPr>
        </p:nvGraphicFramePr>
        <p:xfrm>
          <a:off x="3176" y="523220"/>
          <a:ext cx="9140824" cy="6666881"/>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540401">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Quarter</a:t>
                      </a:r>
                      <a:r>
                        <a:rPr lang="en-ZA" sz="1800" b="1" kern="1200" baseline="0" dirty="0" smtClean="0">
                          <a:solidFill>
                            <a:schemeClr val="lt1"/>
                          </a:solidFill>
                          <a:latin typeface="Arial" panose="020B0604020202020204" pitchFamily="34" charset="0"/>
                          <a:ea typeface="+mn-ea"/>
                          <a:cs typeface="Arial" panose="020B0604020202020204" pitchFamily="34" charset="0"/>
                        </a:rPr>
                        <a:t> 2 </a:t>
                      </a:r>
                      <a:r>
                        <a:rPr lang="en-ZA" sz="1800" b="1" kern="1200" dirty="0" smtClean="0">
                          <a:solidFill>
                            <a:schemeClr val="lt1"/>
                          </a:solidFill>
                          <a:latin typeface="Arial" panose="020B0604020202020204" pitchFamily="34" charset="0"/>
                          <a:ea typeface="+mn-ea"/>
                          <a:cs typeface="Arial" panose="020B0604020202020204" pitchFamily="34" charset="0"/>
                        </a:rPr>
                        <a:t>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4575179">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Percentage of 2 years and older cases 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Finalise 40% of 2 years and older cases (except GGI very complex matters) by the end of the quarter</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i="0" u="none" strike="noStrike" baseline="0" dirty="0" smtClean="0">
                          <a:solidFill>
                            <a:srgbClr val="000000"/>
                          </a:solidFill>
                          <a:latin typeface="Arial" panose="020B0604020202020204" pitchFamily="34" charset="0"/>
                        </a:rPr>
                        <a:t>EXCEEDED</a:t>
                      </a:r>
                    </a:p>
                    <a:p>
                      <a:r>
                        <a:rPr lang="en-US" sz="1800" b="0" i="0" u="none" strike="noStrike" baseline="0" dirty="0" smtClean="0">
                          <a:solidFill>
                            <a:srgbClr val="000000"/>
                          </a:solidFill>
                          <a:latin typeface="Arial" panose="020B0604020202020204" pitchFamily="34" charset="0"/>
                        </a:rPr>
                        <a:t>42% (114/273) of two years and older cases were finalised 	</a:t>
                      </a: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PPSA legislative powers were </a:t>
                      </a:r>
                      <a:r>
                        <a:rPr lang="en-US" sz="18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utilised</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regular inspections were conducted at all levels of managements and regular engagements with branches and strict monitoring of performance levels. Executive Authority conducted regular  file inspections on older cases to reduce backlog cases.</a:t>
                      </a: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835167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3220"/>
          </a:xfrm>
          <a:solidFill>
            <a:schemeClr val="accent6">
              <a:lumMod val="20000"/>
              <a:lumOff val="80000"/>
            </a:schemeClr>
          </a:solidFill>
        </p:spPr>
        <p:txBody>
          <a:bodyPr vert="horz" wrap="square" lIns="91440" tIns="45720" rIns="91440" bIns="45720" rtlCol="0" anchor="ctr">
            <a:spAutoFit/>
          </a:bodyPr>
          <a:lstStyle/>
          <a:p>
            <a:r>
              <a:rPr lang="en-ZA" sz="2800" b="1" dirty="0">
                <a:solidFill>
                  <a:srgbClr val="C00000"/>
                </a:solidFill>
                <a:latin typeface="Arial Rounded MT Bold" panose="020F0704030504030204" pitchFamily="34" charset="0"/>
                <a:ea typeface="+mn-ea"/>
                <a:cs typeface="Tahoma" pitchFamily="34" charset="0"/>
              </a:rPr>
              <a:t>Investigations </a:t>
            </a:r>
            <a:r>
              <a:rPr lang="en-ZA" sz="2800" b="1" dirty="0" smtClean="0">
                <a:solidFill>
                  <a:srgbClr val="C00000"/>
                </a:solidFill>
                <a:latin typeface="Arial Rounded MT Bold" panose="020F0704030504030204" pitchFamily="34" charset="0"/>
                <a:ea typeface="+mn-ea"/>
                <a:cs typeface="Tahoma" pitchFamily="34" charset="0"/>
              </a:rPr>
              <a:t>(3) </a:t>
            </a:r>
            <a:endParaRPr lang="en-ZA" sz="2800" b="1" dirty="0">
              <a:solidFill>
                <a:srgbClr val="C00000"/>
              </a:solidFill>
              <a:latin typeface="Arial Rounded MT Bold" panose="020F0704030504030204" pitchFamily="34" charset="0"/>
              <a:ea typeface="+mn-ea"/>
              <a:cs typeface="Tahoma" pitchFamily="34" charset="0"/>
            </a:endParaRPr>
          </a:p>
        </p:txBody>
      </p:sp>
      <p:graphicFrame>
        <p:nvGraphicFramePr>
          <p:cNvPr id="4" name="Content Placeholder 1"/>
          <p:cNvGraphicFramePr>
            <a:graphicFrameLocks noGrp="1"/>
          </p:cNvGraphicFramePr>
          <p:nvPr>
            <p:ph idx="1"/>
            <p:extLst>
              <p:ext uri="{D42A27DB-BD31-4B8C-83A1-F6EECF244321}">
                <p14:modId xmlns:p14="http://schemas.microsoft.com/office/powerpoint/2010/main" xmlns="" val="590935372"/>
              </p:ext>
            </p:extLst>
          </p:nvPr>
        </p:nvGraphicFramePr>
        <p:xfrm>
          <a:off x="3176" y="523220"/>
          <a:ext cx="9140824" cy="6668521"/>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12435">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Quarter</a:t>
                      </a:r>
                      <a:r>
                        <a:rPr lang="en-ZA" sz="1800" b="1" kern="1200" baseline="0" dirty="0" smtClean="0">
                          <a:solidFill>
                            <a:schemeClr val="lt1"/>
                          </a:solidFill>
                          <a:latin typeface="Arial" panose="020B0604020202020204" pitchFamily="34" charset="0"/>
                          <a:ea typeface="+mn-ea"/>
                          <a:cs typeface="Arial" panose="020B0604020202020204" pitchFamily="34" charset="0"/>
                        </a:rPr>
                        <a:t> 2 </a:t>
                      </a:r>
                      <a:r>
                        <a:rPr lang="en-ZA" sz="1800" b="1" kern="1200" dirty="0" smtClean="0">
                          <a:solidFill>
                            <a:schemeClr val="lt1"/>
                          </a:solidFill>
                          <a:latin typeface="Arial" panose="020B0604020202020204" pitchFamily="34" charset="0"/>
                          <a:ea typeface="+mn-ea"/>
                          <a:cs typeface="Arial" panose="020B0604020202020204" pitchFamily="34" charset="0"/>
                        </a:rPr>
                        <a:t>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2645161">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Investigation and finalisation of systemic investigations / interventions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Identify and investigate 1 systemic investigation/ intervention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ZA" sz="1800" b="1" i="0" u="none" strike="noStrike" baseline="0" dirty="0" smtClean="0">
                          <a:solidFill>
                            <a:srgbClr val="000000"/>
                          </a:solidFill>
                          <a:latin typeface="Arial" panose="020B0604020202020204" pitchFamily="34" charset="0"/>
                        </a:rPr>
                        <a:t>EXCEEDED </a:t>
                      </a:r>
                      <a:endParaRPr lang="en-ZA" sz="1800" b="0" i="0" u="none" strike="noStrike" baseline="0" dirty="0" smtClean="0">
                        <a:solidFill>
                          <a:srgbClr val="000000"/>
                        </a:solidFill>
                        <a:latin typeface="Arial" panose="020B0604020202020204" pitchFamily="34" charset="0"/>
                      </a:endParaRPr>
                    </a:p>
                    <a:p>
                      <a:pPr algn="just"/>
                      <a:r>
                        <a:rPr lang="en-US" sz="1800" b="0" i="0" u="none" strike="noStrike" baseline="0" dirty="0" smtClean="0">
                          <a:solidFill>
                            <a:srgbClr val="000000"/>
                          </a:solidFill>
                          <a:latin typeface="Arial" panose="020B0604020202020204" pitchFamily="34" charset="0"/>
                        </a:rPr>
                        <a:t>1 systemic investigation was identified</a:t>
                      </a:r>
                    </a:p>
                    <a:p>
                      <a:pPr algn="just"/>
                      <a:endParaRPr lang="en-US" sz="1800" b="0" i="0" u="none" strike="noStrike" baseline="0" dirty="0" smtClean="0">
                        <a:solidFill>
                          <a:srgbClr val="000000"/>
                        </a:solidFill>
                        <a:latin typeface="Arial" panose="020B0604020202020204" pitchFamily="34" charset="0"/>
                      </a:endParaRPr>
                    </a:p>
                    <a:p>
                      <a:pPr algn="just"/>
                      <a:r>
                        <a:rPr lang="en-US" sz="1800" b="0" i="0" u="none" strike="noStrike" baseline="0" dirty="0" smtClean="0">
                          <a:solidFill>
                            <a:srgbClr val="000000"/>
                          </a:solidFill>
                          <a:latin typeface="Arial" panose="020B0604020202020204" pitchFamily="34" charset="0"/>
                        </a:rPr>
                        <a:t>1 systemic investigation was  finalised (Alexandra) </a:t>
                      </a:r>
                    </a:p>
                    <a:p>
                      <a:pPr algn="just"/>
                      <a:r>
                        <a:rPr lang="en-US" sz="1800" b="0" i="0" u="none" strike="noStrike" baseline="0" dirty="0" smtClean="0">
                          <a:solidFill>
                            <a:srgbClr val="000000"/>
                          </a:solidFill>
                          <a:latin typeface="Arial" panose="020B0604020202020204" pitchFamily="34" charset="0"/>
                        </a:rPr>
                        <a:t>	</a:t>
                      </a: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Alexandra systemic investigation was ready to be released, thus its  finalization</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r h="2645161">
                <a:tc>
                  <a:txBody>
                    <a:bodyPr/>
                    <a:lstStyle/>
                    <a:p>
                      <a:r>
                        <a:rPr lang="en-US" sz="1800" b="0" i="0" u="none" strike="noStrike" baseline="0" dirty="0" smtClean="0">
                          <a:solidFill>
                            <a:srgbClr val="000000"/>
                          </a:solidFill>
                          <a:latin typeface="Arial" panose="020B0604020202020204" pitchFamily="34" charset="0"/>
                        </a:rPr>
                        <a:t>Number of bilateral meetings held with organs of state on systemic challenges	</a:t>
                      </a:r>
                    </a:p>
                  </a:txBody>
                  <a:tcPr marL="68580" marR="68580" marT="0" marB="0"/>
                </a:tc>
                <a:tc>
                  <a:txBody>
                    <a:bodyPr/>
                    <a:lstStyle/>
                    <a:p>
                      <a:pPr>
                        <a:lnSpc>
                          <a:spcPct val="100000"/>
                        </a:lnSpc>
                        <a:spcAft>
                          <a:spcPts val="1000"/>
                        </a:spcAft>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Hold 3 bilateral meetings with organs of state on systemic challenges by the end of the quarter</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i="0" u="none" strike="noStrike" baseline="0" dirty="0" smtClean="0">
                          <a:solidFill>
                            <a:srgbClr val="000000"/>
                          </a:solidFill>
                          <a:latin typeface="Arial" panose="020B0604020202020204" pitchFamily="34" charset="0"/>
                        </a:rPr>
                        <a:t>NOT ACHIEVED  </a:t>
                      </a:r>
                      <a:endParaRPr lang="en-ZA" sz="1800" b="0" i="0" u="none" strike="noStrike" baseline="0" dirty="0" smtClean="0">
                        <a:solidFill>
                          <a:srgbClr val="000000"/>
                        </a:solidFill>
                        <a:latin typeface="Arial" panose="020B0604020202020204" pitchFamily="34" charset="0"/>
                      </a:endParaRPr>
                    </a:p>
                    <a:p>
                      <a:r>
                        <a:rPr lang="en-US" sz="1800" b="0" i="0" u="none" strike="noStrike" baseline="0" dirty="0" smtClean="0">
                          <a:solidFill>
                            <a:srgbClr val="000000"/>
                          </a:solidFill>
                          <a:latin typeface="Arial" panose="020B0604020202020204" pitchFamily="34" charset="0"/>
                        </a:rPr>
                        <a:t>1 bilateral meeting held with organ of state on systemic challenges 	</a:t>
                      </a: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target was not achieved due to a state organ not confirming a date though the meeting was arranged.</a:t>
                      </a: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other bilateral meeting was held in the first quarter</a:t>
                      </a: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35561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3220"/>
          </a:xfrm>
          <a:solidFill>
            <a:schemeClr val="accent6">
              <a:lumMod val="20000"/>
              <a:lumOff val="80000"/>
            </a:schemeClr>
          </a:solidFill>
        </p:spPr>
        <p:txBody>
          <a:bodyPr vert="horz" wrap="square" lIns="91440" tIns="45720" rIns="91440" bIns="45720" rtlCol="0" anchor="ctr">
            <a:spAutoFit/>
          </a:bodyPr>
          <a:lstStyle/>
          <a:p>
            <a:r>
              <a:rPr lang="en-ZA" sz="2800" b="1" dirty="0">
                <a:solidFill>
                  <a:srgbClr val="C00000"/>
                </a:solidFill>
                <a:latin typeface="Arial Rounded MT Bold" panose="020F0704030504030204" pitchFamily="34" charset="0"/>
                <a:ea typeface="+mn-ea"/>
                <a:cs typeface="Tahoma" pitchFamily="34" charset="0"/>
              </a:rPr>
              <a:t>Stakeholder Management (1) </a:t>
            </a:r>
          </a:p>
        </p:txBody>
      </p:sp>
      <p:graphicFrame>
        <p:nvGraphicFramePr>
          <p:cNvPr id="4" name="Content Placeholder 1"/>
          <p:cNvGraphicFramePr>
            <a:graphicFrameLocks noGrp="1"/>
          </p:cNvGraphicFramePr>
          <p:nvPr>
            <p:ph idx="1"/>
            <p:extLst>
              <p:ext uri="{D42A27DB-BD31-4B8C-83A1-F6EECF244321}">
                <p14:modId xmlns:p14="http://schemas.microsoft.com/office/powerpoint/2010/main" xmlns="" val="2198821355"/>
              </p:ext>
            </p:extLst>
          </p:nvPr>
        </p:nvGraphicFramePr>
        <p:xfrm>
          <a:off x="3176" y="523220"/>
          <a:ext cx="9140824" cy="6675120"/>
        </p:xfrm>
        <a:graphic>
          <a:graphicData uri="http://schemas.openxmlformats.org/drawingml/2006/table">
            <a:tbl>
              <a:tblPr firstRow="1" bandRow="1">
                <a:tableStyleId>{21E4AEA4-8DFA-4A89-87EB-49C32662AFE0}</a:tableStyleId>
              </a:tblPr>
              <a:tblGrid>
                <a:gridCol w="2054224">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64945">
                <a:tc>
                  <a:txBody>
                    <a:bodyPr/>
                    <a:lstStyle/>
                    <a:p>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Quarter</a:t>
                      </a:r>
                      <a:r>
                        <a:rPr lang="en-ZA" sz="1800" b="1" kern="1200" baseline="0" dirty="0" smtClean="0">
                          <a:solidFill>
                            <a:schemeClr val="lt1"/>
                          </a:solidFill>
                          <a:latin typeface="Arial" panose="020B0604020202020204" pitchFamily="34" charset="0"/>
                          <a:ea typeface="+mn-ea"/>
                          <a:cs typeface="Arial" panose="020B0604020202020204" pitchFamily="34" charset="0"/>
                        </a:rPr>
                        <a:t> 2 </a:t>
                      </a:r>
                      <a:r>
                        <a:rPr lang="en-ZA" sz="1800" b="1" kern="1200" dirty="0" smtClean="0">
                          <a:solidFill>
                            <a:schemeClr val="lt1"/>
                          </a:solidFill>
                          <a:latin typeface="Arial" panose="020B0604020202020204" pitchFamily="34" charset="0"/>
                          <a:ea typeface="+mn-ea"/>
                          <a:cs typeface="Arial" panose="020B0604020202020204" pitchFamily="34" charset="0"/>
                        </a:rPr>
                        <a:t>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4650050">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activities executed in the implementation plan of an Integrated Access and Stakeholder Management Strategy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Execute the following activities in the implementation plan of an Integrated Access and Stakeholder Management Strategy: (2 national events, conduct 9 radio interviews)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800" b="1" i="0" u="none" strike="noStrike" baseline="0" dirty="0" smtClean="0">
                          <a:solidFill>
                            <a:srgbClr val="000000"/>
                          </a:solidFill>
                          <a:latin typeface="Arial" panose="020B0604020202020204" pitchFamily="34" charset="0"/>
                        </a:rPr>
                        <a:t>EXCEEDED </a:t>
                      </a:r>
                      <a:endParaRPr lang="en-ZA" sz="1800" b="0" i="0" u="none" strike="noStrike" baseline="0" dirty="0" smtClean="0">
                        <a:solidFill>
                          <a:srgbClr val="000000"/>
                        </a:solidFill>
                        <a:latin typeface="Arial" panose="020B0604020202020204" pitchFamily="34" charset="0"/>
                      </a:endParaRPr>
                    </a:p>
                    <a:p>
                      <a:r>
                        <a:rPr lang="en-US" sz="1800" b="0" i="0" u="none" strike="noStrike" baseline="0" dirty="0" smtClean="0">
                          <a:solidFill>
                            <a:srgbClr val="000000"/>
                          </a:solidFill>
                          <a:latin typeface="Arial" panose="020B0604020202020204" pitchFamily="34" charset="0"/>
                        </a:rPr>
                        <a:t>2 National events were conducted (Women’s month and heritage day)</a:t>
                      </a:r>
                    </a:p>
                    <a:p>
                      <a:r>
                        <a:rPr lang="en-US" sz="1800" b="0" i="0" u="none" strike="noStrike" baseline="0" dirty="0" smtClean="0">
                          <a:solidFill>
                            <a:srgbClr val="000000"/>
                          </a:solidFill>
                          <a:latin typeface="Arial" panose="020B0604020202020204" pitchFamily="34" charset="0"/>
                        </a:rPr>
                        <a:t>27 radio interviews were conducted: </a:t>
                      </a:r>
                    </a:p>
                    <a:p>
                      <a:r>
                        <a:rPr lang="en-ZA" sz="1800" b="0" i="0" u="none" strike="noStrike" baseline="0" dirty="0" smtClean="0">
                          <a:solidFill>
                            <a:srgbClr val="000000"/>
                          </a:solidFill>
                          <a:latin typeface="Arial" panose="020B0604020202020204" pitchFamily="34" charset="0"/>
                        </a:rPr>
                        <a:t>EC: 3</a:t>
                      </a:r>
                    </a:p>
                    <a:p>
                      <a:r>
                        <a:rPr lang="en-ZA" sz="1800" b="0" i="0" u="none" strike="noStrike" baseline="0" dirty="0" smtClean="0">
                          <a:solidFill>
                            <a:srgbClr val="000000"/>
                          </a:solidFill>
                          <a:latin typeface="Arial" panose="020B0604020202020204" pitchFamily="34" charset="0"/>
                        </a:rPr>
                        <a:t>FS: 4</a:t>
                      </a:r>
                    </a:p>
                    <a:p>
                      <a:r>
                        <a:rPr lang="en-ZA" sz="1800" b="0" i="0" u="none" strike="noStrike" baseline="0" dirty="0" smtClean="0">
                          <a:solidFill>
                            <a:srgbClr val="000000"/>
                          </a:solidFill>
                          <a:latin typeface="Arial" panose="020B0604020202020204" pitchFamily="34" charset="0"/>
                        </a:rPr>
                        <a:t>GP: 0</a:t>
                      </a:r>
                    </a:p>
                    <a:p>
                      <a:r>
                        <a:rPr lang="en-ZA" sz="1800" b="0" i="0" u="none" strike="noStrike" baseline="0" dirty="0" smtClean="0">
                          <a:solidFill>
                            <a:srgbClr val="000000"/>
                          </a:solidFill>
                          <a:latin typeface="Arial" panose="020B0604020202020204" pitchFamily="34" charset="0"/>
                        </a:rPr>
                        <a:t>KZN: 1</a:t>
                      </a:r>
                    </a:p>
                    <a:p>
                      <a:r>
                        <a:rPr lang="en-ZA" sz="1800" b="0" i="0" u="none" strike="noStrike" baseline="0" dirty="0" smtClean="0">
                          <a:solidFill>
                            <a:srgbClr val="000000"/>
                          </a:solidFill>
                          <a:latin typeface="Arial" panose="020B0604020202020204" pitchFamily="34" charset="0"/>
                        </a:rPr>
                        <a:t>LIM: 15</a:t>
                      </a:r>
                    </a:p>
                    <a:p>
                      <a:r>
                        <a:rPr lang="en-ZA" sz="1800" b="0" i="0" u="none" strike="noStrike" baseline="0" dirty="0" smtClean="0">
                          <a:solidFill>
                            <a:srgbClr val="000000"/>
                          </a:solidFill>
                          <a:latin typeface="Arial" panose="020B0604020202020204" pitchFamily="34" charset="0"/>
                        </a:rPr>
                        <a:t>MP: 1</a:t>
                      </a:r>
                    </a:p>
                    <a:p>
                      <a:r>
                        <a:rPr lang="en-ZA" sz="1800" b="0" i="0" u="none" strike="noStrike" baseline="0" dirty="0" smtClean="0">
                          <a:solidFill>
                            <a:srgbClr val="000000"/>
                          </a:solidFill>
                          <a:latin typeface="Arial" panose="020B0604020202020204" pitchFamily="34" charset="0"/>
                        </a:rPr>
                        <a:t>NC: 1</a:t>
                      </a:r>
                    </a:p>
                    <a:p>
                      <a:r>
                        <a:rPr lang="en-ZA" sz="1800" b="0" i="0" u="none" strike="noStrike" baseline="0" dirty="0" smtClean="0">
                          <a:solidFill>
                            <a:srgbClr val="000000"/>
                          </a:solidFill>
                          <a:latin typeface="Arial" panose="020B0604020202020204" pitchFamily="34" charset="0"/>
                        </a:rPr>
                        <a:t>NW: 1</a:t>
                      </a:r>
                    </a:p>
                    <a:p>
                      <a:r>
                        <a:rPr lang="en-ZA" sz="1800" b="0" i="0" u="none" strike="noStrike" baseline="0" dirty="0" smtClean="0">
                          <a:solidFill>
                            <a:srgbClr val="000000"/>
                          </a:solidFill>
                          <a:latin typeface="Arial" panose="020B0604020202020204" pitchFamily="34" charset="0"/>
                        </a:rPr>
                        <a:t>WC: 1 </a:t>
                      </a: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p>
                      <a:endParaRPr lang="en-ZA" sz="1800" b="0" i="0" u="none" strike="noStrike" baseline="0" dirty="0" smtClean="0">
                        <a:solidFill>
                          <a:srgbClr val="000000"/>
                        </a:solidFill>
                        <a:latin typeface="Arial" panose="020B0604020202020204" pitchFamily="34" charset="0"/>
                      </a:endParaRPr>
                    </a:p>
                  </a:txBody>
                  <a:tcPr marL="68580" marR="68580" marT="0" marB="0"/>
                </a:tc>
                <a:tc>
                  <a:txBody>
                    <a:bodyPr/>
                    <a:lstStyle/>
                    <a:p>
                      <a:pPr algn="just"/>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The target was exceeded due to free radio slots from radio stations at no cost to PPSA</a:t>
                      </a:r>
                      <a:r>
                        <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 </a:t>
                      </a:r>
                      <a:r>
                        <a:rPr lang="en-US" sz="18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interest in the investigation reports issued triggered the requests for more radio interviews by </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some radio stations.</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967458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3</a:t>
            </a:r>
            <a:r>
              <a:rPr lang="en-US" sz="2800" b="1" dirty="0" smtClean="0">
                <a:solidFill>
                  <a:srgbClr val="C00000"/>
                </a:solidFill>
                <a:latin typeface="Arial Rounded MT Bold" panose="020F0704030504030204" pitchFamily="34" charset="0"/>
                <a:cs typeface="Tahoma" pitchFamily="34" charset="0"/>
              </a:rPr>
              <a:t>:  Chief Financial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Yalekile Lusibane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4053773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38</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PPSA Audit Opinion 2020/21</a:t>
            </a:r>
            <a:endParaRPr lang="en-GB" sz="2800" dirty="0">
              <a:solidFill>
                <a:srgbClr val="C00000"/>
              </a:solidFill>
              <a:latin typeface="Arial Rounded MT Bold" panose="020F0704030504030204" pitchFamily="34" charset="0"/>
            </a:endParaRPr>
          </a:p>
        </p:txBody>
      </p:sp>
      <p:pic>
        <p:nvPicPr>
          <p:cNvPr id="2" name="Picture 1"/>
          <p:cNvPicPr>
            <a:picLocks noChangeAspect="1"/>
          </p:cNvPicPr>
          <p:nvPr/>
        </p:nvPicPr>
        <p:blipFill>
          <a:blip r:embed="rId2" cstate="print"/>
          <a:stretch>
            <a:fillRect/>
          </a:stretch>
        </p:blipFill>
        <p:spPr>
          <a:xfrm>
            <a:off x="381000" y="523220"/>
            <a:ext cx="8382000" cy="3119250"/>
          </a:xfrm>
          <a:prstGeom prst="rect">
            <a:avLst/>
          </a:prstGeom>
        </p:spPr>
      </p:pic>
    </p:spTree>
    <p:extLst>
      <p:ext uri="{BB962C8B-B14F-4D97-AF65-F5344CB8AC3E}">
        <p14:creationId xmlns:p14="http://schemas.microsoft.com/office/powerpoint/2010/main" xmlns="" val="2586867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39</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2020/21 Key Highlights</a:t>
            </a:r>
            <a:endParaRPr lang="en-GB" sz="2800" dirty="0">
              <a:solidFill>
                <a:srgbClr val="C00000"/>
              </a:solidFill>
              <a:latin typeface="Arial Rounded MT Bold" panose="020F0704030504030204" pitchFamily="34" charset="0"/>
            </a:endParaRPr>
          </a:p>
        </p:txBody>
      </p:sp>
      <p:sp>
        <p:nvSpPr>
          <p:cNvPr id="5" name="Rectangle 4"/>
          <p:cNvSpPr/>
          <p:nvPr/>
        </p:nvSpPr>
        <p:spPr>
          <a:xfrm>
            <a:off x="0" y="517124"/>
            <a:ext cx="9144000" cy="6740307"/>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PPSA maintained clean audit status from 2019-20 to 2020-21 financial year</a:t>
            </a:r>
          </a:p>
          <a:p>
            <a:pPr algn="just"/>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Non-material audit findings reduced from 35-21, which represents a 40% reduction compared to previous financial year</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Budget reduction of R16,1 million was effected by National Treasury in October 2020</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Bailout of R30,5 million from the Department of Justice and Constitutional Development towards the end of the financial year</a:t>
            </a:r>
          </a:p>
          <a:p>
            <a:pPr algn="just"/>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Reported a surplus of R16.2 million compared to R1.8 million of previous financial year</a:t>
            </a:r>
          </a:p>
          <a:p>
            <a:pPr algn="just"/>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200" dirty="0">
                <a:latin typeface="Arial" panose="020B0604020202020204" pitchFamily="34" charset="0"/>
                <a:cs typeface="Arial" panose="020B0604020202020204" pitchFamily="34" charset="0"/>
              </a:rPr>
              <a:t>PPSA’s financial viability was assessed and found to be good by AGSA. Our annual financial statements were prepared on a going concern </a:t>
            </a:r>
            <a:r>
              <a:rPr lang="en-ZA" sz="2200" dirty="0" smtClean="0">
                <a:latin typeface="Arial" panose="020B0604020202020204" pitchFamily="34" charset="0"/>
                <a:cs typeface="Arial" panose="020B0604020202020204" pitchFamily="34" charset="0"/>
              </a:rPr>
              <a:t>basis</a:t>
            </a:r>
            <a:endParaRPr lang="en-US" sz="2200"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3256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a:t>
            </a:r>
            <a:endParaRPr lang="en-GB" sz="2800" dirty="0">
              <a:latin typeface="Arial Rounded MT Bold" panose="020F0704030504030204" pitchFamily="34" charset="0"/>
            </a:endParaRPr>
          </a:p>
        </p:txBody>
      </p:sp>
      <p:sp>
        <p:nvSpPr>
          <p:cNvPr id="2" name="Rectangle 1"/>
          <p:cNvSpPr/>
          <p:nvPr/>
        </p:nvSpPr>
        <p:spPr>
          <a:xfrm>
            <a:off x="9992" y="529023"/>
            <a:ext cx="9134007" cy="7201972"/>
          </a:xfrm>
          <a:prstGeom prst="rect">
            <a:avLst/>
          </a:prstGeom>
          <a:solidFill>
            <a:schemeClr val="bg1"/>
          </a:solidFill>
        </p:spPr>
        <p:txBody>
          <a:bodyPr wrap="square">
            <a:spAutoFit/>
          </a:bodyPr>
          <a:lstStyle/>
          <a:p>
            <a:pPr marL="342900" indent="-342900" algn="just">
              <a:spcAft>
                <a:spcPts val="0"/>
              </a:spcAft>
              <a:buFont typeface="Arial" panose="020B0604020202020204" pitchFamily="34" charset="0"/>
              <a:buChar char="•"/>
            </a:pPr>
            <a:r>
              <a:rPr lang="en-US" sz="2250" dirty="0" smtClean="0">
                <a:latin typeface="Arial" panose="020B0604020202020204" pitchFamily="34" charset="0"/>
                <a:ea typeface="Calibri" panose="020F0502020204030204" pitchFamily="34" charset="0"/>
                <a:cs typeface="Arial" panose="020B0604020202020204" pitchFamily="34" charset="0"/>
              </a:rPr>
              <a:t>We </a:t>
            </a:r>
            <a:r>
              <a:rPr lang="en-US" sz="2250" dirty="0">
                <a:latin typeface="Arial" panose="020B0604020202020204" pitchFamily="34" charset="0"/>
                <a:ea typeface="Calibri" panose="020F0502020204030204" pitchFamily="34" charset="0"/>
                <a:cs typeface="Arial" panose="020B0604020202020204" pitchFamily="34" charset="0"/>
              </a:rPr>
              <a:t>meet only a few weeks after the Public Protector South Africa celebrated three great milestones. First, we celebrated my fifth year in office. This means </a:t>
            </a:r>
            <a:r>
              <a:rPr lang="en-US" sz="2250" dirty="0" smtClean="0">
                <a:latin typeface="Arial" panose="020B0604020202020204" pitchFamily="34" charset="0"/>
                <a:ea typeface="Calibri" panose="020F0502020204030204" pitchFamily="34" charset="0"/>
                <a:cs typeface="Arial" panose="020B0604020202020204" pitchFamily="34" charset="0"/>
              </a:rPr>
              <a:t>that I </a:t>
            </a:r>
            <a:r>
              <a:rPr lang="en-US" sz="2250" dirty="0">
                <a:latin typeface="Arial" panose="020B0604020202020204" pitchFamily="34" charset="0"/>
                <a:ea typeface="Calibri" panose="020F0502020204030204" pitchFamily="34" charset="0"/>
                <a:cs typeface="Arial" panose="020B0604020202020204" pitchFamily="34" charset="0"/>
              </a:rPr>
              <a:t>am now left with less than two years to guide the team to the full </a:t>
            </a:r>
            <a:r>
              <a:rPr lang="en-US" sz="2250" dirty="0" err="1">
                <a:latin typeface="Arial" panose="020B0604020202020204" pitchFamily="34" charset="0"/>
                <a:ea typeface="Calibri" panose="020F0502020204030204" pitchFamily="34" charset="0"/>
                <a:cs typeface="Arial" panose="020B0604020202020204" pitchFamily="34" charset="0"/>
              </a:rPr>
              <a:t>realisation</a:t>
            </a:r>
            <a:r>
              <a:rPr lang="en-US" sz="2250" dirty="0">
                <a:latin typeface="Arial" panose="020B0604020202020204" pitchFamily="34" charset="0"/>
                <a:ea typeface="Calibri" panose="020F0502020204030204" pitchFamily="34" charset="0"/>
                <a:cs typeface="Arial" panose="020B0604020202020204" pitchFamily="34" charset="0"/>
              </a:rPr>
              <a:t> of the aspirations of the Public Protector Vision 2023, which I will dwell on shortly. However, indications are that we have done exceedingly well in breathing life into this </a:t>
            </a:r>
            <a:r>
              <a:rPr lang="en-US" sz="2250" dirty="0" smtClean="0">
                <a:latin typeface="Arial" panose="020B0604020202020204" pitchFamily="34" charset="0"/>
                <a:ea typeface="Calibri" panose="020F0502020204030204" pitchFamily="34" charset="0"/>
                <a:cs typeface="Arial" panose="020B0604020202020204" pitchFamily="34" charset="0"/>
              </a:rPr>
              <a:t>ambitious </a:t>
            </a:r>
            <a:r>
              <a:rPr lang="en-US" sz="2250" dirty="0">
                <a:latin typeface="Arial" panose="020B0604020202020204" pitchFamily="34" charset="0"/>
                <a:ea typeface="Calibri" panose="020F0502020204030204" pitchFamily="34" charset="0"/>
                <a:cs typeface="Arial" panose="020B0604020202020204" pitchFamily="34" charset="0"/>
              </a:rPr>
              <a:t>plan and we are well on course to meet its goals by 14 October </a:t>
            </a:r>
            <a:r>
              <a:rPr lang="en-US" sz="2250" dirty="0" smtClean="0">
                <a:latin typeface="Arial" panose="020B0604020202020204" pitchFamily="34" charset="0"/>
                <a:ea typeface="Calibri" panose="020F0502020204030204" pitchFamily="34" charset="0"/>
                <a:cs typeface="Arial" panose="020B0604020202020204" pitchFamily="34" charset="0"/>
              </a:rPr>
              <a:t>2023, </a:t>
            </a:r>
            <a:r>
              <a:rPr lang="en-US" sz="2250" dirty="0">
                <a:latin typeface="Arial" panose="020B0604020202020204" pitchFamily="34" charset="0"/>
                <a:ea typeface="Calibri" panose="020F0502020204030204" pitchFamily="34" charset="0"/>
                <a:cs typeface="Arial" panose="020B0604020202020204" pitchFamily="34" charset="0"/>
              </a:rPr>
              <a:t>when one moves onto the next chapter of one’s life</a:t>
            </a:r>
            <a:r>
              <a:rPr lang="en-US" sz="2250" dirty="0" smtClean="0">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en-US" sz="2250" dirty="0" smtClean="0">
                <a:latin typeface="Arial" panose="020B0604020202020204" pitchFamily="34" charset="0"/>
                <a:ea typeface="Calibri" panose="020F0502020204030204" pitchFamily="34" charset="0"/>
                <a:cs typeface="Arial" panose="020B0604020202020204" pitchFamily="34" charset="0"/>
              </a:rPr>
              <a:t> </a:t>
            </a:r>
          </a:p>
          <a:p>
            <a:pPr marL="342900" indent="-342900" algn="just">
              <a:spcAft>
                <a:spcPts val="0"/>
              </a:spcAft>
              <a:buFont typeface="Arial" panose="020B0604020202020204" pitchFamily="34" charset="0"/>
              <a:buChar char="•"/>
            </a:pPr>
            <a:r>
              <a:rPr lang="en-US" sz="2250" dirty="0" smtClean="0">
                <a:latin typeface="Arial" panose="020B0604020202020204" pitchFamily="34" charset="0"/>
                <a:ea typeface="Calibri" panose="020F0502020204030204" pitchFamily="34" charset="0"/>
                <a:cs typeface="Arial" panose="020B0604020202020204" pitchFamily="34" charset="0"/>
              </a:rPr>
              <a:t>Secondly, </a:t>
            </a:r>
            <a:r>
              <a:rPr lang="en-US" sz="2250" dirty="0">
                <a:latin typeface="Arial" panose="020B0604020202020204" pitchFamily="34" charset="0"/>
                <a:ea typeface="Calibri" panose="020F0502020204030204" pitchFamily="34" charset="0"/>
                <a:cs typeface="Arial" panose="020B0604020202020204" pitchFamily="34" charset="0"/>
              </a:rPr>
              <a:t>we marked the 26th anniversary of this office’s existence. Such a moment beckoned us to take a breather and reflect on the journey that started with unsteady baby steps when Judge Selby </a:t>
            </a:r>
            <a:r>
              <a:rPr lang="en-US" sz="2250" dirty="0" err="1">
                <a:latin typeface="Arial" panose="020B0604020202020204" pitchFamily="34" charset="0"/>
                <a:ea typeface="Calibri" panose="020F0502020204030204" pitchFamily="34" charset="0"/>
                <a:cs typeface="Arial" panose="020B0604020202020204" pitchFamily="34" charset="0"/>
              </a:rPr>
              <a:t>Baqwa</a:t>
            </a:r>
            <a:r>
              <a:rPr lang="en-US" sz="2250" dirty="0">
                <a:latin typeface="Arial" panose="020B0604020202020204" pitchFamily="34" charset="0"/>
                <a:ea typeface="Calibri" panose="020F0502020204030204" pitchFamily="34" charset="0"/>
                <a:cs typeface="Arial" panose="020B0604020202020204" pitchFamily="34" charset="0"/>
              </a:rPr>
              <a:t> led a handful staff members from a modest office in a high-rise building on Visagie Street in Tshwane. In addition to Judge </a:t>
            </a:r>
            <a:r>
              <a:rPr lang="en-US" sz="2250" dirty="0" err="1">
                <a:latin typeface="Arial" panose="020B0604020202020204" pitchFamily="34" charset="0"/>
                <a:ea typeface="Calibri" panose="020F0502020204030204" pitchFamily="34" charset="0"/>
                <a:cs typeface="Arial" panose="020B0604020202020204" pitchFamily="34" charset="0"/>
              </a:rPr>
              <a:t>Baqwa</a:t>
            </a:r>
            <a:r>
              <a:rPr lang="en-US" sz="2250" dirty="0">
                <a:latin typeface="Arial" panose="020B0604020202020204" pitchFamily="34" charset="0"/>
                <a:ea typeface="Calibri" panose="020F0502020204030204" pitchFamily="34" charset="0"/>
                <a:cs typeface="Arial" panose="020B0604020202020204" pitchFamily="34" charset="0"/>
              </a:rPr>
              <a:t>, we pay homage to Adv. Lawrence </a:t>
            </a:r>
            <a:r>
              <a:rPr lang="en-US" sz="2250" dirty="0" err="1">
                <a:latin typeface="Arial" panose="020B0604020202020204" pitchFamily="34" charset="0"/>
                <a:ea typeface="Calibri" panose="020F0502020204030204" pitchFamily="34" charset="0"/>
                <a:cs typeface="Arial" panose="020B0604020202020204" pitchFamily="34" charset="0"/>
              </a:rPr>
              <a:t>Mushwana</a:t>
            </a:r>
            <a:r>
              <a:rPr lang="en-US" sz="2250" dirty="0">
                <a:latin typeface="Arial" panose="020B0604020202020204" pitchFamily="34" charset="0"/>
                <a:ea typeface="Calibri" panose="020F0502020204030204" pitchFamily="34" charset="0"/>
                <a:cs typeface="Arial" panose="020B0604020202020204" pitchFamily="34" charset="0"/>
              </a:rPr>
              <a:t> and Prof. </a:t>
            </a:r>
            <a:r>
              <a:rPr lang="en-US" sz="2250" dirty="0" err="1">
                <a:latin typeface="Arial" panose="020B0604020202020204" pitchFamily="34" charset="0"/>
                <a:ea typeface="Calibri" panose="020F0502020204030204" pitchFamily="34" charset="0"/>
                <a:cs typeface="Arial" panose="020B0604020202020204" pitchFamily="34" charset="0"/>
              </a:rPr>
              <a:t>Thuli</a:t>
            </a:r>
            <a:r>
              <a:rPr lang="en-US" sz="2250" dirty="0">
                <a:latin typeface="Arial" panose="020B0604020202020204" pitchFamily="34" charset="0"/>
                <a:ea typeface="Calibri" panose="020F0502020204030204" pitchFamily="34" charset="0"/>
                <a:cs typeface="Arial" panose="020B0604020202020204" pitchFamily="34" charset="0"/>
              </a:rPr>
              <a:t> </a:t>
            </a:r>
            <a:r>
              <a:rPr lang="en-US" sz="2250" dirty="0" err="1">
                <a:latin typeface="Arial" panose="020B0604020202020204" pitchFamily="34" charset="0"/>
                <a:ea typeface="Calibri" panose="020F0502020204030204" pitchFamily="34" charset="0"/>
                <a:cs typeface="Arial" panose="020B0604020202020204" pitchFamily="34" charset="0"/>
              </a:rPr>
              <a:t>Madonsela</a:t>
            </a:r>
            <a:r>
              <a:rPr lang="en-US" sz="2250" dirty="0">
                <a:latin typeface="Arial" panose="020B0604020202020204" pitchFamily="34" charset="0"/>
                <a:ea typeface="Calibri" panose="020F0502020204030204" pitchFamily="34" charset="0"/>
                <a:cs typeface="Arial" panose="020B0604020202020204" pitchFamily="34" charset="0"/>
              </a:rPr>
              <a:t> and the teams they led for laying the foundation. We are because they were. </a:t>
            </a:r>
          </a:p>
          <a:p>
            <a:pPr lvl="0">
              <a:spcAft>
                <a:spcPts val="0"/>
              </a:spcAft>
            </a:pPr>
            <a:endParaRPr lang="en-ZA" sz="2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endParaRPr lang="en-ZA"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407920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solidFill>
                  <a:prstClr val="black">
                    <a:tint val="75000"/>
                  </a:prstClr>
                </a:solidFill>
              </a:rPr>
              <a:pPr>
                <a:defRPr/>
              </a:pPr>
              <a:t>40</a:t>
            </a:fld>
            <a:endParaRPr lang="en-US" dirty="0">
              <a:solidFill>
                <a:prstClr val="black">
                  <a:tint val="75000"/>
                </a:prstClr>
              </a:solidFill>
            </a:endParaRPr>
          </a:p>
        </p:txBody>
      </p:sp>
      <p:sp>
        <p:nvSpPr>
          <p:cNvPr id="8" name="TextBox 7"/>
          <p:cNvSpPr txBox="1"/>
          <p:nvPr/>
        </p:nvSpPr>
        <p:spPr>
          <a:xfrm>
            <a:off x="5867400" y="523220"/>
            <a:ext cx="3276600" cy="5632311"/>
          </a:xfrm>
          <a:prstGeom prst="rect">
            <a:avLst/>
          </a:prstGeom>
          <a:solidFill>
            <a:schemeClr val="bg1"/>
          </a:solidFill>
          <a:ln>
            <a:solidFill>
              <a:schemeClr val="accent1">
                <a:lumMod val="40000"/>
                <a:lumOff val="60000"/>
              </a:schemeClr>
            </a:solidFill>
          </a:ln>
        </p:spPr>
        <p:txBody>
          <a:bodyPr wrap="square" rtlCol="0">
            <a:spAutoFit/>
          </a:bodyPr>
          <a:lstStyle/>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Revenue is inclusive of transfers from the Department of Justice and Constitutional Development, income received for parking and recovery of bursaries, as well as services in kind.  </a:t>
            </a:r>
            <a:endParaRPr lang="en-US" dirty="0">
              <a:solidFill>
                <a:prstClr val="black"/>
              </a:solidFill>
              <a:latin typeface="Arial" panose="020B0604020202020204" pitchFamily="34" charset="0"/>
              <a:cs typeface="Arial" panose="020B0604020202020204" pitchFamily="34" charset="0"/>
            </a:endParaRPr>
          </a:p>
          <a:p>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Total expenditure </a:t>
            </a:r>
            <a:r>
              <a:rPr lang="en-US" dirty="0" smtClean="0">
                <a:solidFill>
                  <a:prstClr val="black"/>
                </a:solidFill>
                <a:latin typeface="Arial" panose="020B0604020202020204" pitchFamily="34" charset="0"/>
                <a:cs typeface="Arial" panose="020B0604020202020204" pitchFamily="34" charset="0"/>
              </a:rPr>
              <a:t>amounts </a:t>
            </a:r>
            <a:r>
              <a:rPr lang="en-US" dirty="0">
                <a:solidFill>
                  <a:prstClr val="black"/>
                </a:solidFill>
                <a:latin typeface="Arial" panose="020B0604020202020204" pitchFamily="34" charset="0"/>
                <a:cs typeface="Arial" panose="020B0604020202020204" pitchFamily="34" charset="0"/>
              </a:rPr>
              <a:t>to </a:t>
            </a:r>
            <a:r>
              <a:rPr lang="en-US" dirty="0" smtClean="0">
                <a:solidFill>
                  <a:prstClr val="black"/>
                </a:solidFill>
                <a:latin typeface="Arial" panose="020B0604020202020204" pitchFamily="34" charset="0"/>
                <a:cs typeface="Arial" panose="020B0604020202020204" pitchFamily="34" charset="0"/>
              </a:rPr>
              <a:t>R351.3 </a:t>
            </a:r>
            <a:r>
              <a:rPr lang="en-US" dirty="0">
                <a:solidFill>
                  <a:prstClr val="black"/>
                </a:solidFill>
                <a:latin typeface="Arial" panose="020B0604020202020204" pitchFamily="34" charset="0"/>
                <a:cs typeface="Arial" panose="020B0604020202020204" pitchFamily="34" charset="0"/>
              </a:rPr>
              <a:t>million. </a:t>
            </a: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Expenditure on the Investigations branch amounts to R179.8 million, representing 51% of the total expenditure incurred, this represents CoE in the main.</a:t>
            </a:r>
          </a:p>
          <a:p>
            <a:endParaRPr lang="en-US" sz="800" dirty="0" smtClean="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2020/21 </a:t>
            </a:r>
            <a:r>
              <a:rPr lang="en-US" sz="2800" b="1" dirty="0">
                <a:solidFill>
                  <a:srgbClr val="C00000"/>
                </a:solidFill>
                <a:latin typeface="Arial Rounded MT Bold" panose="020F0704030504030204" pitchFamily="34" charset="0"/>
                <a:cs typeface="Tahoma" pitchFamily="34" charset="0"/>
              </a:rPr>
              <a:t>Expenditure O</a:t>
            </a:r>
            <a:r>
              <a:rPr lang="en-US" sz="2800" b="1" dirty="0" smtClean="0">
                <a:solidFill>
                  <a:srgbClr val="C00000"/>
                </a:solidFill>
                <a:latin typeface="Arial Rounded MT Bold" panose="020F0704030504030204" pitchFamily="34" charset="0"/>
                <a:cs typeface="Tahoma" pitchFamily="34" charset="0"/>
              </a:rPr>
              <a:t>verview</a:t>
            </a:r>
            <a:endParaRPr lang="en-GB" sz="2800" dirty="0">
              <a:solidFill>
                <a:srgbClr val="C00000"/>
              </a:solidFill>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52928095"/>
              </p:ext>
            </p:extLst>
          </p:nvPr>
        </p:nvGraphicFramePr>
        <p:xfrm>
          <a:off x="18288" y="523220"/>
          <a:ext cx="5620512" cy="5632313"/>
        </p:xfrm>
        <a:graphic>
          <a:graphicData uri="http://schemas.openxmlformats.org/drawingml/2006/table">
            <a:tbl>
              <a:tblPr/>
              <a:tblGrid>
                <a:gridCol w="4478300">
                  <a:extLst>
                    <a:ext uri="{9D8B030D-6E8A-4147-A177-3AD203B41FA5}">
                      <a16:colId xmlns:a16="http://schemas.microsoft.com/office/drawing/2014/main" xmlns="" val="20000"/>
                    </a:ext>
                  </a:extLst>
                </a:gridCol>
                <a:gridCol w="1142212">
                  <a:extLst>
                    <a:ext uri="{9D8B030D-6E8A-4147-A177-3AD203B41FA5}">
                      <a16:colId xmlns:a16="http://schemas.microsoft.com/office/drawing/2014/main" xmlns="" val="20001"/>
                    </a:ext>
                  </a:extLst>
                </a:gridCol>
              </a:tblGrid>
              <a:tr h="240696">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Revenue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r" fontAlgn="b"/>
                      <a:r>
                        <a:rPr lang="en-ZA" sz="1400" b="1" i="0" u="none" strike="noStrike">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xmlns="" val="10000"/>
                  </a:ext>
                </a:extLst>
              </a:tr>
              <a:tr h="240696">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Revenue</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   367 548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4278">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439689">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Expenditure by programme and Economic classification</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4278">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Expenditure by programme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tc>
                  <a:txBody>
                    <a:bodyPr/>
                    <a:lstStyle/>
                    <a:p>
                      <a:pPr algn="r" fontAlgn="b"/>
                      <a:r>
                        <a:rPr lang="en-ZA" sz="1400" b="1" i="0" u="none" strike="noStrike">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xmlns="" val="10004"/>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Administration</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158 392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Investigations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179 794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069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Complaints and Stakeholder Management</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13 101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0696">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Expenditure</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   351 287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4278">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4278">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Expenditure by Major Economic classification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tc>
                  <a:txBody>
                    <a:bodyPr/>
                    <a:lstStyle/>
                    <a:p>
                      <a:pPr algn="r" fontAlgn="b"/>
                      <a:r>
                        <a:rPr lang="en-ZA" sz="1400" b="1" i="0" u="none" strike="noStrike">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xmlns="" val="10010"/>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253 518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Goods and services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90 721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Administrative expenses</a:t>
                      </a:r>
                    </a:p>
                  </a:txBody>
                  <a:tcPr marL="1959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62 081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Other operating expenses</a:t>
                      </a:r>
                    </a:p>
                  </a:txBody>
                  <a:tcPr marL="1959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28 640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Depreciation and amortisation</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4 571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3427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Finance costs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899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34278">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Debt Impairment</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r>
                        <a:rPr lang="en-ZA" sz="1400" b="0" i="0" u="none" strike="noStrike" dirty="0">
                          <a:solidFill>
                            <a:srgbClr val="000000"/>
                          </a:solidFill>
                          <a:effectLst/>
                          <a:latin typeface="Arial" panose="020B0604020202020204" pitchFamily="34" charset="0"/>
                          <a:cs typeface="Arial" panose="020B0604020202020204" pitchFamily="34" charset="0"/>
                        </a:rPr>
                        <a:t>14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234278">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Loss on disposal of assets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404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34278">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Acturial gains and losses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1 160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234278">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Total expenditure by economic classification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351 287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20"/>
                  </a:ext>
                </a:extLst>
              </a:tr>
              <a:tr h="240696">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240696">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Surplus for the year</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16 261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14140208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41</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2020/21 Personnel Cost </a:t>
            </a:r>
            <a:r>
              <a:rPr lang="en-US" sz="2800" b="1" dirty="0" smtClean="0">
                <a:solidFill>
                  <a:srgbClr val="C00000"/>
                </a:solidFill>
                <a:latin typeface="Arial Rounded MT Bold" panose="020F0704030504030204" pitchFamily="34" charset="0"/>
                <a:cs typeface="Tahoma" pitchFamily="34" charset="0"/>
              </a:rPr>
              <a:t>and vacancies</a:t>
            </a:r>
            <a:endParaRPr lang="en-GB" sz="2800" dirty="0">
              <a:solidFill>
                <a:srgbClr val="C00000"/>
              </a:solidFill>
              <a:latin typeface="Arial Rounded MT Bold" panose="020F0704030504030204" pitchFamily="34" charset="0"/>
            </a:endParaRPr>
          </a:p>
        </p:txBody>
      </p:sp>
      <p:sp>
        <p:nvSpPr>
          <p:cNvPr id="5" name="Rectangle 4"/>
          <p:cNvSpPr/>
          <p:nvPr/>
        </p:nvSpPr>
        <p:spPr>
          <a:xfrm>
            <a:off x="0" y="517124"/>
            <a:ext cx="9144000" cy="646331"/>
          </a:xfrm>
          <a:prstGeom prst="rect">
            <a:avLst/>
          </a:prstGeom>
          <a:solidFill>
            <a:schemeClr val="bg1"/>
          </a:solidFill>
        </p:spPr>
        <p:txBody>
          <a:bodyPr wrap="square">
            <a:spAutoFit/>
          </a:bodyPr>
          <a:lstStyle/>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208855346"/>
              </p:ext>
            </p:extLst>
          </p:nvPr>
        </p:nvGraphicFramePr>
        <p:xfrm>
          <a:off x="-9144" y="517124"/>
          <a:ext cx="9153144" cy="3292876"/>
        </p:xfrm>
        <a:graphic>
          <a:graphicData uri="http://schemas.openxmlformats.org/drawingml/2006/table">
            <a:tbl>
              <a:tblPr firstRow="1">
                <a:tableStyleId>{21E4AEA4-8DFA-4A89-87EB-49C32662AFE0}</a:tableStyleId>
              </a:tblPr>
              <a:tblGrid>
                <a:gridCol w="2218944">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282054">
                  <a:extLst>
                    <a:ext uri="{9D8B030D-6E8A-4147-A177-3AD203B41FA5}">
                      <a16:colId xmlns:a16="http://schemas.microsoft.com/office/drawing/2014/main" xmlns="" val="20004"/>
                    </a:ext>
                  </a:extLst>
                </a:gridCol>
                <a:gridCol w="1232546">
                  <a:extLst>
                    <a:ext uri="{9D8B030D-6E8A-4147-A177-3AD203B41FA5}">
                      <a16:colId xmlns:a16="http://schemas.microsoft.com/office/drawing/2014/main" xmlns="" val="20005"/>
                    </a:ext>
                  </a:extLst>
                </a:gridCol>
              </a:tblGrid>
              <a:tr h="1770363">
                <a:tc>
                  <a:txBody>
                    <a:bodyPr/>
                    <a:lstStyle/>
                    <a:p>
                      <a:pPr>
                        <a:spcAft>
                          <a:spcPts val="0"/>
                        </a:spcAft>
                      </a:pPr>
                      <a:r>
                        <a:rPr lang="en-GB"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Total Expenditure for </a:t>
                      </a:r>
                      <a:r>
                        <a:rPr lang="en-GB" sz="1800" dirty="0" smtClean="0">
                          <a:effectLst/>
                          <a:latin typeface="Arial" panose="020B0604020202020204" pitchFamily="34" charset="0"/>
                          <a:cs typeface="Arial" panose="020B0604020202020204" pitchFamily="34" charset="0"/>
                        </a:rPr>
                        <a:t>PPSA</a:t>
                      </a:r>
                      <a:r>
                        <a:rPr lang="en-GB" sz="1800" baseline="0" dirty="0" smtClean="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(R’000</a:t>
                      </a:r>
                      <a:r>
                        <a:rPr lang="en-GB"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Personnel Expenditure (R’000)</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Personnel exp. as a % of total  exp. (R’000)</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No. of employees</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Arial" panose="020B0604020202020204" pitchFamily="34" charset="0"/>
                          <a:cs typeface="Arial" panose="020B0604020202020204" pitchFamily="34" charset="0"/>
                        </a:rPr>
                        <a:t>2020/2021 Vacancies</a:t>
                      </a:r>
                      <a:endParaRPr lang="en-ZA" sz="1800" dirty="0" smtClean="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endParaRPr lang="en-ZA" sz="1800" dirty="0">
                        <a:effectLst/>
                        <a:latin typeface="Arial" panose="020B0604020202020204" pitchFamily="34" charset="0"/>
                        <a:cs typeface="Arial" panose="020B0604020202020204" pitchFamily="34" charset="0"/>
                      </a:endParaRPr>
                    </a:p>
                  </a:txBody>
                  <a:tcPr marL="60105" marR="60105" marT="0" marB="0"/>
                </a:tc>
                <a:extLst>
                  <a:ext uri="{0D108BD9-81ED-4DB2-BD59-A6C34878D82A}">
                    <a16:rowId xmlns:a16="http://schemas.microsoft.com/office/drawing/2014/main" xmlns="" val="10000"/>
                  </a:ext>
                </a:extLst>
              </a:tr>
              <a:tr h="407184">
                <a:tc>
                  <a:txBody>
                    <a:bodyPr/>
                    <a:lstStyle/>
                    <a:p>
                      <a:pPr>
                        <a:spcAft>
                          <a:spcPts val="0"/>
                        </a:spcAft>
                      </a:pPr>
                      <a:r>
                        <a:rPr lang="en-GB" sz="1800" dirty="0">
                          <a:effectLst/>
                          <a:latin typeface="Arial" panose="020B0604020202020204" pitchFamily="34" charset="0"/>
                          <a:cs typeface="Arial" panose="020B0604020202020204" pitchFamily="34" charset="0"/>
                        </a:rPr>
                        <a:t>Administration</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GB" sz="1800" dirty="0">
                          <a:effectLst/>
                          <a:latin typeface="Arial" panose="020B0604020202020204" pitchFamily="34" charset="0"/>
                          <a:cs typeface="Arial" panose="020B0604020202020204" pitchFamily="34" charset="0"/>
                        </a:rPr>
                        <a:t>160 630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a:effectLst/>
                          <a:latin typeface="Arial" panose="020B0604020202020204" pitchFamily="34" charset="0"/>
                          <a:cs typeface="Arial" panose="020B0604020202020204" pitchFamily="34" charset="0"/>
                        </a:rPr>
                        <a:t>64 750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cs typeface="Arial" panose="020B0604020202020204" pitchFamily="34" charset="0"/>
                        </a:rPr>
                        <a:t>41%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69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xmlns="" val="10001"/>
                  </a:ext>
                </a:extLst>
              </a:tr>
              <a:tr h="407184">
                <a:tc>
                  <a:txBody>
                    <a:bodyPr/>
                    <a:lstStyle/>
                    <a:p>
                      <a:pPr>
                        <a:spcAft>
                          <a:spcPts val="0"/>
                        </a:spcAft>
                      </a:pPr>
                      <a:r>
                        <a:rPr lang="en-GB" sz="1800">
                          <a:effectLst/>
                          <a:latin typeface="Arial" panose="020B0604020202020204" pitchFamily="34" charset="0"/>
                          <a:cs typeface="Arial" panose="020B0604020202020204" pitchFamily="34" charset="0"/>
                        </a:rPr>
                        <a:t>Investigations</a:t>
                      </a:r>
                      <a:endParaRPr lang="en-ZA" sz="180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GB" sz="1800">
                          <a:effectLst/>
                          <a:latin typeface="Arial" panose="020B0604020202020204" pitchFamily="34" charset="0"/>
                          <a:cs typeface="Arial" panose="020B0604020202020204" pitchFamily="34" charset="0"/>
                        </a:rPr>
                        <a:t>179 794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a:effectLst/>
                          <a:latin typeface="Arial" panose="020B0604020202020204" pitchFamily="34" charset="0"/>
                          <a:cs typeface="Arial" panose="020B0604020202020204" pitchFamily="34" charset="0"/>
                        </a:rPr>
                        <a:t>175 993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98%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261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xmlns="" val="10002"/>
                  </a:ext>
                </a:extLst>
              </a:tr>
              <a:tr h="708145">
                <a:tc>
                  <a:txBody>
                    <a:bodyPr/>
                    <a:lstStyle/>
                    <a:p>
                      <a:pPr>
                        <a:spcAft>
                          <a:spcPts val="0"/>
                        </a:spcAft>
                      </a:pPr>
                      <a:r>
                        <a:rPr lang="en-GB" sz="1800" dirty="0" smtClean="0">
                          <a:effectLst/>
                          <a:latin typeface="Arial" panose="020B0604020202020204" pitchFamily="34" charset="0"/>
                          <a:cs typeface="Arial" panose="020B0604020202020204" pitchFamily="34" charset="0"/>
                        </a:rPr>
                        <a:t>Stakeholder Management</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GB" sz="1800">
                          <a:effectLst/>
                          <a:latin typeface="Arial" panose="020B0604020202020204" pitchFamily="34" charset="0"/>
                          <a:cs typeface="Arial" panose="020B0604020202020204" pitchFamily="34" charset="0"/>
                        </a:rPr>
                        <a:t>13 101</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a:effectLst/>
                          <a:latin typeface="Arial" panose="020B0604020202020204" pitchFamily="34" charset="0"/>
                          <a:cs typeface="Arial" panose="020B0604020202020204" pitchFamily="34" charset="0"/>
                        </a:rPr>
                        <a:t>12 775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98%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19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xmlns="" val="10003"/>
                  </a:ext>
                </a:extLst>
              </a:tr>
            </a:tbl>
          </a:graphicData>
        </a:graphic>
      </p:graphicFrame>
      <p:sp>
        <p:nvSpPr>
          <p:cNvPr id="3" name="Rectangle 2"/>
          <p:cNvSpPr/>
          <p:nvPr/>
        </p:nvSpPr>
        <p:spPr>
          <a:xfrm>
            <a:off x="0" y="3975179"/>
            <a:ext cx="9144000" cy="1107996"/>
          </a:xfrm>
          <a:prstGeom prst="rect">
            <a:avLst/>
          </a:prstGeom>
        </p:spPr>
        <p:txBody>
          <a:bodyPr wrap="square">
            <a:spAutoFit/>
          </a:bodyPr>
          <a:lstStyle/>
          <a:p>
            <a:pPr marL="285750" indent="-285750">
              <a:buFont typeface="Arial" panose="020B0604020202020204" pitchFamily="34" charset="0"/>
              <a:buChar char="•"/>
            </a:pPr>
            <a:r>
              <a:rPr lang="en-ZA" sz="2400" dirty="0" err="1" smtClean="0">
                <a:latin typeface="Arial" panose="020B0604020202020204" pitchFamily="34" charset="0"/>
                <a:cs typeface="Arial" panose="020B0604020202020204" pitchFamily="34" charset="0"/>
              </a:rPr>
              <a:t>CoE</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expenditure in 2020/21 amounted to 70% of the total </a:t>
            </a:r>
            <a:r>
              <a:rPr lang="en-ZA" sz="2400" dirty="0" smtClean="0">
                <a:latin typeface="Arial" panose="020B0604020202020204" pitchFamily="34" charset="0"/>
                <a:cs typeface="Arial" panose="020B0604020202020204" pitchFamily="34" charset="0"/>
              </a:rPr>
              <a:t>revenue (i.e</a:t>
            </a:r>
            <a:r>
              <a:rPr lang="en-ZA" sz="2400" dirty="0">
                <a:latin typeface="Arial" panose="020B0604020202020204" pitchFamily="34" charset="0"/>
                <a:cs typeface="Arial" panose="020B0604020202020204" pitchFamily="34" charset="0"/>
              </a:rPr>
              <a:t>. R253 518 of R367 </a:t>
            </a:r>
            <a:r>
              <a:rPr lang="en-ZA" sz="2400" dirty="0" smtClean="0">
                <a:latin typeface="Arial" panose="020B0604020202020204" pitchFamily="34" charset="0"/>
                <a:cs typeface="Arial" panose="020B0604020202020204" pitchFamily="34" charset="0"/>
              </a:rPr>
              <a:t>548)</a:t>
            </a:r>
            <a:endParaRPr lang="en-ZA" sz="2400" dirty="0">
              <a:latin typeface="Arial" panose="020B0604020202020204" pitchFamily="34" charset="0"/>
              <a:cs typeface="Arial" panose="020B0604020202020204" pitchFamily="34"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 </a:t>
            </a:r>
            <a:endParaRPr lang="en-ZA" dirty="0"/>
          </a:p>
        </p:txBody>
      </p:sp>
    </p:spTree>
    <p:extLst>
      <p:ext uri="{BB962C8B-B14F-4D97-AF65-F5344CB8AC3E}">
        <p14:creationId xmlns:p14="http://schemas.microsoft.com/office/powerpoint/2010/main" xmlns="" val="20305276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a:solidFill>
            <a:schemeClr val="accent6">
              <a:lumMod val="20000"/>
              <a:lumOff val="80000"/>
            </a:schemeClr>
          </a:solidFill>
        </p:spPr>
        <p:txBody>
          <a:bodyPr>
            <a:noAutofit/>
          </a:bodyPr>
          <a:lstStyle/>
          <a:p>
            <a:r>
              <a:rPr lang="en-ZA" sz="2800" b="1" dirty="0">
                <a:solidFill>
                  <a:srgbClr val="C00000"/>
                </a:solidFill>
                <a:latin typeface="Arial Rounded MT Bold" panose="020F0704030504030204" pitchFamily="34" charset="0"/>
                <a:ea typeface="+mn-ea"/>
                <a:cs typeface="Tahoma" pitchFamily="34" charset="0"/>
              </a:rPr>
              <a:t>Irregular Expenditure</a:t>
            </a:r>
          </a:p>
        </p:txBody>
      </p:sp>
      <p:graphicFrame>
        <p:nvGraphicFramePr>
          <p:cNvPr id="4" name="Chart 3"/>
          <p:cNvGraphicFramePr>
            <a:graphicFrameLocks/>
          </p:cNvGraphicFramePr>
          <p:nvPr>
            <p:extLst>
              <p:ext uri="{D42A27DB-BD31-4B8C-83A1-F6EECF244321}">
                <p14:modId xmlns:p14="http://schemas.microsoft.com/office/powerpoint/2010/main" xmlns="" val="4211469556"/>
              </p:ext>
            </p:extLst>
          </p:nvPr>
        </p:nvGraphicFramePr>
        <p:xfrm>
          <a:off x="0" y="487362"/>
          <a:ext cx="9144000" cy="6523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85962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accent6">
              <a:lumMod val="20000"/>
              <a:lumOff val="80000"/>
            </a:schemeClr>
          </a:solidFill>
        </p:spPr>
        <p:txBody>
          <a:bodyPr>
            <a:normAutofit/>
          </a:bodyPr>
          <a:lstStyle/>
          <a:p>
            <a:r>
              <a:rPr lang="en-US" sz="2800" b="1" dirty="0" smtClean="0">
                <a:solidFill>
                  <a:srgbClr val="C00000"/>
                </a:solidFill>
                <a:latin typeface="Arial Rounded MT Bold" panose="020F0704030504030204" pitchFamily="34" charset="0"/>
                <a:ea typeface="+mn-ea"/>
                <a:cs typeface="Tahoma" pitchFamily="34" charset="0"/>
              </a:rPr>
              <a:t>Fruitless and Wasteful Expenditure</a:t>
            </a:r>
            <a:endParaRPr lang="en-ZA" sz="2800" b="1" dirty="0">
              <a:solidFill>
                <a:srgbClr val="C00000"/>
              </a:solidFill>
              <a:latin typeface="Arial Rounded MT Bold" panose="020F0704030504030204" pitchFamily="34" charset="0"/>
              <a:ea typeface="+mn-ea"/>
              <a:cs typeface="Tahoma" pitchFamily="34" charset="0"/>
            </a:endParaRPr>
          </a:p>
        </p:txBody>
      </p:sp>
      <p:sp>
        <p:nvSpPr>
          <p:cNvPr id="3" name="Text Placeholder 2"/>
          <p:cNvSpPr>
            <a:spLocks noGrp="1"/>
          </p:cNvSpPr>
          <p:nvPr>
            <p:ph type="body" sz="quarter" idx="10"/>
          </p:nvPr>
        </p:nvSpPr>
        <p:spPr>
          <a:xfrm>
            <a:off x="64012" y="1268760"/>
            <a:ext cx="8953369" cy="4829398"/>
          </a:xfrm>
        </p:spPr>
        <p:txBody>
          <a:bodyPr>
            <a:normAutofit/>
          </a:bodyPr>
          <a:lstStyle/>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2866899898"/>
              </p:ext>
            </p:extLst>
          </p:nvPr>
        </p:nvGraphicFramePr>
        <p:xfrm>
          <a:off x="-27432" y="533400"/>
          <a:ext cx="9171432" cy="600393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 y="6537338"/>
            <a:ext cx="9144000" cy="646331"/>
          </a:xfrm>
          <a:prstGeom prst="rect">
            <a:avLst/>
          </a:prstGeom>
          <a:solidFill>
            <a:schemeClr val="bg1"/>
          </a:solidFill>
        </p:spPr>
        <p:txBody>
          <a:bodyPr wrap="square">
            <a:spAutoFit/>
          </a:bodyPr>
          <a:lstStyle/>
          <a:p>
            <a:r>
              <a:rPr lang="en-US" dirty="0"/>
              <a:t>Fruitless and wasteful expenditure incurred in the year under review is R81 571, </a:t>
            </a:r>
            <a:r>
              <a:rPr lang="en-US" dirty="0" smtClean="0"/>
              <a:t>72</a:t>
            </a:r>
          </a:p>
          <a:p>
            <a:endParaRPr lang="en-US" dirty="0"/>
          </a:p>
        </p:txBody>
      </p:sp>
    </p:spTree>
    <p:extLst>
      <p:ext uri="{BB962C8B-B14F-4D97-AF65-F5344CB8AC3E}">
        <p14:creationId xmlns:p14="http://schemas.microsoft.com/office/powerpoint/2010/main" xmlns="" val="39176755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6">
              <a:lumMod val="20000"/>
              <a:lumOff val="80000"/>
            </a:schemeClr>
          </a:solidFill>
        </p:spPr>
        <p:txBody>
          <a:bodyPr>
            <a:normAutofit/>
          </a:bodyPr>
          <a:lstStyle/>
          <a:p>
            <a:r>
              <a:rPr lang="en-US" sz="2800" b="1" dirty="0">
                <a:solidFill>
                  <a:srgbClr val="C00000"/>
                </a:solidFill>
                <a:latin typeface="Arial Rounded MT Bold" panose="020F0704030504030204" pitchFamily="34" charset="0"/>
                <a:ea typeface="+mn-ea"/>
                <a:cs typeface="Tahoma" pitchFamily="34" charset="0"/>
              </a:rPr>
              <a:t>Funding</a:t>
            </a:r>
            <a:r>
              <a:rPr lang="en-US" sz="3200" b="1" dirty="0" smtClean="0">
                <a:solidFill>
                  <a:srgbClr val="B80000"/>
                </a:solidFill>
              </a:rPr>
              <a:t> </a:t>
            </a:r>
            <a:r>
              <a:rPr lang="en-US" sz="2800" b="1" dirty="0">
                <a:solidFill>
                  <a:srgbClr val="C00000"/>
                </a:solidFill>
                <a:latin typeface="Arial Rounded MT Bold" panose="020F0704030504030204" pitchFamily="34" charset="0"/>
                <a:ea typeface="+mn-ea"/>
                <a:cs typeface="Tahoma" pitchFamily="34" charset="0"/>
              </a:rPr>
              <a:t>pressures during 2020/21 FY</a:t>
            </a:r>
            <a:endParaRPr lang="en-ZA" sz="2800" b="1" dirty="0">
              <a:solidFill>
                <a:srgbClr val="C00000"/>
              </a:solidFill>
              <a:latin typeface="Arial Rounded MT Bold" panose="020F0704030504030204" pitchFamily="34" charset="0"/>
              <a:ea typeface="+mn-ea"/>
              <a:cs typeface="Tahoma" pitchFamily="34" charset="0"/>
            </a:endParaRPr>
          </a:p>
        </p:txBody>
      </p:sp>
      <p:sp>
        <p:nvSpPr>
          <p:cNvPr id="3" name="Text Placeholder 2"/>
          <p:cNvSpPr>
            <a:spLocks noGrp="1"/>
          </p:cNvSpPr>
          <p:nvPr>
            <p:ph type="body" sz="quarter" idx="10"/>
          </p:nvPr>
        </p:nvSpPr>
        <p:spPr>
          <a:xfrm>
            <a:off x="0" y="762000"/>
            <a:ext cx="9144000" cy="6248400"/>
          </a:xfrm>
          <a:solidFill>
            <a:schemeClr val="bg1"/>
          </a:solidFill>
        </p:spPr>
        <p:txBody>
          <a:bodyPr>
            <a:noAutofit/>
          </a:bodyPr>
          <a:lstStyle/>
          <a:p>
            <a:pPr algn="just">
              <a:lnSpc>
                <a:spcPct val="150000"/>
              </a:lnSpc>
            </a:pPr>
            <a:r>
              <a:rPr lang="en-US" sz="2400" dirty="0" smtClean="0">
                <a:latin typeface="Arial" panose="020B0604020202020204" pitchFamily="34" charset="0"/>
                <a:cs typeface="Arial" panose="020B0604020202020204" pitchFamily="34" charset="0"/>
              </a:rPr>
              <a:t>The PPSA suffered a budget reduction of R16,1 million on Compensation of Employees (CoE) in 2020/21 FY</a:t>
            </a:r>
          </a:p>
          <a:p>
            <a:pPr algn="just">
              <a:lnSpc>
                <a:spcPct val="150000"/>
              </a:lnSpc>
            </a:pPr>
            <a:r>
              <a:rPr lang="en-US" sz="2400" dirty="0" smtClean="0">
                <a:latin typeface="Arial" panose="020B0604020202020204" pitchFamily="34" charset="0"/>
                <a:cs typeface="Arial" panose="020B0604020202020204" pitchFamily="34" charset="0"/>
              </a:rPr>
              <a:t>The budget reductions were implemented over the MTEF (2021/22 to 2022/23 FYs)</a:t>
            </a:r>
          </a:p>
          <a:p>
            <a:pPr algn="just">
              <a:lnSpc>
                <a:spcPct val="150000"/>
              </a:lnSpc>
            </a:pPr>
            <a:r>
              <a:rPr lang="en-US" sz="2400" dirty="0" smtClean="0">
                <a:latin typeface="Arial" panose="020B0604020202020204" pitchFamily="34" charset="0"/>
                <a:cs typeface="Arial" panose="020B0604020202020204" pitchFamily="34" charset="0"/>
              </a:rPr>
              <a:t>17 positions were affected by the reductions, cumulatively the PPSA has 33 positions which are unfunded due to budget reductions since 2017/18 FY.</a:t>
            </a:r>
          </a:p>
          <a:p>
            <a:pPr algn="just">
              <a:lnSpc>
                <a:spcPct val="150000"/>
              </a:lnSpc>
            </a:pPr>
            <a:r>
              <a:rPr lang="en-US" sz="2400" dirty="0" smtClean="0">
                <a:latin typeface="Arial" panose="020B0604020202020204" pitchFamily="34" charset="0"/>
                <a:cs typeface="Arial" panose="020B0604020202020204" pitchFamily="34" charset="0"/>
              </a:rPr>
              <a:t>PPSA made a presentation to National Treasury to request for the correct of the baseline allocation </a:t>
            </a:r>
            <a:endParaRPr lang="en-US" sz="2400" dirty="0">
              <a:latin typeface="Arial" panose="020B0604020202020204" pitchFamily="34" charset="0"/>
              <a:cs typeface="Arial" panose="020B0604020202020204" pitchFamily="34" charset="0"/>
            </a:endParaRPr>
          </a:p>
          <a:p>
            <a:pPr algn="just">
              <a:lnSpc>
                <a:spcPct val="150000"/>
              </a:lnSpc>
            </a:pPr>
            <a:endParaRPr lang="en-US" sz="2200" dirty="0" smtClean="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52277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6">
              <a:lumMod val="20000"/>
              <a:lumOff val="80000"/>
            </a:schemeClr>
          </a:solidFill>
        </p:spPr>
        <p:txBody>
          <a:bodyPr>
            <a:normAutofit/>
          </a:bodyPr>
          <a:lstStyle/>
          <a:p>
            <a:r>
              <a:rPr lang="en-US" sz="2800" b="1" dirty="0">
                <a:solidFill>
                  <a:srgbClr val="C00000"/>
                </a:solidFill>
                <a:latin typeface="Arial Rounded MT Bold" panose="020F0704030504030204" pitchFamily="34" charset="0"/>
                <a:ea typeface="+mn-ea"/>
                <a:cs typeface="Tahoma" pitchFamily="34" charset="0"/>
              </a:rPr>
              <a:t>Funding</a:t>
            </a:r>
            <a:r>
              <a:rPr lang="en-US" sz="3200" b="1" dirty="0" smtClean="0">
                <a:solidFill>
                  <a:srgbClr val="B80000"/>
                </a:solidFill>
              </a:rPr>
              <a:t> </a:t>
            </a:r>
            <a:r>
              <a:rPr lang="en-US" sz="2800" b="1" dirty="0">
                <a:solidFill>
                  <a:srgbClr val="C00000"/>
                </a:solidFill>
                <a:latin typeface="Arial Rounded MT Bold" panose="020F0704030504030204" pitchFamily="34" charset="0"/>
                <a:ea typeface="+mn-ea"/>
                <a:cs typeface="Tahoma" pitchFamily="34" charset="0"/>
              </a:rPr>
              <a:t>pressures during 2020/21 FY (2)</a:t>
            </a:r>
            <a:endParaRPr lang="en-ZA" sz="2800" b="1" dirty="0">
              <a:solidFill>
                <a:srgbClr val="C00000"/>
              </a:solidFill>
              <a:latin typeface="Arial Rounded MT Bold" panose="020F0704030504030204" pitchFamily="34" charset="0"/>
              <a:ea typeface="+mn-ea"/>
              <a:cs typeface="Tahoma" pitchFamily="34" charset="0"/>
            </a:endParaRPr>
          </a:p>
        </p:txBody>
      </p:sp>
      <p:sp>
        <p:nvSpPr>
          <p:cNvPr id="3" name="Text Placeholder 2"/>
          <p:cNvSpPr>
            <a:spLocks noGrp="1"/>
          </p:cNvSpPr>
          <p:nvPr>
            <p:ph type="body" sz="quarter" idx="10"/>
          </p:nvPr>
        </p:nvSpPr>
        <p:spPr>
          <a:xfrm>
            <a:off x="0" y="707064"/>
            <a:ext cx="9144000" cy="6303336"/>
          </a:xfrm>
          <a:solidFill>
            <a:schemeClr val="bg1"/>
          </a:solidFill>
        </p:spPr>
        <p:txBody>
          <a:bodyPr>
            <a:noAutofit/>
          </a:bodyPr>
          <a:lstStyle/>
          <a:p>
            <a:pPr algn="just">
              <a:lnSpc>
                <a:spcPct val="150000"/>
              </a:lnSpc>
            </a:pPr>
            <a:r>
              <a:rPr lang="en-US" sz="2400" dirty="0" smtClean="0">
                <a:latin typeface="Arial" panose="020B0604020202020204" pitchFamily="34" charset="0"/>
                <a:cs typeface="Arial" panose="020B0604020202020204" pitchFamily="34" charset="0"/>
              </a:rPr>
              <a:t>The Department of Justice and Constitutional Development was engaged for assistance</a:t>
            </a:r>
          </a:p>
          <a:p>
            <a:pPr algn="just">
              <a:lnSpc>
                <a:spcPct val="150000"/>
              </a:lnSpc>
            </a:pPr>
            <a:r>
              <a:rPr lang="en-US" sz="2400" dirty="0" smtClean="0">
                <a:latin typeface="Arial" panose="020B0604020202020204" pitchFamily="34" charset="0"/>
                <a:cs typeface="Arial" panose="020B0604020202020204" pitchFamily="34" charset="0"/>
              </a:rPr>
              <a:t>An amount of R30,5 million was made available, by DoJ, to the PPSA in March 2021. The institution could not implement any of the planned projects including ICT infrastructure overhaul due to time constraints</a:t>
            </a:r>
          </a:p>
          <a:p>
            <a:pPr algn="just">
              <a:lnSpc>
                <a:spcPct val="150000"/>
              </a:lnSpc>
            </a:pPr>
            <a:r>
              <a:rPr lang="en-US" sz="2400" dirty="0" smtClean="0">
                <a:latin typeface="Arial" panose="020B0604020202020204" pitchFamily="34" charset="0"/>
                <a:cs typeface="Arial" panose="020B0604020202020204" pitchFamily="34" charset="0"/>
              </a:rPr>
              <a:t>Consequently, PPSA reported a surplus in the 2020/21 financial statements, the National Treasury was requested for approval to retain the cash in order to implement the critical projects. </a:t>
            </a:r>
          </a:p>
          <a:p>
            <a:pPr algn="just">
              <a:lnSpc>
                <a:spcPct val="150000"/>
              </a:lnSpc>
            </a:pPr>
            <a:endParaRPr lang="en-US" sz="2200" dirty="0" smtClean="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508548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69756128"/>
              </p:ext>
            </p:extLst>
          </p:nvPr>
        </p:nvGraphicFramePr>
        <p:xfrm>
          <a:off x="76200" y="631519"/>
          <a:ext cx="5562600" cy="5105394"/>
        </p:xfrm>
        <a:graphic>
          <a:graphicData uri="http://schemas.openxmlformats.org/drawingml/2006/table">
            <a:tbl>
              <a:tblPr>
                <a:tableStyleId>{616DA210-FB5B-4158-B5E0-FEB733F419BA}</a:tableStyleId>
              </a:tblPr>
              <a:tblGrid>
                <a:gridCol w="3585908">
                  <a:extLst>
                    <a:ext uri="{9D8B030D-6E8A-4147-A177-3AD203B41FA5}">
                      <a16:colId xmlns:a16="http://schemas.microsoft.com/office/drawing/2014/main" xmlns="" val="20000"/>
                    </a:ext>
                  </a:extLst>
                </a:gridCol>
                <a:gridCol w="1976692">
                  <a:extLst>
                    <a:ext uri="{9D8B030D-6E8A-4147-A177-3AD203B41FA5}">
                      <a16:colId xmlns:a16="http://schemas.microsoft.com/office/drawing/2014/main" xmlns="" val="20001"/>
                    </a:ext>
                  </a:extLst>
                </a:gridCol>
              </a:tblGrid>
              <a:tr h="328500">
                <a:tc>
                  <a:txBody>
                    <a:bodyPr/>
                    <a:lstStyle/>
                    <a:p>
                      <a:pPr algn="l" rtl="0" fontAlgn="b"/>
                      <a:r>
                        <a:rPr lang="en-ZA" sz="1800" b="1" u="none" strike="noStrike" dirty="0">
                          <a:solidFill>
                            <a:schemeClr val="bg1"/>
                          </a:solidFill>
                          <a:effectLst/>
                          <a:latin typeface="Arial" panose="020B0604020202020204" pitchFamily="34" charset="0"/>
                          <a:cs typeface="Arial" panose="020B0604020202020204" pitchFamily="34" charset="0"/>
                        </a:rPr>
                        <a:t>Revenue</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rgbClr val="C00000"/>
                    </a:solidFill>
                  </a:tcPr>
                </a:tc>
                <a:tc>
                  <a:txBody>
                    <a:bodyPr/>
                    <a:lstStyle/>
                    <a:p>
                      <a:pPr algn="ctr" rtl="0" fontAlgn="ctr"/>
                      <a:r>
                        <a:rPr lang="en-ZA" sz="1800" b="1" u="none" strike="noStrike" dirty="0">
                          <a:solidFill>
                            <a:schemeClr val="bg1"/>
                          </a:solidFill>
                          <a:effectLst/>
                          <a:latin typeface="Arial" panose="020B0604020202020204" pitchFamily="34" charset="0"/>
                          <a:cs typeface="Arial" panose="020B0604020202020204" pitchFamily="34" charset="0"/>
                        </a:rPr>
                        <a:t> R'000 </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extLst>
                  <a:ext uri="{0D108BD9-81ED-4DB2-BD59-A6C34878D82A}">
                    <a16:rowId xmlns:a16="http://schemas.microsoft.com/office/drawing/2014/main" xmlns="" val="10000"/>
                  </a:ext>
                </a:extLst>
              </a:tr>
              <a:tr h="328500">
                <a:tc>
                  <a:txBody>
                    <a:bodyPr/>
                    <a:lstStyle/>
                    <a:p>
                      <a:pPr algn="l" rtl="0" fontAlgn="b"/>
                      <a:r>
                        <a:rPr lang="en-ZA" sz="1800" u="none" strike="noStrike" dirty="0">
                          <a:effectLst/>
                          <a:latin typeface="Arial" panose="020B0604020202020204" pitchFamily="34" charset="0"/>
                          <a:cs typeface="Arial" panose="020B0604020202020204" pitchFamily="34" charset="0"/>
                        </a:rPr>
                        <a:t>Total Revenue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b"/>
                      <a:r>
                        <a:rPr lang="en-ZA" sz="1800" u="none" strike="noStrike" dirty="0">
                          <a:effectLst/>
                          <a:latin typeface="Arial" panose="020B0604020202020204" pitchFamily="34" charset="0"/>
                          <a:cs typeface="Arial" panose="020B0604020202020204" pitchFamily="34" charset="0"/>
                        </a:rPr>
                        <a:t>167 514</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xmlns="" val="10001"/>
                  </a:ext>
                </a:extLst>
              </a:tr>
              <a:tr h="298650">
                <a:tc>
                  <a:txBody>
                    <a:bodyPr/>
                    <a:lstStyle/>
                    <a:p>
                      <a:pPr algn="l"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xmlns="" val="10002"/>
                  </a:ext>
                </a:extLst>
              </a:tr>
              <a:tr h="648121">
                <a:tc>
                  <a:txBody>
                    <a:bodyPr/>
                    <a:lstStyle/>
                    <a:p>
                      <a:pPr algn="l" rtl="0" fontAlgn="b"/>
                      <a:r>
                        <a:rPr lang="en-US" sz="1800" b="1" u="none" strike="noStrike" dirty="0">
                          <a:effectLst/>
                          <a:latin typeface="Arial" panose="020B0604020202020204" pitchFamily="34" charset="0"/>
                          <a:cs typeface="Arial" panose="020B0604020202020204" pitchFamily="34" charset="0"/>
                        </a:rPr>
                        <a:t>Expenditure </a:t>
                      </a:r>
                      <a:r>
                        <a:rPr lang="en-US" sz="1800" b="1" u="none" strike="noStrike" dirty="0" smtClean="0">
                          <a:effectLst/>
                          <a:latin typeface="Arial" panose="020B0604020202020204" pitchFamily="34" charset="0"/>
                          <a:cs typeface="Arial" panose="020B0604020202020204" pitchFamily="34" charset="0"/>
                        </a:rPr>
                        <a:t>Economic </a:t>
                      </a:r>
                      <a:r>
                        <a:rPr lang="en-US" sz="1800" b="1" u="none" strike="noStrike" dirty="0">
                          <a:effectLst/>
                          <a:latin typeface="Arial" panose="020B0604020202020204" pitchFamily="34" charset="0"/>
                          <a:cs typeface="Arial" panose="020B0604020202020204" pitchFamily="34" charset="0"/>
                        </a:rPr>
                        <a:t>classification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xmlns="" val="10003"/>
                  </a:ext>
                </a:extLst>
              </a:tr>
              <a:tr h="605504">
                <a:tc>
                  <a:txBody>
                    <a:bodyPr/>
                    <a:lstStyle/>
                    <a:p>
                      <a:pPr algn="l" rtl="0" fontAlgn="b"/>
                      <a:r>
                        <a:rPr lang="en-US" sz="1800" b="1" u="none" strike="noStrike" dirty="0">
                          <a:solidFill>
                            <a:schemeClr val="bg1"/>
                          </a:solidFill>
                          <a:effectLst/>
                          <a:latin typeface="Arial" panose="020B0604020202020204" pitchFamily="34" charset="0"/>
                          <a:cs typeface="Arial" panose="020B0604020202020204" pitchFamily="34" charset="0"/>
                        </a:rPr>
                        <a:t>Expenditure by Major Economic classification</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tc>
                  <a:txBody>
                    <a:bodyPr/>
                    <a:lstStyle/>
                    <a:p>
                      <a:pPr algn="ctr" rtl="0" fontAlgn="ctr"/>
                      <a:r>
                        <a:rPr lang="en-ZA" sz="1800" b="1" u="none" strike="noStrike" dirty="0">
                          <a:solidFill>
                            <a:schemeClr val="bg1"/>
                          </a:solidFill>
                          <a:effectLst/>
                          <a:latin typeface="Arial" panose="020B0604020202020204" pitchFamily="34" charset="0"/>
                          <a:cs typeface="Arial" panose="020B0604020202020204" pitchFamily="34" charset="0"/>
                        </a:rPr>
                        <a:t> R'000 </a:t>
                      </a:r>
                      <a:endParaRPr lang="en-ZA" sz="18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extLst>
                  <a:ext uri="{0D108BD9-81ED-4DB2-BD59-A6C34878D82A}">
                    <a16:rowId xmlns:a16="http://schemas.microsoft.com/office/drawing/2014/main" xmlns="" val="10004"/>
                  </a:ext>
                </a:extLst>
              </a:tr>
              <a:tr h="310742">
                <a:tc>
                  <a:txBody>
                    <a:bodyPr/>
                    <a:lstStyle/>
                    <a:p>
                      <a:pPr algn="l" rtl="0" fontAlgn="b"/>
                      <a:r>
                        <a:rPr lang="en-ZA" sz="1800" u="none" strike="noStrike" dirty="0">
                          <a:effectLst/>
                          <a:latin typeface="Arial" panose="020B0604020202020204" pitchFamily="34" charset="0"/>
                          <a:cs typeface="Arial" panose="020B0604020202020204" pitchFamily="34" charset="0"/>
                        </a:rPr>
                        <a:t>Compensation of employees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a:effectLst/>
                          <a:latin typeface="Arial" panose="020B0604020202020204" pitchFamily="34" charset="0"/>
                          <a:cs typeface="Arial" panose="020B0604020202020204" pitchFamily="34" charset="0"/>
                        </a:rPr>
                        <a:t>128 418</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5"/>
                  </a:ext>
                </a:extLst>
              </a:tr>
              <a:tr h="310742">
                <a:tc>
                  <a:txBody>
                    <a:bodyPr/>
                    <a:lstStyle/>
                    <a:p>
                      <a:pPr algn="l" rtl="0" fontAlgn="b"/>
                      <a:r>
                        <a:rPr lang="en-ZA" sz="1800" u="none" strike="noStrike" dirty="0">
                          <a:effectLst/>
                          <a:latin typeface="Arial" panose="020B0604020202020204" pitchFamily="34" charset="0"/>
                          <a:cs typeface="Arial" panose="020B0604020202020204" pitchFamily="34" charset="0"/>
                        </a:rPr>
                        <a:t>Goods and services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6"/>
                  </a:ext>
                </a:extLst>
              </a:tr>
              <a:tr h="310742">
                <a:tc>
                  <a:txBody>
                    <a:bodyPr/>
                    <a:lstStyle/>
                    <a:p>
                      <a:pPr algn="l" rtl="0" fontAlgn="b"/>
                      <a:r>
                        <a:rPr lang="en-ZA" sz="1800" u="none" strike="noStrike" dirty="0">
                          <a:effectLst/>
                          <a:latin typeface="Arial" panose="020B0604020202020204" pitchFamily="34" charset="0"/>
                          <a:cs typeface="Arial" panose="020B0604020202020204" pitchFamily="34" charset="0"/>
                        </a:rPr>
                        <a:t>Administrative expenses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a:effectLst/>
                          <a:latin typeface="Arial" panose="020B0604020202020204" pitchFamily="34" charset="0"/>
                          <a:cs typeface="Arial" panose="020B0604020202020204" pitchFamily="34" charset="0"/>
                        </a:rPr>
                        <a:t>28 172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7"/>
                  </a:ext>
                </a:extLst>
              </a:tr>
              <a:tr h="310742">
                <a:tc>
                  <a:txBody>
                    <a:bodyPr/>
                    <a:lstStyle/>
                    <a:p>
                      <a:pPr algn="l" rtl="0" fontAlgn="b"/>
                      <a:r>
                        <a:rPr lang="en-ZA" sz="1800" u="none" strike="noStrike" dirty="0">
                          <a:effectLst/>
                          <a:latin typeface="Arial" panose="020B0604020202020204" pitchFamily="34" charset="0"/>
                          <a:cs typeface="Arial" panose="020B0604020202020204" pitchFamily="34" charset="0"/>
                        </a:rPr>
                        <a:t>Other operating expenses</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smtClean="0">
                          <a:effectLst/>
                          <a:latin typeface="Arial" panose="020B0604020202020204" pitchFamily="34" charset="0"/>
                          <a:cs typeface="Arial" panose="020B0604020202020204" pitchFamily="34" charset="0"/>
                        </a:rPr>
                        <a:t>   9 </a:t>
                      </a:r>
                      <a:r>
                        <a:rPr lang="en-ZA" sz="1800" u="none" strike="noStrike" dirty="0">
                          <a:effectLst/>
                          <a:latin typeface="Arial" panose="020B0604020202020204" pitchFamily="34" charset="0"/>
                          <a:cs typeface="Arial" panose="020B0604020202020204" pitchFamily="34" charset="0"/>
                        </a:rPr>
                        <a:t>451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8"/>
                  </a:ext>
                </a:extLst>
              </a:tr>
              <a:tr h="310742">
                <a:tc>
                  <a:txBody>
                    <a:bodyPr/>
                    <a:lstStyle/>
                    <a:p>
                      <a:pPr algn="l" rtl="0" fontAlgn="b"/>
                      <a:r>
                        <a:rPr lang="en-ZA" sz="1800" u="none" strike="noStrike">
                          <a:effectLst/>
                          <a:latin typeface="Arial" panose="020B0604020202020204" pitchFamily="34" charset="0"/>
                          <a:cs typeface="Arial" panose="020B0604020202020204" pitchFamily="34" charset="0"/>
                        </a:rPr>
                        <a:t>Depreciation and amortisation</a:t>
                      </a:r>
                      <a:endParaRPr lang="en-ZA"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smtClean="0">
                          <a:effectLst/>
                          <a:latin typeface="Arial" panose="020B0604020202020204" pitchFamily="34" charset="0"/>
                          <a:cs typeface="Arial" panose="020B0604020202020204" pitchFamily="34" charset="0"/>
                        </a:rPr>
                        <a:t>   2 </a:t>
                      </a:r>
                      <a:r>
                        <a:rPr lang="en-ZA" sz="1800" u="none" strike="noStrike" dirty="0">
                          <a:effectLst/>
                          <a:latin typeface="Arial" panose="020B0604020202020204" pitchFamily="34" charset="0"/>
                          <a:cs typeface="Arial" panose="020B0604020202020204" pitchFamily="34" charset="0"/>
                        </a:rPr>
                        <a:t>570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9"/>
                  </a:ext>
                </a:extLst>
              </a:tr>
              <a:tr h="605504">
                <a:tc>
                  <a:txBody>
                    <a:bodyPr/>
                    <a:lstStyle/>
                    <a:p>
                      <a:pPr algn="l" rtl="0" fontAlgn="b"/>
                      <a:r>
                        <a:rPr lang="en-US" sz="1800" b="1" u="none" strike="noStrike" dirty="0">
                          <a:effectLst/>
                          <a:latin typeface="Arial" panose="020B0604020202020204" pitchFamily="34" charset="0"/>
                          <a:cs typeface="Arial" panose="020B0604020202020204" pitchFamily="34" charset="0"/>
                        </a:rPr>
                        <a:t>Total expenditure by economic classification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b="1" u="none" strike="noStrike" dirty="0">
                          <a:effectLst/>
                          <a:latin typeface="Arial" panose="020B0604020202020204" pitchFamily="34" charset="0"/>
                          <a:cs typeface="Arial" panose="020B0604020202020204" pitchFamily="34" charset="0"/>
                        </a:rPr>
                        <a:t>168 611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10"/>
                  </a:ext>
                </a:extLst>
              </a:tr>
              <a:tr h="408405">
                <a:tc>
                  <a:txBody>
                    <a:bodyPr/>
                    <a:lstStyle/>
                    <a:p>
                      <a:pPr algn="l"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u="none" strike="noStrike" dirty="0">
                          <a:effectLst/>
                          <a:latin typeface="Arial" panose="020B0604020202020204" pitchFamily="34" charset="0"/>
                          <a:cs typeface="Arial" panose="020B0604020202020204" pitchFamily="34" charset="0"/>
                        </a:rPr>
                        <a:t>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11"/>
                  </a:ext>
                </a:extLst>
              </a:tr>
              <a:tr h="328500">
                <a:tc>
                  <a:txBody>
                    <a:bodyPr/>
                    <a:lstStyle/>
                    <a:p>
                      <a:pPr algn="l" rtl="0" fontAlgn="b"/>
                      <a:r>
                        <a:rPr lang="en-US" sz="1800" b="1" u="none" strike="noStrike" dirty="0">
                          <a:effectLst/>
                          <a:latin typeface="Arial" panose="020B0604020202020204" pitchFamily="34" charset="0"/>
                          <a:cs typeface="Arial" panose="020B0604020202020204" pitchFamily="34" charset="0"/>
                        </a:rPr>
                        <a:t>Surplus / ( Deficit) for the year</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rtl="0" fontAlgn="b"/>
                      <a:r>
                        <a:rPr lang="en-ZA" sz="1800" b="1" u="none" strike="noStrike" dirty="0" smtClean="0">
                          <a:effectLst/>
                          <a:latin typeface="Arial" panose="020B0604020202020204" pitchFamily="34" charset="0"/>
                          <a:cs typeface="Arial" panose="020B0604020202020204" pitchFamily="34" charset="0"/>
                        </a:rPr>
                        <a:t>  -</a:t>
                      </a:r>
                      <a:r>
                        <a:rPr lang="en-ZA" sz="1800" b="1" u="none" strike="noStrike" dirty="0">
                          <a:effectLst/>
                          <a:latin typeface="Arial" panose="020B0604020202020204" pitchFamily="34" charset="0"/>
                          <a:cs typeface="Arial" panose="020B0604020202020204" pitchFamily="34" charset="0"/>
                        </a:rPr>
                        <a:t>1 </a:t>
                      </a:r>
                      <a:r>
                        <a:rPr lang="en-ZA" sz="1800" b="1" u="none" strike="noStrike" dirty="0" smtClean="0">
                          <a:effectLst/>
                          <a:latin typeface="Arial" panose="020B0604020202020204" pitchFamily="34" charset="0"/>
                          <a:cs typeface="Arial" panose="020B0604020202020204" pitchFamily="34" charset="0"/>
                        </a:rPr>
                        <a:t>097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12"/>
                  </a:ext>
                </a:extLst>
              </a:tr>
            </a:tbl>
          </a:graphicData>
        </a:graphic>
      </p:graphicFrame>
      <p:sp>
        <p:nvSpPr>
          <p:cNvPr id="5" name="TextBox 4"/>
          <p:cNvSpPr txBox="1"/>
          <p:nvPr/>
        </p:nvSpPr>
        <p:spPr>
          <a:xfrm>
            <a:off x="5732720" y="685800"/>
            <a:ext cx="3411279" cy="5047536"/>
          </a:xfrm>
          <a:prstGeom prst="rect">
            <a:avLst/>
          </a:prstGeom>
          <a:solidFill>
            <a:schemeClr val="bg1"/>
          </a:solidFill>
          <a:ln>
            <a:solidFill>
              <a:schemeClr val="accent1">
                <a:lumMod val="40000"/>
                <a:lumOff val="60000"/>
              </a:schemeClr>
            </a:solidFill>
          </a:ln>
        </p:spPr>
        <p:txBody>
          <a:bodyPr wrap="square" rtlCol="0">
            <a:spAutoFit/>
          </a:bodyPr>
          <a:lstStyle/>
          <a:p>
            <a:pPr marL="285750" indent="-285750" algn="jus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Revenue is inclusive of transfers from the Department of Justice and Constitutional Development, income received for parking and recovery of bursaries, as well as services in kind.  </a:t>
            </a:r>
            <a:endParaRPr lang="en-US" dirty="0">
              <a:solidFill>
                <a:prstClr val="black"/>
              </a:solidFill>
              <a:latin typeface="Arial" panose="020B0604020202020204" pitchFamily="34" charset="0"/>
              <a:cs typeface="Arial" panose="020B0604020202020204" pitchFamily="34" charset="0"/>
            </a:endParaRPr>
          </a:p>
          <a:p>
            <a:endParaRPr lang="en-US" dirty="0" smtClean="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Total expenditure </a:t>
            </a:r>
            <a:r>
              <a:rPr lang="en-US" dirty="0" smtClean="0">
                <a:solidFill>
                  <a:prstClr val="black"/>
                </a:solidFill>
                <a:latin typeface="Arial" panose="020B0604020202020204" pitchFamily="34" charset="0"/>
                <a:cs typeface="Arial" panose="020B0604020202020204" pitchFamily="34" charset="0"/>
              </a:rPr>
              <a:t>amounts </a:t>
            </a:r>
            <a:r>
              <a:rPr lang="en-US" dirty="0">
                <a:solidFill>
                  <a:prstClr val="black"/>
                </a:solidFill>
                <a:latin typeface="Arial" panose="020B0604020202020204" pitchFamily="34" charset="0"/>
                <a:cs typeface="Arial" panose="020B0604020202020204" pitchFamily="34" charset="0"/>
              </a:rPr>
              <a:t>to </a:t>
            </a:r>
            <a:r>
              <a:rPr lang="en-US" dirty="0" smtClean="0">
                <a:solidFill>
                  <a:prstClr val="black"/>
                </a:solidFill>
                <a:latin typeface="Arial" panose="020B0604020202020204" pitchFamily="34" charset="0"/>
                <a:cs typeface="Arial" panose="020B0604020202020204" pitchFamily="34" charset="0"/>
              </a:rPr>
              <a:t>R168.6 </a:t>
            </a:r>
            <a:r>
              <a:rPr lang="en-US" dirty="0">
                <a:solidFill>
                  <a:prstClr val="black"/>
                </a:solidFill>
                <a:latin typeface="Arial" panose="020B0604020202020204" pitchFamily="34" charset="0"/>
                <a:cs typeface="Arial" panose="020B0604020202020204" pitchFamily="34" charset="0"/>
              </a:rPr>
              <a:t>million. </a:t>
            </a:r>
          </a:p>
          <a:p>
            <a:pPr marL="285750" indent="-285750">
              <a:buFont typeface="Wingdings" panose="05000000000000000000" pitchFamily="2" charset="2"/>
              <a:buChar char="q"/>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800" dirty="0">
              <a:solidFill>
                <a:prstClr val="black"/>
              </a:solidFill>
              <a:latin typeface="Arial" panose="020B0604020202020204" pitchFamily="34" charset="0"/>
              <a:cs typeface="Arial" panose="020B0604020202020204" pitchFamily="34" charset="0"/>
            </a:endParaRPr>
          </a:p>
          <a:p>
            <a:endParaRPr lang="en-US" sz="800" dirty="0" smtClean="0">
              <a:solidFill>
                <a:prstClr val="black"/>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0" y="0"/>
            <a:ext cx="9144000" cy="685800"/>
          </a:xfrm>
          <a:solidFill>
            <a:schemeClr val="accent6">
              <a:lumMod val="20000"/>
              <a:lumOff val="80000"/>
            </a:schemeClr>
          </a:solidFill>
        </p:spPr>
        <p:txBody>
          <a:bodyPr>
            <a:normAutofit/>
          </a:bodyPr>
          <a:lstStyle/>
          <a:p>
            <a:r>
              <a:rPr lang="en-US" sz="2800" b="1" dirty="0">
                <a:solidFill>
                  <a:srgbClr val="C00000"/>
                </a:solidFill>
                <a:latin typeface="Arial Rounded MT Bold" panose="020F0704030504030204" pitchFamily="34" charset="0"/>
                <a:cs typeface="Tahoma" pitchFamily="34" charset="0"/>
              </a:rPr>
              <a:t>2021/22 Mid-term </a:t>
            </a:r>
            <a:r>
              <a:rPr lang="en-US" sz="2800" b="1" dirty="0" smtClean="0">
                <a:solidFill>
                  <a:srgbClr val="C00000"/>
                </a:solidFill>
                <a:latin typeface="Arial Rounded MT Bold" panose="020F0704030504030204" pitchFamily="34" charset="0"/>
                <a:cs typeface="Tahoma" pitchFamily="34" charset="0"/>
              </a:rPr>
              <a:t>Expenditure </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416778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Arial" panose="020B0604020202020204" pitchFamily="34" charset="0"/>
              </a:rPr>
              <a:t>2022 MTEF </a:t>
            </a:r>
            <a:r>
              <a:rPr lang="en-US" sz="2800" b="1" dirty="0" smtClean="0">
                <a:solidFill>
                  <a:srgbClr val="C00000"/>
                </a:solidFill>
                <a:latin typeface="Arial Rounded MT Bold" panose="020F0704030504030204" pitchFamily="34" charset="0"/>
                <a:cs typeface="Arial" panose="020B0604020202020204" pitchFamily="34" charset="0"/>
              </a:rPr>
              <a:t>Funding Requirements</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5646604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4088"/>
            <a:ext cx="9144000" cy="6306312"/>
          </a:xfrm>
          <a:solidFill>
            <a:schemeClr val="bg1"/>
          </a:solidFill>
        </p:spPr>
        <p:txBody>
          <a:bodyPr>
            <a:normAutofit/>
          </a:bodyPr>
          <a:lstStyle/>
          <a:p>
            <a:pPr algn="just"/>
            <a:r>
              <a:rPr lang="en-US" sz="2200" dirty="0" smtClean="0">
                <a:latin typeface="Arial" panose="020B0604020202020204" pitchFamily="34" charset="0"/>
                <a:cs typeface="Arial" panose="020B0604020202020204" pitchFamily="34" charset="0"/>
              </a:rPr>
              <a:t>PPSA was </a:t>
            </a:r>
            <a:r>
              <a:rPr lang="en-US" sz="2200" dirty="0">
                <a:latin typeface="Arial" panose="020B0604020202020204" pitchFamily="34" charset="0"/>
                <a:cs typeface="Arial" panose="020B0604020202020204" pitchFamily="34" charset="0"/>
              </a:rPr>
              <a:t>establishment in 1995 </a:t>
            </a:r>
            <a:r>
              <a:rPr lang="en-US" sz="2200" dirty="0" smtClean="0">
                <a:latin typeface="Arial" panose="020B0604020202020204" pitchFamily="34" charset="0"/>
                <a:cs typeface="Arial" panose="020B0604020202020204" pitchFamily="34" charset="0"/>
              </a:rPr>
              <a:t>as an institution</a:t>
            </a:r>
          </a:p>
          <a:p>
            <a:pPr algn="just"/>
            <a:r>
              <a:rPr lang="en-US" sz="2200" dirty="0" smtClean="0">
                <a:latin typeface="Arial" panose="020B0604020202020204" pitchFamily="34" charset="0"/>
                <a:cs typeface="Arial" panose="020B0604020202020204" pitchFamily="34" charset="0"/>
              </a:rPr>
              <a:t>PPSA </a:t>
            </a:r>
            <a:r>
              <a:rPr lang="en-US" sz="2200" dirty="0">
                <a:latin typeface="Arial" panose="020B0604020202020204" pitchFamily="34" charset="0"/>
                <a:cs typeface="Arial" panose="020B0604020202020204" pitchFamily="34" charset="0"/>
              </a:rPr>
              <a:t>did not have its own establishment and </a:t>
            </a:r>
            <a:r>
              <a:rPr lang="en-US" sz="2200" dirty="0" smtClean="0">
                <a:latin typeface="Arial" panose="020B0604020202020204" pitchFamily="34" charset="0"/>
                <a:cs typeface="Arial" panose="020B0604020202020204" pitchFamily="34" charset="0"/>
              </a:rPr>
              <a:t>was supported </a:t>
            </a:r>
            <a:r>
              <a:rPr lang="en-US" sz="2200" dirty="0">
                <a:latin typeface="Arial" panose="020B0604020202020204" pitchFamily="34" charset="0"/>
                <a:cs typeface="Arial" panose="020B0604020202020204" pitchFamily="34" charset="0"/>
              </a:rPr>
              <a:t>through the </a:t>
            </a:r>
            <a:r>
              <a:rPr lang="en-US" sz="2200" dirty="0" err="1">
                <a:latin typeface="Arial" panose="020B0604020202020204" pitchFamily="34" charset="0"/>
                <a:cs typeface="Arial" panose="020B0604020202020204" pitchFamily="34" charset="0"/>
              </a:rPr>
              <a:t>secondment</a:t>
            </a:r>
            <a:r>
              <a:rPr lang="en-US" sz="2200" dirty="0">
                <a:latin typeface="Arial" panose="020B0604020202020204" pitchFamily="34" charset="0"/>
                <a:cs typeface="Arial" panose="020B0604020202020204" pitchFamily="34" charset="0"/>
              </a:rPr>
              <a:t> of staff </a:t>
            </a:r>
            <a:r>
              <a:rPr lang="en-US" sz="2200" dirty="0" smtClean="0">
                <a:latin typeface="Arial" panose="020B0604020202020204" pitchFamily="34" charset="0"/>
                <a:cs typeface="Arial" panose="020B0604020202020204" pitchFamily="34" charset="0"/>
              </a:rPr>
              <a:t>from the </a:t>
            </a:r>
            <a:r>
              <a:rPr lang="en-US" sz="2200" dirty="0">
                <a:latin typeface="Arial" panose="020B0604020202020204" pitchFamily="34" charset="0"/>
                <a:cs typeface="Arial" panose="020B0604020202020204" pitchFamily="34" charset="0"/>
              </a:rPr>
              <a:t>Department of Justice and Constitutional Development (</a:t>
            </a:r>
            <a:r>
              <a:rPr lang="en-US" sz="2200" dirty="0" err="1" smtClean="0">
                <a:latin typeface="Arial" panose="020B0604020202020204" pitchFamily="34" charset="0"/>
                <a:cs typeface="Arial" panose="020B0604020202020204" pitchFamily="34" charset="0"/>
              </a:rPr>
              <a:t>DoJC&amp;D</a:t>
            </a: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Office dealt with complaints from across the country dealing with all the institutions within the remit of the Public </a:t>
            </a:r>
            <a:r>
              <a:rPr lang="en-US" sz="2200" dirty="0" smtClean="0">
                <a:latin typeface="Arial" panose="020B0604020202020204" pitchFamily="34" charset="0"/>
                <a:cs typeface="Arial" panose="020B0604020202020204" pitchFamily="34" charset="0"/>
              </a:rPr>
              <a:t>Protector</a:t>
            </a:r>
          </a:p>
          <a:p>
            <a:pPr algn="just"/>
            <a:r>
              <a:rPr lang="en-US" sz="2200" dirty="0" smtClean="0">
                <a:latin typeface="Arial" panose="020B0604020202020204" pitchFamily="34" charset="0"/>
                <a:cs typeface="Arial" panose="020B0604020202020204" pitchFamily="34" charset="0"/>
              </a:rPr>
              <a:t>Operated primarily within the parameters and the mandate of a </a:t>
            </a:r>
            <a:r>
              <a:rPr lang="en-US" sz="2200" b="1" dirty="0" smtClean="0">
                <a:latin typeface="Arial" panose="020B0604020202020204" pitchFamily="34" charset="0"/>
                <a:cs typeface="Arial" panose="020B0604020202020204" pitchFamily="34" charset="0"/>
              </a:rPr>
              <a:t>Public Service Ombudsman</a:t>
            </a:r>
            <a:r>
              <a:rPr lang="en-US" sz="2200" dirty="0" smtClean="0">
                <a:latin typeface="Arial" panose="020B0604020202020204" pitchFamily="34" charset="0"/>
                <a:cs typeface="Arial" panose="020B0604020202020204" pitchFamily="34" charset="0"/>
              </a:rPr>
              <a:t> </a:t>
            </a:r>
          </a:p>
          <a:p>
            <a:pPr algn="just"/>
            <a:r>
              <a:rPr lang="en-US" sz="2200" dirty="0" smtClean="0">
                <a:latin typeface="Arial" panose="020B0604020202020204" pitchFamily="34" charset="0"/>
                <a:cs typeface="Arial" panose="020B0604020202020204" pitchFamily="34" charset="0"/>
              </a:rPr>
              <a:t>The services were expanded into </a:t>
            </a:r>
            <a:r>
              <a:rPr lang="en-US" sz="2200" dirty="0">
                <a:latin typeface="Arial" panose="020B0604020202020204" pitchFamily="34" charset="0"/>
                <a:cs typeface="Arial" panose="020B0604020202020204" pitchFamily="34" charset="0"/>
              </a:rPr>
              <a:t>the Eastern Cape </a:t>
            </a:r>
            <a:r>
              <a:rPr lang="en-US" sz="2200" dirty="0" smtClean="0">
                <a:latin typeface="Arial" panose="020B0604020202020204" pitchFamily="34" charset="0"/>
                <a:cs typeface="Arial" panose="020B0604020202020204" pitchFamily="34" charset="0"/>
              </a:rPr>
              <a:t>with </a:t>
            </a:r>
            <a:r>
              <a:rPr lang="en-US" sz="2200" dirty="0">
                <a:latin typeface="Arial" panose="020B0604020202020204" pitchFamily="34" charset="0"/>
                <a:cs typeface="Arial" panose="020B0604020202020204" pitchFamily="34" charset="0"/>
              </a:rPr>
              <a:t>effect from 1 June 1999 and the Office of the </a:t>
            </a:r>
            <a:r>
              <a:rPr lang="en-US" sz="2200" dirty="0" smtClean="0">
                <a:latin typeface="Arial" panose="020B0604020202020204" pitchFamily="34" charset="0"/>
                <a:cs typeface="Arial" panose="020B0604020202020204" pitchFamily="34" charset="0"/>
              </a:rPr>
              <a:t>Ombudsman</a:t>
            </a:r>
          </a:p>
          <a:p>
            <a:pPr algn="just"/>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North West Province was taken over by the Public Protector  with effect from 1 April </a:t>
            </a:r>
            <a:r>
              <a:rPr lang="en-US" sz="2200" dirty="0" smtClean="0">
                <a:latin typeface="Arial" panose="020B0604020202020204" pitchFamily="34" charset="0"/>
                <a:cs typeface="Arial" panose="020B0604020202020204" pitchFamily="34" charset="0"/>
              </a:rPr>
              <a:t>1999  </a:t>
            </a:r>
          </a:p>
          <a:p>
            <a:pPr algn="just"/>
            <a:r>
              <a:rPr lang="en-US" sz="2200" dirty="0" smtClean="0">
                <a:latin typeface="Arial" panose="020B0604020202020204" pitchFamily="34" charset="0"/>
                <a:cs typeface="Arial" panose="020B0604020202020204" pitchFamily="34" charset="0"/>
              </a:rPr>
              <a:t>At </a:t>
            </a:r>
            <a:r>
              <a:rPr lang="en-US" sz="2200" dirty="0">
                <a:latin typeface="Arial" panose="020B0604020202020204" pitchFamily="34" charset="0"/>
                <a:cs typeface="Arial" panose="020B0604020202020204" pitchFamily="34" charset="0"/>
              </a:rPr>
              <a:t>the time the staff compliment had increased to 83 staff members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By 2001 three (3) additional regional offices had been established in the Provinces of Kwa Zulu-Natal, Western Cape and </a:t>
            </a:r>
            <a:r>
              <a:rPr lang="en-US" sz="2200" dirty="0" smtClean="0">
                <a:latin typeface="Arial" panose="020B0604020202020204" pitchFamily="34" charset="0"/>
                <a:cs typeface="Arial" panose="020B0604020202020204" pitchFamily="34" charset="0"/>
              </a:rPr>
              <a:t>Mpumalanga</a:t>
            </a:r>
          </a:p>
          <a:p>
            <a:pPr lvl="0" algn="just">
              <a:buFont typeface="Wingdings" panose="05000000000000000000" pitchFamily="2" charset="2"/>
              <a:buChar char="ü"/>
            </a:pPr>
            <a:endParaRPr lang="en-US" sz="2200" dirty="0">
              <a:latin typeface="Arial" panose="020B0604020202020204" pitchFamily="34" charset="0"/>
              <a:cs typeface="Arial" panose="020B0604020202020204" pitchFamily="34" charset="0"/>
            </a:endParaRPr>
          </a:p>
          <a:p>
            <a:pPr lvl="0" algn="just">
              <a:buFont typeface="Wingdings" panose="05000000000000000000" pitchFamily="2" charset="2"/>
              <a:buChar char="ü"/>
            </a:pPr>
            <a:endParaRPr lang="en-US" sz="22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ü"/>
            </a:pPr>
            <a:endParaRPr lang="en-ZA"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48</a:t>
            </a:fld>
            <a:endParaRPr lang="en-US">
              <a:solidFill>
                <a:prstClr val="black">
                  <a:tint val="75000"/>
                </a:prstClr>
              </a:solidFill>
            </a:endParaRPr>
          </a:p>
        </p:txBody>
      </p:sp>
      <p:sp>
        <p:nvSpPr>
          <p:cNvPr id="6"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C00000"/>
                </a:solidFill>
                <a:latin typeface="Arial Rounded MT Bold" panose="020F0704030504030204" pitchFamily="34" charset="0"/>
                <a:cs typeface="Arial" panose="020B0604020202020204" pitchFamily="34" charset="0"/>
              </a:rPr>
              <a:t>History of PPSA</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15224658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a:bodyPr>
          <a:lstStyle/>
          <a:p>
            <a:pPr algn="just"/>
            <a:r>
              <a:rPr lang="en-US" sz="2200" dirty="0" smtClean="0">
                <a:latin typeface="Arial" panose="020B0604020202020204" pitchFamily="34" charset="0"/>
                <a:cs typeface="Arial" panose="020B0604020202020204" pitchFamily="34" charset="0"/>
              </a:rPr>
              <a:t>Mandate </a:t>
            </a:r>
            <a:r>
              <a:rPr lang="en-US" sz="2200" dirty="0">
                <a:latin typeface="Arial" panose="020B0604020202020204" pitchFamily="34" charset="0"/>
                <a:cs typeface="Arial" panose="020B0604020202020204" pitchFamily="34" charset="0"/>
              </a:rPr>
              <a:t>areas of the Public </a:t>
            </a:r>
            <a:r>
              <a:rPr lang="en-US" sz="2200" dirty="0" smtClean="0">
                <a:latin typeface="Arial" panose="020B0604020202020204" pitchFamily="34" charset="0"/>
                <a:cs typeface="Arial" panose="020B0604020202020204" pitchFamily="34" charset="0"/>
              </a:rPr>
              <a:t>Protector was significantly expanded to include </a:t>
            </a:r>
            <a:r>
              <a:rPr lang="en-US" sz="2200" dirty="0">
                <a:latin typeface="Arial" panose="020B0604020202020204" pitchFamily="34" charset="0"/>
                <a:cs typeface="Arial" panose="020B0604020202020204" pitchFamily="34" charset="0"/>
              </a:rPr>
              <a:t>Executive ethics management, Anti-corruption and whistleblower </a:t>
            </a:r>
            <a:r>
              <a:rPr lang="en-US" sz="2200" dirty="0" smtClean="0">
                <a:latin typeface="Arial" panose="020B0604020202020204" pitchFamily="34" charset="0"/>
                <a:cs typeface="Arial" panose="020B0604020202020204" pitchFamily="34" charset="0"/>
              </a:rPr>
              <a:t>management through </a:t>
            </a:r>
            <a:r>
              <a:rPr lang="en-US" sz="2200" dirty="0">
                <a:latin typeface="Arial" panose="020B0604020202020204" pitchFamily="34" charset="0"/>
                <a:cs typeface="Arial" panose="020B0604020202020204" pitchFamily="34" charset="0"/>
              </a:rPr>
              <a:t>legislation envisaged in the </a:t>
            </a:r>
            <a:r>
              <a:rPr lang="en-US" sz="2200" dirty="0" smtClean="0">
                <a:latin typeface="Arial" panose="020B0604020202020204" pitchFamily="34" charset="0"/>
                <a:cs typeface="Arial" panose="020B0604020202020204" pitchFamily="34" charset="0"/>
              </a:rPr>
              <a:t>Constitution.</a:t>
            </a:r>
          </a:p>
          <a:p>
            <a:pPr algn="just"/>
            <a:r>
              <a:rPr lang="en-US" sz="2200" dirty="0" smtClean="0">
                <a:latin typeface="Arial" panose="020B0604020202020204" pitchFamily="34" charset="0"/>
                <a:cs typeface="Arial" panose="020B0604020202020204" pitchFamily="34" charset="0"/>
              </a:rPr>
              <a:t>Scope of PPSA extends </a:t>
            </a:r>
            <a:r>
              <a:rPr lang="en-US" sz="2200" dirty="0">
                <a:latin typeface="Arial" panose="020B0604020202020204" pitchFamily="34" charset="0"/>
                <a:cs typeface="Arial" panose="020B0604020202020204" pitchFamily="34" charset="0"/>
              </a:rPr>
              <a:t>to approximately 1000 organs of state and government agencies operating on all three levels of government, as well as public institutions and bodies performing </a:t>
            </a:r>
            <a:r>
              <a:rPr lang="en-US" sz="2200" dirty="0" smtClean="0">
                <a:latin typeface="Arial" panose="020B0604020202020204" pitchFamily="34" charset="0"/>
                <a:cs typeface="Arial" panose="020B0604020202020204" pitchFamily="34" charset="0"/>
              </a:rPr>
              <a:t> public functions. </a:t>
            </a:r>
          </a:p>
          <a:p>
            <a:pPr algn="just"/>
            <a:r>
              <a:rPr lang="en-US" sz="2200" dirty="0">
                <a:latin typeface="Arial" panose="020B0604020202020204" pitchFamily="34" charset="0"/>
                <a:cs typeface="Arial" panose="020B0604020202020204" pitchFamily="34" charset="0"/>
              </a:rPr>
              <a:t>The so-called Nkandla judgment confirmed that the nature of the PPSA mandate has evolved to go far beyond those functions that are ordinarily associated with an </a:t>
            </a:r>
            <a:r>
              <a:rPr lang="en-US" sz="2200" dirty="0" smtClean="0">
                <a:latin typeface="Arial" panose="020B0604020202020204" pitchFamily="34" charset="0"/>
                <a:cs typeface="Arial" panose="020B0604020202020204" pitchFamily="34" charset="0"/>
              </a:rPr>
              <a:t>ombudsman – biding remedial action </a:t>
            </a:r>
            <a:endParaRPr lang="en-US" sz="2200" dirty="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Judgement resulted in an increase in matters reported to the PP – this has an impact on investigation resources</a:t>
            </a:r>
          </a:p>
          <a:p>
            <a:pPr algn="just"/>
            <a:r>
              <a:rPr lang="en-US" sz="2200" dirty="0" smtClean="0">
                <a:latin typeface="Arial" panose="020B0604020202020204" pitchFamily="34" charset="0"/>
                <a:cs typeface="Arial" panose="020B0604020202020204" pitchFamily="34" charset="0"/>
              </a:rPr>
              <a:t>The binding remedial action is a trigger for reports to be taken on review</a:t>
            </a: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49</a:t>
            </a:fld>
            <a:endParaRPr lang="en-US">
              <a:solidFill>
                <a:prstClr val="black">
                  <a:tint val="75000"/>
                </a:prstClr>
              </a:solidFill>
            </a:endParaRPr>
          </a:p>
        </p:txBody>
      </p:sp>
      <p:sp>
        <p:nvSpPr>
          <p:cNvPr id="6"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C00000"/>
                </a:solidFill>
                <a:latin typeface="Arial Rounded MT Bold" panose="020F0704030504030204" pitchFamily="34" charset="0"/>
                <a:cs typeface="Arial" panose="020B0604020202020204" pitchFamily="34" charset="0"/>
              </a:rPr>
              <a:t>History of </a:t>
            </a:r>
            <a:r>
              <a:rPr lang="en-ZA" sz="2800" b="1" dirty="0" smtClean="0">
                <a:solidFill>
                  <a:srgbClr val="C00000"/>
                </a:solidFill>
                <a:latin typeface="Arial Rounded MT Bold" panose="020F0704030504030204" pitchFamily="34" charset="0"/>
                <a:cs typeface="Arial" panose="020B0604020202020204" pitchFamily="34" charset="0"/>
              </a:rPr>
              <a:t>PPSA: Expansion </a:t>
            </a:r>
            <a:r>
              <a:rPr lang="en-ZA" sz="2800" b="1" dirty="0">
                <a:solidFill>
                  <a:srgbClr val="C00000"/>
                </a:solidFill>
                <a:latin typeface="Arial Rounded MT Bold" panose="020F0704030504030204" pitchFamily="34" charset="0"/>
                <a:cs typeface="Arial" panose="020B0604020202020204" pitchFamily="34" charset="0"/>
              </a:rPr>
              <a:t>of the mandate</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2272439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(2)</a:t>
            </a:r>
            <a:endParaRPr lang="en-GB" sz="2800" dirty="0">
              <a:latin typeface="Arial Rounded MT Bold" panose="020F0704030504030204" pitchFamily="34" charset="0"/>
            </a:endParaRPr>
          </a:p>
        </p:txBody>
      </p:sp>
      <p:sp>
        <p:nvSpPr>
          <p:cNvPr id="2" name="Rectangle 1"/>
          <p:cNvSpPr/>
          <p:nvPr/>
        </p:nvSpPr>
        <p:spPr>
          <a:xfrm>
            <a:off x="0" y="523220"/>
            <a:ext cx="9144000" cy="6532558"/>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250" dirty="0" smtClean="0">
                <a:latin typeface="Arial" panose="020B0604020202020204" pitchFamily="34" charset="0"/>
              </a:rPr>
              <a:t>Thirdly, </a:t>
            </a:r>
            <a:r>
              <a:rPr lang="en-US" sz="2250" dirty="0">
                <a:latin typeface="Arial" panose="020B0604020202020204" pitchFamily="34" charset="0"/>
              </a:rPr>
              <a:t>we celebrated our achievement of the second successive Clean Audit – a first for this institution. It is in no way a small feat when one considers where we come from as an institution regarding our own internal state of governance. In the darkest of our days, it was said that we were technically insolvent. This was obviously a bitter pill to swallow given the justified and reasonable expectation that, as an accountability and integrity institution, we would lead by example and hold others to account for transgressions we weren’t, ourselves, found wanting on</a:t>
            </a:r>
            <a:r>
              <a:rPr lang="en-US" sz="2250" dirty="0" smtClean="0">
                <a:latin typeface="Arial" panose="020B0604020202020204" pitchFamily="34" charset="0"/>
              </a:rPr>
              <a:t>.</a:t>
            </a:r>
          </a:p>
          <a:p>
            <a:pPr lvl="0" algn="just">
              <a:spcAft>
                <a:spcPts val="0"/>
              </a:spcAft>
            </a:pPr>
            <a:r>
              <a:rPr lang="en-US" sz="2250" dirty="0" smtClean="0">
                <a:latin typeface="Arial" panose="020B0604020202020204" pitchFamily="34" charset="0"/>
              </a:rPr>
              <a:t> </a:t>
            </a:r>
            <a:endParaRPr lang="en-US" sz="2250" dirty="0">
              <a:latin typeface="Arial" panose="020B0604020202020204" pitchFamily="34" charset="0"/>
            </a:endParaRPr>
          </a:p>
          <a:p>
            <a:pPr marL="342900" lvl="0" indent="-342900" algn="just">
              <a:spcAft>
                <a:spcPts val="0"/>
              </a:spcAft>
              <a:buFont typeface="Symbol" panose="05050102010706020507" pitchFamily="18" charset="2"/>
              <a:buChar char=""/>
            </a:pPr>
            <a:r>
              <a:rPr lang="en-US" sz="2250" dirty="0" smtClean="0">
                <a:latin typeface="Arial" panose="020B0604020202020204" pitchFamily="34" charset="0"/>
              </a:rPr>
              <a:t>At </a:t>
            </a:r>
            <a:r>
              <a:rPr lang="en-US" sz="2250" dirty="0">
                <a:latin typeface="Arial" panose="020B0604020202020204" pitchFamily="34" charset="0"/>
              </a:rPr>
              <a:t>the onset of my journey as Public Protector, I vowed that my seven-year term of office would largely be characterised by the drive to take the services of this institution to grassroots communities, many of whom dwell on farms, in informal settlements, townships and rural villages. In this regard, I unveiled Vision 2023 – the eight-pillared blueprint, which was to inform every aspect of our work.</a:t>
            </a:r>
          </a:p>
          <a:p>
            <a:pPr marL="342900" lvl="0" indent="-342900" algn="just">
              <a:spcAft>
                <a:spcPts val="0"/>
              </a:spcAft>
              <a:buFont typeface="Symbol" panose="05050102010706020507" pitchFamily="18" charset="2"/>
              <a:buChar char=""/>
            </a:pPr>
            <a:endParaRPr lang="en-US" dirty="0" smtClean="0">
              <a:latin typeface="Arial" panose="020B0604020202020204" pitchFamily="34" charset="0"/>
            </a:endParaRPr>
          </a:p>
          <a:p>
            <a:pPr marL="342900" lvl="0" indent="-342900">
              <a:spcAft>
                <a:spcPts val="0"/>
              </a:spcAft>
              <a:buFont typeface="+mj-lt"/>
              <a:buAutoNum type="arabicPeriod"/>
              <a:tabLst>
                <a:tab pos="914400" algn="l"/>
              </a:tabLst>
            </a:pPr>
            <a:endParaRPr lang="en-ZA" dirty="0"/>
          </a:p>
        </p:txBody>
      </p:sp>
    </p:spTree>
    <p:extLst>
      <p:ext uri="{BB962C8B-B14F-4D97-AF65-F5344CB8AC3E}">
        <p14:creationId xmlns:p14="http://schemas.microsoft.com/office/powerpoint/2010/main" xmlns="" val="3249500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1896"/>
            <a:ext cx="9144000" cy="6394704"/>
          </a:xfrm>
          <a:solidFill>
            <a:schemeClr val="bg1"/>
          </a:solidFill>
        </p:spPr>
        <p:txBody>
          <a:bodyPr>
            <a:normAutofit/>
          </a:bodyPr>
          <a:lstStyle/>
          <a:p>
            <a:pPr algn="just"/>
            <a:r>
              <a:rPr lang="en-US" sz="2200" dirty="0">
                <a:latin typeface="Arial" panose="020B0604020202020204" pitchFamily="34" charset="0"/>
                <a:cs typeface="Arial" panose="020B0604020202020204" pitchFamily="34" charset="0"/>
              </a:rPr>
              <a:t>The budget </a:t>
            </a:r>
            <a:r>
              <a:rPr lang="en-US" sz="2200" dirty="0" smtClean="0">
                <a:latin typeface="Arial" panose="020B0604020202020204" pitchFamily="34" charset="0"/>
                <a:cs typeface="Arial" panose="020B0604020202020204" pitchFamily="34" charset="0"/>
              </a:rPr>
              <a:t>allocated </a:t>
            </a:r>
            <a:r>
              <a:rPr lang="en-US" sz="2200" dirty="0">
                <a:latin typeface="Arial" panose="020B0604020202020204" pitchFamily="34" charset="0"/>
                <a:cs typeface="Arial" panose="020B0604020202020204" pitchFamily="34" charset="0"/>
              </a:rPr>
              <a:t>to the PPSA was not sufficient to establish the necessary corporate services to render administrative support the core line functions of the Institution</a:t>
            </a:r>
          </a:p>
          <a:p>
            <a:pPr algn="just"/>
            <a:r>
              <a:rPr lang="en-US" sz="2200" dirty="0">
                <a:latin typeface="Arial" panose="020B0604020202020204" pitchFamily="34" charset="0"/>
                <a:cs typeface="Arial" panose="020B0604020202020204" pitchFamily="34" charset="0"/>
              </a:rPr>
              <a:t>PPSA had to continue to rely on the DOJ for administrative and financial support for a long period of time after the establishment of its own post structures.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funding was not adequate for a standalone institution</a:t>
            </a:r>
            <a:r>
              <a:rPr lang="en-US" sz="2200" dirty="0" smtClean="0">
                <a:latin typeface="Arial" panose="020B0604020202020204" pitchFamily="34" charset="0"/>
                <a:cs typeface="Arial" panose="020B0604020202020204" pitchFamily="34" charset="0"/>
              </a:rPr>
              <a:t>.</a:t>
            </a:r>
          </a:p>
          <a:p>
            <a:pPr algn="just"/>
            <a:r>
              <a:rPr lang="en-US" sz="2200" dirty="0" smtClean="0">
                <a:latin typeface="Arial" panose="020B0604020202020204" pitchFamily="34" charset="0"/>
                <a:cs typeface="Arial" panose="020B0604020202020204" pitchFamily="34" charset="0"/>
              </a:rPr>
              <a:t>The budget of PPSA has primarily been aligned directly to the remuneration of the funded posts, and have not been reviewed against it (changing) operational and service delivery model.</a:t>
            </a:r>
          </a:p>
          <a:p>
            <a:pPr algn="just"/>
            <a:r>
              <a:rPr lang="en-US" sz="2200" dirty="0">
                <a:latin typeface="Arial" panose="020B0604020202020204" pitchFamily="34" charset="0"/>
                <a:cs typeface="Arial" panose="020B0604020202020204" pitchFamily="34" charset="0"/>
              </a:rPr>
              <a:t>The implications of </a:t>
            </a:r>
            <a:r>
              <a:rPr lang="en-US" sz="2200" dirty="0" smtClean="0">
                <a:latin typeface="Arial" panose="020B0604020202020204" pitchFamily="34" charset="0"/>
                <a:cs typeface="Arial" panose="020B0604020202020204" pitchFamily="34" charset="0"/>
              </a:rPr>
              <a:t>the significant statutory mandate </a:t>
            </a:r>
            <a:r>
              <a:rPr lang="en-US" sz="2200" dirty="0">
                <a:latin typeface="Arial" panose="020B0604020202020204" pitchFamily="34" charset="0"/>
                <a:cs typeface="Arial" panose="020B0604020202020204" pitchFamily="34" charset="0"/>
              </a:rPr>
              <a:t>expansions were never costed and budgeted for</a:t>
            </a:r>
            <a:r>
              <a:rPr lang="en-US" sz="2200" dirty="0" smtClean="0">
                <a:latin typeface="Arial" panose="020B0604020202020204" pitchFamily="34" charset="0"/>
                <a:cs typeface="Arial" panose="020B0604020202020204" pitchFamily="34" charset="0"/>
              </a:rPr>
              <a:t>.</a:t>
            </a:r>
          </a:p>
          <a:p>
            <a:pPr algn="just"/>
            <a:r>
              <a:rPr lang="en-US" sz="2200" dirty="0" smtClean="0">
                <a:latin typeface="Arial" panose="020B0604020202020204" pitchFamily="34" charset="0"/>
                <a:cs typeface="Arial" panose="020B0604020202020204" pitchFamily="34" charset="0"/>
              </a:rPr>
              <a:t>In addition, the implications of the Nkandla judgment and subsequent court challenges on the operations of the PPSA were not been taken into account.</a:t>
            </a:r>
          </a:p>
          <a:p>
            <a:pPr lvl="0" algn="just">
              <a:buFont typeface="Wingdings" panose="05000000000000000000" pitchFamily="2" charset="2"/>
              <a:buChar char="ü"/>
            </a:pPr>
            <a:endParaRPr lang="en-US" sz="2200" dirty="0">
              <a:latin typeface="Arial" panose="020B0604020202020204" pitchFamily="34" charset="0"/>
              <a:cs typeface="Arial" panose="020B0604020202020204" pitchFamily="34" charset="0"/>
            </a:endParaRPr>
          </a:p>
          <a:p>
            <a:pPr lvl="0" algn="just">
              <a:buFont typeface="Wingdings" panose="05000000000000000000" pitchFamily="2" charset="2"/>
              <a:buChar char="ü"/>
            </a:pPr>
            <a:endParaRPr lang="en-US" sz="2200" dirty="0">
              <a:latin typeface="Arial" panose="020B0604020202020204" pitchFamily="34" charset="0"/>
              <a:cs typeface="Arial" panose="020B0604020202020204" pitchFamily="34" charset="0"/>
            </a:endParaRPr>
          </a:p>
          <a:p>
            <a:pPr lvl="0" algn="just">
              <a:buFont typeface="Wingdings" panose="05000000000000000000" pitchFamily="2" charset="2"/>
              <a:buChar char="ü"/>
            </a:pPr>
            <a:endParaRPr lang="en-ZA"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EA356BBE-519C-CA48-B895-5A80B8746F38}" type="slidenum">
              <a:rPr lang="en-US" smtClean="0">
                <a:solidFill>
                  <a:prstClr val="black">
                    <a:tint val="75000"/>
                  </a:prstClr>
                </a:solidFill>
              </a:rPr>
              <a:pPr/>
              <a:t>50</a:t>
            </a:fld>
            <a:endParaRPr lang="en-US">
              <a:solidFill>
                <a:prstClr val="black">
                  <a:tint val="75000"/>
                </a:prstClr>
              </a:solidFill>
            </a:endParaRPr>
          </a:p>
        </p:txBody>
      </p:sp>
      <p:sp>
        <p:nvSpPr>
          <p:cNvPr id="6"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C00000"/>
                </a:solidFill>
                <a:latin typeface="Arial Rounded MT Bold" panose="020F0704030504030204" pitchFamily="34" charset="0"/>
                <a:cs typeface="Arial" panose="020B0604020202020204" pitchFamily="34" charset="0"/>
              </a:rPr>
              <a:t>History of PPSA</a:t>
            </a:r>
            <a:r>
              <a:rPr lang="en-ZA" sz="2800" b="1" dirty="0" smtClean="0">
                <a:solidFill>
                  <a:srgbClr val="C00000"/>
                </a:solidFill>
                <a:latin typeface="Arial Rounded MT Bold" panose="020F0704030504030204" pitchFamily="34" charset="0"/>
                <a:cs typeface="Arial" panose="020B0604020202020204" pitchFamily="34" charset="0"/>
              </a:rPr>
              <a:t>: Historic </a:t>
            </a:r>
            <a:r>
              <a:rPr lang="en-ZA" sz="2800" b="1" dirty="0">
                <a:solidFill>
                  <a:srgbClr val="C00000"/>
                </a:solidFill>
                <a:latin typeface="Arial Rounded MT Bold" panose="020F0704030504030204" pitchFamily="34" charset="0"/>
                <a:cs typeface="Arial" panose="020B0604020202020204" pitchFamily="34" charset="0"/>
              </a:rPr>
              <a:t>budget focus</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27652382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41408408"/>
              </p:ext>
            </p:extLst>
          </p:nvPr>
        </p:nvGraphicFramePr>
        <p:xfrm>
          <a:off x="0" y="685800"/>
          <a:ext cx="9144000" cy="6324598"/>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582183">
                <a:tc rowSpan="2">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Description</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2022/23</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2023/24</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2024/25</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extLst>
                  <a:ext uri="{0D108BD9-81ED-4DB2-BD59-A6C34878D82A}">
                    <a16:rowId xmlns:a16="http://schemas.microsoft.com/office/drawing/2014/main" xmlns="" val="10000"/>
                  </a:ext>
                </a:extLst>
              </a:tr>
              <a:tr h="582183">
                <a:tc vMerge="1">
                  <a:txBody>
                    <a:bodyPr/>
                    <a:lstStyle/>
                    <a:p>
                      <a:endParaRPr lang="en-ZA"/>
                    </a:p>
                  </a:txBody>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B80000"/>
                    </a:solidFill>
                  </a:tcPr>
                </a:tc>
                <a:extLst>
                  <a:ext uri="{0D108BD9-81ED-4DB2-BD59-A6C34878D82A}">
                    <a16:rowId xmlns:a16="http://schemas.microsoft.com/office/drawing/2014/main" xmlns="" val="10001"/>
                  </a:ext>
                </a:extLst>
              </a:tr>
              <a:tr h="871042">
                <a:tc>
                  <a:txBody>
                    <a:bodyPr/>
                    <a:lstStyle/>
                    <a:p>
                      <a:pPr algn="l" fontAlgn="b"/>
                      <a:r>
                        <a:rPr lang="en-ZA" sz="2000" u="none" strike="noStrike" dirty="0">
                          <a:effectLst/>
                          <a:latin typeface="Arial" panose="020B0604020202020204" pitchFamily="34" charset="0"/>
                          <a:cs typeface="Arial" panose="020B0604020202020204" pitchFamily="34" charset="0"/>
                        </a:rPr>
                        <a:t>Funding of critical positions</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6 973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19 941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19 942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2"/>
                  </a:ext>
                </a:extLst>
              </a:tr>
              <a:tr h="871042">
                <a:tc>
                  <a:txBody>
                    <a:bodyPr/>
                    <a:lstStyle/>
                    <a:p>
                      <a:pPr algn="l" fontAlgn="b"/>
                      <a:r>
                        <a:rPr lang="en-ZA" sz="2000" u="none" strike="noStrike" dirty="0">
                          <a:effectLst/>
                          <a:latin typeface="Arial" panose="020B0604020202020204" pitchFamily="34" charset="0"/>
                          <a:cs typeface="Arial" panose="020B0604020202020204" pitchFamily="34" charset="0"/>
                        </a:rPr>
                        <a:t>Subject matter experts</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1 000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1 000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1 000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3"/>
                  </a:ext>
                </a:extLst>
              </a:tr>
              <a:tr h="1302073">
                <a:tc>
                  <a:txBody>
                    <a:bodyPr/>
                    <a:lstStyle/>
                    <a:p>
                      <a:pPr algn="l" fontAlgn="b"/>
                      <a:r>
                        <a:rPr lang="en-US" sz="2000" u="none" strike="noStrike" dirty="0">
                          <a:effectLst/>
                          <a:latin typeface="Arial" panose="020B0604020202020204" pitchFamily="34" charset="0"/>
                          <a:cs typeface="Arial" panose="020B0604020202020204" pitchFamily="34" charset="0"/>
                        </a:rPr>
                        <a:t>Security </a:t>
                      </a:r>
                      <a:r>
                        <a:rPr lang="en-US" sz="2000" u="none" strike="noStrike" dirty="0" smtClean="0">
                          <a:effectLst/>
                          <a:latin typeface="Arial" panose="020B0604020202020204" pitchFamily="34" charset="0"/>
                          <a:cs typeface="Arial" panose="020B0604020202020204" pitchFamily="34" charset="0"/>
                        </a:rPr>
                        <a:t>(provincial</a:t>
                      </a:r>
                      <a:r>
                        <a:rPr lang="en-US" sz="2000" u="none" strike="noStrike" baseline="0" dirty="0" smtClean="0">
                          <a:effectLst/>
                          <a:latin typeface="Arial" panose="020B0604020202020204" pitchFamily="34" charset="0"/>
                          <a:cs typeface="Arial" panose="020B0604020202020204" pitchFamily="34" charset="0"/>
                        </a:rPr>
                        <a:t> and regional offices</a:t>
                      </a:r>
                      <a:r>
                        <a:rPr lang="en-US" sz="2000" u="none" strike="noStrike" dirty="0" smtClean="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6 127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6 446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6 774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4"/>
                  </a:ext>
                </a:extLst>
              </a:tr>
              <a:tr h="582183">
                <a:tc>
                  <a:txBody>
                    <a:bodyPr/>
                    <a:lstStyle/>
                    <a:p>
                      <a:pPr algn="l" fontAlgn="b"/>
                      <a:r>
                        <a:rPr lang="en-ZA" sz="2000" u="none" strike="noStrike" dirty="0">
                          <a:effectLst/>
                          <a:latin typeface="Arial" panose="020B0604020202020204" pitchFamily="34" charset="0"/>
                          <a:cs typeface="Arial" panose="020B0604020202020204" pitchFamily="34" charset="0"/>
                        </a:rPr>
                        <a:t>PABX</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300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300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300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5"/>
                  </a:ext>
                </a:extLst>
              </a:tr>
              <a:tr h="582183">
                <a:tc>
                  <a:txBody>
                    <a:bodyPr/>
                    <a:lstStyle/>
                    <a:p>
                      <a:pPr algn="l" fontAlgn="b"/>
                      <a:r>
                        <a:rPr lang="en-ZA" sz="2000" u="none" strike="noStrike" dirty="0">
                          <a:effectLst/>
                          <a:latin typeface="Arial" panose="020B0604020202020204" pitchFamily="34" charset="0"/>
                          <a:cs typeface="Arial" panose="020B0604020202020204" pitchFamily="34" charset="0"/>
                        </a:rPr>
                        <a:t>Skills Development</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ZA" sz="2000" u="none" strike="noStrike" dirty="0">
                          <a:effectLst/>
                          <a:latin typeface="Arial" panose="020B0604020202020204" pitchFamily="34" charset="0"/>
                          <a:cs typeface="Arial" panose="020B0604020202020204" pitchFamily="34" charset="0"/>
                        </a:rPr>
                        <a:t>                       2 000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ctr"/>
                      <a:r>
                        <a:rPr lang="en-ZA" sz="2000" u="none" strike="noStrike" dirty="0">
                          <a:effectLst/>
                          <a:latin typeface="Arial" panose="020B0604020202020204" pitchFamily="34" charset="0"/>
                          <a:cs typeface="Arial" panose="020B0604020202020204" pitchFamily="34" charset="0"/>
                        </a:rPr>
                        <a:t>                   2 000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2 000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xmlns="" val="10006"/>
                  </a:ext>
                </a:extLst>
              </a:tr>
              <a:tr h="951709">
                <a:tc>
                  <a:txBody>
                    <a:bodyPr/>
                    <a:lstStyle/>
                    <a:p>
                      <a:pPr algn="l" fontAlgn="b"/>
                      <a:endParaRPr lang="en-ZA" sz="2000" b="1" u="none" strike="noStrike" dirty="0" smtClean="0">
                        <a:solidFill>
                          <a:schemeClr val="bg1"/>
                        </a:solidFill>
                        <a:effectLst/>
                        <a:latin typeface="Arial" panose="020B0604020202020204" pitchFamily="34" charset="0"/>
                        <a:cs typeface="Arial" panose="020B0604020202020204" pitchFamily="34" charset="0"/>
                      </a:endParaRPr>
                    </a:p>
                    <a:p>
                      <a:pPr algn="l" fontAlgn="b"/>
                      <a:r>
                        <a:rPr lang="en-ZA" sz="2000" b="1" u="none" strike="noStrike" dirty="0" smtClean="0">
                          <a:solidFill>
                            <a:schemeClr val="bg1"/>
                          </a:solidFill>
                          <a:effectLst/>
                          <a:latin typeface="Arial" panose="020B0604020202020204" pitchFamily="34" charset="0"/>
                          <a:cs typeface="Arial" panose="020B0604020202020204" pitchFamily="34" charset="0"/>
                        </a:rPr>
                        <a:t>Total</a:t>
                      </a:r>
                    </a:p>
                    <a:p>
                      <a:pPr algn="l" fontAlgn="b"/>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tc>
                  <a:txBody>
                    <a:bodyPr/>
                    <a:lstStyle/>
                    <a:p>
                      <a:pPr algn="ctr" fontAlgn="b"/>
                      <a:r>
                        <a:rPr lang="en-ZA" sz="2000" b="1" u="none" strike="noStrike" dirty="0">
                          <a:solidFill>
                            <a:schemeClr val="bg1"/>
                          </a:solidFill>
                          <a:effectLst/>
                          <a:latin typeface="Arial" panose="020B0604020202020204" pitchFamily="34" charset="0"/>
                          <a:cs typeface="Arial" panose="020B0604020202020204" pitchFamily="34" charset="0"/>
                        </a:rPr>
                        <a:t>                     </a:t>
                      </a:r>
                      <a:r>
                        <a:rPr lang="en-ZA" sz="2000" b="1" u="none" strike="noStrike" dirty="0" smtClean="0">
                          <a:solidFill>
                            <a:schemeClr val="bg1"/>
                          </a:solidFill>
                          <a:effectLst/>
                          <a:latin typeface="Arial" panose="020B0604020202020204" pitchFamily="34" charset="0"/>
                          <a:cs typeface="Arial" panose="020B0604020202020204" pitchFamily="34" charset="0"/>
                        </a:rPr>
                        <a:t>16 400 </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tc>
                  <a:txBody>
                    <a:bodyPr/>
                    <a:lstStyle/>
                    <a:p>
                      <a:pPr algn="ctr" fontAlgn="b"/>
                      <a:r>
                        <a:rPr lang="en-ZA" sz="2000" b="1" u="none" strike="noStrike" dirty="0">
                          <a:solidFill>
                            <a:schemeClr val="bg1"/>
                          </a:solidFill>
                          <a:effectLst/>
                          <a:latin typeface="Arial" panose="020B0604020202020204" pitchFamily="34" charset="0"/>
                          <a:cs typeface="Arial" panose="020B0604020202020204" pitchFamily="34" charset="0"/>
                        </a:rPr>
                        <a:t>                 </a:t>
                      </a:r>
                      <a:r>
                        <a:rPr lang="en-ZA" sz="2000" b="1" u="none" strike="noStrike" dirty="0" smtClean="0">
                          <a:solidFill>
                            <a:schemeClr val="bg1"/>
                          </a:solidFill>
                          <a:effectLst/>
                          <a:latin typeface="Arial" panose="020B0604020202020204" pitchFamily="34" charset="0"/>
                          <a:cs typeface="Arial" panose="020B0604020202020204" pitchFamily="34" charset="0"/>
                        </a:rPr>
                        <a:t>29 687</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tc>
                  <a:txBody>
                    <a:bodyPr/>
                    <a:lstStyle/>
                    <a:p>
                      <a:pPr algn="ctr" fontAlgn="b"/>
                      <a:r>
                        <a:rPr lang="en-ZA" sz="2000" b="1" u="none" strike="noStrike" dirty="0">
                          <a:solidFill>
                            <a:schemeClr val="bg1"/>
                          </a:solidFill>
                          <a:effectLst/>
                          <a:latin typeface="Arial" panose="020B0604020202020204" pitchFamily="34" charset="0"/>
                          <a:cs typeface="Arial" panose="020B0604020202020204" pitchFamily="34" charset="0"/>
                        </a:rPr>
                        <a:t>           </a:t>
                      </a:r>
                      <a:r>
                        <a:rPr lang="en-ZA" sz="2000" b="1" u="none" strike="noStrike" dirty="0" smtClean="0">
                          <a:solidFill>
                            <a:schemeClr val="bg1"/>
                          </a:solidFill>
                          <a:effectLst/>
                          <a:latin typeface="Arial" panose="020B0604020202020204" pitchFamily="34" charset="0"/>
                          <a:cs typeface="Arial" panose="020B0604020202020204" pitchFamily="34" charset="0"/>
                        </a:rPr>
                        <a:t>30</a:t>
                      </a:r>
                      <a:r>
                        <a:rPr lang="en-ZA" sz="2000" b="1" u="none" strike="noStrike" baseline="0" dirty="0" smtClean="0">
                          <a:solidFill>
                            <a:schemeClr val="bg1"/>
                          </a:solidFill>
                          <a:effectLst/>
                          <a:latin typeface="Arial" panose="020B0604020202020204" pitchFamily="34" charset="0"/>
                          <a:cs typeface="Arial" panose="020B0604020202020204" pitchFamily="34" charset="0"/>
                        </a:rPr>
                        <a:t> 016</a:t>
                      </a:r>
                      <a:r>
                        <a:rPr lang="en-ZA" sz="2000" b="1" u="none" strike="noStrike" dirty="0" smtClean="0">
                          <a:solidFill>
                            <a:schemeClr val="bg1"/>
                          </a:solidFill>
                          <a:effectLst/>
                          <a:latin typeface="Arial" panose="020B0604020202020204" pitchFamily="34" charset="0"/>
                          <a:cs typeface="Arial" panose="020B0604020202020204" pitchFamily="34" charset="0"/>
                        </a:rPr>
                        <a:t> </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C00000"/>
                    </a:solidFill>
                  </a:tcPr>
                </a:tc>
                <a:extLst>
                  <a:ext uri="{0D108BD9-81ED-4DB2-BD59-A6C34878D82A}">
                    <a16:rowId xmlns:a16="http://schemas.microsoft.com/office/drawing/2014/main" xmlns="" val="10007"/>
                  </a:ext>
                </a:extLst>
              </a:tr>
            </a:tbl>
          </a:graphicData>
        </a:graphic>
      </p:graphicFrame>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Rounded MT Bold" panose="020F0704030504030204" pitchFamily="34" charset="0"/>
                <a:cs typeface="Tahoma" pitchFamily="34" charset="0"/>
              </a:rPr>
              <a:t>2022 MTEF funding </a:t>
            </a:r>
            <a:r>
              <a:rPr lang="en-US" sz="2800" b="1" dirty="0" smtClean="0">
                <a:solidFill>
                  <a:srgbClr val="C00000"/>
                </a:solidFill>
                <a:latin typeface="Arial Rounded MT Bold" panose="020F0704030504030204" pitchFamily="34" charset="0"/>
                <a:cs typeface="Tahoma" pitchFamily="34" charset="0"/>
              </a:rPr>
              <a:t>requirements (1)</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3334886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a:bodyPr>
          <a:lstStyle/>
          <a:p>
            <a:r>
              <a:rPr lang="en-ZA" sz="2400" b="1" dirty="0">
                <a:latin typeface="Arial" panose="020B0604020202020204" pitchFamily="34" charset="0"/>
                <a:cs typeface="Arial" panose="020B0604020202020204" pitchFamily="34" charset="0"/>
              </a:rPr>
              <a:t>Funding of critical positions</a:t>
            </a:r>
            <a:r>
              <a:rPr lang="en-ZA" sz="2400" dirty="0">
                <a:latin typeface="Arial" panose="020B0604020202020204" pitchFamily="34" charset="0"/>
                <a:cs typeface="Arial" panose="020B0604020202020204" pitchFamily="34" charset="0"/>
              </a:rPr>
              <a:t> </a:t>
            </a:r>
          </a:p>
          <a:p>
            <a:pPr marL="0" indent="0" algn="just">
              <a:buNone/>
            </a:pPr>
            <a:r>
              <a:rPr lang="en-ZA" sz="2400" dirty="0">
                <a:latin typeface="Arial" panose="020B0604020202020204" pitchFamily="34" charset="0"/>
                <a:cs typeface="Arial" panose="020B0604020202020204" pitchFamily="34" charset="0"/>
              </a:rPr>
              <a:t>Since 2017/18 financial </a:t>
            </a:r>
            <a:r>
              <a:rPr lang="en-ZA" sz="2400" dirty="0" smtClean="0">
                <a:latin typeface="Arial" panose="020B0604020202020204" pitchFamily="34" charset="0"/>
                <a:cs typeface="Arial" panose="020B0604020202020204" pitchFamily="34" charset="0"/>
              </a:rPr>
              <a:t>year, </a:t>
            </a:r>
            <a:r>
              <a:rPr lang="en-ZA" sz="2400" dirty="0">
                <a:latin typeface="Arial" panose="020B0604020202020204" pitchFamily="34" charset="0"/>
                <a:cs typeface="Arial" panose="020B0604020202020204" pitchFamily="34" charset="0"/>
              </a:rPr>
              <a:t>over 33 positions became vacant due to resignations and could not be filled due to funds constraints. </a:t>
            </a:r>
            <a:endParaRPr lang="en-ZA" sz="2400" dirty="0" smtClean="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Subject matter experts</a:t>
            </a:r>
          </a:p>
          <a:p>
            <a:pPr marL="0" indent="0" algn="just">
              <a:buNone/>
            </a:pPr>
            <a:r>
              <a:rPr lang="en-ZA" sz="2400" dirty="0">
                <a:latin typeface="Arial" panose="020B0604020202020204" pitchFamily="34" charset="0"/>
                <a:cs typeface="Arial" panose="020B0604020202020204" pitchFamily="34" charset="0"/>
              </a:rPr>
              <a:t>There is currently a significant demand for subject matter experts </a:t>
            </a:r>
            <a:r>
              <a:rPr lang="en-ZA" sz="2400" dirty="0" smtClean="0">
                <a:latin typeface="Arial" panose="020B0604020202020204" pitchFamily="34" charset="0"/>
                <a:cs typeface="Arial" panose="020B0604020202020204" pitchFamily="34" charset="0"/>
              </a:rPr>
              <a:t>when executing </a:t>
            </a:r>
            <a:r>
              <a:rPr lang="en-ZA" sz="2400" dirty="0">
                <a:latin typeface="Arial" panose="020B0604020202020204" pitchFamily="34" charset="0"/>
                <a:cs typeface="Arial" panose="020B0604020202020204" pitchFamily="34" charset="0"/>
              </a:rPr>
              <a:t>complex investigations that require specialised skills in certain areas. </a:t>
            </a:r>
            <a:r>
              <a:rPr lang="en-ZA" sz="2400" dirty="0" smtClean="0">
                <a:latin typeface="Arial" panose="020B0604020202020204" pitchFamily="34" charset="0"/>
                <a:cs typeface="Arial" panose="020B0604020202020204" pitchFamily="34" charset="0"/>
              </a:rPr>
              <a:t>E.g. actuaries</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forensic </a:t>
            </a:r>
            <a:r>
              <a:rPr lang="en-ZA" sz="2400" dirty="0">
                <a:latin typeface="Arial" panose="020B0604020202020204" pitchFamily="34" charset="0"/>
                <a:cs typeface="Arial" panose="020B0604020202020204" pitchFamily="34" charset="0"/>
              </a:rPr>
              <a:t>specialists, </a:t>
            </a:r>
            <a:r>
              <a:rPr lang="en-ZA" sz="2400" dirty="0" smtClean="0">
                <a:latin typeface="Arial" panose="020B0604020202020204" pitchFamily="34" charset="0"/>
                <a:cs typeface="Arial" panose="020B0604020202020204" pitchFamily="34" charset="0"/>
              </a:rPr>
              <a:t>engineers, built </a:t>
            </a:r>
            <a:r>
              <a:rPr lang="en-ZA" sz="2400" dirty="0">
                <a:latin typeface="Arial" panose="020B0604020202020204" pitchFamily="34" charset="0"/>
                <a:cs typeface="Arial" panose="020B0604020202020204" pitchFamily="34" charset="0"/>
              </a:rPr>
              <a:t>(construction) environment specialists and ICT specialists </a:t>
            </a:r>
            <a:endParaRPr lang="en-ZA" sz="2400" dirty="0" smtClean="0">
              <a:latin typeface="Arial" panose="020B0604020202020204" pitchFamily="34" charset="0"/>
              <a:cs typeface="Arial" panose="020B0604020202020204" pitchFamily="34" charset="0"/>
            </a:endParaRPr>
          </a:p>
          <a:p>
            <a:pPr marL="0" indent="0" algn="just">
              <a:buNone/>
            </a:pPr>
            <a:endParaRPr lang="en-ZA" dirty="0">
              <a:latin typeface="Arial" panose="020B0604020202020204" pitchFamily="34" charset="0"/>
              <a:cs typeface="Arial" panose="020B0604020202020204" pitchFamily="34" charset="0"/>
            </a:endParaRPr>
          </a:p>
          <a:p>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Rounded MT Bold" panose="020F0704030504030204" pitchFamily="34" charset="0"/>
                <a:cs typeface="Tahoma" pitchFamily="34" charset="0"/>
              </a:rPr>
              <a:t>2022 MTEF funding </a:t>
            </a:r>
            <a:r>
              <a:rPr lang="en-US" sz="2800" b="1" dirty="0" smtClean="0">
                <a:solidFill>
                  <a:srgbClr val="C00000"/>
                </a:solidFill>
                <a:latin typeface="Arial Rounded MT Bold" panose="020F0704030504030204" pitchFamily="34" charset="0"/>
                <a:cs typeface="Tahoma" pitchFamily="34" charset="0"/>
              </a:rPr>
              <a:t>requirements (2)</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500211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lnSpcReduction="10000"/>
          </a:bodyPr>
          <a:lstStyle/>
          <a:p>
            <a:pPr marL="0" indent="0">
              <a:buNone/>
            </a:pPr>
            <a:r>
              <a:rPr lang="en-US" sz="2600" b="1" dirty="0">
                <a:latin typeface="Arial" panose="020B0604020202020204" pitchFamily="34" charset="0"/>
                <a:cs typeface="Arial" panose="020B0604020202020204" pitchFamily="34" charset="0"/>
              </a:rPr>
              <a:t>Security </a:t>
            </a:r>
            <a:endParaRPr lang="en-US" sz="2600" b="1" dirty="0">
              <a:solidFill>
                <a:srgbClr val="7030A0"/>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PPSA is currently not compliant with the requirements of section 2  of the Control of Access to Public Premises and Vehicles Act 53 of 1985, which requires the deployment of security officers to Conduct access control. As a minimum measure under the current financial situation PPSA should have two security officers in each office to manage access control. </a:t>
            </a: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PPSA does not have security services in 17 of its 18 offices across the country, only Head Office has physical security services. As part of mitigation </a:t>
            </a:r>
            <a:r>
              <a:rPr lang="en-ZA" sz="2600" dirty="0" smtClean="0">
                <a:latin typeface="Arial" panose="020B0604020202020204" pitchFamily="34" charset="0"/>
                <a:cs typeface="Arial" panose="020B0604020202020204" pitchFamily="34" charset="0"/>
              </a:rPr>
              <a:t>videofied </a:t>
            </a:r>
            <a:r>
              <a:rPr lang="en-ZA" sz="2600" dirty="0">
                <a:latin typeface="Arial" panose="020B0604020202020204" pitchFamily="34" charset="0"/>
                <a:cs typeface="Arial" panose="020B0604020202020204" pitchFamily="34" charset="0"/>
              </a:rPr>
              <a:t>alarm system was installed in the 17 offices, the contract is for 3 years. </a:t>
            </a: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Ideally warm bodies (security guards) are required at all </a:t>
            </a:r>
            <a:r>
              <a:rPr lang="en-ZA" sz="2600" dirty="0" smtClean="0">
                <a:latin typeface="Arial" panose="020B0604020202020204" pitchFamily="34" charset="0"/>
                <a:cs typeface="Arial" panose="020B0604020202020204" pitchFamily="34" charset="0"/>
              </a:rPr>
              <a:t>offices. </a:t>
            </a:r>
            <a:r>
              <a:rPr lang="en-ZA" sz="2600" dirty="0">
                <a:latin typeface="Arial" panose="020B0604020202020204" pitchFamily="34" charset="0"/>
                <a:cs typeface="Arial" panose="020B0604020202020204" pitchFamily="34" charset="0"/>
              </a:rPr>
              <a:t>The absence of physical guards poses threats to PPSA staff members, its clients and assets. </a:t>
            </a:r>
          </a:p>
          <a:p>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Rounded MT Bold" panose="020F0704030504030204" pitchFamily="34" charset="0"/>
                <a:cs typeface="Tahoma" pitchFamily="34" charset="0"/>
              </a:rPr>
              <a:t>2022 MTEF funding </a:t>
            </a:r>
            <a:r>
              <a:rPr lang="en-US" sz="2800" b="1" dirty="0" smtClean="0">
                <a:solidFill>
                  <a:srgbClr val="C00000"/>
                </a:solidFill>
                <a:latin typeface="Arial Rounded MT Bold" panose="020F0704030504030204" pitchFamily="34" charset="0"/>
                <a:cs typeface="Tahoma" pitchFamily="34" charset="0"/>
              </a:rPr>
              <a:t>requirements (3)</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2633290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fontScale="92500" lnSpcReduction="10000"/>
          </a:bodyPr>
          <a:lstStyle/>
          <a:p>
            <a:pPr marL="0" indent="0" algn="just">
              <a:buNone/>
            </a:pPr>
            <a:r>
              <a:rPr lang="en-US" sz="2600" b="1" dirty="0" smtClean="0">
                <a:latin typeface="Arial" panose="020B0604020202020204" pitchFamily="34" charset="0"/>
                <a:cs typeface="Arial" panose="020B0604020202020204" pitchFamily="34" charset="0"/>
              </a:rPr>
              <a:t>PABX</a:t>
            </a:r>
            <a:endParaRPr lang="en-US" sz="26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US" sz="2600" dirty="0">
                <a:latin typeface="Arial" panose="020B0604020202020204" pitchFamily="34" charset="0"/>
                <a:cs typeface="Arial" panose="020B0604020202020204" pitchFamily="34" charset="0"/>
              </a:rPr>
              <a:t>Currently 6 out 18 offices have new </a:t>
            </a:r>
            <a:r>
              <a:rPr lang="en-US" sz="2600" dirty="0" smtClean="0">
                <a:latin typeface="Arial" panose="020B0604020202020204" pitchFamily="34" charset="0"/>
                <a:cs typeface="Arial" panose="020B0604020202020204" pitchFamily="34" charset="0"/>
              </a:rPr>
              <a:t>PABX </a:t>
            </a:r>
            <a:r>
              <a:rPr lang="en-US" sz="2600" dirty="0">
                <a:latin typeface="Arial" panose="020B0604020202020204" pitchFamily="34" charset="0"/>
                <a:cs typeface="Arial" panose="020B0604020202020204" pitchFamily="34" charset="0"/>
              </a:rPr>
              <a:t>system being installed with new telephone management system. Due to budget constraints 12 offices do not have adequate telephone system</a:t>
            </a:r>
            <a:r>
              <a:rPr lang="en-US" sz="26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ü"/>
            </a:pPr>
            <a:endParaRPr lang="en-US" sz="2200" dirty="0" smtClean="0">
              <a:latin typeface="Arial" panose="020B0604020202020204" pitchFamily="34" charset="0"/>
              <a:cs typeface="Arial" panose="020B0604020202020204" pitchFamily="34" charset="0"/>
            </a:endParaRPr>
          </a:p>
          <a:p>
            <a:pPr marL="0" indent="0" algn="just">
              <a:buNone/>
            </a:pPr>
            <a:r>
              <a:rPr lang="en-US" sz="2600" b="1" dirty="0" smtClean="0">
                <a:latin typeface="Arial" panose="020B0604020202020204" pitchFamily="34" charset="0"/>
                <a:cs typeface="Arial" panose="020B0604020202020204" pitchFamily="34" charset="0"/>
              </a:rPr>
              <a:t>Computer </a:t>
            </a:r>
            <a:r>
              <a:rPr lang="en-US" sz="2600" b="1" dirty="0">
                <a:latin typeface="Arial" panose="020B0604020202020204" pitchFamily="34" charset="0"/>
                <a:cs typeface="Arial" panose="020B0604020202020204" pitchFamily="34" charset="0"/>
              </a:rPr>
              <a:t>Equipment</a:t>
            </a: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Phasing out of desktops  was done in the previous financial year, new laptops were purchased to ensure effective remote working by employees. 38 admin personnel were not included due to limited resources</a:t>
            </a:r>
            <a:r>
              <a:rPr lang="en-ZA" sz="26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ü"/>
            </a:pPr>
            <a:endParaRPr lang="en-ZA" sz="2200" dirty="0">
              <a:latin typeface="Arial" panose="020B0604020202020204" pitchFamily="34" charset="0"/>
              <a:cs typeface="Arial" panose="020B0604020202020204" pitchFamily="34" charset="0"/>
            </a:endParaRPr>
          </a:p>
          <a:p>
            <a:pPr marL="0" indent="0">
              <a:buNone/>
            </a:pPr>
            <a:r>
              <a:rPr lang="en-US" sz="2600" b="1" dirty="0">
                <a:latin typeface="Arial" panose="020B0604020202020204" pitchFamily="34" charset="0"/>
                <a:cs typeface="Arial" panose="020B0604020202020204" pitchFamily="34" charset="0"/>
              </a:rPr>
              <a:t>Skills Development</a:t>
            </a:r>
          </a:p>
          <a:p>
            <a:pPr algn="just">
              <a:buFont typeface="Wingdings" panose="05000000000000000000" pitchFamily="2" charset="2"/>
              <a:buChar char="ü"/>
            </a:pPr>
            <a:r>
              <a:rPr lang="en-US" sz="2600" dirty="0">
                <a:latin typeface="Arial" panose="020B0604020202020204" pitchFamily="34" charset="0"/>
                <a:cs typeface="Arial" panose="020B0604020202020204" pitchFamily="34" charset="0"/>
              </a:rPr>
              <a:t>1% of the </a:t>
            </a:r>
            <a:r>
              <a:rPr lang="en-US" sz="2600" dirty="0" err="1">
                <a:latin typeface="Arial" panose="020B0604020202020204" pitchFamily="34" charset="0"/>
                <a:cs typeface="Arial" panose="020B0604020202020204" pitchFamily="34" charset="0"/>
              </a:rPr>
              <a:t>CoE</a:t>
            </a:r>
            <a:r>
              <a:rPr lang="en-US" sz="2600" dirty="0">
                <a:latin typeface="Arial" panose="020B0604020202020204" pitchFamily="34" charset="0"/>
                <a:cs typeface="Arial" panose="020B0604020202020204" pitchFamily="34" charset="0"/>
              </a:rPr>
              <a:t> budget should be reserved for skills development &amp; training. PPSA is unable to provide adequate skills development or contribute the levies in order to benefit from the relevant SETAs </a:t>
            </a:r>
            <a:endParaRPr lang="en-ZA" sz="26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ZA"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0" indent="0">
              <a:buNone/>
            </a:pPr>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Rounded MT Bold" panose="020F0704030504030204" pitchFamily="34" charset="0"/>
                <a:cs typeface="Tahoma" pitchFamily="34" charset="0"/>
              </a:rPr>
              <a:t>2022 MTEF funding </a:t>
            </a:r>
            <a:r>
              <a:rPr lang="en-US" sz="2800" b="1" dirty="0" smtClean="0">
                <a:solidFill>
                  <a:srgbClr val="C00000"/>
                </a:solidFill>
                <a:latin typeface="Arial Rounded MT Bold" panose="020F0704030504030204" pitchFamily="34" charset="0"/>
                <a:cs typeface="Tahoma" pitchFamily="34" charset="0"/>
              </a:rPr>
              <a:t>requirements (3)</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xmlns="" val="3970937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9841430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523220"/>
            <a:ext cx="9130259"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(3)</a:t>
            </a:r>
            <a:endParaRPr lang="en-GB" sz="2800" dirty="0">
              <a:latin typeface="Arial Rounded MT Bold" panose="020F0704030504030204" pitchFamily="34" charset="0"/>
            </a:endParaRPr>
          </a:p>
        </p:txBody>
      </p:sp>
      <p:sp>
        <p:nvSpPr>
          <p:cNvPr id="2" name="Rectangle 1"/>
          <p:cNvSpPr/>
          <p:nvPr/>
        </p:nvSpPr>
        <p:spPr>
          <a:xfrm>
            <a:off x="0" y="527774"/>
            <a:ext cx="9144000" cy="693266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100" dirty="0" smtClean="0">
                <a:latin typeface="Arial" panose="020B0604020202020204" pitchFamily="34" charset="0"/>
                <a:ea typeface="Calibri" panose="020F0502020204030204" pitchFamily="34" charset="0"/>
                <a:cs typeface="Arial" panose="020B0604020202020204" pitchFamily="34" charset="0"/>
              </a:rPr>
              <a:t>I </a:t>
            </a:r>
            <a:r>
              <a:rPr lang="en-US" sz="2100" dirty="0">
                <a:latin typeface="Arial" panose="020B0604020202020204" pitchFamily="34" charset="0"/>
                <a:ea typeface="Calibri" panose="020F0502020204030204" pitchFamily="34" charset="0"/>
                <a:cs typeface="Arial" panose="020B0604020202020204" pitchFamily="34" charset="0"/>
              </a:rPr>
              <a:t>explained at the time that this was a vision through which we were going to broaden access to our services, use vernacular languages in our communication with the users of our services, expand our footprint and leverage stakeholder relations by concluding agreements and/or memoranda of understanding</a:t>
            </a:r>
            <a:r>
              <a:rPr lang="en-US" sz="21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100" dirty="0" smtClean="0">
                <a:latin typeface="Arial" panose="020B0604020202020204" pitchFamily="34" charset="0"/>
                <a:ea typeface="Calibri" panose="020F0502020204030204" pitchFamily="34" charset="0"/>
                <a:cs typeface="Arial" panose="020B0604020202020204" pitchFamily="34" charset="0"/>
              </a:rPr>
              <a:t>I </a:t>
            </a:r>
            <a:r>
              <a:rPr lang="en-US" sz="2100" dirty="0">
                <a:latin typeface="Arial" panose="020B0604020202020204" pitchFamily="34" charset="0"/>
                <a:ea typeface="Calibri" panose="020F0502020204030204" pitchFamily="34" charset="0"/>
                <a:cs typeface="Arial" panose="020B0604020202020204" pitchFamily="34" charset="0"/>
              </a:rPr>
              <a:t>also indicated that through the vision, this institution would seek to project the image of a safe haven for the marginalised, empower them to be conversant – chapter and verse – with their rights and responsibilities, encourage the establishment of in-house complaints-handling </a:t>
            </a:r>
            <a:r>
              <a:rPr lang="en-US" sz="2100" dirty="0" smtClean="0">
                <a:latin typeface="Arial" panose="020B0604020202020204" pitchFamily="34" charset="0"/>
                <a:ea typeface="Calibri" panose="020F0502020204030204" pitchFamily="34" charset="0"/>
                <a:cs typeface="Arial" panose="020B0604020202020204" pitchFamily="34" charset="0"/>
              </a:rPr>
              <a:t>mechanisms </a:t>
            </a:r>
            <a:r>
              <a:rPr lang="en-US" sz="2100" dirty="0">
                <a:latin typeface="Arial" panose="020B0604020202020204" pitchFamily="34" charset="0"/>
                <a:ea typeface="Calibri" panose="020F0502020204030204" pitchFamily="34" charset="0"/>
                <a:cs typeface="Arial" panose="020B0604020202020204" pitchFamily="34" charset="0"/>
              </a:rPr>
              <a:t>across the public administration and inspire people to be their own liberators</a:t>
            </a:r>
            <a:r>
              <a:rPr lang="en-US" sz="21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r>
              <a:rPr lang="en-ZA" sz="2100" dirty="0">
                <a:latin typeface="Arial" panose="020B0604020202020204" pitchFamily="34" charset="0"/>
                <a:ea typeface="Calibri" panose="020F0502020204030204" pitchFamily="34" charset="0"/>
                <a:cs typeface="Arial" panose="020B0604020202020204" pitchFamily="34" charset="0"/>
              </a:rPr>
              <a:t>Well, here we are five years later and the results speak for themselves. Let us start with the drive to coax the subjects of our investigations in their hundreds to establish effective in-house complaints units to serve as </a:t>
            </a:r>
            <a:r>
              <a:rPr lang="en-ZA" sz="2100" dirty="0" smtClean="0">
                <a:latin typeface="Arial" panose="020B0604020202020204" pitchFamily="34" charset="0"/>
                <a:ea typeface="Calibri" panose="020F0502020204030204" pitchFamily="34" charset="0"/>
                <a:cs typeface="Arial" panose="020B0604020202020204" pitchFamily="34" charset="0"/>
              </a:rPr>
              <a:t>complainants’ </a:t>
            </a:r>
            <a:r>
              <a:rPr lang="en-ZA" sz="2100" dirty="0">
                <a:latin typeface="Arial" panose="020B0604020202020204" pitchFamily="34" charset="0"/>
                <a:ea typeface="Calibri" panose="020F0502020204030204" pitchFamily="34" charset="0"/>
                <a:cs typeface="Arial" panose="020B0604020202020204" pitchFamily="34" charset="0"/>
              </a:rPr>
              <a:t>fora of first instance. The idea was always to reroute all individual complaints to </a:t>
            </a:r>
            <a:r>
              <a:rPr lang="en-ZA" sz="2100" dirty="0" smtClean="0">
                <a:latin typeface="Arial" panose="020B0604020202020204" pitchFamily="34" charset="0"/>
                <a:ea typeface="Calibri" panose="020F0502020204030204" pitchFamily="34" charset="0"/>
                <a:cs typeface="Arial" panose="020B0604020202020204" pitchFamily="34" charset="0"/>
              </a:rPr>
              <a:t>those, not </a:t>
            </a:r>
            <a:r>
              <a:rPr lang="en-ZA" sz="2100" dirty="0">
                <a:latin typeface="Arial" panose="020B0604020202020204" pitchFamily="34" charset="0"/>
                <a:ea typeface="Calibri" panose="020F0502020204030204" pitchFamily="34" charset="0"/>
                <a:cs typeface="Arial" panose="020B0604020202020204" pitchFamily="34" charset="0"/>
              </a:rPr>
              <a:t>only </a:t>
            </a:r>
            <a:r>
              <a:rPr lang="en-ZA" sz="2100" dirty="0" smtClean="0">
                <a:latin typeface="Arial" panose="020B0604020202020204" pitchFamily="34" charset="0"/>
                <a:ea typeface="Calibri" panose="020F0502020204030204" pitchFamily="34" charset="0"/>
                <a:cs typeface="Arial" panose="020B0604020202020204" pitchFamily="34" charset="0"/>
              </a:rPr>
              <a:t>to reduce </a:t>
            </a:r>
            <a:r>
              <a:rPr lang="en-ZA" sz="2100" dirty="0">
                <a:latin typeface="Arial" panose="020B0604020202020204" pitchFamily="34" charset="0"/>
                <a:ea typeface="Calibri" panose="020F0502020204030204" pitchFamily="34" charset="0"/>
                <a:cs typeface="Arial" panose="020B0604020202020204" pitchFamily="34" charset="0"/>
              </a:rPr>
              <a:t>our </a:t>
            </a:r>
            <a:r>
              <a:rPr lang="en-ZA" sz="2100" dirty="0" smtClean="0">
                <a:latin typeface="Arial" panose="020B0604020202020204" pitchFamily="34" charset="0"/>
                <a:ea typeface="Calibri" panose="020F0502020204030204" pitchFamily="34" charset="0"/>
                <a:cs typeface="Arial" panose="020B0604020202020204" pitchFamily="34" charset="0"/>
              </a:rPr>
              <a:t>caseload, </a:t>
            </a:r>
            <a:r>
              <a:rPr lang="en-ZA" sz="2100" dirty="0">
                <a:latin typeface="Arial" panose="020B0604020202020204" pitchFamily="34" charset="0"/>
                <a:ea typeface="Calibri" panose="020F0502020204030204" pitchFamily="34" charset="0"/>
                <a:cs typeface="Arial" panose="020B0604020202020204" pitchFamily="34" charset="0"/>
              </a:rPr>
              <a:t>but also to free our hands for more systemic service delivery investigations. </a:t>
            </a:r>
          </a:p>
          <a:p>
            <a:pPr marL="342900" lvl="0" indent="-342900" algn="just">
              <a:spcAft>
                <a:spcPts val="0"/>
              </a:spcAft>
              <a:buFont typeface="Symbol" panose="05050102010706020507" pitchFamily="18" charset="2"/>
              <a:buChar char=""/>
            </a:pPr>
            <a:endParaRPr lang="en-US" sz="22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42147241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(4)</a:t>
            </a:r>
            <a:endParaRPr lang="en-GB" sz="2800" dirty="0">
              <a:latin typeface="Arial Rounded MT Bold" panose="020F0704030504030204" pitchFamily="34" charset="0"/>
            </a:endParaRPr>
          </a:p>
        </p:txBody>
      </p:sp>
      <p:sp>
        <p:nvSpPr>
          <p:cNvPr id="2" name="Rectangle 1"/>
          <p:cNvSpPr/>
          <p:nvPr/>
        </p:nvSpPr>
        <p:spPr>
          <a:xfrm>
            <a:off x="22485" y="523220"/>
            <a:ext cx="9144000" cy="6948056"/>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100" dirty="0" smtClean="0">
                <a:latin typeface="Arial" panose="020B0604020202020204" pitchFamily="34" charset="0"/>
                <a:ea typeface="Calibri" panose="020F0502020204030204" pitchFamily="34" charset="0"/>
                <a:cs typeface="Arial" panose="020B0604020202020204" pitchFamily="34" charset="0"/>
              </a:rPr>
              <a:t>One </a:t>
            </a:r>
            <a:r>
              <a:rPr lang="en-US" sz="2100" dirty="0">
                <a:latin typeface="Arial" panose="020B0604020202020204" pitchFamily="34" charset="0"/>
                <a:ea typeface="Calibri" panose="020F0502020204030204" pitchFamily="34" charset="0"/>
                <a:cs typeface="Arial" panose="020B0604020202020204" pitchFamily="34" charset="0"/>
              </a:rPr>
              <a:t>of the latest organs of state to heed our call in this regard is the Department of Home Affairs, with whom we have an agreement in terms of which we refer many of the complaints that are directly lodged with us. These include matters such </a:t>
            </a:r>
            <a:r>
              <a:rPr lang="en-US" sz="2100" dirty="0" smtClean="0">
                <a:latin typeface="Arial" panose="020B0604020202020204" pitchFamily="34" charset="0"/>
                <a:ea typeface="Calibri" panose="020F0502020204030204" pitchFamily="34" charset="0"/>
                <a:cs typeface="Arial" panose="020B0604020202020204" pitchFamily="34" charset="0"/>
              </a:rPr>
              <a:t>as visas for refugees, </a:t>
            </a:r>
            <a:r>
              <a:rPr lang="en-US" sz="2100" dirty="0">
                <a:latin typeface="Arial" panose="020B0604020202020204" pitchFamily="34" charset="0"/>
                <a:ea typeface="Calibri" panose="020F0502020204030204" pitchFamily="34" charset="0"/>
                <a:cs typeface="Arial" panose="020B0604020202020204" pitchFamily="34" charset="0"/>
              </a:rPr>
              <a:t>delays in the finalisation of applications for </a:t>
            </a:r>
            <a:r>
              <a:rPr lang="en-US" sz="2100" dirty="0" smtClean="0">
                <a:latin typeface="Arial" panose="020B0604020202020204" pitchFamily="34" charset="0"/>
                <a:ea typeface="Calibri" panose="020F0502020204030204" pitchFamily="34" charset="0"/>
                <a:cs typeface="Arial" panose="020B0604020202020204" pitchFamily="34" charset="0"/>
              </a:rPr>
              <a:t>certificates </a:t>
            </a:r>
            <a:r>
              <a:rPr lang="en-US" sz="2100" dirty="0">
                <a:latin typeface="Arial" panose="020B0604020202020204" pitchFamily="34" charset="0"/>
                <a:ea typeface="Calibri" panose="020F0502020204030204" pitchFamily="34" charset="0"/>
                <a:cs typeface="Arial" panose="020B0604020202020204" pitchFamily="34" charset="0"/>
              </a:rPr>
              <a:t>of </a:t>
            </a:r>
            <a:r>
              <a:rPr lang="en-US" sz="2100" dirty="0" err="1">
                <a:latin typeface="Arial" panose="020B0604020202020204" pitchFamily="34" charset="0"/>
                <a:ea typeface="Calibri" panose="020F0502020204030204" pitchFamily="34" charset="0"/>
                <a:cs typeface="Arial" panose="020B0604020202020204" pitchFamily="34" charset="0"/>
              </a:rPr>
              <a:t>naturalisation</a:t>
            </a:r>
            <a:r>
              <a:rPr lang="en-US" sz="2100" dirty="0">
                <a:latin typeface="Arial" panose="020B0604020202020204" pitchFamily="34" charset="0"/>
                <a:ea typeface="Calibri" panose="020F0502020204030204" pitchFamily="34" charset="0"/>
                <a:cs typeface="Arial" panose="020B0604020202020204" pitchFamily="34" charset="0"/>
              </a:rPr>
              <a:t>, processing of identity documents and passports, delays to correct birth certificates and to finalise applications for permits for permanent residence. </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100" dirty="0" smtClean="0">
                <a:latin typeface="Arial" panose="020B0604020202020204" pitchFamily="34" charset="0"/>
                <a:ea typeface="Calibri" panose="020F0502020204030204" pitchFamily="34" charset="0"/>
                <a:cs typeface="Arial" panose="020B0604020202020204" pitchFamily="34" charset="0"/>
              </a:rPr>
              <a:t>It </a:t>
            </a:r>
            <a:r>
              <a:rPr lang="en-US" sz="2100" dirty="0">
                <a:latin typeface="Arial" panose="020B0604020202020204" pitchFamily="34" charset="0"/>
                <a:ea typeface="Calibri" panose="020F0502020204030204" pitchFamily="34" charset="0"/>
                <a:cs typeface="Arial" panose="020B0604020202020204" pitchFamily="34" charset="0"/>
              </a:rPr>
              <a:t>has been pleasing to see the impact that this approach has had. For instance, in 2018/19, Home Affairs accounted for most of the complaints in our caseload. Now, a mere three financial years down the line, the department has gone down the ranks, dropping to </a:t>
            </a:r>
            <a:r>
              <a:rPr lang="en-US" sz="2100" dirty="0" smtClean="0">
                <a:latin typeface="Arial" panose="020B0604020202020204" pitchFamily="34" charset="0"/>
                <a:ea typeface="Calibri" panose="020F0502020204030204" pitchFamily="34" charset="0"/>
                <a:cs typeface="Arial" panose="020B0604020202020204" pitchFamily="34" charset="0"/>
              </a:rPr>
              <a:t>fifth </a:t>
            </a:r>
            <a:r>
              <a:rPr lang="en-US" sz="2100" dirty="0">
                <a:latin typeface="Arial" panose="020B0604020202020204" pitchFamily="34" charset="0"/>
                <a:ea typeface="Calibri" panose="020F0502020204030204" pitchFamily="34" charset="0"/>
                <a:cs typeface="Arial" panose="020B0604020202020204" pitchFamily="34" charset="0"/>
              </a:rPr>
              <a:t>position. </a:t>
            </a:r>
            <a:endParaRPr lang="en-US" sz="21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r>
              <a:rPr lang="en-ZA" sz="2100" dirty="0">
                <a:latin typeface="Arial" panose="020B0604020202020204" pitchFamily="34" charset="0"/>
                <a:cs typeface="Arial" panose="020B0604020202020204" pitchFamily="34" charset="0"/>
              </a:rPr>
              <a:t>We hope to duplicate that success in respect of other organs of state with whom we have similar agreements and which have also responded positively to our call for the development of internal capacity to resolve complaints. These include the Government Pension Administration Agency, which features regularly on our list of top 10 institutions against whom complaints are lodged.</a:t>
            </a:r>
          </a:p>
          <a:p>
            <a:pPr marL="342900" lvl="0" indent="-342900" algn="just">
              <a:spcAft>
                <a:spcPts val="0"/>
              </a:spcAft>
              <a:buFont typeface="Symbol" panose="05050102010706020507" pitchFamily="18" charset="2"/>
              <a:buChar char=""/>
            </a:pPr>
            <a:endParaRPr lang="en-US" sz="22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626846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(5)</a:t>
            </a:r>
            <a:endParaRPr lang="en-GB" sz="2800" dirty="0">
              <a:latin typeface="Arial Rounded MT Bold" panose="020F0704030504030204" pitchFamily="34" charset="0"/>
            </a:endParaRPr>
          </a:p>
        </p:txBody>
      </p:sp>
      <p:sp>
        <p:nvSpPr>
          <p:cNvPr id="2" name="Rectangle 1"/>
          <p:cNvSpPr/>
          <p:nvPr/>
        </p:nvSpPr>
        <p:spPr>
          <a:xfrm>
            <a:off x="0" y="523220"/>
            <a:ext cx="9144000" cy="6694140"/>
          </a:xfrm>
          <a:prstGeom prst="rect">
            <a:avLst/>
          </a:prstGeom>
          <a:solidFill>
            <a:schemeClr val="bg1"/>
          </a:solidFill>
        </p:spPr>
        <p:txBody>
          <a:bodyPr wrap="square">
            <a:spAutoFit/>
          </a:bodyPr>
          <a:lstStyle/>
          <a:p>
            <a:pPr marL="342900" indent="-342900" algn="just">
              <a:buFont typeface="Symbol" panose="05050102010706020507" pitchFamily="18" charset="2"/>
              <a:buChar char=""/>
            </a:pPr>
            <a:r>
              <a:rPr lang="en-ZA" sz="2250" dirty="0" smtClean="0">
                <a:latin typeface="Arial" panose="020B0604020202020204" pitchFamily="34" charset="0"/>
                <a:cs typeface="Arial" panose="020B0604020202020204" pitchFamily="34" charset="0"/>
              </a:rPr>
              <a:t>We </a:t>
            </a:r>
            <a:r>
              <a:rPr lang="en-ZA" sz="2250" dirty="0">
                <a:latin typeface="Arial" panose="020B0604020202020204" pitchFamily="34" charset="0"/>
                <a:cs typeface="Arial" panose="020B0604020202020204" pitchFamily="34" charset="0"/>
              </a:rPr>
              <a:t>continue to do equally well in inspiring people to be defenders of their own rights, using institutions such as my office as opposed to </a:t>
            </a:r>
            <a:r>
              <a:rPr lang="en-ZA" sz="2250" dirty="0" smtClean="0">
                <a:latin typeface="Arial" panose="020B0604020202020204" pitchFamily="34" charset="0"/>
                <a:cs typeface="Arial" panose="020B0604020202020204" pitchFamily="34" charset="0"/>
              </a:rPr>
              <a:t>judicial </a:t>
            </a:r>
            <a:r>
              <a:rPr lang="en-ZA" sz="2250" dirty="0">
                <a:latin typeface="Arial" panose="020B0604020202020204" pitchFamily="34" charset="0"/>
                <a:cs typeface="Arial" panose="020B0604020202020204" pitchFamily="34" charset="0"/>
              </a:rPr>
              <a:t>means. Take the example of one Lindiwe Toheed in Atteridgeville, west of Tshwane.  </a:t>
            </a:r>
            <a:endParaRPr lang="en-ZA" sz="2250" dirty="0" smtClean="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endParaRPr lang="en-ZA" sz="2250" dirty="0" smtClean="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r>
              <a:rPr lang="en-ZA" sz="2250" dirty="0" smtClean="0">
                <a:latin typeface="Arial" panose="020B0604020202020204" pitchFamily="34" charset="0"/>
                <a:cs typeface="Arial" panose="020B0604020202020204" pitchFamily="34" charset="0"/>
              </a:rPr>
              <a:t>She </a:t>
            </a:r>
            <a:r>
              <a:rPr lang="en-ZA" sz="2250" dirty="0">
                <a:latin typeface="Arial" panose="020B0604020202020204" pitchFamily="34" charset="0"/>
                <a:cs typeface="Arial" panose="020B0604020202020204" pitchFamily="34" charset="0"/>
              </a:rPr>
              <a:t>tirelessly knocked on multiple doors to see to it that the remedial action we took in favour of her parents in 2019 was implemented. She had borrowed money to build a house for her parents, Mr. Alfred and Mrs. Constance Mhlahla. The house was later flattened by the Red Ants at the instance of the Gauteng Human Settlements Department. This was just as the family was about to move in. Officials from the department later conceded that the house was erroneously bulldozed as it was not among those of land invaders, who were the real target of the demolition. They made this concession during a mediation session presided over by my office. </a:t>
            </a:r>
          </a:p>
          <a:p>
            <a:pPr marL="342900" lvl="0" indent="-342900" algn="just">
              <a:spcAft>
                <a:spcPts val="0"/>
              </a:spcAft>
              <a:buFont typeface="Symbol" panose="05050102010706020507" pitchFamily="18" charset="2"/>
              <a:buChar char=""/>
            </a:pPr>
            <a:endParaRPr lang="en-US" sz="2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45470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(6)</a:t>
            </a:r>
            <a:endParaRPr lang="en-GB" sz="2800" dirty="0">
              <a:latin typeface="Arial Rounded MT Bold" panose="020F0704030504030204" pitchFamily="34" charset="0"/>
            </a:endParaRPr>
          </a:p>
        </p:txBody>
      </p:sp>
      <p:sp>
        <p:nvSpPr>
          <p:cNvPr id="2" name="Rectangle 1"/>
          <p:cNvSpPr/>
          <p:nvPr/>
        </p:nvSpPr>
        <p:spPr>
          <a:xfrm>
            <a:off x="0" y="523220"/>
            <a:ext cx="9144000" cy="6755696"/>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150" dirty="0" smtClean="0">
                <a:latin typeface="Arial" panose="020B0604020202020204" pitchFamily="34" charset="0"/>
                <a:ea typeface="Calibri" panose="020F0502020204030204" pitchFamily="34" charset="0"/>
                <a:cs typeface="Arial" panose="020B0604020202020204" pitchFamily="34" charset="0"/>
              </a:rPr>
              <a:t>In </a:t>
            </a:r>
            <a:r>
              <a:rPr lang="en-US" sz="2150" dirty="0">
                <a:latin typeface="Arial" panose="020B0604020202020204" pitchFamily="34" charset="0"/>
                <a:ea typeface="Calibri" panose="020F0502020204030204" pitchFamily="34" charset="0"/>
                <a:cs typeface="Arial" panose="020B0604020202020204" pitchFamily="34" charset="0"/>
              </a:rPr>
              <a:t>addition, they undertook to rebuild the house. Despite this, a period of more than two years passed without the department turning the sod on the Mhlahlas’ backyard. Rather than dampen her spirits, that state of affairs spurred her on to hold the Gauteng government to account. As we speak, an impressive three bedroom house has since risen from the rubble of the old structure. Hers is a classic example of what we meant when we said we will inspire people to be their own liberators</a:t>
            </a:r>
            <a:r>
              <a:rPr lang="en-US" sz="215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Symbol" panose="05050102010706020507" pitchFamily="18" charset="2"/>
              <a:buChar char=""/>
            </a:pPr>
            <a:endParaRPr lang="en-US" sz="21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150" dirty="0" smtClean="0">
                <a:latin typeface="Arial" panose="020B0604020202020204" pitchFamily="34" charset="0"/>
                <a:ea typeface="Calibri" panose="020F0502020204030204" pitchFamily="34" charset="0"/>
                <a:cs typeface="Arial" panose="020B0604020202020204" pitchFamily="34" charset="0"/>
              </a:rPr>
              <a:t>Chairperson </a:t>
            </a:r>
            <a:r>
              <a:rPr lang="en-US" sz="2150" dirty="0">
                <a:latin typeface="Arial" panose="020B0604020202020204" pitchFamily="34" charset="0"/>
                <a:ea typeface="Calibri" panose="020F0502020204030204" pitchFamily="34" charset="0"/>
                <a:cs typeface="Arial" panose="020B0604020202020204" pitchFamily="34" charset="0"/>
              </a:rPr>
              <a:t>and </a:t>
            </a:r>
            <a:r>
              <a:rPr lang="en-US" sz="2150" dirty="0" err="1">
                <a:latin typeface="Arial" panose="020B0604020202020204" pitchFamily="34" charset="0"/>
                <a:ea typeface="Calibri" panose="020F0502020204030204" pitchFamily="34" charset="0"/>
                <a:cs typeface="Arial" panose="020B0604020202020204" pitchFamily="34" charset="0"/>
              </a:rPr>
              <a:t>honourable</a:t>
            </a:r>
            <a:r>
              <a:rPr lang="en-US" sz="2150" dirty="0">
                <a:latin typeface="Arial" panose="020B0604020202020204" pitchFamily="34" charset="0"/>
                <a:ea typeface="Calibri" panose="020F0502020204030204" pitchFamily="34" charset="0"/>
                <a:cs typeface="Arial" panose="020B0604020202020204" pitchFamily="34" charset="0"/>
              </a:rPr>
              <a:t> members, the period under review saw our internal business continuity regime being put to the ultimate test as the global pandemic of COVID-19 threatened to </a:t>
            </a:r>
            <a:r>
              <a:rPr lang="en-US" sz="2150" dirty="0" err="1">
                <a:latin typeface="Arial" panose="020B0604020202020204" pitchFamily="34" charset="0"/>
                <a:ea typeface="Calibri" panose="020F0502020204030204" pitchFamily="34" charset="0"/>
                <a:cs typeface="Arial" panose="020B0604020202020204" pitchFamily="34" charset="0"/>
              </a:rPr>
              <a:t>paralyse</a:t>
            </a:r>
            <a:r>
              <a:rPr lang="en-US" sz="2150" dirty="0">
                <a:latin typeface="Arial" panose="020B0604020202020204" pitchFamily="34" charset="0"/>
                <a:ea typeface="Calibri" panose="020F0502020204030204" pitchFamily="34" charset="0"/>
                <a:cs typeface="Arial" panose="020B0604020202020204" pitchFamily="34" charset="0"/>
              </a:rPr>
              <a:t> our operations. </a:t>
            </a:r>
            <a:endParaRPr lang="en-US" sz="215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1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150" dirty="0" smtClean="0">
                <a:latin typeface="Arial" panose="020B0604020202020204" pitchFamily="34" charset="0"/>
                <a:ea typeface="Calibri" panose="020F0502020204030204" pitchFamily="34" charset="0"/>
                <a:cs typeface="Arial" panose="020B0604020202020204" pitchFamily="34" charset="0"/>
              </a:rPr>
              <a:t>I </a:t>
            </a:r>
            <a:r>
              <a:rPr lang="en-US" sz="2150" dirty="0">
                <a:latin typeface="Arial" panose="020B0604020202020204" pitchFamily="34" charset="0"/>
                <a:ea typeface="Calibri" panose="020F0502020204030204" pitchFamily="34" charset="0"/>
                <a:cs typeface="Arial" panose="020B0604020202020204" pitchFamily="34" charset="0"/>
              </a:rPr>
              <a:t>am pleased to report that we were able to adjust to the changed environment. A combination of the ability to appreciate the enormity of the potential effect of the pandemic on operations early on in the year and the foresight to effect the necessary alterations on our Annual Performance Plan saw us through.</a:t>
            </a:r>
          </a:p>
          <a:p>
            <a:pPr marL="342900" lvl="0" indent="-342900" algn="just">
              <a:spcAft>
                <a:spcPts val="0"/>
              </a:spcAft>
              <a:buFont typeface="Symbol" panose="05050102010706020507" pitchFamily="18" charset="2"/>
              <a:buChar char=""/>
            </a:pPr>
            <a:endParaRPr lang="en-US" sz="2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814529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5F28D07-F34A-4EA3-896F-3D77507FB06C}">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70539B-5256-49CB-A922-DB7850D21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6929</TotalTime>
  <Words>5220</Words>
  <Application>Microsoft Office PowerPoint</Application>
  <PresentationFormat>On-screen Show (4:3)</PresentationFormat>
  <Paragraphs>626</Paragraphs>
  <Slides>55</Slides>
  <Notes>3</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2021/22 Quarter 2 Performance Report</vt:lpstr>
      <vt:lpstr>Slide 31</vt:lpstr>
      <vt:lpstr>Administration</vt:lpstr>
      <vt:lpstr>Investigations (1) </vt:lpstr>
      <vt:lpstr>Investigations (2) </vt:lpstr>
      <vt:lpstr>Investigations (3) </vt:lpstr>
      <vt:lpstr>Stakeholder Management (1) </vt:lpstr>
      <vt:lpstr>Slide 37</vt:lpstr>
      <vt:lpstr>Slide 38</vt:lpstr>
      <vt:lpstr>Slide 39</vt:lpstr>
      <vt:lpstr>Slide 40</vt:lpstr>
      <vt:lpstr>Slide 41</vt:lpstr>
      <vt:lpstr>Irregular Expenditure</vt:lpstr>
      <vt:lpstr>Fruitless and Wasteful Expenditure</vt:lpstr>
      <vt:lpstr>Funding pressures during 2020/21 FY</vt:lpstr>
      <vt:lpstr>Funding pressures during 2020/21 FY (2)</vt:lpstr>
      <vt:lpstr>2021/22 Mid-term Expenditure </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Monique</cp:lastModifiedBy>
  <cp:revision>1202</cp:revision>
  <cp:lastPrinted>2019-07-05T13:02:19Z</cp:lastPrinted>
  <dcterms:created xsi:type="dcterms:W3CDTF">2016-10-10T12:47:32Z</dcterms:created>
  <dcterms:modified xsi:type="dcterms:W3CDTF">2021-11-10T11:41:46Z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