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notesMasterIdLst>
    <p:notesMasterId r:id="rId21"/>
  </p:notesMasterIdLst>
  <p:sldIdLst>
    <p:sldId id="256" r:id="rId2"/>
    <p:sldId id="455" r:id="rId3"/>
    <p:sldId id="301" r:id="rId4"/>
    <p:sldId id="458" r:id="rId5"/>
    <p:sldId id="402" r:id="rId6"/>
    <p:sldId id="449" r:id="rId7"/>
    <p:sldId id="361" r:id="rId8"/>
    <p:sldId id="456" r:id="rId9"/>
    <p:sldId id="362" r:id="rId10"/>
    <p:sldId id="363" r:id="rId11"/>
    <p:sldId id="457" r:id="rId12"/>
    <p:sldId id="364" r:id="rId13"/>
    <p:sldId id="453" r:id="rId14"/>
    <p:sldId id="454" r:id="rId15"/>
    <p:sldId id="385" r:id="rId16"/>
    <p:sldId id="365" r:id="rId17"/>
    <p:sldId id="366" r:id="rId18"/>
    <p:sldId id="459" r:id="rId19"/>
    <p:sldId id="404" r:id="rId20"/>
  </p:sldIdLst>
  <p:sldSz cx="12192000" cy="6858000"/>
  <p:notesSz cx="6888163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lvyn Markerting" initials="CM" lastIdx="1" clrIdx="0">
    <p:extLst>
      <p:ext uri="{19B8F6BF-5375-455C-9EA6-DF929625EA0E}">
        <p15:presenceInfo xmlns:p15="http://schemas.microsoft.com/office/powerpoint/2012/main" userId="Calvyn Markert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606"/>
    <a:srgbClr val="000000"/>
    <a:srgbClr val="FF6600"/>
    <a:srgbClr val="A65155"/>
    <a:srgbClr val="FFFFFF"/>
    <a:srgbClr val="626262"/>
    <a:srgbClr val="737373"/>
    <a:srgbClr val="E4D091"/>
    <a:srgbClr val="CFA78B"/>
    <a:srgbClr val="717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4" autoAdjust="0"/>
    <p:restoredTop sz="93886" autoAdjust="0"/>
  </p:normalViewPr>
  <p:slideViewPr>
    <p:cSldViewPr snapToGrid="0">
      <p:cViewPr varScale="1">
        <p:scale>
          <a:sx n="80" d="100"/>
          <a:sy n="80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2C9F74E-3070-42C8-9807-D879CD5236BB}" type="datetimeFigureOut">
              <a:rPr lang="en-GB" smtClean="0"/>
              <a:t>05/11/2021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38EAA939-4463-4F22-A46A-333DDB4358A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02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A939-4463-4F22-A46A-333DDB4358A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83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AA939-4463-4F22-A46A-333DDB4358A8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36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642B-B8F3-4F1B-BDAF-710EEC375AE1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91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6F108-3E2D-4BA2-B9C1-7D52260AB29B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6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B81D-B219-4782-A41E-8347668132A3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80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65F15-933B-44AD-BA23-718ACDA899F1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8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F6B2ACF8-EB5B-41D2-BAB0-D5942E2D4AF5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2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9C0B3-0659-4515-A1BE-399E17DDB8B3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B6F13-6087-4C5C-8FD4-76082E9A722C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5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21C7-3289-4041-A540-77B1AF353C6C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98440-900C-4DDC-827F-022EE3B01BA0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68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C41AC-EA3F-4184-81E5-27EEFDA3AECE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82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895C1-DDF9-43D0-A1E9-73CA132D4279}" type="datetime1">
              <a:rPr lang="en-US" smtClean="0"/>
              <a:t>11/5/2021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8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C30A317-C8BF-4FEE-A87F-8C4ED348FBAB}" type="datetime1">
              <a:rPr lang="en-US" smtClean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70">
            <a:extLst>
              <a:ext uri="{FF2B5EF4-FFF2-40B4-BE49-F238E27FC236}">
                <a16:creationId xmlns:a16="http://schemas.microsoft.com/office/drawing/2014/main" id="{EB384DB2-5DBE-4000-BBD8-68F4A6F353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061" name="Rectangle 72">
            <a:extLst>
              <a:ext uri="{FF2B5EF4-FFF2-40B4-BE49-F238E27FC236}">
                <a16:creationId xmlns:a16="http://schemas.microsoft.com/office/drawing/2014/main" id="{F8497EEB-0DDE-4044-AAB7-8995040571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72078"/>
            <a:ext cx="12192000" cy="309575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62" name="Group 74">
            <a:extLst>
              <a:ext uri="{FF2B5EF4-FFF2-40B4-BE49-F238E27FC236}">
                <a16:creationId xmlns:a16="http://schemas.microsoft.com/office/drawing/2014/main" id="{291D5588-0A43-44F8-8BF9-4BD0CB07312F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96F04B2-EA02-4F51-91CB-9399DBE7244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63" name="Oval 76">
              <a:extLst>
                <a:ext uri="{FF2B5EF4-FFF2-40B4-BE49-F238E27FC236}">
                  <a16:creationId xmlns:a16="http://schemas.microsoft.com/office/drawing/2014/main" id="{524F9A86-344F-4139-A831-9D8F3E0EED5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16" y="3161386"/>
            <a:ext cx="10942320" cy="1329587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3200" b="1" kern="0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cs typeface="Arial"/>
              </a:rPr>
              <a:t>BRIEFING ON THE CCB’S 2020/21 ANNUAL REPORT TO THE PORTFOLIO COMMITTEE ON DEFENCE AND MILITARY VETERANS</a:t>
            </a:r>
            <a:endParaRPr lang="en-US" sz="3200" b="1" cap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6784" y="5265362"/>
            <a:ext cx="9085827" cy="531492"/>
          </a:xfrm>
        </p:spPr>
        <p:txBody>
          <a:bodyPr>
            <a:noAutofit/>
          </a:bodyPr>
          <a:lstStyle/>
          <a:p>
            <a:pPr algn="ctr"/>
            <a:r>
              <a:rPr lang="en-ZA" sz="2000" b="1" kern="0" dirty="0">
                <a:latin typeface="Lucida Console" panose="020B0609040504020204" pitchFamily="49" charset="0"/>
                <a:cs typeface="Times New Roman" panose="02020603050405020304" pitchFamily="18" charset="0"/>
              </a:rPr>
              <a:t>Lt Gen JS Mbuli (Chairman) &amp; Mr CT Gilfellan (CEO)</a:t>
            </a:r>
            <a:br>
              <a:rPr lang="en-ZA" sz="2000" b="1" kern="0" dirty="0">
                <a:latin typeface="Lucida Console" panose="020B0609040504020204" pitchFamily="49" charset="0"/>
                <a:cs typeface="Times New Roman" panose="02020603050405020304" pitchFamily="18" charset="0"/>
              </a:rPr>
            </a:br>
            <a:r>
              <a:rPr lang="en-ZA" sz="2000" b="1" kern="0" dirty="0">
                <a:latin typeface="Lucida Console" panose="020B0609040504020204" pitchFamily="49" charset="0"/>
                <a:cs typeface="Times New Roman" panose="02020603050405020304" pitchFamily="18" charset="0"/>
              </a:rPr>
              <a:t>Cape Town</a:t>
            </a:r>
            <a:r>
              <a:rPr lang="en-ZA" sz="2000" b="1" kern="0">
                <a:latin typeface="Lucida Console" panose="020B0609040504020204" pitchFamily="49" charset="0"/>
                <a:cs typeface="Times New Roman" panose="02020603050405020304" pitchFamily="18" charset="0"/>
              </a:rPr>
              <a:t>, Wednesday</a:t>
            </a:r>
            <a:r>
              <a:rPr lang="en-ZA" sz="2000" b="1" kern="0" dirty="0">
                <a:latin typeface="Lucida Console" panose="020B0609040504020204" pitchFamily="49" charset="0"/>
                <a:cs typeface="Times New Roman" panose="02020603050405020304" pitchFamily="18" charset="0"/>
              </a:rPr>
              <a:t>, 10 November 2021</a:t>
            </a:r>
            <a:endParaRPr lang="en-US" sz="2000" b="1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E3923-3BC5-4CBF-90CB-5A90813E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7BE0-354C-4544-BE98-46F4B473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52" y="437847"/>
            <a:ext cx="3125690" cy="21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4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96637F-CD11-4EB3-838E-B5388EDDFC6C}"/>
              </a:ext>
            </a:extLst>
          </p:cNvPr>
          <p:cNvSpPr txBox="1"/>
          <p:nvPr/>
        </p:nvSpPr>
        <p:spPr>
          <a:xfrm>
            <a:off x="0" y="137160"/>
            <a:ext cx="1205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3600" b="1" dirty="0">
              <a:latin typeface="Lucida Console" panose="020B0609040504020204" pitchFamily="49" charset="0"/>
            </a:endParaRPr>
          </a:p>
          <a:p>
            <a:pPr algn="ctr"/>
            <a:r>
              <a:rPr lang="en-ZA" sz="2800" b="1" dirty="0">
                <a:latin typeface="Lucida Console" panose="020B0609040504020204" pitchFamily="49" charset="0"/>
              </a:rPr>
              <a:t>SUMMARY OF FINANCIAL PERFORMANCE (2020/21 REVENUE </a:t>
            </a:r>
            <a:endParaRPr lang="en-GB" sz="2800" b="1" dirty="0">
              <a:latin typeface="Lucida Console" panose="020B0609040504020204" pitchFamily="49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CE4A9D-C075-4BF4-A3B5-EA9FDCC48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658077"/>
              </p:ext>
            </p:extLst>
          </p:nvPr>
        </p:nvGraphicFramePr>
        <p:xfrm>
          <a:off x="98485" y="1770190"/>
          <a:ext cx="11460480" cy="4529836"/>
        </p:xfrm>
        <a:graphic>
          <a:graphicData uri="http://schemas.openxmlformats.org/drawingml/2006/table">
            <a:tbl>
              <a:tblPr firstRow="1" lastCol="1" bandRow="1" bandCol="1"/>
              <a:tblGrid>
                <a:gridCol w="1793206">
                  <a:extLst>
                    <a:ext uri="{9D8B030D-6E8A-4147-A177-3AD203B41FA5}">
                      <a16:colId xmlns:a16="http://schemas.microsoft.com/office/drawing/2014/main" val="3136246817"/>
                    </a:ext>
                  </a:extLst>
                </a:gridCol>
                <a:gridCol w="1348266">
                  <a:extLst>
                    <a:ext uri="{9D8B030D-6E8A-4147-A177-3AD203B41FA5}">
                      <a16:colId xmlns:a16="http://schemas.microsoft.com/office/drawing/2014/main" val="1434597429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476755230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39641783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22962981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1811410537"/>
                    </a:ext>
                  </a:extLst>
                </a:gridCol>
                <a:gridCol w="1930908">
                  <a:extLst>
                    <a:ext uri="{9D8B030D-6E8A-4147-A177-3AD203B41FA5}">
                      <a16:colId xmlns:a16="http://schemas.microsoft.com/office/drawing/2014/main" val="3556239030"/>
                    </a:ext>
                  </a:extLst>
                </a:gridCol>
              </a:tblGrid>
              <a:tr h="440267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Arial Nova" panose="020B05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Arial Nova" panose="020B05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2018/2019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Arial Nova" panose="020B05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2020/2120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1278830"/>
                  </a:ext>
                </a:extLst>
              </a:tr>
              <a:tr h="880532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Sources of Revenue</a:t>
                      </a: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Collected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(Over)/Under Collection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Estimate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 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Amount Collected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(Over)/Under Collection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59612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627739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3 921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1 949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672155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Rental Income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2 456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1 496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956491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 Income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(546)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0116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Interest Income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(34)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0344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spc="-25" dirty="0">
                        <a:effectLst/>
                        <a:latin typeface="Lucida Console" panose="020B06090405040202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spc="-25" dirty="0">
                        <a:effectLst/>
                        <a:latin typeface="Lucida Console" panose="020B06090405040202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b="1" spc="-25" dirty="0">
                        <a:effectLst/>
                        <a:latin typeface="Lucida Console" panose="020B06090405040202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4 900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</a:t>
                      </a:r>
                      <a:r>
                        <a:rPr lang="en-GB" sz="1600" b="1" spc="-25" baseline="0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900)</a:t>
                      </a:r>
                      <a:endParaRPr lang="en-GB" sz="1600" b="1" spc="-25" dirty="0">
                        <a:effectLst/>
                        <a:latin typeface="Lucida Console" panose="020B06090405040202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131424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8 958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6 220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GB" sz="16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37483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C2FD5-19F9-4BCA-822E-84E55851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56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CFE2DF-BA52-4C57-9BB3-E8354148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C5D4C5A-CDD6-4584-AC51-2E9420A08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58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51383-9BBF-4550-B82E-E119010E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256032"/>
            <a:ext cx="11067288" cy="1069848"/>
          </a:xfrm>
        </p:spPr>
        <p:txBody>
          <a:bodyPr>
            <a:noAutofit/>
          </a:bodyPr>
          <a:lstStyle/>
          <a:p>
            <a:pPr algn="ctr"/>
            <a:r>
              <a:rPr lang="en-ZA" sz="3600" b="1" dirty="0">
                <a:solidFill>
                  <a:schemeClr val="tx1"/>
                </a:solidFill>
                <a:latin typeface="Lucida Console" panose="020B0609040504020204" pitchFamily="49" charset="0"/>
              </a:rPr>
              <a:t>HUMAN RESOURCES(Pp. 45 – 46)</a:t>
            </a:r>
            <a:endParaRPr lang="en-GB" sz="3600" b="1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A0534-0409-4357-A897-175CB30F9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792" y="1275588"/>
            <a:ext cx="10689336" cy="5047488"/>
          </a:xfrm>
        </p:spPr>
        <p:txBody>
          <a:bodyPr>
            <a:normAutofit/>
          </a:bodyPr>
          <a:lstStyle/>
          <a:p>
            <a:r>
              <a:rPr lang="en-ZA" sz="2400" dirty="0">
                <a:latin typeface="Lucida Console" panose="020B0609040504020204" pitchFamily="49" charset="0"/>
              </a:rPr>
              <a:t>Since the CCB is a services/hospitality organization, it relies heavily on people to execute its mandate (this currently means a high staff: operations ratio).</a:t>
            </a:r>
          </a:p>
          <a:p>
            <a:r>
              <a:rPr lang="en-ZA" sz="2400" dirty="0">
                <a:latin typeface="Lucida Console" panose="020B0609040504020204" pitchFamily="49" charset="0"/>
              </a:rPr>
              <a:t>Although the CCB only had 16 full-time posts, interns and short-term contracts (28) pushed this number up to 44 (figures exclude SANDF and other entities on site).</a:t>
            </a:r>
          </a:p>
          <a:p>
            <a:r>
              <a:rPr lang="en-ZA" sz="2400" dirty="0">
                <a:latin typeface="Lucida Console" panose="020B0609040504020204" pitchFamily="49" charset="0"/>
              </a:rPr>
              <a:t>Save for senior management, our employment equity status is positive given our size.</a:t>
            </a:r>
          </a:p>
          <a:p>
            <a:r>
              <a:rPr lang="en-ZA" sz="2400" dirty="0">
                <a:latin typeface="Lucida Console" panose="020B0609040504020204" pitchFamily="49" charset="0"/>
              </a:rPr>
              <a:t>The salary bill for FY 2020/21 was R3 875k.</a:t>
            </a:r>
          </a:p>
          <a:p>
            <a:r>
              <a:rPr lang="en-ZA" sz="2400" dirty="0">
                <a:latin typeface="Lucida Console" panose="020B0609040504020204" pitchFamily="49" charset="0"/>
              </a:rPr>
              <a:t>Although we were off-site for months, we maintained contact with our client base and ensured that the Castle remains in good condition.</a:t>
            </a:r>
          </a:p>
          <a:p>
            <a:pPr marL="0" indent="0">
              <a:buNone/>
            </a:pPr>
            <a:endParaRPr lang="en-ZA" dirty="0">
              <a:latin typeface="Lucida Console" panose="020B0609040504020204" pitchFamily="49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34ADB-E1A4-4908-A27D-4F75CF0A3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82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D04C-DF8D-4292-9B65-77933D4B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200" b="1" dirty="0">
                <a:latin typeface="Lucida Console" panose="020B0609040504020204" pitchFamily="49" charset="0"/>
              </a:rPr>
              <a:t>Covid-19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6ADEF-75CC-4226-B393-2B73E4F1B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/>
              <a:t>C</a:t>
            </a:r>
            <a:r>
              <a:rPr lang="en-ZA" sz="2400" dirty="0">
                <a:latin typeface="Lucida Console" panose="020B0609040504020204" pitchFamily="49" charset="0"/>
              </a:rPr>
              <a:t>astle closed 19 March 2020 causing lost of unease amongst staff.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latin typeface="Lucida Console" panose="020B0609040504020204" pitchFamily="49" charset="0"/>
              </a:rPr>
              <a:t>When we received</a:t>
            </a:r>
            <a:r>
              <a:rPr lang="en-ZA" sz="2400" b="1" dirty="0">
                <a:latin typeface="Lucida Console" panose="020B0609040504020204" pitchFamily="49" charset="0"/>
              </a:rPr>
              <a:t> R4.9 million </a:t>
            </a:r>
            <a:r>
              <a:rPr lang="en-ZA" sz="2400" dirty="0">
                <a:latin typeface="Lucida Console" panose="020B0609040504020204" pitchFamily="49" charset="0"/>
              </a:rPr>
              <a:t>relief funding from DOD and continue delivering our mandate, the CCB team gelled together.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latin typeface="Lucida Console" panose="020B0609040504020204" pitchFamily="49" charset="0"/>
              </a:rPr>
              <a:t>Castle re-opened 1 September 2020 with a trickle of visitors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latin typeface="Lucida Console" panose="020B0609040504020204" pitchFamily="49" charset="0"/>
              </a:rPr>
              <a:t>Despite heavily scaled-down activities, we had a few good filming events.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latin typeface="Lucida Console" panose="020B0609040504020204" pitchFamily="49" charset="0"/>
              </a:rPr>
              <a:t>Visitor numbers (and business) down by 309%.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ZA" sz="2400" dirty="0">
                <a:latin typeface="Lucida Console" panose="020B0609040504020204" pitchFamily="49" charset="0"/>
              </a:rPr>
              <a:t>But – we shall remain hopeful for some recovery in the two last quarters of the new FY</a:t>
            </a:r>
            <a:r>
              <a:rPr lang="en-ZA" dirty="0">
                <a:latin typeface="Lucida Console" panose="020B0609040504020204" pitchFamily="49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CAF21-EF61-440A-99BC-B581A1A3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range&#10;&#10;Description automatically generated">
            <a:extLst>
              <a:ext uri="{FF2B5EF4-FFF2-40B4-BE49-F238E27FC236}">
                <a16:creationId xmlns:a16="http://schemas.microsoft.com/office/drawing/2014/main" id="{9BE33D9D-F8BE-4AE7-9B9F-1115EB817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2" b="39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39CE0-D5BD-4140-B3D5-0A566F6F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56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02709" y="3388657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B0A998-A5C6-45CB-ACF3-1CF639920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3595" y="1903304"/>
            <a:ext cx="3051394" cy="3051388"/>
            <a:chOff x="7933595" y="1903304"/>
            <a:chExt cx="3051394" cy="30513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3595" y="1903304"/>
              <a:ext cx="3051394" cy="305138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5024" y="2064730"/>
              <a:ext cx="2728540" cy="2728536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68AFEA8C-7546-4798-892E-124EEEBF6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5025" y="2064730"/>
            <a:ext cx="2728540" cy="2728536"/>
          </a:xfrm>
        </p:spPr>
        <p:txBody>
          <a:bodyPr anchor="ctr">
            <a:normAutofit/>
          </a:bodyPr>
          <a:lstStyle/>
          <a:p>
            <a:pPr algn="ctr"/>
            <a:r>
              <a:rPr lang="en-ZA" b="1" dirty="0">
                <a:solidFill>
                  <a:srgbClr val="FFFFFF"/>
                </a:solidFill>
                <a:latin typeface="Great Vibes" panose="02000507080000020002" pitchFamily="2" charset="0"/>
              </a:rPr>
              <a:t>Good Corporate Governance…</a:t>
            </a:r>
            <a:endParaRPr lang="en-GB" b="1" dirty="0">
              <a:solidFill>
                <a:srgbClr val="FFFFFF"/>
              </a:solidFill>
              <a:latin typeface="Great Vibes" panose="02000507080000020002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9BC91-B296-4AE0-9EBB-5CC1BE72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003" y="6215530"/>
            <a:ext cx="713983" cy="479632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34817"/>
                </a:solidFill>
                <a:effectLst/>
                <a:uLnTx/>
                <a:uFillTx/>
                <a:latin typeface="Rockwell Condensed" panose="020606030504050201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D34817"/>
              </a:solidFill>
              <a:effectLst/>
              <a:uLnTx/>
              <a:uFillTx/>
              <a:latin typeface="Rockwell Condensed" panose="02060603050405020104"/>
              <a:ea typeface="+mn-ea"/>
              <a:cs typeface="+mn-cs"/>
            </a:endParaRPr>
          </a:p>
        </p:txBody>
      </p:sp>
      <p:pic>
        <p:nvPicPr>
          <p:cNvPr id="6" name="Picture 5" descr="A picture containing building, step, wood&#10;&#10;Description automatically generated">
            <a:extLst>
              <a:ext uri="{FF2B5EF4-FFF2-40B4-BE49-F238E27FC236}">
                <a16:creationId xmlns:a16="http://schemas.microsoft.com/office/drawing/2014/main" id="{7B267BA0-783E-40C5-B7DC-B9AD137D4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320" y="488644"/>
            <a:ext cx="3307898" cy="58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7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5019-350F-4168-A5EB-C58EE0CF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>
            <a:normAutofit/>
          </a:bodyPr>
          <a:lstStyle/>
          <a:p>
            <a:r>
              <a:rPr lang="en-ZA" sz="3200" b="1" dirty="0">
                <a:solidFill>
                  <a:schemeClr val="tx1"/>
                </a:solidFill>
                <a:latin typeface="Lucida Console" panose="020B0609040504020204" pitchFamily="49" charset="0"/>
              </a:rPr>
              <a:t>Previous HIGH-LEVEL </a:t>
            </a:r>
            <a:r>
              <a:rPr lang="en-ZA" sz="3200" b="1" dirty="0" err="1">
                <a:solidFill>
                  <a:schemeClr val="tx1"/>
                </a:solidFill>
                <a:latin typeface="Lucida Console" panose="020B0609040504020204" pitchFamily="49" charset="0"/>
              </a:rPr>
              <a:t>brrR</a:t>
            </a:r>
            <a:r>
              <a:rPr lang="en-ZA" sz="3200" b="1" dirty="0">
                <a:solidFill>
                  <a:schemeClr val="tx1"/>
                </a:solidFill>
                <a:latin typeface="Lucida Console" panose="020B0609040504020204" pitchFamily="49" charset="0"/>
              </a:rPr>
              <a:t> &amp; AGSA (2020) queries</a:t>
            </a:r>
            <a:endParaRPr lang="en-GB" sz="3200" b="1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1ECF21-EC10-4BBC-9D50-6AA7B48FB3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055779"/>
              </p:ext>
            </p:extLst>
          </p:nvPr>
        </p:nvGraphicFramePr>
        <p:xfrm>
          <a:off x="381000" y="1354836"/>
          <a:ext cx="11570208" cy="4483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51300">
                  <a:extLst>
                    <a:ext uri="{9D8B030D-6E8A-4147-A177-3AD203B41FA5}">
                      <a16:colId xmlns:a16="http://schemas.microsoft.com/office/drawing/2014/main" val="2563043084"/>
                    </a:ext>
                  </a:extLst>
                </a:gridCol>
                <a:gridCol w="7518908">
                  <a:extLst>
                    <a:ext uri="{9D8B030D-6E8A-4147-A177-3AD203B41FA5}">
                      <a16:colId xmlns:a16="http://schemas.microsoft.com/office/drawing/2014/main" val="1812340929"/>
                    </a:ext>
                  </a:extLst>
                </a:gridCol>
              </a:tblGrid>
              <a:tr h="396844"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PCDMV BRRR ISSUE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MITIGATION PROGRESS REPORT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613958"/>
                  </a:ext>
                </a:extLst>
              </a:tr>
              <a:tr h="1272077"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One Castle, one Controlling Body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Briefing document to new EA has this item high on the Agenda.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56679"/>
                  </a:ext>
                </a:extLst>
              </a:tr>
              <a:tr h="978521"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SANDF Guards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Vast improvement; it is a matter of the quality of soldier (reserves) deployed at the Castle: Colonel Feni.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93630"/>
                  </a:ext>
                </a:extLst>
              </a:tr>
              <a:tr h="1565633"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Decreasing Surplus/Going Concern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Wrote to EA for bridging subsidy; the R3 million COVID-relief funding, albeit under very dire circumstances, is a precedent.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9522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B5D7CB-309C-48A3-80FC-69CC4B2C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43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5019-350F-4168-A5EB-C58EE0CF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ZA" sz="3200" b="1" dirty="0">
                <a:solidFill>
                  <a:schemeClr val="tx1"/>
                </a:solidFill>
                <a:latin typeface="Lucida Console" panose="020B0609040504020204" pitchFamily="49" charset="0"/>
              </a:rPr>
              <a:t>Previous brrR (2020) queries</a:t>
            </a:r>
            <a:endParaRPr lang="en-GB" sz="3200" b="1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1ECF21-EC10-4BBC-9D50-6AA7B48FB3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656160"/>
              </p:ext>
            </p:extLst>
          </p:nvPr>
        </p:nvGraphicFramePr>
        <p:xfrm>
          <a:off x="647700" y="1158238"/>
          <a:ext cx="10474452" cy="53060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06215">
                  <a:extLst>
                    <a:ext uri="{9D8B030D-6E8A-4147-A177-3AD203B41FA5}">
                      <a16:colId xmlns:a16="http://schemas.microsoft.com/office/drawing/2014/main" val="2563043084"/>
                    </a:ext>
                  </a:extLst>
                </a:gridCol>
                <a:gridCol w="6768237">
                  <a:extLst>
                    <a:ext uri="{9D8B030D-6E8A-4147-A177-3AD203B41FA5}">
                      <a16:colId xmlns:a16="http://schemas.microsoft.com/office/drawing/2014/main" val="1812340929"/>
                    </a:ext>
                  </a:extLst>
                </a:gridCol>
              </a:tblGrid>
              <a:tr h="466511"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PCDMV BRRR ISSUE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dirty="0">
                          <a:latin typeface="Lucida Console" panose="020B0609040504020204" pitchFamily="49" charset="0"/>
                        </a:rPr>
                        <a:t>MITIGATION PROGRESS REPORT</a:t>
                      </a:r>
                      <a:endParaRPr lang="en-GB" sz="24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613958"/>
                  </a:ext>
                </a:extLst>
              </a:tr>
              <a:tr h="1648338">
                <a:tc>
                  <a:txBody>
                    <a:bodyPr/>
                    <a:lstStyle/>
                    <a:p>
                      <a:r>
                        <a:rPr lang="en-ZA" sz="2000" dirty="0">
                          <a:latin typeface="Lucida Console" panose="020B0609040504020204" pitchFamily="49" charset="0"/>
                        </a:rPr>
                        <a:t>Strategic Risks</a:t>
                      </a:r>
                      <a:endParaRPr lang="en-GB" sz="20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latin typeface="Lucida Console" panose="020B0609040504020204" pitchFamily="49" charset="0"/>
                        </a:rPr>
                        <a:t>The Board has a Risk Register/Action Plan to deal with organizational Risks.  These are thoroughly dealt with at Management, Internal Audit, Audit &amp; Risk Committee and Board levels.</a:t>
                      </a:r>
                      <a:endParaRPr lang="en-GB" sz="20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695221"/>
                  </a:ext>
                </a:extLst>
              </a:tr>
              <a:tr h="1648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2000" dirty="0">
                          <a:latin typeface="Lucida Console" panose="020B0609040504020204" pitchFamily="49" charset="0"/>
                        </a:rPr>
                        <a:t>Performance Bonuses</a:t>
                      </a:r>
                      <a:endParaRPr lang="en-GB" sz="2000" dirty="0">
                        <a:latin typeface="Lucida Console" panose="020B0609040504020204" pitchFamily="49" charset="0"/>
                      </a:endParaRPr>
                    </a:p>
                    <a:p>
                      <a:endParaRPr lang="en-GB" sz="20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latin typeface="Lucida Console" panose="020B0609040504020204" pitchFamily="49" charset="0"/>
                        </a:rPr>
                        <a:t>No performance bonuses paid for the last three years.</a:t>
                      </a:r>
                      <a:endParaRPr lang="en-GB" sz="2000" dirty="0"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684317"/>
                  </a:ext>
                </a:extLst>
              </a:tr>
              <a:tr h="1542876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Lucida Console" panose="020B0609040504020204" pitchFamily="49" charset="0"/>
                        </a:rPr>
                        <a:t>AGSA findings and queries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Lucida Console" panose="020B0609040504020204" pitchFamily="49" charset="0"/>
                        </a:rPr>
                        <a:t>The critical findings and queries are listed on a so-called dashboard, addressed by management and presented to the Audit Committee.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97508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4FEA4-613F-4AE0-A61C-C8FE2A78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21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grass, sky, outdoor&#10;&#10;Description automatically generated">
            <a:extLst>
              <a:ext uri="{FF2B5EF4-FFF2-40B4-BE49-F238E27FC236}">
                <a16:creationId xmlns:a16="http://schemas.microsoft.com/office/drawing/2014/main" id="{7F3538B2-23EC-421D-8AB9-5FB91917C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36" b="1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8D3865-5BC3-4522-9837-655776F6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75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6640-B1ED-491C-A56F-39ECF2CF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589649"/>
          </a:xfrm>
        </p:spPr>
        <p:txBody>
          <a:bodyPr>
            <a:normAutofit fontScale="90000"/>
          </a:bodyPr>
          <a:lstStyle/>
          <a:p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				</a:t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/>
            </a:r>
            <a:b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ZA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				</a:t>
            </a:r>
            <a:r>
              <a:rPr lang="en-ZA" sz="3600" b="1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CONCLUSION</a:t>
            </a:r>
            <a:r>
              <a:rPr lang="en-ZA" sz="3600" b="1" cap="none" dirty="0">
                <a:solidFill>
                  <a:schemeClr val="accent2"/>
                </a:solidFill>
                <a:latin typeface="Arial Nova" panose="020B0504020202020204" pitchFamily="34" charset="0"/>
              </a:rPr>
              <a:t/>
            </a:r>
            <a:br>
              <a:rPr lang="en-ZA" sz="3600" b="1" cap="none" dirty="0">
                <a:solidFill>
                  <a:schemeClr val="accent2"/>
                </a:solidFill>
                <a:latin typeface="Arial Nova" panose="020B0504020202020204" pitchFamily="34" charset="0"/>
              </a:rPr>
            </a:br>
            <a:r>
              <a:rPr lang="en-ZA" sz="3600" b="1" cap="none" dirty="0">
                <a:solidFill>
                  <a:schemeClr val="accent2"/>
                </a:solidFill>
                <a:latin typeface="Arial Nova" panose="020B0504020202020204" pitchFamily="34" charset="0"/>
              </a:rPr>
              <a:t/>
            </a:r>
            <a:br>
              <a:rPr lang="en-ZA" sz="3600" b="1" cap="none" dirty="0">
                <a:solidFill>
                  <a:schemeClr val="accent2"/>
                </a:solidFill>
                <a:latin typeface="Arial Nova" panose="020B0504020202020204" pitchFamily="34" charset="0"/>
              </a:rPr>
            </a:br>
            <a: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1.	The Board wants to build and maintain 	good relations with this esteemed 	Committee;</a:t>
            </a:r>
            <a:b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2.	Thank you for unwavering 	support and huge 	role to save 20+ jobs with the R4.9m 	relief 	funding;</a:t>
            </a:r>
            <a:b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3.	Note that with nominal support, the CCB 	can significantly increase its social, 	economic and employment impact (Koba-	</a:t>
            </a:r>
            <a:r>
              <a:rPr lang="en-ZA" sz="3100" cap="none" dirty="0" err="1">
                <a:solidFill>
                  <a:schemeClr val="bg1"/>
                </a:solidFill>
                <a:latin typeface="Lucida Console" panose="020B0609040504020204" pitchFamily="49" charset="0"/>
              </a:rPr>
              <a:t>Tlala</a:t>
            </a:r>
            <a: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) in 	the 	heritage sector; 	and</a:t>
            </a:r>
            <a:b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</a:br>
            <a:r>
              <a:rPr lang="en-ZA" sz="3100" cap="none" dirty="0">
                <a:solidFill>
                  <a:schemeClr val="bg1"/>
                </a:solidFill>
                <a:latin typeface="Lucida Console" panose="020B0609040504020204" pitchFamily="49" charset="0"/>
              </a:rPr>
              <a:t>4.	The focus is on resilience, economic 	recovery and the building of a brighter 	future for all!</a:t>
            </a:r>
            <a:r>
              <a:rPr lang="en-ZA" sz="3100" cap="none" dirty="0">
                <a:solidFill>
                  <a:schemeClr val="tx1"/>
                </a:solidFill>
                <a:latin typeface="Lucida Console" panose="020B0609040504020204" pitchFamily="49" charset="0"/>
              </a:rPr>
              <a:t/>
            </a:r>
            <a:br>
              <a:rPr lang="en-ZA" sz="3100" cap="none" dirty="0">
                <a:solidFill>
                  <a:schemeClr val="tx1"/>
                </a:solidFill>
                <a:latin typeface="Lucida Console" panose="020B0609040504020204" pitchFamily="49" charset="0"/>
              </a:rPr>
            </a:br>
            <a:r>
              <a:rPr lang="en-ZA" sz="3100" cap="none" dirty="0">
                <a:solidFill>
                  <a:schemeClr val="tx1"/>
                </a:solidFill>
                <a:latin typeface="Lucida Console" panose="020B0609040504020204" pitchFamily="49" charset="0"/>
              </a:rPr>
              <a:t/>
            </a:r>
            <a:br>
              <a:rPr lang="en-ZA" sz="3100" cap="none" dirty="0">
                <a:solidFill>
                  <a:schemeClr val="tx1"/>
                </a:solidFill>
                <a:latin typeface="Lucida Console" panose="020B0609040504020204" pitchFamily="49" charset="0"/>
              </a:rPr>
            </a:br>
            <a:endParaRPr lang="en-GB" sz="3600" cap="none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E1B75-3395-41BE-8BD1-0B027ADE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02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49F624C-DAE1-4AF1-A05F-1FD1EE0CD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9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1A04E-5735-4BF7-BCCA-A964D817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1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58B1-20E0-4606-BE7E-72E8B743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3200" b="1" dirty="0">
                <a:solidFill>
                  <a:schemeClr val="tx1"/>
                </a:solidFill>
                <a:latin typeface="Lucida Console" panose="020B0609040504020204" pitchFamily="49" charset="0"/>
              </a:rPr>
              <a:t>General introduction</a:t>
            </a:r>
            <a:endParaRPr lang="en-GB" sz="3200" b="1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8464-F507-4695-A077-A5C2B5E82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6879"/>
            <a:ext cx="5367528" cy="4931029"/>
          </a:xfr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ZA" sz="2200" dirty="0">
                <a:latin typeface="Lucida Console" panose="020B0609040504020204" pitchFamily="49" charset="0"/>
              </a:rPr>
              <a:t>1. Castle Control Board (CBB) Mandate from Castle Management Act (1993) and other relevant Legislation</a:t>
            </a:r>
          </a:p>
          <a:p>
            <a:pPr marL="0" indent="0">
              <a:buNone/>
            </a:pPr>
            <a:endParaRPr lang="en-ZA" sz="2200" dirty="0">
              <a:latin typeface="Lucida Console" panose="020B0609040504020204" pitchFamily="49" charset="0"/>
            </a:endParaRPr>
          </a:p>
          <a:p>
            <a:pPr marL="0" indent="0">
              <a:buNone/>
            </a:pPr>
            <a:r>
              <a:rPr lang="en-ZA" sz="2200" dirty="0">
                <a:latin typeface="Lucida Console" panose="020B0609040504020204" pitchFamily="49" charset="0"/>
              </a:rPr>
              <a:t>2. Four (4) strategic objectives: </a:t>
            </a:r>
          </a:p>
          <a:p>
            <a:pPr marL="0" indent="0">
              <a:buNone/>
            </a:pPr>
            <a:endParaRPr lang="en-ZA" sz="2200" dirty="0">
              <a:latin typeface="Lucida Console" panose="020B0609040504020204" pitchFamily="49" charset="0"/>
            </a:endParaRPr>
          </a:p>
          <a:p>
            <a:pPr lvl="1"/>
            <a:r>
              <a:rPr lang="en-ZA" sz="2200" i="1" dirty="0">
                <a:latin typeface="Lucida Console" panose="020B0609040504020204" pitchFamily="49" charset="0"/>
              </a:rPr>
              <a:t>Good Corporate Governance and Administration</a:t>
            </a:r>
          </a:p>
          <a:p>
            <a:pPr lvl="1"/>
            <a:r>
              <a:rPr lang="en-ZA" sz="2200" i="1" dirty="0">
                <a:latin typeface="Lucida Console" panose="020B0609040504020204" pitchFamily="49" charset="0"/>
              </a:rPr>
              <a:t>Develop the museum and interpretative heritage components </a:t>
            </a:r>
          </a:p>
          <a:p>
            <a:pPr lvl="1"/>
            <a:r>
              <a:rPr lang="en-ZA" sz="2200" i="1" dirty="0">
                <a:latin typeface="Lucida Console" panose="020B0609040504020204" pitchFamily="49" charset="0"/>
              </a:rPr>
              <a:t>Develop and promote the Castle as a heritage tourism destination</a:t>
            </a:r>
          </a:p>
          <a:p>
            <a:pPr lvl="1"/>
            <a:r>
              <a:rPr lang="en-ZA" sz="2200" i="1" dirty="0">
                <a:latin typeface="Lucida Console" panose="020B0609040504020204" pitchFamily="49" charset="0"/>
              </a:rPr>
              <a:t>Ensure broad, public accessibility</a:t>
            </a:r>
          </a:p>
          <a:p>
            <a:pPr lvl="1"/>
            <a:endParaRPr lang="en-ZA" b="1" dirty="0">
              <a:latin typeface="Arial Nova" panose="020B05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b="1" dirty="0">
              <a:latin typeface="Arial Nova" panose="020B05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FDB68-5AF6-4DB2-A991-E39790D52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8672" y="1706878"/>
            <a:ext cx="5172456" cy="4931029"/>
          </a:xfr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en-US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3. Alignment with national policy and strategic imperatives</a:t>
            </a: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endParaRPr lang="en-US" sz="2200" dirty="0">
              <a:solidFill>
                <a:schemeClr val="tx1"/>
              </a:solidFill>
              <a:latin typeface="Lucida Console" panose="020B0609040504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en-US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ZA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The CCB manages</a:t>
            </a:r>
            <a:r>
              <a:rPr lang="en-GB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the Castle on an enterprise-risk basis/partnerships</a:t>
            </a: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endParaRPr lang="en-ZA" sz="2200" dirty="0">
              <a:solidFill>
                <a:schemeClr val="tx1"/>
              </a:solidFill>
              <a:latin typeface="Lucida Console" panose="020B060904050402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r>
              <a:rPr lang="en-ZA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2200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 A regular, diligent process of risk assessment, risk register and mitigation i.e</a:t>
            </a:r>
            <a:r>
              <a:rPr lang="en-GB" sz="2200" b="1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200" b="1" dirty="0">
                <a:solidFill>
                  <a:schemeClr val="tx1"/>
                </a:solidFill>
                <a:latin typeface="Lucida Console" panose="020B060904050402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going concern, revenue, safety &amp; security, human resource management</a:t>
            </a: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endParaRPr lang="en-GB" b="1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</a:pPr>
            <a:endParaRPr lang="en-US" sz="19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0A192-AA62-45D3-917A-1C3BBFDF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7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48066-A22A-4272-AC67-66E38D2E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14C1A8-DBE9-4D9A-9266-18F94DC6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0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6640-B1ED-491C-A56F-39ECF2CF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3200" b="1" dirty="0">
                <a:solidFill>
                  <a:schemeClr val="tx1"/>
                </a:solidFill>
                <a:latin typeface="Lucida Console" panose="020B0609040504020204" pitchFamily="49" charset="0"/>
              </a:rPr>
              <a:t>BRIEF: Expected outcomes</a:t>
            </a:r>
            <a:endParaRPr lang="en-GB" sz="3200" b="1" dirty="0">
              <a:solidFill>
                <a:schemeClr val="tx1"/>
              </a:solidFill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BA5C4-9524-485E-B4B2-00F9A4A4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2377440"/>
            <a:ext cx="9680448" cy="34899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ClrTx/>
              <a:buSzPct val="109000"/>
              <a:buFont typeface="+mj-lt"/>
              <a:buAutoNum type="arabicPeriod"/>
            </a:pPr>
            <a:r>
              <a:rPr lang="en-GB" sz="2800" dirty="0">
                <a:latin typeface="Lucida Console" panose="020B0609040504020204" pitchFamily="49" charset="0"/>
              </a:rPr>
              <a:t>Performance against 2020/21 targets set</a:t>
            </a:r>
          </a:p>
          <a:p>
            <a:pPr marL="514350" indent="-514350">
              <a:buClrTx/>
              <a:buSzPct val="109000"/>
              <a:buFont typeface="+mj-lt"/>
              <a:buAutoNum type="arabicPeriod"/>
            </a:pPr>
            <a:r>
              <a:rPr lang="en-ZA" sz="2800" dirty="0">
                <a:latin typeface="Lucida Console" panose="020B0609040504020204" pitchFamily="49" charset="0"/>
              </a:rPr>
              <a:t>Programmes and areas that require additional funding</a:t>
            </a:r>
          </a:p>
          <a:p>
            <a:pPr marL="514350" indent="-514350">
              <a:buClrTx/>
              <a:buSzPct val="109000"/>
              <a:buFont typeface="+mj-lt"/>
              <a:buAutoNum type="arabicPeriod"/>
            </a:pPr>
            <a:r>
              <a:rPr lang="en-ZA" sz="2800" dirty="0">
                <a:latin typeface="Lucida Console" panose="020B0609040504020204" pitchFamily="49" charset="0"/>
              </a:rPr>
              <a:t>Impact of any reprioritisation on the operations and management in the light of COVID-19 (R4.9 million DOD relief)</a:t>
            </a:r>
          </a:p>
          <a:p>
            <a:pPr marL="514350" indent="-514350">
              <a:buClrTx/>
              <a:buSzPct val="109000"/>
              <a:buFont typeface="+mj-lt"/>
              <a:buAutoNum type="arabicPeriod"/>
            </a:pPr>
            <a:r>
              <a:rPr lang="en-ZA" sz="2800" dirty="0">
                <a:latin typeface="Lucida Console" panose="020B0609040504020204" pitchFamily="49" charset="0"/>
              </a:rPr>
              <a:t>Areas of underperformance and measures to address these</a:t>
            </a:r>
          </a:p>
          <a:p>
            <a:pPr marL="514350" indent="-514350">
              <a:buClrTx/>
              <a:buSzPct val="109000"/>
              <a:buFont typeface="+mj-lt"/>
              <a:buAutoNum type="arabicPeriod"/>
            </a:pPr>
            <a:r>
              <a:rPr lang="en-ZA" sz="2800" dirty="0">
                <a:latin typeface="Lucida Console" panose="020B0609040504020204" pitchFamily="49" charset="0"/>
              </a:rPr>
              <a:t>Measures in place to address audit &amp; other queries (BRRR)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E1B75-3395-41BE-8BD1-0B027ADE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50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1BF5E-7E9D-44EF-9CF5-65A34F4E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1007852" cy="1609344"/>
          </a:xfrm>
        </p:spPr>
        <p:txBody>
          <a:bodyPr>
            <a:normAutofit fontScale="90000"/>
          </a:bodyPr>
          <a:lstStyle/>
          <a:p>
            <a:r>
              <a:rPr lang="en-ZA" sz="4000" b="1" dirty="0">
                <a:solidFill>
                  <a:schemeClr val="bg1"/>
                </a:solidFill>
                <a:latin typeface="Lucida Console" panose="020B0609040504020204" pitchFamily="49" charset="0"/>
              </a:rPr>
              <a:t>SUMMARY of ccb’s performance FY2020/21</a:t>
            </a:r>
            <a:r>
              <a:rPr lang="en-ZA" sz="4400" b="1" dirty="0">
                <a:latin typeface="Lucida Console" panose="020B0609040504020204" pitchFamily="49" charset="0"/>
              </a:rPr>
              <a:t/>
            </a:r>
            <a:br>
              <a:rPr lang="en-ZA" sz="4400" b="1" dirty="0">
                <a:latin typeface="Lucida Console" panose="020B0609040504020204" pitchFamily="49" charset="0"/>
              </a:rPr>
            </a:br>
            <a:endParaRPr lang="en-ZA" sz="4400" b="1" dirty="0">
              <a:latin typeface="Lucida Console" panose="020B06090405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AD00B-E215-4CA1-AFE9-597F255B2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739900"/>
            <a:ext cx="10241280" cy="4633468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Clean AGSA Audit Outcome.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Judicious programmatic spending of the R4.8 million relief funding.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Despite little tourism business during COVID-19 lockdown, self-generated R777k in revenue.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Achieved more than 80%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(17/21) </a:t>
            </a: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of our KPI’s (pp. 21 – 36)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Massive drop in visitor numbers to the Castle (14 522).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Deployment of six Regional Works Unit (WC) artisans significantly enhanced maintenance.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Media coverage reached a global audience of 554.6 million people translating in an AVE of R70 million.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ZA" dirty="0">
                <a:solidFill>
                  <a:schemeClr val="bg1"/>
                </a:solidFill>
                <a:latin typeface="Lucida Console" panose="020B0609040504020204" pitchFamily="49" charset="0"/>
              </a:rPr>
              <a:t>Castle sustained 26 full-time and 800 temporary jobs.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ZA" dirty="0">
              <a:latin typeface="Lucida Console" panose="020B0609040504020204" pitchFamily="49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ZA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5EDFD-657C-4013-8560-04B351A7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86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8FA0BD-EA78-4F94-92AC-361EA06F8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75780"/>
              </p:ext>
            </p:extLst>
          </p:nvPr>
        </p:nvGraphicFramePr>
        <p:xfrm>
          <a:off x="396240" y="1307947"/>
          <a:ext cx="11018520" cy="538832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54630">
                  <a:extLst>
                    <a:ext uri="{9D8B030D-6E8A-4147-A177-3AD203B41FA5}">
                      <a16:colId xmlns:a16="http://schemas.microsoft.com/office/drawing/2014/main" val="1856667592"/>
                    </a:ext>
                  </a:extLst>
                </a:gridCol>
                <a:gridCol w="1253490">
                  <a:extLst>
                    <a:ext uri="{9D8B030D-6E8A-4147-A177-3AD203B41FA5}">
                      <a16:colId xmlns:a16="http://schemas.microsoft.com/office/drawing/2014/main" val="1193939258"/>
                    </a:ext>
                  </a:extLst>
                </a:gridCol>
                <a:gridCol w="4255770">
                  <a:extLst>
                    <a:ext uri="{9D8B030D-6E8A-4147-A177-3AD203B41FA5}">
                      <a16:colId xmlns:a16="http://schemas.microsoft.com/office/drawing/2014/main" val="2656349441"/>
                    </a:ext>
                  </a:extLst>
                </a:gridCol>
                <a:gridCol w="2754630">
                  <a:extLst>
                    <a:ext uri="{9D8B030D-6E8A-4147-A177-3AD203B41FA5}">
                      <a16:colId xmlns:a16="http://schemas.microsoft.com/office/drawing/2014/main" val="3507011150"/>
                    </a:ext>
                  </a:extLst>
                </a:gridCol>
              </a:tblGrid>
              <a:tr h="763311"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PERFORMANCE AREA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NUMBER OF KPI’S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UNDER/OVER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600" b="1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MITIGATION</a:t>
                      </a:r>
                      <a:endParaRPr lang="en-GB" sz="1600" b="1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43589"/>
                  </a:ext>
                </a:extLst>
              </a:tr>
              <a:tr h="1004357"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Administration and Good Corporate Governance (3.1)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7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All seven targets met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0841158"/>
                  </a:ext>
                </a:extLst>
              </a:tr>
              <a:tr h="1305663"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Preservation, interpretation and showcasing of the Castle’s History (3.2)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4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All four targets met; majority exceeded.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843168"/>
                  </a:ext>
                </a:extLst>
              </a:tr>
              <a:tr h="1305663"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Maximizing Tourism potential (3.3)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6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Two (2) out of 6 not met (visitor numbers and commercial events) but all others above KPI targets.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Limited access to the Castle during lockdown, affected these targets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439509"/>
                  </a:ext>
                </a:extLst>
              </a:tr>
              <a:tr h="1004357"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Increase public access and perception (3.4)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4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One target out of four (Number of Interns) missed.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Closure of Tertiary Institutions hampers access </a:t>
                      </a:r>
                      <a:r>
                        <a:rPr lang="en-GB" sz="1600" b="0">
                          <a:solidFill>
                            <a:schemeClr val="tx1"/>
                          </a:solidFill>
                          <a:latin typeface="Lucida Console" panose="020B0609040504020204" pitchFamily="49" charset="0"/>
                        </a:rPr>
                        <a:t>to students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Lucida Console" panose="020B060904050402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94464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796637F-CD11-4EB3-838E-B5388EDDFC6C}"/>
              </a:ext>
            </a:extLst>
          </p:cNvPr>
          <p:cNvSpPr txBox="1"/>
          <p:nvPr/>
        </p:nvSpPr>
        <p:spPr>
          <a:xfrm>
            <a:off x="548640" y="137160"/>
            <a:ext cx="1124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>
                <a:latin typeface="Lucida Console" panose="020B0609040504020204" pitchFamily="49" charset="0"/>
              </a:rPr>
              <a:t>SUMMARY OF ACTUAL PERFORMANCE AGAINST (2020/21 APP TARGETS, AR PP. 21 - 31) </a:t>
            </a:r>
            <a:endParaRPr lang="en-GB" sz="3600" b="1" dirty="0">
              <a:latin typeface="Lucida Console" panose="020B060904050402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DE7C6-460A-4FAE-B594-181EF8A2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9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7BB7E-B6E1-479C-969D-420A2C5E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A group of paintings on a wall&#10;&#10;Description automatically generated with low confidence">
            <a:extLst>
              <a:ext uri="{FF2B5EF4-FFF2-40B4-BE49-F238E27FC236}">
                <a16:creationId xmlns:a16="http://schemas.microsoft.com/office/drawing/2014/main" id="{B9B2CF36-5C0C-4C0A-89D2-6B5AABE9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96637F-CD11-4EB3-838E-B5388EDDFC6C}"/>
              </a:ext>
            </a:extLst>
          </p:cNvPr>
          <p:cNvSpPr txBox="1"/>
          <p:nvPr/>
        </p:nvSpPr>
        <p:spPr>
          <a:xfrm>
            <a:off x="548640" y="137160"/>
            <a:ext cx="11018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>
                <a:latin typeface="Lucida Console" panose="020B0609040504020204" pitchFamily="49" charset="0"/>
              </a:rPr>
              <a:t>SUMMARY OF FINANCIAL PERFORMANCE (2020/21 BUDGET, AFS PP. 39 - 76) </a:t>
            </a:r>
            <a:endParaRPr lang="en-GB" sz="3200" b="1" dirty="0">
              <a:latin typeface="Lucida Console" panose="020B0609040504020204" pitchFamily="49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624C5E-2287-4BB2-855E-EB05BEB38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79966"/>
              </p:ext>
            </p:extLst>
          </p:nvPr>
        </p:nvGraphicFramePr>
        <p:xfrm>
          <a:off x="676655" y="1337489"/>
          <a:ext cx="10893045" cy="5127613"/>
        </p:xfrm>
        <a:graphic>
          <a:graphicData uri="http://schemas.openxmlformats.org/drawingml/2006/table">
            <a:tbl>
              <a:tblPr firstRow="1" bandRow="1" bandCol="1"/>
              <a:tblGrid>
                <a:gridCol w="1987566">
                  <a:extLst>
                    <a:ext uri="{9D8B030D-6E8A-4147-A177-3AD203B41FA5}">
                      <a16:colId xmlns:a16="http://schemas.microsoft.com/office/drawing/2014/main" val="3023473881"/>
                    </a:ext>
                  </a:extLst>
                </a:gridCol>
                <a:gridCol w="1273468">
                  <a:extLst>
                    <a:ext uri="{9D8B030D-6E8A-4147-A177-3AD203B41FA5}">
                      <a16:colId xmlns:a16="http://schemas.microsoft.com/office/drawing/2014/main" val="1463878068"/>
                    </a:ext>
                  </a:extLst>
                </a:gridCol>
                <a:gridCol w="1534732">
                  <a:extLst>
                    <a:ext uri="{9D8B030D-6E8A-4147-A177-3AD203B41FA5}">
                      <a16:colId xmlns:a16="http://schemas.microsoft.com/office/drawing/2014/main" val="849750292"/>
                    </a:ext>
                  </a:extLst>
                </a:gridCol>
                <a:gridCol w="1638051">
                  <a:extLst>
                    <a:ext uri="{9D8B030D-6E8A-4147-A177-3AD203B41FA5}">
                      <a16:colId xmlns:a16="http://schemas.microsoft.com/office/drawing/2014/main" val="1013489724"/>
                    </a:ext>
                  </a:extLst>
                </a:gridCol>
                <a:gridCol w="1638051">
                  <a:extLst>
                    <a:ext uri="{9D8B030D-6E8A-4147-A177-3AD203B41FA5}">
                      <a16:colId xmlns:a16="http://schemas.microsoft.com/office/drawing/2014/main" val="2668134790"/>
                    </a:ext>
                  </a:extLst>
                </a:gridCol>
                <a:gridCol w="1361692">
                  <a:extLst>
                    <a:ext uri="{9D8B030D-6E8A-4147-A177-3AD203B41FA5}">
                      <a16:colId xmlns:a16="http://schemas.microsoft.com/office/drawing/2014/main" val="1869105989"/>
                    </a:ext>
                  </a:extLst>
                </a:gridCol>
                <a:gridCol w="1459485">
                  <a:extLst>
                    <a:ext uri="{9D8B030D-6E8A-4147-A177-3AD203B41FA5}">
                      <a16:colId xmlns:a16="http://schemas.microsoft.com/office/drawing/2014/main" val="2155553691"/>
                    </a:ext>
                  </a:extLst>
                </a:gridCol>
              </a:tblGrid>
              <a:tr h="442341">
                <a:tc rowSpan="3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Programme/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activity/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Arial Nova" panose="020B05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2019/2020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b="1" spc="-25" dirty="0">
                        <a:effectLst/>
                        <a:latin typeface="Arial Nova" panose="020B0504020202020204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Arial Nova" panose="020B0504020202020204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2020/2021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914497"/>
                  </a:ext>
                </a:extLst>
              </a:tr>
              <a:tr h="6679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Budget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(Over)/Under Expenditure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Budget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</a:t>
                      </a:r>
                    </a:p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(Over)/Under Expenditure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832260"/>
                  </a:ext>
                </a:extLst>
              </a:tr>
              <a:tr h="3854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solidFill>
                            <a:schemeClr val="tx1"/>
                          </a:solidFill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R’000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17633"/>
                  </a:ext>
                </a:extLst>
              </a:tr>
              <a:tr h="66422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Administration through corporate governance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8 031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latin typeface="Lucida Console" panose="020B0609040504020204" pitchFamily="49" charset="0"/>
                        </a:rPr>
                        <a:t>5 299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2 732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4 711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latin typeface="Lucida Console" panose="020B0609040504020204" pitchFamily="49" charset="0"/>
                        </a:rPr>
                        <a:t>5 407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(696)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5830940"/>
                  </a:ext>
                </a:extLst>
              </a:tr>
              <a:tr h="66422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2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Preservation and protection of military and cultural heritage </a:t>
                      </a:r>
                      <a:endParaRPr lang="en-GB" sz="1200" b="1" spc="-25">
                        <a:effectLst/>
                        <a:latin typeface="Lucida Console" panose="020B06090405040202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latin typeface="Lucida Console" panose="020B0609040504020204" pitchFamily="49" charset="0"/>
                        </a:rPr>
                        <a:t>428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200" b="1" dirty="0">
                          <a:latin typeface="Lucida Console" panose="020B0609040504020204" pitchFamily="49" charset="0"/>
                        </a:rPr>
                        <a:t>386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(82)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5347462"/>
                  </a:ext>
                </a:extLst>
              </a:tr>
              <a:tr h="664227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Maximising the Castle’s tourism potential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319742"/>
                  </a:ext>
                </a:extLst>
              </a:tr>
              <a:tr h="892205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public profile and positive perception of the Castle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755452"/>
                  </a:ext>
                </a:extLst>
              </a:tr>
              <a:tr h="438765"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8 958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3 113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5 165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spc="-25" dirty="0">
                          <a:effectLst/>
                          <a:latin typeface="Lucida Console" panose="020B0609040504020204" pitchFamily="49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(658)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47156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E3CFE-053D-425E-B919-9297A2FA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901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1043</Words>
  <Application>Microsoft Office PowerPoint</Application>
  <PresentationFormat>Widescreen</PresentationFormat>
  <Paragraphs>228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Nova</vt:lpstr>
      <vt:lpstr>Calibri</vt:lpstr>
      <vt:lpstr>Great Vibes</vt:lpstr>
      <vt:lpstr>Lucida Console</vt:lpstr>
      <vt:lpstr>Rockwell</vt:lpstr>
      <vt:lpstr>Rockwell Condensed</vt:lpstr>
      <vt:lpstr>Rockwell Extra Bold</vt:lpstr>
      <vt:lpstr>Times New Roman</vt:lpstr>
      <vt:lpstr>Wingdings</vt:lpstr>
      <vt:lpstr>Wood Type</vt:lpstr>
      <vt:lpstr>BRIEFING ON THE CCB’S 2020/21 ANNUAL REPORT TO THE PORTFOLIO COMMITTEE ON DEFENCE AND MILITARY VETERANS</vt:lpstr>
      <vt:lpstr>PowerPoint Presentation</vt:lpstr>
      <vt:lpstr>General introduction</vt:lpstr>
      <vt:lpstr>PowerPoint Presentation</vt:lpstr>
      <vt:lpstr>BRIEF: Expected outcomes</vt:lpstr>
      <vt:lpstr>SUMMARY of ccb’s performance FY2020/21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RESOURCES(Pp. 45 – 46)</vt:lpstr>
      <vt:lpstr>Covid-19 measures</vt:lpstr>
      <vt:lpstr>PowerPoint Presentation</vt:lpstr>
      <vt:lpstr>PowerPoint Presentation</vt:lpstr>
      <vt:lpstr>Previous HIGH-LEVEL brrR &amp; AGSA (2020) queries</vt:lpstr>
      <vt:lpstr>Previous brrR (2020) queries</vt:lpstr>
      <vt:lpstr>PowerPoint Presentation</vt:lpstr>
      <vt:lpstr>                   CONCLUSION  1. The Board wants to build and maintain  good relations with this esteemed  Committee; 2. Thank you for unwavering  support and huge  role to save 20+ jobs with the R4.9m  relief  funding; 3. Note that with nominal support, the CCB  can significantly increase its social,  economic and employment impact (Koba- Tlala) in  the  heritage sector;  and 4. The focus is on resilience, economic  recovery and the building of a brighter  future for all!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BRIEFING ON THE 2019/20 ANNUAL REPORT AND AUDITED FINANCIAL STATEMENTS TO THE PORTFOLIO COMMITTEE ON DEFENCE AND MILITARY VETERANS</dc:title>
  <dc:creator>Calvyn Markerting</dc:creator>
  <cp:lastModifiedBy>Bryan Mantyi</cp:lastModifiedBy>
  <cp:revision>35</cp:revision>
  <dcterms:created xsi:type="dcterms:W3CDTF">2020-11-22T12:48:29Z</dcterms:created>
  <dcterms:modified xsi:type="dcterms:W3CDTF">2021-11-05T11:31:18Z</dcterms:modified>
</cp:coreProperties>
</file>